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76"/>
  </p:notesMasterIdLst>
  <p:sldIdLst>
    <p:sldId id="256" r:id="rId3"/>
    <p:sldId id="257" r:id="rId4"/>
    <p:sldId id="259" r:id="rId5"/>
    <p:sldId id="261" r:id="rId6"/>
    <p:sldId id="287" r:id="rId7"/>
    <p:sldId id="288" r:id="rId8"/>
    <p:sldId id="289" r:id="rId9"/>
    <p:sldId id="265" r:id="rId10"/>
    <p:sldId id="266" r:id="rId11"/>
    <p:sldId id="276" r:id="rId12"/>
    <p:sldId id="284" r:id="rId13"/>
    <p:sldId id="267" r:id="rId14"/>
    <p:sldId id="258" r:id="rId15"/>
    <p:sldId id="260" r:id="rId16"/>
    <p:sldId id="262" r:id="rId17"/>
    <p:sldId id="263" r:id="rId18"/>
    <p:sldId id="279" r:id="rId19"/>
    <p:sldId id="264" r:id="rId20"/>
    <p:sldId id="268" r:id="rId21"/>
    <p:sldId id="269" r:id="rId22"/>
    <p:sldId id="270" r:id="rId23"/>
    <p:sldId id="272" r:id="rId24"/>
    <p:sldId id="274" r:id="rId25"/>
    <p:sldId id="273" r:id="rId26"/>
    <p:sldId id="277" r:id="rId27"/>
    <p:sldId id="306" r:id="rId28"/>
    <p:sldId id="283" r:id="rId29"/>
    <p:sldId id="290" r:id="rId30"/>
    <p:sldId id="281" r:id="rId31"/>
    <p:sldId id="282" r:id="rId32"/>
    <p:sldId id="286" r:id="rId33"/>
    <p:sldId id="302" r:id="rId34"/>
    <p:sldId id="303" r:id="rId35"/>
    <p:sldId id="304" r:id="rId36"/>
    <p:sldId id="291" r:id="rId37"/>
    <p:sldId id="292" r:id="rId38"/>
    <p:sldId id="293" r:id="rId39"/>
    <p:sldId id="294" r:id="rId40"/>
    <p:sldId id="295" r:id="rId41"/>
    <p:sldId id="296" r:id="rId42"/>
    <p:sldId id="297" r:id="rId43"/>
    <p:sldId id="307" r:id="rId44"/>
    <p:sldId id="285" r:id="rId45"/>
    <p:sldId id="299" r:id="rId46"/>
    <p:sldId id="280" r:id="rId47"/>
    <p:sldId id="300" r:id="rId48"/>
    <p:sldId id="308" r:id="rId49"/>
    <p:sldId id="309" r:id="rId50"/>
    <p:sldId id="298" r:id="rId51"/>
    <p:sldId id="301" r:id="rId52"/>
    <p:sldId id="310" r:id="rId53"/>
    <p:sldId id="311" r:id="rId54"/>
    <p:sldId id="312" r:id="rId55"/>
    <p:sldId id="314" r:id="rId56"/>
    <p:sldId id="313" r:id="rId57"/>
    <p:sldId id="305" r:id="rId58"/>
    <p:sldId id="322" r:id="rId59"/>
    <p:sldId id="323" r:id="rId60"/>
    <p:sldId id="324" r:id="rId61"/>
    <p:sldId id="325" r:id="rId62"/>
    <p:sldId id="326" r:id="rId63"/>
    <p:sldId id="327" r:id="rId64"/>
    <p:sldId id="328" r:id="rId65"/>
    <p:sldId id="315" r:id="rId66"/>
    <p:sldId id="316" r:id="rId67"/>
    <p:sldId id="317" r:id="rId68"/>
    <p:sldId id="318" r:id="rId69"/>
    <p:sldId id="319" r:id="rId70"/>
    <p:sldId id="320" r:id="rId71"/>
    <p:sldId id="329" r:id="rId72"/>
    <p:sldId id="330" r:id="rId73"/>
    <p:sldId id="331" r:id="rId74"/>
    <p:sldId id="321" r:id="rId7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29378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8A076-3EDE-45F7-8FB3-C71F4491623D}" type="datetimeFigureOut">
              <a:rPr kumimoji="1" lang="ja-JP" altLang="en-US" smtClean="0"/>
              <a:t>2017/7/26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77E6C-48DF-4781-A43C-711F63039554}" type="slidenum">
              <a:rPr kumimoji="1" lang="ja-JP" altLang="en-US" smtClean="0"/>
              <a:t>‹#›</a:t>
            </a:fld>
            <a:endParaRPr kumimoji="1" lang="ja-JP" altLang="en-US"/>
          </a:p>
        </p:txBody>
      </p:sp>
    </p:spTree>
    <p:extLst>
      <p:ext uri="{BB962C8B-B14F-4D97-AF65-F5344CB8AC3E}">
        <p14:creationId xmlns:p14="http://schemas.microsoft.com/office/powerpoint/2010/main" val="13502104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1177E6C-48DF-4781-A43C-711F63039554}" type="slidenum">
              <a:rPr kumimoji="1" lang="ja-JP" altLang="en-US" smtClean="0"/>
              <a:t>34</a:t>
            </a:fld>
            <a:endParaRPr kumimoji="1" lang="ja-JP" altLang="en-US"/>
          </a:p>
        </p:txBody>
      </p:sp>
    </p:spTree>
    <p:extLst>
      <p:ext uri="{BB962C8B-B14F-4D97-AF65-F5344CB8AC3E}">
        <p14:creationId xmlns:p14="http://schemas.microsoft.com/office/powerpoint/2010/main" val="380194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a:xfrm>
            <a:off x="2743973" y="5870576"/>
            <a:ext cx="3932137" cy="377825"/>
          </a:xfrm>
        </p:spPr>
        <p:txBody>
          <a:bodyPr/>
          <a:lstStyle/>
          <a:p>
            <a:endParaRPr kumimoji="1" lang="ja-JP" altLang="en-US"/>
          </a:p>
        </p:txBody>
      </p:sp>
      <p:sp>
        <p:nvSpPr>
          <p:cNvPr id="6" name="Slide Number Placeholder 5"/>
          <p:cNvSpPr>
            <a:spLocks noGrp="1"/>
          </p:cNvSpPr>
          <p:nvPr>
            <p:ph type="sldNum" sz="quarter" idx="12"/>
          </p:nvPr>
        </p:nvSpPr>
        <p:spPr>
          <a:xfrm>
            <a:off x="8040685" y="5870576"/>
            <a:ext cx="417516" cy="377825"/>
          </a:xfrm>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317402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6513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62346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08088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73939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497305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412927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848750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135481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98771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46624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386794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127312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89512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91105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314707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smtClean="0"/>
              <a:t>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1E227-A54E-48A0-B7C9-A9930F863B2B}" type="datetimeFigureOut">
              <a:rPr kumimoji="1" lang="ja-JP" altLang="en-US" smtClean="0"/>
              <a:t>2017/7/26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69371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2378"/>
            <a:ext cx="7772400"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91E227-A54E-48A0-B7C9-A9930F863B2B}" type="datetimeFigureOut">
              <a:rPr kumimoji="1" lang="ja-JP" altLang="en-US" smtClean="0"/>
              <a:t>2017/7/26</a:t>
            </a:fld>
            <a:endParaRPr kumimoji="1" lang="ja-JP" alt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E32C15-22B6-4D49-943F-AB3A31845093}" type="slidenum">
              <a:rPr kumimoji="1" lang="ja-JP" altLang="en-US" smtClean="0"/>
              <a:t>‹#›</a:t>
            </a:fld>
            <a:endParaRPr kumimoji="1" lang="ja-JP" altLang="en-US"/>
          </a:p>
        </p:txBody>
      </p:sp>
    </p:spTree>
    <p:extLst>
      <p:ext uri="{BB962C8B-B14F-4D97-AF65-F5344CB8AC3E}">
        <p14:creationId xmlns:p14="http://schemas.microsoft.com/office/powerpoint/2010/main" val="28935837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7.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1.png"/><Relationship Id="rId7"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62.pn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6.emf"/><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8.jpe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jpeg"/></Relationships>
</file>

<file path=ppt/slides/_rels/slide5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0.png"/><Relationship Id="rId7" Type="http://schemas.openxmlformats.org/officeDocument/2006/relationships/image" Target="../media/image127.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5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59.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4.png"/><Relationship Id="rId7"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151.png"/></Relationships>
</file>

<file path=ppt/slides/_rels/slide6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4.png"/><Relationship Id="rId7"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3.png"/><Relationship Id="rId5" Type="http://schemas.openxmlformats.org/officeDocument/2006/relationships/image" Target="../media/image146.png"/><Relationship Id="rId10" Type="http://schemas.openxmlformats.org/officeDocument/2006/relationships/image" Target="../media/image152.png"/><Relationship Id="rId4" Type="http://schemas.openxmlformats.org/officeDocument/2006/relationships/image" Target="../media/image145.png"/><Relationship Id="rId9" Type="http://schemas.openxmlformats.org/officeDocument/2006/relationships/image" Target="../media/image151.png"/></Relationships>
</file>

<file path=ppt/slides/_rels/slide6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56.png"/></Relationships>
</file>

<file path=ppt/slides/_rels/slide6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66.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8.jpg"/><Relationship Id="rId4" Type="http://schemas.openxmlformats.org/officeDocument/2006/relationships/image" Target="../media/image16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916658" y="6179699"/>
            <a:ext cx="5714228" cy="586861"/>
          </a:xfrm>
        </p:spPr>
        <p:txBody>
          <a:bodyPr/>
          <a:lstStyle/>
          <a:p>
            <a:pPr algn="ctr"/>
            <a:r>
              <a:rPr kumimoji="1" lang="en-US" altLang="ja-JP" dirty="0" smtClean="0"/>
              <a:t>Heavy-Ion Pub, </a:t>
            </a:r>
            <a:r>
              <a:rPr kumimoji="1" lang="ja-JP" altLang="en-US" dirty="0" smtClean="0"/>
              <a:t>奈良女子大学、</a:t>
            </a:r>
            <a:r>
              <a:rPr kumimoji="1" lang="en-US" altLang="ja-JP" dirty="0" smtClean="0"/>
              <a:t>2017</a:t>
            </a:r>
            <a:r>
              <a:rPr kumimoji="1" lang="ja-JP" altLang="en-US" dirty="0" smtClean="0"/>
              <a:t>年</a:t>
            </a:r>
            <a:r>
              <a:rPr kumimoji="1" lang="en-US" altLang="ja-JP" dirty="0" smtClean="0"/>
              <a:t>7</a:t>
            </a:r>
            <a:r>
              <a:rPr kumimoji="1" lang="ja-JP" altLang="en-US" dirty="0" smtClean="0"/>
              <a:t>月</a:t>
            </a:r>
            <a:r>
              <a:rPr kumimoji="1" lang="en-US" altLang="ja-JP" dirty="0" smtClean="0"/>
              <a:t>25</a:t>
            </a:r>
            <a:r>
              <a:rPr kumimoji="1" lang="ja-JP" altLang="en-US" dirty="0" smtClean="0"/>
              <a:t>日</a:t>
            </a:r>
            <a:endParaRPr kumimoji="1" lang="ja-JP" altLang="en-US" dirty="0"/>
          </a:p>
        </p:txBody>
      </p:sp>
      <p:sp>
        <p:nvSpPr>
          <p:cNvPr id="4" name="テキスト ボックス 3"/>
          <p:cNvSpPr txBox="1"/>
          <p:nvPr/>
        </p:nvSpPr>
        <p:spPr>
          <a:xfrm>
            <a:off x="2834779" y="1166949"/>
            <a:ext cx="3877985" cy="3997248"/>
          </a:xfrm>
          <a:prstGeom prst="rect">
            <a:avLst/>
          </a:prstGeom>
          <a:noFill/>
        </p:spPr>
        <p:txBody>
          <a:bodyPr vert="eaVert" wrap="none" rtlCol="0">
            <a:spAutoFit/>
          </a:bodyPr>
          <a:lstStyle/>
          <a:p>
            <a:r>
              <a:rPr kumimoji="1" lang="ja-JP" altLang="en-US" sz="6000" dirty="0" smtClean="0">
                <a:latin typeface="HGP明朝B" panose="02020800000000000000" pitchFamily="18" charset="-128"/>
                <a:ea typeface="HGP明朝B" panose="02020800000000000000" pitchFamily="18" charset="-128"/>
              </a:rPr>
              <a:t>北沢正清の</a:t>
            </a:r>
            <a:endParaRPr kumimoji="1" lang="en-US" altLang="ja-JP" sz="6000" dirty="0" smtClean="0">
              <a:latin typeface="HGP明朝B" panose="02020800000000000000" pitchFamily="18" charset="-128"/>
              <a:ea typeface="HGP明朝B" panose="02020800000000000000" pitchFamily="18" charset="-128"/>
            </a:endParaRPr>
          </a:p>
          <a:p>
            <a:r>
              <a:rPr lang="ja-JP" altLang="en-US" sz="6000" dirty="0" smtClean="0">
                <a:latin typeface="HGP明朝B" panose="02020800000000000000" pitchFamily="18" charset="-128"/>
                <a:ea typeface="HGP明朝B" panose="02020800000000000000" pitchFamily="18" charset="-128"/>
              </a:rPr>
              <a:t>「</a:t>
            </a:r>
            <a:r>
              <a:rPr lang="ja-JP" altLang="en-US" sz="6000" dirty="0" smtClean="0">
                <a:ln w="15875">
                  <a:solidFill>
                    <a:schemeClr val="tx1"/>
                  </a:solidFill>
                </a:ln>
                <a:noFill/>
                <a:latin typeface="HGP明朝B" panose="02020800000000000000" pitchFamily="18" charset="-128"/>
                <a:ea typeface="HGP明朝B" panose="02020800000000000000" pitchFamily="18" charset="-128"/>
              </a:rPr>
              <a:t>格</a:t>
            </a:r>
            <a:r>
              <a:rPr lang="ja-JP" altLang="en-US" sz="6000" dirty="0" smtClean="0">
                <a:latin typeface="HGP明朝B" panose="02020800000000000000" pitchFamily="18" charset="-128"/>
                <a:ea typeface="HGP明朝B" panose="02020800000000000000" pitchFamily="18" charset="-128"/>
              </a:rPr>
              <a:t>子</a:t>
            </a:r>
            <a:r>
              <a:rPr lang="en-US" altLang="ja-JP" sz="6000" dirty="0" smtClean="0">
                <a:ln w="15875">
                  <a:solidFill>
                    <a:schemeClr val="tx1"/>
                  </a:solidFill>
                </a:ln>
                <a:noFill/>
                <a:latin typeface="HGP明朝B" panose="02020800000000000000" pitchFamily="18" charset="-128"/>
                <a:ea typeface="HGP明朝B" panose="02020800000000000000" pitchFamily="18" charset="-128"/>
              </a:rPr>
              <a:t>Q</a:t>
            </a:r>
            <a:r>
              <a:rPr lang="en-US" altLang="ja-JP" sz="6000" dirty="0" smtClean="0">
                <a:latin typeface="HGP明朝B" panose="02020800000000000000" pitchFamily="18" charset="-128"/>
                <a:ea typeface="HGP明朝B" panose="02020800000000000000" pitchFamily="18" charset="-128"/>
              </a:rPr>
              <a:t>C</a:t>
            </a:r>
            <a:r>
              <a:rPr lang="en-US" altLang="ja-JP" sz="6000" dirty="0" smtClean="0">
                <a:ln w="15875">
                  <a:solidFill>
                    <a:schemeClr val="tx1"/>
                  </a:solidFill>
                </a:ln>
                <a:noFill/>
                <a:latin typeface="HGP明朝B" panose="02020800000000000000" pitchFamily="18" charset="-128"/>
                <a:ea typeface="HGP明朝B" panose="02020800000000000000" pitchFamily="18" charset="-128"/>
              </a:rPr>
              <a:t>D</a:t>
            </a:r>
            <a:r>
              <a:rPr lang="ja-JP" altLang="en-US" sz="6000" dirty="0" err="1" smtClean="0">
                <a:latin typeface="HGP明朝B" panose="02020800000000000000" pitchFamily="18" charset="-128"/>
                <a:ea typeface="HGP明朝B" panose="02020800000000000000" pitchFamily="18" charset="-128"/>
              </a:rPr>
              <a:t>、</a:t>
            </a:r>
            <a:endParaRPr lang="en-US" altLang="ja-JP" sz="6000" dirty="0" smtClean="0">
              <a:latin typeface="HGP明朝B" panose="02020800000000000000" pitchFamily="18" charset="-128"/>
              <a:ea typeface="HGP明朝B" panose="02020800000000000000" pitchFamily="18" charset="-128"/>
            </a:endParaRPr>
          </a:p>
          <a:p>
            <a:r>
              <a:rPr lang="ja-JP" altLang="en-US" sz="6000" dirty="0" smtClean="0">
                <a:ln w="19050">
                  <a:solidFill>
                    <a:schemeClr val="tx1"/>
                  </a:solidFill>
                </a:ln>
                <a:noFill/>
                <a:latin typeface="HGP明朝B" panose="02020800000000000000" pitchFamily="18" charset="-128"/>
                <a:ea typeface="HGP明朝B" panose="02020800000000000000" pitchFamily="18" charset="-128"/>
              </a:rPr>
              <a:t>そ</a:t>
            </a:r>
            <a:r>
              <a:rPr lang="ja-JP" altLang="en-US" sz="6000" dirty="0" smtClean="0">
                <a:latin typeface="HGP明朝B" panose="02020800000000000000" pitchFamily="18" charset="-128"/>
                <a:ea typeface="HGP明朝B" panose="02020800000000000000" pitchFamily="18" charset="-128"/>
              </a:rPr>
              <a:t>こ</a:t>
            </a:r>
            <a:r>
              <a:rPr lang="ja-JP" altLang="en-US" sz="6000" dirty="0" smtClean="0">
                <a:ln w="19050">
                  <a:solidFill>
                    <a:schemeClr val="tx1"/>
                  </a:solidFill>
                </a:ln>
                <a:noFill/>
                <a:latin typeface="HGP明朝B" panose="02020800000000000000" pitchFamily="18" charset="-128"/>
                <a:ea typeface="HGP明朝B" panose="02020800000000000000" pitchFamily="18" charset="-128"/>
              </a:rPr>
              <a:t>か</a:t>
            </a:r>
            <a:r>
              <a:rPr lang="ja-JP" altLang="en-US" sz="6000" dirty="0" smtClean="0">
                <a:latin typeface="HGP明朝B" panose="02020800000000000000" pitchFamily="18" charset="-128"/>
                <a:ea typeface="HGP明朝B" panose="02020800000000000000" pitchFamily="18" charset="-128"/>
              </a:rPr>
              <a:t>ら</a:t>
            </a:r>
            <a:endParaRPr lang="en-US" altLang="ja-JP" sz="6000" dirty="0" smtClean="0">
              <a:latin typeface="HGP明朝B" panose="02020800000000000000" pitchFamily="18" charset="-128"/>
              <a:ea typeface="HGP明朝B" panose="02020800000000000000" pitchFamily="18" charset="-128"/>
            </a:endParaRPr>
          </a:p>
          <a:p>
            <a:r>
              <a:rPr lang="ja-JP" altLang="en-US" sz="6000" dirty="0" smtClean="0">
                <a:latin typeface="HGP明朝B" panose="02020800000000000000" pitchFamily="18" charset="-128"/>
                <a:ea typeface="HGP明朝B" panose="02020800000000000000" pitchFamily="18" charset="-128"/>
              </a:rPr>
              <a:t>で</a:t>
            </a:r>
            <a:r>
              <a:rPr lang="ja-JP" altLang="en-US" sz="6000" dirty="0" smtClean="0">
                <a:ln w="19050">
                  <a:solidFill>
                    <a:schemeClr val="tx1"/>
                  </a:solidFill>
                </a:ln>
                <a:noFill/>
                <a:latin typeface="HGP明朝B" panose="02020800000000000000" pitchFamily="18" charset="-128"/>
                <a:ea typeface="HGP明朝B" panose="02020800000000000000" pitchFamily="18" charset="-128"/>
              </a:rPr>
              <a:t>す</a:t>
            </a:r>
            <a:r>
              <a:rPr lang="ja-JP" altLang="en-US" sz="6000" dirty="0" smtClean="0">
                <a:latin typeface="HGP明朝B" panose="02020800000000000000" pitchFamily="18" charset="-128"/>
                <a:ea typeface="HGP明朝B" panose="02020800000000000000" pitchFamily="18" charset="-128"/>
              </a:rPr>
              <a:t>か</a:t>
            </a:r>
            <a:r>
              <a:rPr lang="ja-JP" altLang="en-US" sz="6000" dirty="0" smtClean="0">
                <a:ln w="19050">
                  <a:solidFill>
                    <a:schemeClr val="tx1"/>
                  </a:solidFill>
                </a:ln>
                <a:noFill/>
                <a:latin typeface="HGP明朝B" panose="02020800000000000000" pitchFamily="18" charset="-128"/>
                <a:ea typeface="HGP明朝B" panose="02020800000000000000" pitchFamily="18" charset="-128"/>
              </a:rPr>
              <a:t>？</a:t>
            </a:r>
            <a:r>
              <a:rPr lang="ja-JP" altLang="en-US" sz="6000" dirty="0" smtClean="0">
                <a:latin typeface="HGP明朝B" panose="02020800000000000000" pitchFamily="18" charset="-128"/>
                <a:ea typeface="HGP明朝B" panose="02020800000000000000" pitchFamily="18" charset="-128"/>
              </a:rPr>
              <a:t>」</a:t>
            </a:r>
            <a:endParaRPr kumimoji="1" lang="ja-JP" altLang="en-US" sz="6000" dirty="0">
              <a:latin typeface="HGP明朝B" panose="02020800000000000000" pitchFamily="18" charset="-128"/>
              <a:ea typeface="HGP明朝B" panose="02020800000000000000" pitchFamily="18" charset="-128"/>
            </a:endParaRPr>
          </a:p>
        </p:txBody>
      </p:sp>
      <p:sp>
        <p:nvSpPr>
          <p:cNvPr id="6" name="L 字 5"/>
          <p:cNvSpPr/>
          <p:nvPr/>
        </p:nvSpPr>
        <p:spPr>
          <a:xfrm flipV="1">
            <a:off x="2557581" y="513806"/>
            <a:ext cx="2216191" cy="566057"/>
          </a:xfrm>
          <a:prstGeom prst="corner">
            <a:avLst>
              <a:gd name="adj1" fmla="val 31905"/>
              <a:gd name="adj2" fmla="val 364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L 字 6"/>
          <p:cNvSpPr/>
          <p:nvPr/>
        </p:nvSpPr>
        <p:spPr>
          <a:xfrm flipH="1" flipV="1">
            <a:off x="4784694" y="513806"/>
            <a:ext cx="2216191" cy="566057"/>
          </a:xfrm>
          <a:prstGeom prst="corner">
            <a:avLst>
              <a:gd name="adj1" fmla="val 31905"/>
              <a:gd name="adj2" fmla="val 364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10800000">
            <a:off x="2563042" y="5077111"/>
            <a:ext cx="4443304" cy="566057"/>
            <a:chOff x="2557581" y="4794082"/>
            <a:chExt cx="4443304" cy="566057"/>
          </a:xfrm>
        </p:grpSpPr>
        <p:sp>
          <p:nvSpPr>
            <p:cNvPr id="8" name="L 字 7"/>
            <p:cNvSpPr/>
            <p:nvPr/>
          </p:nvSpPr>
          <p:spPr>
            <a:xfrm flipV="1">
              <a:off x="2557581" y="4794082"/>
              <a:ext cx="2216191" cy="566057"/>
            </a:xfrm>
            <a:prstGeom prst="corner">
              <a:avLst>
                <a:gd name="adj1" fmla="val 31905"/>
                <a:gd name="adj2" fmla="val 364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 字 8"/>
            <p:cNvSpPr/>
            <p:nvPr/>
          </p:nvSpPr>
          <p:spPr>
            <a:xfrm flipH="1" flipV="1">
              <a:off x="4784694" y="4794082"/>
              <a:ext cx="2216191" cy="566057"/>
            </a:xfrm>
            <a:prstGeom prst="corner">
              <a:avLst>
                <a:gd name="adj1" fmla="val 31905"/>
                <a:gd name="adj2" fmla="val 364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2084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solidFill>
                  <a:prstClr val="white"/>
                </a:solidFill>
              </a:rPr>
              <a:t>格子</a:t>
            </a:r>
            <a:r>
              <a:rPr lang="en-US" altLang="ja-JP" sz="4400" dirty="0" smtClean="0">
                <a:solidFill>
                  <a:prstClr val="white"/>
                </a:solidFill>
              </a:rPr>
              <a:t>QCD</a:t>
            </a:r>
            <a:r>
              <a:rPr lang="ja-JP" altLang="en-US" sz="4400" dirty="0" err="1" smtClean="0">
                <a:solidFill>
                  <a:prstClr val="white"/>
                </a:solidFill>
              </a:rPr>
              <a:t>、</a:t>
            </a:r>
            <a:r>
              <a:rPr lang="ja-JP" altLang="en-US" sz="4400" dirty="0">
                <a:solidFill>
                  <a:prstClr val="white"/>
                </a:solidFill>
              </a:rPr>
              <a:t>できたら</a:t>
            </a:r>
            <a:r>
              <a:rPr lang="ja-JP" altLang="en-US" sz="4400" dirty="0" smtClean="0">
                <a:solidFill>
                  <a:prstClr val="white"/>
                </a:solidFill>
              </a:rPr>
              <a:t>いい</a:t>
            </a:r>
            <a:r>
              <a:rPr lang="ja-JP" altLang="en-US" sz="4400" dirty="0">
                <a:solidFill>
                  <a:prstClr val="white"/>
                </a:solidFill>
              </a:rPr>
              <a:t>な</a:t>
            </a:r>
            <a:r>
              <a:rPr lang="en-US" altLang="ja-JP" sz="4400" dirty="0">
                <a:solidFill>
                  <a:prstClr val="white"/>
                </a:solidFill>
              </a:rPr>
              <a:t/>
            </a:r>
            <a:br>
              <a:rPr lang="en-US" altLang="ja-JP" sz="4400" dirty="0">
                <a:solidFill>
                  <a:prstClr val="white"/>
                </a:solidFill>
              </a:rPr>
            </a:br>
            <a:r>
              <a:rPr lang="ja-JP" altLang="en-US" sz="3200" dirty="0">
                <a:solidFill>
                  <a:prstClr val="white"/>
                </a:solidFill>
              </a:rPr>
              <a:t>～原子核</a:t>
            </a:r>
            <a:r>
              <a:rPr lang="ja-JP" altLang="en-US" sz="3200" dirty="0" smtClean="0">
                <a:solidFill>
                  <a:prstClr val="white"/>
                </a:solidFill>
              </a:rPr>
              <a:t>衝突分野</a:t>
            </a:r>
            <a:r>
              <a:rPr lang="ja-JP" altLang="en-US" sz="3200" dirty="0">
                <a:solidFill>
                  <a:prstClr val="white"/>
                </a:solidFill>
              </a:rPr>
              <a:t>から見て～</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6" y="1603870"/>
            <a:ext cx="2762975" cy="1552141"/>
          </a:xfrm>
          <a:prstGeom prst="rect">
            <a:avLst/>
          </a:prstGeom>
        </p:spPr>
      </p:pic>
      <p:sp>
        <p:nvSpPr>
          <p:cNvPr id="6" name="テキスト ボックス 5"/>
          <p:cNvSpPr txBox="1"/>
          <p:nvPr/>
        </p:nvSpPr>
        <p:spPr>
          <a:xfrm>
            <a:off x="1170159" y="3344856"/>
            <a:ext cx="6162264" cy="3416320"/>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smtClean="0"/>
              <a:t>核子</a:t>
            </a:r>
            <a:r>
              <a:rPr lang="en-US" altLang="ja-JP" sz="2400" dirty="0" smtClean="0"/>
              <a:t>-</a:t>
            </a:r>
            <a:r>
              <a:rPr lang="ja-JP" altLang="en-US" sz="2400" dirty="0" smtClean="0"/>
              <a:t>核子衝突ならいけるか？</a:t>
            </a:r>
            <a:endParaRPr lang="en-US" altLang="ja-JP" sz="2400" dirty="0" smtClean="0"/>
          </a:p>
          <a:p>
            <a:pPr marL="800100" lvl="1" indent="-342900">
              <a:buFont typeface="Arial" panose="020B0604020202020204" pitchFamily="34" charset="0"/>
              <a:buChar char="•"/>
            </a:pPr>
            <a:r>
              <a:rPr lang="ja-JP" altLang="en-US" sz="2400" dirty="0"/>
              <a:t>実</a:t>
            </a:r>
            <a:r>
              <a:rPr lang="ja-JP" altLang="en-US" sz="2400" dirty="0" smtClean="0"/>
              <a:t>時間</a:t>
            </a:r>
            <a:r>
              <a:rPr lang="ja-JP" altLang="en-US" sz="2400" dirty="0"/>
              <a:t>解析</a:t>
            </a:r>
            <a:r>
              <a:rPr lang="ja-JP" altLang="en-US" sz="2400" dirty="0" smtClean="0"/>
              <a:t>の壁</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ja-JP" altLang="en-US" sz="2400" dirty="0" smtClean="0"/>
              <a:t>平衡系の性質</a:t>
            </a:r>
            <a:endParaRPr lang="en-US" altLang="ja-JP" sz="2400" dirty="0" smtClean="0"/>
          </a:p>
          <a:p>
            <a:pPr marL="800100" lvl="1" indent="-342900">
              <a:buFont typeface="Arial" panose="020B0604020202020204" pitchFamily="34" charset="0"/>
              <a:buChar char="•"/>
            </a:pPr>
            <a:r>
              <a:rPr lang="ja-JP" altLang="en-US" sz="2400" dirty="0" smtClean="0"/>
              <a:t>熱力学量</a:t>
            </a:r>
            <a:r>
              <a:rPr lang="ja-JP" altLang="en-US" sz="2400" dirty="0" smtClean="0">
                <a:solidFill>
                  <a:srgbClr val="FF0000"/>
                </a:solidFill>
              </a:rPr>
              <a:t>③</a:t>
            </a:r>
            <a:endParaRPr lang="en-US" altLang="ja-JP" sz="2400" dirty="0" smtClean="0">
              <a:solidFill>
                <a:srgbClr val="FF0000"/>
              </a:solidFill>
            </a:endParaRPr>
          </a:p>
          <a:p>
            <a:pPr marL="800100" lvl="1" indent="-342900">
              <a:buFont typeface="Arial" panose="020B0604020202020204" pitchFamily="34" charset="0"/>
              <a:buChar char="•"/>
            </a:pPr>
            <a:r>
              <a:rPr lang="ja-JP" altLang="en-US" sz="2400" dirty="0" smtClean="0"/>
              <a:t>クォーク非閉じ込めを視覚的に見たい</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r>
              <a:rPr lang="ja-JP" altLang="en-US" sz="2400" dirty="0"/>
              <a:t>輸送係数</a:t>
            </a:r>
            <a:r>
              <a:rPr lang="ja-JP" altLang="en-US" sz="2400" dirty="0" smtClean="0">
                <a:solidFill>
                  <a:srgbClr val="00B0F0"/>
                </a:solidFill>
              </a:rPr>
              <a:t>①</a:t>
            </a:r>
            <a:endParaRPr lang="en-US" altLang="ja-JP" sz="2400" dirty="0" smtClean="0"/>
          </a:p>
          <a:p>
            <a:pPr marL="800100" lvl="1" indent="-342900">
              <a:buFont typeface="Arial" panose="020B0604020202020204" pitchFamily="34" charset="0"/>
              <a:buChar char="•"/>
            </a:pPr>
            <a:r>
              <a:rPr lang="ja-JP" altLang="en-US" sz="2400" dirty="0"/>
              <a:t>ハドロン</a:t>
            </a:r>
            <a:r>
              <a:rPr lang="ja-JP" altLang="en-US" sz="2400" dirty="0" smtClean="0"/>
              <a:t>の質量変化</a:t>
            </a:r>
            <a:r>
              <a:rPr lang="ja-JP" altLang="en-US" sz="2400" dirty="0">
                <a:solidFill>
                  <a:srgbClr val="FFFF00"/>
                </a:solidFill>
              </a:rPr>
              <a:t>②</a:t>
            </a:r>
            <a:endParaRPr lang="en-US" altLang="ja-JP" sz="2400" dirty="0" smtClean="0"/>
          </a:p>
          <a:p>
            <a:pPr marL="342900" indent="-342900">
              <a:buFont typeface="Arial" panose="020B0604020202020204" pitchFamily="34" charset="0"/>
              <a:buChar char="•"/>
            </a:pPr>
            <a:r>
              <a:rPr lang="ja-JP" altLang="en-US" sz="2400" dirty="0" smtClean="0"/>
              <a:t>有限密度</a:t>
            </a:r>
            <a:r>
              <a:rPr lang="ja-JP" altLang="en-US" sz="2400" dirty="0" smtClean="0">
                <a:solidFill>
                  <a:srgbClr val="FFFF00"/>
                </a:solidFill>
              </a:rPr>
              <a:t>②</a:t>
            </a:r>
            <a:endParaRPr lang="en-US" altLang="ja-JP" sz="2400" dirty="0" smtClean="0">
              <a:solidFill>
                <a:srgbClr val="FFFF00"/>
              </a:solidFill>
            </a:endParaRPr>
          </a:p>
        </p:txBody>
      </p:sp>
      <p:pic>
        <p:nvPicPr>
          <p:cNvPr id="9" name="図 8"/>
          <p:cNvPicPr>
            <a:picLocks noChangeAspect="1"/>
          </p:cNvPicPr>
          <p:nvPr/>
        </p:nvPicPr>
        <p:blipFill>
          <a:blip r:embed="rId3">
            <a:clrChange>
              <a:clrFrom>
                <a:srgbClr val="000000"/>
              </a:clrFrom>
              <a:clrTo>
                <a:srgbClr val="000000">
                  <a:alpha val="0"/>
                </a:srgbClr>
              </a:clrTo>
            </a:clrChange>
          </a:blip>
          <a:stretch>
            <a:fillRect/>
          </a:stretch>
        </p:blipFill>
        <p:spPr>
          <a:xfrm>
            <a:off x="7238330" y="4502330"/>
            <a:ext cx="2010171" cy="2355669"/>
          </a:xfrm>
          <a:prstGeom prst="rect">
            <a:avLst/>
          </a:prstGeom>
        </p:spPr>
      </p:pic>
      <p:sp>
        <p:nvSpPr>
          <p:cNvPr id="10" name="角丸四角形 9"/>
          <p:cNvSpPr/>
          <p:nvPr/>
        </p:nvSpPr>
        <p:spPr>
          <a:xfrm>
            <a:off x="6905897" y="1538645"/>
            <a:ext cx="2011680" cy="1509355"/>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045235" y="1689969"/>
            <a:ext cx="1837362" cy="1200329"/>
          </a:xfrm>
          <a:prstGeom prst="rect">
            <a:avLst/>
          </a:prstGeom>
          <a:noFill/>
        </p:spPr>
        <p:txBody>
          <a:bodyPr wrap="none" rtlCol="0">
            <a:spAutoFit/>
          </a:bodyPr>
          <a:lstStyle/>
          <a:p>
            <a:r>
              <a:rPr kumimoji="1" lang="ja-JP" altLang="en-US" sz="2400" dirty="0" smtClean="0">
                <a:solidFill>
                  <a:srgbClr val="FF0000"/>
                </a:solidFill>
              </a:rPr>
              <a:t>③</a:t>
            </a:r>
            <a:r>
              <a:rPr kumimoji="1" lang="ja-JP" altLang="en-US" sz="2400" dirty="0" smtClean="0"/>
              <a:t>：できる</a:t>
            </a:r>
            <a:endParaRPr kumimoji="1" lang="en-US" altLang="ja-JP" sz="2400" dirty="0" smtClean="0"/>
          </a:p>
          <a:p>
            <a:r>
              <a:rPr lang="ja-JP" altLang="en-US" sz="2400" dirty="0">
                <a:solidFill>
                  <a:srgbClr val="FFFF00"/>
                </a:solidFill>
              </a:rPr>
              <a:t>②</a:t>
            </a:r>
            <a:r>
              <a:rPr lang="ja-JP" altLang="en-US" sz="2400" dirty="0" smtClean="0"/>
              <a:t>：いずれは</a:t>
            </a:r>
            <a:endParaRPr lang="en-US" altLang="ja-JP" sz="2400" dirty="0" smtClean="0"/>
          </a:p>
          <a:p>
            <a:r>
              <a:rPr lang="ja-JP" altLang="en-US" sz="2400" dirty="0">
                <a:solidFill>
                  <a:srgbClr val="00B0F0"/>
                </a:solidFill>
              </a:rPr>
              <a:t>①</a:t>
            </a:r>
            <a:r>
              <a:rPr kumimoji="1" lang="ja-JP" altLang="en-US" sz="2400" dirty="0" smtClean="0"/>
              <a:t>：絶望的</a:t>
            </a:r>
          </a:p>
        </p:txBody>
      </p:sp>
    </p:spTree>
    <p:extLst>
      <p:ext uri="{BB962C8B-B14F-4D97-AF65-F5344CB8AC3E}">
        <p14:creationId xmlns:p14="http://schemas.microsoft.com/office/powerpoint/2010/main" val="17272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solidFill>
                  <a:prstClr val="white"/>
                </a:solidFill>
              </a:rPr>
              <a:t>格子</a:t>
            </a:r>
            <a:r>
              <a:rPr lang="en-US" altLang="ja-JP" sz="4400" dirty="0" smtClean="0">
                <a:solidFill>
                  <a:prstClr val="white"/>
                </a:solidFill>
              </a:rPr>
              <a:t>QCD</a:t>
            </a:r>
            <a:r>
              <a:rPr lang="ja-JP" altLang="en-US" sz="4400" dirty="0" err="1" smtClean="0">
                <a:solidFill>
                  <a:prstClr val="white"/>
                </a:solidFill>
              </a:rPr>
              <a:t>、</a:t>
            </a:r>
            <a:r>
              <a:rPr lang="ja-JP" altLang="en-US" sz="4400" dirty="0">
                <a:solidFill>
                  <a:prstClr val="white"/>
                </a:solidFill>
              </a:rPr>
              <a:t>できたら</a:t>
            </a:r>
            <a:r>
              <a:rPr lang="ja-JP" altLang="en-US" sz="4400" dirty="0" smtClean="0">
                <a:solidFill>
                  <a:prstClr val="white"/>
                </a:solidFill>
              </a:rPr>
              <a:t>いい</a:t>
            </a:r>
            <a:r>
              <a:rPr lang="ja-JP" altLang="en-US" sz="4400" dirty="0">
                <a:solidFill>
                  <a:prstClr val="white"/>
                </a:solidFill>
              </a:rPr>
              <a:t>な</a:t>
            </a:r>
            <a:r>
              <a:rPr lang="en-US" altLang="ja-JP" sz="4400" dirty="0">
                <a:solidFill>
                  <a:prstClr val="white"/>
                </a:solidFill>
              </a:rPr>
              <a:t/>
            </a:r>
            <a:br>
              <a:rPr lang="en-US" altLang="ja-JP" sz="4400" dirty="0">
                <a:solidFill>
                  <a:prstClr val="white"/>
                </a:solidFill>
              </a:rPr>
            </a:br>
            <a:r>
              <a:rPr lang="ja-JP" altLang="en-US" sz="3200" dirty="0">
                <a:solidFill>
                  <a:prstClr val="white"/>
                </a:solidFill>
              </a:rPr>
              <a:t>～原子核</a:t>
            </a:r>
            <a:r>
              <a:rPr lang="ja-JP" altLang="en-US" sz="3200" dirty="0" smtClean="0">
                <a:solidFill>
                  <a:prstClr val="white"/>
                </a:solidFill>
              </a:rPr>
              <a:t>衝突分野</a:t>
            </a:r>
            <a:r>
              <a:rPr lang="ja-JP" altLang="en-US" sz="3200" dirty="0">
                <a:solidFill>
                  <a:prstClr val="white"/>
                </a:solidFill>
              </a:rPr>
              <a:t>から見て～</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6" y="1603870"/>
            <a:ext cx="2762975" cy="1552141"/>
          </a:xfrm>
          <a:prstGeom prst="rect">
            <a:avLst/>
          </a:prstGeom>
        </p:spPr>
      </p:pic>
      <p:sp>
        <p:nvSpPr>
          <p:cNvPr id="6" name="テキスト ボックス 5"/>
          <p:cNvSpPr txBox="1"/>
          <p:nvPr/>
        </p:nvSpPr>
        <p:spPr>
          <a:xfrm>
            <a:off x="1170159" y="3344856"/>
            <a:ext cx="4799712" cy="2677656"/>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smtClean="0"/>
              <a:t>重イオン衝突分野に特化すれば</a:t>
            </a:r>
            <a:endParaRPr lang="en-US" altLang="ja-JP" sz="2400" dirty="0" smtClean="0"/>
          </a:p>
          <a:p>
            <a:pPr marL="800100" lvl="1" indent="-342900">
              <a:buFont typeface="Arial" panose="020B0604020202020204" pitchFamily="34" charset="0"/>
              <a:buChar char="•"/>
            </a:pPr>
            <a:r>
              <a:rPr lang="ja-JP" altLang="en-US" sz="2400" dirty="0" smtClean="0"/>
              <a:t>レプトン対・光子生成率</a:t>
            </a:r>
            <a:r>
              <a:rPr lang="ja-JP" altLang="en-US" sz="2400" dirty="0" smtClean="0">
                <a:solidFill>
                  <a:srgbClr val="00B0F0"/>
                </a:solidFill>
              </a:rPr>
              <a:t>①</a:t>
            </a:r>
            <a:endParaRPr lang="en-US" altLang="ja-JP" sz="2400" dirty="0">
              <a:solidFill>
                <a:srgbClr val="00B0F0"/>
              </a:solidFill>
            </a:endParaRPr>
          </a:p>
          <a:p>
            <a:pPr marL="800100" lvl="1" indent="-342900">
              <a:buFont typeface="Arial" panose="020B0604020202020204" pitchFamily="34" charset="0"/>
              <a:buChar char="•"/>
            </a:pPr>
            <a:r>
              <a:rPr lang="ja-JP" altLang="en-US" sz="2400" dirty="0" smtClean="0"/>
              <a:t>ジェットエネルギーロス</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r>
              <a:rPr lang="ja-JP" altLang="en-US" sz="2400" dirty="0" smtClean="0"/>
              <a:t>ハドロン溶解温度</a:t>
            </a:r>
            <a:r>
              <a:rPr lang="ja-JP" altLang="en-US" sz="2400" dirty="0" smtClean="0">
                <a:solidFill>
                  <a:srgbClr val="FFFF00"/>
                </a:solidFill>
              </a:rPr>
              <a:t>②</a:t>
            </a:r>
            <a:endParaRPr lang="en-US" altLang="ja-JP" sz="2400" dirty="0" smtClean="0">
              <a:solidFill>
                <a:srgbClr val="FFFF00"/>
              </a:solidFill>
            </a:endParaRPr>
          </a:p>
          <a:p>
            <a:pPr marL="800100" lvl="1" indent="-342900">
              <a:buFont typeface="Arial" panose="020B0604020202020204" pitchFamily="34" charset="0"/>
              <a:buChar char="•"/>
            </a:pPr>
            <a:r>
              <a:rPr lang="ja-JP" altLang="en-US" sz="2400" dirty="0" smtClean="0"/>
              <a:t>熱ゆらぎ</a:t>
            </a:r>
            <a:r>
              <a:rPr lang="ja-JP" altLang="en-US" sz="2400" dirty="0" smtClean="0">
                <a:solidFill>
                  <a:srgbClr val="FF0000"/>
                </a:solidFill>
              </a:rPr>
              <a:t>③</a:t>
            </a:r>
            <a:endParaRPr lang="en-US" altLang="ja-JP" sz="2400" dirty="0" smtClean="0">
              <a:solidFill>
                <a:srgbClr val="FF0000"/>
              </a:solidFill>
            </a:endParaRPr>
          </a:p>
          <a:p>
            <a:pPr marL="800100" lvl="1" indent="-342900">
              <a:buFont typeface="Arial" panose="020B0604020202020204" pitchFamily="34" charset="0"/>
              <a:buChar char="•"/>
            </a:pPr>
            <a:r>
              <a:rPr lang="en-US" altLang="ja-JP" sz="2400" dirty="0" smtClean="0"/>
              <a:t>QCD</a:t>
            </a:r>
            <a:r>
              <a:rPr lang="ja-JP" altLang="en-US" sz="2400" dirty="0" smtClean="0"/>
              <a:t>臨界点</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endParaRPr lang="en-US" altLang="ja-JP" sz="2400" dirty="0" smtClean="0">
              <a:solidFill>
                <a:srgbClr val="00B0F0"/>
              </a:solidFill>
            </a:endParaRPr>
          </a:p>
        </p:txBody>
      </p:sp>
      <p:pic>
        <p:nvPicPr>
          <p:cNvPr id="9" name="図 8"/>
          <p:cNvPicPr>
            <a:picLocks noChangeAspect="1"/>
          </p:cNvPicPr>
          <p:nvPr/>
        </p:nvPicPr>
        <p:blipFill>
          <a:blip r:embed="rId3">
            <a:clrChange>
              <a:clrFrom>
                <a:srgbClr val="000000"/>
              </a:clrFrom>
              <a:clrTo>
                <a:srgbClr val="000000">
                  <a:alpha val="0"/>
                </a:srgbClr>
              </a:clrTo>
            </a:clrChange>
          </a:blip>
          <a:stretch>
            <a:fillRect/>
          </a:stretch>
        </p:blipFill>
        <p:spPr>
          <a:xfrm>
            <a:off x="7238330" y="4502330"/>
            <a:ext cx="2010171" cy="2355669"/>
          </a:xfrm>
          <a:prstGeom prst="rect">
            <a:avLst/>
          </a:prstGeom>
        </p:spPr>
      </p:pic>
      <p:sp>
        <p:nvSpPr>
          <p:cNvPr id="10" name="角丸四角形 9"/>
          <p:cNvSpPr/>
          <p:nvPr/>
        </p:nvSpPr>
        <p:spPr>
          <a:xfrm>
            <a:off x="6905897" y="1538645"/>
            <a:ext cx="2011680" cy="1509355"/>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045235" y="1689969"/>
            <a:ext cx="1837362" cy="1200329"/>
          </a:xfrm>
          <a:prstGeom prst="rect">
            <a:avLst/>
          </a:prstGeom>
          <a:noFill/>
        </p:spPr>
        <p:txBody>
          <a:bodyPr wrap="none" rtlCol="0">
            <a:spAutoFit/>
          </a:bodyPr>
          <a:lstStyle/>
          <a:p>
            <a:r>
              <a:rPr kumimoji="1" lang="ja-JP" altLang="en-US" sz="2400" dirty="0" smtClean="0">
                <a:solidFill>
                  <a:srgbClr val="FF0000"/>
                </a:solidFill>
              </a:rPr>
              <a:t>③</a:t>
            </a:r>
            <a:r>
              <a:rPr kumimoji="1" lang="ja-JP" altLang="en-US" sz="2400" dirty="0" smtClean="0"/>
              <a:t>：できる</a:t>
            </a:r>
            <a:endParaRPr kumimoji="1" lang="en-US" altLang="ja-JP" sz="2400" dirty="0" smtClean="0"/>
          </a:p>
          <a:p>
            <a:r>
              <a:rPr lang="ja-JP" altLang="en-US" sz="2400" dirty="0">
                <a:solidFill>
                  <a:srgbClr val="FFFF00"/>
                </a:solidFill>
              </a:rPr>
              <a:t>②</a:t>
            </a:r>
            <a:r>
              <a:rPr lang="ja-JP" altLang="en-US" sz="2400" dirty="0" smtClean="0"/>
              <a:t>：いずれは</a:t>
            </a:r>
            <a:endParaRPr lang="en-US" altLang="ja-JP" sz="2400" dirty="0" smtClean="0"/>
          </a:p>
          <a:p>
            <a:r>
              <a:rPr lang="ja-JP" altLang="en-US" sz="2400" dirty="0">
                <a:solidFill>
                  <a:srgbClr val="00B0F0"/>
                </a:solidFill>
              </a:rPr>
              <a:t>①</a:t>
            </a:r>
            <a:r>
              <a:rPr kumimoji="1" lang="ja-JP" altLang="en-US" sz="2400" dirty="0" smtClean="0"/>
              <a:t>：絶望的</a:t>
            </a:r>
          </a:p>
        </p:txBody>
      </p:sp>
    </p:spTree>
    <p:extLst>
      <p:ext uri="{BB962C8B-B14F-4D97-AF65-F5344CB8AC3E}">
        <p14:creationId xmlns:p14="http://schemas.microsoft.com/office/powerpoint/2010/main" val="1992660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0526" y="2264228"/>
            <a:ext cx="5109091" cy="830997"/>
          </a:xfrm>
          <a:prstGeom prst="rect">
            <a:avLst/>
          </a:prstGeom>
          <a:noFill/>
        </p:spPr>
        <p:txBody>
          <a:bodyPr wrap="none" rtlCol="0">
            <a:spAutoFit/>
          </a:bodyPr>
          <a:lstStyle/>
          <a:p>
            <a:pPr algn="ctr"/>
            <a:r>
              <a:rPr kumimoji="1" lang="ja-JP" altLang="en-US" sz="4800" dirty="0" smtClean="0"/>
              <a:t>格子上の場の理論</a:t>
            </a:r>
            <a:endParaRPr kumimoji="1" lang="en-US" altLang="ja-JP" sz="4800" dirty="0" smtClean="0"/>
          </a:p>
        </p:txBody>
      </p:sp>
      <p:sp>
        <p:nvSpPr>
          <p:cNvPr id="2" name="テキスト ボックス 1"/>
          <p:cNvSpPr txBox="1"/>
          <p:nvPr/>
        </p:nvSpPr>
        <p:spPr>
          <a:xfrm>
            <a:off x="3091543" y="4275909"/>
            <a:ext cx="2654894" cy="1200329"/>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何が難しいか</a:t>
            </a:r>
            <a:endParaRPr kumimoji="1" lang="en-US" altLang="ja-JP" sz="2400" dirty="0" smtClean="0"/>
          </a:p>
          <a:p>
            <a:pPr marL="342900" indent="-342900">
              <a:buFont typeface="Arial" panose="020B0604020202020204" pitchFamily="34" charset="0"/>
              <a:buChar char="•"/>
            </a:pPr>
            <a:r>
              <a:rPr lang="ja-JP" altLang="en-US" sz="2400" dirty="0" smtClean="0"/>
              <a:t>なぜ経路積分か</a:t>
            </a:r>
            <a:endParaRPr lang="en-US" altLang="ja-JP" sz="2400" dirty="0" smtClean="0"/>
          </a:p>
          <a:p>
            <a:pPr marL="342900" indent="-342900">
              <a:buFont typeface="Arial" panose="020B0604020202020204" pitchFamily="34" charset="0"/>
              <a:buChar char="•"/>
            </a:pPr>
            <a:r>
              <a:rPr kumimoji="1" lang="ja-JP" altLang="en-US" sz="2400" dirty="0" smtClean="0"/>
              <a:t>なぜ相関関数か</a:t>
            </a:r>
          </a:p>
        </p:txBody>
      </p:sp>
    </p:spTree>
    <p:extLst>
      <p:ext uri="{BB962C8B-B14F-4D97-AF65-F5344CB8AC3E}">
        <p14:creationId xmlns:p14="http://schemas.microsoft.com/office/powerpoint/2010/main" val="325024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角丸四角形 88"/>
          <p:cNvSpPr/>
          <p:nvPr/>
        </p:nvSpPr>
        <p:spPr>
          <a:xfrm>
            <a:off x="1660960" y="3710913"/>
            <a:ext cx="5984206" cy="2364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格子</a:t>
            </a:r>
            <a:r>
              <a:rPr kumimoji="1" lang="en-US" altLang="ja-JP" sz="4400" dirty="0" smtClean="0"/>
              <a:t>QCD</a:t>
            </a:r>
            <a:r>
              <a:rPr kumimoji="1" lang="ja-JP" altLang="en-US" sz="4400" dirty="0" smtClean="0"/>
              <a:t>シミュレーションとは</a:t>
            </a:r>
            <a:endParaRPr kumimoji="1" lang="ja-JP" altLang="en-US" sz="4400" dirty="0"/>
          </a:p>
        </p:txBody>
      </p:sp>
      <p:cxnSp>
        <p:nvCxnSpPr>
          <p:cNvPr id="5" name="直線矢印コネクタ 4"/>
          <p:cNvCxnSpPr/>
          <p:nvPr/>
        </p:nvCxnSpPr>
        <p:spPr>
          <a:xfrm>
            <a:off x="1648347" y="3137857"/>
            <a:ext cx="5939246"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5" name="TexTeXPicture" descr="&lt;?xml version=&quot;1.0&quot; encoding=&quot;utf-16&quot;?&gt;&#10;&lt;TeXTeX&gt;&#10;  &lt;preamble&gt;\documentclass{jarticle}&#10;\usepackage{amsmath}&#10;\pagestyle{empty}&lt;/preamble&gt;&#10;  &lt;body&gt;\begin{align*} &#10;\phi(\vec{x},t)&#10;\end{align*}&lt;/body&gt;&#10;  &lt;fcolor&gt;FFFFFFFF&lt;/fcolor&gt;&#10;  &lt;bcolor&gt;FFFFFFFF&lt;/bcolor&gt;&#10;  &lt;transparent&gt;True&lt;/transparent&gt;&#10;  &lt;resolution&gt;1800&lt;/resolution&gt;&#10;  &lt;imageh&gt;250&lt;/imageh&gt;&#10;  &lt;imagew&gt;649&lt;/imagew&gt;&#10;  &lt;scale&gt;50&lt;/scale&gt;&#10;  &lt;cursor&gt;2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51" y="1579126"/>
            <a:ext cx="1005690" cy="387400"/>
          </a:xfrm>
          <a:prstGeom prst="rect">
            <a:avLst/>
          </a:prstGeom>
        </p:spPr>
      </p:pic>
      <p:cxnSp>
        <p:nvCxnSpPr>
          <p:cNvPr id="16" name="直線矢印コネクタ 15"/>
          <p:cNvCxnSpPr/>
          <p:nvPr/>
        </p:nvCxnSpPr>
        <p:spPr>
          <a:xfrm flipH="1" flipV="1">
            <a:off x="2347210" y="1535480"/>
            <a:ext cx="19594" cy="183315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9" name="TexTeXPicture" descr="&lt;?xml version=&quot;1.0&quot; encoding=&quot;utf-16&quot;?&gt;&#10;&lt;TeXTeX&gt;&#10;  &lt;preamble&gt;\documentclass{jarticle}&#10;\usepackage{amsmath}&#10;\pagestyle{empty}&lt;/preamble&gt;&#10;  &lt;body&gt;\begin{align*} &#10;\frac{\partial}{\partial t} \phi(\vec{x},t)= D \nabla^2 \phi(\vec{x},t)&#10;\end{align*}&lt;/body&gt;&#10;  &lt;fcolor&gt;FFFFFFFF&lt;/fcolor&gt;&#10;  &lt;bcolor&gt;FFFFFFFF&lt;/bcolor&gt;&#10;  &lt;transparent&gt;True&lt;/transparent&gt;&#10;  &lt;resolution&gt;1800&lt;/resolution&gt;&#10;  &lt;imageh&gt;518&lt;/imageh&gt;&#10;  &lt;imagew&gt;2476&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526" y="3825429"/>
            <a:ext cx="3328077" cy="696262"/>
          </a:xfrm>
          <a:prstGeom prst="rect">
            <a:avLst/>
          </a:prstGeom>
        </p:spPr>
      </p:pic>
      <p:pic>
        <p:nvPicPr>
          <p:cNvPr id="28"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4348" y="3050550"/>
            <a:ext cx="300665" cy="271568"/>
          </a:xfrm>
          <a:prstGeom prst="rect">
            <a:avLst/>
          </a:prstGeom>
        </p:spPr>
      </p:pic>
      <p:grpSp>
        <p:nvGrpSpPr>
          <p:cNvPr id="80" name="グループ化 79"/>
          <p:cNvGrpSpPr/>
          <p:nvPr/>
        </p:nvGrpSpPr>
        <p:grpSpPr>
          <a:xfrm>
            <a:off x="2369437" y="1502459"/>
            <a:ext cx="4932946" cy="1901009"/>
            <a:chOff x="2408380" y="2118999"/>
            <a:chExt cx="3412454" cy="1901009"/>
          </a:xfrm>
        </p:grpSpPr>
        <p:cxnSp>
          <p:nvCxnSpPr>
            <p:cNvPr id="29" name="直線コネクタ 28"/>
            <p:cNvCxnSpPr/>
            <p:nvPr/>
          </p:nvCxnSpPr>
          <p:spPr>
            <a:xfrm>
              <a:off x="2602442" y="2152595"/>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782442" y="2152019"/>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962442" y="2151087"/>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142442" y="2152019"/>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322442" y="2152020"/>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502442" y="2152018"/>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682442" y="2131468"/>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862442" y="2130892"/>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042442" y="2129960"/>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222442" y="2130892"/>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402442" y="2130893"/>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582442" y="2130891"/>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762442" y="2120507"/>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942442" y="2119931"/>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122442" y="2118999"/>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302442" y="2119931"/>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482442" y="2119932"/>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662442" y="2119930"/>
              <a:ext cx="0" cy="1867413"/>
            </a:xfrm>
            <a:prstGeom prst="line">
              <a:avLst/>
            </a:prstGeom>
            <a:ln>
              <a:solidFill>
                <a:srgbClr val="C9E4FF"/>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2408380" y="2823661"/>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2772450" y="2902143"/>
              <a:ext cx="184850" cy="31779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3493065" y="2793705"/>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4213063" y="3418398"/>
              <a:ext cx="196101" cy="24869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4754081" y="2844438"/>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5290836" y="2944556"/>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604368" y="2844438"/>
              <a:ext cx="168403" cy="37132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2958574" y="2784330"/>
              <a:ext cx="181934" cy="1178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3135659" y="2793705"/>
              <a:ext cx="180642" cy="15799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3332036" y="2944556"/>
              <a:ext cx="170394" cy="43364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flipV="1">
              <a:off x="3681426" y="2818275"/>
              <a:ext cx="181640" cy="72555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3856117" y="2932087"/>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flipV="1">
              <a:off x="4048654" y="2931475"/>
              <a:ext cx="169920" cy="7070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flipV="1">
              <a:off x="4577025" y="2834748"/>
              <a:ext cx="192138" cy="5992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4394763" y="2839248"/>
              <a:ext cx="187738" cy="5947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4947534" y="2836998"/>
              <a:ext cx="181628" cy="32438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5127747" y="3150165"/>
              <a:ext cx="163089" cy="3910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flipV="1">
              <a:off x="5475271" y="2936216"/>
              <a:ext cx="180642" cy="15799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flipV="1">
              <a:off x="5657194" y="3084794"/>
              <a:ext cx="163640" cy="3336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74" name="直線コネクタ 73"/>
          <p:cNvCxnSpPr/>
          <p:nvPr/>
        </p:nvCxnSpPr>
        <p:spPr>
          <a:xfrm flipH="1" flipV="1">
            <a:off x="2199157" y="2463507"/>
            <a:ext cx="163640" cy="3336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83" name="TexTeXPicture" descr="&lt;?xml version=&quot;1.0&quot; encoding=&quot;utf-16&quot;?&gt;&#10;&lt;TeXTeX&gt;&#10;  &lt;preamble&gt;\documentclass{jarticle}&#10;\usepackage{amsmath}&#10;\pagestyle{empty}&lt;/preamble&gt;&#10;  &lt;body&gt;\begin{align*} &#10;\frac{d^2\phi(x) }{dx^2} = \frac1{a^2}\big\{ \phi(x-a) -2\phi(x) + \phi(x+a) \big\}&#10;\end{align*}&lt;/body&gt;&#10;  &lt;fcolor&gt;FFFFFFFF&lt;/fcolor&gt;&#10;  &lt;bcolor&gt;FFFFFFFF&lt;/bcolor&gt;&#10;  &lt;transparent&gt;True&lt;/transparent&gt;&#10;  &lt;resolution&gt;1800&lt;/resolution&gt;&#10;  &lt;imageh&gt;546&lt;/imageh&gt;&#10;  &lt;imagew&gt;4713&lt;/imagew&gt;&#10;  &lt;scale&gt;50&lt;/scale&gt;&#10;  &lt;cursor&gt;4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7627" y="4774366"/>
            <a:ext cx="4987925" cy="577850"/>
          </a:xfrm>
          <a:prstGeom prst="rect">
            <a:avLst/>
          </a:prstGeom>
        </p:spPr>
      </p:pic>
      <p:pic>
        <p:nvPicPr>
          <p:cNvPr id="85" name="TexTeXPicture" descr="&lt;?xml version=&quot;1.0&quot; encoding=&quot;utf-16&quot;?&gt;&#10;&lt;TeXTeX&gt;&#10;  &lt;preamble&gt;\documentclass{jarticle}&#10;\usepackage{amsmath}&#10;\pagestyle{empty}&lt;/preamble&gt;&#10;  &lt;body&gt;\begin{align*} &#10;\phi(x+\Delta t) = \phi(x) + \Delta t D \frac{d^2\phi(x) }{dx^2}&#10;\end{align*}&lt;/body&gt;&#10;  &lt;fcolor&gt;FFFFFFFF&lt;/fcolor&gt;&#10;  &lt;bcolor&gt;FFFFFFFF&lt;/bcolor&gt;&#10;  &lt;transparent&gt;True&lt;/transparent&gt;&#10;  &lt;resolution&gt;1800&lt;/resolution&gt;&#10;  &lt;imageh&gt;546&lt;/imageh&gt;&#10;  &lt;imagew&gt;3462&lt;/imagew&gt;&#10;  &lt;scale&gt;50&lt;/scale&gt;&#10;  &lt;cursor&gt;8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4495" y="5376672"/>
            <a:ext cx="3663950" cy="577850"/>
          </a:xfrm>
          <a:prstGeom prst="rect">
            <a:avLst/>
          </a:prstGeom>
        </p:spPr>
      </p:pic>
      <p:sp>
        <p:nvSpPr>
          <p:cNvPr id="86" name="テキスト ボックス 85"/>
          <p:cNvSpPr txBox="1"/>
          <p:nvPr/>
        </p:nvSpPr>
        <p:spPr>
          <a:xfrm>
            <a:off x="1789636" y="3991394"/>
            <a:ext cx="2185214" cy="461665"/>
          </a:xfrm>
          <a:prstGeom prst="rect">
            <a:avLst/>
          </a:prstGeom>
          <a:noFill/>
        </p:spPr>
        <p:txBody>
          <a:bodyPr wrap="none" rtlCol="0">
            <a:spAutoFit/>
          </a:bodyPr>
          <a:lstStyle/>
          <a:p>
            <a:r>
              <a:rPr kumimoji="1" lang="ja-JP" altLang="en-US" sz="2400" dirty="0" smtClean="0"/>
              <a:t>例：拡散方程式</a:t>
            </a:r>
            <a:endParaRPr kumimoji="1" lang="ja-JP" altLang="en-US" sz="2400" dirty="0"/>
          </a:p>
        </p:txBody>
      </p:sp>
      <p:grpSp>
        <p:nvGrpSpPr>
          <p:cNvPr id="3" name="グループ化 2"/>
          <p:cNvGrpSpPr/>
          <p:nvPr/>
        </p:nvGrpSpPr>
        <p:grpSpPr>
          <a:xfrm>
            <a:off x="4614773" y="6193863"/>
            <a:ext cx="3989015" cy="619899"/>
            <a:chOff x="4614773" y="6193863"/>
            <a:chExt cx="3989015" cy="619899"/>
          </a:xfrm>
        </p:grpSpPr>
        <p:sp>
          <p:nvSpPr>
            <p:cNvPr id="87" name="テキスト ボックス 86"/>
            <p:cNvSpPr txBox="1"/>
            <p:nvPr/>
          </p:nvSpPr>
          <p:spPr>
            <a:xfrm>
              <a:off x="5240367" y="6233141"/>
              <a:ext cx="3363421" cy="523220"/>
            </a:xfrm>
            <a:prstGeom prst="rect">
              <a:avLst/>
            </a:prstGeom>
            <a:noFill/>
          </p:spPr>
          <p:txBody>
            <a:bodyPr wrap="none" rtlCol="0">
              <a:spAutoFit/>
            </a:bodyPr>
            <a:lstStyle/>
            <a:p>
              <a:r>
                <a:rPr lang="ja-JP" altLang="en-US" sz="2800" dirty="0" smtClean="0">
                  <a:solidFill>
                    <a:schemeClr val="accent3">
                      <a:lumMod val="40000"/>
                      <a:lumOff val="60000"/>
                    </a:schemeClr>
                  </a:solidFill>
                </a:rPr>
                <a:t>どうしてできないの？</a:t>
              </a:r>
              <a:endParaRPr kumimoji="1" lang="ja-JP" altLang="en-US" sz="2800" dirty="0" smtClean="0">
                <a:solidFill>
                  <a:schemeClr val="accent3">
                    <a:lumMod val="40000"/>
                    <a:lumOff val="60000"/>
                  </a:schemeClr>
                </a:solidFill>
              </a:endParaRPr>
            </a:p>
          </p:txBody>
        </p:sp>
        <p:sp>
          <p:nvSpPr>
            <p:cNvPr id="88" name="右矢印 87"/>
            <p:cNvSpPr/>
            <p:nvPr/>
          </p:nvSpPr>
          <p:spPr>
            <a:xfrm>
              <a:off x="4614773" y="6193863"/>
              <a:ext cx="637223" cy="619899"/>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sp>
        <p:nvSpPr>
          <p:cNvPr id="90" name="乗算 89"/>
          <p:cNvSpPr/>
          <p:nvPr/>
        </p:nvSpPr>
        <p:spPr>
          <a:xfrm>
            <a:off x="902494" y="39897"/>
            <a:ext cx="7390887" cy="7136514"/>
          </a:xfrm>
          <a:prstGeom prst="mathMultiply">
            <a:avLst>
              <a:gd name="adj1" fmla="val 13147"/>
            </a:avLst>
          </a:prstGeom>
          <a:solidFill>
            <a:srgbClr val="FF0000">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31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6" grpId="0"/>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dirty="0" smtClean="0"/>
              <a:t>QCD</a:t>
            </a:r>
            <a:r>
              <a:rPr kumimoji="1" lang="ja-JP" altLang="en-US" sz="4400" dirty="0" smtClean="0"/>
              <a:t>は量子力学だった</a:t>
            </a:r>
            <a:r>
              <a:rPr kumimoji="1" lang="en-US" altLang="ja-JP" sz="4400" dirty="0" smtClean="0"/>
              <a:t>…</a:t>
            </a:r>
            <a:endParaRPr kumimoji="1" lang="ja-JP" altLang="en-US" sz="4400" dirty="0"/>
          </a:p>
        </p:txBody>
      </p:sp>
      <p:pic>
        <p:nvPicPr>
          <p:cNvPr id="6" name="TexTeXPicture" descr="&lt;?xml version=&quot;1.0&quot; encoding=&quot;utf-16&quot;?&gt;&#10;&lt;TeXTeX&gt;&#10;  &lt;preamble&gt;\documentclass{jarticle}&#10;\usepackage{amsmath}&#10;\pagestyle{empty}&lt;/preamble&gt;&#10;  &lt;body&gt;\begin{align*} &#10;i\frac{\partial}{\partial t} \psi(\vec{x},t)= -\frac{\hbar^2 \nabla^2}{2m} \psi(\vec{x},t) + V(x) \psi(\vec{x},t)&#10;\end{align*}&lt;/body&gt;&#10;  &lt;fcolor&gt;FFFFFFFF&lt;/fcolor&gt;&#10;  &lt;bcolor&gt;FFFFFFFF&lt;/bcolor&gt;&#10;  &lt;transparent&gt;True&lt;/transparent&gt;&#10;  &lt;resolution&gt;1800&lt;/resolution&gt;&#10;  &lt;imageh&gt;568&lt;/imageh&gt;&#10;  &lt;imagew&gt;4475&lt;/imagew&gt;&#10;  &lt;scale&gt;50&lt;/scale&gt;&#10;  &lt;cursor&gt;12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898" y="1970504"/>
            <a:ext cx="6015003" cy="763469"/>
          </a:xfrm>
          <a:prstGeom prst="rect">
            <a:avLst/>
          </a:prstGeom>
        </p:spPr>
      </p:pic>
      <p:sp>
        <p:nvSpPr>
          <p:cNvPr id="7" name="下矢印 6"/>
          <p:cNvSpPr/>
          <p:nvPr/>
        </p:nvSpPr>
        <p:spPr>
          <a:xfrm>
            <a:off x="2897459" y="4896083"/>
            <a:ext cx="3135085" cy="6096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87399" y="5659344"/>
            <a:ext cx="4955204" cy="954107"/>
          </a:xfrm>
          <a:prstGeom prst="rect">
            <a:avLst/>
          </a:prstGeom>
          <a:noFill/>
        </p:spPr>
        <p:txBody>
          <a:bodyPr wrap="none" rtlCol="0">
            <a:spAutoFit/>
          </a:bodyPr>
          <a:lstStyle/>
          <a:p>
            <a:pPr algn="ctr"/>
            <a:r>
              <a:rPr kumimoji="1" lang="ja-JP" altLang="en-US" sz="2800" dirty="0" smtClean="0"/>
              <a:t>頑張れば解ける</a:t>
            </a:r>
            <a:endParaRPr kumimoji="1" lang="en-US" altLang="ja-JP" sz="2800" dirty="0" smtClean="0"/>
          </a:p>
          <a:p>
            <a:pPr algn="ctr"/>
            <a:r>
              <a:rPr lang="ja-JP" altLang="en-US" sz="2800" dirty="0" smtClean="0"/>
              <a:t>（通常は、固有値問題を考える）</a:t>
            </a:r>
            <a:endParaRPr kumimoji="1" lang="ja-JP" altLang="en-US" sz="2800" dirty="0" smtClean="0"/>
          </a:p>
        </p:txBody>
      </p:sp>
      <p:pic>
        <p:nvPicPr>
          <p:cNvPr id="10" name="図 9"/>
          <p:cNvPicPr>
            <a:picLocks noChangeAspect="1"/>
          </p:cNvPicPr>
          <p:nvPr/>
        </p:nvPicPr>
        <p:blipFill>
          <a:blip r:embed="rId3"/>
          <a:stretch>
            <a:fillRect/>
          </a:stretch>
        </p:blipFill>
        <p:spPr>
          <a:xfrm>
            <a:off x="2502208" y="3016737"/>
            <a:ext cx="4288377" cy="1376060"/>
          </a:xfrm>
          <a:prstGeom prst="rect">
            <a:avLst/>
          </a:prstGeom>
        </p:spPr>
      </p:pic>
      <p:pic>
        <p:nvPicPr>
          <p:cNvPr id="12" name="TexTeXPicture" descr="&lt;?xml version=&quot;1.0&quot; encoding=&quot;utf-16&quot;?&gt;&#10;&lt;TeXTeX&gt;&#10;  &lt;preamble&gt;\documentclass{jarticle}&#10;\usepackage{amsmath}&#10;\pagestyle{empty}&lt;/preamble&gt;&#10;  &lt;body&gt;\begin{align*} &#10;\psi(\vec{x},t)&#10;\end{align*}&lt;/body&gt;&#10;  &lt;fcolor&gt;FFFFFFFF&lt;/fcolor&gt;&#10;  &lt;bcolor&gt;FFFFFFFF&lt;/bcolor&gt;&#10;  &lt;transparent&gt;True&lt;/transparent&gt;&#10;  &lt;resolution&gt;1800&lt;/resolution&gt;&#10;  &lt;imageh&gt;250&lt;/imageh&gt;&#10;  &lt;imagew&gt;676&lt;/imagew&gt;&#10;  &lt;scale&gt;50&lt;/scale&gt;&#10;  &lt;cursor&gt;1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509" y="3165832"/>
            <a:ext cx="943205" cy="348819"/>
          </a:xfrm>
          <a:prstGeom prst="rect">
            <a:avLst/>
          </a:prstGeom>
        </p:spPr>
      </p:pic>
    </p:spTree>
    <p:extLst>
      <p:ext uri="{BB962C8B-B14F-4D97-AF65-F5344CB8AC3E}">
        <p14:creationId xmlns:p14="http://schemas.microsoft.com/office/powerpoint/2010/main" val="74886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dirty="0" smtClean="0"/>
              <a:t>QCD</a:t>
            </a:r>
            <a:r>
              <a:rPr kumimoji="1" lang="ja-JP" altLang="en-US" sz="4400" dirty="0" smtClean="0"/>
              <a:t>は場の量子論だった</a:t>
            </a:r>
            <a:r>
              <a:rPr kumimoji="1" lang="en-US" altLang="ja-JP" sz="4400" dirty="0" smtClean="0"/>
              <a:t>…</a:t>
            </a:r>
            <a:endParaRPr kumimoji="1" lang="ja-JP" altLang="en-US" sz="4400" dirty="0"/>
          </a:p>
        </p:txBody>
      </p:sp>
      <p:grpSp>
        <p:nvGrpSpPr>
          <p:cNvPr id="3" name="グループ化 2"/>
          <p:cNvGrpSpPr/>
          <p:nvPr/>
        </p:nvGrpSpPr>
        <p:grpSpPr>
          <a:xfrm>
            <a:off x="864951" y="2700695"/>
            <a:ext cx="7934445" cy="1155300"/>
            <a:chOff x="864951" y="2700695"/>
            <a:chExt cx="7934445" cy="1155300"/>
          </a:xfrm>
        </p:grpSpPr>
        <p:sp>
          <p:nvSpPr>
            <p:cNvPr id="5" name="テキスト ボックス 4"/>
            <p:cNvSpPr txBox="1"/>
            <p:nvPr/>
          </p:nvSpPr>
          <p:spPr>
            <a:xfrm>
              <a:off x="864951" y="2700695"/>
              <a:ext cx="2170787" cy="523220"/>
            </a:xfrm>
            <a:prstGeom prst="rect">
              <a:avLst/>
            </a:prstGeom>
            <a:noFill/>
          </p:spPr>
          <p:txBody>
            <a:bodyPr wrap="none" rtlCol="0">
              <a:spAutoFit/>
            </a:bodyPr>
            <a:lstStyle/>
            <a:p>
              <a:r>
                <a:rPr kumimoji="1" lang="ja-JP" altLang="en-US" sz="2800" dirty="0" smtClean="0"/>
                <a:t>例：スピン</a:t>
              </a:r>
              <a:r>
                <a:rPr kumimoji="1" lang="en-US" altLang="ja-JP" sz="2800" dirty="0" smtClean="0"/>
                <a:t>1/2</a:t>
              </a:r>
              <a:endParaRPr kumimoji="1" lang="ja-JP" altLang="en-US" sz="2800" dirty="0" smtClean="0"/>
            </a:p>
          </p:txBody>
        </p:sp>
        <p:pic>
          <p:nvPicPr>
            <p:cNvPr id="8" name="TexTeXPicture" descr="&lt;?xml version=&quot;1.0&quot; encoding=&quot;utf-16&quot;?&gt;&#10;&lt;TeXTeX&gt;&#10;  &lt;preamble&gt;\documentclass{jarticle}&#10;\usepackage{amsmath}&#10;\pagestyle{empty}&lt;/preamble&gt;&#10;  &lt;body&gt;\begin{align*} &#10;\Psi(x) = ( \psi_\uparrow(x)&#10;, \psi_\downarrow(x) )&#10;\end{align*}&lt;/body&gt;&#10;  &lt;fcolor&gt;FFFFFFFF&lt;/fcolor&gt;&#10;  &lt;bcolor&gt;FFFFFFFF&lt;/bcolor&gt;&#10;  &lt;transparent&gt;True&lt;/transparent&gt;&#10;  &lt;resolution&gt;1800&lt;/resolution&gt;&#10;  &lt;imageh&gt;259&lt;/imageh&gt;&#10;  &lt;imagew&gt;2353&lt;/imagew&gt;&#10;  &lt;scale&gt;50&lt;/scale&gt;&#10;  &lt;cursor&gt;6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92" y="3444785"/>
              <a:ext cx="3283079" cy="361376"/>
            </a:xfrm>
            <a:prstGeom prst="rect">
              <a:avLst/>
            </a:prstGeom>
          </p:spPr>
        </p:pic>
        <p:pic>
          <p:nvPicPr>
            <p:cNvPr id="9" name="図 8"/>
            <p:cNvPicPr>
              <a:picLocks noChangeAspect="1"/>
            </p:cNvPicPr>
            <p:nvPr/>
          </p:nvPicPr>
          <p:blipFill>
            <a:blip r:embed="rId3"/>
            <a:stretch>
              <a:fillRect/>
            </a:stretch>
          </p:blipFill>
          <p:spPr>
            <a:xfrm>
              <a:off x="4876582" y="2904496"/>
              <a:ext cx="2965268" cy="951499"/>
            </a:xfrm>
            <a:prstGeom prst="rect">
              <a:avLst/>
            </a:prstGeom>
            <a:scene3d>
              <a:camera prst="isometricOffAxis2Right"/>
              <a:lightRig rig="threePt" dir="t"/>
            </a:scene3d>
          </p:spPr>
        </p:pic>
        <p:pic>
          <p:nvPicPr>
            <p:cNvPr id="11" name="図 10"/>
            <p:cNvPicPr>
              <a:picLocks noChangeAspect="1"/>
            </p:cNvPicPr>
            <p:nvPr/>
          </p:nvPicPr>
          <p:blipFill>
            <a:blip r:embed="rId3"/>
            <a:stretch>
              <a:fillRect/>
            </a:stretch>
          </p:blipFill>
          <p:spPr>
            <a:xfrm>
              <a:off x="5834128" y="2903739"/>
              <a:ext cx="2965268" cy="951499"/>
            </a:xfrm>
            <a:prstGeom prst="rect">
              <a:avLst/>
            </a:prstGeom>
            <a:scene3d>
              <a:camera prst="isometricOffAxis2Right"/>
              <a:lightRig rig="threePt" dir="t"/>
            </a:scene3d>
          </p:spPr>
        </p:pic>
      </p:grpSp>
      <p:sp>
        <p:nvSpPr>
          <p:cNvPr id="12" name="テキスト ボックス 11"/>
          <p:cNvSpPr txBox="1"/>
          <p:nvPr/>
        </p:nvSpPr>
        <p:spPr>
          <a:xfrm>
            <a:off x="864951" y="4336102"/>
            <a:ext cx="1980029" cy="523220"/>
          </a:xfrm>
          <a:prstGeom prst="rect">
            <a:avLst/>
          </a:prstGeom>
          <a:noFill/>
        </p:spPr>
        <p:txBody>
          <a:bodyPr wrap="none" rtlCol="0">
            <a:spAutoFit/>
          </a:bodyPr>
          <a:lstStyle/>
          <a:p>
            <a:r>
              <a:rPr lang="ja-JP" altLang="en-US" sz="2800" dirty="0"/>
              <a:t>場</a:t>
            </a:r>
            <a:r>
              <a:rPr lang="ja-JP" altLang="en-US" sz="2800" dirty="0" smtClean="0"/>
              <a:t>の</a:t>
            </a:r>
            <a:r>
              <a:rPr lang="ja-JP" altLang="en-US" sz="2800" dirty="0"/>
              <a:t>量子論</a:t>
            </a:r>
            <a:endParaRPr kumimoji="1" lang="ja-JP" altLang="en-US" sz="2800" dirty="0" smtClean="0"/>
          </a:p>
        </p:txBody>
      </p:sp>
      <p:cxnSp>
        <p:nvCxnSpPr>
          <p:cNvPr id="16" name="直線矢印コネクタ 15"/>
          <p:cNvCxnSpPr/>
          <p:nvPr/>
        </p:nvCxnSpPr>
        <p:spPr>
          <a:xfrm>
            <a:off x="1776549" y="6157660"/>
            <a:ext cx="5939246"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7"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850" y="6021876"/>
            <a:ext cx="300665" cy="271568"/>
          </a:xfrm>
          <a:prstGeom prst="rect">
            <a:avLst/>
          </a:prstGeom>
        </p:spPr>
      </p:pic>
      <p:pic>
        <p:nvPicPr>
          <p:cNvPr id="19" name="図 18"/>
          <p:cNvPicPr>
            <a:picLocks noChangeAspect="1"/>
          </p:cNvPicPr>
          <p:nvPr/>
        </p:nvPicPr>
        <p:blipFill>
          <a:blip r:embed="rId5"/>
          <a:stretch>
            <a:fillRect/>
          </a:stretch>
        </p:blipFill>
        <p:spPr>
          <a:xfrm>
            <a:off x="2330677" y="4832324"/>
            <a:ext cx="3737945" cy="1325336"/>
          </a:xfrm>
          <a:prstGeom prst="rect">
            <a:avLst/>
          </a:prstGeom>
          <a:scene3d>
            <a:camera prst="isometricOffAxis2Right">
              <a:rot lat="1659445" lon="17086855" rev="21337189"/>
            </a:camera>
            <a:lightRig rig="threePt" dir="t"/>
          </a:scene3d>
        </p:spPr>
      </p:pic>
      <p:pic>
        <p:nvPicPr>
          <p:cNvPr id="20" name="図 19"/>
          <p:cNvPicPr>
            <a:picLocks noChangeAspect="1"/>
          </p:cNvPicPr>
          <p:nvPr/>
        </p:nvPicPr>
        <p:blipFill>
          <a:blip r:embed="rId5"/>
          <a:stretch>
            <a:fillRect/>
          </a:stretch>
        </p:blipFill>
        <p:spPr>
          <a:xfrm>
            <a:off x="2804169" y="4832324"/>
            <a:ext cx="3737945" cy="1325336"/>
          </a:xfrm>
          <a:prstGeom prst="rect">
            <a:avLst/>
          </a:prstGeom>
          <a:scene3d>
            <a:camera prst="isometricOffAxis2Right">
              <a:rot lat="1659445" lon="17086855" rev="21337189"/>
            </a:camera>
            <a:lightRig rig="threePt" dir="t"/>
          </a:scene3d>
        </p:spPr>
      </p:pic>
      <p:pic>
        <p:nvPicPr>
          <p:cNvPr id="21" name="図 20"/>
          <p:cNvPicPr>
            <a:picLocks noChangeAspect="1"/>
          </p:cNvPicPr>
          <p:nvPr/>
        </p:nvPicPr>
        <p:blipFill>
          <a:blip r:embed="rId5"/>
          <a:stretch>
            <a:fillRect/>
          </a:stretch>
        </p:blipFill>
        <p:spPr>
          <a:xfrm>
            <a:off x="3257609" y="4832323"/>
            <a:ext cx="3737945" cy="1325336"/>
          </a:xfrm>
          <a:prstGeom prst="rect">
            <a:avLst/>
          </a:prstGeom>
          <a:scene3d>
            <a:camera prst="isometricOffAxis2Right">
              <a:rot lat="1659445" lon="17086855" rev="21337189"/>
            </a:camera>
            <a:lightRig rig="threePt" dir="t"/>
          </a:scene3d>
        </p:spPr>
      </p:pic>
      <p:pic>
        <p:nvPicPr>
          <p:cNvPr id="22" name="図 21"/>
          <p:cNvPicPr>
            <a:picLocks noChangeAspect="1"/>
          </p:cNvPicPr>
          <p:nvPr/>
        </p:nvPicPr>
        <p:blipFill>
          <a:blip r:embed="rId5"/>
          <a:stretch>
            <a:fillRect/>
          </a:stretch>
        </p:blipFill>
        <p:spPr>
          <a:xfrm>
            <a:off x="3731101" y="4832323"/>
            <a:ext cx="3737945" cy="1325336"/>
          </a:xfrm>
          <a:prstGeom prst="rect">
            <a:avLst/>
          </a:prstGeom>
          <a:scene3d>
            <a:camera prst="isometricOffAxis2Right">
              <a:rot lat="1659445" lon="17086855" rev="21337189"/>
            </a:camera>
            <a:lightRig rig="threePt" dir="t"/>
          </a:scene3d>
        </p:spPr>
      </p:pic>
      <p:pic>
        <p:nvPicPr>
          <p:cNvPr id="23" name="図 22"/>
          <p:cNvPicPr>
            <a:picLocks noChangeAspect="1"/>
          </p:cNvPicPr>
          <p:nvPr/>
        </p:nvPicPr>
        <p:blipFill>
          <a:blip r:embed="rId5"/>
          <a:stretch>
            <a:fillRect/>
          </a:stretch>
        </p:blipFill>
        <p:spPr>
          <a:xfrm>
            <a:off x="4209676" y="4833082"/>
            <a:ext cx="3737945" cy="1325336"/>
          </a:xfrm>
          <a:prstGeom prst="rect">
            <a:avLst/>
          </a:prstGeom>
          <a:scene3d>
            <a:camera prst="isometricOffAxis2Right">
              <a:rot lat="1659445" lon="17086855" rev="21337189"/>
            </a:camera>
            <a:lightRig rig="threePt" dir="t"/>
          </a:scene3d>
        </p:spPr>
      </p:pic>
      <p:pic>
        <p:nvPicPr>
          <p:cNvPr id="24" name="図 23"/>
          <p:cNvPicPr>
            <a:picLocks noChangeAspect="1"/>
          </p:cNvPicPr>
          <p:nvPr/>
        </p:nvPicPr>
        <p:blipFill>
          <a:blip r:embed="rId5"/>
          <a:stretch>
            <a:fillRect/>
          </a:stretch>
        </p:blipFill>
        <p:spPr>
          <a:xfrm>
            <a:off x="4683168" y="4833082"/>
            <a:ext cx="3737945" cy="1325336"/>
          </a:xfrm>
          <a:prstGeom prst="rect">
            <a:avLst/>
          </a:prstGeom>
          <a:scene3d>
            <a:camera prst="isometricOffAxis2Right">
              <a:rot lat="1659445" lon="17086855" rev="21337189"/>
            </a:camera>
            <a:lightRig rig="threePt" dir="t"/>
          </a:scene3d>
        </p:spPr>
      </p:pic>
      <p:pic>
        <p:nvPicPr>
          <p:cNvPr id="25" name="図 24"/>
          <p:cNvPicPr>
            <a:picLocks noChangeAspect="1"/>
          </p:cNvPicPr>
          <p:nvPr/>
        </p:nvPicPr>
        <p:blipFill>
          <a:blip r:embed="rId5"/>
          <a:stretch>
            <a:fillRect/>
          </a:stretch>
        </p:blipFill>
        <p:spPr>
          <a:xfrm>
            <a:off x="5136608" y="4833081"/>
            <a:ext cx="3737945" cy="1325336"/>
          </a:xfrm>
          <a:prstGeom prst="rect">
            <a:avLst/>
          </a:prstGeom>
          <a:scene3d>
            <a:camera prst="isometricOffAxis2Right">
              <a:rot lat="1659445" lon="17086855" rev="21337189"/>
            </a:camera>
            <a:lightRig rig="threePt" dir="t"/>
          </a:scene3d>
        </p:spPr>
      </p:pic>
      <p:pic>
        <p:nvPicPr>
          <p:cNvPr id="26" name="図 25"/>
          <p:cNvPicPr>
            <a:picLocks noChangeAspect="1"/>
          </p:cNvPicPr>
          <p:nvPr/>
        </p:nvPicPr>
        <p:blipFill>
          <a:blip r:embed="rId5"/>
          <a:stretch>
            <a:fillRect/>
          </a:stretch>
        </p:blipFill>
        <p:spPr>
          <a:xfrm>
            <a:off x="5610100" y="4833081"/>
            <a:ext cx="3737945" cy="1325336"/>
          </a:xfrm>
          <a:prstGeom prst="rect">
            <a:avLst/>
          </a:prstGeom>
          <a:scene3d>
            <a:camera prst="isometricOffAxis2Right">
              <a:rot lat="1659445" lon="17086855" rev="21337189"/>
            </a:camera>
            <a:lightRig rig="threePt" dir="t"/>
          </a:scene3d>
        </p:spPr>
      </p:pic>
      <p:pic>
        <p:nvPicPr>
          <p:cNvPr id="27" name="図 26"/>
          <p:cNvPicPr>
            <a:picLocks noChangeAspect="1"/>
          </p:cNvPicPr>
          <p:nvPr/>
        </p:nvPicPr>
        <p:blipFill>
          <a:blip r:embed="rId5"/>
          <a:stretch>
            <a:fillRect/>
          </a:stretch>
        </p:blipFill>
        <p:spPr>
          <a:xfrm>
            <a:off x="451678" y="4859323"/>
            <a:ext cx="3737945" cy="1325336"/>
          </a:xfrm>
          <a:prstGeom prst="rect">
            <a:avLst/>
          </a:prstGeom>
          <a:scene3d>
            <a:camera prst="isometricOffAxis2Right">
              <a:rot lat="1659445" lon="17086855" rev="21337189"/>
            </a:camera>
            <a:lightRig rig="threePt" dir="t"/>
          </a:scene3d>
        </p:spPr>
      </p:pic>
      <p:pic>
        <p:nvPicPr>
          <p:cNvPr id="28" name="図 27"/>
          <p:cNvPicPr>
            <a:picLocks noChangeAspect="1"/>
          </p:cNvPicPr>
          <p:nvPr/>
        </p:nvPicPr>
        <p:blipFill>
          <a:blip r:embed="rId5"/>
          <a:stretch>
            <a:fillRect/>
          </a:stretch>
        </p:blipFill>
        <p:spPr>
          <a:xfrm>
            <a:off x="925170" y="4859323"/>
            <a:ext cx="3737945" cy="1325336"/>
          </a:xfrm>
          <a:prstGeom prst="rect">
            <a:avLst/>
          </a:prstGeom>
          <a:scene3d>
            <a:camera prst="isometricOffAxis2Right">
              <a:rot lat="1659445" lon="17086855" rev="21337189"/>
            </a:camera>
            <a:lightRig rig="threePt" dir="t"/>
          </a:scene3d>
        </p:spPr>
      </p:pic>
      <p:pic>
        <p:nvPicPr>
          <p:cNvPr id="29" name="図 28"/>
          <p:cNvPicPr>
            <a:picLocks noChangeAspect="1"/>
          </p:cNvPicPr>
          <p:nvPr/>
        </p:nvPicPr>
        <p:blipFill>
          <a:blip r:embed="rId5"/>
          <a:stretch>
            <a:fillRect/>
          </a:stretch>
        </p:blipFill>
        <p:spPr>
          <a:xfrm>
            <a:off x="1378610" y="4859322"/>
            <a:ext cx="3737945" cy="1325336"/>
          </a:xfrm>
          <a:prstGeom prst="rect">
            <a:avLst/>
          </a:prstGeom>
          <a:scene3d>
            <a:camera prst="isometricOffAxis2Right">
              <a:rot lat="1659445" lon="17086855" rev="21337189"/>
            </a:camera>
            <a:lightRig rig="threePt" dir="t"/>
          </a:scene3d>
        </p:spPr>
      </p:pic>
      <p:pic>
        <p:nvPicPr>
          <p:cNvPr id="30" name="図 29"/>
          <p:cNvPicPr>
            <a:picLocks noChangeAspect="1"/>
          </p:cNvPicPr>
          <p:nvPr/>
        </p:nvPicPr>
        <p:blipFill>
          <a:blip r:embed="rId5"/>
          <a:stretch>
            <a:fillRect/>
          </a:stretch>
        </p:blipFill>
        <p:spPr>
          <a:xfrm>
            <a:off x="1852102" y="4859322"/>
            <a:ext cx="3737945" cy="1325336"/>
          </a:xfrm>
          <a:prstGeom prst="rect">
            <a:avLst/>
          </a:prstGeom>
          <a:scene3d>
            <a:camera prst="isometricOffAxis2Right">
              <a:rot lat="1659445" lon="17086855" rev="21337189"/>
            </a:camera>
            <a:lightRig rig="threePt" dir="t"/>
          </a:scene3d>
        </p:spPr>
      </p:pic>
      <p:sp>
        <p:nvSpPr>
          <p:cNvPr id="31" name="テキスト ボックス 30"/>
          <p:cNvSpPr txBox="1"/>
          <p:nvPr/>
        </p:nvSpPr>
        <p:spPr>
          <a:xfrm>
            <a:off x="1303057" y="1576167"/>
            <a:ext cx="6372257" cy="89255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ja-JP" altLang="en-US" sz="2800" dirty="0"/>
              <a:t>場</a:t>
            </a:r>
            <a:r>
              <a:rPr lang="ja-JP" altLang="en-US" sz="2800" dirty="0" smtClean="0"/>
              <a:t>の量子論とは</a:t>
            </a:r>
            <a:endParaRPr lang="en-US" altLang="ja-JP" sz="2800" dirty="0" smtClean="0"/>
          </a:p>
          <a:p>
            <a:pPr algn="ctr"/>
            <a:r>
              <a:rPr kumimoji="1" lang="ja-JP" altLang="en-US" sz="2400" dirty="0" smtClean="0"/>
              <a:t>各時空点での場</a:t>
            </a:r>
            <a:r>
              <a:rPr kumimoji="1" lang="en-US" altLang="ja-JP" sz="2400" dirty="0" smtClean="0"/>
              <a:t>φ</a:t>
            </a:r>
            <a:r>
              <a:rPr kumimoji="1" lang="ja-JP" altLang="en-US" sz="2400" dirty="0" smtClean="0"/>
              <a:t>が、それぞれ</a:t>
            </a:r>
            <a:r>
              <a:rPr lang="ja-JP" altLang="en-US" sz="2400" dirty="0" smtClean="0"/>
              <a:t>波動</a:t>
            </a:r>
            <a:r>
              <a:rPr lang="ja-JP" altLang="en-US" sz="2400" dirty="0"/>
              <a:t>関数</a:t>
            </a:r>
            <a:r>
              <a:rPr lang="ja-JP" altLang="en-US" sz="2400" dirty="0" smtClean="0"/>
              <a:t>の引数</a:t>
            </a:r>
            <a:endParaRPr kumimoji="1" lang="ja-JP" altLang="en-US" sz="2400" dirty="0" smtClean="0"/>
          </a:p>
        </p:txBody>
      </p:sp>
    </p:spTree>
    <p:extLst>
      <p:ext uri="{BB962C8B-B14F-4D97-AF65-F5344CB8AC3E}">
        <p14:creationId xmlns:p14="http://schemas.microsoft.com/office/powerpoint/2010/main" val="165477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609898" y="3460530"/>
            <a:ext cx="5593280" cy="2253548"/>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場の量子論の量子状態</a:t>
            </a:r>
            <a:endParaRPr kumimoji="1" lang="ja-JP" altLang="en-US" sz="4400" dirty="0"/>
          </a:p>
        </p:txBody>
      </p:sp>
      <p:cxnSp>
        <p:nvCxnSpPr>
          <p:cNvPr id="48" name="直線矢印コネクタ 47"/>
          <p:cNvCxnSpPr/>
          <p:nvPr/>
        </p:nvCxnSpPr>
        <p:spPr>
          <a:xfrm>
            <a:off x="1436915" y="2891936"/>
            <a:ext cx="5939246"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49"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2216" y="2756152"/>
            <a:ext cx="300665" cy="271568"/>
          </a:xfrm>
          <a:prstGeom prst="rect">
            <a:avLst/>
          </a:prstGeom>
        </p:spPr>
      </p:pic>
      <p:pic>
        <p:nvPicPr>
          <p:cNvPr id="50" name="図 49"/>
          <p:cNvPicPr>
            <a:picLocks noChangeAspect="1"/>
          </p:cNvPicPr>
          <p:nvPr/>
        </p:nvPicPr>
        <p:blipFill>
          <a:blip r:embed="rId3"/>
          <a:stretch>
            <a:fillRect/>
          </a:stretch>
        </p:blipFill>
        <p:spPr>
          <a:xfrm>
            <a:off x="1991043" y="1566600"/>
            <a:ext cx="3737945" cy="1325336"/>
          </a:xfrm>
          <a:prstGeom prst="rect">
            <a:avLst/>
          </a:prstGeom>
          <a:scene3d>
            <a:camera prst="isometricOffAxis2Right">
              <a:rot lat="1659445" lon="17086855" rev="21337189"/>
            </a:camera>
            <a:lightRig rig="threePt" dir="t"/>
          </a:scene3d>
        </p:spPr>
      </p:pic>
      <p:pic>
        <p:nvPicPr>
          <p:cNvPr id="51" name="図 50"/>
          <p:cNvPicPr>
            <a:picLocks noChangeAspect="1"/>
          </p:cNvPicPr>
          <p:nvPr/>
        </p:nvPicPr>
        <p:blipFill>
          <a:blip r:embed="rId3"/>
          <a:stretch>
            <a:fillRect/>
          </a:stretch>
        </p:blipFill>
        <p:spPr>
          <a:xfrm>
            <a:off x="2464535" y="1566600"/>
            <a:ext cx="3737945" cy="1325336"/>
          </a:xfrm>
          <a:prstGeom prst="rect">
            <a:avLst/>
          </a:prstGeom>
          <a:scene3d>
            <a:camera prst="isometricOffAxis2Right">
              <a:rot lat="1659445" lon="17086855" rev="21337189"/>
            </a:camera>
            <a:lightRig rig="threePt" dir="t"/>
          </a:scene3d>
        </p:spPr>
      </p:pic>
      <p:pic>
        <p:nvPicPr>
          <p:cNvPr id="52" name="図 51"/>
          <p:cNvPicPr>
            <a:picLocks noChangeAspect="1"/>
          </p:cNvPicPr>
          <p:nvPr/>
        </p:nvPicPr>
        <p:blipFill>
          <a:blip r:embed="rId3"/>
          <a:stretch>
            <a:fillRect/>
          </a:stretch>
        </p:blipFill>
        <p:spPr>
          <a:xfrm>
            <a:off x="2917975" y="1566599"/>
            <a:ext cx="3737945" cy="1325336"/>
          </a:xfrm>
          <a:prstGeom prst="rect">
            <a:avLst/>
          </a:prstGeom>
          <a:scene3d>
            <a:camera prst="isometricOffAxis2Right">
              <a:rot lat="1659445" lon="17086855" rev="21337189"/>
            </a:camera>
            <a:lightRig rig="threePt" dir="t"/>
          </a:scene3d>
        </p:spPr>
      </p:pic>
      <p:pic>
        <p:nvPicPr>
          <p:cNvPr id="53" name="図 52"/>
          <p:cNvPicPr>
            <a:picLocks noChangeAspect="1"/>
          </p:cNvPicPr>
          <p:nvPr/>
        </p:nvPicPr>
        <p:blipFill>
          <a:blip r:embed="rId3"/>
          <a:stretch>
            <a:fillRect/>
          </a:stretch>
        </p:blipFill>
        <p:spPr>
          <a:xfrm>
            <a:off x="3391467" y="1566599"/>
            <a:ext cx="3737945" cy="1325336"/>
          </a:xfrm>
          <a:prstGeom prst="rect">
            <a:avLst/>
          </a:prstGeom>
          <a:scene3d>
            <a:camera prst="isometricOffAxis2Right">
              <a:rot lat="1659445" lon="17086855" rev="21337189"/>
            </a:camera>
            <a:lightRig rig="threePt" dir="t"/>
          </a:scene3d>
        </p:spPr>
      </p:pic>
      <p:pic>
        <p:nvPicPr>
          <p:cNvPr id="54" name="図 53"/>
          <p:cNvPicPr>
            <a:picLocks noChangeAspect="1"/>
          </p:cNvPicPr>
          <p:nvPr/>
        </p:nvPicPr>
        <p:blipFill>
          <a:blip r:embed="rId3"/>
          <a:stretch>
            <a:fillRect/>
          </a:stretch>
        </p:blipFill>
        <p:spPr>
          <a:xfrm>
            <a:off x="3870042" y="1567358"/>
            <a:ext cx="3737945" cy="1325336"/>
          </a:xfrm>
          <a:prstGeom prst="rect">
            <a:avLst/>
          </a:prstGeom>
          <a:scene3d>
            <a:camera prst="isometricOffAxis2Right">
              <a:rot lat="1659445" lon="17086855" rev="21337189"/>
            </a:camera>
            <a:lightRig rig="threePt" dir="t"/>
          </a:scene3d>
        </p:spPr>
      </p:pic>
      <p:pic>
        <p:nvPicPr>
          <p:cNvPr id="55" name="図 54"/>
          <p:cNvPicPr>
            <a:picLocks noChangeAspect="1"/>
          </p:cNvPicPr>
          <p:nvPr/>
        </p:nvPicPr>
        <p:blipFill>
          <a:blip r:embed="rId3"/>
          <a:stretch>
            <a:fillRect/>
          </a:stretch>
        </p:blipFill>
        <p:spPr>
          <a:xfrm>
            <a:off x="4343534" y="1567358"/>
            <a:ext cx="3737945" cy="1325336"/>
          </a:xfrm>
          <a:prstGeom prst="rect">
            <a:avLst/>
          </a:prstGeom>
          <a:scene3d>
            <a:camera prst="isometricOffAxis2Right">
              <a:rot lat="1659445" lon="17086855" rev="21337189"/>
            </a:camera>
            <a:lightRig rig="threePt" dir="t"/>
          </a:scene3d>
        </p:spPr>
      </p:pic>
      <p:pic>
        <p:nvPicPr>
          <p:cNvPr id="56" name="図 55"/>
          <p:cNvPicPr>
            <a:picLocks noChangeAspect="1"/>
          </p:cNvPicPr>
          <p:nvPr/>
        </p:nvPicPr>
        <p:blipFill>
          <a:blip r:embed="rId3"/>
          <a:stretch>
            <a:fillRect/>
          </a:stretch>
        </p:blipFill>
        <p:spPr>
          <a:xfrm>
            <a:off x="4796974" y="1567357"/>
            <a:ext cx="3737945" cy="1325336"/>
          </a:xfrm>
          <a:prstGeom prst="rect">
            <a:avLst/>
          </a:prstGeom>
          <a:scene3d>
            <a:camera prst="isometricOffAxis2Right">
              <a:rot lat="1659445" lon="17086855" rev="21337189"/>
            </a:camera>
            <a:lightRig rig="threePt" dir="t"/>
          </a:scene3d>
        </p:spPr>
      </p:pic>
      <p:pic>
        <p:nvPicPr>
          <p:cNvPr id="57" name="図 56"/>
          <p:cNvPicPr>
            <a:picLocks noChangeAspect="1"/>
          </p:cNvPicPr>
          <p:nvPr/>
        </p:nvPicPr>
        <p:blipFill>
          <a:blip r:embed="rId3"/>
          <a:stretch>
            <a:fillRect/>
          </a:stretch>
        </p:blipFill>
        <p:spPr>
          <a:xfrm>
            <a:off x="5270466" y="1567357"/>
            <a:ext cx="3737945" cy="1325336"/>
          </a:xfrm>
          <a:prstGeom prst="rect">
            <a:avLst/>
          </a:prstGeom>
          <a:scene3d>
            <a:camera prst="isometricOffAxis2Right">
              <a:rot lat="1659445" lon="17086855" rev="21337189"/>
            </a:camera>
            <a:lightRig rig="threePt" dir="t"/>
          </a:scene3d>
        </p:spPr>
      </p:pic>
      <p:pic>
        <p:nvPicPr>
          <p:cNvPr id="58" name="図 57"/>
          <p:cNvPicPr>
            <a:picLocks noChangeAspect="1"/>
          </p:cNvPicPr>
          <p:nvPr/>
        </p:nvPicPr>
        <p:blipFill>
          <a:blip r:embed="rId3"/>
          <a:stretch>
            <a:fillRect/>
          </a:stretch>
        </p:blipFill>
        <p:spPr>
          <a:xfrm>
            <a:off x="112044" y="1593599"/>
            <a:ext cx="3737945" cy="1325336"/>
          </a:xfrm>
          <a:prstGeom prst="rect">
            <a:avLst/>
          </a:prstGeom>
          <a:scene3d>
            <a:camera prst="isometricOffAxis2Right">
              <a:rot lat="1659445" lon="17086855" rev="21337189"/>
            </a:camera>
            <a:lightRig rig="threePt" dir="t"/>
          </a:scene3d>
        </p:spPr>
      </p:pic>
      <p:pic>
        <p:nvPicPr>
          <p:cNvPr id="59" name="図 58"/>
          <p:cNvPicPr>
            <a:picLocks noChangeAspect="1"/>
          </p:cNvPicPr>
          <p:nvPr/>
        </p:nvPicPr>
        <p:blipFill>
          <a:blip r:embed="rId3"/>
          <a:stretch>
            <a:fillRect/>
          </a:stretch>
        </p:blipFill>
        <p:spPr>
          <a:xfrm>
            <a:off x="585536" y="1593599"/>
            <a:ext cx="3737945" cy="1325336"/>
          </a:xfrm>
          <a:prstGeom prst="rect">
            <a:avLst/>
          </a:prstGeom>
          <a:scene3d>
            <a:camera prst="isometricOffAxis2Right">
              <a:rot lat="1659445" lon="17086855" rev="21337189"/>
            </a:camera>
            <a:lightRig rig="threePt" dir="t"/>
          </a:scene3d>
        </p:spPr>
      </p:pic>
      <p:pic>
        <p:nvPicPr>
          <p:cNvPr id="60" name="図 59"/>
          <p:cNvPicPr>
            <a:picLocks noChangeAspect="1"/>
          </p:cNvPicPr>
          <p:nvPr/>
        </p:nvPicPr>
        <p:blipFill>
          <a:blip r:embed="rId3"/>
          <a:stretch>
            <a:fillRect/>
          </a:stretch>
        </p:blipFill>
        <p:spPr>
          <a:xfrm>
            <a:off x="1038976" y="1593598"/>
            <a:ext cx="3737945" cy="1325336"/>
          </a:xfrm>
          <a:prstGeom prst="rect">
            <a:avLst/>
          </a:prstGeom>
          <a:scene3d>
            <a:camera prst="isometricOffAxis2Right">
              <a:rot lat="1659445" lon="17086855" rev="21337189"/>
            </a:camera>
            <a:lightRig rig="threePt" dir="t"/>
          </a:scene3d>
        </p:spPr>
      </p:pic>
      <p:pic>
        <p:nvPicPr>
          <p:cNvPr id="61" name="図 60"/>
          <p:cNvPicPr>
            <a:picLocks noChangeAspect="1"/>
          </p:cNvPicPr>
          <p:nvPr/>
        </p:nvPicPr>
        <p:blipFill>
          <a:blip r:embed="rId3"/>
          <a:stretch>
            <a:fillRect/>
          </a:stretch>
        </p:blipFill>
        <p:spPr>
          <a:xfrm>
            <a:off x="1512468" y="1593598"/>
            <a:ext cx="3737945" cy="1325336"/>
          </a:xfrm>
          <a:prstGeom prst="rect">
            <a:avLst/>
          </a:prstGeom>
          <a:scene3d>
            <a:camera prst="isometricOffAxis2Right">
              <a:rot lat="1659445" lon="17086855" rev="21337189"/>
            </a:camera>
            <a:lightRig rig="threePt" dir="t"/>
          </a:scene3d>
        </p:spPr>
      </p:pic>
      <p:pic>
        <p:nvPicPr>
          <p:cNvPr id="64" name="TexTeXPicture" descr="&lt;?xml version=&quot;1.0&quot; encoding=&quot;utf-16&quot;?&gt;&#10;&lt;TeXTeX&gt;&#10;  &lt;preamble&gt;\documentclass{jarticle}&#10;\usepackage{amsmath}&#10;\pagestyle{empty}&lt;/preamble&gt;&#10;  &lt;body&gt;\begin{align*} &#10;\Psi[\psi(x)]&#10;\end{align*}&lt;/body&gt;&#10;  &lt;fcolor&gt;FFFFFFFF&lt;/fcolor&gt;&#10;  &lt;bcolor&gt;FFFFFFFF&lt;/bcolor&gt;&#10;  &lt;transparent&gt;True&lt;/transparent&gt;&#10;  &lt;resolution&gt;1800&lt;/resolution&gt;&#10;  &lt;imageh&gt;250&lt;/imageh&gt;&#10;  &lt;imagew&gt;796&lt;/imagew&gt;&#10;  &lt;scale&gt;50&lt;/scale&gt;&#10;  &lt;cursor&gt;2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283" y="3711309"/>
            <a:ext cx="1608230" cy="505097"/>
          </a:xfrm>
          <a:prstGeom prst="rect">
            <a:avLst/>
          </a:prstGeom>
        </p:spPr>
      </p:pic>
      <p:sp>
        <p:nvSpPr>
          <p:cNvPr id="65" name="テキスト ボックス 64"/>
          <p:cNvSpPr txBox="1"/>
          <p:nvPr/>
        </p:nvSpPr>
        <p:spPr>
          <a:xfrm>
            <a:off x="1827325" y="4352831"/>
            <a:ext cx="5032147" cy="1200329"/>
          </a:xfrm>
          <a:prstGeom prst="rect">
            <a:avLst/>
          </a:prstGeom>
          <a:noFill/>
        </p:spPr>
        <p:txBody>
          <a:bodyPr wrap="none" rtlCol="0">
            <a:spAutoFit/>
          </a:bodyPr>
          <a:lstStyle/>
          <a:p>
            <a:pPr algn="ctr"/>
            <a:r>
              <a:rPr lang="ja-JP" altLang="en-US" sz="2400" dirty="0" smtClean="0"/>
              <a:t>連続</a:t>
            </a:r>
            <a:r>
              <a:rPr lang="ja-JP" altLang="en-US" sz="2400" dirty="0"/>
              <a:t>自由度</a:t>
            </a:r>
            <a:r>
              <a:rPr lang="ja-JP" altLang="en-US" sz="2400" dirty="0" smtClean="0"/>
              <a:t>の</a:t>
            </a:r>
            <a:r>
              <a:rPr lang="ja-JP" altLang="en-US" sz="2400" dirty="0"/>
              <a:t>個数</a:t>
            </a:r>
            <a:r>
              <a:rPr lang="ja-JP" altLang="en-US" sz="2400" dirty="0" smtClean="0"/>
              <a:t>を持つ連続</a:t>
            </a:r>
            <a:r>
              <a:rPr lang="ja-JP" altLang="en-US" sz="2400" dirty="0"/>
              <a:t>関数</a:t>
            </a:r>
            <a:endParaRPr lang="en-US" altLang="ja-JP" sz="2400" dirty="0" smtClean="0"/>
          </a:p>
          <a:p>
            <a:pPr algn="ctr"/>
            <a:r>
              <a:rPr kumimoji="1" lang="en-US" altLang="ja-JP" sz="2400" dirty="0" smtClean="0"/>
              <a:t>or</a:t>
            </a:r>
          </a:p>
          <a:p>
            <a:pPr algn="ctr"/>
            <a:r>
              <a:rPr kumimoji="1" lang="ja-JP" altLang="en-US" sz="2400" dirty="0" smtClean="0"/>
              <a:t>汎関数（連続変数を引数に持つ関数）</a:t>
            </a:r>
            <a:endParaRPr kumimoji="1" lang="en-US" altLang="ja-JP" sz="2400" dirty="0" smtClean="0"/>
          </a:p>
        </p:txBody>
      </p:sp>
      <p:sp>
        <p:nvSpPr>
          <p:cNvPr id="66" name="右矢印 65"/>
          <p:cNvSpPr/>
          <p:nvPr/>
        </p:nvSpPr>
        <p:spPr>
          <a:xfrm>
            <a:off x="2481953" y="5955401"/>
            <a:ext cx="653143" cy="69668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3135096" y="5888246"/>
            <a:ext cx="5674951" cy="830997"/>
          </a:xfrm>
          <a:prstGeom prst="rect">
            <a:avLst/>
          </a:prstGeom>
          <a:noFill/>
        </p:spPr>
        <p:txBody>
          <a:bodyPr wrap="none" rtlCol="0">
            <a:spAutoFit/>
          </a:bodyPr>
          <a:lstStyle/>
          <a:p>
            <a:r>
              <a:rPr lang="ja-JP" altLang="en-US" sz="2400" dirty="0" smtClean="0"/>
              <a:t>数値計算上で、誤差を適切に抑制しながら</a:t>
            </a:r>
            <a:endParaRPr lang="en-US" altLang="ja-JP" sz="2400" dirty="0" smtClean="0"/>
          </a:p>
          <a:p>
            <a:r>
              <a:rPr kumimoji="1" lang="ja-JP" altLang="en-US" sz="2400" dirty="0" smtClean="0"/>
              <a:t>時間</a:t>
            </a:r>
            <a:r>
              <a:rPr kumimoji="1" lang="ja-JP" altLang="en-US" sz="2400" dirty="0"/>
              <a:t>発展</a:t>
            </a:r>
            <a:r>
              <a:rPr kumimoji="1" lang="ja-JP" altLang="en-US" sz="2400" dirty="0" smtClean="0"/>
              <a:t>を記述するのは、実質不可能</a:t>
            </a:r>
          </a:p>
        </p:txBody>
      </p:sp>
    </p:spTree>
    <p:extLst>
      <p:ext uri="{BB962C8B-B14F-4D97-AF65-F5344CB8AC3E}">
        <p14:creationId xmlns:p14="http://schemas.microsoft.com/office/powerpoint/2010/main" val="467628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671289" y="1657054"/>
            <a:ext cx="5593280" cy="2755809"/>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初期状態設定の問題</a:t>
            </a:r>
            <a:r>
              <a:rPr kumimoji="1" lang="en-US" altLang="ja-JP" sz="4400" dirty="0" smtClean="0"/>
              <a:t/>
            </a:r>
            <a:br>
              <a:rPr kumimoji="1" lang="en-US" altLang="ja-JP" sz="4400" dirty="0" smtClean="0"/>
            </a:br>
            <a:r>
              <a:rPr lang="ja-JP" altLang="en-US" dirty="0"/>
              <a:t>意味</a:t>
            </a:r>
            <a:r>
              <a:rPr lang="ja-JP" altLang="en-US" dirty="0" smtClean="0"/>
              <a:t>のある量子状態が</a:t>
            </a:r>
            <a:r>
              <a:rPr lang="ja-JP" altLang="en-US" dirty="0"/>
              <a:t>分</a:t>
            </a:r>
            <a:r>
              <a:rPr lang="ja-JP" altLang="en-US" dirty="0" smtClean="0"/>
              <a:t>からない</a:t>
            </a:r>
            <a:endParaRPr kumimoji="1" lang="ja-JP" altLang="en-US" dirty="0"/>
          </a:p>
        </p:txBody>
      </p:sp>
      <p:sp>
        <p:nvSpPr>
          <p:cNvPr id="4" name="テキスト ボックス 3"/>
          <p:cNvSpPr txBox="1"/>
          <p:nvPr/>
        </p:nvSpPr>
        <p:spPr>
          <a:xfrm>
            <a:off x="2350202" y="1871678"/>
            <a:ext cx="4235455" cy="461665"/>
          </a:xfrm>
          <a:prstGeom prst="rect">
            <a:avLst/>
          </a:prstGeom>
          <a:noFill/>
        </p:spPr>
        <p:txBody>
          <a:bodyPr wrap="none" rtlCol="0">
            <a:spAutoFit/>
          </a:bodyPr>
          <a:lstStyle/>
          <a:p>
            <a:r>
              <a:rPr kumimoji="1" lang="ja-JP" altLang="en-US" sz="2400" dirty="0" smtClean="0"/>
              <a:t>物理的に意味のありそうな状態</a:t>
            </a:r>
          </a:p>
        </p:txBody>
      </p:sp>
      <p:pic>
        <p:nvPicPr>
          <p:cNvPr id="5" name="TexTeXPicture" descr="&lt;?xml version=&quot;1.0&quot; encoding=&quot;utf-16&quot;?&gt;&#10;&lt;TeXTeX&gt;&#10;  &lt;preamble&gt;\documentclass{jarticle}&#10;\usepackage{amsmath}&#10;\pagestyle{empty}&lt;/preamble&gt;&#10;  &lt;body&gt;\begin{align*} &#10;a_p^\dagger |0\rangle&#10;\end{align*}&lt;/body&gt;&#10;  &lt;fcolor&gt;FFFFFFFF&lt;/fcolor&gt;&#10;  &lt;bcolor&gt;FFFFFFFF&lt;/bcolor&gt;&#10;  &lt;transparent&gt;True&lt;/transparent&gt;&#10;  &lt;resolution&gt;1800&lt;/resolution&gt;&#10;  &lt;imageh&gt;321&lt;/imageh&gt;&#10;  &lt;imagew&gt;501&lt;/imagew&gt;&#10;  &lt;scale&gt;50&lt;/scale&gt;&#10;  &lt;cursor&gt;3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378" y="3083167"/>
            <a:ext cx="817714" cy="523925"/>
          </a:xfrm>
          <a:prstGeom prst="rect">
            <a:avLst/>
          </a:prstGeom>
        </p:spPr>
      </p:pic>
      <p:pic>
        <p:nvPicPr>
          <p:cNvPr id="7" name="TexTeXPicture" descr="&lt;?xml version=&quot;1.0&quot; encoding=&quot;utf-16&quot;?&gt;&#10;&lt;TeXTeX&gt;&#10;  &lt;preamble&gt;\documentclass{jarticle}&#10;\usepackage{amsmath}&#10;\pagestyle{empty}&lt;/preamble&gt;&#10;  &lt;body&gt;\begin{align*} &#10;a_{p_1}^\dagger c_{p_2}^\dagger |0\rangle&#10;\end{align*}&lt;/body&gt;&#10;  &lt;fcolor&gt;FFFFFFFF&lt;/fcolor&gt;&#10;  &lt;bcolor&gt;FFFFFFFF&lt;/bcolor&gt;&#10;  &lt;transparent&gt;True&lt;/transparent&gt;&#10;  &lt;resolution&gt;1800&lt;/resolution&gt;&#10;  &lt;imageh&gt;321&lt;/imageh&gt;&#10;  &lt;imagew&gt;918&lt;/imagew&gt;&#10;  &lt;scale&gt;50&lt;/scale&gt;&#10;  &lt;cursor&gt;4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378" y="3641928"/>
            <a:ext cx="1498326" cy="523925"/>
          </a:xfrm>
          <a:prstGeom prst="rect">
            <a:avLst/>
          </a:prstGeom>
        </p:spPr>
      </p:pic>
      <p:sp>
        <p:nvSpPr>
          <p:cNvPr id="8" name="テキスト ボックス 7"/>
          <p:cNvSpPr txBox="1"/>
          <p:nvPr/>
        </p:nvSpPr>
        <p:spPr>
          <a:xfrm>
            <a:off x="2538556" y="2580696"/>
            <a:ext cx="1972015" cy="1569660"/>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真空</a:t>
            </a:r>
            <a:endParaRPr kumimoji="1" lang="en-US" altLang="ja-JP" sz="1200" dirty="0" smtClean="0"/>
          </a:p>
          <a:p>
            <a:pPr marL="342900" indent="-342900">
              <a:buFont typeface="Arial" panose="020B0604020202020204" pitchFamily="34" charset="0"/>
              <a:buChar char="•"/>
            </a:pPr>
            <a:endParaRPr kumimoji="1" lang="en-US" altLang="ja-JP" sz="1200" dirty="0" smtClean="0"/>
          </a:p>
          <a:p>
            <a:pPr marL="342900" indent="-342900">
              <a:buFont typeface="Arial" panose="020B0604020202020204" pitchFamily="34" charset="0"/>
              <a:buChar char="•"/>
            </a:pPr>
            <a:r>
              <a:rPr kumimoji="1" lang="ja-JP" altLang="en-US" sz="2400" dirty="0" smtClean="0"/>
              <a:t>１粒子状態</a:t>
            </a:r>
            <a:endParaRPr kumimoji="1" lang="en-US" altLang="ja-JP" sz="1100" dirty="0" smtClean="0"/>
          </a:p>
          <a:p>
            <a:pPr marL="342900" indent="-342900">
              <a:buFont typeface="Arial" panose="020B0604020202020204" pitchFamily="34" charset="0"/>
              <a:buChar char="•"/>
            </a:pPr>
            <a:endParaRPr kumimoji="1" lang="en-US" altLang="ja-JP" sz="1200" dirty="0" smtClean="0"/>
          </a:p>
          <a:p>
            <a:pPr marL="342900" indent="-342900">
              <a:buFont typeface="Arial" panose="020B0604020202020204" pitchFamily="34" charset="0"/>
              <a:buChar char="•"/>
            </a:pPr>
            <a:r>
              <a:rPr lang="ja-JP" altLang="en-US" sz="2400" dirty="0" smtClean="0"/>
              <a:t>２粒子状態</a:t>
            </a:r>
            <a:endParaRPr kumimoji="1" lang="ja-JP" altLang="en-US" sz="2400" dirty="0" smtClean="0"/>
          </a:p>
        </p:txBody>
      </p:sp>
      <p:pic>
        <p:nvPicPr>
          <p:cNvPr id="9" name="TexTeXPicture" descr="&lt;?xml version=&quot;1.0&quot; encoding=&quot;utf-16&quot;?&gt;&#10;&lt;TeXTeX&gt;&#10;  &lt;preamble&gt;\documentclass{jarticle}&#10;\usepackage{amsmath}&#10;\pagestyle{empty}&lt;/preamble&gt;&#10;  &lt;body&gt;\begin{align*} &#10;|0\rangle&#10;\end{align*}&lt;/body&gt;&#10;  &lt;fcolor&gt;FFFFFFFF&lt;/fcolor&gt;&#10;  &lt;bcolor&gt;FFFFFFFF&lt;/bcolor&gt;&#10;  &lt;transparent&gt;True&lt;/transparent&gt;&#10;  &lt;resolution&gt;1800&lt;/resolution&gt;&#10;  &lt;imageh&gt;250&lt;/imageh&gt;&#10;  &lt;imagew&gt;235&lt;/imagew&gt;&#10;  &lt;scale&gt;50&lt;/scale&gt;&#10;  &lt;cursor&gt;2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134" y="5123150"/>
            <a:ext cx="444136" cy="472485"/>
          </a:xfrm>
          <a:prstGeom prst="rect">
            <a:avLst/>
          </a:prstGeom>
        </p:spPr>
      </p:pic>
      <p:sp>
        <p:nvSpPr>
          <p:cNvPr id="10" name="テキスト ボックス 9"/>
          <p:cNvSpPr txBox="1"/>
          <p:nvPr/>
        </p:nvSpPr>
        <p:spPr>
          <a:xfrm>
            <a:off x="2698552" y="5121959"/>
            <a:ext cx="1800493" cy="523220"/>
          </a:xfrm>
          <a:prstGeom prst="rect">
            <a:avLst/>
          </a:prstGeom>
          <a:noFill/>
        </p:spPr>
        <p:txBody>
          <a:bodyPr wrap="none" rtlCol="0">
            <a:spAutoFit/>
          </a:bodyPr>
          <a:lstStyle/>
          <a:p>
            <a:r>
              <a:rPr kumimoji="1" lang="ja-JP" altLang="en-US" sz="2800" dirty="0" smtClean="0"/>
              <a:t>真空：不明</a:t>
            </a:r>
          </a:p>
        </p:txBody>
      </p:sp>
      <p:pic>
        <p:nvPicPr>
          <p:cNvPr id="11" name="TexTeXPicture" descr="&lt;?xml version=&quot;1.0&quot; encoding=&quot;utf-16&quot;?&gt;&#10;&lt;TeXTeX&gt;&#10;  &lt;preamble&gt;\documentclass{jarticle}&#10;\usepackage{amsmath}&#10;\pagestyle{empty}&lt;/preamble&gt;&#10;  &lt;body&gt;\begin{align*} &#10;a_p^\dagger&#10;\end{align*}&lt;/body&gt;&#10;  &lt;fcolor&gt;FFFFFFFF&lt;/fcolor&gt;&#10;  &lt;bcolor&gt;FFFFFFFF&lt;/bcolor&gt;&#10;  &lt;transparent&gt;True&lt;/transparent&gt;&#10;  &lt;resolution&gt;1800&lt;/resolution&gt;&#10;  &lt;imageh&gt;321&lt;/imageh&gt;&#10;  &lt;imagew&gt;219&lt;/imagew&gt;&#10;  &lt;scale&gt;50&lt;/scale&gt;&#10;  &lt;cursor&gt;2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134" y="5804791"/>
            <a:ext cx="352029" cy="515988"/>
          </a:xfrm>
          <a:prstGeom prst="rect">
            <a:avLst/>
          </a:prstGeom>
        </p:spPr>
      </p:pic>
      <p:sp>
        <p:nvSpPr>
          <p:cNvPr id="12" name="テキスト ボックス 11"/>
          <p:cNvSpPr txBox="1"/>
          <p:nvPr/>
        </p:nvSpPr>
        <p:spPr>
          <a:xfrm>
            <a:off x="2698552" y="5805973"/>
            <a:ext cx="3954929" cy="523220"/>
          </a:xfrm>
          <a:prstGeom prst="rect">
            <a:avLst/>
          </a:prstGeom>
          <a:noFill/>
        </p:spPr>
        <p:txBody>
          <a:bodyPr wrap="none" rtlCol="0">
            <a:spAutoFit/>
          </a:bodyPr>
          <a:lstStyle/>
          <a:p>
            <a:r>
              <a:rPr lang="ja-JP" altLang="en-US" sz="2800" dirty="0"/>
              <a:t>粒子</a:t>
            </a:r>
            <a:r>
              <a:rPr kumimoji="1" lang="ja-JP" altLang="en-US" sz="2800" dirty="0" smtClean="0"/>
              <a:t>の生成演算子：不明</a:t>
            </a:r>
          </a:p>
        </p:txBody>
      </p:sp>
      <p:pic>
        <p:nvPicPr>
          <p:cNvPr id="3" name="TexTeXPicture" descr="&lt;?xml version=&quot;1.0&quot; encoding=&quot;utf-16&quot;?&gt;&#10;&lt;TeXTeX&gt;&#10;  &lt;preamble&gt;\documentclass{jarticle}&#10;\usepackage{amsmath}&#10;\pagestyle{empty}&lt;/preamble&gt;&#10;  &lt;body&gt;\begin{align*} &#10;|0\rangle&#10;\end{align*}&lt;/body&gt;&#10;  &lt;fcolor&gt;FFFFFFFF&lt;/fcolor&gt;&#10;  &lt;bcolor&gt;FFFFFFFF&lt;/bcolor&gt;&#10;  &lt;transparent&gt;True&lt;/transparent&gt;&#10;  &lt;resolution&gt;1800&lt;/resolution&gt;&#10;  &lt;imageh&gt;250&lt;/imageh&gt;&#10;  &lt;imagew&gt;235&lt;/imagew&gt;&#10;  &lt;scale&gt;50&lt;/scale&gt;&#10;  &lt;cursor&gt;1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378" y="2609317"/>
            <a:ext cx="383558" cy="408041"/>
          </a:xfrm>
          <a:prstGeom prst="rect">
            <a:avLst/>
          </a:prstGeom>
        </p:spPr>
      </p:pic>
    </p:spTree>
    <p:extLst>
      <p:ext uri="{BB962C8B-B14F-4D97-AF65-F5344CB8AC3E}">
        <p14:creationId xmlns:p14="http://schemas.microsoft.com/office/powerpoint/2010/main" val="266347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経路積分が救いとなる？</a:t>
            </a:r>
            <a:endParaRPr kumimoji="1" lang="ja-JP" altLang="en-US" sz="4400" dirty="0"/>
          </a:p>
        </p:txBody>
      </p:sp>
      <p:cxnSp>
        <p:nvCxnSpPr>
          <p:cNvPr id="5" name="直線矢印コネクタ 4"/>
          <p:cNvCxnSpPr/>
          <p:nvPr/>
        </p:nvCxnSpPr>
        <p:spPr>
          <a:xfrm flipV="1">
            <a:off x="387531" y="5608320"/>
            <a:ext cx="3048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609600" y="1759139"/>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87531" y="2747554"/>
            <a:ext cx="3048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51" y="1752068"/>
            <a:ext cx="130629" cy="269853"/>
          </a:xfrm>
          <a:prstGeom prst="rect">
            <a:avLst/>
          </a:prstGeom>
        </p:spPr>
      </p:pic>
      <p:pic>
        <p:nvPicPr>
          <p:cNvPr id="12" name="TexTeXPicture" descr="&lt;?xml version=&quot;1.0&quot; encoding=&quot;utf-16&quot;?&gt;&#10;&lt;TeXTeX&gt;&#10;  &lt;preamble&gt;\documentclass{jarticle}&#10;\usepackage{amsmath}&#10;\pagestyle{empty}&lt;/preamble&gt;&#10;  &lt;body&gt;\begin{align*} &#10;t=t_1&#10;\end{align*}&lt;/body&gt;&#10;  &lt;fcolor&gt;FFFFFFFF&lt;/fcolor&gt;&#10;  &lt;bcolor&gt;FFFFFFFF&lt;/bcolor&gt;&#10;  &lt;transparent&gt;True&lt;/transparent&gt;&#10;  &lt;resolution&gt;1800&lt;/resolution&gt;&#10;  &lt;imageh&gt;193&lt;/imageh&gt;&#10;  &lt;imagew&gt;588&lt;/imagew&gt;&#10;  &lt;scale&gt;50&lt;/scale&gt;&#10;  &lt;cursor&gt;21&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5704509"/>
            <a:ext cx="622300" cy="204258"/>
          </a:xfrm>
          <a:prstGeom prst="rect">
            <a:avLst/>
          </a:prstGeom>
        </p:spPr>
      </p:pic>
      <p:pic>
        <p:nvPicPr>
          <p:cNvPr id="14" name="TexTeXPicture" descr="&lt;?xml version=&quot;1.0&quot; encoding=&quot;utf-16&quot;?&gt;&#10;&lt;TeXTeX&gt;&#10;  &lt;preamble&gt;\documentclass{jarticle}&#10;\usepackage{amsmath}&#10;\pagestyle{empty}&lt;/preamble&gt;&#10;  &lt;body&gt;\begin{align*} &#10;t=t_2&#10;\end{align*}&lt;/body&gt;&#10;  &lt;fcolor&gt;FFFFFFFF&lt;/fcolor&gt;&#10;  &lt;bcolor&gt;FFFFFFFF&lt;/bcolor&gt;&#10;  &lt;transparent&gt;True&lt;/transparent&gt;&#10;  &lt;resolution&gt;1800&lt;/resolution&gt;&#10;  &lt;imageh&gt;193&lt;/imageh&gt;&#10;  &lt;imagew&gt;5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2866898"/>
            <a:ext cx="628650" cy="204258"/>
          </a:xfrm>
          <a:prstGeom prst="rect">
            <a:avLst/>
          </a:prstGeom>
        </p:spPr>
      </p:pic>
      <p:sp>
        <p:nvSpPr>
          <p:cNvPr id="15" name="テキスト ボックス 14"/>
          <p:cNvSpPr txBox="1"/>
          <p:nvPr/>
        </p:nvSpPr>
        <p:spPr>
          <a:xfrm>
            <a:off x="3796938" y="1685131"/>
            <a:ext cx="4314001" cy="523220"/>
          </a:xfrm>
          <a:prstGeom prst="rect">
            <a:avLst/>
          </a:prstGeom>
          <a:noFill/>
        </p:spPr>
        <p:txBody>
          <a:bodyPr wrap="none" rtlCol="0">
            <a:spAutoFit/>
          </a:bodyPr>
          <a:lstStyle/>
          <a:p>
            <a:r>
              <a:rPr kumimoji="1" lang="ja-JP" altLang="en-US" sz="2800" dirty="0" smtClean="0"/>
              <a:t>古典力学：最小作用の原理</a:t>
            </a:r>
          </a:p>
        </p:txBody>
      </p:sp>
      <p:pic>
        <p:nvPicPr>
          <p:cNvPr id="17" name="TexTeXPicture" descr="&lt;?xml version=&quot;1.0&quot; encoding=&quot;utf-16&quot;?&gt;&#10;&lt;TeXTeX&gt;&#10;  &lt;preamble&gt;\documentclass{jarticle}&#10;\usepackage{amsmath}&#10;\pagestyle{empty}&lt;/preamble&gt;&#10;  &lt;body&gt;\begin{align*} &#10;x(t_1)&#10;\end{align*}&lt;/body&gt;&#10;  &lt;fcolor&gt;FFFFFFFF&lt;/fcolor&gt;&#10;  &lt;bcolor&gt;FFFFFFFF&lt;/bcolor&gt;&#10;  &lt;transparent&gt;True&lt;/transparent&gt;&#10;  &lt;resolution&gt;1800&lt;/resolution&gt;&#10;  &lt;imageh&gt;250&lt;/imageh&gt;&#10;  &lt;imagew&gt;506&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4133" y="5259541"/>
            <a:ext cx="535517" cy="264583"/>
          </a:xfrm>
          <a:prstGeom prst="rect">
            <a:avLst/>
          </a:prstGeom>
        </p:spPr>
      </p:pic>
      <p:pic>
        <p:nvPicPr>
          <p:cNvPr id="19" name="TexTeXPicture" descr="&lt;?xml version=&quot;1.0&quot; encoding=&quot;utf-16&quot;?&gt;&#10;&lt;TeXTeX&gt;&#10;  &lt;preamble&gt;\documentclass{jarticle}&#10;\usepackage{amsmath}&#10;\pagestyle{empty}&lt;/preamble&gt;&#10;  &lt;body&gt;\begin{align*} &#10;x(t_2)&#10;\end{align*}&lt;/body&gt;&#10;  &lt;fcolor&gt;FFFFFFFF&lt;/fcolor&gt;&#10;  &lt;bcolor&gt;FFFFFFFF&lt;/bcolor&gt;&#10;  &lt;transparent&gt;True&lt;/transparent&gt;&#10;  &lt;resolution&gt;1800&lt;/resolution&gt;&#10;  &lt;imageh&gt;250&lt;/imageh&gt;&#10;  &lt;imagew&gt;506&lt;/imagew&gt;&#10;  &lt;scale&gt;50&lt;/scale&gt;&#10;  &lt;cursor&gt;2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6762" y="2354838"/>
            <a:ext cx="535517" cy="264583"/>
          </a:xfrm>
          <a:prstGeom prst="rect">
            <a:avLst/>
          </a:prstGeom>
        </p:spPr>
      </p:pic>
      <p:sp>
        <p:nvSpPr>
          <p:cNvPr id="20" name="フリーフォーム 19"/>
          <p:cNvSpPr/>
          <p:nvPr/>
        </p:nvSpPr>
        <p:spPr>
          <a:xfrm>
            <a:off x="1044415" y="2760617"/>
            <a:ext cx="1212472" cy="2838994"/>
          </a:xfrm>
          <a:custGeom>
            <a:avLst/>
            <a:gdLst>
              <a:gd name="connsiteX0" fmla="*/ 73602 w 1327350"/>
              <a:gd name="connsiteY0" fmla="*/ 2838994 h 2838994"/>
              <a:gd name="connsiteX1" fmla="*/ 125853 w 1327350"/>
              <a:gd name="connsiteY1" fmla="*/ 2142309 h 2838994"/>
              <a:gd name="connsiteX2" fmla="*/ 1240550 w 1327350"/>
              <a:gd name="connsiteY2" fmla="*/ 557349 h 2838994"/>
              <a:gd name="connsiteX3" fmla="*/ 1170882 w 1327350"/>
              <a:gd name="connsiteY3" fmla="*/ 0 h 2838994"/>
              <a:gd name="connsiteX0" fmla="*/ 61574 w 1220204"/>
              <a:gd name="connsiteY0" fmla="*/ 2838994 h 2838994"/>
              <a:gd name="connsiteX1" fmla="*/ 113825 w 1220204"/>
              <a:gd name="connsiteY1" fmla="*/ 2142309 h 2838994"/>
              <a:gd name="connsiteX2" fmla="*/ 1036933 w 1220204"/>
              <a:gd name="connsiteY2" fmla="*/ 975360 h 2838994"/>
              <a:gd name="connsiteX3" fmla="*/ 1158854 w 1220204"/>
              <a:gd name="connsiteY3" fmla="*/ 0 h 2838994"/>
              <a:gd name="connsiteX0" fmla="*/ 61574 w 1212472"/>
              <a:gd name="connsiteY0" fmla="*/ 2838994 h 2838994"/>
              <a:gd name="connsiteX1" fmla="*/ 113825 w 1212472"/>
              <a:gd name="connsiteY1" fmla="*/ 2142309 h 2838994"/>
              <a:gd name="connsiteX2" fmla="*/ 1036933 w 1212472"/>
              <a:gd name="connsiteY2" fmla="*/ 975360 h 2838994"/>
              <a:gd name="connsiteX3" fmla="*/ 1158854 w 1212472"/>
              <a:gd name="connsiteY3" fmla="*/ 0 h 2838994"/>
            </a:gdLst>
            <a:ahLst/>
            <a:cxnLst>
              <a:cxn ang="0">
                <a:pos x="connsiteX0" y="connsiteY0"/>
              </a:cxn>
              <a:cxn ang="0">
                <a:pos x="connsiteX1" y="connsiteY1"/>
              </a:cxn>
              <a:cxn ang="0">
                <a:pos x="connsiteX2" y="connsiteY2"/>
              </a:cxn>
              <a:cxn ang="0">
                <a:pos x="connsiteX3" y="connsiteY3"/>
              </a:cxn>
            </a:cxnLst>
            <a:rect l="l" t="t" r="r" b="b"/>
            <a:pathLst>
              <a:path w="1212472" h="2838994">
                <a:moveTo>
                  <a:pt x="61574" y="2838994"/>
                </a:moveTo>
                <a:cubicBezTo>
                  <a:pt x="-9546" y="2680788"/>
                  <a:pt x="-48735" y="2452915"/>
                  <a:pt x="113825" y="2142309"/>
                </a:cubicBezTo>
                <a:cubicBezTo>
                  <a:pt x="276385" y="1831703"/>
                  <a:pt x="862762" y="1332411"/>
                  <a:pt x="1036933" y="975360"/>
                </a:cubicBezTo>
                <a:cubicBezTo>
                  <a:pt x="1211104" y="618309"/>
                  <a:pt x="1263356" y="230778"/>
                  <a:pt x="1158854" y="0"/>
                </a:cubicBezTo>
              </a:path>
            </a:pathLst>
          </a:custGeom>
          <a:noFill/>
          <a:ln w="28575">
            <a:solidFill>
              <a:srgbClr val="FFFF00"/>
            </a:solidFill>
            <a:headEnd type="oval" w="lg" len="lg"/>
            <a:tailEnd type="oval"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282519" y="2354837"/>
            <a:ext cx="2962799" cy="830997"/>
          </a:xfrm>
          <a:prstGeom prst="rect">
            <a:avLst/>
          </a:prstGeom>
          <a:noFill/>
        </p:spPr>
        <p:txBody>
          <a:bodyPr wrap="none" rtlCol="0">
            <a:spAutoFit/>
          </a:bodyPr>
          <a:lstStyle/>
          <a:p>
            <a:r>
              <a:rPr kumimoji="1" lang="en-US" altLang="ja-JP" sz="2400" dirty="0" smtClean="0"/>
              <a:t>x</a:t>
            </a:r>
            <a:r>
              <a:rPr kumimoji="1" lang="en-US" altLang="ja-JP" sz="2400" baseline="-25000" dirty="0" smtClean="0"/>
              <a:t>1</a:t>
            </a:r>
            <a:r>
              <a:rPr kumimoji="1" lang="ja-JP" altLang="en-US" sz="2400" dirty="0" smtClean="0"/>
              <a:t>と</a:t>
            </a:r>
            <a:r>
              <a:rPr kumimoji="1" lang="en-US" altLang="ja-JP" sz="2400" dirty="0" smtClean="0"/>
              <a:t>x</a:t>
            </a:r>
            <a:r>
              <a:rPr kumimoji="1" lang="en-US" altLang="ja-JP" sz="2400" baseline="-25000" dirty="0" smtClean="0"/>
              <a:t>2</a:t>
            </a:r>
            <a:r>
              <a:rPr kumimoji="1" lang="ja-JP" altLang="en-US" sz="2400" dirty="0" smtClean="0"/>
              <a:t>を結ぶ経路は、</a:t>
            </a:r>
            <a:endParaRPr kumimoji="1" lang="en-US" altLang="ja-JP" sz="2400" dirty="0" smtClean="0"/>
          </a:p>
          <a:p>
            <a:r>
              <a:rPr lang="ja-JP" altLang="en-US" sz="2400" dirty="0" smtClean="0"/>
              <a:t>作用</a:t>
            </a:r>
            <a:r>
              <a:rPr lang="en-US" altLang="ja-JP" sz="2400" dirty="0" smtClean="0"/>
              <a:t>S</a:t>
            </a:r>
            <a:r>
              <a:rPr lang="ja-JP" altLang="en-US" sz="2400" dirty="0" smtClean="0"/>
              <a:t>を最小にする</a:t>
            </a:r>
            <a:endParaRPr kumimoji="1" lang="ja-JP" altLang="en-US" sz="2400" dirty="0" smtClean="0"/>
          </a:p>
        </p:txBody>
      </p:sp>
      <p:pic>
        <p:nvPicPr>
          <p:cNvPr id="3" name="TexTeXPicture" descr="&lt;?xml version=&quot;1.0&quot; encoding=&quot;utf-16&quot;?&gt;&#10;&lt;TeXTeX&gt;&#10;  &lt;preamble&gt;\documentclass{jarticle}&#10;\usepackage{amsmath}&#10;\pagestyle{empty}&lt;/preamble&gt;&#10;  &lt;body&gt;\begin{align*} &#10;S[x(t)]=\int_{t_1}^{t_2} dt {\cal L}(x(t),\dot x(t) )&#10;\end{align*}&lt;/body&gt;&#10;  &lt;fcolor&gt;FFFFFFFF&lt;/fcolor&gt;&#10;  &lt;bcolor&gt;FFFFFFFF&lt;/bcolor&gt;&#10;  &lt;transparent&gt;True&lt;/transparent&gt;&#10;  &lt;resolution&gt;1800&lt;/resolution&gt;&#10;  &lt;imageh&gt;637&lt;/imageh&gt;&#10;  &lt;imagew&gt;3049&lt;/imagew&gt;&#10;  &lt;scale&gt;50&lt;/scale&gt;&#10;  &lt;cursor&gt;40&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7691" y="3272327"/>
            <a:ext cx="3521909" cy="735801"/>
          </a:xfrm>
          <a:prstGeom prst="rect">
            <a:avLst/>
          </a:prstGeom>
        </p:spPr>
      </p:pic>
      <p:pic>
        <p:nvPicPr>
          <p:cNvPr id="16"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2843" y="2910145"/>
            <a:ext cx="239704" cy="216507"/>
          </a:xfrm>
          <a:prstGeom prst="rect">
            <a:avLst/>
          </a:prstGeom>
        </p:spPr>
      </p:pic>
      <p:pic>
        <p:nvPicPr>
          <p:cNvPr id="18"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5827" y="5770910"/>
            <a:ext cx="239704" cy="216507"/>
          </a:xfrm>
          <a:prstGeom prst="rect">
            <a:avLst/>
          </a:prstGeom>
        </p:spPr>
      </p:pic>
    </p:spTree>
    <p:extLst>
      <p:ext uri="{BB962C8B-B14F-4D97-AF65-F5344CB8AC3E}">
        <p14:creationId xmlns:p14="http://schemas.microsoft.com/office/powerpoint/2010/main" val="351615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経路積分が救いとなる？</a:t>
            </a:r>
            <a:endParaRPr kumimoji="1" lang="ja-JP" altLang="en-US" sz="4400" dirty="0"/>
          </a:p>
        </p:txBody>
      </p:sp>
      <p:cxnSp>
        <p:nvCxnSpPr>
          <p:cNvPr id="5" name="直線矢印コネクタ 4"/>
          <p:cNvCxnSpPr/>
          <p:nvPr/>
        </p:nvCxnSpPr>
        <p:spPr>
          <a:xfrm flipV="1">
            <a:off x="387531" y="5608320"/>
            <a:ext cx="3048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609600" y="1759139"/>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87531" y="2747554"/>
            <a:ext cx="304800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51" y="1752068"/>
            <a:ext cx="130629" cy="269853"/>
          </a:xfrm>
          <a:prstGeom prst="rect">
            <a:avLst/>
          </a:prstGeom>
        </p:spPr>
      </p:pic>
      <p:pic>
        <p:nvPicPr>
          <p:cNvPr id="12" name="TexTeXPicture" descr="&lt;?xml version=&quot;1.0&quot; encoding=&quot;utf-16&quot;?&gt;&#10;&lt;TeXTeX&gt;&#10;  &lt;preamble&gt;\documentclass{jarticle}&#10;\usepackage{amsmath}&#10;\pagestyle{empty}&lt;/preamble&gt;&#10;  &lt;body&gt;\begin{align*} &#10;t=t_1&#10;\end{align*}&lt;/body&gt;&#10;  &lt;fcolor&gt;FFFFFFFF&lt;/fcolor&gt;&#10;  &lt;bcolor&gt;FFFFFFFF&lt;/bcolor&gt;&#10;  &lt;transparent&gt;True&lt;/transparent&gt;&#10;  &lt;resolution&gt;1800&lt;/resolution&gt;&#10;  &lt;imageh&gt;193&lt;/imageh&gt;&#10;  &lt;imagew&gt;588&lt;/imagew&gt;&#10;  &lt;scale&gt;50&lt;/scale&gt;&#10;  &lt;cursor&gt;21&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5704509"/>
            <a:ext cx="622300" cy="204258"/>
          </a:xfrm>
          <a:prstGeom prst="rect">
            <a:avLst/>
          </a:prstGeom>
        </p:spPr>
      </p:pic>
      <p:pic>
        <p:nvPicPr>
          <p:cNvPr id="14" name="TexTeXPicture" descr="&lt;?xml version=&quot;1.0&quot; encoding=&quot;utf-16&quot;?&gt;&#10;&lt;TeXTeX&gt;&#10;  &lt;preamble&gt;\documentclass{jarticle}&#10;\usepackage{amsmath}&#10;\pagestyle{empty}&lt;/preamble&gt;&#10;  &lt;body&gt;\begin{align*} &#10;t=t_2&#10;\end{align*}&lt;/body&gt;&#10;  &lt;fcolor&gt;FFFFFFFF&lt;/fcolor&gt;&#10;  &lt;bcolor&gt;FFFFFFFF&lt;/bcolor&gt;&#10;  &lt;transparent&gt;True&lt;/transparent&gt;&#10;  &lt;resolution&gt;1800&lt;/resolution&gt;&#10;  &lt;imageh&gt;193&lt;/imageh&gt;&#10;  &lt;imagew&gt;5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2866898"/>
            <a:ext cx="628650" cy="204258"/>
          </a:xfrm>
          <a:prstGeom prst="rect">
            <a:avLst/>
          </a:prstGeom>
        </p:spPr>
      </p:pic>
      <p:sp>
        <p:nvSpPr>
          <p:cNvPr id="15" name="テキスト ボックス 14"/>
          <p:cNvSpPr txBox="1"/>
          <p:nvPr/>
        </p:nvSpPr>
        <p:spPr>
          <a:xfrm>
            <a:off x="3796938" y="1685131"/>
            <a:ext cx="3236784" cy="523220"/>
          </a:xfrm>
          <a:prstGeom prst="rect">
            <a:avLst/>
          </a:prstGeom>
          <a:noFill/>
        </p:spPr>
        <p:txBody>
          <a:bodyPr wrap="none" rtlCol="0">
            <a:spAutoFit/>
          </a:bodyPr>
          <a:lstStyle/>
          <a:p>
            <a:r>
              <a:rPr lang="ja-JP" altLang="en-US" sz="2800" dirty="0"/>
              <a:t>量子</a:t>
            </a:r>
            <a:r>
              <a:rPr kumimoji="1" lang="ja-JP" altLang="en-US" sz="2800" dirty="0" smtClean="0"/>
              <a:t>力学：経路積分</a:t>
            </a:r>
          </a:p>
        </p:txBody>
      </p:sp>
      <p:pic>
        <p:nvPicPr>
          <p:cNvPr id="17" name="TexTeXPicture" descr="&lt;?xml version=&quot;1.0&quot; encoding=&quot;utf-16&quot;?&gt;&#10;&lt;TeXTeX&gt;&#10;  &lt;preamble&gt;\documentclass{jarticle}&#10;\usepackage{amsmath}&#10;\pagestyle{empty}&lt;/preamble&gt;&#10;  &lt;body&gt;\begin{align*} &#10;x(t_1)&#10;\end{align*}&lt;/body&gt;&#10;  &lt;fcolor&gt;FFFFFFFF&lt;/fcolor&gt;&#10;  &lt;bcolor&gt;FFFFFFFF&lt;/bcolor&gt;&#10;  &lt;transparent&gt;True&lt;/transparent&gt;&#10;  &lt;resolution&gt;1800&lt;/resolution&gt;&#10;  &lt;imageh&gt;250&lt;/imageh&gt;&#10;  &lt;imagew&gt;506&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4133" y="5259541"/>
            <a:ext cx="535517" cy="264583"/>
          </a:xfrm>
          <a:prstGeom prst="rect">
            <a:avLst/>
          </a:prstGeom>
        </p:spPr>
      </p:pic>
      <p:pic>
        <p:nvPicPr>
          <p:cNvPr id="19" name="TexTeXPicture" descr="&lt;?xml version=&quot;1.0&quot; encoding=&quot;utf-16&quot;?&gt;&#10;&lt;TeXTeX&gt;&#10;  &lt;preamble&gt;\documentclass{jarticle}&#10;\usepackage{amsmath}&#10;\pagestyle{empty}&lt;/preamble&gt;&#10;  &lt;body&gt;\begin{align*} &#10;x(t_2)&#10;\end{align*}&lt;/body&gt;&#10;  &lt;fcolor&gt;FFFFFFFF&lt;/fcolor&gt;&#10;  &lt;bcolor&gt;FFFFFFFF&lt;/bcolor&gt;&#10;  &lt;transparent&gt;True&lt;/transparent&gt;&#10;  &lt;resolution&gt;1800&lt;/resolution&gt;&#10;  &lt;imageh&gt;250&lt;/imageh&gt;&#10;  &lt;imagew&gt;506&lt;/imagew&gt;&#10;  &lt;scale&gt;50&lt;/scale&gt;&#10;  &lt;cursor&gt;2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6762" y="2354838"/>
            <a:ext cx="535517" cy="264583"/>
          </a:xfrm>
          <a:prstGeom prst="rect">
            <a:avLst/>
          </a:prstGeom>
        </p:spPr>
      </p:pic>
      <p:sp>
        <p:nvSpPr>
          <p:cNvPr id="20" name="フリーフォーム 19"/>
          <p:cNvSpPr/>
          <p:nvPr/>
        </p:nvSpPr>
        <p:spPr>
          <a:xfrm>
            <a:off x="1044415" y="2760617"/>
            <a:ext cx="1212472" cy="2838994"/>
          </a:xfrm>
          <a:custGeom>
            <a:avLst/>
            <a:gdLst>
              <a:gd name="connsiteX0" fmla="*/ 73602 w 1327350"/>
              <a:gd name="connsiteY0" fmla="*/ 2838994 h 2838994"/>
              <a:gd name="connsiteX1" fmla="*/ 125853 w 1327350"/>
              <a:gd name="connsiteY1" fmla="*/ 2142309 h 2838994"/>
              <a:gd name="connsiteX2" fmla="*/ 1240550 w 1327350"/>
              <a:gd name="connsiteY2" fmla="*/ 557349 h 2838994"/>
              <a:gd name="connsiteX3" fmla="*/ 1170882 w 1327350"/>
              <a:gd name="connsiteY3" fmla="*/ 0 h 2838994"/>
              <a:gd name="connsiteX0" fmla="*/ 61574 w 1220204"/>
              <a:gd name="connsiteY0" fmla="*/ 2838994 h 2838994"/>
              <a:gd name="connsiteX1" fmla="*/ 113825 w 1220204"/>
              <a:gd name="connsiteY1" fmla="*/ 2142309 h 2838994"/>
              <a:gd name="connsiteX2" fmla="*/ 1036933 w 1220204"/>
              <a:gd name="connsiteY2" fmla="*/ 975360 h 2838994"/>
              <a:gd name="connsiteX3" fmla="*/ 1158854 w 1220204"/>
              <a:gd name="connsiteY3" fmla="*/ 0 h 2838994"/>
              <a:gd name="connsiteX0" fmla="*/ 61574 w 1212472"/>
              <a:gd name="connsiteY0" fmla="*/ 2838994 h 2838994"/>
              <a:gd name="connsiteX1" fmla="*/ 113825 w 1212472"/>
              <a:gd name="connsiteY1" fmla="*/ 2142309 h 2838994"/>
              <a:gd name="connsiteX2" fmla="*/ 1036933 w 1212472"/>
              <a:gd name="connsiteY2" fmla="*/ 975360 h 2838994"/>
              <a:gd name="connsiteX3" fmla="*/ 1158854 w 1212472"/>
              <a:gd name="connsiteY3" fmla="*/ 0 h 2838994"/>
            </a:gdLst>
            <a:ahLst/>
            <a:cxnLst>
              <a:cxn ang="0">
                <a:pos x="connsiteX0" y="connsiteY0"/>
              </a:cxn>
              <a:cxn ang="0">
                <a:pos x="connsiteX1" y="connsiteY1"/>
              </a:cxn>
              <a:cxn ang="0">
                <a:pos x="connsiteX2" y="connsiteY2"/>
              </a:cxn>
              <a:cxn ang="0">
                <a:pos x="connsiteX3" y="connsiteY3"/>
              </a:cxn>
            </a:cxnLst>
            <a:rect l="l" t="t" r="r" b="b"/>
            <a:pathLst>
              <a:path w="1212472" h="2838994">
                <a:moveTo>
                  <a:pt x="61574" y="2838994"/>
                </a:moveTo>
                <a:cubicBezTo>
                  <a:pt x="-9546" y="2680788"/>
                  <a:pt x="-48735" y="2452915"/>
                  <a:pt x="113825" y="2142309"/>
                </a:cubicBezTo>
                <a:cubicBezTo>
                  <a:pt x="276385" y="1831703"/>
                  <a:pt x="862762" y="1332411"/>
                  <a:pt x="1036933" y="975360"/>
                </a:cubicBezTo>
                <a:cubicBezTo>
                  <a:pt x="1211104" y="618309"/>
                  <a:pt x="1263356" y="230778"/>
                  <a:pt x="1158854" y="0"/>
                </a:cubicBezTo>
              </a:path>
            </a:pathLst>
          </a:custGeom>
          <a:noFill/>
          <a:ln w="28575">
            <a:solidFill>
              <a:srgbClr val="FFFF00"/>
            </a:solidFill>
            <a:headEnd type="oval" w="lg" len="lg"/>
            <a:tailEnd type="oval"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114048" y="2368862"/>
            <a:ext cx="4719562" cy="1200329"/>
          </a:xfrm>
          <a:prstGeom prst="rect">
            <a:avLst/>
          </a:prstGeom>
          <a:noFill/>
        </p:spPr>
        <p:txBody>
          <a:bodyPr wrap="none" rtlCol="0">
            <a:spAutoFit/>
          </a:bodyPr>
          <a:lstStyle/>
          <a:p>
            <a:r>
              <a:rPr kumimoji="1" lang="en-US" altLang="ja-JP" sz="2400" dirty="0" smtClean="0"/>
              <a:t>x</a:t>
            </a:r>
            <a:r>
              <a:rPr kumimoji="1" lang="en-US" altLang="ja-JP" sz="2400" baseline="-25000" dirty="0" smtClean="0"/>
              <a:t>1</a:t>
            </a:r>
            <a:r>
              <a:rPr kumimoji="1" lang="ja-JP" altLang="en-US" sz="2400" dirty="0" smtClean="0"/>
              <a:t>と</a:t>
            </a:r>
            <a:r>
              <a:rPr kumimoji="1" lang="en-US" altLang="ja-JP" sz="2400" dirty="0" smtClean="0"/>
              <a:t>x</a:t>
            </a:r>
            <a:r>
              <a:rPr kumimoji="1" lang="en-US" altLang="ja-JP" sz="2400" baseline="-25000" dirty="0" smtClean="0"/>
              <a:t>2</a:t>
            </a:r>
            <a:r>
              <a:rPr kumimoji="1" lang="ja-JP" altLang="en-US" sz="2400" dirty="0" smtClean="0"/>
              <a:t>に粒子を見出す</a:t>
            </a:r>
            <a:r>
              <a:rPr lang="ja-JP" altLang="en-US" sz="2400" dirty="0"/>
              <a:t>遷移</a:t>
            </a:r>
            <a:r>
              <a:rPr kumimoji="1" lang="ja-JP" altLang="en-US" sz="2400" dirty="0" smtClean="0"/>
              <a:t>振幅は、</a:t>
            </a:r>
            <a:endParaRPr kumimoji="1" lang="en-US" altLang="ja-JP" sz="2400" dirty="0" smtClean="0"/>
          </a:p>
          <a:p>
            <a:r>
              <a:rPr lang="ja-JP" altLang="en-US" sz="2400" dirty="0" smtClean="0"/>
              <a:t>全ての可能な経路に対する</a:t>
            </a:r>
            <a:endParaRPr lang="en-US" altLang="ja-JP" sz="2400" dirty="0" smtClean="0"/>
          </a:p>
          <a:p>
            <a:r>
              <a:rPr lang="en-US" altLang="ja-JP" sz="2400" dirty="0" err="1" smtClean="0"/>
              <a:t>e</a:t>
            </a:r>
            <a:r>
              <a:rPr lang="en-US" altLang="ja-JP" sz="2400" baseline="30000" dirty="0" err="1" smtClean="0"/>
              <a:t>iS</a:t>
            </a:r>
            <a:r>
              <a:rPr lang="en-US" altLang="ja-JP" sz="2400" baseline="30000" dirty="0" smtClean="0"/>
              <a:t>/h</a:t>
            </a:r>
            <a:r>
              <a:rPr lang="ja-JP" altLang="en-US" sz="2400" dirty="0" smtClean="0"/>
              <a:t>の重みの足し上げ</a:t>
            </a:r>
            <a:endParaRPr kumimoji="1" lang="ja-JP" altLang="en-US" sz="2400" dirty="0" smtClean="0"/>
          </a:p>
        </p:txBody>
      </p:sp>
      <p:cxnSp>
        <p:nvCxnSpPr>
          <p:cNvPr id="16" name="直線矢印コネクタ 15"/>
          <p:cNvCxnSpPr/>
          <p:nvPr/>
        </p:nvCxnSpPr>
        <p:spPr>
          <a:xfrm flipV="1">
            <a:off x="387531" y="5346556"/>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87531" y="5102757"/>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387531" y="4877519"/>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387531" y="4633720"/>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87531" y="4433636"/>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387531" y="4189837"/>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87531" y="3964599"/>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387531" y="3720800"/>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387531" y="3460390"/>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387531" y="3216591"/>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387531" y="2991353"/>
            <a:ext cx="3048000" cy="0"/>
          </a:xfrm>
          <a:prstGeom prst="straightConnector1">
            <a:avLst/>
          </a:prstGeom>
          <a:ln w="95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8" name="TexTeXPicture" descr="&lt;?xml version=&quot;1.0&quot; encoding=&quot;utf-16&quot;?&gt;&#10;&lt;TeXTeX&gt;&#10;  &lt;preamble&gt;\documentclass{jarticle}&#10;\usepackage{amsmath}&#10;\pagestyle{empty}&lt;/preamble&gt;&#10;  &lt;body&gt;\begin{align*} &#10;\langle x_2,t_2 | x_1,t_1 \rangle &#10;\end{align*}&lt;/body&gt;&#10;  &lt;fcolor&gt;FFFFFFFF&lt;/fcolor&gt;&#10;  &lt;bcolor&gt;FFFFFFFF&lt;/bcolor&gt;&#10;  &lt;transparent&gt;True&lt;/transparent&gt;&#10;  &lt;resolution&gt;1800&lt;/resolution&gt;&#10;  &lt;imageh&gt;250&lt;/imageh&gt;&#10;  &lt;imagew&gt;1343&lt;/imagew&gt;&#10;  &lt;scale&gt;50&lt;/scale&gt;&#10;  &lt;cursor&gt;51&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7113" y="3785619"/>
            <a:ext cx="1421342" cy="264583"/>
          </a:xfrm>
          <a:prstGeom prst="rect">
            <a:avLst/>
          </a:prstGeom>
        </p:spPr>
      </p:pic>
      <p:sp>
        <p:nvSpPr>
          <p:cNvPr id="40" name="フリーフォーム 39"/>
          <p:cNvSpPr/>
          <p:nvPr/>
        </p:nvSpPr>
        <p:spPr>
          <a:xfrm>
            <a:off x="1105989" y="2760617"/>
            <a:ext cx="1097280" cy="2838994"/>
          </a:xfrm>
          <a:custGeom>
            <a:avLst/>
            <a:gdLst>
              <a:gd name="connsiteX0" fmla="*/ 73602 w 1327350"/>
              <a:gd name="connsiteY0" fmla="*/ 2838994 h 2838994"/>
              <a:gd name="connsiteX1" fmla="*/ 125853 w 1327350"/>
              <a:gd name="connsiteY1" fmla="*/ 2142309 h 2838994"/>
              <a:gd name="connsiteX2" fmla="*/ 1240550 w 1327350"/>
              <a:gd name="connsiteY2" fmla="*/ 557349 h 2838994"/>
              <a:gd name="connsiteX3" fmla="*/ 1170882 w 1327350"/>
              <a:gd name="connsiteY3" fmla="*/ 0 h 2838994"/>
              <a:gd name="connsiteX0" fmla="*/ 61574 w 1220204"/>
              <a:gd name="connsiteY0" fmla="*/ 2838994 h 2838994"/>
              <a:gd name="connsiteX1" fmla="*/ 113825 w 1220204"/>
              <a:gd name="connsiteY1" fmla="*/ 2142309 h 2838994"/>
              <a:gd name="connsiteX2" fmla="*/ 1036933 w 1220204"/>
              <a:gd name="connsiteY2" fmla="*/ 975360 h 2838994"/>
              <a:gd name="connsiteX3" fmla="*/ 1158854 w 1220204"/>
              <a:gd name="connsiteY3" fmla="*/ 0 h 2838994"/>
              <a:gd name="connsiteX0" fmla="*/ 61574 w 1212472"/>
              <a:gd name="connsiteY0" fmla="*/ 2838994 h 2838994"/>
              <a:gd name="connsiteX1" fmla="*/ 113825 w 1212472"/>
              <a:gd name="connsiteY1" fmla="*/ 2142309 h 2838994"/>
              <a:gd name="connsiteX2" fmla="*/ 1036933 w 1212472"/>
              <a:gd name="connsiteY2" fmla="*/ 975360 h 2838994"/>
              <a:gd name="connsiteX3" fmla="*/ 1158854 w 1212472"/>
              <a:gd name="connsiteY3" fmla="*/ 0 h 2838994"/>
              <a:gd name="connsiteX0" fmla="*/ 14279 w 1156397"/>
              <a:gd name="connsiteY0" fmla="*/ 2838994 h 2838994"/>
              <a:gd name="connsiteX1" fmla="*/ 315105 w 1156397"/>
              <a:gd name="connsiteY1" fmla="*/ 2204452 h 2838994"/>
              <a:gd name="connsiteX2" fmla="*/ 989638 w 1156397"/>
              <a:gd name="connsiteY2" fmla="*/ 975360 h 2838994"/>
              <a:gd name="connsiteX3" fmla="*/ 1111559 w 1156397"/>
              <a:gd name="connsiteY3" fmla="*/ 0 h 2838994"/>
              <a:gd name="connsiteX0" fmla="*/ 13132 w 1135707"/>
              <a:gd name="connsiteY0" fmla="*/ 2838994 h 2838994"/>
              <a:gd name="connsiteX1" fmla="*/ 313958 w 1135707"/>
              <a:gd name="connsiteY1" fmla="*/ 2204452 h 2838994"/>
              <a:gd name="connsiteX2" fmla="*/ 837571 w 1135707"/>
              <a:gd name="connsiteY2" fmla="*/ 913216 h 2838994"/>
              <a:gd name="connsiteX3" fmla="*/ 1110412 w 1135707"/>
              <a:gd name="connsiteY3" fmla="*/ 0 h 2838994"/>
              <a:gd name="connsiteX0" fmla="*/ 13132 w 1110412"/>
              <a:gd name="connsiteY0" fmla="*/ 2838994 h 2838994"/>
              <a:gd name="connsiteX1" fmla="*/ 313958 w 1110412"/>
              <a:gd name="connsiteY1" fmla="*/ 2204452 h 2838994"/>
              <a:gd name="connsiteX2" fmla="*/ 837571 w 1110412"/>
              <a:gd name="connsiteY2" fmla="*/ 913216 h 2838994"/>
              <a:gd name="connsiteX3" fmla="*/ 1110412 w 1110412"/>
              <a:gd name="connsiteY3" fmla="*/ 0 h 2838994"/>
              <a:gd name="connsiteX0" fmla="*/ 0 w 1097280"/>
              <a:gd name="connsiteY0" fmla="*/ 2838994 h 2838994"/>
              <a:gd name="connsiteX1" fmla="*/ 300826 w 1097280"/>
              <a:gd name="connsiteY1" fmla="*/ 2204452 h 2838994"/>
              <a:gd name="connsiteX2" fmla="*/ 824439 w 1097280"/>
              <a:gd name="connsiteY2" fmla="*/ 913216 h 2838994"/>
              <a:gd name="connsiteX3" fmla="*/ 1097280 w 1097280"/>
              <a:gd name="connsiteY3" fmla="*/ 0 h 2838994"/>
              <a:gd name="connsiteX0" fmla="*/ 0 w 1097280"/>
              <a:gd name="connsiteY0" fmla="*/ 2838994 h 2838994"/>
              <a:gd name="connsiteX1" fmla="*/ 389603 w 1097280"/>
              <a:gd name="connsiteY1" fmla="*/ 2204452 h 2838994"/>
              <a:gd name="connsiteX2" fmla="*/ 824439 w 1097280"/>
              <a:gd name="connsiteY2" fmla="*/ 913216 h 2838994"/>
              <a:gd name="connsiteX3" fmla="*/ 1097280 w 1097280"/>
              <a:gd name="connsiteY3" fmla="*/ 0 h 2838994"/>
              <a:gd name="connsiteX0" fmla="*/ 0 w 1097280"/>
              <a:gd name="connsiteY0" fmla="*/ 2838994 h 2838994"/>
              <a:gd name="connsiteX1" fmla="*/ 389603 w 1097280"/>
              <a:gd name="connsiteY1" fmla="*/ 2204452 h 2838994"/>
              <a:gd name="connsiteX2" fmla="*/ 824439 w 1097280"/>
              <a:gd name="connsiteY2" fmla="*/ 913216 h 2838994"/>
              <a:gd name="connsiteX3" fmla="*/ 1097280 w 1097280"/>
              <a:gd name="connsiteY3" fmla="*/ 0 h 2838994"/>
            </a:gdLst>
            <a:ahLst/>
            <a:cxnLst>
              <a:cxn ang="0">
                <a:pos x="connsiteX0" y="connsiteY0"/>
              </a:cxn>
              <a:cxn ang="0">
                <a:pos x="connsiteX1" y="connsiteY1"/>
              </a:cxn>
              <a:cxn ang="0">
                <a:pos x="connsiteX2" y="connsiteY2"/>
              </a:cxn>
              <a:cxn ang="0">
                <a:pos x="connsiteX3" y="connsiteY3"/>
              </a:cxn>
            </a:cxnLst>
            <a:rect l="l" t="t" r="r" b="b"/>
            <a:pathLst>
              <a:path w="1097280" h="2838994">
                <a:moveTo>
                  <a:pt x="0" y="2838994"/>
                </a:moveTo>
                <a:cubicBezTo>
                  <a:pt x="133067" y="2609766"/>
                  <a:pt x="252197" y="2525415"/>
                  <a:pt x="389603" y="2204452"/>
                </a:cubicBezTo>
                <a:cubicBezTo>
                  <a:pt x="527010" y="1883489"/>
                  <a:pt x="706493" y="1280625"/>
                  <a:pt x="824439" y="913216"/>
                </a:cubicBezTo>
                <a:cubicBezTo>
                  <a:pt x="942385" y="545807"/>
                  <a:pt x="1059739" y="284044"/>
                  <a:pt x="1097280" y="0"/>
                </a:cubicBezTo>
              </a:path>
            </a:pathLst>
          </a:custGeom>
          <a:noFill/>
          <a:ln w="1270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916356" y="2760955"/>
            <a:ext cx="1545205" cy="2849732"/>
          </a:xfrm>
          <a:custGeom>
            <a:avLst/>
            <a:gdLst>
              <a:gd name="connsiteX0" fmla="*/ 202230 w 1545205"/>
              <a:gd name="connsiteY0" fmla="*/ 2849732 h 2849732"/>
              <a:gd name="connsiteX1" fmla="*/ 24677 w 1545205"/>
              <a:gd name="connsiteY1" fmla="*/ 2592280 h 2849732"/>
              <a:gd name="connsiteX2" fmla="*/ 681625 w 1545205"/>
              <a:gd name="connsiteY2" fmla="*/ 2059620 h 2849732"/>
              <a:gd name="connsiteX3" fmla="*/ 734891 w 1545205"/>
              <a:gd name="connsiteY3" fmla="*/ 1189608 h 2849732"/>
              <a:gd name="connsiteX4" fmla="*/ 1516126 w 1545205"/>
              <a:gd name="connsiteY4" fmla="*/ 683581 h 2849732"/>
              <a:gd name="connsiteX5" fmla="*/ 1303061 w 1545205"/>
              <a:gd name="connsiteY5" fmla="*/ 0 h 284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05" h="2849732">
                <a:moveTo>
                  <a:pt x="202230" y="2849732"/>
                </a:moveTo>
                <a:cubicBezTo>
                  <a:pt x="73504" y="2786848"/>
                  <a:pt x="-55222" y="2723965"/>
                  <a:pt x="24677" y="2592280"/>
                </a:cubicBezTo>
                <a:cubicBezTo>
                  <a:pt x="104576" y="2460595"/>
                  <a:pt x="563256" y="2293399"/>
                  <a:pt x="681625" y="2059620"/>
                </a:cubicBezTo>
                <a:cubicBezTo>
                  <a:pt x="799994" y="1825841"/>
                  <a:pt x="595807" y="1418948"/>
                  <a:pt x="734891" y="1189608"/>
                </a:cubicBezTo>
                <a:cubicBezTo>
                  <a:pt x="873975" y="960268"/>
                  <a:pt x="1421431" y="881849"/>
                  <a:pt x="1516126" y="683581"/>
                </a:cubicBezTo>
                <a:cubicBezTo>
                  <a:pt x="1610821" y="485313"/>
                  <a:pt x="1456941" y="242656"/>
                  <a:pt x="1303061" y="0"/>
                </a:cubicBezTo>
              </a:path>
            </a:pathLst>
          </a:custGeom>
          <a:noFill/>
          <a:ln w="1270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1083076" y="2743200"/>
            <a:ext cx="1193738" cy="2831977"/>
          </a:xfrm>
          <a:custGeom>
            <a:avLst/>
            <a:gdLst>
              <a:gd name="connsiteX0" fmla="*/ 0 w 1193738"/>
              <a:gd name="connsiteY0" fmla="*/ 2831977 h 2831977"/>
              <a:gd name="connsiteX1" fmla="*/ 142042 w 1193738"/>
              <a:gd name="connsiteY1" fmla="*/ 2512381 h 2831977"/>
              <a:gd name="connsiteX2" fmla="*/ 230819 w 1193738"/>
              <a:gd name="connsiteY2" fmla="*/ 1615736 h 2831977"/>
              <a:gd name="connsiteX3" fmla="*/ 1100831 w 1193738"/>
              <a:gd name="connsiteY3" fmla="*/ 497150 h 2831977"/>
              <a:gd name="connsiteX4" fmla="*/ 1127464 w 1193738"/>
              <a:gd name="connsiteY4" fmla="*/ 0 h 283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38" h="2831977">
                <a:moveTo>
                  <a:pt x="0" y="2831977"/>
                </a:moveTo>
                <a:cubicBezTo>
                  <a:pt x="51786" y="2773532"/>
                  <a:pt x="103572" y="2715088"/>
                  <a:pt x="142042" y="2512381"/>
                </a:cubicBezTo>
                <a:cubicBezTo>
                  <a:pt x="180512" y="2309674"/>
                  <a:pt x="71021" y="1951608"/>
                  <a:pt x="230819" y="1615736"/>
                </a:cubicBezTo>
                <a:cubicBezTo>
                  <a:pt x="390617" y="1279864"/>
                  <a:pt x="951390" y="766439"/>
                  <a:pt x="1100831" y="497150"/>
                </a:cubicBezTo>
                <a:cubicBezTo>
                  <a:pt x="1250272" y="227861"/>
                  <a:pt x="1188868" y="113930"/>
                  <a:pt x="1127464" y="0"/>
                </a:cubicBezTo>
              </a:path>
            </a:pathLst>
          </a:custGeom>
          <a:noFill/>
          <a:ln w="12700">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618455" y="5808044"/>
            <a:ext cx="3316934" cy="830997"/>
          </a:xfrm>
          <a:prstGeom prst="rect">
            <a:avLst/>
          </a:prstGeom>
          <a:noFill/>
        </p:spPr>
        <p:txBody>
          <a:bodyPr wrap="none" rtlCol="0">
            <a:spAutoFit/>
          </a:bodyPr>
          <a:lstStyle/>
          <a:p>
            <a:r>
              <a:rPr lang="ja-JP" altLang="en-US" sz="2400" dirty="0"/>
              <a:t>始</a:t>
            </a:r>
            <a:r>
              <a:rPr lang="ja-JP" altLang="en-US" sz="2400" dirty="0" smtClean="0"/>
              <a:t>状態と終状態は、</a:t>
            </a:r>
            <a:endParaRPr lang="en-US" altLang="ja-JP" sz="2400" dirty="0" smtClean="0"/>
          </a:p>
          <a:p>
            <a:r>
              <a:rPr lang="ja-JP" altLang="en-US" sz="2400" dirty="0" smtClean="0"/>
              <a:t>座標の</a:t>
            </a:r>
            <a:r>
              <a:rPr lang="ja-JP" altLang="en-US" sz="2400" dirty="0"/>
              <a:t>みで</a:t>
            </a:r>
            <a:r>
              <a:rPr lang="ja-JP" altLang="en-US" sz="2400" dirty="0" smtClean="0"/>
              <a:t>指定できる。</a:t>
            </a:r>
            <a:endParaRPr kumimoji="1" lang="ja-JP" altLang="en-US" sz="2400" dirty="0" smtClean="0"/>
          </a:p>
        </p:txBody>
      </p:sp>
      <p:sp>
        <p:nvSpPr>
          <p:cNvPr id="6" name="右矢印 5"/>
          <p:cNvSpPr/>
          <p:nvPr/>
        </p:nvSpPr>
        <p:spPr>
          <a:xfrm>
            <a:off x="4907784" y="5875193"/>
            <a:ext cx="701792" cy="76384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34"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2843" y="2910145"/>
            <a:ext cx="239704" cy="216507"/>
          </a:xfrm>
          <a:prstGeom prst="rect">
            <a:avLst/>
          </a:prstGeom>
        </p:spPr>
      </p:pic>
      <p:pic>
        <p:nvPicPr>
          <p:cNvPr id="35" name="TexTeXPicture" descr="&lt;?xml version=&quot;1.0&quot; encoding=&quot;utf-16&quot;?&gt;&#10;&lt;TeXTeX&gt;&#10;  &lt;preamble&gt;\documentclass{jarticle}&#10;\usepackage{amsmath}&#10;\pagestyle{empty}&lt;/preamble&gt;&#10;  &lt;body&gt;\begin{align*} &#10;x&#10;\end{align*}&lt;/body&gt;&#10;  &lt;fcolor&gt;FFFFFFFF&lt;/fcolor&gt;&#10;  &lt;bcolor&gt;FFFFFFFF&lt;/bcolor&gt;&#10;  &lt;transparent&gt;True&lt;/transparent&gt;&#10;  &lt;resolution&gt;1800&lt;/resolution&gt;&#10;  &lt;imageh&gt;112&lt;/imageh&gt;&#10;  &lt;imagew&gt;124&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5827" y="5770910"/>
            <a:ext cx="239704" cy="216507"/>
          </a:xfrm>
          <a:prstGeom prst="rect">
            <a:avLst/>
          </a:prstGeom>
        </p:spPr>
      </p:pic>
      <p:pic>
        <p:nvPicPr>
          <p:cNvPr id="3" name="TexTeXPicture" descr="&lt;?xml version=&quot;1.0&quot; encoding=&quot;utf-16&quot;?&gt;&#10;&lt;TeXTeX&gt;&#10;  &lt;preamble&gt;\documentclass{jarticle}&#10;\usepackage{amsmath}&#10;\pagestyle{empty}&lt;/preamble&gt;&#10;  &lt;body&gt;\begin{align*} &#10;=&amp;amp; \lim_{\Delta t\to0}\Big[ \prod_n \int dx(t_n) \Big] e^{ iS[x(t)]/\hbar}&#10;\\&#10;=&amp;amp; \int{\cal D}x e^{iS/\hbar}&#10;\end{align*}&lt;/body&gt;&#10;  &lt;fcolor&gt;FFFFFFFF&lt;/fcolor&gt;&#10;  &lt;bcolor&gt;FFFFFFFF&lt;/bcolor&gt;&#10;  &lt;transparent&gt;True&lt;/transparent&gt;&#10;  &lt;resolution&gt;1800&lt;/resolution&gt;&#10;  &lt;imageh&gt;1303&lt;/imageh&gt;&#10;  &lt;imagew&gt;3400&lt;/imagew&gt;&#10;  &lt;scale&gt;50&lt;/scale&gt;&#10;  &lt;cursor&gt;49&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7248" y="4171954"/>
            <a:ext cx="3598335" cy="1379006"/>
          </a:xfrm>
          <a:prstGeom prst="rect">
            <a:avLst/>
          </a:prstGeom>
        </p:spPr>
      </p:pic>
    </p:spTree>
    <p:extLst>
      <p:ext uri="{BB962C8B-B14F-4D97-AF65-F5344CB8AC3E}">
        <p14:creationId xmlns:p14="http://schemas.microsoft.com/office/powerpoint/2010/main" val="11124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タイトルの元ネタ</a:t>
            </a:r>
            <a:endParaRPr kumimoji="1" lang="ja-JP" altLang="en-US" sz="4400" dirty="0"/>
          </a:p>
        </p:txBody>
      </p:sp>
      <p:sp>
        <p:nvSpPr>
          <p:cNvPr id="5" name="テキスト ボックス 4"/>
          <p:cNvSpPr txBox="1"/>
          <p:nvPr/>
        </p:nvSpPr>
        <p:spPr>
          <a:xfrm>
            <a:off x="1158241" y="6270172"/>
            <a:ext cx="7183377" cy="523220"/>
          </a:xfrm>
          <a:prstGeom prst="rect">
            <a:avLst/>
          </a:prstGeom>
          <a:noFill/>
        </p:spPr>
        <p:txBody>
          <a:bodyPr wrap="none" rtlCol="0">
            <a:spAutoFit/>
          </a:bodyPr>
          <a:lstStyle/>
          <a:p>
            <a:r>
              <a:rPr lang="ja-JP" altLang="en-US" sz="2800" dirty="0" smtClean="0"/>
              <a:t>このトークの対象</a:t>
            </a:r>
            <a:r>
              <a:rPr kumimoji="1" lang="ja-JP" altLang="en-US" sz="2800" dirty="0" smtClean="0"/>
              <a:t>：格子</a:t>
            </a:r>
            <a:r>
              <a:rPr kumimoji="1" lang="en-US" altLang="ja-JP" sz="2800" dirty="0" smtClean="0"/>
              <a:t>QCD</a:t>
            </a:r>
            <a:r>
              <a:rPr kumimoji="1" lang="ja-JP" altLang="en-US" sz="2800" dirty="0" smtClean="0"/>
              <a:t>をよく知らない学生</a:t>
            </a:r>
            <a:endParaRPr kumimoji="1" lang="ja-JP" altLang="en-US" sz="2800"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13143" t="23366" r="17620" b="15810"/>
          <a:stretch/>
        </p:blipFill>
        <p:spPr>
          <a:xfrm>
            <a:off x="1802675" y="1308993"/>
            <a:ext cx="5512525" cy="3632049"/>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671" y="2047032"/>
            <a:ext cx="2455200" cy="3897630"/>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5429" b="20000"/>
          <a:stretch/>
        </p:blipFill>
        <p:spPr>
          <a:xfrm>
            <a:off x="252004" y="2499360"/>
            <a:ext cx="5069549" cy="3596640"/>
          </a:xfrm>
          <a:prstGeom prst="rect">
            <a:avLst/>
          </a:prstGeom>
        </p:spPr>
      </p:pic>
    </p:spTree>
    <p:extLst>
      <p:ext uri="{BB962C8B-B14F-4D97-AF65-F5344CB8AC3E}">
        <p14:creationId xmlns:p14="http://schemas.microsoft.com/office/powerpoint/2010/main" val="2597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p:cNvGrpSpPr/>
          <p:nvPr/>
        </p:nvGrpSpPr>
        <p:grpSpPr>
          <a:xfrm>
            <a:off x="624676" y="4587579"/>
            <a:ext cx="3301092" cy="1047269"/>
            <a:chOff x="4066902" y="3223973"/>
            <a:chExt cx="3301092" cy="1047269"/>
          </a:xfrm>
        </p:grpSpPr>
        <p:cxnSp>
          <p:nvCxnSpPr>
            <p:cNvPr id="52" name="直線コネクタ 51"/>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正方形/長方形 66"/>
          <p:cNvSpPr/>
          <p:nvPr/>
        </p:nvSpPr>
        <p:spPr>
          <a:xfrm>
            <a:off x="1358149" y="4258867"/>
            <a:ext cx="2581743" cy="1406620"/>
          </a:xfrm>
          <a:prstGeom prst="rect">
            <a:avLst/>
          </a:prstGeom>
          <a:gradFill flip="none" rotWithShape="1">
            <a:gsLst>
              <a:gs pos="99539">
                <a:srgbClr val="FF0000">
                  <a:alpha val="0"/>
                </a:srgbClr>
              </a:gs>
              <a:gs pos="0">
                <a:srgbClr val="FF0000">
                  <a:alpha val="59000"/>
                </a:srgbClr>
              </a:gs>
              <a:gs pos="53000">
                <a:srgbClr val="FF0000">
                  <a:alpha val="0"/>
                </a:srgbClr>
              </a:gs>
            </a:gsLst>
            <a:path path="circle">
              <a:fillToRect l="50000" t="50000" r="50000" b="50000"/>
            </a:path>
            <a:tileRect/>
          </a:gradFill>
          <a:ln w="12700">
            <a:noFill/>
            <a:headEnd type="none" w="med" len="med"/>
            <a:tailEnd type="none" w="med" len="med"/>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8"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292267"/>
            <a:ext cx="3686357" cy="35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sz="4400" dirty="0" smtClean="0"/>
              <a:t>経路積分が救いとなる？</a:t>
            </a:r>
            <a:endParaRPr kumimoji="1" lang="ja-JP" altLang="en-US" sz="4400" dirty="0"/>
          </a:p>
        </p:txBody>
      </p:sp>
      <p:cxnSp>
        <p:nvCxnSpPr>
          <p:cNvPr id="7" name="直線矢印コネクタ 6"/>
          <p:cNvCxnSpPr/>
          <p:nvPr/>
        </p:nvCxnSpPr>
        <p:spPr>
          <a:xfrm flipV="1">
            <a:off x="609600" y="1759139"/>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TexTeXPicture" descr="&lt;?xml version=&quot;1.0&quot; encoding=&quot;utf-16&quot;?&gt;&#10;&lt;TeXTeX&gt;&#10;  &lt;preamble&gt;\documentclass{jarticle}&#10;\usepackage{amsmath}&#10;\pagestyle{empty}&lt;/preamble&gt;&#10;  &lt;body&gt;\begin{align*} &#10;t&#10;\end{align*}&lt;/body&gt;&#10;  &lt;fcolor&gt;FFFFFFFF&lt;/fcolor&gt;&#10;  &lt;bcolor&gt;FFFFFFFF&lt;/bcolor&gt;&#10;  &lt;transparent&gt;True&lt;/transparent&gt;&#10;  &lt;resolution&gt;1800&lt;/resolution&gt;&#10;  &lt;imageh&gt;157&lt;/imageh&gt;&#10;  &lt;imagew&gt;76&lt;/imagew&gt;&#10;  &lt;scale&gt;50&lt;/scale&gt;&#10;  &lt;cursor&gt;1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51" y="1752068"/>
            <a:ext cx="130629" cy="269853"/>
          </a:xfrm>
          <a:prstGeom prst="rect">
            <a:avLst/>
          </a:prstGeom>
        </p:spPr>
      </p:pic>
      <p:pic>
        <p:nvPicPr>
          <p:cNvPr id="12" name="TexTeXPicture" descr="&lt;?xml version=&quot;1.0&quot; encoding=&quot;utf-16&quot;?&gt;&#10;&lt;TeXTeX&gt;&#10;  &lt;preamble&gt;\documentclass{jarticle}&#10;\usepackage{amsmath}&#10;\pagestyle{empty}&lt;/preamble&gt;&#10;  &lt;body&gt;\begin{align*} &#10;t=t_1&#10;\end{align*}&lt;/body&gt;&#10;  &lt;fcolor&gt;FFFFFFFF&lt;/fcolor&gt;&#10;  &lt;bcolor&gt;FFFFFFFF&lt;/bcolor&gt;&#10;  &lt;transparent&gt;True&lt;/transparent&gt;&#10;  &lt;resolution&gt;1800&lt;/resolution&gt;&#10;  &lt;imageh&gt;193&lt;/imageh&gt;&#10;  &lt;imagew&gt;588&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5704509"/>
            <a:ext cx="622300" cy="204258"/>
          </a:xfrm>
          <a:prstGeom prst="rect">
            <a:avLst/>
          </a:prstGeom>
        </p:spPr>
      </p:pic>
      <p:sp>
        <p:nvSpPr>
          <p:cNvPr id="15" name="テキスト ボックス 14"/>
          <p:cNvSpPr txBox="1"/>
          <p:nvPr/>
        </p:nvSpPr>
        <p:spPr>
          <a:xfrm>
            <a:off x="3796938" y="1685131"/>
            <a:ext cx="1980029" cy="523220"/>
          </a:xfrm>
          <a:prstGeom prst="rect">
            <a:avLst/>
          </a:prstGeom>
          <a:noFill/>
        </p:spPr>
        <p:txBody>
          <a:bodyPr wrap="none" rtlCol="0">
            <a:spAutoFit/>
          </a:bodyPr>
          <a:lstStyle/>
          <a:p>
            <a:r>
              <a:rPr lang="ja-JP" altLang="en-US" sz="2800" dirty="0" smtClean="0"/>
              <a:t>場の量子論</a:t>
            </a:r>
            <a:endParaRPr kumimoji="1" lang="ja-JP" altLang="en-US" sz="2800" dirty="0" smtClean="0"/>
          </a:p>
        </p:txBody>
      </p:sp>
      <p:sp>
        <p:nvSpPr>
          <p:cNvPr id="8" name="テキスト ボックス 7"/>
          <p:cNvSpPr txBox="1"/>
          <p:nvPr/>
        </p:nvSpPr>
        <p:spPr>
          <a:xfrm>
            <a:off x="4249783" y="2516777"/>
            <a:ext cx="3760966" cy="830997"/>
          </a:xfrm>
          <a:prstGeom prst="rect">
            <a:avLst/>
          </a:prstGeom>
          <a:noFill/>
        </p:spPr>
        <p:txBody>
          <a:bodyPr wrap="none" rtlCol="0">
            <a:spAutoFit/>
          </a:bodyPr>
          <a:lstStyle/>
          <a:p>
            <a:r>
              <a:rPr kumimoji="1" lang="ja-JP" altLang="en-US" sz="2400" dirty="0" smtClean="0"/>
              <a:t>始状態と終状態の場を指定</a:t>
            </a:r>
            <a:endParaRPr kumimoji="1" lang="en-US" altLang="ja-JP" sz="2400" dirty="0" smtClean="0"/>
          </a:p>
          <a:p>
            <a:r>
              <a:rPr lang="ja-JP" altLang="en-US" sz="2400" dirty="0" smtClean="0"/>
              <a:t>→遷移振幅が求まる</a:t>
            </a:r>
            <a:endParaRPr kumimoji="1" lang="ja-JP" altLang="en-US" sz="2400" dirty="0" smtClean="0"/>
          </a:p>
        </p:txBody>
      </p:sp>
      <p:grpSp>
        <p:nvGrpSpPr>
          <p:cNvPr id="32" name="グループ化 31"/>
          <p:cNvGrpSpPr/>
          <p:nvPr/>
        </p:nvGrpSpPr>
        <p:grpSpPr>
          <a:xfrm>
            <a:off x="626268" y="2521394"/>
            <a:ext cx="3301092" cy="1047269"/>
            <a:chOff x="4066902" y="3223973"/>
            <a:chExt cx="3301092" cy="1047269"/>
          </a:xfrm>
        </p:grpSpPr>
        <p:cxnSp>
          <p:nvCxnSpPr>
            <p:cNvPr id="13" name="直線コネクタ 12"/>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9" name="正方形/長方形 68"/>
          <p:cNvSpPr/>
          <p:nvPr/>
        </p:nvSpPr>
        <p:spPr>
          <a:xfrm>
            <a:off x="578397" y="2494059"/>
            <a:ext cx="2756073" cy="1485765"/>
          </a:xfrm>
          <a:prstGeom prst="rect">
            <a:avLst/>
          </a:prstGeom>
          <a:gradFill flip="none" rotWithShape="1">
            <a:gsLst>
              <a:gs pos="99539">
                <a:srgbClr val="FF0000">
                  <a:alpha val="0"/>
                </a:srgbClr>
              </a:gs>
              <a:gs pos="0">
                <a:srgbClr val="FF0000">
                  <a:alpha val="59000"/>
                </a:srgbClr>
              </a:gs>
              <a:gs pos="53000">
                <a:srgbClr val="FF0000">
                  <a:alpha val="0"/>
                </a:srgbClr>
              </a:gs>
            </a:gsLst>
            <a:path path="circle">
              <a:fillToRect l="50000" t="50000" r="50000" b="50000"/>
            </a:path>
            <a:tileRect/>
          </a:gradFill>
          <a:ln w="12700">
            <a:noFill/>
            <a:headEnd type="none" w="med" len="med"/>
            <a:tailEnd type="none" w="med" len="med"/>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TexTeXPicture" descr="&lt;?xml version=&quot;1.0&quot; encoding=&quot;utf-16&quot;?&gt;&#10;&lt;TeXTeX&gt;&#10;  &lt;preamble&gt;\documentclass{jarticle}&#10;\usepackage{amsmath}&#10;\pagestyle{empty}&lt;/preamble&gt;&#10;  &lt;body&gt;\begin{align*} &#10;\phi_1(x;t_1)&#10;\end{align*}&lt;/body&gt;&#10;  &lt;fcolor&gt;FFFFFFFF&lt;/fcolor&gt;&#10;  &lt;bcolor&gt;FFFFFFFF&lt;/bcolor&gt;&#10;  &lt;transparent&gt;True&lt;/transparent&gt;&#10;  &lt;resolution&gt;1800&lt;/resolution&gt;&#10;  &lt;imageh&gt;250&lt;/imageh&gt;&#10;  &lt;imagew&gt;871&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083" y="5729616"/>
            <a:ext cx="921809" cy="264583"/>
          </a:xfrm>
          <a:prstGeom prst="rect">
            <a:avLst/>
          </a:prstGeom>
        </p:spPr>
      </p:pic>
      <p:pic>
        <p:nvPicPr>
          <p:cNvPr id="4" name="TexTeXPicture" descr="&lt;?xml version=&quot;1.0&quot; encoding=&quot;utf-16&quot;?&gt;&#10;&lt;TeXTeX&gt;&#10;  &lt;preamble&gt;\documentclass{jarticle}&#10;\usepackage{amsmath}&#10;\pagestyle{empty}&lt;/preamble&gt;&#10;  &lt;body&gt;\begin{align*} &#10;\phi_2(x;t_2)&#10;\end{align*}&lt;/body&gt;&#10;  &lt;fcolor&gt;FFFFFFFF&lt;/fcolor&gt;&#10;  &lt;bcolor&gt;FFFFFFFF&lt;/bcolor&gt;&#10;  &lt;transparent&gt;True&lt;/transparent&gt;&#10;  &lt;resolution&gt;1800&lt;/resolution&gt;&#10;  &lt;imageh&gt;250&lt;/imageh&gt;&#10;  &lt;imagew&gt;871&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807" y="2144766"/>
            <a:ext cx="921809" cy="264583"/>
          </a:xfrm>
          <a:prstGeom prst="rect">
            <a:avLst/>
          </a:prstGeom>
        </p:spPr>
      </p:pic>
      <p:pic>
        <p:nvPicPr>
          <p:cNvPr id="5" name="TexTeXPicture" descr="&lt;?xml version=&quot;1.0&quot; encoding=&quot;utf-16&quot;?&gt;&#10;&lt;TeXTeX&gt;&#10;  &lt;preamble&gt;\documentclass{jarticle}&#10;\usepackage{amsmath}&#10;\pagestyle{empty}&lt;/preamble&gt;&#10;  &lt;body&gt;\begin{align*} &#10;\langle \phi_2(x),t_2 | \phi_1(x),t_1 \rangle&#10;\end{align*}&lt;/body&gt;&#10;  &lt;fcolor&gt;FFFFFFFF&lt;/fcolor&gt;&#10;  &lt;bcolor&gt;FFFFFFFF&lt;/bcolor&gt;&#10;  &lt;transparent&gt;True&lt;/transparent&gt;&#10;  &lt;resolution&gt;1800&lt;/resolution&gt;&#10;  &lt;imageh&gt;250&lt;/imageh&gt;&#10;  &lt;imagew&gt;2027&lt;/imagew&gt;&#10;  &lt;scale&gt;50&lt;/scale&gt;&#10;  &lt;cursor&gt;61&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914" y="3523908"/>
            <a:ext cx="2145242" cy="264583"/>
          </a:xfrm>
          <a:prstGeom prst="rect">
            <a:avLst/>
          </a:prstGeom>
        </p:spPr>
      </p:pic>
      <p:sp>
        <p:nvSpPr>
          <p:cNvPr id="6" name="テキスト ボックス 5"/>
          <p:cNvSpPr txBox="1"/>
          <p:nvPr/>
        </p:nvSpPr>
        <p:spPr>
          <a:xfrm>
            <a:off x="4641669" y="5921830"/>
            <a:ext cx="2954655" cy="830997"/>
          </a:xfrm>
          <a:prstGeom prst="rect">
            <a:avLst/>
          </a:prstGeom>
          <a:noFill/>
        </p:spPr>
        <p:txBody>
          <a:bodyPr wrap="none" rtlCol="0">
            <a:spAutoFit/>
          </a:bodyPr>
          <a:lstStyle/>
          <a:p>
            <a:r>
              <a:rPr kumimoji="1" lang="ja-JP" altLang="en-US" sz="2400" dirty="0" smtClean="0"/>
              <a:t>時空を離散化すれば</a:t>
            </a:r>
            <a:endParaRPr kumimoji="1" lang="en-US" altLang="ja-JP" sz="2400" dirty="0" smtClean="0"/>
          </a:p>
          <a:p>
            <a:r>
              <a:rPr lang="ja-JP" altLang="en-US" sz="2400" dirty="0" smtClean="0"/>
              <a:t>格子場の理論が完成</a:t>
            </a:r>
            <a:endParaRPr kumimoji="1" lang="ja-JP" altLang="en-US" sz="2400" dirty="0" smtClean="0"/>
          </a:p>
        </p:txBody>
      </p:sp>
      <p:sp>
        <p:nvSpPr>
          <p:cNvPr id="9" name="下矢印 8"/>
          <p:cNvSpPr/>
          <p:nvPr/>
        </p:nvSpPr>
        <p:spPr>
          <a:xfrm>
            <a:off x="5342699" y="5429518"/>
            <a:ext cx="1575133" cy="371348"/>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6" name="TexTeXPicture" descr="&lt;?xml version=&quot;1.0&quot; encoding=&quot;utf-16&quot;?&gt;&#10;&lt;TeXTeX&gt;&#10;  &lt;preamble&gt;\documentclass{jarticle}&#10;\usepackage{amsmath}&#10;\pagestyle{empty}&lt;/preamble&gt;&#10;  &lt;body&gt;\begin{align*} &#10;=&amp;amp; \lim_{a\to0}\Big[ \prod_{x} \int d\phi(x) \Big] e^{ iS[\phi(x)]/\hbar}&#10;\\&#10;=&amp;amp; \int{\cal D}\phi e^{iS(\phi)/\hbar}&#10;\end{align*}&lt;/body&gt;&#10;  &lt;fcolor&gt;FFFFFFFF&lt;/fcolor&gt;&#10;  &lt;bcolor&gt;FFFFFFFF&lt;/bcolor&gt;&#10;  &lt;transparent&gt;True&lt;/transparent&gt;&#10;  &lt;resolution&gt;1800&lt;/resolution&gt;&#10;  &lt;imageh&gt;1303&lt;/imageh&gt;&#10;  &lt;imagew&gt;3236&lt;/imagew&gt;&#10;  &lt;scale&gt;50&lt;/scale&gt;&#10;  &lt;cursor&gt;130&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1884" y="3929548"/>
            <a:ext cx="3424768" cy="1379006"/>
          </a:xfrm>
          <a:prstGeom prst="rect">
            <a:avLst/>
          </a:prstGeom>
        </p:spPr>
      </p:pic>
    </p:spTree>
    <p:extLst>
      <p:ext uri="{BB962C8B-B14F-4D97-AF65-F5344CB8AC3E}">
        <p14:creationId xmlns:p14="http://schemas.microsoft.com/office/powerpoint/2010/main" val="5917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問題点</a:t>
            </a:r>
            <a:endParaRPr kumimoji="1" lang="ja-JP" altLang="en-US" sz="4400" dirty="0"/>
          </a:p>
        </p:txBody>
      </p:sp>
      <p:sp>
        <p:nvSpPr>
          <p:cNvPr id="4" name="テキスト ボックス 3"/>
          <p:cNvSpPr txBox="1"/>
          <p:nvPr/>
        </p:nvSpPr>
        <p:spPr>
          <a:xfrm>
            <a:off x="903574" y="2847247"/>
            <a:ext cx="5854488" cy="830997"/>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場の量子論：</a:t>
            </a:r>
            <a:endParaRPr kumimoji="1" lang="en-US" altLang="ja-JP" sz="2400" dirty="0" smtClean="0"/>
          </a:p>
          <a:p>
            <a:r>
              <a:rPr kumimoji="1" lang="ja-JP" altLang="en-US" sz="2400" dirty="0" smtClean="0"/>
              <a:t>　　意味のある始状態と終状態が</a:t>
            </a:r>
            <a:r>
              <a:rPr lang="ja-JP" altLang="en-US" sz="2400" dirty="0" smtClean="0"/>
              <a:t>作れない。</a:t>
            </a:r>
            <a:endParaRPr kumimoji="1" lang="en-US" altLang="ja-JP" sz="2400" dirty="0" smtClean="0"/>
          </a:p>
        </p:txBody>
      </p:sp>
      <p:pic>
        <p:nvPicPr>
          <p:cNvPr id="5" name="TexTeXPicture" descr="&lt;?xml version=&quot;1.0&quot; encoding=&quot;utf-16&quot;?&gt;&#10;&lt;TeXTeX&gt;&#10;  &lt;preamble&gt;\documentclass{jarticle}&#10;\usepackage{amsmath}&#10;\pagestyle{empty}&lt;/preamble&gt;&#10;  &lt;body&gt;\begin{align*} &#10;\langle x_2,t_2 | x_1,t_1 \rangle &#10;\end{align*}&lt;/body&gt;&#10;  &lt;fcolor&gt;FFFFFFFF&lt;/fcolor&gt;&#10;  &lt;bcolor&gt;FFFFFFFF&lt;/bcolor&gt;&#10;  &lt;transparent&gt;True&lt;/transparent&gt;&#10;  &lt;resolution&gt;1800&lt;/resolution&gt;&#10;  &lt;imageh&gt;250&lt;/imageh&gt;&#10;  &lt;imagew&gt;1343&lt;/imagew&gt;&#10;  &lt;scale&gt;50&lt;/scale&gt;&#10;  &lt;cursor&gt;5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915" y="2230827"/>
            <a:ext cx="1687144" cy="314062"/>
          </a:xfrm>
          <a:prstGeom prst="rect">
            <a:avLst/>
          </a:prstGeom>
        </p:spPr>
      </p:pic>
      <p:sp>
        <p:nvSpPr>
          <p:cNvPr id="6" name="テキスト ボックス 5"/>
          <p:cNvSpPr txBox="1"/>
          <p:nvPr/>
        </p:nvSpPr>
        <p:spPr>
          <a:xfrm>
            <a:off x="4667824" y="1976554"/>
            <a:ext cx="4129657" cy="830997"/>
          </a:xfrm>
          <a:prstGeom prst="rect">
            <a:avLst/>
          </a:prstGeom>
          <a:noFill/>
        </p:spPr>
        <p:txBody>
          <a:bodyPr wrap="none" rtlCol="0">
            <a:spAutoFit/>
          </a:bodyPr>
          <a:lstStyle/>
          <a:p>
            <a:r>
              <a:rPr kumimoji="1" lang="ja-JP" altLang="en-US" sz="2400" dirty="0" smtClean="0"/>
              <a:t>計算してもあまりおいしくない。</a:t>
            </a:r>
            <a:endParaRPr kumimoji="1" lang="en-US" altLang="ja-JP" sz="2400" dirty="0" smtClean="0"/>
          </a:p>
          <a:p>
            <a:r>
              <a:rPr lang="ja-JP" altLang="en-US" sz="2400" dirty="0"/>
              <a:t>振る舞</a:t>
            </a:r>
            <a:r>
              <a:rPr lang="ja-JP" altLang="en-US" sz="2400" dirty="0" smtClean="0"/>
              <a:t>いが特異的</a:t>
            </a:r>
            <a:endParaRPr kumimoji="1" lang="ja-JP" altLang="en-US" sz="2400" dirty="0" smtClean="0"/>
          </a:p>
        </p:txBody>
      </p:sp>
      <p:sp>
        <p:nvSpPr>
          <p:cNvPr id="7" name="テキスト ボックス 6"/>
          <p:cNvSpPr txBox="1"/>
          <p:nvPr/>
        </p:nvSpPr>
        <p:spPr>
          <a:xfrm>
            <a:off x="903574" y="2153290"/>
            <a:ext cx="1915909"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量子力学：</a:t>
            </a:r>
          </a:p>
        </p:txBody>
      </p:sp>
      <p:pic>
        <p:nvPicPr>
          <p:cNvPr id="10" name="TexTeXPicture" descr="&lt;?xml version=&quot;1.0&quot; encoding=&quot;utf-16&quot;?&gt;&#10;&lt;TeXTeX&gt;&#10;  &lt;preamble&gt;\documentclass{jarticle}&#10;\usepackage{amsmath}&#10;\pagestyle{empty}&lt;/preamble&gt;&#10;  &lt;body&gt;\begin{align*} &#10; | \phi(x) \rangle&#10;\end{align*}&lt;/body&gt;&#10;  &lt;fcolor&gt;FFFFFFFF&lt;/fcolor&gt;&#10;  &lt;bcolor&gt;FFFFFFFF&lt;/bcolor&gt;&#10;  &lt;transparent&gt;True&lt;/transparent&gt;&#10;  &lt;resolution&gt;1800&lt;/resolution&gt;&#10;  &lt;imageh&gt;250&lt;/imageh&gt;&#10;  &lt;imagew&gt;594&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306" y="3337662"/>
            <a:ext cx="842695" cy="354669"/>
          </a:xfrm>
          <a:prstGeom prst="rect">
            <a:avLst/>
          </a:prstGeom>
        </p:spPr>
      </p:pic>
      <p:sp>
        <p:nvSpPr>
          <p:cNvPr id="3" name="正方形/長方形 2"/>
          <p:cNvSpPr/>
          <p:nvPr/>
        </p:nvSpPr>
        <p:spPr>
          <a:xfrm>
            <a:off x="514228" y="1365308"/>
            <a:ext cx="4493538" cy="584775"/>
          </a:xfrm>
          <a:prstGeom prst="rect">
            <a:avLst/>
          </a:prstGeom>
        </p:spPr>
        <p:txBody>
          <a:bodyPr wrap="none">
            <a:spAutoFit/>
          </a:bodyPr>
          <a:lstStyle/>
          <a:p>
            <a:r>
              <a:rPr lang="ja-JP" altLang="en-US" sz="3200" dirty="0"/>
              <a:t>①始状態・終状態の問題</a:t>
            </a:r>
          </a:p>
        </p:txBody>
      </p:sp>
      <p:sp>
        <p:nvSpPr>
          <p:cNvPr id="8" name="テキスト ボックス 7"/>
          <p:cNvSpPr txBox="1"/>
          <p:nvPr/>
        </p:nvSpPr>
        <p:spPr>
          <a:xfrm>
            <a:off x="8078456" y="3275454"/>
            <a:ext cx="492443" cy="461665"/>
          </a:xfrm>
          <a:prstGeom prst="rect">
            <a:avLst/>
          </a:prstGeom>
          <a:noFill/>
        </p:spPr>
        <p:txBody>
          <a:bodyPr wrap="none" rtlCol="0">
            <a:spAutoFit/>
          </a:bodyPr>
          <a:lstStyle/>
          <a:p>
            <a:r>
              <a:rPr kumimoji="1" lang="ja-JP" altLang="en-US" sz="2400" dirty="0" smtClean="0"/>
              <a:t>？</a:t>
            </a:r>
          </a:p>
        </p:txBody>
      </p:sp>
      <p:sp>
        <p:nvSpPr>
          <p:cNvPr id="9" name="正方形/長方形 8"/>
          <p:cNvSpPr/>
          <p:nvPr/>
        </p:nvSpPr>
        <p:spPr>
          <a:xfrm>
            <a:off x="514228" y="3945388"/>
            <a:ext cx="3467616" cy="584775"/>
          </a:xfrm>
          <a:prstGeom prst="rect">
            <a:avLst/>
          </a:prstGeom>
        </p:spPr>
        <p:txBody>
          <a:bodyPr wrap="none">
            <a:spAutoFit/>
          </a:bodyPr>
          <a:lstStyle/>
          <a:p>
            <a:r>
              <a:rPr lang="ja-JP" altLang="en-US" sz="3200" dirty="0"/>
              <a:t>②数値積分の困難</a:t>
            </a:r>
          </a:p>
        </p:txBody>
      </p:sp>
      <p:sp>
        <p:nvSpPr>
          <p:cNvPr id="13" name="テキスト ボックス 12"/>
          <p:cNvSpPr txBox="1"/>
          <p:nvPr/>
        </p:nvSpPr>
        <p:spPr>
          <a:xfrm>
            <a:off x="903574" y="5597701"/>
            <a:ext cx="3865161" cy="830997"/>
          </a:xfrm>
          <a:prstGeom prst="rect">
            <a:avLst/>
          </a:prstGeom>
          <a:noFill/>
        </p:spPr>
        <p:txBody>
          <a:bodyPr wrap="none" rtlCol="0">
            <a:spAutoFit/>
          </a:bodyPr>
          <a:lstStyle/>
          <a:p>
            <a:r>
              <a:rPr kumimoji="1" lang="ja-JP" altLang="en-US" sz="2400" dirty="0" smtClean="0"/>
              <a:t>経路</a:t>
            </a:r>
            <a:r>
              <a:rPr lang="ja-JP" altLang="en-US" sz="2400" dirty="0" smtClean="0"/>
              <a:t>ごと</a:t>
            </a:r>
            <a:r>
              <a:rPr lang="ja-JP" altLang="en-US" sz="2400" dirty="0"/>
              <a:t>に</a:t>
            </a:r>
            <a:r>
              <a:rPr kumimoji="1" lang="ja-JP" altLang="en-US" sz="2400" dirty="0" smtClean="0"/>
              <a:t>位相が激しく振動</a:t>
            </a:r>
            <a:endParaRPr kumimoji="1" lang="en-US" altLang="ja-JP" sz="2400" dirty="0" smtClean="0"/>
          </a:p>
          <a:p>
            <a:r>
              <a:rPr lang="ja-JP" altLang="en-US" sz="2400" dirty="0" smtClean="0"/>
              <a:t>→数値積分が安定しない</a:t>
            </a:r>
            <a:endParaRPr kumimoji="1" lang="ja-JP" altLang="en-US" sz="2400" dirty="0" smtClean="0"/>
          </a:p>
        </p:txBody>
      </p:sp>
      <p:pic>
        <p:nvPicPr>
          <p:cNvPr id="11" name="図 10"/>
          <p:cNvPicPr>
            <a:picLocks noChangeAspect="1"/>
          </p:cNvPicPr>
          <p:nvPr/>
        </p:nvPicPr>
        <p:blipFill>
          <a:blip r:embed="rId4"/>
          <a:stretch>
            <a:fillRect/>
          </a:stretch>
        </p:blipFill>
        <p:spPr>
          <a:xfrm>
            <a:off x="4893982" y="4267231"/>
            <a:ext cx="4177116" cy="2515742"/>
          </a:xfrm>
          <a:prstGeom prst="rect">
            <a:avLst/>
          </a:prstGeom>
        </p:spPr>
      </p:pic>
      <p:pic>
        <p:nvPicPr>
          <p:cNvPr id="12" name="TexTeXPicture" descr="&lt;?xml version=&quot;1.0&quot; encoding=&quot;utf-16&quot;?&gt;&#10;&lt;TeXTeX&gt;&#10;  &lt;preamble&gt;\documentclass{jarticle}&#10;\usepackage{amsmath}&#10;\pagestyle{empty}&lt;/preamble&gt;&#10;  &lt;body&gt;\begin{align*} &#10;\lim_{\Delta t\to0}\Big[ \prod_n \int dx(t_n) \Big] e^{ iS[x(t)]/\hbar}&#10;= \int{\cal D}x e^{-iS/\hbar}&#10;\end{align*}&lt;/body&gt;&#10;  &lt;fcolor&gt;FFFFFFFF&lt;/fcolor&gt;&#10;  &lt;bcolor&gt;FFFFFFFF&lt;/bcolor&gt;&#10;  &lt;transparent&gt;True&lt;/transparent&gt;&#10;  &lt;resolution&gt;1800&lt;/resolution&gt;&#10;  &lt;imageh&gt;627&lt;/imageh&gt;&#10;  &lt;imagew&gt;4824&lt;/imagew&gt;&#10;  &lt;scale&gt;50&lt;/scale&gt;&#10;  &lt;cursor&gt;4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8684" y="4614050"/>
            <a:ext cx="5448485" cy="708166"/>
          </a:xfrm>
          <a:prstGeom prst="rect">
            <a:avLst/>
          </a:prstGeom>
        </p:spPr>
      </p:pic>
    </p:spTree>
    <p:extLst>
      <p:ext uri="{BB962C8B-B14F-4D97-AF65-F5344CB8AC3E}">
        <p14:creationId xmlns:p14="http://schemas.microsoft.com/office/powerpoint/2010/main" val="9500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66092" y="5701239"/>
            <a:ext cx="6812782" cy="940721"/>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sz="4400" dirty="0" smtClean="0"/>
              <a:t>解決策：</a:t>
            </a:r>
            <a:r>
              <a:rPr kumimoji="1" lang="en-US" altLang="ja-JP" sz="4400" dirty="0" smtClean="0"/>
              <a:t>Wick</a:t>
            </a:r>
            <a:r>
              <a:rPr kumimoji="1" lang="ja-JP" altLang="en-US" sz="4400" dirty="0" smtClean="0"/>
              <a:t>回転</a:t>
            </a:r>
            <a:r>
              <a:rPr kumimoji="1" lang="en-US" altLang="ja-JP" sz="4400" dirty="0" smtClean="0"/>
              <a:t/>
            </a:r>
            <a:br>
              <a:rPr kumimoji="1" lang="en-US" altLang="ja-JP" sz="4400" dirty="0" smtClean="0"/>
            </a:br>
            <a:r>
              <a:rPr lang="ja-JP" altLang="en-US" sz="3200" dirty="0" smtClean="0"/>
              <a:t>虚時間</a:t>
            </a:r>
            <a:r>
              <a:rPr lang="en-US" altLang="ja-JP" sz="3200" dirty="0" smtClean="0"/>
              <a:t>(Euclid</a:t>
            </a:r>
            <a:r>
              <a:rPr lang="ja-JP" altLang="en-US" sz="3200" dirty="0" smtClean="0"/>
              <a:t>空間</a:t>
            </a:r>
            <a:r>
              <a:rPr lang="en-US" altLang="ja-JP" sz="3200" dirty="0" smtClean="0"/>
              <a:t>)</a:t>
            </a:r>
            <a:r>
              <a:rPr lang="ja-JP" altLang="en-US" sz="3200" dirty="0" err="1" smtClean="0"/>
              <a:t>への</a:t>
            </a:r>
            <a:r>
              <a:rPr lang="ja-JP" altLang="en-US" sz="3200" dirty="0" smtClean="0"/>
              <a:t>移行</a:t>
            </a:r>
            <a:endParaRPr kumimoji="1" lang="ja-JP" altLang="en-US" sz="3200" dirty="0"/>
          </a:p>
        </p:txBody>
      </p:sp>
      <p:pic>
        <p:nvPicPr>
          <p:cNvPr id="5" name="TexTeXPicture" descr="&lt;?xml version=&quot;1.0&quot; encoding=&quot;utf-16&quot;?&gt;&#10;&lt;TeXTeX&gt;&#10;  &lt;preamble&gt;\documentclass{jarticle}&#10;\usepackage{amsmath}&#10;\pagestyle{empty}&lt;/preamble&gt;&#10;  &lt;body&gt;\begin{align*} &#10;S[x(t)]=\int_{t_1}^{t_2} dt {\cal L}(x(t),\dot x(t) )&#10;\end{align*}&lt;/body&gt;&#10;  &lt;fcolor&gt;FFFFFFFF&lt;/fcolor&gt;&#10;  &lt;bcolor&gt;FFFFFFFF&lt;/bcolor&gt;&#10;  &lt;transparent&gt;True&lt;/transparent&gt;&#10;  &lt;resolution&gt;1800&lt;/resolution&gt;&#10;  &lt;imageh&gt;637&lt;/imageh&gt;&#10;  &lt;imagew&gt;3049&lt;/imagew&gt;&#10;  &lt;scale&gt;50&lt;/scale&gt;&#10;  &lt;cursor&gt;4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55" y="2844932"/>
            <a:ext cx="2947620" cy="615820"/>
          </a:xfrm>
          <a:prstGeom prst="rect">
            <a:avLst/>
          </a:prstGeom>
        </p:spPr>
      </p:pic>
      <p:sp>
        <p:nvSpPr>
          <p:cNvPr id="16" name="テキスト ボックス 15"/>
          <p:cNvSpPr txBox="1"/>
          <p:nvPr/>
        </p:nvSpPr>
        <p:spPr>
          <a:xfrm>
            <a:off x="1516652" y="5927766"/>
            <a:ext cx="6421951" cy="461665"/>
          </a:xfrm>
          <a:prstGeom prst="rect">
            <a:avLst/>
          </a:prstGeom>
          <a:noFill/>
        </p:spPr>
        <p:txBody>
          <a:bodyPr wrap="none" rtlCol="0">
            <a:spAutoFit/>
          </a:bodyPr>
          <a:lstStyle/>
          <a:p>
            <a:r>
              <a:rPr kumimoji="1" lang="ja-JP" altLang="en-US" sz="2400" dirty="0" smtClean="0"/>
              <a:t>被積分関数が実数になる→数値的に手に負える</a:t>
            </a:r>
          </a:p>
        </p:txBody>
      </p:sp>
      <p:sp>
        <p:nvSpPr>
          <p:cNvPr id="19" name="テキスト ボックス 18"/>
          <p:cNvSpPr txBox="1"/>
          <p:nvPr/>
        </p:nvSpPr>
        <p:spPr>
          <a:xfrm>
            <a:off x="457200" y="1771213"/>
            <a:ext cx="5399235" cy="584775"/>
          </a:xfrm>
          <a:prstGeom prst="rect">
            <a:avLst/>
          </a:prstGeom>
          <a:noFill/>
        </p:spPr>
        <p:txBody>
          <a:bodyPr wrap="none" rtlCol="0">
            <a:spAutoFit/>
          </a:bodyPr>
          <a:lstStyle/>
          <a:p>
            <a:r>
              <a:rPr lang="ja-JP" altLang="en-US" sz="3200" dirty="0" smtClean="0"/>
              <a:t>御利益①数値積分可能になる</a:t>
            </a:r>
            <a:endParaRPr kumimoji="1" lang="ja-JP" altLang="en-US" sz="3200" dirty="0" smtClean="0"/>
          </a:p>
        </p:txBody>
      </p:sp>
      <p:pic>
        <p:nvPicPr>
          <p:cNvPr id="20" name="図 19"/>
          <p:cNvPicPr>
            <a:picLocks noChangeAspect="1"/>
          </p:cNvPicPr>
          <p:nvPr/>
        </p:nvPicPr>
        <p:blipFill rotWithShape="1">
          <a:blip r:embed="rId3"/>
          <a:srcRect l="8248" r="7943"/>
          <a:stretch/>
        </p:blipFill>
        <p:spPr>
          <a:xfrm>
            <a:off x="6927336" y="1973281"/>
            <a:ext cx="2126137" cy="3382490"/>
          </a:xfrm>
          <a:prstGeom prst="rect">
            <a:avLst/>
          </a:prstGeom>
        </p:spPr>
      </p:pic>
      <p:sp>
        <p:nvSpPr>
          <p:cNvPr id="21" name="テキスト ボックス 20"/>
          <p:cNvSpPr txBox="1"/>
          <p:nvPr/>
        </p:nvSpPr>
        <p:spPr>
          <a:xfrm rot="20982555">
            <a:off x="6880461" y="3310583"/>
            <a:ext cx="2116285" cy="707886"/>
          </a:xfrm>
          <a:prstGeom prst="rect">
            <a:avLst/>
          </a:prstGeom>
          <a:noFill/>
        </p:spPr>
        <p:txBody>
          <a:bodyPr wrap="none" rtlCol="0">
            <a:spAutoFit/>
          </a:bodyPr>
          <a:lstStyle/>
          <a:p>
            <a:pPr algn="ctr"/>
            <a:r>
              <a:rPr kumimoji="1" lang="ja-JP" altLang="en-US" sz="2000" dirty="0" smtClean="0">
                <a:effectLst>
                  <a:glow rad="228600">
                    <a:schemeClr val="accent1">
                      <a:satMod val="175000"/>
                      <a:alpha val="40000"/>
                    </a:schemeClr>
                  </a:glow>
                </a:effectLst>
              </a:rPr>
              <a:t>こんなことを</a:t>
            </a:r>
            <a:endParaRPr kumimoji="1" lang="en-US" altLang="ja-JP" sz="2000" dirty="0" smtClean="0">
              <a:effectLst>
                <a:glow rad="228600">
                  <a:schemeClr val="accent1">
                    <a:satMod val="175000"/>
                    <a:alpha val="40000"/>
                  </a:schemeClr>
                </a:glow>
              </a:effectLst>
            </a:endParaRPr>
          </a:p>
          <a:p>
            <a:pPr algn="ctr"/>
            <a:r>
              <a:rPr lang="ja-JP" altLang="en-US" sz="2000" dirty="0">
                <a:effectLst>
                  <a:glow rad="228600">
                    <a:schemeClr val="accent1">
                      <a:satMod val="175000"/>
                      <a:alpha val="40000"/>
                    </a:schemeClr>
                  </a:glow>
                </a:effectLst>
              </a:rPr>
              <a:t>考</a:t>
            </a:r>
            <a:r>
              <a:rPr lang="ja-JP" altLang="en-US" sz="2000" dirty="0" smtClean="0">
                <a:effectLst>
                  <a:glow rad="228600">
                    <a:schemeClr val="accent1">
                      <a:satMod val="175000"/>
                      <a:alpha val="40000"/>
                    </a:schemeClr>
                  </a:glow>
                </a:effectLst>
              </a:rPr>
              <a:t>えてはいけな</a:t>
            </a:r>
            <a:r>
              <a:rPr lang="ja-JP" altLang="en-US" sz="2000" dirty="0">
                <a:effectLst>
                  <a:glow rad="228600">
                    <a:schemeClr val="accent1">
                      <a:satMod val="175000"/>
                      <a:alpha val="40000"/>
                    </a:schemeClr>
                  </a:glow>
                </a:effectLst>
              </a:rPr>
              <a:t>い</a:t>
            </a:r>
            <a:endParaRPr kumimoji="1" lang="ja-JP" altLang="en-US" sz="2000" dirty="0" smtClean="0">
              <a:effectLst>
                <a:glow rad="228600">
                  <a:schemeClr val="accent1">
                    <a:satMod val="175000"/>
                    <a:alpha val="40000"/>
                  </a:schemeClr>
                </a:glow>
              </a:effectLst>
            </a:endParaRPr>
          </a:p>
        </p:txBody>
      </p:sp>
      <p:pic>
        <p:nvPicPr>
          <p:cNvPr id="3" name="TexTeXPicture" descr="&lt;?xml version=&quot;1.0&quot; encoding=&quot;utf-16&quot;?&gt;&#10;&lt;TeXTeX&gt;&#10;  &lt;preamble&gt;\documentclass{jarticle}&#10;\usepackage{amsmath}&#10;\pagestyle{empty}&lt;/preamble&gt;&#10;  &lt;body&gt;\begin{align*} &#10;\int {\cal D}x e^{ iS[x(t)]/\hbar}&#10;\end{align*}&lt;/body&gt;&#10;  &lt;fcolor&gt;FFFFFFFF&lt;/fcolor&gt;&#10;  &lt;bcolor&gt;FFFFFFFF&lt;/bcolor&gt;&#10;  &lt;transparent&gt;True&lt;/transparent&gt;&#10;  &lt;resolution&gt;1800&lt;/resolution&gt;&#10;  &lt;imageh&gt;553&lt;/imageh&gt;&#10;  &lt;imagew&gt;1600&lt;/imagew&gt;&#10;  &lt;scale&gt;50&lt;/scale&gt;&#10;  &lt;cursor&gt;4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06" y="4647058"/>
            <a:ext cx="1807126" cy="624587"/>
          </a:xfrm>
          <a:prstGeom prst="rect">
            <a:avLst/>
          </a:prstGeom>
        </p:spPr>
      </p:pic>
      <p:pic>
        <p:nvPicPr>
          <p:cNvPr id="4" name="TexTeXPicture" descr="&lt;?xml version=&quot;1.0&quot; encoding=&quot;utf-16&quot;?&gt;&#10;&lt;TeXTeX&gt;&#10;  &lt;preamble&gt;\documentclass{jarticle}&#10;\usepackage{amsmath}&#10;\pagestyle{empty}&lt;/preamble&gt;&#10;  &lt;body&gt;\begin{align*} &#10;\int {\cal D}x e^{ -S_{\rm E}[x(\tau)]/\hbar}&#10;\end{align*}&lt;/body&gt;&#10;  &lt;fcolor&gt;FFFFFFFF&lt;/fcolor&gt;&#10;  &lt;bcolor&gt;FFFFFFFF&lt;/bcolor&gt;&#10;  &lt;transparent&gt;True&lt;/transparent&gt;&#10;  &lt;resolution&gt;1800&lt;/resolution&gt;&#10;  &lt;imageh&gt;553&lt;/imageh&gt;&#10;  &lt;imagew&gt;1836&lt;/imagew&gt;&#10;  &lt;scale&gt;50&lt;/scale&gt;&#10;  &lt;cursor&gt;6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0990" y="4642016"/>
            <a:ext cx="2073677" cy="624587"/>
          </a:xfrm>
          <a:prstGeom prst="rect">
            <a:avLst/>
          </a:prstGeom>
        </p:spPr>
      </p:pic>
      <p:pic>
        <p:nvPicPr>
          <p:cNvPr id="6" name="TexTeXPicture" descr="&lt;?xml version=&quot;1.0&quot; encoding=&quot;utf-16&quot;?&gt;&#10;&lt;TeXTeX&gt;&#10;  &lt;preamble&gt;\documentclass{jarticle}&#10;\usepackage{amsmath}&#10;\pagestyle{empty}&lt;/preamble&gt;&#10;  &lt;body&gt;\begin{align*} &#10;(\tau = -it)&#10;\end{align*}&lt;/body&gt;&#10;  &lt;fcolor&gt;FFFFFFFF&lt;/fcolor&gt;&#10;  &lt;bcolor&gt;FFFFFFFF&lt;/bcolor&gt;&#10;  &lt;transparent&gt;True&lt;/transparent&gt;&#10;  &lt;resolution&gt;1800&lt;/resolution&gt;&#10;  &lt;imageh&gt;250&lt;/imageh&gt;&#10;  &lt;imagew&gt;984&lt;/imagew&gt;&#10;  &lt;scale&gt;50&lt;/scale&gt;&#10;  &lt;cursor&gt;25&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1537" y="960663"/>
            <a:ext cx="1583683" cy="402360"/>
          </a:xfrm>
          <a:prstGeom prst="rect">
            <a:avLst/>
          </a:prstGeom>
        </p:spPr>
      </p:pic>
      <p:sp>
        <p:nvSpPr>
          <p:cNvPr id="8" name="右矢印 7"/>
          <p:cNvSpPr/>
          <p:nvPr/>
        </p:nvSpPr>
        <p:spPr>
          <a:xfrm>
            <a:off x="2129743" y="3448441"/>
            <a:ext cx="823880" cy="639347"/>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7" name="右矢印 16"/>
          <p:cNvSpPr/>
          <p:nvPr/>
        </p:nvSpPr>
        <p:spPr>
          <a:xfrm>
            <a:off x="2953623" y="4638164"/>
            <a:ext cx="823880" cy="639347"/>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9" name="TexTeXPicture" descr="&lt;?xml version=&quot;1.0&quot; encoding=&quot;utf-16&quot;?&gt;&#10;&lt;TeXTeX&gt;&#10;  &lt;preamble&gt;\documentclass{jarticle}&#10;\usepackage{amsmath}&#10;\pagestyle{empty}&lt;/preamble&gt;&#10;  &lt;body&gt;\begin{align*} &#10;S_{\rm E}[x(\tau)]=\int_{\tau_1}^{\tau_2} d(i\tau) {\cal L}_{\rm E}(x,\dot x )&#10;\end{align*}&lt;/body&gt;&#10;  &lt;fcolor&gt;FFFFFFFF&lt;/fcolor&gt;&#10;  &lt;bcolor&gt;FFFFFFFF&lt;/bcolor&gt;&#10;  &lt;transparent&gt;True&lt;/transparent&gt;&#10;  &lt;resolution&gt;1800&lt;/resolution&gt;&#10;  &lt;imageh&gt;604&lt;/imageh&gt;&#10;  &lt;imagew&gt;3149&lt;/imagew&gt;&#10;  &lt;scale&gt;50&lt;/scale&gt;&#10;  &lt;cursor&gt;83&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7148" y="3489600"/>
            <a:ext cx="2934349" cy="562829"/>
          </a:xfrm>
          <a:prstGeom prst="rect">
            <a:avLst/>
          </a:prstGeom>
        </p:spPr>
      </p:pic>
    </p:spTree>
    <p:extLst>
      <p:ext uri="{BB962C8B-B14F-4D97-AF65-F5344CB8AC3E}">
        <p14:creationId xmlns:p14="http://schemas.microsoft.com/office/powerpoint/2010/main" val="18200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400" dirty="0" smtClean="0"/>
              <a:t>解決策：</a:t>
            </a:r>
            <a:r>
              <a:rPr kumimoji="1" lang="en-US" altLang="ja-JP" sz="4400" dirty="0" smtClean="0"/>
              <a:t>Wick</a:t>
            </a:r>
            <a:r>
              <a:rPr kumimoji="1" lang="ja-JP" altLang="en-US" sz="4400" dirty="0" smtClean="0"/>
              <a:t>回転</a:t>
            </a:r>
            <a:r>
              <a:rPr kumimoji="1" lang="en-US" altLang="ja-JP" sz="4400" dirty="0" smtClean="0"/>
              <a:t/>
            </a:r>
            <a:br>
              <a:rPr kumimoji="1" lang="en-US" altLang="ja-JP" sz="4400" dirty="0" smtClean="0"/>
            </a:br>
            <a:r>
              <a:rPr lang="ja-JP" altLang="en-US" sz="3200" dirty="0" smtClean="0"/>
              <a:t>虚時間</a:t>
            </a:r>
            <a:r>
              <a:rPr lang="en-US" altLang="ja-JP" sz="3200" dirty="0"/>
              <a:t>(Euclid</a:t>
            </a:r>
            <a:r>
              <a:rPr lang="ja-JP" altLang="en-US" sz="3200" dirty="0"/>
              <a:t>空間</a:t>
            </a:r>
            <a:r>
              <a:rPr lang="en-US" altLang="ja-JP" sz="3200" dirty="0"/>
              <a:t>)</a:t>
            </a:r>
            <a:r>
              <a:rPr lang="ja-JP" altLang="en-US" sz="3200" dirty="0" err="1" smtClean="0"/>
              <a:t>への</a:t>
            </a:r>
            <a:r>
              <a:rPr lang="ja-JP" altLang="en-US" sz="3200" dirty="0" smtClean="0"/>
              <a:t>移行</a:t>
            </a:r>
            <a:endParaRPr kumimoji="1" lang="ja-JP" altLang="en-US" sz="3200" dirty="0"/>
          </a:p>
        </p:txBody>
      </p:sp>
      <p:sp>
        <p:nvSpPr>
          <p:cNvPr id="19" name="テキスト ボックス 18"/>
          <p:cNvSpPr txBox="1"/>
          <p:nvPr/>
        </p:nvSpPr>
        <p:spPr>
          <a:xfrm>
            <a:off x="457200" y="1673740"/>
            <a:ext cx="6179897" cy="584775"/>
          </a:xfrm>
          <a:prstGeom prst="rect">
            <a:avLst/>
          </a:prstGeom>
          <a:noFill/>
        </p:spPr>
        <p:txBody>
          <a:bodyPr wrap="none" rtlCol="0">
            <a:spAutoFit/>
          </a:bodyPr>
          <a:lstStyle/>
          <a:p>
            <a:r>
              <a:rPr lang="ja-JP" altLang="en-US" sz="3200" dirty="0" smtClean="0"/>
              <a:t>御利益②真空期待値が計算できる</a:t>
            </a:r>
            <a:endParaRPr kumimoji="1" lang="ja-JP" altLang="en-US" sz="3200" dirty="0" smtClean="0"/>
          </a:p>
        </p:txBody>
      </p:sp>
      <p:pic>
        <p:nvPicPr>
          <p:cNvPr id="3" name="TexTeXPicture" descr="&lt;?xml version=&quot;1.0&quot; encoding=&quot;utf-16&quot;?&gt;&#10;&lt;TeXTeX&gt;&#10;  &lt;preamble&gt;\documentclass{jarticle}&#10;\usepackage{amsmath}&#10;\pagestyle{empty}&lt;/preamble&gt;&#10;  &lt;body&gt;\begin{align*} &#10;\tau_1\to-\infty,~ \tau_2\to\infty&#10;\end{align*}&lt;/body&gt;&#10;  &lt;fcolor&gt;FFFFFFFF&lt;/fcolor&gt;&#10;  &lt;bcolor&gt;FFFFFFFF&lt;/bcolor&gt;&#10;  &lt;transparent&gt;True&lt;/transparent&gt;&#10;  &lt;resolution&gt;1800&lt;/resolution&gt;&#10;  &lt;imageh&gt;175&lt;/imageh&gt;&#10;  &lt;imagew&gt;2081&lt;/imagew&gt;&#10;  &lt;scale&gt;50&lt;/scale&gt;&#10;  &lt;cursor&gt;5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12" y="2393610"/>
            <a:ext cx="3210288" cy="269966"/>
          </a:xfrm>
          <a:prstGeom prst="rect">
            <a:avLst/>
          </a:prstGeom>
        </p:spPr>
      </p:pic>
      <p:sp>
        <p:nvSpPr>
          <p:cNvPr id="4" name="テキスト ボックス 3"/>
          <p:cNvSpPr txBox="1"/>
          <p:nvPr/>
        </p:nvSpPr>
        <p:spPr>
          <a:xfrm>
            <a:off x="722812" y="2882647"/>
            <a:ext cx="5113900" cy="461665"/>
          </a:xfrm>
          <a:prstGeom prst="rect">
            <a:avLst/>
          </a:prstGeom>
          <a:noFill/>
        </p:spPr>
        <p:txBody>
          <a:bodyPr wrap="none" rtlCol="0">
            <a:spAutoFit/>
          </a:bodyPr>
          <a:lstStyle/>
          <a:p>
            <a:r>
              <a:rPr kumimoji="1" lang="ja-JP" altLang="en-US" sz="2400" dirty="0" smtClean="0"/>
              <a:t>の極限を取ると、真空状態が作れる！</a:t>
            </a:r>
            <a:endParaRPr kumimoji="1" lang="en-US" altLang="ja-JP" sz="2400" dirty="0" smtClean="0"/>
          </a:p>
        </p:txBody>
      </p:sp>
      <p:pic>
        <p:nvPicPr>
          <p:cNvPr id="9" name="TexTeXPicture" descr="&lt;?xml version=&quot;1.0&quot; encoding=&quot;utf-16&quot;?&gt;&#10;&lt;TeXTeX&gt;&#10;  &lt;preamble&gt;\documentclass{jarticle}&#10;\usepackage{amsmath}&#10;\pagestyle{empty}&lt;/preamble&gt;&#10;  &lt;body&gt;\begin{align*} &#10;\int {\cal D}x e^{ -\int_{-\tau_1}^0 d\tau L[x(\tau)]}&#10;\sim e^{-H\tau_1} | x ,-\tau_1\rangle&#10;\end{align*}&lt;/body&gt;&#10;  &lt;fcolor&gt;FFFFFFFF&lt;/fcolor&gt;&#10;  &lt;bcolor&gt;FFFFFFFF&lt;/bcolor&gt;&#10;  &lt;transparent&gt;True&lt;/transparent&gt;&#10;  &lt;resolution&gt;1800&lt;/resolution&gt;&#10;  &lt;imageh&gt;553&lt;/imageh&gt;&#10;  &lt;imagew&gt;4031&lt;/imagew&gt;&#10;  &lt;scale&gt;50&lt;/scale&gt;&#10;  &lt;cursor&gt;9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34" y="3518541"/>
            <a:ext cx="4552828" cy="624587"/>
          </a:xfrm>
          <a:prstGeom prst="rect">
            <a:avLst/>
          </a:prstGeom>
        </p:spPr>
      </p:pic>
      <p:pic>
        <p:nvPicPr>
          <p:cNvPr id="10" name="TexTeXPicture" descr="&lt;?xml version=&quot;1.0&quot; encoding=&quot;utf-16&quot;?&gt;&#10;&lt;TeXTeX&gt;&#10;  &lt;preamble&gt;\documentclass{jarticle}&#10;\usepackage{amsmath}&#10;\pagestyle{empty}&lt;/preamble&gt;&#10;  &lt;body&gt;\begin{align*} &#10;\longrightarrow&#10;\end{align*}&lt;/body&gt;&#10;  &lt;fcolor&gt;FFFFFFFF&lt;/fcolor&gt;&#10;  &lt;bcolor&gt;FFFFFFFF&lt;/bcolor&gt;&#10;  &lt;transparent&gt;True&lt;/transparent&gt;&#10;  &lt;resolution&gt;1800&lt;/resolution&gt;&#10;  &lt;imageh&gt;130&lt;/imageh&gt;&#10;  &lt;imagew&gt;366&lt;/imagew&gt;&#10;  &lt;scale&gt;50&lt;/scale&gt;&#10;  &lt;cursor&gt;2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162" y="3747702"/>
            <a:ext cx="491097" cy="174433"/>
          </a:xfrm>
          <a:prstGeom prst="rect">
            <a:avLst/>
          </a:prstGeom>
        </p:spPr>
      </p:pic>
      <p:sp>
        <p:nvSpPr>
          <p:cNvPr id="13" name="テキスト ボックス 12"/>
          <p:cNvSpPr txBox="1"/>
          <p:nvPr/>
        </p:nvSpPr>
        <p:spPr>
          <a:xfrm>
            <a:off x="584803" y="6200503"/>
            <a:ext cx="7890302" cy="461665"/>
          </a:xfrm>
          <a:prstGeom prst="rect">
            <a:avLst/>
          </a:prstGeom>
          <a:noFill/>
        </p:spPr>
        <p:txBody>
          <a:bodyPr wrap="none" rtlCol="0">
            <a:spAutoFit/>
          </a:bodyPr>
          <a:lstStyle/>
          <a:p>
            <a:r>
              <a:rPr lang="ja-JP" altLang="en-US" sz="2400" dirty="0" smtClean="0"/>
              <a:t>始状態・終状態</a:t>
            </a:r>
            <a:r>
              <a:rPr kumimoji="1" lang="ja-JP" altLang="en-US" sz="2400" dirty="0" smtClean="0"/>
              <a:t>は何でもいいので、周期境界にしても良い！</a:t>
            </a:r>
          </a:p>
        </p:txBody>
      </p:sp>
      <p:pic>
        <p:nvPicPr>
          <p:cNvPr id="5" name="TexTeXPicture" descr="&lt;?xml version=&quot;1.0&quot; encoding=&quot;utf-16&quot;?&gt;&#10;&lt;TeXTeX&gt;&#10;  &lt;preamble&gt;\documentclass{jarticle}&#10;\usepackage{amsmath}&#10;\pagestyle{empty}&lt;/preamble&gt;&#10;  &lt;body&gt;\begin{align*} &#10;|0\rangle&#10;\end{align*}&lt;/body&gt;&#10;  &lt;fcolor&gt;FFFFFFFF&lt;/fcolor&gt;&#10;  &lt;bcolor&gt;FFFFFFFF&lt;/bcolor&gt;&#10;  &lt;transparent&gt;True&lt;/transparent&gt;&#10;  &lt;resolution&gt;1800&lt;/resolution&gt;&#10;  &lt;imageh&gt;250&lt;/imageh&gt;&#10;  &lt;imagew&gt;235&lt;/imagew&gt;&#10;  &lt;scale&gt;50&lt;/scale&gt;&#10;  &lt;cursor&gt;25&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725" y="3607240"/>
            <a:ext cx="420356" cy="447187"/>
          </a:xfrm>
          <a:prstGeom prst="rect">
            <a:avLst/>
          </a:prstGeom>
        </p:spPr>
      </p:pic>
      <p:pic>
        <p:nvPicPr>
          <p:cNvPr id="6" name="TexTeXPicture" descr="&lt;?xml version=&quot;1.0&quot; encoding=&quot;utf-16&quot;?&gt;&#10;&lt;TeXTeX&gt;&#10;  &lt;preamble&gt;\documentclass{jarticle}&#10;\usepackage{amsmath}&#10;\pagestyle{empty}&lt;/preamble&gt;&#10;  &lt;body&gt;\begin{align*} &#10;\tau_1\to\infty&#10;\end{align*}&lt;/body&gt;&#10;  &lt;fcolor&gt;FFFFFFFF&lt;/fcolor&gt;&#10;  &lt;bcolor&gt;FFFFFFFF&lt;/bcolor&gt;&#10;  &lt;transparent&gt;True&lt;/transparent&gt;&#10;  &lt;resolution&gt;1800&lt;/resolution&gt;&#10;  &lt;imageh&gt;165&lt;/imageh&gt;&#10;  &lt;imagew&gt;837&lt;/imagew&gt;&#10;  &lt;scale&gt;50&lt;/scale&gt;&#10;  &lt;cursor&gt;3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097" y="3986979"/>
            <a:ext cx="885825" cy="174625"/>
          </a:xfrm>
          <a:prstGeom prst="rect">
            <a:avLst/>
          </a:prstGeom>
        </p:spPr>
      </p:pic>
      <p:pic>
        <p:nvPicPr>
          <p:cNvPr id="12" name="TexTeXPicture" descr="&lt;?xml version=&quot;1.0&quot; encoding=&quot;utf-16&quot;?&gt;&#10;&lt;TeXTeX&gt;&#10;  &lt;preamble&gt;\documentclass{jarticle}&#10;\usepackage{amsmath}&#10;\pagestyle{empty}&lt;/preamble&gt;&#10;  &lt;body&gt;\begin{align*} &#10;(\tau = -it)&#10;\end{align*}&lt;/body&gt;&#10;  &lt;fcolor&gt;FFFFFFFF&lt;/fcolor&gt;&#10;  &lt;bcolor&gt;FFFFFFFF&lt;/bcolor&gt;&#10;  &lt;transparent&gt;True&lt;/transparent&gt;&#10;  &lt;resolution&gt;1800&lt;/resolution&gt;&#10;  &lt;imageh&gt;250&lt;/imageh&gt;&#10;  &lt;imagew&gt;984&lt;/imagew&gt;&#10;  &lt;scale&gt;50&lt;/scale&gt;&#10;  &lt;cursor&gt;25&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1537" y="960663"/>
            <a:ext cx="1583683" cy="402360"/>
          </a:xfrm>
          <a:prstGeom prst="rect">
            <a:avLst/>
          </a:prstGeom>
        </p:spPr>
      </p:pic>
      <p:sp>
        <p:nvSpPr>
          <p:cNvPr id="14" name="下矢印 13"/>
          <p:cNvSpPr/>
          <p:nvPr/>
        </p:nvSpPr>
        <p:spPr>
          <a:xfrm>
            <a:off x="3044650" y="4309013"/>
            <a:ext cx="1919235" cy="43207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langle 0 | f(\hat{x}) | 0 \rangle \sim \int_{-\infty}^{\infty} {\cal D}x f(x)_{\tau=0} e^{-S/\hbar}&#10;\end{align*}&lt;/body&gt;&#10;  &lt;fcolor&gt;FFFFFFFF&lt;/fcolor&gt;&#10;  &lt;bcolor&gt;FFFFFFFF&lt;/bcolor&gt;&#10;  &lt;transparent&gt;True&lt;/transparent&gt;&#10;  &lt;resolution&gt;1800&lt;/resolution&gt;&#10;  &lt;imageh&gt;581&lt;/imageh&gt;&#10;  &lt;imagew&gt;3720&lt;/imagew&gt;&#10;  &lt;scale&gt;50&lt;/scale&gt;&#10;  &lt;cursor&gt;98&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6699" y="4888501"/>
            <a:ext cx="5333613" cy="833019"/>
          </a:xfrm>
          <a:prstGeom prst="rect">
            <a:avLst/>
          </a:prstGeom>
        </p:spPr>
      </p:pic>
    </p:spTree>
    <p:extLst>
      <p:ext uri="{BB962C8B-B14F-4D97-AF65-F5344CB8AC3E}">
        <p14:creationId xmlns:p14="http://schemas.microsoft.com/office/powerpoint/2010/main" val="751459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583465" y="3906684"/>
            <a:ext cx="5418225" cy="1852804"/>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演算子の真空期待値</a:t>
            </a:r>
            <a:endParaRPr kumimoji="1" lang="ja-JP" altLang="en-US" sz="4400" dirty="0"/>
          </a:p>
        </p:txBody>
      </p:sp>
      <p:pic>
        <p:nvPicPr>
          <p:cNvPr id="4" name="TexTeXPicture" descr="&lt;?xml version=&quot;1.0&quot; encoding=&quot;utf-16&quot;?&gt;&#10;&lt;TeXTeX&gt;&#10;  &lt;preamble&gt;\documentclass{jarticle}&#10;\usepackage{amsmath}&#10;\pagestyle{empty}&lt;/preamble&gt;&#10;  &lt;body&gt;\begin{align*} &#10;\langle 0 | \hat{x}^2 | 0 \rangle&#10;\end{align*}&lt;/body&gt;&#10;  &lt;fcolor&gt;FFFFFFFF&lt;/fcolor&gt;&#10;  &lt;bcolor&gt;FFFFFFFF&lt;/bcolor&gt;&#10;  &lt;transparent&gt;True&lt;/transparent&gt;&#10;  &lt;resolution&gt;1800&lt;/resolution&gt;&#10;  &lt;imageh&gt;280&lt;/imageh&gt;&#10;  &lt;imagew&gt;783&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301" y="2192938"/>
            <a:ext cx="1330268" cy="475702"/>
          </a:xfrm>
          <a:prstGeom prst="rect">
            <a:avLst/>
          </a:prstGeom>
        </p:spPr>
      </p:pic>
      <p:sp>
        <p:nvSpPr>
          <p:cNvPr id="5" name="テキスト ボックス 4"/>
          <p:cNvSpPr txBox="1"/>
          <p:nvPr/>
        </p:nvSpPr>
        <p:spPr>
          <a:xfrm>
            <a:off x="862149" y="1538645"/>
            <a:ext cx="5985934" cy="461665"/>
          </a:xfrm>
          <a:prstGeom prst="rect">
            <a:avLst/>
          </a:prstGeom>
          <a:noFill/>
        </p:spPr>
        <p:txBody>
          <a:bodyPr wrap="none" rtlCol="0">
            <a:spAutoFit/>
          </a:bodyPr>
          <a:lstStyle/>
          <a:p>
            <a:r>
              <a:rPr kumimoji="1" lang="ja-JP" altLang="en-US" sz="2400" dirty="0" smtClean="0"/>
              <a:t>例：調和振動子の基底状態に対する期待値</a:t>
            </a:r>
          </a:p>
        </p:txBody>
      </p:sp>
      <p:pic>
        <p:nvPicPr>
          <p:cNvPr id="8" name="TexTeXPicture" descr="&lt;?xml version=&quot;1.0&quot; encoding=&quot;utf-16&quot;?&gt;&#10;&lt;TeXTeX&gt;&#10;  &lt;preamble&gt;\documentclass{jarticle}&#10;\usepackage{amsmath}&#10;\pagestyle{empty}&lt;/preamble&gt;&#10;  &lt;body&gt;\begin{align*} &#10;\langle 0 | \hat{x}(\tau_1) \hat{x}(\tau_2) | 0 \rangle&#10;\end{align*}&lt;/body&gt;&#10;  &lt;fcolor&gt;FFFFFFFF&lt;/fcolor&gt;&#10;  &lt;bcolor&gt;FFFFFFFF&lt;/bcolor&gt;&#10;  &lt;transparent&gt;True&lt;/transparent&gt;&#10;  &lt;resolution&gt;1800&lt;/resolution&gt;&#10;  &lt;imageh&gt;250&lt;/imageh&gt;&#10;  &lt;imagew&gt;1642&lt;/imagew&gt;&#10;  &lt;scale&gt;50&lt;/scale&gt;&#10;  &lt;cursor&gt;51&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301" y="3070274"/>
            <a:ext cx="2801978" cy="426610"/>
          </a:xfrm>
          <a:prstGeom prst="rect">
            <a:avLst/>
          </a:prstGeom>
        </p:spPr>
      </p:pic>
      <p:sp>
        <p:nvSpPr>
          <p:cNvPr id="9" name="テキスト ボックス 8"/>
          <p:cNvSpPr txBox="1"/>
          <p:nvPr/>
        </p:nvSpPr>
        <p:spPr>
          <a:xfrm>
            <a:off x="1737558" y="4035825"/>
            <a:ext cx="5211683" cy="954107"/>
          </a:xfrm>
          <a:prstGeom prst="rect">
            <a:avLst/>
          </a:prstGeom>
          <a:noFill/>
        </p:spPr>
        <p:txBody>
          <a:bodyPr wrap="none" rtlCol="0">
            <a:spAutoFit/>
          </a:bodyPr>
          <a:lstStyle/>
          <a:p>
            <a:pPr algn="ctr"/>
            <a:r>
              <a:rPr kumimoji="1" lang="ja-JP" altLang="en-US" sz="2800" dirty="0" smtClean="0"/>
              <a:t>場の理論でも、格子上では</a:t>
            </a:r>
            <a:endParaRPr kumimoji="1" lang="en-US" altLang="ja-JP" sz="2800" dirty="0" smtClean="0"/>
          </a:p>
          <a:p>
            <a:pPr algn="ctr"/>
            <a:r>
              <a:rPr kumimoji="1" lang="ja-JP" altLang="en-US" sz="2800" dirty="0" smtClean="0"/>
              <a:t>演算子の真空期待値が計算可能</a:t>
            </a:r>
          </a:p>
        </p:txBody>
      </p:sp>
      <p:sp>
        <p:nvSpPr>
          <p:cNvPr id="3" name="テキスト ボックス 2"/>
          <p:cNvSpPr txBox="1"/>
          <p:nvPr/>
        </p:nvSpPr>
        <p:spPr>
          <a:xfrm>
            <a:off x="3535681" y="5845534"/>
            <a:ext cx="3408305" cy="830997"/>
          </a:xfrm>
          <a:prstGeom prst="rect">
            <a:avLst/>
          </a:prstGeom>
          <a:noFill/>
        </p:spPr>
        <p:txBody>
          <a:bodyPr wrap="none" rtlCol="0">
            <a:spAutoFit/>
          </a:bodyPr>
          <a:lstStyle/>
          <a:p>
            <a:r>
              <a:rPr kumimoji="1" lang="ja-JP" altLang="en-US" sz="2400" dirty="0" smtClean="0"/>
              <a:t>期待値（相関関数）から、</a:t>
            </a:r>
            <a:endParaRPr kumimoji="1" lang="en-US" altLang="ja-JP" sz="2400" dirty="0" smtClean="0"/>
          </a:p>
          <a:p>
            <a:r>
              <a:rPr lang="ja-JP" altLang="en-US" sz="2400" dirty="0" smtClean="0"/>
              <a:t>物理</a:t>
            </a:r>
            <a:r>
              <a:rPr lang="ja-JP" altLang="en-US" sz="2400" dirty="0"/>
              <a:t>量</a:t>
            </a:r>
            <a:r>
              <a:rPr lang="ja-JP" altLang="en-US" sz="2400" dirty="0" smtClean="0"/>
              <a:t>を抜き出す！</a:t>
            </a:r>
            <a:endParaRPr kumimoji="1" lang="ja-JP" altLang="en-US" sz="2400" dirty="0" smtClean="0"/>
          </a:p>
        </p:txBody>
      </p:sp>
      <p:sp>
        <p:nvSpPr>
          <p:cNvPr id="6" name="右矢印 5"/>
          <p:cNvSpPr/>
          <p:nvPr/>
        </p:nvSpPr>
        <p:spPr>
          <a:xfrm>
            <a:off x="2839991" y="5931579"/>
            <a:ext cx="695690" cy="658906"/>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7" name="TexTeXPicture" descr="&lt;?xml version=&quot;1.0&quot; encoding=&quot;utf-16&quot;?&gt;&#10;&lt;TeXTeX&gt;&#10;  &lt;preamble&gt;\documentclass{jarticle}&#10;\usepackage{amsmath}&#10;\pagestyle{empty}&lt;/preamble&gt;&#10;  &lt;body&gt;\begin{align*} &#10;\langle 0 | \phi(x) |0\rangle,&#10;\end{align*}&lt;/body&gt;&#10;  &lt;fcolor&gt;FFFFFFFF&lt;/fcolor&gt;&#10;  &lt;bcolor&gt;FFFFFFFF&lt;/bcolor&gt;&#10;  &lt;transparent&gt;True&lt;/transparent&gt;&#10;  &lt;resolution&gt;1800&lt;/resolution&gt;&#10;  &lt;imageh&gt;250&lt;/imageh&gt;&#10;  &lt;imagew&gt;1090&lt;/imagew&gt;&#10;  &lt;scale&gt;50&lt;/scale&gt;&#10;  &lt;cursor&gt;4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305" y="5146168"/>
            <a:ext cx="1317332" cy="302140"/>
          </a:xfrm>
          <a:prstGeom prst="rect">
            <a:avLst/>
          </a:prstGeom>
        </p:spPr>
      </p:pic>
      <p:pic>
        <p:nvPicPr>
          <p:cNvPr id="11" name="TexTeXPicture" descr="&lt;?xml version=&quot;1.0&quot; encoding=&quot;utf-16&quot;?&gt;&#10;&lt;TeXTeX&gt;&#10;  &lt;preamble&gt;\documentclass{jarticle}&#10;\usepackage{amsmath}&#10;\pagestyle{empty}&lt;/preamble&gt;&#10;  &lt;body&gt;\begin{align*} &#10;\langle 0 | \phi(x_1) \phi(x_2) |0\rangle,~\cdots&#10;\end{align*}&lt;/body&gt;&#10;  &lt;fcolor&gt;FFFFFFFF&lt;/fcolor&gt;&#10;  &lt;bcolor&gt;FFFFFFFF&lt;/bcolor&gt;&#10;  &lt;transparent&gt;True&lt;/transparent&gt;&#10;  &lt;resolution&gt;1800&lt;/resolution&gt;&#10;  &lt;imageh&gt;250&lt;/imageh&gt;&#10;  &lt;imagew&gt;2252&lt;/imagew&gt;&#10;  &lt;scale&gt;50&lt;/scale&gt;&#10;  &lt;cursor&gt;65&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4489" y="5146168"/>
            <a:ext cx="2721681" cy="302140"/>
          </a:xfrm>
          <a:prstGeom prst="rect">
            <a:avLst/>
          </a:prstGeom>
        </p:spPr>
      </p:pic>
    </p:spTree>
    <p:extLst>
      <p:ext uri="{BB962C8B-B14F-4D97-AF65-F5344CB8AC3E}">
        <p14:creationId xmlns:p14="http://schemas.microsoft.com/office/powerpoint/2010/main" val="11566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3"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問</a:t>
            </a:r>
            <a:r>
              <a:rPr kumimoji="1" lang="ja-JP" altLang="en-US" sz="4400" dirty="0" smtClean="0"/>
              <a:t>：</a:t>
            </a:r>
            <a:r>
              <a:rPr kumimoji="1" lang="en-US" altLang="ja-JP" sz="4400" dirty="0" smtClean="0"/>
              <a:t/>
            </a:r>
            <a:br>
              <a:rPr kumimoji="1" lang="en-US" altLang="ja-JP" sz="4400" dirty="0" smtClean="0"/>
            </a:br>
            <a:r>
              <a:rPr kumimoji="1" lang="ja-JP" altLang="en-US" sz="4400" dirty="0" smtClean="0"/>
              <a:t>平面波は低次元で解けるか？</a:t>
            </a:r>
            <a:endParaRPr kumimoji="1" lang="ja-JP" altLang="en-US" sz="4400" dirty="0"/>
          </a:p>
        </p:txBody>
      </p:sp>
      <p:pic>
        <p:nvPicPr>
          <p:cNvPr id="4"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017617"/>
            <a:ext cx="3686357" cy="35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143557" y="2243171"/>
            <a:ext cx="4599336" cy="3108543"/>
          </a:xfrm>
          <a:prstGeom prst="rect">
            <a:avLst/>
          </a:prstGeom>
          <a:noFill/>
        </p:spPr>
        <p:txBody>
          <a:bodyPr wrap="none" rtlCol="0">
            <a:spAutoFit/>
          </a:bodyPr>
          <a:lstStyle/>
          <a:p>
            <a:r>
              <a:rPr kumimoji="1" lang="ja-JP" altLang="en-US" sz="2800" dirty="0" smtClean="0"/>
              <a:t>格子</a:t>
            </a:r>
            <a:r>
              <a:rPr kumimoji="1" lang="en-US" altLang="ja-JP" sz="2800" dirty="0" smtClean="0"/>
              <a:t>QCD</a:t>
            </a:r>
            <a:r>
              <a:rPr kumimoji="1" lang="ja-JP" altLang="en-US" sz="2800" dirty="0" smtClean="0"/>
              <a:t>は、</a:t>
            </a:r>
            <a:r>
              <a:rPr lang="ja-JP" altLang="en-US" sz="2800" dirty="0" smtClean="0"/>
              <a:t>なぜいつも</a:t>
            </a:r>
            <a:endParaRPr lang="en-US" altLang="ja-JP" sz="2800" dirty="0" smtClean="0"/>
          </a:p>
          <a:p>
            <a:r>
              <a:rPr lang="ja-JP" altLang="en-US" sz="2800" dirty="0" smtClean="0"/>
              <a:t>４次元で数値</a:t>
            </a:r>
            <a:r>
              <a:rPr lang="ja-JP" altLang="en-US" sz="2800" dirty="0"/>
              <a:t>解析</a:t>
            </a:r>
            <a:r>
              <a:rPr lang="ja-JP" altLang="en-US" sz="2800" dirty="0" smtClean="0"/>
              <a:t>するのか？</a:t>
            </a:r>
            <a:endParaRPr lang="en-US" altLang="ja-JP" sz="2800" dirty="0" smtClean="0"/>
          </a:p>
          <a:p>
            <a:endParaRPr kumimoji="1" lang="en-US" altLang="ja-JP" sz="2800" dirty="0"/>
          </a:p>
          <a:p>
            <a:r>
              <a:rPr lang="ja-JP" altLang="en-US" sz="2800" dirty="0" smtClean="0"/>
              <a:t>平面波等、並進不変な系を</a:t>
            </a:r>
            <a:endParaRPr lang="en-US" altLang="ja-JP" sz="2800" dirty="0" smtClean="0"/>
          </a:p>
          <a:p>
            <a:r>
              <a:rPr kumimoji="1" lang="ja-JP" altLang="en-US" sz="2800" dirty="0" smtClean="0"/>
              <a:t>想定すれば次元</a:t>
            </a:r>
            <a:r>
              <a:rPr lang="ja-JP" altLang="en-US" sz="2800" dirty="0"/>
              <a:t>が</a:t>
            </a:r>
            <a:r>
              <a:rPr kumimoji="1" lang="ja-JP" altLang="en-US" sz="2800" dirty="0" smtClean="0"/>
              <a:t>落とせて、</a:t>
            </a:r>
            <a:endParaRPr kumimoji="1" lang="en-US" altLang="ja-JP" sz="2800" dirty="0" smtClean="0"/>
          </a:p>
          <a:p>
            <a:r>
              <a:rPr kumimoji="1" lang="ja-JP" altLang="en-US" sz="2800" dirty="0" smtClean="0"/>
              <a:t>計算効率</a:t>
            </a:r>
            <a:r>
              <a:rPr lang="ja-JP" altLang="en-US" sz="2800" dirty="0"/>
              <a:t>を</a:t>
            </a:r>
            <a:r>
              <a:rPr kumimoji="1" lang="ja-JP" altLang="en-US" sz="2800" dirty="0" smtClean="0"/>
              <a:t>上げられるので</a:t>
            </a:r>
            <a:endParaRPr kumimoji="1" lang="en-US" altLang="ja-JP" sz="2800" dirty="0" smtClean="0"/>
          </a:p>
          <a:p>
            <a:r>
              <a:rPr kumimoji="1" lang="ja-JP" altLang="en-US" sz="2800" dirty="0" smtClean="0"/>
              <a:t>は？</a:t>
            </a:r>
          </a:p>
        </p:txBody>
      </p:sp>
    </p:spTree>
    <p:extLst>
      <p:ext uri="{BB962C8B-B14F-4D97-AF65-F5344CB8AC3E}">
        <p14:creationId xmlns:p14="http://schemas.microsoft.com/office/powerpoint/2010/main" val="1600197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一般的コメント</a:t>
            </a:r>
            <a:endParaRPr kumimoji="1" lang="ja-JP" altLang="en-US" sz="4400" dirty="0"/>
          </a:p>
        </p:txBody>
      </p:sp>
      <p:sp>
        <p:nvSpPr>
          <p:cNvPr id="4" name="テキスト ボックス 3"/>
          <p:cNvSpPr txBox="1"/>
          <p:nvPr/>
        </p:nvSpPr>
        <p:spPr>
          <a:xfrm>
            <a:off x="557348" y="1628503"/>
            <a:ext cx="7419703" cy="3046988"/>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格子</a:t>
            </a:r>
            <a:r>
              <a:rPr lang="ja-JP" altLang="en-US" sz="2400" dirty="0"/>
              <a:t>場</a:t>
            </a:r>
            <a:r>
              <a:rPr lang="ja-JP" altLang="en-US" sz="2400" dirty="0" smtClean="0"/>
              <a:t>の</a:t>
            </a:r>
            <a:r>
              <a:rPr lang="ja-JP" altLang="en-US" sz="2400" dirty="0"/>
              <a:t>理論</a:t>
            </a:r>
            <a:r>
              <a:rPr kumimoji="1" lang="ja-JP" altLang="en-US" sz="2400" dirty="0" smtClean="0"/>
              <a:t>は、場の自由度を有限個に留めることで紫外発散を回避する</a:t>
            </a:r>
            <a:r>
              <a:rPr lang="ja-JP" altLang="en-US" sz="2400" dirty="0" smtClean="0"/>
              <a:t>ことができる</a:t>
            </a:r>
            <a:endParaRPr kumimoji="1" lang="en-US" altLang="ja-JP" sz="2400" dirty="0" smtClean="0"/>
          </a:p>
          <a:p>
            <a:pPr marL="342900" indent="-342900">
              <a:buFont typeface="Wingdings" panose="05000000000000000000" pitchFamily="2" charset="2"/>
              <a:buChar char="p"/>
            </a:pPr>
            <a:r>
              <a:rPr lang="ja-JP" altLang="en-US" sz="2400" dirty="0" smtClean="0"/>
              <a:t>現状唯一の、場の量子論</a:t>
            </a:r>
            <a:r>
              <a:rPr lang="ja-JP" altLang="en-US" sz="2400" dirty="0"/>
              <a:t>の有効な非摂動論的</a:t>
            </a:r>
            <a:r>
              <a:rPr lang="ja-JP" altLang="en-US" sz="2400" dirty="0" smtClean="0"/>
              <a:t>構築法</a:t>
            </a:r>
            <a:endParaRPr lang="en-US" altLang="ja-JP" sz="2400" dirty="0" smtClean="0"/>
          </a:p>
          <a:p>
            <a:pPr marL="342900" indent="-342900">
              <a:buFont typeface="Wingdings" panose="05000000000000000000" pitchFamily="2" charset="2"/>
              <a:buChar char="p"/>
            </a:pPr>
            <a:endParaRPr kumimoji="1" lang="en-US" altLang="ja-JP" sz="2400" dirty="0"/>
          </a:p>
          <a:p>
            <a:pPr marL="342900" indent="-342900">
              <a:buFont typeface="Wingdings" panose="05000000000000000000" pitchFamily="2" charset="2"/>
              <a:buChar char="p"/>
            </a:pPr>
            <a:r>
              <a:rPr lang="en-US" altLang="ja-JP" sz="2400" dirty="0" smtClean="0"/>
              <a:t>Wilson</a:t>
            </a:r>
            <a:r>
              <a:rPr lang="ja-JP" altLang="en-US" sz="2400" dirty="0" smtClean="0"/>
              <a:t>は、数値解析のために場を離散化したわけではない</a:t>
            </a:r>
            <a:endParaRPr lang="en-US" altLang="ja-JP" sz="2400" dirty="0" smtClean="0"/>
          </a:p>
          <a:p>
            <a:pPr marL="342900" indent="-342900">
              <a:buFont typeface="Wingdings" panose="05000000000000000000" pitchFamily="2" charset="2"/>
              <a:buChar char="p"/>
            </a:pPr>
            <a:r>
              <a:rPr lang="en-US" altLang="ja-JP" sz="2400" dirty="0" smtClean="0"/>
              <a:t>Wilso</a:t>
            </a:r>
            <a:r>
              <a:rPr lang="en-US" altLang="ja-JP" sz="2400" dirty="0"/>
              <a:t>n</a:t>
            </a:r>
            <a:r>
              <a:rPr kumimoji="1" lang="ja-JP" altLang="en-US" sz="2400" dirty="0" smtClean="0"/>
              <a:t>は、強結合展開により閉じ込めを説明しようとした</a:t>
            </a:r>
          </a:p>
        </p:txBody>
      </p:sp>
    </p:spTree>
    <p:extLst>
      <p:ext uri="{BB962C8B-B14F-4D97-AF65-F5344CB8AC3E}">
        <p14:creationId xmlns:p14="http://schemas.microsoft.com/office/powerpoint/2010/main" val="465325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ここまでのまとめ</a:t>
            </a:r>
            <a:endParaRPr kumimoji="1" lang="ja-JP" altLang="en-US" sz="4400" dirty="0"/>
          </a:p>
        </p:txBody>
      </p:sp>
      <p:sp>
        <p:nvSpPr>
          <p:cNvPr id="4" name="テキスト ボックス 3"/>
          <p:cNvSpPr txBox="1"/>
          <p:nvPr/>
        </p:nvSpPr>
        <p:spPr>
          <a:xfrm>
            <a:off x="566057" y="1538645"/>
            <a:ext cx="8166018" cy="3785652"/>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場の量子論の実時間発展を数値的に追うのは困難</a:t>
            </a:r>
            <a:endParaRPr kumimoji="1" lang="en-US" altLang="ja-JP" sz="2400" dirty="0" smtClean="0"/>
          </a:p>
          <a:p>
            <a:pPr marL="342900" indent="-342900">
              <a:buFont typeface="Wingdings" panose="05000000000000000000" pitchFamily="2" charset="2"/>
              <a:buChar char="p"/>
            </a:pPr>
            <a:r>
              <a:rPr kumimoji="1" lang="ja-JP" altLang="en-US" sz="2400" dirty="0" smtClean="0"/>
              <a:t>意味のある物理状態すら作れない</a:t>
            </a:r>
            <a:endParaRPr kumimoji="1" lang="en-US" altLang="ja-JP" sz="2400" dirty="0" smtClean="0"/>
          </a:p>
          <a:p>
            <a:pPr marL="342900" indent="-342900">
              <a:buFont typeface="Wingdings" panose="05000000000000000000" pitchFamily="2" charset="2"/>
              <a:buChar char="p"/>
            </a:pPr>
            <a:endParaRPr kumimoji="1" lang="en-US" altLang="ja-JP" sz="2400" dirty="0" smtClean="0"/>
          </a:p>
          <a:p>
            <a:pPr marL="342900" indent="-342900">
              <a:buFont typeface="Wingdings" panose="05000000000000000000" pitchFamily="2" charset="2"/>
              <a:buChar char="p"/>
            </a:pPr>
            <a:r>
              <a:rPr kumimoji="1" lang="ja-JP" altLang="en-US" sz="2400" dirty="0" smtClean="0"/>
              <a:t>格子</a:t>
            </a:r>
            <a:r>
              <a:rPr kumimoji="1" lang="en-US" altLang="ja-JP" sz="2400" dirty="0" smtClean="0"/>
              <a:t>QCD</a:t>
            </a:r>
            <a:r>
              <a:rPr kumimoji="1" lang="ja-JP" altLang="en-US" sz="2400" dirty="0" smtClean="0"/>
              <a:t>は、経路積分の時空を離散化して構成</a:t>
            </a:r>
            <a:endParaRPr kumimoji="1" lang="en-US" altLang="ja-JP" sz="2400" dirty="0" smtClean="0"/>
          </a:p>
          <a:p>
            <a:pPr marL="342900" indent="-342900">
              <a:buFont typeface="Wingdings" panose="05000000000000000000" pitchFamily="2" charset="2"/>
              <a:buChar char="p"/>
            </a:pPr>
            <a:r>
              <a:rPr lang="ja-JP" altLang="en-US" sz="2400" dirty="0" smtClean="0"/>
              <a:t>通常、</a:t>
            </a:r>
            <a:r>
              <a:rPr lang="en-US" altLang="ja-JP" sz="2400" dirty="0" smtClean="0"/>
              <a:t>Euclid</a:t>
            </a:r>
            <a:r>
              <a:rPr lang="ja-JP" altLang="en-US" sz="2400" dirty="0" smtClean="0"/>
              <a:t>空間で定式化</a:t>
            </a:r>
            <a:endParaRPr lang="en-US" altLang="ja-JP" sz="2400" dirty="0" smtClean="0"/>
          </a:p>
          <a:p>
            <a:pPr marL="800100" lvl="1" indent="-342900">
              <a:buFont typeface="Wingdings" panose="05000000000000000000" pitchFamily="2" charset="2"/>
              <a:buChar char="p"/>
            </a:pPr>
            <a:r>
              <a:rPr kumimoji="1" lang="ja-JP" altLang="en-US" sz="2400" dirty="0" smtClean="0"/>
              <a:t>御利益１：経路積分を実数化し、安定させる</a:t>
            </a:r>
            <a:endParaRPr kumimoji="1" lang="en-US" altLang="ja-JP" sz="2400" dirty="0" smtClean="0"/>
          </a:p>
          <a:p>
            <a:pPr marL="800100" lvl="1" indent="-342900">
              <a:buFont typeface="Wingdings" panose="05000000000000000000" pitchFamily="2" charset="2"/>
              <a:buChar char="p"/>
            </a:pPr>
            <a:r>
              <a:rPr lang="ja-JP" altLang="en-US" sz="2400" dirty="0" smtClean="0"/>
              <a:t>御利益</a:t>
            </a:r>
            <a:r>
              <a:rPr lang="ja-JP" altLang="en-US" sz="2400" dirty="0"/>
              <a:t>２</a:t>
            </a:r>
            <a:r>
              <a:rPr lang="ja-JP" altLang="en-US" sz="2400" dirty="0" smtClean="0"/>
              <a:t>：真空</a:t>
            </a:r>
            <a:r>
              <a:rPr lang="ja-JP" altLang="en-US" sz="2400" dirty="0"/>
              <a:t>期待値</a:t>
            </a:r>
            <a:r>
              <a:rPr lang="ja-JP" altLang="en-US" sz="2400" dirty="0" smtClean="0"/>
              <a:t>が計算できる</a:t>
            </a:r>
            <a:endParaRPr lang="en-US" altLang="ja-JP" sz="2400" dirty="0" smtClean="0"/>
          </a:p>
          <a:p>
            <a:pPr marL="342900" indent="-342900">
              <a:buFont typeface="Wingdings" panose="05000000000000000000" pitchFamily="2" charset="2"/>
              <a:buChar char="p"/>
            </a:pPr>
            <a:endParaRPr kumimoji="1" lang="en-US" altLang="ja-JP" sz="2400" dirty="0" smtClean="0"/>
          </a:p>
          <a:p>
            <a:pPr marL="342900" indent="-342900">
              <a:buFont typeface="Wingdings" panose="05000000000000000000" pitchFamily="2" charset="2"/>
              <a:buChar char="p"/>
            </a:pPr>
            <a:r>
              <a:rPr kumimoji="1" lang="ja-JP" altLang="en-US" sz="2400" dirty="0" smtClean="0"/>
              <a:t>格子上で計算されるのは、基本的には演算子の相関関数。</a:t>
            </a:r>
            <a:endParaRPr kumimoji="1" lang="en-US" altLang="ja-JP" sz="2400" dirty="0" smtClean="0"/>
          </a:p>
          <a:p>
            <a:pPr marL="342900" indent="-342900">
              <a:buFont typeface="Wingdings" panose="05000000000000000000" pitchFamily="2" charset="2"/>
              <a:buChar char="p"/>
            </a:pPr>
            <a:r>
              <a:rPr lang="ja-JP" altLang="en-US" sz="2400" dirty="0" smtClean="0"/>
              <a:t>相関</a:t>
            </a:r>
            <a:r>
              <a:rPr lang="ja-JP" altLang="en-US" sz="2400" dirty="0"/>
              <a:t>関数</a:t>
            </a:r>
            <a:r>
              <a:rPr lang="ja-JP" altLang="en-US" sz="2400" dirty="0" smtClean="0"/>
              <a:t>からいかに物理量を引き出すかが勝負。</a:t>
            </a:r>
            <a:endParaRPr kumimoji="1" lang="ja-JP" altLang="en-US" sz="2400" dirty="0" smtClean="0"/>
          </a:p>
        </p:txBody>
      </p:sp>
    </p:spTree>
    <p:extLst>
      <p:ext uri="{BB962C8B-B14F-4D97-AF65-F5344CB8AC3E}">
        <p14:creationId xmlns:p14="http://schemas.microsoft.com/office/powerpoint/2010/main" val="3149922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76549" y="2690948"/>
            <a:ext cx="5562741" cy="923330"/>
          </a:xfrm>
          <a:prstGeom prst="rect">
            <a:avLst/>
          </a:prstGeom>
          <a:noFill/>
        </p:spPr>
        <p:txBody>
          <a:bodyPr wrap="none" rtlCol="0">
            <a:spAutoFit/>
          </a:bodyPr>
          <a:lstStyle/>
          <a:p>
            <a:r>
              <a:rPr kumimoji="1" lang="ja-JP" altLang="en-US" sz="5400" dirty="0" smtClean="0"/>
              <a:t>相関関数と物理量</a:t>
            </a:r>
          </a:p>
        </p:txBody>
      </p:sp>
    </p:spTree>
    <p:extLst>
      <p:ext uri="{BB962C8B-B14F-4D97-AF65-F5344CB8AC3E}">
        <p14:creationId xmlns:p14="http://schemas.microsoft.com/office/powerpoint/2010/main" val="400400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3957637" y="1314993"/>
            <a:ext cx="4820603" cy="1150073"/>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4400" dirty="0" smtClean="0"/>
              <a:t>相関関数と物理状態</a:t>
            </a:r>
            <a:endParaRPr kumimoji="1" lang="ja-JP" altLang="en-US" sz="4400" dirty="0"/>
          </a:p>
        </p:txBody>
      </p:sp>
      <p:sp>
        <p:nvSpPr>
          <p:cNvPr id="4" name="テキスト ボックス 3"/>
          <p:cNvSpPr txBox="1"/>
          <p:nvPr/>
        </p:nvSpPr>
        <p:spPr>
          <a:xfrm>
            <a:off x="4232366" y="1430883"/>
            <a:ext cx="2509020" cy="461665"/>
          </a:xfrm>
          <a:prstGeom prst="rect">
            <a:avLst/>
          </a:prstGeom>
          <a:noFill/>
        </p:spPr>
        <p:txBody>
          <a:bodyPr wrap="none" rtlCol="0">
            <a:spAutoFit/>
          </a:bodyPr>
          <a:lstStyle/>
          <a:p>
            <a:r>
              <a:rPr lang="en-US" altLang="ja-JP" sz="2400" dirty="0" smtClean="0"/>
              <a:t>π</a:t>
            </a:r>
            <a:r>
              <a:rPr lang="ja-JP" altLang="en-US" sz="2400" dirty="0" smtClean="0"/>
              <a:t>粒子</a:t>
            </a:r>
            <a:r>
              <a:rPr lang="ja-JP" altLang="en-US" sz="2400" dirty="0"/>
              <a:t>生成</a:t>
            </a:r>
            <a:r>
              <a:rPr kumimoji="1" lang="ja-JP" altLang="en-US" sz="2400" dirty="0" smtClean="0"/>
              <a:t>演算子</a:t>
            </a:r>
          </a:p>
        </p:txBody>
      </p:sp>
      <p:pic>
        <p:nvPicPr>
          <p:cNvPr id="7" name="TexTeXPicture" descr="&lt;?xml version=&quot;1.0&quot; encoding=&quot;utf-16&quot;?&gt;&#10;&lt;TeXTeX&gt;&#10;  &lt;preamble&gt;\documentclass{jarticle}&#10;\usepackage{amsmath}&#10;\pagestyle{empty}&lt;/preamble&gt;&#10;  &lt;body&gt;\begin{align*} &#10;P^\dagger(p=0,\tau)&#10;\end{align*}&lt;/body&gt;&#10;  &lt;fcolor&gt;FFFFFFFF&lt;/fcolor&gt;&#10;  &lt;bcolor&gt;FFFFFFFF&lt;/bcolor&gt;&#10;  &lt;transparent&gt;True&lt;/transparent&gt;&#10;  &lt;resolution&gt;1800&lt;/resolution&gt;&#10;  &lt;imageh&gt;288&lt;/imageh&gt;&#10;  &lt;imagew&gt;1288&lt;/imagew&gt;&#10;  &lt;scale&gt;50&lt;/scale&gt;&#10;  &lt;cursor&gt;3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324" y="1480386"/>
            <a:ext cx="1603685" cy="358588"/>
          </a:xfrm>
          <a:prstGeom prst="rect">
            <a:avLst/>
          </a:prstGeom>
        </p:spPr>
      </p:pic>
      <p:sp>
        <p:nvSpPr>
          <p:cNvPr id="3" name="テキスト ボックス 2"/>
          <p:cNvSpPr txBox="1"/>
          <p:nvPr/>
        </p:nvSpPr>
        <p:spPr>
          <a:xfrm>
            <a:off x="5155728" y="1947974"/>
            <a:ext cx="1795684" cy="461665"/>
          </a:xfrm>
          <a:prstGeom prst="rect">
            <a:avLst/>
          </a:prstGeom>
          <a:noFill/>
        </p:spPr>
        <p:txBody>
          <a:bodyPr wrap="none" rtlCol="0">
            <a:spAutoFit/>
          </a:bodyPr>
          <a:lstStyle/>
          <a:p>
            <a:r>
              <a:rPr kumimoji="1" lang="ja-JP" altLang="en-US" sz="2400" dirty="0" smtClean="0"/>
              <a:t>１</a:t>
            </a:r>
            <a:r>
              <a:rPr kumimoji="1" lang="en-US" altLang="ja-JP" sz="2400" dirty="0" smtClean="0"/>
              <a:t>π</a:t>
            </a:r>
            <a:r>
              <a:rPr kumimoji="1" lang="ja-JP" altLang="en-US" sz="2400" dirty="0" smtClean="0"/>
              <a:t>粒子状態</a:t>
            </a:r>
          </a:p>
        </p:txBody>
      </p:sp>
      <p:pic>
        <p:nvPicPr>
          <p:cNvPr id="9" name="TexTeXPicture" descr="&lt;?xml version=&quot;1.0&quot; encoding=&quot;utf-16&quot;?&gt;&#10;&lt;TeXTeX&gt;&#10;  &lt;preamble&gt;\documentclass{jarticle}&#10;\usepackage{amsmath}&#10;\pagestyle{empty}&lt;/preamble&gt;&#10;  &lt;body&gt;\begin{align*} &#10;|\pi\rangle = P^\dagger | 0 \rangle&#10;\end{align*}&lt;/body&gt;&#10;  &lt;fcolor&gt;FFFFFFFF&lt;/fcolor&gt;&#10;  &lt;bcolor&gt;FFFFFFFF&lt;/bcolor&gt;&#10;  &lt;transparent&gt;True&lt;/transparent&gt;&#10;  &lt;resolution&gt;1800&lt;/resolution&gt;&#10;  &lt;imageh&gt;288&lt;/imageh&gt;&#10;  &lt;imagew&gt;1182&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109" y="1949719"/>
            <a:ext cx="1516882" cy="369596"/>
          </a:xfrm>
          <a:prstGeom prst="rect">
            <a:avLst/>
          </a:prstGeom>
        </p:spPr>
      </p:pic>
      <p:pic>
        <p:nvPicPr>
          <p:cNvPr id="10" name="TexTeXPicture" descr="&lt;?xml version=&quot;1.0&quot; encoding=&quot;utf-16&quot;?&gt;&#10;&lt;TeXTeX&gt;&#10;  &lt;preamble&gt;\documentclass{jarticle}&#10;\usepackage{amsmath}&#10;\pagestyle{empty}&lt;/preamble&gt;&#10;  &lt;body&gt;\begin{align*} &#10;\langle \pi (\tau) | \pi(0) \rangle \sim e^{-m_\pi \tau}&#10;\end{align*}&lt;/body&gt;&#10;  &lt;fcolor&gt;FFFFFFFF&lt;/fcolor&gt;&#10;  &lt;bcolor&gt;FFFFFFFF&lt;/bcolor&gt;&#10;  &lt;transparent&gt;True&lt;/transparent&gt;&#10;  &lt;resolution&gt;1800&lt;/resolution&gt;&#10;  &lt;imageh&gt;250&lt;/imageh&gt;&#10;  &lt;imagew&gt;2189&lt;/imagew&gt;&#10;  &lt;scale&gt;50&lt;/scale&gt;&#10;  &lt;cursor&gt;7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4214" y="3183172"/>
            <a:ext cx="3317672" cy="378903"/>
          </a:xfrm>
          <a:prstGeom prst="rect">
            <a:avLst/>
          </a:prstGeom>
        </p:spPr>
      </p:pic>
      <p:grpSp>
        <p:nvGrpSpPr>
          <p:cNvPr id="11" name="グループ化 10"/>
          <p:cNvGrpSpPr/>
          <p:nvPr/>
        </p:nvGrpSpPr>
        <p:grpSpPr>
          <a:xfrm>
            <a:off x="619975" y="4009494"/>
            <a:ext cx="3301092" cy="1047269"/>
            <a:chOff x="4066902" y="3223973"/>
            <a:chExt cx="3301092" cy="1047269"/>
          </a:xfrm>
        </p:grpSpPr>
        <p:cxnSp>
          <p:nvCxnSpPr>
            <p:cNvPr id="12" name="直線コネクタ 11"/>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 name="直線矢印コネクタ 25"/>
          <p:cNvCxnSpPr/>
          <p:nvPr/>
        </p:nvCxnSpPr>
        <p:spPr>
          <a:xfrm flipV="1">
            <a:off x="604899" y="1625201"/>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621567" y="2622586"/>
            <a:ext cx="3301092" cy="1047269"/>
            <a:chOff x="4066902" y="3223973"/>
            <a:chExt cx="3301092" cy="1047269"/>
          </a:xfrm>
        </p:grpSpPr>
        <p:cxnSp>
          <p:nvCxnSpPr>
            <p:cNvPr id="30" name="直線コネクタ 29"/>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6" name="TexTeXPicture" descr="&lt;?xml version=&quot;1.0&quot; encoding=&quot;utf-16&quot;?&gt;&#10;&lt;TeXTeX&gt;&#10;  &lt;preamble&gt;\documentclass{jarticle}&#10;\usepackage{amsmath}&#10;\pagestyle{empty}&lt;/preamble&gt;&#10;  &lt;body&gt;\begin{align*} &#10;\tau=0&#10;\end{align*}&lt;/body&gt;&#10;  &lt;fcolor&gt;FFFFFFFF&lt;/fcolor&gt;&#10;  &lt;bcolor&gt;FFFFFFFF&lt;/bcolor&gt;&#10;  &lt;transparent&gt;True&lt;/transparent&gt;&#10;  &lt;resolution&gt;1800&lt;/resolution&gt;&#10;  &lt;imageh&gt;167&lt;/imageh&gt;&#10;  &lt;imagew&gt;57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046" y="5126418"/>
            <a:ext cx="610658" cy="176741"/>
          </a:xfrm>
          <a:prstGeom prst="rect">
            <a:avLst/>
          </a:prstGeom>
        </p:spPr>
      </p:pic>
      <p:pic>
        <p:nvPicPr>
          <p:cNvPr id="45"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150" y="1618130"/>
            <a:ext cx="207975" cy="187350"/>
          </a:xfrm>
          <a:prstGeom prst="rect">
            <a:avLst/>
          </a:prstGeom>
        </p:spPr>
      </p:pic>
      <p:pic>
        <p:nvPicPr>
          <p:cNvPr id="47"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399" y="3772230"/>
            <a:ext cx="128058" cy="115358"/>
          </a:xfrm>
          <a:prstGeom prst="rect">
            <a:avLst/>
          </a:prstGeom>
        </p:spPr>
      </p:pic>
      <p:pic>
        <p:nvPicPr>
          <p:cNvPr id="48" name="TexTeXPicture" descr="&lt;?xml version=&quot;1.0&quot; encoding=&quot;utf-16&quot;?&gt;&#10;&lt;TeXTeX&gt;&#10;  &lt;preamble&gt;\documentclass{jarticle}&#10;\usepackage{amsmath}&#10;\pagestyle{empty}&lt;/preamble&gt;&#10;  &lt;body&gt;\begin{align*} &#10;P^\dagger&#10;\end{align*}&lt;/body&gt;&#10;  &lt;fcolor&gt;FFFFFFFF&lt;/fcolor&gt;&#10;  &lt;bcolor&gt;FFFFFFFF&lt;/bcolor&gt;&#10;  &lt;transparent&gt;True&lt;/transparent&gt;&#10;  &lt;resolution&gt;1800&lt;/resolution&gt;&#10;  &lt;imageh&gt;225&lt;/imageh&gt;&#10;  &lt;imagew&gt;263&lt;/imagew&gt;&#10;  &lt;scale&gt;50&lt;/scale&gt;&#10;  &lt;cursor&gt;25&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8160" y="4274221"/>
            <a:ext cx="529003" cy="452569"/>
          </a:xfrm>
          <a:prstGeom prst="rect">
            <a:avLst/>
          </a:prstGeom>
        </p:spPr>
      </p:pic>
      <p:pic>
        <p:nvPicPr>
          <p:cNvPr id="50" name="TexTeXPicture" descr="&lt;?xml version=&quot;1.0&quot; encoding=&quot;utf-16&quot;?&gt;&#10;&lt;TeXTeX&gt;&#10;  &lt;preamble&gt;\documentclass{jarticle}&#10;\usepackage{amsmath}&#10;\pagestyle{empty}&lt;/preamble&gt;&#10;  &lt;body&gt;\begin{align*} &#10;P&#10;\end{align*}&lt;/body&gt;&#10;  &lt;fcolor&gt;FFFFFFFF&lt;/fcolor&gt;&#10;  &lt;bcolor&gt;FFFFFFFF&lt;/bcolor&gt;&#10;  &lt;transparent&gt;True&lt;/transparent&gt;&#10;  &lt;resolution&gt;1800&lt;/resolution&gt;&#10;  &lt;imageh&gt;170&lt;/imageh&gt;&#10;  &lt;imagew&gt;178&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5753" y="2978739"/>
            <a:ext cx="358032" cy="341941"/>
          </a:xfrm>
          <a:prstGeom prst="rect">
            <a:avLst/>
          </a:prstGeom>
        </p:spPr>
      </p:pic>
      <p:sp>
        <p:nvSpPr>
          <p:cNvPr id="51" name="テキスト ボックス 50"/>
          <p:cNvSpPr txBox="1"/>
          <p:nvPr/>
        </p:nvSpPr>
        <p:spPr>
          <a:xfrm>
            <a:off x="4232366" y="3913537"/>
            <a:ext cx="1994457"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エネルギー</a:t>
            </a:r>
          </a:p>
        </p:txBody>
      </p:sp>
      <p:pic>
        <p:nvPicPr>
          <p:cNvPr id="54" name="TexTeXPicture" descr="&lt;?xml version=&quot;1.0&quot; encoding=&quot;utf-16&quot;?&gt;&#10;&lt;TeXTeX&gt;&#10;  &lt;preamble&gt;\documentclass{jarticle}&#10;\usepackage{amsmath}&#10;\pagestyle{empty}&lt;/preamble&gt;&#10;  &lt;body&gt;\begin{align*} &#10;\langle \pi (\tau) | T_{00}(x) |\pi(0) \rangle \sim m_\pi&#10;\end{align*}&lt;/body&gt;&#10;  &lt;fcolor&gt;FFFFFFFF&lt;/fcolor&gt;&#10;  &lt;bcolor&gt;FFFFFFFF&lt;/bcolor&gt;&#10;  &lt;transparent&gt;True&lt;/transparent&gt;&#10;  &lt;resolution&gt;1800&lt;/resolution&gt;&#10;  &lt;imageh&gt;250&lt;/imageh&gt;&#10;  &lt;imagew&gt;2612&lt;/imagew&gt;&#10;  &lt;scale&gt;50&lt;/scale&gt;&#10;  &lt;cursor&gt;48&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4214" y="4444919"/>
            <a:ext cx="3945073" cy="377591"/>
          </a:xfrm>
          <a:prstGeom prst="rect">
            <a:avLst/>
          </a:prstGeom>
        </p:spPr>
      </p:pic>
      <p:sp>
        <p:nvSpPr>
          <p:cNvPr id="57" name="右矢印 56"/>
          <p:cNvSpPr/>
          <p:nvPr/>
        </p:nvSpPr>
        <p:spPr>
          <a:xfrm>
            <a:off x="4722628" y="1967205"/>
            <a:ext cx="487680" cy="430896"/>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4232366" y="2626797"/>
            <a:ext cx="2069797"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質量の測定</a:t>
            </a:r>
          </a:p>
        </p:txBody>
      </p:sp>
      <p:sp>
        <p:nvSpPr>
          <p:cNvPr id="59" name="テキスト ボックス 58"/>
          <p:cNvSpPr txBox="1"/>
          <p:nvPr/>
        </p:nvSpPr>
        <p:spPr>
          <a:xfrm>
            <a:off x="4232366" y="5231514"/>
            <a:ext cx="1762021"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電荷分布</a:t>
            </a:r>
          </a:p>
        </p:txBody>
      </p:sp>
      <p:pic>
        <p:nvPicPr>
          <p:cNvPr id="62" name="TexTeXPicture" descr="&lt;?xml version=&quot;1.0&quot; encoding=&quot;utf-16&quot;?&gt;&#10;&lt;TeXTeX&gt;&#10;  &lt;preamble&gt;\documentclass{jarticle}&#10;\usepackage{amsmath}&#10;\pagestyle{empty}&lt;/preamble&gt;&#10;  &lt;body&gt;\begin{align*} &#10;{\cal O}&#10;\end{align*}&lt;/body&gt;&#10;  &lt;fcolor&gt;FFFFFFFF&lt;/fcolor&gt;&#10;  &lt;bcolor&gt;FFFFFFFF&lt;/bcolor&gt;&#10;  &lt;transparent&gt;True&lt;/transparent&gt;&#10;  &lt;resolution&gt;1800&lt;/resolution&gt;&#10;  &lt;imageh&gt;176&lt;/imageh&gt;&#10;  &lt;imagew&gt;178&lt;/imagew&gt;&#10;  &lt;scale&gt;50&lt;/scale&gt;&#10;  &lt;cursor&gt;24&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8425" y="3693099"/>
            <a:ext cx="362685" cy="358611"/>
          </a:xfrm>
          <a:prstGeom prst="rect">
            <a:avLst/>
          </a:prstGeom>
        </p:spPr>
      </p:pic>
      <p:sp>
        <p:nvSpPr>
          <p:cNvPr id="63" name="乗算 62"/>
          <p:cNvSpPr/>
          <p:nvPr/>
        </p:nvSpPr>
        <p:spPr>
          <a:xfrm>
            <a:off x="2120148" y="3716334"/>
            <a:ext cx="389777" cy="330996"/>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6" name="TexTeXPicture" descr="&lt;?xml version=&quot;1.0&quot; encoding=&quot;utf-16&quot;?&gt;&#10;&lt;TeXTeX&gt;&#10;  &lt;preamble&gt;\documentclass{jarticle}&#10;\usepackage{amsmath}&#10;\pagestyle{empty}&lt;/preamble&gt;&#10;  &lt;body&gt;\begin{align*} &#10;\lim_{\tau\to0}\langle \pi(\vec{0},\tau) |\hat\rho(\vec{x})|\pi(\vec{0},0)\rangle&#10;\end{align*}&lt;/body&gt;&#10;  &lt;fcolor&gt;FFFFFFFF&lt;/fcolor&gt;&#10;  &lt;bcolor&gt;FFFFFFFF&lt;/bcolor&gt;&#10;  &lt;transparent&gt;True&lt;/transparent&gt;&#10;  &lt;resolution&gt;1800&lt;/resolution&gt;&#10;  &lt;imageh&gt;388&lt;/imageh&gt;&#10;  &lt;imagew&gt;2594&lt;/imagew&gt;&#10;  &lt;scale&gt;50&lt;/scale&gt;&#10;  &lt;cursor&gt;31&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6167" y="5721176"/>
            <a:ext cx="3361675" cy="502826"/>
          </a:xfrm>
          <a:prstGeom prst="rect">
            <a:avLst/>
          </a:prstGeom>
        </p:spPr>
      </p:pic>
    </p:spTree>
    <p:extLst>
      <p:ext uri="{BB962C8B-B14F-4D97-AF65-F5344CB8AC3E}">
        <p14:creationId xmlns:p14="http://schemas.microsoft.com/office/powerpoint/2010/main" val="36454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格子</a:t>
            </a:r>
            <a:r>
              <a:rPr kumimoji="1" lang="en-US" altLang="ja-JP" sz="4400" dirty="0" smtClean="0"/>
              <a:t>QCD</a:t>
            </a:r>
            <a:r>
              <a:rPr kumimoji="1" lang="ja-JP" altLang="en-US" sz="4400" dirty="0" smtClean="0"/>
              <a:t>数値シミュレーション</a:t>
            </a:r>
            <a:endParaRPr kumimoji="1" lang="ja-JP" altLang="en-US" sz="4400" dirty="0"/>
          </a:p>
        </p:txBody>
      </p:sp>
      <p:pic>
        <p:nvPicPr>
          <p:cNvPr id="4"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17104">
            <a:off x="2744318" y="1331065"/>
            <a:ext cx="3686357" cy="35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9"/>
          <p:cNvSpPr/>
          <p:nvPr/>
        </p:nvSpPr>
        <p:spPr>
          <a:xfrm>
            <a:off x="3487275" y="2064132"/>
            <a:ext cx="2196000" cy="2196000"/>
          </a:xfrm>
          <a:prstGeom prst="ellipse">
            <a:avLst/>
          </a:prstGeom>
          <a:solidFill>
            <a:srgbClr val="B3D9FF">
              <a:alpha val="50000"/>
            </a:srgbClr>
          </a:solidFill>
          <a:ln w="12700" cap="flat" cmpd="sng" algn="ctr">
            <a:noFill/>
            <a:prstDash val="solid"/>
          </a:ln>
          <a:effectLst>
            <a:softEdge rad="88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6" name="円/楕円 10"/>
          <p:cNvSpPr/>
          <p:nvPr/>
        </p:nvSpPr>
        <p:spPr>
          <a:xfrm>
            <a:off x="4026183" y="2287534"/>
            <a:ext cx="1080000" cy="1080000"/>
          </a:xfrm>
          <a:prstGeom prst="ellipse">
            <a:avLst/>
          </a:prstGeom>
          <a:solidFill>
            <a:srgbClr val="FF000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円/楕円 11"/>
          <p:cNvSpPr/>
          <p:nvPr/>
        </p:nvSpPr>
        <p:spPr>
          <a:xfrm>
            <a:off x="4339354" y="2758042"/>
            <a:ext cx="1080000" cy="1080000"/>
          </a:xfrm>
          <a:prstGeom prst="ellipse">
            <a:avLst/>
          </a:prstGeom>
          <a:solidFill>
            <a:srgbClr val="0070C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円/楕円 12"/>
          <p:cNvSpPr/>
          <p:nvPr/>
        </p:nvSpPr>
        <p:spPr>
          <a:xfrm>
            <a:off x="3758234" y="2793852"/>
            <a:ext cx="1080000" cy="1080000"/>
          </a:xfrm>
          <a:prstGeom prst="ellipse">
            <a:avLst/>
          </a:prstGeom>
          <a:solidFill>
            <a:srgbClr val="00B05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9" name="テキスト ボックス 8"/>
          <p:cNvSpPr txBox="1"/>
          <p:nvPr/>
        </p:nvSpPr>
        <p:spPr>
          <a:xfrm>
            <a:off x="1676096" y="4874698"/>
            <a:ext cx="5929828" cy="954107"/>
          </a:xfrm>
          <a:prstGeom prst="rect">
            <a:avLst/>
          </a:prstGeom>
          <a:noFill/>
        </p:spPr>
        <p:txBody>
          <a:bodyPr wrap="none" rtlCol="0">
            <a:spAutoFit/>
          </a:bodyPr>
          <a:lstStyle/>
          <a:p>
            <a:pPr algn="ctr"/>
            <a:r>
              <a:rPr lang="ja-JP" altLang="en-US" sz="2800" dirty="0" smtClean="0">
                <a:solidFill>
                  <a:prstClr val="white"/>
                </a:solidFill>
                <a:ea typeface="メイリオ" panose="020B0604030504040204" pitchFamily="50" charset="-128"/>
              </a:rPr>
              <a:t>量子色力学（</a:t>
            </a:r>
            <a:r>
              <a:rPr lang="en-US" altLang="ja-JP" sz="2800" dirty="0" smtClean="0">
                <a:solidFill>
                  <a:prstClr val="white"/>
                </a:solidFill>
                <a:ea typeface="メイリオ" panose="020B0604030504040204" pitchFamily="50" charset="-128"/>
              </a:rPr>
              <a:t>QCD</a:t>
            </a:r>
            <a:r>
              <a:rPr lang="ja-JP" altLang="en-US" sz="2800" dirty="0" smtClean="0">
                <a:solidFill>
                  <a:prstClr val="white"/>
                </a:solidFill>
                <a:ea typeface="メイリオ" panose="020B0604030504040204" pitchFamily="50" charset="-128"/>
              </a:rPr>
              <a:t>）を</a:t>
            </a:r>
            <a:endParaRPr lang="en-US" altLang="ja-JP" sz="2800" dirty="0" smtClean="0">
              <a:solidFill>
                <a:prstClr val="white"/>
              </a:solidFill>
              <a:ea typeface="メイリオ" panose="020B0604030504040204" pitchFamily="50" charset="-128"/>
            </a:endParaRPr>
          </a:p>
          <a:p>
            <a:pPr algn="ctr"/>
            <a:r>
              <a:rPr lang="ja-JP" altLang="en-US" sz="2800" dirty="0" smtClean="0">
                <a:solidFill>
                  <a:prstClr val="white"/>
                </a:solidFill>
                <a:ea typeface="メイリオ" panose="020B0604030504040204" pitchFamily="50" charset="-128"/>
              </a:rPr>
              <a:t>非摂動的に取り扱う現状唯一の手段</a:t>
            </a:r>
            <a:endParaRPr lang="ja-JP" altLang="en-US" sz="2800" dirty="0">
              <a:solidFill>
                <a:prstClr val="white"/>
              </a:solidFill>
              <a:ea typeface="メイリオ" panose="020B0604030504040204" pitchFamily="50" charset="-128"/>
            </a:endParaRPr>
          </a:p>
        </p:txBody>
      </p:sp>
      <p:sp>
        <p:nvSpPr>
          <p:cNvPr id="10" name="テキスト ボックス 9"/>
          <p:cNvSpPr txBox="1"/>
          <p:nvPr/>
        </p:nvSpPr>
        <p:spPr>
          <a:xfrm>
            <a:off x="1173613" y="6033248"/>
            <a:ext cx="6934784" cy="461665"/>
          </a:xfrm>
          <a:prstGeom prst="rect">
            <a:avLst/>
          </a:prstGeom>
          <a:noFill/>
        </p:spPr>
        <p:txBody>
          <a:bodyPr wrap="none" rtlCol="0">
            <a:spAutoFit/>
          </a:bodyPr>
          <a:lstStyle/>
          <a:p>
            <a:pPr algn="ctr"/>
            <a:r>
              <a:rPr lang="en-US" altLang="ja-JP" sz="2400" dirty="0" smtClean="0">
                <a:solidFill>
                  <a:prstClr val="white"/>
                </a:solidFill>
                <a:ea typeface="メイリオ" panose="020B0604030504040204" pitchFamily="50" charset="-128"/>
              </a:rPr>
              <a:t>hadron spectra, chiral symmetry,  phase transition, etc.</a:t>
            </a:r>
            <a:endParaRPr lang="ja-JP" altLang="en-US" sz="2400" dirty="0">
              <a:solidFill>
                <a:prstClr val="white"/>
              </a:solidFill>
              <a:ea typeface="メイリオ" panose="020B0604030504040204" pitchFamily="50" charset="-128"/>
            </a:endParaRPr>
          </a:p>
        </p:txBody>
      </p:sp>
    </p:spTree>
    <p:extLst>
      <p:ext uri="{BB962C8B-B14F-4D97-AF65-F5344CB8AC3E}">
        <p14:creationId xmlns:p14="http://schemas.microsoft.com/office/powerpoint/2010/main" val="4270502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演算子を知らなかった</a:t>
            </a:r>
            <a:r>
              <a:rPr lang="ja-JP" altLang="en-US" sz="4400" dirty="0" smtClean="0"/>
              <a:t>！</a:t>
            </a:r>
            <a:endParaRPr kumimoji="1" lang="ja-JP" altLang="en-US" sz="4400" dirty="0"/>
          </a:p>
        </p:txBody>
      </p:sp>
      <p:sp>
        <p:nvSpPr>
          <p:cNvPr id="3" name="テキスト ボックス 2"/>
          <p:cNvSpPr txBox="1"/>
          <p:nvPr/>
        </p:nvSpPr>
        <p:spPr>
          <a:xfrm>
            <a:off x="457200" y="1620027"/>
            <a:ext cx="4515980" cy="1200329"/>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a:t>我々</a:t>
            </a:r>
            <a:r>
              <a:rPr lang="ja-JP" altLang="en-US" sz="2400" dirty="0" smtClean="0"/>
              <a:t>はハドロン状態を知らない</a:t>
            </a:r>
            <a:endParaRPr lang="en-US" altLang="ja-JP" sz="2400" dirty="0" smtClean="0"/>
          </a:p>
          <a:p>
            <a:r>
              <a:rPr lang="ja-JP" altLang="en-US" sz="2400" dirty="0" err="1" smtClean="0"/>
              <a:t>ー</a:t>
            </a:r>
            <a:r>
              <a:rPr lang="en-US" altLang="ja-JP" sz="2400" dirty="0" smtClean="0"/>
              <a:t>QCD</a:t>
            </a:r>
            <a:r>
              <a:rPr lang="ja-JP" altLang="en-US" sz="2400" dirty="0" smtClean="0"/>
              <a:t>の言葉でハドロンを</a:t>
            </a:r>
            <a:endParaRPr lang="en-US" altLang="ja-JP" sz="2400" dirty="0" smtClean="0"/>
          </a:p>
          <a:p>
            <a:r>
              <a:rPr lang="ja-JP" altLang="en-US" sz="2400" dirty="0" smtClean="0"/>
              <a:t>　表現することは未だ不可能</a:t>
            </a:r>
            <a:r>
              <a:rPr lang="ja-JP" altLang="en-US" sz="2400" dirty="0" err="1" smtClean="0"/>
              <a:t>ー</a:t>
            </a:r>
            <a:endParaRPr lang="en-US" altLang="ja-JP" sz="2400" dirty="0" smtClean="0"/>
          </a:p>
        </p:txBody>
      </p:sp>
      <p:pic>
        <p:nvPicPr>
          <p:cNvPr id="4"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17104">
            <a:off x="4703745" y="1519098"/>
            <a:ext cx="3686357" cy="35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円/楕円 9"/>
          <p:cNvSpPr/>
          <p:nvPr/>
        </p:nvSpPr>
        <p:spPr>
          <a:xfrm>
            <a:off x="5446702" y="2252165"/>
            <a:ext cx="2196000" cy="2196000"/>
          </a:xfrm>
          <a:prstGeom prst="ellipse">
            <a:avLst/>
          </a:prstGeom>
          <a:solidFill>
            <a:srgbClr val="B3D9FF">
              <a:alpha val="50000"/>
            </a:srgbClr>
          </a:solidFill>
          <a:ln w="12700" cap="flat" cmpd="sng" algn="ctr">
            <a:noFill/>
            <a:prstDash val="solid"/>
          </a:ln>
          <a:effectLst>
            <a:softEdge rad="88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6" name="円/楕円 10"/>
          <p:cNvSpPr/>
          <p:nvPr/>
        </p:nvSpPr>
        <p:spPr>
          <a:xfrm>
            <a:off x="5985610" y="2475567"/>
            <a:ext cx="1080000" cy="1080000"/>
          </a:xfrm>
          <a:prstGeom prst="ellipse">
            <a:avLst/>
          </a:prstGeom>
          <a:solidFill>
            <a:srgbClr val="FF000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円/楕円 11"/>
          <p:cNvSpPr/>
          <p:nvPr/>
        </p:nvSpPr>
        <p:spPr>
          <a:xfrm>
            <a:off x="6298781" y="2946075"/>
            <a:ext cx="1080000" cy="1080000"/>
          </a:xfrm>
          <a:prstGeom prst="ellipse">
            <a:avLst/>
          </a:prstGeom>
          <a:solidFill>
            <a:srgbClr val="0070C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円/楕円 12"/>
          <p:cNvSpPr/>
          <p:nvPr/>
        </p:nvSpPr>
        <p:spPr>
          <a:xfrm>
            <a:off x="5717661" y="2981885"/>
            <a:ext cx="1080000" cy="1080000"/>
          </a:xfrm>
          <a:prstGeom prst="ellipse">
            <a:avLst/>
          </a:prstGeom>
          <a:solidFill>
            <a:srgbClr val="00B050">
              <a:alpha val="60000"/>
            </a:srgbClr>
          </a:solidFill>
          <a:ln w="127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11" name="テキスト ボックス 10"/>
          <p:cNvSpPr txBox="1"/>
          <p:nvPr/>
        </p:nvSpPr>
        <p:spPr>
          <a:xfrm>
            <a:off x="457200" y="4395061"/>
            <a:ext cx="4208594" cy="830997"/>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エネルギー運動量テンソル演算子も分からない</a:t>
            </a:r>
          </a:p>
        </p:txBody>
      </p:sp>
      <p:sp>
        <p:nvSpPr>
          <p:cNvPr id="12" name="テキスト ボックス 11"/>
          <p:cNvSpPr txBox="1"/>
          <p:nvPr/>
        </p:nvSpPr>
        <p:spPr>
          <a:xfrm>
            <a:off x="1136464" y="5255864"/>
            <a:ext cx="5961119" cy="1200329"/>
          </a:xfrm>
          <a:prstGeom prst="rect">
            <a:avLst/>
          </a:prstGeom>
          <a:noFill/>
        </p:spPr>
        <p:txBody>
          <a:bodyPr wrap="none" rtlCol="0">
            <a:spAutoFit/>
          </a:bodyPr>
          <a:lstStyle/>
          <a:p>
            <a:r>
              <a:rPr kumimoji="1" lang="ja-JP" altLang="en-US" sz="2400" dirty="0" smtClean="0"/>
              <a:t>格子正則化は並進対称性を破る</a:t>
            </a:r>
            <a:endParaRPr kumimoji="1" lang="en-US" altLang="ja-JP" sz="2400" dirty="0" smtClean="0"/>
          </a:p>
          <a:p>
            <a:r>
              <a:rPr lang="ja-JP" altLang="en-US" sz="2400" dirty="0" smtClean="0"/>
              <a:t>→</a:t>
            </a:r>
            <a:r>
              <a:rPr lang="en-US" altLang="ja-JP" sz="2400" dirty="0" smtClean="0"/>
              <a:t>EMT</a:t>
            </a:r>
            <a:r>
              <a:rPr lang="ja-JP" altLang="en-US" sz="2400" dirty="0" smtClean="0"/>
              <a:t>は</a:t>
            </a:r>
            <a:r>
              <a:rPr lang="en-US" altLang="ja-JP" sz="2400" dirty="0" err="1" smtClean="0"/>
              <a:t>Noether</a:t>
            </a:r>
            <a:r>
              <a:rPr lang="ja-JP" altLang="en-US" sz="2400" dirty="0" smtClean="0"/>
              <a:t>カレントとして定義できない</a:t>
            </a:r>
            <a:endParaRPr lang="en-US" altLang="ja-JP" sz="2400" dirty="0" smtClean="0"/>
          </a:p>
          <a:p>
            <a:r>
              <a:rPr kumimoji="1" lang="ja-JP" altLang="en-US" sz="2400" dirty="0" smtClean="0"/>
              <a:t>→最近の進展：</a:t>
            </a:r>
            <a:r>
              <a:rPr kumimoji="1" lang="en-US" altLang="ja-JP" sz="2400" dirty="0" smtClean="0"/>
              <a:t>gradient flow</a:t>
            </a:r>
            <a:r>
              <a:rPr kumimoji="1" lang="ja-JP" altLang="en-US" sz="2400" dirty="0" smtClean="0"/>
              <a:t>という技法を使う</a:t>
            </a:r>
          </a:p>
        </p:txBody>
      </p:sp>
    </p:spTree>
    <p:extLst>
      <p:ext uri="{BB962C8B-B14F-4D97-AF65-F5344CB8AC3E}">
        <p14:creationId xmlns:p14="http://schemas.microsoft.com/office/powerpoint/2010/main" val="13508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利用可能な演算子</a:t>
            </a:r>
            <a:endParaRPr kumimoji="1" lang="ja-JP" altLang="en-US" sz="4400" dirty="0"/>
          </a:p>
        </p:txBody>
      </p:sp>
      <p:sp>
        <p:nvSpPr>
          <p:cNvPr id="6" name="テキスト ボックス 5"/>
          <p:cNvSpPr txBox="1"/>
          <p:nvPr/>
        </p:nvSpPr>
        <p:spPr>
          <a:xfrm>
            <a:off x="3892732" y="1408017"/>
            <a:ext cx="4512774" cy="461665"/>
          </a:xfrm>
          <a:prstGeom prst="rect">
            <a:avLst/>
          </a:prstGeom>
          <a:noFill/>
        </p:spPr>
        <p:txBody>
          <a:bodyPr wrap="none" rtlCol="0">
            <a:spAutoFit/>
          </a:bodyPr>
          <a:lstStyle/>
          <a:p>
            <a:r>
              <a:rPr kumimoji="1" lang="ja-JP" altLang="en-US" sz="2400" dirty="0" smtClean="0"/>
              <a:t>例：</a:t>
            </a:r>
            <a:r>
              <a:rPr lang="ja-JP" altLang="en-US" sz="2400" dirty="0"/>
              <a:t>クォーク２点擬</a:t>
            </a:r>
            <a:r>
              <a:rPr lang="ja-JP" altLang="en-US" sz="2400" dirty="0" smtClean="0"/>
              <a:t>スカラー</a:t>
            </a:r>
            <a:r>
              <a:rPr kumimoji="1" lang="ja-JP" altLang="en-US" sz="2400" dirty="0" smtClean="0"/>
              <a:t>演算子</a:t>
            </a:r>
          </a:p>
        </p:txBody>
      </p:sp>
      <p:grpSp>
        <p:nvGrpSpPr>
          <p:cNvPr id="8" name="グループ化 7"/>
          <p:cNvGrpSpPr/>
          <p:nvPr/>
        </p:nvGrpSpPr>
        <p:grpSpPr>
          <a:xfrm>
            <a:off x="619975" y="4009494"/>
            <a:ext cx="3301092" cy="1047269"/>
            <a:chOff x="4066902" y="3223973"/>
            <a:chExt cx="3301092" cy="1047269"/>
          </a:xfrm>
        </p:grpSpPr>
        <p:cxnSp>
          <p:nvCxnSpPr>
            <p:cNvPr id="9" name="直線コネクタ 8"/>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直線矢印コネクタ 20"/>
          <p:cNvCxnSpPr/>
          <p:nvPr/>
        </p:nvCxnSpPr>
        <p:spPr>
          <a:xfrm flipV="1">
            <a:off x="604899" y="1625201"/>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621567" y="2622586"/>
            <a:ext cx="3301092" cy="1047269"/>
            <a:chOff x="4066902" y="3223973"/>
            <a:chExt cx="3301092" cy="1047269"/>
          </a:xfrm>
        </p:grpSpPr>
        <p:cxnSp>
          <p:nvCxnSpPr>
            <p:cNvPr id="23" name="直線コネクタ 22"/>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5" name="TexTeXPicture" descr="&lt;?xml version=&quot;1.0&quot; encoding=&quot;utf-16&quot;?&gt;&#10;&lt;TeXTeX&gt;&#10;  &lt;preamble&gt;\documentclass{jarticle}&#10;\usepackage{amsmath}&#10;\pagestyle{empty}&lt;/preamble&gt;&#10;  &lt;body&gt;\begin{align*} &#10;\tau=0&#10;\end{align*}&lt;/body&gt;&#10;  &lt;fcolor&gt;FFFFFFFF&lt;/fcolor&gt;&#10;  &lt;bcolor&gt;FFFFFFFF&lt;/bcolor&gt;&#10;  &lt;transparent&gt;True&lt;/transparent&gt;&#10;  &lt;resolution&gt;1800&lt;/resolution&gt;&#10;  &lt;imageh&gt;167&lt;/imageh&gt;&#10;  &lt;imagew&gt;577&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46" y="5126418"/>
            <a:ext cx="610658" cy="176741"/>
          </a:xfrm>
          <a:prstGeom prst="rect">
            <a:avLst/>
          </a:prstGeom>
        </p:spPr>
      </p:pic>
      <p:pic>
        <p:nvPicPr>
          <p:cNvPr id="36"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50" y="1618130"/>
            <a:ext cx="207975" cy="187350"/>
          </a:xfrm>
          <a:prstGeom prst="rect">
            <a:avLst/>
          </a:prstGeom>
        </p:spPr>
      </p:pic>
      <p:pic>
        <p:nvPicPr>
          <p:cNvPr id="37"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399" y="3772230"/>
            <a:ext cx="128058" cy="115358"/>
          </a:xfrm>
          <a:prstGeom prst="rect">
            <a:avLst/>
          </a:prstGeom>
        </p:spPr>
      </p:pic>
      <p:sp>
        <p:nvSpPr>
          <p:cNvPr id="42" name="テキスト ボックス 41"/>
          <p:cNvSpPr txBox="1"/>
          <p:nvPr/>
        </p:nvSpPr>
        <p:spPr>
          <a:xfrm>
            <a:off x="4136139" y="2733656"/>
            <a:ext cx="4509568" cy="461665"/>
          </a:xfrm>
          <a:prstGeom prst="rect">
            <a:avLst/>
          </a:prstGeom>
          <a:noFill/>
        </p:spPr>
        <p:txBody>
          <a:bodyPr wrap="none" rtlCol="0">
            <a:spAutoFit/>
          </a:bodyPr>
          <a:lstStyle/>
          <a:p>
            <a:r>
              <a:rPr kumimoji="1" lang="en-US" altLang="ja-JP" sz="2400" dirty="0" smtClean="0"/>
              <a:t>π</a:t>
            </a:r>
            <a:r>
              <a:rPr kumimoji="1" lang="ja-JP" altLang="en-US" sz="2400" dirty="0" smtClean="0"/>
              <a:t>粒子ではないが、</a:t>
            </a:r>
            <a:r>
              <a:rPr kumimoji="1" lang="en-US" altLang="ja-JP" sz="2400" dirty="0" smtClean="0"/>
              <a:t>π</a:t>
            </a:r>
            <a:r>
              <a:rPr kumimoji="1" lang="ja-JP" altLang="en-US" sz="2400" dirty="0" smtClean="0"/>
              <a:t>と同じ量子数</a:t>
            </a:r>
          </a:p>
        </p:txBody>
      </p:sp>
      <p:pic>
        <p:nvPicPr>
          <p:cNvPr id="43" name="TexTeXPicture" descr="&lt;?xml version=&quot;1.0&quot; encoding=&quot;utf-16&quot;?&gt;&#10;&lt;TeXTeX&gt;&#10;  &lt;preamble&gt;\documentclass{jarticle}&#10;\usepackage{amsmath}&#10;\pagestyle{empty}&lt;/preamble&gt;&#10;  &lt;body&gt;\begin{align*} &#10;P_5(x) = \bar{\psi}(x)\gamma_5\psi(x)&#10;\end{align*}&lt;/body&gt;&#10;  &lt;fcolor&gt;FFFFFFFF&lt;/fcolor&gt;&#10;  &lt;bcolor&gt;FFFFFFFF&lt;/bcolor&gt;&#10;  &lt;transparent&gt;True&lt;/transparent&gt;&#10;  &lt;resolution&gt;1800&lt;/resolution&gt;&#10;  &lt;imageh&gt;272&lt;/imageh&gt;&#10;  &lt;imagew&gt;2162&lt;/imagew&gt;&#10;  &lt;scale&gt;50&lt;/scale&gt;&#10;  &lt;cursor&gt;2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3348" y="1927910"/>
            <a:ext cx="3190918" cy="401448"/>
          </a:xfrm>
          <a:prstGeom prst="rect">
            <a:avLst/>
          </a:prstGeom>
        </p:spPr>
      </p:pic>
      <p:pic>
        <p:nvPicPr>
          <p:cNvPr id="45" name="TexTeXPicture" descr="&lt;?xml version=&quot;1.0&quot; encoding=&quot;utf-16&quot;?&gt;&#10;&lt;TeXTeX&gt;&#10;  &lt;preamble&gt;\documentclass{jarticle}&#10;\usepackage{amsmath}&#10;\pagestyle{empty}&lt;/preamble&gt;&#10;  &lt;body&gt;\begin{align*} &#10;P_5(x)|0\rangle&#10;= c_0|\pi\rangle + c_1 |x\rangle + \cdots&#10;\end{align*}&lt;/body&gt;&#10;  &lt;fcolor&gt;FFFFFFFF&lt;/fcolor&gt;&#10;  &lt;bcolor&gt;FFFFFFFF&lt;/bcolor&gt;&#10;  &lt;transparent&gt;True&lt;/transparent&gt;&#10;  &lt;resolution&gt;1800&lt;/resolution&gt;&#10;  &lt;imageh&gt;250&lt;/imageh&gt;&#10;  &lt;imagew&gt;3163&lt;/imagew&gt;&#10;  &lt;scale&gt;50&lt;/scale&gt;&#10;  &lt;cursor&gt;7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3354578"/>
            <a:ext cx="4603156" cy="363828"/>
          </a:xfrm>
          <a:prstGeom prst="rect">
            <a:avLst/>
          </a:prstGeom>
        </p:spPr>
      </p:pic>
      <p:sp>
        <p:nvSpPr>
          <p:cNvPr id="50" name="下矢印 49"/>
          <p:cNvSpPr/>
          <p:nvPr/>
        </p:nvSpPr>
        <p:spPr>
          <a:xfrm>
            <a:off x="5248796" y="4009494"/>
            <a:ext cx="1838849" cy="552458"/>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101531" y="4602203"/>
            <a:ext cx="1385316" cy="461665"/>
          </a:xfrm>
          <a:prstGeom prst="rect">
            <a:avLst/>
          </a:prstGeom>
          <a:noFill/>
        </p:spPr>
        <p:txBody>
          <a:bodyPr wrap="none" rtlCol="0">
            <a:spAutoFit/>
          </a:bodyPr>
          <a:lstStyle/>
          <a:p>
            <a:r>
              <a:rPr kumimoji="1" lang="ja-JP" altLang="en-US" sz="2400" dirty="0" smtClean="0"/>
              <a:t>の極限で</a:t>
            </a:r>
          </a:p>
        </p:txBody>
      </p:sp>
      <p:pic>
        <p:nvPicPr>
          <p:cNvPr id="54" name="TexTeXPicture" descr="&lt;?xml version=&quot;1.0&quot; encoding=&quot;utf-16&quot;?&gt;&#10;&lt;TeXTeX&gt;&#10;  &lt;preamble&gt;\documentclass{jarticle}&#10;\usepackage{amsmath}&#10;\pagestyle{empty}&lt;/preamble&gt;&#10;  &lt;body&gt;\begin{align*} &#10;\langle \bar{P}_5 (\tau) | \bar{P}_5(0) \rangle \to e^{-m_\pi \tau}&#10;\end{align*}&lt;/body&gt;&#10;  &lt;fcolor&gt;FFFFFFFF&lt;/fcolor&gt;&#10;  &lt;bcolor&gt;FFFFFFFF&lt;/bcolor&gt;&#10;  &lt;transparent&gt;True&lt;/transparent&gt;&#10;  &lt;resolution&gt;1800&lt;/resolution&gt;&#10;  &lt;imageh&gt;270&lt;/imageh&gt;&#10;  &lt;imagew&gt;2486&lt;/imagew&gt;&#10;  &lt;scale&gt;50&lt;/scale&gt;&#10;  &lt;cursor&gt;6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4290" y="5637029"/>
            <a:ext cx="3387860" cy="367950"/>
          </a:xfrm>
          <a:prstGeom prst="rect">
            <a:avLst/>
          </a:prstGeom>
        </p:spPr>
      </p:pic>
      <p:sp>
        <p:nvSpPr>
          <p:cNvPr id="55" name="テキスト ボックス 54"/>
          <p:cNvSpPr txBox="1"/>
          <p:nvPr/>
        </p:nvSpPr>
        <p:spPr>
          <a:xfrm>
            <a:off x="2819433" y="6302256"/>
            <a:ext cx="6276077" cy="461665"/>
          </a:xfrm>
          <a:prstGeom prst="rect">
            <a:avLst/>
          </a:prstGeom>
          <a:noFill/>
        </p:spPr>
        <p:txBody>
          <a:bodyPr wrap="none" rtlCol="0">
            <a:spAutoFit/>
          </a:bodyPr>
          <a:lstStyle/>
          <a:p>
            <a:r>
              <a:rPr kumimoji="1" lang="en-US" altLang="ja-JP" sz="2400" dirty="0" smtClean="0"/>
              <a:t>※</a:t>
            </a:r>
            <a:r>
              <a:rPr kumimoji="1" lang="ja-JP" altLang="en-US" sz="2400" dirty="0" smtClean="0"/>
              <a:t>実際の計算では、</a:t>
            </a:r>
            <a:r>
              <a:rPr kumimoji="1" lang="en-US" altLang="ja-JP" sz="2400" dirty="0" smtClean="0"/>
              <a:t>τ</a:t>
            </a:r>
            <a:r>
              <a:rPr kumimoji="1" lang="ja-JP" altLang="en-US" sz="2400" dirty="0" smtClean="0"/>
              <a:t>を十分大きく取る必要あり</a:t>
            </a:r>
          </a:p>
        </p:txBody>
      </p:sp>
      <p:pic>
        <p:nvPicPr>
          <p:cNvPr id="56" name="TexTeXPicture" descr="&lt;?xml version=&quot;1.0&quot; encoding=&quot;utf-16&quot;?&gt;&#10;&lt;TeXTeX&gt;&#10;  &lt;preamble&gt;\documentclass{jarticle}&#10;\usepackage{amsmath}&#10;\pagestyle{empty}&lt;/preamble&gt;&#10;  &lt;body&gt;\begin{align*} &#10;\tau\to\infty&#10;\end{align*}&lt;/body&gt;&#10;  &lt;fcolor&gt;FFFFFFFF&lt;/fcolor&gt;&#10;  &lt;bcolor&gt;FFFFFFFF&lt;/bcolor&gt;&#10;  &lt;transparent&gt;True&lt;/transparent&gt;&#10;  &lt;resolution&gt;1800&lt;/resolution&gt;&#10;  &lt;imageh&gt;130&lt;/imageh&gt;&#10;  &lt;imagew&gt;753&lt;/imagew&gt;&#10;  &lt;scale&gt;50&lt;/scale&gt;&#10;  &lt;cursor&gt;20&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6596" y="4759755"/>
            <a:ext cx="796925" cy="137584"/>
          </a:xfrm>
          <a:prstGeom prst="rect">
            <a:avLst/>
          </a:prstGeom>
        </p:spPr>
      </p:pic>
      <p:pic>
        <p:nvPicPr>
          <p:cNvPr id="3" name="TexTeXPicture" descr="&lt;?xml version=&quot;1.0&quot; encoding=&quot;utf-16&quot;?&gt;&#10;&lt;TeXTeX&gt;&#10;  &lt;preamble&gt;\documentclass{jarticle}&#10;\usepackage{amsmath}&#10;\pagestyle{empty}&lt;/preamble&gt;&#10;  &lt;body&gt;\begin{align*} &#10;\bar{P}_5=\int dx P_5(x)&#10;\end{align*}&lt;/body&gt;&#10;  &lt;fcolor&gt;FFFFFFFF&lt;/fcolor&gt;&#10;  &lt;bcolor&gt;FFFFFFFF&lt;/bcolor&gt;&#10;  &lt;transparent&gt;True&lt;/transparent&gt;&#10;  &lt;resolution&gt;1800&lt;/resolution&gt;&#10;  &lt;imageh&gt;553&lt;/imageh&gt;&#10;  &lt;imagew&gt;1740&lt;/imagew&gt;&#10;  &lt;scale&gt;50&lt;/scale&gt;&#10;  &lt;cursor&gt;26&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0792" y="2718843"/>
            <a:ext cx="2301720" cy="731524"/>
          </a:xfrm>
          <a:prstGeom prst="rect">
            <a:avLst/>
          </a:prstGeom>
        </p:spPr>
      </p:pic>
      <p:pic>
        <p:nvPicPr>
          <p:cNvPr id="5" name="TexTeXPicture" descr="&lt;?xml version=&quot;1.0&quot; encoding=&quot;utf-16&quot;?&gt;&#10;&lt;TeXTeX&gt;&#10;  &lt;preamble&gt;\documentclass{jarticle}&#10;\usepackage{amsmath}&#10;\pagestyle{empty}&lt;/preamble&gt;&#10;  &lt;body&gt;\begin{align*} &#10;| \bar{P}_5 \rangle \sim |\pi\rangle&#10;\end{align*}&lt;/body&gt;&#10;  &lt;fcolor&gt;FFFFFFFF&lt;/fcolor&gt;&#10;  &lt;bcolor&gt;FFFFFFFF&lt;/bcolor&gt;&#10;  &lt;transparent&gt;True&lt;/transparent&gt;&#10;  &lt;resolution&gt;1800&lt;/resolution&gt;&#10;  &lt;imageh&gt;270&lt;/imageh&gt;&#10;  &lt;imagew&gt;1031&lt;/imagew&gt;&#10;  &lt;scale&gt;50&lt;/scale&gt;&#10;  &lt;cursor&gt;52&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6308" y="5103145"/>
            <a:ext cx="1443824" cy="378111"/>
          </a:xfrm>
          <a:prstGeom prst="rect">
            <a:avLst/>
          </a:prstGeom>
        </p:spPr>
      </p:pic>
      <p:pic>
        <p:nvPicPr>
          <p:cNvPr id="7" name="TexTeXPicture" descr="&lt;?xml version=&quot;1.0&quot; encoding=&quot;utf-16&quot;?&gt;&#10;&lt;TeXTeX&gt;&#10;  &lt;preamble&gt;\documentclass{jarticle}&#10;\usepackage{amsmath}&#10;\pagestyle{empty}&lt;/preamble&gt;&#10;  &lt;body&gt;\begin{align*} &#10;\bar P_5&#10;\end{align*}&lt;/body&gt;&#10;  &lt;fcolor&gt;FFFFFFFF&lt;/fcolor&gt;&#10;  &lt;bcolor&gt;FFFFFFFF&lt;/bcolor&gt;&#10;  &lt;transparent&gt;True&lt;/transparent&gt;&#10;  &lt;resolution&gt;1800&lt;/resolution&gt;&#10;  &lt;imageh&gt;247&lt;/imageh&gt;&#10;  &lt;imagew&gt;238&lt;/imagew&gt;&#10;  &lt;scale&gt;50&lt;/scale&gt;&#10;  &lt;cursor&gt;24&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1399" y="4367591"/>
            <a:ext cx="314833" cy="326739"/>
          </a:xfrm>
          <a:prstGeom prst="rect">
            <a:avLst/>
          </a:prstGeom>
        </p:spPr>
      </p:pic>
    </p:spTree>
    <p:extLst>
      <p:ext uri="{BB962C8B-B14F-4D97-AF65-F5344CB8AC3E}">
        <p14:creationId xmlns:p14="http://schemas.microsoft.com/office/powerpoint/2010/main" val="488928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相関関数の例</a:t>
            </a:r>
            <a:endParaRPr kumimoji="1" lang="ja-JP" altLang="en-US" sz="4400" dirty="0"/>
          </a:p>
        </p:txBody>
      </p:sp>
      <p:pic>
        <p:nvPicPr>
          <p:cNvPr id="4" name="図 3"/>
          <p:cNvPicPr>
            <a:picLocks noChangeAspect="1"/>
          </p:cNvPicPr>
          <p:nvPr/>
        </p:nvPicPr>
        <p:blipFill>
          <a:blip r:embed="rId2"/>
          <a:stretch>
            <a:fillRect/>
          </a:stretch>
        </p:blipFill>
        <p:spPr>
          <a:xfrm>
            <a:off x="354073" y="1252880"/>
            <a:ext cx="3569288" cy="3345246"/>
          </a:xfrm>
          <a:prstGeom prst="rect">
            <a:avLst/>
          </a:prstGeom>
        </p:spPr>
      </p:pic>
      <p:pic>
        <p:nvPicPr>
          <p:cNvPr id="5" name="図 4"/>
          <p:cNvPicPr>
            <a:picLocks noChangeAspect="1"/>
          </p:cNvPicPr>
          <p:nvPr/>
        </p:nvPicPr>
        <p:blipFill>
          <a:blip r:embed="rId3"/>
          <a:stretch>
            <a:fillRect/>
          </a:stretch>
        </p:blipFill>
        <p:spPr>
          <a:xfrm>
            <a:off x="5295482" y="3402914"/>
            <a:ext cx="3619884" cy="3369674"/>
          </a:xfrm>
          <a:prstGeom prst="rect">
            <a:avLst/>
          </a:prstGeom>
        </p:spPr>
      </p:pic>
      <p:pic>
        <p:nvPicPr>
          <p:cNvPr id="6" name="TexTeXPicture" descr="&lt;?xml version=&quot;1.0&quot; encoding=&quot;utf-16&quot;?&gt;&#10;&lt;TeXTeX&gt;&#10;  &lt;preamble&gt;\documentclass{jarticle}&#10;\usepackage{amsmath}&#10;\pagestyle{empty}&lt;/preamble&gt;&#10;  &lt;body&gt;\begin{align*} &#10;C(\tau)&#10;\end{align*}&lt;/body&gt;&#10;  &lt;fcolor&gt;FFFFFFFF&lt;/fcolor&gt;&#10;  &lt;bcolor&gt;FFFFFFFF&lt;/bcolor&gt;&#10;  &lt;transparent&gt;True&lt;/transparent&gt;&#10;  &lt;resolution&gt;1800&lt;/resolution&gt;&#10;  &lt;imageh&gt;250&lt;/imageh&gt;&#10;  &lt;imagew&gt;488&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1756" y="1363623"/>
            <a:ext cx="683288" cy="350044"/>
          </a:xfrm>
          <a:prstGeom prst="rect">
            <a:avLst/>
          </a:prstGeom>
        </p:spPr>
      </p:pic>
      <p:sp>
        <p:nvSpPr>
          <p:cNvPr id="7" name="テキスト ボックス 6"/>
          <p:cNvSpPr txBox="1"/>
          <p:nvPr/>
        </p:nvSpPr>
        <p:spPr>
          <a:xfrm>
            <a:off x="5865385" y="1207742"/>
            <a:ext cx="2467342" cy="461665"/>
          </a:xfrm>
          <a:prstGeom prst="rect">
            <a:avLst/>
          </a:prstGeom>
          <a:noFill/>
        </p:spPr>
        <p:txBody>
          <a:bodyPr wrap="none" rtlCol="0">
            <a:spAutoFit/>
          </a:bodyPr>
          <a:lstStyle/>
          <a:p>
            <a:r>
              <a:rPr kumimoji="1" lang="ja-JP" altLang="en-US" sz="2400" dirty="0" smtClean="0"/>
              <a:t>有効質量プロット</a:t>
            </a:r>
          </a:p>
        </p:txBody>
      </p:sp>
      <p:pic>
        <p:nvPicPr>
          <p:cNvPr id="10" name="TexTeXPicture" descr="&lt;?xml version=&quot;1.0&quot; encoding=&quot;utf-16&quot;?&gt;&#10;&lt;TeXTeX&gt;&#10;  &lt;preamble&gt;\documentclass{jarticle}&#10;\usepackage{amsmath}&#10;\pagestyle{empty}&lt;/preamble&gt;&#10;  &lt;body&gt;\begin{align*} &#10;m_{\rm eff} = \ln \frac{C(n)}{C(n+1)}&#10;\end{align*}&lt;/body&gt;&#10;  &lt;fcolor&gt;FFFFFFFF&lt;/fcolor&gt;&#10;  &lt;bcolor&gt;FFFFFFFF&lt;/bcolor&gt;&#10;  &lt;transparent&gt;True&lt;/transparent&gt;&#10;  &lt;resolution&gt;1800&lt;/resolution&gt;&#10;  &lt;imageh&gt;589&lt;/imageh&gt;&#10;  &lt;imagew&gt;2024&lt;/imagew&gt;&#10;  &lt;scale&gt;50&lt;/scale&gt;&#10;  &lt;cursor&gt;5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741" y="1844429"/>
            <a:ext cx="2642986" cy="769128"/>
          </a:xfrm>
          <a:prstGeom prst="rect">
            <a:avLst/>
          </a:prstGeom>
        </p:spPr>
      </p:pic>
      <p:sp>
        <p:nvSpPr>
          <p:cNvPr id="11" name="右矢印 10"/>
          <p:cNvSpPr/>
          <p:nvPr/>
        </p:nvSpPr>
        <p:spPr>
          <a:xfrm rot="5400000">
            <a:off x="6714807" y="2229373"/>
            <a:ext cx="592853" cy="1557052"/>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7200" y="5768628"/>
            <a:ext cx="4245073" cy="830997"/>
          </a:xfrm>
          <a:prstGeom prst="rect">
            <a:avLst/>
          </a:prstGeom>
          <a:noFill/>
        </p:spPr>
        <p:txBody>
          <a:bodyPr wrap="none" rtlCol="0">
            <a:spAutoFit/>
          </a:bodyPr>
          <a:lstStyle/>
          <a:p>
            <a:r>
              <a:rPr kumimoji="1" lang="ja-JP" altLang="en-US" sz="2400" dirty="0" smtClean="0"/>
              <a:t>有効質量プロットに現れる</a:t>
            </a:r>
            <a:endParaRPr kumimoji="1" lang="en-US" altLang="ja-JP" sz="2400" dirty="0" smtClean="0"/>
          </a:p>
          <a:p>
            <a:r>
              <a:rPr lang="ja-JP" altLang="en-US" sz="2400" dirty="0" smtClean="0"/>
              <a:t>平坦</a:t>
            </a:r>
            <a:r>
              <a:rPr lang="ja-JP" altLang="en-US" sz="2400" dirty="0"/>
              <a:t>領域</a:t>
            </a:r>
            <a:r>
              <a:rPr lang="ja-JP" altLang="en-US" sz="2400" dirty="0" smtClean="0"/>
              <a:t>から、質量を読み取る</a:t>
            </a:r>
            <a:endParaRPr kumimoji="1" lang="ja-JP" altLang="en-US" sz="2400" dirty="0" smtClean="0"/>
          </a:p>
        </p:txBody>
      </p:sp>
      <p:sp>
        <p:nvSpPr>
          <p:cNvPr id="13" name="テキスト ボックス 12"/>
          <p:cNvSpPr txBox="1"/>
          <p:nvPr/>
        </p:nvSpPr>
        <p:spPr>
          <a:xfrm>
            <a:off x="5546691" y="177688"/>
            <a:ext cx="3451907" cy="584775"/>
          </a:xfrm>
          <a:prstGeom prst="rect">
            <a:avLst/>
          </a:prstGeom>
          <a:noFill/>
        </p:spPr>
        <p:txBody>
          <a:bodyPr wrap="none" rtlCol="0">
            <a:spAutoFit/>
          </a:bodyPr>
          <a:lstStyle/>
          <a:p>
            <a:r>
              <a:rPr kumimoji="1" lang="en-US" altLang="ja-JP" sz="2000" dirty="0" smtClean="0"/>
              <a:t>Figs from C.B. Lang</a:t>
            </a:r>
          </a:p>
          <a:p>
            <a:r>
              <a:rPr lang="en-US" altLang="ja-JP" sz="1200" dirty="0"/>
              <a:t>http://physik.uni-graz.at/~cbl/teaching/lgtped_c.pdf</a:t>
            </a:r>
            <a:endParaRPr kumimoji="1" lang="ja-JP" altLang="en-US" sz="1200" dirty="0" smtClean="0"/>
          </a:p>
        </p:txBody>
      </p:sp>
      <p:sp>
        <p:nvSpPr>
          <p:cNvPr id="3" name="右矢印 2"/>
          <p:cNvSpPr/>
          <p:nvPr/>
        </p:nvSpPr>
        <p:spPr>
          <a:xfrm>
            <a:off x="4685044" y="5869577"/>
            <a:ext cx="757813" cy="730048"/>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2583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注意点</a:t>
            </a:r>
            <a:endParaRPr kumimoji="1" lang="ja-JP" altLang="en-US" sz="4400" dirty="0"/>
          </a:p>
        </p:txBody>
      </p:sp>
      <p:sp>
        <p:nvSpPr>
          <p:cNvPr id="4" name="テキスト ボックス 3"/>
          <p:cNvSpPr txBox="1"/>
          <p:nvPr/>
        </p:nvSpPr>
        <p:spPr>
          <a:xfrm>
            <a:off x="457201" y="1538645"/>
            <a:ext cx="8100874" cy="1569660"/>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平坦領域の決定は人為的に</a:t>
            </a:r>
            <a:r>
              <a:rPr kumimoji="1" lang="ja-JP" altLang="en-US" sz="2400" dirty="0" smtClean="0"/>
              <a:t>なり</a:t>
            </a:r>
            <a:r>
              <a:rPr lang="ja-JP" altLang="en-US" sz="2400" dirty="0" smtClean="0"/>
              <a:t>が</a:t>
            </a:r>
            <a:r>
              <a:rPr lang="ja-JP" altLang="en-US" sz="2400" dirty="0"/>
              <a:t>ち</a:t>
            </a:r>
            <a:endParaRPr kumimoji="1" lang="en-US" altLang="ja-JP" sz="2400" dirty="0" smtClean="0"/>
          </a:p>
          <a:p>
            <a:pPr marL="342900" indent="-342900">
              <a:buFont typeface="Wingdings" panose="05000000000000000000" pitchFamily="2" charset="2"/>
              <a:buChar char="p"/>
            </a:pPr>
            <a:r>
              <a:rPr kumimoji="1" lang="ja-JP" altLang="en-US" sz="2400" dirty="0" smtClean="0"/>
              <a:t>有効質量解析からは、与えられた量子数の最低エネルギー状態のみが</a:t>
            </a:r>
            <a:r>
              <a:rPr lang="ja-JP" altLang="en-US" sz="2400" dirty="0"/>
              <a:t>決定</a:t>
            </a:r>
            <a:r>
              <a:rPr kumimoji="1" lang="ja-JP" altLang="en-US" sz="2400" dirty="0" smtClean="0"/>
              <a:t>可能</a:t>
            </a:r>
            <a:endParaRPr kumimoji="1" lang="en-US" altLang="ja-JP" sz="2400" dirty="0" smtClean="0"/>
          </a:p>
          <a:p>
            <a:pPr marL="342900" indent="-342900">
              <a:buFont typeface="Wingdings" panose="05000000000000000000" pitchFamily="2" charset="2"/>
              <a:buChar char="p"/>
            </a:pPr>
            <a:r>
              <a:rPr lang="ja-JP" altLang="en-US" sz="2400" dirty="0"/>
              <a:t>高エネルギ</a:t>
            </a:r>
            <a:r>
              <a:rPr lang="ja-JP" altLang="en-US" sz="2400" dirty="0" smtClean="0"/>
              <a:t>ー状態の解析は難しい</a:t>
            </a:r>
            <a:endParaRPr kumimoji="1" lang="ja-JP" altLang="en-US" sz="2400" dirty="0" smtClean="0"/>
          </a:p>
        </p:txBody>
      </p:sp>
      <p:pic>
        <p:nvPicPr>
          <p:cNvPr id="5" name="図 4"/>
          <p:cNvPicPr>
            <a:picLocks noChangeAspect="1"/>
          </p:cNvPicPr>
          <p:nvPr/>
        </p:nvPicPr>
        <p:blipFill>
          <a:blip r:embed="rId2"/>
          <a:stretch>
            <a:fillRect/>
          </a:stretch>
        </p:blipFill>
        <p:spPr>
          <a:xfrm>
            <a:off x="643095" y="3678860"/>
            <a:ext cx="3631225" cy="2871778"/>
          </a:xfrm>
          <a:prstGeom prst="rect">
            <a:avLst/>
          </a:prstGeom>
        </p:spPr>
      </p:pic>
      <p:sp>
        <p:nvSpPr>
          <p:cNvPr id="6" name="テキスト ボックス 5"/>
          <p:cNvSpPr txBox="1"/>
          <p:nvPr/>
        </p:nvSpPr>
        <p:spPr>
          <a:xfrm>
            <a:off x="982982" y="3217195"/>
            <a:ext cx="2951449" cy="461665"/>
          </a:xfrm>
          <a:prstGeom prst="rect">
            <a:avLst/>
          </a:prstGeom>
          <a:noFill/>
        </p:spPr>
        <p:txBody>
          <a:bodyPr wrap="none" rtlCol="0">
            <a:spAutoFit/>
          </a:bodyPr>
          <a:lstStyle/>
          <a:p>
            <a:pPr algn="ctr"/>
            <a:r>
              <a:rPr kumimoji="1" lang="en-US" altLang="ja-JP" sz="2400" dirty="0" smtClean="0"/>
              <a:t>HAL-QCD Collab. 2016</a:t>
            </a:r>
            <a:endParaRPr kumimoji="1" lang="ja-JP" altLang="en-US" sz="2400" dirty="0" smtClean="0"/>
          </a:p>
        </p:txBody>
      </p:sp>
      <p:sp>
        <p:nvSpPr>
          <p:cNvPr id="7" name="テキスト ボックス 6"/>
          <p:cNvSpPr txBox="1"/>
          <p:nvPr/>
        </p:nvSpPr>
        <p:spPr>
          <a:xfrm>
            <a:off x="4353454" y="4019341"/>
            <a:ext cx="4139920" cy="1200329"/>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多核子系など、エネルギー準位差が狭い系では細心の注意が必要</a:t>
            </a:r>
          </a:p>
        </p:txBody>
      </p:sp>
    </p:spTree>
    <p:extLst>
      <p:ext uri="{BB962C8B-B14F-4D97-AF65-F5344CB8AC3E}">
        <p14:creationId xmlns:p14="http://schemas.microsoft.com/office/powerpoint/2010/main" val="3625658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ハドロンの半径は解析可能か？</a:t>
            </a:r>
            <a:endParaRPr kumimoji="1" lang="ja-JP" altLang="en-US" sz="4400" dirty="0"/>
          </a:p>
        </p:txBody>
      </p:sp>
      <p:grpSp>
        <p:nvGrpSpPr>
          <p:cNvPr id="3" name="グループ化 2"/>
          <p:cNvGrpSpPr/>
          <p:nvPr/>
        </p:nvGrpSpPr>
        <p:grpSpPr>
          <a:xfrm>
            <a:off x="619975" y="4401378"/>
            <a:ext cx="3301092" cy="1047269"/>
            <a:chOff x="4066902" y="3223973"/>
            <a:chExt cx="3301092" cy="1047269"/>
          </a:xfrm>
        </p:grpSpPr>
        <p:cxnSp>
          <p:nvCxnSpPr>
            <p:cNvPr id="4" name="直線コネクタ 3"/>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p:cNvCxnSpPr/>
          <p:nvPr/>
        </p:nvCxnSpPr>
        <p:spPr>
          <a:xfrm flipV="1">
            <a:off x="604899" y="1625201"/>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621567" y="2056525"/>
            <a:ext cx="3301092" cy="1047269"/>
            <a:chOff x="4066902" y="3223973"/>
            <a:chExt cx="3301092" cy="1047269"/>
          </a:xfrm>
        </p:grpSpPr>
        <p:cxnSp>
          <p:nvCxnSpPr>
            <p:cNvPr id="18" name="直線コネクタ 17"/>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0" name="TexTeXPicture" descr="&lt;?xml version=&quot;1.0&quot; encoding=&quot;utf-16&quot;?&gt;&#10;&lt;TeXTeX&gt;&#10;  &lt;preamble&gt;\documentclass{jarticle}&#10;\usepackage{amsmath}&#10;\pagestyle{empty}&lt;/preamble&gt;&#10;  &lt;body&gt;\begin{align*} &#10;\tau=0&#10;\end{align*}&lt;/body&gt;&#10;  &lt;fcolor&gt;FFFFFFFF&lt;/fcolor&gt;&#10;  &lt;bcolor&gt;FFFFFFFF&lt;/bcolor&gt;&#10;  &lt;transparent&gt;True&lt;/transparent&gt;&#10;  &lt;resolution&gt;1800&lt;/resolution&gt;&#10;  &lt;imageh&gt;167&lt;/imageh&gt;&#10;  &lt;imagew&gt;577&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399" y="4362909"/>
            <a:ext cx="610658" cy="176741"/>
          </a:xfrm>
          <a:prstGeom prst="rect">
            <a:avLst/>
          </a:prstGeom>
        </p:spPr>
      </p:pic>
      <p:pic>
        <p:nvPicPr>
          <p:cNvPr id="31"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50" y="1618130"/>
            <a:ext cx="207975" cy="187350"/>
          </a:xfrm>
          <a:prstGeom prst="rect">
            <a:avLst/>
          </a:prstGeom>
        </p:spPr>
      </p:pic>
      <p:pic>
        <p:nvPicPr>
          <p:cNvPr id="32"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99" y="3206169"/>
            <a:ext cx="128058" cy="115358"/>
          </a:xfrm>
          <a:prstGeom prst="rect">
            <a:avLst/>
          </a:prstGeom>
        </p:spPr>
      </p:pic>
      <p:pic>
        <p:nvPicPr>
          <p:cNvPr id="35" name="TexTeXPicture" descr="&lt;?xml version=&quot;1.0&quot; encoding=&quot;utf-16&quot;?&gt;&#10;&lt;TeXTeX&gt;&#10;  &lt;preamble&gt;\documentclass{jarticle}&#10;\usepackage{amsmath}&#10;\pagestyle{empty}&lt;/preamble&gt;&#10;  &lt;body&gt;\begin{align*} &#10;P_5(x)&#10;\end{align*}&lt;/body&gt;&#10;  &lt;fcolor&gt;FFFFFFFF&lt;/fcolor&gt;&#10;  &lt;bcolor&gt;FFFFFFFF&lt;/bcolor&gt;&#10;  &lt;transparent&gt;True&lt;/transparent&gt;&#10;  &lt;resolution&gt;1800&lt;/resolution&gt;&#10;  &lt;imageh&gt;250&lt;/imageh&gt;&#10;  &lt;imagew&gt;574&lt;/imagew&gt;&#10;  &lt;scale&gt;50&lt;/scale&gt;&#10;  &lt;cursor&gt;1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062" y="2172081"/>
            <a:ext cx="759303" cy="330707"/>
          </a:xfrm>
          <a:prstGeom prst="rect">
            <a:avLst/>
          </a:prstGeom>
        </p:spPr>
      </p:pic>
      <p:pic>
        <p:nvPicPr>
          <p:cNvPr id="36" name="TexTeXPicture" descr="&lt;?xml version=&quot;1.0&quot; encoding=&quot;utf-16&quot;?&gt;&#10;&lt;TeXTeX&gt;&#10;  &lt;preamble&gt;\documentclass{jarticle}&#10;\usepackage{amsmath}&#10;\pagestyle{empty}&lt;/preamble&gt;&#10;  &lt;body&gt;\begin{align*} &#10;P_5(x)&#10;\end{align*}&lt;/body&gt;&#10;  &lt;fcolor&gt;FFFFFFFF&lt;/fcolor&gt;&#10;  &lt;bcolor&gt;FFFFFFFF&lt;/bcolor&gt;&#10;  &lt;transparent&gt;True&lt;/transparent&gt;&#10;  &lt;resolution&gt;1800&lt;/resolution&gt;&#10;  &lt;imageh&gt;250&lt;/imageh&gt;&#10;  &lt;imagew&gt;574&lt;/imagew&gt;&#10;  &lt;scale&gt;50&lt;/scale&gt;&#10;  &lt;cursor&gt;1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103" y="5006685"/>
            <a:ext cx="759303" cy="330707"/>
          </a:xfrm>
          <a:prstGeom prst="rect">
            <a:avLst/>
          </a:prstGeom>
        </p:spPr>
      </p:pic>
      <p:sp>
        <p:nvSpPr>
          <p:cNvPr id="37" name="乗算 36"/>
          <p:cNvSpPr/>
          <p:nvPr/>
        </p:nvSpPr>
        <p:spPr>
          <a:xfrm>
            <a:off x="2077380" y="4753298"/>
            <a:ext cx="389777" cy="330996"/>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乗算 37"/>
          <p:cNvSpPr/>
          <p:nvPr/>
        </p:nvSpPr>
        <p:spPr>
          <a:xfrm>
            <a:off x="2041877" y="2419744"/>
            <a:ext cx="389777" cy="330996"/>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619975" y="3228760"/>
            <a:ext cx="3301092" cy="1047269"/>
            <a:chOff x="4066902" y="3223973"/>
            <a:chExt cx="3301092" cy="1047269"/>
          </a:xfrm>
        </p:grpSpPr>
        <p:cxnSp>
          <p:nvCxnSpPr>
            <p:cNvPr id="40" name="直線コネクタ 39"/>
            <p:cNvCxnSpPr/>
            <p:nvPr/>
          </p:nvCxnSpPr>
          <p:spPr>
            <a:xfrm>
              <a:off x="4066902" y="4262857"/>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287882" y="4057117"/>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505052" y="3847567"/>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729842" y="3638017"/>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944209" y="3432277"/>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164726" y="3228021"/>
              <a:ext cx="2203268" cy="0"/>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4066902" y="3228021"/>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497844" y="3230046"/>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4940399" y="3225997"/>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379556" y="3223973"/>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5822455" y="3223973"/>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6256863" y="3236406"/>
              <a:ext cx="1101634" cy="1034836"/>
            </a:xfrm>
            <a:prstGeom prst="line">
              <a:avLst/>
            </a:prstGeom>
            <a:ln w="952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2" name="TexTeXPicture" descr="&lt;?xml version=&quot;1.0&quot; encoding=&quot;utf-16&quot;?&gt;&#10;&lt;TeXTeX&gt;&#10;  &lt;preamble&gt;\documentclass{jarticle}&#10;\usepackage{amsmath}&#10;\pagestyle{empty}&lt;/preamble&gt;&#10;  &lt;body&gt;\begin{align*} &#10;\rho(y)&#10;\end{align*}&lt;/body&gt;&#10;  &lt;fcolor&gt;FFFFFFFF&lt;/fcolor&gt;&#10;  &lt;bcolor&gt;FFFFFFFF&lt;/bcolor&gt;&#10;  &lt;transparent&gt;True&lt;/transparent&gt;&#10;  &lt;resolution&gt;1800&lt;/resolution&gt;&#10;  &lt;imageh&gt;250&lt;/imageh&gt;&#10;  &lt;imagew&gt;421&lt;/imagew&gt;&#10;  &lt;scale&gt;50&lt;/scale&gt;&#10;  &lt;cursor&gt;2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7425" y="3518269"/>
            <a:ext cx="445558" cy="264583"/>
          </a:xfrm>
          <a:prstGeom prst="rect">
            <a:avLst/>
          </a:prstGeom>
        </p:spPr>
      </p:pic>
      <p:sp>
        <p:nvSpPr>
          <p:cNvPr id="53" name="乗算 52"/>
          <p:cNvSpPr/>
          <p:nvPr/>
        </p:nvSpPr>
        <p:spPr>
          <a:xfrm>
            <a:off x="2626136" y="3686856"/>
            <a:ext cx="389777" cy="330996"/>
          </a:xfrm>
          <a:prstGeom prst="mathMultiply">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6"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300&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151" y="5605936"/>
            <a:ext cx="317499" cy="115358"/>
          </a:xfrm>
          <a:prstGeom prst="rect">
            <a:avLst/>
          </a:prstGeom>
        </p:spPr>
      </p:pic>
      <p:pic>
        <p:nvPicPr>
          <p:cNvPr id="57" name="TexTeXPicture" descr="&lt;?xml version=&quot;1.0&quot; encoding=&quot;utf-16&quot;?&gt;&#10;&lt;TeXTeX&gt;&#10;  &lt;preamble&gt;\documentclass{jarticle}&#10;\usepackage{amsmath}&#10;\pagestyle{empty}&lt;/preamble&gt;&#10;  &lt;body&gt;\begin{align*} &#10;\langle 0 | P_5(\vec{x},\tau) \rho(\vec{y},0) P_5(\vec{x},-\tau) |0\rangle&#10;\end{align*}&lt;/body&gt;&#10;  &lt;fcolor&gt;FFFFFFFF&lt;/fcolor&gt;&#10;  &lt;bcolor&gt;FFFFFFFF&lt;/bcolor&gt;&#10;  &lt;transparent&gt;True&lt;/transparent&gt;&#10;  &lt;resolution&gt;1800&lt;/resolution&gt;&#10;  &lt;imageh&gt;250&lt;/imageh&gt;&#10;  &lt;imagew&gt;3122&lt;/imagew&gt;&#10;  &lt;scale&gt;50&lt;/scale&gt;&#10;  &lt;cursor&gt;79&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3622" y="1760735"/>
            <a:ext cx="3849093" cy="308223"/>
          </a:xfrm>
          <a:prstGeom prst="rect">
            <a:avLst/>
          </a:prstGeom>
        </p:spPr>
      </p:pic>
      <p:sp>
        <p:nvSpPr>
          <p:cNvPr id="58" name="テキスト ボックス 57"/>
          <p:cNvSpPr txBox="1"/>
          <p:nvPr/>
        </p:nvSpPr>
        <p:spPr>
          <a:xfrm>
            <a:off x="4786659" y="2329419"/>
            <a:ext cx="3262432" cy="461665"/>
          </a:xfrm>
          <a:prstGeom prst="rect">
            <a:avLst/>
          </a:prstGeom>
          <a:noFill/>
        </p:spPr>
        <p:txBody>
          <a:bodyPr wrap="none" rtlCol="0">
            <a:spAutoFit/>
          </a:bodyPr>
          <a:lstStyle/>
          <a:p>
            <a:r>
              <a:rPr kumimoji="1" lang="ja-JP" altLang="en-US" sz="2400" dirty="0" smtClean="0"/>
              <a:t>荷電半径が</a:t>
            </a:r>
            <a:r>
              <a:rPr lang="ja-JP" altLang="en-US" sz="2400" dirty="0" smtClean="0"/>
              <a:t>計算</a:t>
            </a:r>
            <a:r>
              <a:rPr lang="ja-JP" altLang="en-US" sz="2400" dirty="0"/>
              <a:t>可能</a:t>
            </a:r>
            <a:r>
              <a:rPr lang="ja-JP" altLang="en-US" sz="2400" dirty="0" smtClean="0"/>
              <a:t>？</a:t>
            </a:r>
            <a:endParaRPr kumimoji="1" lang="ja-JP" altLang="en-US" sz="2400" dirty="0" smtClean="0"/>
          </a:p>
        </p:txBody>
      </p:sp>
      <p:sp>
        <p:nvSpPr>
          <p:cNvPr id="59" name="テキスト ボックス 58"/>
          <p:cNvSpPr txBox="1"/>
          <p:nvPr/>
        </p:nvSpPr>
        <p:spPr>
          <a:xfrm>
            <a:off x="4577857" y="3460851"/>
            <a:ext cx="3626314" cy="830997"/>
          </a:xfrm>
          <a:prstGeom prst="rect">
            <a:avLst/>
          </a:prstGeom>
          <a:noFill/>
        </p:spPr>
        <p:txBody>
          <a:bodyPr wrap="none" rtlCol="0">
            <a:spAutoFit/>
          </a:bodyPr>
          <a:lstStyle/>
          <a:p>
            <a:pPr algn="ctr"/>
            <a:r>
              <a:rPr kumimoji="1" lang="en-US" altLang="ja-JP" sz="2400" b="1" dirty="0" smtClean="0">
                <a:solidFill>
                  <a:srgbClr val="FF0000"/>
                </a:solidFill>
                <a:latin typeface="HG創英角ｺﾞｼｯｸUB" panose="020B0909000000000000" pitchFamily="49" charset="-128"/>
                <a:ea typeface="HG創英角ｺﾞｼｯｸUB" panose="020B0909000000000000" pitchFamily="49" charset="-128"/>
              </a:rPr>
              <a:t>×</a:t>
            </a:r>
            <a:r>
              <a:rPr kumimoji="1" lang="en-US" altLang="ja-JP" sz="2400" dirty="0" smtClean="0"/>
              <a:t>P5</a:t>
            </a:r>
            <a:r>
              <a:rPr kumimoji="1" lang="ja-JP" altLang="en-US" sz="2400" dirty="0" smtClean="0"/>
              <a:t>で生成したハドロンは</a:t>
            </a:r>
            <a:endParaRPr kumimoji="1" lang="en-US" altLang="ja-JP" sz="2400" dirty="0" smtClean="0"/>
          </a:p>
          <a:p>
            <a:pPr algn="ctr"/>
            <a:r>
              <a:rPr lang="ja-JP" altLang="en-US" sz="2400" dirty="0"/>
              <a:t>座標</a:t>
            </a:r>
            <a:r>
              <a:rPr lang="en-US" altLang="ja-JP" sz="2400" dirty="0" smtClean="0"/>
              <a:t>x</a:t>
            </a:r>
            <a:r>
              <a:rPr lang="ja-JP" altLang="en-US" sz="2400" dirty="0" smtClean="0"/>
              <a:t>の固有状態ではない</a:t>
            </a:r>
            <a:endParaRPr kumimoji="1" lang="ja-JP" altLang="en-US" sz="2400" dirty="0" smtClean="0"/>
          </a:p>
        </p:txBody>
      </p:sp>
      <p:sp>
        <p:nvSpPr>
          <p:cNvPr id="60" name="下矢印 59"/>
          <p:cNvSpPr/>
          <p:nvPr/>
        </p:nvSpPr>
        <p:spPr>
          <a:xfrm>
            <a:off x="5482464" y="2930537"/>
            <a:ext cx="1584960" cy="503985"/>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5224224" y="4815422"/>
            <a:ext cx="1898790" cy="461665"/>
          </a:xfrm>
          <a:prstGeom prst="rect">
            <a:avLst/>
          </a:prstGeom>
          <a:noFill/>
        </p:spPr>
        <p:txBody>
          <a:bodyPr wrap="none" rtlCol="0">
            <a:spAutoFit/>
          </a:bodyPr>
          <a:lstStyle/>
          <a:p>
            <a:r>
              <a:rPr lang="ja-JP" altLang="en-US" sz="2400" dirty="0">
                <a:solidFill>
                  <a:srgbClr val="FFFF00"/>
                </a:solidFill>
              </a:rPr>
              <a:t>○</a:t>
            </a:r>
            <a:r>
              <a:rPr lang="en-US" altLang="ja-JP" sz="2400" dirty="0" smtClean="0"/>
              <a:t>f</a:t>
            </a:r>
            <a:r>
              <a:rPr kumimoji="1" lang="en-US" altLang="ja-JP" sz="2400" dirty="0" smtClean="0"/>
              <a:t>orm factor</a:t>
            </a:r>
            <a:endParaRPr kumimoji="1" lang="ja-JP" altLang="en-US" sz="2400" dirty="0" smtClean="0"/>
          </a:p>
        </p:txBody>
      </p:sp>
      <p:pic>
        <p:nvPicPr>
          <p:cNvPr id="63" name="TexTeXPicture" descr="&lt;?xml version=&quot;1.0&quot; encoding=&quot;utf-16&quot;?&gt;&#10;&lt;TeXTeX&gt;&#10;  &lt;preamble&gt;\documentclass{jarticle}&#10;\usepackage{amsmath}&#10;\pagestyle{empty}&lt;/preamble&gt;&#10;  &lt;body&gt;\begin{align*} &#10;\langle \pi(\vec{p}_1) | V_\mu(\vec{q}) | \pi(\vec{p}_2) \rangle&#10;\end{align*}&lt;/body&gt;&#10;  &lt;fcolor&gt;FFFFFFFF&lt;/fcolor&gt;&#10;  &lt;bcolor&gt;FFFFFFFF&lt;/bcolor&gt;&#10;  &lt;transparent&gt;True&lt;/transparent&gt;&#10;  &lt;resolution&gt;1800&lt;/resolution&gt;&#10;  &lt;imageh&gt;261&lt;/imageh&gt;&#10;  &lt;imagew&gt;2035&lt;/imagew&gt;&#10;  &lt;scale&gt;50&lt;/scale&gt;&#10;  &lt;cursor&gt;4&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9150" y="5399509"/>
            <a:ext cx="2508938" cy="321785"/>
          </a:xfrm>
          <a:prstGeom prst="rect">
            <a:avLst/>
          </a:prstGeom>
        </p:spPr>
      </p:pic>
    </p:spTree>
    <p:extLst>
      <p:ext uri="{BB962C8B-B14F-4D97-AF65-F5344CB8AC3E}">
        <p14:creationId xmlns:p14="http://schemas.microsoft.com/office/powerpoint/2010/main" val="3358451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9961" y="2059913"/>
            <a:ext cx="5032147" cy="923330"/>
          </a:xfrm>
          <a:prstGeom prst="rect">
            <a:avLst/>
          </a:prstGeom>
          <a:noFill/>
        </p:spPr>
        <p:txBody>
          <a:bodyPr wrap="none" rtlCol="0">
            <a:spAutoFit/>
          </a:bodyPr>
          <a:lstStyle/>
          <a:p>
            <a:r>
              <a:rPr kumimoji="1" lang="ja-JP" altLang="en-US" sz="5400" dirty="0" smtClean="0"/>
              <a:t>多重積分の実行</a:t>
            </a:r>
          </a:p>
        </p:txBody>
      </p:sp>
      <p:sp>
        <p:nvSpPr>
          <p:cNvPr id="5" name="テキスト ボックス 4"/>
          <p:cNvSpPr txBox="1"/>
          <p:nvPr/>
        </p:nvSpPr>
        <p:spPr>
          <a:xfrm>
            <a:off x="2903974" y="3908809"/>
            <a:ext cx="3592650" cy="1569660"/>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モンテカルロ積分</a:t>
            </a:r>
            <a:endParaRPr kumimoji="1" lang="en-US" altLang="ja-JP" sz="2400" dirty="0" smtClean="0"/>
          </a:p>
          <a:p>
            <a:pPr marL="342900" indent="-342900">
              <a:buFont typeface="Arial" panose="020B0604020202020204" pitchFamily="34" charset="0"/>
              <a:buChar char="•"/>
            </a:pPr>
            <a:r>
              <a:rPr lang="ja-JP" altLang="en-US" sz="2400" dirty="0" smtClean="0"/>
              <a:t>重点サンプリング</a:t>
            </a:r>
            <a:endParaRPr lang="en-US" altLang="ja-JP" sz="2400" dirty="0" smtClean="0"/>
          </a:p>
          <a:p>
            <a:pPr marL="342900" indent="-342900">
              <a:buFont typeface="Arial" panose="020B0604020202020204" pitchFamily="34" charset="0"/>
              <a:buChar char="•"/>
            </a:pPr>
            <a:r>
              <a:rPr kumimoji="1" lang="ja-JP" altLang="en-US" sz="2400" dirty="0"/>
              <a:t>質量</a:t>
            </a:r>
            <a:r>
              <a:rPr kumimoji="1" lang="ja-JP" altLang="en-US" sz="2400" dirty="0" smtClean="0"/>
              <a:t>が軽い解析の困難</a:t>
            </a:r>
            <a:endParaRPr kumimoji="1" lang="en-US" altLang="ja-JP" sz="2400" dirty="0" smtClean="0"/>
          </a:p>
          <a:p>
            <a:pPr marL="342900" indent="-342900">
              <a:buFont typeface="Arial" panose="020B0604020202020204" pitchFamily="34" charset="0"/>
              <a:buChar char="•"/>
            </a:pPr>
            <a:r>
              <a:rPr lang="ja-JP" altLang="en-US" sz="2400" dirty="0" smtClean="0"/>
              <a:t>符号</a:t>
            </a:r>
            <a:r>
              <a:rPr lang="ja-JP" altLang="en-US" sz="2400" dirty="0"/>
              <a:t>問題</a:t>
            </a:r>
            <a:endParaRPr kumimoji="1" lang="ja-JP" altLang="en-US" sz="2400" dirty="0" smtClean="0"/>
          </a:p>
        </p:txBody>
      </p:sp>
    </p:spTree>
    <p:extLst>
      <p:ext uri="{BB962C8B-B14F-4D97-AF65-F5344CB8AC3E}">
        <p14:creationId xmlns:p14="http://schemas.microsoft.com/office/powerpoint/2010/main" val="1385472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経路積分</a:t>
            </a:r>
            <a:endParaRPr kumimoji="1" lang="ja-JP" altLang="en-US" sz="4400" dirty="0"/>
          </a:p>
        </p:txBody>
      </p:sp>
      <p:grpSp>
        <p:nvGrpSpPr>
          <p:cNvPr id="4" name="グループ化 3"/>
          <p:cNvGrpSpPr/>
          <p:nvPr/>
        </p:nvGrpSpPr>
        <p:grpSpPr>
          <a:xfrm>
            <a:off x="624676" y="4587579"/>
            <a:ext cx="3301092" cy="1047269"/>
            <a:chOff x="4066902" y="3223973"/>
            <a:chExt cx="3301092" cy="1047269"/>
          </a:xfrm>
        </p:grpSpPr>
        <p:cxnSp>
          <p:nvCxnSpPr>
            <p:cNvPr id="5" name="直線コネクタ 4"/>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8"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292267"/>
            <a:ext cx="3686357" cy="35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p:nvPr/>
        </p:nvCxnSpPr>
        <p:spPr>
          <a:xfrm flipV="1">
            <a:off x="609600" y="1759139"/>
            <a:ext cx="0" cy="4497978"/>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626268" y="2521394"/>
            <a:ext cx="3301092" cy="1047269"/>
            <a:chOff x="4066902" y="3223973"/>
            <a:chExt cx="3301092" cy="1047269"/>
          </a:xfrm>
        </p:grpSpPr>
        <p:cxnSp>
          <p:nvCxnSpPr>
            <p:cNvPr id="25" name="直線コネクタ 24"/>
            <p:cNvCxnSpPr/>
            <p:nvPr/>
          </p:nvCxnSpPr>
          <p:spPr>
            <a:xfrm>
              <a:off x="4066902" y="426285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287882" y="40571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05052" y="384756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729842" y="363801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944209" y="3432277"/>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164726" y="3228021"/>
              <a:ext cx="2203268"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066902" y="3228021"/>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4497844" y="323004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940399" y="3225997"/>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379556"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822455" y="3223973"/>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6256863" y="3236406"/>
              <a:ext cx="1101634" cy="1034836"/>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4348805" y="3427870"/>
            <a:ext cx="4185761" cy="830997"/>
          </a:xfrm>
          <a:prstGeom prst="rect">
            <a:avLst/>
          </a:prstGeom>
          <a:noFill/>
        </p:spPr>
        <p:txBody>
          <a:bodyPr wrap="none" rtlCol="0">
            <a:spAutoFit/>
          </a:bodyPr>
          <a:lstStyle/>
          <a:p>
            <a:r>
              <a:rPr kumimoji="1" lang="ja-JP" altLang="en-US" sz="2400" dirty="0" smtClean="0"/>
              <a:t>（積分変数）＝</a:t>
            </a:r>
            <a:endParaRPr kumimoji="1" lang="en-US" altLang="ja-JP" sz="2400" dirty="0" smtClean="0"/>
          </a:p>
          <a:p>
            <a:r>
              <a:rPr kumimoji="1" lang="ja-JP" altLang="en-US" sz="2400" dirty="0" smtClean="0"/>
              <a:t>（時空点の数）</a:t>
            </a:r>
            <a:r>
              <a:rPr kumimoji="1" lang="en-US" altLang="ja-JP" sz="2400" dirty="0" smtClean="0"/>
              <a:t>×</a:t>
            </a:r>
            <a:r>
              <a:rPr kumimoji="1" lang="ja-JP" altLang="en-US" sz="2400" dirty="0" smtClean="0"/>
              <a:t>（場の自由度）</a:t>
            </a:r>
          </a:p>
        </p:txBody>
      </p:sp>
      <p:sp>
        <p:nvSpPr>
          <p:cNvPr id="50" name="下矢印 49"/>
          <p:cNvSpPr/>
          <p:nvPr/>
        </p:nvSpPr>
        <p:spPr>
          <a:xfrm>
            <a:off x="5004598" y="4623486"/>
            <a:ext cx="2403565" cy="677382"/>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4874926" y="5545028"/>
            <a:ext cx="2662908" cy="523220"/>
          </a:xfrm>
          <a:prstGeom prst="rect">
            <a:avLst/>
          </a:prstGeom>
          <a:noFill/>
        </p:spPr>
        <p:txBody>
          <a:bodyPr wrap="none" rtlCol="0">
            <a:spAutoFit/>
          </a:bodyPr>
          <a:lstStyle/>
          <a:p>
            <a:r>
              <a:rPr kumimoji="1" lang="ja-JP" altLang="en-US" sz="2800" dirty="0" smtClean="0"/>
              <a:t>膨大な多重積分</a:t>
            </a:r>
          </a:p>
        </p:txBody>
      </p:sp>
      <p:pic>
        <p:nvPicPr>
          <p:cNvPr id="52"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51" y="1752068"/>
            <a:ext cx="207975" cy="187350"/>
          </a:xfrm>
          <a:prstGeom prst="rect">
            <a:avLst/>
          </a:prstGeom>
        </p:spPr>
      </p:pic>
      <p:pic>
        <p:nvPicPr>
          <p:cNvPr id="3" name="TexTeXPicture" descr="&lt;?xml version=&quot;1.0&quot; encoding=&quot;utf-16&quot;?&gt;&#10;&lt;TeXTeX&gt;&#10;  &lt;preamble&gt;\documentclass{jarticle}&#10;\usepackage{amsmath}&#10;\pagestyle{empty}&lt;/preamble&gt;&#10;  &lt;body&gt;\begin{align*} &#10;&amp;amp;\int {\cal D}\phi {\cal O} e^{-S[\phi(x)]}&#10;\\&#10;&amp;amp;=&#10;\Big[\prod_{x} \int d\phi(x) \Big]{\cal O} e^{ -S[\phi(x)]}&#10;\end{align*}&lt;/body&gt;&#10;  &lt;fcolor&gt;FFFFFFFF&lt;/fcolor&gt;&#10;  &lt;bcolor&gt;FFFFFFFF&lt;/bcolor&gt;&#10;  &lt;transparent&gt;True&lt;/transparent&gt;&#10;  &lt;resolution&gt;1800&lt;/resolution&gt;&#10;  &lt;imageh&gt;1280&lt;/imageh&gt;&#10;  &lt;imagew&gt;2904&lt;/imagew&gt;&#10;  &lt;scale&gt;50&lt;/scale&gt;&#10;  &lt;cursor&gt;7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690" y="1571713"/>
            <a:ext cx="3557605" cy="1568088"/>
          </a:xfrm>
          <a:prstGeom prst="rect">
            <a:avLst/>
          </a:prstGeom>
        </p:spPr>
      </p:pic>
    </p:spTree>
    <p:extLst>
      <p:ext uri="{BB962C8B-B14F-4D97-AF65-F5344CB8AC3E}">
        <p14:creationId xmlns:p14="http://schemas.microsoft.com/office/powerpoint/2010/main" val="3027756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モンテカルロ積分</a:t>
            </a:r>
            <a:endParaRPr kumimoji="1" lang="ja-JP" altLang="en-US" sz="4400" dirty="0"/>
          </a:p>
        </p:txBody>
      </p:sp>
      <p:sp>
        <p:nvSpPr>
          <p:cNvPr id="4" name="フリーフォーム 3"/>
          <p:cNvSpPr/>
          <p:nvPr/>
        </p:nvSpPr>
        <p:spPr>
          <a:xfrm>
            <a:off x="275296" y="1674363"/>
            <a:ext cx="2537572" cy="307180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85674" y="1455648"/>
            <a:ext cx="5705408" cy="892552"/>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800" dirty="0" smtClean="0"/>
              <a:t>モンテカルロ積分</a:t>
            </a:r>
            <a:endParaRPr kumimoji="1" lang="en-US" altLang="ja-JP" sz="2800" dirty="0" smtClean="0"/>
          </a:p>
          <a:p>
            <a:r>
              <a:rPr lang="ja-JP" altLang="en-US" sz="2400" dirty="0"/>
              <a:t>　</a:t>
            </a:r>
            <a:r>
              <a:rPr lang="ja-JP" altLang="en-US" sz="2000" dirty="0" smtClean="0"/>
              <a:t>　</a:t>
            </a:r>
            <a:r>
              <a:rPr kumimoji="1" lang="ja-JP" altLang="en-US" sz="2000" dirty="0" smtClean="0"/>
              <a:t>ランダムに選んだ点で被積分関数を評価→平均</a:t>
            </a:r>
          </a:p>
        </p:txBody>
      </p:sp>
      <p:sp>
        <p:nvSpPr>
          <p:cNvPr id="8" name="乗算 7"/>
          <p:cNvSpPr>
            <a:spLocks noChangeAspect="1"/>
          </p:cNvSpPr>
          <p:nvPr/>
        </p:nvSpPr>
        <p:spPr>
          <a:xfrm>
            <a:off x="904352" y="2374668"/>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乗算 9"/>
          <p:cNvSpPr>
            <a:spLocks noChangeAspect="1"/>
          </p:cNvSpPr>
          <p:nvPr/>
        </p:nvSpPr>
        <p:spPr>
          <a:xfrm>
            <a:off x="698470" y="3079034"/>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乗算 10"/>
          <p:cNvSpPr>
            <a:spLocks noChangeAspect="1"/>
          </p:cNvSpPr>
          <p:nvPr/>
        </p:nvSpPr>
        <p:spPr>
          <a:xfrm>
            <a:off x="1512134" y="2204623"/>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乗算 11"/>
          <p:cNvSpPr>
            <a:spLocks noChangeAspect="1"/>
          </p:cNvSpPr>
          <p:nvPr/>
        </p:nvSpPr>
        <p:spPr>
          <a:xfrm>
            <a:off x="1773270" y="3180118"/>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乗算 12"/>
          <p:cNvSpPr>
            <a:spLocks noChangeAspect="1"/>
          </p:cNvSpPr>
          <p:nvPr/>
        </p:nvSpPr>
        <p:spPr>
          <a:xfrm>
            <a:off x="2133270" y="2384623"/>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乗算 13"/>
          <p:cNvSpPr>
            <a:spLocks noChangeAspect="1"/>
          </p:cNvSpPr>
          <p:nvPr/>
        </p:nvSpPr>
        <p:spPr>
          <a:xfrm>
            <a:off x="1152134" y="2833914"/>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乗算 14"/>
          <p:cNvSpPr>
            <a:spLocks noChangeAspect="1"/>
          </p:cNvSpPr>
          <p:nvPr/>
        </p:nvSpPr>
        <p:spPr>
          <a:xfrm>
            <a:off x="1259638" y="3714219"/>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17498" y="4843705"/>
            <a:ext cx="1415772" cy="461665"/>
          </a:xfrm>
          <a:prstGeom prst="rect">
            <a:avLst/>
          </a:prstGeom>
          <a:noFill/>
        </p:spPr>
        <p:txBody>
          <a:bodyPr wrap="none" rtlCol="0">
            <a:spAutoFit/>
          </a:bodyPr>
          <a:lstStyle/>
          <a:p>
            <a:r>
              <a:rPr kumimoji="1" lang="ja-JP" altLang="en-US" sz="2400" dirty="0" smtClean="0"/>
              <a:t>積分空間</a:t>
            </a:r>
          </a:p>
        </p:txBody>
      </p:sp>
      <p:pic>
        <p:nvPicPr>
          <p:cNvPr id="22" name="TexTeXPicture" descr="&lt;?xml version=&quot;1.0&quot; encoding=&quot;utf-16&quot;?&gt;&#10;&lt;TeXTeX&gt;&#10;  &lt;preamble&gt;\documentclass{jarticle}&#10;\usepackage{amsmath}&#10;\pagestyle{empty}&lt;/preamble&gt;&#10;  &lt;body&gt;\begin{align*} &#10;&amp;amp;\int dx^m F(\vec{x})&#10;\end{align*}&lt;/body&gt;&#10;  &lt;fcolor&gt;FFFFFFFF&lt;/fcolor&gt;&#10;  &lt;bcolor&gt;FFFFFFFF&lt;/bcolor&gt;&#10;  &lt;transparent&gt;True&lt;/transparent&gt;&#10;  &lt;resolution&gt;1800&lt;/resolution&gt;&#10;  &lt;imageh&gt;553&lt;/imageh&gt;&#10;  &lt;imagew&gt;1244&lt;/imagew&gt;&#10;  &lt;scale&gt;50&lt;/scale&gt;&#10;  &lt;cursor&gt;3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244" y="2619286"/>
            <a:ext cx="1316567" cy="585258"/>
          </a:xfrm>
          <a:prstGeom prst="rect">
            <a:avLst/>
          </a:prstGeom>
        </p:spPr>
      </p:pic>
      <p:pic>
        <p:nvPicPr>
          <p:cNvPr id="27" name="TexTeXPicture" descr="&lt;?xml version=&quot;1.0&quot; encoding=&quot;utf-16&quot;?&gt;&#10;&lt;TeXTeX&gt;&#10;  &lt;preamble&gt;\documentclass{jarticle}&#10;\usepackage{amsmath}&#10;\pagestyle{empty}&lt;/preamble&gt;&#10;  &lt;body&gt;\begin{align*} &#10;\simeq \frac1N\sum_{i} F(\vec{x}_i)&#10;\end{align*}&lt;/body&gt;&#10;  &lt;fcolor&gt;FFFFFFFF&lt;/fcolor&gt;&#10;  &lt;bcolor&gt;FFFFFFFF&lt;/bcolor&gt;&#10;  &lt;transparent&gt;True&lt;/transparent&gt;&#10;  &lt;resolution&gt;1800&lt;/resolution&gt;&#10;  &lt;imageh&gt;627&lt;/imageh&gt;&#10;  &lt;imagew&gt;1567&lt;/imagew&gt;&#10;  &lt;scale&gt;50&lt;/scale&gt;&#10;  &lt;cursor&gt;3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974" y="2619286"/>
            <a:ext cx="1658408" cy="663575"/>
          </a:xfrm>
          <a:prstGeom prst="rect">
            <a:avLst/>
          </a:prstGeom>
        </p:spPr>
      </p:pic>
    </p:spTree>
    <p:extLst>
      <p:ext uri="{BB962C8B-B14F-4D97-AF65-F5344CB8AC3E}">
        <p14:creationId xmlns:p14="http://schemas.microsoft.com/office/powerpoint/2010/main" val="593327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モンテカルロ積分</a:t>
            </a:r>
            <a:endParaRPr kumimoji="1" lang="ja-JP" altLang="en-US" sz="4400" dirty="0"/>
          </a:p>
        </p:txBody>
      </p:sp>
      <p:sp>
        <p:nvSpPr>
          <p:cNvPr id="4" name="フリーフォーム 3"/>
          <p:cNvSpPr/>
          <p:nvPr/>
        </p:nvSpPr>
        <p:spPr>
          <a:xfrm>
            <a:off x="275296" y="1674363"/>
            <a:ext cx="2537572" cy="307180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985674" y="1455648"/>
            <a:ext cx="5602816" cy="523220"/>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800" dirty="0" smtClean="0"/>
              <a:t>メトロポリス法（重点サンプリング）</a:t>
            </a:r>
            <a:endParaRPr kumimoji="1" lang="ja-JP" altLang="en-US" sz="2400" dirty="0" smtClean="0"/>
          </a:p>
        </p:txBody>
      </p:sp>
      <p:sp>
        <p:nvSpPr>
          <p:cNvPr id="8" name="乗算 7"/>
          <p:cNvSpPr>
            <a:spLocks noChangeAspect="1"/>
          </p:cNvSpPr>
          <p:nvPr/>
        </p:nvSpPr>
        <p:spPr>
          <a:xfrm>
            <a:off x="850042" y="3437028"/>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乗算 9"/>
          <p:cNvSpPr>
            <a:spLocks noChangeAspect="1"/>
          </p:cNvSpPr>
          <p:nvPr/>
        </p:nvSpPr>
        <p:spPr>
          <a:xfrm>
            <a:off x="698470" y="3079034"/>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乗算 10"/>
          <p:cNvSpPr>
            <a:spLocks noChangeAspect="1"/>
          </p:cNvSpPr>
          <p:nvPr/>
        </p:nvSpPr>
        <p:spPr>
          <a:xfrm>
            <a:off x="1536423" y="2348564"/>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乗算 11"/>
          <p:cNvSpPr>
            <a:spLocks noChangeAspect="1"/>
          </p:cNvSpPr>
          <p:nvPr/>
        </p:nvSpPr>
        <p:spPr>
          <a:xfrm>
            <a:off x="1719752" y="3266352"/>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乗算 12"/>
          <p:cNvSpPr>
            <a:spLocks noChangeAspect="1"/>
          </p:cNvSpPr>
          <p:nvPr/>
        </p:nvSpPr>
        <p:spPr>
          <a:xfrm>
            <a:off x="957511" y="4250207"/>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乗算 13"/>
          <p:cNvSpPr>
            <a:spLocks noChangeAspect="1"/>
          </p:cNvSpPr>
          <p:nvPr/>
        </p:nvSpPr>
        <p:spPr>
          <a:xfrm>
            <a:off x="1210042" y="3332419"/>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乗算 14"/>
          <p:cNvSpPr>
            <a:spLocks noChangeAspect="1"/>
          </p:cNvSpPr>
          <p:nvPr/>
        </p:nvSpPr>
        <p:spPr>
          <a:xfrm>
            <a:off x="1259638" y="3714219"/>
            <a:ext cx="360000" cy="360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17498" y="4843705"/>
            <a:ext cx="1415772" cy="461665"/>
          </a:xfrm>
          <a:prstGeom prst="rect">
            <a:avLst/>
          </a:prstGeom>
          <a:noFill/>
        </p:spPr>
        <p:txBody>
          <a:bodyPr wrap="none" rtlCol="0">
            <a:spAutoFit/>
          </a:bodyPr>
          <a:lstStyle/>
          <a:p>
            <a:r>
              <a:rPr kumimoji="1" lang="ja-JP" altLang="en-US" sz="2400" dirty="0" smtClean="0"/>
              <a:t>積分空間</a:t>
            </a:r>
          </a:p>
        </p:txBody>
      </p:sp>
      <p:pic>
        <p:nvPicPr>
          <p:cNvPr id="24" name="TexTeXPicture" descr="&lt;?xml version=&quot;1.0&quot; encoding=&quot;utf-16&quot;?&gt;&#10;&lt;TeXTeX&gt;&#10;  &lt;preamble&gt;\documentclass{jarticle}&#10;\usepackage{amsmath}&#10;\pagestyle{empty}&lt;/preamble&gt;&#10;  &lt;body&gt;\begin{align*} &#10;&amp;amp;\int dx^m F(\vec{x})G(\vec{x})&#10;\end{align*}&lt;/body&gt;&#10;  &lt;fcolor&gt;FFFFFFFF&lt;/fcolor&gt;&#10;  &lt;bcolor&gt;FFFFFFFF&lt;/bcolor&gt;&#10;  &lt;transparent&gt;True&lt;/transparent&gt;&#10;  &lt;resolution&gt;1800&lt;/resolution&gt;&#10;  &lt;imageh&gt;553&lt;/imageh&gt;&#10;  &lt;imagew&gt;1776&lt;/imagew&gt;&#10;  &lt;scale&gt;50&lt;/scale&gt;&#10;  &lt;cursor&gt;4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487" y="2493776"/>
            <a:ext cx="1879601" cy="585258"/>
          </a:xfrm>
          <a:prstGeom prst="rect">
            <a:avLst/>
          </a:prstGeom>
        </p:spPr>
      </p:pic>
      <p:sp>
        <p:nvSpPr>
          <p:cNvPr id="25" name="楕円 24"/>
          <p:cNvSpPr/>
          <p:nvPr/>
        </p:nvSpPr>
        <p:spPr>
          <a:xfrm>
            <a:off x="681752" y="3210411"/>
            <a:ext cx="1271518" cy="1197996"/>
          </a:xfrm>
          <a:prstGeom prst="ellipse">
            <a:avLst/>
          </a:prstGeom>
          <a:gradFill flip="none" rotWithShape="1">
            <a:gsLst>
              <a:gs pos="0">
                <a:srgbClr val="FF0000">
                  <a:alpha val="66000"/>
                </a:srgbClr>
              </a:gs>
              <a:gs pos="78000">
                <a:srgbClr val="FF0000">
                  <a:alpha val="4000"/>
                </a:srgbClr>
              </a:gs>
              <a:gs pos="100000">
                <a:srgbClr val="FF00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36644" y="1974558"/>
            <a:ext cx="5405647" cy="400110"/>
          </a:xfrm>
          <a:prstGeom prst="rect">
            <a:avLst/>
          </a:prstGeom>
          <a:noFill/>
        </p:spPr>
        <p:txBody>
          <a:bodyPr wrap="none" rtlCol="0">
            <a:spAutoFit/>
          </a:bodyPr>
          <a:lstStyle/>
          <a:p>
            <a:r>
              <a:rPr kumimoji="1" lang="ja-JP" altLang="en-US" sz="2000" dirty="0" smtClean="0"/>
              <a:t>積分空間の一部のみが積分に強く寄与する場合</a:t>
            </a:r>
          </a:p>
        </p:txBody>
      </p:sp>
      <p:sp>
        <p:nvSpPr>
          <p:cNvPr id="3" name="テキスト ボックス 2"/>
          <p:cNvSpPr txBox="1"/>
          <p:nvPr/>
        </p:nvSpPr>
        <p:spPr>
          <a:xfrm>
            <a:off x="3219324" y="3332419"/>
            <a:ext cx="3408305" cy="461665"/>
          </a:xfrm>
          <a:prstGeom prst="rect">
            <a:avLst/>
          </a:prstGeom>
          <a:noFill/>
        </p:spPr>
        <p:txBody>
          <a:bodyPr wrap="none" rtlCol="0">
            <a:spAutoFit/>
          </a:bodyPr>
          <a:lstStyle/>
          <a:p>
            <a:r>
              <a:rPr kumimoji="1" lang="ja-JP" altLang="en-US" sz="2400" dirty="0" smtClean="0"/>
              <a:t>ランダムな点の採集方法</a:t>
            </a:r>
          </a:p>
        </p:txBody>
      </p:sp>
      <p:pic>
        <p:nvPicPr>
          <p:cNvPr id="9" name="TexTeXPicture" descr="&lt;?xml version=&quot;1.0&quot; encoding=&quot;utf-16&quot;?&gt;&#10;&lt;TeXTeX&gt;&#10;  &lt;preamble&gt;\documentclass{jarticle}&#10;\usepackage{amsmath}&#10;\pagestyle{empty}&lt;/preamble&gt;&#10;  &lt;body&gt;\begin{align*} &#10;G(\vec{x}_{i+1}) \le G(\vec{x}_i)&#10;\end{align*}&lt;/body&gt;&#10;  &lt;fcolor&gt;FFFFFFFF&lt;/fcolor&gt;&#10;  &lt;bcolor&gt;FFFFFFFF&lt;/bcolor&gt;&#10;  &lt;transparent&gt;True&lt;/transparent&gt;&#10;  &lt;resolution&gt;1800&lt;/resolution&gt;&#10;  &lt;imageh&gt;250&lt;/imageh&gt;&#10;  &lt;imagew&gt;1776&lt;/imagew&gt;&#10;  &lt;scale&gt;50&lt;/scale&gt;&#10;  &lt;cursor&gt;4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110" y="3941927"/>
            <a:ext cx="1879600" cy="264583"/>
          </a:xfrm>
          <a:prstGeom prst="rect">
            <a:avLst/>
          </a:prstGeom>
        </p:spPr>
      </p:pic>
      <p:pic>
        <p:nvPicPr>
          <p:cNvPr id="16" name="TexTeXPicture" descr="&lt;?xml version=&quot;1.0&quot; encoding=&quot;utf-16&quot;?&gt;&#10;&lt;TeXTeX&gt;&#10;  &lt;preamble&gt;\documentclass{jarticle}&#10;\usepackage{amsmath}&#10;\pagestyle{empty}&lt;/preamble&gt;&#10;  &lt;body&gt;\begin{align*} &#10;G(\vec{x}_{i+1}) &amp;gt;G(\vec{x}_i)&#10;\end{align*}&lt;/body&gt;&#10;  &lt;fcolor&gt;FFFFFFFF&lt;/fcolor&gt;&#10;  &lt;bcolor&gt;FFFFFFFF&lt;/bcolor&gt;&#10;  &lt;transparent&gt;True&lt;/transparent&gt;&#10;  &lt;resolution&gt;1800&lt;/resolution&gt;&#10;  &lt;imageh&gt;250&lt;/imageh&gt;&#10;  &lt;imagew&gt;1776&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110" y="4361848"/>
            <a:ext cx="1879600" cy="264583"/>
          </a:xfrm>
          <a:prstGeom prst="rect">
            <a:avLst/>
          </a:prstGeom>
        </p:spPr>
      </p:pic>
      <p:sp>
        <p:nvSpPr>
          <p:cNvPr id="17" name="テキスト ボックス 16"/>
          <p:cNvSpPr txBox="1"/>
          <p:nvPr/>
        </p:nvSpPr>
        <p:spPr>
          <a:xfrm>
            <a:off x="5757706" y="3823289"/>
            <a:ext cx="1409360" cy="461665"/>
          </a:xfrm>
          <a:prstGeom prst="rect">
            <a:avLst/>
          </a:prstGeom>
          <a:noFill/>
        </p:spPr>
        <p:txBody>
          <a:bodyPr wrap="none" rtlCol="0">
            <a:spAutoFit/>
          </a:bodyPr>
          <a:lstStyle/>
          <a:p>
            <a:r>
              <a:rPr kumimoji="1" lang="ja-JP" altLang="en-US" sz="2400" dirty="0" smtClean="0"/>
              <a:t>必ず採用</a:t>
            </a:r>
          </a:p>
        </p:txBody>
      </p:sp>
      <p:sp>
        <p:nvSpPr>
          <p:cNvPr id="18" name="テキスト ボックス 17"/>
          <p:cNvSpPr txBox="1"/>
          <p:nvPr/>
        </p:nvSpPr>
        <p:spPr>
          <a:xfrm>
            <a:off x="5757706" y="4255226"/>
            <a:ext cx="2727029" cy="461665"/>
          </a:xfrm>
          <a:prstGeom prst="rect">
            <a:avLst/>
          </a:prstGeom>
          <a:noFill/>
        </p:spPr>
        <p:txBody>
          <a:bodyPr wrap="none" rtlCol="0">
            <a:spAutoFit/>
          </a:bodyPr>
          <a:lstStyle/>
          <a:p>
            <a:r>
              <a:rPr kumimoji="1" lang="ja-JP" altLang="en-US" sz="2400" dirty="0" smtClean="0"/>
              <a:t>確率               </a:t>
            </a:r>
            <a:r>
              <a:rPr lang="ja-JP" altLang="en-US" sz="2400" dirty="0" smtClean="0"/>
              <a:t>で採用</a:t>
            </a:r>
            <a:endParaRPr kumimoji="1" lang="ja-JP" altLang="en-US" sz="2400" dirty="0" smtClean="0"/>
          </a:p>
        </p:txBody>
      </p:sp>
      <p:pic>
        <p:nvPicPr>
          <p:cNvPr id="28" name="TexTeXPicture" descr="&lt;?xml version=&quot;1.0&quot; encoding=&quot;utf-16&quot;?&gt;&#10;&lt;TeXTeX&gt;&#10;  &lt;preamble&gt;\documentclass{jarticle}&#10;\usepackage{amsmath}&#10;\pagestyle{empty}&lt;/preamble&gt;&#10;  &lt;body&gt;\begin{align*} &#10;G_i/G_{i+1}&#10;\end{align*}&lt;/body&gt;&#10;  &lt;fcolor&gt;FFFFFFFF&lt;/fcolor&gt;&#10;  &lt;bcolor&gt;FFFFFFFF&lt;/bcolor&gt;&#10;  &lt;transparent&gt;True&lt;/transparent&gt;&#10;  &lt;resolution&gt;1800&lt;/resolution&gt;&#10;  &lt;imageh&gt;249&lt;/imageh&gt;&#10;  &lt;imagew&gt;891&lt;/imagew&gt;&#10;  &lt;scale&gt;50&lt;/scale&gt;&#10;  &lt;cursor&gt;2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733" y="4374391"/>
            <a:ext cx="942975" cy="263525"/>
          </a:xfrm>
          <a:prstGeom prst="rect">
            <a:avLst/>
          </a:prstGeom>
        </p:spPr>
      </p:pic>
      <p:sp>
        <p:nvSpPr>
          <p:cNvPr id="29" name="左中かっこ 28"/>
          <p:cNvSpPr/>
          <p:nvPr/>
        </p:nvSpPr>
        <p:spPr>
          <a:xfrm>
            <a:off x="3336644" y="3862952"/>
            <a:ext cx="345470" cy="774964"/>
          </a:xfrm>
          <a:prstGeom prst="leftBrac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1" name="TexTeXPicture" descr="&lt;?xml version=&quot;1.0&quot; encoding=&quot;utf-16&quot;?&gt;&#10;&lt;TeXTeX&gt;&#10;  &lt;preamble&gt;\documentclass{jarticle}&#10;\usepackage{amsmath}&#10;\pagestyle{empty}&lt;/preamble&gt;&#10;  &lt;body&gt;\begin{align*} &#10;&amp;amp;\int dx^m F(\vec{x})G(\vec{x}) = \frac1N \sum_{\vec{x}_i} F(\vec{x}_i)&#10;\end{align*}&lt;/body&gt;&#10;  &lt;fcolor&gt;FFFFFFFF&lt;/fcolor&gt;&#10;  &lt;bcolor&gt;FFFFFFFF&lt;/bcolor&gt;&#10;  &lt;transparent&gt;True&lt;/transparent&gt;&#10;  &lt;resolution&gt;1800&lt;/resolution&gt;&#10;  &lt;imageh&gt;669&lt;/imageh&gt;&#10;  &lt;imagew&gt;3451&lt;/imagew&gt;&#10;  &lt;scale&gt;50&lt;/scale&gt;&#10;  &lt;cursor&gt;7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8487" y="5062382"/>
            <a:ext cx="3652310" cy="708025"/>
          </a:xfrm>
          <a:prstGeom prst="rect">
            <a:avLst/>
          </a:prstGeom>
        </p:spPr>
      </p:pic>
    </p:spTree>
    <p:extLst>
      <p:ext uri="{BB962C8B-B14F-4D97-AF65-F5344CB8AC3E}">
        <p14:creationId xmlns:p14="http://schemas.microsoft.com/office/powerpoint/2010/main" val="1983930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275296" y="1674363"/>
            <a:ext cx="2537572" cy="307180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8" name="フリーフォーム 17"/>
          <p:cNvSpPr/>
          <p:nvPr/>
        </p:nvSpPr>
        <p:spPr>
          <a:xfrm>
            <a:off x="-2009670" y="-673240"/>
            <a:ext cx="5506495" cy="822959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経路積分の場合</a:t>
            </a:r>
            <a:endParaRPr kumimoji="1" lang="ja-JP" altLang="en-US" sz="4400" dirty="0"/>
          </a:p>
        </p:txBody>
      </p:sp>
      <p:sp>
        <p:nvSpPr>
          <p:cNvPr id="12" name="テキスト ボックス 11"/>
          <p:cNvSpPr txBox="1"/>
          <p:nvPr/>
        </p:nvSpPr>
        <p:spPr>
          <a:xfrm>
            <a:off x="717498" y="4843705"/>
            <a:ext cx="1415772" cy="461665"/>
          </a:xfrm>
          <a:prstGeom prst="rect">
            <a:avLst/>
          </a:prstGeom>
          <a:noFill/>
        </p:spPr>
        <p:txBody>
          <a:bodyPr wrap="none" rtlCol="0">
            <a:spAutoFit/>
          </a:bodyPr>
          <a:lstStyle/>
          <a:p>
            <a:r>
              <a:rPr kumimoji="1" lang="ja-JP" altLang="en-US" sz="2400" dirty="0" smtClean="0"/>
              <a:t>積分空間</a:t>
            </a:r>
          </a:p>
        </p:txBody>
      </p:sp>
      <p:sp>
        <p:nvSpPr>
          <p:cNvPr id="13" name="楕円 12"/>
          <p:cNvSpPr/>
          <p:nvPr/>
        </p:nvSpPr>
        <p:spPr>
          <a:xfrm>
            <a:off x="1336430" y="3979147"/>
            <a:ext cx="566597" cy="439307"/>
          </a:xfrm>
          <a:prstGeom prst="ellipse">
            <a:avLst/>
          </a:prstGeom>
          <a:gradFill flip="none" rotWithShape="1">
            <a:gsLst>
              <a:gs pos="0">
                <a:srgbClr val="FF0000">
                  <a:alpha val="66000"/>
                </a:srgbClr>
              </a:gs>
              <a:gs pos="78000">
                <a:srgbClr val="FF0000">
                  <a:alpha val="4000"/>
                </a:srgbClr>
              </a:gs>
              <a:gs pos="100000">
                <a:srgbClr val="FF00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496826" y="1674363"/>
            <a:ext cx="5325497" cy="461665"/>
          </a:xfrm>
          <a:prstGeom prst="rect">
            <a:avLst/>
          </a:prstGeom>
          <a:noFill/>
        </p:spPr>
        <p:txBody>
          <a:bodyPr wrap="none" rtlCol="0">
            <a:spAutoFit/>
          </a:bodyPr>
          <a:lstStyle/>
          <a:p>
            <a:r>
              <a:rPr kumimoji="1" lang="ja-JP" altLang="en-US" sz="2400" dirty="0" smtClean="0"/>
              <a:t>積分に寄与する領域が</a:t>
            </a:r>
            <a:r>
              <a:rPr kumimoji="1" lang="ja-JP" altLang="en-US" sz="2400" dirty="0" smtClean="0">
                <a:solidFill>
                  <a:srgbClr val="FFFF00"/>
                </a:solidFill>
              </a:rPr>
              <a:t>めちゃくちゃ</a:t>
            </a:r>
            <a:r>
              <a:rPr kumimoji="1" lang="ja-JP" altLang="en-US" sz="2400" dirty="0" smtClean="0"/>
              <a:t>狭い</a:t>
            </a:r>
          </a:p>
        </p:txBody>
      </p:sp>
      <p:sp>
        <p:nvSpPr>
          <p:cNvPr id="16" name="下矢印 15"/>
          <p:cNvSpPr/>
          <p:nvPr/>
        </p:nvSpPr>
        <p:spPr>
          <a:xfrm>
            <a:off x="5205047" y="2271746"/>
            <a:ext cx="1909186" cy="49236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39068" y="2899833"/>
            <a:ext cx="4641015" cy="830997"/>
          </a:xfrm>
          <a:prstGeom prst="rect">
            <a:avLst/>
          </a:prstGeom>
          <a:noFill/>
        </p:spPr>
        <p:txBody>
          <a:bodyPr wrap="none" rtlCol="0">
            <a:spAutoFit/>
          </a:bodyPr>
          <a:lstStyle/>
          <a:p>
            <a:pPr algn="ctr"/>
            <a:r>
              <a:rPr lang="ja-JP" altLang="en-US" sz="2400" dirty="0" smtClean="0"/>
              <a:t>ランダムに評価点を選ん</a:t>
            </a:r>
            <a:r>
              <a:rPr lang="ja-JP" altLang="en-US" sz="2400" dirty="0"/>
              <a:t>で</a:t>
            </a:r>
            <a:r>
              <a:rPr lang="ja-JP" altLang="en-US" sz="2400" dirty="0" smtClean="0"/>
              <a:t>いると、</a:t>
            </a:r>
            <a:endParaRPr lang="en-US" altLang="ja-JP" sz="2400" dirty="0" smtClean="0"/>
          </a:p>
          <a:p>
            <a:pPr algn="ctr"/>
            <a:r>
              <a:rPr lang="ja-JP" altLang="en-US" sz="2400" dirty="0"/>
              <a:t>効率</a:t>
            </a:r>
            <a:r>
              <a:rPr lang="ja-JP" altLang="en-US" sz="2400" dirty="0" smtClean="0"/>
              <a:t>が悪くて話にならない</a:t>
            </a:r>
            <a:endParaRPr kumimoji="1" lang="ja-JP" altLang="en-US" sz="2400" dirty="0" smtClean="0"/>
          </a:p>
        </p:txBody>
      </p:sp>
      <p:sp>
        <p:nvSpPr>
          <p:cNvPr id="19" name="下矢印 18"/>
          <p:cNvSpPr/>
          <p:nvPr/>
        </p:nvSpPr>
        <p:spPr>
          <a:xfrm>
            <a:off x="5205047" y="3866548"/>
            <a:ext cx="1909186" cy="49236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867119" y="4448999"/>
            <a:ext cx="4584909" cy="830997"/>
          </a:xfrm>
          <a:prstGeom prst="rect">
            <a:avLst/>
          </a:prstGeom>
          <a:noFill/>
        </p:spPr>
        <p:txBody>
          <a:bodyPr wrap="none" rtlCol="0">
            <a:spAutoFit/>
          </a:bodyPr>
          <a:lstStyle/>
          <a:p>
            <a:pPr algn="ctr"/>
            <a:r>
              <a:rPr kumimoji="1" lang="ja-JP" altLang="en-US" sz="2400" dirty="0" smtClean="0"/>
              <a:t>大きな寄与のある領域のみ</a:t>
            </a:r>
            <a:r>
              <a:rPr lang="ja-JP" altLang="en-US" sz="2400" dirty="0" smtClean="0"/>
              <a:t>を</a:t>
            </a:r>
            <a:endParaRPr kumimoji="1" lang="en-US" altLang="ja-JP" sz="2400" dirty="0" smtClean="0"/>
          </a:p>
          <a:p>
            <a:pPr algn="ctr"/>
            <a:r>
              <a:rPr lang="ja-JP" altLang="en-US" sz="2400" dirty="0" smtClean="0"/>
              <a:t>うろちょろするアルゴリズムが必要</a:t>
            </a:r>
            <a:endParaRPr kumimoji="1" lang="ja-JP" altLang="en-US" sz="2400" dirty="0" smtClean="0"/>
          </a:p>
        </p:txBody>
      </p:sp>
      <p:sp>
        <p:nvSpPr>
          <p:cNvPr id="21" name="フリーフォーム 20"/>
          <p:cNvSpPr/>
          <p:nvPr/>
        </p:nvSpPr>
        <p:spPr>
          <a:xfrm>
            <a:off x="1171648" y="3730600"/>
            <a:ext cx="961622" cy="777925"/>
          </a:xfrm>
          <a:custGeom>
            <a:avLst/>
            <a:gdLst>
              <a:gd name="connsiteX0" fmla="*/ 1696053 w 3204237"/>
              <a:gd name="connsiteY0" fmla="*/ 2632202 h 2632202"/>
              <a:gd name="connsiteX1" fmla="*/ 741459 w 3204237"/>
              <a:gd name="connsiteY1" fmla="*/ 1325916 h 2632202"/>
              <a:gd name="connsiteX2" fmla="*/ 2309002 w 3204237"/>
              <a:gd name="connsiteY2" fmla="*/ 89969 h 2632202"/>
              <a:gd name="connsiteX3" fmla="*/ 1716150 w 3204237"/>
              <a:gd name="connsiteY3" fmla="*/ 1768043 h 2632202"/>
              <a:gd name="connsiteX4" fmla="*/ 38075 w 3204237"/>
              <a:gd name="connsiteY4" fmla="*/ 1878575 h 2632202"/>
              <a:gd name="connsiteX5" fmla="*/ 761556 w 3204237"/>
              <a:gd name="connsiteY5" fmla="*/ 511999 h 2632202"/>
              <a:gd name="connsiteX6" fmla="*/ 3183209 w 3204237"/>
              <a:gd name="connsiteY6" fmla="*/ 1747947 h 2632202"/>
              <a:gd name="connsiteX7" fmla="*/ 1907068 w 3204237"/>
              <a:gd name="connsiteY7" fmla="*/ 2099639 h 2632202"/>
              <a:gd name="connsiteX8" fmla="*/ 1364457 w 3204237"/>
              <a:gd name="connsiteY8" fmla="*/ 29678 h 2632202"/>
              <a:gd name="connsiteX9" fmla="*/ 600783 w 3204237"/>
              <a:gd name="connsiteY9" fmla="*/ 934030 h 2632202"/>
              <a:gd name="connsiteX10" fmla="*/ 2208519 w 3204237"/>
              <a:gd name="connsiteY10" fmla="*/ 1747947 h 2632202"/>
              <a:gd name="connsiteX0" fmla="*/ 1696053 w 3204237"/>
              <a:gd name="connsiteY0" fmla="*/ 2632980 h 2632980"/>
              <a:gd name="connsiteX1" fmla="*/ 741459 w 3204237"/>
              <a:gd name="connsiteY1" fmla="*/ 1326694 h 2632980"/>
              <a:gd name="connsiteX2" fmla="*/ 2309002 w 3204237"/>
              <a:gd name="connsiteY2" fmla="*/ 90747 h 2632980"/>
              <a:gd name="connsiteX3" fmla="*/ 1716150 w 3204237"/>
              <a:gd name="connsiteY3" fmla="*/ 1768821 h 2632980"/>
              <a:gd name="connsiteX4" fmla="*/ 38075 w 3204237"/>
              <a:gd name="connsiteY4" fmla="*/ 1879353 h 2632980"/>
              <a:gd name="connsiteX5" fmla="*/ 761556 w 3204237"/>
              <a:gd name="connsiteY5" fmla="*/ 512777 h 2632980"/>
              <a:gd name="connsiteX6" fmla="*/ 3183209 w 3204237"/>
              <a:gd name="connsiteY6" fmla="*/ 1748725 h 2632980"/>
              <a:gd name="connsiteX7" fmla="*/ 1907068 w 3204237"/>
              <a:gd name="connsiteY7" fmla="*/ 2100417 h 2632980"/>
              <a:gd name="connsiteX8" fmla="*/ 1364457 w 3204237"/>
              <a:gd name="connsiteY8" fmla="*/ 30456 h 2632980"/>
              <a:gd name="connsiteX9" fmla="*/ 600783 w 3204237"/>
              <a:gd name="connsiteY9" fmla="*/ 934808 h 2632980"/>
              <a:gd name="connsiteX10" fmla="*/ 2690944 w 3204237"/>
              <a:gd name="connsiteY10" fmla="*/ 1903469 h 263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237" h="2632980">
                <a:moveTo>
                  <a:pt x="1696053" y="2632980"/>
                </a:moveTo>
                <a:cubicBezTo>
                  <a:pt x="1167677" y="2191689"/>
                  <a:pt x="639301" y="1750399"/>
                  <a:pt x="741459" y="1326694"/>
                </a:cubicBezTo>
                <a:cubicBezTo>
                  <a:pt x="843617" y="902989"/>
                  <a:pt x="2146554" y="17059"/>
                  <a:pt x="2309002" y="90747"/>
                </a:cubicBezTo>
                <a:cubicBezTo>
                  <a:pt x="2471451" y="164435"/>
                  <a:pt x="2094638" y="1470720"/>
                  <a:pt x="1716150" y="1768821"/>
                </a:cubicBezTo>
                <a:cubicBezTo>
                  <a:pt x="1337662" y="2066922"/>
                  <a:pt x="197174" y="2088694"/>
                  <a:pt x="38075" y="1879353"/>
                </a:cubicBezTo>
                <a:cubicBezTo>
                  <a:pt x="-121024" y="1670012"/>
                  <a:pt x="237367" y="534548"/>
                  <a:pt x="761556" y="512777"/>
                </a:cubicBezTo>
                <a:cubicBezTo>
                  <a:pt x="1285745" y="491006"/>
                  <a:pt x="2992290" y="1484118"/>
                  <a:pt x="3183209" y="1748725"/>
                </a:cubicBezTo>
                <a:cubicBezTo>
                  <a:pt x="3374128" y="2013332"/>
                  <a:pt x="2210193" y="2386795"/>
                  <a:pt x="1907068" y="2100417"/>
                </a:cubicBezTo>
                <a:cubicBezTo>
                  <a:pt x="1603943" y="1814039"/>
                  <a:pt x="1582171" y="224724"/>
                  <a:pt x="1364457" y="30456"/>
                </a:cubicBezTo>
                <a:cubicBezTo>
                  <a:pt x="1146743" y="-163812"/>
                  <a:pt x="379702" y="622639"/>
                  <a:pt x="600783" y="934808"/>
                </a:cubicBezTo>
                <a:cubicBezTo>
                  <a:pt x="821864" y="1246977"/>
                  <a:pt x="1957414" y="1639699"/>
                  <a:pt x="2690944" y="1903469"/>
                </a:cubicBezTo>
              </a:path>
            </a:pathLst>
          </a:custGeom>
          <a:noFill/>
          <a:ln>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261457" y="5838093"/>
            <a:ext cx="3796232" cy="769441"/>
          </a:xfrm>
          <a:prstGeom prst="rect">
            <a:avLst/>
          </a:prstGeom>
          <a:noFill/>
        </p:spPr>
        <p:txBody>
          <a:bodyPr wrap="none" rtlCol="0">
            <a:spAutoFit/>
          </a:bodyPr>
          <a:lstStyle/>
          <a:p>
            <a:pPr algn="ctr"/>
            <a:r>
              <a:rPr kumimoji="1" lang="ja-JP" altLang="en-US" sz="2400" dirty="0" smtClean="0"/>
              <a:t>ハイブリッド・モンテカルロ法</a:t>
            </a:r>
            <a:endParaRPr kumimoji="1" lang="en-US" altLang="ja-JP" sz="2400" dirty="0" smtClean="0"/>
          </a:p>
          <a:p>
            <a:pPr algn="ctr"/>
            <a:r>
              <a:rPr lang="ja-JP" altLang="en-US" sz="2000" dirty="0" smtClean="0"/>
              <a:t>（純ゲージ理論のとき：擬熱浴法）</a:t>
            </a:r>
            <a:endParaRPr kumimoji="1" lang="ja-JP" altLang="en-US" sz="2000" dirty="0" smtClean="0"/>
          </a:p>
        </p:txBody>
      </p:sp>
      <p:pic>
        <p:nvPicPr>
          <p:cNvPr id="24" name="TexTeXPicture" descr="&lt;?xml version=&quot;1.0&quot; encoding=&quot;utf-16&quot;?&gt;&#10;&lt;TeXTeX&gt;&#10;  &lt;preamble&gt;\documentclass{jarticle}&#10;\usepackage{amsmath}&#10;\pagestyle{empty}&lt;/preamble&gt;&#10;  &lt;body&gt;\begin{align*} &#10;&amp;amp;\int {\cal D}\phi {\cal O} e^{-S[\phi(x)]}&#10;\end{align*}&lt;/body&gt;&#10;  &lt;fcolor&gt;FFFFFFFF&lt;/fcolor&gt;&#10;  &lt;bcolor&gt;FFFFFFFF&lt;/bcolor&gt;&#10;  &lt;transparent&gt;True&lt;/transparent&gt;&#10;  &lt;resolution&gt;1800&lt;/resolution&gt;&#10;  &lt;imageh&gt;553&lt;/imageh&gt;&#10;  &lt;imagew&gt;1710&lt;/imagew&gt;&#10;  &lt;scale&gt;50&lt;/scale&gt;&#10;  &lt;cursor&gt;5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922" y="653936"/>
            <a:ext cx="2610684" cy="844273"/>
          </a:xfrm>
          <a:prstGeom prst="rect">
            <a:avLst/>
          </a:prstGeom>
        </p:spPr>
      </p:pic>
      <p:sp>
        <p:nvSpPr>
          <p:cNvPr id="15" name="下矢印 14"/>
          <p:cNvSpPr/>
          <p:nvPr/>
        </p:nvSpPr>
        <p:spPr>
          <a:xfrm>
            <a:off x="5207254" y="5279996"/>
            <a:ext cx="1909186" cy="49236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06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p:bldP spid="19" grpId="0" animBg="1"/>
      <p:bldP spid="20" grpId="0"/>
      <p:bldP spid="21" grpId="0" animBg="1"/>
      <p:bldP spid="22"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格子</a:t>
            </a:r>
            <a:r>
              <a:rPr kumimoji="1" lang="en-US" altLang="ja-JP" sz="4400" dirty="0" smtClean="0"/>
              <a:t>QCD</a:t>
            </a:r>
            <a:r>
              <a:rPr kumimoji="1" lang="ja-JP" altLang="en-US" sz="4400" dirty="0" smtClean="0"/>
              <a:t>数値解析が</a:t>
            </a:r>
            <a:r>
              <a:rPr kumimoji="1" lang="en-US" altLang="ja-JP" sz="4400" dirty="0" smtClean="0"/>
              <a:t/>
            </a:r>
            <a:br>
              <a:rPr kumimoji="1" lang="en-US" altLang="ja-JP" sz="4400" dirty="0" smtClean="0"/>
            </a:br>
            <a:r>
              <a:rPr kumimoji="1" lang="ja-JP" altLang="en-US" sz="4400" dirty="0" smtClean="0"/>
              <a:t>成し遂げたこと</a:t>
            </a:r>
            <a:endParaRPr kumimoji="1" lang="ja-JP" altLang="en-US" sz="4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730" y="1232603"/>
            <a:ext cx="4484602" cy="2851717"/>
          </a:xfrm>
          <a:prstGeom prst="rect">
            <a:avLst/>
          </a:prstGeom>
        </p:spPr>
      </p:pic>
      <p:sp>
        <p:nvSpPr>
          <p:cNvPr id="4" name="テキスト ボックス 3"/>
          <p:cNvSpPr txBox="1"/>
          <p:nvPr/>
        </p:nvSpPr>
        <p:spPr>
          <a:xfrm>
            <a:off x="1190431" y="1754921"/>
            <a:ext cx="3491661" cy="461665"/>
          </a:xfrm>
          <a:prstGeom prst="rect">
            <a:avLst/>
          </a:prstGeom>
          <a:noFill/>
        </p:spPr>
        <p:txBody>
          <a:bodyPr wrap="none" rtlCol="0">
            <a:spAutoFit/>
          </a:bodyPr>
          <a:lstStyle/>
          <a:p>
            <a:r>
              <a:rPr kumimoji="1" lang="ja-JP" altLang="en-US" sz="2400" dirty="0" smtClean="0"/>
              <a:t>ハドロンスペクトルの</a:t>
            </a:r>
            <a:r>
              <a:rPr lang="ja-JP" altLang="en-US" sz="2400" dirty="0" smtClean="0"/>
              <a:t>再現</a:t>
            </a:r>
            <a:endParaRPr kumimoji="1" lang="ja-JP" altLang="en-US" sz="2400" dirty="0" smtClean="0"/>
          </a:p>
        </p:txBody>
      </p:sp>
      <p:sp>
        <p:nvSpPr>
          <p:cNvPr id="5" name="テキスト ボックス 4"/>
          <p:cNvSpPr txBox="1"/>
          <p:nvPr/>
        </p:nvSpPr>
        <p:spPr>
          <a:xfrm>
            <a:off x="6027698" y="3329570"/>
            <a:ext cx="3116302" cy="584775"/>
          </a:xfrm>
          <a:prstGeom prst="rect">
            <a:avLst/>
          </a:prstGeom>
          <a:noFill/>
        </p:spPr>
        <p:txBody>
          <a:bodyPr wrap="none" rtlCol="0">
            <a:spAutoFit/>
          </a:bodyPr>
          <a:lstStyle/>
          <a:p>
            <a:r>
              <a:rPr kumimoji="1" lang="en-US" altLang="ja-JP" sz="1600" dirty="0" err="1" smtClean="0">
                <a:solidFill>
                  <a:srgbClr val="FF0000"/>
                </a:solidFill>
              </a:rPr>
              <a:t>Kronfeld</a:t>
            </a:r>
            <a:r>
              <a:rPr kumimoji="1" lang="en-US" altLang="ja-JP" sz="1600" dirty="0" smtClean="0">
                <a:solidFill>
                  <a:srgbClr val="FF0000"/>
                </a:solidFill>
              </a:rPr>
              <a:t>, </a:t>
            </a:r>
          </a:p>
          <a:p>
            <a:r>
              <a:rPr kumimoji="1" lang="en-US" altLang="ja-JP" sz="1600" dirty="0" smtClean="0">
                <a:solidFill>
                  <a:srgbClr val="FF0000"/>
                </a:solidFill>
              </a:rPr>
              <a:t>Ann.Rev.Nucl.Part.Sci.62,265(2012)</a:t>
            </a:r>
            <a:endParaRPr kumimoji="1" lang="ja-JP" altLang="en-US" sz="1600" dirty="0" smtClean="0">
              <a:solidFill>
                <a:srgbClr val="FF0000"/>
              </a:solidFill>
            </a:endParaRPr>
          </a:p>
        </p:txBody>
      </p:sp>
      <p:pic>
        <p:nvPicPr>
          <p:cNvPr id="6" name="図 5"/>
          <p:cNvPicPr>
            <a:picLocks noChangeAspect="1"/>
          </p:cNvPicPr>
          <p:nvPr/>
        </p:nvPicPr>
        <p:blipFill>
          <a:blip r:embed="rId3"/>
          <a:stretch>
            <a:fillRect/>
          </a:stretch>
        </p:blipFill>
        <p:spPr>
          <a:xfrm>
            <a:off x="130629" y="3356192"/>
            <a:ext cx="4362994" cy="3335835"/>
          </a:xfrm>
          <a:prstGeom prst="rect">
            <a:avLst/>
          </a:prstGeom>
        </p:spPr>
      </p:pic>
      <p:sp>
        <p:nvSpPr>
          <p:cNvPr id="7" name="テキスト ボックス 6"/>
          <p:cNvSpPr txBox="1"/>
          <p:nvPr/>
        </p:nvSpPr>
        <p:spPr>
          <a:xfrm>
            <a:off x="4589730" y="5486368"/>
            <a:ext cx="3422732" cy="830997"/>
          </a:xfrm>
          <a:prstGeom prst="rect">
            <a:avLst/>
          </a:prstGeom>
          <a:noFill/>
        </p:spPr>
        <p:txBody>
          <a:bodyPr wrap="none" rtlCol="0">
            <a:spAutoFit/>
          </a:bodyPr>
          <a:lstStyle/>
          <a:p>
            <a:r>
              <a:rPr kumimoji="1" lang="en-US" altLang="ja-JP" sz="2400" dirty="0" smtClean="0"/>
              <a:t>μ=0</a:t>
            </a:r>
            <a:r>
              <a:rPr kumimoji="1" lang="ja-JP" altLang="en-US" sz="2400" dirty="0" smtClean="0"/>
              <a:t>の状態方程式</a:t>
            </a:r>
            <a:endParaRPr kumimoji="1" lang="en-US" altLang="ja-JP" sz="2400" dirty="0" smtClean="0"/>
          </a:p>
          <a:p>
            <a:r>
              <a:rPr kumimoji="1" lang="ja-JP" altLang="en-US" sz="2400" dirty="0" smtClean="0"/>
              <a:t>（エネルギー密度と圧力）</a:t>
            </a:r>
          </a:p>
        </p:txBody>
      </p:sp>
      <p:sp>
        <p:nvSpPr>
          <p:cNvPr id="8" name="正方形/長方形 7"/>
          <p:cNvSpPr/>
          <p:nvPr/>
        </p:nvSpPr>
        <p:spPr>
          <a:xfrm>
            <a:off x="4627832" y="6223636"/>
            <a:ext cx="3993657" cy="338554"/>
          </a:xfrm>
          <a:prstGeom prst="rect">
            <a:avLst/>
          </a:prstGeom>
        </p:spPr>
        <p:txBody>
          <a:bodyPr wrap="none">
            <a:spAutoFit/>
          </a:bodyPr>
          <a:lstStyle/>
          <a:p>
            <a:r>
              <a:rPr lang="en-US" altLang="ja-JP" sz="1600" dirty="0" err="1"/>
              <a:t>HotQCD</a:t>
            </a:r>
            <a:r>
              <a:rPr lang="en-US" altLang="ja-JP" sz="1600" dirty="0"/>
              <a:t> </a:t>
            </a:r>
            <a:r>
              <a:rPr lang="en-US" altLang="ja-JP" sz="1600" dirty="0" smtClean="0"/>
              <a:t>Collaboration, PRD90, 094503 (2014)</a:t>
            </a:r>
            <a:endParaRPr lang="ja-JP" altLang="en-US" sz="1600" dirty="0"/>
          </a:p>
        </p:txBody>
      </p:sp>
    </p:spTree>
    <p:extLst>
      <p:ext uri="{BB962C8B-B14F-4D97-AF65-F5344CB8AC3E}">
        <p14:creationId xmlns:p14="http://schemas.microsoft.com/office/powerpoint/2010/main" val="1897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2009670" y="-673240"/>
            <a:ext cx="5506495" cy="822959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17498" y="4843705"/>
            <a:ext cx="1415772" cy="461665"/>
          </a:xfrm>
          <a:prstGeom prst="rect">
            <a:avLst/>
          </a:prstGeom>
          <a:noFill/>
        </p:spPr>
        <p:txBody>
          <a:bodyPr wrap="none" rtlCol="0">
            <a:spAutoFit/>
          </a:bodyPr>
          <a:lstStyle/>
          <a:p>
            <a:r>
              <a:rPr kumimoji="1" lang="ja-JP" altLang="en-US" sz="2400" dirty="0" smtClean="0"/>
              <a:t>積分空間</a:t>
            </a:r>
          </a:p>
        </p:txBody>
      </p:sp>
      <p:sp>
        <p:nvSpPr>
          <p:cNvPr id="6" name="楕円 5"/>
          <p:cNvSpPr/>
          <p:nvPr/>
        </p:nvSpPr>
        <p:spPr>
          <a:xfrm>
            <a:off x="1336430" y="3979147"/>
            <a:ext cx="566597" cy="439307"/>
          </a:xfrm>
          <a:prstGeom prst="ellipse">
            <a:avLst/>
          </a:prstGeom>
          <a:gradFill flip="none" rotWithShape="1">
            <a:gsLst>
              <a:gs pos="0">
                <a:srgbClr val="FF0000">
                  <a:alpha val="66000"/>
                </a:srgbClr>
              </a:gs>
              <a:gs pos="78000">
                <a:srgbClr val="FF0000">
                  <a:alpha val="4000"/>
                </a:srgbClr>
              </a:gs>
              <a:gs pos="100000">
                <a:srgbClr val="FF00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171648" y="3730600"/>
            <a:ext cx="961622" cy="777925"/>
          </a:xfrm>
          <a:custGeom>
            <a:avLst/>
            <a:gdLst>
              <a:gd name="connsiteX0" fmla="*/ 1696053 w 3204237"/>
              <a:gd name="connsiteY0" fmla="*/ 2632202 h 2632202"/>
              <a:gd name="connsiteX1" fmla="*/ 741459 w 3204237"/>
              <a:gd name="connsiteY1" fmla="*/ 1325916 h 2632202"/>
              <a:gd name="connsiteX2" fmla="*/ 2309002 w 3204237"/>
              <a:gd name="connsiteY2" fmla="*/ 89969 h 2632202"/>
              <a:gd name="connsiteX3" fmla="*/ 1716150 w 3204237"/>
              <a:gd name="connsiteY3" fmla="*/ 1768043 h 2632202"/>
              <a:gd name="connsiteX4" fmla="*/ 38075 w 3204237"/>
              <a:gd name="connsiteY4" fmla="*/ 1878575 h 2632202"/>
              <a:gd name="connsiteX5" fmla="*/ 761556 w 3204237"/>
              <a:gd name="connsiteY5" fmla="*/ 511999 h 2632202"/>
              <a:gd name="connsiteX6" fmla="*/ 3183209 w 3204237"/>
              <a:gd name="connsiteY6" fmla="*/ 1747947 h 2632202"/>
              <a:gd name="connsiteX7" fmla="*/ 1907068 w 3204237"/>
              <a:gd name="connsiteY7" fmla="*/ 2099639 h 2632202"/>
              <a:gd name="connsiteX8" fmla="*/ 1364457 w 3204237"/>
              <a:gd name="connsiteY8" fmla="*/ 29678 h 2632202"/>
              <a:gd name="connsiteX9" fmla="*/ 600783 w 3204237"/>
              <a:gd name="connsiteY9" fmla="*/ 934030 h 2632202"/>
              <a:gd name="connsiteX10" fmla="*/ 2208519 w 3204237"/>
              <a:gd name="connsiteY10" fmla="*/ 1747947 h 2632202"/>
              <a:gd name="connsiteX0" fmla="*/ 1696053 w 3204237"/>
              <a:gd name="connsiteY0" fmla="*/ 2632980 h 2632980"/>
              <a:gd name="connsiteX1" fmla="*/ 741459 w 3204237"/>
              <a:gd name="connsiteY1" fmla="*/ 1326694 h 2632980"/>
              <a:gd name="connsiteX2" fmla="*/ 2309002 w 3204237"/>
              <a:gd name="connsiteY2" fmla="*/ 90747 h 2632980"/>
              <a:gd name="connsiteX3" fmla="*/ 1716150 w 3204237"/>
              <a:gd name="connsiteY3" fmla="*/ 1768821 h 2632980"/>
              <a:gd name="connsiteX4" fmla="*/ 38075 w 3204237"/>
              <a:gd name="connsiteY4" fmla="*/ 1879353 h 2632980"/>
              <a:gd name="connsiteX5" fmla="*/ 761556 w 3204237"/>
              <a:gd name="connsiteY5" fmla="*/ 512777 h 2632980"/>
              <a:gd name="connsiteX6" fmla="*/ 3183209 w 3204237"/>
              <a:gd name="connsiteY6" fmla="*/ 1748725 h 2632980"/>
              <a:gd name="connsiteX7" fmla="*/ 1907068 w 3204237"/>
              <a:gd name="connsiteY7" fmla="*/ 2100417 h 2632980"/>
              <a:gd name="connsiteX8" fmla="*/ 1364457 w 3204237"/>
              <a:gd name="connsiteY8" fmla="*/ 30456 h 2632980"/>
              <a:gd name="connsiteX9" fmla="*/ 600783 w 3204237"/>
              <a:gd name="connsiteY9" fmla="*/ 934808 h 2632980"/>
              <a:gd name="connsiteX10" fmla="*/ 2690944 w 3204237"/>
              <a:gd name="connsiteY10" fmla="*/ 1903469 h 263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237" h="2632980">
                <a:moveTo>
                  <a:pt x="1696053" y="2632980"/>
                </a:moveTo>
                <a:cubicBezTo>
                  <a:pt x="1167677" y="2191689"/>
                  <a:pt x="639301" y="1750399"/>
                  <a:pt x="741459" y="1326694"/>
                </a:cubicBezTo>
                <a:cubicBezTo>
                  <a:pt x="843617" y="902989"/>
                  <a:pt x="2146554" y="17059"/>
                  <a:pt x="2309002" y="90747"/>
                </a:cubicBezTo>
                <a:cubicBezTo>
                  <a:pt x="2471451" y="164435"/>
                  <a:pt x="2094638" y="1470720"/>
                  <a:pt x="1716150" y="1768821"/>
                </a:cubicBezTo>
                <a:cubicBezTo>
                  <a:pt x="1337662" y="2066922"/>
                  <a:pt x="197174" y="2088694"/>
                  <a:pt x="38075" y="1879353"/>
                </a:cubicBezTo>
                <a:cubicBezTo>
                  <a:pt x="-121024" y="1670012"/>
                  <a:pt x="237367" y="534548"/>
                  <a:pt x="761556" y="512777"/>
                </a:cubicBezTo>
                <a:cubicBezTo>
                  <a:pt x="1285745" y="491006"/>
                  <a:pt x="2992290" y="1484118"/>
                  <a:pt x="3183209" y="1748725"/>
                </a:cubicBezTo>
                <a:cubicBezTo>
                  <a:pt x="3374128" y="2013332"/>
                  <a:pt x="2210193" y="2386795"/>
                  <a:pt x="1907068" y="2100417"/>
                </a:cubicBezTo>
                <a:cubicBezTo>
                  <a:pt x="1603943" y="1814039"/>
                  <a:pt x="1582171" y="224724"/>
                  <a:pt x="1364457" y="30456"/>
                </a:cubicBezTo>
                <a:cubicBezTo>
                  <a:pt x="1146743" y="-163812"/>
                  <a:pt x="379702" y="622639"/>
                  <a:pt x="600783" y="934808"/>
                </a:cubicBezTo>
                <a:cubicBezTo>
                  <a:pt x="821864" y="1246977"/>
                  <a:pt x="1957414" y="1639699"/>
                  <a:pt x="2690944" y="1903469"/>
                </a:cubicBezTo>
              </a:path>
            </a:pathLst>
          </a:custGeom>
          <a:noFill/>
          <a:ln>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4400" dirty="0" smtClean="0"/>
              <a:t>モンテカルロ</a:t>
            </a:r>
            <a:r>
              <a:rPr lang="ja-JP" altLang="en-US" sz="4400" dirty="0"/>
              <a:t>積分</a:t>
            </a:r>
            <a:r>
              <a:rPr lang="ja-JP" altLang="en-US" sz="4400" dirty="0" smtClean="0"/>
              <a:t>の問題点①</a:t>
            </a:r>
            <a:endParaRPr kumimoji="1" lang="ja-JP" altLang="en-US" sz="4400" dirty="0"/>
          </a:p>
        </p:txBody>
      </p:sp>
      <p:sp>
        <p:nvSpPr>
          <p:cNvPr id="8" name="テキスト ボックス 7"/>
          <p:cNvSpPr txBox="1"/>
          <p:nvPr/>
        </p:nvSpPr>
        <p:spPr>
          <a:xfrm>
            <a:off x="3731058" y="1669273"/>
            <a:ext cx="4336444" cy="1569660"/>
          </a:xfrm>
          <a:prstGeom prst="rect">
            <a:avLst/>
          </a:prstGeom>
          <a:noFill/>
        </p:spPr>
        <p:txBody>
          <a:bodyPr wrap="none" rtlCol="0">
            <a:spAutoFit/>
          </a:bodyPr>
          <a:lstStyle/>
          <a:p>
            <a:r>
              <a:rPr kumimoji="1" lang="ja-JP" altLang="en-US" sz="2400" dirty="0" smtClean="0"/>
              <a:t>ハイブリッド</a:t>
            </a:r>
            <a:r>
              <a:rPr kumimoji="1" lang="en-US" altLang="ja-JP" sz="2400" dirty="0" smtClean="0"/>
              <a:t>MC</a:t>
            </a:r>
            <a:r>
              <a:rPr kumimoji="1" lang="ja-JP" altLang="en-US" sz="2400" dirty="0" smtClean="0"/>
              <a:t>の各ステップで、</a:t>
            </a:r>
            <a:endParaRPr kumimoji="1" lang="en-US" altLang="ja-JP" sz="2400" dirty="0" smtClean="0"/>
          </a:p>
          <a:p>
            <a:endParaRPr lang="en-US" altLang="ja-JP" sz="2400" dirty="0"/>
          </a:p>
          <a:p>
            <a:endParaRPr kumimoji="1" lang="en-US" altLang="ja-JP" sz="2400" dirty="0" smtClean="0"/>
          </a:p>
          <a:p>
            <a:pPr algn="ctr"/>
            <a:r>
              <a:rPr lang="ja-JP" altLang="en-US" sz="2400" dirty="0" smtClean="0"/>
              <a:t>の逆行列を計算する必要がある</a:t>
            </a:r>
            <a:endParaRPr kumimoji="1" lang="ja-JP" altLang="en-US" sz="2400" dirty="0" smtClean="0"/>
          </a:p>
        </p:txBody>
      </p:sp>
      <p:pic>
        <p:nvPicPr>
          <p:cNvPr id="10" name="TexTeXPicture" descr="&lt;?xml version=&quot;1.0&quot; encoding=&quot;utf-16&quot;?&gt;&#10;&lt;TeXTeX&gt;&#10;  &lt;preamble&gt;\documentclass{jarticle}&#10;\usepackage{amsmath,amssymb,color}&#10;\pagestyle{empty}&#10;\newcommand{\bm}[1]{\mbox{\boldmath$#1$}}&lt;/preamble&gt;&#10;  &lt;body&gt;\begin{align*} &#10;i\gamma_\mu D_\mu - m&#10;\end{align*}&lt;/body&gt;&#10;  &lt;fcolor&gt;FFFFFFFF&lt;/fcolor&gt;&#10;  &lt;bcolor&gt;FFFFFFFF&lt;/bcolor&gt;&#10;  &lt;transparent&gt;True&lt;/transparent&gt;&#10;  &lt;resolution&gt;1800&lt;/resolution&gt;&#10;  &lt;imageh&gt;244&lt;/imageh&gt;&#10;  &lt;imagew&gt;1197&lt;/imagew&gt;&#10;  &lt;scale&gt;50&lt;/scale&gt;&#10;  &lt;cursor&gt;2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308" y="2281482"/>
            <a:ext cx="1463944" cy="298413"/>
          </a:xfrm>
          <a:prstGeom prst="rect">
            <a:avLst/>
          </a:prstGeom>
        </p:spPr>
      </p:pic>
      <p:sp>
        <p:nvSpPr>
          <p:cNvPr id="11" name="下矢印 10"/>
          <p:cNvSpPr/>
          <p:nvPr/>
        </p:nvSpPr>
        <p:spPr>
          <a:xfrm>
            <a:off x="5073075" y="3390405"/>
            <a:ext cx="1652410" cy="41936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133138" y="3919558"/>
            <a:ext cx="5532284" cy="830997"/>
          </a:xfrm>
          <a:prstGeom prst="rect">
            <a:avLst/>
          </a:prstGeom>
          <a:noFill/>
        </p:spPr>
        <p:txBody>
          <a:bodyPr wrap="none" rtlCol="0">
            <a:spAutoFit/>
          </a:bodyPr>
          <a:lstStyle/>
          <a:p>
            <a:pPr algn="ctr"/>
            <a:r>
              <a:rPr kumimoji="1" lang="ja-JP" altLang="en-US" sz="2400" dirty="0" smtClean="0"/>
              <a:t>行列の最大固有値と最小固有値の</a:t>
            </a:r>
            <a:endParaRPr kumimoji="1" lang="en-US" altLang="ja-JP" sz="2400" dirty="0" smtClean="0"/>
          </a:p>
          <a:p>
            <a:pPr algn="ctr"/>
            <a:r>
              <a:rPr lang="ja-JP" altLang="en-US" sz="2400" dirty="0"/>
              <a:t>比</a:t>
            </a:r>
            <a:r>
              <a:rPr lang="ja-JP" altLang="en-US" sz="2400" dirty="0" smtClean="0"/>
              <a:t>が大きくなるほど、計算に時間を要する</a:t>
            </a:r>
            <a:endParaRPr kumimoji="1" lang="ja-JP" altLang="en-US" sz="2400" dirty="0" smtClean="0"/>
          </a:p>
        </p:txBody>
      </p:sp>
      <p:sp>
        <p:nvSpPr>
          <p:cNvPr id="13" name="下矢印 12"/>
          <p:cNvSpPr/>
          <p:nvPr/>
        </p:nvSpPr>
        <p:spPr>
          <a:xfrm>
            <a:off x="5073075" y="4886001"/>
            <a:ext cx="1652410" cy="419369"/>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48001" y="5460959"/>
            <a:ext cx="5969903" cy="461665"/>
          </a:xfrm>
          <a:prstGeom prst="rect">
            <a:avLst/>
          </a:prstGeom>
          <a:noFill/>
        </p:spPr>
        <p:txBody>
          <a:bodyPr wrap="none" rtlCol="0">
            <a:spAutoFit/>
          </a:bodyPr>
          <a:lstStyle/>
          <a:p>
            <a:pPr algn="ctr"/>
            <a:r>
              <a:rPr kumimoji="1" lang="ja-JP" altLang="en-US" sz="2400" dirty="0" smtClean="0"/>
              <a:t>クォーク質量</a:t>
            </a:r>
            <a:r>
              <a:rPr lang="ja-JP" altLang="en-US" sz="2400" dirty="0" smtClean="0"/>
              <a:t>を軽く</a:t>
            </a:r>
            <a:r>
              <a:rPr kumimoji="1" lang="ja-JP" altLang="en-US" sz="2400" dirty="0" smtClean="0"/>
              <a:t>していくと計算時間が増大</a:t>
            </a:r>
          </a:p>
        </p:txBody>
      </p:sp>
    </p:spTree>
    <p:extLst>
      <p:ext uri="{BB962C8B-B14F-4D97-AF65-F5344CB8AC3E}">
        <p14:creationId xmlns:p14="http://schemas.microsoft.com/office/powerpoint/2010/main" val="1521303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2009670" y="-673240"/>
            <a:ext cx="5506495" cy="8229599"/>
          </a:xfrm>
          <a:custGeom>
            <a:avLst/>
            <a:gdLst>
              <a:gd name="connsiteX0" fmla="*/ 673938 w 2288624"/>
              <a:gd name="connsiteY0" fmla="*/ 2584129 h 2663731"/>
              <a:gd name="connsiteX1" fmla="*/ 12087 w 2288624"/>
              <a:gd name="connsiteY1" fmla="*/ 1591352 h 2663731"/>
              <a:gd name="connsiteX2" fmla="*/ 334304 w 2288624"/>
              <a:gd name="connsiteY2" fmla="*/ 581157 h 2663731"/>
              <a:gd name="connsiteX3" fmla="*/ 1396749 w 2288624"/>
              <a:gd name="connsiteY3" fmla="*/ 6392 h 2663731"/>
              <a:gd name="connsiteX4" fmla="*/ 2128269 w 2288624"/>
              <a:gd name="connsiteY4" fmla="*/ 337317 h 2663731"/>
              <a:gd name="connsiteX5" fmla="*/ 2224064 w 2288624"/>
              <a:gd name="connsiteY5" fmla="*/ 1286552 h 2663731"/>
              <a:gd name="connsiteX6" fmla="*/ 1335789 w 2288624"/>
              <a:gd name="connsiteY6" fmla="*/ 2453500 h 2663731"/>
              <a:gd name="connsiteX7" fmla="*/ 673938 w 2288624"/>
              <a:gd name="connsiteY7" fmla="*/ 2584129 h 266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624" h="2663731">
                <a:moveTo>
                  <a:pt x="673938" y="2584129"/>
                </a:moveTo>
                <a:cubicBezTo>
                  <a:pt x="453321" y="2440438"/>
                  <a:pt x="68693" y="1925181"/>
                  <a:pt x="12087" y="1591352"/>
                </a:cubicBezTo>
                <a:cubicBezTo>
                  <a:pt x="-44519" y="1257523"/>
                  <a:pt x="103527" y="845317"/>
                  <a:pt x="334304" y="581157"/>
                </a:cubicBezTo>
                <a:cubicBezTo>
                  <a:pt x="565081" y="316997"/>
                  <a:pt x="1097755" y="47032"/>
                  <a:pt x="1396749" y="6392"/>
                </a:cubicBezTo>
                <a:cubicBezTo>
                  <a:pt x="1695743" y="-34248"/>
                  <a:pt x="1990383" y="123957"/>
                  <a:pt x="2128269" y="337317"/>
                </a:cubicBezTo>
                <a:cubicBezTo>
                  <a:pt x="2266155" y="550677"/>
                  <a:pt x="2356144" y="933855"/>
                  <a:pt x="2224064" y="1286552"/>
                </a:cubicBezTo>
                <a:cubicBezTo>
                  <a:pt x="2091984" y="1639249"/>
                  <a:pt x="1591241" y="2234334"/>
                  <a:pt x="1335789" y="2453500"/>
                </a:cubicBezTo>
                <a:cubicBezTo>
                  <a:pt x="1080338" y="2672666"/>
                  <a:pt x="894555" y="2727820"/>
                  <a:pt x="673938" y="2584129"/>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17498" y="4843705"/>
            <a:ext cx="1415772" cy="461665"/>
          </a:xfrm>
          <a:prstGeom prst="rect">
            <a:avLst/>
          </a:prstGeom>
          <a:noFill/>
        </p:spPr>
        <p:txBody>
          <a:bodyPr wrap="none" rtlCol="0">
            <a:spAutoFit/>
          </a:bodyPr>
          <a:lstStyle/>
          <a:p>
            <a:r>
              <a:rPr kumimoji="1" lang="ja-JP" altLang="en-US" sz="2400" dirty="0" smtClean="0"/>
              <a:t>積分空間</a:t>
            </a:r>
          </a:p>
        </p:txBody>
      </p:sp>
      <p:sp>
        <p:nvSpPr>
          <p:cNvPr id="6" name="楕円 5"/>
          <p:cNvSpPr/>
          <p:nvPr/>
        </p:nvSpPr>
        <p:spPr>
          <a:xfrm>
            <a:off x="1336430" y="3979147"/>
            <a:ext cx="566597" cy="439307"/>
          </a:xfrm>
          <a:prstGeom prst="ellipse">
            <a:avLst/>
          </a:prstGeom>
          <a:gradFill flip="none" rotWithShape="1">
            <a:gsLst>
              <a:gs pos="0">
                <a:srgbClr val="FF0000">
                  <a:alpha val="66000"/>
                </a:srgbClr>
              </a:gs>
              <a:gs pos="78000">
                <a:srgbClr val="FF0000">
                  <a:alpha val="4000"/>
                </a:srgbClr>
              </a:gs>
              <a:gs pos="100000">
                <a:srgbClr val="FF00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171648" y="3730600"/>
            <a:ext cx="961622" cy="777925"/>
          </a:xfrm>
          <a:custGeom>
            <a:avLst/>
            <a:gdLst>
              <a:gd name="connsiteX0" fmla="*/ 1696053 w 3204237"/>
              <a:gd name="connsiteY0" fmla="*/ 2632202 h 2632202"/>
              <a:gd name="connsiteX1" fmla="*/ 741459 w 3204237"/>
              <a:gd name="connsiteY1" fmla="*/ 1325916 h 2632202"/>
              <a:gd name="connsiteX2" fmla="*/ 2309002 w 3204237"/>
              <a:gd name="connsiteY2" fmla="*/ 89969 h 2632202"/>
              <a:gd name="connsiteX3" fmla="*/ 1716150 w 3204237"/>
              <a:gd name="connsiteY3" fmla="*/ 1768043 h 2632202"/>
              <a:gd name="connsiteX4" fmla="*/ 38075 w 3204237"/>
              <a:gd name="connsiteY4" fmla="*/ 1878575 h 2632202"/>
              <a:gd name="connsiteX5" fmla="*/ 761556 w 3204237"/>
              <a:gd name="connsiteY5" fmla="*/ 511999 h 2632202"/>
              <a:gd name="connsiteX6" fmla="*/ 3183209 w 3204237"/>
              <a:gd name="connsiteY6" fmla="*/ 1747947 h 2632202"/>
              <a:gd name="connsiteX7" fmla="*/ 1907068 w 3204237"/>
              <a:gd name="connsiteY7" fmla="*/ 2099639 h 2632202"/>
              <a:gd name="connsiteX8" fmla="*/ 1364457 w 3204237"/>
              <a:gd name="connsiteY8" fmla="*/ 29678 h 2632202"/>
              <a:gd name="connsiteX9" fmla="*/ 600783 w 3204237"/>
              <a:gd name="connsiteY9" fmla="*/ 934030 h 2632202"/>
              <a:gd name="connsiteX10" fmla="*/ 2208519 w 3204237"/>
              <a:gd name="connsiteY10" fmla="*/ 1747947 h 2632202"/>
              <a:gd name="connsiteX0" fmla="*/ 1696053 w 3204237"/>
              <a:gd name="connsiteY0" fmla="*/ 2632980 h 2632980"/>
              <a:gd name="connsiteX1" fmla="*/ 741459 w 3204237"/>
              <a:gd name="connsiteY1" fmla="*/ 1326694 h 2632980"/>
              <a:gd name="connsiteX2" fmla="*/ 2309002 w 3204237"/>
              <a:gd name="connsiteY2" fmla="*/ 90747 h 2632980"/>
              <a:gd name="connsiteX3" fmla="*/ 1716150 w 3204237"/>
              <a:gd name="connsiteY3" fmla="*/ 1768821 h 2632980"/>
              <a:gd name="connsiteX4" fmla="*/ 38075 w 3204237"/>
              <a:gd name="connsiteY4" fmla="*/ 1879353 h 2632980"/>
              <a:gd name="connsiteX5" fmla="*/ 761556 w 3204237"/>
              <a:gd name="connsiteY5" fmla="*/ 512777 h 2632980"/>
              <a:gd name="connsiteX6" fmla="*/ 3183209 w 3204237"/>
              <a:gd name="connsiteY6" fmla="*/ 1748725 h 2632980"/>
              <a:gd name="connsiteX7" fmla="*/ 1907068 w 3204237"/>
              <a:gd name="connsiteY7" fmla="*/ 2100417 h 2632980"/>
              <a:gd name="connsiteX8" fmla="*/ 1364457 w 3204237"/>
              <a:gd name="connsiteY8" fmla="*/ 30456 h 2632980"/>
              <a:gd name="connsiteX9" fmla="*/ 600783 w 3204237"/>
              <a:gd name="connsiteY9" fmla="*/ 934808 h 2632980"/>
              <a:gd name="connsiteX10" fmla="*/ 2690944 w 3204237"/>
              <a:gd name="connsiteY10" fmla="*/ 1903469 h 263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237" h="2632980">
                <a:moveTo>
                  <a:pt x="1696053" y="2632980"/>
                </a:moveTo>
                <a:cubicBezTo>
                  <a:pt x="1167677" y="2191689"/>
                  <a:pt x="639301" y="1750399"/>
                  <a:pt x="741459" y="1326694"/>
                </a:cubicBezTo>
                <a:cubicBezTo>
                  <a:pt x="843617" y="902989"/>
                  <a:pt x="2146554" y="17059"/>
                  <a:pt x="2309002" y="90747"/>
                </a:cubicBezTo>
                <a:cubicBezTo>
                  <a:pt x="2471451" y="164435"/>
                  <a:pt x="2094638" y="1470720"/>
                  <a:pt x="1716150" y="1768821"/>
                </a:cubicBezTo>
                <a:cubicBezTo>
                  <a:pt x="1337662" y="2066922"/>
                  <a:pt x="197174" y="2088694"/>
                  <a:pt x="38075" y="1879353"/>
                </a:cubicBezTo>
                <a:cubicBezTo>
                  <a:pt x="-121024" y="1670012"/>
                  <a:pt x="237367" y="534548"/>
                  <a:pt x="761556" y="512777"/>
                </a:cubicBezTo>
                <a:cubicBezTo>
                  <a:pt x="1285745" y="491006"/>
                  <a:pt x="2992290" y="1484118"/>
                  <a:pt x="3183209" y="1748725"/>
                </a:cubicBezTo>
                <a:cubicBezTo>
                  <a:pt x="3374128" y="2013332"/>
                  <a:pt x="2210193" y="2386795"/>
                  <a:pt x="1907068" y="2100417"/>
                </a:cubicBezTo>
                <a:cubicBezTo>
                  <a:pt x="1603943" y="1814039"/>
                  <a:pt x="1582171" y="224724"/>
                  <a:pt x="1364457" y="30456"/>
                </a:cubicBezTo>
                <a:cubicBezTo>
                  <a:pt x="1146743" y="-163812"/>
                  <a:pt x="379702" y="622639"/>
                  <a:pt x="600783" y="934808"/>
                </a:cubicBezTo>
                <a:cubicBezTo>
                  <a:pt x="821864" y="1246977"/>
                  <a:pt x="1957414" y="1639699"/>
                  <a:pt x="2690944" y="1903469"/>
                </a:cubicBezTo>
              </a:path>
            </a:pathLst>
          </a:custGeom>
          <a:noFill/>
          <a:ln>
            <a:solidFill>
              <a:srgbClr val="FF0000"/>
            </a:solidFill>
            <a:tailEnd type="arrow"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4400" dirty="0" smtClean="0"/>
              <a:t>モンテカルロ</a:t>
            </a:r>
            <a:r>
              <a:rPr lang="ja-JP" altLang="en-US" sz="4400" dirty="0"/>
              <a:t>積分</a:t>
            </a:r>
            <a:r>
              <a:rPr lang="ja-JP" altLang="en-US" sz="4400" dirty="0" smtClean="0"/>
              <a:t>の問題点②</a:t>
            </a:r>
            <a:endParaRPr kumimoji="1" lang="ja-JP" altLang="en-US" sz="4400" dirty="0"/>
          </a:p>
        </p:txBody>
      </p:sp>
      <p:pic>
        <p:nvPicPr>
          <p:cNvPr id="15" name="TexTeXPicture" descr="&lt;?xml version=&quot;1.0&quot; encoding=&quot;utf-16&quot;?&gt;&#10;&lt;TeXTeX&gt;&#10;  &lt;preamble&gt;\documentclass{jarticle}&#10;\usepackage{amsmath}&#10;\pagestyle{empty}&lt;/preamble&gt;&#10;  &lt;body&gt;\begin{align*} &#10;&amp;amp;\int {\cal D}\phi {\cal O} e^{-S[\phi(x)]}&#10;\end{align*}&lt;/body&gt;&#10;  &lt;fcolor&gt;FFFFFFFF&lt;/fcolor&gt;&#10;  &lt;bcolor&gt;FFFFFFFF&lt;/bcolor&gt;&#10;  &lt;transparent&gt;True&lt;/transparent&gt;&#10;  &lt;resolution&gt;1800&lt;/resolution&gt;&#10;  &lt;imageh&gt;553&lt;/imageh&gt;&#10;  &lt;imagew&gt;1710&lt;/imagew&gt;&#10;  &lt;scale&gt;50&lt;/scale&gt;&#10;  &lt;cursor&gt;5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267" y="1621595"/>
            <a:ext cx="2610684" cy="844273"/>
          </a:xfrm>
          <a:prstGeom prst="rect">
            <a:avLst/>
          </a:prstGeom>
        </p:spPr>
      </p:pic>
      <p:sp>
        <p:nvSpPr>
          <p:cNvPr id="3" name="テキスト ボックス 2"/>
          <p:cNvSpPr txBox="1"/>
          <p:nvPr/>
        </p:nvSpPr>
        <p:spPr>
          <a:xfrm>
            <a:off x="3677697" y="2663135"/>
            <a:ext cx="4645824" cy="830997"/>
          </a:xfrm>
          <a:prstGeom prst="rect">
            <a:avLst/>
          </a:prstGeom>
          <a:noFill/>
        </p:spPr>
        <p:txBody>
          <a:bodyPr wrap="none" rtlCol="0">
            <a:spAutoFit/>
          </a:bodyPr>
          <a:lstStyle/>
          <a:p>
            <a:pPr algn="ctr"/>
            <a:r>
              <a:rPr kumimoji="1" lang="en-US" altLang="ja-JP" sz="2400" dirty="0" smtClean="0"/>
              <a:t>S</a:t>
            </a:r>
            <a:r>
              <a:rPr kumimoji="1" lang="ja-JP" altLang="en-US" sz="2400" dirty="0" smtClean="0"/>
              <a:t>が複素数の場合は、</a:t>
            </a:r>
            <a:endParaRPr kumimoji="1" lang="en-US" altLang="ja-JP" sz="2400" dirty="0" smtClean="0"/>
          </a:p>
          <a:p>
            <a:pPr algn="ctr"/>
            <a:r>
              <a:rPr lang="ja-JP" altLang="en-US" sz="2400" dirty="0" smtClean="0"/>
              <a:t>確率</a:t>
            </a:r>
            <a:r>
              <a:rPr lang="ja-JP" altLang="en-US" sz="2400" dirty="0"/>
              <a:t>解釈</a:t>
            </a:r>
            <a:r>
              <a:rPr lang="ja-JP" altLang="en-US" sz="2400" dirty="0" smtClean="0"/>
              <a:t>ができないため適用不能</a:t>
            </a:r>
            <a:endParaRPr kumimoji="1" lang="ja-JP" altLang="en-US" sz="2400" dirty="0" smtClean="0"/>
          </a:p>
        </p:txBody>
      </p:sp>
      <p:sp>
        <p:nvSpPr>
          <p:cNvPr id="9" name="下矢印 8"/>
          <p:cNvSpPr/>
          <p:nvPr/>
        </p:nvSpPr>
        <p:spPr>
          <a:xfrm>
            <a:off x="5144755" y="3691399"/>
            <a:ext cx="1704209" cy="439307"/>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7771" y="4280913"/>
            <a:ext cx="2698176" cy="954107"/>
          </a:xfrm>
          <a:prstGeom prst="rect">
            <a:avLst/>
          </a:prstGeom>
          <a:noFill/>
        </p:spPr>
        <p:txBody>
          <a:bodyPr wrap="none" rtlCol="0">
            <a:spAutoFit/>
          </a:bodyPr>
          <a:lstStyle/>
          <a:p>
            <a:pPr algn="ctr"/>
            <a:r>
              <a:rPr kumimoji="1" lang="ja-JP" altLang="en-US" sz="2800" dirty="0" smtClean="0">
                <a:solidFill>
                  <a:srgbClr val="FFFF00"/>
                </a:solidFill>
              </a:rPr>
              <a:t>“符号問題”</a:t>
            </a:r>
            <a:endParaRPr kumimoji="1" lang="en-US" altLang="ja-JP" sz="2800" dirty="0" smtClean="0">
              <a:solidFill>
                <a:srgbClr val="FFFF00"/>
              </a:solidFill>
            </a:endParaRPr>
          </a:p>
          <a:p>
            <a:pPr algn="ctr"/>
            <a:r>
              <a:rPr lang="ja-JP" altLang="en-US" sz="2800" dirty="0" smtClean="0">
                <a:solidFill>
                  <a:srgbClr val="FFFF00"/>
                </a:solidFill>
              </a:rPr>
              <a:t>（複素位相問題）</a:t>
            </a:r>
            <a:endParaRPr kumimoji="1" lang="ja-JP" altLang="en-US" sz="2800" dirty="0" smtClean="0">
              <a:solidFill>
                <a:srgbClr val="FFFF00"/>
              </a:solidFill>
            </a:endParaRPr>
          </a:p>
        </p:txBody>
      </p:sp>
      <p:sp>
        <p:nvSpPr>
          <p:cNvPr id="17" name="テキスト ボックス 16"/>
          <p:cNvSpPr txBox="1"/>
          <p:nvPr/>
        </p:nvSpPr>
        <p:spPr>
          <a:xfrm>
            <a:off x="4343400" y="5757705"/>
            <a:ext cx="3350597"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smtClean="0"/>
              <a:t>実時間時間発展</a:t>
            </a:r>
            <a:endParaRPr lang="en-US" altLang="ja-JP" sz="2400" dirty="0" smtClean="0"/>
          </a:p>
          <a:p>
            <a:pPr marL="342900" indent="-342900">
              <a:buFont typeface="Arial" panose="020B0604020202020204" pitchFamily="34" charset="0"/>
              <a:buChar char="•"/>
            </a:pPr>
            <a:r>
              <a:rPr lang="ja-JP" altLang="en-US" sz="2400" dirty="0" smtClean="0"/>
              <a:t>有限密度</a:t>
            </a:r>
            <a:r>
              <a:rPr lang="en-US" altLang="ja-JP" sz="2400" dirty="0" smtClean="0"/>
              <a:t>(μ</a:t>
            </a:r>
            <a:r>
              <a:rPr lang="ja-JP" altLang="en-US" sz="2400" dirty="0" smtClean="0"/>
              <a:t>≠</a:t>
            </a:r>
            <a:r>
              <a:rPr lang="en-US" altLang="ja-JP" sz="2400" dirty="0" smtClean="0"/>
              <a:t>0)</a:t>
            </a:r>
            <a:r>
              <a:rPr lang="ja-JP" altLang="en-US" sz="2400" dirty="0" smtClean="0"/>
              <a:t>の場合</a:t>
            </a:r>
            <a:endParaRPr kumimoji="1" lang="ja-JP" altLang="en-US" sz="2400" dirty="0" smtClean="0"/>
          </a:p>
        </p:txBody>
      </p:sp>
    </p:spTree>
    <p:extLst>
      <p:ext uri="{BB962C8B-B14F-4D97-AF65-F5344CB8AC3E}">
        <p14:creationId xmlns:p14="http://schemas.microsoft.com/office/powerpoint/2010/main" val="3197181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有限密度系・符号問題</a:t>
            </a:r>
            <a:endParaRPr kumimoji="1" lang="ja-JP" altLang="en-US" sz="4400" dirty="0"/>
          </a:p>
        </p:txBody>
      </p:sp>
      <p:pic>
        <p:nvPicPr>
          <p:cNvPr id="5" name="TexTeXPicture" descr="&lt;?xml version=&quot;1.0&quot; encoding=&quot;utf-16&quot;?&gt;&#10;&lt;TeXTeX&gt;&#10;  &lt;preamble&gt;\documentclass{jarticle}&#10;\usepackage{amsmath,amssymb,color}&#10;\pagestyle{empty}&#10;\newcommand{\bm}[1]{\mbox{\boldmath$#1$}}&lt;/preamble&gt;&#10;  &lt;body&gt;\begin{align*} &#10;{\cal L}=\bar\psi (\gamma_\mu D_\mu + m + \mu\gamma_0)\psi = \bar\psi \Delta \psi&#10;\end{align*}&lt;/body&gt;&#10;  &lt;fcolor&gt;FFFFFFFF&lt;/fcolor&gt;&#10;  &lt;bcolor&gt;FFFFFFFF&lt;/bcolor&gt;&#10;  &lt;transparent&gt;True&lt;/transparent&gt;&#10;  &lt;resolution&gt;1800&lt;/resolution&gt;&#10;  &lt;imageh&gt;283&lt;/imageh&gt;&#10;  &lt;imagew&gt;3721&lt;/imagew&gt;&#10;  &lt;scale&gt;50&lt;/scale&gt;&#10;  &lt;cursor&gt;9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7301" y="1538645"/>
            <a:ext cx="5547825" cy="421937"/>
          </a:xfrm>
          <a:prstGeom prst="rect">
            <a:avLst/>
          </a:prstGeom>
        </p:spPr>
      </p:pic>
      <p:pic>
        <p:nvPicPr>
          <p:cNvPr id="8" name="TexTeXPicture" descr="&lt;?xml version=&quot;1.0&quot; encoding=&quot;utf-16&quot;?&gt;&#10;&lt;TeXTeX&gt;&#10;  &lt;preamble&gt;\documentclass{jarticle}&#10;\usepackage{amsmath,amssymb,color}&#10;\pagestyle{empty}&#10;\newcommand{\bm}[1]{\mbox{\boldmath$#1$}}&lt;/preamble&gt;&#10;  &lt;body&gt;\begin{align*} &#10;\Delta^\dagger(\mu) &#10;= -\gamma_\mu D_\mu + m + \mu^* \gamma_0 &#10;= \gamma_5 \Delta(-\mu^*) \gamma_5&#10;\end{align*}&lt;/body&gt;&#10;  &lt;fcolor&gt;FFFFFFFF&lt;/fcolor&gt;&#10;  &lt;bcolor&gt;FFFFFFFF&lt;/bcolor&gt;&#10;  &lt;transparent&gt;True&lt;/transparent&gt;&#10;  &lt;resolution&gt;1800&lt;/resolution&gt;&#10;  &lt;imageh&gt;299&lt;/imageh&gt;&#10;  &lt;imagew&gt;4753&lt;/imagew&gt;&#10;  &lt;scale&gt;50&lt;/scale&gt;&#10;  &lt;cursor&gt;11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050" y="2160859"/>
            <a:ext cx="6414328" cy="403508"/>
          </a:xfrm>
          <a:prstGeom prst="rect">
            <a:avLst/>
          </a:prstGeom>
        </p:spPr>
      </p:pic>
      <p:pic>
        <p:nvPicPr>
          <p:cNvPr id="10" name="TexTeXPicture" descr="&lt;?xml version=&quot;1.0&quot; encoding=&quot;utf-16&quot;?&gt;&#10;&lt;TeXTeX&gt;&#10;  &lt;preamble&gt;\documentclass{jarticle}&#10;\usepackage{amsmath}&#10;\pagestyle{empty}&lt;/preamble&gt;&#10;  &lt;body&gt;\begin{align*} &#10;\left[\det \Delta(\mu)\right]^* = \det \Delta(-\mu^*)&#10;\end{align*}&lt;/body&gt;&#10;  &lt;fcolor&gt;FFFFFFFF&lt;/fcolor&gt;&#10;  &lt;bcolor&gt;FFFFFFFF&lt;/bcolor&gt;&#10;  &lt;transparent&gt;True&lt;/transparent&gt;&#10;  &lt;resolution&gt;1800&lt;/resolution&gt;&#10;  &lt;imageh&gt;269&lt;/imageh&gt;&#10;  &lt;imagew&gt;2718&lt;/imagew&gt;&#10;  &lt;scale&gt;50&lt;/scale&gt;&#10;  &lt;cursor&gt;4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937" y="2847532"/>
            <a:ext cx="3610255" cy="357306"/>
          </a:xfrm>
          <a:prstGeom prst="rect">
            <a:avLst/>
          </a:prstGeom>
        </p:spPr>
      </p:pic>
      <p:sp>
        <p:nvSpPr>
          <p:cNvPr id="11" name="テキスト ボックス 10"/>
          <p:cNvSpPr txBox="1"/>
          <p:nvPr/>
        </p:nvSpPr>
        <p:spPr>
          <a:xfrm>
            <a:off x="1610851" y="3488003"/>
            <a:ext cx="5394425" cy="461665"/>
          </a:xfrm>
          <a:prstGeom prst="rect">
            <a:avLst/>
          </a:prstGeom>
          <a:noFill/>
        </p:spPr>
        <p:txBody>
          <a:bodyPr wrap="none" rtlCol="0">
            <a:spAutoFit/>
          </a:bodyPr>
          <a:lstStyle/>
          <a:p>
            <a:r>
              <a:rPr kumimoji="1" lang="en-US" altLang="ja-JP" sz="2400" dirty="0" smtClean="0"/>
              <a:t>μ</a:t>
            </a:r>
            <a:r>
              <a:rPr kumimoji="1" lang="ja-JP" altLang="en-US" sz="2400" dirty="0" smtClean="0"/>
              <a:t>≠</a:t>
            </a:r>
            <a:r>
              <a:rPr kumimoji="1" lang="en-US" altLang="ja-JP" sz="2400" dirty="0" smtClean="0"/>
              <a:t>0</a:t>
            </a:r>
            <a:r>
              <a:rPr kumimoji="1" lang="ja-JP" altLang="en-US" sz="2400" dirty="0" smtClean="0"/>
              <a:t>のとき、クォーク作用が複素数になる</a:t>
            </a:r>
          </a:p>
        </p:txBody>
      </p:sp>
      <p:sp>
        <p:nvSpPr>
          <p:cNvPr id="12" name="テキスト ボックス 11"/>
          <p:cNvSpPr txBox="1"/>
          <p:nvPr/>
        </p:nvSpPr>
        <p:spPr>
          <a:xfrm>
            <a:off x="1284050" y="4420364"/>
            <a:ext cx="1249060" cy="523220"/>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800" dirty="0" smtClean="0"/>
              <a:t>例外</a:t>
            </a:r>
            <a:endParaRPr kumimoji="1" lang="en-US" altLang="ja-JP" sz="2800" dirty="0" smtClean="0"/>
          </a:p>
        </p:txBody>
      </p:sp>
      <p:sp>
        <p:nvSpPr>
          <p:cNvPr id="13" name="正方形/長方形 12"/>
          <p:cNvSpPr/>
          <p:nvPr/>
        </p:nvSpPr>
        <p:spPr>
          <a:xfrm>
            <a:off x="4382124" y="4943584"/>
            <a:ext cx="4544163" cy="1569660"/>
          </a:xfrm>
          <a:prstGeom prst="rect">
            <a:avLst/>
          </a:prstGeom>
        </p:spPr>
        <p:txBody>
          <a:bodyPr wrap="square">
            <a:spAutoFit/>
          </a:bodyPr>
          <a:lstStyle/>
          <a:p>
            <a:pPr marL="342900" indent="-342900">
              <a:buFont typeface="Arial" panose="020B0604020202020204" pitchFamily="34" charset="0"/>
              <a:buChar char="•"/>
            </a:pPr>
            <a:r>
              <a:rPr lang="ja-JP" altLang="en-US" sz="2400" dirty="0" smtClean="0"/>
              <a:t>再重み付け</a:t>
            </a:r>
            <a:r>
              <a:rPr lang="ja-JP" altLang="en-US" sz="2400" dirty="0"/>
              <a:t>法、</a:t>
            </a:r>
            <a:r>
              <a:rPr lang="en-US" altLang="ja-JP" sz="2400" dirty="0"/>
              <a:t>Taylor</a:t>
            </a:r>
            <a:r>
              <a:rPr lang="ja-JP" altLang="en-US" sz="2400" dirty="0"/>
              <a:t>展開法</a:t>
            </a:r>
            <a:endParaRPr lang="en-US" altLang="ja-JP" sz="2400" dirty="0"/>
          </a:p>
          <a:p>
            <a:pPr marL="342900" indent="-342900">
              <a:buFont typeface="Arial" panose="020B0604020202020204" pitchFamily="34" charset="0"/>
              <a:buChar char="•"/>
            </a:pPr>
            <a:r>
              <a:rPr lang="ja-JP" altLang="en-US" sz="2400" dirty="0"/>
              <a:t>複素</a:t>
            </a:r>
            <a:r>
              <a:rPr lang="ja-JP" altLang="en-US" sz="2400" dirty="0" smtClean="0"/>
              <a:t>ランジュバン法</a:t>
            </a:r>
            <a:endParaRPr lang="en-US" altLang="ja-JP" sz="2400" dirty="0" smtClean="0"/>
          </a:p>
          <a:p>
            <a:pPr marL="342900" indent="-342900">
              <a:buFont typeface="Arial" panose="020B0604020202020204" pitchFamily="34" charset="0"/>
              <a:buChar char="•"/>
            </a:pPr>
            <a:r>
              <a:rPr lang="en-US" altLang="ja-JP" sz="2400" dirty="0" err="1" smtClean="0"/>
              <a:t>Lifshitz</a:t>
            </a:r>
            <a:r>
              <a:rPr lang="en-US" altLang="ja-JP" sz="2400" dirty="0" smtClean="0"/>
              <a:t> thimble</a:t>
            </a:r>
            <a:r>
              <a:rPr lang="ja-JP" altLang="en-US" sz="2400" dirty="0" smtClean="0"/>
              <a:t>法</a:t>
            </a:r>
            <a:endParaRPr lang="en-US" altLang="ja-JP" sz="2400" dirty="0" smtClean="0"/>
          </a:p>
          <a:p>
            <a:pPr marL="342900" indent="-342900">
              <a:buFont typeface="Arial" panose="020B0604020202020204" pitchFamily="34" charset="0"/>
              <a:buChar char="•"/>
            </a:pPr>
            <a:r>
              <a:rPr lang="en-US" altLang="ja-JP" sz="2400" dirty="0" smtClean="0"/>
              <a:t>…</a:t>
            </a:r>
            <a:endParaRPr lang="ja-JP" altLang="en-US" sz="2400" dirty="0"/>
          </a:p>
        </p:txBody>
      </p:sp>
      <p:sp>
        <p:nvSpPr>
          <p:cNvPr id="14" name="テキスト ボックス 13"/>
          <p:cNvSpPr txBox="1"/>
          <p:nvPr/>
        </p:nvSpPr>
        <p:spPr>
          <a:xfrm>
            <a:off x="1390499" y="4943584"/>
            <a:ext cx="1931939" cy="1200329"/>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400" dirty="0" smtClean="0"/>
              <a:t>μ</a:t>
            </a:r>
            <a:r>
              <a:rPr kumimoji="1" lang="ja-JP" altLang="en-US" sz="2400" dirty="0" smtClean="0"/>
              <a:t>が純虚数</a:t>
            </a:r>
            <a:endParaRPr kumimoji="1" lang="en-US" altLang="ja-JP" sz="2400" dirty="0" smtClean="0"/>
          </a:p>
          <a:p>
            <a:pPr marL="342900" indent="-342900">
              <a:buFont typeface="Arial" panose="020B0604020202020204" pitchFamily="34" charset="0"/>
              <a:buChar char="•"/>
            </a:pPr>
            <a:r>
              <a:rPr kumimoji="1" lang="en-US" altLang="ja-JP" sz="2400" dirty="0" err="1" smtClean="0"/>
              <a:t>μ</a:t>
            </a:r>
            <a:r>
              <a:rPr kumimoji="1" lang="en-US" altLang="ja-JP" sz="2400" baseline="-25000" dirty="0" err="1" smtClean="0"/>
              <a:t>u</a:t>
            </a:r>
            <a:r>
              <a:rPr kumimoji="1" lang="en-US" altLang="ja-JP" sz="2400" dirty="0" smtClean="0"/>
              <a:t>=-</a:t>
            </a:r>
            <a:r>
              <a:rPr kumimoji="1" lang="en-US" altLang="ja-JP" sz="2400" dirty="0" err="1" smtClean="0"/>
              <a:t>μ</a:t>
            </a:r>
            <a:r>
              <a:rPr kumimoji="1" lang="en-US" altLang="ja-JP" sz="2400" baseline="-25000" dirty="0" err="1" smtClean="0"/>
              <a:t>d</a:t>
            </a:r>
            <a:endParaRPr lang="en-US" altLang="ja-JP" sz="2400" dirty="0" err="1"/>
          </a:p>
          <a:p>
            <a:pPr marL="342900" indent="-342900">
              <a:buFont typeface="Arial" panose="020B0604020202020204" pitchFamily="34" charset="0"/>
              <a:buChar char="•"/>
            </a:pPr>
            <a:r>
              <a:rPr kumimoji="1" lang="en-US" altLang="ja-JP" sz="2400" dirty="0" smtClean="0"/>
              <a:t>SU(2)</a:t>
            </a:r>
            <a:r>
              <a:rPr kumimoji="1" lang="en-US" altLang="ja-JP" sz="2400" baseline="-25000" dirty="0" smtClean="0"/>
              <a:t>c</a:t>
            </a:r>
            <a:r>
              <a:rPr kumimoji="1" lang="ja-JP" altLang="en-US" sz="2400" dirty="0" smtClean="0"/>
              <a:t>系</a:t>
            </a:r>
            <a:endParaRPr kumimoji="1" lang="en-US" altLang="ja-JP" sz="2400" dirty="0" smtClean="0"/>
          </a:p>
        </p:txBody>
      </p:sp>
      <p:sp>
        <p:nvSpPr>
          <p:cNvPr id="16" name="テキスト ボックス 15"/>
          <p:cNvSpPr txBox="1"/>
          <p:nvPr/>
        </p:nvSpPr>
        <p:spPr>
          <a:xfrm>
            <a:off x="4286330" y="4350084"/>
            <a:ext cx="1608133" cy="523220"/>
          </a:xfrm>
          <a:prstGeom prst="rect">
            <a:avLst/>
          </a:prstGeom>
          <a:noFill/>
        </p:spPr>
        <p:txBody>
          <a:bodyPr wrap="none" rtlCol="0">
            <a:spAutoFit/>
          </a:bodyPr>
          <a:lstStyle/>
          <a:p>
            <a:pPr marL="342900" indent="-342900">
              <a:buFont typeface="Wingdings" panose="05000000000000000000" pitchFamily="2" charset="2"/>
              <a:buChar char="p"/>
            </a:pPr>
            <a:r>
              <a:rPr lang="ja-JP" altLang="en-US" sz="2800" dirty="0"/>
              <a:t>解決策</a:t>
            </a:r>
            <a:endParaRPr kumimoji="1" lang="en-US" altLang="ja-JP" sz="2800" dirty="0" smtClean="0"/>
          </a:p>
        </p:txBody>
      </p:sp>
    </p:spTree>
    <p:extLst>
      <p:ext uri="{BB962C8B-B14F-4D97-AF65-F5344CB8AC3E}">
        <p14:creationId xmlns:p14="http://schemas.microsoft.com/office/powerpoint/2010/main" val="36174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格子間隔の決定</a:t>
            </a:r>
            <a:endParaRPr kumimoji="1" lang="ja-JP" altLang="en-US" sz="4400" dirty="0"/>
          </a:p>
        </p:txBody>
      </p:sp>
      <p:pic>
        <p:nvPicPr>
          <p:cNvPr id="9" name="TexTeXPicture" descr="&lt;?xml version=&quot;1.0&quot; encoding=&quot;utf-16&quot;?&gt;&#10;&lt;TeXTeX&gt;&#10;  &lt;preamble&gt;\documentclass{jarticle}&#10;\usepackage{amsmath}&#10;\pagestyle{empty}&lt;/preamble&gt;&#10;  &lt;body&gt;\begin{align*} &#10;F_{\mu\nu} = \partial_\mu A_\nu - \partial_\nu A_\mu + ig[A_\mu,A_\nu]&#10;\end{align*}&lt;/body&gt;&#10;  &lt;fcolor&gt;FFFFFFFF&lt;/fcolor&gt;&#10;  &lt;bcolor&gt;FFFFFFFF&lt;/bcolor&gt;&#10;  &lt;transparent&gt;True&lt;/transparent&gt;&#10;  &lt;resolution&gt;1800&lt;/resolution&gt;&#10;  &lt;imageh&gt;261&lt;/imageh&gt;&#10;  &lt;imagew&gt;3555&lt;/imagew&gt;&#10;  &lt;scale&gt;50&lt;/scale&gt;&#10;  &lt;cursor&gt;8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923" y="3098539"/>
            <a:ext cx="5285468" cy="388047"/>
          </a:xfrm>
          <a:prstGeom prst="rect">
            <a:avLst/>
          </a:prstGeom>
        </p:spPr>
      </p:pic>
      <p:pic>
        <p:nvPicPr>
          <p:cNvPr id="11" name="TexTeXPicture" descr="&lt;?xml version=&quot;1.0&quot; encoding=&quot;utf-16&quot;?&gt;&#10;&lt;TeXTeX&gt;&#10;  &lt;preamble&gt;\documentclass{jarticle}&#10;\usepackage{amsmath,amssymb,color}&#10;\pagestyle{empty}&#10;\newcommand{\bm}[1]{\mbox{\boldmath$#1$}}&lt;/preamble&gt;&#10;  &lt;body&gt;\begin{align*} &#10;{\cal L}=\bar\psi i\gamma_\mu(\partial_\mu + igA_\mu)\psi + \frac12 {\rm tr} F_{\mu\nu}^2&#10;\end{align*}&lt;/body&gt;&#10;  &lt;fcolor&gt;FFFFFFFF&lt;/fcolor&gt;&#10;  &lt;bcolor&gt;FFFFFFFF&lt;/bcolor&gt;&#10;  &lt;transparent&gt;True&lt;/transparent&gt;&#10;  &lt;resolution&gt;1800&lt;/resolution&gt;&#10;  &lt;imageh&gt;503&lt;/imageh&gt;&#10;  &lt;imagew&gt;3551&lt;/imagew&gt;&#10;  &lt;scale&gt;50&lt;/scale&gt;&#10;  &lt;cursor&gt;3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163" y="2137598"/>
            <a:ext cx="5650989" cy="800460"/>
          </a:xfrm>
          <a:prstGeom prst="rect">
            <a:avLst/>
          </a:prstGeom>
        </p:spPr>
      </p:pic>
      <p:sp>
        <p:nvSpPr>
          <p:cNvPr id="12" name="テキスト ボックス 11"/>
          <p:cNvSpPr txBox="1"/>
          <p:nvPr/>
        </p:nvSpPr>
        <p:spPr>
          <a:xfrm>
            <a:off x="2279375" y="1543822"/>
            <a:ext cx="4400564" cy="523220"/>
          </a:xfrm>
          <a:prstGeom prst="rect">
            <a:avLst/>
          </a:prstGeom>
          <a:noFill/>
        </p:spPr>
        <p:txBody>
          <a:bodyPr wrap="none" rtlCol="0">
            <a:spAutoFit/>
          </a:bodyPr>
          <a:lstStyle/>
          <a:p>
            <a:r>
              <a:rPr kumimoji="1" lang="ja-JP" altLang="en-US" sz="2800" dirty="0" smtClean="0"/>
              <a:t>ゼロ質量</a:t>
            </a:r>
            <a:r>
              <a:rPr kumimoji="1" lang="en-US" altLang="ja-JP" sz="2800" dirty="0" smtClean="0"/>
              <a:t>QCD</a:t>
            </a:r>
            <a:r>
              <a:rPr kumimoji="1" lang="ja-JP" altLang="en-US" sz="2800" dirty="0" smtClean="0"/>
              <a:t>ラグランジアン</a:t>
            </a:r>
          </a:p>
        </p:txBody>
      </p:sp>
      <p:sp>
        <p:nvSpPr>
          <p:cNvPr id="13" name="テキスト ボックス 12"/>
          <p:cNvSpPr txBox="1"/>
          <p:nvPr/>
        </p:nvSpPr>
        <p:spPr>
          <a:xfrm>
            <a:off x="1334404" y="4029390"/>
            <a:ext cx="6290505" cy="523220"/>
          </a:xfrm>
          <a:prstGeom prst="rect">
            <a:avLst/>
          </a:prstGeom>
          <a:noFill/>
        </p:spPr>
        <p:txBody>
          <a:bodyPr wrap="none" rtlCol="0">
            <a:spAutoFit/>
          </a:bodyPr>
          <a:lstStyle/>
          <a:p>
            <a:r>
              <a:rPr lang="ja-JP" altLang="en-US" sz="2800" dirty="0" smtClean="0"/>
              <a:t>パラメータは</a:t>
            </a:r>
            <a:r>
              <a:rPr lang="en-US" altLang="ja-JP" sz="2800" dirty="0" smtClean="0"/>
              <a:t>g</a:t>
            </a:r>
            <a:r>
              <a:rPr lang="ja-JP" altLang="en-US" sz="2800" dirty="0" smtClean="0"/>
              <a:t>のみ。次元量が存在しない</a:t>
            </a:r>
            <a:endParaRPr kumimoji="1" lang="ja-JP" altLang="en-US" sz="2800" dirty="0" smtClean="0"/>
          </a:p>
        </p:txBody>
      </p:sp>
      <p:sp>
        <p:nvSpPr>
          <p:cNvPr id="3" name="テキスト ボックス 2"/>
          <p:cNvSpPr txBox="1"/>
          <p:nvPr/>
        </p:nvSpPr>
        <p:spPr>
          <a:xfrm>
            <a:off x="1395318" y="5095414"/>
            <a:ext cx="6216766" cy="830997"/>
          </a:xfrm>
          <a:prstGeom prst="rect">
            <a:avLst/>
          </a:prstGeom>
          <a:noFill/>
        </p:spPr>
        <p:txBody>
          <a:bodyPr wrap="none" rtlCol="0">
            <a:spAutoFit/>
          </a:bodyPr>
          <a:lstStyle/>
          <a:p>
            <a:pPr algn="ctr"/>
            <a:r>
              <a:rPr kumimoji="1" lang="en-US" altLang="ja-JP" sz="2400" dirty="0" smtClean="0"/>
              <a:t>g</a:t>
            </a:r>
            <a:r>
              <a:rPr kumimoji="1" lang="ja-JP" altLang="en-US" sz="2400" dirty="0" smtClean="0"/>
              <a:t>と格子間隔の関係は物理量を</a:t>
            </a:r>
            <a:r>
              <a:rPr lang="ja-JP" altLang="en-US" sz="2400" dirty="0"/>
              <a:t>測定</a:t>
            </a:r>
            <a:r>
              <a:rPr kumimoji="1" lang="ja-JP" altLang="en-US" sz="2400" dirty="0" smtClean="0"/>
              <a:t>して決める</a:t>
            </a:r>
            <a:endParaRPr kumimoji="1" lang="en-US" altLang="ja-JP" sz="2400" dirty="0" smtClean="0"/>
          </a:p>
          <a:p>
            <a:pPr algn="ctr"/>
            <a:r>
              <a:rPr lang="ja-JP" altLang="en-US" sz="2400" dirty="0" smtClean="0"/>
              <a:t>クォーク</a:t>
            </a:r>
            <a:r>
              <a:rPr lang="ja-JP" altLang="en-US" sz="2400" dirty="0"/>
              <a:t>質量</a:t>
            </a:r>
            <a:r>
              <a:rPr lang="ja-JP" altLang="en-US" sz="2400" dirty="0" smtClean="0"/>
              <a:t>も</a:t>
            </a:r>
            <a:r>
              <a:rPr lang="ja-JP" altLang="en-US" sz="2400" dirty="0"/>
              <a:t>同様</a:t>
            </a:r>
            <a:endParaRPr kumimoji="1" lang="ja-JP" altLang="en-US" sz="2400" dirty="0" smtClean="0"/>
          </a:p>
        </p:txBody>
      </p:sp>
    </p:spTree>
    <p:extLst>
      <p:ext uri="{BB962C8B-B14F-4D97-AF65-F5344CB8AC3E}">
        <p14:creationId xmlns:p14="http://schemas.microsoft.com/office/powerpoint/2010/main" val="1624216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3682" y="2807509"/>
            <a:ext cx="5724644" cy="923330"/>
          </a:xfrm>
          <a:prstGeom prst="rect">
            <a:avLst/>
          </a:prstGeom>
          <a:noFill/>
        </p:spPr>
        <p:txBody>
          <a:bodyPr wrap="none" rtlCol="0">
            <a:spAutoFit/>
          </a:bodyPr>
          <a:lstStyle/>
          <a:p>
            <a:r>
              <a:rPr kumimoji="1" lang="ja-JP" altLang="en-US" sz="5400" dirty="0" smtClean="0"/>
              <a:t>有限温度数値解析</a:t>
            </a:r>
          </a:p>
        </p:txBody>
      </p:sp>
    </p:spTree>
    <p:extLst>
      <p:ext uri="{BB962C8B-B14F-4D97-AF65-F5344CB8AC3E}">
        <p14:creationId xmlns:p14="http://schemas.microsoft.com/office/powerpoint/2010/main" val="1164989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量子統計力学</a:t>
            </a:r>
            <a:endParaRPr kumimoji="1" lang="ja-JP" altLang="en-US" sz="4400" dirty="0"/>
          </a:p>
        </p:txBody>
      </p:sp>
      <p:sp>
        <p:nvSpPr>
          <p:cNvPr id="3" name="テキスト ボックス 2"/>
          <p:cNvSpPr txBox="1"/>
          <p:nvPr/>
        </p:nvSpPr>
        <p:spPr>
          <a:xfrm>
            <a:off x="1660226" y="1477234"/>
            <a:ext cx="5631670" cy="523220"/>
          </a:xfrm>
          <a:prstGeom prst="rect">
            <a:avLst/>
          </a:prstGeom>
          <a:noFill/>
        </p:spPr>
        <p:txBody>
          <a:bodyPr wrap="none" rtlCol="0">
            <a:spAutoFit/>
          </a:bodyPr>
          <a:lstStyle/>
          <a:p>
            <a:pPr algn="ctr"/>
            <a:r>
              <a:rPr kumimoji="1" lang="ja-JP" altLang="en-US" sz="2800" dirty="0" smtClean="0"/>
              <a:t>量子統計力学のいちばん大事な式</a:t>
            </a:r>
            <a:endParaRPr kumimoji="1" lang="ja-JP" altLang="en-US" sz="2800" dirty="0"/>
          </a:p>
        </p:txBody>
      </p:sp>
      <p:sp>
        <p:nvSpPr>
          <p:cNvPr id="4" name="テキスト ボックス 3"/>
          <p:cNvSpPr txBox="1"/>
          <p:nvPr/>
        </p:nvSpPr>
        <p:spPr>
          <a:xfrm>
            <a:off x="6016804" y="2535287"/>
            <a:ext cx="1723549" cy="461665"/>
          </a:xfrm>
          <a:prstGeom prst="rect">
            <a:avLst/>
          </a:prstGeom>
          <a:noFill/>
        </p:spPr>
        <p:txBody>
          <a:bodyPr wrap="none" rtlCol="0">
            <a:spAutoFit/>
          </a:bodyPr>
          <a:lstStyle/>
          <a:p>
            <a:r>
              <a:rPr kumimoji="1" lang="ja-JP" altLang="en-US" sz="2400" dirty="0" smtClean="0"/>
              <a:t>“密度行列”</a:t>
            </a:r>
            <a:endParaRPr kumimoji="1" lang="ja-JP" altLang="en-US" sz="2400" dirty="0"/>
          </a:p>
        </p:txBody>
      </p:sp>
      <p:sp>
        <p:nvSpPr>
          <p:cNvPr id="5" name="テキスト ボックス 4"/>
          <p:cNvSpPr txBox="1"/>
          <p:nvPr/>
        </p:nvSpPr>
        <p:spPr>
          <a:xfrm>
            <a:off x="6016804" y="3543399"/>
            <a:ext cx="1723549" cy="461665"/>
          </a:xfrm>
          <a:prstGeom prst="rect">
            <a:avLst/>
          </a:prstGeom>
          <a:noFill/>
        </p:spPr>
        <p:txBody>
          <a:bodyPr wrap="none" rtlCol="0">
            <a:spAutoFit/>
          </a:bodyPr>
          <a:lstStyle/>
          <a:p>
            <a:r>
              <a:rPr kumimoji="1" lang="ja-JP" altLang="en-US" sz="2400" dirty="0" smtClean="0"/>
              <a:t>“分配関数”</a:t>
            </a:r>
            <a:endParaRPr kumimoji="1" lang="ja-JP" altLang="en-US" sz="2400" dirty="0"/>
          </a:p>
        </p:txBody>
      </p:sp>
      <p:pic>
        <p:nvPicPr>
          <p:cNvPr id="7" name="TexTeXPicture" descr="&lt;?xml version=&quot;1.0&quot; encoding=&quot;utf-16&quot;?&gt;&#10;&lt;TeXTeX&gt;&#10;  &lt;preamble&gt;\documentclass{jarticle}&#10;\usepackage{amsmath,amssymb,color}&#10;\pagestyle{empty}&#10;\newcommand{\bm}[1]{\mbox{\boldmath$#1$}}&lt;/preamble&gt;&#10;  &lt;body&gt;\begin{align*} &#10;&amp;amp;\rho = \frac1Z e^{-\beta (H-\mu N)}&#10;\\&#10;&amp;amp;Z = {\rm Tr} e^{-\beta (H-\mu N)}&#10;\\&#10;&amp;amp; \langle O \rangle = {\rm Tr}[ O \rho ]&#10;\end{align*}&lt;/body&gt;&#10;  &lt;fcolor&gt;FFFFFFFF&lt;/fcolor&gt;&#10;  &lt;bcolor&gt;FFFFFFFF&lt;/bcolor&gt;&#10;  &lt;transparent&gt;True&lt;/transparent&gt;&#10;  &lt;resolution&gt;1800&lt;/resolution&gt;&#10;  &lt;imageh&gt;1376&lt;/imageh&gt;&#10;  &lt;imagew&gt;1927&lt;/imagew&gt;&#10;  &lt;scale&gt;50&lt;/scale&gt;&#10;  &lt;cursor&gt;11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348880"/>
            <a:ext cx="3728463" cy="2662361"/>
          </a:xfrm>
          <a:prstGeom prst="rect">
            <a:avLst/>
          </a:prstGeom>
        </p:spPr>
      </p:pic>
    </p:spTree>
    <p:extLst>
      <p:ext uri="{BB962C8B-B14F-4D97-AF65-F5344CB8AC3E}">
        <p14:creationId xmlns:p14="http://schemas.microsoft.com/office/powerpoint/2010/main" val="3486679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4326078" y="4860883"/>
            <a:ext cx="4308734" cy="1731520"/>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480819" y="3171360"/>
            <a:ext cx="4462882" cy="1150073"/>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236617" y="2521631"/>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normAutofit/>
          </a:bodyPr>
          <a:lstStyle/>
          <a:p>
            <a:r>
              <a:rPr kumimoji="1" lang="ja-JP" altLang="en-US" sz="4400" dirty="0" smtClean="0"/>
              <a:t>境界条件と有限温度</a:t>
            </a:r>
            <a:endParaRPr kumimoji="1" lang="ja-JP" altLang="en-US" sz="4400" dirty="0"/>
          </a:p>
        </p:txBody>
      </p:sp>
      <p:cxnSp>
        <p:nvCxnSpPr>
          <p:cNvPr id="4" name="直線コネクタ 3"/>
          <p:cNvCxnSpPr>
            <a:stCxn id="5" idx="4"/>
            <a:endCxn id="6" idx="4"/>
          </p:cNvCxnSpPr>
          <p:nvPr/>
        </p:nvCxnSpPr>
        <p:spPr>
          <a:xfrm>
            <a:off x="914400" y="4732773"/>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楕円 4"/>
          <p:cNvSpPr/>
          <p:nvPr/>
        </p:nvSpPr>
        <p:spPr>
          <a:xfrm>
            <a:off x="457200" y="2140298"/>
            <a:ext cx="914400" cy="2592475"/>
          </a:xfrm>
          <a:prstGeom prst="ellipse">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2016034" y="2140298"/>
            <a:ext cx="914400" cy="2592475"/>
          </a:xfrm>
          <a:prstGeom prst="ellipse">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914400" y="2140298"/>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5" idx="2"/>
            <a:endCxn id="6" idx="2"/>
          </p:cNvCxnSpPr>
          <p:nvPr/>
        </p:nvCxnSpPr>
        <p:spPr>
          <a:xfrm>
            <a:off x="457200" y="3436536"/>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5" idx="3"/>
            <a:endCxn id="6" idx="3"/>
          </p:cNvCxnSpPr>
          <p:nvPr/>
        </p:nvCxnSpPr>
        <p:spPr>
          <a:xfrm>
            <a:off x="591111" y="4353114"/>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5" idx="1"/>
            <a:endCxn id="6" idx="1"/>
          </p:cNvCxnSpPr>
          <p:nvPr/>
        </p:nvCxnSpPr>
        <p:spPr>
          <a:xfrm>
            <a:off x="591111" y="2519957"/>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70528" y="3436535"/>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236617" y="4353114"/>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239419" y="2793779"/>
            <a:ext cx="18489" cy="1285512"/>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29"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03" y="2451610"/>
            <a:ext cx="267710" cy="241160"/>
          </a:xfrm>
          <a:prstGeom prst="rect">
            <a:avLst/>
          </a:prstGeom>
        </p:spPr>
      </p:pic>
      <p:sp>
        <p:nvSpPr>
          <p:cNvPr id="33" name="テキスト ボックス 32"/>
          <p:cNvSpPr txBox="1"/>
          <p:nvPr/>
        </p:nvSpPr>
        <p:spPr>
          <a:xfrm>
            <a:off x="3585394" y="3274947"/>
            <a:ext cx="4185761" cy="830997"/>
          </a:xfrm>
          <a:prstGeom prst="rect">
            <a:avLst/>
          </a:prstGeom>
          <a:noFill/>
        </p:spPr>
        <p:txBody>
          <a:bodyPr wrap="none" rtlCol="0">
            <a:spAutoFit/>
          </a:bodyPr>
          <a:lstStyle/>
          <a:p>
            <a:r>
              <a:rPr kumimoji="1" lang="ja-JP" altLang="en-US" sz="2400" dirty="0" smtClean="0"/>
              <a:t>時間方向の（反）周期境界条件</a:t>
            </a:r>
            <a:endParaRPr kumimoji="1" lang="en-US" altLang="ja-JP" sz="2400" dirty="0" smtClean="0"/>
          </a:p>
          <a:p>
            <a:r>
              <a:rPr lang="ja-JP" altLang="en-US" sz="2400" dirty="0" smtClean="0"/>
              <a:t>＝有限温度系</a:t>
            </a:r>
            <a:endParaRPr kumimoji="1" lang="ja-JP" altLang="en-US" sz="2400" dirty="0" smtClean="0"/>
          </a:p>
        </p:txBody>
      </p:sp>
      <p:pic>
        <p:nvPicPr>
          <p:cNvPr id="37" name="TexTeXPicture" descr="&lt;?xml version=&quot;1.0&quot; encoding=&quot;utf-16&quot;?&gt;&#10;&lt;TeXTeX&gt;&#10;  &lt;preamble&gt;\documentclass{jarticle}&#10;\usepackage{amsmath}&#10;\pagestyle{empty}&lt;/preamble&gt;&#10;  &lt;body&gt;\begin{align*} &#10;\langle {\cal O} \rangle_T&#10;= \int {\cal D}\phi {\cal O} e^{-S_T}&#10;\end{align*}&lt;/body&gt;&#10;  &lt;fcolor&gt;FFFFFFFF&lt;/fcolor&gt;&#10;  &lt;bcolor&gt;FFFFFFFF&lt;/bcolor&gt;&#10;  &lt;transparent&gt;True&lt;/transparent&gt;&#10;  &lt;resolution&gt;1800&lt;/resolution&gt;&#10;  &lt;imageh&gt;553&lt;/imageh&gt;&#10;  &lt;imagew&gt;2214&lt;/imagew&gt;&#10;  &lt;scale&gt;50&lt;/scale&gt;&#10;  &lt;cursor&gt;7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85" y="5432284"/>
            <a:ext cx="2852501" cy="712481"/>
          </a:xfrm>
          <a:prstGeom prst="rect">
            <a:avLst/>
          </a:prstGeom>
        </p:spPr>
      </p:pic>
      <p:pic>
        <p:nvPicPr>
          <p:cNvPr id="38" name="TexTeXPicture" descr="&lt;?xml version=&quot;1.0&quot; encoding=&quot;utf-16&quot;?&gt;&#10;&lt;TeXTeX&gt;&#10;  &lt;preamble&gt;\documentclass{jarticle}&#10;\usepackage{amsmath}&#10;\pagestyle{empty}&lt;/preamble&gt;&#10;  &lt;body&gt;\begin{align*} &#10;= \int {\cal D}\phi e^{-S_T}&#10;\end{align*}&lt;/body&gt;&#10;  &lt;fcolor&gt;FFFFFFFF&lt;/fcolor&gt;&#10;  &lt;bcolor&gt;FFFFFFFF&lt;/bcolor&gt;&#10;  &lt;transparent&gt;True&lt;/transparent&gt;&#10;  &lt;resolution&gt;1800&lt;/resolution&gt;&#10;  &lt;imageh&gt;553&lt;/imageh&gt;&#10;  &lt;imagew&gt;1395&lt;/imagew&gt;&#10;  &lt;scale&gt;50&lt;/scale&gt;&#10;  &lt;cursor&gt;4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7131" y="2351800"/>
            <a:ext cx="1675335" cy="664129"/>
          </a:xfrm>
          <a:prstGeom prst="rect">
            <a:avLst/>
          </a:prstGeom>
        </p:spPr>
      </p:pic>
      <p:sp>
        <p:nvSpPr>
          <p:cNvPr id="39" name="テキスト ボックス 38"/>
          <p:cNvSpPr txBox="1"/>
          <p:nvPr/>
        </p:nvSpPr>
        <p:spPr>
          <a:xfrm>
            <a:off x="4467692" y="4932056"/>
            <a:ext cx="2339102" cy="461665"/>
          </a:xfrm>
          <a:prstGeom prst="rect">
            <a:avLst/>
          </a:prstGeom>
          <a:noFill/>
        </p:spPr>
        <p:txBody>
          <a:bodyPr wrap="none" rtlCol="0">
            <a:spAutoFit/>
          </a:bodyPr>
          <a:lstStyle/>
          <a:p>
            <a:r>
              <a:rPr kumimoji="1" lang="ja-JP" altLang="en-US" sz="2400" dirty="0" smtClean="0"/>
              <a:t>熱力学量の測定</a:t>
            </a:r>
          </a:p>
        </p:txBody>
      </p:sp>
      <p:sp>
        <p:nvSpPr>
          <p:cNvPr id="40" name="テキスト ボックス 39"/>
          <p:cNvSpPr txBox="1"/>
          <p:nvPr/>
        </p:nvSpPr>
        <p:spPr>
          <a:xfrm>
            <a:off x="5000920" y="5313768"/>
            <a:ext cx="2417650" cy="830997"/>
          </a:xfrm>
          <a:prstGeom prst="rect">
            <a:avLst/>
          </a:prstGeom>
          <a:noFill/>
        </p:spPr>
        <p:txBody>
          <a:bodyPr wrap="none" rtlCol="0">
            <a:spAutoFit/>
          </a:bodyPr>
          <a:lstStyle/>
          <a:p>
            <a:r>
              <a:rPr kumimoji="1" lang="ja-JP" altLang="en-US" sz="2400" dirty="0" smtClean="0"/>
              <a:t>エネルギー密度：</a:t>
            </a:r>
            <a:endParaRPr kumimoji="1" lang="en-US" altLang="ja-JP" sz="2400" dirty="0" smtClean="0"/>
          </a:p>
          <a:p>
            <a:r>
              <a:rPr lang="ja-JP" altLang="en-US" sz="2400" dirty="0" smtClean="0"/>
              <a:t>圧力：</a:t>
            </a:r>
            <a:endParaRPr kumimoji="1" lang="ja-JP" altLang="en-US" sz="2400" dirty="0" smtClean="0"/>
          </a:p>
        </p:txBody>
      </p:sp>
      <p:pic>
        <p:nvPicPr>
          <p:cNvPr id="41" name="TexTeXPicture" descr="&lt;?xml version=&quot;1.0&quot; encoding=&quot;utf-16&quot;?&gt;&#10;&lt;TeXTeX&gt;&#10;  &lt;preamble&gt;\documentclass{jarticle}&#10;\usepackage{amsmath}&#10;\pagestyle{empty}&lt;/preamble&gt;&#10;  &lt;body&gt;\begin{align*} &#10;\langle T_{00} \rangle_T&#10;\end{align*}&lt;/body&gt;&#10;  &lt;fcolor&gt;FFFFFFFF&lt;/fcolor&gt;&#10;  &lt;bcolor&gt;FFFFFFFF&lt;/bcolor&gt;&#10;  &lt;transparent&gt;True&lt;/transparent&gt;&#10;  &lt;resolution&gt;1800&lt;/resolution&gt;&#10;  &lt;imageh&gt;250&lt;/imageh&gt;&#10;  &lt;imagew&gt;662&lt;/imagew&gt;&#10;  &lt;scale&gt;50&lt;/scale&gt;&#10;  &lt;cursor&gt;4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833" y="5410116"/>
            <a:ext cx="812849" cy="306967"/>
          </a:xfrm>
          <a:prstGeom prst="rect">
            <a:avLst/>
          </a:prstGeom>
        </p:spPr>
      </p:pic>
      <p:pic>
        <p:nvPicPr>
          <p:cNvPr id="43" name="TexTeXPicture" descr="&lt;?xml version=&quot;1.0&quot; encoding=&quot;utf-16&quot;?&gt;&#10;&lt;TeXTeX&gt;&#10;  &lt;preamble&gt;\documentclass{jarticle}&#10;\usepackage{amsmath}&#10;\pagestyle{empty}&lt;/preamble&gt;&#10;  &lt;body&gt;\begin{align*} &#10;\langle T_{11} \rangle_T&#10;\end{align*}&lt;/body&gt;&#10;  &lt;fcolor&gt;FFFFFFFF&lt;/fcolor&gt;&#10;  &lt;bcolor&gt;FFFFFFFF&lt;/bcolor&gt;&#10;  &lt;transparent&gt;True&lt;/transparent&gt;&#10;  &lt;resolution&gt;1800&lt;/resolution&gt;&#10;  &lt;imageh&gt;250&lt;/imageh&gt;&#10;  &lt;imagew&gt;662&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33" y="5783022"/>
            <a:ext cx="812849" cy="306967"/>
          </a:xfrm>
          <a:prstGeom prst="rect">
            <a:avLst/>
          </a:prstGeom>
        </p:spPr>
      </p:pic>
      <p:sp>
        <p:nvSpPr>
          <p:cNvPr id="44" name="左中かっこ 43"/>
          <p:cNvSpPr/>
          <p:nvPr/>
        </p:nvSpPr>
        <p:spPr>
          <a:xfrm>
            <a:off x="4689421" y="5410116"/>
            <a:ext cx="266236" cy="679873"/>
          </a:xfrm>
          <a:prstGeom prst="leftBrac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下矢印 45"/>
          <p:cNvSpPr/>
          <p:nvPr/>
        </p:nvSpPr>
        <p:spPr>
          <a:xfrm rot="16200000">
            <a:off x="3547654" y="5453492"/>
            <a:ext cx="1045845" cy="593118"/>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000920" y="6210704"/>
            <a:ext cx="3170933" cy="400110"/>
          </a:xfrm>
          <a:prstGeom prst="rect">
            <a:avLst/>
          </a:prstGeom>
          <a:noFill/>
        </p:spPr>
        <p:txBody>
          <a:bodyPr wrap="none" rtlCol="0">
            <a:spAutoFit/>
          </a:bodyPr>
          <a:lstStyle/>
          <a:p>
            <a:r>
              <a:rPr kumimoji="1" lang="en-US" altLang="ja-JP" sz="2000" dirty="0" smtClean="0"/>
              <a:t>Suzuki,2013;</a:t>
            </a:r>
            <a:r>
              <a:rPr kumimoji="1" lang="ja-JP" altLang="en-US" sz="2000" dirty="0" smtClean="0"/>
              <a:t> </a:t>
            </a:r>
            <a:r>
              <a:rPr kumimoji="1" lang="en-US" altLang="ja-JP" sz="2000" dirty="0" smtClean="0"/>
              <a:t>Flo</a:t>
            </a:r>
            <a:r>
              <a:rPr kumimoji="1" lang="ja-JP" altLang="en-US" sz="2000" dirty="0" err="1" smtClean="0"/>
              <a:t>ｗ</a:t>
            </a:r>
            <a:r>
              <a:rPr kumimoji="1" lang="en-US" altLang="ja-JP" sz="2000" dirty="0" smtClean="0"/>
              <a:t>QCD, 2014</a:t>
            </a:r>
            <a:endParaRPr kumimoji="1" lang="ja-JP" altLang="en-US" sz="2000" dirty="0" smtClean="0"/>
          </a:p>
        </p:txBody>
      </p:sp>
      <p:pic>
        <p:nvPicPr>
          <p:cNvPr id="7" name="TexTeXPicture" descr="&lt;?xml version=&quot;1.0&quot; encoding=&quot;utf-16&quot;?&gt;&#10;&lt;TeXTeX&gt;&#10;  &lt;preamble&gt;\documentclass{jarticle}&#10;\usepackage{amsmath,amssymb,color}&#10;\pagestyle{empty}&#10;\newcommand{\bm}[1]{\mbox{\boldmath$#1$}}&lt;/preamble&gt;&#10;  &lt;body&gt;\begin{align*} &#10;Z = {\rm Tr} e^{-\beta H}&#10;=\sum_n \langle n| e^{-\beta H} | n \rangle &#10;\end{align*}&lt;/body&gt;&#10;  &lt;fcolor&gt;FFFFFFFF&lt;/fcolor&gt;&#10;  &lt;bcolor&gt;FFFFFFFF&lt;/bcolor&gt;&#10;  &lt;transparent&gt;True&lt;/transparent&gt;&#10;  &lt;resolution&gt;1800&lt;/resolution&gt;&#10;  &lt;imageh&gt;524&lt;/imageh&gt;&#10;  &lt;imagew&gt;3223&lt;/imagew&gt;&#10;  &lt;scale&gt;50&lt;/scale&gt;&#10;  &lt;cursor&gt;78&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4017" y="1761799"/>
            <a:ext cx="4050378" cy="658517"/>
          </a:xfrm>
          <a:prstGeom prst="rect">
            <a:avLst/>
          </a:prstGeom>
        </p:spPr>
      </p:pic>
      <p:pic>
        <p:nvPicPr>
          <p:cNvPr id="8" name="TexTeXPicture" descr="&lt;?xml version=&quot;1.0&quot; encoding=&quot;utf-16&quot;?&gt;&#10;&lt;TeXTeX&gt;&#10;  &lt;preamble&gt;\documentclass{jarticle}&#10;\usepackage{amsmath}&#10;\pagestyle{empty}&lt;/preamble&gt;&#10;  &lt;body&gt;\begin{align*} &#10;\beta=1/T&#10;\end{align*}&lt;/body&gt;&#10;  &lt;fcolor&gt;FFFFFFFF&lt;/fcolor&gt;&#10;  &lt;bcolor&gt;FFFFFFFF&lt;/bcolor&gt;&#10;  &lt;transparent&gt;True&lt;/transparent&gt;&#10;  &lt;resolution&gt;1800&lt;/resolution&gt;&#10;  &lt;imageh&gt;249&lt;/imageh&gt;&#10;  &lt;imagew&gt;903&lt;/imagew&gt;&#10;  &lt;scale&gt;50&lt;/scale&gt;&#10;  &lt;cursor&gt;25&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774534" y="3314006"/>
            <a:ext cx="955675" cy="263525"/>
          </a:xfrm>
          <a:prstGeom prst="rect">
            <a:avLst/>
          </a:prstGeom>
        </p:spPr>
      </p:pic>
    </p:spTree>
    <p:extLst>
      <p:ext uri="{BB962C8B-B14F-4D97-AF65-F5344CB8AC3E}">
        <p14:creationId xmlns:p14="http://schemas.microsoft.com/office/powerpoint/2010/main" val="2713578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04169" y="1471495"/>
            <a:ext cx="5210311" cy="1946741"/>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熱力学量の測定</a:t>
            </a:r>
            <a:endParaRPr kumimoji="1" lang="ja-JP" altLang="en-US" sz="4400" dirty="0"/>
          </a:p>
        </p:txBody>
      </p:sp>
      <p:sp>
        <p:nvSpPr>
          <p:cNvPr id="5" name="正方形/長方形 4"/>
          <p:cNvSpPr/>
          <p:nvPr/>
        </p:nvSpPr>
        <p:spPr>
          <a:xfrm>
            <a:off x="5583142" y="2742364"/>
            <a:ext cx="338207" cy="1548347"/>
          </a:xfrm>
          <a:prstGeom prst="rect">
            <a:avLst/>
          </a:prstGeom>
          <a:solidFill>
            <a:srgbClr val="FF0000">
              <a:alpha val="52941"/>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直方体 7"/>
          <p:cNvSpPr/>
          <p:nvPr/>
        </p:nvSpPr>
        <p:spPr>
          <a:xfrm>
            <a:off x="6194868" y="2496336"/>
            <a:ext cx="2743200" cy="1353670"/>
          </a:xfrm>
          <a:prstGeom prst="cube">
            <a:avLst>
              <a:gd name="adj" fmla="val 41556"/>
            </a:avLst>
          </a:prstGeom>
          <a:solidFill>
            <a:srgbClr val="AC956E"/>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pic>
        <p:nvPicPr>
          <p:cNvPr id="9" name="TexTeXPicture" descr="&lt;?xml version=&quot;1.0&quot; encoding=&quot;utf-16&quot;?&gt;&#10;&lt;TeXTeX&gt;&#10;  &lt;preamble&gt;\documentclass{jarticle}&#10;\usepackage{amsmath}&#10;\pagestyle{empty}&lt;/preamble&gt;&#10;  &lt;body&gt;\begin{align*} &#10;L = a N_s&#10;\end{align*}&lt;/body&gt;&#10;  &lt;fcolor&gt;FFFFFFFF&lt;/fcolor&gt;&#10;  &lt;bcolor&gt;FFFFFFFF&lt;/bcolor&gt;&#10;  &lt;transparent&gt;True&lt;/transparent&gt;&#10;  &lt;resolution&gt;1800&lt;/resolution&gt;&#10;  &lt;imageh&gt;209&lt;/imageh&gt;&#10;  &lt;imagew&gt;906&lt;/imagew&gt;&#10;  &lt;scale&gt;50&lt;/scale&gt;&#10;  &lt;cursor&gt;2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506" y="4148776"/>
            <a:ext cx="1121855" cy="258794"/>
          </a:xfrm>
          <a:prstGeom prst="rect">
            <a:avLst/>
          </a:prstGeom>
        </p:spPr>
      </p:pic>
      <p:pic>
        <p:nvPicPr>
          <p:cNvPr id="10" name="TexTeXPicture" descr="&lt;?xml version=&quot;1.0&quot; encoding=&quot;utf-16&quot;?&gt;&#10;&lt;TeXTeX&gt;&#10;  &lt;preamble&gt;\documentclass{jarticle}&#10;\usepackage{amsmath}&#10;\pagestyle{empty}&lt;/preamble&gt;&#10;  &lt;body&gt;\begin{align*} &#10;\varepsilon = \frac{T^2}V \frac{\partial \ln Z}{\partial T}&#10;\end{align*}&lt;/body&gt;&#10;  &lt;fcolor&gt;FFFFFFFF&lt;/fcolor&gt;&#10;  &lt;bcolor&gt;FFFFFFFF&lt;/bcolor&gt;&#10;  &lt;transparent&gt;True&lt;/transparent&gt;&#10;  &lt;resolution&gt;1800&lt;/resolution&gt;&#10;  &lt;imageh&gt;551&lt;/imageh&gt;&#10;  &lt;imagew&gt;1449&lt;/imagew&gt;&#10;  &lt;scale&gt;50&lt;/scale&gt;&#10;  &lt;cursor&gt;7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9" y="2349697"/>
            <a:ext cx="1918054" cy="729364"/>
          </a:xfrm>
          <a:prstGeom prst="rect">
            <a:avLst/>
          </a:prstGeom>
        </p:spPr>
      </p:pic>
      <p:pic>
        <p:nvPicPr>
          <p:cNvPr id="11" name="TexTeXPicture" descr="&lt;?xml version=&quot;1.0&quot; encoding=&quot;utf-16&quot;?&gt;&#10;&lt;TeXTeX&gt;&#10;  &lt;preamble&gt;\documentclass{jarticle}&#10;\usepackage{amsmath}&#10;\pagestyle{empty}&lt;/preamble&gt;&#10;  &lt;body&gt;\begin{align*} &#10;p = T \frac{\partial \ln Z}{\partial V}&#10;\end{align*}&lt;/body&gt;&#10;  &lt;fcolor&gt;FFFFFFFF&lt;/fcolor&gt;&#10;  &lt;bcolor&gt;FFFFFFFF&lt;/bcolor&gt;&#10;  &lt;transparent&gt;True&lt;/transparent&gt;&#10;  &lt;resolution&gt;1800&lt;/resolution&gt;&#10;  &lt;imageh&gt;522&lt;/imageh&gt;&#10;  &lt;imagew&gt;1301&lt;/imagew&gt;&#10;  &lt;scale&gt;50&lt;/scale&gt;&#10;  &lt;cursor&gt;5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558" y="2368891"/>
            <a:ext cx="1722146" cy="690976"/>
          </a:xfrm>
          <a:prstGeom prst="rect">
            <a:avLst/>
          </a:prstGeom>
        </p:spPr>
      </p:pic>
      <p:pic>
        <p:nvPicPr>
          <p:cNvPr id="12" name="TexTeXPicture" descr="&lt;?xml version=&quot;1.0&quot; encoding=&quot;utf-16&quot;?&gt;&#10;&lt;TeXTeX&gt;&#10;  &lt;preamble&gt;\documentclass{jarticle}&#10;\usepackage{amsmath}&#10;\pagestyle{empty}&lt;/preamble&gt;&#10;  &lt;body&gt;\begin{align*} &#10;1/T=aN_t&#10;\end{align*}&lt;/body&gt;&#10;  &lt;fcolor&gt;FFFFFFFF&lt;/fcolor&gt;&#10;  &lt;bcolor&gt;FFFFFFFF&lt;/bcolor&gt;&#10;  &lt;transparent&gt;True&lt;/transparent&gt;&#10;  &lt;resolution&gt;1800&lt;/resolution&gt;&#10;  &lt;imageh&gt;250&lt;/imageh&gt;&#10;  &lt;imagew&gt;1137&lt;/imagew&gt;&#10;  &lt;scale&gt;50&lt;/scale&gt;&#10;  &lt;cursor&gt;1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062622" y="3336316"/>
            <a:ext cx="1407890" cy="309563"/>
          </a:xfrm>
          <a:prstGeom prst="rect">
            <a:avLst/>
          </a:prstGeom>
        </p:spPr>
      </p:pic>
      <p:cxnSp>
        <p:nvCxnSpPr>
          <p:cNvPr id="13" name="直線矢印コネクタ 12"/>
          <p:cNvCxnSpPr/>
          <p:nvPr/>
        </p:nvCxnSpPr>
        <p:spPr>
          <a:xfrm>
            <a:off x="6026331" y="3054177"/>
            <a:ext cx="0" cy="795829"/>
          </a:xfrm>
          <a:prstGeom prst="straightConnector1">
            <a:avLst/>
          </a:prstGeom>
          <a:noFill/>
          <a:ln w="19050" cap="flat" cmpd="sng" algn="ctr">
            <a:solidFill>
              <a:sysClr val="window" lastClr="FFFFFF"/>
            </a:solidFill>
            <a:prstDash val="solid"/>
            <a:headEnd type="arrow" w="lg" len="lg"/>
            <a:tailEnd type="arrow" w="lg" len="lg"/>
          </a:ln>
          <a:effectLst/>
        </p:spPr>
      </p:cxnSp>
      <p:cxnSp>
        <p:nvCxnSpPr>
          <p:cNvPr id="14" name="直線矢印コネクタ 13"/>
          <p:cNvCxnSpPr/>
          <p:nvPr/>
        </p:nvCxnSpPr>
        <p:spPr>
          <a:xfrm flipH="1">
            <a:off x="6238125" y="4042781"/>
            <a:ext cx="2036618" cy="0"/>
          </a:xfrm>
          <a:prstGeom prst="straightConnector1">
            <a:avLst/>
          </a:prstGeom>
          <a:noFill/>
          <a:ln w="19050" cap="flat" cmpd="sng" algn="ctr">
            <a:solidFill>
              <a:sysClr val="window" lastClr="FFFFFF"/>
            </a:solidFill>
            <a:prstDash val="solid"/>
            <a:headEnd type="arrow" w="lg" len="lg"/>
            <a:tailEnd type="arrow" w="lg" len="lg"/>
          </a:ln>
          <a:effectLst/>
        </p:spPr>
      </p:cxnSp>
      <p:cxnSp>
        <p:nvCxnSpPr>
          <p:cNvPr id="15" name="直線矢印コネクタ 14"/>
          <p:cNvCxnSpPr/>
          <p:nvPr/>
        </p:nvCxnSpPr>
        <p:spPr>
          <a:xfrm flipV="1">
            <a:off x="8485332" y="3501357"/>
            <a:ext cx="510925" cy="534175"/>
          </a:xfrm>
          <a:prstGeom prst="straightConnector1">
            <a:avLst/>
          </a:prstGeom>
          <a:noFill/>
          <a:ln w="19050" cap="flat" cmpd="sng" algn="ctr">
            <a:solidFill>
              <a:sysClr val="window" lastClr="FFFFFF"/>
            </a:solidFill>
            <a:prstDash val="solid"/>
            <a:headEnd type="arrow" w="lg" len="lg"/>
            <a:tailEnd type="arrow" w="lg" len="lg"/>
          </a:ln>
          <a:effectLst/>
        </p:spPr>
      </p:cxnSp>
      <p:pic>
        <p:nvPicPr>
          <p:cNvPr id="16" name="TexTeXPicture" descr="&lt;?xml version=&quot;1.0&quot; encoding=&quot;utf-16&quot;?&gt;&#10;&lt;TeXTeX&gt;&#10;  &lt;preamble&gt;\documentclass{jarticle}&#10;\usepackage{amsmath}&#10;\pagestyle{empty}&lt;/preamble&gt;&#10;  &lt;body&gt;\begin{align*} &#10;L&#10;\end{align*}&lt;/body&gt;&#10;  &lt;fcolor&gt;FFFFFFFF&lt;/fcolor&gt;&#10;  &lt;bcolor&gt;FFFFFFFF&lt;/bcolor&gt;&#10;  &lt;transparent&gt;True&lt;/transparent&gt;&#10;  &lt;resolution&gt;1800&lt;/resolution&gt;&#10;  &lt;imageh&gt;170&lt;/imageh&gt;&#10;  &lt;imagew&gt;150&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3643" y="3832279"/>
            <a:ext cx="185738" cy="210502"/>
          </a:xfrm>
          <a:prstGeom prst="rect">
            <a:avLst/>
          </a:prstGeom>
        </p:spPr>
      </p:pic>
      <p:sp>
        <p:nvSpPr>
          <p:cNvPr id="17" name="テキスト ボックス 16"/>
          <p:cNvSpPr txBox="1"/>
          <p:nvPr/>
        </p:nvSpPr>
        <p:spPr>
          <a:xfrm>
            <a:off x="565583" y="3657323"/>
            <a:ext cx="4427815" cy="830997"/>
          </a:xfrm>
          <a:prstGeom prst="rect">
            <a:avLst/>
          </a:prstGeom>
          <a:noFill/>
        </p:spPr>
        <p:txBody>
          <a:bodyPr wrap="none" rtlCol="0">
            <a:spAutoFit/>
          </a:bodyPr>
          <a:lstStyle/>
          <a:p>
            <a:r>
              <a:rPr lang="en-US" altLang="ja-JP" sz="2400" dirty="0" smtClean="0">
                <a:solidFill>
                  <a:prstClr val="white"/>
                </a:solidFill>
                <a:latin typeface="+mn-ea"/>
              </a:rPr>
              <a:t>ln Z</a:t>
            </a:r>
            <a:r>
              <a:rPr lang="ja-JP" altLang="en-US" sz="2400" dirty="0" smtClean="0">
                <a:solidFill>
                  <a:prstClr val="white"/>
                </a:solidFill>
                <a:latin typeface="+mn-ea"/>
              </a:rPr>
              <a:t>の</a:t>
            </a:r>
            <a:r>
              <a:rPr lang="en-US" altLang="ja-JP" sz="2400" dirty="0" smtClean="0">
                <a:solidFill>
                  <a:prstClr val="white"/>
                </a:solidFill>
                <a:latin typeface="+mn-ea"/>
              </a:rPr>
              <a:t>T</a:t>
            </a:r>
            <a:r>
              <a:rPr lang="ja-JP" altLang="en-US" sz="2400" dirty="0" err="1" smtClean="0">
                <a:solidFill>
                  <a:prstClr val="white"/>
                </a:solidFill>
                <a:latin typeface="+mn-ea"/>
              </a:rPr>
              <a:t>、</a:t>
            </a:r>
            <a:r>
              <a:rPr lang="en-US" altLang="ja-JP" sz="2400" dirty="0" smtClean="0">
                <a:solidFill>
                  <a:prstClr val="white"/>
                </a:solidFill>
                <a:latin typeface="+mn-ea"/>
              </a:rPr>
              <a:t>V</a:t>
            </a:r>
            <a:r>
              <a:rPr lang="ja-JP" altLang="en-US" sz="2400" dirty="0" smtClean="0">
                <a:solidFill>
                  <a:prstClr val="white"/>
                </a:solidFill>
                <a:latin typeface="+mn-ea"/>
              </a:rPr>
              <a:t>微分を求められれば、</a:t>
            </a:r>
            <a:endParaRPr lang="en-US" altLang="ja-JP" sz="2400" dirty="0" smtClean="0">
              <a:solidFill>
                <a:prstClr val="white"/>
              </a:solidFill>
              <a:latin typeface="+mn-ea"/>
            </a:endParaRPr>
          </a:p>
          <a:p>
            <a:r>
              <a:rPr lang="ja-JP" altLang="en-US" sz="2400" dirty="0" smtClean="0">
                <a:solidFill>
                  <a:prstClr val="white"/>
                </a:solidFill>
                <a:latin typeface="+mn-ea"/>
              </a:rPr>
              <a:t>熱力学量が決まる</a:t>
            </a:r>
            <a:endParaRPr lang="ja-JP" altLang="en-US" sz="2400" dirty="0">
              <a:solidFill>
                <a:prstClr val="white"/>
              </a:solidFill>
              <a:latin typeface="+mn-ea"/>
            </a:endParaRPr>
          </a:p>
        </p:txBody>
      </p:sp>
      <p:sp>
        <p:nvSpPr>
          <p:cNvPr id="19" name="テキスト ボックス 18"/>
          <p:cNvSpPr txBox="1"/>
          <p:nvPr/>
        </p:nvSpPr>
        <p:spPr>
          <a:xfrm>
            <a:off x="1613240" y="1606584"/>
            <a:ext cx="2339102" cy="523220"/>
          </a:xfrm>
          <a:prstGeom prst="rect">
            <a:avLst/>
          </a:prstGeom>
          <a:noFill/>
        </p:spPr>
        <p:txBody>
          <a:bodyPr wrap="none" rtlCol="0">
            <a:spAutoFit/>
          </a:bodyPr>
          <a:lstStyle/>
          <a:p>
            <a:r>
              <a:rPr lang="ja-JP" altLang="en-US" sz="2800" dirty="0" smtClean="0">
                <a:solidFill>
                  <a:prstClr val="white"/>
                </a:solidFill>
                <a:latin typeface="+mn-ea"/>
              </a:rPr>
              <a:t>熱力学関係式</a:t>
            </a:r>
            <a:endParaRPr lang="ja-JP" altLang="en-US" sz="2800" dirty="0">
              <a:solidFill>
                <a:prstClr val="white"/>
              </a:solidFill>
              <a:latin typeface="+mn-ea"/>
            </a:endParaRPr>
          </a:p>
        </p:txBody>
      </p:sp>
      <p:sp>
        <p:nvSpPr>
          <p:cNvPr id="21" name="下矢印 20"/>
          <p:cNvSpPr/>
          <p:nvPr/>
        </p:nvSpPr>
        <p:spPr>
          <a:xfrm>
            <a:off x="1978256" y="4528679"/>
            <a:ext cx="1314994" cy="557348"/>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65583" y="5221106"/>
            <a:ext cx="6062878" cy="461665"/>
          </a:xfrm>
          <a:prstGeom prst="rect">
            <a:avLst/>
          </a:prstGeom>
          <a:noFill/>
        </p:spPr>
        <p:txBody>
          <a:bodyPr wrap="none" rtlCol="0">
            <a:spAutoFit/>
          </a:bodyPr>
          <a:lstStyle/>
          <a:p>
            <a:r>
              <a:rPr kumimoji="1" lang="ja-JP" altLang="en-US" sz="2400" dirty="0" smtClean="0"/>
              <a:t>格子間隔による微分→</a:t>
            </a:r>
            <a:r>
              <a:rPr kumimoji="1" lang="en-US" altLang="ja-JP" sz="2400" dirty="0" smtClean="0"/>
              <a:t>V</a:t>
            </a:r>
            <a:r>
              <a:rPr kumimoji="1" lang="ja-JP" altLang="en-US" sz="2400" dirty="0" smtClean="0"/>
              <a:t>と</a:t>
            </a:r>
            <a:r>
              <a:rPr kumimoji="1" lang="en-US" altLang="ja-JP" sz="2400" dirty="0" smtClean="0"/>
              <a:t>1/T</a:t>
            </a:r>
            <a:r>
              <a:rPr kumimoji="1" lang="ja-JP" altLang="en-US" sz="2400" dirty="0" smtClean="0"/>
              <a:t>が同時に変わる</a:t>
            </a:r>
          </a:p>
        </p:txBody>
      </p:sp>
      <p:pic>
        <p:nvPicPr>
          <p:cNvPr id="27" name="TexTeXPicture" descr="&lt;?xml version=&quot;1.0&quot; encoding=&quot;utf-16&quot;?&gt;&#10;&lt;TeXTeX&gt;&#10;  &lt;preamble&gt;\documentclass{jarticle}&#10;\usepackage{amsmath}&#10;\pagestyle{empty}&lt;/preamble&gt;&#10;  &lt;body&gt;\begin{align*} &#10;a \frac{ \partial \ln Z}{\partial a} &#10;\sim \frac VT (\varepsilon - 3p )&#10;\end{align*}&lt;/body&gt;&#10;  &lt;fcolor&gt;FFFFFFFF&lt;/fcolor&gt;&#10;  &lt;bcolor&gt;FFFFFFFF&lt;/bcolor&gt;&#10;  &lt;transparent&gt;True&lt;/transparent&gt;&#10;  &lt;resolution&gt;1800&lt;/resolution&gt;&#10;  &lt;imageh&gt;518&lt;/imageh&gt;&#10;  &lt;imagew&gt;2238&lt;/imagew&gt;&#10;  &lt;scale&gt;50&lt;/scale&gt;&#10;  &lt;cursor&gt;18&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633" y="5812265"/>
            <a:ext cx="2558034" cy="592074"/>
          </a:xfrm>
          <a:prstGeom prst="rect">
            <a:avLst/>
          </a:prstGeom>
        </p:spPr>
      </p:pic>
    </p:spTree>
    <p:extLst>
      <p:ext uri="{BB962C8B-B14F-4D97-AF65-F5344CB8AC3E}">
        <p14:creationId xmlns:p14="http://schemas.microsoft.com/office/powerpoint/2010/main" val="3840027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40996" y="2655219"/>
            <a:ext cx="3976099" cy="3219054"/>
          </a:xfrm>
          <a:prstGeom prst="roundRect">
            <a:avLst>
              <a:gd name="adj" fmla="val 13421"/>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積分法</a:t>
            </a:r>
            <a:endParaRPr kumimoji="1" lang="ja-JP" altLang="en-US" sz="4400" dirty="0"/>
          </a:p>
        </p:txBody>
      </p:sp>
      <p:pic>
        <p:nvPicPr>
          <p:cNvPr id="4" name="TexTeXPicture" descr="&lt;?xml version=&quot;1.0&quot; encoding=&quot;utf-16&quot;?&gt;&#10;&lt;TeXTeX&gt;&#10;  &lt;preamble&gt;\documentclass{jarticle}&#10;\usepackage{amsmath}&#10;\pagestyle{empty}&lt;/preamble&gt;&#10;  &lt;body&gt;\begin{align*} &#10;\frac{ \partial \ln Z}{\partial a} &#10;=&#10;\frac{ \partial \beta }{ \partial a} &#10;\frac{\partial \ln Z}{\partial\beta } &#10;\sim &#10;\frac{ \partial \beta }{ \partial a} \langle S \rangle&#10;\end{align*}&lt;/body&gt;&#10;  &lt;fcolor&gt;FFFFFFFF&lt;/fcolor&gt;&#10;  &lt;bcolor&gt;FFFFFFFF&lt;/bcolor&gt;&#10;  &lt;transparent&gt;True&lt;/transparent&gt;&#10;  &lt;resolution&gt;1800&lt;/resolution&gt;&#10;  &lt;imageh&gt;564&lt;/imageh&gt;&#10;  &lt;imagew&gt;3056&lt;/imagew&gt;&#10;  &lt;scale&gt;50&lt;/scale&gt;&#10;  &lt;cursor&gt;19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7" y="1538645"/>
            <a:ext cx="3493008" cy="644652"/>
          </a:xfrm>
          <a:prstGeom prst="rect">
            <a:avLst/>
          </a:prstGeom>
        </p:spPr>
      </p:pic>
      <p:pic>
        <p:nvPicPr>
          <p:cNvPr id="6" name="TexTeXPicture" descr="&lt;?xml version=&quot;1.0&quot; encoding=&quot;utf-16&quot;?&gt;&#10;&lt;TeXTeX&gt;&#10;  &lt;preamble&gt;\documentclass{jarticle}&#10;\usepackage{amsmath}&#10;\pagestyle{empty}&lt;/preamble&gt;&#10;  &lt;body&gt;\begin{align*} &#10;T\frac{ \partial (p/T^4)}{\partial T} = \frac{\varepsilon-3p}{T^4}&#10;\end{align*}&lt;/body&gt;&#10;  &lt;fcolor&gt;FFFFFFFF&lt;/fcolor&gt;&#10;  &lt;bcolor&gt;FFFFFFFF&lt;/bcolor&gt;&#10;  &lt;transparent&gt;True&lt;/transparent&gt;&#10;  &lt;resolution&gt;1800&lt;/resolution&gt;&#10;  &lt;imageh&gt;552&lt;/imageh&gt;&#10;  &lt;imagew&gt;2149&lt;/imagew&gt;&#10;  &lt;scale&gt;50&lt;/scale&gt;&#10;  &lt;cursor&gt;1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82" y="2945076"/>
            <a:ext cx="2660999" cy="683514"/>
          </a:xfrm>
          <a:prstGeom prst="rect">
            <a:avLst/>
          </a:prstGeom>
        </p:spPr>
      </p:pic>
      <p:pic>
        <p:nvPicPr>
          <p:cNvPr id="7" name="TexTeXPicture" descr="&lt;?xml version=&quot;1.0&quot; encoding=&quot;utf-16&quot;?&gt;&#10;&lt;TeXTeX&gt;&#10;  &lt;preamble&gt;\documentclass{jarticle}&#10;\usepackage{amsmath}&#10;\pagestyle{empty}&lt;/preamble&gt;&#10;  &lt;body&gt;\begin{align*} &#10;\frac{p}{T^4}&#10;= \int_{T_0}^T dT&#10;\frac{\varepsilon-3p}{T^5}&#10;\end{align*}&lt;/body&gt;&#10;  &lt;fcolor&gt;FFFFFFFF&lt;/fcolor&gt;&#10;  &lt;bcolor&gt;FFFFFFFF&lt;/bcolor&gt;&#10;  &lt;transparent&gt;True&lt;/transparent&gt;&#10;  &lt;resolution&gt;1800&lt;/resolution&gt;&#10;  &lt;imageh&gt;650&lt;/imageh&gt;&#10;  &lt;imagew&gt;2112&lt;/imagew&gt;&#10;  &lt;scale&gt;50&lt;/scale&gt;&#10;  &lt;cursor&gt;7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51" y="4640078"/>
            <a:ext cx="2705130" cy="832545"/>
          </a:xfrm>
          <a:prstGeom prst="rect">
            <a:avLst/>
          </a:prstGeom>
        </p:spPr>
      </p:pic>
      <p:sp>
        <p:nvSpPr>
          <p:cNvPr id="8" name="下矢印 7"/>
          <p:cNvSpPr/>
          <p:nvPr/>
        </p:nvSpPr>
        <p:spPr>
          <a:xfrm>
            <a:off x="1476636" y="3911909"/>
            <a:ext cx="1294544" cy="42090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stretch>
            <a:fillRect/>
          </a:stretch>
        </p:blipFill>
        <p:spPr>
          <a:xfrm>
            <a:off x="5573130" y="532255"/>
            <a:ext cx="3195007" cy="2913455"/>
          </a:xfrm>
          <a:prstGeom prst="rect">
            <a:avLst/>
          </a:prstGeom>
        </p:spPr>
      </p:pic>
      <p:sp>
        <p:nvSpPr>
          <p:cNvPr id="11" name="テキスト ボックス 10"/>
          <p:cNvSpPr txBox="1"/>
          <p:nvPr/>
        </p:nvSpPr>
        <p:spPr>
          <a:xfrm>
            <a:off x="7179802" y="1001822"/>
            <a:ext cx="1409810" cy="707886"/>
          </a:xfrm>
          <a:prstGeom prst="rect">
            <a:avLst/>
          </a:prstGeom>
          <a:noFill/>
        </p:spPr>
        <p:txBody>
          <a:bodyPr wrap="none" rtlCol="0">
            <a:spAutoFit/>
          </a:bodyPr>
          <a:lstStyle/>
          <a:p>
            <a:pPr algn="r"/>
            <a:r>
              <a:rPr kumimoji="1" lang="en-US" altLang="ja-JP" sz="2000" dirty="0" smtClean="0">
                <a:solidFill>
                  <a:schemeClr val="bg1"/>
                </a:solidFill>
              </a:rPr>
              <a:t>SU(3) YM</a:t>
            </a:r>
          </a:p>
          <a:p>
            <a:pPr algn="r"/>
            <a:r>
              <a:rPr kumimoji="1" lang="en-US" altLang="ja-JP" sz="2000" dirty="0" smtClean="0">
                <a:solidFill>
                  <a:schemeClr val="bg1"/>
                </a:solidFill>
              </a:rPr>
              <a:t>Boyd+ 1996</a:t>
            </a:r>
            <a:endParaRPr kumimoji="1" lang="ja-JP" altLang="en-US" sz="2000" dirty="0">
              <a:solidFill>
                <a:schemeClr val="bg1"/>
              </a:solidFill>
            </a:endParaRPr>
          </a:p>
        </p:txBody>
      </p:sp>
      <p:pic>
        <p:nvPicPr>
          <p:cNvPr id="12" name="図 11"/>
          <p:cNvPicPr>
            <a:picLocks noChangeAspect="1"/>
          </p:cNvPicPr>
          <p:nvPr/>
        </p:nvPicPr>
        <p:blipFill>
          <a:blip r:embed="rId6"/>
          <a:stretch>
            <a:fillRect/>
          </a:stretch>
        </p:blipFill>
        <p:spPr>
          <a:xfrm>
            <a:off x="5391644" y="4122360"/>
            <a:ext cx="3376493" cy="2581581"/>
          </a:xfrm>
          <a:prstGeom prst="rect">
            <a:avLst/>
          </a:prstGeom>
        </p:spPr>
      </p:pic>
      <p:sp>
        <p:nvSpPr>
          <p:cNvPr id="13" name="テキスト ボックス 12"/>
          <p:cNvSpPr txBox="1"/>
          <p:nvPr/>
        </p:nvSpPr>
        <p:spPr>
          <a:xfrm>
            <a:off x="5153753" y="3628590"/>
            <a:ext cx="3852273" cy="461665"/>
          </a:xfrm>
          <a:prstGeom prst="rect">
            <a:avLst/>
          </a:prstGeom>
          <a:noFill/>
        </p:spPr>
        <p:txBody>
          <a:bodyPr wrap="none" rtlCol="0">
            <a:spAutoFit/>
          </a:bodyPr>
          <a:lstStyle/>
          <a:p>
            <a:r>
              <a:rPr kumimoji="1" lang="en-US" altLang="ja-JP" sz="2400" dirty="0" smtClean="0"/>
              <a:t>Full QCD, BW; </a:t>
            </a:r>
            <a:r>
              <a:rPr kumimoji="1" lang="en-US" altLang="ja-JP" sz="2400" dirty="0" err="1" smtClean="0"/>
              <a:t>HotQCD</a:t>
            </a:r>
            <a:r>
              <a:rPr kumimoji="1" lang="en-US" altLang="ja-JP" sz="2400" dirty="0" smtClean="0"/>
              <a:t> (2014)</a:t>
            </a:r>
            <a:endParaRPr kumimoji="1" lang="ja-JP" altLang="en-US" sz="2400" dirty="0" smtClean="0"/>
          </a:p>
        </p:txBody>
      </p:sp>
    </p:spTree>
    <p:extLst>
      <p:ext uri="{BB962C8B-B14F-4D97-AF65-F5344CB8AC3E}">
        <p14:creationId xmlns:p14="http://schemas.microsoft.com/office/powerpoint/2010/main" val="2965665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7460" y="2421653"/>
            <a:ext cx="8255786" cy="1446550"/>
          </a:xfrm>
          <a:prstGeom prst="rect">
            <a:avLst/>
          </a:prstGeom>
          <a:noFill/>
        </p:spPr>
        <p:txBody>
          <a:bodyPr wrap="none" rtlCol="0">
            <a:spAutoFit/>
          </a:bodyPr>
          <a:lstStyle/>
          <a:p>
            <a:pPr algn="ctr"/>
            <a:r>
              <a:rPr kumimoji="1" lang="en-US" altLang="ja-JP" sz="4400" dirty="0" smtClean="0"/>
              <a:t>Gradient Flow</a:t>
            </a:r>
            <a:r>
              <a:rPr kumimoji="1" lang="ja-JP" altLang="en-US" sz="4400" dirty="0" smtClean="0"/>
              <a:t>による</a:t>
            </a:r>
            <a:endParaRPr kumimoji="1" lang="en-US" altLang="ja-JP" sz="4400" dirty="0" smtClean="0"/>
          </a:p>
          <a:p>
            <a:pPr algn="ctr"/>
            <a:r>
              <a:rPr lang="ja-JP" altLang="en-US" sz="4400" dirty="0" smtClean="0"/>
              <a:t>エネルギー</a:t>
            </a:r>
            <a:r>
              <a:rPr lang="ja-JP" altLang="en-US" sz="4400" dirty="0"/>
              <a:t>運動量</a:t>
            </a:r>
            <a:r>
              <a:rPr lang="ja-JP" altLang="en-US" sz="4400" dirty="0" smtClean="0"/>
              <a:t>テンソルの構築</a:t>
            </a:r>
            <a:endParaRPr kumimoji="1" lang="ja-JP" altLang="en-US" sz="4400" dirty="0" smtClean="0"/>
          </a:p>
        </p:txBody>
      </p:sp>
    </p:spTree>
    <p:extLst>
      <p:ext uri="{BB962C8B-B14F-4D97-AF65-F5344CB8AC3E}">
        <p14:creationId xmlns:p14="http://schemas.microsoft.com/office/powerpoint/2010/main" val="1324579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400" dirty="0" smtClean="0"/>
              <a:t>質問コーナーより</a:t>
            </a:r>
            <a:r>
              <a:rPr kumimoji="1" lang="en-US" altLang="ja-JP" sz="4400" dirty="0" smtClean="0"/>
              <a:t/>
            </a:r>
            <a:br>
              <a:rPr kumimoji="1" lang="en-US" altLang="ja-JP" sz="4400" dirty="0" smtClean="0"/>
            </a:br>
            <a:r>
              <a:rPr lang="ja-JP" altLang="en-US" sz="2400" dirty="0"/>
              <a:t>格子</a:t>
            </a:r>
            <a:r>
              <a:rPr lang="en-US" altLang="ja-JP" sz="2400" dirty="0"/>
              <a:t>QCD</a:t>
            </a:r>
            <a:r>
              <a:rPr lang="ja-JP" altLang="en-US" sz="2400" dirty="0"/>
              <a:t>でこの量を計算してほしい、という物理量を挙げてください</a:t>
            </a:r>
            <a:endParaRPr kumimoji="1" lang="ja-JP" altLang="en-US" sz="2400" dirty="0"/>
          </a:p>
        </p:txBody>
      </p:sp>
      <p:sp>
        <p:nvSpPr>
          <p:cNvPr id="7" name="正方形/長方形 6"/>
          <p:cNvSpPr/>
          <p:nvPr/>
        </p:nvSpPr>
        <p:spPr>
          <a:xfrm>
            <a:off x="235131" y="1612324"/>
            <a:ext cx="8786949" cy="5078313"/>
          </a:xfrm>
          <a:prstGeom prst="rect">
            <a:avLst/>
          </a:prstGeom>
        </p:spPr>
        <p:txBody>
          <a:bodyPr wrap="square">
            <a:spAutoFit/>
          </a:bodyPr>
          <a:lstStyle/>
          <a:p>
            <a:pPr marL="285750" indent="-285750">
              <a:buFont typeface="Arial" panose="020B0604020202020204" pitchFamily="34" charset="0"/>
              <a:buChar char="•"/>
            </a:pPr>
            <a:r>
              <a:rPr lang="ja-JP" altLang="en-US" dirty="0">
                <a:solidFill>
                  <a:srgbClr val="FFFF00"/>
                </a:solidFill>
              </a:rPr>
              <a:t>高密度中でのバリオン質量</a:t>
            </a:r>
            <a:r>
              <a:rPr lang="ja-JP" altLang="en-US" dirty="0"/>
              <a:t>、そこから</a:t>
            </a:r>
            <a:r>
              <a:rPr lang="en-US" altLang="ja-JP" dirty="0">
                <a:solidFill>
                  <a:srgbClr val="FFFF00"/>
                </a:solidFill>
              </a:rPr>
              <a:t>chiral partner</a:t>
            </a:r>
            <a:r>
              <a:rPr lang="ja-JP" altLang="en-US" dirty="0"/>
              <a:t>の示唆</a:t>
            </a:r>
          </a:p>
          <a:p>
            <a:pPr marL="285750" indent="-285750">
              <a:buFont typeface="Arial" panose="020B0604020202020204" pitchFamily="34" charset="0"/>
              <a:buChar char="•"/>
            </a:pPr>
            <a:r>
              <a:rPr lang="en-US" altLang="ja-JP" dirty="0"/>
              <a:t>TMD</a:t>
            </a:r>
            <a:r>
              <a:rPr lang="ja-JP" altLang="en-US" dirty="0"/>
              <a:t>や</a:t>
            </a:r>
            <a:r>
              <a:rPr lang="en-US" altLang="ja-JP" dirty="0"/>
              <a:t>GPD</a:t>
            </a:r>
            <a:r>
              <a:rPr lang="ja-JP" altLang="en-US" dirty="0"/>
              <a:t>といった</a:t>
            </a:r>
            <a:r>
              <a:rPr lang="en-US" altLang="ja-JP" dirty="0"/>
              <a:t>3</a:t>
            </a:r>
            <a:r>
              <a:rPr lang="ja-JP" altLang="en-US" dirty="0"/>
              <a:t>次元的な</a:t>
            </a:r>
            <a:r>
              <a:rPr lang="ja-JP" altLang="en-US" dirty="0">
                <a:solidFill>
                  <a:srgbClr val="FFFF00"/>
                </a:solidFill>
              </a:rPr>
              <a:t>クォーク分布関数</a:t>
            </a:r>
            <a:r>
              <a:rPr lang="ja-JP" altLang="en-US" dirty="0"/>
              <a:t>についての物理量を第一原理から計算してほしいです。できれば</a:t>
            </a:r>
            <a:r>
              <a:rPr lang="en-US" altLang="ja-JP" dirty="0"/>
              <a:t>x </a:t>
            </a:r>
            <a:r>
              <a:rPr lang="ja-JP" altLang="en-US" dirty="0"/>
              <a:t>依存性を含めて。今後のハドロン構造論において実験的にも理論的にも非常に重要で、有効理論や実験との比較や予言をすると面白いと思います。</a:t>
            </a:r>
          </a:p>
          <a:p>
            <a:pPr marL="285750" indent="-285750">
              <a:buFont typeface="Arial" panose="020B0604020202020204" pitchFamily="34" charset="0"/>
              <a:buChar char="•"/>
            </a:pPr>
            <a:r>
              <a:rPr lang="ja-JP" altLang="en-US" dirty="0"/>
              <a:t>中間子（擬スカラー、ベクター、重クォーク入りのもの等）とバリオン（オクテット＋デカプレット等）の</a:t>
            </a:r>
            <a:r>
              <a:rPr lang="ja-JP" altLang="en-US" dirty="0">
                <a:solidFill>
                  <a:srgbClr val="FFFF00"/>
                </a:solidFill>
              </a:rPr>
              <a:t>相互作用</a:t>
            </a:r>
            <a:r>
              <a:rPr lang="ja-JP" altLang="en-US" dirty="0"/>
              <a:t>（散乱長など）。特に</a:t>
            </a:r>
            <a:r>
              <a:rPr lang="en-US" altLang="ja-JP" dirty="0"/>
              <a:t>η(958)</a:t>
            </a:r>
            <a:r>
              <a:rPr lang="ja-JP" altLang="en-US" dirty="0"/>
              <a:t>と量子異常の効果なども見られるとうれしいです。</a:t>
            </a:r>
          </a:p>
          <a:p>
            <a:pPr marL="285750" indent="-285750">
              <a:buFont typeface="Arial" panose="020B0604020202020204" pitchFamily="34" charset="0"/>
              <a:buChar char="•"/>
            </a:pPr>
            <a:r>
              <a:rPr lang="ja-JP" altLang="en-US" dirty="0"/>
              <a:t>核子中の</a:t>
            </a:r>
            <a:r>
              <a:rPr lang="ja-JP" altLang="en-US" dirty="0">
                <a:solidFill>
                  <a:srgbClr val="FFFF00"/>
                </a:solidFill>
              </a:rPr>
              <a:t>パートンの分布</a:t>
            </a:r>
            <a:r>
              <a:rPr lang="en-US" altLang="ja-JP" dirty="0"/>
              <a:t>(PDF)</a:t>
            </a:r>
            <a:r>
              <a:rPr lang="ja-JP" altLang="en-US" dirty="0" err="1"/>
              <a:t>、</a:t>
            </a:r>
            <a:r>
              <a:rPr lang="ja-JP" altLang="en-US" dirty="0"/>
              <a:t>特にクォーク質量を考慮した計算</a:t>
            </a:r>
          </a:p>
          <a:p>
            <a:pPr marL="285750" indent="-285750">
              <a:buFont typeface="Arial" panose="020B0604020202020204" pitchFamily="34" charset="0"/>
              <a:buChar char="•"/>
            </a:pPr>
            <a:r>
              <a:rPr lang="en-US" altLang="ja-JP" dirty="0">
                <a:solidFill>
                  <a:srgbClr val="FFFF00"/>
                </a:solidFill>
              </a:rPr>
              <a:t>phi meson</a:t>
            </a:r>
            <a:r>
              <a:rPr lang="ja-JP" altLang="en-US" dirty="0">
                <a:solidFill>
                  <a:srgbClr val="FFFF00"/>
                </a:solidFill>
              </a:rPr>
              <a:t>のポール質量とスクリーニング質量</a:t>
            </a:r>
            <a:r>
              <a:rPr lang="ja-JP" altLang="en-US" dirty="0"/>
              <a:t>を物理的なパイ中間子質量で計算してください。あとは</a:t>
            </a:r>
            <a:r>
              <a:rPr lang="ja-JP" altLang="en-US" dirty="0">
                <a:solidFill>
                  <a:srgbClr val="FFFF00"/>
                </a:solidFill>
              </a:rPr>
              <a:t>パイ中間子の分散関係</a:t>
            </a:r>
            <a:r>
              <a:rPr lang="ja-JP" altLang="en-US" dirty="0"/>
              <a:t>をいろいろな温度で計算してください。</a:t>
            </a:r>
          </a:p>
          <a:p>
            <a:pPr marL="285750" indent="-285750">
              <a:buFont typeface="Arial" panose="020B0604020202020204" pitchFamily="34" charset="0"/>
              <a:buChar char="•"/>
            </a:pPr>
            <a:r>
              <a:rPr lang="ja-JP" altLang="en-US" dirty="0"/>
              <a:t>あるエネルギースケールでの</a:t>
            </a:r>
            <a:r>
              <a:rPr lang="ja-JP" altLang="en-US" dirty="0">
                <a:solidFill>
                  <a:srgbClr val="FFFF00"/>
                </a:solidFill>
              </a:rPr>
              <a:t>粒子の質量</a:t>
            </a:r>
          </a:p>
          <a:p>
            <a:pPr marL="285750" indent="-285750">
              <a:buFont typeface="Arial" panose="020B0604020202020204" pitchFamily="34" charset="0"/>
              <a:buChar char="•"/>
            </a:pPr>
            <a:r>
              <a:rPr lang="ja-JP" altLang="en-US" dirty="0"/>
              <a:t>核子やハドロンの質量は計算できると聞きますが、</a:t>
            </a:r>
            <a:r>
              <a:rPr lang="ja-JP" altLang="en-US" dirty="0">
                <a:solidFill>
                  <a:srgbClr val="FFFF00"/>
                </a:solidFill>
              </a:rPr>
              <a:t>スピン</a:t>
            </a:r>
            <a:r>
              <a:rPr lang="ja-JP" altLang="en-US" dirty="0"/>
              <a:t>は計算できるのでしょうか？</a:t>
            </a:r>
            <a:r>
              <a:rPr lang="ja-JP" altLang="en-US" dirty="0">
                <a:solidFill>
                  <a:srgbClr val="FFFF00"/>
                </a:solidFill>
              </a:rPr>
              <a:t>パリティ</a:t>
            </a:r>
            <a:r>
              <a:rPr lang="ja-JP" altLang="en-US" dirty="0"/>
              <a:t>は？</a:t>
            </a:r>
          </a:p>
          <a:p>
            <a:pPr marL="285750" indent="-285750">
              <a:buFont typeface="Arial" panose="020B0604020202020204" pitchFamily="34" charset="0"/>
              <a:buChar char="•"/>
            </a:pPr>
            <a:r>
              <a:rPr lang="ja-JP" altLang="en-US" dirty="0"/>
              <a:t>クォーク、クォーコニウムのエントロピーとか自由エネルギーとか</a:t>
            </a:r>
          </a:p>
          <a:p>
            <a:pPr marL="285750" indent="-285750">
              <a:buFont typeface="Arial" panose="020B0604020202020204" pitchFamily="34" charset="0"/>
              <a:buChar char="•"/>
            </a:pPr>
            <a:r>
              <a:rPr lang="ja-JP" altLang="en-US" dirty="0">
                <a:solidFill>
                  <a:srgbClr val="FFFF00"/>
                </a:solidFill>
              </a:rPr>
              <a:t>陽子の荷電半径</a:t>
            </a:r>
          </a:p>
          <a:p>
            <a:pPr marL="285750" indent="-285750">
              <a:buFont typeface="Arial" panose="020B0604020202020204" pitchFamily="34" charset="0"/>
              <a:buChar char="•"/>
            </a:pPr>
            <a:r>
              <a:rPr lang="ja-JP" altLang="en-US" dirty="0"/>
              <a:t>散乱振幅、崩壊幅、</a:t>
            </a:r>
            <a:r>
              <a:rPr lang="ja-JP" altLang="en-US" dirty="0">
                <a:solidFill>
                  <a:srgbClr val="FFFF00"/>
                </a:solidFill>
              </a:rPr>
              <a:t>陽子の大きさ</a:t>
            </a:r>
          </a:p>
          <a:p>
            <a:pPr marL="285750" indent="-285750">
              <a:buFont typeface="Arial" panose="020B0604020202020204" pitchFamily="34" charset="0"/>
              <a:buChar char="•"/>
            </a:pPr>
            <a:r>
              <a:rPr lang="ja-JP" altLang="en-US" dirty="0">
                <a:solidFill>
                  <a:srgbClr val="FFFF00"/>
                </a:solidFill>
              </a:rPr>
              <a:t>スペクトル関数</a:t>
            </a:r>
          </a:p>
        </p:txBody>
      </p:sp>
    </p:spTree>
    <p:extLst>
      <p:ext uri="{BB962C8B-B14F-4D97-AF65-F5344CB8AC3E}">
        <p14:creationId xmlns:p14="http://schemas.microsoft.com/office/powerpoint/2010/main" val="1014594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dirty="0" smtClean="0"/>
              <a:t>Gradient Flow</a:t>
            </a:r>
            <a:r>
              <a:rPr kumimoji="1" lang="ja-JP" altLang="en-US" sz="4400" dirty="0" smtClean="0"/>
              <a:t>とは</a:t>
            </a:r>
            <a:endParaRPr kumimoji="1" lang="ja-JP" altLang="en-US" sz="4400" dirty="0"/>
          </a:p>
        </p:txBody>
      </p:sp>
      <p:pic>
        <p:nvPicPr>
          <p:cNvPr id="3" name="図 2"/>
          <p:cNvPicPr>
            <a:picLocks noChangeAspect="1"/>
          </p:cNvPicPr>
          <p:nvPr/>
        </p:nvPicPr>
        <p:blipFill rotWithShape="1">
          <a:blip r:embed="rId2"/>
          <a:srcRect l="28399" t="36203" r="17086" b="5697"/>
          <a:stretch/>
        </p:blipFill>
        <p:spPr>
          <a:xfrm>
            <a:off x="1309190" y="1613647"/>
            <a:ext cx="5320933" cy="3962107"/>
          </a:xfrm>
          <a:prstGeom prst="rect">
            <a:avLst/>
          </a:prstGeom>
          <a:ln>
            <a:noFill/>
          </a:ln>
          <a:effectLst>
            <a:softEdge rad="112500"/>
          </a:effectLst>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0727" t="12485" r="39636" b="15879"/>
          <a:stretch/>
        </p:blipFill>
        <p:spPr>
          <a:xfrm>
            <a:off x="256408" y="3102877"/>
            <a:ext cx="1607443" cy="3479850"/>
          </a:xfrm>
          <a:prstGeom prst="rect">
            <a:avLst/>
          </a:prstGeom>
        </p:spPr>
      </p:pic>
      <p:pic>
        <p:nvPicPr>
          <p:cNvPr id="5" name="Picture 2" descr="https://image.edion.com/images/goods/XL1/4988617181472_X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928" y="4499570"/>
            <a:ext cx="1639421" cy="1639422"/>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5"/>
          <a:srcRect l="23654" t="58148" r="4680" b="8845"/>
          <a:stretch/>
        </p:blipFill>
        <p:spPr>
          <a:xfrm>
            <a:off x="2728330" y="1690689"/>
            <a:ext cx="6196479" cy="1993979"/>
          </a:xfrm>
          <a:prstGeom prst="rect">
            <a:avLst/>
          </a:prstGeom>
          <a:effectLst>
            <a:outerShdw blurRad="63500" sx="102000" sy="102000" algn="ctr" rotWithShape="0">
              <a:prstClr val="black">
                <a:alpha val="40000"/>
              </a:prstClr>
            </a:outerShdw>
          </a:effectLst>
        </p:spPr>
      </p:pic>
      <p:sp>
        <p:nvSpPr>
          <p:cNvPr id="7" name="テキスト ボックス 6"/>
          <p:cNvSpPr txBox="1"/>
          <p:nvPr/>
        </p:nvSpPr>
        <p:spPr>
          <a:xfrm>
            <a:off x="6919866" y="2764467"/>
            <a:ext cx="1740926" cy="461665"/>
          </a:xfrm>
          <a:prstGeom prst="rect">
            <a:avLst/>
          </a:prstGeom>
          <a:noFill/>
        </p:spPr>
        <p:txBody>
          <a:bodyPr wrap="none" rtlCol="0">
            <a:spAutoFit/>
          </a:bodyPr>
          <a:lstStyle/>
          <a:p>
            <a:r>
              <a:rPr kumimoji="1" lang="en-US" altLang="ja-JP" sz="2400" dirty="0" smtClean="0">
                <a:solidFill>
                  <a:srgbClr val="002060"/>
                </a:solidFill>
              </a:rPr>
              <a:t>original data</a:t>
            </a:r>
            <a:endParaRPr kumimoji="1" lang="ja-JP" altLang="en-US" sz="2400" dirty="0">
              <a:solidFill>
                <a:srgbClr val="002060"/>
              </a:solidFill>
            </a:endParaRPr>
          </a:p>
        </p:txBody>
      </p:sp>
      <p:grpSp>
        <p:nvGrpSpPr>
          <p:cNvPr id="8" name="グループ化 7"/>
          <p:cNvGrpSpPr/>
          <p:nvPr/>
        </p:nvGrpSpPr>
        <p:grpSpPr>
          <a:xfrm>
            <a:off x="2728330" y="4114799"/>
            <a:ext cx="6196479" cy="1995056"/>
            <a:chOff x="2728330" y="4114799"/>
            <a:chExt cx="6196479" cy="1995056"/>
          </a:xfrm>
        </p:grpSpPr>
        <p:pic>
          <p:nvPicPr>
            <p:cNvPr id="9" name="図 8"/>
            <p:cNvPicPr>
              <a:picLocks/>
            </p:cNvPicPr>
            <p:nvPr/>
          </p:nvPicPr>
          <p:blipFill rotWithShape="1">
            <a:blip r:embed="rId6" cstate="print">
              <a:extLst>
                <a:ext uri="{28A0092B-C50C-407E-A947-70E740481C1C}">
                  <a14:useLocalDpi xmlns:a14="http://schemas.microsoft.com/office/drawing/2010/main" val="0"/>
                </a:ext>
              </a:extLst>
            </a:blip>
            <a:srcRect l="9111" t="31273" r="8465" b="32848"/>
            <a:stretch/>
          </p:blipFill>
          <p:spPr>
            <a:xfrm>
              <a:off x="2728330" y="4114799"/>
              <a:ext cx="6196479" cy="1995056"/>
            </a:xfrm>
            <a:prstGeom prst="rect">
              <a:avLst/>
            </a:prstGeom>
            <a:effectLst>
              <a:outerShdw blurRad="63500" sx="102000" sy="102000" algn="ctr" rotWithShape="0">
                <a:prstClr val="black">
                  <a:alpha val="40000"/>
                </a:prstClr>
              </a:outerShdw>
            </a:effectLst>
          </p:spPr>
        </p:pic>
        <p:pic>
          <p:nvPicPr>
            <p:cNvPr id="10" name="Picture 2" descr="Cover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0329" y="4211696"/>
              <a:ext cx="798535" cy="79853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595551" y="5006045"/>
              <a:ext cx="1217641" cy="369332"/>
            </a:xfrm>
            <a:prstGeom prst="rect">
              <a:avLst/>
            </a:prstGeom>
            <a:noFill/>
          </p:spPr>
          <p:txBody>
            <a:bodyPr wrap="none" rtlCol="0">
              <a:spAutoFit/>
            </a:bodyPr>
            <a:lstStyle/>
            <a:p>
              <a:r>
                <a:rPr kumimoji="1" lang="en-US" altLang="ja-JP" dirty="0" err="1" smtClean="0">
                  <a:solidFill>
                    <a:srgbClr val="002060"/>
                  </a:solidFill>
                </a:rPr>
                <a:t>RunKeeper</a:t>
              </a:r>
              <a:endParaRPr kumimoji="1" lang="ja-JP" altLang="en-US" dirty="0">
                <a:solidFill>
                  <a:srgbClr val="002060"/>
                </a:solidFill>
              </a:endParaRPr>
            </a:p>
          </p:txBody>
        </p:sp>
      </p:grpSp>
    </p:spTree>
    <p:extLst>
      <p:ext uri="{BB962C8B-B14F-4D97-AF65-F5344CB8AC3E}">
        <p14:creationId xmlns:p14="http://schemas.microsoft.com/office/powerpoint/2010/main" val="18300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p:cNvPicPr>
          <p:nvPr/>
        </p:nvPicPr>
        <p:blipFill rotWithShape="1">
          <a:blip r:embed="rId2" cstate="print">
            <a:extLst>
              <a:ext uri="{28A0092B-C50C-407E-A947-70E740481C1C}">
                <a14:useLocalDpi xmlns:a14="http://schemas.microsoft.com/office/drawing/2010/main" val="0"/>
              </a:ext>
            </a:extLst>
          </a:blip>
          <a:srcRect l="9111" t="31273" r="8465" b="32848"/>
          <a:stretch/>
        </p:blipFill>
        <p:spPr>
          <a:xfrm>
            <a:off x="170327" y="4552926"/>
            <a:ext cx="3944473" cy="1216042"/>
          </a:xfrm>
          <a:prstGeom prst="rect">
            <a:avLst/>
          </a:prstGeom>
          <a:effectLst>
            <a:outerShdw blurRad="63500" sx="102000" sy="102000" algn="ctr" rotWithShape="0">
              <a:prstClr val="black">
                <a:alpha val="40000"/>
              </a:prstClr>
            </a:outerShdw>
          </a:effectLst>
        </p:spPr>
      </p:pic>
      <p:pic>
        <p:nvPicPr>
          <p:cNvPr id="5" name="図 4"/>
          <p:cNvPicPr>
            <a:picLocks noChangeAspect="1"/>
          </p:cNvPicPr>
          <p:nvPr/>
        </p:nvPicPr>
        <p:blipFill rotWithShape="1">
          <a:blip r:embed="rId3"/>
          <a:srcRect l="23654" t="58148" r="4680" b="8845"/>
          <a:stretch/>
        </p:blipFill>
        <p:spPr>
          <a:xfrm>
            <a:off x="170328" y="119682"/>
            <a:ext cx="3944472" cy="1269300"/>
          </a:xfrm>
          <a:prstGeom prst="rect">
            <a:avLst/>
          </a:prstGeom>
          <a:effectLst>
            <a:outerShdw blurRad="63500" sx="102000" sy="102000" algn="ctr" rotWithShape="0">
              <a:prstClr val="black">
                <a:alpha val="40000"/>
              </a:prstClr>
            </a:outerShdw>
          </a:effectLst>
        </p:spPr>
      </p:pic>
      <p:sp>
        <p:nvSpPr>
          <p:cNvPr id="6" name="下矢印 5"/>
          <p:cNvSpPr/>
          <p:nvPr/>
        </p:nvSpPr>
        <p:spPr>
          <a:xfrm>
            <a:off x="657928" y="1524111"/>
            <a:ext cx="623454" cy="290209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7" name="角丸四角形 6"/>
          <p:cNvSpPr/>
          <p:nvPr/>
        </p:nvSpPr>
        <p:spPr>
          <a:xfrm>
            <a:off x="1452277" y="2912322"/>
            <a:ext cx="6015317" cy="10847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角丸四角形 7"/>
          <p:cNvSpPr/>
          <p:nvPr/>
        </p:nvSpPr>
        <p:spPr>
          <a:xfrm>
            <a:off x="1452277" y="1550904"/>
            <a:ext cx="6015317" cy="10847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521707" y="1767531"/>
            <a:ext cx="646331" cy="646331"/>
          </a:xfrm>
          <a:prstGeom prst="rect">
            <a:avLst/>
          </a:prstGeom>
          <a:noFill/>
        </p:spPr>
        <p:txBody>
          <a:bodyPr wrap="none" rtlCol="0">
            <a:spAutoFit/>
          </a:bodyPr>
          <a:lstStyle/>
          <a:p>
            <a:r>
              <a:rPr lang="ja-JP" altLang="en-US" sz="3600" dirty="0">
                <a:ea typeface="ＭＳ Ｐゴシック" panose="020B0600070205080204" pitchFamily="50" charset="-128"/>
              </a:rPr>
              <a:t>①</a:t>
            </a:r>
          </a:p>
        </p:txBody>
      </p:sp>
      <p:sp>
        <p:nvSpPr>
          <p:cNvPr id="10" name="テキスト ボックス 9"/>
          <p:cNvSpPr txBox="1"/>
          <p:nvPr/>
        </p:nvSpPr>
        <p:spPr>
          <a:xfrm>
            <a:off x="1518583" y="3131523"/>
            <a:ext cx="646331" cy="646331"/>
          </a:xfrm>
          <a:prstGeom prst="rect">
            <a:avLst/>
          </a:prstGeom>
          <a:noFill/>
        </p:spPr>
        <p:txBody>
          <a:bodyPr wrap="none" rtlCol="0">
            <a:spAutoFit/>
          </a:bodyPr>
          <a:lstStyle/>
          <a:p>
            <a:r>
              <a:rPr lang="ja-JP" altLang="en-US" sz="3600" dirty="0" smtClean="0">
                <a:ea typeface="ＭＳ Ｐゴシック" panose="020B0600070205080204" pitchFamily="50" charset="-128"/>
              </a:rPr>
              <a:t>②</a:t>
            </a:r>
            <a:endParaRPr lang="ja-JP" altLang="en-US" sz="3600" dirty="0">
              <a:ea typeface="ＭＳ Ｐゴシック" panose="020B0600070205080204" pitchFamily="50" charset="-128"/>
            </a:endParaRPr>
          </a:p>
        </p:txBody>
      </p:sp>
      <p:sp>
        <p:nvSpPr>
          <p:cNvPr id="11" name="上カーブ矢印 10"/>
          <p:cNvSpPr/>
          <p:nvPr/>
        </p:nvSpPr>
        <p:spPr>
          <a:xfrm rot="16200000">
            <a:off x="6989067" y="2252206"/>
            <a:ext cx="1667438" cy="910273"/>
          </a:xfrm>
          <a:prstGeom prst="curvedUpArrow">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角丸四角形 11"/>
          <p:cNvSpPr/>
          <p:nvPr/>
        </p:nvSpPr>
        <p:spPr>
          <a:xfrm>
            <a:off x="7566201" y="2420476"/>
            <a:ext cx="1506071" cy="573741"/>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角丸四角形吹き出し 12"/>
          <p:cNvSpPr/>
          <p:nvPr/>
        </p:nvSpPr>
        <p:spPr>
          <a:xfrm>
            <a:off x="4694331" y="194808"/>
            <a:ext cx="2443067" cy="1194174"/>
          </a:xfrm>
          <a:prstGeom prst="wedgeRoundRectCallout">
            <a:avLst>
              <a:gd name="adj1" fmla="val -20833"/>
              <a:gd name="adj2" fmla="val 78265"/>
              <a:gd name="adj3" fmla="val 16667"/>
            </a:avLst>
          </a:prstGeom>
          <a:solidFill>
            <a:sysClr val="window" lastClr="FFFFFF"/>
          </a:soli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4" name="直線矢印コネクタ 13"/>
          <p:cNvCxnSpPr/>
          <p:nvPr/>
        </p:nvCxnSpPr>
        <p:spPr>
          <a:xfrm flipH="1" flipV="1">
            <a:off x="6096001" y="304803"/>
            <a:ext cx="0" cy="941293"/>
          </a:xfrm>
          <a:prstGeom prst="straightConnector1">
            <a:avLst/>
          </a:prstGeom>
          <a:noFill/>
          <a:ln w="19050" cap="flat" cmpd="sng" algn="ctr">
            <a:solidFill>
              <a:sysClr val="windowText" lastClr="000000"/>
            </a:solidFill>
            <a:prstDash val="solid"/>
            <a:miter lim="800000"/>
            <a:tailEnd type="arrow" w="lg" len="lg"/>
          </a:ln>
          <a:effectLst/>
        </p:spPr>
      </p:cxnSp>
      <p:sp>
        <p:nvSpPr>
          <p:cNvPr id="15" name="フリーフォーム 14"/>
          <p:cNvSpPr/>
          <p:nvPr/>
        </p:nvSpPr>
        <p:spPr>
          <a:xfrm>
            <a:off x="5389930" y="546823"/>
            <a:ext cx="1494965" cy="528548"/>
          </a:xfrm>
          <a:custGeom>
            <a:avLst/>
            <a:gdLst>
              <a:gd name="connsiteX0" fmla="*/ 0 w 1541930"/>
              <a:gd name="connsiteY0" fmla="*/ 394473 h 421367"/>
              <a:gd name="connsiteX1" fmla="*/ 448236 w 1541930"/>
              <a:gd name="connsiteY1" fmla="*/ 331720 h 421367"/>
              <a:gd name="connsiteX2" fmla="*/ 744071 w 1541930"/>
              <a:gd name="connsiteY2" fmla="*/ 26 h 421367"/>
              <a:gd name="connsiteX3" fmla="*/ 1066800 w 1541930"/>
              <a:gd name="connsiteY3" fmla="*/ 313791 h 421367"/>
              <a:gd name="connsiteX4" fmla="*/ 1541930 w 1541930"/>
              <a:gd name="connsiteY4" fmla="*/ 421367 h 421367"/>
              <a:gd name="connsiteX0" fmla="*/ 0 w 1506071"/>
              <a:gd name="connsiteY0" fmla="*/ 408766 h 421367"/>
              <a:gd name="connsiteX1" fmla="*/ 412377 w 1506071"/>
              <a:gd name="connsiteY1" fmla="*/ 331720 h 421367"/>
              <a:gd name="connsiteX2" fmla="*/ 708212 w 1506071"/>
              <a:gd name="connsiteY2" fmla="*/ 26 h 421367"/>
              <a:gd name="connsiteX3" fmla="*/ 1030941 w 1506071"/>
              <a:gd name="connsiteY3" fmla="*/ 313791 h 421367"/>
              <a:gd name="connsiteX4" fmla="*/ 1506071 w 1506071"/>
              <a:gd name="connsiteY4" fmla="*/ 421367 h 421367"/>
              <a:gd name="connsiteX0" fmla="*/ 0 w 1494965"/>
              <a:gd name="connsiteY0" fmla="*/ 414669 h 421367"/>
              <a:gd name="connsiteX1" fmla="*/ 401271 w 1494965"/>
              <a:gd name="connsiteY1" fmla="*/ 331720 h 421367"/>
              <a:gd name="connsiteX2" fmla="*/ 697106 w 1494965"/>
              <a:gd name="connsiteY2" fmla="*/ 26 h 421367"/>
              <a:gd name="connsiteX3" fmla="*/ 1019835 w 1494965"/>
              <a:gd name="connsiteY3" fmla="*/ 313791 h 421367"/>
              <a:gd name="connsiteX4" fmla="*/ 1494965 w 1494965"/>
              <a:gd name="connsiteY4" fmla="*/ 421367 h 42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65" h="421367">
                <a:moveTo>
                  <a:pt x="0" y="414669"/>
                </a:moveTo>
                <a:cubicBezTo>
                  <a:pt x="162112" y="416163"/>
                  <a:pt x="285087" y="400827"/>
                  <a:pt x="401271" y="331720"/>
                </a:cubicBezTo>
                <a:cubicBezTo>
                  <a:pt x="517455" y="262613"/>
                  <a:pt x="594012" y="3014"/>
                  <a:pt x="697106" y="26"/>
                </a:cubicBezTo>
                <a:cubicBezTo>
                  <a:pt x="800200" y="-2962"/>
                  <a:pt x="886859" y="243568"/>
                  <a:pt x="1019835" y="313791"/>
                </a:cubicBezTo>
                <a:cubicBezTo>
                  <a:pt x="1152811" y="384014"/>
                  <a:pt x="1323888" y="402690"/>
                  <a:pt x="1494965" y="421367"/>
                </a:cubicBezTo>
              </a:path>
            </a:pathLst>
          </a:custGeom>
          <a:solidFill>
            <a:srgbClr val="FF0000">
              <a:alpha val="19000"/>
            </a:srgbClr>
          </a:solid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6" name="直線矢印コネクタ 15"/>
          <p:cNvCxnSpPr/>
          <p:nvPr/>
        </p:nvCxnSpPr>
        <p:spPr>
          <a:xfrm flipV="1">
            <a:off x="5250868" y="1075371"/>
            <a:ext cx="1813321" cy="0"/>
          </a:xfrm>
          <a:prstGeom prst="straightConnector1">
            <a:avLst/>
          </a:prstGeom>
          <a:noFill/>
          <a:ln w="19050" cap="flat" cmpd="sng" algn="ctr">
            <a:solidFill>
              <a:sysClr val="windowText" lastClr="000000"/>
            </a:solidFill>
            <a:prstDash val="solid"/>
            <a:miter lim="800000"/>
            <a:tailEnd type="arrow" w="lg" len="lg"/>
          </a:ln>
          <a:effectLst/>
        </p:spPr>
      </p:cxnSp>
      <p:sp>
        <p:nvSpPr>
          <p:cNvPr id="17" name="テキスト ボックス 16"/>
          <p:cNvSpPr txBox="1"/>
          <p:nvPr/>
        </p:nvSpPr>
        <p:spPr>
          <a:xfrm>
            <a:off x="4704801" y="298060"/>
            <a:ext cx="1308371" cy="461665"/>
          </a:xfrm>
          <a:prstGeom prst="rect">
            <a:avLst/>
          </a:prstGeom>
          <a:noFill/>
        </p:spPr>
        <p:txBody>
          <a:bodyPr wrap="none" rtlCol="0">
            <a:spAutoFit/>
          </a:bodyPr>
          <a:lstStyle/>
          <a:p>
            <a:r>
              <a:rPr lang="en-US" altLang="ja-JP" sz="2400" dirty="0" smtClean="0">
                <a:solidFill>
                  <a:srgbClr val="C00000"/>
                </a:solidFill>
                <a:ea typeface="ＭＳ Ｐゴシック" panose="020B0600070205080204" pitchFamily="50" charset="-128"/>
              </a:rPr>
              <a:t>Gaussian</a:t>
            </a:r>
            <a:endParaRPr lang="ja-JP" altLang="en-US" sz="2400" dirty="0">
              <a:solidFill>
                <a:srgbClr val="C00000"/>
              </a:solidFill>
              <a:ea typeface="ＭＳ Ｐゴシック" panose="020B0600070205080204" pitchFamily="50" charset="-128"/>
            </a:endParaRPr>
          </a:p>
        </p:txBody>
      </p:sp>
      <p:sp>
        <p:nvSpPr>
          <p:cNvPr id="18" name="正方形/長方形 17"/>
          <p:cNvSpPr/>
          <p:nvPr/>
        </p:nvSpPr>
        <p:spPr>
          <a:xfrm>
            <a:off x="4622611" y="1717556"/>
            <a:ext cx="2007574" cy="673167"/>
          </a:xfrm>
          <a:prstGeom prst="rect">
            <a:avLst/>
          </a:prstGeom>
          <a:solidFill>
            <a:srgbClr val="FF0000">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9" name="TexTeXPicture" descr="&lt;?xml version=&quot;1.0&quot; encoding=&quot;utf-16&quot;?&gt;&#10;&lt;TeXTeX&gt;&#10;  &lt;preamble&gt;\documentclass{jarticle}&#10;\usepackage{amsmath}&#10;\pagestyle{empty}&lt;/preamble&gt;&#10;  &lt;body&gt;\begin{align*} &#10;x(t) \to x'(t)\sim\int dt' \exp\big[-\frac{(t-t')^2}{2\sigma^2} \big] x(t')&#10;\end{align*}&lt;/body&gt;&#10;  &lt;fcolor&gt;FFFFFFFF&lt;/fcolor&gt;&#10;  &lt;bcolor&gt;FFFFFFFF&lt;/bcolor&gt;&#10;  &lt;transparent&gt;True&lt;/transparent&gt;&#10;  &lt;resolution&gt;1800&lt;/resolution&gt;&#10;  &lt;imageh&gt;587&lt;/imageh&gt;&#10;  &lt;imagew&gt;4580&lt;/imagew&gt;&#10;  &lt;scale&gt;50&lt;/scale&gt;&#10;  &lt;cursor&gt;8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0231" y="1735486"/>
            <a:ext cx="4847167" cy="621241"/>
          </a:xfrm>
          <a:prstGeom prst="rect">
            <a:avLst/>
          </a:prstGeom>
        </p:spPr>
      </p:pic>
      <p:pic>
        <p:nvPicPr>
          <p:cNvPr id="20" name="TexTeXPicture" descr="&lt;?xml version=&quot;1.0&quot; encoding=&quot;utf-16&quot;?&gt;&#10;&lt;TeXTeX&gt;&#10;  &lt;preamble&gt;\documentclass{jarticle}&#10;\usepackage{amsmath}&#10;\pagestyle{empty}&lt;/preamble&gt;&#10;  &lt;body&gt;\begin{align*} &#10;\frac{d}{ds} x(t;s) = \frac{d^2}{dt^2} x(t,s)&#10;\end{align*}&lt;/body&gt;&#10;  &lt;fcolor&gt;FFFFFFFF&lt;/fcolor&gt;&#10;  &lt;bcolor&gt;FFFFFFFF&lt;/bcolor&gt;&#10;  &lt;transparent&gt;True&lt;/transparent&gt;&#10;  &lt;resolution&gt;1800&lt;/resolution&gt;&#10;  &lt;imageh&gt;546&lt;/imageh&gt;&#10;  &lt;imagew&gt;2282&lt;/imagew&gt;&#10;  &lt;scale&gt;50&lt;/scale&gt;&#10;  &lt;cursor&gt;5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0231" y="3131523"/>
            <a:ext cx="2415116" cy="577850"/>
          </a:xfrm>
          <a:prstGeom prst="rect">
            <a:avLst/>
          </a:prstGeom>
        </p:spPr>
      </p:pic>
      <p:pic>
        <p:nvPicPr>
          <p:cNvPr id="21" name="TexTeXPicture" descr="&lt;?xml version=&quot;1.0&quot; encoding=&quot;utf-16&quot;?&gt;&#10;&lt;TeXTeX&gt;&#10;  &lt;preamble&gt;\documentclass{jarticle}&#10;\usepackage{amsmath}&#10;\pagestyle{empty}&lt;/preamble&gt;&#10;  &lt;body&gt;\begin{align*} &#10;x(t;0)=x(t)&#10;\end{align*}&lt;/body&gt;&#10;  &lt;fcolor&gt;FFFFFFFF&lt;/fcolor&gt;&#10;  &lt;bcolor&gt;FFFFFFFF&lt;/bcolor&gt;&#10;  &lt;transparent&gt;True&lt;/transparent&gt;&#10;  &lt;resolution&gt;1800&lt;/resolution&gt;&#10;  &lt;imageh&gt;250&lt;/imageh&gt;&#10;  &lt;imagew&gt;1388&lt;/imagew&gt;&#10;  &lt;scale&gt;50&lt;/scale&gt;&#10;  &lt;cursor&gt;2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938" y="3322925"/>
            <a:ext cx="1468967" cy="264583"/>
          </a:xfrm>
          <a:prstGeom prst="rect">
            <a:avLst/>
          </a:prstGeom>
        </p:spPr>
      </p:pic>
      <p:pic>
        <p:nvPicPr>
          <p:cNvPr id="22" name="TexTeXPicture" descr="&lt;?xml version=&quot;1.0&quot; encoding=&quot;utf-16&quot;?&gt;&#10;&lt;TeXTeX&gt;&#10;  &lt;preamble&gt;\documentclass{jarticle}&#10;\usepackage{amsmath}&#10;\pagestyle{empty}&lt;/preamble&gt;&#10;  &lt;body&gt;\begin{align*} &#10;\sigma = \sqrt{2s}&#10;\end{align*}&lt;/body&gt;&#10;  &lt;fcolor&gt;FFFFFFFF&lt;/fcolor&gt;&#10;  &lt;bcolor&gt;FFFFFFFF&lt;/bcolor&gt;&#10;  &lt;transparent&gt;True&lt;/transparent&gt;&#10;  &lt;resolution&gt;1800&lt;/resolution&gt;&#10;  &lt;imageh&gt;249&lt;/imageh&gt;&#10;  &lt;imagew&gt;923&lt;/imagew&gt;&#10;  &lt;scale&gt;50&lt;/scale&gt;&#10;  &lt;cursor&gt;32&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9283" y="2559147"/>
            <a:ext cx="1091858" cy="294553"/>
          </a:xfrm>
          <a:prstGeom prst="rect">
            <a:avLst/>
          </a:prstGeom>
        </p:spPr>
      </p:pic>
      <p:sp>
        <p:nvSpPr>
          <p:cNvPr id="23" name="角丸四角形 22"/>
          <p:cNvSpPr/>
          <p:nvPr/>
        </p:nvSpPr>
        <p:spPr>
          <a:xfrm>
            <a:off x="4420387" y="3928574"/>
            <a:ext cx="4563035" cy="2805953"/>
          </a:xfrm>
          <a:prstGeom prst="roundRect">
            <a:avLst>
              <a:gd name="adj" fmla="val 14750"/>
            </a:avLst>
          </a:prstGeom>
          <a:solidFill>
            <a:schemeClr val="lt1">
              <a:alpha val="87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テキスト ボックス 23"/>
          <p:cNvSpPr txBox="1"/>
          <p:nvPr/>
        </p:nvSpPr>
        <p:spPr>
          <a:xfrm>
            <a:off x="5449413" y="3964206"/>
            <a:ext cx="2791855" cy="523220"/>
          </a:xfrm>
          <a:prstGeom prst="rect">
            <a:avLst/>
          </a:prstGeom>
          <a:noFill/>
        </p:spPr>
        <p:txBody>
          <a:bodyPr wrap="none" rtlCol="0">
            <a:spAutoFit/>
          </a:bodyPr>
          <a:lstStyle/>
          <a:p>
            <a:r>
              <a:rPr lang="en-US" altLang="ja-JP" sz="2800" dirty="0" smtClean="0">
                <a:solidFill>
                  <a:srgbClr val="58B6C0">
                    <a:lumMod val="50000"/>
                  </a:srgbClr>
                </a:solidFill>
                <a:ea typeface="ＭＳ Ｐゴシック" panose="020B0600070205080204" pitchFamily="50" charset="-128"/>
              </a:rPr>
              <a:t>YM</a:t>
            </a:r>
            <a:r>
              <a:rPr lang="ja-JP" altLang="en-US" sz="2800" dirty="0" smtClean="0">
                <a:solidFill>
                  <a:srgbClr val="58B6C0">
                    <a:lumMod val="50000"/>
                  </a:srgbClr>
                </a:solidFill>
                <a:ea typeface="ＭＳ Ｐゴシック" panose="020B0600070205080204" pitchFamily="50" charset="-128"/>
              </a:rPr>
              <a:t> </a:t>
            </a:r>
            <a:r>
              <a:rPr lang="en-US" altLang="ja-JP" sz="2800" dirty="0" smtClean="0">
                <a:solidFill>
                  <a:srgbClr val="58B6C0">
                    <a:lumMod val="50000"/>
                  </a:srgbClr>
                </a:solidFill>
                <a:ea typeface="ＭＳ Ｐゴシック" panose="020B0600070205080204" pitchFamily="50" charset="-128"/>
              </a:rPr>
              <a:t>Gradient Flow</a:t>
            </a:r>
            <a:endParaRPr lang="ja-JP" altLang="en-US" sz="2800" dirty="0">
              <a:solidFill>
                <a:srgbClr val="58B6C0">
                  <a:lumMod val="50000"/>
                </a:srgbClr>
              </a:solidFill>
              <a:ea typeface="ＭＳ Ｐゴシック" panose="020B0600070205080204" pitchFamily="50" charset="-128"/>
            </a:endParaRPr>
          </a:p>
        </p:txBody>
      </p:sp>
      <p:pic>
        <p:nvPicPr>
          <p:cNvPr id="25" name="TexTeXPicture" descr="&lt;?xml version=&quot;1.0&quot; encoding=&quot;utf-16&quot;?&gt;&#10;&lt;TeXTeX&gt;&#10;  &lt;preamble&gt;\documentclass{jarticle}&#10;\usepackage{amsmath}&#10;\pagestyle{empty}&lt;/preamble&gt;&#10;  &lt;body&gt;\begin{align*} &#10;\partial_t A_\mu&#10;= D_\nu G_{\mu\nu}&#10;\end{align*}&lt;/body&gt;&#10;  &lt;fcolor&gt;FF000000&lt;/fcolor&gt;&#10;  &lt;bcolor&gt;FFFFFFFF&lt;/bcolor&gt;&#10;  &lt;transparent&gt;True&lt;/transparent&gt;&#10;  &lt;resolution&gt;1800&lt;/resolution&gt;&#10;  &lt;imageh&gt;253&lt;/imageh&gt;&#10;  &lt;imagew&gt;1612&lt;/imagew&gt;&#10;  &lt;scale&gt;50&lt;/scale&gt;&#10;  &lt;cursor&gt;5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2687" y="4588838"/>
            <a:ext cx="3040651" cy="477222"/>
          </a:xfrm>
          <a:prstGeom prst="rect">
            <a:avLst/>
          </a:prstGeom>
        </p:spPr>
      </p:pic>
      <p:pic>
        <p:nvPicPr>
          <p:cNvPr id="26" name="TexTeXPicture" descr="&lt;?xml version=&quot;1.0&quot; encoding=&quot;utf-16&quot;?&gt;&#10;&lt;TeXTeX&gt;&#10;  &lt;preamble&gt;\documentclass{jarticle}&#10;\usepackage{amsmath}&#10;\pagestyle{empty}&lt;/preamble&gt;&#10;  &lt;body&gt;\begin{align*} &#10;=\partial_\nu\partial_\nu A_\mu + \cdots&#10;\end{align*}&lt;/body&gt;&#10;  &lt;fcolor&gt;FF000000&lt;/fcolor&gt;&#10;  &lt;bcolor&gt;FFFFFFFF&lt;/bcolor&gt;&#10;  &lt;transparent&gt;True&lt;/transparent&gt;&#10;  &lt;resolution&gt;1800&lt;/resolution&gt;&#10;  &lt;imageh&gt;253&lt;/imageh&gt;&#10;  &lt;imagew&gt;1655&lt;/imagew&gt;&#10;  &lt;scale&gt;50&lt;/scale&gt;&#10;  &lt;cursor&gt;56&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6769" y="5198691"/>
            <a:ext cx="2591719" cy="396196"/>
          </a:xfrm>
          <a:prstGeom prst="rect">
            <a:avLst/>
          </a:prstGeom>
        </p:spPr>
      </p:pic>
      <p:sp>
        <p:nvSpPr>
          <p:cNvPr id="27" name="テキスト ボックス 26"/>
          <p:cNvSpPr txBox="1"/>
          <p:nvPr/>
        </p:nvSpPr>
        <p:spPr>
          <a:xfrm>
            <a:off x="4950006" y="5729753"/>
            <a:ext cx="3577069" cy="830997"/>
          </a:xfrm>
          <a:prstGeom prst="rect">
            <a:avLst/>
          </a:prstGeom>
          <a:noFill/>
        </p:spPr>
        <p:txBody>
          <a:bodyPr wrap="square" rtlCol="0">
            <a:spAutoFit/>
          </a:bodyPr>
          <a:lstStyle/>
          <a:p>
            <a:pPr algn="ctr"/>
            <a:r>
              <a:rPr lang="en-US" altLang="ja-JP" sz="2400" dirty="0" smtClean="0">
                <a:solidFill>
                  <a:prstClr val="black"/>
                </a:solidFill>
                <a:ea typeface="ＭＳ Ｐゴシック" panose="020B0600070205080204" pitchFamily="50" charset="-128"/>
              </a:rPr>
              <a:t>Gauge invariant version of 4-dim. diffusion equation</a:t>
            </a:r>
            <a:endParaRPr lang="ja-JP" altLang="en-US" sz="2400"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524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animBg="1"/>
      <p:bldP spid="15" grpId="0" animBg="1"/>
      <p:bldP spid="17" grpId="0"/>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素朴なアイディア</a:t>
            </a:r>
            <a:endParaRPr kumimoji="1" lang="ja-JP" altLang="en-US" sz="4400" dirty="0"/>
          </a:p>
        </p:txBody>
      </p:sp>
      <p:pic>
        <p:nvPicPr>
          <p:cNvPr id="10" name="Picture 76" descr="lattic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126" y="1740979"/>
            <a:ext cx="3332044" cy="321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6" descr="lattic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0456" y="1740979"/>
            <a:ext cx="3332044" cy="3217519"/>
          </a:xfrm>
          <a:prstGeom prst="rect">
            <a:avLst/>
          </a:prstGeom>
          <a:noFill/>
          <a:ln>
            <a:noFill/>
          </a:ln>
          <a:effectLst>
            <a:glow rad="165100">
              <a:srgbClr val="808DA9">
                <a:satMod val="175000"/>
                <a:alpha val="40000"/>
              </a:srgbClr>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965450" y="4487385"/>
            <a:ext cx="1107996" cy="461665"/>
          </a:xfrm>
          <a:prstGeom prst="rect">
            <a:avLst/>
          </a:prstGeom>
          <a:noFill/>
        </p:spPr>
        <p:txBody>
          <a:bodyPr wrap="none" rtlCol="0">
            <a:spAutoFit/>
          </a:bodyPr>
          <a:lstStyle/>
          <a:p>
            <a:pPr algn="ctr"/>
            <a:r>
              <a:rPr lang="ja-JP" altLang="en-US" sz="2400" dirty="0" smtClean="0">
                <a:solidFill>
                  <a:srgbClr val="FFFF00"/>
                </a:solidFill>
                <a:latin typeface="+mj-ea"/>
                <a:ea typeface="+mj-ea"/>
              </a:rPr>
              <a:t>粗視化</a:t>
            </a:r>
            <a:endParaRPr lang="ja-JP" altLang="en-US" sz="2400" dirty="0">
              <a:solidFill>
                <a:srgbClr val="FFFF00"/>
              </a:solidFill>
              <a:latin typeface="+mj-ea"/>
              <a:ea typeface="+mj-ea"/>
            </a:endParaRPr>
          </a:p>
        </p:txBody>
      </p:sp>
      <p:sp>
        <p:nvSpPr>
          <p:cNvPr id="13" name="テキスト ボックス 12"/>
          <p:cNvSpPr txBox="1"/>
          <p:nvPr/>
        </p:nvSpPr>
        <p:spPr>
          <a:xfrm>
            <a:off x="1007189" y="5486400"/>
            <a:ext cx="2236510" cy="461665"/>
          </a:xfrm>
          <a:prstGeom prst="rect">
            <a:avLst/>
          </a:prstGeom>
          <a:noFill/>
        </p:spPr>
        <p:txBody>
          <a:bodyPr wrap="none" rtlCol="0">
            <a:spAutoFit/>
          </a:bodyPr>
          <a:lstStyle/>
          <a:p>
            <a:pPr algn="ctr"/>
            <a:r>
              <a:rPr lang="ja-JP" altLang="en-US" sz="2400" dirty="0" smtClean="0">
                <a:solidFill>
                  <a:prstClr val="white"/>
                </a:solidFill>
                <a:latin typeface="+mj-ea"/>
                <a:ea typeface="+mj-ea"/>
              </a:rPr>
              <a:t>並進対称性なし</a:t>
            </a:r>
            <a:endParaRPr lang="ja-JP" altLang="en-US" sz="2400" dirty="0">
              <a:solidFill>
                <a:prstClr val="white"/>
              </a:solidFill>
              <a:latin typeface="+mj-ea"/>
              <a:ea typeface="+mj-ea"/>
            </a:endParaRPr>
          </a:p>
        </p:txBody>
      </p:sp>
      <p:sp>
        <p:nvSpPr>
          <p:cNvPr id="14" name="テキスト ボックス 13"/>
          <p:cNvSpPr txBox="1"/>
          <p:nvPr/>
        </p:nvSpPr>
        <p:spPr>
          <a:xfrm>
            <a:off x="5583042" y="5486399"/>
            <a:ext cx="2646878" cy="830997"/>
          </a:xfrm>
          <a:prstGeom prst="rect">
            <a:avLst/>
          </a:prstGeom>
          <a:noFill/>
        </p:spPr>
        <p:txBody>
          <a:bodyPr wrap="none" rtlCol="0">
            <a:spAutoFit/>
          </a:bodyPr>
          <a:lstStyle/>
          <a:p>
            <a:pPr algn="ctr"/>
            <a:r>
              <a:rPr lang="ja-JP" altLang="en-US" sz="2400" dirty="0" smtClean="0">
                <a:solidFill>
                  <a:prstClr val="white"/>
                </a:solidFill>
                <a:latin typeface="+mj-ea"/>
                <a:ea typeface="+mj-ea"/>
              </a:rPr>
              <a:t>並進対称性が回復</a:t>
            </a:r>
            <a:endParaRPr lang="en-US" altLang="ja-JP" sz="2400" dirty="0" smtClean="0">
              <a:solidFill>
                <a:prstClr val="white"/>
              </a:solidFill>
              <a:latin typeface="+mj-ea"/>
              <a:ea typeface="+mj-ea"/>
            </a:endParaRPr>
          </a:p>
          <a:p>
            <a:pPr algn="ctr"/>
            <a:r>
              <a:rPr lang="en-US" altLang="ja-JP" sz="2400" dirty="0" smtClean="0">
                <a:solidFill>
                  <a:prstClr val="white"/>
                </a:solidFill>
                <a:latin typeface="+mj-ea"/>
                <a:ea typeface="+mj-ea"/>
              </a:rPr>
              <a:t>EMT</a:t>
            </a:r>
            <a:r>
              <a:rPr lang="ja-JP" altLang="en-US" sz="2400" dirty="0" smtClean="0">
                <a:solidFill>
                  <a:prstClr val="white"/>
                </a:solidFill>
                <a:latin typeface="+mj-ea"/>
                <a:ea typeface="+mj-ea"/>
              </a:rPr>
              <a:t>が定義可能</a:t>
            </a:r>
            <a:endParaRPr lang="ja-JP" altLang="en-US" sz="2400" dirty="0">
              <a:solidFill>
                <a:prstClr val="white"/>
              </a:solidFill>
              <a:latin typeface="+mj-ea"/>
              <a:ea typeface="+mj-ea"/>
            </a:endParaRPr>
          </a:p>
        </p:txBody>
      </p:sp>
      <p:sp>
        <p:nvSpPr>
          <p:cNvPr id="15" name="右矢印 14"/>
          <p:cNvSpPr/>
          <p:nvPr/>
        </p:nvSpPr>
        <p:spPr>
          <a:xfrm>
            <a:off x="4193628" y="2406869"/>
            <a:ext cx="651641" cy="1762772"/>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メイリオ" panose="020B0604030504040204" pitchFamily="50" charset="-128"/>
              <a:cs typeface="+mn-cs"/>
            </a:endParaRPr>
          </a:p>
        </p:txBody>
      </p:sp>
      <p:sp>
        <p:nvSpPr>
          <p:cNvPr id="16" name="テキスト ボックス 15"/>
          <p:cNvSpPr txBox="1"/>
          <p:nvPr/>
        </p:nvSpPr>
        <p:spPr>
          <a:xfrm>
            <a:off x="5985700" y="215206"/>
            <a:ext cx="3158300" cy="1323439"/>
          </a:xfrm>
          <a:prstGeom prst="rect">
            <a:avLst/>
          </a:prstGeom>
          <a:noFill/>
        </p:spPr>
        <p:txBody>
          <a:bodyPr wrap="none" rtlCol="0">
            <a:spAutoFit/>
          </a:bodyPr>
          <a:lstStyle/>
          <a:p>
            <a:r>
              <a:rPr kumimoji="1" lang="en-US" altLang="ja-JP" sz="2000" dirty="0" err="1" smtClean="0">
                <a:solidFill>
                  <a:schemeClr val="accent4">
                    <a:lumMod val="40000"/>
                    <a:lumOff val="60000"/>
                  </a:schemeClr>
                </a:solidFill>
              </a:rPr>
              <a:t>Luscher</a:t>
            </a:r>
            <a:r>
              <a:rPr kumimoji="1" lang="en-US" altLang="ja-JP" sz="2000" dirty="0" smtClean="0">
                <a:solidFill>
                  <a:schemeClr val="accent4">
                    <a:lumMod val="40000"/>
                    <a:lumOff val="60000"/>
                  </a:schemeClr>
                </a:solidFill>
              </a:rPr>
              <a:t>, 2010-</a:t>
            </a:r>
          </a:p>
          <a:p>
            <a:r>
              <a:rPr lang="en-US" altLang="ja-JP" sz="2000" dirty="0" smtClean="0">
                <a:solidFill>
                  <a:schemeClr val="accent4">
                    <a:lumMod val="40000"/>
                    <a:lumOff val="60000"/>
                  </a:schemeClr>
                </a:solidFill>
              </a:rPr>
              <a:t>Narayanan, Neuberger, 2006</a:t>
            </a:r>
          </a:p>
          <a:p>
            <a:r>
              <a:rPr kumimoji="1" lang="en-US" altLang="ja-JP" sz="2000" dirty="0" err="1" smtClean="0">
                <a:solidFill>
                  <a:schemeClr val="accent4">
                    <a:lumMod val="40000"/>
                    <a:lumOff val="60000"/>
                  </a:schemeClr>
                </a:solidFill>
              </a:rPr>
              <a:t>Luscher</a:t>
            </a:r>
            <a:r>
              <a:rPr kumimoji="1" lang="en-US" altLang="ja-JP" sz="2000" dirty="0" smtClean="0">
                <a:solidFill>
                  <a:schemeClr val="accent4">
                    <a:lumMod val="40000"/>
                    <a:lumOff val="60000"/>
                  </a:schemeClr>
                </a:solidFill>
              </a:rPr>
              <a:t>, Weiss, 2011</a:t>
            </a:r>
          </a:p>
          <a:p>
            <a:r>
              <a:rPr lang="en-US" altLang="ja-JP" sz="2000" dirty="0" smtClean="0">
                <a:solidFill>
                  <a:schemeClr val="accent4">
                    <a:lumMod val="40000"/>
                    <a:lumOff val="60000"/>
                  </a:schemeClr>
                </a:solidFill>
              </a:rPr>
              <a:t>Suzuki, 2013</a:t>
            </a:r>
            <a:endParaRPr kumimoji="1" lang="ja-JP" altLang="en-US" sz="2000" dirty="0">
              <a:solidFill>
                <a:schemeClr val="accent4">
                  <a:lumMod val="40000"/>
                  <a:lumOff val="60000"/>
                </a:schemeClr>
              </a:solidFill>
            </a:endParaRPr>
          </a:p>
        </p:txBody>
      </p:sp>
    </p:spTree>
    <p:extLst>
      <p:ext uri="{BB962C8B-B14F-4D97-AF65-F5344CB8AC3E}">
        <p14:creationId xmlns:p14="http://schemas.microsoft.com/office/powerpoint/2010/main" val="3043234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1920" y="4576367"/>
            <a:ext cx="4014652" cy="2120525"/>
          </a:xfrm>
          <a:prstGeom prst="roundRect">
            <a:avLst>
              <a:gd name="adj" fmla="val 13421"/>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4400" dirty="0" smtClean="0"/>
              <a:t>熱力学量：</a:t>
            </a:r>
            <a:r>
              <a:rPr lang="en-US" altLang="ja-JP" sz="4400" dirty="0" smtClean="0"/>
              <a:t>SU(3) Yang-Mills</a:t>
            </a:r>
            <a:endParaRPr kumimoji="1" lang="ja-JP" altLang="en-US" sz="4400" dirty="0"/>
          </a:p>
        </p:txBody>
      </p:sp>
      <p:pic>
        <p:nvPicPr>
          <p:cNvPr id="4" name="図 3"/>
          <p:cNvPicPr>
            <a:picLocks noChangeAspect="1"/>
          </p:cNvPicPr>
          <p:nvPr/>
        </p:nvPicPr>
        <p:blipFill>
          <a:blip r:embed="rId2"/>
          <a:stretch>
            <a:fillRect/>
          </a:stretch>
        </p:blipFill>
        <p:spPr>
          <a:xfrm>
            <a:off x="453638" y="1228099"/>
            <a:ext cx="8267015" cy="3132053"/>
          </a:xfrm>
          <a:prstGeom prst="rect">
            <a:avLst/>
          </a:prstGeom>
        </p:spPr>
      </p:pic>
      <p:sp>
        <p:nvSpPr>
          <p:cNvPr id="6" name="テキスト ボックス 5"/>
          <p:cNvSpPr txBox="1"/>
          <p:nvPr/>
        </p:nvSpPr>
        <p:spPr>
          <a:xfrm>
            <a:off x="322218" y="4693922"/>
            <a:ext cx="3676071" cy="1384995"/>
          </a:xfrm>
          <a:prstGeom prst="rect">
            <a:avLst/>
          </a:prstGeom>
          <a:noFill/>
        </p:spPr>
        <p:txBody>
          <a:bodyPr wrap="none" rtlCol="0">
            <a:spAutoFit/>
          </a:bodyPr>
          <a:lstStyle/>
          <a:p>
            <a:r>
              <a:rPr kumimoji="1" lang="en-US" altLang="ja-JP" sz="2400" dirty="0" smtClean="0"/>
              <a:t>Error includes</a:t>
            </a:r>
          </a:p>
          <a:p>
            <a:pPr marL="342900" indent="-342900">
              <a:buFont typeface="Wingdings" panose="05000000000000000000" pitchFamily="2" charset="2"/>
              <a:buChar char="Ø"/>
            </a:pPr>
            <a:r>
              <a:rPr lang="en-US" altLang="ja-JP" sz="2000" dirty="0" smtClean="0"/>
              <a:t>statistical error</a:t>
            </a:r>
          </a:p>
          <a:p>
            <a:pPr marL="342900" indent="-342900">
              <a:buFont typeface="Wingdings" panose="05000000000000000000" pitchFamily="2" charset="2"/>
              <a:buChar char="Ø"/>
            </a:pPr>
            <a:r>
              <a:rPr lang="en-US" altLang="ja-JP" sz="2000" dirty="0" smtClean="0"/>
              <a:t>choice of t range for t</a:t>
            </a:r>
            <a:r>
              <a:rPr lang="en-US" altLang="ja-JP" sz="2000" dirty="0" smtClean="0">
                <a:sym typeface="Wingdings" panose="05000000000000000000" pitchFamily="2" charset="2"/>
              </a:rPr>
              <a:t>0 limit</a:t>
            </a:r>
          </a:p>
          <a:p>
            <a:pPr marL="342900" indent="-342900">
              <a:buFont typeface="Wingdings" panose="05000000000000000000" pitchFamily="2" charset="2"/>
              <a:buChar char="Ø"/>
            </a:pPr>
            <a:r>
              <a:rPr kumimoji="1" lang="en-US" altLang="ja-JP" sz="2000" dirty="0" smtClean="0">
                <a:sym typeface="Wingdings" panose="05000000000000000000" pitchFamily="2" charset="2"/>
              </a:rPr>
              <a:t>uncertainty in </a:t>
            </a:r>
            <a:r>
              <a:rPr kumimoji="1" lang="en-US" altLang="ja-JP" sz="2000" dirty="0" err="1" smtClean="0">
                <a:sym typeface="Wingdings" panose="05000000000000000000" pitchFamily="2" charset="2"/>
              </a:rPr>
              <a:t>a</a:t>
            </a:r>
            <a:r>
              <a:rPr kumimoji="1" lang="en-US" altLang="ja-JP" sz="2000" dirty="0" err="1" smtClean="0">
                <a:latin typeface="Symbol" panose="05050102010706020507" pitchFamily="18" charset="2"/>
                <a:sym typeface="Wingdings" panose="05000000000000000000" pitchFamily="2" charset="2"/>
              </a:rPr>
              <a:t>L</a:t>
            </a:r>
            <a:r>
              <a:rPr kumimoji="1" lang="en-US" altLang="ja-JP" sz="2000" baseline="-25000" dirty="0" err="1" smtClean="0">
                <a:sym typeface="Wingdings" panose="05000000000000000000" pitchFamily="2" charset="2"/>
              </a:rPr>
              <a:t>MS</a:t>
            </a:r>
            <a:endParaRPr kumimoji="1" lang="ja-JP" altLang="en-US" sz="2000" dirty="0"/>
          </a:p>
        </p:txBody>
      </p:sp>
      <p:sp>
        <p:nvSpPr>
          <p:cNvPr id="7" name="テキスト ボックス 6"/>
          <p:cNvSpPr txBox="1"/>
          <p:nvPr/>
        </p:nvSpPr>
        <p:spPr>
          <a:xfrm>
            <a:off x="322218" y="6078917"/>
            <a:ext cx="3693703" cy="461665"/>
          </a:xfrm>
          <a:prstGeom prst="rect">
            <a:avLst/>
          </a:prstGeom>
          <a:noFill/>
        </p:spPr>
        <p:txBody>
          <a:bodyPr wrap="none" rtlCol="0">
            <a:spAutoFit/>
          </a:bodyPr>
          <a:lstStyle/>
          <a:p>
            <a:r>
              <a:rPr kumimoji="1" lang="en-US" altLang="ja-JP" sz="2400" dirty="0" smtClean="0">
                <a:solidFill>
                  <a:srgbClr val="FFFF00"/>
                </a:solidFill>
              </a:rPr>
              <a:t>total error &lt;1.5% for T&gt;1.1T</a:t>
            </a:r>
            <a:r>
              <a:rPr kumimoji="1" lang="en-US" altLang="ja-JP" sz="2400" baseline="-25000" dirty="0" smtClean="0">
                <a:solidFill>
                  <a:srgbClr val="FFFF00"/>
                </a:solidFill>
              </a:rPr>
              <a:t>c</a:t>
            </a:r>
            <a:endParaRPr kumimoji="1" lang="ja-JP" altLang="en-US" sz="2400" baseline="-25000" dirty="0">
              <a:solidFill>
                <a:srgbClr val="FFFF00"/>
              </a:solidFill>
            </a:endParaRPr>
          </a:p>
        </p:txBody>
      </p:sp>
      <p:sp>
        <p:nvSpPr>
          <p:cNvPr id="8" name="テキスト ボックス 7"/>
          <p:cNvSpPr txBox="1"/>
          <p:nvPr/>
        </p:nvSpPr>
        <p:spPr>
          <a:xfrm>
            <a:off x="4693921" y="4693922"/>
            <a:ext cx="4026732" cy="1384995"/>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800" dirty="0" smtClean="0"/>
              <a:t>積分法と良く一致する</a:t>
            </a:r>
            <a:endParaRPr kumimoji="1" lang="en-US" altLang="ja-JP" sz="2800" dirty="0" smtClean="0"/>
          </a:p>
          <a:p>
            <a:pPr marL="342900" indent="-342900">
              <a:buFont typeface="Wingdings" panose="05000000000000000000" pitchFamily="2" charset="2"/>
              <a:buChar char="p"/>
            </a:pPr>
            <a:r>
              <a:rPr lang="ja-JP" altLang="en-US" sz="2800" dirty="0" smtClean="0"/>
              <a:t>統計</a:t>
            </a:r>
            <a:r>
              <a:rPr lang="ja-JP" altLang="en-US" sz="2800" dirty="0"/>
              <a:t>誤差</a:t>
            </a:r>
            <a:r>
              <a:rPr lang="ja-JP" altLang="en-US" sz="2800" dirty="0" smtClean="0"/>
              <a:t>の低減</a:t>
            </a:r>
            <a:r>
              <a:rPr lang="en-US" altLang="ja-JP" sz="2800" dirty="0" smtClean="0"/>
              <a:t> </a:t>
            </a:r>
            <a:r>
              <a:rPr lang="ja-JP" altLang="en-US" sz="2800" dirty="0" smtClean="0"/>
              <a:t>　　　（約</a:t>
            </a:r>
            <a:r>
              <a:rPr lang="en-US" altLang="ja-JP" sz="2800" dirty="0" smtClean="0"/>
              <a:t>2000</a:t>
            </a:r>
            <a:r>
              <a:rPr lang="ja-JP" altLang="en-US" sz="2800" dirty="0" smtClean="0"/>
              <a:t>配位）</a:t>
            </a:r>
            <a:endParaRPr kumimoji="1" lang="ja-JP" altLang="en-US" sz="2800" dirty="0"/>
          </a:p>
        </p:txBody>
      </p:sp>
      <p:sp>
        <p:nvSpPr>
          <p:cNvPr id="10" name="テキスト ボックス 9"/>
          <p:cNvSpPr txBox="1"/>
          <p:nvPr/>
        </p:nvSpPr>
        <p:spPr>
          <a:xfrm>
            <a:off x="5033555" y="1410750"/>
            <a:ext cx="2095574" cy="461665"/>
          </a:xfrm>
          <a:prstGeom prst="rect">
            <a:avLst/>
          </a:prstGeom>
          <a:noFill/>
        </p:spPr>
        <p:txBody>
          <a:bodyPr wrap="none" rtlCol="0">
            <a:spAutoFit/>
          </a:bodyPr>
          <a:lstStyle/>
          <a:p>
            <a:r>
              <a:rPr kumimoji="1" lang="en-US" altLang="ja-JP" sz="2400" dirty="0" err="1" smtClean="0">
                <a:solidFill>
                  <a:schemeClr val="bg1"/>
                </a:solidFill>
              </a:rPr>
              <a:t>FlowQCD</a:t>
            </a:r>
            <a:r>
              <a:rPr kumimoji="1" lang="en-US" altLang="ja-JP" sz="2400" dirty="0" smtClean="0">
                <a:solidFill>
                  <a:schemeClr val="bg1"/>
                </a:solidFill>
              </a:rPr>
              <a:t>, 2016</a:t>
            </a:r>
            <a:endParaRPr kumimoji="1" lang="ja-JP" altLang="en-US" sz="2400" dirty="0" smtClean="0">
              <a:solidFill>
                <a:schemeClr val="bg1"/>
              </a:solidFill>
            </a:endParaRPr>
          </a:p>
        </p:txBody>
      </p:sp>
    </p:spTree>
    <p:extLst>
      <p:ext uri="{BB962C8B-B14F-4D97-AF65-F5344CB8AC3E}">
        <p14:creationId xmlns:p14="http://schemas.microsoft.com/office/powerpoint/2010/main" val="32463714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熱力学量：</a:t>
            </a:r>
            <a:r>
              <a:rPr lang="en-US" altLang="ja-JP" sz="4400" dirty="0" err="1" smtClean="0"/>
              <a:t>N</a:t>
            </a:r>
            <a:r>
              <a:rPr lang="en-US" altLang="ja-JP" sz="4400" baseline="-25000" dirty="0" err="1" smtClean="0"/>
              <a:t>f</a:t>
            </a:r>
            <a:r>
              <a:rPr lang="en-US" altLang="ja-JP" sz="4400" dirty="0" smtClean="0"/>
              <a:t>=2+1QCD</a:t>
            </a:r>
            <a:endParaRPr kumimoji="1" lang="ja-JP" altLang="en-US" sz="4400" dirty="0"/>
          </a:p>
        </p:txBody>
      </p:sp>
      <p:pic>
        <p:nvPicPr>
          <p:cNvPr id="6" name="図 5"/>
          <p:cNvPicPr>
            <a:picLocks noChangeAspect="1"/>
          </p:cNvPicPr>
          <p:nvPr/>
        </p:nvPicPr>
        <p:blipFill>
          <a:blip r:embed="rId2"/>
          <a:stretch>
            <a:fillRect/>
          </a:stretch>
        </p:blipFill>
        <p:spPr>
          <a:xfrm>
            <a:off x="616716" y="1406081"/>
            <a:ext cx="7902046" cy="2960502"/>
          </a:xfrm>
          <a:prstGeom prst="rect">
            <a:avLst/>
          </a:prstGeom>
        </p:spPr>
      </p:pic>
      <p:sp>
        <p:nvSpPr>
          <p:cNvPr id="7" name="テキスト ボックス 6"/>
          <p:cNvSpPr txBox="1"/>
          <p:nvPr/>
        </p:nvSpPr>
        <p:spPr>
          <a:xfrm>
            <a:off x="5796352" y="1005971"/>
            <a:ext cx="3347648" cy="400110"/>
          </a:xfrm>
          <a:prstGeom prst="rect">
            <a:avLst/>
          </a:prstGeom>
          <a:noFill/>
        </p:spPr>
        <p:txBody>
          <a:bodyPr wrap="none" rtlCol="0">
            <a:spAutoFit/>
          </a:bodyPr>
          <a:lstStyle/>
          <a:p>
            <a:r>
              <a:rPr kumimoji="1" lang="ja-JP" altLang="en-US" sz="2000" dirty="0" smtClean="0"/>
              <a:t>谷口</a:t>
            </a:r>
            <a:r>
              <a:rPr kumimoji="1" lang="en-US" altLang="ja-JP" sz="2000" dirty="0" smtClean="0"/>
              <a:t>+, WHOT-QCD, PRD, 2017</a:t>
            </a:r>
            <a:endParaRPr kumimoji="1" lang="ja-JP" altLang="en-US" sz="2000" dirty="0"/>
          </a:p>
        </p:txBody>
      </p:sp>
      <p:pic>
        <p:nvPicPr>
          <p:cNvPr id="8" name="図 7"/>
          <p:cNvPicPr>
            <a:picLocks noChangeAspect="1"/>
          </p:cNvPicPr>
          <p:nvPr/>
        </p:nvPicPr>
        <p:blipFill>
          <a:blip r:embed="rId3"/>
          <a:stretch>
            <a:fillRect/>
          </a:stretch>
        </p:blipFill>
        <p:spPr>
          <a:xfrm>
            <a:off x="4667794" y="5468399"/>
            <a:ext cx="4147473" cy="1253053"/>
          </a:xfrm>
          <a:prstGeom prst="rect">
            <a:avLst/>
          </a:prstGeom>
        </p:spPr>
      </p:pic>
      <p:sp>
        <p:nvSpPr>
          <p:cNvPr id="9" name="正方形/長方形 8"/>
          <p:cNvSpPr/>
          <p:nvPr/>
        </p:nvSpPr>
        <p:spPr>
          <a:xfrm>
            <a:off x="616716" y="4489957"/>
            <a:ext cx="5159829" cy="1477328"/>
          </a:xfrm>
          <a:prstGeom prst="rect">
            <a:avLst/>
          </a:prstGeom>
        </p:spPr>
        <p:txBody>
          <a:bodyPr wrap="square">
            <a:spAutoFit/>
          </a:bodyPr>
          <a:lstStyle/>
          <a:p>
            <a:pPr marL="285750" indent="-285750">
              <a:buFont typeface="Arial" panose="020B0604020202020204" pitchFamily="34" charset="0"/>
              <a:buChar char="•"/>
            </a:pPr>
            <a:r>
              <a:rPr lang="en-US" altLang="ja-JP" dirty="0" err="1"/>
              <a:t>N</a:t>
            </a:r>
            <a:r>
              <a:rPr lang="en-US" altLang="ja-JP" baseline="-25000" dirty="0" err="1"/>
              <a:t>f</a:t>
            </a:r>
            <a:r>
              <a:rPr lang="en-US" altLang="ja-JP" dirty="0"/>
              <a:t>=2+1 QCD, Iwasaki gauge + NP-clover</a:t>
            </a:r>
          </a:p>
          <a:p>
            <a:pPr marL="285750" indent="-285750">
              <a:buFont typeface="Arial" panose="020B0604020202020204" pitchFamily="34" charset="0"/>
              <a:buChar char="•"/>
            </a:pPr>
            <a:r>
              <a:rPr lang="en-US" altLang="ja-JP" dirty="0" err="1">
                <a:solidFill>
                  <a:srgbClr val="FFFF00"/>
                </a:solidFill>
              </a:rPr>
              <a:t>m</a:t>
            </a:r>
            <a:r>
              <a:rPr lang="en-US" altLang="ja-JP" baseline="-25000" dirty="0" err="1">
                <a:solidFill>
                  <a:srgbClr val="FFFF00"/>
                </a:solidFill>
              </a:rPr>
              <a:t>PS</a:t>
            </a:r>
            <a:r>
              <a:rPr lang="en-US" altLang="ja-JP" dirty="0">
                <a:solidFill>
                  <a:srgbClr val="FFFF00"/>
                </a:solidFill>
              </a:rPr>
              <a:t>/m</a:t>
            </a:r>
            <a:r>
              <a:rPr lang="en-US" altLang="ja-JP" baseline="-25000" dirty="0">
                <a:solidFill>
                  <a:srgbClr val="FFFF00"/>
                </a:solidFill>
              </a:rPr>
              <a:t>V</a:t>
            </a:r>
            <a:r>
              <a:rPr lang="en-US" altLang="ja-JP" dirty="0">
                <a:solidFill>
                  <a:srgbClr val="FFFF00"/>
                </a:solidFill>
              </a:rPr>
              <a:t> ≈0.63 </a:t>
            </a:r>
            <a:r>
              <a:rPr lang="en-US" altLang="ja-JP" dirty="0"/>
              <a:t>with ≈physical s </a:t>
            </a:r>
            <a:r>
              <a:rPr lang="en-US" altLang="ja-JP" dirty="0" smtClean="0"/>
              <a:t>quark</a:t>
            </a:r>
            <a:endParaRPr lang="en-US" altLang="ja-JP" dirty="0"/>
          </a:p>
          <a:p>
            <a:pPr marL="285750" indent="-285750">
              <a:buFont typeface="Arial" panose="020B0604020202020204" pitchFamily="34" charset="0"/>
              <a:buChar char="•"/>
            </a:pPr>
            <a:r>
              <a:rPr lang="en-US" altLang="ja-JP" dirty="0"/>
              <a:t>T=0: CP-PACS+JLQCD (ß=2.05, </a:t>
            </a:r>
            <a:r>
              <a:rPr lang="en-US" altLang="ja-JP" dirty="0" smtClean="0"/>
              <a:t>28</a:t>
            </a:r>
            <a:r>
              <a:rPr lang="en-US" altLang="ja-JP" baseline="30000" dirty="0" smtClean="0"/>
              <a:t>3</a:t>
            </a:r>
            <a:r>
              <a:rPr lang="en-US" altLang="ja-JP" dirty="0" smtClean="0"/>
              <a:t>x56, a</a:t>
            </a:r>
            <a:r>
              <a:rPr lang="en-US" altLang="ja-JP" dirty="0"/>
              <a:t>≈0.07fm)</a:t>
            </a:r>
          </a:p>
          <a:p>
            <a:pPr marL="285750" indent="-285750">
              <a:buFont typeface="Arial" panose="020B0604020202020204" pitchFamily="34" charset="0"/>
              <a:buChar char="•"/>
            </a:pPr>
            <a:r>
              <a:rPr lang="en-US" altLang="ja-JP" dirty="0"/>
              <a:t>T&gt;0: 32</a:t>
            </a:r>
            <a:r>
              <a:rPr lang="en-US" altLang="ja-JP" baseline="30000" dirty="0"/>
              <a:t>3</a:t>
            </a:r>
            <a:r>
              <a:rPr lang="en-US" altLang="ja-JP" dirty="0"/>
              <a:t>xN</a:t>
            </a:r>
            <a:r>
              <a:rPr lang="en-US" altLang="ja-JP" baseline="-25000" dirty="0"/>
              <a:t>t</a:t>
            </a:r>
            <a:r>
              <a:rPr lang="en-US" altLang="ja-JP" dirty="0"/>
              <a:t>, </a:t>
            </a:r>
            <a:r>
              <a:rPr lang="en-US" altLang="ja-JP" dirty="0" err="1"/>
              <a:t>N</a:t>
            </a:r>
            <a:r>
              <a:rPr lang="en-US" altLang="ja-JP" baseline="-25000" dirty="0" err="1"/>
              <a:t>t</a:t>
            </a:r>
            <a:r>
              <a:rPr lang="en-US" altLang="ja-JP" dirty="0"/>
              <a:t> = 4, 6, ... , 14, </a:t>
            </a:r>
            <a:r>
              <a:rPr lang="en-US" altLang="ja-JP" dirty="0" smtClean="0"/>
              <a:t>16</a:t>
            </a:r>
          </a:p>
          <a:p>
            <a:pPr marL="285750" indent="-285750">
              <a:buFont typeface="Arial" panose="020B0604020202020204" pitchFamily="34" charset="0"/>
              <a:buChar char="•"/>
            </a:pPr>
            <a:r>
              <a:rPr lang="en-US" altLang="ja-JP" dirty="0" smtClean="0"/>
              <a:t>t</a:t>
            </a:r>
            <a:r>
              <a:rPr lang="en-US" altLang="ja-JP" dirty="0" smtClean="0">
                <a:sym typeface="Wingdings" panose="05000000000000000000" pitchFamily="2" charset="2"/>
              </a:rPr>
              <a:t>0 extrapolation only</a:t>
            </a:r>
            <a:endParaRPr lang="en-US" altLang="ja-JP" dirty="0"/>
          </a:p>
        </p:txBody>
      </p:sp>
    </p:spTree>
    <p:extLst>
      <p:ext uri="{BB962C8B-B14F-4D97-AF65-F5344CB8AC3E}">
        <p14:creationId xmlns:p14="http://schemas.microsoft.com/office/powerpoint/2010/main" val="4042489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195941" y="1415767"/>
            <a:ext cx="6666162" cy="990595"/>
          </a:xfrm>
          <a:prstGeom prst="roundRect">
            <a:avLst>
              <a:gd name="adj" fmla="val 13421"/>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格子上の</a:t>
            </a:r>
            <a:r>
              <a:rPr kumimoji="1" lang="en-US" altLang="ja-JP" sz="4400" dirty="0" smtClean="0"/>
              <a:t>EMT</a:t>
            </a:r>
            <a:r>
              <a:rPr kumimoji="1" lang="ja-JP" altLang="en-US" sz="4400" dirty="0" smtClean="0"/>
              <a:t>の応用</a:t>
            </a:r>
            <a:endParaRPr kumimoji="1" lang="ja-JP" altLang="en-US" sz="4400" dirty="0"/>
          </a:p>
        </p:txBody>
      </p:sp>
      <p:pic>
        <p:nvPicPr>
          <p:cNvPr id="4" name="図 3"/>
          <p:cNvPicPr>
            <a:picLocks noChangeAspect="1"/>
          </p:cNvPicPr>
          <p:nvPr/>
        </p:nvPicPr>
        <p:blipFill>
          <a:blip r:embed="rId2"/>
          <a:stretch>
            <a:fillRect/>
          </a:stretch>
        </p:blipFill>
        <p:spPr>
          <a:xfrm>
            <a:off x="523080" y="3474720"/>
            <a:ext cx="2610107" cy="1861153"/>
          </a:xfrm>
          <a:prstGeom prst="rect">
            <a:avLst/>
          </a:prstGeom>
        </p:spPr>
      </p:pic>
      <p:pic>
        <p:nvPicPr>
          <p:cNvPr id="5" name="図 4"/>
          <p:cNvPicPr>
            <a:picLocks noChangeAspect="1"/>
          </p:cNvPicPr>
          <p:nvPr/>
        </p:nvPicPr>
        <p:blipFill>
          <a:blip r:embed="rId3"/>
          <a:stretch>
            <a:fillRect/>
          </a:stretch>
        </p:blipFill>
        <p:spPr>
          <a:xfrm>
            <a:off x="3205005" y="3474720"/>
            <a:ext cx="2615371" cy="1861154"/>
          </a:xfrm>
          <a:prstGeom prst="rect">
            <a:avLst/>
          </a:prstGeom>
        </p:spPr>
      </p:pic>
      <p:pic>
        <p:nvPicPr>
          <p:cNvPr id="6" name="図 5"/>
          <p:cNvPicPr>
            <a:picLocks noChangeAspect="1"/>
          </p:cNvPicPr>
          <p:nvPr/>
        </p:nvPicPr>
        <p:blipFill>
          <a:blip r:embed="rId4"/>
          <a:stretch>
            <a:fillRect/>
          </a:stretch>
        </p:blipFill>
        <p:spPr>
          <a:xfrm>
            <a:off x="5855890" y="3413095"/>
            <a:ext cx="2662298" cy="1986220"/>
          </a:xfrm>
          <a:prstGeom prst="rect">
            <a:avLst/>
          </a:prstGeom>
        </p:spPr>
      </p:pic>
      <p:sp>
        <p:nvSpPr>
          <p:cNvPr id="7" name="テキスト ボックス 6"/>
          <p:cNvSpPr txBox="1"/>
          <p:nvPr/>
        </p:nvSpPr>
        <p:spPr>
          <a:xfrm>
            <a:off x="1553384" y="1701661"/>
            <a:ext cx="5918608" cy="523220"/>
          </a:xfrm>
          <a:prstGeom prst="rect">
            <a:avLst/>
          </a:prstGeom>
          <a:noFill/>
        </p:spPr>
        <p:txBody>
          <a:bodyPr wrap="none" rtlCol="0">
            <a:spAutoFit/>
          </a:bodyPr>
          <a:lstStyle/>
          <a:p>
            <a:pPr algn="ctr"/>
            <a:r>
              <a:rPr lang="ja-JP" altLang="en-US" sz="2800" dirty="0" smtClean="0"/>
              <a:t>格子</a:t>
            </a:r>
            <a:r>
              <a:rPr lang="ja-JP" altLang="en-US" sz="2800" dirty="0"/>
              <a:t>上</a:t>
            </a:r>
            <a:r>
              <a:rPr lang="ja-JP" altLang="en-US" sz="2800" dirty="0" smtClean="0"/>
              <a:t>での、</a:t>
            </a:r>
            <a:r>
              <a:rPr lang="en-US" altLang="ja-JP" sz="2800" dirty="0" smtClean="0"/>
              <a:t>EMT</a:t>
            </a:r>
            <a:r>
              <a:rPr lang="ja-JP" altLang="en-US" sz="2800" dirty="0" smtClean="0"/>
              <a:t>解析が可能になった</a:t>
            </a:r>
            <a:endParaRPr kumimoji="1" lang="ja-JP" altLang="en-US" sz="2800" dirty="0" smtClean="0"/>
          </a:p>
        </p:txBody>
      </p:sp>
      <p:sp>
        <p:nvSpPr>
          <p:cNvPr id="8" name="下矢印 7"/>
          <p:cNvSpPr/>
          <p:nvPr/>
        </p:nvSpPr>
        <p:spPr>
          <a:xfrm>
            <a:off x="3027877" y="2505171"/>
            <a:ext cx="2969623" cy="757645"/>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23080" y="5468982"/>
            <a:ext cx="8011885" cy="830997"/>
          </a:xfrm>
          <a:prstGeom prst="rect">
            <a:avLst/>
          </a:prstGeom>
          <a:noFill/>
        </p:spPr>
        <p:txBody>
          <a:bodyPr wrap="square" rtlCol="0">
            <a:spAutoFit/>
          </a:bodyPr>
          <a:lstStyle/>
          <a:p>
            <a:pPr algn="ctr"/>
            <a:r>
              <a:rPr lang="ja-JP" altLang="en-US" sz="2400" dirty="0" smtClean="0"/>
              <a:t>相関関数、</a:t>
            </a:r>
            <a:r>
              <a:rPr kumimoji="1" lang="ja-JP" altLang="en-US" sz="2400" dirty="0" smtClean="0"/>
              <a:t>輸送係数、ハドロン内部の</a:t>
            </a:r>
            <a:r>
              <a:rPr kumimoji="1" lang="en-US" altLang="ja-JP" sz="2400" dirty="0" smtClean="0"/>
              <a:t>EM/</a:t>
            </a:r>
            <a:r>
              <a:rPr kumimoji="1" lang="ja-JP" altLang="en-US" sz="2400" dirty="0" smtClean="0"/>
              <a:t>応力分布、</a:t>
            </a:r>
            <a:endParaRPr kumimoji="1" lang="en-US" altLang="ja-JP" sz="2400" dirty="0" smtClean="0"/>
          </a:p>
          <a:p>
            <a:pPr algn="ctr"/>
            <a:r>
              <a:rPr lang="ja-JP" altLang="en-US" sz="2400" dirty="0" smtClean="0"/>
              <a:t>非閉じ込め相転移の検証、情報削減への</a:t>
            </a:r>
            <a:r>
              <a:rPr lang="ja-JP" altLang="en-US" sz="2400" dirty="0"/>
              <a:t>応用</a:t>
            </a:r>
            <a:r>
              <a:rPr lang="ja-JP" altLang="en-US" sz="2400" dirty="0" smtClean="0"/>
              <a:t>、</a:t>
            </a:r>
            <a:r>
              <a:rPr lang="en-US" altLang="ja-JP" sz="2400" dirty="0" smtClean="0"/>
              <a:t>etc., etc.</a:t>
            </a:r>
            <a:endParaRPr kumimoji="1" lang="ja-JP" altLang="en-US" sz="2400" dirty="0"/>
          </a:p>
        </p:txBody>
      </p:sp>
    </p:spTree>
    <p:extLst>
      <p:ext uri="{BB962C8B-B14F-4D97-AF65-F5344CB8AC3E}">
        <p14:creationId xmlns:p14="http://schemas.microsoft.com/office/powerpoint/2010/main" val="12665897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スペクトル</a:t>
            </a:r>
            <a:r>
              <a:rPr lang="ja-JP" altLang="en-US" sz="4400" dirty="0" smtClean="0"/>
              <a:t>関数</a:t>
            </a:r>
            <a:endParaRPr kumimoji="1" lang="ja-JP" altLang="en-US" sz="4400" dirty="0"/>
          </a:p>
        </p:txBody>
      </p:sp>
      <p:sp>
        <p:nvSpPr>
          <p:cNvPr id="19" name="AutoShape 25"/>
          <p:cNvSpPr>
            <a:spLocks noChangeArrowheads="1"/>
          </p:cNvSpPr>
          <p:nvPr/>
        </p:nvSpPr>
        <p:spPr bwMode="auto">
          <a:xfrm>
            <a:off x="152400" y="3581400"/>
            <a:ext cx="4114800" cy="2819400"/>
          </a:xfrm>
          <a:prstGeom prst="roundRect">
            <a:avLst>
              <a:gd name="adj" fmla="val 16667"/>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pPr fontAlgn="base">
              <a:spcBef>
                <a:spcPct val="0"/>
              </a:spcBef>
              <a:spcAft>
                <a:spcPct val="0"/>
              </a:spcAft>
            </a:pPr>
            <a:endParaRPr lang="ja-JP" altLang="en-US" sz="2400" smtClean="0"/>
          </a:p>
        </p:txBody>
      </p:sp>
      <p:sp>
        <p:nvSpPr>
          <p:cNvPr id="20" name="AutoShape 24"/>
          <p:cNvSpPr>
            <a:spLocks noChangeArrowheads="1"/>
          </p:cNvSpPr>
          <p:nvPr/>
        </p:nvSpPr>
        <p:spPr bwMode="auto">
          <a:xfrm>
            <a:off x="5105399" y="3581400"/>
            <a:ext cx="3359331" cy="1143000"/>
          </a:xfrm>
          <a:prstGeom prst="roundRect">
            <a:avLst>
              <a:gd name="adj" fmla="val 16667"/>
            </a:avLst>
          </a:prstGeom>
          <a:ln>
            <a:headEnd/>
            <a:tailEnd/>
          </a:ln>
          <a:extLst/>
        </p:spPr>
        <p:style>
          <a:lnRef idx="1">
            <a:schemeClr val="accent3"/>
          </a:lnRef>
          <a:fillRef idx="3">
            <a:schemeClr val="accent3"/>
          </a:fillRef>
          <a:effectRef idx="2">
            <a:schemeClr val="accent3"/>
          </a:effectRef>
          <a:fontRef idx="minor">
            <a:schemeClr val="lt1"/>
          </a:fontRef>
        </p:style>
        <p:txBody>
          <a:bodyPr wrap="none" anchor="ctr"/>
          <a:lstStyle/>
          <a:p>
            <a:pPr fontAlgn="base">
              <a:spcBef>
                <a:spcPct val="0"/>
              </a:spcBef>
              <a:spcAft>
                <a:spcPct val="0"/>
              </a:spcAft>
            </a:pPr>
            <a:endParaRPr lang="ja-JP" altLang="en-US" sz="2400" smtClean="0"/>
          </a:p>
        </p:txBody>
      </p:sp>
      <p:sp>
        <p:nvSpPr>
          <p:cNvPr id="21" name="Text Box 10"/>
          <p:cNvSpPr txBox="1">
            <a:spLocks noChangeArrowheads="1"/>
          </p:cNvSpPr>
          <p:nvPr/>
        </p:nvSpPr>
        <p:spPr bwMode="auto">
          <a:xfrm>
            <a:off x="5181600" y="3733800"/>
            <a:ext cx="31438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smtClean="0"/>
              <a:t>quasi-particle excitation</a:t>
            </a:r>
          </a:p>
          <a:p>
            <a:pPr fontAlgn="base">
              <a:spcBef>
                <a:spcPct val="0"/>
              </a:spcBef>
              <a:spcAft>
                <a:spcPct val="0"/>
              </a:spcAft>
            </a:pPr>
            <a:r>
              <a:rPr lang="en-US" altLang="ja-JP" sz="2400" smtClean="0"/>
              <a:t>width ~ decay rate</a:t>
            </a:r>
          </a:p>
        </p:txBody>
      </p:sp>
      <p:sp>
        <p:nvSpPr>
          <p:cNvPr id="22" name="Text Box 11"/>
          <p:cNvSpPr txBox="1">
            <a:spLocks noChangeArrowheads="1"/>
          </p:cNvSpPr>
          <p:nvPr/>
        </p:nvSpPr>
        <p:spPr bwMode="auto">
          <a:xfrm>
            <a:off x="609600" y="3886200"/>
            <a:ext cx="3224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dirty="0" smtClean="0">
                <a:sym typeface="Wingdings" pitchFamily="2" charset="2"/>
              </a:rPr>
              <a:t></a:t>
            </a:r>
            <a:r>
              <a:rPr lang="en-US" altLang="ja-JP" sz="2400" dirty="0" smtClean="0"/>
              <a:t> transport coefficients</a:t>
            </a:r>
          </a:p>
        </p:txBody>
      </p:sp>
      <p:sp>
        <p:nvSpPr>
          <p:cNvPr id="23" name="Freeform 12"/>
          <p:cNvSpPr>
            <a:spLocks/>
          </p:cNvSpPr>
          <p:nvPr/>
        </p:nvSpPr>
        <p:spPr bwMode="auto">
          <a:xfrm>
            <a:off x="2590800" y="1295400"/>
            <a:ext cx="3886200" cy="1676400"/>
          </a:xfrm>
          <a:custGeom>
            <a:avLst/>
            <a:gdLst>
              <a:gd name="T0" fmla="*/ 0 w 1692"/>
              <a:gd name="T1" fmla="*/ 781 h 841"/>
              <a:gd name="T2" fmla="*/ 162 w 1692"/>
              <a:gd name="T3" fmla="*/ 736 h 841"/>
              <a:gd name="T4" fmla="*/ 417 w 1692"/>
              <a:gd name="T5" fmla="*/ 719 h 841"/>
              <a:gd name="T6" fmla="*/ 491 w 1692"/>
              <a:gd name="T7" fmla="*/ 3 h 841"/>
              <a:gd name="T8" fmla="*/ 590 w 1692"/>
              <a:gd name="T9" fmla="*/ 736 h 841"/>
              <a:gd name="T10" fmla="*/ 853 w 1692"/>
              <a:gd name="T11" fmla="*/ 563 h 841"/>
              <a:gd name="T12" fmla="*/ 1059 w 1692"/>
              <a:gd name="T13" fmla="*/ 744 h 841"/>
              <a:gd name="T14" fmla="*/ 1166 w 1692"/>
              <a:gd name="T15" fmla="*/ 563 h 841"/>
              <a:gd name="T16" fmla="*/ 1371 w 1692"/>
              <a:gd name="T17" fmla="*/ 415 h 841"/>
              <a:gd name="T18" fmla="*/ 1692 w 1692"/>
              <a:gd name="T19" fmla="*/ 27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2" h="841">
                <a:moveTo>
                  <a:pt x="0" y="781"/>
                </a:moveTo>
                <a:cubicBezTo>
                  <a:pt x="27" y="773"/>
                  <a:pt x="93" y="746"/>
                  <a:pt x="162" y="736"/>
                </a:cubicBezTo>
                <a:cubicBezTo>
                  <a:pt x="231" y="726"/>
                  <a:pt x="362" y="841"/>
                  <a:pt x="417" y="719"/>
                </a:cubicBezTo>
                <a:cubicBezTo>
                  <a:pt x="472" y="597"/>
                  <a:pt x="462" y="0"/>
                  <a:pt x="491" y="3"/>
                </a:cubicBezTo>
                <a:cubicBezTo>
                  <a:pt x="520" y="6"/>
                  <a:pt x="530" y="643"/>
                  <a:pt x="590" y="736"/>
                </a:cubicBezTo>
                <a:cubicBezTo>
                  <a:pt x="650" y="829"/>
                  <a:pt x="775" y="562"/>
                  <a:pt x="853" y="563"/>
                </a:cubicBezTo>
                <a:cubicBezTo>
                  <a:pt x="931" y="564"/>
                  <a:pt x="1007" y="744"/>
                  <a:pt x="1059" y="744"/>
                </a:cubicBezTo>
                <a:cubicBezTo>
                  <a:pt x="1111" y="744"/>
                  <a:pt x="1114" y="618"/>
                  <a:pt x="1166" y="563"/>
                </a:cubicBezTo>
                <a:cubicBezTo>
                  <a:pt x="1218" y="508"/>
                  <a:pt x="1283" y="463"/>
                  <a:pt x="1371" y="415"/>
                </a:cubicBezTo>
                <a:cubicBezTo>
                  <a:pt x="1459" y="367"/>
                  <a:pt x="1625" y="304"/>
                  <a:pt x="1692" y="275"/>
                </a:cubicBezTo>
              </a:path>
            </a:pathLst>
          </a:custGeom>
          <a:noFill/>
          <a:ln w="38100">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latin typeface="Times New Roman" pitchFamily="18" charset="0"/>
            </a:endParaRPr>
          </a:p>
        </p:txBody>
      </p:sp>
      <p:sp>
        <p:nvSpPr>
          <p:cNvPr id="24" name="Text Box 13"/>
          <p:cNvSpPr txBox="1">
            <a:spLocks noChangeArrowheads="1"/>
          </p:cNvSpPr>
          <p:nvPr/>
        </p:nvSpPr>
        <p:spPr bwMode="auto">
          <a:xfrm rot="16200000">
            <a:off x="1751806" y="1600994"/>
            <a:ext cx="106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smtClean="0">
                <a:latin typeface="Symbol" pitchFamily="18" charset="2"/>
              </a:rPr>
              <a:t>r </a:t>
            </a:r>
            <a:r>
              <a:rPr lang="en-US" altLang="ja-JP" sz="2400" smtClean="0">
                <a:latin typeface="Times New Roman" pitchFamily="18" charset="0"/>
              </a:rPr>
              <a:t>(</a:t>
            </a:r>
            <a:r>
              <a:rPr lang="en-US" altLang="ja-JP" sz="2400" i="1" smtClean="0">
                <a:latin typeface="Symbol" pitchFamily="18" charset="2"/>
              </a:rPr>
              <a:t>w</a:t>
            </a:r>
            <a:r>
              <a:rPr lang="en-US" altLang="ja-JP" sz="2400" smtClean="0">
                <a:latin typeface="Times New Roman" pitchFamily="18" charset="0"/>
              </a:rPr>
              <a:t>,</a:t>
            </a:r>
            <a:r>
              <a:rPr lang="en-US" altLang="ja-JP" sz="2400" b="1" i="1" smtClean="0">
                <a:latin typeface="Times New Roman" pitchFamily="18" charset="0"/>
              </a:rPr>
              <a:t>p</a:t>
            </a:r>
            <a:r>
              <a:rPr lang="en-US" altLang="ja-JP" sz="2400" smtClean="0">
                <a:latin typeface="Times New Roman" pitchFamily="18" charset="0"/>
              </a:rPr>
              <a:t>)</a:t>
            </a:r>
            <a:endParaRPr lang="en-US" altLang="ja-JP" sz="2400" baseline="30000" smtClean="0">
              <a:latin typeface="Times New Roman" pitchFamily="18" charset="0"/>
            </a:endParaRPr>
          </a:p>
        </p:txBody>
      </p:sp>
      <p:sp>
        <p:nvSpPr>
          <p:cNvPr id="26" name="Line 15"/>
          <p:cNvSpPr>
            <a:spLocks noChangeShapeType="1"/>
          </p:cNvSpPr>
          <p:nvPr/>
        </p:nvSpPr>
        <p:spPr bwMode="auto">
          <a:xfrm flipV="1">
            <a:off x="2590800" y="1295400"/>
            <a:ext cx="0" cy="1752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latin typeface="Times New Roman" pitchFamily="18" charset="0"/>
            </a:endParaRPr>
          </a:p>
        </p:txBody>
      </p:sp>
      <p:sp>
        <p:nvSpPr>
          <p:cNvPr id="27" name="Line 16"/>
          <p:cNvSpPr>
            <a:spLocks noChangeShapeType="1"/>
          </p:cNvSpPr>
          <p:nvPr/>
        </p:nvSpPr>
        <p:spPr bwMode="auto">
          <a:xfrm flipV="1">
            <a:off x="2438400" y="2895600"/>
            <a:ext cx="44196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p>
        </p:txBody>
      </p:sp>
      <p:sp>
        <p:nvSpPr>
          <p:cNvPr id="28" name="AutoShape 19"/>
          <p:cNvSpPr>
            <a:spLocks noChangeArrowheads="1"/>
          </p:cNvSpPr>
          <p:nvPr/>
        </p:nvSpPr>
        <p:spPr bwMode="auto">
          <a:xfrm>
            <a:off x="4832723" y="3200400"/>
            <a:ext cx="1039067" cy="461665"/>
          </a:xfrm>
          <a:prstGeom prst="wedgeRectCallout">
            <a:avLst>
              <a:gd name="adj1" fmla="val -135736"/>
              <a:gd name="adj2" fmla="val -23653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fontAlgn="base">
              <a:spcBef>
                <a:spcPct val="0"/>
              </a:spcBef>
              <a:spcAft>
                <a:spcPct val="0"/>
              </a:spcAft>
            </a:pPr>
            <a:r>
              <a:rPr lang="en-US" altLang="ja-JP" sz="2400" smtClean="0"/>
              <a:t> peaks </a:t>
            </a:r>
          </a:p>
        </p:txBody>
      </p:sp>
      <p:sp>
        <p:nvSpPr>
          <p:cNvPr id="29" name="Text Box 20"/>
          <p:cNvSpPr txBox="1">
            <a:spLocks noChangeArrowheads="1"/>
          </p:cNvSpPr>
          <p:nvPr/>
        </p:nvSpPr>
        <p:spPr bwMode="auto">
          <a:xfrm>
            <a:off x="381000" y="4545873"/>
            <a:ext cx="203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dirty="0" smtClean="0"/>
              <a:t>Kubo formulae</a:t>
            </a:r>
            <a:endParaRPr lang="en-US" altLang="ja-JP" sz="2400" i="1" baseline="-25000" dirty="0" smtClean="0"/>
          </a:p>
        </p:txBody>
      </p:sp>
      <p:sp>
        <p:nvSpPr>
          <p:cNvPr id="30" name="AutoShape 21"/>
          <p:cNvSpPr>
            <a:spLocks noChangeArrowheads="1"/>
          </p:cNvSpPr>
          <p:nvPr/>
        </p:nvSpPr>
        <p:spPr bwMode="auto">
          <a:xfrm>
            <a:off x="457200" y="3276600"/>
            <a:ext cx="2442015" cy="461665"/>
          </a:xfrm>
          <a:prstGeom prst="wedgeRectCallout">
            <a:avLst>
              <a:gd name="adj1" fmla="val 36440"/>
              <a:gd name="adj2" fmla="val -114421"/>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base">
              <a:spcBef>
                <a:spcPct val="0"/>
              </a:spcBef>
              <a:spcAft>
                <a:spcPct val="0"/>
              </a:spcAft>
            </a:pPr>
            <a:r>
              <a:rPr lang="en-US" altLang="ja-JP" sz="2400" smtClean="0">
                <a:solidFill>
                  <a:schemeClr val="tx1"/>
                </a:solidFill>
              </a:rPr>
              <a:t>slope at the origin</a:t>
            </a:r>
          </a:p>
        </p:txBody>
      </p:sp>
      <p:sp>
        <p:nvSpPr>
          <p:cNvPr id="32" name="Text Box 23"/>
          <p:cNvSpPr txBox="1">
            <a:spLocks noChangeArrowheads="1"/>
          </p:cNvSpPr>
          <p:nvPr/>
        </p:nvSpPr>
        <p:spPr bwMode="auto">
          <a:xfrm>
            <a:off x="695325" y="5105400"/>
            <a:ext cx="32976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Clr>
                <a:srgbClr val="333399"/>
              </a:buClr>
              <a:buFontTx/>
              <a:buChar char="•"/>
            </a:pPr>
            <a:r>
              <a:rPr lang="en-US" altLang="ja-JP" sz="2400" smtClean="0"/>
              <a:t>shear viscosity : </a:t>
            </a:r>
            <a:r>
              <a:rPr lang="en-US" altLang="ja-JP" sz="2400" i="1" smtClean="0"/>
              <a:t>T</a:t>
            </a:r>
            <a:r>
              <a:rPr lang="en-US" altLang="ja-JP" sz="2400" baseline="-25000" smtClean="0"/>
              <a:t>12</a:t>
            </a:r>
          </a:p>
          <a:p>
            <a:pPr fontAlgn="base">
              <a:spcBef>
                <a:spcPct val="0"/>
              </a:spcBef>
              <a:spcAft>
                <a:spcPct val="0"/>
              </a:spcAft>
              <a:buClr>
                <a:srgbClr val="333399"/>
              </a:buClr>
              <a:buFontTx/>
              <a:buChar char="•"/>
            </a:pPr>
            <a:r>
              <a:rPr lang="en-US" altLang="ja-JP" sz="2400" smtClean="0"/>
              <a:t>bulk viscosity : </a:t>
            </a:r>
            <a:r>
              <a:rPr lang="en-US" altLang="ja-JP" sz="2400" i="1" smtClean="0"/>
              <a:t>T</a:t>
            </a:r>
            <a:r>
              <a:rPr lang="en-US" altLang="ja-JP" sz="2400" i="1" baseline="-25000" smtClean="0"/>
              <a:t>mm</a:t>
            </a:r>
          </a:p>
          <a:p>
            <a:pPr fontAlgn="base">
              <a:spcBef>
                <a:spcPct val="0"/>
              </a:spcBef>
              <a:spcAft>
                <a:spcPct val="0"/>
              </a:spcAft>
              <a:buClr>
                <a:srgbClr val="333399"/>
              </a:buClr>
              <a:buFontTx/>
              <a:buChar char="•"/>
            </a:pPr>
            <a:r>
              <a:rPr lang="en-US" altLang="ja-JP" sz="2400" smtClean="0"/>
              <a:t>electric conductivity : </a:t>
            </a:r>
            <a:r>
              <a:rPr lang="en-US" altLang="ja-JP" sz="2400" i="1" smtClean="0"/>
              <a:t>J</a:t>
            </a:r>
            <a:r>
              <a:rPr lang="en-US" altLang="ja-JP" sz="2400" i="1" baseline="-25000" smtClean="0"/>
              <a:t>ii</a:t>
            </a:r>
          </a:p>
        </p:txBody>
      </p:sp>
      <p:sp>
        <p:nvSpPr>
          <p:cNvPr id="33" name="AutoShape 26"/>
          <p:cNvSpPr>
            <a:spLocks/>
          </p:cNvSpPr>
          <p:nvPr/>
        </p:nvSpPr>
        <p:spPr bwMode="auto">
          <a:xfrm>
            <a:off x="457200" y="5181600"/>
            <a:ext cx="228600" cy="1066800"/>
          </a:xfrm>
          <a:prstGeom prst="leftBrace">
            <a:avLst>
              <a:gd name="adj1" fmla="val 3888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p>
        </p:txBody>
      </p:sp>
      <p:pic>
        <p:nvPicPr>
          <p:cNvPr id="3" name="TexTeXPicture" descr="&lt;?xml version=&quot;1.0&quot; encoding=&quot;utf-16&quot;?&gt;&#10;&lt;TeXTeX&gt;&#10;  &lt;preamble&gt;\documentclass{jarticle}&#10;\usepackage{amsmath}&#10;\pagestyle{empty}&lt;/preamble&gt;&#10;  &lt;body&gt;\begin{align*} &#10;\eta \sim \lim_{\omega\to0} \frac1\omega \rho(\omega)&#10;\end{align*}&lt;/body&gt;&#10;  &lt;fcolor&gt;FFFFFFFF&lt;/fcolor&gt;&#10;  &lt;bcolor&gt;FFFFFFFF&lt;/bcolor&gt;&#10;  &lt;transparent&gt;True&lt;/transparent&gt;&#10;  &lt;resolution&gt;1800&lt;/resolution&gt;&#10;  &lt;imageh&gt;505&lt;/imageh&gt;&#10;  &lt;imagew&gt;1614&lt;/imagew&gt;&#10;  &lt;scale&gt;50&lt;/scale&gt;&#10;  &lt;cursor&gt;6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406" y="4500265"/>
            <a:ext cx="1708150" cy="534458"/>
          </a:xfrm>
          <a:prstGeom prst="rect">
            <a:avLst/>
          </a:prstGeom>
        </p:spPr>
      </p:pic>
      <p:pic>
        <p:nvPicPr>
          <p:cNvPr id="4" name="TexTeXPicture" descr="&lt;?xml version=&quot;1.0&quot; encoding=&quot;utf-16&quot;?&gt;&#10;&lt;TeXTeX&gt;&#10;  &lt;preamble&gt;\documentclass{jarticle}&#10;\usepackage{amsmath}&#10;\pagestyle{empty}&lt;/preamble&gt;&#10;  &lt;body&gt;\begin{align*} &#10;\omega&#10;\end{align*}&lt;/body&gt;&#10;  &lt;fcolor&gt;FFFFFFFF&lt;/fcolor&gt;&#10;  &lt;bcolor&gt;FFFFFFFF&lt;/bcolor&gt;&#10;  &lt;transparent&gt;True&lt;/transparent&gt;&#10;  &lt;resolution&gt;1800&lt;/resolution&gt;&#10;  &lt;imageh&gt;111&lt;/imageh&gt;&#10;  &lt;imagew&gt;147&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895" y="2569370"/>
            <a:ext cx="230209" cy="173831"/>
          </a:xfrm>
          <a:prstGeom prst="rect">
            <a:avLst/>
          </a:prstGeom>
        </p:spPr>
      </p:pic>
    </p:spTree>
    <p:extLst>
      <p:ext uri="{BB962C8B-B14F-4D97-AF65-F5344CB8AC3E}">
        <p14:creationId xmlns:p14="http://schemas.microsoft.com/office/powerpoint/2010/main" val="2044012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スペクトル関数</a:t>
            </a:r>
            <a:endParaRPr kumimoji="1" lang="ja-JP" altLang="en-US" sz="4400" dirty="0"/>
          </a:p>
        </p:txBody>
      </p:sp>
      <p:sp>
        <p:nvSpPr>
          <p:cNvPr id="4" name="Freeform 8"/>
          <p:cNvSpPr>
            <a:spLocks/>
          </p:cNvSpPr>
          <p:nvPr/>
        </p:nvSpPr>
        <p:spPr bwMode="auto">
          <a:xfrm>
            <a:off x="5562600" y="2306638"/>
            <a:ext cx="2686050" cy="1335087"/>
          </a:xfrm>
          <a:custGeom>
            <a:avLst/>
            <a:gdLst>
              <a:gd name="T0" fmla="*/ 0 w 1692"/>
              <a:gd name="T1" fmla="*/ 781 h 841"/>
              <a:gd name="T2" fmla="*/ 162 w 1692"/>
              <a:gd name="T3" fmla="*/ 736 h 841"/>
              <a:gd name="T4" fmla="*/ 417 w 1692"/>
              <a:gd name="T5" fmla="*/ 719 h 841"/>
              <a:gd name="T6" fmla="*/ 491 w 1692"/>
              <a:gd name="T7" fmla="*/ 3 h 841"/>
              <a:gd name="T8" fmla="*/ 590 w 1692"/>
              <a:gd name="T9" fmla="*/ 736 h 841"/>
              <a:gd name="T10" fmla="*/ 853 w 1692"/>
              <a:gd name="T11" fmla="*/ 563 h 841"/>
              <a:gd name="T12" fmla="*/ 1059 w 1692"/>
              <a:gd name="T13" fmla="*/ 744 h 841"/>
              <a:gd name="T14" fmla="*/ 1166 w 1692"/>
              <a:gd name="T15" fmla="*/ 563 h 841"/>
              <a:gd name="T16" fmla="*/ 1371 w 1692"/>
              <a:gd name="T17" fmla="*/ 415 h 841"/>
              <a:gd name="T18" fmla="*/ 1692 w 1692"/>
              <a:gd name="T19" fmla="*/ 275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2" h="841">
                <a:moveTo>
                  <a:pt x="0" y="781"/>
                </a:moveTo>
                <a:cubicBezTo>
                  <a:pt x="27" y="773"/>
                  <a:pt x="93" y="746"/>
                  <a:pt x="162" y="736"/>
                </a:cubicBezTo>
                <a:cubicBezTo>
                  <a:pt x="231" y="726"/>
                  <a:pt x="362" y="841"/>
                  <a:pt x="417" y="719"/>
                </a:cubicBezTo>
                <a:cubicBezTo>
                  <a:pt x="472" y="597"/>
                  <a:pt x="462" y="0"/>
                  <a:pt x="491" y="3"/>
                </a:cubicBezTo>
                <a:cubicBezTo>
                  <a:pt x="520" y="6"/>
                  <a:pt x="530" y="643"/>
                  <a:pt x="590" y="736"/>
                </a:cubicBezTo>
                <a:cubicBezTo>
                  <a:pt x="650" y="829"/>
                  <a:pt x="775" y="562"/>
                  <a:pt x="853" y="563"/>
                </a:cubicBezTo>
                <a:cubicBezTo>
                  <a:pt x="931" y="564"/>
                  <a:pt x="1007" y="744"/>
                  <a:pt x="1059" y="744"/>
                </a:cubicBezTo>
                <a:cubicBezTo>
                  <a:pt x="1111" y="744"/>
                  <a:pt x="1114" y="618"/>
                  <a:pt x="1166" y="563"/>
                </a:cubicBezTo>
                <a:cubicBezTo>
                  <a:pt x="1218" y="508"/>
                  <a:pt x="1283" y="463"/>
                  <a:pt x="1371" y="415"/>
                </a:cubicBezTo>
                <a:cubicBezTo>
                  <a:pt x="1459" y="367"/>
                  <a:pt x="1625" y="304"/>
                  <a:pt x="1692" y="275"/>
                </a:cubicBezTo>
              </a:path>
            </a:pathLst>
          </a:custGeom>
          <a:noFill/>
          <a:ln w="38100">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5" name="Text Box 9"/>
          <p:cNvSpPr txBox="1">
            <a:spLocks noChangeArrowheads="1"/>
          </p:cNvSpPr>
          <p:nvPr/>
        </p:nvSpPr>
        <p:spPr bwMode="auto">
          <a:xfrm rot="16200000">
            <a:off x="4560887" y="2427288"/>
            <a:ext cx="139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latin typeface="Symbol" pitchFamily="18" charset="2"/>
              </a:rPr>
              <a:t>r </a:t>
            </a:r>
            <a:r>
              <a:rPr lang="en-US" altLang="ja-JP" sz="2400" dirty="0" smtClean="0">
                <a:latin typeface="Times New Roman" pitchFamily="18" charset="0"/>
              </a:rPr>
              <a:t>(</a:t>
            </a:r>
            <a:r>
              <a:rPr lang="en-US" altLang="ja-JP" sz="2400" i="1" dirty="0" err="1" smtClean="0">
                <a:latin typeface="Symbol" pitchFamily="18" charset="2"/>
              </a:rPr>
              <a:t>w</a:t>
            </a:r>
            <a:r>
              <a:rPr lang="en-US" altLang="ja-JP" sz="2400" dirty="0" err="1" smtClean="0">
                <a:latin typeface="Times New Roman" pitchFamily="18" charset="0"/>
              </a:rPr>
              <a:t>,</a:t>
            </a:r>
            <a:r>
              <a:rPr lang="en-US" altLang="ja-JP" sz="2400" b="1" i="1" dirty="0" err="1" smtClean="0">
                <a:latin typeface="Times New Roman" pitchFamily="18" charset="0"/>
              </a:rPr>
              <a:t>p</a:t>
            </a:r>
            <a:r>
              <a:rPr lang="en-US" altLang="ja-JP" sz="2400" b="1" dirty="0" smtClean="0">
                <a:latin typeface="Times New Roman" pitchFamily="18" charset="0"/>
              </a:rPr>
              <a:t>=0</a:t>
            </a:r>
            <a:r>
              <a:rPr lang="en-US" altLang="ja-JP" sz="2400" dirty="0" smtClean="0">
                <a:latin typeface="Times New Roman" pitchFamily="18" charset="0"/>
              </a:rPr>
              <a:t>)</a:t>
            </a:r>
            <a:endParaRPr lang="en-US" altLang="ja-JP" sz="2400" baseline="30000" dirty="0" smtClean="0">
              <a:latin typeface="Times New Roman" pitchFamily="18" charset="0"/>
            </a:endParaRPr>
          </a:p>
        </p:txBody>
      </p:sp>
      <p:sp>
        <p:nvSpPr>
          <p:cNvPr id="7" name="Line 14"/>
          <p:cNvSpPr>
            <a:spLocks noChangeShapeType="1"/>
          </p:cNvSpPr>
          <p:nvPr/>
        </p:nvSpPr>
        <p:spPr bwMode="auto">
          <a:xfrm flipV="1">
            <a:off x="1066800" y="2057400"/>
            <a:ext cx="0" cy="1752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8" name="Line 15"/>
          <p:cNvSpPr>
            <a:spLocks noChangeShapeType="1"/>
          </p:cNvSpPr>
          <p:nvPr/>
        </p:nvSpPr>
        <p:spPr bwMode="auto">
          <a:xfrm>
            <a:off x="762000" y="3581400"/>
            <a:ext cx="31242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9" name="Text Box 17"/>
          <p:cNvSpPr txBox="1">
            <a:spLocks noChangeArrowheads="1"/>
          </p:cNvSpPr>
          <p:nvPr/>
        </p:nvSpPr>
        <p:spPr bwMode="auto">
          <a:xfrm rot="16200000">
            <a:off x="227806" y="2437607"/>
            <a:ext cx="106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latin typeface="Symbol" pitchFamily="18" charset="2"/>
              </a:rPr>
              <a:t>r </a:t>
            </a:r>
            <a:r>
              <a:rPr lang="en-US" altLang="ja-JP" sz="2400" dirty="0" smtClean="0">
                <a:latin typeface="Times New Roman" pitchFamily="18" charset="0"/>
              </a:rPr>
              <a:t>(</a:t>
            </a:r>
            <a:r>
              <a:rPr lang="en-US" altLang="ja-JP" sz="2400" i="1" dirty="0" err="1" smtClean="0">
                <a:latin typeface="Symbol" pitchFamily="18" charset="2"/>
              </a:rPr>
              <a:t>w</a:t>
            </a:r>
            <a:r>
              <a:rPr lang="en-US" altLang="ja-JP" sz="2400" dirty="0" err="1" smtClean="0">
                <a:latin typeface="Times New Roman" pitchFamily="18" charset="0"/>
              </a:rPr>
              <a:t>,</a:t>
            </a:r>
            <a:r>
              <a:rPr lang="en-US" altLang="ja-JP" sz="2400" b="1" i="1" dirty="0" err="1" smtClean="0">
                <a:latin typeface="Times New Roman" pitchFamily="18" charset="0"/>
              </a:rPr>
              <a:t>p</a:t>
            </a:r>
            <a:r>
              <a:rPr lang="en-US" altLang="ja-JP" sz="2400" dirty="0" smtClean="0">
                <a:latin typeface="Times New Roman" pitchFamily="18" charset="0"/>
              </a:rPr>
              <a:t>)</a:t>
            </a:r>
            <a:endParaRPr lang="en-US" altLang="ja-JP" sz="2400" baseline="30000" dirty="0" smtClean="0">
              <a:latin typeface="Times New Roman" pitchFamily="18" charset="0"/>
            </a:endParaRPr>
          </a:p>
        </p:txBody>
      </p:sp>
      <p:sp>
        <p:nvSpPr>
          <p:cNvPr id="11" name="Line 19"/>
          <p:cNvSpPr>
            <a:spLocks noChangeShapeType="1"/>
          </p:cNvSpPr>
          <p:nvPr/>
        </p:nvSpPr>
        <p:spPr bwMode="auto">
          <a:xfrm flipV="1">
            <a:off x="1676400" y="2209800"/>
            <a:ext cx="0" cy="137160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2" name="Line 20"/>
          <p:cNvSpPr>
            <a:spLocks noChangeShapeType="1"/>
          </p:cNvSpPr>
          <p:nvPr/>
        </p:nvSpPr>
        <p:spPr bwMode="auto">
          <a:xfrm flipV="1">
            <a:off x="1981200" y="2743200"/>
            <a:ext cx="0" cy="83820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3" name="Freeform 21"/>
          <p:cNvSpPr>
            <a:spLocks/>
          </p:cNvSpPr>
          <p:nvPr/>
        </p:nvSpPr>
        <p:spPr bwMode="auto">
          <a:xfrm>
            <a:off x="2286000" y="2667000"/>
            <a:ext cx="1447800" cy="914400"/>
          </a:xfrm>
          <a:custGeom>
            <a:avLst/>
            <a:gdLst>
              <a:gd name="T0" fmla="*/ 0 w 912"/>
              <a:gd name="T1" fmla="*/ 576 h 576"/>
              <a:gd name="T2" fmla="*/ 240 w 912"/>
              <a:gd name="T3" fmla="*/ 240 h 576"/>
              <a:gd name="T4" fmla="*/ 912 w 912"/>
              <a:gd name="T5" fmla="*/ 0 h 576"/>
            </a:gdLst>
            <a:ahLst/>
            <a:cxnLst>
              <a:cxn ang="0">
                <a:pos x="T0" y="T1"/>
              </a:cxn>
              <a:cxn ang="0">
                <a:pos x="T2" y="T3"/>
              </a:cxn>
              <a:cxn ang="0">
                <a:pos x="T4" y="T5"/>
              </a:cxn>
            </a:cxnLst>
            <a:rect l="0" t="0" r="r" b="b"/>
            <a:pathLst>
              <a:path w="912" h="576">
                <a:moveTo>
                  <a:pt x="0" y="576"/>
                </a:moveTo>
                <a:cubicBezTo>
                  <a:pt x="44" y="456"/>
                  <a:pt x="88" y="336"/>
                  <a:pt x="240" y="240"/>
                </a:cubicBezTo>
                <a:cubicBezTo>
                  <a:pt x="392" y="144"/>
                  <a:pt x="652" y="72"/>
                  <a:pt x="912" y="0"/>
                </a:cubicBezTo>
              </a:path>
            </a:pathLst>
          </a:custGeom>
          <a:noFill/>
          <a:ln w="38100">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4" name="Line 22"/>
          <p:cNvSpPr>
            <a:spLocks noChangeShapeType="1"/>
          </p:cNvSpPr>
          <p:nvPr/>
        </p:nvSpPr>
        <p:spPr bwMode="auto">
          <a:xfrm flipV="1">
            <a:off x="5562600" y="2057400"/>
            <a:ext cx="0" cy="17526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5" name="Line 23"/>
          <p:cNvSpPr>
            <a:spLocks noChangeShapeType="1"/>
          </p:cNvSpPr>
          <p:nvPr/>
        </p:nvSpPr>
        <p:spPr bwMode="auto">
          <a:xfrm>
            <a:off x="5257800" y="3581400"/>
            <a:ext cx="31242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6" name="Text Box 24"/>
          <p:cNvSpPr txBox="1">
            <a:spLocks noChangeArrowheads="1"/>
          </p:cNvSpPr>
          <p:nvPr/>
        </p:nvSpPr>
        <p:spPr bwMode="auto">
          <a:xfrm>
            <a:off x="1279525" y="1412875"/>
            <a:ext cx="837089" cy="461665"/>
          </a:xfrm>
          <a:prstGeom prst="rect">
            <a:avLst/>
          </a:prstGeom>
          <a:ln>
            <a:headEnd/>
            <a:tailEnd/>
          </a:ln>
          <a:extLst/>
        </p:spPr>
        <p:style>
          <a:lnRef idx="1">
            <a:schemeClr val="accent2"/>
          </a:lnRef>
          <a:fillRef idx="3">
            <a:schemeClr val="accent2"/>
          </a:fillRef>
          <a:effectRef idx="2">
            <a:schemeClr val="accent2"/>
          </a:effectRef>
          <a:fontRef idx="minor">
            <a:schemeClr val="lt1"/>
          </a:fontRef>
        </p:style>
        <p:txBody>
          <a:bodyPr wrap="none">
            <a:spAutoFit/>
          </a:bodyPr>
          <a:lstStyle/>
          <a:p>
            <a:pPr fontAlgn="base">
              <a:spcBef>
                <a:spcPct val="0"/>
              </a:spcBef>
              <a:spcAft>
                <a:spcPct val="0"/>
              </a:spcAft>
            </a:pPr>
            <a:r>
              <a:rPr lang="en-US" altLang="ja-JP" sz="2400" i="1" dirty="0" smtClean="0">
                <a:solidFill>
                  <a:schemeClr val="tx1"/>
                </a:solidFill>
                <a:latin typeface="Times New Roman" pitchFamily="18" charset="0"/>
              </a:rPr>
              <a:t>T</a:t>
            </a:r>
            <a:r>
              <a:rPr lang="en-US" altLang="ja-JP" sz="2400" dirty="0" smtClean="0">
                <a:solidFill>
                  <a:schemeClr val="tx1"/>
                </a:solidFill>
                <a:latin typeface="Times New Roman" pitchFamily="18" charset="0"/>
              </a:rPr>
              <a:t> = 0</a:t>
            </a:r>
          </a:p>
        </p:txBody>
      </p:sp>
      <p:sp>
        <p:nvSpPr>
          <p:cNvPr id="17" name="Text Box 25"/>
          <p:cNvSpPr txBox="1">
            <a:spLocks noChangeArrowheads="1"/>
          </p:cNvSpPr>
          <p:nvPr/>
        </p:nvSpPr>
        <p:spPr bwMode="auto">
          <a:xfrm>
            <a:off x="5715000" y="1371600"/>
            <a:ext cx="837089" cy="461665"/>
          </a:xfrm>
          <a:prstGeom prst="rect">
            <a:avLst/>
          </a:prstGeom>
          <a:ln>
            <a:headEnd/>
            <a:tailEnd/>
          </a:ln>
          <a:extLst/>
        </p:spPr>
        <p:style>
          <a:lnRef idx="1">
            <a:schemeClr val="accent6"/>
          </a:lnRef>
          <a:fillRef idx="3">
            <a:schemeClr val="accent6"/>
          </a:fillRef>
          <a:effectRef idx="2">
            <a:schemeClr val="accent6"/>
          </a:effectRef>
          <a:fontRef idx="minor">
            <a:schemeClr val="lt1"/>
          </a:fontRef>
        </p:style>
        <p:txBody>
          <a:bodyPr wrap="none">
            <a:spAutoFit/>
          </a:bodyPr>
          <a:lstStyle/>
          <a:p>
            <a:pPr fontAlgn="base">
              <a:spcBef>
                <a:spcPct val="0"/>
              </a:spcBef>
              <a:spcAft>
                <a:spcPct val="0"/>
              </a:spcAft>
            </a:pPr>
            <a:r>
              <a:rPr lang="en-US" altLang="ja-JP" sz="2400" i="1" dirty="0" smtClean="0">
                <a:solidFill>
                  <a:schemeClr val="tx1"/>
                </a:solidFill>
                <a:latin typeface="Times New Roman" pitchFamily="18" charset="0"/>
              </a:rPr>
              <a:t>T</a:t>
            </a:r>
            <a:r>
              <a:rPr lang="en-US" altLang="ja-JP" sz="2400" dirty="0" smtClean="0">
                <a:solidFill>
                  <a:schemeClr val="tx1"/>
                </a:solidFill>
                <a:latin typeface="Times New Roman" pitchFamily="18" charset="0"/>
              </a:rPr>
              <a:t> &gt; 0</a:t>
            </a:r>
          </a:p>
        </p:txBody>
      </p:sp>
      <p:sp>
        <p:nvSpPr>
          <p:cNvPr id="18" name="AutoShape 26"/>
          <p:cNvSpPr>
            <a:spLocks noChangeArrowheads="1"/>
          </p:cNvSpPr>
          <p:nvPr/>
        </p:nvSpPr>
        <p:spPr bwMode="auto">
          <a:xfrm>
            <a:off x="4114800" y="2362200"/>
            <a:ext cx="685800" cy="1066800"/>
          </a:xfrm>
          <a:prstGeom prst="rightArrow">
            <a:avLst>
              <a:gd name="adj1" fmla="val 50000"/>
              <a:gd name="adj2" fmla="val 25000"/>
            </a:avLst>
          </a:prstGeom>
          <a:ln>
            <a:headEnd/>
            <a:tailEnd/>
          </a:ln>
          <a:extLst/>
        </p:spPr>
        <p:style>
          <a:lnRef idx="1">
            <a:schemeClr val="accent3"/>
          </a:lnRef>
          <a:fillRef idx="3">
            <a:schemeClr val="accent3"/>
          </a:fillRef>
          <a:effectRef idx="2">
            <a:schemeClr val="accent3"/>
          </a:effectRef>
          <a:fontRef idx="minor">
            <a:schemeClr val="lt1"/>
          </a:fontRef>
        </p:style>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9" name="Line 29"/>
          <p:cNvSpPr>
            <a:spLocks noChangeShapeType="1"/>
          </p:cNvSpPr>
          <p:nvPr/>
        </p:nvSpPr>
        <p:spPr bwMode="auto">
          <a:xfrm>
            <a:off x="5562600" y="2895600"/>
            <a:ext cx="0" cy="685800"/>
          </a:xfrm>
          <a:prstGeom prst="line">
            <a:avLst/>
          </a:prstGeom>
          <a:noFill/>
          <a:ln w="381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20" name="テキスト ボックス 19"/>
          <p:cNvSpPr txBox="1"/>
          <p:nvPr/>
        </p:nvSpPr>
        <p:spPr>
          <a:xfrm>
            <a:off x="752168" y="4216995"/>
            <a:ext cx="4142049" cy="1569660"/>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有限温度のスペクトルは、真空と比べて複雑</a:t>
            </a:r>
            <a:endParaRPr kumimoji="1" lang="en-US" altLang="ja-JP" sz="2400" dirty="0" smtClean="0"/>
          </a:p>
          <a:p>
            <a:pPr marL="342900" indent="-342900">
              <a:buFont typeface="Wingdings" panose="05000000000000000000" pitchFamily="2" charset="2"/>
              <a:buChar char="p"/>
            </a:pPr>
            <a:r>
              <a:rPr lang="ja-JP" altLang="en-US" sz="2400" dirty="0" smtClean="0"/>
              <a:t>しかし、利用可能な</a:t>
            </a:r>
            <a:r>
              <a:rPr lang="en-US" altLang="ja-JP" sz="2400" dirty="0" smtClean="0"/>
              <a:t>τ</a:t>
            </a:r>
            <a:r>
              <a:rPr lang="ja-JP" altLang="en-US" sz="2400" dirty="0" smtClean="0"/>
              <a:t>は境界条件により限定される</a:t>
            </a:r>
            <a:endParaRPr kumimoji="1" lang="ja-JP" altLang="en-US" sz="2400" dirty="0" smtClean="0"/>
          </a:p>
        </p:txBody>
      </p:sp>
      <p:pic>
        <p:nvPicPr>
          <p:cNvPr id="21" name="TexTeXPicture" descr="&lt;?xml version=&quot;1.0&quot; encoding=&quot;utf-16&quot;?&gt;&#10;&lt;TeXTeX&gt;&#10;  &lt;preamble&gt;\documentclass{jarticle}&#10;\usepackage{amsmath}&#10;\pagestyle{empty}&lt;/preamble&gt;&#10;  &lt;body&gt;\begin{align*} &#10;\omega&#10;\end{align*}&lt;/body&gt;&#10;  &lt;fcolor&gt;FFFFFFFF&lt;/fcolor&gt;&#10;  &lt;bcolor&gt;FFFFFFFF&lt;/bcolor&gt;&#10;  &lt;transparent&gt;True&lt;/transparent&gt;&#10;  &lt;resolution&gt;1800&lt;/resolution&gt;&#10;  &lt;imageh&gt;111&lt;/imageh&gt;&#10;  &lt;imagew&gt;147&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696" y="3217069"/>
            <a:ext cx="230209" cy="173831"/>
          </a:xfrm>
          <a:prstGeom prst="rect">
            <a:avLst/>
          </a:prstGeom>
        </p:spPr>
      </p:pic>
      <p:pic>
        <p:nvPicPr>
          <p:cNvPr id="22" name="TexTeXPicture" descr="&lt;?xml version=&quot;1.0&quot; encoding=&quot;utf-16&quot;?&gt;&#10;&lt;TeXTeX&gt;&#10;  &lt;preamble&gt;\documentclass{jarticle}&#10;\usepackage{amsmath}&#10;\pagestyle{empty}&lt;/preamble&gt;&#10;  &lt;body&gt;\begin{align*} &#10;\omega&#10;\end{align*}&lt;/body&gt;&#10;  &lt;fcolor&gt;FFFFFFFF&lt;/fcolor&gt;&#10;  &lt;bcolor&gt;FFFFFFFF&lt;/bcolor&gt;&#10;  &lt;transparent&gt;True&lt;/transparent&gt;&#10;  &lt;resolution&gt;1800&lt;/resolution&gt;&#10;  &lt;imageh&gt;111&lt;/imageh&gt;&#10;  &lt;imagew&gt;147&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4145" y="3218453"/>
            <a:ext cx="230209" cy="173831"/>
          </a:xfrm>
          <a:prstGeom prst="rect">
            <a:avLst/>
          </a:prstGeom>
        </p:spPr>
      </p:pic>
      <p:cxnSp>
        <p:nvCxnSpPr>
          <p:cNvPr id="23" name="直線コネクタ 22"/>
          <p:cNvCxnSpPr/>
          <p:nvPr/>
        </p:nvCxnSpPr>
        <p:spPr>
          <a:xfrm>
            <a:off x="7012033" y="4459417"/>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25" idx="4"/>
            <a:endCxn id="26" idx="4"/>
          </p:cNvCxnSpPr>
          <p:nvPr/>
        </p:nvCxnSpPr>
        <p:spPr>
          <a:xfrm>
            <a:off x="6689816" y="6670559"/>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楕円 24"/>
          <p:cNvSpPr/>
          <p:nvPr/>
        </p:nvSpPr>
        <p:spPr>
          <a:xfrm>
            <a:off x="6232616" y="4078084"/>
            <a:ext cx="914400" cy="2592475"/>
          </a:xfrm>
          <a:prstGeom prst="ellipse">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7791450" y="4078084"/>
            <a:ext cx="914400" cy="2592475"/>
          </a:xfrm>
          <a:prstGeom prst="ellipse">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6689816" y="4078084"/>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5" idx="2"/>
            <a:endCxn id="26" idx="2"/>
          </p:cNvCxnSpPr>
          <p:nvPr/>
        </p:nvCxnSpPr>
        <p:spPr>
          <a:xfrm>
            <a:off x="6232616" y="5374322"/>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5" idx="3"/>
            <a:endCxn id="26" idx="3"/>
          </p:cNvCxnSpPr>
          <p:nvPr/>
        </p:nvCxnSpPr>
        <p:spPr>
          <a:xfrm>
            <a:off x="6366527" y="6290900"/>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5" idx="1"/>
            <a:endCxn id="26" idx="1"/>
          </p:cNvCxnSpPr>
          <p:nvPr/>
        </p:nvCxnSpPr>
        <p:spPr>
          <a:xfrm>
            <a:off x="6366527" y="4457743"/>
            <a:ext cx="1558834" cy="0"/>
          </a:xfrm>
          <a:prstGeom prst="line">
            <a:avLst/>
          </a:prstGeom>
          <a:ln w="190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145944" y="5374321"/>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12033" y="6290900"/>
            <a:ext cx="1558834" cy="0"/>
          </a:xfrm>
          <a:prstGeom prst="line">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6014835" y="4731565"/>
            <a:ext cx="18489" cy="1285512"/>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34" name="TexTeXPicture" descr="&lt;?xml version=&quot;1.0&quot; encoding=&quot;utf-16&quot;?&gt;&#10;&lt;TeXTeX&gt;&#10;  &lt;preamble&gt;\documentclass{jarticle}&#10;\usepackage{amsmath}&#10;\pagestyle{empty}&lt;/preamble&gt;&#10;  &lt;body&gt;\begin{align*} &#10;\tau&#10;\end{align*}&lt;/body&gt;&#10;  &lt;fcolor&gt;FFFFFFFF&lt;/fcolor&gt;&#10;  &lt;bcolor&gt;FFFFFFFF&lt;/bcolor&gt;&#10;  &lt;transparent&gt;True&lt;/transparent&gt;&#10;  &lt;resolution&gt;1800&lt;/resolution&gt;&#10;  &lt;imageh&gt;109&lt;/imageh&gt;&#10;  &lt;imagew&gt;121&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919" y="4389396"/>
            <a:ext cx="267710" cy="241160"/>
          </a:xfrm>
          <a:prstGeom prst="rect">
            <a:avLst/>
          </a:prstGeom>
        </p:spPr>
      </p:pic>
      <p:pic>
        <p:nvPicPr>
          <p:cNvPr id="35" name="TexTeXPicture" descr="&lt;?xml version=&quot;1.0&quot; encoding=&quot;utf-16&quot;?&gt;&#10;&lt;TeXTeX&gt;&#10;  &lt;preamble&gt;\documentclass{jarticle}&#10;\usepackage{amsmath}&#10;\pagestyle{empty}&lt;/preamble&gt;&#10;  &lt;body&gt;\begin{align*} &#10;\beta=1/T&#10;\end{align*}&lt;/body&gt;&#10;  &lt;fcolor&gt;FFFFFFFF&lt;/fcolor&gt;&#10;  &lt;bcolor&gt;FFFFFFFF&lt;/bcolor&gt;&#10;  &lt;transparent&gt;True&lt;/transparent&gt;&#10;  &lt;resolution&gt;1800&lt;/resolution&gt;&#10;  &lt;imageh&gt;249&lt;/imageh&gt;&#10;  &lt;imagew&gt;903&lt;/imagew&gt;&#10;  &lt;scale&gt;50&lt;/scale&gt;&#10;  &lt;cursor&gt;2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49950" y="5251792"/>
            <a:ext cx="955675" cy="263525"/>
          </a:xfrm>
          <a:prstGeom prst="rect">
            <a:avLst/>
          </a:prstGeom>
        </p:spPr>
      </p:pic>
    </p:spTree>
    <p:extLst>
      <p:ext uri="{BB962C8B-B14F-4D97-AF65-F5344CB8AC3E}">
        <p14:creationId xmlns:p14="http://schemas.microsoft.com/office/powerpoint/2010/main" val="1915644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虚時間相関→スペクトル</a:t>
            </a:r>
            <a:endParaRPr kumimoji="1" lang="ja-JP" altLang="en-US" sz="44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5" r="7291"/>
          <a:stretch/>
        </p:blipFill>
        <p:spPr bwMode="auto">
          <a:xfrm>
            <a:off x="5203065" y="1933754"/>
            <a:ext cx="3473391" cy="224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6" descr="lattic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1717581"/>
            <a:ext cx="2879229" cy="27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円/楕円 5"/>
          <p:cNvSpPr/>
          <p:nvPr/>
        </p:nvSpPr>
        <p:spPr>
          <a:xfrm>
            <a:off x="1042627" y="2850523"/>
            <a:ext cx="1007934" cy="883431"/>
          </a:xfrm>
          <a:prstGeom prst="ellipse">
            <a:avLst/>
          </a:prstGeom>
          <a:gradFill flip="none" rotWithShape="1">
            <a:gsLst>
              <a:gs pos="0">
                <a:srgbClr val="0000FF">
                  <a:alpha val="60000"/>
                </a:srgbClr>
              </a:gs>
              <a:gs pos="100000">
                <a:srgbClr val="0000FF">
                  <a:alpha val="20000"/>
                </a:srgbClr>
              </a:gs>
            </a:gsLst>
            <a:path path="circle">
              <a:fillToRect l="50000" t="50000" r="50000" b="50000"/>
            </a:path>
            <a:tileRect/>
          </a:gradFill>
          <a:ln w="63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p>
        </p:txBody>
      </p:sp>
      <p:sp>
        <p:nvSpPr>
          <p:cNvPr id="7" name="円/楕円 6"/>
          <p:cNvSpPr/>
          <p:nvPr/>
        </p:nvSpPr>
        <p:spPr>
          <a:xfrm>
            <a:off x="1439011" y="2239180"/>
            <a:ext cx="1007934" cy="883732"/>
          </a:xfrm>
          <a:prstGeom prst="ellipse">
            <a:avLst/>
          </a:prstGeom>
          <a:gradFill flip="none" rotWithShape="1">
            <a:gsLst>
              <a:gs pos="0">
                <a:srgbClr val="FF0000">
                  <a:alpha val="50000"/>
                </a:srgbClr>
              </a:gs>
              <a:gs pos="100000">
                <a:srgbClr val="FF0000">
                  <a:alpha val="20000"/>
                </a:srgbClr>
              </a:gs>
            </a:gsLst>
            <a:path path="circle">
              <a:fillToRect l="50000" t="50000" r="50000" b="50000"/>
            </a:path>
            <a:tileRect/>
          </a:gra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p>
        </p:txBody>
      </p:sp>
      <p:sp>
        <p:nvSpPr>
          <p:cNvPr id="8" name="円/楕円 7"/>
          <p:cNvSpPr/>
          <p:nvPr/>
        </p:nvSpPr>
        <p:spPr>
          <a:xfrm>
            <a:off x="1834796" y="2850523"/>
            <a:ext cx="1007921" cy="883431"/>
          </a:xfrm>
          <a:prstGeom prst="ellipse">
            <a:avLst/>
          </a:prstGeom>
          <a:gradFill flip="none" rotWithShape="1">
            <a:gsLst>
              <a:gs pos="0">
                <a:srgbClr val="00B050">
                  <a:alpha val="50000"/>
                </a:srgbClr>
              </a:gs>
              <a:gs pos="100000">
                <a:srgbClr val="00B050">
                  <a:alpha val="20000"/>
                </a:srgbClr>
              </a:gs>
            </a:gsLst>
            <a:path path="circle">
              <a:fillToRect l="50000" t="50000" r="50000" b="50000"/>
            </a:path>
            <a:tileRect/>
          </a:gra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p>
        </p:txBody>
      </p:sp>
      <p:sp>
        <p:nvSpPr>
          <p:cNvPr id="9" name="テキスト ボックス 8"/>
          <p:cNvSpPr txBox="1"/>
          <p:nvPr/>
        </p:nvSpPr>
        <p:spPr>
          <a:xfrm>
            <a:off x="1475656" y="1213525"/>
            <a:ext cx="902811" cy="52322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kumimoji="1" lang="ja-JP" altLang="en-US" sz="2800" dirty="0" smtClean="0"/>
              <a:t>格子</a:t>
            </a:r>
            <a:endParaRPr kumimoji="1" lang="ja-JP" altLang="en-US" sz="2800" dirty="0"/>
          </a:p>
        </p:txBody>
      </p:sp>
      <p:sp>
        <p:nvSpPr>
          <p:cNvPr id="10" name="テキスト ボックス 9"/>
          <p:cNvSpPr txBox="1"/>
          <p:nvPr/>
        </p:nvSpPr>
        <p:spPr>
          <a:xfrm>
            <a:off x="6038561" y="1213525"/>
            <a:ext cx="1620957" cy="52322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kumimoji="1" lang="ja-JP" altLang="en-US" sz="2800" dirty="0" smtClean="0"/>
              <a:t>動的情報</a:t>
            </a:r>
            <a:endParaRPr kumimoji="1" lang="ja-JP" altLang="en-US" sz="2800" dirty="0"/>
          </a:p>
        </p:txBody>
      </p:sp>
      <p:sp>
        <p:nvSpPr>
          <p:cNvPr id="11" name="右矢印 10"/>
          <p:cNvSpPr/>
          <p:nvPr/>
        </p:nvSpPr>
        <p:spPr>
          <a:xfrm>
            <a:off x="3778820" y="2239180"/>
            <a:ext cx="865187" cy="12787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3" name="Text Box 12"/>
          <p:cNvSpPr txBox="1">
            <a:spLocks noChangeArrowheads="1"/>
          </p:cNvSpPr>
          <p:nvPr/>
        </p:nvSpPr>
        <p:spPr bwMode="auto">
          <a:xfrm>
            <a:off x="683568" y="4836084"/>
            <a:ext cx="2433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dirty="0" smtClean="0"/>
              <a:t>discrete and noisy</a:t>
            </a:r>
          </a:p>
        </p:txBody>
      </p:sp>
      <p:sp>
        <p:nvSpPr>
          <p:cNvPr id="14" name="正方形/長方形 13"/>
          <p:cNvSpPr/>
          <p:nvPr/>
        </p:nvSpPr>
        <p:spPr>
          <a:xfrm>
            <a:off x="6113389" y="4831983"/>
            <a:ext cx="1573829" cy="461665"/>
          </a:xfrm>
          <a:prstGeom prst="rect">
            <a:avLst/>
          </a:prstGeom>
        </p:spPr>
        <p:txBody>
          <a:bodyPr wrap="none">
            <a:spAutoFit/>
          </a:bodyPr>
          <a:lstStyle/>
          <a:p>
            <a:pPr lvl="0" fontAlgn="base">
              <a:spcBef>
                <a:spcPct val="0"/>
              </a:spcBef>
              <a:spcAft>
                <a:spcPct val="0"/>
              </a:spcAft>
            </a:pPr>
            <a:r>
              <a:rPr lang="en-US" altLang="ja-JP" sz="2400" dirty="0"/>
              <a:t>continuous</a:t>
            </a:r>
          </a:p>
        </p:txBody>
      </p:sp>
      <p:pic>
        <p:nvPicPr>
          <p:cNvPr id="17" name="TexTeXPicture" descr="&lt;?xml version=&quot;1.0&quot; encoding=&quot;utf-16&quot;?&gt;&#10;&lt;TeXTeX&gt;&#10;  &lt;preamble&gt;\documentclass{jarticle}&#10;\usepackage{amsmath}&#10;\pagestyle{empty}&#10;\newcommand{\bm}[1]{\mbox{\boldmath$#1$}}&lt;/preamble&gt;&#10;  &lt;body&gt;\begin{align*} &#10;\tilde G(\tau) =\int d\omega \frac{ e^{(\beta/2-\tau) \omega }}{ e^{\beta\omega/2} + e^{-\beta\omega/2} } \rho(\omega)&#10;\end{align*}&lt;/body&gt;&#10;  &lt;fcolor&gt;FFFFFFFF&lt;/fcolor&gt;&#10;  &lt;bcolor&gt;FFFFFFFF&lt;/bcolor&gt;&#10;  &lt;transparent&gt;True&lt;/transparent&gt;&#10;  &lt;resolution&gt;1800&lt;/resolution&gt;&#10;  &lt;imageh&gt;604&lt;/imageh&gt;&#10;  &lt;imagew&gt;3578&lt;/imagew&gt;&#10;  &lt;scale&gt;50&lt;/scale&gt;&#10;  &lt;cursor&gt;7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1265" y="5745893"/>
            <a:ext cx="4659038" cy="786489"/>
          </a:xfrm>
          <a:prstGeom prst="rect">
            <a:avLst/>
          </a:prstGeom>
        </p:spPr>
      </p:pic>
      <p:pic>
        <p:nvPicPr>
          <p:cNvPr id="20" name="TexTeXPicture" descr="&lt;?xml version=&quot;1.0&quot; encoding=&quot;utf-16&quot;?&gt;&#10;&lt;TeXTeX&gt;&#10;  &lt;preamble&gt;\documentclass{jarticle}&#10;\usepackage{amsmath}&#10;\pagestyle{empty}&#10;\newcommand{\bm}[1]{\mbox{\boldmath$#1$}}&lt;/preamble&gt;&#10;  &lt;body&gt;\begin{align*} &#10;\tilde G(\tau,\bm{k})&#10;\end{align*}&lt;/body&gt;&#10;  &lt;fcolor&gt;FFFFFFFF&lt;/fcolor&gt;&#10;  &lt;bcolor&gt;FFFFFFFF&lt;/bcolor&gt;&#10;  &lt;transparent&gt;True&lt;/transparent&gt;&#10;  &lt;resolution&gt;1800&lt;/resolution&gt;&#10;  &lt;imageh&gt;292&lt;/imageh&gt;&#10;  &lt;imagew&gt;740&lt;/imagew&gt;&#10;  &lt;scale&gt;50&lt;/scale&gt;&#10;  &lt;cursor&gt;3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382541"/>
            <a:ext cx="1216977" cy="480212"/>
          </a:xfrm>
          <a:prstGeom prst="rect">
            <a:avLst/>
          </a:prstGeom>
        </p:spPr>
      </p:pic>
      <p:pic>
        <p:nvPicPr>
          <p:cNvPr id="22" name="TexTeXPicture" descr="&lt;?xml version=&quot;1.0&quot; encoding=&quot;utf-16&quot;?&gt;&#10;&lt;TeXTeX&gt;&#10;  &lt;preamble&gt;\documentclass{jarticle}&#10;\usepackage{amsmath}&#10;\pagestyle{empty}&#10;\newcommand{\bm}[1]{\mbox{\boldmath$#1$}}&lt;/preamble&gt;&#10;  &lt;body&gt;\begin{align*} &#10;\rho(\omega,\bm{k})&#10;\end{align*}&lt;/body&gt;&#10;  &lt;fcolor&gt;FFFFFFFF&lt;/fcolor&gt;&#10;  &lt;bcolor&gt;FFFFFFFF&lt;/bcolor&gt;&#10;  &lt;transparent&gt;True&lt;/transparent&gt;&#10;  &lt;resolution&gt;1800&lt;/resolution&gt;&#10;  &lt;imageh&gt;250&lt;/imageh&gt;&#10;  &lt;imagew&gt;719&lt;/imagew&gt;&#10;  &lt;scale&gt;50&lt;/scale&gt;&#10;  &lt;cursor&gt;3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4351718"/>
            <a:ext cx="1354758" cy="471056"/>
          </a:xfrm>
          <a:prstGeom prst="rect">
            <a:avLst/>
          </a:prstGeom>
        </p:spPr>
      </p:pic>
    </p:spTree>
    <p:extLst>
      <p:ext uri="{BB962C8B-B14F-4D97-AF65-F5344CB8AC3E}">
        <p14:creationId xmlns:p14="http://schemas.microsoft.com/office/powerpoint/2010/main" val="17868932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最大エントロピー法</a:t>
            </a:r>
            <a:endParaRPr kumimoji="1" lang="ja-JP" altLang="en-US" sz="4400" dirty="0"/>
          </a:p>
        </p:txBody>
      </p:sp>
      <p:sp>
        <p:nvSpPr>
          <p:cNvPr id="4" name="角丸四角形 3"/>
          <p:cNvSpPr/>
          <p:nvPr/>
        </p:nvSpPr>
        <p:spPr>
          <a:xfrm>
            <a:off x="110785" y="1648924"/>
            <a:ext cx="2726503" cy="2342021"/>
          </a:xfrm>
          <a:prstGeom prst="roundRect">
            <a:avLst>
              <a:gd name="adj" fmla="val 1387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4094" r="6328"/>
          <a:stretch/>
        </p:blipFill>
        <p:spPr>
          <a:xfrm>
            <a:off x="212329" y="2124227"/>
            <a:ext cx="2523414" cy="1877987"/>
          </a:xfrm>
          <a:prstGeom prst="rect">
            <a:avLst/>
          </a:prstGeom>
        </p:spPr>
      </p:pic>
      <p:pic>
        <p:nvPicPr>
          <p:cNvPr id="6" name="TexTeXPicture" descr="&lt;?xml version=&quot;1.0&quot; encoding=&quot;utf-16&quot;?&gt;&#10;&lt;TeXTeX&gt;&#10;  &lt;preamble&gt;\documentclass{jarticle}&#10;\usepackage{amsmath}&#10;\pagestyle{empty}&lt;/preamble&gt;&#10;  &lt;body&gt;\begin{align*} &#10;G(\tau)&#10;\end{align*}&lt;/body&gt;&#10;  &lt;fcolor&gt;FF000000&lt;/fcolor&gt;&#10;  &lt;bcolor&gt;FFFFFFFF&lt;/bcolor&gt;&#10;  &lt;transparent&gt;True&lt;/transparent&gt;&#10;  &lt;resolution&gt;1800&lt;/resolution&gt;&#10;  &lt;imageh&gt;250&lt;/imageh&gt;&#10;  &lt;imagew&gt;488&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91" y="3295847"/>
            <a:ext cx="516467" cy="264583"/>
          </a:xfrm>
          <a:prstGeom prst="rect">
            <a:avLst/>
          </a:prstGeom>
        </p:spPr>
      </p:pic>
      <p:sp>
        <p:nvSpPr>
          <p:cNvPr id="7" name="テキスト ボックス 6"/>
          <p:cNvSpPr txBox="1"/>
          <p:nvPr/>
        </p:nvSpPr>
        <p:spPr>
          <a:xfrm>
            <a:off x="683904" y="1725415"/>
            <a:ext cx="1674305" cy="461665"/>
          </a:xfrm>
          <a:prstGeom prst="rect">
            <a:avLst/>
          </a:prstGeom>
          <a:noFill/>
        </p:spPr>
        <p:txBody>
          <a:bodyPr wrap="none" rtlCol="0">
            <a:spAutoFit/>
          </a:bodyPr>
          <a:lstStyle/>
          <a:p>
            <a:pPr algn="ctr"/>
            <a:r>
              <a:rPr kumimoji="1" lang="en-US" altLang="ja-JP" sz="2400" b="1" dirty="0" smtClean="0">
                <a:solidFill>
                  <a:schemeClr val="bg1"/>
                </a:solidFill>
              </a:rPr>
              <a:t>Lattice data</a:t>
            </a:r>
            <a:endParaRPr kumimoji="1" lang="ja-JP" altLang="en-US" sz="2400" b="1" dirty="0">
              <a:solidFill>
                <a:schemeClr val="bg1"/>
              </a:solidFill>
            </a:endParaRPr>
          </a:p>
        </p:txBody>
      </p:sp>
      <p:pic>
        <p:nvPicPr>
          <p:cNvPr id="8" name="図 7"/>
          <p:cNvPicPr>
            <a:picLocks noChangeAspect="1"/>
          </p:cNvPicPr>
          <p:nvPr/>
        </p:nvPicPr>
        <p:blipFill>
          <a:blip r:embed="rId4"/>
          <a:stretch>
            <a:fillRect/>
          </a:stretch>
        </p:blipFill>
        <p:spPr>
          <a:xfrm>
            <a:off x="107821" y="4271800"/>
            <a:ext cx="3499407" cy="238374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29" y="4420783"/>
            <a:ext cx="3466593" cy="2311063"/>
          </a:xfrm>
          <a:prstGeom prst="rect">
            <a:avLst/>
          </a:prstGeom>
        </p:spPr>
      </p:pic>
      <p:pic>
        <p:nvPicPr>
          <p:cNvPr id="10" name="TexTeXPicture" descr="&lt;?xml version=&quot;1.0&quot; encoding=&quot;utf-16&quot;?&gt;&#10;&lt;TeXTeX&gt;&#10;  &lt;preamble&gt;\documentclass{jarticle}&#10;\usepackage{amsmath}&#10;\pagestyle{empty}&lt;/preamble&gt;&#10;  &lt;body&gt;\begin{align*} &#10;\rho(\omega)/\omega^2&#10;\end{align*}&lt;/body&gt;&#10;  &lt;fcolor&gt;FF000000&lt;/fcolor&gt;&#10;  &lt;bcolor&gt;FFFFFFFF&lt;/bcolor&gt;&#10;  &lt;transparent&gt;True&lt;/transparent&gt;&#10;  &lt;resolution&gt;1800&lt;/resolution&gt;&#10;  &lt;imageh&gt;280&lt;/imageh&gt;&#10;  &lt;imagew&gt;854&lt;/imagew&gt;&#10;  &lt;scale&gt;50&lt;/scale&gt;&#10;  &lt;cursor&gt;3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569" y="4760704"/>
            <a:ext cx="903817" cy="296333"/>
          </a:xfrm>
          <a:prstGeom prst="rect">
            <a:avLst/>
          </a:prstGeom>
        </p:spPr>
      </p:pic>
      <p:sp>
        <p:nvSpPr>
          <p:cNvPr id="11" name="テキスト ボックス 10"/>
          <p:cNvSpPr txBox="1"/>
          <p:nvPr/>
        </p:nvSpPr>
        <p:spPr>
          <a:xfrm>
            <a:off x="723569" y="4228810"/>
            <a:ext cx="2353658" cy="461665"/>
          </a:xfrm>
          <a:prstGeom prst="rect">
            <a:avLst/>
          </a:prstGeom>
          <a:noFill/>
        </p:spPr>
        <p:txBody>
          <a:bodyPr wrap="none" rtlCol="0">
            <a:spAutoFit/>
          </a:bodyPr>
          <a:lstStyle/>
          <a:p>
            <a:pPr algn="ctr"/>
            <a:r>
              <a:rPr kumimoji="1" lang="en-US" altLang="ja-JP" sz="2400" dirty="0" smtClean="0">
                <a:solidFill>
                  <a:schemeClr val="bg1"/>
                </a:solidFill>
              </a:rPr>
              <a:t>Spectral Function</a:t>
            </a:r>
            <a:endParaRPr kumimoji="1" lang="ja-JP" altLang="en-US" sz="2400" dirty="0">
              <a:solidFill>
                <a:schemeClr val="bg1"/>
              </a:solidFill>
            </a:endParaRPr>
          </a:p>
        </p:txBody>
      </p:sp>
      <p:sp>
        <p:nvSpPr>
          <p:cNvPr id="13" name="テキスト ボックス 12"/>
          <p:cNvSpPr txBox="1"/>
          <p:nvPr/>
        </p:nvSpPr>
        <p:spPr>
          <a:xfrm>
            <a:off x="4975947" y="3767145"/>
            <a:ext cx="2629118" cy="461665"/>
          </a:xfrm>
          <a:prstGeom prst="rect">
            <a:avLst/>
          </a:prstGeom>
          <a:noFill/>
        </p:spPr>
        <p:txBody>
          <a:bodyPr wrap="none" rtlCol="0">
            <a:spAutoFit/>
          </a:bodyPr>
          <a:lstStyle/>
          <a:p>
            <a:r>
              <a:rPr kumimoji="1" lang="en-US" altLang="ja-JP" sz="2400" dirty="0" smtClean="0"/>
              <a:t>“ill-posed problem”</a:t>
            </a:r>
            <a:endParaRPr kumimoji="1" lang="ja-JP" altLang="en-US" sz="2400" dirty="0"/>
          </a:p>
        </p:txBody>
      </p:sp>
      <p:sp>
        <p:nvSpPr>
          <p:cNvPr id="14" name="左カーブ矢印 13"/>
          <p:cNvSpPr/>
          <p:nvPr/>
        </p:nvSpPr>
        <p:spPr>
          <a:xfrm rot="20681324">
            <a:off x="3239948" y="2364707"/>
            <a:ext cx="1041854" cy="2450087"/>
          </a:xfrm>
          <a:prstGeom prst="curvedLeftArrow">
            <a:avLst>
              <a:gd name="adj1" fmla="val 42196"/>
              <a:gd name="adj2" fmla="val 83854"/>
              <a:gd name="adj3" fmla="val 3452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pic>
        <p:nvPicPr>
          <p:cNvPr id="15" name="TexTeXPicture" descr="&lt;?xml version=&quot;1.0&quot; encoding=&quot;utf-16&quot;?&gt;&#10;&lt;TeXTeX&gt;&#10;  &lt;preamble&gt;\documentclass{jarticle}&#10;\usepackage{amsmath}&#10;\pagestyle{empty}&lt;/preamble&gt;&#10;  &lt;body&gt;\begin{align*} &#10;G(\tau) = \int_0^\infty d\omega \frac{ \cosh(1/2T-\tau)\omega )}{ \sinh(\omega/2T)} \rho(\omega)&#10;\end{align*}&lt;/body&gt;&#10;  &lt;fcolor&gt;FFFFFFFF&lt;/fcolor&gt;&#10;  &lt;bcolor&gt;FFFFFFFF&lt;/bcolor&gt;&#10;  &lt;transparent&gt;True&lt;/transparent&gt;&#10;  &lt;resolution&gt;1800&lt;/resolution&gt;&#10;  &lt;imageh&gt;589&lt;/imageh&gt;&#10;  &lt;imagew&gt;4084&lt;/imagew&gt;&#10;  &lt;scale&gt;50&lt;/scale&gt;&#10;  &lt;cursor&gt;112&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752" y="2954740"/>
            <a:ext cx="3890008" cy="561022"/>
          </a:xfrm>
          <a:prstGeom prst="rect">
            <a:avLst/>
          </a:prstGeom>
        </p:spPr>
      </p:pic>
      <p:sp>
        <p:nvSpPr>
          <p:cNvPr id="16" name="テキスト ボックス 15"/>
          <p:cNvSpPr txBox="1"/>
          <p:nvPr/>
        </p:nvSpPr>
        <p:spPr>
          <a:xfrm>
            <a:off x="6935703" y="505684"/>
            <a:ext cx="2208297" cy="707886"/>
          </a:xfrm>
          <a:prstGeom prst="rect">
            <a:avLst/>
          </a:prstGeom>
          <a:noFill/>
        </p:spPr>
        <p:txBody>
          <a:bodyPr wrap="none" rtlCol="0">
            <a:spAutoFit/>
          </a:bodyPr>
          <a:lstStyle/>
          <a:p>
            <a:pPr algn="r"/>
            <a:r>
              <a:rPr kumimoji="1" lang="en-US" altLang="ja-JP" sz="2000" dirty="0" err="1" smtClean="0"/>
              <a:t>Asakawa</a:t>
            </a:r>
            <a:r>
              <a:rPr kumimoji="1" lang="en-US" altLang="ja-JP" sz="2000" dirty="0" smtClean="0"/>
              <a:t>, Nakahara</a:t>
            </a:r>
          </a:p>
          <a:p>
            <a:pPr algn="r"/>
            <a:r>
              <a:rPr lang="en-US" altLang="ja-JP" sz="2000" dirty="0" err="1" smtClean="0"/>
              <a:t>Hatsuda</a:t>
            </a:r>
            <a:r>
              <a:rPr lang="en-US" altLang="ja-JP" sz="2000" dirty="0" smtClean="0"/>
              <a:t>, 2001</a:t>
            </a:r>
            <a:endParaRPr kumimoji="1" lang="ja-JP" altLang="en-US" sz="2000" dirty="0" smtClean="0"/>
          </a:p>
        </p:txBody>
      </p:sp>
    </p:spTree>
    <p:extLst>
      <p:ext uri="{BB962C8B-B14F-4D97-AF65-F5344CB8AC3E}">
        <p14:creationId xmlns:p14="http://schemas.microsoft.com/office/powerpoint/2010/main" val="321810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「どうして格子</a:t>
            </a:r>
            <a:r>
              <a:rPr lang="en-US" altLang="ja-JP" dirty="0"/>
              <a:t>QCD</a:t>
            </a:r>
            <a:r>
              <a:rPr lang="ja-JP" altLang="en-US" dirty="0"/>
              <a:t>ではこの量が計算できないんだろう？」とか、「あの議論はどうなったんだろうか？」など、格子</a:t>
            </a:r>
            <a:r>
              <a:rPr lang="en-US" altLang="ja-JP" dirty="0"/>
              <a:t>QCD</a:t>
            </a:r>
            <a:r>
              <a:rPr lang="ja-JP" altLang="en-US" dirty="0"/>
              <a:t>に関して日頃から疑問に思っていることを挙げてください。</a:t>
            </a:r>
            <a:endParaRPr kumimoji="1" lang="ja-JP" altLang="en-US" dirty="0"/>
          </a:p>
        </p:txBody>
      </p:sp>
      <p:sp>
        <p:nvSpPr>
          <p:cNvPr id="4" name="正方形/長方形 3"/>
          <p:cNvSpPr/>
          <p:nvPr/>
        </p:nvSpPr>
        <p:spPr>
          <a:xfrm>
            <a:off x="304800" y="1930530"/>
            <a:ext cx="8569234" cy="4524315"/>
          </a:xfrm>
          <a:prstGeom prst="rect">
            <a:avLst/>
          </a:prstGeom>
        </p:spPr>
        <p:txBody>
          <a:bodyPr wrap="square">
            <a:spAutoFit/>
          </a:bodyPr>
          <a:lstStyle/>
          <a:p>
            <a:pPr marL="285750" indent="-285750">
              <a:buFont typeface="Arial" panose="020B0604020202020204" pitchFamily="34" charset="0"/>
              <a:buChar char="•"/>
            </a:pPr>
            <a:r>
              <a:rPr lang="ja-JP" altLang="en-US" dirty="0"/>
              <a:t>有限密度系などで、</a:t>
            </a:r>
            <a:r>
              <a:rPr lang="en-US" altLang="ja-JP" dirty="0"/>
              <a:t>2</a:t>
            </a:r>
            <a:r>
              <a:rPr lang="ja-JP" altLang="en-US" dirty="0"/>
              <a:t>つ以上の化学ポテンシャルを導入して格子</a:t>
            </a:r>
            <a:r>
              <a:rPr lang="en-US" altLang="ja-JP" dirty="0"/>
              <a:t>QCD</a:t>
            </a:r>
            <a:r>
              <a:rPr lang="ja-JP" altLang="en-US" dirty="0"/>
              <a:t>の計算を行うことができないと聞きました。なぜでしょうか。</a:t>
            </a:r>
          </a:p>
          <a:p>
            <a:pPr marL="285750" indent="-285750">
              <a:buFont typeface="Arial" panose="020B0604020202020204" pitchFamily="34" charset="0"/>
              <a:buChar char="•"/>
            </a:pPr>
            <a:r>
              <a:rPr lang="ja-JP" altLang="en-US" dirty="0"/>
              <a:t>格子</a:t>
            </a:r>
            <a:r>
              <a:rPr lang="en-US" altLang="ja-JP" dirty="0"/>
              <a:t>QCD</a:t>
            </a:r>
            <a:r>
              <a:rPr lang="ja-JP" altLang="en-US" dirty="0"/>
              <a:t>ではクォーク分布関数の</a:t>
            </a:r>
            <a:r>
              <a:rPr lang="en-US" altLang="ja-JP" dirty="0"/>
              <a:t>x</a:t>
            </a:r>
            <a:r>
              <a:rPr lang="ja-JP" altLang="en-US" dirty="0"/>
              <a:t>依存性は計算できないとしていて、低次のモーメント計算が一般的ですが、その理由としては格子</a:t>
            </a:r>
            <a:r>
              <a:rPr lang="en-US" altLang="ja-JP" dirty="0"/>
              <a:t>QCD</a:t>
            </a:r>
            <a:r>
              <a:rPr lang="ja-JP" altLang="en-US" dirty="0" err="1"/>
              <a:t>には</a:t>
            </a:r>
            <a:r>
              <a:rPr lang="en-US" altLang="ja-JP" dirty="0"/>
              <a:t>Lorentz</a:t>
            </a:r>
            <a:r>
              <a:rPr lang="ja-JP" altLang="en-US" dirty="0"/>
              <a:t>対称性が存在しないからということを聞きましたが、本当でしょうか </a:t>
            </a:r>
            <a:r>
              <a:rPr lang="en-US" altLang="ja-JP" dirty="0" smtClean="0"/>
              <a:t>?</a:t>
            </a:r>
            <a:r>
              <a:rPr lang="ja-JP" altLang="en-US" dirty="0" smtClean="0"/>
              <a:t>この</a:t>
            </a:r>
            <a:r>
              <a:rPr lang="ja-JP" altLang="en-US" dirty="0"/>
              <a:t>ことについてなにか改善する余地はありますか </a:t>
            </a:r>
            <a:r>
              <a:rPr lang="en-US" altLang="ja-JP" dirty="0" smtClean="0"/>
              <a:t>?</a:t>
            </a:r>
            <a:r>
              <a:rPr lang="ja-JP" altLang="en-US" dirty="0" smtClean="0"/>
              <a:t>また</a:t>
            </a:r>
            <a:r>
              <a:rPr lang="ja-JP" altLang="en-US" dirty="0"/>
              <a:t>、他にも格子</a:t>
            </a:r>
            <a:r>
              <a:rPr lang="en-US" altLang="ja-JP" dirty="0"/>
              <a:t>QCD</a:t>
            </a:r>
            <a:r>
              <a:rPr lang="ja-JP" altLang="en-US" dirty="0" err="1"/>
              <a:t>での</a:t>
            </a:r>
            <a:r>
              <a:rPr lang="ja-JP" altLang="en-US" dirty="0"/>
              <a:t>計算は原理的に不可能だとする物理量はありますか </a:t>
            </a:r>
            <a:r>
              <a:rPr lang="en-US" altLang="ja-JP" dirty="0"/>
              <a:t>?</a:t>
            </a:r>
          </a:p>
          <a:p>
            <a:pPr marL="285750" indent="-285750">
              <a:buFont typeface="Arial" panose="020B0604020202020204" pitchFamily="34" charset="0"/>
              <a:buChar char="•"/>
            </a:pPr>
            <a:r>
              <a:rPr lang="ja-JP" altLang="en-US" dirty="0"/>
              <a:t>いろいろ「計算できていない」量はあると思うのですが、それらを分類して、横軸を、日付（もしくは計算機の速度などのパラメータ）として、いつごろどの段階で、どのような量が計算可能になるか（もしくは原理的にずっと計算できないか）？がわかるような、分類表のようなものが見てみたいと思います。（できれば、のお願いです。すみません。）</a:t>
            </a:r>
          </a:p>
          <a:p>
            <a:pPr marL="285750" indent="-285750">
              <a:buFont typeface="Arial" panose="020B0604020202020204" pitchFamily="34" charset="0"/>
              <a:buChar char="•"/>
            </a:pPr>
            <a:r>
              <a:rPr lang="ja-JP" altLang="en-US" dirty="0"/>
              <a:t>符号問題の最近の議論・進展</a:t>
            </a:r>
          </a:p>
          <a:p>
            <a:pPr marL="285750" indent="-285750">
              <a:buFont typeface="Arial" panose="020B0604020202020204" pitchFamily="34" charset="0"/>
              <a:buChar char="•"/>
            </a:pPr>
            <a:r>
              <a:rPr lang="ja-JP" altLang="en-US" dirty="0"/>
              <a:t>いろいろなコラボレーション（</a:t>
            </a:r>
            <a:r>
              <a:rPr lang="en-US" altLang="ja-JP" dirty="0"/>
              <a:t>WHOT</a:t>
            </a:r>
            <a:r>
              <a:rPr lang="ja-JP" altLang="en-US" dirty="0"/>
              <a:t>とか）がありますが、どこの名前が一番センスあるとおもいますか</a:t>
            </a:r>
            <a:r>
              <a:rPr lang="ja-JP" altLang="en-US" dirty="0" smtClean="0"/>
              <a:t>？</a:t>
            </a:r>
            <a:r>
              <a:rPr lang="ja-JP" altLang="en-US" dirty="0"/>
              <a:t>ペンネーム：雲米志亜我例（元名古屋在住）</a:t>
            </a:r>
          </a:p>
          <a:p>
            <a:pPr marL="285750" indent="-285750">
              <a:buFont typeface="Arial" panose="020B0604020202020204" pitchFamily="34" charset="0"/>
              <a:buChar char="•"/>
            </a:pPr>
            <a:endParaRPr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151" y="5084466"/>
            <a:ext cx="1806465" cy="1648399"/>
          </a:xfrm>
          <a:prstGeom prst="rect">
            <a:avLst/>
          </a:prstGeom>
        </p:spPr>
      </p:pic>
    </p:spTree>
    <p:extLst>
      <p:ext uri="{BB962C8B-B14F-4D97-AF65-F5344CB8AC3E}">
        <p14:creationId xmlns:p14="http://schemas.microsoft.com/office/powerpoint/2010/main" val="35992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最大エントロピー法</a:t>
            </a:r>
            <a:endParaRPr kumimoji="1" lang="ja-JP" altLang="en-US" sz="4400" dirty="0"/>
          </a:p>
        </p:txBody>
      </p:sp>
      <p:sp>
        <p:nvSpPr>
          <p:cNvPr id="4" name="角丸四角形 3"/>
          <p:cNvSpPr/>
          <p:nvPr/>
        </p:nvSpPr>
        <p:spPr>
          <a:xfrm>
            <a:off x="110785" y="1648924"/>
            <a:ext cx="2726503" cy="2342021"/>
          </a:xfrm>
          <a:prstGeom prst="roundRect">
            <a:avLst>
              <a:gd name="adj" fmla="val 1387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4094" r="6328"/>
          <a:stretch/>
        </p:blipFill>
        <p:spPr>
          <a:xfrm>
            <a:off x="212329" y="2124227"/>
            <a:ext cx="2523414" cy="1877987"/>
          </a:xfrm>
          <a:prstGeom prst="rect">
            <a:avLst/>
          </a:prstGeom>
        </p:spPr>
      </p:pic>
      <p:pic>
        <p:nvPicPr>
          <p:cNvPr id="6" name="TexTeXPicture" descr="&lt;?xml version=&quot;1.0&quot; encoding=&quot;utf-16&quot;?&gt;&#10;&lt;TeXTeX&gt;&#10;  &lt;preamble&gt;\documentclass{jarticle}&#10;\usepackage{amsmath}&#10;\pagestyle{empty}&lt;/preamble&gt;&#10;  &lt;body&gt;\begin{align*} &#10;G(\tau)&#10;\end{align*}&lt;/body&gt;&#10;  &lt;fcolor&gt;FF000000&lt;/fcolor&gt;&#10;  &lt;bcolor&gt;FFFFFFFF&lt;/bcolor&gt;&#10;  &lt;transparent&gt;True&lt;/transparent&gt;&#10;  &lt;resolution&gt;1800&lt;/resolution&gt;&#10;  &lt;imageh&gt;250&lt;/imageh&gt;&#10;  &lt;imagew&gt;488&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91" y="3295847"/>
            <a:ext cx="516467" cy="264583"/>
          </a:xfrm>
          <a:prstGeom prst="rect">
            <a:avLst/>
          </a:prstGeom>
        </p:spPr>
      </p:pic>
      <p:sp>
        <p:nvSpPr>
          <p:cNvPr id="7" name="テキスト ボックス 6"/>
          <p:cNvSpPr txBox="1"/>
          <p:nvPr/>
        </p:nvSpPr>
        <p:spPr>
          <a:xfrm>
            <a:off x="683904" y="1725415"/>
            <a:ext cx="1674305" cy="461665"/>
          </a:xfrm>
          <a:prstGeom prst="rect">
            <a:avLst/>
          </a:prstGeom>
          <a:noFill/>
        </p:spPr>
        <p:txBody>
          <a:bodyPr wrap="none" rtlCol="0">
            <a:spAutoFit/>
          </a:bodyPr>
          <a:lstStyle/>
          <a:p>
            <a:pPr algn="ctr"/>
            <a:r>
              <a:rPr kumimoji="1" lang="en-US" altLang="ja-JP" sz="2400" b="1" dirty="0" smtClean="0">
                <a:solidFill>
                  <a:schemeClr val="bg1"/>
                </a:solidFill>
              </a:rPr>
              <a:t>Lattice data</a:t>
            </a:r>
            <a:endParaRPr kumimoji="1" lang="ja-JP" altLang="en-US" sz="2400" b="1" dirty="0">
              <a:solidFill>
                <a:schemeClr val="bg1"/>
              </a:solidFill>
            </a:endParaRPr>
          </a:p>
        </p:txBody>
      </p:sp>
      <p:pic>
        <p:nvPicPr>
          <p:cNvPr id="8" name="図 7"/>
          <p:cNvPicPr>
            <a:picLocks noChangeAspect="1"/>
          </p:cNvPicPr>
          <p:nvPr/>
        </p:nvPicPr>
        <p:blipFill>
          <a:blip r:embed="rId4"/>
          <a:stretch>
            <a:fillRect/>
          </a:stretch>
        </p:blipFill>
        <p:spPr>
          <a:xfrm>
            <a:off x="107821" y="4271800"/>
            <a:ext cx="3499407" cy="238374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29" y="4420783"/>
            <a:ext cx="3466593" cy="2311063"/>
          </a:xfrm>
          <a:prstGeom prst="rect">
            <a:avLst/>
          </a:prstGeom>
        </p:spPr>
      </p:pic>
      <p:pic>
        <p:nvPicPr>
          <p:cNvPr id="10" name="TexTeXPicture" descr="&lt;?xml version=&quot;1.0&quot; encoding=&quot;utf-16&quot;?&gt;&#10;&lt;TeXTeX&gt;&#10;  &lt;preamble&gt;\documentclass{jarticle}&#10;\usepackage{amsmath}&#10;\pagestyle{empty}&lt;/preamble&gt;&#10;  &lt;body&gt;\begin{align*} &#10;\rho(\omega)/\omega^2&#10;\end{align*}&lt;/body&gt;&#10;  &lt;fcolor&gt;FF000000&lt;/fcolor&gt;&#10;  &lt;bcolor&gt;FFFFFFFF&lt;/bcolor&gt;&#10;  &lt;transparent&gt;True&lt;/transparent&gt;&#10;  &lt;resolution&gt;1800&lt;/resolution&gt;&#10;  &lt;imageh&gt;280&lt;/imageh&gt;&#10;  &lt;imagew&gt;854&lt;/imagew&gt;&#10;  &lt;scale&gt;50&lt;/scale&gt;&#10;  &lt;cursor&gt;3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569" y="4760704"/>
            <a:ext cx="903817" cy="296333"/>
          </a:xfrm>
          <a:prstGeom prst="rect">
            <a:avLst/>
          </a:prstGeom>
        </p:spPr>
      </p:pic>
      <p:sp>
        <p:nvSpPr>
          <p:cNvPr id="11" name="テキスト ボックス 10"/>
          <p:cNvSpPr txBox="1"/>
          <p:nvPr/>
        </p:nvSpPr>
        <p:spPr>
          <a:xfrm>
            <a:off x="723569" y="4228810"/>
            <a:ext cx="2353658" cy="461665"/>
          </a:xfrm>
          <a:prstGeom prst="rect">
            <a:avLst/>
          </a:prstGeom>
          <a:noFill/>
        </p:spPr>
        <p:txBody>
          <a:bodyPr wrap="none" rtlCol="0">
            <a:spAutoFit/>
          </a:bodyPr>
          <a:lstStyle/>
          <a:p>
            <a:pPr algn="ctr"/>
            <a:r>
              <a:rPr kumimoji="1" lang="en-US" altLang="ja-JP" sz="2400" dirty="0" smtClean="0">
                <a:solidFill>
                  <a:schemeClr val="bg1"/>
                </a:solidFill>
              </a:rPr>
              <a:t>Spectral Function</a:t>
            </a:r>
            <a:endParaRPr kumimoji="1" lang="ja-JP" altLang="en-US" sz="2400" dirty="0">
              <a:solidFill>
                <a:schemeClr val="bg1"/>
              </a:solidFill>
            </a:endParaRPr>
          </a:p>
        </p:txBody>
      </p:sp>
      <p:sp>
        <p:nvSpPr>
          <p:cNvPr id="16" name="角丸四角形 15"/>
          <p:cNvSpPr/>
          <p:nvPr/>
        </p:nvSpPr>
        <p:spPr>
          <a:xfrm>
            <a:off x="7179400" y="1902768"/>
            <a:ext cx="1813766" cy="1892351"/>
          </a:xfrm>
          <a:prstGeom prst="roundRect">
            <a:avLst>
              <a:gd name="adj" fmla="val 13870"/>
            </a:avLst>
          </a:prstGeom>
          <a:ln w="38100"/>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3971592" y="1648924"/>
            <a:ext cx="2462610" cy="2342021"/>
          </a:xfrm>
          <a:prstGeom prst="roundRect">
            <a:avLst>
              <a:gd name="adj" fmla="val 138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bg1"/>
              </a:solidFill>
            </a:endParaRPr>
          </a:p>
        </p:txBody>
      </p:sp>
      <p:sp>
        <p:nvSpPr>
          <p:cNvPr id="18" name="乗算 17"/>
          <p:cNvSpPr/>
          <p:nvPr/>
        </p:nvSpPr>
        <p:spPr>
          <a:xfrm>
            <a:off x="2964229" y="2546862"/>
            <a:ext cx="914400" cy="9144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87697" y="1858884"/>
            <a:ext cx="1267463" cy="830997"/>
          </a:xfrm>
          <a:prstGeom prst="rect">
            <a:avLst/>
          </a:prstGeom>
          <a:noFill/>
        </p:spPr>
        <p:txBody>
          <a:bodyPr wrap="none" rtlCol="0">
            <a:spAutoFit/>
          </a:bodyPr>
          <a:lstStyle/>
          <a:p>
            <a:pPr algn="ctr"/>
            <a:r>
              <a:rPr kumimoji="1" lang="en-US" altLang="ja-JP" sz="2400" dirty="0" smtClean="0">
                <a:solidFill>
                  <a:schemeClr val="accent5">
                    <a:lumMod val="20000"/>
                    <a:lumOff val="80000"/>
                  </a:schemeClr>
                </a:solidFill>
              </a:rPr>
              <a:t>Bayes</a:t>
            </a:r>
          </a:p>
          <a:p>
            <a:pPr algn="ctr"/>
            <a:r>
              <a:rPr lang="en-US" altLang="ja-JP" sz="2400" dirty="0" smtClean="0">
                <a:solidFill>
                  <a:schemeClr val="accent5">
                    <a:lumMod val="20000"/>
                    <a:lumOff val="80000"/>
                  </a:schemeClr>
                </a:solidFill>
              </a:rPr>
              <a:t>theorem</a:t>
            </a:r>
            <a:endParaRPr kumimoji="1" lang="ja-JP" altLang="en-US" sz="2400" dirty="0">
              <a:solidFill>
                <a:schemeClr val="accent5">
                  <a:lumMod val="20000"/>
                  <a:lumOff val="80000"/>
                </a:schemeClr>
              </a:solidFill>
            </a:endParaRPr>
          </a:p>
        </p:txBody>
      </p:sp>
      <p:sp>
        <p:nvSpPr>
          <p:cNvPr id="20" name="テキスト ボックス 19"/>
          <p:cNvSpPr txBox="1"/>
          <p:nvPr/>
        </p:nvSpPr>
        <p:spPr>
          <a:xfrm>
            <a:off x="4067770" y="1902768"/>
            <a:ext cx="2272802" cy="461665"/>
          </a:xfrm>
          <a:prstGeom prst="rect">
            <a:avLst/>
          </a:prstGeom>
          <a:noFill/>
        </p:spPr>
        <p:txBody>
          <a:bodyPr wrap="none" rtlCol="0">
            <a:spAutoFit/>
          </a:bodyPr>
          <a:lstStyle/>
          <a:p>
            <a:pPr algn="ctr"/>
            <a:r>
              <a:rPr kumimoji="1" lang="en-US" altLang="ja-JP" sz="2400" b="1" dirty="0" smtClean="0">
                <a:solidFill>
                  <a:schemeClr val="bg1"/>
                </a:solidFill>
              </a:rPr>
              <a:t>Prior probability</a:t>
            </a:r>
            <a:endParaRPr kumimoji="1" lang="ja-JP" altLang="en-US" sz="2400" b="1" dirty="0">
              <a:solidFill>
                <a:schemeClr val="bg1"/>
              </a:solidFill>
            </a:endParaRPr>
          </a:p>
        </p:txBody>
      </p:sp>
      <p:sp>
        <p:nvSpPr>
          <p:cNvPr id="21" name="テキスト ボックス 20"/>
          <p:cNvSpPr txBox="1"/>
          <p:nvPr/>
        </p:nvSpPr>
        <p:spPr>
          <a:xfrm>
            <a:off x="4067770" y="2360726"/>
            <a:ext cx="2442496" cy="1107996"/>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2200" dirty="0" smtClean="0">
                <a:solidFill>
                  <a:schemeClr val="bg1"/>
                </a:solidFill>
              </a:rPr>
              <a:t>Shannon-Jaynes entropy</a:t>
            </a:r>
          </a:p>
          <a:p>
            <a:pPr marL="171450" indent="-171450">
              <a:buFont typeface="Arial" panose="020B0604020202020204" pitchFamily="34" charset="0"/>
              <a:buChar char="•"/>
            </a:pPr>
            <a:r>
              <a:rPr lang="en-US" altLang="ja-JP" sz="2200" dirty="0" smtClean="0">
                <a:solidFill>
                  <a:schemeClr val="bg1"/>
                </a:solidFill>
              </a:rPr>
              <a:t>default model</a:t>
            </a:r>
            <a:endParaRPr kumimoji="1" lang="ja-JP" altLang="en-US" sz="2200" dirty="0">
              <a:solidFill>
                <a:schemeClr val="bg1"/>
              </a:solidFill>
            </a:endParaRPr>
          </a:p>
        </p:txBody>
      </p:sp>
      <p:sp>
        <p:nvSpPr>
          <p:cNvPr id="22" name="等号 21"/>
          <p:cNvSpPr/>
          <p:nvPr/>
        </p:nvSpPr>
        <p:spPr>
          <a:xfrm>
            <a:off x="6381948" y="2512945"/>
            <a:ext cx="804925" cy="815567"/>
          </a:xfrm>
          <a:prstGeom prst="mathEqua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7179399" y="2067446"/>
            <a:ext cx="1813766" cy="954107"/>
          </a:xfrm>
          <a:prstGeom prst="rect">
            <a:avLst/>
          </a:prstGeom>
          <a:noFill/>
        </p:spPr>
        <p:txBody>
          <a:bodyPr wrap="none" rtlCol="0">
            <a:spAutoFit/>
          </a:bodyPr>
          <a:lstStyle/>
          <a:p>
            <a:pPr algn="ctr"/>
            <a:r>
              <a:rPr kumimoji="1" lang="en-US" altLang="ja-JP" sz="2800" b="1" dirty="0" smtClean="0">
                <a:solidFill>
                  <a:schemeClr val="bg1"/>
                </a:solidFill>
              </a:rPr>
              <a:t>Probability</a:t>
            </a:r>
          </a:p>
          <a:p>
            <a:pPr algn="ctr"/>
            <a:r>
              <a:rPr kumimoji="1" lang="en-US" altLang="ja-JP" sz="2800" dirty="0" smtClean="0">
                <a:solidFill>
                  <a:schemeClr val="bg1"/>
                </a:solidFill>
              </a:rPr>
              <a:t>of        </a:t>
            </a:r>
            <a:endParaRPr kumimoji="1" lang="ja-JP" altLang="en-US" sz="2800" dirty="0">
              <a:solidFill>
                <a:schemeClr val="bg1"/>
              </a:solidFill>
            </a:endParaRPr>
          </a:p>
        </p:txBody>
      </p:sp>
      <p:pic>
        <p:nvPicPr>
          <p:cNvPr id="24" name="TexTeXPicture" descr="&lt;?xml version=&quot;1.0&quot; encoding=&quot;utf-16&quot;?&gt;&#10;&lt;TeXTeX&gt;&#10;  &lt;preamble&gt;\documentclass{jarticle}&#10;\usepackage{amsmath}&#10;\pagestyle{empty}&lt;/preamble&gt;&#10;  &lt;body&gt;\begin{align*} &#10;P[\rho(\omega),\alpha]&#10;\end{align*}&lt;/body&gt;&#10;  &lt;fcolor&gt;FF000000&lt;/fcolor&gt;&#10;  &lt;bcolor&gt;FFFFFFFF&lt;/bcolor&gt;&#10;  &lt;transparent&gt;True&lt;/transparent&gt;&#10;  &lt;resolution&gt;1800&lt;/resolution&gt;&#10;  &lt;imageh&gt;250&lt;/imageh&gt;&#10;  &lt;imagew&gt;1052&lt;/imagew&gt;&#10;  &lt;scale&gt;50&lt;/scale&gt;&#10;  &lt;cursor&gt;38&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642" y="3218198"/>
            <a:ext cx="1474802" cy="350475"/>
          </a:xfrm>
          <a:prstGeom prst="rect">
            <a:avLst/>
          </a:prstGeom>
        </p:spPr>
      </p:pic>
      <p:pic>
        <p:nvPicPr>
          <p:cNvPr id="25" name="TexTeXPicture" descr="&lt;?xml version=&quot;1.0&quot; encoding=&quot;utf-16&quot;?&gt;&#10;&lt;TeXTeX&gt;&#10;  &lt;preamble&gt;\documentclass{jarticle}&#10;\usepackage{amsmath}&#10;\pagestyle{empty}&lt;/preamble&gt;&#10;  &lt;body&gt;\begin{align*} &#10;m(\omega)&#10;\end{align*}&lt;/body&gt;&#10;  &lt;fcolor&gt;FF000000&lt;/fcolor&gt;&#10;  &lt;bcolor&gt;FFFFFFFF&lt;/bcolor&gt;&#10;  &lt;transparent&gt;True&lt;/transparent&gt;&#10;  &lt;resolution&gt;1800&lt;/resolution&gt;&#10;  &lt;imageh&gt;250&lt;/imageh&gt;&#10;  &lt;imagew&gt;544&lt;/imagew&gt;&#10;  &lt;scale&gt;50&lt;/scale&gt;&#10;  &lt;cursor&gt;25&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42" y="3465200"/>
            <a:ext cx="575733" cy="264583"/>
          </a:xfrm>
          <a:prstGeom prst="rect">
            <a:avLst/>
          </a:prstGeom>
        </p:spPr>
      </p:pic>
      <p:pic>
        <p:nvPicPr>
          <p:cNvPr id="26" name="TexTeXPicture" descr="&lt;?xml version=&quot;1.0&quot; encoding=&quot;utf-16&quot;?&gt;&#10;&lt;TeXTeX&gt;&#10;  &lt;preamble&gt;\documentclass{jarticle}&#10;\usepackage{amsmath}&#10;\pagestyle{empty}&lt;/preamble&gt;&#10;  &lt;body&gt;\begin{align*} &#10;\rho(\omega)&#10;\end{align*}&lt;/body&gt;&#10;  &lt;fcolor&gt;FF000000&lt;/fcolor&gt;&#10;  &lt;bcolor&gt;FFFFFFFF&lt;/bcolor&gt;&#10;  &lt;transparent&gt;True&lt;/transparent&gt;&#10;  &lt;resolution&gt;1800&lt;/resolution&gt;&#10;  &lt;imageh&gt;250&lt;/imageh&gt;&#10;  &lt;imagew&gt;453&lt;/imagew&gt;&#10;  &lt;scale&gt;50&lt;/scale&gt;&#10;  &lt;cursor&gt;28&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8666" y="2594095"/>
            <a:ext cx="621333" cy="342899"/>
          </a:xfrm>
          <a:prstGeom prst="rect">
            <a:avLst/>
          </a:prstGeom>
        </p:spPr>
      </p:pic>
      <p:sp>
        <p:nvSpPr>
          <p:cNvPr id="27" name="テキスト ボックス 26"/>
          <p:cNvSpPr txBox="1"/>
          <p:nvPr/>
        </p:nvSpPr>
        <p:spPr>
          <a:xfrm>
            <a:off x="6935703" y="505684"/>
            <a:ext cx="2208297" cy="707886"/>
          </a:xfrm>
          <a:prstGeom prst="rect">
            <a:avLst/>
          </a:prstGeom>
          <a:noFill/>
        </p:spPr>
        <p:txBody>
          <a:bodyPr wrap="none" rtlCol="0">
            <a:spAutoFit/>
          </a:bodyPr>
          <a:lstStyle/>
          <a:p>
            <a:pPr algn="r"/>
            <a:r>
              <a:rPr kumimoji="1" lang="en-US" altLang="ja-JP" sz="2000" dirty="0" err="1" smtClean="0"/>
              <a:t>Asakawa</a:t>
            </a:r>
            <a:r>
              <a:rPr kumimoji="1" lang="en-US" altLang="ja-JP" sz="2000" dirty="0" smtClean="0"/>
              <a:t>, Nakahara</a:t>
            </a:r>
          </a:p>
          <a:p>
            <a:pPr algn="r"/>
            <a:r>
              <a:rPr lang="en-US" altLang="ja-JP" sz="2000" dirty="0" err="1" smtClean="0"/>
              <a:t>Hatsuda</a:t>
            </a:r>
            <a:r>
              <a:rPr lang="en-US" altLang="ja-JP" sz="2000" dirty="0" smtClean="0"/>
              <a:t>, 2001</a:t>
            </a:r>
            <a:endParaRPr kumimoji="1" lang="ja-JP" altLang="en-US" sz="2000" dirty="0" smtClean="0"/>
          </a:p>
        </p:txBody>
      </p:sp>
    </p:spTree>
    <p:extLst>
      <p:ext uri="{BB962C8B-B14F-4D97-AF65-F5344CB8AC3E}">
        <p14:creationId xmlns:p14="http://schemas.microsoft.com/office/powerpoint/2010/main" val="2130696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最大エントロピー法</a:t>
            </a:r>
            <a:endParaRPr kumimoji="1" lang="ja-JP" altLang="en-US" sz="4400" dirty="0"/>
          </a:p>
        </p:txBody>
      </p:sp>
      <p:sp>
        <p:nvSpPr>
          <p:cNvPr id="4" name="角丸四角形 3"/>
          <p:cNvSpPr/>
          <p:nvPr/>
        </p:nvSpPr>
        <p:spPr>
          <a:xfrm>
            <a:off x="110785" y="1648924"/>
            <a:ext cx="2726503" cy="2342021"/>
          </a:xfrm>
          <a:prstGeom prst="roundRect">
            <a:avLst>
              <a:gd name="adj" fmla="val 1387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4094" r="6328"/>
          <a:stretch/>
        </p:blipFill>
        <p:spPr>
          <a:xfrm>
            <a:off x="212329" y="2124227"/>
            <a:ext cx="2523414" cy="1877987"/>
          </a:xfrm>
          <a:prstGeom prst="rect">
            <a:avLst/>
          </a:prstGeom>
        </p:spPr>
      </p:pic>
      <p:pic>
        <p:nvPicPr>
          <p:cNvPr id="6" name="TexTeXPicture" descr="&lt;?xml version=&quot;1.0&quot; encoding=&quot;utf-16&quot;?&gt;&#10;&lt;TeXTeX&gt;&#10;  &lt;preamble&gt;\documentclass{jarticle}&#10;\usepackage{amsmath}&#10;\pagestyle{empty}&lt;/preamble&gt;&#10;  &lt;body&gt;\begin{align*} &#10;G(\tau)&#10;\end{align*}&lt;/body&gt;&#10;  &lt;fcolor&gt;FF000000&lt;/fcolor&gt;&#10;  &lt;bcolor&gt;FFFFFFFF&lt;/bcolor&gt;&#10;  &lt;transparent&gt;True&lt;/transparent&gt;&#10;  &lt;resolution&gt;1800&lt;/resolution&gt;&#10;  &lt;imageh&gt;250&lt;/imageh&gt;&#10;  &lt;imagew&gt;488&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591" y="3295847"/>
            <a:ext cx="516467" cy="264583"/>
          </a:xfrm>
          <a:prstGeom prst="rect">
            <a:avLst/>
          </a:prstGeom>
        </p:spPr>
      </p:pic>
      <p:sp>
        <p:nvSpPr>
          <p:cNvPr id="7" name="テキスト ボックス 6"/>
          <p:cNvSpPr txBox="1"/>
          <p:nvPr/>
        </p:nvSpPr>
        <p:spPr>
          <a:xfrm>
            <a:off x="683904" y="1725415"/>
            <a:ext cx="1674305" cy="461665"/>
          </a:xfrm>
          <a:prstGeom prst="rect">
            <a:avLst/>
          </a:prstGeom>
          <a:noFill/>
        </p:spPr>
        <p:txBody>
          <a:bodyPr wrap="none" rtlCol="0">
            <a:spAutoFit/>
          </a:bodyPr>
          <a:lstStyle/>
          <a:p>
            <a:pPr algn="ctr"/>
            <a:r>
              <a:rPr kumimoji="1" lang="en-US" altLang="ja-JP" sz="2400" b="1" dirty="0" smtClean="0">
                <a:solidFill>
                  <a:schemeClr val="bg1"/>
                </a:solidFill>
              </a:rPr>
              <a:t>Lattice data</a:t>
            </a:r>
            <a:endParaRPr kumimoji="1" lang="ja-JP" altLang="en-US" sz="2400" b="1" dirty="0">
              <a:solidFill>
                <a:schemeClr val="bg1"/>
              </a:solidFill>
            </a:endParaRPr>
          </a:p>
        </p:txBody>
      </p:sp>
      <p:pic>
        <p:nvPicPr>
          <p:cNvPr id="8" name="図 7"/>
          <p:cNvPicPr>
            <a:picLocks noChangeAspect="1"/>
          </p:cNvPicPr>
          <p:nvPr/>
        </p:nvPicPr>
        <p:blipFill>
          <a:blip r:embed="rId4"/>
          <a:stretch>
            <a:fillRect/>
          </a:stretch>
        </p:blipFill>
        <p:spPr>
          <a:xfrm>
            <a:off x="107821" y="4271800"/>
            <a:ext cx="3499407" cy="238374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29" y="4420783"/>
            <a:ext cx="3466593" cy="2311063"/>
          </a:xfrm>
          <a:prstGeom prst="rect">
            <a:avLst/>
          </a:prstGeom>
        </p:spPr>
      </p:pic>
      <p:pic>
        <p:nvPicPr>
          <p:cNvPr id="10" name="TexTeXPicture" descr="&lt;?xml version=&quot;1.0&quot; encoding=&quot;utf-16&quot;?&gt;&#10;&lt;TeXTeX&gt;&#10;  &lt;preamble&gt;\documentclass{jarticle}&#10;\usepackage{amsmath}&#10;\pagestyle{empty}&lt;/preamble&gt;&#10;  &lt;body&gt;\begin{align*} &#10;\rho(\omega)/\omega^2&#10;\end{align*}&lt;/body&gt;&#10;  &lt;fcolor&gt;FF000000&lt;/fcolor&gt;&#10;  &lt;bcolor&gt;FFFFFFFF&lt;/bcolor&gt;&#10;  &lt;transparent&gt;True&lt;/transparent&gt;&#10;  &lt;resolution&gt;1800&lt;/resolution&gt;&#10;  &lt;imageh&gt;280&lt;/imageh&gt;&#10;  &lt;imagew&gt;854&lt;/imagew&gt;&#10;  &lt;scale&gt;50&lt;/scale&gt;&#10;  &lt;cursor&gt;3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569" y="4760704"/>
            <a:ext cx="903817" cy="296333"/>
          </a:xfrm>
          <a:prstGeom prst="rect">
            <a:avLst/>
          </a:prstGeom>
        </p:spPr>
      </p:pic>
      <p:sp>
        <p:nvSpPr>
          <p:cNvPr id="11" name="テキスト ボックス 10"/>
          <p:cNvSpPr txBox="1"/>
          <p:nvPr/>
        </p:nvSpPr>
        <p:spPr>
          <a:xfrm>
            <a:off x="723569" y="4228810"/>
            <a:ext cx="2353658" cy="461665"/>
          </a:xfrm>
          <a:prstGeom prst="rect">
            <a:avLst/>
          </a:prstGeom>
          <a:noFill/>
        </p:spPr>
        <p:txBody>
          <a:bodyPr wrap="none" rtlCol="0">
            <a:spAutoFit/>
          </a:bodyPr>
          <a:lstStyle/>
          <a:p>
            <a:pPr algn="ctr"/>
            <a:r>
              <a:rPr kumimoji="1" lang="en-US" altLang="ja-JP" sz="2400" dirty="0" smtClean="0">
                <a:solidFill>
                  <a:schemeClr val="bg1"/>
                </a:solidFill>
              </a:rPr>
              <a:t>Spectral Function</a:t>
            </a:r>
            <a:endParaRPr kumimoji="1" lang="ja-JP" altLang="en-US" sz="2400" dirty="0">
              <a:solidFill>
                <a:schemeClr val="bg1"/>
              </a:solidFill>
            </a:endParaRPr>
          </a:p>
        </p:txBody>
      </p:sp>
      <p:sp>
        <p:nvSpPr>
          <p:cNvPr id="16" name="角丸四角形 15"/>
          <p:cNvSpPr/>
          <p:nvPr/>
        </p:nvSpPr>
        <p:spPr>
          <a:xfrm>
            <a:off x="7179400" y="1902768"/>
            <a:ext cx="1813766" cy="1892351"/>
          </a:xfrm>
          <a:prstGeom prst="roundRect">
            <a:avLst>
              <a:gd name="adj" fmla="val 13870"/>
            </a:avLst>
          </a:prstGeom>
          <a:ln w="38100"/>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3971592" y="1648924"/>
            <a:ext cx="2462610" cy="2342021"/>
          </a:xfrm>
          <a:prstGeom prst="roundRect">
            <a:avLst>
              <a:gd name="adj" fmla="val 138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bg1"/>
              </a:solidFill>
            </a:endParaRPr>
          </a:p>
        </p:txBody>
      </p:sp>
      <p:sp>
        <p:nvSpPr>
          <p:cNvPr id="18" name="乗算 17"/>
          <p:cNvSpPr/>
          <p:nvPr/>
        </p:nvSpPr>
        <p:spPr>
          <a:xfrm>
            <a:off x="2964229" y="2546862"/>
            <a:ext cx="914400" cy="9144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87697" y="1858884"/>
            <a:ext cx="1267463" cy="830997"/>
          </a:xfrm>
          <a:prstGeom prst="rect">
            <a:avLst/>
          </a:prstGeom>
          <a:noFill/>
        </p:spPr>
        <p:txBody>
          <a:bodyPr wrap="none" rtlCol="0">
            <a:spAutoFit/>
          </a:bodyPr>
          <a:lstStyle/>
          <a:p>
            <a:pPr algn="ctr"/>
            <a:r>
              <a:rPr kumimoji="1" lang="en-US" altLang="ja-JP" sz="2400" dirty="0" smtClean="0">
                <a:solidFill>
                  <a:schemeClr val="accent5">
                    <a:lumMod val="20000"/>
                    <a:lumOff val="80000"/>
                  </a:schemeClr>
                </a:solidFill>
              </a:rPr>
              <a:t>Bayes</a:t>
            </a:r>
          </a:p>
          <a:p>
            <a:pPr algn="ctr"/>
            <a:r>
              <a:rPr lang="en-US" altLang="ja-JP" sz="2400" dirty="0" smtClean="0">
                <a:solidFill>
                  <a:schemeClr val="accent5">
                    <a:lumMod val="20000"/>
                    <a:lumOff val="80000"/>
                  </a:schemeClr>
                </a:solidFill>
              </a:rPr>
              <a:t>theorem</a:t>
            </a:r>
            <a:endParaRPr kumimoji="1" lang="ja-JP" altLang="en-US" sz="2400" dirty="0">
              <a:solidFill>
                <a:schemeClr val="accent5">
                  <a:lumMod val="20000"/>
                  <a:lumOff val="80000"/>
                </a:schemeClr>
              </a:solidFill>
            </a:endParaRPr>
          </a:p>
        </p:txBody>
      </p:sp>
      <p:sp>
        <p:nvSpPr>
          <p:cNvPr id="20" name="テキスト ボックス 19"/>
          <p:cNvSpPr txBox="1"/>
          <p:nvPr/>
        </p:nvSpPr>
        <p:spPr>
          <a:xfrm>
            <a:off x="4067770" y="1902768"/>
            <a:ext cx="2272802" cy="461665"/>
          </a:xfrm>
          <a:prstGeom prst="rect">
            <a:avLst/>
          </a:prstGeom>
          <a:noFill/>
        </p:spPr>
        <p:txBody>
          <a:bodyPr wrap="none" rtlCol="0">
            <a:spAutoFit/>
          </a:bodyPr>
          <a:lstStyle/>
          <a:p>
            <a:pPr algn="ctr"/>
            <a:r>
              <a:rPr kumimoji="1" lang="en-US" altLang="ja-JP" sz="2400" b="1" dirty="0" smtClean="0">
                <a:solidFill>
                  <a:schemeClr val="bg1"/>
                </a:solidFill>
              </a:rPr>
              <a:t>Prior probability</a:t>
            </a:r>
            <a:endParaRPr kumimoji="1" lang="ja-JP" altLang="en-US" sz="2400" b="1" dirty="0">
              <a:solidFill>
                <a:schemeClr val="bg1"/>
              </a:solidFill>
            </a:endParaRPr>
          </a:p>
        </p:txBody>
      </p:sp>
      <p:sp>
        <p:nvSpPr>
          <p:cNvPr id="21" name="テキスト ボックス 20"/>
          <p:cNvSpPr txBox="1"/>
          <p:nvPr/>
        </p:nvSpPr>
        <p:spPr>
          <a:xfrm>
            <a:off x="4067770" y="2360726"/>
            <a:ext cx="2442496" cy="1107996"/>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2200" dirty="0" smtClean="0">
                <a:solidFill>
                  <a:schemeClr val="bg1"/>
                </a:solidFill>
              </a:rPr>
              <a:t>Shannon-Jaynes entropy</a:t>
            </a:r>
          </a:p>
          <a:p>
            <a:pPr marL="171450" indent="-171450">
              <a:buFont typeface="Arial" panose="020B0604020202020204" pitchFamily="34" charset="0"/>
              <a:buChar char="•"/>
            </a:pPr>
            <a:r>
              <a:rPr lang="en-US" altLang="ja-JP" sz="2200" dirty="0" smtClean="0">
                <a:solidFill>
                  <a:schemeClr val="bg1"/>
                </a:solidFill>
              </a:rPr>
              <a:t>default model</a:t>
            </a:r>
            <a:endParaRPr kumimoji="1" lang="ja-JP" altLang="en-US" sz="2200" dirty="0">
              <a:solidFill>
                <a:schemeClr val="bg1"/>
              </a:solidFill>
            </a:endParaRPr>
          </a:p>
        </p:txBody>
      </p:sp>
      <p:sp>
        <p:nvSpPr>
          <p:cNvPr id="22" name="等号 21"/>
          <p:cNvSpPr/>
          <p:nvPr/>
        </p:nvSpPr>
        <p:spPr>
          <a:xfrm>
            <a:off x="6381948" y="2512945"/>
            <a:ext cx="804925" cy="815567"/>
          </a:xfrm>
          <a:prstGeom prst="mathEqua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7179399" y="2067446"/>
            <a:ext cx="1813766" cy="954107"/>
          </a:xfrm>
          <a:prstGeom prst="rect">
            <a:avLst/>
          </a:prstGeom>
          <a:noFill/>
        </p:spPr>
        <p:txBody>
          <a:bodyPr wrap="none" rtlCol="0">
            <a:spAutoFit/>
          </a:bodyPr>
          <a:lstStyle/>
          <a:p>
            <a:pPr algn="ctr"/>
            <a:r>
              <a:rPr kumimoji="1" lang="en-US" altLang="ja-JP" sz="2800" b="1" dirty="0" smtClean="0">
                <a:solidFill>
                  <a:schemeClr val="bg1"/>
                </a:solidFill>
              </a:rPr>
              <a:t>Probability</a:t>
            </a:r>
          </a:p>
          <a:p>
            <a:pPr algn="ctr"/>
            <a:r>
              <a:rPr kumimoji="1" lang="en-US" altLang="ja-JP" sz="2800" dirty="0" smtClean="0">
                <a:solidFill>
                  <a:schemeClr val="bg1"/>
                </a:solidFill>
              </a:rPr>
              <a:t>of        </a:t>
            </a:r>
            <a:endParaRPr kumimoji="1" lang="ja-JP" altLang="en-US" sz="2800" dirty="0">
              <a:solidFill>
                <a:schemeClr val="bg1"/>
              </a:solidFill>
            </a:endParaRPr>
          </a:p>
        </p:txBody>
      </p:sp>
      <p:pic>
        <p:nvPicPr>
          <p:cNvPr id="24" name="TexTeXPicture" descr="&lt;?xml version=&quot;1.0&quot; encoding=&quot;utf-16&quot;?&gt;&#10;&lt;TeXTeX&gt;&#10;  &lt;preamble&gt;\documentclass{jarticle}&#10;\usepackage{amsmath}&#10;\pagestyle{empty}&lt;/preamble&gt;&#10;  &lt;body&gt;\begin{align*} &#10;P[\rho(\omega),\alpha]&#10;\end{align*}&lt;/body&gt;&#10;  &lt;fcolor&gt;FF000000&lt;/fcolor&gt;&#10;  &lt;bcolor&gt;FFFFFFFF&lt;/bcolor&gt;&#10;  &lt;transparent&gt;True&lt;/transparent&gt;&#10;  &lt;resolution&gt;1800&lt;/resolution&gt;&#10;  &lt;imageh&gt;250&lt;/imageh&gt;&#10;  &lt;imagew&gt;1052&lt;/imagew&gt;&#10;  &lt;scale&gt;50&lt;/scale&gt;&#10;  &lt;cursor&gt;38&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642" y="3218198"/>
            <a:ext cx="1474802" cy="350475"/>
          </a:xfrm>
          <a:prstGeom prst="rect">
            <a:avLst/>
          </a:prstGeom>
        </p:spPr>
      </p:pic>
      <p:pic>
        <p:nvPicPr>
          <p:cNvPr id="25" name="TexTeXPicture" descr="&lt;?xml version=&quot;1.0&quot; encoding=&quot;utf-16&quot;?&gt;&#10;&lt;TeXTeX&gt;&#10;  &lt;preamble&gt;\documentclass{jarticle}&#10;\usepackage{amsmath}&#10;\pagestyle{empty}&lt;/preamble&gt;&#10;  &lt;body&gt;\begin{align*} &#10;m(\omega)&#10;\end{align*}&lt;/body&gt;&#10;  &lt;fcolor&gt;FF000000&lt;/fcolor&gt;&#10;  &lt;bcolor&gt;FFFFFFFF&lt;/bcolor&gt;&#10;  &lt;transparent&gt;True&lt;/transparent&gt;&#10;  &lt;resolution&gt;1800&lt;/resolution&gt;&#10;  &lt;imageh&gt;250&lt;/imageh&gt;&#10;  &lt;imagew&gt;544&lt;/imagew&gt;&#10;  &lt;scale&gt;50&lt;/scale&gt;&#10;  &lt;cursor&gt;25&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42" y="3465200"/>
            <a:ext cx="575733" cy="264583"/>
          </a:xfrm>
          <a:prstGeom prst="rect">
            <a:avLst/>
          </a:prstGeom>
        </p:spPr>
      </p:pic>
      <p:pic>
        <p:nvPicPr>
          <p:cNvPr id="26" name="TexTeXPicture" descr="&lt;?xml version=&quot;1.0&quot; encoding=&quot;utf-16&quot;?&gt;&#10;&lt;TeXTeX&gt;&#10;  &lt;preamble&gt;\documentclass{jarticle}&#10;\usepackage{amsmath}&#10;\pagestyle{empty}&lt;/preamble&gt;&#10;  &lt;body&gt;\begin{align*} &#10;\rho(\omega)&#10;\end{align*}&lt;/body&gt;&#10;  &lt;fcolor&gt;FF000000&lt;/fcolor&gt;&#10;  &lt;bcolor&gt;FFFFFFFF&lt;/bcolor&gt;&#10;  &lt;transparent&gt;True&lt;/transparent&gt;&#10;  &lt;resolution&gt;1800&lt;/resolution&gt;&#10;  &lt;imageh&gt;250&lt;/imageh&gt;&#10;  &lt;imagew&gt;453&lt;/imagew&gt;&#10;  &lt;scale&gt;50&lt;/scale&gt;&#10;  &lt;cursor&gt;28&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8666" y="2594095"/>
            <a:ext cx="621333" cy="342899"/>
          </a:xfrm>
          <a:prstGeom prst="rect">
            <a:avLst/>
          </a:prstGeom>
        </p:spPr>
      </p:pic>
      <p:sp>
        <p:nvSpPr>
          <p:cNvPr id="27" name="右矢印 26"/>
          <p:cNvSpPr/>
          <p:nvPr/>
        </p:nvSpPr>
        <p:spPr>
          <a:xfrm rot="9530017">
            <a:off x="3511741" y="4242765"/>
            <a:ext cx="3704077" cy="539163"/>
          </a:xfrm>
          <a:prstGeom prst="rightArrow">
            <a:avLst>
              <a:gd name="adj1" fmla="val 50000"/>
              <a:gd name="adj2" fmla="val 15123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29" name="角丸四角形 28"/>
          <p:cNvSpPr/>
          <p:nvPr/>
        </p:nvSpPr>
        <p:spPr>
          <a:xfrm>
            <a:off x="4954404" y="4332784"/>
            <a:ext cx="2755114" cy="1040957"/>
          </a:xfrm>
          <a:prstGeom prst="roundRect">
            <a:avLst>
              <a:gd name="adj" fmla="val 138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4963132" y="4330043"/>
            <a:ext cx="2755114" cy="523220"/>
          </a:xfrm>
          <a:prstGeom prst="rect">
            <a:avLst/>
          </a:prstGeom>
          <a:noFill/>
        </p:spPr>
        <p:txBody>
          <a:bodyPr wrap="none" rtlCol="0">
            <a:spAutoFit/>
          </a:bodyPr>
          <a:lstStyle/>
          <a:p>
            <a:pPr algn="ctr"/>
            <a:r>
              <a:rPr kumimoji="1" lang="en-US" altLang="ja-JP" sz="2800" dirty="0" smtClean="0">
                <a:solidFill>
                  <a:schemeClr val="accent6">
                    <a:lumMod val="75000"/>
                  </a:schemeClr>
                </a:solidFill>
              </a:rPr>
              <a:t>expectation</a:t>
            </a:r>
            <a:r>
              <a:rPr lang="en-US" altLang="ja-JP" sz="2800" dirty="0">
                <a:solidFill>
                  <a:schemeClr val="accent6">
                    <a:lumMod val="75000"/>
                  </a:schemeClr>
                </a:solidFill>
              </a:rPr>
              <a:t> </a:t>
            </a:r>
            <a:r>
              <a:rPr lang="en-US" altLang="ja-JP" sz="2800" dirty="0" smtClean="0">
                <a:solidFill>
                  <a:schemeClr val="accent6">
                    <a:lumMod val="75000"/>
                  </a:schemeClr>
                </a:solidFill>
              </a:rPr>
              <a:t>value</a:t>
            </a:r>
            <a:endParaRPr kumimoji="1" lang="ja-JP" altLang="en-US" sz="2800" dirty="0">
              <a:solidFill>
                <a:schemeClr val="accent6">
                  <a:lumMod val="75000"/>
                </a:schemeClr>
              </a:solidFill>
            </a:endParaRPr>
          </a:p>
        </p:txBody>
      </p:sp>
      <p:pic>
        <p:nvPicPr>
          <p:cNvPr id="31" name="TexTeXPicture" descr="&lt;?xml version=&quot;1.0&quot; encoding=&quot;utf-16&quot;?&gt;&#10;&lt;TeXTeX&gt;&#10;  &lt;preamble&gt;\documentclass{jarticle}&#10;\usepackage{amsmath}&#10;\pagestyle{empty}&lt;/preamble&gt;&#10;  &lt;body&gt;\begin{align*} &#10;\langle \rho(\omega) \rangle_P&#10;\end{align*}&lt;/body&gt;&#10;  &lt;fcolor&gt;FF000000&lt;/fcolor&gt;&#10;  &lt;bcolor&gt;FFFFFFFF&lt;/bcolor&gt;&#10;  &lt;transparent&gt;True&lt;/transparent&gt;&#10;  &lt;resolution&gt;1800&lt;/resolution&gt;&#10;  &lt;imageh&gt;250&lt;/imageh&gt;&#10;  &lt;imagew&gt;798&lt;/imagew&gt;&#10;  &lt;scale&gt;50&lt;/scale&gt;&#10;  &lt;cursor&gt;46&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3292" y="4877878"/>
            <a:ext cx="1014793" cy="317917"/>
          </a:xfrm>
          <a:prstGeom prst="rect">
            <a:avLst/>
          </a:prstGeom>
        </p:spPr>
      </p:pic>
      <p:pic>
        <p:nvPicPr>
          <p:cNvPr id="3" name="TexTeXPicture" descr="&lt;?xml version=&quot;1.0&quot; encoding=&quot;utf-16&quot;?&gt;&#10;&lt;TeXTeX&gt;&#10;  &lt;preamble&gt;\documentclass{jarticle}&#10;\usepackage{amsmath}&#10;\pagestyle{empty}&lt;/preamble&gt;&#10;  &lt;body&gt;\begin{align*} &#10;\langle {\cal O} \rangle_P = \int d\alpha \int [d\rho] P[\rho,\alpha] {\cal O}&#10;\end{align*}&lt;/body&gt;&#10;  &lt;fcolor&gt;FFFFFFFF&lt;/fcolor&gt;&#10;  &lt;bcolor&gt;FFFFFFFF&lt;/bcolor&gt;&#10;  &lt;transparent&gt;True&lt;/transparent&gt;&#10;  &lt;resolution&gt;1800&lt;/resolution&gt;&#10;  &lt;imageh&gt;553&lt;/imageh&gt;&#10;  &lt;imagew&gt;3063&lt;/imagew&gt;&#10;  &lt;scale&gt;50&lt;/scale&gt;&#10;  &lt;cursor&gt;94&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952" y="5463671"/>
            <a:ext cx="2855986" cy="515625"/>
          </a:xfrm>
          <a:prstGeom prst="rect">
            <a:avLst/>
          </a:prstGeom>
        </p:spPr>
      </p:pic>
      <p:sp>
        <p:nvSpPr>
          <p:cNvPr id="12" name="テキスト ボックス 11"/>
          <p:cNvSpPr txBox="1"/>
          <p:nvPr/>
        </p:nvSpPr>
        <p:spPr>
          <a:xfrm>
            <a:off x="6935703" y="505684"/>
            <a:ext cx="2208297" cy="707886"/>
          </a:xfrm>
          <a:prstGeom prst="rect">
            <a:avLst/>
          </a:prstGeom>
          <a:noFill/>
        </p:spPr>
        <p:txBody>
          <a:bodyPr wrap="none" rtlCol="0">
            <a:spAutoFit/>
          </a:bodyPr>
          <a:lstStyle/>
          <a:p>
            <a:pPr algn="r"/>
            <a:r>
              <a:rPr kumimoji="1" lang="en-US" altLang="ja-JP" sz="2000" dirty="0" err="1" smtClean="0"/>
              <a:t>Asakawa</a:t>
            </a:r>
            <a:r>
              <a:rPr kumimoji="1" lang="en-US" altLang="ja-JP" sz="2000" dirty="0" smtClean="0"/>
              <a:t>, Nakahara</a:t>
            </a:r>
          </a:p>
          <a:p>
            <a:pPr algn="r"/>
            <a:r>
              <a:rPr lang="en-US" altLang="ja-JP" sz="2000" dirty="0" err="1" smtClean="0"/>
              <a:t>Hatsuda</a:t>
            </a:r>
            <a:r>
              <a:rPr lang="en-US" altLang="ja-JP" sz="2000" dirty="0" smtClean="0"/>
              <a:t>, 2001</a:t>
            </a:r>
            <a:endParaRPr kumimoji="1" lang="ja-JP" altLang="en-US" sz="2000" dirty="0" smtClean="0"/>
          </a:p>
        </p:txBody>
      </p:sp>
      <p:sp>
        <p:nvSpPr>
          <p:cNvPr id="13" name="テキスト ボックス 12"/>
          <p:cNvSpPr txBox="1"/>
          <p:nvPr/>
        </p:nvSpPr>
        <p:spPr>
          <a:xfrm>
            <a:off x="3663012" y="6087911"/>
            <a:ext cx="5480988" cy="769441"/>
          </a:xfrm>
          <a:prstGeom prst="rect">
            <a:avLst/>
          </a:prstGeom>
          <a:noFill/>
        </p:spPr>
        <p:txBody>
          <a:bodyPr wrap="none" rtlCol="0">
            <a:spAutoFit/>
          </a:bodyPr>
          <a:lstStyle/>
          <a:p>
            <a:pPr marL="342900" indent="-342900">
              <a:buFont typeface="Wingdings" panose="05000000000000000000" pitchFamily="2" charset="2"/>
              <a:buChar char="p"/>
            </a:pPr>
            <a:r>
              <a:rPr lang="ja-JP" altLang="en-US" sz="2200" dirty="0"/>
              <a:t>スペクトル</a:t>
            </a:r>
            <a:r>
              <a:rPr lang="ja-JP" altLang="en-US" sz="2200" dirty="0" smtClean="0"/>
              <a:t>のイメージ自体はただの期待値</a:t>
            </a:r>
            <a:endParaRPr lang="en-US" altLang="ja-JP" sz="2200" dirty="0" smtClean="0"/>
          </a:p>
          <a:p>
            <a:pPr marL="342900" indent="-342900">
              <a:buFont typeface="Wingdings" panose="05000000000000000000" pitchFamily="2" charset="2"/>
              <a:buChar char="p"/>
            </a:pPr>
            <a:r>
              <a:rPr kumimoji="1" lang="ja-JP" altLang="en-US" sz="2200" dirty="0" smtClean="0"/>
              <a:t>定量的意味付けには、誤差解析が必要</a:t>
            </a:r>
          </a:p>
        </p:txBody>
      </p:sp>
    </p:spTree>
    <p:extLst>
      <p:ext uri="{BB962C8B-B14F-4D97-AF65-F5344CB8AC3E}">
        <p14:creationId xmlns:p14="http://schemas.microsoft.com/office/powerpoint/2010/main" val="2300926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有限温度・有限運動量</a:t>
            </a:r>
            <a:r>
              <a:rPr kumimoji="1" lang="en-US" altLang="ja-JP" sz="4000" dirty="0" smtClean="0"/>
              <a:t/>
            </a:r>
            <a:br>
              <a:rPr kumimoji="1" lang="en-US" altLang="ja-JP" sz="4000" dirty="0" smtClean="0"/>
            </a:br>
            <a:r>
              <a:rPr lang="ja-JP" altLang="en-US" sz="4000" dirty="0" smtClean="0"/>
              <a:t>チャーモニウムスペクトル</a:t>
            </a:r>
            <a:r>
              <a:rPr lang="ja-JP" altLang="en-US" sz="4000" dirty="0"/>
              <a:t>関数</a:t>
            </a:r>
            <a:endParaRPr kumimoji="1" lang="ja-JP" altLang="en-US" sz="4000" dirty="0"/>
          </a:p>
        </p:txBody>
      </p:sp>
      <p:pic>
        <p:nvPicPr>
          <p:cNvPr id="7" name="コンテンツ プレースホルダ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24" y="2396464"/>
            <a:ext cx="4314509" cy="2876339"/>
          </a:xfrm>
          <a:prstGeom prst="rect">
            <a:avLst/>
          </a:prstGeom>
          <a:solidFill>
            <a:schemeClr val="tx1"/>
          </a:solidFill>
        </p:spPr>
      </p:pic>
      <p:pic>
        <p:nvPicPr>
          <p:cNvPr id="9" name="TexTeXPicture" descr="&lt;?xml version=&quot;1.0&quot; encoding=&quot;utf-16&quot;?&gt;&#10;&lt;TeXTeX&gt;&#10;  &lt;preamble&gt;\documentclass{jarticle}&#10;\usepackage{amsmath}&#10;\pagestyle{empty}&lt;/preamble&gt;&#10;  &lt;body&gt;\begin{align*} &#10;\omega ~ [{\rm GeV}]&#10;\end{align*}&lt;/body&gt;&#10;  &lt;fcolor&gt;FF000000&lt;/fcolor&gt;&#10;  &lt;bcolor&gt;FFFFFFFF&lt;/bcolor&gt;&#10;  &lt;transparent&gt;True&lt;/transparent&gt;&#10;  &lt;resolution&gt;1800&lt;/resolution&gt;&#10;  &lt;imageh&gt;249&lt;/imageh&gt;&#10;  &lt;imagew&gt;850&lt;/imagew&gt;&#10;  &lt;scale&gt;50&lt;/scale&gt;&#10;  &lt;cursor&gt;3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729" y="4974443"/>
            <a:ext cx="899584" cy="263525"/>
          </a:xfrm>
          <a:prstGeom prst="rect">
            <a:avLst/>
          </a:prstGeom>
          <a:solidFill>
            <a:sysClr val="window" lastClr="FFFFFF"/>
          </a:solidFill>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591" y="2396463"/>
            <a:ext cx="4314510" cy="2876340"/>
          </a:xfrm>
          <a:prstGeom prst="rect">
            <a:avLst/>
          </a:prstGeom>
          <a:solidFill>
            <a:schemeClr val="tx1"/>
          </a:solidFill>
        </p:spPr>
      </p:pic>
      <p:pic>
        <p:nvPicPr>
          <p:cNvPr id="11" name="TexTeXPicture" descr="&lt;?xml version=&quot;1.0&quot; encoding=&quot;utf-16&quot;?&gt;&#10;&lt;TeXTeX&gt;&#10;  &lt;preamble&gt;\documentclass{jarticle}&#10;\usepackage{amsmath}&#10;\pagestyle{empty}&lt;/preamble&gt;&#10;  &lt;body&gt;\begin{align*} &#10;\rho(\omega)/\omega^2&#10;\end{align*}&lt;/body&gt;&#10;  &lt;fcolor&gt;FF000000&lt;/fcolor&gt;&#10;  &lt;bcolor&gt;FFFFFFFF&lt;/bcolor&gt;&#10;  &lt;transparent&gt;True&lt;/transparent&gt;&#10;  &lt;resolution&gt;1800&lt;/resolution&gt;&#10;  &lt;imageh&gt;280&lt;/imageh&gt;&#10;  &lt;imagew&gt;854&lt;/imagew&gt;&#10;  &lt;scale&gt;50&lt;/scale&gt;&#10;  &lt;cursor&gt;3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083937" y="3571160"/>
            <a:ext cx="903817" cy="296333"/>
          </a:xfrm>
          <a:prstGeom prst="rect">
            <a:avLst/>
          </a:prstGeom>
          <a:solidFill>
            <a:schemeClr val="tx1"/>
          </a:solidFill>
        </p:spPr>
      </p:pic>
      <p:pic>
        <p:nvPicPr>
          <p:cNvPr id="12" name="TexTeXPicture" descr="&lt;?xml version=&quot;1.0&quot; encoding=&quot;utf-16&quot;?&gt;&#10;&lt;TeXTeX&gt;&#10;  &lt;preamble&gt;\documentclass{jarticle}&#10;\usepackage{amsmath}&#10;\pagestyle{empty}&lt;/preamble&gt;&#10;  &lt;body&gt;\begin{align*} &#10;\omega ~ [{\rm GeV}]&#10;\end{align*}&lt;/body&gt;&#10;  &lt;fcolor&gt;FF000000&lt;/fcolor&gt;&#10;  &lt;bcolor&gt;FFFFFFFF&lt;/bcolor&gt;&#10;  &lt;transparent&gt;True&lt;/transparent&gt;&#10;  &lt;resolution&gt;1800&lt;/resolution&gt;&#10;  &lt;imageh&gt;249&lt;/imageh&gt;&#10;  &lt;imagew&gt;850&lt;/imagew&gt;&#10;  &lt;scale&gt;50&lt;/scale&gt;&#10;  &lt;cursor&gt;3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054" y="4959806"/>
            <a:ext cx="899584" cy="263525"/>
          </a:xfrm>
          <a:prstGeom prst="rect">
            <a:avLst/>
          </a:prstGeom>
          <a:solidFill>
            <a:schemeClr val="tx1"/>
          </a:solidFill>
        </p:spPr>
      </p:pic>
      <p:pic>
        <p:nvPicPr>
          <p:cNvPr id="13" name="TexTeXPicture" descr="&lt;?xml version=&quot;1.0&quot; encoding=&quot;utf-16&quot;?&gt;&#10;&lt;TeXTeX&gt;&#10;  &lt;preamble&gt;\documentclass{jarticle}&#10;\usepackage{amsmath}&#10;\pagestyle{empty}&lt;/preamble&gt;&#10;  &lt;body&gt;\begin{align*} &#10;\rho(\omega)/\omega^2&#10;\end{align*}&lt;/body&gt;&#10;  &lt;fcolor&gt;FF000000&lt;/fcolor&gt;&#10;  &lt;bcolor&gt;FFFFFFFF&lt;/bcolor&gt;&#10;  &lt;transparent&gt;True&lt;/transparent&gt;&#10;  &lt;resolution&gt;1800&lt;/resolution&gt;&#10;  &lt;imageh&gt;280&lt;/imageh&gt;&#10;  &lt;imagew&gt;854&lt;/imagew&gt;&#10;  &lt;scale&gt;50&lt;/scale&gt;&#10;  &lt;cursor&gt;3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83379" y="3571159"/>
            <a:ext cx="903817" cy="296333"/>
          </a:xfrm>
          <a:prstGeom prst="rect">
            <a:avLst/>
          </a:prstGeom>
          <a:solidFill>
            <a:schemeClr val="tx1"/>
          </a:solidFill>
        </p:spPr>
      </p:pic>
      <p:sp>
        <p:nvSpPr>
          <p:cNvPr id="14" name="テキスト ボックス 13"/>
          <p:cNvSpPr txBox="1"/>
          <p:nvPr/>
        </p:nvSpPr>
        <p:spPr>
          <a:xfrm>
            <a:off x="3008717" y="1675167"/>
            <a:ext cx="3350597" cy="584775"/>
          </a:xfrm>
          <a:prstGeom prst="rect">
            <a:avLst/>
          </a:prstGeom>
          <a:noFill/>
        </p:spPr>
        <p:txBody>
          <a:bodyPr wrap="none" rtlCol="0">
            <a:spAutoFit/>
          </a:bodyPr>
          <a:lstStyle/>
          <a:p>
            <a:r>
              <a:rPr kumimoji="1" lang="en-US" altLang="ja-JP" sz="3200" i="1" dirty="0" smtClean="0"/>
              <a:t>J/ψ</a:t>
            </a:r>
            <a:r>
              <a:rPr kumimoji="1" lang="ja-JP" altLang="en-US" sz="3200" dirty="0" smtClean="0"/>
              <a:t>スペクトル関数</a:t>
            </a:r>
          </a:p>
        </p:txBody>
      </p:sp>
      <p:sp>
        <p:nvSpPr>
          <p:cNvPr id="15" name="テキスト ボックス 14"/>
          <p:cNvSpPr txBox="1"/>
          <p:nvPr/>
        </p:nvSpPr>
        <p:spPr>
          <a:xfrm>
            <a:off x="6755390" y="1321224"/>
            <a:ext cx="2251322" cy="707886"/>
          </a:xfrm>
          <a:prstGeom prst="rect">
            <a:avLst/>
          </a:prstGeom>
          <a:noFill/>
        </p:spPr>
        <p:txBody>
          <a:bodyPr wrap="none" rtlCol="0">
            <a:spAutoFit/>
          </a:bodyPr>
          <a:lstStyle/>
          <a:p>
            <a:pPr algn="r"/>
            <a:r>
              <a:rPr lang="en-US" altLang="ja-JP" sz="2000" dirty="0" smtClean="0"/>
              <a:t>Ikeda, </a:t>
            </a:r>
            <a:r>
              <a:rPr lang="en-US" altLang="ja-JP" sz="2000" dirty="0" err="1" smtClean="0"/>
              <a:t>Asakawa</a:t>
            </a:r>
            <a:r>
              <a:rPr lang="en-US" altLang="ja-JP" sz="2000" dirty="0" smtClean="0"/>
              <a:t>, MK</a:t>
            </a:r>
          </a:p>
          <a:p>
            <a:pPr algn="r"/>
            <a:r>
              <a:rPr kumimoji="1" lang="en-US" altLang="ja-JP" sz="2000" dirty="0" smtClean="0"/>
              <a:t>PRD 2017</a:t>
            </a:r>
            <a:endParaRPr kumimoji="1" lang="ja-JP" altLang="en-US" sz="2000" dirty="0" smtClean="0"/>
          </a:p>
        </p:txBody>
      </p:sp>
      <p:sp>
        <p:nvSpPr>
          <p:cNvPr id="16" name="テキスト ボックス 15"/>
          <p:cNvSpPr txBox="1"/>
          <p:nvPr/>
        </p:nvSpPr>
        <p:spPr>
          <a:xfrm>
            <a:off x="1062806" y="5449869"/>
            <a:ext cx="5692584" cy="1200329"/>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smtClean="0"/>
              <a:t>有限運動</a:t>
            </a:r>
            <a:r>
              <a:rPr lang="ja-JP" altLang="en-US" sz="2400" dirty="0"/>
              <a:t>量</a:t>
            </a:r>
            <a:r>
              <a:rPr lang="ja-JP" altLang="en-US" sz="2400" dirty="0" smtClean="0"/>
              <a:t>では縦・横チャンネルを分離</a:t>
            </a:r>
            <a:endParaRPr lang="en-US" altLang="ja-JP" sz="2400" dirty="0" smtClean="0"/>
          </a:p>
          <a:p>
            <a:pPr marL="342900" indent="-342900">
              <a:buFont typeface="Wingdings" panose="05000000000000000000" pitchFamily="2" charset="2"/>
              <a:buChar char="p"/>
            </a:pPr>
            <a:r>
              <a:rPr kumimoji="1" lang="ja-JP" altLang="en-US" sz="2400" dirty="0" smtClean="0"/>
              <a:t>媒質</a:t>
            </a:r>
            <a:r>
              <a:rPr kumimoji="1" lang="ja-JP" altLang="en-US" sz="2400" dirty="0"/>
              <a:t>効果</a:t>
            </a:r>
            <a:r>
              <a:rPr kumimoji="1" lang="ja-JP" altLang="en-US" sz="2400" dirty="0" smtClean="0"/>
              <a:t>で質量増加？</a:t>
            </a:r>
            <a:endParaRPr kumimoji="1" lang="en-US" altLang="ja-JP" sz="2400" dirty="0" smtClean="0"/>
          </a:p>
          <a:p>
            <a:pPr marL="342900" indent="-342900">
              <a:buFont typeface="Wingdings" panose="05000000000000000000" pitchFamily="2" charset="2"/>
              <a:buChar char="p"/>
            </a:pPr>
            <a:r>
              <a:rPr lang="ja-JP" altLang="en-US" sz="2400" dirty="0" smtClean="0"/>
              <a:t>分散</a:t>
            </a:r>
            <a:r>
              <a:rPr lang="ja-JP" altLang="en-US" sz="2400" dirty="0"/>
              <a:t>関係</a:t>
            </a:r>
            <a:r>
              <a:rPr lang="ja-JP" altLang="en-US" sz="2400" dirty="0" smtClean="0"/>
              <a:t>は</a:t>
            </a:r>
            <a:r>
              <a:rPr lang="ja-JP" altLang="en-US" sz="2400" dirty="0"/>
              <a:t>？</a:t>
            </a:r>
            <a:endParaRPr kumimoji="1" lang="ja-JP" altLang="en-US" sz="2400" dirty="0" smtClean="0"/>
          </a:p>
        </p:txBody>
      </p:sp>
    </p:spTree>
    <p:extLst>
      <p:ext uri="{BB962C8B-B14F-4D97-AF65-F5344CB8AC3E}">
        <p14:creationId xmlns:p14="http://schemas.microsoft.com/office/powerpoint/2010/main" val="29800459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113417" y="4169862"/>
            <a:ext cx="2586440" cy="1325248"/>
          </a:xfrm>
          <a:prstGeom prst="roundRect">
            <a:avLst>
              <a:gd name="adj" fmla="val 13421"/>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媒質中の</a:t>
            </a:r>
            <a:r>
              <a:rPr lang="en-US" altLang="ja-JP" sz="4400" i="1" dirty="0" smtClean="0"/>
              <a:t>J/ψ</a:t>
            </a:r>
            <a:r>
              <a:rPr lang="ja-JP" altLang="en-US" sz="4400" dirty="0" smtClean="0"/>
              <a:t>分散関係</a:t>
            </a:r>
            <a:endParaRPr kumimoji="1" lang="ja-JP" altLang="en-US" sz="4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51" y="1538645"/>
            <a:ext cx="5759162" cy="3839441"/>
          </a:xfrm>
          <a:prstGeom prst="rect">
            <a:avLst/>
          </a:prstGeom>
          <a:solidFill>
            <a:schemeClr val="tx1"/>
          </a:solidFill>
        </p:spPr>
      </p:pic>
      <p:sp>
        <p:nvSpPr>
          <p:cNvPr id="5" name="テキスト ボックス 4"/>
          <p:cNvSpPr txBox="1"/>
          <p:nvPr/>
        </p:nvSpPr>
        <p:spPr>
          <a:xfrm>
            <a:off x="6755390" y="1321224"/>
            <a:ext cx="2251322" cy="707886"/>
          </a:xfrm>
          <a:prstGeom prst="rect">
            <a:avLst/>
          </a:prstGeom>
          <a:noFill/>
        </p:spPr>
        <p:txBody>
          <a:bodyPr wrap="none" rtlCol="0">
            <a:spAutoFit/>
          </a:bodyPr>
          <a:lstStyle/>
          <a:p>
            <a:pPr algn="r"/>
            <a:r>
              <a:rPr lang="en-US" altLang="ja-JP" sz="2000" dirty="0" smtClean="0"/>
              <a:t>Ikeda, </a:t>
            </a:r>
            <a:r>
              <a:rPr lang="en-US" altLang="ja-JP" sz="2000" dirty="0" err="1" smtClean="0"/>
              <a:t>Asakawa</a:t>
            </a:r>
            <a:r>
              <a:rPr lang="en-US" altLang="ja-JP" sz="2000" dirty="0" smtClean="0"/>
              <a:t>, MK</a:t>
            </a:r>
          </a:p>
          <a:p>
            <a:pPr algn="r"/>
            <a:r>
              <a:rPr kumimoji="1" lang="en-US" altLang="ja-JP" sz="2000" dirty="0" smtClean="0"/>
              <a:t>PRD 2017</a:t>
            </a:r>
            <a:endParaRPr kumimoji="1" lang="ja-JP" altLang="en-US" sz="2000" dirty="0" smtClean="0"/>
          </a:p>
        </p:txBody>
      </p:sp>
      <p:sp>
        <p:nvSpPr>
          <p:cNvPr id="6" name="テキスト ボックス 5"/>
          <p:cNvSpPr txBox="1"/>
          <p:nvPr/>
        </p:nvSpPr>
        <p:spPr>
          <a:xfrm>
            <a:off x="5852160" y="2459895"/>
            <a:ext cx="3154552" cy="1569660"/>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スペクトルのピーク位置を、誤差付きで定量的に評価した初の</a:t>
            </a:r>
            <a:r>
              <a:rPr kumimoji="1" lang="en-US" altLang="ja-JP" sz="2400" dirty="0" smtClean="0"/>
              <a:t>MEM</a:t>
            </a:r>
            <a:r>
              <a:rPr kumimoji="1" lang="ja-JP" altLang="en-US" sz="2400" dirty="0" smtClean="0"/>
              <a:t>解析</a:t>
            </a:r>
          </a:p>
        </p:txBody>
      </p:sp>
      <p:sp>
        <p:nvSpPr>
          <p:cNvPr id="8" name="テキスト ボックス 7"/>
          <p:cNvSpPr txBox="1"/>
          <p:nvPr/>
        </p:nvSpPr>
        <p:spPr>
          <a:xfrm>
            <a:off x="6244682" y="4294184"/>
            <a:ext cx="2339102" cy="461665"/>
          </a:xfrm>
          <a:prstGeom prst="rect">
            <a:avLst/>
          </a:prstGeom>
          <a:noFill/>
        </p:spPr>
        <p:txBody>
          <a:bodyPr wrap="none" rtlCol="0">
            <a:spAutoFit/>
          </a:bodyPr>
          <a:lstStyle/>
          <a:p>
            <a:pPr algn="ctr"/>
            <a:r>
              <a:rPr kumimoji="1" lang="ja-JP" altLang="en-US" sz="2400" dirty="0" smtClean="0"/>
              <a:t>真空の分散関係</a:t>
            </a:r>
          </a:p>
        </p:txBody>
      </p:sp>
      <p:pic>
        <p:nvPicPr>
          <p:cNvPr id="10" name="TexTeXPicture" descr="&lt;?xml version=&quot;1.0&quot; encoding=&quot;utf-16&quot;?&gt;&#10;&lt;TeXTeX&gt;&#10;  &lt;preamble&gt;\documentclass{jarticle}&#10;\usepackage{amsmath}&#10;\pagestyle{empty}&lt;/preamble&gt;&#10;  &lt;body&gt;\begin{align*} &#10;E = \sqrt{p^2 + m^2}&#10;\end{align*}&lt;/body&gt;&#10;  &lt;fcolor&gt;FFFFFFFF&lt;/fcolor&gt;&#10;  &lt;bcolor&gt;FFFFFFFF&lt;/bcolor&gt;&#10;  &lt;transparent&gt;True&lt;/transparent&gt;&#10;  &lt;resolution&gt;1800&lt;/resolution&gt;&#10;  &lt;imageh&gt;299&lt;/imageh&gt;&#10;  &lt;imagew&gt;1643&lt;/imagew&gt;&#10;  &lt;scale&gt;50&lt;/scale&gt;&#10;  &lt;cursor&gt;3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780" y="4817793"/>
            <a:ext cx="2267714" cy="412688"/>
          </a:xfrm>
          <a:prstGeom prst="rect">
            <a:avLst/>
          </a:prstGeom>
        </p:spPr>
      </p:pic>
      <p:sp>
        <p:nvSpPr>
          <p:cNvPr id="11" name="テキスト ボックス 10"/>
          <p:cNvSpPr txBox="1"/>
          <p:nvPr/>
        </p:nvSpPr>
        <p:spPr>
          <a:xfrm>
            <a:off x="714103" y="5738535"/>
            <a:ext cx="7058343" cy="830997"/>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smtClean="0"/>
              <a:t>媒質効果による質量増加</a:t>
            </a:r>
            <a:endParaRPr lang="en-US" altLang="ja-JP" sz="2400" dirty="0" smtClean="0"/>
          </a:p>
          <a:p>
            <a:pPr marL="342900" indent="-342900">
              <a:buFont typeface="Wingdings" panose="05000000000000000000" pitchFamily="2" charset="2"/>
              <a:buChar char="p"/>
            </a:pPr>
            <a:r>
              <a:rPr kumimoji="1" lang="en-US" altLang="ja-JP" sz="2400" dirty="0" smtClean="0"/>
              <a:t>J/ψ</a:t>
            </a:r>
            <a:r>
              <a:rPr kumimoji="1" lang="ja-JP" altLang="en-US" sz="2400" dirty="0" smtClean="0"/>
              <a:t>の分散関係は、媒質中でも真空と変わらない！</a:t>
            </a:r>
          </a:p>
        </p:txBody>
      </p:sp>
    </p:spTree>
    <p:extLst>
      <p:ext uri="{BB962C8B-B14F-4D97-AF65-F5344CB8AC3E}">
        <p14:creationId xmlns:p14="http://schemas.microsoft.com/office/powerpoint/2010/main" val="188548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5379" y="2838994"/>
            <a:ext cx="3829895" cy="830997"/>
          </a:xfrm>
          <a:prstGeom prst="rect">
            <a:avLst/>
          </a:prstGeom>
          <a:noFill/>
        </p:spPr>
        <p:txBody>
          <a:bodyPr wrap="none" rtlCol="0">
            <a:spAutoFit/>
          </a:bodyPr>
          <a:lstStyle/>
          <a:p>
            <a:pPr algn="ctr"/>
            <a:r>
              <a:rPr kumimoji="1" lang="ja-JP" altLang="en-US" sz="4800" dirty="0" smtClean="0"/>
              <a:t>その他の話題</a:t>
            </a:r>
          </a:p>
        </p:txBody>
      </p:sp>
    </p:spTree>
    <p:extLst>
      <p:ext uri="{BB962C8B-B14F-4D97-AF65-F5344CB8AC3E}">
        <p14:creationId xmlns:p14="http://schemas.microsoft.com/office/powerpoint/2010/main" val="1305144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パートン分布関数</a:t>
            </a:r>
            <a:endParaRPr kumimoji="1" lang="ja-JP" altLang="en-US" sz="4400" dirty="0"/>
          </a:p>
        </p:txBody>
      </p:sp>
      <p:pic>
        <p:nvPicPr>
          <p:cNvPr id="6" name="TexTeXPicture" descr="&lt;?xml version=&quot;1.0&quot; encoding=&quot;utf-16&quot;?&gt;&#10;&lt;TeXTeX&gt;&#10;  &lt;preamble&gt;\documentclass{jarticle}&#10;\usepackage{amsmath}&#10;\pagestyle{empty}&lt;/preamble&gt;&#10;  &lt;body&gt;\begin{align*} &#10;\frac{d\sigma(e^- p \to e^- X)}{dx dQ^2}&#10;= \frac{ 4\pi \alpha^2 }{xQ^4} \frac{1+(1-y)^2 }2 \sum_f x e_f^2 f_f(x)&#10;\end{align*}&lt;/body&gt;&#10;  &lt;fcolor&gt;FFFFFFFF&lt;/fcolor&gt;&#10;  &lt;bcolor&gt;FFFFFFFF&lt;/bcolor&gt;&#10;  &lt;transparent&gt;True&lt;/transparent&gt;&#10;  &lt;resolution&gt;1800&lt;/resolution&gt;&#10;  &lt;imageh&gt;708&lt;/imageh&gt;&#10;  &lt;imagew&gt;5497&lt;/imagew&gt;&#10;  &lt;scale&gt;50&lt;/scale&gt;&#10;  &lt;cursor&gt;1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2" y="1789530"/>
            <a:ext cx="5817657" cy="749299"/>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 y="2897381"/>
            <a:ext cx="4173200" cy="3224746"/>
          </a:xfrm>
          <a:prstGeom prst="rect">
            <a:avLst/>
          </a:prstGeom>
        </p:spPr>
      </p:pic>
      <p:sp>
        <p:nvSpPr>
          <p:cNvPr id="3" name="テキスト ボックス 2"/>
          <p:cNvSpPr txBox="1"/>
          <p:nvPr/>
        </p:nvSpPr>
        <p:spPr>
          <a:xfrm>
            <a:off x="4580709" y="3074126"/>
            <a:ext cx="4368437" cy="1569660"/>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左辺は原理的には計算可能</a:t>
            </a:r>
            <a:endParaRPr kumimoji="1" lang="en-US" altLang="ja-JP" sz="2400" dirty="0" smtClean="0"/>
          </a:p>
          <a:p>
            <a:pPr marL="342900" indent="-342900">
              <a:buFont typeface="Wingdings" panose="05000000000000000000" pitchFamily="2" charset="2"/>
              <a:buChar char="p"/>
            </a:pPr>
            <a:r>
              <a:rPr lang="ja-JP" altLang="en-US" sz="2400" dirty="0" smtClean="0"/>
              <a:t>右辺を定義するためには、クォーク数・反クォーク数演算子が必要</a:t>
            </a:r>
            <a:endParaRPr kumimoji="1" lang="ja-JP" altLang="en-US" sz="2400" dirty="0" smtClean="0"/>
          </a:p>
        </p:txBody>
      </p:sp>
      <p:pic>
        <p:nvPicPr>
          <p:cNvPr id="5" name="TexTeXPicture" descr="&lt;?xml version=&quot;1.0&quot; encoding=&quot;utf-16&quot;?&gt;&#10;&lt;TeXTeX&gt;&#10;  &lt;preamble&gt;\documentclass{jarticle}&#10;\usepackage{amsmath}&#10;\pagestyle{empty}&lt;/preamble&gt;&#10;  &lt;body&gt;\begin{align*} &#10;\bar q_f \gamma_\mu q_f&#10;\end{align*}&lt;/body&gt;&#10;  &lt;fcolor&gt;FFFFFFFF&lt;/fcolor&gt;&#10;  &lt;bcolor&gt;FFFFFFFF&lt;/bcolor&gt;&#10;  &lt;transparent&gt;True&lt;/transparent&gt;&#10;  &lt;resolution&gt;1800&lt;/resolution&gt;&#10;  &lt;imageh&gt;218&lt;/imageh&gt;&#10;  &lt;imagew&gt;708&lt;/imagew&gt;&#10;  &lt;scale&gt;50&lt;/scale&gt;&#10;  &lt;cursor&gt;3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804" y="4876400"/>
            <a:ext cx="983025" cy="302683"/>
          </a:xfrm>
          <a:prstGeom prst="rect">
            <a:avLst/>
          </a:prstGeom>
        </p:spPr>
      </p:pic>
      <p:sp>
        <p:nvSpPr>
          <p:cNvPr id="8" name="テキスト ボックス 7"/>
          <p:cNvSpPr txBox="1"/>
          <p:nvPr/>
        </p:nvSpPr>
        <p:spPr>
          <a:xfrm>
            <a:off x="4889635" y="5276658"/>
            <a:ext cx="4043094" cy="461665"/>
          </a:xfrm>
          <a:prstGeom prst="rect">
            <a:avLst/>
          </a:prstGeom>
          <a:noFill/>
        </p:spPr>
        <p:txBody>
          <a:bodyPr wrap="none" rtlCol="0">
            <a:spAutoFit/>
          </a:bodyPr>
          <a:lstStyle/>
          <a:p>
            <a:r>
              <a:rPr kumimoji="1" lang="ja-JP" altLang="en-US" sz="2400" dirty="0" smtClean="0"/>
              <a:t>クォーク数と反クォーク数の差</a:t>
            </a:r>
          </a:p>
        </p:txBody>
      </p:sp>
    </p:spTree>
    <p:extLst>
      <p:ext uri="{BB962C8B-B14F-4D97-AF65-F5344CB8AC3E}">
        <p14:creationId xmlns:p14="http://schemas.microsoft.com/office/powerpoint/2010/main" val="1259237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ハドロン・クォークの分圧</a:t>
            </a:r>
            <a:endParaRPr kumimoji="1" lang="ja-JP" altLang="en-US" sz="4400" dirty="0"/>
          </a:p>
        </p:txBody>
      </p:sp>
      <p:pic>
        <p:nvPicPr>
          <p:cNvPr id="4" name="図 3"/>
          <p:cNvPicPr>
            <a:picLocks noChangeAspect="1"/>
          </p:cNvPicPr>
          <p:nvPr/>
        </p:nvPicPr>
        <p:blipFill>
          <a:blip r:embed="rId2"/>
          <a:stretch>
            <a:fillRect/>
          </a:stretch>
        </p:blipFill>
        <p:spPr>
          <a:xfrm>
            <a:off x="684603" y="1422489"/>
            <a:ext cx="4340241" cy="3498239"/>
          </a:xfrm>
          <a:prstGeom prst="rect">
            <a:avLst/>
          </a:prstGeom>
        </p:spPr>
      </p:pic>
      <p:sp>
        <p:nvSpPr>
          <p:cNvPr id="5" name="テキスト ボックス 4"/>
          <p:cNvSpPr txBox="1"/>
          <p:nvPr/>
        </p:nvSpPr>
        <p:spPr>
          <a:xfrm>
            <a:off x="5156452" y="1532928"/>
            <a:ext cx="3276859" cy="830997"/>
          </a:xfrm>
          <a:prstGeom prst="rect">
            <a:avLst/>
          </a:prstGeom>
          <a:noFill/>
        </p:spPr>
        <p:txBody>
          <a:bodyPr wrap="none" rtlCol="0">
            <a:spAutoFit/>
          </a:bodyPr>
          <a:lstStyle/>
          <a:p>
            <a:r>
              <a:rPr lang="ja-JP" altLang="en-US" sz="2400" dirty="0" smtClean="0"/>
              <a:t>チャーム</a:t>
            </a:r>
            <a:r>
              <a:rPr lang="ja-JP" altLang="en-US" sz="2400" dirty="0"/>
              <a:t>クォーク</a:t>
            </a:r>
            <a:r>
              <a:rPr lang="ja-JP" altLang="en-US" sz="2400" dirty="0" smtClean="0"/>
              <a:t>の</a:t>
            </a:r>
            <a:r>
              <a:rPr lang="ja-JP" altLang="en-US" sz="2400" dirty="0"/>
              <a:t>分圧</a:t>
            </a:r>
            <a:endParaRPr kumimoji="1" lang="en-US" altLang="ja-JP" sz="2400" dirty="0" smtClean="0"/>
          </a:p>
          <a:p>
            <a:r>
              <a:rPr kumimoji="1" lang="en-US" altLang="ja-JP" sz="2400" dirty="0" smtClean="0"/>
              <a:t>Mukherjee+, PRD</a:t>
            </a:r>
            <a:r>
              <a:rPr lang="en-US" altLang="ja-JP" sz="2400" dirty="0" smtClean="0"/>
              <a:t>2016</a:t>
            </a:r>
            <a:endParaRPr kumimoji="1" lang="ja-JP" altLang="en-US" sz="2400" dirty="0" smtClean="0"/>
          </a:p>
        </p:txBody>
      </p:sp>
      <p:sp>
        <p:nvSpPr>
          <p:cNvPr id="6" name="テキスト ボックス 5"/>
          <p:cNvSpPr txBox="1"/>
          <p:nvPr/>
        </p:nvSpPr>
        <p:spPr>
          <a:xfrm>
            <a:off x="5816743" y="2571443"/>
            <a:ext cx="1620957" cy="1200329"/>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バリオン</a:t>
            </a:r>
            <a:endParaRPr kumimoji="1" lang="en-US" altLang="ja-JP" sz="2400" dirty="0" smtClean="0"/>
          </a:p>
          <a:p>
            <a:pPr marL="342900" indent="-342900">
              <a:buFont typeface="Arial" panose="020B0604020202020204" pitchFamily="34" charset="0"/>
              <a:buChar char="•"/>
            </a:pPr>
            <a:r>
              <a:rPr lang="ja-JP" altLang="en-US" sz="2400" dirty="0" smtClean="0"/>
              <a:t>メソン</a:t>
            </a:r>
            <a:endParaRPr lang="en-US" altLang="ja-JP" sz="2400" dirty="0" smtClean="0"/>
          </a:p>
          <a:p>
            <a:pPr marL="342900" indent="-342900">
              <a:buFont typeface="Arial" panose="020B0604020202020204" pitchFamily="34" charset="0"/>
              <a:buChar char="•"/>
            </a:pPr>
            <a:r>
              <a:rPr kumimoji="1" lang="ja-JP" altLang="en-US" sz="2400" dirty="0"/>
              <a:t>クォーク</a:t>
            </a:r>
            <a:endParaRPr kumimoji="1" lang="ja-JP" altLang="en-US" sz="2400" dirty="0" smtClean="0"/>
          </a:p>
        </p:txBody>
      </p:sp>
      <p:sp>
        <p:nvSpPr>
          <p:cNvPr id="7" name="左中かっこ 6"/>
          <p:cNvSpPr/>
          <p:nvPr/>
        </p:nvSpPr>
        <p:spPr>
          <a:xfrm>
            <a:off x="5468983" y="2673531"/>
            <a:ext cx="278674" cy="992778"/>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92480" y="5230334"/>
            <a:ext cx="6505307" cy="830997"/>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ハドロンとクォークの自由粒子（共鳴ガス）</a:t>
            </a:r>
            <a:r>
              <a:rPr lang="ja-JP" altLang="en-US" sz="2400" dirty="0" smtClean="0"/>
              <a:t>描像</a:t>
            </a:r>
            <a:endParaRPr lang="en-US" altLang="ja-JP" sz="2400" dirty="0" smtClean="0"/>
          </a:p>
          <a:p>
            <a:pPr marL="342900" indent="-342900">
              <a:buFont typeface="Arial" panose="020B0604020202020204" pitchFamily="34" charset="0"/>
              <a:buChar char="•"/>
            </a:pPr>
            <a:r>
              <a:rPr kumimoji="1" lang="ja-JP" altLang="en-US" sz="2400" dirty="0" smtClean="0"/>
              <a:t>高次キュムラントの情報を利用</a:t>
            </a:r>
          </a:p>
        </p:txBody>
      </p:sp>
    </p:spTree>
    <p:extLst>
      <p:ext uri="{BB962C8B-B14F-4D97-AF65-F5344CB8AC3E}">
        <p14:creationId xmlns:p14="http://schemas.microsoft.com/office/powerpoint/2010/main" val="2886222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媒質中</a:t>
            </a:r>
            <a:r>
              <a:rPr kumimoji="1" lang="ja-JP" altLang="en-US" sz="4400" dirty="0" smtClean="0"/>
              <a:t>のストレンジバリオン</a:t>
            </a:r>
            <a:endParaRPr kumimoji="1" lang="ja-JP" altLang="en-US" sz="4400" dirty="0"/>
          </a:p>
        </p:txBody>
      </p:sp>
      <p:pic>
        <p:nvPicPr>
          <p:cNvPr id="4" name="図 3"/>
          <p:cNvPicPr>
            <a:picLocks noChangeAspect="1"/>
          </p:cNvPicPr>
          <p:nvPr/>
        </p:nvPicPr>
        <p:blipFill>
          <a:blip r:embed="rId2"/>
          <a:stretch>
            <a:fillRect/>
          </a:stretch>
        </p:blipFill>
        <p:spPr>
          <a:xfrm>
            <a:off x="378822" y="1538644"/>
            <a:ext cx="4733109" cy="3248843"/>
          </a:xfrm>
          <a:prstGeom prst="rect">
            <a:avLst/>
          </a:prstGeom>
        </p:spPr>
      </p:pic>
      <p:sp>
        <p:nvSpPr>
          <p:cNvPr id="5" name="テキスト ボックス 4"/>
          <p:cNvSpPr txBox="1"/>
          <p:nvPr/>
        </p:nvSpPr>
        <p:spPr>
          <a:xfrm>
            <a:off x="5268686" y="1581923"/>
            <a:ext cx="3270895" cy="1569660"/>
          </a:xfrm>
          <a:prstGeom prst="rect">
            <a:avLst/>
          </a:prstGeom>
          <a:noFill/>
        </p:spPr>
        <p:txBody>
          <a:bodyPr wrap="none" rtlCol="0">
            <a:spAutoFit/>
          </a:bodyPr>
          <a:lstStyle/>
          <a:p>
            <a:r>
              <a:rPr kumimoji="1" lang="en-US" altLang="ja-JP" sz="2400" dirty="0" smtClean="0"/>
              <a:t>FASTSUM Collab.</a:t>
            </a:r>
          </a:p>
          <a:p>
            <a:r>
              <a:rPr lang="en-US" altLang="ja-JP" sz="2400" dirty="0" smtClean="0"/>
              <a:t>LATTICE2017; XQCD2017</a:t>
            </a:r>
          </a:p>
          <a:p>
            <a:endParaRPr kumimoji="1" lang="en-US" altLang="ja-JP" sz="2400" dirty="0"/>
          </a:p>
          <a:p>
            <a:r>
              <a:rPr lang="en-US" altLang="ja-JP" sz="2400" dirty="0" err="1" smtClean="0"/>
              <a:t>Nf</a:t>
            </a:r>
            <a:r>
              <a:rPr lang="en-US" altLang="ja-JP" sz="2400" dirty="0" smtClean="0"/>
              <a:t>=2+1,m</a:t>
            </a:r>
            <a:r>
              <a:rPr lang="en-US" altLang="ja-JP" sz="2400" baseline="-25000" dirty="0" smtClean="0"/>
              <a:t>pi</a:t>
            </a:r>
            <a:r>
              <a:rPr lang="en-US" altLang="ja-JP" sz="2400" dirty="0" smtClean="0"/>
              <a:t>=384MeV</a:t>
            </a:r>
          </a:p>
        </p:txBody>
      </p:sp>
      <p:sp>
        <p:nvSpPr>
          <p:cNvPr id="6" name="テキスト ボックス 5"/>
          <p:cNvSpPr txBox="1"/>
          <p:nvPr/>
        </p:nvSpPr>
        <p:spPr>
          <a:xfrm>
            <a:off x="457200" y="5094515"/>
            <a:ext cx="7829387" cy="461665"/>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smtClean="0"/>
              <a:t>温度上昇に伴い、偶パリティと奇パリティが縮退する傾向</a:t>
            </a:r>
            <a:endParaRPr kumimoji="1" lang="ja-JP" altLang="en-US" sz="2400" dirty="0" smtClean="0"/>
          </a:p>
        </p:txBody>
      </p:sp>
    </p:spTree>
    <p:extLst>
      <p:ext uri="{BB962C8B-B14F-4D97-AF65-F5344CB8AC3E}">
        <p14:creationId xmlns:p14="http://schemas.microsoft.com/office/powerpoint/2010/main" val="34751185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solidFill>
                  <a:prstClr val="white"/>
                </a:solidFill>
              </a:rPr>
              <a:t>媒質中のストレンジバリオン</a:t>
            </a:r>
            <a:endParaRPr kumimoji="1" lang="ja-JP" altLang="en-US" dirty="0"/>
          </a:p>
        </p:txBody>
      </p:sp>
      <p:pic>
        <p:nvPicPr>
          <p:cNvPr id="4" name="図 3"/>
          <p:cNvPicPr>
            <a:picLocks noChangeAspect="1"/>
          </p:cNvPicPr>
          <p:nvPr/>
        </p:nvPicPr>
        <p:blipFill>
          <a:blip r:embed="rId2"/>
          <a:stretch>
            <a:fillRect/>
          </a:stretch>
        </p:blipFill>
        <p:spPr>
          <a:xfrm>
            <a:off x="210616" y="1695762"/>
            <a:ext cx="4333938" cy="3189747"/>
          </a:xfrm>
          <a:prstGeom prst="rect">
            <a:avLst/>
          </a:prstGeom>
        </p:spPr>
      </p:pic>
      <p:sp>
        <p:nvSpPr>
          <p:cNvPr id="5" name="テキスト ボックス 4"/>
          <p:cNvSpPr txBox="1"/>
          <p:nvPr/>
        </p:nvSpPr>
        <p:spPr>
          <a:xfrm>
            <a:off x="1158240" y="1234097"/>
            <a:ext cx="2646878" cy="461665"/>
          </a:xfrm>
          <a:prstGeom prst="rect">
            <a:avLst/>
          </a:prstGeom>
          <a:noFill/>
        </p:spPr>
        <p:txBody>
          <a:bodyPr wrap="none" rtlCol="0">
            <a:spAutoFit/>
          </a:bodyPr>
          <a:lstStyle/>
          <a:p>
            <a:r>
              <a:rPr kumimoji="1" lang="ja-JP" altLang="en-US" sz="2400" dirty="0" smtClean="0"/>
              <a:t>質量の温度依存性</a:t>
            </a:r>
          </a:p>
        </p:txBody>
      </p:sp>
      <p:sp>
        <p:nvSpPr>
          <p:cNvPr id="6" name="テキスト ボックス 5"/>
          <p:cNvSpPr txBox="1"/>
          <p:nvPr/>
        </p:nvSpPr>
        <p:spPr>
          <a:xfrm>
            <a:off x="5225142" y="2453430"/>
            <a:ext cx="2909771" cy="830997"/>
          </a:xfrm>
          <a:prstGeom prst="rect">
            <a:avLst/>
          </a:prstGeom>
          <a:noFill/>
        </p:spPr>
        <p:txBody>
          <a:bodyPr wrap="none" rtlCol="0">
            <a:spAutoFit/>
          </a:bodyPr>
          <a:lstStyle/>
          <a:p>
            <a:r>
              <a:rPr kumimoji="1" lang="ja-JP" altLang="en-US" sz="2400" dirty="0" smtClean="0"/>
              <a:t>ハドロン共鳴ガス</a:t>
            </a:r>
            <a:endParaRPr kumimoji="1" lang="en-US" altLang="ja-JP" sz="2400" dirty="0" smtClean="0"/>
          </a:p>
          <a:p>
            <a:r>
              <a:rPr lang="ja-JP" altLang="en-US" sz="2400" dirty="0"/>
              <a:t>模型</a:t>
            </a:r>
            <a:r>
              <a:rPr lang="ja-JP" altLang="en-US" sz="2400" dirty="0" smtClean="0"/>
              <a:t>の破綻を説明？</a:t>
            </a:r>
            <a:endParaRPr kumimoji="1" lang="ja-JP" altLang="en-US" sz="2400" dirty="0" smtClean="0"/>
          </a:p>
        </p:txBody>
      </p:sp>
      <p:pic>
        <p:nvPicPr>
          <p:cNvPr id="7" name="図 6"/>
          <p:cNvPicPr>
            <a:picLocks noChangeAspect="1"/>
          </p:cNvPicPr>
          <p:nvPr/>
        </p:nvPicPr>
        <p:blipFill>
          <a:blip r:embed="rId3"/>
          <a:stretch>
            <a:fillRect/>
          </a:stretch>
        </p:blipFill>
        <p:spPr>
          <a:xfrm>
            <a:off x="4668902" y="3567160"/>
            <a:ext cx="4266092" cy="3166743"/>
          </a:xfrm>
          <a:prstGeom prst="rect">
            <a:avLst/>
          </a:prstGeom>
        </p:spPr>
      </p:pic>
      <p:sp>
        <p:nvSpPr>
          <p:cNvPr id="8" name="右矢印 7"/>
          <p:cNvSpPr/>
          <p:nvPr/>
        </p:nvSpPr>
        <p:spPr>
          <a:xfrm rot="1036149">
            <a:off x="4397284" y="2882437"/>
            <a:ext cx="978408" cy="1016334"/>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25448" y="6133215"/>
            <a:ext cx="2757871" cy="707886"/>
          </a:xfrm>
          <a:prstGeom prst="rect">
            <a:avLst/>
          </a:prstGeom>
          <a:noFill/>
        </p:spPr>
        <p:txBody>
          <a:bodyPr wrap="none" rtlCol="0">
            <a:spAutoFit/>
          </a:bodyPr>
          <a:lstStyle/>
          <a:p>
            <a:r>
              <a:rPr kumimoji="1" lang="en-US" altLang="ja-JP" sz="2000" dirty="0" smtClean="0"/>
              <a:t>FASTSUM Collab.</a:t>
            </a:r>
          </a:p>
          <a:p>
            <a:r>
              <a:rPr lang="en-US" altLang="ja-JP" sz="2000" dirty="0" smtClean="0"/>
              <a:t>LATTICE2017; XQCD2017</a:t>
            </a:r>
          </a:p>
        </p:txBody>
      </p:sp>
    </p:spTree>
    <p:extLst>
      <p:ext uri="{BB962C8B-B14F-4D97-AF65-F5344CB8AC3E}">
        <p14:creationId xmlns:p14="http://schemas.microsoft.com/office/powerpoint/2010/main" val="12954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まとめ</a:t>
            </a:r>
            <a:endParaRPr kumimoji="1" lang="ja-JP" altLang="en-US" sz="4400" dirty="0"/>
          </a:p>
        </p:txBody>
      </p:sp>
      <p:sp>
        <p:nvSpPr>
          <p:cNvPr id="4" name="テキスト ボックス 3"/>
          <p:cNvSpPr txBox="1"/>
          <p:nvPr/>
        </p:nvSpPr>
        <p:spPr>
          <a:xfrm>
            <a:off x="424543" y="1538645"/>
            <a:ext cx="7837714" cy="3785652"/>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smtClean="0"/>
              <a:t>格子</a:t>
            </a:r>
            <a:r>
              <a:rPr kumimoji="1" lang="en-US" altLang="ja-JP" sz="2400" dirty="0" smtClean="0"/>
              <a:t>QCD</a:t>
            </a:r>
            <a:r>
              <a:rPr kumimoji="1" lang="ja-JP" altLang="en-US" sz="2400" dirty="0" smtClean="0"/>
              <a:t>は、</a:t>
            </a:r>
            <a:r>
              <a:rPr kumimoji="1" lang="en-US" altLang="ja-JP" sz="2400" dirty="0" smtClean="0"/>
              <a:t>QCD</a:t>
            </a:r>
            <a:r>
              <a:rPr kumimoji="1" lang="ja-JP" altLang="en-US" sz="2400" dirty="0" err="1" smtClean="0"/>
              <a:t>を非摂動</a:t>
            </a:r>
            <a:r>
              <a:rPr kumimoji="1" lang="ja-JP" altLang="en-US" sz="2400" dirty="0" smtClean="0"/>
              <a:t>論に解析する現状唯一かつ強力な手法だが、定式化の都合上現れる制約も多い。</a:t>
            </a:r>
            <a:endParaRPr kumimoji="1" lang="en-US" altLang="ja-JP" sz="2400" dirty="0" smtClean="0"/>
          </a:p>
          <a:p>
            <a:pPr marL="800100" lvl="1" indent="-342900">
              <a:buFont typeface="Wingdings" panose="05000000000000000000" pitchFamily="2" charset="2"/>
              <a:buChar char="p"/>
            </a:pPr>
            <a:r>
              <a:rPr lang="ja-JP" altLang="en-US" sz="2400" dirty="0" smtClean="0"/>
              <a:t>最も基本的な観測量は、虚時間相関関数</a:t>
            </a:r>
            <a:endParaRPr lang="en-US" altLang="ja-JP" sz="2400" dirty="0" smtClean="0"/>
          </a:p>
          <a:p>
            <a:pPr marL="800100" lvl="1" indent="-342900">
              <a:buFont typeface="Wingdings" panose="05000000000000000000" pitchFamily="2" charset="2"/>
              <a:buChar char="p"/>
            </a:pPr>
            <a:r>
              <a:rPr lang="ja-JP" altLang="en-US" sz="2400" dirty="0" smtClean="0"/>
              <a:t>ハドロンの</a:t>
            </a:r>
            <a:r>
              <a:rPr lang="ja-JP" altLang="en-US" sz="2400" dirty="0"/>
              <a:t>演算子</a:t>
            </a:r>
            <a:r>
              <a:rPr lang="ja-JP" altLang="en-US" sz="2400" dirty="0" smtClean="0"/>
              <a:t>を我々は知らない。</a:t>
            </a:r>
            <a:endParaRPr lang="en-US" altLang="ja-JP" sz="2400" dirty="0" smtClean="0"/>
          </a:p>
          <a:p>
            <a:pPr marL="800100" lvl="1" indent="-342900">
              <a:buFont typeface="Wingdings" panose="05000000000000000000" pitchFamily="2" charset="2"/>
              <a:buChar char="p"/>
            </a:pPr>
            <a:r>
              <a:rPr kumimoji="1" lang="ja-JP" altLang="en-US" sz="2400" dirty="0" smtClean="0"/>
              <a:t>有限密度の解析は、符号問題により困難。</a:t>
            </a:r>
            <a:endParaRPr kumimoji="1" lang="en-US" altLang="ja-JP" sz="2400" dirty="0" smtClean="0"/>
          </a:p>
          <a:p>
            <a:pPr marL="800100" lvl="1" indent="-342900">
              <a:buFont typeface="Wingdings" panose="05000000000000000000" pitchFamily="2" charset="2"/>
              <a:buChar char="p"/>
            </a:pPr>
            <a:endParaRPr kumimoji="1" lang="en-US" altLang="ja-JP" sz="2400" dirty="0" smtClean="0"/>
          </a:p>
          <a:p>
            <a:pPr marL="342900" indent="-342900">
              <a:buFont typeface="Wingdings" panose="05000000000000000000" pitchFamily="2" charset="2"/>
              <a:buChar char="p"/>
            </a:pPr>
            <a:r>
              <a:rPr lang="ja-JP" altLang="en-US" sz="2400" dirty="0" smtClean="0"/>
              <a:t>格子</a:t>
            </a:r>
            <a:r>
              <a:rPr lang="en-US" altLang="ja-JP" sz="2400" dirty="0" smtClean="0"/>
              <a:t>QCD</a:t>
            </a:r>
            <a:r>
              <a:rPr lang="ja-JP" altLang="en-US" sz="2400" dirty="0" smtClean="0"/>
              <a:t>は便利な数値解析装置ではなく、意味のある物理量を引き出すためには知恵を絞る必要がある。</a:t>
            </a:r>
            <a:endParaRPr lang="en-US" altLang="ja-JP" sz="2400" dirty="0" smtClean="0"/>
          </a:p>
          <a:p>
            <a:pPr marL="342900" indent="-342900">
              <a:buFont typeface="Wingdings" panose="05000000000000000000" pitchFamily="2" charset="2"/>
              <a:buChar char="p"/>
            </a:pPr>
            <a:endParaRPr lang="en-US" altLang="ja-JP" sz="2400" dirty="0" smtClean="0"/>
          </a:p>
          <a:p>
            <a:pPr marL="342900" indent="-342900">
              <a:buFont typeface="Wingdings" panose="05000000000000000000" pitchFamily="2" charset="2"/>
              <a:buChar char="p"/>
            </a:pPr>
            <a:r>
              <a:rPr kumimoji="1" lang="ja-JP" altLang="en-US" sz="2400" dirty="0" smtClean="0"/>
              <a:t>有効模型等を併用して議論を進めるのも重要。</a:t>
            </a:r>
          </a:p>
        </p:txBody>
      </p:sp>
    </p:spTree>
    <p:extLst>
      <p:ext uri="{BB962C8B-B14F-4D97-AF65-F5344CB8AC3E}">
        <p14:creationId xmlns:p14="http://schemas.microsoft.com/office/powerpoint/2010/main" val="266557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「どうして格子</a:t>
            </a:r>
            <a:r>
              <a:rPr lang="en-US" altLang="ja-JP" dirty="0"/>
              <a:t>QCD</a:t>
            </a:r>
            <a:r>
              <a:rPr lang="ja-JP" altLang="en-US" dirty="0"/>
              <a:t>ではこの量が計算できないんだろう？」とか、「あの議論はどうなったんだろうか？」など、格子</a:t>
            </a:r>
            <a:r>
              <a:rPr lang="en-US" altLang="ja-JP" dirty="0"/>
              <a:t>QCD</a:t>
            </a:r>
            <a:r>
              <a:rPr lang="ja-JP" altLang="en-US" dirty="0"/>
              <a:t>に関して日頃から疑問に思っていることを挙げてください。</a:t>
            </a:r>
            <a:endParaRPr kumimoji="1" lang="ja-JP" altLang="en-US" dirty="0"/>
          </a:p>
        </p:txBody>
      </p:sp>
      <p:sp>
        <p:nvSpPr>
          <p:cNvPr id="4" name="正方形/長方形 3"/>
          <p:cNvSpPr/>
          <p:nvPr/>
        </p:nvSpPr>
        <p:spPr>
          <a:xfrm>
            <a:off x="387531" y="1791014"/>
            <a:ext cx="8277497" cy="3970318"/>
          </a:xfrm>
          <a:prstGeom prst="rect">
            <a:avLst/>
          </a:prstGeom>
        </p:spPr>
        <p:txBody>
          <a:bodyPr wrap="square">
            <a:spAutoFit/>
          </a:bodyPr>
          <a:lstStyle/>
          <a:p>
            <a:pPr marL="285750" indent="-285750">
              <a:buFont typeface="Arial" panose="020B0604020202020204" pitchFamily="34" charset="0"/>
              <a:buChar char="•"/>
            </a:pPr>
            <a:r>
              <a:rPr lang="ja-JP" altLang="en-US" dirty="0" smtClean="0"/>
              <a:t>格子上</a:t>
            </a:r>
            <a:r>
              <a:rPr lang="ja-JP" altLang="en-US" dirty="0"/>
              <a:t>での</a:t>
            </a:r>
            <a:r>
              <a:rPr lang="en-US" altLang="ja-JP" dirty="0"/>
              <a:t>Fermion</a:t>
            </a:r>
            <a:r>
              <a:rPr lang="ja-JP" altLang="en-US" dirty="0"/>
              <a:t>を考える際、なぜ問題が生ずるのか</a:t>
            </a:r>
          </a:p>
          <a:p>
            <a:pPr marL="285750" indent="-285750">
              <a:buFont typeface="Arial" panose="020B0604020202020204" pitchFamily="34" charset="0"/>
              <a:buChar char="•"/>
            </a:pPr>
            <a:r>
              <a:rPr lang="ja-JP" altLang="en-US" dirty="0"/>
              <a:t>ゲージ場の</a:t>
            </a:r>
            <a:r>
              <a:rPr lang="en-US" altLang="ja-JP" dirty="0" err="1"/>
              <a:t>Chern</a:t>
            </a:r>
            <a:r>
              <a:rPr lang="en-US" altLang="ja-JP" dirty="0"/>
              <a:t>-Simons</a:t>
            </a:r>
            <a:r>
              <a:rPr lang="ja-JP" altLang="en-US" dirty="0"/>
              <a:t>数</a:t>
            </a:r>
          </a:p>
          <a:p>
            <a:pPr marL="285750" indent="-285750">
              <a:buFont typeface="Arial" panose="020B0604020202020204" pitchFamily="34" charset="0"/>
              <a:buChar char="•"/>
            </a:pPr>
            <a:r>
              <a:rPr lang="ja-JP" altLang="en-US" dirty="0"/>
              <a:t>格子</a:t>
            </a:r>
            <a:r>
              <a:rPr lang="en-US" altLang="ja-JP" dirty="0"/>
              <a:t>QCD</a:t>
            </a:r>
            <a:r>
              <a:rPr lang="ja-JP" altLang="en-US" dirty="0"/>
              <a:t>に向く物理量は何ですか。どうして向く、向かないがありますか。第一原理という点以外の観点から、どうして格子</a:t>
            </a:r>
            <a:r>
              <a:rPr lang="en-US" altLang="ja-JP" dirty="0"/>
              <a:t>QCD</a:t>
            </a:r>
            <a:r>
              <a:rPr lang="ja-JP" altLang="en-US" dirty="0"/>
              <a:t>の手法が注目されているのですか。</a:t>
            </a:r>
          </a:p>
          <a:p>
            <a:pPr marL="285750" indent="-285750">
              <a:buFont typeface="Arial" panose="020B0604020202020204" pitchFamily="34" charset="0"/>
              <a:buChar char="•"/>
            </a:pPr>
            <a:r>
              <a:rPr lang="ja-JP" altLang="en-US" dirty="0"/>
              <a:t>なぜ格子に分割する必要が</a:t>
            </a:r>
            <a:r>
              <a:rPr lang="ja-JP" altLang="en-US" dirty="0" err="1"/>
              <a:t>て</a:t>
            </a:r>
            <a:r>
              <a:rPr lang="ja-JP" altLang="en-US" dirty="0"/>
              <a:t>できたのか。格子</a:t>
            </a:r>
            <a:r>
              <a:rPr lang="en-US" altLang="ja-JP" dirty="0"/>
              <a:t>QCD</a:t>
            </a:r>
            <a:r>
              <a:rPr lang="ja-JP" altLang="en-US" dirty="0"/>
              <a:t>によってどんなメリットがあるのか。</a:t>
            </a:r>
          </a:p>
          <a:p>
            <a:pPr marL="285750" indent="-285750">
              <a:buFont typeface="Arial" panose="020B0604020202020204" pitchFamily="34" charset="0"/>
              <a:buChar char="•"/>
            </a:pPr>
            <a:r>
              <a:rPr lang="ja-JP" altLang="en-US" dirty="0"/>
              <a:t>格子にする利点とは何ですか？</a:t>
            </a:r>
          </a:p>
          <a:p>
            <a:pPr marL="285750" indent="-285750">
              <a:buFont typeface="Arial" panose="020B0604020202020204" pitchFamily="34" charset="0"/>
              <a:buChar char="•"/>
            </a:pPr>
            <a:r>
              <a:rPr lang="ja-JP" altLang="en-US" dirty="0"/>
              <a:t>格子によって最小に区切られている”量？もの？”は、結局何だと言えるのでしょうか。</a:t>
            </a:r>
          </a:p>
          <a:p>
            <a:pPr marL="285750" indent="-285750">
              <a:buFont typeface="Arial" panose="020B0604020202020204" pitchFamily="34" charset="0"/>
              <a:buChar char="•"/>
            </a:pPr>
            <a:r>
              <a:rPr lang="ja-JP" altLang="en-US" dirty="0"/>
              <a:t>遅い回答となり申し訳ありません。格子</a:t>
            </a:r>
            <a:r>
              <a:rPr lang="en-US" altLang="ja-JP" dirty="0"/>
              <a:t>QCD</a:t>
            </a:r>
            <a:r>
              <a:rPr lang="ja-JP" altLang="en-US" dirty="0"/>
              <a:t>初心者でほとんど知識がないのですが、格子</a:t>
            </a:r>
            <a:r>
              <a:rPr lang="en-US" altLang="ja-JP" dirty="0"/>
              <a:t>QCD</a:t>
            </a:r>
            <a:r>
              <a:rPr lang="ja-JP" altLang="en-US" dirty="0"/>
              <a:t>を用いることで計算できるようになった物理量はどんなものがあるのでしょうか。またそれからどのような物理が得られたのでしょうか。漠然とした質問で申し訳ありませんがざっくりで良いので教えていただきたいと思っております。よろしくお願い致します。</a:t>
            </a:r>
          </a:p>
        </p:txBody>
      </p:sp>
    </p:spTree>
    <p:extLst>
      <p:ext uri="{BB962C8B-B14F-4D97-AF65-F5344CB8AC3E}">
        <p14:creationId xmlns:p14="http://schemas.microsoft.com/office/powerpoint/2010/main" val="535678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400" dirty="0" smtClean="0"/>
              <a:t>質問コーナーより</a:t>
            </a:r>
            <a:r>
              <a:rPr kumimoji="1" lang="en-US" altLang="ja-JP" sz="4400" dirty="0" smtClean="0"/>
              <a:t/>
            </a:r>
            <a:br>
              <a:rPr kumimoji="1" lang="en-US" altLang="ja-JP" sz="4400" dirty="0" smtClean="0"/>
            </a:br>
            <a:r>
              <a:rPr lang="ja-JP" altLang="en-US" sz="2400" dirty="0"/>
              <a:t>格子</a:t>
            </a:r>
            <a:r>
              <a:rPr lang="en-US" altLang="ja-JP" sz="2400" dirty="0"/>
              <a:t>QCD</a:t>
            </a:r>
            <a:r>
              <a:rPr lang="ja-JP" altLang="en-US" sz="2400" dirty="0"/>
              <a:t>でこの量を計算してほしい、という物理量を挙げてください</a:t>
            </a:r>
            <a:endParaRPr kumimoji="1" lang="ja-JP" altLang="en-US" sz="2400" dirty="0"/>
          </a:p>
        </p:txBody>
      </p:sp>
      <p:sp>
        <p:nvSpPr>
          <p:cNvPr id="7" name="正方形/長方形 6"/>
          <p:cNvSpPr/>
          <p:nvPr/>
        </p:nvSpPr>
        <p:spPr>
          <a:xfrm>
            <a:off x="235131" y="1612324"/>
            <a:ext cx="8786949" cy="5078313"/>
          </a:xfrm>
          <a:prstGeom prst="rect">
            <a:avLst/>
          </a:prstGeom>
        </p:spPr>
        <p:txBody>
          <a:bodyPr wrap="square">
            <a:spAutoFit/>
          </a:bodyPr>
          <a:lstStyle/>
          <a:p>
            <a:pPr marL="285750" indent="-285750">
              <a:buFont typeface="Arial" panose="020B0604020202020204" pitchFamily="34" charset="0"/>
              <a:buChar char="•"/>
            </a:pPr>
            <a:r>
              <a:rPr lang="ja-JP" altLang="en-US" dirty="0">
                <a:solidFill>
                  <a:srgbClr val="FFFF00"/>
                </a:solidFill>
              </a:rPr>
              <a:t>高密度中でのバリオン質量</a:t>
            </a:r>
            <a:r>
              <a:rPr lang="ja-JP" altLang="en-US" dirty="0"/>
              <a:t>、そこから</a:t>
            </a:r>
            <a:r>
              <a:rPr lang="en-US" altLang="ja-JP" dirty="0">
                <a:solidFill>
                  <a:srgbClr val="FFFF00"/>
                </a:solidFill>
              </a:rPr>
              <a:t>chiral partner</a:t>
            </a:r>
            <a:r>
              <a:rPr lang="ja-JP" altLang="en-US" dirty="0"/>
              <a:t>の示唆</a:t>
            </a:r>
          </a:p>
          <a:p>
            <a:pPr marL="285750" indent="-285750">
              <a:buFont typeface="Arial" panose="020B0604020202020204" pitchFamily="34" charset="0"/>
              <a:buChar char="•"/>
            </a:pPr>
            <a:r>
              <a:rPr lang="en-US" altLang="ja-JP" dirty="0"/>
              <a:t>TMD</a:t>
            </a:r>
            <a:r>
              <a:rPr lang="ja-JP" altLang="en-US" dirty="0"/>
              <a:t>や</a:t>
            </a:r>
            <a:r>
              <a:rPr lang="en-US" altLang="ja-JP" dirty="0"/>
              <a:t>GPD</a:t>
            </a:r>
            <a:r>
              <a:rPr lang="ja-JP" altLang="en-US" dirty="0"/>
              <a:t>といった</a:t>
            </a:r>
            <a:r>
              <a:rPr lang="en-US" altLang="ja-JP" dirty="0"/>
              <a:t>3</a:t>
            </a:r>
            <a:r>
              <a:rPr lang="ja-JP" altLang="en-US" dirty="0"/>
              <a:t>次元的な</a:t>
            </a:r>
            <a:r>
              <a:rPr lang="ja-JP" altLang="en-US" dirty="0">
                <a:solidFill>
                  <a:srgbClr val="FFFF00"/>
                </a:solidFill>
              </a:rPr>
              <a:t>クォーク分布関数</a:t>
            </a:r>
            <a:r>
              <a:rPr lang="ja-JP" altLang="en-US" dirty="0"/>
              <a:t>についての物理量を第一原理から計算してほしいです。できれば</a:t>
            </a:r>
            <a:r>
              <a:rPr lang="en-US" altLang="ja-JP" dirty="0"/>
              <a:t>x </a:t>
            </a:r>
            <a:r>
              <a:rPr lang="ja-JP" altLang="en-US" dirty="0"/>
              <a:t>依存性を含めて。今後のハドロン構造論において実験的にも理論的にも非常に重要で、有効理論や実験との比較や予言をすると面白いと思います。</a:t>
            </a:r>
          </a:p>
          <a:p>
            <a:pPr marL="285750" indent="-285750">
              <a:buFont typeface="Arial" panose="020B0604020202020204" pitchFamily="34" charset="0"/>
              <a:buChar char="•"/>
            </a:pPr>
            <a:r>
              <a:rPr lang="ja-JP" altLang="en-US" dirty="0"/>
              <a:t>中間子（擬スカラー、ベクター、重クォーク入りのもの等）とバリオン（オクテット＋デカプレット等）の</a:t>
            </a:r>
            <a:r>
              <a:rPr lang="ja-JP" altLang="en-US" dirty="0">
                <a:solidFill>
                  <a:srgbClr val="FFFF00"/>
                </a:solidFill>
              </a:rPr>
              <a:t>相互作用</a:t>
            </a:r>
            <a:r>
              <a:rPr lang="ja-JP" altLang="en-US" dirty="0"/>
              <a:t>（散乱長など）。特に</a:t>
            </a:r>
            <a:r>
              <a:rPr lang="en-US" altLang="ja-JP" dirty="0"/>
              <a:t>η(958)</a:t>
            </a:r>
            <a:r>
              <a:rPr lang="ja-JP" altLang="en-US" dirty="0"/>
              <a:t>と量子異常の効果なども見られるとうれしいです。</a:t>
            </a:r>
          </a:p>
          <a:p>
            <a:pPr marL="285750" indent="-285750">
              <a:buFont typeface="Arial" panose="020B0604020202020204" pitchFamily="34" charset="0"/>
              <a:buChar char="•"/>
            </a:pPr>
            <a:r>
              <a:rPr lang="ja-JP" altLang="en-US" dirty="0"/>
              <a:t>核子中の</a:t>
            </a:r>
            <a:r>
              <a:rPr lang="ja-JP" altLang="en-US" dirty="0">
                <a:solidFill>
                  <a:srgbClr val="FFFF00"/>
                </a:solidFill>
              </a:rPr>
              <a:t>パートンの分布</a:t>
            </a:r>
            <a:r>
              <a:rPr lang="en-US" altLang="ja-JP" dirty="0"/>
              <a:t>(PDF)</a:t>
            </a:r>
            <a:r>
              <a:rPr lang="ja-JP" altLang="en-US" dirty="0" err="1"/>
              <a:t>、</a:t>
            </a:r>
            <a:r>
              <a:rPr lang="ja-JP" altLang="en-US" dirty="0"/>
              <a:t>特にクォーク質量を考慮した計算</a:t>
            </a:r>
          </a:p>
          <a:p>
            <a:pPr marL="285750" indent="-285750">
              <a:buFont typeface="Arial" panose="020B0604020202020204" pitchFamily="34" charset="0"/>
              <a:buChar char="•"/>
            </a:pPr>
            <a:r>
              <a:rPr lang="en-US" altLang="ja-JP" dirty="0">
                <a:solidFill>
                  <a:srgbClr val="FFFF00"/>
                </a:solidFill>
              </a:rPr>
              <a:t>phi meson</a:t>
            </a:r>
            <a:r>
              <a:rPr lang="ja-JP" altLang="en-US" dirty="0">
                <a:solidFill>
                  <a:srgbClr val="FFFF00"/>
                </a:solidFill>
              </a:rPr>
              <a:t>のポール質量とスクリーニング質量</a:t>
            </a:r>
            <a:r>
              <a:rPr lang="ja-JP" altLang="en-US" dirty="0"/>
              <a:t>を物理的なパイ中間子質量で計算してください。あとは</a:t>
            </a:r>
            <a:r>
              <a:rPr lang="ja-JP" altLang="en-US" dirty="0">
                <a:solidFill>
                  <a:srgbClr val="FFFF00"/>
                </a:solidFill>
              </a:rPr>
              <a:t>パイ中間子の分散関係</a:t>
            </a:r>
            <a:r>
              <a:rPr lang="ja-JP" altLang="en-US" dirty="0"/>
              <a:t>をいろいろな温度で計算してください。</a:t>
            </a:r>
          </a:p>
          <a:p>
            <a:pPr marL="285750" indent="-285750">
              <a:buFont typeface="Arial" panose="020B0604020202020204" pitchFamily="34" charset="0"/>
              <a:buChar char="•"/>
            </a:pPr>
            <a:r>
              <a:rPr lang="ja-JP" altLang="en-US" dirty="0"/>
              <a:t>あるエネルギースケールでの</a:t>
            </a:r>
            <a:r>
              <a:rPr lang="ja-JP" altLang="en-US" dirty="0">
                <a:solidFill>
                  <a:srgbClr val="FFFF00"/>
                </a:solidFill>
              </a:rPr>
              <a:t>粒子の質量</a:t>
            </a:r>
          </a:p>
          <a:p>
            <a:pPr marL="285750" indent="-285750">
              <a:buFont typeface="Arial" panose="020B0604020202020204" pitchFamily="34" charset="0"/>
              <a:buChar char="•"/>
            </a:pPr>
            <a:r>
              <a:rPr lang="ja-JP" altLang="en-US" dirty="0"/>
              <a:t>核子やハドロンの質量は計算できると聞きますが、</a:t>
            </a:r>
            <a:r>
              <a:rPr lang="ja-JP" altLang="en-US" dirty="0">
                <a:solidFill>
                  <a:srgbClr val="FFFF00"/>
                </a:solidFill>
              </a:rPr>
              <a:t>スピン</a:t>
            </a:r>
            <a:r>
              <a:rPr lang="ja-JP" altLang="en-US" dirty="0"/>
              <a:t>は計算できるのでしょうか？</a:t>
            </a:r>
            <a:r>
              <a:rPr lang="ja-JP" altLang="en-US" dirty="0">
                <a:solidFill>
                  <a:srgbClr val="FFFF00"/>
                </a:solidFill>
              </a:rPr>
              <a:t>パリティ</a:t>
            </a:r>
            <a:r>
              <a:rPr lang="ja-JP" altLang="en-US" dirty="0"/>
              <a:t>は？</a:t>
            </a:r>
          </a:p>
          <a:p>
            <a:pPr marL="285750" indent="-285750">
              <a:buFont typeface="Arial" panose="020B0604020202020204" pitchFamily="34" charset="0"/>
              <a:buChar char="•"/>
            </a:pPr>
            <a:r>
              <a:rPr lang="ja-JP" altLang="en-US" dirty="0"/>
              <a:t>クォーク、クォーコニウムのエントロピーとか自由エネルギーとか</a:t>
            </a:r>
          </a:p>
          <a:p>
            <a:pPr marL="285750" indent="-285750">
              <a:buFont typeface="Arial" panose="020B0604020202020204" pitchFamily="34" charset="0"/>
              <a:buChar char="•"/>
            </a:pPr>
            <a:r>
              <a:rPr lang="ja-JP" altLang="en-US" dirty="0">
                <a:solidFill>
                  <a:srgbClr val="FFFF00"/>
                </a:solidFill>
              </a:rPr>
              <a:t>陽子の荷電半径</a:t>
            </a:r>
          </a:p>
          <a:p>
            <a:pPr marL="285750" indent="-285750">
              <a:buFont typeface="Arial" panose="020B0604020202020204" pitchFamily="34" charset="0"/>
              <a:buChar char="•"/>
            </a:pPr>
            <a:r>
              <a:rPr lang="ja-JP" altLang="en-US" dirty="0">
                <a:solidFill>
                  <a:srgbClr val="FFFF00"/>
                </a:solidFill>
              </a:rPr>
              <a:t>散乱振幅</a:t>
            </a:r>
            <a:r>
              <a:rPr lang="ja-JP" altLang="en-US" dirty="0"/>
              <a:t>、</a:t>
            </a:r>
            <a:r>
              <a:rPr lang="ja-JP" altLang="en-US" dirty="0">
                <a:solidFill>
                  <a:srgbClr val="FFFF00"/>
                </a:solidFill>
              </a:rPr>
              <a:t>崩壊幅</a:t>
            </a:r>
            <a:r>
              <a:rPr lang="ja-JP" altLang="en-US" dirty="0"/>
              <a:t>、</a:t>
            </a:r>
            <a:r>
              <a:rPr lang="ja-JP" altLang="en-US" dirty="0">
                <a:solidFill>
                  <a:srgbClr val="FFFF00"/>
                </a:solidFill>
              </a:rPr>
              <a:t>陽子の大きさ</a:t>
            </a:r>
          </a:p>
          <a:p>
            <a:pPr marL="285750" indent="-285750">
              <a:buFont typeface="Arial" panose="020B0604020202020204" pitchFamily="34" charset="0"/>
              <a:buChar char="•"/>
            </a:pPr>
            <a:r>
              <a:rPr lang="ja-JP" altLang="en-US" dirty="0">
                <a:solidFill>
                  <a:srgbClr val="FFFF00"/>
                </a:solidFill>
              </a:rPr>
              <a:t>スペクトル関数</a:t>
            </a:r>
          </a:p>
        </p:txBody>
      </p:sp>
    </p:spTree>
    <p:extLst>
      <p:ext uri="{BB962C8B-B14F-4D97-AF65-F5344CB8AC3E}">
        <p14:creationId xmlns:p14="http://schemas.microsoft.com/office/powerpoint/2010/main" val="4003008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「どうして格子</a:t>
            </a:r>
            <a:r>
              <a:rPr lang="en-US" altLang="ja-JP" dirty="0"/>
              <a:t>QCD</a:t>
            </a:r>
            <a:r>
              <a:rPr lang="ja-JP" altLang="en-US" dirty="0"/>
              <a:t>ではこの量が計算できないんだろう？」とか、「あの議論はどうなったんだろうか？」など、格子</a:t>
            </a:r>
            <a:r>
              <a:rPr lang="en-US" altLang="ja-JP" dirty="0"/>
              <a:t>QCD</a:t>
            </a:r>
            <a:r>
              <a:rPr lang="ja-JP" altLang="en-US" dirty="0"/>
              <a:t>に関して日頃から疑問に思っていることを挙げてください。</a:t>
            </a:r>
            <a:endParaRPr kumimoji="1" lang="ja-JP" altLang="en-US" dirty="0"/>
          </a:p>
        </p:txBody>
      </p:sp>
      <p:sp>
        <p:nvSpPr>
          <p:cNvPr id="4" name="正方形/長方形 3"/>
          <p:cNvSpPr/>
          <p:nvPr/>
        </p:nvSpPr>
        <p:spPr>
          <a:xfrm>
            <a:off x="304800" y="1930530"/>
            <a:ext cx="8569234" cy="4524315"/>
          </a:xfrm>
          <a:prstGeom prst="rect">
            <a:avLst/>
          </a:prstGeom>
        </p:spPr>
        <p:txBody>
          <a:bodyPr wrap="square">
            <a:spAutoFit/>
          </a:bodyPr>
          <a:lstStyle/>
          <a:p>
            <a:pPr marL="285750" indent="-285750">
              <a:buFont typeface="Arial" panose="020B0604020202020204" pitchFamily="34" charset="0"/>
              <a:buChar char="•"/>
            </a:pPr>
            <a:r>
              <a:rPr lang="ja-JP" altLang="en-US" dirty="0"/>
              <a:t>有限密度系などで、</a:t>
            </a:r>
            <a:r>
              <a:rPr lang="en-US" altLang="ja-JP" dirty="0"/>
              <a:t>2</a:t>
            </a:r>
            <a:r>
              <a:rPr lang="ja-JP" altLang="en-US" dirty="0"/>
              <a:t>つ以上の化学ポテンシャルを導入して格子</a:t>
            </a:r>
            <a:r>
              <a:rPr lang="en-US" altLang="ja-JP" dirty="0"/>
              <a:t>QCD</a:t>
            </a:r>
            <a:r>
              <a:rPr lang="ja-JP" altLang="en-US" dirty="0"/>
              <a:t>の計算を行うことができないと聞きました。なぜでしょうか。</a:t>
            </a:r>
          </a:p>
          <a:p>
            <a:pPr marL="285750" indent="-285750">
              <a:buFont typeface="Arial" panose="020B0604020202020204" pitchFamily="34" charset="0"/>
              <a:buChar char="•"/>
            </a:pPr>
            <a:r>
              <a:rPr lang="ja-JP" altLang="en-US" dirty="0"/>
              <a:t>格子</a:t>
            </a:r>
            <a:r>
              <a:rPr lang="en-US" altLang="ja-JP" dirty="0"/>
              <a:t>QCD</a:t>
            </a:r>
            <a:r>
              <a:rPr lang="ja-JP" altLang="en-US" dirty="0"/>
              <a:t>ではクォーク分布関数の</a:t>
            </a:r>
            <a:r>
              <a:rPr lang="en-US" altLang="ja-JP" dirty="0"/>
              <a:t>x</a:t>
            </a:r>
            <a:r>
              <a:rPr lang="ja-JP" altLang="en-US" dirty="0"/>
              <a:t>依存性は計算できないとしていて、低次のモーメント計算が一般的ですが、その理由としては格子</a:t>
            </a:r>
            <a:r>
              <a:rPr lang="en-US" altLang="ja-JP" dirty="0"/>
              <a:t>QCD</a:t>
            </a:r>
            <a:r>
              <a:rPr lang="ja-JP" altLang="en-US" dirty="0" err="1"/>
              <a:t>には</a:t>
            </a:r>
            <a:r>
              <a:rPr lang="en-US" altLang="ja-JP" dirty="0"/>
              <a:t>Lorentz</a:t>
            </a:r>
            <a:r>
              <a:rPr lang="ja-JP" altLang="en-US" dirty="0"/>
              <a:t>対称性が存在しないからということを聞きましたが、本当でしょうか </a:t>
            </a:r>
            <a:r>
              <a:rPr lang="en-US" altLang="ja-JP" dirty="0" smtClean="0"/>
              <a:t>?</a:t>
            </a:r>
            <a:r>
              <a:rPr lang="ja-JP" altLang="en-US" dirty="0" smtClean="0"/>
              <a:t>この</a:t>
            </a:r>
            <a:r>
              <a:rPr lang="ja-JP" altLang="en-US" dirty="0"/>
              <a:t>ことについてなにか改善する余地はありますか </a:t>
            </a:r>
            <a:r>
              <a:rPr lang="en-US" altLang="ja-JP" dirty="0" smtClean="0"/>
              <a:t>?</a:t>
            </a:r>
            <a:r>
              <a:rPr lang="ja-JP" altLang="en-US" dirty="0" smtClean="0"/>
              <a:t>また</a:t>
            </a:r>
            <a:r>
              <a:rPr lang="ja-JP" altLang="en-US" dirty="0"/>
              <a:t>、他にも格子</a:t>
            </a:r>
            <a:r>
              <a:rPr lang="en-US" altLang="ja-JP" dirty="0"/>
              <a:t>QCD</a:t>
            </a:r>
            <a:r>
              <a:rPr lang="ja-JP" altLang="en-US" dirty="0" err="1"/>
              <a:t>での</a:t>
            </a:r>
            <a:r>
              <a:rPr lang="ja-JP" altLang="en-US" dirty="0"/>
              <a:t>計算は原理的に不可能だとする物理量はありますか </a:t>
            </a:r>
            <a:r>
              <a:rPr lang="en-US" altLang="ja-JP" dirty="0"/>
              <a:t>?</a:t>
            </a:r>
          </a:p>
          <a:p>
            <a:pPr marL="285750" indent="-285750">
              <a:buFont typeface="Arial" panose="020B0604020202020204" pitchFamily="34" charset="0"/>
              <a:buChar char="•"/>
            </a:pPr>
            <a:r>
              <a:rPr lang="ja-JP" altLang="en-US" dirty="0"/>
              <a:t>いろいろ「計算できていない」量はあると思うのですが、それらを分類して、横軸を、日付（もしくは計算機の速度などのパラメータ）として、いつごろどの段階で、どのような量が計算可能になるか（もしくは原理的にずっと計算できないか）？がわかるような、分類表のようなものが見てみたいと思います。（できれば、のお願いです。すみません。）</a:t>
            </a:r>
          </a:p>
          <a:p>
            <a:pPr marL="285750" indent="-285750">
              <a:buFont typeface="Arial" panose="020B0604020202020204" pitchFamily="34" charset="0"/>
              <a:buChar char="•"/>
            </a:pPr>
            <a:r>
              <a:rPr lang="ja-JP" altLang="en-US" dirty="0"/>
              <a:t>符号問題の最近の議論・進展</a:t>
            </a:r>
          </a:p>
          <a:p>
            <a:pPr marL="285750" indent="-285750">
              <a:buFont typeface="Arial" panose="020B0604020202020204" pitchFamily="34" charset="0"/>
              <a:buChar char="•"/>
            </a:pPr>
            <a:r>
              <a:rPr lang="ja-JP" altLang="en-US" dirty="0"/>
              <a:t>いろいろなコラボレーション（</a:t>
            </a:r>
            <a:r>
              <a:rPr lang="en-US" altLang="ja-JP" dirty="0"/>
              <a:t>WHOT</a:t>
            </a:r>
            <a:r>
              <a:rPr lang="ja-JP" altLang="en-US" dirty="0"/>
              <a:t>とか）がありますが、どこの名前が一番センスあるとおもいますか</a:t>
            </a:r>
            <a:r>
              <a:rPr lang="ja-JP" altLang="en-US" dirty="0" smtClean="0"/>
              <a:t>？</a:t>
            </a:r>
            <a:r>
              <a:rPr lang="ja-JP" altLang="en-US" dirty="0"/>
              <a:t>ペンネーム：雲米志亜我例（元名古屋在住）</a:t>
            </a:r>
          </a:p>
          <a:p>
            <a:pPr marL="285750" indent="-285750">
              <a:buFont typeface="Arial" panose="020B0604020202020204" pitchFamily="34" charset="0"/>
              <a:buChar char="•"/>
            </a:pPr>
            <a:endParaRPr lang="ja-JP" altLang="en-US" dirty="0"/>
          </a:p>
        </p:txBody>
      </p:sp>
    </p:spTree>
    <p:extLst>
      <p:ext uri="{BB962C8B-B14F-4D97-AF65-F5344CB8AC3E}">
        <p14:creationId xmlns:p14="http://schemas.microsoft.com/office/powerpoint/2010/main" val="1780391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「どうして格子</a:t>
            </a:r>
            <a:r>
              <a:rPr lang="en-US" altLang="ja-JP" dirty="0"/>
              <a:t>QCD</a:t>
            </a:r>
            <a:r>
              <a:rPr lang="ja-JP" altLang="en-US" dirty="0"/>
              <a:t>ではこの量が計算できないんだろう？」とか、「あの議論はどうなったんだろうか？」など、格子</a:t>
            </a:r>
            <a:r>
              <a:rPr lang="en-US" altLang="ja-JP" dirty="0"/>
              <a:t>QCD</a:t>
            </a:r>
            <a:r>
              <a:rPr lang="ja-JP" altLang="en-US" dirty="0"/>
              <a:t>に関して日頃から疑問に思っていることを挙げてください。</a:t>
            </a:r>
            <a:endParaRPr kumimoji="1" lang="ja-JP" altLang="en-US" dirty="0"/>
          </a:p>
        </p:txBody>
      </p:sp>
      <p:sp>
        <p:nvSpPr>
          <p:cNvPr id="4" name="正方形/長方形 3"/>
          <p:cNvSpPr/>
          <p:nvPr/>
        </p:nvSpPr>
        <p:spPr>
          <a:xfrm>
            <a:off x="387531" y="1791014"/>
            <a:ext cx="8277497" cy="3970318"/>
          </a:xfrm>
          <a:prstGeom prst="rect">
            <a:avLst/>
          </a:prstGeom>
        </p:spPr>
        <p:txBody>
          <a:bodyPr wrap="square">
            <a:spAutoFit/>
          </a:bodyPr>
          <a:lstStyle/>
          <a:p>
            <a:pPr marL="285750" indent="-285750">
              <a:buFont typeface="Arial" panose="020B0604020202020204" pitchFamily="34" charset="0"/>
              <a:buChar char="•"/>
            </a:pPr>
            <a:r>
              <a:rPr lang="ja-JP" altLang="en-US" dirty="0" smtClean="0"/>
              <a:t>格子上</a:t>
            </a:r>
            <a:r>
              <a:rPr lang="ja-JP" altLang="en-US" dirty="0"/>
              <a:t>での</a:t>
            </a:r>
            <a:r>
              <a:rPr lang="en-US" altLang="ja-JP" dirty="0"/>
              <a:t>Fermion</a:t>
            </a:r>
            <a:r>
              <a:rPr lang="ja-JP" altLang="en-US" dirty="0"/>
              <a:t>を考える際、なぜ問題が生ずるのか</a:t>
            </a:r>
          </a:p>
          <a:p>
            <a:pPr marL="285750" indent="-285750">
              <a:buFont typeface="Arial" panose="020B0604020202020204" pitchFamily="34" charset="0"/>
              <a:buChar char="•"/>
            </a:pPr>
            <a:r>
              <a:rPr lang="ja-JP" altLang="en-US" dirty="0"/>
              <a:t>ゲージ場の</a:t>
            </a:r>
            <a:r>
              <a:rPr lang="en-US" altLang="ja-JP" dirty="0" err="1"/>
              <a:t>Chern</a:t>
            </a:r>
            <a:r>
              <a:rPr lang="en-US" altLang="ja-JP" dirty="0"/>
              <a:t>-Simons</a:t>
            </a:r>
            <a:r>
              <a:rPr lang="ja-JP" altLang="en-US" dirty="0"/>
              <a:t>数</a:t>
            </a:r>
          </a:p>
          <a:p>
            <a:pPr marL="285750" indent="-285750">
              <a:buFont typeface="Arial" panose="020B0604020202020204" pitchFamily="34" charset="0"/>
              <a:buChar char="•"/>
            </a:pPr>
            <a:r>
              <a:rPr lang="ja-JP" altLang="en-US" dirty="0"/>
              <a:t>格子</a:t>
            </a:r>
            <a:r>
              <a:rPr lang="en-US" altLang="ja-JP" dirty="0"/>
              <a:t>QCD</a:t>
            </a:r>
            <a:r>
              <a:rPr lang="ja-JP" altLang="en-US" dirty="0"/>
              <a:t>に向く物理量は何ですか。どうして向く、向かないがありますか。第一原理という点以外の観点から、どうして格子</a:t>
            </a:r>
            <a:r>
              <a:rPr lang="en-US" altLang="ja-JP" dirty="0"/>
              <a:t>QCD</a:t>
            </a:r>
            <a:r>
              <a:rPr lang="ja-JP" altLang="en-US" dirty="0"/>
              <a:t>の手法が注目されているのですか。</a:t>
            </a:r>
          </a:p>
          <a:p>
            <a:pPr marL="285750" indent="-285750">
              <a:buFont typeface="Arial" panose="020B0604020202020204" pitchFamily="34" charset="0"/>
              <a:buChar char="•"/>
            </a:pPr>
            <a:r>
              <a:rPr lang="ja-JP" altLang="en-US" dirty="0"/>
              <a:t>なぜ格子に分割する必要が</a:t>
            </a:r>
            <a:r>
              <a:rPr lang="ja-JP" altLang="en-US" dirty="0" err="1"/>
              <a:t>て</a:t>
            </a:r>
            <a:r>
              <a:rPr lang="ja-JP" altLang="en-US" dirty="0"/>
              <a:t>できたのか。格子</a:t>
            </a:r>
            <a:r>
              <a:rPr lang="en-US" altLang="ja-JP" dirty="0"/>
              <a:t>QCD</a:t>
            </a:r>
            <a:r>
              <a:rPr lang="ja-JP" altLang="en-US" dirty="0"/>
              <a:t>によってどんなメリットがあるのか。</a:t>
            </a:r>
          </a:p>
          <a:p>
            <a:pPr marL="285750" indent="-285750">
              <a:buFont typeface="Arial" panose="020B0604020202020204" pitchFamily="34" charset="0"/>
              <a:buChar char="•"/>
            </a:pPr>
            <a:r>
              <a:rPr lang="ja-JP" altLang="en-US" dirty="0"/>
              <a:t>格子にする利点とは何ですか？</a:t>
            </a:r>
          </a:p>
          <a:p>
            <a:pPr marL="285750" indent="-285750">
              <a:buFont typeface="Arial" panose="020B0604020202020204" pitchFamily="34" charset="0"/>
              <a:buChar char="•"/>
            </a:pPr>
            <a:r>
              <a:rPr lang="ja-JP" altLang="en-US" dirty="0"/>
              <a:t>格子によって最小に区切られている”量？もの？”は、結局何だと言えるのでしょうか。</a:t>
            </a:r>
          </a:p>
          <a:p>
            <a:pPr marL="285750" indent="-285750">
              <a:buFont typeface="Arial" panose="020B0604020202020204" pitchFamily="34" charset="0"/>
              <a:buChar char="•"/>
            </a:pPr>
            <a:r>
              <a:rPr lang="ja-JP" altLang="en-US" dirty="0"/>
              <a:t>遅い回答となり申し訳ありません。格子</a:t>
            </a:r>
            <a:r>
              <a:rPr lang="en-US" altLang="ja-JP" dirty="0"/>
              <a:t>QCD</a:t>
            </a:r>
            <a:r>
              <a:rPr lang="ja-JP" altLang="en-US" dirty="0"/>
              <a:t>初心者でほとんど知識がないのですが、格子</a:t>
            </a:r>
            <a:r>
              <a:rPr lang="en-US" altLang="ja-JP" dirty="0"/>
              <a:t>QCD</a:t>
            </a:r>
            <a:r>
              <a:rPr lang="ja-JP" altLang="en-US" dirty="0"/>
              <a:t>を用いることで計算できるようになった物理量はどんなものがあるのでしょうか。またそれからどのような物理が得られたのでしょうか。漠然とした質問で申し訳ありませんがざっくりで良いので教えていただきたいと思っております。よろしくお願い致します。</a:t>
            </a:r>
          </a:p>
        </p:txBody>
      </p:sp>
    </p:spTree>
    <p:extLst>
      <p:ext uri="{BB962C8B-B14F-4D97-AF65-F5344CB8AC3E}">
        <p14:creationId xmlns:p14="http://schemas.microsoft.com/office/powerpoint/2010/main" val="14233176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92919" y="15428"/>
            <a:ext cx="8079581" cy="1658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800" kern="1200" spc="-12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4800" b="0" i="0" u="none" strike="noStrike" kern="1200" cap="none" spc="-120" normalizeH="0" baseline="0" noProof="0" smtClean="0">
                <a:ln>
                  <a:noFill/>
                </a:ln>
                <a:solidFill>
                  <a:sysClr val="window" lastClr="FFFFFF">
                    <a:lumMod val="75000"/>
                    <a:lumOff val="25000"/>
                  </a:sysClr>
                </a:solidFill>
                <a:effectLst/>
                <a:uLnTx/>
                <a:uFillTx/>
                <a:latin typeface="Calibri" panose="020F0502020204030204"/>
                <a:ea typeface="メイリオ" panose="020B0604030504040204" pitchFamily="50" charset="-128"/>
                <a:cs typeface="+mj-cs"/>
              </a:rPr>
              <a:t>データ容量と物理</a:t>
            </a:r>
            <a:endParaRPr kumimoji="1" lang="ja-JP" altLang="en-US" sz="4800" b="0" i="0" u="none" strike="noStrike" kern="1200" cap="none" spc="-120" normalizeH="0" baseline="0" noProof="0" dirty="0">
              <a:ln>
                <a:noFill/>
              </a:ln>
              <a:solidFill>
                <a:sysClr val="window" lastClr="FFFFFF">
                  <a:lumMod val="75000"/>
                  <a:lumOff val="25000"/>
                </a:sysClr>
              </a:solidFill>
              <a:effectLst/>
              <a:uLnTx/>
              <a:uFillTx/>
              <a:latin typeface="Calibri" panose="020F0502020204030204"/>
              <a:ea typeface="メイリオ" panose="020B0604030504040204" pitchFamily="50" charset="-128"/>
              <a:cs typeface="+mj-cs"/>
            </a:endParaRPr>
          </a:p>
        </p:txBody>
      </p:sp>
      <p:pic>
        <p:nvPicPr>
          <p:cNvPr id="5" name="Picture 76" descr="lattic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47" y="2200386"/>
            <a:ext cx="3447477" cy="332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1579572" y="1348864"/>
            <a:ext cx="1980029" cy="954107"/>
          </a:xfrm>
          <a:prstGeom prst="rect">
            <a:avLst/>
          </a:prstGeom>
          <a:noFill/>
        </p:spPr>
        <p:txBody>
          <a:bodyPr wrap="none" rtlCol="0">
            <a:spAutoFit/>
          </a:bodyPr>
          <a:lstStyle/>
          <a:p>
            <a:pPr algn="ctr"/>
            <a:r>
              <a:rPr lang="ja-JP" altLang="en-US" sz="2800" dirty="0" smtClean="0">
                <a:solidFill>
                  <a:prstClr val="white"/>
                </a:solidFill>
                <a:ea typeface="メイリオ" panose="020B0604030504040204" pitchFamily="50" charset="-128"/>
              </a:rPr>
              <a:t>ゲージ配位</a:t>
            </a:r>
            <a:endParaRPr lang="en-US" altLang="ja-JP" sz="2800" dirty="0" smtClean="0">
              <a:solidFill>
                <a:prstClr val="white"/>
              </a:solidFill>
              <a:ea typeface="メイリオ" panose="020B0604030504040204" pitchFamily="50" charset="-128"/>
            </a:endParaRPr>
          </a:p>
          <a:p>
            <a:pPr algn="ctr"/>
            <a:r>
              <a:rPr lang="en-US" altLang="ja-JP" sz="2800" dirty="0" smtClean="0">
                <a:solidFill>
                  <a:prstClr val="white"/>
                </a:solidFill>
                <a:ea typeface="メイリオ" panose="020B0604030504040204" pitchFamily="50" charset="-128"/>
              </a:rPr>
              <a:t>128</a:t>
            </a:r>
            <a:r>
              <a:rPr lang="en-US" altLang="ja-JP" sz="2800" baseline="30000" dirty="0" smtClean="0">
                <a:solidFill>
                  <a:prstClr val="white"/>
                </a:solidFill>
                <a:ea typeface="メイリオ" panose="020B0604030504040204" pitchFamily="50" charset="-128"/>
              </a:rPr>
              <a:t>4</a:t>
            </a:r>
            <a:endParaRPr lang="ja-JP" altLang="en-US" sz="2800" baseline="30000" dirty="0">
              <a:solidFill>
                <a:prstClr val="white"/>
              </a:solidFill>
              <a:ea typeface="メイリオ" panose="020B0604030504040204" pitchFamily="50" charset="-128"/>
            </a:endParaRPr>
          </a:p>
        </p:txBody>
      </p:sp>
      <p:pic>
        <p:nvPicPr>
          <p:cNvPr id="7" name="TexTeXPicture" descr="&lt;?xml version=&quot;1.0&quot; encoding=&quot;utf-16&quot;?&gt;&#10;&lt;TeXTeX&gt;&#10;  &lt;preamble&gt;\documentclass{jarticle}&#10;\usepackage{amsmath}&#10;\pagestyle{empty}&lt;/preamble&gt;&#10;  &lt;body&gt;\begin{align*} &#10;=144~{\rm GB}&#10;\end{align*}&lt;/body&gt;&#10;  &lt;fcolor&gt;FFFFFFFF&lt;/fcolor&gt;&#10;  &lt;bcolor&gt;FFFFFFFF&lt;/bcolor&gt;&#10;  &lt;transparent&gt;True&lt;/transparent&gt;&#10;  &lt;resolution&gt;1800&lt;/resolution&gt;&#10;  &lt;imageh&gt;176&lt;/imageh&gt;&#10;  &lt;imagew&gt;1062&lt;/imagew&gt;&#10;  &lt;scale&gt;50&lt;/scale&gt;&#10;  &lt;cursor&gt;2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572" y="6056130"/>
            <a:ext cx="1800974" cy="298467"/>
          </a:xfrm>
          <a:prstGeom prst="rect">
            <a:avLst/>
          </a:prstGeom>
        </p:spPr>
      </p:pic>
      <p:pic>
        <p:nvPicPr>
          <p:cNvPr id="8" name="TexTeXPicture" descr="&lt;?xml version=&quot;1.0&quot; encoding=&quot;utf-16&quot;?&gt;&#10;&lt;TeXTeX&gt;&#10;  &lt;preamble&gt;\documentclass{jarticle}&#10;\usepackage{amsmath}&#10;\pagestyle{empty}&lt;/preamble&gt;&#10;  &lt;body&gt;\begin{align*} &#10;128^4\times 4 \times 9 \times 2 \times 8~{\rm Bytes}&#10;\end{align*}&lt;/body&gt;&#10;  &lt;fcolor&gt;FFFFFFFF&lt;/fcolor&gt;&#10;  &lt;bcolor&gt;FFFFFFFF&lt;/bcolor&gt;&#10;  &lt;transparent&gt;True&lt;/transparent&gt;&#10;  &lt;resolution&gt;1800&lt;/resolution&gt;&#10;  &lt;imageh&gt;268&lt;/imageh&gt;&#10;  &lt;imagew&gt;2865&lt;/imagew&gt;&#10;  &lt;scale&gt;50&lt;/scale&gt;&#10;  &lt;cursor&gt;6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522" y="5529370"/>
            <a:ext cx="3032125" cy="283633"/>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484" y="2379997"/>
            <a:ext cx="1988081" cy="3149373"/>
          </a:xfrm>
          <a:prstGeom prst="rect">
            <a:avLst/>
          </a:prstGeom>
        </p:spPr>
      </p:pic>
      <p:sp>
        <p:nvSpPr>
          <p:cNvPr id="10" name="テキスト ボックス 9"/>
          <p:cNvSpPr txBox="1"/>
          <p:nvPr/>
        </p:nvSpPr>
        <p:spPr>
          <a:xfrm>
            <a:off x="5151900" y="1348864"/>
            <a:ext cx="3057247" cy="892552"/>
          </a:xfrm>
          <a:prstGeom prst="rect">
            <a:avLst/>
          </a:prstGeom>
          <a:noFill/>
        </p:spPr>
        <p:txBody>
          <a:bodyPr wrap="none" rtlCol="0">
            <a:spAutoFit/>
          </a:bodyPr>
          <a:lstStyle/>
          <a:p>
            <a:pPr algn="ctr"/>
            <a:r>
              <a:rPr lang="ja-JP" altLang="en-US" sz="2800" dirty="0">
                <a:solidFill>
                  <a:prstClr val="white"/>
                </a:solidFill>
                <a:ea typeface="メイリオ" panose="020B0604030504040204" pitchFamily="50" charset="-128"/>
              </a:rPr>
              <a:t>場</a:t>
            </a:r>
            <a:r>
              <a:rPr lang="ja-JP" altLang="en-US" sz="2800" dirty="0" smtClean="0">
                <a:solidFill>
                  <a:prstClr val="white"/>
                </a:solidFill>
                <a:ea typeface="メイリオ" panose="020B0604030504040204" pitchFamily="50" charset="-128"/>
              </a:rPr>
              <a:t>の</a:t>
            </a:r>
            <a:r>
              <a:rPr lang="ja-JP" altLang="en-US" sz="2800" dirty="0">
                <a:solidFill>
                  <a:prstClr val="white"/>
                </a:solidFill>
                <a:ea typeface="メイリオ" panose="020B0604030504040204" pitchFamily="50" charset="-128"/>
              </a:rPr>
              <a:t>理論</a:t>
            </a:r>
            <a:r>
              <a:rPr lang="ja-JP" altLang="en-US" sz="2800" dirty="0" smtClean="0">
                <a:solidFill>
                  <a:prstClr val="white"/>
                </a:solidFill>
                <a:ea typeface="メイリオ" panose="020B0604030504040204" pitchFamily="50" charset="-128"/>
              </a:rPr>
              <a:t>の</a:t>
            </a:r>
            <a:r>
              <a:rPr lang="ja-JP" altLang="en-US" sz="2800" dirty="0">
                <a:solidFill>
                  <a:prstClr val="white"/>
                </a:solidFill>
                <a:ea typeface="メイリオ" panose="020B0604030504040204" pitchFamily="50" charset="-128"/>
              </a:rPr>
              <a:t>教科書</a:t>
            </a:r>
            <a:endParaRPr lang="en-US" altLang="ja-JP" sz="2800" dirty="0" smtClean="0">
              <a:solidFill>
                <a:prstClr val="white"/>
              </a:solidFill>
              <a:ea typeface="メイリオ" panose="020B0604030504040204" pitchFamily="50" charset="-128"/>
            </a:endParaRPr>
          </a:p>
          <a:p>
            <a:pPr algn="ctr"/>
            <a:r>
              <a:rPr lang="en-US" altLang="ja-JP" sz="2400" dirty="0" err="1" smtClean="0">
                <a:solidFill>
                  <a:prstClr val="white"/>
                </a:solidFill>
                <a:ea typeface="メイリオ" panose="020B0604030504040204" pitchFamily="50" charset="-128"/>
              </a:rPr>
              <a:t>Peskin</a:t>
            </a:r>
            <a:r>
              <a:rPr lang="en-US" altLang="ja-JP" sz="2400" dirty="0" smtClean="0">
                <a:solidFill>
                  <a:prstClr val="white"/>
                </a:solidFill>
                <a:ea typeface="メイリオ" panose="020B0604030504040204" pitchFamily="50" charset="-128"/>
              </a:rPr>
              <a:t>-Schroeder</a:t>
            </a:r>
            <a:endParaRPr lang="ja-JP" altLang="en-US" sz="2400" dirty="0">
              <a:solidFill>
                <a:prstClr val="white"/>
              </a:solidFill>
              <a:ea typeface="メイリオ" panose="020B0604030504040204" pitchFamily="50" charset="-128"/>
            </a:endParaRPr>
          </a:p>
        </p:txBody>
      </p:sp>
      <p:sp>
        <p:nvSpPr>
          <p:cNvPr id="11" name="テキスト ボックス 10"/>
          <p:cNvSpPr txBox="1"/>
          <p:nvPr/>
        </p:nvSpPr>
        <p:spPr>
          <a:xfrm>
            <a:off x="5800314" y="5732964"/>
            <a:ext cx="1760418" cy="646331"/>
          </a:xfrm>
          <a:prstGeom prst="rect">
            <a:avLst/>
          </a:prstGeom>
          <a:noFill/>
        </p:spPr>
        <p:txBody>
          <a:bodyPr wrap="none" rtlCol="0">
            <a:spAutoFit/>
          </a:bodyPr>
          <a:lstStyle/>
          <a:p>
            <a:r>
              <a:rPr lang="ja-JP" altLang="en-US" sz="3600" dirty="0" smtClean="0">
                <a:solidFill>
                  <a:prstClr val="white"/>
                </a:solidFill>
                <a:ea typeface="メイリオ" panose="020B0604030504040204" pitchFamily="50" charset="-128"/>
              </a:rPr>
              <a:t>約</a:t>
            </a:r>
            <a:r>
              <a:rPr lang="en-US" altLang="ja-JP" sz="3600" dirty="0" smtClean="0">
                <a:solidFill>
                  <a:prstClr val="white"/>
                </a:solidFill>
                <a:ea typeface="メイリオ" panose="020B0604030504040204" pitchFamily="50" charset="-128"/>
              </a:rPr>
              <a:t>10MB</a:t>
            </a:r>
            <a:endParaRPr lang="ja-JP" altLang="en-US" sz="3600" dirty="0">
              <a:solidFill>
                <a:prstClr val="white"/>
              </a:solidFill>
              <a:ea typeface="メイリオ" panose="020B0604030504040204" pitchFamily="50" charset="-128"/>
            </a:endParaRPr>
          </a:p>
        </p:txBody>
      </p:sp>
    </p:spTree>
    <p:extLst>
      <p:ext uri="{BB962C8B-B14F-4D97-AF65-F5344CB8AC3E}">
        <p14:creationId xmlns:p14="http://schemas.microsoft.com/office/powerpoint/2010/main" val="15859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格子</a:t>
            </a:r>
            <a:r>
              <a:rPr kumimoji="1" lang="en-US" altLang="ja-JP" sz="4400" dirty="0" smtClean="0"/>
              <a:t>QCD</a:t>
            </a:r>
            <a:r>
              <a:rPr kumimoji="1" lang="ja-JP" altLang="en-US" sz="4400" dirty="0" err="1" smtClean="0"/>
              <a:t>、</a:t>
            </a:r>
            <a:r>
              <a:rPr kumimoji="1" lang="ja-JP" altLang="en-US" sz="4400" dirty="0" smtClean="0"/>
              <a:t>できたらいい</a:t>
            </a:r>
            <a:r>
              <a:rPr lang="ja-JP" altLang="en-US" sz="4400" dirty="0"/>
              <a:t>な</a:t>
            </a:r>
            <a:r>
              <a:rPr kumimoji="1" lang="en-US" altLang="ja-JP" sz="4400" dirty="0" smtClean="0"/>
              <a:t/>
            </a:r>
            <a:br>
              <a:rPr kumimoji="1" lang="en-US" altLang="ja-JP" sz="4400" dirty="0" smtClean="0"/>
            </a:br>
            <a:r>
              <a:rPr kumimoji="1" lang="ja-JP" altLang="en-US" sz="3200" dirty="0" smtClean="0"/>
              <a:t>～</a:t>
            </a:r>
            <a:r>
              <a:rPr lang="ja-JP" altLang="en-US" sz="3200" dirty="0" smtClean="0"/>
              <a:t>原子核衝突</a:t>
            </a:r>
            <a:r>
              <a:rPr lang="ja-JP" altLang="en-US" sz="3200" dirty="0"/>
              <a:t>分野</a:t>
            </a:r>
            <a:r>
              <a:rPr lang="ja-JP" altLang="en-US" sz="3200" dirty="0" smtClean="0"/>
              <a:t>から見て～</a:t>
            </a:r>
            <a:endParaRPr kumimoji="1" lang="ja-JP" altLang="en-US" sz="3200"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34" y="1582945"/>
            <a:ext cx="3443719" cy="1934559"/>
          </a:xfrm>
          <a:prstGeom prst="rect">
            <a:avLst/>
          </a:prstGeom>
        </p:spPr>
      </p:pic>
      <p:sp>
        <p:nvSpPr>
          <p:cNvPr id="12" name="テキスト ボックス 11"/>
          <p:cNvSpPr txBox="1"/>
          <p:nvPr/>
        </p:nvSpPr>
        <p:spPr>
          <a:xfrm>
            <a:off x="3872251" y="1719228"/>
            <a:ext cx="3265638" cy="830997"/>
          </a:xfrm>
          <a:prstGeom prst="rect">
            <a:avLst/>
          </a:prstGeom>
          <a:noFill/>
        </p:spPr>
        <p:txBody>
          <a:bodyPr wrap="none" rtlCol="0">
            <a:spAutoFit/>
          </a:bodyPr>
          <a:lstStyle/>
          <a:p>
            <a:r>
              <a:rPr kumimoji="1" lang="ja-JP" altLang="en-US" sz="2400" dirty="0" smtClean="0"/>
              <a:t>原子核衝突</a:t>
            </a:r>
            <a:endParaRPr kumimoji="1" lang="en-US" altLang="ja-JP" sz="2400" dirty="0" smtClean="0"/>
          </a:p>
          <a:p>
            <a:r>
              <a:rPr lang="ja-JP" altLang="en-US" sz="2400" dirty="0" smtClean="0"/>
              <a:t>まるご</a:t>
            </a:r>
            <a:r>
              <a:rPr lang="ja-JP" altLang="en-US" sz="2400" dirty="0"/>
              <a:t>と</a:t>
            </a:r>
            <a:r>
              <a:rPr lang="ja-JP" altLang="en-US" sz="2400" dirty="0" smtClean="0"/>
              <a:t>シミュレーション</a:t>
            </a:r>
            <a:endParaRPr kumimoji="1" lang="ja-JP" altLang="en-US" sz="2400" dirty="0" smtClean="0"/>
          </a:p>
        </p:txBody>
      </p:sp>
      <p:sp>
        <p:nvSpPr>
          <p:cNvPr id="13" name="テキスト ボックス 12"/>
          <p:cNvSpPr txBox="1"/>
          <p:nvPr/>
        </p:nvSpPr>
        <p:spPr>
          <a:xfrm>
            <a:off x="3872251" y="3779521"/>
            <a:ext cx="3728906" cy="830997"/>
          </a:xfrm>
          <a:prstGeom prst="rect">
            <a:avLst/>
          </a:prstGeom>
          <a:noFill/>
        </p:spPr>
        <p:txBody>
          <a:bodyPr wrap="none" rtlCol="0">
            <a:spAutoFit/>
          </a:bodyPr>
          <a:lstStyle/>
          <a:p>
            <a:r>
              <a:rPr kumimoji="1" lang="en-US" altLang="ja-JP" sz="2400" dirty="0" smtClean="0"/>
              <a:t>QCD</a:t>
            </a:r>
            <a:r>
              <a:rPr kumimoji="1" lang="ja-JP" altLang="en-US" sz="2400" dirty="0" smtClean="0"/>
              <a:t>相図</a:t>
            </a:r>
            <a:r>
              <a:rPr lang="ja-JP" altLang="en-US" sz="2400" dirty="0" smtClean="0"/>
              <a:t>の決定</a:t>
            </a:r>
            <a:endParaRPr kumimoji="1" lang="en-US" altLang="ja-JP" sz="2400" dirty="0" smtClean="0"/>
          </a:p>
          <a:p>
            <a:r>
              <a:rPr lang="en-US" altLang="ja-JP" sz="2400" dirty="0" smtClean="0"/>
              <a:t>QCD</a:t>
            </a:r>
            <a:r>
              <a:rPr lang="ja-JP" altLang="en-US" sz="2400" dirty="0" smtClean="0"/>
              <a:t>臨界点の位置を決める</a:t>
            </a:r>
            <a:endParaRPr kumimoji="1" lang="ja-JP" altLang="en-US" sz="2400" dirty="0" smtClean="0"/>
          </a:p>
        </p:txBody>
      </p:sp>
      <p:pic>
        <p:nvPicPr>
          <p:cNvPr id="15" name="図 14"/>
          <p:cNvPicPr>
            <a:picLocks noChangeAspect="1"/>
          </p:cNvPicPr>
          <p:nvPr/>
        </p:nvPicPr>
        <p:blipFill>
          <a:blip r:embed="rId3">
            <a:clrChange>
              <a:clrFrom>
                <a:srgbClr val="000000"/>
              </a:clrFrom>
              <a:clrTo>
                <a:srgbClr val="000000">
                  <a:alpha val="0"/>
                </a:srgbClr>
              </a:clrTo>
            </a:clrChange>
          </a:blip>
          <a:stretch>
            <a:fillRect/>
          </a:stretch>
        </p:blipFill>
        <p:spPr>
          <a:xfrm>
            <a:off x="7238330" y="4502330"/>
            <a:ext cx="2010171" cy="2355669"/>
          </a:xfrm>
          <a:prstGeom prst="rect">
            <a:avLst/>
          </a:prstGeom>
        </p:spPr>
      </p:pic>
      <p:pic>
        <p:nvPicPr>
          <p:cNvPr id="16" name="図 15"/>
          <p:cNvPicPr>
            <a:picLocks noChangeAspect="1"/>
          </p:cNvPicPr>
          <p:nvPr/>
        </p:nvPicPr>
        <p:blipFill>
          <a:blip r:embed="rId4"/>
          <a:stretch>
            <a:fillRect/>
          </a:stretch>
        </p:blipFill>
        <p:spPr>
          <a:xfrm>
            <a:off x="210335" y="3561805"/>
            <a:ext cx="3443718" cy="2532982"/>
          </a:xfrm>
          <a:prstGeom prst="rect">
            <a:avLst/>
          </a:prstGeom>
        </p:spPr>
      </p:pic>
    </p:spTree>
    <p:extLst>
      <p:ext uri="{BB962C8B-B14F-4D97-AF65-F5344CB8AC3E}">
        <p14:creationId xmlns:p14="http://schemas.microsoft.com/office/powerpoint/2010/main" val="6836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905897" y="1538645"/>
            <a:ext cx="2011680" cy="1509355"/>
          </a:xfrm>
          <a:prstGeom prst="roundRect">
            <a:avLst/>
          </a:prstGeom>
          <a:gradFill>
            <a:gsLst>
              <a:gs pos="0">
                <a:schemeClr val="accent1">
                  <a:tint val="98000"/>
                  <a:lumMod val="100000"/>
                  <a:alpha val="70000"/>
                </a:schemeClr>
              </a:gs>
              <a:gs pos="100000">
                <a:schemeClr val="accent1">
                  <a:shade val="88000"/>
                  <a:lumMod val="88000"/>
                  <a:alpha val="62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sz="4400" dirty="0">
                <a:solidFill>
                  <a:prstClr val="white"/>
                </a:solidFill>
              </a:rPr>
              <a:t>格子</a:t>
            </a:r>
            <a:r>
              <a:rPr lang="en-US" altLang="ja-JP" sz="4400" dirty="0" smtClean="0">
                <a:solidFill>
                  <a:prstClr val="white"/>
                </a:solidFill>
              </a:rPr>
              <a:t>QCD</a:t>
            </a:r>
            <a:r>
              <a:rPr lang="ja-JP" altLang="en-US" sz="4400" dirty="0" err="1" smtClean="0">
                <a:solidFill>
                  <a:prstClr val="white"/>
                </a:solidFill>
              </a:rPr>
              <a:t>、</a:t>
            </a:r>
            <a:r>
              <a:rPr lang="ja-JP" altLang="en-US" sz="4400" dirty="0">
                <a:solidFill>
                  <a:prstClr val="white"/>
                </a:solidFill>
              </a:rPr>
              <a:t>できたら</a:t>
            </a:r>
            <a:r>
              <a:rPr lang="ja-JP" altLang="en-US" sz="4400" dirty="0" smtClean="0">
                <a:solidFill>
                  <a:prstClr val="white"/>
                </a:solidFill>
              </a:rPr>
              <a:t>いい</a:t>
            </a:r>
            <a:r>
              <a:rPr lang="ja-JP" altLang="en-US" sz="4400" dirty="0">
                <a:solidFill>
                  <a:prstClr val="white"/>
                </a:solidFill>
              </a:rPr>
              <a:t>な</a:t>
            </a:r>
            <a:r>
              <a:rPr lang="en-US" altLang="ja-JP" sz="4400" dirty="0">
                <a:solidFill>
                  <a:prstClr val="white"/>
                </a:solidFill>
              </a:rPr>
              <a:t/>
            </a:r>
            <a:br>
              <a:rPr lang="en-US" altLang="ja-JP" sz="4400" dirty="0">
                <a:solidFill>
                  <a:prstClr val="white"/>
                </a:solidFill>
              </a:rPr>
            </a:br>
            <a:r>
              <a:rPr lang="ja-JP" altLang="en-US" sz="3200" dirty="0">
                <a:solidFill>
                  <a:prstClr val="white"/>
                </a:solidFill>
              </a:rPr>
              <a:t>～原子核</a:t>
            </a:r>
            <a:r>
              <a:rPr lang="ja-JP" altLang="en-US" sz="3200" dirty="0" smtClean="0">
                <a:solidFill>
                  <a:prstClr val="white"/>
                </a:solidFill>
              </a:rPr>
              <a:t>衝突分野</a:t>
            </a:r>
            <a:r>
              <a:rPr lang="ja-JP" altLang="en-US" sz="3200" dirty="0">
                <a:solidFill>
                  <a:prstClr val="white"/>
                </a:solidFill>
              </a:rPr>
              <a:t>から見て～</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376" y="1603870"/>
            <a:ext cx="2762975" cy="1552141"/>
          </a:xfrm>
          <a:prstGeom prst="rect">
            <a:avLst/>
          </a:prstGeom>
        </p:spPr>
      </p:pic>
      <p:sp>
        <p:nvSpPr>
          <p:cNvPr id="6" name="テキスト ボックス 5"/>
          <p:cNvSpPr txBox="1"/>
          <p:nvPr/>
        </p:nvSpPr>
        <p:spPr>
          <a:xfrm>
            <a:off x="1178868" y="3501611"/>
            <a:ext cx="4708340" cy="3046988"/>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始</a:t>
            </a:r>
            <a:r>
              <a:rPr lang="ja-JP" altLang="en-US" sz="2400" dirty="0" smtClean="0"/>
              <a:t>状態の原子核なら作れる？</a:t>
            </a:r>
            <a:r>
              <a:rPr lang="ja-JP" altLang="en-US" sz="2400" dirty="0" smtClean="0">
                <a:solidFill>
                  <a:srgbClr val="00B0F0"/>
                </a:solidFill>
              </a:rPr>
              <a:t>①</a:t>
            </a:r>
            <a:endParaRPr lang="en-US" altLang="ja-JP" sz="2400" dirty="0" smtClean="0">
              <a:solidFill>
                <a:srgbClr val="00B0F0"/>
              </a:solidFill>
            </a:endParaRPr>
          </a:p>
          <a:p>
            <a:pPr marL="342900" indent="-342900">
              <a:buFont typeface="Arial" panose="020B0604020202020204" pitchFamily="34" charset="0"/>
              <a:buChar char="•"/>
            </a:pPr>
            <a:r>
              <a:rPr lang="en-US" altLang="ja-JP" sz="2400" dirty="0" smtClean="0"/>
              <a:t>Z&lt;10</a:t>
            </a:r>
            <a:r>
              <a:rPr lang="ja-JP" altLang="en-US" sz="2400" dirty="0" smtClean="0"/>
              <a:t>程度</a:t>
            </a:r>
            <a:r>
              <a:rPr lang="ja-JP" altLang="en-US" sz="2400" dirty="0"/>
              <a:t>の</a:t>
            </a:r>
            <a:r>
              <a:rPr lang="ja-JP" altLang="en-US" sz="2400" dirty="0" smtClean="0"/>
              <a:t>軽イオンなら</a:t>
            </a:r>
            <a:r>
              <a:rPr lang="en-US" altLang="ja-JP" sz="2400" dirty="0" smtClean="0"/>
              <a:t>…</a:t>
            </a:r>
            <a:r>
              <a:rPr lang="ja-JP" altLang="en-US" sz="2400" dirty="0" smtClean="0">
                <a:solidFill>
                  <a:srgbClr val="00B0F0"/>
                </a:solidFill>
              </a:rPr>
              <a:t>①</a:t>
            </a:r>
            <a:endParaRPr kumimoji="1" lang="en-US" altLang="ja-JP" sz="2400" dirty="0" smtClean="0">
              <a:solidFill>
                <a:srgbClr val="00B0F0"/>
              </a:solidFill>
            </a:endParaRPr>
          </a:p>
          <a:p>
            <a:pPr marL="342900" indent="-342900">
              <a:buFont typeface="Arial" panose="020B0604020202020204" pitchFamily="34" charset="0"/>
              <a:buChar char="•"/>
            </a:pPr>
            <a:r>
              <a:rPr kumimoji="1" lang="ja-JP" altLang="en-US" sz="2400" dirty="0" smtClean="0"/>
              <a:t>核子１個なら</a:t>
            </a:r>
            <a:r>
              <a:rPr kumimoji="1" lang="en-US" altLang="ja-JP" sz="2400" dirty="0" smtClean="0"/>
              <a:t>…</a:t>
            </a:r>
          </a:p>
          <a:p>
            <a:pPr marL="800100" lvl="1" indent="-342900">
              <a:buFont typeface="Arial" panose="020B0604020202020204" pitchFamily="34" charset="0"/>
              <a:buChar char="•"/>
            </a:pPr>
            <a:r>
              <a:rPr kumimoji="1" lang="ja-JP" altLang="en-US" sz="2400" dirty="0" smtClean="0"/>
              <a:t>質量</a:t>
            </a:r>
            <a:r>
              <a:rPr kumimoji="1" lang="ja-JP" altLang="en-US" sz="2400" dirty="0" smtClean="0">
                <a:solidFill>
                  <a:srgbClr val="FF0000"/>
                </a:solidFill>
              </a:rPr>
              <a:t>③</a:t>
            </a:r>
            <a:endParaRPr kumimoji="1" lang="en-US" altLang="ja-JP" sz="2400" dirty="0" smtClean="0">
              <a:solidFill>
                <a:srgbClr val="FF0000"/>
              </a:solidFill>
            </a:endParaRPr>
          </a:p>
          <a:p>
            <a:pPr marL="800100" lvl="1" indent="-342900">
              <a:buFont typeface="Arial" panose="020B0604020202020204" pitchFamily="34" charset="0"/>
              <a:buChar char="•"/>
            </a:pPr>
            <a:r>
              <a:rPr lang="ja-JP" altLang="en-US" sz="2400" dirty="0" smtClean="0"/>
              <a:t>大きさの測定とか</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r>
              <a:rPr lang="ja-JP" altLang="en-US" sz="2400" dirty="0" smtClean="0"/>
              <a:t>パート</a:t>
            </a:r>
            <a:r>
              <a:rPr lang="ja-JP" altLang="en-US" sz="2400" dirty="0"/>
              <a:t>ン</a:t>
            </a:r>
            <a:r>
              <a:rPr lang="ja-JP" altLang="en-US" sz="2400" dirty="0" smtClean="0"/>
              <a:t>分布関数</a:t>
            </a:r>
            <a:r>
              <a:rPr lang="ja-JP" altLang="en-US" sz="2400" dirty="0" smtClean="0">
                <a:solidFill>
                  <a:srgbClr val="00B0F0"/>
                </a:solidFill>
              </a:rPr>
              <a:t>①</a:t>
            </a:r>
            <a:endParaRPr lang="en-US" altLang="ja-JP" sz="2400" dirty="0" smtClean="0">
              <a:solidFill>
                <a:srgbClr val="00B0F0"/>
              </a:solidFill>
            </a:endParaRPr>
          </a:p>
          <a:p>
            <a:pPr marL="800100" lvl="1" indent="-342900">
              <a:buFont typeface="Arial" panose="020B0604020202020204" pitchFamily="34" charset="0"/>
              <a:buChar char="•"/>
            </a:pPr>
            <a:r>
              <a:rPr lang="ja-JP" altLang="en-US" sz="2400" dirty="0" smtClean="0"/>
              <a:t>１核子状態の記述</a:t>
            </a:r>
            <a:r>
              <a:rPr lang="ja-JP" altLang="en-US" sz="2400" dirty="0" smtClean="0">
                <a:solidFill>
                  <a:srgbClr val="00B0F0"/>
                </a:solidFill>
              </a:rPr>
              <a:t>①</a:t>
            </a:r>
            <a:endParaRPr lang="en-US" altLang="ja-JP" sz="2400" dirty="0" smtClean="0">
              <a:solidFill>
                <a:srgbClr val="00B0F0"/>
              </a:solidFill>
            </a:endParaRPr>
          </a:p>
          <a:p>
            <a:pPr marL="342900" indent="-342900">
              <a:buFont typeface="Arial" panose="020B0604020202020204" pitchFamily="34" charset="0"/>
              <a:buChar char="•"/>
            </a:pPr>
            <a:r>
              <a:rPr kumimoji="1" lang="ja-JP" altLang="en-US" sz="2400" dirty="0" smtClean="0"/>
              <a:t>核力</a:t>
            </a:r>
            <a:r>
              <a:rPr kumimoji="1" lang="ja-JP" altLang="en-US" sz="2400" dirty="0" smtClean="0">
                <a:solidFill>
                  <a:srgbClr val="FFFF00"/>
                </a:solidFill>
              </a:rPr>
              <a:t>②</a:t>
            </a:r>
          </a:p>
        </p:txBody>
      </p:sp>
      <p:sp>
        <p:nvSpPr>
          <p:cNvPr id="7" name="テキスト ボックス 6"/>
          <p:cNvSpPr txBox="1"/>
          <p:nvPr/>
        </p:nvSpPr>
        <p:spPr>
          <a:xfrm>
            <a:off x="7045235" y="1689969"/>
            <a:ext cx="1837362" cy="1200329"/>
          </a:xfrm>
          <a:prstGeom prst="rect">
            <a:avLst/>
          </a:prstGeom>
          <a:noFill/>
        </p:spPr>
        <p:txBody>
          <a:bodyPr wrap="none" rtlCol="0">
            <a:spAutoFit/>
          </a:bodyPr>
          <a:lstStyle/>
          <a:p>
            <a:r>
              <a:rPr kumimoji="1" lang="ja-JP" altLang="en-US" sz="2400" dirty="0" smtClean="0">
                <a:solidFill>
                  <a:srgbClr val="FF0000"/>
                </a:solidFill>
              </a:rPr>
              <a:t>③</a:t>
            </a:r>
            <a:r>
              <a:rPr kumimoji="1" lang="ja-JP" altLang="en-US" sz="2400" dirty="0" smtClean="0"/>
              <a:t>：できる</a:t>
            </a:r>
            <a:endParaRPr kumimoji="1" lang="en-US" altLang="ja-JP" sz="2400" dirty="0" smtClean="0"/>
          </a:p>
          <a:p>
            <a:r>
              <a:rPr lang="ja-JP" altLang="en-US" sz="2400" dirty="0">
                <a:solidFill>
                  <a:srgbClr val="FFFF00"/>
                </a:solidFill>
              </a:rPr>
              <a:t>②</a:t>
            </a:r>
            <a:r>
              <a:rPr lang="ja-JP" altLang="en-US" sz="2400" dirty="0" smtClean="0"/>
              <a:t>：いずれは</a:t>
            </a:r>
            <a:endParaRPr lang="en-US" altLang="ja-JP" sz="2400" dirty="0" smtClean="0"/>
          </a:p>
          <a:p>
            <a:r>
              <a:rPr lang="ja-JP" altLang="en-US" sz="2400" dirty="0">
                <a:solidFill>
                  <a:srgbClr val="00B0F0"/>
                </a:solidFill>
              </a:rPr>
              <a:t>①</a:t>
            </a:r>
            <a:r>
              <a:rPr kumimoji="1" lang="ja-JP" altLang="en-US" sz="2400" dirty="0" smtClean="0"/>
              <a:t>：絶望的</a:t>
            </a:r>
          </a:p>
        </p:txBody>
      </p:sp>
      <p:pic>
        <p:nvPicPr>
          <p:cNvPr id="9" name="図 8"/>
          <p:cNvPicPr>
            <a:picLocks noChangeAspect="1"/>
          </p:cNvPicPr>
          <p:nvPr/>
        </p:nvPicPr>
        <p:blipFill>
          <a:blip r:embed="rId3">
            <a:clrChange>
              <a:clrFrom>
                <a:srgbClr val="000000"/>
              </a:clrFrom>
              <a:clrTo>
                <a:srgbClr val="000000">
                  <a:alpha val="0"/>
                </a:srgbClr>
              </a:clrTo>
            </a:clrChange>
          </a:blip>
          <a:stretch>
            <a:fillRect/>
          </a:stretch>
        </p:blipFill>
        <p:spPr>
          <a:xfrm>
            <a:off x="7238330" y="4502330"/>
            <a:ext cx="2010171" cy="2355669"/>
          </a:xfrm>
          <a:prstGeom prst="rect">
            <a:avLst/>
          </a:prstGeom>
        </p:spPr>
      </p:pic>
    </p:spTree>
    <p:extLst>
      <p:ext uri="{BB962C8B-B14F-4D97-AF65-F5344CB8AC3E}">
        <p14:creationId xmlns:p14="http://schemas.microsoft.com/office/powerpoint/2010/main" val="35824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gradFill>
          <a:gsLst>
            <a:gs pos="0">
              <a:schemeClr val="accent1">
                <a:tint val="98000"/>
                <a:lumMod val="100000"/>
                <a:alpha val="70000"/>
              </a:schemeClr>
            </a:gs>
            <a:gs pos="100000">
              <a:schemeClr val="accent1">
                <a:shade val="88000"/>
                <a:lumMod val="88000"/>
                <a:alpha val="62000"/>
              </a:schemeClr>
            </a:gs>
          </a:gsLst>
        </a:gra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w="19050">
          <a:solidFill>
            <a:srgbClr val="00B0F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2400" dirty="0" smtClean="0"/>
        </a:defPPr>
      </a:lstStyle>
    </a:txDef>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 F F F F F F F F < / 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F96481E1-7D5E-48D1-B00E-0F00018597AD}">
  <ds:schemaRefs/>
</ds:datastoreItem>
</file>

<file path=docProps/app.xml><?xml version="1.0" encoding="utf-8"?>
<Properties xmlns="http://schemas.openxmlformats.org/officeDocument/2006/extended-properties" xmlns:vt="http://schemas.openxmlformats.org/officeDocument/2006/docPropsVTypes">
  <Template>TM03457452[[fn=天空]]</Template>
  <TotalTime>2465</TotalTime>
  <Words>3680</Words>
  <Application>Microsoft Office PowerPoint</Application>
  <PresentationFormat>画面に合わせる (4:3)</PresentationFormat>
  <Paragraphs>478</Paragraphs>
  <Slides>73</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73</vt:i4>
      </vt:variant>
    </vt:vector>
  </HeadingPairs>
  <TitlesOfParts>
    <vt:vector size="85" baseType="lpstr">
      <vt:lpstr>HGP明朝B</vt:lpstr>
      <vt:lpstr>HG創英角ｺﾞｼｯｸUB</vt:lpstr>
      <vt:lpstr>ＭＳ Ｐゴシック</vt:lpstr>
      <vt:lpstr>メイリオ</vt:lpstr>
      <vt:lpstr>游ゴシック</vt:lpstr>
      <vt:lpstr>Arial</vt:lpstr>
      <vt:lpstr>Calibri</vt:lpstr>
      <vt:lpstr>Calibri Light</vt:lpstr>
      <vt:lpstr>Symbol</vt:lpstr>
      <vt:lpstr>Times New Roman</vt:lpstr>
      <vt:lpstr>Wingdings</vt:lpstr>
      <vt:lpstr>天空</vt:lpstr>
      <vt:lpstr>PowerPoint プレゼンテーション</vt:lpstr>
      <vt:lpstr>タイトルの元ネタ</vt:lpstr>
      <vt:lpstr>格子QCD数値シミュレーション</vt:lpstr>
      <vt:lpstr>格子QCD数値解析が 成し遂げたこと</vt:lpstr>
      <vt:lpstr>質問コーナーより 格子QCDでこの量を計算してほしい、という物理量を挙げてください</vt:lpstr>
      <vt:lpstr>「どうして格子QCDではこの量が計算できないんだろう？」とか、「あの議論はどうなったんだろうか？」など、格子QCDに関して日頃から疑問に思っていることを挙げてください。</vt:lpstr>
      <vt:lpstr>「どうして格子QCDではこの量が計算できないんだろう？」とか、「あの議論はどうなったんだろうか？」など、格子QCDに関して日頃から疑問に思っていることを挙げてください。</vt:lpstr>
      <vt:lpstr>格子QCD、できたらいいな ～原子核衝突分野から見て～</vt:lpstr>
      <vt:lpstr>格子QCD、できたらいいな ～原子核衝突分野から見て～</vt:lpstr>
      <vt:lpstr>格子QCD、できたらいいな ～原子核衝突分野から見て～</vt:lpstr>
      <vt:lpstr>格子QCD、できたらいいな ～原子核衝突分野から見て～</vt:lpstr>
      <vt:lpstr>PowerPoint プレゼンテーション</vt:lpstr>
      <vt:lpstr>格子QCDシミュレーションとは</vt:lpstr>
      <vt:lpstr>QCDは量子力学だった…</vt:lpstr>
      <vt:lpstr>QCDは場の量子論だった…</vt:lpstr>
      <vt:lpstr>場の量子論の量子状態</vt:lpstr>
      <vt:lpstr>初期状態設定の問題 意味のある量子状態が分からない</vt:lpstr>
      <vt:lpstr>経路積分が救いとなる？</vt:lpstr>
      <vt:lpstr>経路積分が救いとなる？</vt:lpstr>
      <vt:lpstr>経路積分が救いとなる？</vt:lpstr>
      <vt:lpstr>問題点</vt:lpstr>
      <vt:lpstr>解決策：Wick回転 虚時間(Euclid空間)への移行</vt:lpstr>
      <vt:lpstr>解決策：Wick回転 虚時間(Euclid空間)への移行</vt:lpstr>
      <vt:lpstr>演算子の真空期待値</vt:lpstr>
      <vt:lpstr>問： 平面波は低次元で解けるか？</vt:lpstr>
      <vt:lpstr>一般的コメント</vt:lpstr>
      <vt:lpstr>ここまでのまとめ</vt:lpstr>
      <vt:lpstr>PowerPoint プレゼンテーション</vt:lpstr>
      <vt:lpstr>相関関数と物理状態</vt:lpstr>
      <vt:lpstr>演算子を知らなかった！</vt:lpstr>
      <vt:lpstr>利用可能な演算子</vt:lpstr>
      <vt:lpstr>相関関数の例</vt:lpstr>
      <vt:lpstr>注意点</vt:lpstr>
      <vt:lpstr>ハドロンの半径は解析可能か？</vt:lpstr>
      <vt:lpstr>PowerPoint プレゼンテーション</vt:lpstr>
      <vt:lpstr>経路積分</vt:lpstr>
      <vt:lpstr>モンテカルロ積分</vt:lpstr>
      <vt:lpstr>モンテカルロ積分</vt:lpstr>
      <vt:lpstr>経路積分の場合</vt:lpstr>
      <vt:lpstr>モンテカルロ積分の問題点①</vt:lpstr>
      <vt:lpstr>モンテカルロ積分の問題点②</vt:lpstr>
      <vt:lpstr>有限密度系・符号問題</vt:lpstr>
      <vt:lpstr>格子間隔の決定</vt:lpstr>
      <vt:lpstr>PowerPoint プレゼンテーション</vt:lpstr>
      <vt:lpstr>量子統計力学</vt:lpstr>
      <vt:lpstr>境界条件と有限温度</vt:lpstr>
      <vt:lpstr>熱力学量の測定</vt:lpstr>
      <vt:lpstr>積分法</vt:lpstr>
      <vt:lpstr>PowerPoint プレゼンテーション</vt:lpstr>
      <vt:lpstr>Gradient Flowとは</vt:lpstr>
      <vt:lpstr>PowerPoint プレゼンテーション</vt:lpstr>
      <vt:lpstr>素朴なアイディア</vt:lpstr>
      <vt:lpstr>熱力学量：SU(3) Yang-Mills</vt:lpstr>
      <vt:lpstr>熱力学量：Nf=2+1QCD</vt:lpstr>
      <vt:lpstr>格子上のEMTの応用</vt:lpstr>
      <vt:lpstr>スペクトル関数</vt:lpstr>
      <vt:lpstr>スペクトル関数</vt:lpstr>
      <vt:lpstr>虚時間相関→スペクトル</vt:lpstr>
      <vt:lpstr>最大エントロピー法</vt:lpstr>
      <vt:lpstr>最大エントロピー法</vt:lpstr>
      <vt:lpstr>最大エントロピー法</vt:lpstr>
      <vt:lpstr>有限温度・有限運動量 チャーモニウムスペクトル関数</vt:lpstr>
      <vt:lpstr>媒質中のJ/ψ分散関係</vt:lpstr>
      <vt:lpstr>PowerPoint プレゼンテーション</vt:lpstr>
      <vt:lpstr>パートン分布関数</vt:lpstr>
      <vt:lpstr>ハドロン・クォークの分圧</vt:lpstr>
      <vt:lpstr>媒質中のストレンジバリオン</vt:lpstr>
      <vt:lpstr>媒質中のストレンジバリオン</vt:lpstr>
      <vt:lpstr>まとめ</vt:lpstr>
      <vt:lpstr>質問コーナーより 格子QCDでこの量を計算してほしい、という物理量を挙げてください</vt:lpstr>
      <vt:lpstr>「どうして格子QCDではこの量が計算できないんだろう？」とか、「あの議論はどうなったんだろうか？」など、格子QCDに関して日頃から疑問に思っていることを挙げてください。</vt:lpstr>
      <vt:lpstr>「どうして格子QCDではこの量が計算できないんだろう？」とか、「あの議論はどうなったんだろうか？」など、格子QCDに関して日頃から疑問に思っていることを挙げてください。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Masakiyo Kitazawa</dc:creator>
  <cp:lastModifiedBy>Masakiyo Kitazawa</cp:lastModifiedBy>
  <cp:revision>140</cp:revision>
  <dcterms:created xsi:type="dcterms:W3CDTF">2017-07-21T07:19:52Z</dcterms:created>
  <dcterms:modified xsi:type="dcterms:W3CDTF">2017-07-26T07:33:26Z</dcterms:modified>
</cp:coreProperties>
</file>