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"/>
  </p:sldMasterIdLst>
  <p:sldIdLst>
    <p:sldId id="256" r:id="rId3"/>
    <p:sldId id="257" r:id="rId4"/>
    <p:sldId id="258" r:id="rId5"/>
    <p:sldId id="278" r:id="rId6"/>
    <p:sldId id="282" r:id="rId7"/>
    <p:sldId id="260" r:id="rId8"/>
    <p:sldId id="283" r:id="rId9"/>
    <p:sldId id="274" r:id="rId10"/>
    <p:sldId id="273" r:id="rId11"/>
    <p:sldId id="284" r:id="rId12"/>
    <p:sldId id="262" r:id="rId13"/>
    <p:sldId id="285" r:id="rId14"/>
    <p:sldId id="263" r:id="rId15"/>
    <p:sldId id="286" r:id="rId16"/>
    <p:sldId id="261" r:id="rId17"/>
    <p:sldId id="267" r:id="rId18"/>
    <p:sldId id="281" r:id="rId19"/>
    <p:sldId id="275" r:id="rId20"/>
    <p:sldId id="276" r:id="rId21"/>
    <p:sldId id="277" r:id="rId22"/>
    <p:sldId id="280" r:id="rId23"/>
    <p:sldId id="272" r:id="rId24"/>
    <p:sldId id="266" r:id="rId25"/>
    <p:sldId id="269" r:id="rId26"/>
    <p:sldId id="268" r:id="rId2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11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63538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33205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8841-60C6-429A-AD5F-0E0CA97417CC}" type="datetimeFigureOut">
              <a:rPr kumimoji="1" lang="ja-JP" altLang="en-US" smtClean="0"/>
              <a:t>2017/9/12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57CC-99A7-463C-BE20-860CB6525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21983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081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8841-60C6-429A-AD5F-0E0CA97417CC}" type="datetimeFigureOut">
              <a:rPr kumimoji="1" lang="ja-JP" altLang="en-US" smtClean="0"/>
              <a:t>2017/9/12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57CC-99A7-463C-BE20-860CB6525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645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8841-60C6-429A-AD5F-0E0CA97417CC}" type="datetimeFigureOut">
              <a:rPr kumimoji="1" lang="ja-JP" altLang="en-US" smtClean="0"/>
              <a:t>2017/9/12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57CC-99A7-463C-BE20-860CB6525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8716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8841-60C6-429A-AD5F-0E0CA97417CC}" type="datetimeFigureOut">
              <a:rPr kumimoji="1" lang="ja-JP" altLang="en-US" smtClean="0"/>
              <a:t>2017/9/12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57CC-99A7-463C-BE20-860CB6525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379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8841-60C6-429A-AD5F-0E0CA97417CC}" type="datetimeFigureOut">
              <a:rPr kumimoji="1" lang="ja-JP" altLang="en-US" smtClean="0"/>
              <a:t>2017/9/12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57CC-99A7-463C-BE20-860CB6525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449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8841-60C6-429A-AD5F-0E0CA97417CC}" type="datetimeFigureOut">
              <a:rPr kumimoji="1" lang="ja-JP" altLang="en-US" smtClean="0"/>
              <a:t>2017/9/12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57CC-99A7-463C-BE20-860CB6525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4783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8841-60C6-429A-AD5F-0E0CA97417CC}" type="datetimeFigureOut">
              <a:rPr kumimoji="1" lang="ja-JP" altLang="en-US" smtClean="0"/>
              <a:t>2017/9/12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57CC-99A7-463C-BE20-860CB6525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3220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8841-60C6-429A-AD5F-0E0CA97417CC}" type="datetimeFigureOut">
              <a:rPr kumimoji="1" lang="ja-JP" altLang="en-US" smtClean="0"/>
              <a:t>2017/9/12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57CC-99A7-463C-BE20-860CB6525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81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8841-60C6-429A-AD5F-0E0CA97417CC}" type="datetimeFigureOut">
              <a:rPr kumimoji="1" lang="ja-JP" altLang="en-US" smtClean="0"/>
              <a:t>2017/9/12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57CC-99A7-463C-BE20-860CB6525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6074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FF098841-60C6-429A-AD5F-0E0CA97417CC}" type="datetimeFigureOut">
              <a:rPr kumimoji="1" lang="ja-JP" altLang="en-US" smtClean="0"/>
              <a:t>2017/9/12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9F57CC-99A7-463C-BE20-860CB6525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6087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8841-60C6-429A-AD5F-0E0CA97417CC}" type="datetimeFigureOut">
              <a:rPr kumimoji="1" lang="ja-JP" altLang="en-US" smtClean="0"/>
              <a:t>2017/9/12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F57CC-99A7-463C-BE20-860CB6525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0328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6512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F098841-60C6-429A-AD5F-0E0CA97417CC}" type="datetimeFigureOut">
              <a:rPr kumimoji="1" lang="ja-JP" altLang="en-US" smtClean="0"/>
              <a:t>2017/9/12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9F57CC-99A7-463C-BE20-860CB6525A4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457753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50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5.png"/><Relationship Id="rId7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emf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0.emf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59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emf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600" baseline="-25000" dirty="0" smtClean="0"/>
              <a:t>格子</a:t>
            </a:r>
            <a:r>
              <a:rPr kumimoji="1" lang="en-US" altLang="ja-JP" sz="6600" baseline="-25000" dirty="0" smtClean="0"/>
              <a:t>QCD</a:t>
            </a:r>
            <a:r>
              <a:rPr kumimoji="1" lang="ja-JP" altLang="en-US" sz="6600" baseline="-25000" dirty="0" smtClean="0"/>
              <a:t>による、</a:t>
            </a:r>
            <a:r>
              <a:rPr kumimoji="1" lang="en-US" altLang="ja-JP" sz="6600" baseline="-25000" dirty="0" smtClean="0"/>
              <a:t/>
            </a:r>
            <a:br>
              <a:rPr kumimoji="1" lang="en-US" altLang="ja-JP" sz="6600" baseline="-25000" dirty="0" smtClean="0"/>
            </a:br>
            <a:r>
              <a:rPr kumimoji="1" lang="ja-JP" altLang="en-US" sz="6600" baseline="-25000" dirty="0" smtClean="0"/>
              <a:t>有限温度媒質中の</a:t>
            </a:r>
            <a:r>
              <a:rPr kumimoji="1" lang="en-US" altLang="ja-JP" sz="6600" baseline="-25000" dirty="0" smtClean="0"/>
              <a:t/>
            </a:r>
            <a:br>
              <a:rPr kumimoji="1" lang="en-US" altLang="ja-JP" sz="6600" baseline="-25000" dirty="0" smtClean="0"/>
            </a:br>
            <a:r>
              <a:rPr kumimoji="1" lang="ja-JP" altLang="en-US" sz="6600" baseline="-25000" dirty="0" smtClean="0"/>
              <a:t>チャーモニウム分散関係</a:t>
            </a:r>
            <a:r>
              <a:rPr kumimoji="1" lang="en-US" altLang="ja-JP" sz="6600" baseline="-25000" dirty="0" smtClean="0"/>
              <a:t/>
            </a:r>
            <a:br>
              <a:rPr kumimoji="1" lang="en-US" altLang="ja-JP" sz="6600" baseline="-25000" dirty="0" smtClean="0"/>
            </a:br>
            <a:r>
              <a:rPr kumimoji="1" lang="ja-JP" altLang="en-US" sz="6600" baseline="-25000" dirty="0" smtClean="0"/>
              <a:t>の解析</a:t>
            </a:r>
            <a:r>
              <a:rPr kumimoji="1" lang="en-US" altLang="ja-JP" sz="6600" baseline="-25000" dirty="0" smtClean="0"/>
              <a:t/>
            </a:r>
            <a:br>
              <a:rPr kumimoji="1" lang="en-US" altLang="ja-JP" sz="6600" baseline="-25000" dirty="0" smtClean="0"/>
            </a:br>
            <a:endParaRPr kumimoji="1" lang="ja-JP" altLang="en-US" sz="6600" baseline="-25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cap="none" dirty="0" err="1" smtClean="0"/>
              <a:t>Masakiyo</a:t>
            </a:r>
            <a:r>
              <a:rPr kumimoji="1" lang="en-US" altLang="ja-JP" cap="none" dirty="0" smtClean="0"/>
              <a:t> Kitazawa (Osaka U.)</a:t>
            </a:r>
          </a:p>
          <a:p>
            <a:r>
              <a:rPr lang="en-US" altLang="ja-JP" cap="none" dirty="0" smtClean="0"/>
              <a:t>Ikeda, </a:t>
            </a:r>
            <a:r>
              <a:rPr lang="en-US" altLang="ja-JP" cap="none" dirty="0" err="1" smtClean="0"/>
              <a:t>Asakawa</a:t>
            </a:r>
            <a:r>
              <a:rPr lang="en-US" altLang="ja-JP" cap="none" dirty="0" smtClean="0"/>
              <a:t>, MK, PR</a:t>
            </a:r>
            <a:r>
              <a:rPr lang="en-US" altLang="ja-JP" b="1" cap="none" dirty="0" smtClean="0"/>
              <a:t>D95</a:t>
            </a:r>
            <a:r>
              <a:rPr lang="en-US" altLang="ja-JP" cap="none" dirty="0" smtClean="0"/>
              <a:t> (2017) 014504</a:t>
            </a:r>
            <a:endParaRPr kumimoji="1" lang="ja-JP" altLang="en-US" cap="none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29811" y="6457890"/>
            <a:ext cx="6930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  <a:latin typeface="+mj-lt"/>
              </a:rPr>
              <a:t>日本物理学会秋季大会</a:t>
            </a:r>
            <a:r>
              <a:rPr kumimoji="1" lang="en-US" altLang="ja-JP" sz="2000" dirty="0" smtClean="0">
                <a:solidFill>
                  <a:schemeClr val="bg1"/>
                </a:solidFill>
                <a:latin typeface="+mj-lt"/>
              </a:rPr>
              <a:t>2017</a:t>
            </a:r>
            <a:r>
              <a:rPr kumimoji="1" lang="ja-JP" altLang="en-US" sz="2000" dirty="0" smtClean="0">
                <a:solidFill>
                  <a:schemeClr val="bg1"/>
                </a:solidFill>
                <a:latin typeface="+mj-lt"/>
              </a:rPr>
              <a:t>年</a:t>
            </a:r>
            <a:r>
              <a:rPr kumimoji="1" lang="en-US" altLang="ja-JP" sz="2000" dirty="0" smtClean="0">
                <a:solidFill>
                  <a:schemeClr val="bg1"/>
                </a:solidFill>
                <a:latin typeface="+mj-lt"/>
              </a:rPr>
              <a:t>9</a:t>
            </a:r>
            <a:r>
              <a:rPr kumimoji="1" lang="ja-JP" altLang="en-US" sz="2000" dirty="0" smtClean="0">
                <a:solidFill>
                  <a:schemeClr val="bg1"/>
                </a:solidFill>
                <a:latin typeface="+mj-lt"/>
              </a:rPr>
              <a:t>月</a:t>
            </a:r>
            <a:r>
              <a:rPr kumimoji="1" lang="en-US" altLang="ja-JP" sz="2000" dirty="0" smtClean="0">
                <a:solidFill>
                  <a:schemeClr val="bg1"/>
                </a:solidFill>
                <a:latin typeface="+mj-lt"/>
              </a:rPr>
              <a:t>12</a:t>
            </a:r>
            <a:r>
              <a:rPr kumimoji="1" lang="ja-JP" altLang="en-US" sz="2000" dirty="0" smtClean="0">
                <a:solidFill>
                  <a:schemeClr val="bg1"/>
                </a:solidFill>
                <a:latin typeface="+mj-lt"/>
              </a:rPr>
              <a:t>日＠宇都宮大学</a:t>
            </a:r>
            <a:r>
              <a:rPr kumimoji="1" lang="en-US" altLang="ja-JP" sz="2000" dirty="0" smtClean="0">
                <a:solidFill>
                  <a:schemeClr val="bg1"/>
                </a:solidFill>
                <a:latin typeface="+mj-lt"/>
              </a:rPr>
              <a:t>12aS31-3</a:t>
            </a:r>
            <a:endParaRPr kumimoji="1" lang="ja-JP" altLang="en-US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153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22"/>
          <p:cNvSpPr/>
          <p:nvPr/>
        </p:nvSpPr>
        <p:spPr>
          <a:xfrm>
            <a:off x="7179400" y="1902768"/>
            <a:ext cx="1813766" cy="1892351"/>
          </a:xfrm>
          <a:prstGeom prst="roundRect">
            <a:avLst>
              <a:gd name="adj" fmla="val 13870"/>
            </a:avLst>
          </a:prstGeom>
          <a:ln w="381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3971592" y="1648924"/>
            <a:ext cx="2462610" cy="2342021"/>
          </a:xfrm>
          <a:prstGeom prst="roundRect">
            <a:avLst>
              <a:gd name="adj" fmla="val 138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110785" y="1648924"/>
            <a:ext cx="2726503" cy="2342021"/>
          </a:xfrm>
          <a:prstGeom prst="roundRect">
            <a:avLst>
              <a:gd name="adj" fmla="val 138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Maximum Entropy Method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" r="6328"/>
          <a:stretch/>
        </p:blipFill>
        <p:spPr>
          <a:xfrm>
            <a:off x="212329" y="2124227"/>
            <a:ext cx="2523414" cy="1877987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G(\tau)&#10;\end{align*}&lt;/body&gt;&#10;  &lt;fcolor&gt;FF000000&lt;/fcolor&gt;&#10;  &lt;bcolor&gt;FFFFFFFF&lt;/bcolor&gt;&#10;  &lt;transparent&gt;True&lt;/transparent&gt;&#10;  &lt;resolution&gt;1800&lt;/resolution&gt;&#10;  &lt;imageh&gt;250&lt;/imageh&gt;&#10;  &lt;imagew&gt;488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91" y="3295847"/>
            <a:ext cx="516467" cy="264583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83904" y="1725415"/>
            <a:ext cx="1674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Lattice data</a:t>
            </a:r>
            <a:endParaRPr kumimoji="1" lang="ja-JP" altLang="en-US" sz="2400" b="1" dirty="0"/>
          </a:p>
        </p:txBody>
      </p:sp>
      <p:sp>
        <p:nvSpPr>
          <p:cNvPr id="12" name="乗算 11"/>
          <p:cNvSpPr/>
          <p:nvPr/>
        </p:nvSpPr>
        <p:spPr>
          <a:xfrm>
            <a:off x="2964229" y="2546862"/>
            <a:ext cx="914400" cy="914400"/>
          </a:xfrm>
          <a:prstGeom prst="mathMultiply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787697" y="1858884"/>
            <a:ext cx="12674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Bayes</a:t>
            </a:r>
          </a:p>
          <a:p>
            <a:pPr algn="ctr"/>
            <a:r>
              <a:rPr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theorem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067770" y="1902768"/>
            <a:ext cx="2272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Prior probability</a:t>
            </a:r>
            <a:endParaRPr kumimoji="1" lang="ja-JP" altLang="en-US" sz="2400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067770" y="2360726"/>
            <a:ext cx="2442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ja-JP" sz="2200" dirty="0" smtClean="0"/>
              <a:t>Shannon-Jaynes entropy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ja-JP" sz="2200" dirty="0" smtClean="0"/>
              <a:t>default model</a:t>
            </a:r>
            <a:endParaRPr kumimoji="1" lang="ja-JP" altLang="en-US" sz="2200" dirty="0"/>
          </a:p>
        </p:txBody>
      </p:sp>
      <p:sp>
        <p:nvSpPr>
          <p:cNvPr id="14" name="等号 13"/>
          <p:cNvSpPr/>
          <p:nvPr/>
        </p:nvSpPr>
        <p:spPr>
          <a:xfrm>
            <a:off x="6381948" y="2512945"/>
            <a:ext cx="804925" cy="815567"/>
          </a:xfrm>
          <a:prstGeom prst="mathEqua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179399" y="2067446"/>
            <a:ext cx="18137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Probability</a:t>
            </a:r>
          </a:p>
          <a:p>
            <a:pPr algn="ctr"/>
            <a:r>
              <a:rPr kumimoji="1" lang="en-US" altLang="ja-JP" sz="2800" dirty="0" smtClean="0"/>
              <a:t>of        </a:t>
            </a:r>
            <a:endParaRPr kumimoji="1" lang="ja-JP" altLang="en-US" sz="2800" dirty="0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P[\rho(\omega),\alpha]&#10;\end{align*}&lt;/body&gt;&#10;  &lt;fcolor&gt;FF000000&lt;/fcolor&gt;&#10;  &lt;bcolor&gt;FFFFFFFF&lt;/bcolor&gt;&#10;  &lt;transparent&gt;True&lt;/transparent&gt;&#10;  &lt;resolution&gt;1800&lt;/resolution&gt;&#10;  &lt;imageh&gt;250&lt;/imageh&gt;&#10;  &lt;imagew&gt;1052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642" y="3218198"/>
            <a:ext cx="1474802" cy="350475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m(\omega)&#10;\end{align*}&lt;/body&gt;&#10;  &lt;fcolor&gt;FF000000&lt;/fcolor&gt;&#10;  &lt;bcolor&gt;FFFFFFFF&lt;/bcolor&gt;&#10;  &lt;transparent&gt;True&lt;/transparent&gt;&#10;  &lt;resolution&gt;1800&lt;/resolution&gt;&#10;  &lt;imageh&gt;250&lt;/imageh&gt;&#10;  &lt;imagew&gt;544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42" y="3465200"/>
            <a:ext cx="575733" cy="264583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21" y="4271800"/>
            <a:ext cx="3499407" cy="2383743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29" y="4420783"/>
            <a:ext cx="3466593" cy="2311063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\rho(\omega)/\omega^2&#10;\end{align*}&lt;/body&gt;&#10;  &lt;fcolor&gt;FF000000&lt;/fcolor&gt;&#10;  &lt;bcolor&gt;FFFFFFFF&lt;/bcolor&gt;&#10;  &lt;transparent&gt;True&lt;/transparent&gt;&#10;  &lt;resolution&gt;1800&lt;/resolution&gt;&#10;  &lt;imageh&gt;280&lt;/imageh&gt;&#10;  &lt;imagew&gt;854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69" y="4760704"/>
            <a:ext cx="903817" cy="296333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723569" y="4228810"/>
            <a:ext cx="2353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Spectral Function</a:t>
            </a:r>
            <a:endParaRPr kumimoji="1" lang="ja-JP" altLang="en-US" sz="2400" dirty="0"/>
          </a:p>
        </p:txBody>
      </p:sp>
      <p:sp>
        <p:nvSpPr>
          <p:cNvPr id="28" name="右矢印 27"/>
          <p:cNvSpPr/>
          <p:nvPr/>
        </p:nvSpPr>
        <p:spPr>
          <a:xfrm rot="9530017">
            <a:off x="3511741" y="4242765"/>
            <a:ext cx="3704077" cy="539163"/>
          </a:xfrm>
          <a:prstGeom prst="rightArrow">
            <a:avLst>
              <a:gd name="adj1" fmla="val 50000"/>
              <a:gd name="adj2" fmla="val 15123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rho(\omega)&#10;\end{align*}&lt;/body&gt;&#10;  &lt;fcolor&gt;FF000000&lt;/fcolor&gt;&#10;  &lt;bcolor&gt;FFFFFFFF&lt;/bcolor&gt;&#10;  &lt;transparent&gt;True&lt;/transparent&gt;&#10;  &lt;resolution&gt;1800&lt;/resolution&gt;&#10;  &lt;imageh&gt;250&lt;/imageh&gt;&#10;  &lt;imagew&gt;45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66" y="2594095"/>
            <a:ext cx="621333" cy="342899"/>
          </a:xfrm>
          <a:prstGeom prst="rect">
            <a:avLst/>
          </a:prstGeom>
        </p:spPr>
      </p:pic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\langle {\cal O} \rangle_P = \int d\alpha \int [d\rho] P[\rho,\alpha] {\cal O}&#10;\end{align*}&lt;/body&gt;&#10;  &lt;fcolor&gt;FF000000&lt;/fcolor&gt;&#10;  &lt;bcolor&gt;FFFFFFFF&lt;/bcolor&gt;&#10;  &lt;transparent&gt;True&lt;/transparent&gt;&#10;  &lt;resolution&gt;1800&lt;/resolution&gt;&#10;  &lt;imageh&gt;553&lt;/imageh&gt;&#10;  &lt;imagew&gt;3063&lt;/imagew&gt;&#10;  &lt;scale&gt;50&lt;/scale&gt;&#10;  &lt;cursor&gt;94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906" y="5754601"/>
            <a:ext cx="2855986" cy="515625"/>
          </a:xfrm>
          <a:prstGeom prst="rect">
            <a:avLst/>
          </a:prstGeom>
        </p:spPr>
      </p:pic>
      <p:sp>
        <p:nvSpPr>
          <p:cNvPr id="31" name="角丸四角形 30"/>
          <p:cNvSpPr/>
          <p:nvPr/>
        </p:nvSpPr>
        <p:spPr>
          <a:xfrm>
            <a:off x="5289018" y="4481201"/>
            <a:ext cx="2755114" cy="1040957"/>
          </a:xfrm>
          <a:prstGeom prst="roundRect">
            <a:avLst>
              <a:gd name="adj" fmla="val 138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297746" y="4478460"/>
            <a:ext cx="2755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chemeClr val="accent6">
                    <a:lumMod val="75000"/>
                  </a:schemeClr>
                </a:solidFill>
              </a:rPr>
              <a:t>expectation</a:t>
            </a:r>
            <a:r>
              <a:rPr lang="en-US" altLang="ja-JP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ja-JP" sz="2800" dirty="0" smtClean="0">
                <a:solidFill>
                  <a:schemeClr val="accent6">
                    <a:lumMod val="75000"/>
                  </a:schemeClr>
                </a:solidFill>
              </a:rPr>
              <a:t>value</a:t>
            </a:r>
            <a:endParaRPr kumimoji="1" lang="ja-JP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\rho(\omega) \rangle_P&#10;\end{align*}&lt;/body&gt;&#10;  &lt;fcolor&gt;FF000000&lt;/fcolor&gt;&#10;  &lt;bcolor&gt;FFFFFFFF&lt;/bcolor&gt;&#10;  &lt;transparent&gt;True&lt;/transparent&gt;&#10;  &lt;resolution&gt;1800&lt;/resolution&gt;&#10;  &lt;imageh&gt;250&lt;/imageh&gt;&#10;  &lt;imagew&gt;798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906" y="5026295"/>
            <a:ext cx="1014793" cy="31791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628589" y="6266557"/>
            <a:ext cx="6300123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dirty="0" smtClean="0"/>
              <a:t>MEM</a:t>
            </a:r>
            <a:r>
              <a:rPr lang="ja-JP" altLang="en-US" sz="2800" dirty="0" smtClean="0"/>
              <a:t>出力は単なる期待値</a:t>
            </a:r>
            <a:r>
              <a:rPr lang="en-US" altLang="ja-JP" sz="2800" dirty="0" smtClean="0">
                <a:sym typeface="Wingdings" panose="05000000000000000000" pitchFamily="2" charset="2"/>
              </a:rPr>
              <a:t></a:t>
            </a:r>
            <a:r>
              <a:rPr kumimoji="1" lang="ja-JP" altLang="en-US" sz="2800" dirty="0" smtClean="0"/>
              <a:t>要誤差</a:t>
            </a:r>
            <a:r>
              <a:rPr lang="ja-JP" altLang="en-US" sz="2800" dirty="0"/>
              <a:t>評価</a:t>
            </a:r>
            <a:endParaRPr kumimoji="1"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67044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/>
          <p:cNvSpPr/>
          <p:nvPr/>
        </p:nvSpPr>
        <p:spPr>
          <a:xfrm>
            <a:off x="304800" y="2398979"/>
            <a:ext cx="8573043" cy="1430899"/>
          </a:xfrm>
          <a:prstGeom prst="roundRect">
            <a:avLst>
              <a:gd name="adj" fmla="val 138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/>
        </p:nvSpPr>
        <p:spPr>
          <a:xfrm>
            <a:off x="672412" y="2670040"/>
            <a:ext cx="2755114" cy="911384"/>
          </a:xfrm>
          <a:prstGeom prst="roundRect">
            <a:avLst>
              <a:gd name="adj" fmla="val 138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Error in MEM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47295" y="1629493"/>
            <a:ext cx="6095130" cy="57888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MEM error = variance in P[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r</a:t>
            </a:r>
            <a:r>
              <a:rPr kumimoji="1" lang="en-US" altLang="ja-JP" sz="2800" dirty="0" smtClean="0"/>
              <a:t>(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w</a:t>
            </a:r>
            <a:r>
              <a:rPr kumimoji="1" lang="en-US" altLang="ja-JP" sz="2800" dirty="0" smtClean="0"/>
              <a:t>),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a</a:t>
            </a:r>
            <a:r>
              <a:rPr kumimoji="1" lang="en-US" altLang="ja-JP" sz="2800" dirty="0" smtClean="0"/>
              <a:t>] space</a:t>
            </a:r>
            <a:endParaRPr kumimoji="1" lang="ja-JP" altLang="en-US" sz="28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04004" y="2594326"/>
            <a:ext cx="16326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exp. val.: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endParaRPr kumimoji="1" lang="en-US" altLang="ja-JP" sz="1600" dirty="0" smtClean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error:</a:t>
            </a:r>
            <a:endParaRPr kumimoji="1" lang="ja-JP" altLang="en-US" sz="2400" dirty="0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W = \int d\omega f(\omega) \rho(\omega)&#10;\end{align*}&lt;/body&gt;&#10;  &lt;fcolor&gt;FF000000&lt;/fcolor&gt;&#10;  &lt;bcolor&gt;FFFFFFFF&lt;/bcolor&gt;&#10;  &lt;transparent&gt;True&lt;/transparent&gt;&#10;  &lt;resolution&gt;1800&lt;/resolution&gt;&#10;  &lt;imageh&gt;553&lt;/imageh&gt;&#10;  &lt;imagew&gt;2141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23" y="2837945"/>
            <a:ext cx="2265892" cy="585258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W \rangle_P = \int d\omega f(\omega) \langle \rho(\omega) \rangle_P&#10;\end{align*}&lt;/body&gt;&#10;  &lt;fcolor&gt;FF000000&lt;/fcolor&gt;&#10;  &lt;bcolor&gt;FFFFFFFF&lt;/bcolor&gt;&#10;  &lt;transparent&gt;True&lt;/transparent&gt;&#10;  &lt;resolution&gt;1800&lt;/resolution&gt;&#10;  &lt;imageh&gt;553&lt;/imageh&gt;&#10;  &lt;imagew&gt;2851&lt;/imagew&gt;&#10;  &lt;scale&gt;50&lt;/scale&gt;&#10;  &lt;cursor&gt;9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803" y="2536696"/>
            <a:ext cx="3017308" cy="585258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Delta W = \sqrt{ ( W - \langle W \rangle_P )^2 }&#10;\end{align*}&lt;/body&gt;&#10;  &lt;fcolor&gt;FF000000&lt;/fcolor&gt;&#10;  &lt;bcolor&gt;FFFFFFFF&lt;/bcolor&gt;&#10;  &lt;transparent&gt;True&lt;/transparent&gt;&#10;  &lt;resolution&gt;1800&lt;/resolution&gt;&#10;  &lt;imageh&gt;299&lt;/imageh&gt;&#10;  &lt;imagew&gt;2557&lt;/imagew&gt;&#10;  &lt;scale&gt;50&lt;/scale&gt;&#10;  &lt;cursor&gt;6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803" y="3289404"/>
            <a:ext cx="2706158" cy="31644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7237" r="35793" b="10350"/>
          <a:stretch/>
        </p:blipFill>
        <p:spPr>
          <a:xfrm>
            <a:off x="70824" y="4965950"/>
            <a:ext cx="2677600" cy="1735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60779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/>
          <p:cNvSpPr/>
          <p:nvPr/>
        </p:nvSpPr>
        <p:spPr>
          <a:xfrm>
            <a:off x="304800" y="2398979"/>
            <a:ext cx="8573043" cy="1430899"/>
          </a:xfrm>
          <a:prstGeom prst="roundRect">
            <a:avLst>
              <a:gd name="adj" fmla="val 138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/>
        </p:nvSpPr>
        <p:spPr>
          <a:xfrm>
            <a:off x="672412" y="2670040"/>
            <a:ext cx="2755114" cy="911384"/>
          </a:xfrm>
          <a:prstGeom prst="roundRect">
            <a:avLst>
              <a:gd name="adj" fmla="val 138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Error in MEM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rho_{\rm out}(\omega) = \langle \rho(\omega) \rangle_P&#10;\end{align*}&lt;/body&gt;&#10;  &lt;fcolor&gt;FF000000&lt;/fcolor&gt;&#10;  &lt;bcolor&gt;FFFFFFFF&lt;/bcolor&gt;&#10;  &lt;transparent&gt;True&lt;/transparent&gt;&#10;  &lt;resolution&gt;1800&lt;/resolution&gt;&#10;  &lt;imageh&gt;250&lt;/imageh&gt;&#10;  &lt;imagew&gt;1934&lt;/imagew&gt;&#10;  &lt;scale&gt;50&lt;/scale&gt;&#10;  &lt;cursor&gt;7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874" y="4040707"/>
            <a:ext cx="2046817" cy="264583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Delta\rho_{\rm out}(\omega) = \sqrt{\langle (\delta\rho(\omega))^2 \rangle_P}&#10;\end{align*}&lt;/body&gt;&#10;  &lt;fcolor&gt;FF000000&lt;/fcolor&gt;&#10;  &lt;bcolor&gt;FFFFFFFF&lt;/bcolor&gt;&#10;  &lt;transparent&gt;True&lt;/transparent&gt;&#10;  &lt;resolution&gt;1800&lt;/resolution&gt;&#10;  &lt;imageh&gt;299&lt;/imageh&gt;&#10;  &lt;imagew&gt;2834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874" y="4464544"/>
            <a:ext cx="2999317" cy="316441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547295" y="1629493"/>
            <a:ext cx="6095130" cy="57888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MEM error = variance in P[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r</a:t>
            </a:r>
            <a:r>
              <a:rPr kumimoji="1" lang="en-US" altLang="ja-JP" sz="2800" dirty="0" smtClean="0"/>
              <a:t>(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w</a:t>
            </a:r>
            <a:r>
              <a:rPr kumimoji="1" lang="en-US" altLang="ja-JP" sz="2800" dirty="0" smtClean="0"/>
              <a:t>),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a</a:t>
            </a:r>
            <a:r>
              <a:rPr kumimoji="1" lang="en-US" altLang="ja-JP" sz="2800" dirty="0" smtClean="0"/>
              <a:t>] space</a:t>
            </a:r>
            <a:endParaRPr kumimoji="1" lang="ja-JP" altLang="en-US" sz="2800" dirty="0"/>
          </a:p>
        </p:txBody>
      </p:sp>
      <p:sp>
        <p:nvSpPr>
          <p:cNvPr id="14" name="右矢印 13"/>
          <p:cNvSpPr/>
          <p:nvPr/>
        </p:nvSpPr>
        <p:spPr>
          <a:xfrm>
            <a:off x="6922260" y="4415156"/>
            <a:ext cx="574766" cy="48463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500861" y="4241973"/>
            <a:ext cx="13226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typically </a:t>
            </a:r>
          </a:p>
          <a:p>
            <a:r>
              <a:rPr lang="en-US" altLang="ja-JP" sz="2400" b="1" dirty="0" smtClean="0">
                <a:solidFill>
                  <a:srgbClr val="FF0000"/>
                </a:solidFill>
              </a:rPr>
              <a:t>hu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ge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04004" y="2594326"/>
            <a:ext cx="16326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exp. val.: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endParaRPr kumimoji="1" lang="en-US" altLang="ja-JP" sz="1600" dirty="0" smtClean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error:</a:t>
            </a:r>
            <a:endParaRPr kumimoji="1" lang="ja-JP" altLang="en-US" sz="2400" dirty="0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W = \int d\omega f(\omega) \rho(\omega)&#10;\end{align*}&lt;/body&gt;&#10;  &lt;fcolor&gt;FF000000&lt;/fcolor&gt;&#10;  &lt;bcolor&gt;FFFFFFFF&lt;/bcolor&gt;&#10;  &lt;transparent&gt;True&lt;/transparent&gt;&#10;  &lt;resolution&gt;1800&lt;/resolution&gt;&#10;  &lt;imageh&gt;553&lt;/imageh&gt;&#10;  &lt;imagew&gt;2141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23" y="2837945"/>
            <a:ext cx="2265892" cy="585258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W \rangle_P = \int d\omega f(\omega) \langle \rho(\omega) \rangle_P&#10;\end{align*}&lt;/body&gt;&#10;  &lt;fcolor&gt;FF000000&lt;/fcolor&gt;&#10;  &lt;bcolor&gt;FFFFFFFF&lt;/bcolor&gt;&#10;  &lt;transparent&gt;True&lt;/transparent&gt;&#10;  &lt;resolution&gt;1800&lt;/resolution&gt;&#10;  &lt;imageh&gt;553&lt;/imageh&gt;&#10;  &lt;imagew&gt;2851&lt;/imagew&gt;&#10;  &lt;scale&gt;50&lt;/scale&gt;&#10;  &lt;cursor&gt;9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803" y="2536696"/>
            <a:ext cx="3017308" cy="585258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Delta W = \sqrt{ ( W - \langle W \rangle_P )^2 }&#10;\end{align*}&lt;/body&gt;&#10;  &lt;fcolor&gt;FF000000&lt;/fcolor&gt;&#10;  &lt;bcolor&gt;FFFFFFFF&lt;/bcolor&gt;&#10;  &lt;transparent&gt;True&lt;/transparent&gt;&#10;  &lt;resolution&gt;1800&lt;/resolution&gt;&#10;  &lt;imageh&gt;299&lt;/imageh&gt;&#10;  &lt;imagew&gt;2557&lt;/imagew&gt;&#10;  &lt;scale&gt;50&lt;/scale&gt;&#10;  &lt;cursor&gt;6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803" y="3289404"/>
            <a:ext cx="2706158" cy="316441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f(\omega') = \delta(\omega'-\omega)&#10;\end{align*}&lt;/body&gt;&#10;  &lt;fcolor&gt;FF000000&lt;/fcolor&gt;&#10;  &lt;bcolor&gt;FFFFFFFF&lt;/bcolor&gt;&#10;  &lt;transparent&gt;True&lt;/transparent&gt;&#10;  &lt;resolution&gt;1800&lt;/resolution&gt;&#10;  &lt;imageh&gt;264&lt;/imageh&gt;&#10;  &lt;imagew&gt;1886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23" y="4324844"/>
            <a:ext cx="1996017" cy="279400"/>
          </a:xfrm>
          <a:prstGeom prst="rect">
            <a:avLst/>
          </a:prstGeom>
        </p:spPr>
      </p:pic>
      <p:sp>
        <p:nvSpPr>
          <p:cNvPr id="9" name="右矢印 8"/>
          <p:cNvSpPr/>
          <p:nvPr/>
        </p:nvSpPr>
        <p:spPr>
          <a:xfrm>
            <a:off x="3085457" y="4040707"/>
            <a:ext cx="561000" cy="79460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 20"/>
          <p:cNvSpPr/>
          <p:nvPr/>
        </p:nvSpPr>
        <p:spPr>
          <a:xfrm>
            <a:off x="2961640" y="5418287"/>
            <a:ext cx="6072988" cy="1282821"/>
          </a:xfrm>
          <a:prstGeom prst="roundRect">
            <a:avLst>
              <a:gd name="adj" fmla="val 138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115045" y="5418288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6">
                    <a:lumMod val="50000"/>
                  </a:schemeClr>
                </a:solidFill>
              </a:rPr>
              <a:t>NOTE</a:t>
            </a:r>
            <a:endParaRPr kumimoji="1" lang="ja-JP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052349" y="5872863"/>
            <a:ext cx="59822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000" dirty="0" smtClean="0"/>
              <a:t>SPC by MEM is just an image. No robust meaning.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000" dirty="0" smtClean="0"/>
              <a:t>MEM error is more conservative than statistical one.</a:t>
            </a:r>
            <a:endParaRPr kumimoji="1" lang="ja-JP" altLang="en-US" sz="2000" dirty="0"/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7237" r="35793" b="10350"/>
          <a:stretch/>
        </p:blipFill>
        <p:spPr>
          <a:xfrm>
            <a:off x="70824" y="4965950"/>
            <a:ext cx="2677600" cy="1735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0052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角丸四角形 25"/>
          <p:cNvSpPr/>
          <p:nvPr/>
        </p:nvSpPr>
        <p:spPr>
          <a:xfrm>
            <a:off x="617302" y="1766605"/>
            <a:ext cx="5343409" cy="2093835"/>
          </a:xfrm>
          <a:prstGeom prst="roundRect">
            <a:avLst>
              <a:gd name="adj" fmla="val 138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/>
          <p:cNvSpPr/>
          <p:nvPr/>
        </p:nvSpPr>
        <p:spPr>
          <a:xfrm>
            <a:off x="7000991" y="2205232"/>
            <a:ext cx="1673957" cy="1153548"/>
          </a:xfrm>
          <a:custGeom>
            <a:avLst/>
            <a:gdLst>
              <a:gd name="connsiteX0" fmla="*/ 0 w 1793966"/>
              <a:gd name="connsiteY0" fmla="*/ 838459 h 857732"/>
              <a:gd name="connsiteX1" fmla="*/ 287383 w 1793966"/>
              <a:gd name="connsiteY1" fmla="*/ 838459 h 857732"/>
              <a:gd name="connsiteX2" fmla="*/ 539932 w 1793966"/>
              <a:gd name="connsiteY2" fmla="*/ 638162 h 857732"/>
              <a:gd name="connsiteX3" fmla="*/ 696686 w 1793966"/>
              <a:gd name="connsiteY3" fmla="*/ 2436 h 857732"/>
              <a:gd name="connsiteX4" fmla="*/ 914400 w 1793966"/>
              <a:gd name="connsiteY4" fmla="*/ 429156 h 857732"/>
              <a:gd name="connsiteX5" fmla="*/ 1088572 w 1793966"/>
              <a:gd name="connsiteY5" fmla="*/ 681705 h 857732"/>
              <a:gd name="connsiteX6" fmla="*/ 1384663 w 1793966"/>
              <a:gd name="connsiteY6" fmla="*/ 768790 h 857732"/>
              <a:gd name="connsiteX7" fmla="*/ 1793966 w 1793966"/>
              <a:gd name="connsiteY7" fmla="*/ 707830 h 857732"/>
              <a:gd name="connsiteX0" fmla="*/ 0 w 1793966"/>
              <a:gd name="connsiteY0" fmla="*/ 838459 h 855524"/>
              <a:gd name="connsiteX1" fmla="*/ 287383 w 1793966"/>
              <a:gd name="connsiteY1" fmla="*/ 838459 h 855524"/>
              <a:gd name="connsiteX2" fmla="*/ 539932 w 1793966"/>
              <a:gd name="connsiteY2" fmla="*/ 638162 h 855524"/>
              <a:gd name="connsiteX3" fmla="*/ 696686 w 1793966"/>
              <a:gd name="connsiteY3" fmla="*/ 2436 h 855524"/>
              <a:gd name="connsiteX4" fmla="*/ 914400 w 1793966"/>
              <a:gd name="connsiteY4" fmla="*/ 429156 h 855524"/>
              <a:gd name="connsiteX5" fmla="*/ 1088572 w 1793966"/>
              <a:gd name="connsiteY5" fmla="*/ 681705 h 855524"/>
              <a:gd name="connsiteX6" fmla="*/ 1384663 w 1793966"/>
              <a:gd name="connsiteY6" fmla="*/ 768790 h 855524"/>
              <a:gd name="connsiteX7" fmla="*/ 1793966 w 1793966"/>
              <a:gd name="connsiteY7" fmla="*/ 707830 h 855524"/>
              <a:gd name="connsiteX0" fmla="*/ 0 w 1793966"/>
              <a:gd name="connsiteY0" fmla="*/ 838459 h 851104"/>
              <a:gd name="connsiteX1" fmla="*/ 287383 w 1793966"/>
              <a:gd name="connsiteY1" fmla="*/ 838459 h 851104"/>
              <a:gd name="connsiteX2" fmla="*/ 539932 w 1793966"/>
              <a:gd name="connsiteY2" fmla="*/ 638162 h 851104"/>
              <a:gd name="connsiteX3" fmla="*/ 696686 w 1793966"/>
              <a:gd name="connsiteY3" fmla="*/ 2436 h 851104"/>
              <a:gd name="connsiteX4" fmla="*/ 914400 w 1793966"/>
              <a:gd name="connsiteY4" fmla="*/ 429156 h 851104"/>
              <a:gd name="connsiteX5" fmla="*/ 1088572 w 1793966"/>
              <a:gd name="connsiteY5" fmla="*/ 681705 h 851104"/>
              <a:gd name="connsiteX6" fmla="*/ 1384663 w 1793966"/>
              <a:gd name="connsiteY6" fmla="*/ 768790 h 851104"/>
              <a:gd name="connsiteX7" fmla="*/ 1793966 w 1793966"/>
              <a:gd name="connsiteY7" fmla="*/ 707830 h 851104"/>
              <a:gd name="connsiteX0" fmla="*/ 0 w 1793966"/>
              <a:gd name="connsiteY0" fmla="*/ 838459 h 845816"/>
              <a:gd name="connsiteX1" fmla="*/ 287383 w 1793966"/>
              <a:gd name="connsiteY1" fmla="*/ 838459 h 845816"/>
              <a:gd name="connsiteX2" fmla="*/ 539932 w 1793966"/>
              <a:gd name="connsiteY2" fmla="*/ 638162 h 845816"/>
              <a:gd name="connsiteX3" fmla="*/ 696686 w 1793966"/>
              <a:gd name="connsiteY3" fmla="*/ 2436 h 845816"/>
              <a:gd name="connsiteX4" fmla="*/ 914400 w 1793966"/>
              <a:gd name="connsiteY4" fmla="*/ 429156 h 845816"/>
              <a:gd name="connsiteX5" fmla="*/ 1088572 w 1793966"/>
              <a:gd name="connsiteY5" fmla="*/ 681705 h 845816"/>
              <a:gd name="connsiteX6" fmla="*/ 1384663 w 1793966"/>
              <a:gd name="connsiteY6" fmla="*/ 768790 h 845816"/>
              <a:gd name="connsiteX7" fmla="*/ 1793966 w 1793966"/>
              <a:gd name="connsiteY7" fmla="*/ 707830 h 845816"/>
              <a:gd name="connsiteX0" fmla="*/ 0 w 1793966"/>
              <a:gd name="connsiteY0" fmla="*/ 838459 h 845816"/>
              <a:gd name="connsiteX1" fmla="*/ 287383 w 1793966"/>
              <a:gd name="connsiteY1" fmla="*/ 838459 h 845816"/>
              <a:gd name="connsiteX2" fmla="*/ 539932 w 1793966"/>
              <a:gd name="connsiteY2" fmla="*/ 638162 h 845816"/>
              <a:gd name="connsiteX3" fmla="*/ 696686 w 1793966"/>
              <a:gd name="connsiteY3" fmla="*/ 2436 h 845816"/>
              <a:gd name="connsiteX4" fmla="*/ 914400 w 1793966"/>
              <a:gd name="connsiteY4" fmla="*/ 429156 h 845816"/>
              <a:gd name="connsiteX5" fmla="*/ 1088572 w 1793966"/>
              <a:gd name="connsiteY5" fmla="*/ 681705 h 845816"/>
              <a:gd name="connsiteX6" fmla="*/ 1387203 w 1793966"/>
              <a:gd name="connsiteY6" fmla="*/ 786570 h 845816"/>
              <a:gd name="connsiteX7" fmla="*/ 1793966 w 1793966"/>
              <a:gd name="connsiteY7" fmla="*/ 707830 h 845816"/>
              <a:gd name="connsiteX0" fmla="*/ 0 w 1793966"/>
              <a:gd name="connsiteY0" fmla="*/ 837297 h 844654"/>
              <a:gd name="connsiteX1" fmla="*/ 287383 w 1793966"/>
              <a:gd name="connsiteY1" fmla="*/ 837297 h 844654"/>
              <a:gd name="connsiteX2" fmla="*/ 539932 w 1793966"/>
              <a:gd name="connsiteY2" fmla="*/ 637000 h 844654"/>
              <a:gd name="connsiteX3" fmla="*/ 696686 w 1793966"/>
              <a:gd name="connsiteY3" fmla="*/ 1274 h 844654"/>
              <a:gd name="connsiteX4" fmla="*/ 919480 w 1793966"/>
              <a:gd name="connsiteY4" fmla="*/ 478794 h 844654"/>
              <a:gd name="connsiteX5" fmla="*/ 1088572 w 1793966"/>
              <a:gd name="connsiteY5" fmla="*/ 680543 h 844654"/>
              <a:gd name="connsiteX6" fmla="*/ 1387203 w 1793966"/>
              <a:gd name="connsiteY6" fmla="*/ 785408 h 844654"/>
              <a:gd name="connsiteX7" fmla="*/ 1793966 w 1793966"/>
              <a:gd name="connsiteY7" fmla="*/ 706668 h 844654"/>
              <a:gd name="connsiteX0" fmla="*/ 0 w 1793966"/>
              <a:gd name="connsiteY0" fmla="*/ 837306 h 844663"/>
              <a:gd name="connsiteX1" fmla="*/ 287383 w 1793966"/>
              <a:gd name="connsiteY1" fmla="*/ 837306 h 844663"/>
              <a:gd name="connsiteX2" fmla="*/ 539932 w 1793966"/>
              <a:gd name="connsiteY2" fmla="*/ 637009 h 844663"/>
              <a:gd name="connsiteX3" fmla="*/ 696686 w 1793966"/>
              <a:gd name="connsiteY3" fmla="*/ 1283 h 844663"/>
              <a:gd name="connsiteX4" fmla="*/ 919480 w 1793966"/>
              <a:gd name="connsiteY4" fmla="*/ 478803 h 844663"/>
              <a:gd name="connsiteX5" fmla="*/ 1088572 w 1793966"/>
              <a:gd name="connsiteY5" fmla="*/ 700872 h 844663"/>
              <a:gd name="connsiteX6" fmla="*/ 1387203 w 1793966"/>
              <a:gd name="connsiteY6" fmla="*/ 785417 h 844663"/>
              <a:gd name="connsiteX7" fmla="*/ 1793966 w 1793966"/>
              <a:gd name="connsiteY7" fmla="*/ 706677 h 844663"/>
              <a:gd name="connsiteX0" fmla="*/ 0 w 1793966"/>
              <a:gd name="connsiteY0" fmla="*/ 837306 h 842872"/>
              <a:gd name="connsiteX1" fmla="*/ 287383 w 1793966"/>
              <a:gd name="connsiteY1" fmla="*/ 837306 h 842872"/>
              <a:gd name="connsiteX2" fmla="*/ 539932 w 1793966"/>
              <a:gd name="connsiteY2" fmla="*/ 637009 h 842872"/>
              <a:gd name="connsiteX3" fmla="*/ 696686 w 1793966"/>
              <a:gd name="connsiteY3" fmla="*/ 1283 h 842872"/>
              <a:gd name="connsiteX4" fmla="*/ 919480 w 1793966"/>
              <a:gd name="connsiteY4" fmla="*/ 478803 h 842872"/>
              <a:gd name="connsiteX5" fmla="*/ 1088572 w 1793966"/>
              <a:gd name="connsiteY5" fmla="*/ 700872 h 842872"/>
              <a:gd name="connsiteX6" fmla="*/ 1387203 w 1793966"/>
              <a:gd name="connsiteY6" fmla="*/ 785417 h 842872"/>
              <a:gd name="connsiteX7" fmla="*/ 1793966 w 1793966"/>
              <a:gd name="connsiteY7" fmla="*/ 706677 h 842872"/>
              <a:gd name="connsiteX0" fmla="*/ 0 w 1793966"/>
              <a:gd name="connsiteY0" fmla="*/ 837306 h 839816"/>
              <a:gd name="connsiteX1" fmla="*/ 287383 w 1793966"/>
              <a:gd name="connsiteY1" fmla="*/ 837306 h 839816"/>
              <a:gd name="connsiteX2" fmla="*/ 539932 w 1793966"/>
              <a:gd name="connsiteY2" fmla="*/ 637009 h 839816"/>
              <a:gd name="connsiteX3" fmla="*/ 696686 w 1793966"/>
              <a:gd name="connsiteY3" fmla="*/ 1283 h 839816"/>
              <a:gd name="connsiteX4" fmla="*/ 919480 w 1793966"/>
              <a:gd name="connsiteY4" fmla="*/ 478803 h 839816"/>
              <a:gd name="connsiteX5" fmla="*/ 1088572 w 1793966"/>
              <a:gd name="connsiteY5" fmla="*/ 700872 h 839816"/>
              <a:gd name="connsiteX6" fmla="*/ 1387203 w 1793966"/>
              <a:gd name="connsiteY6" fmla="*/ 785417 h 839816"/>
              <a:gd name="connsiteX7" fmla="*/ 1793966 w 1793966"/>
              <a:gd name="connsiteY7" fmla="*/ 706677 h 839816"/>
              <a:gd name="connsiteX0" fmla="*/ 0 w 1506583"/>
              <a:gd name="connsiteY0" fmla="*/ 837306 h 837306"/>
              <a:gd name="connsiteX1" fmla="*/ 252549 w 1506583"/>
              <a:gd name="connsiteY1" fmla="*/ 637009 h 837306"/>
              <a:gd name="connsiteX2" fmla="*/ 409303 w 1506583"/>
              <a:gd name="connsiteY2" fmla="*/ 1283 h 837306"/>
              <a:gd name="connsiteX3" fmla="*/ 632097 w 1506583"/>
              <a:gd name="connsiteY3" fmla="*/ 478803 h 837306"/>
              <a:gd name="connsiteX4" fmla="*/ 801189 w 1506583"/>
              <a:gd name="connsiteY4" fmla="*/ 700872 h 837306"/>
              <a:gd name="connsiteX5" fmla="*/ 1099820 w 1506583"/>
              <a:gd name="connsiteY5" fmla="*/ 785417 h 837306"/>
              <a:gd name="connsiteX6" fmla="*/ 1506583 w 1506583"/>
              <a:gd name="connsiteY6" fmla="*/ 706677 h 837306"/>
              <a:gd name="connsiteX0" fmla="*/ 0 w 1506583"/>
              <a:gd name="connsiteY0" fmla="*/ 837306 h 837306"/>
              <a:gd name="connsiteX1" fmla="*/ 252549 w 1506583"/>
              <a:gd name="connsiteY1" fmla="*/ 637009 h 837306"/>
              <a:gd name="connsiteX2" fmla="*/ 409303 w 1506583"/>
              <a:gd name="connsiteY2" fmla="*/ 1283 h 837306"/>
              <a:gd name="connsiteX3" fmla="*/ 632097 w 1506583"/>
              <a:gd name="connsiteY3" fmla="*/ 478803 h 837306"/>
              <a:gd name="connsiteX4" fmla="*/ 801189 w 1506583"/>
              <a:gd name="connsiteY4" fmla="*/ 700872 h 837306"/>
              <a:gd name="connsiteX5" fmla="*/ 1099820 w 1506583"/>
              <a:gd name="connsiteY5" fmla="*/ 785417 h 837306"/>
              <a:gd name="connsiteX6" fmla="*/ 1470251 w 1506583"/>
              <a:gd name="connsiteY6" fmla="*/ 713517 h 837306"/>
              <a:gd name="connsiteX7" fmla="*/ 1506583 w 1506583"/>
              <a:gd name="connsiteY7" fmla="*/ 706677 h 837306"/>
              <a:gd name="connsiteX0" fmla="*/ 0 w 1470251"/>
              <a:gd name="connsiteY0" fmla="*/ 837306 h 837306"/>
              <a:gd name="connsiteX1" fmla="*/ 252549 w 1470251"/>
              <a:gd name="connsiteY1" fmla="*/ 637009 h 837306"/>
              <a:gd name="connsiteX2" fmla="*/ 409303 w 1470251"/>
              <a:gd name="connsiteY2" fmla="*/ 1283 h 837306"/>
              <a:gd name="connsiteX3" fmla="*/ 632097 w 1470251"/>
              <a:gd name="connsiteY3" fmla="*/ 478803 h 837306"/>
              <a:gd name="connsiteX4" fmla="*/ 801189 w 1470251"/>
              <a:gd name="connsiteY4" fmla="*/ 700872 h 837306"/>
              <a:gd name="connsiteX5" fmla="*/ 1099820 w 1470251"/>
              <a:gd name="connsiteY5" fmla="*/ 785417 h 837306"/>
              <a:gd name="connsiteX6" fmla="*/ 1470251 w 1470251"/>
              <a:gd name="connsiteY6" fmla="*/ 713517 h 837306"/>
              <a:gd name="connsiteX7" fmla="*/ 1468658 w 1470251"/>
              <a:gd name="connsiteY7" fmla="*/ 824672 h 83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0251" h="837306">
                <a:moveTo>
                  <a:pt x="0" y="837306"/>
                </a:moveTo>
                <a:cubicBezTo>
                  <a:pt x="80756" y="834158"/>
                  <a:pt x="184332" y="776346"/>
                  <a:pt x="252549" y="637009"/>
                </a:cubicBezTo>
                <a:cubicBezTo>
                  <a:pt x="320766" y="497672"/>
                  <a:pt x="346045" y="27651"/>
                  <a:pt x="409303" y="1283"/>
                </a:cubicBezTo>
                <a:cubicBezTo>
                  <a:pt x="472561" y="-25085"/>
                  <a:pt x="566783" y="362205"/>
                  <a:pt x="632097" y="478803"/>
                </a:cubicBezTo>
                <a:cubicBezTo>
                  <a:pt x="697411" y="595401"/>
                  <a:pt x="723235" y="649770"/>
                  <a:pt x="801189" y="700872"/>
                </a:cubicBezTo>
                <a:cubicBezTo>
                  <a:pt x="879143" y="751974"/>
                  <a:pt x="988310" y="783310"/>
                  <a:pt x="1099820" y="785417"/>
                </a:cubicBezTo>
                <a:cubicBezTo>
                  <a:pt x="1211330" y="787524"/>
                  <a:pt x="1402457" y="726640"/>
                  <a:pt x="1470251" y="713517"/>
                </a:cubicBezTo>
                <a:lnTo>
                  <a:pt x="1468658" y="824672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/>
        </p:nvSpPr>
        <p:spPr>
          <a:xfrm>
            <a:off x="7000991" y="2205232"/>
            <a:ext cx="1715323" cy="1153548"/>
          </a:xfrm>
          <a:custGeom>
            <a:avLst/>
            <a:gdLst>
              <a:gd name="connsiteX0" fmla="*/ 0 w 1793966"/>
              <a:gd name="connsiteY0" fmla="*/ 838459 h 857732"/>
              <a:gd name="connsiteX1" fmla="*/ 287383 w 1793966"/>
              <a:gd name="connsiteY1" fmla="*/ 838459 h 857732"/>
              <a:gd name="connsiteX2" fmla="*/ 539932 w 1793966"/>
              <a:gd name="connsiteY2" fmla="*/ 638162 h 857732"/>
              <a:gd name="connsiteX3" fmla="*/ 696686 w 1793966"/>
              <a:gd name="connsiteY3" fmla="*/ 2436 h 857732"/>
              <a:gd name="connsiteX4" fmla="*/ 914400 w 1793966"/>
              <a:gd name="connsiteY4" fmla="*/ 429156 h 857732"/>
              <a:gd name="connsiteX5" fmla="*/ 1088572 w 1793966"/>
              <a:gd name="connsiteY5" fmla="*/ 681705 h 857732"/>
              <a:gd name="connsiteX6" fmla="*/ 1384663 w 1793966"/>
              <a:gd name="connsiteY6" fmla="*/ 768790 h 857732"/>
              <a:gd name="connsiteX7" fmla="*/ 1793966 w 1793966"/>
              <a:gd name="connsiteY7" fmla="*/ 707830 h 857732"/>
              <a:gd name="connsiteX0" fmla="*/ 0 w 1793966"/>
              <a:gd name="connsiteY0" fmla="*/ 838459 h 855524"/>
              <a:gd name="connsiteX1" fmla="*/ 287383 w 1793966"/>
              <a:gd name="connsiteY1" fmla="*/ 838459 h 855524"/>
              <a:gd name="connsiteX2" fmla="*/ 539932 w 1793966"/>
              <a:gd name="connsiteY2" fmla="*/ 638162 h 855524"/>
              <a:gd name="connsiteX3" fmla="*/ 696686 w 1793966"/>
              <a:gd name="connsiteY3" fmla="*/ 2436 h 855524"/>
              <a:gd name="connsiteX4" fmla="*/ 914400 w 1793966"/>
              <a:gd name="connsiteY4" fmla="*/ 429156 h 855524"/>
              <a:gd name="connsiteX5" fmla="*/ 1088572 w 1793966"/>
              <a:gd name="connsiteY5" fmla="*/ 681705 h 855524"/>
              <a:gd name="connsiteX6" fmla="*/ 1384663 w 1793966"/>
              <a:gd name="connsiteY6" fmla="*/ 768790 h 855524"/>
              <a:gd name="connsiteX7" fmla="*/ 1793966 w 1793966"/>
              <a:gd name="connsiteY7" fmla="*/ 707830 h 855524"/>
              <a:gd name="connsiteX0" fmla="*/ 0 w 1793966"/>
              <a:gd name="connsiteY0" fmla="*/ 838459 h 851104"/>
              <a:gd name="connsiteX1" fmla="*/ 287383 w 1793966"/>
              <a:gd name="connsiteY1" fmla="*/ 838459 h 851104"/>
              <a:gd name="connsiteX2" fmla="*/ 539932 w 1793966"/>
              <a:gd name="connsiteY2" fmla="*/ 638162 h 851104"/>
              <a:gd name="connsiteX3" fmla="*/ 696686 w 1793966"/>
              <a:gd name="connsiteY3" fmla="*/ 2436 h 851104"/>
              <a:gd name="connsiteX4" fmla="*/ 914400 w 1793966"/>
              <a:gd name="connsiteY4" fmla="*/ 429156 h 851104"/>
              <a:gd name="connsiteX5" fmla="*/ 1088572 w 1793966"/>
              <a:gd name="connsiteY5" fmla="*/ 681705 h 851104"/>
              <a:gd name="connsiteX6" fmla="*/ 1384663 w 1793966"/>
              <a:gd name="connsiteY6" fmla="*/ 768790 h 851104"/>
              <a:gd name="connsiteX7" fmla="*/ 1793966 w 1793966"/>
              <a:gd name="connsiteY7" fmla="*/ 707830 h 851104"/>
              <a:gd name="connsiteX0" fmla="*/ 0 w 1793966"/>
              <a:gd name="connsiteY0" fmla="*/ 838459 h 845816"/>
              <a:gd name="connsiteX1" fmla="*/ 287383 w 1793966"/>
              <a:gd name="connsiteY1" fmla="*/ 838459 h 845816"/>
              <a:gd name="connsiteX2" fmla="*/ 539932 w 1793966"/>
              <a:gd name="connsiteY2" fmla="*/ 638162 h 845816"/>
              <a:gd name="connsiteX3" fmla="*/ 696686 w 1793966"/>
              <a:gd name="connsiteY3" fmla="*/ 2436 h 845816"/>
              <a:gd name="connsiteX4" fmla="*/ 914400 w 1793966"/>
              <a:gd name="connsiteY4" fmla="*/ 429156 h 845816"/>
              <a:gd name="connsiteX5" fmla="*/ 1088572 w 1793966"/>
              <a:gd name="connsiteY5" fmla="*/ 681705 h 845816"/>
              <a:gd name="connsiteX6" fmla="*/ 1384663 w 1793966"/>
              <a:gd name="connsiteY6" fmla="*/ 768790 h 845816"/>
              <a:gd name="connsiteX7" fmla="*/ 1793966 w 1793966"/>
              <a:gd name="connsiteY7" fmla="*/ 707830 h 845816"/>
              <a:gd name="connsiteX0" fmla="*/ 0 w 1793966"/>
              <a:gd name="connsiteY0" fmla="*/ 838459 h 845816"/>
              <a:gd name="connsiteX1" fmla="*/ 287383 w 1793966"/>
              <a:gd name="connsiteY1" fmla="*/ 838459 h 845816"/>
              <a:gd name="connsiteX2" fmla="*/ 539932 w 1793966"/>
              <a:gd name="connsiteY2" fmla="*/ 638162 h 845816"/>
              <a:gd name="connsiteX3" fmla="*/ 696686 w 1793966"/>
              <a:gd name="connsiteY3" fmla="*/ 2436 h 845816"/>
              <a:gd name="connsiteX4" fmla="*/ 914400 w 1793966"/>
              <a:gd name="connsiteY4" fmla="*/ 429156 h 845816"/>
              <a:gd name="connsiteX5" fmla="*/ 1088572 w 1793966"/>
              <a:gd name="connsiteY5" fmla="*/ 681705 h 845816"/>
              <a:gd name="connsiteX6" fmla="*/ 1387203 w 1793966"/>
              <a:gd name="connsiteY6" fmla="*/ 786570 h 845816"/>
              <a:gd name="connsiteX7" fmla="*/ 1793966 w 1793966"/>
              <a:gd name="connsiteY7" fmla="*/ 707830 h 845816"/>
              <a:gd name="connsiteX0" fmla="*/ 0 w 1793966"/>
              <a:gd name="connsiteY0" fmla="*/ 837297 h 844654"/>
              <a:gd name="connsiteX1" fmla="*/ 287383 w 1793966"/>
              <a:gd name="connsiteY1" fmla="*/ 837297 h 844654"/>
              <a:gd name="connsiteX2" fmla="*/ 539932 w 1793966"/>
              <a:gd name="connsiteY2" fmla="*/ 637000 h 844654"/>
              <a:gd name="connsiteX3" fmla="*/ 696686 w 1793966"/>
              <a:gd name="connsiteY3" fmla="*/ 1274 h 844654"/>
              <a:gd name="connsiteX4" fmla="*/ 919480 w 1793966"/>
              <a:gd name="connsiteY4" fmla="*/ 478794 h 844654"/>
              <a:gd name="connsiteX5" fmla="*/ 1088572 w 1793966"/>
              <a:gd name="connsiteY5" fmla="*/ 680543 h 844654"/>
              <a:gd name="connsiteX6" fmla="*/ 1387203 w 1793966"/>
              <a:gd name="connsiteY6" fmla="*/ 785408 h 844654"/>
              <a:gd name="connsiteX7" fmla="*/ 1793966 w 1793966"/>
              <a:gd name="connsiteY7" fmla="*/ 706668 h 844654"/>
              <a:gd name="connsiteX0" fmla="*/ 0 w 1793966"/>
              <a:gd name="connsiteY0" fmla="*/ 837306 h 844663"/>
              <a:gd name="connsiteX1" fmla="*/ 287383 w 1793966"/>
              <a:gd name="connsiteY1" fmla="*/ 837306 h 844663"/>
              <a:gd name="connsiteX2" fmla="*/ 539932 w 1793966"/>
              <a:gd name="connsiteY2" fmla="*/ 637009 h 844663"/>
              <a:gd name="connsiteX3" fmla="*/ 696686 w 1793966"/>
              <a:gd name="connsiteY3" fmla="*/ 1283 h 844663"/>
              <a:gd name="connsiteX4" fmla="*/ 919480 w 1793966"/>
              <a:gd name="connsiteY4" fmla="*/ 478803 h 844663"/>
              <a:gd name="connsiteX5" fmla="*/ 1088572 w 1793966"/>
              <a:gd name="connsiteY5" fmla="*/ 700872 h 844663"/>
              <a:gd name="connsiteX6" fmla="*/ 1387203 w 1793966"/>
              <a:gd name="connsiteY6" fmla="*/ 785417 h 844663"/>
              <a:gd name="connsiteX7" fmla="*/ 1793966 w 1793966"/>
              <a:gd name="connsiteY7" fmla="*/ 706677 h 844663"/>
              <a:gd name="connsiteX0" fmla="*/ 0 w 1793966"/>
              <a:gd name="connsiteY0" fmla="*/ 837306 h 842872"/>
              <a:gd name="connsiteX1" fmla="*/ 287383 w 1793966"/>
              <a:gd name="connsiteY1" fmla="*/ 837306 h 842872"/>
              <a:gd name="connsiteX2" fmla="*/ 539932 w 1793966"/>
              <a:gd name="connsiteY2" fmla="*/ 637009 h 842872"/>
              <a:gd name="connsiteX3" fmla="*/ 696686 w 1793966"/>
              <a:gd name="connsiteY3" fmla="*/ 1283 h 842872"/>
              <a:gd name="connsiteX4" fmla="*/ 919480 w 1793966"/>
              <a:gd name="connsiteY4" fmla="*/ 478803 h 842872"/>
              <a:gd name="connsiteX5" fmla="*/ 1088572 w 1793966"/>
              <a:gd name="connsiteY5" fmla="*/ 700872 h 842872"/>
              <a:gd name="connsiteX6" fmla="*/ 1387203 w 1793966"/>
              <a:gd name="connsiteY6" fmla="*/ 785417 h 842872"/>
              <a:gd name="connsiteX7" fmla="*/ 1793966 w 1793966"/>
              <a:gd name="connsiteY7" fmla="*/ 706677 h 842872"/>
              <a:gd name="connsiteX0" fmla="*/ 0 w 1793966"/>
              <a:gd name="connsiteY0" fmla="*/ 837306 h 839816"/>
              <a:gd name="connsiteX1" fmla="*/ 287383 w 1793966"/>
              <a:gd name="connsiteY1" fmla="*/ 837306 h 839816"/>
              <a:gd name="connsiteX2" fmla="*/ 539932 w 1793966"/>
              <a:gd name="connsiteY2" fmla="*/ 637009 h 839816"/>
              <a:gd name="connsiteX3" fmla="*/ 696686 w 1793966"/>
              <a:gd name="connsiteY3" fmla="*/ 1283 h 839816"/>
              <a:gd name="connsiteX4" fmla="*/ 919480 w 1793966"/>
              <a:gd name="connsiteY4" fmla="*/ 478803 h 839816"/>
              <a:gd name="connsiteX5" fmla="*/ 1088572 w 1793966"/>
              <a:gd name="connsiteY5" fmla="*/ 700872 h 839816"/>
              <a:gd name="connsiteX6" fmla="*/ 1387203 w 1793966"/>
              <a:gd name="connsiteY6" fmla="*/ 785417 h 839816"/>
              <a:gd name="connsiteX7" fmla="*/ 1793966 w 1793966"/>
              <a:gd name="connsiteY7" fmla="*/ 706677 h 839816"/>
              <a:gd name="connsiteX0" fmla="*/ 0 w 1506583"/>
              <a:gd name="connsiteY0" fmla="*/ 837306 h 837306"/>
              <a:gd name="connsiteX1" fmla="*/ 252549 w 1506583"/>
              <a:gd name="connsiteY1" fmla="*/ 637009 h 837306"/>
              <a:gd name="connsiteX2" fmla="*/ 409303 w 1506583"/>
              <a:gd name="connsiteY2" fmla="*/ 1283 h 837306"/>
              <a:gd name="connsiteX3" fmla="*/ 632097 w 1506583"/>
              <a:gd name="connsiteY3" fmla="*/ 478803 h 837306"/>
              <a:gd name="connsiteX4" fmla="*/ 801189 w 1506583"/>
              <a:gd name="connsiteY4" fmla="*/ 700872 h 837306"/>
              <a:gd name="connsiteX5" fmla="*/ 1099820 w 1506583"/>
              <a:gd name="connsiteY5" fmla="*/ 785417 h 837306"/>
              <a:gd name="connsiteX6" fmla="*/ 1506583 w 1506583"/>
              <a:gd name="connsiteY6" fmla="*/ 706677 h 83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583" h="837306">
                <a:moveTo>
                  <a:pt x="0" y="837306"/>
                </a:moveTo>
                <a:cubicBezTo>
                  <a:pt x="80756" y="834158"/>
                  <a:pt x="184332" y="776346"/>
                  <a:pt x="252549" y="637009"/>
                </a:cubicBezTo>
                <a:cubicBezTo>
                  <a:pt x="320766" y="497672"/>
                  <a:pt x="346045" y="27651"/>
                  <a:pt x="409303" y="1283"/>
                </a:cubicBezTo>
                <a:cubicBezTo>
                  <a:pt x="472561" y="-25085"/>
                  <a:pt x="566783" y="362205"/>
                  <a:pt x="632097" y="478803"/>
                </a:cubicBezTo>
                <a:cubicBezTo>
                  <a:pt x="697411" y="595401"/>
                  <a:pt x="723235" y="649770"/>
                  <a:pt x="801189" y="700872"/>
                </a:cubicBezTo>
                <a:cubicBezTo>
                  <a:pt x="879143" y="751974"/>
                  <a:pt x="982254" y="784450"/>
                  <a:pt x="1099820" y="785417"/>
                </a:cubicBezTo>
                <a:cubicBezTo>
                  <a:pt x="1217386" y="786385"/>
                  <a:pt x="1360714" y="739334"/>
                  <a:pt x="1506583" y="70667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Defining Peak Position</a:t>
            </a:r>
            <a:endParaRPr kumimoji="1" lang="ja-JP" altLang="en-US" dirty="0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6519938" y="3358780"/>
            <a:ext cx="2520000" cy="0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6606565" y="2075371"/>
            <a:ext cx="0" cy="1366190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rho(\omega)&#10;\end{align*}&lt;/body&gt;&#10;  &lt;fcolor&gt;FF000000&lt;/fcolor&gt;&#10;  &lt;bcolor&gt;FFFFFFFF&lt;/bcolor&gt;&#10;  &lt;transparent&gt;True&lt;/transparent&gt;&#10;  &lt;resolution&gt;1800&lt;/resolution&gt;&#10;  &lt;imageh&gt;250&lt;/imageh&gt;&#10;  &lt;imagew&gt;45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19174" y="2345071"/>
            <a:ext cx="479425" cy="264583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6958461" y="2075371"/>
            <a:ext cx="1297265" cy="1283409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50414" y="1936760"/>
            <a:ext cx="3555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Center of weight in a range</a:t>
            </a:r>
            <a:endParaRPr kumimoji="1" lang="ja-JP" altLang="en-US" sz="2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72340" y="4041241"/>
            <a:ext cx="71862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Represent p</a:t>
            </a:r>
            <a:r>
              <a:rPr kumimoji="1" lang="en-US" altLang="ja-JP" sz="2400" dirty="0" smtClean="0"/>
              <a:t>eak position for a sufficiently </a:t>
            </a:r>
            <a:r>
              <a:rPr lang="en-US" altLang="ja-JP" sz="2400" dirty="0" smtClean="0"/>
              <a:t>sharp</a:t>
            </a:r>
            <a:r>
              <a:rPr kumimoji="1" lang="en-US" altLang="ja-JP" sz="2400" dirty="0" smtClean="0"/>
              <a:t> peak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b="1" dirty="0" smtClean="0"/>
              <a:t>Error analysis in MEM is possible!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[</a:t>
            </a:r>
            <a:r>
              <a:rPr lang="en-US" altLang="ja-JP" sz="2400" dirty="0" err="1" smtClean="0">
                <a:latin typeface="Symbol" panose="05050102010706020507" pitchFamily="18" charset="2"/>
              </a:rPr>
              <a:t>w</a:t>
            </a:r>
            <a:r>
              <a:rPr lang="en-US" altLang="ja-JP" sz="2400" baseline="-25000" dirty="0" err="1" smtClean="0"/>
              <a:t>min</a:t>
            </a:r>
            <a:r>
              <a:rPr lang="en-US" altLang="ja-JP" sz="2400" dirty="0" smtClean="0"/>
              <a:t>, </a:t>
            </a:r>
            <a:r>
              <a:rPr lang="en-US" altLang="ja-JP" sz="2400" dirty="0" err="1" smtClean="0">
                <a:latin typeface="Symbol" panose="05050102010706020507" pitchFamily="18" charset="2"/>
              </a:rPr>
              <a:t>w</a:t>
            </a:r>
            <a:r>
              <a:rPr lang="en-US" altLang="ja-JP" sz="2400" baseline="-25000" dirty="0" err="1" smtClean="0"/>
              <a:t>max</a:t>
            </a:r>
            <a:r>
              <a:rPr lang="en-US" altLang="ja-JP" sz="2400" dirty="0" smtClean="0"/>
              <a:t>] dependence has to be checked</a:t>
            </a:r>
            <a:endParaRPr kumimoji="1" lang="ja-JP" altLang="en-US" sz="2400" dirty="0"/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[\omega_{\rm min}:\omega_{\rm max}]&#10;\end{align*}&lt;/body&gt;&#10;  &lt;fcolor&gt;FF000000&lt;/fcolor&gt;&#10;  &lt;bcolor&gt;FFFFFFFF&lt;/bcolor&gt;&#10;  &lt;transparent&gt;True&lt;/transparent&gt;&#10;  &lt;resolution&gt;1800&lt;/resolution&gt;&#10;  &lt;imageh&gt;249&lt;/imageh&gt;&#10;  &lt;imagew&gt;1321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183" y="2054707"/>
            <a:ext cx="1398058" cy="263525"/>
          </a:xfrm>
          <a:prstGeom prst="rect">
            <a:avLst/>
          </a:prstGeom>
        </p:spPr>
      </p:pic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\omega_{\rm min}&#10;\end{align*}&lt;/body&gt;&#10;  &lt;fcolor&gt;FF000000&lt;/fcolor&gt;&#10;  &lt;bcolor&gt;FFFFFFFF&lt;/bcolor&gt;&#10;  &lt;transparent&gt;True&lt;/transparent&gt;&#10;  &lt;resolution&gt;1800&lt;/resolution&gt;&#10;  &lt;imageh&gt;147&lt;/imageh&gt;&#10;  &lt;imagew&gt;474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985" y="3475205"/>
            <a:ext cx="501651" cy="155575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\omega_{\rm max}&#10;\end{align*}&lt;/body&gt;&#10;  &lt;fcolor&gt;FF000000&lt;/fcolor&gt;&#10;  &lt;bcolor&gt;FFFFFFFF&lt;/bcolor&gt;&#10;  &lt;transparent&gt;True&lt;/transparent&gt;&#10;  &lt;resolution&gt;1800&lt;/resolution&gt;&#10;  &lt;imageh&gt;148&lt;/imageh&gt;&#10;  &lt;imagew&gt;514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737" y="3475204"/>
            <a:ext cx="543984" cy="156633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\bar{E} = \frac{ \int_{\omega_{\rm min}}^{\omega_{\rm max}} d\omega \omega (\rho(\omega)/\omega^2) }{ \int_{\omega_{\rm min}}^{\omega_{\rm max}}d\omega \rho(\omega)/\omega^2}&#10;\end{align*}&lt;/body&gt;&#10;  &lt;fcolor&gt;FF000000&lt;/fcolor&gt;&#10;  &lt;bcolor&gt;FFFFFFFF&lt;/bcolor&gt;&#10;  &lt;transparent&gt;True&lt;/transparent&gt;&#10;  &lt;resolution&gt;1800&lt;/resolution&gt;&#10;  &lt;imageh&gt;726&lt;/imageh&gt;&#10;  &lt;imagew&gt;2758&lt;/imagew&gt;&#10;  &lt;scale&gt;50&lt;/scale&gt;&#10;  &lt;cursor&gt;15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64" y="2656050"/>
            <a:ext cx="3974063" cy="104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9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角丸四角形 25"/>
          <p:cNvSpPr/>
          <p:nvPr/>
        </p:nvSpPr>
        <p:spPr>
          <a:xfrm>
            <a:off x="617302" y="1766605"/>
            <a:ext cx="5343409" cy="2093835"/>
          </a:xfrm>
          <a:prstGeom prst="roundRect">
            <a:avLst>
              <a:gd name="adj" fmla="val 138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/>
          <p:cNvSpPr/>
          <p:nvPr/>
        </p:nvSpPr>
        <p:spPr>
          <a:xfrm>
            <a:off x="7000991" y="2205232"/>
            <a:ext cx="1673957" cy="1153548"/>
          </a:xfrm>
          <a:custGeom>
            <a:avLst/>
            <a:gdLst>
              <a:gd name="connsiteX0" fmla="*/ 0 w 1793966"/>
              <a:gd name="connsiteY0" fmla="*/ 838459 h 857732"/>
              <a:gd name="connsiteX1" fmla="*/ 287383 w 1793966"/>
              <a:gd name="connsiteY1" fmla="*/ 838459 h 857732"/>
              <a:gd name="connsiteX2" fmla="*/ 539932 w 1793966"/>
              <a:gd name="connsiteY2" fmla="*/ 638162 h 857732"/>
              <a:gd name="connsiteX3" fmla="*/ 696686 w 1793966"/>
              <a:gd name="connsiteY3" fmla="*/ 2436 h 857732"/>
              <a:gd name="connsiteX4" fmla="*/ 914400 w 1793966"/>
              <a:gd name="connsiteY4" fmla="*/ 429156 h 857732"/>
              <a:gd name="connsiteX5" fmla="*/ 1088572 w 1793966"/>
              <a:gd name="connsiteY5" fmla="*/ 681705 h 857732"/>
              <a:gd name="connsiteX6" fmla="*/ 1384663 w 1793966"/>
              <a:gd name="connsiteY6" fmla="*/ 768790 h 857732"/>
              <a:gd name="connsiteX7" fmla="*/ 1793966 w 1793966"/>
              <a:gd name="connsiteY7" fmla="*/ 707830 h 857732"/>
              <a:gd name="connsiteX0" fmla="*/ 0 w 1793966"/>
              <a:gd name="connsiteY0" fmla="*/ 838459 h 855524"/>
              <a:gd name="connsiteX1" fmla="*/ 287383 w 1793966"/>
              <a:gd name="connsiteY1" fmla="*/ 838459 h 855524"/>
              <a:gd name="connsiteX2" fmla="*/ 539932 w 1793966"/>
              <a:gd name="connsiteY2" fmla="*/ 638162 h 855524"/>
              <a:gd name="connsiteX3" fmla="*/ 696686 w 1793966"/>
              <a:gd name="connsiteY3" fmla="*/ 2436 h 855524"/>
              <a:gd name="connsiteX4" fmla="*/ 914400 w 1793966"/>
              <a:gd name="connsiteY4" fmla="*/ 429156 h 855524"/>
              <a:gd name="connsiteX5" fmla="*/ 1088572 w 1793966"/>
              <a:gd name="connsiteY5" fmla="*/ 681705 h 855524"/>
              <a:gd name="connsiteX6" fmla="*/ 1384663 w 1793966"/>
              <a:gd name="connsiteY6" fmla="*/ 768790 h 855524"/>
              <a:gd name="connsiteX7" fmla="*/ 1793966 w 1793966"/>
              <a:gd name="connsiteY7" fmla="*/ 707830 h 855524"/>
              <a:gd name="connsiteX0" fmla="*/ 0 w 1793966"/>
              <a:gd name="connsiteY0" fmla="*/ 838459 h 851104"/>
              <a:gd name="connsiteX1" fmla="*/ 287383 w 1793966"/>
              <a:gd name="connsiteY1" fmla="*/ 838459 h 851104"/>
              <a:gd name="connsiteX2" fmla="*/ 539932 w 1793966"/>
              <a:gd name="connsiteY2" fmla="*/ 638162 h 851104"/>
              <a:gd name="connsiteX3" fmla="*/ 696686 w 1793966"/>
              <a:gd name="connsiteY3" fmla="*/ 2436 h 851104"/>
              <a:gd name="connsiteX4" fmla="*/ 914400 w 1793966"/>
              <a:gd name="connsiteY4" fmla="*/ 429156 h 851104"/>
              <a:gd name="connsiteX5" fmla="*/ 1088572 w 1793966"/>
              <a:gd name="connsiteY5" fmla="*/ 681705 h 851104"/>
              <a:gd name="connsiteX6" fmla="*/ 1384663 w 1793966"/>
              <a:gd name="connsiteY6" fmla="*/ 768790 h 851104"/>
              <a:gd name="connsiteX7" fmla="*/ 1793966 w 1793966"/>
              <a:gd name="connsiteY7" fmla="*/ 707830 h 851104"/>
              <a:gd name="connsiteX0" fmla="*/ 0 w 1793966"/>
              <a:gd name="connsiteY0" fmla="*/ 838459 h 845816"/>
              <a:gd name="connsiteX1" fmla="*/ 287383 w 1793966"/>
              <a:gd name="connsiteY1" fmla="*/ 838459 h 845816"/>
              <a:gd name="connsiteX2" fmla="*/ 539932 w 1793966"/>
              <a:gd name="connsiteY2" fmla="*/ 638162 h 845816"/>
              <a:gd name="connsiteX3" fmla="*/ 696686 w 1793966"/>
              <a:gd name="connsiteY3" fmla="*/ 2436 h 845816"/>
              <a:gd name="connsiteX4" fmla="*/ 914400 w 1793966"/>
              <a:gd name="connsiteY4" fmla="*/ 429156 h 845816"/>
              <a:gd name="connsiteX5" fmla="*/ 1088572 w 1793966"/>
              <a:gd name="connsiteY5" fmla="*/ 681705 h 845816"/>
              <a:gd name="connsiteX6" fmla="*/ 1384663 w 1793966"/>
              <a:gd name="connsiteY6" fmla="*/ 768790 h 845816"/>
              <a:gd name="connsiteX7" fmla="*/ 1793966 w 1793966"/>
              <a:gd name="connsiteY7" fmla="*/ 707830 h 845816"/>
              <a:gd name="connsiteX0" fmla="*/ 0 w 1793966"/>
              <a:gd name="connsiteY0" fmla="*/ 838459 h 845816"/>
              <a:gd name="connsiteX1" fmla="*/ 287383 w 1793966"/>
              <a:gd name="connsiteY1" fmla="*/ 838459 h 845816"/>
              <a:gd name="connsiteX2" fmla="*/ 539932 w 1793966"/>
              <a:gd name="connsiteY2" fmla="*/ 638162 h 845816"/>
              <a:gd name="connsiteX3" fmla="*/ 696686 w 1793966"/>
              <a:gd name="connsiteY3" fmla="*/ 2436 h 845816"/>
              <a:gd name="connsiteX4" fmla="*/ 914400 w 1793966"/>
              <a:gd name="connsiteY4" fmla="*/ 429156 h 845816"/>
              <a:gd name="connsiteX5" fmla="*/ 1088572 w 1793966"/>
              <a:gd name="connsiteY5" fmla="*/ 681705 h 845816"/>
              <a:gd name="connsiteX6" fmla="*/ 1387203 w 1793966"/>
              <a:gd name="connsiteY6" fmla="*/ 786570 h 845816"/>
              <a:gd name="connsiteX7" fmla="*/ 1793966 w 1793966"/>
              <a:gd name="connsiteY7" fmla="*/ 707830 h 845816"/>
              <a:gd name="connsiteX0" fmla="*/ 0 w 1793966"/>
              <a:gd name="connsiteY0" fmla="*/ 837297 h 844654"/>
              <a:gd name="connsiteX1" fmla="*/ 287383 w 1793966"/>
              <a:gd name="connsiteY1" fmla="*/ 837297 h 844654"/>
              <a:gd name="connsiteX2" fmla="*/ 539932 w 1793966"/>
              <a:gd name="connsiteY2" fmla="*/ 637000 h 844654"/>
              <a:gd name="connsiteX3" fmla="*/ 696686 w 1793966"/>
              <a:gd name="connsiteY3" fmla="*/ 1274 h 844654"/>
              <a:gd name="connsiteX4" fmla="*/ 919480 w 1793966"/>
              <a:gd name="connsiteY4" fmla="*/ 478794 h 844654"/>
              <a:gd name="connsiteX5" fmla="*/ 1088572 w 1793966"/>
              <a:gd name="connsiteY5" fmla="*/ 680543 h 844654"/>
              <a:gd name="connsiteX6" fmla="*/ 1387203 w 1793966"/>
              <a:gd name="connsiteY6" fmla="*/ 785408 h 844654"/>
              <a:gd name="connsiteX7" fmla="*/ 1793966 w 1793966"/>
              <a:gd name="connsiteY7" fmla="*/ 706668 h 844654"/>
              <a:gd name="connsiteX0" fmla="*/ 0 w 1793966"/>
              <a:gd name="connsiteY0" fmla="*/ 837306 h 844663"/>
              <a:gd name="connsiteX1" fmla="*/ 287383 w 1793966"/>
              <a:gd name="connsiteY1" fmla="*/ 837306 h 844663"/>
              <a:gd name="connsiteX2" fmla="*/ 539932 w 1793966"/>
              <a:gd name="connsiteY2" fmla="*/ 637009 h 844663"/>
              <a:gd name="connsiteX3" fmla="*/ 696686 w 1793966"/>
              <a:gd name="connsiteY3" fmla="*/ 1283 h 844663"/>
              <a:gd name="connsiteX4" fmla="*/ 919480 w 1793966"/>
              <a:gd name="connsiteY4" fmla="*/ 478803 h 844663"/>
              <a:gd name="connsiteX5" fmla="*/ 1088572 w 1793966"/>
              <a:gd name="connsiteY5" fmla="*/ 700872 h 844663"/>
              <a:gd name="connsiteX6" fmla="*/ 1387203 w 1793966"/>
              <a:gd name="connsiteY6" fmla="*/ 785417 h 844663"/>
              <a:gd name="connsiteX7" fmla="*/ 1793966 w 1793966"/>
              <a:gd name="connsiteY7" fmla="*/ 706677 h 844663"/>
              <a:gd name="connsiteX0" fmla="*/ 0 w 1793966"/>
              <a:gd name="connsiteY0" fmla="*/ 837306 h 842872"/>
              <a:gd name="connsiteX1" fmla="*/ 287383 w 1793966"/>
              <a:gd name="connsiteY1" fmla="*/ 837306 h 842872"/>
              <a:gd name="connsiteX2" fmla="*/ 539932 w 1793966"/>
              <a:gd name="connsiteY2" fmla="*/ 637009 h 842872"/>
              <a:gd name="connsiteX3" fmla="*/ 696686 w 1793966"/>
              <a:gd name="connsiteY3" fmla="*/ 1283 h 842872"/>
              <a:gd name="connsiteX4" fmla="*/ 919480 w 1793966"/>
              <a:gd name="connsiteY4" fmla="*/ 478803 h 842872"/>
              <a:gd name="connsiteX5" fmla="*/ 1088572 w 1793966"/>
              <a:gd name="connsiteY5" fmla="*/ 700872 h 842872"/>
              <a:gd name="connsiteX6" fmla="*/ 1387203 w 1793966"/>
              <a:gd name="connsiteY6" fmla="*/ 785417 h 842872"/>
              <a:gd name="connsiteX7" fmla="*/ 1793966 w 1793966"/>
              <a:gd name="connsiteY7" fmla="*/ 706677 h 842872"/>
              <a:gd name="connsiteX0" fmla="*/ 0 w 1793966"/>
              <a:gd name="connsiteY0" fmla="*/ 837306 h 839816"/>
              <a:gd name="connsiteX1" fmla="*/ 287383 w 1793966"/>
              <a:gd name="connsiteY1" fmla="*/ 837306 h 839816"/>
              <a:gd name="connsiteX2" fmla="*/ 539932 w 1793966"/>
              <a:gd name="connsiteY2" fmla="*/ 637009 h 839816"/>
              <a:gd name="connsiteX3" fmla="*/ 696686 w 1793966"/>
              <a:gd name="connsiteY3" fmla="*/ 1283 h 839816"/>
              <a:gd name="connsiteX4" fmla="*/ 919480 w 1793966"/>
              <a:gd name="connsiteY4" fmla="*/ 478803 h 839816"/>
              <a:gd name="connsiteX5" fmla="*/ 1088572 w 1793966"/>
              <a:gd name="connsiteY5" fmla="*/ 700872 h 839816"/>
              <a:gd name="connsiteX6" fmla="*/ 1387203 w 1793966"/>
              <a:gd name="connsiteY6" fmla="*/ 785417 h 839816"/>
              <a:gd name="connsiteX7" fmla="*/ 1793966 w 1793966"/>
              <a:gd name="connsiteY7" fmla="*/ 706677 h 839816"/>
              <a:gd name="connsiteX0" fmla="*/ 0 w 1506583"/>
              <a:gd name="connsiteY0" fmla="*/ 837306 h 837306"/>
              <a:gd name="connsiteX1" fmla="*/ 252549 w 1506583"/>
              <a:gd name="connsiteY1" fmla="*/ 637009 h 837306"/>
              <a:gd name="connsiteX2" fmla="*/ 409303 w 1506583"/>
              <a:gd name="connsiteY2" fmla="*/ 1283 h 837306"/>
              <a:gd name="connsiteX3" fmla="*/ 632097 w 1506583"/>
              <a:gd name="connsiteY3" fmla="*/ 478803 h 837306"/>
              <a:gd name="connsiteX4" fmla="*/ 801189 w 1506583"/>
              <a:gd name="connsiteY4" fmla="*/ 700872 h 837306"/>
              <a:gd name="connsiteX5" fmla="*/ 1099820 w 1506583"/>
              <a:gd name="connsiteY5" fmla="*/ 785417 h 837306"/>
              <a:gd name="connsiteX6" fmla="*/ 1506583 w 1506583"/>
              <a:gd name="connsiteY6" fmla="*/ 706677 h 837306"/>
              <a:gd name="connsiteX0" fmla="*/ 0 w 1506583"/>
              <a:gd name="connsiteY0" fmla="*/ 837306 h 837306"/>
              <a:gd name="connsiteX1" fmla="*/ 252549 w 1506583"/>
              <a:gd name="connsiteY1" fmla="*/ 637009 h 837306"/>
              <a:gd name="connsiteX2" fmla="*/ 409303 w 1506583"/>
              <a:gd name="connsiteY2" fmla="*/ 1283 h 837306"/>
              <a:gd name="connsiteX3" fmla="*/ 632097 w 1506583"/>
              <a:gd name="connsiteY3" fmla="*/ 478803 h 837306"/>
              <a:gd name="connsiteX4" fmla="*/ 801189 w 1506583"/>
              <a:gd name="connsiteY4" fmla="*/ 700872 h 837306"/>
              <a:gd name="connsiteX5" fmla="*/ 1099820 w 1506583"/>
              <a:gd name="connsiteY5" fmla="*/ 785417 h 837306"/>
              <a:gd name="connsiteX6" fmla="*/ 1470251 w 1506583"/>
              <a:gd name="connsiteY6" fmla="*/ 713517 h 837306"/>
              <a:gd name="connsiteX7" fmla="*/ 1506583 w 1506583"/>
              <a:gd name="connsiteY7" fmla="*/ 706677 h 837306"/>
              <a:gd name="connsiteX0" fmla="*/ 0 w 1470251"/>
              <a:gd name="connsiteY0" fmla="*/ 837306 h 837306"/>
              <a:gd name="connsiteX1" fmla="*/ 252549 w 1470251"/>
              <a:gd name="connsiteY1" fmla="*/ 637009 h 837306"/>
              <a:gd name="connsiteX2" fmla="*/ 409303 w 1470251"/>
              <a:gd name="connsiteY2" fmla="*/ 1283 h 837306"/>
              <a:gd name="connsiteX3" fmla="*/ 632097 w 1470251"/>
              <a:gd name="connsiteY3" fmla="*/ 478803 h 837306"/>
              <a:gd name="connsiteX4" fmla="*/ 801189 w 1470251"/>
              <a:gd name="connsiteY4" fmla="*/ 700872 h 837306"/>
              <a:gd name="connsiteX5" fmla="*/ 1099820 w 1470251"/>
              <a:gd name="connsiteY5" fmla="*/ 785417 h 837306"/>
              <a:gd name="connsiteX6" fmla="*/ 1470251 w 1470251"/>
              <a:gd name="connsiteY6" fmla="*/ 713517 h 837306"/>
              <a:gd name="connsiteX7" fmla="*/ 1468658 w 1470251"/>
              <a:gd name="connsiteY7" fmla="*/ 824672 h 83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0251" h="837306">
                <a:moveTo>
                  <a:pt x="0" y="837306"/>
                </a:moveTo>
                <a:cubicBezTo>
                  <a:pt x="80756" y="834158"/>
                  <a:pt x="184332" y="776346"/>
                  <a:pt x="252549" y="637009"/>
                </a:cubicBezTo>
                <a:cubicBezTo>
                  <a:pt x="320766" y="497672"/>
                  <a:pt x="346045" y="27651"/>
                  <a:pt x="409303" y="1283"/>
                </a:cubicBezTo>
                <a:cubicBezTo>
                  <a:pt x="472561" y="-25085"/>
                  <a:pt x="566783" y="362205"/>
                  <a:pt x="632097" y="478803"/>
                </a:cubicBezTo>
                <a:cubicBezTo>
                  <a:pt x="697411" y="595401"/>
                  <a:pt x="723235" y="649770"/>
                  <a:pt x="801189" y="700872"/>
                </a:cubicBezTo>
                <a:cubicBezTo>
                  <a:pt x="879143" y="751974"/>
                  <a:pt x="988310" y="783310"/>
                  <a:pt x="1099820" y="785417"/>
                </a:cubicBezTo>
                <a:cubicBezTo>
                  <a:pt x="1211330" y="787524"/>
                  <a:pt x="1402457" y="726640"/>
                  <a:pt x="1470251" y="713517"/>
                </a:cubicBezTo>
                <a:lnTo>
                  <a:pt x="1468658" y="824672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/>
        </p:nvSpPr>
        <p:spPr>
          <a:xfrm>
            <a:off x="7000991" y="2205232"/>
            <a:ext cx="1715323" cy="1153548"/>
          </a:xfrm>
          <a:custGeom>
            <a:avLst/>
            <a:gdLst>
              <a:gd name="connsiteX0" fmla="*/ 0 w 1793966"/>
              <a:gd name="connsiteY0" fmla="*/ 838459 h 857732"/>
              <a:gd name="connsiteX1" fmla="*/ 287383 w 1793966"/>
              <a:gd name="connsiteY1" fmla="*/ 838459 h 857732"/>
              <a:gd name="connsiteX2" fmla="*/ 539932 w 1793966"/>
              <a:gd name="connsiteY2" fmla="*/ 638162 h 857732"/>
              <a:gd name="connsiteX3" fmla="*/ 696686 w 1793966"/>
              <a:gd name="connsiteY3" fmla="*/ 2436 h 857732"/>
              <a:gd name="connsiteX4" fmla="*/ 914400 w 1793966"/>
              <a:gd name="connsiteY4" fmla="*/ 429156 h 857732"/>
              <a:gd name="connsiteX5" fmla="*/ 1088572 w 1793966"/>
              <a:gd name="connsiteY5" fmla="*/ 681705 h 857732"/>
              <a:gd name="connsiteX6" fmla="*/ 1384663 w 1793966"/>
              <a:gd name="connsiteY6" fmla="*/ 768790 h 857732"/>
              <a:gd name="connsiteX7" fmla="*/ 1793966 w 1793966"/>
              <a:gd name="connsiteY7" fmla="*/ 707830 h 857732"/>
              <a:gd name="connsiteX0" fmla="*/ 0 w 1793966"/>
              <a:gd name="connsiteY0" fmla="*/ 838459 h 855524"/>
              <a:gd name="connsiteX1" fmla="*/ 287383 w 1793966"/>
              <a:gd name="connsiteY1" fmla="*/ 838459 h 855524"/>
              <a:gd name="connsiteX2" fmla="*/ 539932 w 1793966"/>
              <a:gd name="connsiteY2" fmla="*/ 638162 h 855524"/>
              <a:gd name="connsiteX3" fmla="*/ 696686 w 1793966"/>
              <a:gd name="connsiteY3" fmla="*/ 2436 h 855524"/>
              <a:gd name="connsiteX4" fmla="*/ 914400 w 1793966"/>
              <a:gd name="connsiteY4" fmla="*/ 429156 h 855524"/>
              <a:gd name="connsiteX5" fmla="*/ 1088572 w 1793966"/>
              <a:gd name="connsiteY5" fmla="*/ 681705 h 855524"/>
              <a:gd name="connsiteX6" fmla="*/ 1384663 w 1793966"/>
              <a:gd name="connsiteY6" fmla="*/ 768790 h 855524"/>
              <a:gd name="connsiteX7" fmla="*/ 1793966 w 1793966"/>
              <a:gd name="connsiteY7" fmla="*/ 707830 h 855524"/>
              <a:gd name="connsiteX0" fmla="*/ 0 w 1793966"/>
              <a:gd name="connsiteY0" fmla="*/ 838459 h 851104"/>
              <a:gd name="connsiteX1" fmla="*/ 287383 w 1793966"/>
              <a:gd name="connsiteY1" fmla="*/ 838459 h 851104"/>
              <a:gd name="connsiteX2" fmla="*/ 539932 w 1793966"/>
              <a:gd name="connsiteY2" fmla="*/ 638162 h 851104"/>
              <a:gd name="connsiteX3" fmla="*/ 696686 w 1793966"/>
              <a:gd name="connsiteY3" fmla="*/ 2436 h 851104"/>
              <a:gd name="connsiteX4" fmla="*/ 914400 w 1793966"/>
              <a:gd name="connsiteY4" fmla="*/ 429156 h 851104"/>
              <a:gd name="connsiteX5" fmla="*/ 1088572 w 1793966"/>
              <a:gd name="connsiteY5" fmla="*/ 681705 h 851104"/>
              <a:gd name="connsiteX6" fmla="*/ 1384663 w 1793966"/>
              <a:gd name="connsiteY6" fmla="*/ 768790 h 851104"/>
              <a:gd name="connsiteX7" fmla="*/ 1793966 w 1793966"/>
              <a:gd name="connsiteY7" fmla="*/ 707830 h 851104"/>
              <a:gd name="connsiteX0" fmla="*/ 0 w 1793966"/>
              <a:gd name="connsiteY0" fmla="*/ 838459 h 845816"/>
              <a:gd name="connsiteX1" fmla="*/ 287383 w 1793966"/>
              <a:gd name="connsiteY1" fmla="*/ 838459 h 845816"/>
              <a:gd name="connsiteX2" fmla="*/ 539932 w 1793966"/>
              <a:gd name="connsiteY2" fmla="*/ 638162 h 845816"/>
              <a:gd name="connsiteX3" fmla="*/ 696686 w 1793966"/>
              <a:gd name="connsiteY3" fmla="*/ 2436 h 845816"/>
              <a:gd name="connsiteX4" fmla="*/ 914400 w 1793966"/>
              <a:gd name="connsiteY4" fmla="*/ 429156 h 845816"/>
              <a:gd name="connsiteX5" fmla="*/ 1088572 w 1793966"/>
              <a:gd name="connsiteY5" fmla="*/ 681705 h 845816"/>
              <a:gd name="connsiteX6" fmla="*/ 1384663 w 1793966"/>
              <a:gd name="connsiteY6" fmla="*/ 768790 h 845816"/>
              <a:gd name="connsiteX7" fmla="*/ 1793966 w 1793966"/>
              <a:gd name="connsiteY7" fmla="*/ 707830 h 845816"/>
              <a:gd name="connsiteX0" fmla="*/ 0 w 1793966"/>
              <a:gd name="connsiteY0" fmla="*/ 838459 h 845816"/>
              <a:gd name="connsiteX1" fmla="*/ 287383 w 1793966"/>
              <a:gd name="connsiteY1" fmla="*/ 838459 h 845816"/>
              <a:gd name="connsiteX2" fmla="*/ 539932 w 1793966"/>
              <a:gd name="connsiteY2" fmla="*/ 638162 h 845816"/>
              <a:gd name="connsiteX3" fmla="*/ 696686 w 1793966"/>
              <a:gd name="connsiteY3" fmla="*/ 2436 h 845816"/>
              <a:gd name="connsiteX4" fmla="*/ 914400 w 1793966"/>
              <a:gd name="connsiteY4" fmla="*/ 429156 h 845816"/>
              <a:gd name="connsiteX5" fmla="*/ 1088572 w 1793966"/>
              <a:gd name="connsiteY5" fmla="*/ 681705 h 845816"/>
              <a:gd name="connsiteX6" fmla="*/ 1387203 w 1793966"/>
              <a:gd name="connsiteY6" fmla="*/ 786570 h 845816"/>
              <a:gd name="connsiteX7" fmla="*/ 1793966 w 1793966"/>
              <a:gd name="connsiteY7" fmla="*/ 707830 h 845816"/>
              <a:gd name="connsiteX0" fmla="*/ 0 w 1793966"/>
              <a:gd name="connsiteY0" fmla="*/ 837297 h 844654"/>
              <a:gd name="connsiteX1" fmla="*/ 287383 w 1793966"/>
              <a:gd name="connsiteY1" fmla="*/ 837297 h 844654"/>
              <a:gd name="connsiteX2" fmla="*/ 539932 w 1793966"/>
              <a:gd name="connsiteY2" fmla="*/ 637000 h 844654"/>
              <a:gd name="connsiteX3" fmla="*/ 696686 w 1793966"/>
              <a:gd name="connsiteY3" fmla="*/ 1274 h 844654"/>
              <a:gd name="connsiteX4" fmla="*/ 919480 w 1793966"/>
              <a:gd name="connsiteY4" fmla="*/ 478794 h 844654"/>
              <a:gd name="connsiteX5" fmla="*/ 1088572 w 1793966"/>
              <a:gd name="connsiteY5" fmla="*/ 680543 h 844654"/>
              <a:gd name="connsiteX6" fmla="*/ 1387203 w 1793966"/>
              <a:gd name="connsiteY6" fmla="*/ 785408 h 844654"/>
              <a:gd name="connsiteX7" fmla="*/ 1793966 w 1793966"/>
              <a:gd name="connsiteY7" fmla="*/ 706668 h 844654"/>
              <a:gd name="connsiteX0" fmla="*/ 0 w 1793966"/>
              <a:gd name="connsiteY0" fmla="*/ 837306 h 844663"/>
              <a:gd name="connsiteX1" fmla="*/ 287383 w 1793966"/>
              <a:gd name="connsiteY1" fmla="*/ 837306 h 844663"/>
              <a:gd name="connsiteX2" fmla="*/ 539932 w 1793966"/>
              <a:gd name="connsiteY2" fmla="*/ 637009 h 844663"/>
              <a:gd name="connsiteX3" fmla="*/ 696686 w 1793966"/>
              <a:gd name="connsiteY3" fmla="*/ 1283 h 844663"/>
              <a:gd name="connsiteX4" fmla="*/ 919480 w 1793966"/>
              <a:gd name="connsiteY4" fmla="*/ 478803 h 844663"/>
              <a:gd name="connsiteX5" fmla="*/ 1088572 w 1793966"/>
              <a:gd name="connsiteY5" fmla="*/ 700872 h 844663"/>
              <a:gd name="connsiteX6" fmla="*/ 1387203 w 1793966"/>
              <a:gd name="connsiteY6" fmla="*/ 785417 h 844663"/>
              <a:gd name="connsiteX7" fmla="*/ 1793966 w 1793966"/>
              <a:gd name="connsiteY7" fmla="*/ 706677 h 844663"/>
              <a:gd name="connsiteX0" fmla="*/ 0 w 1793966"/>
              <a:gd name="connsiteY0" fmla="*/ 837306 h 842872"/>
              <a:gd name="connsiteX1" fmla="*/ 287383 w 1793966"/>
              <a:gd name="connsiteY1" fmla="*/ 837306 h 842872"/>
              <a:gd name="connsiteX2" fmla="*/ 539932 w 1793966"/>
              <a:gd name="connsiteY2" fmla="*/ 637009 h 842872"/>
              <a:gd name="connsiteX3" fmla="*/ 696686 w 1793966"/>
              <a:gd name="connsiteY3" fmla="*/ 1283 h 842872"/>
              <a:gd name="connsiteX4" fmla="*/ 919480 w 1793966"/>
              <a:gd name="connsiteY4" fmla="*/ 478803 h 842872"/>
              <a:gd name="connsiteX5" fmla="*/ 1088572 w 1793966"/>
              <a:gd name="connsiteY5" fmla="*/ 700872 h 842872"/>
              <a:gd name="connsiteX6" fmla="*/ 1387203 w 1793966"/>
              <a:gd name="connsiteY6" fmla="*/ 785417 h 842872"/>
              <a:gd name="connsiteX7" fmla="*/ 1793966 w 1793966"/>
              <a:gd name="connsiteY7" fmla="*/ 706677 h 842872"/>
              <a:gd name="connsiteX0" fmla="*/ 0 w 1793966"/>
              <a:gd name="connsiteY0" fmla="*/ 837306 h 839816"/>
              <a:gd name="connsiteX1" fmla="*/ 287383 w 1793966"/>
              <a:gd name="connsiteY1" fmla="*/ 837306 h 839816"/>
              <a:gd name="connsiteX2" fmla="*/ 539932 w 1793966"/>
              <a:gd name="connsiteY2" fmla="*/ 637009 h 839816"/>
              <a:gd name="connsiteX3" fmla="*/ 696686 w 1793966"/>
              <a:gd name="connsiteY3" fmla="*/ 1283 h 839816"/>
              <a:gd name="connsiteX4" fmla="*/ 919480 w 1793966"/>
              <a:gd name="connsiteY4" fmla="*/ 478803 h 839816"/>
              <a:gd name="connsiteX5" fmla="*/ 1088572 w 1793966"/>
              <a:gd name="connsiteY5" fmla="*/ 700872 h 839816"/>
              <a:gd name="connsiteX6" fmla="*/ 1387203 w 1793966"/>
              <a:gd name="connsiteY6" fmla="*/ 785417 h 839816"/>
              <a:gd name="connsiteX7" fmla="*/ 1793966 w 1793966"/>
              <a:gd name="connsiteY7" fmla="*/ 706677 h 839816"/>
              <a:gd name="connsiteX0" fmla="*/ 0 w 1506583"/>
              <a:gd name="connsiteY0" fmla="*/ 837306 h 837306"/>
              <a:gd name="connsiteX1" fmla="*/ 252549 w 1506583"/>
              <a:gd name="connsiteY1" fmla="*/ 637009 h 837306"/>
              <a:gd name="connsiteX2" fmla="*/ 409303 w 1506583"/>
              <a:gd name="connsiteY2" fmla="*/ 1283 h 837306"/>
              <a:gd name="connsiteX3" fmla="*/ 632097 w 1506583"/>
              <a:gd name="connsiteY3" fmla="*/ 478803 h 837306"/>
              <a:gd name="connsiteX4" fmla="*/ 801189 w 1506583"/>
              <a:gd name="connsiteY4" fmla="*/ 700872 h 837306"/>
              <a:gd name="connsiteX5" fmla="*/ 1099820 w 1506583"/>
              <a:gd name="connsiteY5" fmla="*/ 785417 h 837306"/>
              <a:gd name="connsiteX6" fmla="*/ 1506583 w 1506583"/>
              <a:gd name="connsiteY6" fmla="*/ 706677 h 83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583" h="837306">
                <a:moveTo>
                  <a:pt x="0" y="837306"/>
                </a:moveTo>
                <a:cubicBezTo>
                  <a:pt x="80756" y="834158"/>
                  <a:pt x="184332" y="776346"/>
                  <a:pt x="252549" y="637009"/>
                </a:cubicBezTo>
                <a:cubicBezTo>
                  <a:pt x="320766" y="497672"/>
                  <a:pt x="346045" y="27651"/>
                  <a:pt x="409303" y="1283"/>
                </a:cubicBezTo>
                <a:cubicBezTo>
                  <a:pt x="472561" y="-25085"/>
                  <a:pt x="566783" y="362205"/>
                  <a:pt x="632097" y="478803"/>
                </a:cubicBezTo>
                <a:cubicBezTo>
                  <a:pt x="697411" y="595401"/>
                  <a:pt x="723235" y="649770"/>
                  <a:pt x="801189" y="700872"/>
                </a:cubicBezTo>
                <a:cubicBezTo>
                  <a:pt x="879143" y="751974"/>
                  <a:pt x="982254" y="784450"/>
                  <a:pt x="1099820" y="785417"/>
                </a:cubicBezTo>
                <a:cubicBezTo>
                  <a:pt x="1217386" y="786385"/>
                  <a:pt x="1360714" y="739334"/>
                  <a:pt x="1506583" y="70667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Defining Peak Position</a:t>
            </a:r>
            <a:endParaRPr kumimoji="1" lang="ja-JP" altLang="en-US" dirty="0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6519938" y="3358780"/>
            <a:ext cx="2520000" cy="0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6606565" y="2075371"/>
            <a:ext cx="0" cy="1366190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rho(\omega)&#10;\end{align*}&lt;/body&gt;&#10;  &lt;fcolor&gt;FF000000&lt;/fcolor&gt;&#10;  &lt;bcolor&gt;FFFFFFFF&lt;/bcolor&gt;&#10;  &lt;transparent&gt;True&lt;/transparent&gt;&#10;  &lt;resolution&gt;1800&lt;/resolution&gt;&#10;  &lt;imageh&gt;250&lt;/imageh&gt;&#10;  &lt;imagew&gt;45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19174" y="2345071"/>
            <a:ext cx="479425" cy="264583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6958461" y="2075371"/>
            <a:ext cx="1297265" cy="1283409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50414" y="1936760"/>
            <a:ext cx="3555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Center of weight in a range</a:t>
            </a:r>
            <a:endParaRPr kumimoji="1" lang="ja-JP" altLang="en-US" sz="2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72340" y="4041241"/>
            <a:ext cx="71862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Represent p</a:t>
            </a:r>
            <a:r>
              <a:rPr kumimoji="1" lang="en-US" altLang="ja-JP" sz="2400" dirty="0" smtClean="0"/>
              <a:t>eak position for a sufficiently </a:t>
            </a:r>
            <a:r>
              <a:rPr lang="en-US" altLang="ja-JP" sz="2400" dirty="0" smtClean="0"/>
              <a:t>sharp</a:t>
            </a:r>
            <a:r>
              <a:rPr kumimoji="1" lang="en-US" altLang="ja-JP" sz="2400" dirty="0" smtClean="0"/>
              <a:t> peak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b="1" dirty="0" smtClean="0"/>
              <a:t>Error analysis in MEM is possible!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[</a:t>
            </a:r>
            <a:r>
              <a:rPr lang="en-US" altLang="ja-JP" sz="2400" dirty="0" err="1" smtClean="0">
                <a:latin typeface="Symbol" panose="05050102010706020507" pitchFamily="18" charset="2"/>
              </a:rPr>
              <a:t>w</a:t>
            </a:r>
            <a:r>
              <a:rPr lang="en-US" altLang="ja-JP" sz="2400" baseline="-25000" dirty="0" err="1" smtClean="0"/>
              <a:t>min</a:t>
            </a:r>
            <a:r>
              <a:rPr lang="en-US" altLang="ja-JP" sz="2400" dirty="0" smtClean="0"/>
              <a:t>, </a:t>
            </a:r>
            <a:r>
              <a:rPr lang="en-US" altLang="ja-JP" sz="2400" dirty="0" err="1" smtClean="0">
                <a:latin typeface="Symbol" panose="05050102010706020507" pitchFamily="18" charset="2"/>
              </a:rPr>
              <a:t>w</a:t>
            </a:r>
            <a:r>
              <a:rPr lang="en-US" altLang="ja-JP" sz="2400" baseline="-25000" dirty="0" err="1" smtClean="0"/>
              <a:t>max</a:t>
            </a:r>
            <a:r>
              <a:rPr lang="en-US" altLang="ja-JP" sz="2400" dirty="0" smtClean="0"/>
              <a:t>] dependence has to be checked</a:t>
            </a:r>
            <a:endParaRPr kumimoji="1" lang="ja-JP" altLang="en-US" sz="2400" dirty="0"/>
          </a:p>
        </p:txBody>
      </p:sp>
      <p:sp>
        <p:nvSpPr>
          <p:cNvPr id="27" name="角丸四角形 26"/>
          <p:cNvSpPr/>
          <p:nvPr/>
        </p:nvSpPr>
        <p:spPr>
          <a:xfrm>
            <a:off x="3701142" y="5547362"/>
            <a:ext cx="4973806" cy="1068456"/>
          </a:xfrm>
          <a:prstGeom prst="roundRect">
            <a:avLst>
              <a:gd name="adj" fmla="val 138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997362" y="5813461"/>
            <a:ext cx="1888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Residue:</a:t>
            </a:r>
            <a:endParaRPr kumimoji="1" lang="ja-JP" altLang="en-US" sz="2800" dirty="0"/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[\omega_{\rm min}:\omega_{\rm max}]&#10;\end{align*}&lt;/body&gt;&#10;  &lt;fcolor&gt;FF000000&lt;/fcolor&gt;&#10;  &lt;bcolor&gt;FFFFFFFF&lt;/bcolor&gt;&#10;  &lt;transparent&gt;True&lt;/transparent&gt;&#10;  &lt;resolution&gt;1800&lt;/resolution&gt;&#10;  &lt;imageh&gt;249&lt;/imageh&gt;&#10;  &lt;imagew&gt;1321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183" y="2054707"/>
            <a:ext cx="1398058" cy="263525"/>
          </a:xfrm>
          <a:prstGeom prst="rect">
            <a:avLst/>
          </a:prstGeom>
        </p:spPr>
      </p:pic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\omega_{\rm min}&#10;\end{align*}&lt;/body&gt;&#10;  &lt;fcolor&gt;FF000000&lt;/fcolor&gt;&#10;  &lt;bcolor&gt;FFFFFFFF&lt;/bcolor&gt;&#10;  &lt;transparent&gt;True&lt;/transparent&gt;&#10;  &lt;resolution&gt;1800&lt;/resolution&gt;&#10;  &lt;imageh&gt;147&lt;/imageh&gt;&#10;  &lt;imagew&gt;474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985" y="3475205"/>
            <a:ext cx="501651" cy="155575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\omega_{\rm max}&#10;\end{align*}&lt;/body&gt;&#10;  &lt;fcolor&gt;FF000000&lt;/fcolor&gt;&#10;  &lt;bcolor&gt;FFFFFFFF&lt;/bcolor&gt;&#10;  &lt;transparent&gt;True&lt;/transparent&gt;&#10;  &lt;resolution&gt;1800&lt;/resolution&gt;&#10;  &lt;imageh&gt;148&lt;/imageh&gt;&#10;  &lt;imagew&gt;514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737" y="3475204"/>
            <a:ext cx="543984" cy="156633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\bar{E} = \frac{ \int_{\omega_{\rm min}}^{\omega_{\rm max}} d\omega \omega (\rho(\omega)/\omega^2) }{ \int_{\omega_{\rm min}}^{\omega_{\rm max}}d\omega \rho(\omega)/\omega^2}&#10;\end{align*}&lt;/body&gt;&#10;  &lt;fcolor&gt;FF000000&lt;/fcolor&gt;&#10;  &lt;bcolor&gt;FFFFFFFF&lt;/bcolor&gt;&#10;  &lt;transparent&gt;True&lt;/transparent&gt;&#10;  &lt;resolution&gt;1800&lt;/resolution&gt;&#10;  &lt;imageh&gt;726&lt;/imageh&gt;&#10;  &lt;imagew&gt;2758&lt;/imagew&gt;&#10;  &lt;scale&gt;50&lt;/scale&gt;&#10;  &lt;cursor&gt;15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64" y="2656050"/>
            <a:ext cx="3974063" cy="1046108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bar{Z} = \int_{\omega_1}^{\omega_2} d\omega 2\omega \rho(\omega)&#10;\end{align*}&lt;/body&gt;&#10;  &lt;fcolor&gt;FF000000&lt;/fcolor&gt;&#10;  &lt;bcolor&gt;FFFFFFFF&lt;/bcolor&gt;&#10;  &lt;transparent&gt;True&lt;/transparent&gt;&#10;  &lt;resolution&gt;1800&lt;/resolution&gt;&#10;  &lt;imageh&gt;605&lt;/imageh&gt;&#10;  &lt;imagew&gt;2074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899" y="5775964"/>
            <a:ext cx="2364838" cy="6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Lattice Setup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8640" y="1735978"/>
            <a:ext cx="39227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b="1" dirty="0" smtClean="0"/>
              <a:t>Quenched</a:t>
            </a:r>
            <a:r>
              <a:rPr kumimoji="1" lang="en-US" altLang="ja-JP" sz="2400" dirty="0" smtClean="0"/>
              <a:t> simulation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Wilson fermion / gauge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/>
              <a:t>A</a:t>
            </a:r>
            <a:r>
              <a:rPr kumimoji="1" lang="en-US" altLang="ja-JP" sz="2400" dirty="0" smtClean="0"/>
              <a:t>nisotropic lattice (</a:t>
            </a:r>
            <a:r>
              <a:rPr lang="en-US" altLang="ja-JP" sz="2400" dirty="0" smtClean="0">
                <a:solidFill>
                  <a:srgbClr val="FF0000"/>
                </a:solidFill>
              </a:rPr>
              <a:t>a</a:t>
            </a:r>
            <a:r>
              <a:rPr lang="el-GR" altLang="ja-JP" sz="2400" baseline="-25000" dirty="0">
                <a:solidFill>
                  <a:srgbClr val="FF0000"/>
                </a:solidFill>
              </a:rPr>
              <a:t>σ</a:t>
            </a:r>
            <a:r>
              <a:rPr lang="el-GR" altLang="ja-JP" sz="2400" dirty="0">
                <a:solidFill>
                  <a:srgbClr val="FF0000"/>
                </a:solidFill>
              </a:rPr>
              <a:t>/</a:t>
            </a:r>
            <a:r>
              <a:rPr lang="en-US" altLang="ja-JP" sz="2400" dirty="0">
                <a:solidFill>
                  <a:srgbClr val="FF0000"/>
                </a:solidFill>
              </a:rPr>
              <a:t>a</a:t>
            </a:r>
            <a:r>
              <a:rPr lang="el-GR" altLang="ja-JP" sz="2400" baseline="-25000" dirty="0" smtClean="0">
                <a:solidFill>
                  <a:srgbClr val="FF0000"/>
                </a:solidFill>
              </a:rPr>
              <a:t>τ</a:t>
            </a:r>
            <a:r>
              <a:rPr lang="en-US" altLang="ja-JP" sz="2400" dirty="0" smtClean="0">
                <a:solidFill>
                  <a:srgbClr val="FF0000"/>
                </a:solidFill>
              </a:rPr>
              <a:t>=4</a:t>
            </a:r>
            <a:r>
              <a:rPr lang="en-US" altLang="ja-JP" sz="2400" dirty="0" smtClean="0"/>
              <a:t>)</a:t>
            </a:r>
            <a:endParaRPr lang="el-GR" altLang="ja-JP" sz="2400" dirty="0">
              <a:solidFill>
                <a:srgbClr val="000000"/>
              </a:solidFill>
              <a:latin typeface="Adobe Garamond Pro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85096" y="5534515"/>
            <a:ext cx="7084135" cy="91940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b="1" dirty="0" smtClean="0"/>
              <a:t>Large spatial volume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 high momentum resolution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b="1" dirty="0" smtClean="0">
                <a:sym typeface="Wingdings" panose="05000000000000000000" pitchFamily="2" charset="2"/>
              </a:rPr>
              <a:t>Large </a:t>
            </a:r>
            <a:r>
              <a:rPr lang="en-US" altLang="ja-JP" sz="2400" b="1" dirty="0" err="1" smtClean="0">
                <a:sym typeface="Wingdings" panose="05000000000000000000" pitchFamily="2" charset="2"/>
              </a:rPr>
              <a:t>Nt</a:t>
            </a:r>
            <a:r>
              <a:rPr lang="en-US" altLang="ja-JP" sz="2400" b="1" dirty="0" smtClean="0">
                <a:sym typeface="Wingdings" panose="05000000000000000000" pitchFamily="2" charset="2"/>
              </a:rPr>
              <a:t> / high statistics </a:t>
            </a:r>
            <a:r>
              <a:rPr lang="en-US" altLang="ja-JP" sz="2400" dirty="0" smtClean="0">
                <a:sym typeface="Wingdings" panose="05000000000000000000" pitchFamily="2" charset="2"/>
              </a:rPr>
              <a:t> high MEM precision</a:t>
            </a:r>
            <a:endParaRPr kumimoji="1" lang="ja-JP" altLang="en-US" sz="24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beta=7.0,~ &#10;\gamma_F=3.476,~&#10;\kappa_\sigma=0.8282&#10;\end{align*}&lt;/body&gt;&#10;  &lt;fcolor&gt;FF000000&lt;/fcolor&gt;&#10;  &lt;bcolor&gt;FFFFFFFF&lt;/bcolor&gt;&#10;  &lt;transparent&gt;True&lt;/transparent&gt;&#10;  &lt;resolution&gt;1800&lt;/resolution&gt;&#10;  &lt;imageh&gt;226&lt;/imageh&gt;&#10;  &lt;imagew&gt;3668&lt;/imagew&gt;&#10;  &lt;scale&gt;50&lt;/scale&gt;&#10;  &lt;cursor&gt;6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15" y="3353450"/>
            <a:ext cx="3881966" cy="239183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a_\sigma=0.00975{\rm [fm]},~&#10;a_\sigma/a_\tau= 4&#10;\end{align*}&lt;/body&gt;&#10;  &lt;fcolor&gt;FF000000&lt;/fcolor&gt;&#10;  &lt;bcolor&gt;FFFFFFFF&lt;/bcolor&gt;&#10;  &lt;transparent&gt;True&lt;/transparent&gt;&#10;  &lt;resolution&gt;1800&lt;/resolution&gt;&#10;  &lt;imageh&gt;249&lt;/imageh&gt;&#10;  &lt;imagew&gt;3116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14" y="3744943"/>
            <a:ext cx="3297767" cy="263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表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3862708"/>
                  </p:ext>
                </p:extLst>
              </p:nvPr>
            </p:nvGraphicFramePr>
            <p:xfrm>
              <a:off x="4963887" y="1653387"/>
              <a:ext cx="3985450" cy="261185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797090">
                      <a:extLst>
                        <a:ext uri="{9D8B030D-6E8A-4147-A177-3AD203B41FA5}">
                          <a16:colId xmlns:a16="http://schemas.microsoft.com/office/drawing/2014/main" val="3732031702"/>
                        </a:ext>
                      </a:extLst>
                    </a:gridCol>
                    <a:gridCol w="797090">
                      <a:extLst>
                        <a:ext uri="{9D8B030D-6E8A-4147-A177-3AD203B41FA5}">
                          <a16:colId xmlns:a16="http://schemas.microsoft.com/office/drawing/2014/main" val="2857431242"/>
                        </a:ext>
                      </a:extLst>
                    </a:gridCol>
                    <a:gridCol w="797090">
                      <a:extLst>
                        <a:ext uri="{9D8B030D-6E8A-4147-A177-3AD203B41FA5}">
                          <a16:colId xmlns:a16="http://schemas.microsoft.com/office/drawing/2014/main" val="1757893039"/>
                        </a:ext>
                      </a:extLst>
                    </a:gridCol>
                    <a:gridCol w="778649">
                      <a:extLst>
                        <a:ext uri="{9D8B030D-6E8A-4147-A177-3AD203B41FA5}">
                          <a16:colId xmlns:a16="http://schemas.microsoft.com/office/drawing/2014/main" val="1130228680"/>
                        </a:ext>
                      </a:extLst>
                    </a:gridCol>
                    <a:gridCol w="815531">
                      <a:extLst>
                        <a:ext uri="{9D8B030D-6E8A-4147-A177-3AD203B41FA5}">
                          <a16:colId xmlns:a16="http://schemas.microsoft.com/office/drawing/2014/main" val="1534685690"/>
                        </a:ext>
                      </a:extLst>
                    </a:gridCol>
                  </a:tblGrid>
                  <a:tr h="522370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000" u="none" strike="noStrike" dirty="0">
                              <a:effectLst/>
                            </a:rPr>
                            <a:t>N</a:t>
                          </a:r>
                          <a:r>
                            <a:rPr lang="el-GR" sz="2000" u="none" strike="noStrike" baseline="-25000" dirty="0">
                              <a:effectLst/>
                            </a:rPr>
                            <a:t>τ</a:t>
                          </a:r>
                          <a:endParaRPr lang="el-GR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000" u="none" strike="noStrike" dirty="0">
                              <a:effectLst/>
                            </a:rPr>
                            <a:t>T/T</a:t>
                          </a:r>
                          <a:r>
                            <a:rPr lang="en-US" sz="2000" u="none" strike="noStrike" baseline="-25000" dirty="0">
                              <a:effectLst/>
                            </a:rPr>
                            <a:t>c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000" u="none" strike="noStrike" dirty="0">
                              <a:effectLst/>
                            </a:rPr>
                            <a:t>N</a:t>
                          </a:r>
                          <a:r>
                            <a:rPr lang="el-GR" sz="2000" u="none" strike="noStrike" baseline="-25000" dirty="0">
                              <a:effectLst/>
                            </a:rPr>
                            <a:t>σ</a:t>
                          </a:r>
                          <a:endParaRPr lang="el-GR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000" u="none" strike="noStrike" dirty="0">
                              <a:effectLst/>
                            </a:rPr>
                            <a:t>L</a:t>
                          </a:r>
                          <a:r>
                            <a:rPr lang="el-GR" sz="2000" u="none" strike="noStrike" baseline="-25000" dirty="0">
                              <a:effectLst/>
                            </a:rPr>
                            <a:t>σ</a:t>
                          </a:r>
                          <a:r>
                            <a:rPr lang="el-GR" sz="2000" u="none" strike="noStrike" dirty="0">
                              <a:effectLst/>
                            </a:rPr>
                            <a:t>[</a:t>
                          </a:r>
                          <a:r>
                            <a:rPr lang="en-US" sz="2000" u="none" strike="noStrike" dirty="0" err="1">
                              <a:effectLst/>
                            </a:rPr>
                            <a:t>fm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]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000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conf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extLst>
                      <a:ext uri="{0D108BD9-81ED-4DB2-BD59-A6C34878D82A}">
                        <a16:rowId xmlns:a16="http://schemas.microsoft.com/office/drawing/2014/main" val="3374173163"/>
                      </a:ext>
                    </a:extLst>
                  </a:tr>
                  <a:tr h="522370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 smtClean="0">
                              <a:effectLst/>
                            </a:rPr>
                            <a:t>40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 smtClean="0">
                              <a:effectLst/>
                            </a:rPr>
                            <a:t>1.86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>
                              <a:effectLst/>
                            </a:rPr>
                            <a:t>64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b="1" u="none" strike="noStrike" dirty="0">
                              <a:effectLst/>
                            </a:rPr>
                            <a:t>2.5</a:t>
                          </a:r>
                          <a:endParaRPr lang="en-US" altLang="ja-JP" sz="20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 smtClean="0">
                              <a:effectLst/>
                            </a:rPr>
                            <a:t>500x8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extLst>
                      <a:ext uri="{0D108BD9-81ED-4DB2-BD59-A6C34878D82A}">
                        <a16:rowId xmlns:a16="http://schemas.microsoft.com/office/drawing/2014/main" val="726526412"/>
                      </a:ext>
                    </a:extLst>
                  </a:tr>
                  <a:tr h="522370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 smtClean="0">
                              <a:effectLst/>
                            </a:rPr>
                            <a:t>46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 smtClean="0">
                              <a:effectLst/>
                            </a:rPr>
                            <a:t>1.62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>
                              <a:effectLst/>
                            </a:rPr>
                            <a:t>64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b="1" u="none" strike="noStrike" dirty="0">
                              <a:effectLst/>
                            </a:rPr>
                            <a:t>2.5</a:t>
                          </a:r>
                          <a:endParaRPr lang="en-US" altLang="ja-JP" sz="20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 smtClean="0">
                              <a:effectLst/>
                            </a:rPr>
                            <a:t>500x8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extLst>
                      <a:ext uri="{0D108BD9-81ED-4DB2-BD59-A6C34878D82A}">
                        <a16:rowId xmlns:a16="http://schemas.microsoft.com/office/drawing/2014/main" val="986176700"/>
                      </a:ext>
                    </a:extLst>
                  </a:tr>
                  <a:tr h="522370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 smtClean="0">
                              <a:effectLst/>
                            </a:rPr>
                            <a:t>50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 smtClean="0">
                              <a:effectLst/>
                            </a:rPr>
                            <a:t>1.49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>
                              <a:effectLst/>
                            </a:rPr>
                            <a:t>64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b="1" u="none" strike="noStrike" dirty="0">
                              <a:effectLst/>
                            </a:rPr>
                            <a:t>2.5</a:t>
                          </a:r>
                          <a:endParaRPr lang="en-US" altLang="ja-JP" sz="20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 smtClean="0">
                              <a:effectLst/>
                            </a:rPr>
                            <a:t>500x8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extLst>
                      <a:ext uri="{0D108BD9-81ED-4DB2-BD59-A6C34878D82A}">
                        <a16:rowId xmlns:a16="http://schemas.microsoft.com/office/drawing/2014/main" val="3963938193"/>
                      </a:ext>
                    </a:extLst>
                  </a:tr>
                  <a:tr h="522370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>
                              <a:effectLst/>
                            </a:rPr>
                            <a:t>96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>
                              <a:effectLst/>
                            </a:rPr>
                            <a:t>0.78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>
                              <a:effectLst/>
                            </a:rPr>
                            <a:t>64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b="1" u="none" strike="noStrike" dirty="0">
                              <a:effectLst/>
                            </a:rPr>
                            <a:t>2.5</a:t>
                          </a:r>
                          <a:endParaRPr lang="en-US" altLang="ja-JP" sz="20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 smtClean="0">
                              <a:effectLst/>
                            </a:rPr>
                            <a:t>500x8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extLst>
                      <a:ext uri="{0D108BD9-81ED-4DB2-BD59-A6C34878D82A}">
                        <a16:rowId xmlns:a16="http://schemas.microsoft.com/office/drawing/2014/main" val="19774624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表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3862708"/>
                  </p:ext>
                </p:extLst>
              </p:nvPr>
            </p:nvGraphicFramePr>
            <p:xfrm>
              <a:off x="4963887" y="1653387"/>
              <a:ext cx="3985450" cy="261185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797090">
                      <a:extLst>
                        <a:ext uri="{9D8B030D-6E8A-4147-A177-3AD203B41FA5}">
                          <a16:colId xmlns:a16="http://schemas.microsoft.com/office/drawing/2014/main" val="3732031702"/>
                        </a:ext>
                      </a:extLst>
                    </a:gridCol>
                    <a:gridCol w="797090">
                      <a:extLst>
                        <a:ext uri="{9D8B030D-6E8A-4147-A177-3AD203B41FA5}">
                          <a16:colId xmlns:a16="http://schemas.microsoft.com/office/drawing/2014/main" val="2857431242"/>
                        </a:ext>
                      </a:extLst>
                    </a:gridCol>
                    <a:gridCol w="797090">
                      <a:extLst>
                        <a:ext uri="{9D8B030D-6E8A-4147-A177-3AD203B41FA5}">
                          <a16:colId xmlns:a16="http://schemas.microsoft.com/office/drawing/2014/main" val="1757893039"/>
                        </a:ext>
                      </a:extLst>
                    </a:gridCol>
                    <a:gridCol w="778649">
                      <a:extLst>
                        <a:ext uri="{9D8B030D-6E8A-4147-A177-3AD203B41FA5}">
                          <a16:colId xmlns:a16="http://schemas.microsoft.com/office/drawing/2014/main" val="1130228680"/>
                        </a:ext>
                      </a:extLst>
                    </a:gridCol>
                    <a:gridCol w="815531">
                      <a:extLst>
                        <a:ext uri="{9D8B030D-6E8A-4147-A177-3AD203B41FA5}">
                          <a16:colId xmlns:a16="http://schemas.microsoft.com/office/drawing/2014/main" val="1534685690"/>
                        </a:ext>
                      </a:extLst>
                    </a:gridCol>
                  </a:tblGrid>
                  <a:tr h="522370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000" u="none" strike="noStrike" dirty="0">
                              <a:effectLst/>
                            </a:rPr>
                            <a:t>N</a:t>
                          </a:r>
                          <a:r>
                            <a:rPr lang="el-GR" sz="2000" u="none" strike="noStrike" baseline="-25000" dirty="0">
                              <a:effectLst/>
                            </a:rPr>
                            <a:t>τ</a:t>
                          </a:r>
                          <a:endParaRPr lang="el-GR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000" u="none" strike="noStrike" dirty="0">
                              <a:effectLst/>
                            </a:rPr>
                            <a:t>T/T</a:t>
                          </a:r>
                          <a:r>
                            <a:rPr lang="en-US" sz="2000" u="none" strike="noStrike" baseline="-25000" dirty="0">
                              <a:effectLst/>
                            </a:rPr>
                            <a:t>c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000" u="none" strike="noStrike" dirty="0">
                              <a:effectLst/>
                            </a:rPr>
                            <a:t>N</a:t>
                          </a:r>
                          <a:r>
                            <a:rPr lang="el-GR" sz="2000" u="none" strike="noStrike" baseline="-25000" dirty="0">
                              <a:effectLst/>
                            </a:rPr>
                            <a:t>σ</a:t>
                          </a:r>
                          <a:endParaRPr lang="el-GR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000" u="none" strike="noStrike" dirty="0">
                              <a:effectLst/>
                            </a:rPr>
                            <a:t>L</a:t>
                          </a:r>
                          <a:r>
                            <a:rPr lang="el-GR" sz="2000" u="none" strike="noStrike" baseline="-25000" dirty="0">
                              <a:effectLst/>
                            </a:rPr>
                            <a:t>σ</a:t>
                          </a:r>
                          <a:r>
                            <a:rPr lang="el-GR" sz="2000" u="none" strike="noStrike" dirty="0">
                              <a:effectLst/>
                            </a:rPr>
                            <a:t>[</a:t>
                          </a:r>
                          <a:r>
                            <a:rPr lang="en-US" sz="2000" u="none" strike="noStrike" dirty="0" err="1">
                              <a:effectLst/>
                            </a:rPr>
                            <a:t>fm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]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42049" marR="42049" marT="42049" marB="0" anchor="ctr">
                        <a:blipFill>
                          <a:blip r:embed="rId4"/>
                          <a:stretch>
                            <a:fillRect l="-389552" t="-1163" r="-2985" b="-4116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74173163"/>
                      </a:ext>
                    </a:extLst>
                  </a:tr>
                  <a:tr h="522370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 smtClean="0">
                              <a:effectLst/>
                            </a:rPr>
                            <a:t>40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 smtClean="0">
                              <a:effectLst/>
                            </a:rPr>
                            <a:t>1.86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>
                              <a:effectLst/>
                            </a:rPr>
                            <a:t>64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b="1" u="none" strike="noStrike" dirty="0">
                              <a:effectLst/>
                            </a:rPr>
                            <a:t>2.5</a:t>
                          </a:r>
                          <a:endParaRPr lang="en-US" altLang="ja-JP" sz="20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 smtClean="0">
                              <a:effectLst/>
                            </a:rPr>
                            <a:t>500x8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extLst>
                      <a:ext uri="{0D108BD9-81ED-4DB2-BD59-A6C34878D82A}">
                        <a16:rowId xmlns:a16="http://schemas.microsoft.com/office/drawing/2014/main" val="726526412"/>
                      </a:ext>
                    </a:extLst>
                  </a:tr>
                  <a:tr h="522370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 smtClean="0">
                              <a:effectLst/>
                            </a:rPr>
                            <a:t>46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 smtClean="0">
                              <a:effectLst/>
                            </a:rPr>
                            <a:t>1.62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>
                              <a:effectLst/>
                            </a:rPr>
                            <a:t>64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b="1" u="none" strike="noStrike" dirty="0">
                              <a:effectLst/>
                            </a:rPr>
                            <a:t>2.5</a:t>
                          </a:r>
                          <a:endParaRPr lang="en-US" altLang="ja-JP" sz="20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 smtClean="0">
                              <a:effectLst/>
                            </a:rPr>
                            <a:t>500x8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extLst>
                      <a:ext uri="{0D108BD9-81ED-4DB2-BD59-A6C34878D82A}">
                        <a16:rowId xmlns:a16="http://schemas.microsoft.com/office/drawing/2014/main" val="986176700"/>
                      </a:ext>
                    </a:extLst>
                  </a:tr>
                  <a:tr h="522370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 smtClean="0">
                              <a:effectLst/>
                            </a:rPr>
                            <a:t>50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 smtClean="0">
                              <a:effectLst/>
                            </a:rPr>
                            <a:t>1.49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>
                              <a:effectLst/>
                            </a:rPr>
                            <a:t>64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b="1" u="none" strike="noStrike" dirty="0">
                              <a:effectLst/>
                            </a:rPr>
                            <a:t>2.5</a:t>
                          </a:r>
                          <a:endParaRPr lang="en-US" altLang="ja-JP" sz="20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 smtClean="0">
                              <a:effectLst/>
                            </a:rPr>
                            <a:t>500x8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extLst>
                      <a:ext uri="{0D108BD9-81ED-4DB2-BD59-A6C34878D82A}">
                        <a16:rowId xmlns:a16="http://schemas.microsoft.com/office/drawing/2014/main" val="3963938193"/>
                      </a:ext>
                    </a:extLst>
                  </a:tr>
                  <a:tr h="522370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>
                              <a:effectLst/>
                            </a:rPr>
                            <a:t>96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>
                              <a:effectLst/>
                            </a:rPr>
                            <a:t>0.78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>
                              <a:effectLst/>
                            </a:rPr>
                            <a:t>64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b="1" u="none" strike="noStrike" dirty="0">
                              <a:effectLst/>
                            </a:rPr>
                            <a:t>2.5</a:t>
                          </a:r>
                          <a:endParaRPr lang="en-US" altLang="ja-JP" sz="20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altLang="ja-JP" sz="2000" u="none" strike="noStrike" dirty="0" smtClean="0">
                              <a:effectLst/>
                            </a:rPr>
                            <a:t>500x8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dobe Garamond Pro"/>
                          </a:endParaRPr>
                        </a:p>
                      </a:txBody>
                      <a:tcPr marL="42049" marR="42049" marT="42049" marB="0" anchor="ctr"/>
                    </a:tc>
                    <a:extLst>
                      <a:ext uri="{0D108BD9-81ED-4DB2-BD59-A6C34878D82A}">
                        <a16:rowId xmlns:a16="http://schemas.microsoft.com/office/drawing/2014/main" val="197746249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テキスト ボックス 12"/>
          <p:cNvSpPr txBox="1"/>
          <p:nvPr/>
        </p:nvSpPr>
        <p:spPr>
          <a:xfrm>
            <a:off x="6976355" y="4596024"/>
            <a:ext cx="21676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200" dirty="0" smtClean="0"/>
              <a:t>8 measurements </a:t>
            </a:r>
          </a:p>
          <a:p>
            <a:pPr algn="r"/>
            <a:r>
              <a:rPr kumimoji="1" lang="en-US" altLang="ja-JP" sz="2200" dirty="0" smtClean="0"/>
              <a:t>on each conf.</a:t>
            </a:r>
            <a:endParaRPr kumimoji="1" lang="ja-JP" altLang="en-US" sz="22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22960" y="4733936"/>
            <a:ext cx="2223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BlueGene</a:t>
            </a:r>
            <a:r>
              <a:rPr kumimoji="1" lang="en-US" altLang="ja-JP" dirty="0" smtClean="0"/>
              <a:t>/Q@KEK</a:t>
            </a:r>
          </a:p>
          <a:p>
            <a:r>
              <a:rPr kumimoji="1" lang="en-US" altLang="ja-JP" dirty="0" smtClean="0"/>
              <a:t>fermion part: </a:t>
            </a:r>
            <a:r>
              <a:rPr kumimoji="1" lang="en-US" altLang="ja-JP" dirty="0" err="1" smtClean="0"/>
              <a:t>Iroiro</a:t>
            </a:r>
            <a:r>
              <a:rPr kumimoji="1" lang="en-US" altLang="ja-JP" dirty="0" smtClean="0"/>
              <a:t>++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327517" y="4009576"/>
            <a:ext cx="246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Asakawa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Hatsuda</a:t>
            </a:r>
            <a:r>
              <a:rPr kumimoji="1" lang="en-US" altLang="ja-JP" dirty="0" smtClean="0"/>
              <a:t>, 2004</a:t>
            </a:r>
            <a:endParaRPr kumimoji="1" lang="ja-JP" altLang="en-US" dirty="0"/>
          </a:p>
        </p:txBody>
      </p:sp>
      <p:sp>
        <p:nvSpPr>
          <p:cNvPr id="18" name="下矢印 17"/>
          <p:cNvSpPr/>
          <p:nvPr/>
        </p:nvSpPr>
        <p:spPr>
          <a:xfrm flipV="1">
            <a:off x="8580518" y="4195564"/>
            <a:ext cx="418012" cy="431988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487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Spectral </a:t>
            </a:r>
            <a:r>
              <a:rPr kumimoji="1" lang="en-US" altLang="ja-JP" dirty="0" err="1" smtClean="0"/>
              <a:t>Func</a:t>
            </a:r>
            <a:r>
              <a:rPr lang="en-US" altLang="ja-JP" dirty="0" smtClean="0"/>
              <a:t>. @ T=0.78Tc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0" y="1666878"/>
            <a:ext cx="4729318" cy="3152878"/>
          </a:xfr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rho(\omega)/\omega^2&#10;\end{align*}&lt;/body&gt;&#10;  &lt;fcolor&gt;FF000000&lt;/fcolor&gt;&#10;  &lt;bcolor&gt;FFFFFFFF&lt;/bcolor&gt;&#10;  &lt;transparent&gt;True&lt;/transparent&gt;&#10;  &lt;resolution&gt;1800&lt;/resolution&gt;&#10;  &lt;imageh&gt;280&lt;/imageh&gt;&#10;  &lt;imagew&gt;854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374" y="1551284"/>
            <a:ext cx="903817" cy="29633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omega ~ [{\rm GeV}]&#10;\end{align*}&lt;/body&gt;&#10;  &lt;fcolor&gt;FF000000&lt;/fcolor&gt;&#10;  &lt;bcolor&gt;FFFFFFFF&lt;/bcolor&gt;&#10;  &lt;transparent&gt;True&lt;/transparent&gt;&#10;  &lt;resolution&gt;1800&lt;/resolution&gt;&#10;  &lt;imageh&gt;249&lt;/imageh&gt;&#10;  &lt;imagew&gt;850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607" y="4521395"/>
            <a:ext cx="899584" cy="2635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テキスト ボックス 7"/>
          <p:cNvSpPr txBox="1"/>
          <p:nvPr/>
        </p:nvSpPr>
        <p:spPr>
          <a:xfrm>
            <a:off x="572337" y="4986648"/>
            <a:ext cx="4691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err="1" smtClean="0">
                <a:latin typeface="Symbol" panose="05050102010706020507" pitchFamily="18" charset="2"/>
              </a:rPr>
              <a:t>r</a:t>
            </a:r>
            <a:r>
              <a:rPr kumimoji="1" lang="en-US" altLang="ja-JP" sz="2400" baseline="-25000" dirty="0" err="1" smtClean="0"/>
              <a:t>T</a:t>
            </a:r>
            <a:r>
              <a:rPr kumimoji="1" lang="en-US" altLang="ja-JP" sz="2400" dirty="0" smtClean="0"/>
              <a:t> and 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r</a:t>
            </a:r>
            <a:r>
              <a:rPr kumimoji="1" lang="en-US" altLang="ja-JP" sz="2400" baseline="-25000" dirty="0" err="1" smtClean="0"/>
              <a:t>L</a:t>
            </a:r>
            <a:r>
              <a:rPr kumimoji="1" lang="en-US" altLang="ja-JP" sz="2400" dirty="0" smtClean="0"/>
              <a:t> channels degenerate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although correlators are different</a:t>
            </a:r>
            <a:endParaRPr kumimoji="1" lang="en-US" altLang="ja-JP" sz="2400" dirty="0" smtClean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G_{\rm L} = \frac{\omega^2-p^2}{\omega^2} G_{11}&#10;\end{align*}&lt;/body&gt;&#10;  &lt;fcolor&gt;FF000000&lt;/fcolor&gt;&#10;  &lt;bcolor&gt;FFFFFFFF&lt;/bcolor&gt;&#10;  &lt;transparent&gt;True&lt;/transparent&gt;&#10;  &lt;resolution&gt;1800&lt;/resolution&gt;&#10;  &lt;imageh&gt;546&lt;/imageh&gt;&#10;  &lt;imagew&gt;1904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209" y="5295447"/>
            <a:ext cx="2015067" cy="577850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vec{p}=(p,0,0)&#10;\end{align*}&lt;/body&gt;&#10;  &lt;fcolor&gt;FF000000&lt;/fcolor&gt;&#10;  &lt;bcolor&gt;FFFFFFFF&lt;/bcolor&gt;&#10;  &lt;transparent&gt;True&lt;/transparent&gt;&#10;  &lt;resolution&gt;1800&lt;/resolution&gt;&#10;  &lt;imageh&gt;250&lt;/imageh&gt;&#10;  &lt;imagew&gt;1230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209" y="4917331"/>
            <a:ext cx="1301750" cy="264583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G_{\rm T}= G_{22} = G_{33}&#10;\end{align*}&lt;/body&gt;&#10;  &lt;fcolor&gt;FF000000&lt;/fcolor&gt;&#10;  &lt;bcolor&gt;FFFFFFFF&lt;/bcolor&gt;&#10;  &lt;transparent&gt;True&lt;/transparent&gt;&#10;  &lt;resolution&gt;1800&lt;/resolution&gt;&#10;  &lt;imageh&gt;213&lt;/imageh&gt;&#10;  &lt;imagew&gt;1791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209" y="6053725"/>
            <a:ext cx="1895475" cy="2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Spectral </a:t>
            </a:r>
            <a:r>
              <a:rPr kumimoji="1" lang="en-US" altLang="ja-JP" dirty="0" err="1" smtClean="0"/>
              <a:t>Func</a:t>
            </a:r>
            <a:r>
              <a:rPr lang="en-US" altLang="ja-JP" dirty="0" smtClean="0"/>
              <a:t>. @ T=0.78Tc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0" y="1666878"/>
            <a:ext cx="4729318" cy="3152878"/>
          </a:xfr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rho(\omega)/\omega^2&#10;\end{align*}&lt;/body&gt;&#10;  &lt;fcolor&gt;FF000000&lt;/fcolor&gt;&#10;  &lt;bcolor&gt;FFFFFFFF&lt;/bcolor&gt;&#10;  &lt;transparent&gt;True&lt;/transparent&gt;&#10;  &lt;resolution&gt;1800&lt;/resolution&gt;&#10;  &lt;imageh&gt;280&lt;/imageh&gt;&#10;  &lt;imagew&gt;854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374" y="1551284"/>
            <a:ext cx="903817" cy="29633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omega ~ [{\rm GeV}]&#10;\end{align*}&lt;/body&gt;&#10;  &lt;fcolor&gt;FF000000&lt;/fcolor&gt;&#10;  &lt;bcolor&gt;FFFFFFFF&lt;/bcolor&gt;&#10;  &lt;transparent&gt;True&lt;/transparent&gt;&#10;  &lt;resolution&gt;1800&lt;/resolution&gt;&#10;  &lt;imageh&gt;249&lt;/imageh&gt;&#10;  &lt;imagew&gt;850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607" y="4521395"/>
            <a:ext cx="899584" cy="2635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テキスト ボックス 7"/>
          <p:cNvSpPr txBox="1"/>
          <p:nvPr/>
        </p:nvSpPr>
        <p:spPr>
          <a:xfrm>
            <a:off x="572337" y="4986648"/>
            <a:ext cx="4691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err="1" smtClean="0">
                <a:latin typeface="Symbol" panose="05050102010706020507" pitchFamily="18" charset="2"/>
              </a:rPr>
              <a:t>r</a:t>
            </a:r>
            <a:r>
              <a:rPr kumimoji="1" lang="en-US" altLang="ja-JP" sz="2400" baseline="-25000" dirty="0" err="1" smtClean="0"/>
              <a:t>T</a:t>
            </a:r>
            <a:r>
              <a:rPr kumimoji="1" lang="en-US" altLang="ja-JP" sz="2400" dirty="0" smtClean="0"/>
              <a:t> and 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r</a:t>
            </a:r>
            <a:r>
              <a:rPr kumimoji="1" lang="en-US" altLang="ja-JP" sz="2400" baseline="-25000" dirty="0" err="1" smtClean="0"/>
              <a:t>L</a:t>
            </a:r>
            <a:r>
              <a:rPr kumimoji="1" lang="en-US" altLang="ja-JP" sz="2400" dirty="0" smtClean="0"/>
              <a:t> channels degenerate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although correlators are different</a:t>
            </a:r>
            <a:endParaRPr kumimoji="1" lang="en-US" altLang="ja-JP" sz="2400" dirty="0" smtClean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004" y="2049588"/>
            <a:ext cx="3858750" cy="2550867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G_{ii}(\tau,\vec{p}) / G_V(\tau,\vec{p}=0)&#10;\end{align*}&lt;/body&gt;&#10;  &lt;fcolor&gt;FF000000&lt;/fcolor&gt;&#10;  &lt;bcolor&gt;FFFFFFFF&lt;/bcolor&gt;&#10;  &lt;transparent&gt;True&lt;/transparent&gt;&#10;  &lt;resolution&gt;1800&lt;/resolution&gt;&#10;  &lt;imageh&gt;250&lt;/imageh&gt;&#10;  &lt;imagew&gt;236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984" y="1811449"/>
            <a:ext cx="2506133" cy="264583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G_{\rm L} = \frac{\omega^2-p^2}{\omega^2} G_{11}&#10;\end{align*}&lt;/body&gt;&#10;  &lt;fcolor&gt;FF000000&lt;/fcolor&gt;&#10;  &lt;bcolor&gt;FFFFFFFF&lt;/bcolor&gt;&#10;  &lt;transparent&gt;True&lt;/transparent&gt;&#10;  &lt;resolution&gt;1800&lt;/resolution&gt;&#10;  &lt;imageh&gt;546&lt;/imageh&gt;&#10;  &lt;imagew&gt;1904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209" y="5295447"/>
            <a:ext cx="2015067" cy="577850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vec{p}=(p,0,0)&#10;\end{align*}&lt;/body&gt;&#10;  &lt;fcolor&gt;FF000000&lt;/fcolor&gt;&#10;  &lt;bcolor&gt;FFFFFFFF&lt;/bcolor&gt;&#10;  &lt;transparent&gt;True&lt;/transparent&gt;&#10;  &lt;resolution&gt;1800&lt;/resolution&gt;&#10;  &lt;imageh&gt;250&lt;/imageh&gt;&#10;  &lt;imagew&gt;1230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209" y="4917331"/>
            <a:ext cx="1301750" cy="264583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G_{\rm T}= G_{22} = G_{33}&#10;\end{align*}&lt;/body&gt;&#10;  &lt;fcolor&gt;FF000000&lt;/fcolor&gt;&#10;  &lt;bcolor&gt;FFFFFFFF&lt;/bcolor&gt;&#10;  &lt;transparent&gt;True&lt;/transparent&gt;&#10;  &lt;resolution&gt;1800&lt;/resolution&gt;&#10;  &lt;imageh&gt;213&lt;/imageh&gt;&#10;  &lt;imagew&gt;1791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209" y="6053725"/>
            <a:ext cx="1895475" cy="225425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tau T&#10;\end{align*}&lt;/body&gt;&#10;  &lt;fcolor&gt;FF000000&lt;/fcolor&gt;&#10;  &lt;bcolor&gt;FFFFFFFF&lt;/bcolor&gt;&#10;  &lt;transparent&gt;True&lt;/transparent&gt;&#10;  &lt;resolution&gt;1800&lt;/resolution&gt;&#10;  &lt;imageh&gt;171&lt;/imageh&gt;&#10;  &lt;imagew&gt;306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754" y="4251992"/>
            <a:ext cx="323850" cy="18097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5"/>
          <a:srcRect l="14275" t="77032" r="64224" b="18446"/>
          <a:stretch/>
        </p:blipFill>
        <p:spPr>
          <a:xfrm>
            <a:off x="7455089" y="1473416"/>
            <a:ext cx="1688911" cy="23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2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88" y="1732906"/>
            <a:ext cx="4729317" cy="31528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Spectral </a:t>
            </a:r>
            <a:r>
              <a:rPr kumimoji="1" lang="en-US" altLang="ja-JP" dirty="0" err="1" smtClean="0"/>
              <a:t>Func</a:t>
            </a:r>
            <a:r>
              <a:rPr lang="en-US" altLang="ja-JP" dirty="0" smtClean="0"/>
              <a:t>. @ T=1.62Tc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rho(\omega)/\omega^2&#10;\end{align*}&lt;/body&gt;&#10;  &lt;fcolor&gt;FF000000&lt;/fcolor&gt;&#10;  &lt;bcolor&gt;FFFFFFFF&lt;/bcolor&gt;&#10;  &lt;transparent&gt;True&lt;/transparent&gt;&#10;  &lt;resolution&gt;1800&lt;/resolution&gt;&#10;  &lt;imageh&gt;280&lt;/imageh&gt;&#10;  &lt;imagew&gt;854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33509" y="3018677"/>
            <a:ext cx="903817" cy="29633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omega ~ [{\rm GeV}]&#10;\end{align*}&lt;/body&gt;&#10;  &lt;fcolor&gt;FF000000&lt;/fcolor&gt;&#10;  &lt;bcolor&gt;FFFFFFFF&lt;/bcolor&gt;&#10;  &lt;transparent&gt;True&lt;/transparent&gt;&#10;  &lt;resolution&gt;1800&lt;/resolution&gt;&#10;  &lt;imageh&gt;249&lt;/imageh&gt;&#10;  &lt;imagew&gt;850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480" y="4521395"/>
            <a:ext cx="899584" cy="2635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テキスト ボックス 7"/>
          <p:cNvSpPr txBox="1"/>
          <p:nvPr/>
        </p:nvSpPr>
        <p:spPr>
          <a:xfrm>
            <a:off x="2109849" y="5060259"/>
            <a:ext cx="5943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err="1" smtClean="0">
                <a:latin typeface="Symbol" panose="05050102010706020507" pitchFamily="18" charset="2"/>
              </a:rPr>
              <a:t>r</a:t>
            </a:r>
            <a:r>
              <a:rPr kumimoji="1" lang="en-US" altLang="ja-JP" sz="2400" baseline="-25000" dirty="0" err="1" smtClean="0"/>
              <a:t>T</a:t>
            </a:r>
            <a:r>
              <a:rPr kumimoji="1" lang="en-US" altLang="ja-JP" sz="2400" dirty="0" smtClean="0"/>
              <a:t> and 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r</a:t>
            </a:r>
            <a:r>
              <a:rPr kumimoji="1" lang="en-US" altLang="ja-JP" sz="2400" baseline="-25000" dirty="0" err="1" smtClean="0"/>
              <a:t>L</a:t>
            </a:r>
            <a:r>
              <a:rPr kumimoji="1" lang="en-US" altLang="ja-JP" sz="2400" dirty="0" smtClean="0"/>
              <a:t> channels seem to degenerate yet.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Peak exists for all momenta.</a:t>
            </a:r>
            <a:endParaRPr kumimoji="1" lang="en-US" altLang="ja-JP" sz="2400" dirty="0" smtClean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5"/>
          <a:srcRect l="14275" t="77032" r="64224" b="18446"/>
          <a:stretch/>
        </p:blipFill>
        <p:spPr>
          <a:xfrm>
            <a:off x="7307044" y="1576663"/>
            <a:ext cx="1688911" cy="234795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1074" y="1898542"/>
            <a:ext cx="4516799" cy="2900158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rho(\omega)/\omega^2&#10;\end{align*}&lt;/body&gt;&#10;  &lt;fcolor&gt;FF000000&lt;/fcolor&gt;&#10;  &lt;bcolor&gt;FFFFFFFF&lt;/bcolor&gt;&#10;  &lt;transparent&gt;True&lt;/transparent&gt;&#10;  &lt;resolution&gt;1800&lt;/resolution&gt;&#10;  &lt;imageh&gt;280&lt;/imageh&gt;&#10;  &lt;imagew&gt;854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51647" y="3018678"/>
            <a:ext cx="903817" cy="29633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omega ~ [{\rm GeV}]&#10;\end{align*}&lt;/body&gt;&#10;  &lt;fcolor&gt;FF000000&lt;/fcolor&gt;&#10;  &lt;bcolor&gt;FFFFFFFF&lt;/bcolor&gt;&#10;  &lt;transparent&gt;True&lt;/transparent&gt;&#10;  &lt;resolution&gt;1800&lt;/resolution&gt;&#10;  &lt;imageh&gt;249&lt;/imageh&gt;&#10;  &lt;imagew&gt;850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515" y="4578717"/>
            <a:ext cx="899584" cy="26352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93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949" y="1994163"/>
            <a:ext cx="4729317" cy="3152878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omega ~ [{\rm GeV}]&#10;\end{align*}&lt;/body&gt;&#10;  &lt;fcolor&gt;FF000000&lt;/fcolor&gt;&#10;  &lt;bcolor&gt;FFFFFFFF&lt;/bcolor&gt;&#10;  &lt;transparent&gt;True&lt;/transparent&gt;&#10;  &lt;resolution&gt;1800&lt;/resolution&gt;&#10;  &lt;imageh&gt;249&lt;/imageh&gt;&#10;  &lt;imagew&gt;850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768" y="4846393"/>
            <a:ext cx="899584" cy="2635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下矢印 19"/>
          <p:cNvSpPr/>
          <p:nvPr/>
        </p:nvSpPr>
        <p:spPr>
          <a:xfrm flipV="1">
            <a:off x="3901439" y="4846393"/>
            <a:ext cx="484632" cy="663379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3204754" y="5509772"/>
            <a:ext cx="1846218" cy="505145"/>
          </a:xfrm>
          <a:prstGeom prst="roundRect">
            <a:avLst>
              <a:gd name="adj" fmla="val 138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Dispersion Relation</a:t>
            </a:r>
            <a:endParaRPr kumimoji="1" lang="ja-JP" altLang="en-US" dirty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omega_{\rm min}=3 \rm GeV&#10;\end{align*}&lt;/body&gt;&#10;  &lt;fcolor&gt;FF000000&lt;/fcolor&gt;&#10;  &lt;bcolor&gt;FFFFFFFF&lt;/bcolor&gt;&#10;  &lt;transparent&gt;True&lt;/transparent&gt;&#10;  &lt;resolution&gt;1800&lt;/resolution&gt;&#10;  &lt;imageh&gt;211&lt;/imageh&gt;&#10;  &lt;imagew&gt;1438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813" y="5654038"/>
            <a:ext cx="1521884" cy="223308"/>
          </a:xfrm>
          <a:prstGeom prst="rect">
            <a:avLst/>
          </a:prstGeom>
        </p:spPr>
      </p:pic>
      <p:sp>
        <p:nvSpPr>
          <p:cNvPr id="21" name="下矢印 20"/>
          <p:cNvSpPr/>
          <p:nvPr/>
        </p:nvSpPr>
        <p:spPr>
          <a:xfrm flipV="1">
            <a:off x="5452208" y="4846393"/>
            <a:ext cx="484632" cy="663379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4143755" y="2325189"/>
            <a:ext cx="1569067" cy="2198710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801517" y="1580129"/>
            <a:ext cx="5930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Energy interval </a:t>
            </a:r>
            <a:r>
              <a:rPr lang="en-US" altLang="ja-JP" sz="2800" dirty="0"/>
              <a:t>[</a:t>
            </a:r>
            <a:r>
              <a:rPr lang="en-US" altLang="ja-JP" sz="2800" dirty="0" err="1">
                <a:latin typeface="Symbol" panose="05050102010706020507" pitchFamily="18" charset="2"/>
              </a:rPr>
              <a:t>w</a:t>
            </a:r>
            <a:r>
              <a:rPr lang="en-US" altLang="ja-JP" sz="2800" baseline="-25000" dirty="0" err="1"/>
              <a:t>min</a:t>
            </a:r>
            <a:r>
              <a:rPr lang="en-US" altLang="ja-JP" sz="2800" dirty="0"/>
              <a:t>, </a:t>
            </a:r>
            <a:r>
              <a:rPr lang="en-US" altLang="ja-JP" sz="2800" dirty="0" err="1">
                <a:latin typeface="Symbol" panose="05050102010706020507" pitchFamily="18" charset="2"/>
              </a:rPr>
              <a:t>w</a:t>
            </a:r>
            <a:r>
              <a:rPr lang="en-US" altLang="ja-JP" sz="2800" baseline="-25000" dirty="0" err="1"/>
              <a:t>max</a:t>
            </a:r>
            <a:r>
              <a:rPr lang="en-US" altLang="ja-JP" sz="2800" dirty="0"/>
              <a:t>] </a:t>
            </a:r>
            <a:r>
              <a:rPr kumimoji="1" lang="en-US" altLang="ja-JP" sz="2800" dirty="0" smtClean="0"/>
              <a:t>for disp. rel.</a:t>
            </a:r>
            <a:endParaRPr kumimoji="1" lang="ja-JP" altLang="en-US" sz="2800" dirty="0"/>
          </a:p>
        </p:txBody>
      </p:sp>
      <p:sp>
        <p:nvSpPr>
          <p:cNvPr id="26" name="角丸四角形 25"/>
          <p:cNvSpPr/>
          <p:nvPr/>
        </p:nvSpPr>
        <p:spPr>
          <a:xfrm>
            <a:off x="5299165" y="5531511"/>
            <a:ext cx="2642862" cy="505145"/>
          </a:xfrm>
          <a:prstGeom prst="roundRect">
            <a:avLst>
              <a:gd name="adj" fmla="val 138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omega_{\rm max}&#10;\end{align*}&lt;/body&gt;&#10;  &lt;fcolor&gt;FF000000&lt;/fcolor&gt;&#10;  &lt;bcolor&gt;FFFFFFFF&lt;/bcolor&gt;&#10;  &lt;transparent&gt;True&lt;/transparent&gt;&#10;  &lt;resolution&gt;1800&lt;/resolution&gt;&#10;  &lt;imageh&gt;148&lt;/imageh&gt;&#10;  &lt;imagew&gt;514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897" y="5740605"/>
            <a:ext cx="543983" cy="156633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5919422" y="5553252"/>
            <a:ext cx="2022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:first minimum</a:t>
            </a:r>
          </a:p>
        </p:txBody>
      </p:sp>
    </p:spTree>
    <p:extLst>
      <p:ext uri="{BB962C8B-B14F-4D97-AF65-F5344CB8AC3E}">
        <p14:creationId xmlns:p14="http://schemas.microsoft.com/office/powerpoint/2010/main" val="102428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Charm Quarks</a:t>
            </a:r>
            <a:r>
              <a:rPr lang="ja-JP" altLang="en-US" dirty="0" smtClean="0"/>
              <a:t> </a:t>
            </a:r>
            <a:r>
              <a:rPr lang="en-US" altLang="ja-JP" dirty="0" smtClean="0"/>
              <a:t>in HIC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12340" y="1882950"/>
            <a:ext cx="4497446" cy="105560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dirty="0"/>
              <a:t>I</a:t>
            </a:r>
            <a:r>
              <a:rPr kumimoji="1" lang="en-US" altLang="ja-JP" sz="2800" dirty="0" smtClean="0"/>
              <a:t>mpurity of QGP </a:t>
            </a:r>
          </a:p>
          <a:p>
            <a:r>
              <a:rPr kumimoji="1" lang="en-US" altLang="ja-JP" sz="2800" dirty="0" smtClean="0"/>
              <a:t>= unique experimental probe</a:t>
            </a:r>
            <a:endParaRPr kumimoji="1" lang="ja-JP" altLang="en-US" sz="28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179" y="3968323"/>
            <a:ext cx="2982635" cy="230628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238" y="1819065"/>
            <a:ext cx="3052844" cy="221316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 rot="5400000">
            <a:off x="7378446" y="3060976"/>
            <a:ext cx="2853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+mj-lt"/>
              </a:rPr>
              <a:t>Figs. from arXiv:1506.03981 </a:t>
            </a:r>
            <a:endParaRPr lang="ja-JP" altLang="en-US" dirty="0">
              <a:latin typeface="+mj-lt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28806" y="3187957"/>
            <a:ext cx="409496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production only in first stage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small abundance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J/</a:t>
            </a:r>
            <a:r>
              <a:rPr kumimoji="1" lang="ja-JP" altLang="en-US" sz="2400" dirty="0" smtClean="0"/>
              <a:t>ｐ </a:t>
            </a:r>
            <a:r>
              <a:rPr kumimoji="1" lang="en-US" altLang="ja-JP" sz="2400" dirty="0" smtClean="0"/>
              <a:t>suppression</a:t>
            </a:r>
            <a:endParaRPr lang="en-US" altLang="ja-JP" sz="2400" dirty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/>
              <a:t>transport </a:t>
            </a:r>
            <a:r>
              <a:rPr lang="en-US" altLang="ja-JP" sz="2400" dirty="0" smtClean="0"/>
              <a:t>property</a:t>
            </a:r>
            <a:endParaRPr kumimoji="1" lang="en-US" altLang="ja-JP" sz="2400" dirty="0" smtClean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heavy-quark potential</a:t>
            </a:r>
            <a:endParaRPr kumimoji="1" lang="en-US" altLang="ja-JP" sz="2400" dirty="0" smtClean="0"/>
          </a:p>
        </p:txBody>
      </p:sp>
      <p:sp>
        <p:nvSpPr>
          <p:cNvPr id="8" name="下矢印 7"/>
          <p:cNvSpPr/>
          <p:nvPr/>
        </p:nvSpPr>
        <p:spPr>
          <a:xfrm>
            <a:off x="7058143" y="2410754"/>
            <a:ext cx="1609939" cy="587244"/>
          </a:xfrm>
          <a:prstGeom prst="downArrow">
            <a:avLst/>
          </a:prstGeom>
          <a:gradFill>
            <a:gsLst>
              <a:gs pos="0">
                <a:srgbClr val="FF0000"/>
              </a:gs>
              <a:gs pos="100000">
                <a:srgbClr val="FF0000">
                  <a:alpha val="2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498530" y="296699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抑制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下矢印 9"/>
          <p:cNvSpPr/>
          <p:nvPr/>
        </p:nvSpPr>
        <p:spPr>
          <a:xfrm rot="16200000">
            <a:off x="6335664" y="4276576"/>
            <a:ext cx="1444958" cy="828452"/>
          </a:xfrm>
          <a:prstGeom prst="downArrow">
            <a:avLst/>
          </a:prstGeom>
          <a:gradFill>
            <a:gsLst>
              <a:gs pos="0">
                <a:srgbClr val="0070C0">
                  <a:alpha val="86000"/>
                </a:srgbClr>
              </a:gs>
              <a:gs pos="100000">
                <a:srgbClr val="0070C0">
                  <a:alpha val="2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09017" y="4423985"/>
            <a:ext cx="1611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002060"/>
                </a:solidFill>
              </a:rPr>
              <a:t>フロー</a:t>
            </a:r>
            <a:r>
              <a:rPr lang="ja-JP" altLang="en-US" sz="2400" dirty="0" smtClean="0">
                <a:solidFill>
                  <a:srgbClr val="002060"/>
                </a:solidFill>
              </a:rPr>
              <a:t>形成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78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Dispersion Relation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60" y="1539086"/>
            <a:ext cx="4677595" cy="3118396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48" y="1539086"/>
            <a:ext cx="4677594" cy="3118396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[\bar{E}(p)]^2 ~ \rm [GeV]&#10;\end{align*}&lt;/body&gt;&#10;  &lt;fcolor&gt;FF000000&lt;/fcolor&gt;&#10;  &lt;bcolor&gt;FFFFFFFF&lt;/bcolor&gt;&#10;  &lt;transparent&gt;True&lt;/transparent&gt;&#10;  &lt;resolution&gt;1800&lt;/resolution&gt;&#10;  &lt;imageh&gt;280&lt;/imageh&gt;&#10;  &lt;imagew&gt;1425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13805" y="2830283"/>
            <a:ext cx="1508125" cy="29633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[\bar{E}(p)]^2 ~ \rm [GeV]&#10;\end{align*}&lt;/body&gt;&#10;  &lt;fcolor&gt;FF000000&lt;/fcolor&gt;&#10;  &lt;bcolor&gt;FFFFFFFF&lt;/bcolor&gt;&#10;  &lt;transparent&gt;True&lt;/transparent&gt;&#10;  &lt;resolution&gt;1800&lt;/resolution&gt;&#10;  &lt;imageh&gt;280&lt;/imageh&gt;&#10;  &lt;imagew&gt;1425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41616" y="2830283"/>
            <a:ext cx="1508125" cy="29633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p^2 ~ \rm [GeV]&#10;\end{align*}&lt;/body&gt;&#10;  &lt;fcolor&gt;FF000000&lt;/fcolor&gt;&#10;  &lt;bcolor&gt;FFFFFFFF&lt;/bcolor&gt;&#10;  &lt;transparent&gt;True&lt;/transparent&gt;&#10;  &lt;resolution&gt;1800&lt;/resolution&gt;&#10;  &lt;imageh&gt;279&lt;/imageh&gt;&#10;  &lt;imagew&gt;930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4362207"/>
            <a:ext cx="984250" cy="29527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p^2 ~ \rm [GeV]&#10;\end{align*}&lt;/body&gt;&#10;  &lt;fcolor&gt;FF000000&lt;/fcolor&gt;&#10;  &lt;bcolor&gt;FFFFFFFF&lt;/bcolor&gt;&#10;  &lt;transparent&gt;True&lt;/transparent&gt;&#10;  &lt;resolution&gt;1800&lt;/resolution&gt;&#10;  &lt;imageh&gt;279&lt;/imageh&gt;&#10;  &lt;imagew&gt;930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392" y="4362206"/>
            <a:ext cx="984250" cy="2952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テキスト ボックス 10"/>
          <p:cNvSpPr txBox="1"/>
          <p:nvPr/>
        </p:nvSpPr>
        <p:spPr>
          <a:xfrm>
            <a:off x="148148" y="4739299"/>
            <a:ext cx="6089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Clear mass enhancement in medium.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Dispersion relation is consistent with the Lorentz covariant form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even at T=1.62Tc.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0866" y="5147541"/>
            <a:ext cx="3456680" cy="957171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8281851" y="5962194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[GeV]</a:t>
            </a:r>
            <a:endParaRPr kumimoji="1" lang="ja-JP" altLang="en-US" dirty="0"/>
          </a:p>
        </p:txBody>
      </p:sp>
      <p:pic>
        <p:nvPicPr>
          <p:cNvPr id="16" name="コンテンツ プレースホルダ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1" t="50755" r="11127" b="21319"/>
          <a:stretch/>
        </p:blipFill>
        <p:spPr>
          <a:xfrm>
            <a:off x="7295985" y="280974"/>
            <a:ext cx="1736193" cy="1258111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611858" y="4803943"/>
            <a:ext cx="1694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mass E(p=0)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231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Residue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861" y="1863503"/>
            <a:ext cx="4494139" cy="2996092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4" y="1854774"/>
            <a:ext cx="4494138" cy="299609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882386" y="1601893"/>
            <a:ext cx="1131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Vector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18514" y="1601893"/>
            <a:ext cx="535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PS</a:t>
            </a:r>
            <a:endParaRPr kumimoji="1" lang="ja-JP" altLang="en-US" sz="2800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bar{Z}(p)/\bar{Z}(p=0)&#10;\end{align*}&lt;/body&gt;&#10;  &lt;fcolor&gt;FF000000&lt;/fcolor&gt;&#10;  &lt;bcolor&gt;FFFFFFFF&lt;/bcolor&gt;&#10;  &lt;transparent&gt;True&lt;/transparent&gt;&#10;  &lt;resolution&gt;1800&lt;/resolution&gt;&#10;  &lt;imageh&gt;270&lt;/imageh&gt;&#10;  &lt;imagew&gt;1556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33466" y="3105644"/>
            <a:ext cx="1646767" cy="2857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bar{Z}(p)/\bar{Z}(p=0)&#10;\end{align*}&lt;/body&gt;&#10;  &lt;fcolor&gt;FF000000&lt;/fcolor&gt;&#10;  &lt;bcolor&gt;FFFFFFFF&lt;/bcolor&gt;&#10;  &lt;transparent&gt;True&lt;/transparent&gt;&#10;  &lt;resolution&gt;1800&lt;/resolution&gt;&#10;  &lt;imageh&gt;270&lt;/imageh&gt;&#10;  &lt;imagew&gt;1556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70022" y="3105644"/>
            <a:ext cx="1646767" cy="2857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テキスト ボックス 9"/>
          <p:cNvSpPr txBox="1"/>
          <p:nvPr/>
        </p:nvSpPr>
        <p:spPr>
          <a:xfrm>
            <a:off x="1772718" y="4996999"/>
            <a:ext cx="5445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 p dependence of Z even at T=1.62Tc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No T/L splitting in vector channel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4227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2960" y="1593662"/>
            <a:ext cx="75820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We analyzed the </a:t>
            </a:r>
            <a:r>
              <a:rPr lang="en-US" altLang="ja-JP" sz="2400" b="1" dirty="0" smtClean="0"/>
              <a:t>peak positions in SPC with MEM error </a:t>
            </a:r>
            <a:r>
              <a:rPr lang="en-US" altLang="ja-JP" sz="2400" dirty="0" smtClean="0"/>
              <a:t>by </a:t>
            </a:r>
            <a:r>
              <a:rPr lang="en-US" altLang="ja-JP" sz="2400" b="1" dirty="0" smtClean="0"/>
              <a:t>defining</a:t>
            </a:r>
            <a:r>
              <a:rPr lang="en-US" altLang="ja-JP" sz="2400" dirty="0" smtClean="0"/>
              <a:t> them in terms of the </a:t>
            </a:r>
            <a:r>
              <a:rPr lang="en-US" altLang="ja-JP" sz="2400" b="1" dirty="0" smtClean="0"/>
              <a:t>center of weight</a:t>
            </a:r>
            <a:r>
              <a:rPr lang="en-US" altLang="ja-JP" sz="2400" dirty="0" smtClean="0"/>
              <a:t>.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endParaRPr kumimoji="1" lang="en-US" altLang="ja-JP" sz="2400" dirty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Charmonia</a:t>
            </a:r>
            <a:r>
              <a:rPr lang="en-US" altLang="ja-JP" sz="2400" dirty="0" smtClean="0"/>
              <a:t> have </a:t>
            </a:r>
            <a:r>
              <a:rPr lang="en-US" altLang="ja-JP" sz="2400" b="1" dirty="0" smtClean="0"/>
              <a:t>significant mass enhancement</a:t>
            </a:r>
            <a:r>
              <a:rPr lang="en-US" altLang="ja-JP" sz="2400" dirty="0" smtClean="0"/>
              <a:t>.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Dispersion relations are consistent with </a:t>
            </a:r>
            <a:r>
              <a:rPr kumimoji="1" lang="en-US" altLang="ja-JP" sz="2400" b="1" dirty="0" smtClean="0"/>
              <a:t>Lorentz covariant form even at T=1.62Tc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22960" y="4064506"/>
            <a:ext cx="2526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latin typeface="+mj-lt"/>
              </a:rPr>
              <a:t>Future Work</a:t>
            </a:r>
            <a:endParaRPr kumimoji="1" lang="ja-JP" altLang="en-US" sz="3600" dirty="0">
              <a:latin typeface="+mj-lt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22960" y="4628595"/>
            <a:ext cx="7582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Why Lorentz invariant Disp. Rel. in medium?</a:t>
            </a:r>
            <a:endParaRPr kumimoji="1" lang="en-US" altLang="ja-JP" sz="2400" dirty="0" smtClean="0"/>
          </a:p>
          <a:p>
            <a:pPr marL="800100" lvl="1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/>
              <a:t>comparison with potential models and etc</a:t>
            </a:r>
            <a:r>
              <a:rPr lang="en-US" altLang="ja-JP" sz="2400" dirty="0" smtClean="0"/>
              <a:t>.?</a:t>
            </a:r>
            <a:endParaRPr lang="ja-JP" altLang="en-US" sz="2400" dirty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m</a:t>
            </a:r>
            <a:r>
              <a:rPr lang="en-US" altLang="ja-JP" sz="2400" baseline="-25000" dirty="0" err="1" smtClean="0"/>
              <a:t>q</a:t>
            </a:r>
            <a:r>
              <a:rPr lang="en-US" altLang="ja-JP" sz="2400" dirty="0" smtClean="0"/>
              <a:t> dependence / other channels / finer </a:t>
            </a:r>
            <a:r>
              <a:rPr lang="en-US" altLang="ja-JP" sz="2400" dirty="0"/>
              <a:t>p </a:t>
            </a:r>
            <a:r>
              <a:rPr lang="en-US" altLang="ja-JP" sz="2400" dirty="0" smtClean="0"/>
              <a:t>resolution</a:t>
            </a:r>
          </a:p>
        </p:txBody>
      </p:sp>
    </p:spTree>
    <p:extLst>
      <p:ext uri="{BB962C8B-B14F-4D97-AF65-F5344CB8AC3E}">
        <p14:creationId xmlns:p14="http://schemas.microsoft.com/office/powerpoint/2010/main" val="259249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Spectral Function</a:t>
            </a:r>
            <a:r>
              <a:rPr lang="ja-JP" altLang="en-US" dirty="0"/>
              <a:t> </a:t>
            </a:r>
            <a:r>
              <a:rPr lang="en-US" altLang="ja-JP" dirty="0" smtClean="0"/>
              <a:t>@ p=0, T&gt;0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69" y="1914479"/>
            <a:ext cx="3670070" cy="3670070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373" y="1914479"/>
            <a:ext cx="3670070" cy="3670070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rho(\omega)/\omega^2&#10;\end{align*}&lt;/body&gt;&#10;  &lt;fcolor&gt;FF000000&lt;/fcolor&gt;&#10;  &lt;bcolor&gt;FFFFFFFF&lt;/bcolor&gt;&#10;  &lt;transparent&gt;True&lt;/transparent&gt;&#10;  &lt;resolution&gt;1800&lt;/resolution&gt;&#10;  &lt;imageh&gt;280&lt;/imageh&gt;&#10;  &lt;imagew&gt;854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3848" y="3149439"/>
            <a:ext cx="903817" cy="29633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rho(\omega)/\omega^2&#10;\end{align*}&lt;/body&gt;&#10;  &lt;fcolor&gt;FF000000&lt;/fcolor&gt;&#10;  &lt;bcolor&gt;FFFFFFFF&lt;/bcolor&gt;&#10;  &lt;transparent&gt;True&lt;/transparent&gt;&#10;  &lt;resolution&gt;1800&lt;/resolution&gt;&#10;  &lt;imageh&gt;280&lt;/imageh&gt;&#10;  &lt;imagew&gt;854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42631" y="3149438"/>
            <a:ext cx="903817" cy="29633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omega ~ [{\rm GeV}]&#10;\end{align*}&lt;/body&gt;&#10;  &lt;fcolor&gt;FF000000&lt;/fcolor&gt;&#10;  &lt;bcolor&gt;FFFFFFFF&lt;/bcolor&gt;&#10;  &lt;transparent&gt;True&lt;/transparent&gt;&#10;  &lt;resolution&gt;1800&lt;/resolution&gt;&#10;  &lt;imageh&gt;249&lt;/imageh&gt;&#10;  &lt;imagew&gt;850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541" y="5383540"/>
            <a:ext cx="899584" cy="2635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omega ~ [{\rm GeV}]&#10;\end{align*}&lt;/body&gt;&#10;  &lt;fcolor&gt;FF000000&lt;/fcolor&gt;&#10;  &lt;bcolor&gt;FFFFFFFF&lt;/bcolor&gt;&#10;  &lt;transparent&gt;True&lt;/transparent&gt;&#10;  &lt;resolution&gt;1800&lt;/resolution&gt;&#10;  &lt;imageh&gt;249&lt;/imageh&gt;&#10;  &lt;imagew&gt;850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838" y="5383540"/>
            <a:ext cx="899584" cy="2635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テキスト ボックス 2"/>
          <p:cNvSpPr txBox="1"/>
          <p:nvPr/>
        </p:nvSpPr>
        <p:spPr>
          <a:xfrm>
            <a:off x="1475801" y="1513777"/>
            <a:ext cx="2053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Vector channel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42226" y="1554360"/>
            <a:ext cx="154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PS channel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242457" y="5835761"/>
            <a:ext cx="6094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/>
              <a:t>B</a:t>
            </a:r>
            <a:r>
              <a:rPr kumimoji="1" lang="en-US" altLang="ja-JP" sz="2400" dirty="0" smtClean="0"/>
              <a:t>ound state peaks seem to exist at T=1.62Tc.</a:t>
            </a:r>
            <a:endParaRPr kumimoji="1" lang="ja-JP" altLang="en-US" sz="24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72" t="4903" r="6642" b="78249"/>
          <a:stretch/>
        </p:blipFill>
        <p:spPr>
          <a:xfrm>
            <a:off x="6688536" y="2125744"/>
            <a:ext cx="1817956" cy="1049392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2" t="66656" r="5909" b="27649"/>
          <a:stretch/>
        </p:blipFill>
        <p:spPr>
          <a:xfrm>
            <a:off x="6688535" y="4364804"/>
            <a:ext cx="1867542" cy="379839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52942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Dependence on 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86" y="1630200"/>
            <a:ext cx="4718701" cy="2988000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[\omega_{\rm min}:\omega_{\rm max}]&#10;\end{align*}&lt;/body&gt;&#10;  &lt;fcolor&gt;FF000000&lt;/fcolor&gt;&#10;  &lt;bcolor&gt;FFFFFFFF&lt;/bcolor&gt;&#10;  &lt;transparent&gt;True&lt;/transparent&gt;&#10;  &lt;resolution&gt;1800&lt;/resolution&gt;&#10;  &lt;imageh&gt;249&lt;/imageh&gt;&#10;  &lt;imagew&gt;1321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87" y="893316"/>
            <a:ext cx="2181952" cy="411284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bar{E}(p=0)&#10;\end{align*}&lt;/body&gt;&#10;  &lt;fcolor&gt;FF000000&lt;/fcolor&gt;&#10;  &lt;bcolor&gt;FFFFFFFF&lt;/bcolor&gt;&#10;  &lt;transparent&gt;True&lt;/transparent&gt;&#10;  &lt;resolution&gt;1800&lt;/resolution&gt;&#10;  &lt;imageh&gt;270&lt;/imageh&gt;&#10;  &lt;imagew&gt;941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5" y="1942011"/>
            <a:ext cx="995892" cy="285750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omega_{\rm max} ~\rm [GeV]&#10;\end{align*}&lt;/body&gt;&#10;  &lt;fcolor&gt;FF000000&lt;/fcolor&gt;&#10;  &lt;bcolor&gt;FFFFFFFF&lt;/bcolor&gt;&#10;  &lt;transparent&gt;True&lt;/transparent&gt;&#10;  &lt;resolution&gt;1800&lt;/resolution&gt;&#10;  &lt;imageh&gt;249&lt;/imageh&gt;&#10;  &lt;imagew&gt;1217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790" y="4354676"/>
            <a:ext cx="1287991" cy="2635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08"/>
          <a:stretch/>
        </p:blipFill>
        <p:spPr>
          <a:xfrm>
            <a:off x="5257704" y="1630200"/>
            <a:ext cx="3670070" cy="2396263"/>
          </a:xfrm>
        </p:spPr>
      </p:pic>
      <p:pic>
        <p:nvPicPr>
          <p:cNvPr id="11" name="コンテンツ プレースホルダー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16"/>
          <a:stretch/>
        </p:blipFill>
        <p:spPr>
          <a:xfrm>
            <a:off x="5257704" y="4009045"/>
            <a:ext cx="3670070" cy="450847"/>
          </a:xfrm>
          <a:prstGeom prst="rect">
            <a:avLst/>
          </a:prstGeom>
        </p:spPr>
      </p:pic>
      <p:sp>
        <p:nvSpPr>
          <p:cNvPr id="12" name="下矢印 11"/>
          <p:cNvSpPr/>
          <p:nvPr/>
        </p:nvSpPr>
        <p:spPr>
          <a:xfrm>
            <a:off x="7985760" y="3483427"/>
            <a:ext cx="285206" cy="464603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&amp;amp;T/T_c=1.62\\&#10;&amp;amp;N_\tau=46&#10;\end{align*}&lt;/body&gt;&#10;  &lt;fcolor&gt;FF000000&lt;/fcolor&gt;&#10;  &lt;bcolor&gt;FFFFFFFF&lt;/bcolor&gt;&#10;  &lt;transparent&gt;True&lt;/transparent&gt;&#10;  &lt;resolution&gt;1800&lt;/resolution&gt;&#10;  &lt;imageh&gt;674&lt;/imageh&gt;&#10;  &lt;imagew&gt;1302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96" y="3440413"/>
            <a:ext cx="1098454" cy="568632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1105887" y="5005679"/>
            <a:ext cx="51196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i="1" dirty="0" err="1">
                <a:latin typeface="Symbol" panose="05050102010706020507" pitchFamily="18" charset="2"/>
              </a:rPr>
              <a:t>w</a:t>
            </a:r>
            <a:r>
              <a:rPr lang="en-US" altLang="ja-JP" sz="2400" baseline="-25000" dirty="0" err="1"/>
              <a:t>max</a:t>
            </a:r>
            <a:r>
              <a:rPr lang="en-US" altLang="ja-JP" sz="2400" dirty="0"/>
              <a:t> dependence is well suppressed.</a:t>
            </a:r>
            <a:endParaRPr lang="ja-JP" altLang="en-US" sz="2400" dirty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 </a:t>
            </a:r>
            <a:r>
              <a:rPr kumimoji="1" lang="en-US" altLang="ja-JP" sz="2400" i="1" dirty="0" err="1" smtClean="0">
                <a:latin typeface="Symbol" panose="05050102010706020507" pitchFamily="18" charset="2"/>
              </a:rPr>
              <a:t>w</a:t>
            </a:r>
            <a:r>
              <a:rPr kumimoji="1" lang="en-US" altLang="ja-JP" sz="2400" baseline="-25000" dirty="0" err="1" smtClean="0"/>
              <a:t>min</a:t>
            </a:r>
            <a:r>
              <a:rPr kumimoji="1" lang="en-US" altLang="ja-JP" sz="2400" dirty="0" smtClean="0"/>
              <a:t> dependence for </a:t>
            </a:r>
            <a:r>
              <a:rPr kumimoji="1" lang="en-US" altLang="ja-JP" sz="2400" i="1" dirty="0" err="1" smtClean="0">
                <a:latin typeface="Symbol" panose="05050102010706020507" pitchFamily="18" charset="2"/>
              </a:rPr>
              <a:t>w</a:t>
            </a:r>
            <a:r>
              <a:rPr kumimoji="1" lang="en-US" altLang="ja-JP" sz="2400" baseline="-25000" dirty="0" err="1" smtClean="0"/>
              <a:t>min</a:t>
            </a:r>
            <a:r>
              <a:rPr kumimoji="1" lang="en-US" altLang="ja-JP" sz="2400" dirty="0" smtClean="0"/>
              <a:t>&lt;3GeV.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7585166" y="1802674"/>
            <a:ext cx="1027611" cy="2197662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11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597660" y="3630542"/>
            <a:ext cx="2859642" cy="1079667"/>
          </a:xfrm>
          <a:prstGeom prst="roundRect">
            <a:avLst>
              <a:gd name="adj" fmla="val 138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597660" y="2044385"/>
            <a:ext cx="2859642" cy="1079667"/>
          </a:xfrm>
          <a:prstGeom prst="roundRect">
            <a:avLst>
              <a:gd name="adj" fmla="val 1387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Test: </a:t>
            </a:r>
            <a:r>
              <a:rPr kumimoji="1" lang="en-US" altLang="ja-JP" dirty="0" err="1" smtClean="0"/>
              <a:t>N</a:t>
            </a:r>
            <a:r>
              <a:rPr kumimoji="1" lang="en-US" altLang="ja-JP" baseline="-25000" dirty="0" err="1" smtClean="0"/>
              <a:t>t</a:t>
            </a:r>
            <a:r>
              <a:rPr kumimoji="1" lang="en-US" altLang="ja-JP" dirty="0" smtClean="0"/>
              <a:t> Dependence</a:t>
            </a:r>
            <a:endParaRPr kumimoji="1" lang="ja-JP" altLang="en-US" dirty="0"/>
          </a:p>
        </p:txBody>
      </p:sp>
      <p:pic>
        <p:nvPicPr>
          <p:cNvPr id="4" name="コンテンツ プレースホルダー 2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504" y="1898320"/>
            <a:ext cx="4689365" cy="3126243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5327827" y="1457269"/>
            <a:ext cx="3816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Special thanks to A. </a:t>
            </a:r>
            <a:r>
              <a:rPr kumimoji="1" lang="en-US" altLang="ja-JP" sz="2400" dirty="0" err="1" smtClean="0"/>
              <a:t>Rothkopf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58481" y="3708710"/>
            <a:ext cx="2438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reconstructed cor.</a:t>
            </a:r>
            <a:endParaRPr kumimoji="1" lang="ja-JP" altLang="en-US" sz="2400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=0.78T_c, ~ N_\tau=96&#10;\end{align*}&lt;/body&gt;&#10;  &lt;fcolor&gt;FF000000&lt;/fcolor&gt;&#10;  &lt;bcolor&gt;FFFFFFFF&lt;/bcolor&gt;&#10;  &lt;transparent&gt;True&lt;/transparent&gt;&#10;  &lt;resolution&gt;1800&lt;/resolution&gt;&#10;  &lt;imageh&gt;218&lt;/imageh&gt;&#10;  &lt;imagew&gt;2286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2655489"/>
            <a:ext cx="2419350" cy="23071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97660" y="5297325"/>
            <a:ext cx="3870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Peak position does not shift </a:t>
            </a:r>
            <a:r>
              <a:rPr lang="en-US" altLang="ja-JP" sz="2400" dirty="0" smtClean="0"/>
              <a:t>with the change of </a:t>
            </a:r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t</a:t>
            </a:r>
            <a:endParaRPr kumimoji="1" lang="ja-JP" altLang="en-US" sz="2400" baseline="-25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321382" y="2044385"/>
            <a:ext cx="1422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correlator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T=0.78T_c, ~ N_\tau=48&#10;\end{align*}&lt;/body&gt;&#10;  &lt;fcolor&gt;FF000000&lt;/fcolor&gt;&#10;  &lt;bcolor&gt;FFFFFFFF&lt;/bcolor&gt;&#10;  &lt;transparent&gt;True&lt;/transparent&gt;&#10;  &lt;resolution&gt;1800&lt;/resolution&gt;&#10;  &lt;imageh&gt;218&lt;/imageh&gt;&#10;  &lt;imagew&gt;2286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06" y="4260078"/>
            <a:ext cx="2419350" cy="230717"/>
          </a:xfrm>
          <a:prstGeom prst="rect">
            <a:avLst/>
          </a:prstGeom>
        </p:spPr>
      </p:pic>
      <p:sp>
        <p:nvSpPr>
          <p:cNvPr id="14" name="下矢印 13"/>
          <p:cNvSpPr/>
          <p:nvPr/>
        </p:nvSpPr>
        <p:spPr>
          <a:xfrm>
            <a:off x="1419497" y="3183271"/>
            <a:ext cx="1184366" cy="357568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4494" y="5712824"/>
            <a:ext cx="3232108" cy="500548"/>
          </a:xfrm>
          <a:prstGeom prst="rect">
            <a:avLst/>
          </a:prstGeom>
        </p:spPr>
      </p:pic>
      <p:sp>
        <p:nvSpPr>
          <p:cNvPr id="16" name="右矢印 15"/>
          <p:cNvSpPr/>
          <p:nvPr/>
        </p:nvSpPr>
        <p:spPr>
          <a:xfrm>
            <a:off x="3560373" y="2506050"/>
            <a:ext cx="402155" cy="489699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右矢印 16"/>
          <p:cNvSpPr/>
          <p:nvPr/>
        </p:nvSpPr>
        <p:spPr>
          <a:xfrm>
            <a:off x="3557342" y="3720989"/>
            <a:ext cx="402155" cy="489699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287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Charmonia</a:t>
            </a:r>
            <a:r>
              <a:rPr kumimoji="1" lang="en-US" altLang="ja-JP" dirty="0" smtClean="0"/>
              <a:t> above Tc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45920" y="2274675"/>
            <a:ext cx="3148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/>
              <a:t>M</a:t>
            </a:r>
            <a:r>
              <a:rPr kumimoji="1" lang="en-US" altLang="ja-JP" sz="2400" dirty="0" smtClean="0"/>
              <a:t>elting temperature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Mass shift?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6982" y="1689457"/>
            <a:ext cx="4940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Property of </a:t>
            </a:r>
            <a:r>
              <a:rPr kumimoji="1" lang="en-US" altLang="ja-JP" sz="2800" dirty="0" err="1" smtClean="0"/>
              <a:t>charmonia</a:t>
            </a:r>
            <a:r>
              <a:rPr kumimoji="1" lang="en-US" altLang="ja-JP" sz="2800" dirty="0" smtClean="0"/>
              <a:t> </a:t>
            </a:r>
            <a:r>
              <a:rPr kumimoji="1" lang="en-US" altLang="ja-JP" sz="2800" b="1" dirty="0" smtClean="0"/>
              <a:t>at rest</a:t>
            </a:r>
            <a:endParaRPr kumimoji="1" lang="ja-JP" altLang="en-US" sz="2800" b="1" dirty="0"/>
          </a:p>
        </p:txBody>
      </p:sp>
      <p:sp>
        <p:nvSpPr>
          <p:cNvPr id="27" name="円/楕円 46"/>
          <p:cNvSpPr/>
          <p:nvPr/>
        </p:nvSpPr>
        <p:spPr>
          <a:xfrm>
            <a:off x="7587667" y="173372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8" name="円/楕円 59"/>
          <p:cNvSpPr/>
          <p:nvPr/>
        </p:nvSpPr>
        <p:spPr>
          <a:xfrm>
            <a:off x="7481819" y="19757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9" name="円/楕円 71"/>
          <p:cNvSpPr/>
          <p:nvPr/>
        </p:nvSpPr>
        <p:spPr>
          <a:xfrm rot="1738353">
            <a:off x="7396884" y="1562393"/>
            <a:ext cx="403755" cy="632799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7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Charmonia</a:t>
            </a:r>
            <a:r>
              <a:rPr kumimoji="1" lang="en-US" altLang="ja-JP" dirty="0" smtClean="0"/>
              <a:t> above Tc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45920" y="2274675"/>
            <a:ext cx="3148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/>
              <a:t>M</a:t>
            </a:r>
            <a:r>
              <a:rPr kumimoji="1" lang="en-US" altLang="ja-JP" sz="2400" dirty="0" smtClean="0"/>
              <a:t>elting temperature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Mass shift?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6982" y="1689457"/>
            <a:ext cx="4940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Property of </a:t>
            </a:r>
            <a:r>
              <a:rPr kumimoji="1" lang="en-US" altLang="ja-JP" sz="2800" dirty="0" err="1" smtClean="0"/>
              <a:t>charmonia</a:t>
            </a:r>
            <a:r>
              <a:rPr kumimoji="1" lang="en-US" altLang="ja-JP" sz="2800" dirty="0" smtClean="0"/>
              <a:t> </a:t>
            </a:r>
            <a:r>
              <a:rPr kumimoji="1" lang="en-US" altLang="ja-JP" sz="2800" b="1" dirty="0" smtClean="0"/>
              <a:t>at rest</a:t>
            </a:r>
            <a:endParaRPr kumimoji="1" lang="ja-JP" altLang="en-US" sz="28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96982" y="3345321"/>
            <a:ext cx="5153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Property of </a:t>
            </a:r>
            <a:r>
              <a:rPr kumimoji="1" lang="en-US" altLang="ja-JP" sz="2800" b="1" dirty="0" smtClean="0"/>
              <a:t>moving </a:t>
            </a:r>
            <a:r>
              <a:rPr kumimoji="1" lang="en-US" altLang="ja-JP" sz="2800" b="1" dirty="0" err="1" smtClean="0"/>
              <a:t>charmonia</a:t>
            </a:r>
            <a:endParaRPr kumimoji="1" lang="ja-JP" altLang="en-US" sz="28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45920" y="3930539"/>
            <a:ext cx="28815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Dispersion relation</a:t>
            </a:r>
            <a:endParaRPr kumimoji="1" lang="en-US" altLang="ja-JP" sz="2400" dirty="0" smtClean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residue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decay rate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10541" y="5252836"/>
            <a:ext cx="4333783" cy="91940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/>
              <a:t>I</a:t>
            </a:r>
            <a:r>
              <a:rPr kumimoji="1" lang="en-US" altLang="ja-JP" sz="2400" dirty="0" smtClean="0"/>
              <a:t>n heavy-ion collisions, </a:t>
            </a:r>
          </a:p>
          <a:p>
            <a:r>
              <a:rPr kumimoji="1" lang="en-US" altLang="ja-JP" sz="2400" dirty="0" err="1" smtClean="0"/>
              <a:t>charmonia</a:t>
            </a:r>
            <a:r>
              <a:rPr kumimoji="1" lang="en-US" altLang="ja-JP" sz="2400" dirty="0" smtClean="0"/>
              <a:t> are typically moving! </a:t>
            </a:r>
            <a:endParaRPr kumimoji="1" lang="ja-JP" altLang="en-US" sz="2400" dirty="0"/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6894619" y="5790703"/>
            <a:ext cx="1800000" cy="0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V="1">
            <a:off x="7108827" y="4239641"/>
            <a:ext cx="0" cy="1800000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omega&#10;\end{align*}&lt;/body&gt;&#10;  &lt;fcolor&gt;FF000000&lt;/fcolor&gt;&#10;  &lt;bcolor&gt;FFFFFFFF&lt;/bcolor&gt;&#10;  &lt;transparent&gt;True&lt;/transparent&gt;&#10;  &lt;resolution&gt;1800&lt;/resolution&gt;&#10;  &lt;imageh&gt;111&lt;/imageh&gt;&#10;  &lt;imagew&gt;147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630" y="4239641"/>
            <a:ext cx="155575" cy="117475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p&#10;\end{align*}&lt;/body&gt;&#10;  &lt;fcolor&gt;FF000000&lt;/fcolor&gt;&#10;  &lt;bcolor&gt;FFFFFFFF&lt;/bcolor&gt;&#10;  &lt;transparent&gt;True&lt;/transparent&gt;&#10;  &lt;resolution&gt;1800&lt;/resolution&gt;&#10;  &lt;imageh&gt;157&lt;/imageh&gt;&#10;  &lt;imagew&gt;12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302" y="5707624"/>
            <a:ext cx="136525" cy="166158"/>
          </a:xfrm>
          <a:prstGeom prst="rect">
            <a:avLst/>
          </a:prstGeom>
        </p:spPr>
      </p:pic>
      <p:cxnSp>
        <p:nvCxnSpPr>
          <p:cNvPr id="21" name="直線コネクタ 20"/>
          <p:cNvCxnSpPr/>
          <p:nvPr/>
        </p:nvCxnSpPr>
        <p:spPr>
          <a:xfrm flipV="1">
            <a:off x="7106760" y="4530703"/>
            <a:ext cx="1260000" cy="12600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フリーフォーム 22"/>
          <p:cNvSpPr/>
          <p:nvPr/>
        </p:nvSpPr>
        <p:spPr>
          <a:xfrm>
            <a:off x="7106760" y="4461957"/>
            <a:ext cx="1238250" cy="750703"/>
          </a:xfrm>
          <a:custGeom>
            <a:avLst/>
            <a:gdLst>
              <a:gd name="connsiteX0" fmla="*/ 0 w 1219200"/>
              <a:gd name="connsiteY0" fmla="*/ 762000 h 768912"/>
              <a:gd name="connsiteX1" fmla="*/ 371856 w 1219200"/>
              <a:gd name="connsiteY1" fmla="*/ 725424 h 768912"/>
              <a:gd name="connsiteX2" fmla="*/ 774192 w 1219200"/>
              <a:gd name="connsiteY2" fmla="*/ 432816 h 768912"/>
              <a:gd name="connsiteX3" fmla="*/ 1219200 w 1219200"/>
              <a:gd name="connsiteY3" fmla="*/ 0 h 768912"/>
              <a:gd name="connsiteX0" fmla="*/ 0 w 1219200"/>
              <a:gd name="connsiteY0" fmla="*/ 762000 h 762000"/>
              <a:gd name="connsiteX1" fmla="*/ 371856 w 1219200"/>
              <a:gd name="connsiteY1" fmla="*/ 725424 h 762000"/>
              <a:gd name="connsiteX2" fmla="*/ 774192 w 1219200"/>
              <a:gd name="connsiteY2" fmla="*/ 432816 h 762000"/>
              <a:gd name="connsiteX3" fmla="*/ 1219200 w 1219200"/>
              <a:gd name="connsiteY3" fmla="*/ 0 h 762000"/>
              <a:gd name="connsiteX0" fmla="*/ 0 w 1219200"/>
              <a:gd name="connsiteY0" fmla="*/ 762000 h 762000"/>
              <a:gd name="connsiteX1" fmla="*/ 417576 w 1219200"/>
              <a:gd name="connsiteY1" fmla="*/ 683514 h 762000"/>
              <a:gd name="connsiteX2" fmla="*/ 774192 w 1219200"/>
              <a:gd name="connsiteY2" fmla="*/ 432816 h 762000"/>
              <a:gd name="connsiteX3" fmla="*/ 1219200 w 1219200"/>
              <a:gd name="connsiteY3" fmla="*/ 0 h 762000"/>
              <a:gd name="connsiteX0" fmla="*/ 0 w 1219200"/>
              <a:gd name="connsiteY0" fmla="*/ 762000 h 762138"/>
              <a:gd name="connsiteX1" fmla="*/ 417576 w 1219200"/>
              <a:gd name="connsiteY1" fmla="*/ 683514 h 762138"/>
              <a:gd name="connsiteX2" fmla="*/ 774192 w 1219200"/>
              <a:gd name="connsiteY2" fmla="*/ 432816 h 762138"/>
              <a:gd name="connsiteX3" fmla="*/ 1219200 w 1219200"/>
              <a:gd name="connsiteY3" fmla="*/ 0 h 762138"/>
              <a:gd name="connsiteX0" fmla="*/ 0 w 1238250"/>
              <a:gd name="connsiteY0" fmla="*/ 750570 h 750708"/>
              <a:gd name="connsiteX1" fmla="*/ 417576 w 1238250"/>
              <a:gd name="connsiteY1" fmla="*/ 672084 h 750708"/>
              <a:gd name="connsiteX2" fmla="*/ 774192 w 1238250"/>
              <a:gd name="connsiteY2" fmla="*/ 421386 h 750708"/>
              <a:gd name="connsiteX3" fmla="*/ 1238250 w 1238250"/>
              <a:gd name="connsiteY3" fmla="*/ 0 h 750708"/>
              <a:gd name="connsiteX0" fmla="*/ 0 w 1238250"/>
              <a:gd name="connsiteY0" fmla="*/ 750570 h 750703"/>
              <a:gd name="connsiteX1" fmla="*/ 417576 w 1238250"/>
              <a:gd name="connsiteY1" fmla="*/ 672084 h 750703"/>
              <a:gd name="connsiteX2" fmla="*/ 774192 w 1238250"/>
              <a:gd name="connsiteY2" fmla="*/ 429006 h 750703"/>
              <a:gd name="connsiteX3" fmla="*/ 1238250 w 1238250"/>
              <a:gd name="connsiteY3" fmla="*/ 0 h 750703"/>
              <a:gd name="connsiteX0" fmla="*/ 0 w 1238250"/>
              <a:gd name="connsiteY0" fmla="*/ 750570 h 750703"/>
              <a:gd name="connsiteX1" fmla="*/ 402336 w 1238250"/>
              <a:gd name="connsiteY1" fmla="*/ 672084 h 750703"/>
              <a:gd name="connsiteX2" fmla="*/ 774192 w 1238250"/>
              <a:gd name="connsiteY2" fmla="*/ 429006 h 750703"/>
              <a:gd name="connsiteX3" fmla="*/ 1238250 w 1238250"/>
              <a:gd name="connsiteY3" fmla="*/ 0 h 75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8250" h="750703">
                <a:moveTo>
                  <a:pt x="0" y="750570"/>
                </a:moveTo>
                <a:cubicBezTo>
                  <a:pt x="148082" y="752856"/>
                  <a:pt x="273304" y="725678"/>
                  <a:pt x="402336" y="672084"/>
                </a:cubicBezTo>
                <a:cubicBezTo>
                  <a:pt x="531368" y="618490"/>
                  <a:pt x="634873" y="541020"/>
                  <a:pt x="774192" y="429006"/>
                </a:cubicBezTo>
                <a:cubicBezTo>
                  <a:pt x="913511" y="316992"/>
                  <a:pt x="1086358" y="155956"/>
                  <a:pt x="1238250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m&#10;\end{align*}&lt;/body&gt;&#10;  &lt;fcolor&gt;FF000000&lt;/fcolor&gt;&#10;  &lt;bcolor&gt;FFFFFFFF&lt;/bcolor&gt;&#10;  &lt;transparent&gt;True&lt;/transparent&gt;&#10;  &lt;resolution&gt;1800&lt;/resolution&gt;&#10;  &lt;imageh&gt;111&lt;/imageh&gt;&#10;  &lt;imagew&gt;20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256" y="5160703"/>
            <a:ext cx="215900" cy="117475"/>
          </a:xfrm>
          <a:prstGeom prst="rect">
            <a:avLst/>
          </a:prstGeom>
        </p:spPr>
      </p:pic>
      <p:sp>
        <p:nvSpPr>
          <p:cNvPr id="27" name="円/楕円 46"/>
          <p:cNvSpPr/>
          <p:nvPr/>
        </p:nvSpPr>
        <p:spPr>
          <a:xfrm>
            <a:off x="7587667" y="173372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8" name="円/楕円 59"/>
          <p:cNvSpPr/>
          <p:nvPr/>
        </p:nvSpPr>
        <p:spPr>
          <a:xfrm>
            <a:off x="7481819" y="19757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9" name="円/楕円 71"/>
          <p:cNvSpPr/>
          <p:nvPr/>
        </p:nvSpPr>
        <p:spPr>
          <a:xfrm rot="1738353">
            <a:off x="7396884" y="1562393"/>
            <a:ext cx="403755" cy="632799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sqrt{m^2+\vec{p}^2}&#10;\end{align*}&lt;/body&gt;&#10;  &lt;fcolor&gt;FF000000&lt;/fcolor&gt;&#10;  &lt;bcolor&gt;FFFFFFFF&lt;/bcolor&gt;&#10;  &lt;transparent&gt;True&lt;/transparent&gt;&#10;  &lt;resolution&gt;1800&lt;/resolution&gt;&#10;  &lt;imageh&gt;299&lt;/imageh&gt;&#10;  &lt;imagew&gt;1095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577" y="4155979"/>
            <a:ext cx="1042987" cy="28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4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Charmonia</a:t>
            </a:r>
            <a:r>
              <a:rPr kumimoji="1" lang="en-US" altLang="ja-JP" dirty="0" smtClean="0"/>
              <a:t> above Tc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45920" y="2274675"/>
            <a:ext cx="3148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/>
              <a:t>M</a:t>
            </a:r>
            <a:r>
              <a:rPr kumimoji="1" lang="en-US" altLang="ja-JP" sz="2400" dirty="0" smtClean="0"/>
              <a:t>elting temperature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Mass shift?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6982" y="1689457"/>
            <a:ext cx="4940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Property of </a:t>
            </a:r>
            <a:r>
              <a:rPr kumimoji="1" lang="en-US" altLang="ja-JP" sz="2800" dirty="0" err="1" smtClean="0"/>
              <a:t>charmonia</a:t>
            </a:r>
            <a:r>
              <a:rPr kumimoji="1" lang="en-US" altLang="ja-JP" sz="2800" dirty="0" smtClean="0"/>
              <a:t> </a:t>
            </a:r>
            <a:r>
              <a:rPr kumimoji="1" lang="en-US" altLang="ja-JP" sz="2800" b="1" dirty="0" smtClean="0"/>
              <a:t>at rest</a:t>
            </a:r>
            <a:endParaRPr kumimoji="1" lang="ja-JP" altLang="en-US" sz="28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96982" y="3345321"/>
            <a:ext cx="5153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Property of </a:t>
            </a:r>
            <a:r>
              <a:rPr kumimoji="1" lang="en-US" altLang="ja-JP" sz="2800" b="1" dirty="0" smtClean="0"/>
              <a:t>moving </a:t>
            </a:r>
            <a:r>
              <a:rPr kumimoji="1" lang="en-US" altLang="ja-JP" sz="2800" b="1" dirty="0" err="1" smtClean="0"/>
              <a:t>charmonia</a:t>
            </a:r>
            <a:endParaRPr kumimoji="1" lang="ja-JP" altLang="en-US" sz="28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45920" y="3930539"/>
            <a:ext cx="28815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Dispersion relation</a:t>
            </a:r>
            <a:endParaRPr kumimoji="1" lang="en-US" altLang="ja-JP" sz="2400" dirty="0" smtClean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residue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decay rate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10541" y="5252836"/>
            <a:ext cx="4333783" cy="91940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/>
              <a:t>I</a:t>
            </a:r>
            <a:r>
              <a:rPr kumimoji="1" lang="en-US" altLang="ja-JP" sz="2400" dirty="0" smtClean="0"/>
              <a:t>n heavy-ion collisions, </a:t>
            </a:r>
          </a:p>
          <a:p>
            <a:r>
              <a:rPr kumimoji="1" lang="en-US" altLang="ja-JP" sz="2400" dirty="0" err="1" smtClean="0"/>
              <a:t>charmonia</a:t>
            </a:r>
            <a:r>
              <a:rPr kumimoji="1" lang="en-US" altLang="ja-JP" sz="2400" dirty="0" smtClean="0"/>
              <a:t> are typically moving! </a:t>
            </a:r>
            <a:endParaRPr kumimoji="1" lang="ja-JP" altLang="en-US" sz="2400" dirty="0"/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6894619" y="5790703"/>
            <a:ext cx="1800000" cy="0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V="1">
            <a:off x="7108827" y="4239641"/>
            <a:ext cx="0" cy="1800000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omega&#10;\end{align*}&lt;/body&gt;&#10;  &lt;fcolor&gt;FF000000&lt;/fcolor&gt;&#10;  &lt;bcolor&gt;FFFFFFFF&lt;/bcolor&gt;&#10;  &lt;transparent&gt;True&lt;/transparent&gt;&#10;  &lt;resolution&gt;1800&lt;/resolution&gt;&#10;  &lt;imageh&gt;111&lt;/imageh&gt;&#10;  &lt;imagew&gt;147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630" y="4239641"/>
            <a:ext cx="155575" cy="117475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p&#10;\end{align*}&lt;/body&gt;&#10;  &lt;fcolor&gt;FF000000&lt;/fcolor&gt;&#10;  &lt;bcolor&gt;FFFFFFFF&lt;/bcolor&gt;&#10;  &lt;transparent&gt;True&lt;/transparent&gt;&#10;  &lt;resolution&gt;1800&lt;/resolution&gt;&#10;  &lt;imageh&gt;157&lt;/imageh&gt;&#10;  &lt;imagew&gt;12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302" y="5707624"/>
            <a:ext cx="136525" cy="166158"/>
          </a:xfrm>
          <a:prstGeom prst="rect">
            <a:avLst/>
          </a:prstGeom>
        </p:spPr>
      </p:pic>
      <p:cxnSp>
        <p:nvCxnSpPr>
          <p:cNvPr id="21" name="直線コネクタ 20"/>
          <p:cNvCxnSpPr/>
          <p:nvPr/>
        </p:nvCxnSpPr>
        <p:spPr>
          <a:xfrm flipV="1">
            <a:off x="7106760" y="4530703"/>
            <a:ext cx="1260000" cy="12600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フリーフォーム 22"/>
          <p:cNvSpPr/>
          <p:nvPr/>
        </p:nvSpPr>
        <p:spPr>
          <a:xfrm>
            <a:off x="7106760" y="4461957"/>
            <a:ext cx="1238250" cy="750703"/>
          </a:xfrm>
          <a:custGeom>
            <a:avLst/>
            <a:gdLst>
              <a:gd name="connsiteX0" fmla="*/ 0 w 1219200"/>
              <a:gd name="connsiteY0" fmla="*/ 762000 h 768912"/>
              <a:gd name="connsiteX1" fmla="*/ 371856 w 1219200"/>
              <a:gd name="connsiteY1" fmla="*/ 725424 h 768912"/>
              <a:gd name="connsiteX2" fmla="*/ 774192 w 1219200"/>
              <a:gd name="connsiteY2" fmla="*/ 432816 h 768912"/>
              <a:gd name="connsiteX3" fmla="*/ 1219200 w 1219200"/>
              <a:gd name="connsiteY3" fmla="*/ 0 h 768912"/>
              <a:gd name="connsiteX0" fmla="*/ 0 w 1219200"/>
              <a:gd name="connsiteY0" fmla="*/ 762000 h 762000"/>
              <a:gd name="connsiteX1" fmla="*/ 371856 w 1219200"/>
              <a:gd name="connsiteY1" fmla="*/ 725424 h 762000"/>
              <a:gd name="connsiteX2" fmla="*/ 774192 w 1219200"/>
              <a:gd name="connsiteY2" fmla="*/ 432816 h 762000"/>
              <a:gd name="connsiteX3" fmla="*/ 1219200 w 1219200"/>
              <a:gd name="connsiteY3" fmla="*/ 0 h 762000"/>
              <a:gd name="connsiteX0" fmla="*/ 0 w 1219200"/>
              <a:gd name="connsiteY0" fmla="*/ 762000 h 762000"/>
              <a:gd name="connsiteX1" fmla="*/ 417576 w 1219200"/>
              <a:gd name="connsiteY1" fmla="*/ 683514 h 762000"/>
              <a:gd name="connsiteX2" fmla="*/ 774192 w 1219200"/>
              <a:gd name="connsiteY2" fmla="*/ 432816 h 762000"/>
              <a:gd name="connsiteX3" fmla="*/ 1219200 w 1219200"/>
              <a:gd name="connsiteY3" fmla="*/ 0 h 762000"/>
              <a:gd name="connsiteX0" fmla="*/ 0 w 1219200"/>
              <a:gd name="connsiteY0" fmla="*/ 762000 h 762138"/>
              <a:gd name="connsiteX1" fmla="*/ 417576 w 1219200"/>
              <a:gd name="connsiteY1" fmla="*/ 683514 h 762138"/>
              <a:gd name="connsiteX2" fmla="*/ 774192 w 1219200"/>
              <a:gd name="connsiteY2" fmla="*/ 432816 h 762138"/>
              <a:gd name="connsiteX3" fmla="*/ 1219200 w 1219200"/>
              <a:gd name="connsiteY3" fmla="*/ 0 h 762138"/>
              <a:gd name="connsiteX0" fmla="*/ 0 w 1238250"/>
              <a:gd name="connsiteY0" fmla="*/ 750570 h 750708"/>
              <a:gd name="connsiteX1" fmla="*/ 417576 w 1238250"/>
              <a:gd name="connsiteY1" fmla="*/ 672084 h 750708"/>
              <a:gd name="connsiteX2" fmla="*/ 774192 w 1238250"/>
              <a:gd name="connsiteY2" fmla="*/ 421386 h 750708"/>
              <a:gd name="connsiteX3" fmla="*/ 1238250 w 1238250"/>
              <a:gd name="connsiteY3" fmla="*/ 0 h 750708"/>
              <a:gd name="connsiteX0" fmla="*/ 0 w 1238250"/>
              <a:gd name="connsiteY0" fmla="*/ 750570 h 750703"/>
              <a:gd name="connsiteX1" fmla="*/ 417576 w 1238250"/>
              <a:gd name="connsiteY1" fmla="*/ 672084 h 750703"/>
              <a:gd name="connsiteX2" fmla="*/ 774192 w 1238250"/>
              <a:gd name="connsiteY2" fmla="*/ 429006 h 750703"/>
              <a:gd name="connsiteX3" fmla="*/ 1238250 w 1238250"/>
              <a:gd name="connsiteY3" fmla="*/ 0 h 750703"/>
              <a:gd name="connsiteX0" fmla="*/ 0 w 1238250"/>
              <a:gd name="connsiteY0" fmla="*/ 750570 h 750703"/>
              <a:gd name="connsiteX1" fmla="*/ 402336 w 1238250"/>
              <a:gd name="connsiteY1" fmla="*/ 672084 h 750703"/>
              <a:gd name="connsiteX2" fmla="*/ 774192 w 1238250"/>
              <a:gd name="connsiteY2" fmla="*/ 429006 h 750703"/>
              <a:gd name="connsiteX3" fmla="*/ 1238250 w 1238250"/>
              <a:gd name="connsiteY3" fmla="*/ 0 h 75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8250" h="750703">
                <a:moveTo>
                  <a:pt x="0" y="750570"/>
                </a:moveTo>
                <a:cubicBezTo>
                  <a:pt x="148082" y="752856"/>
                  <a:pt x="273304" y="725678"/>
                  <a:pt x="402336" y="672084"/>
                </a:cubicBezTo>
                <a:cubicBezTo>
                  <a:pt x="531368" y="618490"/>
                  <a:pt x="634873" y="541020"/>
                  <a:pt x="774192" y="429006"/>
                </a:cubicBezTo>
                <a:cubicBezTo>
                  <a:pt x="913511" y="316992"/>
                  <a:pt x="1086358" y="155956"/>
                  <a:pt x="1238250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m&#10;\end{align*}&lt;/body&gt;&#10;  &lt;fcolor&gt;FF000000&lt;/fcolor&gt;&#10;  &lt;bcolor&gt;FFFFFFFF&lt;/bcolor&gt;&#10;  &lt;transparent&gt;True&lt;/transparent&gt;&#10;  &lt;resolution&gt;1800&lt;/resolution&gt;&#10;  &lt;imageh&gt;111&lt;/imageh&gt;&#10;  &lt;imagew&gt;20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256" y="5160703"/>
            <a:ext cx="215900" cy="117475"/>
          </a:xfrm>
          <a:prstGeom prst="rect">
            <a:avLst/>
          </a:prstGeom>
        </p:spPr>
      </p:pic>
      <p:sp>
        <p:nvSpPr>
          <p:cNvPr id="27" name="円/楕円 46"/>
          <p:cNvSpPr/>
          <p:nvPr/>
        </p:nvSpPr>
        <p:spPr>
          <a:xfrm>
            <a:off x="7587667" y="173372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8" name="円/楕円 59"/>
          <p:cNvSpPr/>
          <p:nvPr/>
        </p:nvSpPr>
        <p:spPr>
          <a:xfrm>
            <a:off x="7481819" y="19757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9" name="円/楕円 71"/>
          <p:cNvSpPr/>
          <p:nvPr/>
        </p:nvSpPr>
        <p:spPr>
          <a:xfrm rot="1738353">
            <a:off x="7396884" y="1562393"/>
            <a:ext cx="403755" cy="632799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sqrt{m^2+\vec{p}^2}&#10;\end{align*}&lt;/body&gt;&#10;  &lt;fcolor&gt;FF000000&lt;/fcolor&gt;&#10;  &lt;bcolor&gt;FFFFFFFF&lt;/bcolor&gt;&#10;  &lt;transparent&gt;True&lt;/transparent&gt;&#10;  &lt;resolution&gt;1800&lt;/resolution&gt;&#10;  &lt;imageh&gt;299&lt;/imageh&gt;&#10;  &lt;imagew&gt;1095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577" y="4155979"/>
            <a:ext cx="1042987" cy="284797"/>
          </a:xfrm>
          <a:prstGeom prst="rect">
            <a:avLst/>
          </a:prstGeom>
        </p:spPr>
      </p:pic>
      <p:grpSp>
        <p:nvGrpSpPr>
          <p:cNvPr id="26" name="グループ化 25"/>
          <p:cNvGrpSpPr/>
          <p:nvPr/>
        </p:nvGrpSpPr>
        <p:grpSpPr>
          <a:xfrm>
            <a:off x="896982" y="2690173"/>
            <a:ext cx="8152188" cy="2031590"/>
            <a:chOff x="896982" y="2690173"/>
            <a:chExt cx="8152188" cy="2031590"/>
          </a:xfrm>
        </p:grpSpPr>
        <p:sp>
          <p:nvSpPr>
            <p:cNvPr id="30" name="正方形/長方形 29"/>
            <p:cNvSpPr/>
            <p:nvPr/>
          </p:nvSpPr>
          <p:spPr>
            <a:xfrm>
              <a:off x="896982" y="2690173"/>
              <a:ext cx="5468984" cy="2031590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右矢印 30"/>
            <p:cNvSpPr/>
            <p:nvPr/>
          </p:nvSpPr>
          <p:spPr>
            <a:xfrm>
              <a:off x="6363593" y="3008419"/>
              <a:ext cx="525562" cy="60059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6889155" y="2848382"/>
              <a:ext cx="216001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 smtClean="0">
                  <a:solidFill>
                    <a:srgbClr val="FF0000"/>
                  </a:solidFill>
                </a:rPr>
                <a:t>Let’s study</a:t>
              </a:r>
            </a:p>
            <a:p>
              <a:r>
                <a:rPr kumimoji="1" lang="en-US" altLang="ja-JP" sz="2800" b="1" dirty="0" smtClean="0">
                  <a:solidFill>
                    <a:srgbClr val="FF0000"/>
                  </a:solidFill>
                </a:rPr>
                <a:t>on the lattice</a:t>
              </a:r>
              <a:endParaRPr kumimoji="1" lang="ja-JP" altLang="en-US" sz="2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108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Nonzero-p </a:t>
            </a:r>
            <a:r>
              <a:rPr lang="en-US" altLang="ja-JP" dirty="0" smtClean="0"/>
              <a:t>Spectral </a:t>
            </a:r>
            <a:r>
              <a:rPr lang="en-US" altLang="ja-JP" dirty="0" err="1" smtClean="0"/>
              <a:t>Func</a:t>
            </a:r>
            <a:r>
              <a:rPr lang="en-US" altLang="ja-JP" dirty="0" smtClean="0"/>
              <a:t>.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2960" y="1572240"/>
            <a:ext cx="1740103" cy="57888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In vacuum</a:t>
            </a:r>
            <a:endParaRPr kumimoji="1" lang="ja-JP" altLang="en-US" sz="28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sim Z \delta(\omega^2 - E(\vec{p})^2) = \frac{Z}{2E(\vec{p})}\delta(\omega-2E(\vec{p}))&#10;\end{align*}&lt;/body&gt;&#10;  &lt;fcolor&gt;FF000000&lt;/fcolor&gt;&#10;  &lt;bcolor&gt;FFFFFFFF&lt;/bcolor&gt;&#10;  &lt;transparent&gt;True&lt;/transparent&gt;&#10;  &lt;resolution&gt;1800&lt;/resolution&gt;&#10;  &lt;imageh&gt;572&lt;/imageh&gt;&#10;  &lt;imagew&gt;4393&lt;/imagew&gt;&#10;  &lt;scale&gt;50&lt;/scale&gt;&#10;  &lt;cursor&gt;77&lt;/cursor&gt;&#10;&lt;/TeXTeX&gt;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906" y="2816764"/>
            <a:ext cx="4184331" cy="54483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931818" y="2266093"/>
            <a:ext cx="29742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/>
              <a:t>T</a:t>
            </a:r>
            <a:r>
              <a:rPr kumimoji="1" lang="en-US" altLang="ja-JP" sz="2400" dirty="0" smtClean="0"/>
              <a:t>ensor structure (V)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endParaRPr kumimoji="1" lang="en-US" altLang="ja-JP" sz="1200" dirty="0" smtClean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/>
              <a:t>B</a:t>
            </a:r>
            <a:r>
              <a:rPr lang="en-US" altLang="ja-JP" sz="2400" dirty="0" smtClean="0"/>
              <a:t>ound-state pole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endParaRPr lang="en-US" altLang="ja-JP" sz="1200" dirty="0" smtClean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/>
              <a:t>D</a:t>
            </a:r>
            <a:r>
              <a:rPr kumimoji="1" lang="en-US" altLang="ja-JP" sz="2400" dirty="0" smtClean="0"/>
              <a:t>ispersion relation</a:t>
            </a:r>
            <a:endParaRPr kumimoji="1" lang="ja-JP" altLang="en-US" sz="24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E(\vec{p}) = \sqrt{m^2+\vec{p}^2}&#10;\end{align*}&lt;/body&gt;&#10;  &lt;fcolor&gt;FF000000&lt;/fcolor&gt;&#10;  &lt;bcolor&gt;FFFFFFFF&lt;/bcolor&gt;&#10;  &lt;transparent&gt;True&lt;/transparent&gt;&#10;  &lt;resolution&gt;1800&lt;/resolution&gt;&#10;  &lt;imageh&gt;304&lt;/imageh&gt;&#10;  &lt;imagew&gt;1961&lt;/imagew&gt;&#10;  &lt;scale&gt;50&lt;/scale&gt;&#10;  &lt;cursor&gt;43&lt;/cursor&gt;&#10;&lt;/TeXTeX&gt;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906" y="3471443"/>
            <a:ext cx="1867852" cy="289560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rho_{\mu\nu}(\omega,\vec{p}) = \Big( \frac{p_\mu p_\nu}{p^2}-g_{\mu\nu} \Big) \rho_V(p)&#10;\end{align*}&lt;/body&gt;&#10;  &lt;fcolor&gt;FF000000&lt;/fcolor&gt;&#10;  &lt;bcolor&gt;FFFFFFFF&lt;/bcolor&gt;&#10;  &lt;transparent&gt;True&lt;/transparent&gt;&#10;  &lt;resolution&gt;1800&lt;/resolution&gt;&#10;  &lt;imageh&gt;505&lt;/imageh&gt;&#10;  &lt;imagew&gt;3421&lt;/imagew&gt;&#10;  &lt;scale&gt;50&lt;/scale&gt;&#10;  &lt;cursor&gt;99&lt;/cursor&gt;&#10;&lt;/TeXTeX&gt;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906" y="2266096"/>
            <a:ext cx="3258500" cy="48101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563063" y="1630848"/>
            <a:ext cx="2515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:Lorentz symmetry</a:t>
            </a:r>
            <a:endParaRPr kumimoji="1" lang="ja-JP" alt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6894619" y="5790703"/>
            <a:ext cx="1800000" cy="0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V="1">
            <a:off x="7108827" y="4239641"/>
            <a:ext cx="0" cy="1800000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omega&#10;\end{align*}&lt;/body&gt;&#10;  &lt;fcolor&gt;FF000000&lt;/fcolor&gt;&#10;  &lt;bcolor&gt;FFFFFFFF&lt;/bcolor&gt;&#10;  &lt;transparent&gt;True&lt;/transparent&gt;&#10;  &lt;resolution&gt;1800&lt;/resolution&gt;&#10;  &lt;imageh&gt;111&lt;/imageh&gt;&#10;  &lt;imagew&gt;147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630" y="4239641"/>
            <a:ext cx="155575" cy="117475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p&#10;\end{align*}&lt;/body&gt;&#10;  &lt;fcolor&gt;FF000000&lt;/fcolor&gt;&#10;  &lt;bcolor&gt;FFFFFFFF&lt;/bcolor&gt;&#10;  &lt;transparent&gt;True&lt;/transparent&gt;&#10;  &lt;resolution&gt;1800&lt;/resolution&gt;&#10;  &lt;imageh&gt;157&lt;/imageh&gt;&#10;  &lt;imagew&gt;12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302" y="5707624"/>
            <a:ext cx="136525" cy="166158"/>
          </a:xfrm>
          <a:prstGeom prst="rect">
            <a:avLst/>
          </a:prstGeom>
        </p:spPr>
      </p:pic>
      <p:cxnSp>
        <p:nvCxnSpPr>
          <p:cNvPr id="18" name="直線コネクタ 17"/>
          <p:cNvCxnSpPr/>
          <p:nvPr/>
        </p:nvCxnSpPr>
        <p:spPr>
          <a:xfrm flipV="1">
            <a:off x="7106760" y="4530703"/>
            <a:ext cx="1260000" cy="12600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フリーフォーム 18"/>
          <p:cNvSpPr/>
          <p:nvPr/>
        </p:nvSpPr>
        <p:spPr>
          <a:xfrm>
            <a:off x="7106760" y="4461957"/>
            <a:ext cx="1238250" cy="750703"/>
          </a:xfrm>
          <a:custGeom>
            <a:avLst/>
            <a:gdLst>
              <a:gd name="connsiteX0" fmla="*/ 0 w 1219200"/>
              <a:gd name="connsiteY0" fmla="*/ 762000 h 768912"/>
              <a:gd name="connsiteX1" fmla="*/ 371856 w 1219200"/>
              <a:gd name="connsiteY1" fmla="*/ 725424 h 768912"/>
              <a:gd name="connsiteX2" fmla="*/ 774192 w 1219200"/>
              <a:gd name="connsiteY2" fmla="*/ 432816 h 768912"/>
              <a:gd name="connsiteX3" fmla="*/ 1219200 w 1219200"/>
              <a:gd name="connsiteY3" fmla="*/ 0 h 768912"/>
              <a:gd name="connsiteX0" fmla="*/ 0 w 1219200"/>
              <a:gd name="connsiteY0" fmla="*/ 762000 h 762000"/>
              <a:gd name="connsiteX1" fmla="*/ 371856 w 1219200"/>
              <a:gd name="connsiteY1" fmla="*/ 725424 h 762000"/>
              <a:gd name="connsiteX2" fmla="*/ 774192 w 1219200"/>
              <a:gd name="connsiteY2" fmla="*/ 432816 h 762000"/>
              <a:gd name="connsiteX3" fmla="*/ 1219200 w 1219200"/>
              <a:gd name="connsiteY3" fmla="*/ 0 h 762000"/>
              <a:gd name="connsiteX0" fmla="*/ 0 w 1219200"/>
              <a:gd name="connsiteY0" fmla="*/ 762000 h 762000"/>
              <a:gd name="connsiteX1" fmla="*/ 417576 w 1219200"/>
              <a:gd name="connsiteY1" fmla="*/ 683514 h 762000"/>
              <a:gd name="connsiteX2" fmla="*/ 774192 w 1219200"/>
              <a:gd name="connsiteY2" fmla="*/ 432816 h 762000"/>
              <a:gd name="connsiteX3" fmla="*/ 1219200 w 1219200"/>
              <a:gd name="connsiteY3" fmla="*/ 0 h 762000"/>
              <a:gd name="connsiteX0" fmla="*/ 0 w 1219200"/>
              <a:gd name="connsiteY0" fmla="*/ 762000 h 762138"/>
              <a:gd name="connsiteX1" fmla="*/ 417576 w 1219200"/>
              <a:gd name="connsiteY1" fmla="*/ 683514 h 762138"/>
              <a:gd name="connsiteX2" fmla="*/ 774192 w 1219200"/>
              <a:gd name="connsiteY2" fmla="*/ 432816 h 762138"/>
              <a:gd name="connsiteX3" fmla="*/ 1219200 w 1219200"/>
              <a:gd name="connsiteY3" fmla="*/ 0 h 762138"/>
              <a:gd name="connsiteX0" fmla="*/ 0 w 1238250"/>
              <a:gd name="connsiteY0" fmla="*/ 750570 h 750708"/>
              <a:gd name="connsiteX1" fmla="*/ 417576 w 1238250"/>
              <a:gd name="connsiteY1" fmla="*/ 672084 h 750708"/>
              <a:gd name="connsiteX2" fmla="*/ 774192 w 1238250"/>
              <a:gd name="connsiteY2" fmla="*/ 421386 h 750708"/>
              <a:gd name="connsiteX3" fmla="*/ 1238250 w 1238250"/>
              <a:gd name="connsiteY3" fmla="*/ 0 h 750708"/>
              <a:gd name="connsiteX0" fmla="*/ 0 w 1238250"/>
              <a:gd name="connsiteY0" fmla="*/ 750570 h 750703"/>
              <a:gd name="connsiteX1" fmla="*/ 417576 w 1238250"/>
              <a:gd name="connsiteY1" fmla="*/ 672084 h 750703"/>
              <a:gd name="connsiteX2" fmla="*/ 774192 w 1238250"/>
              <a:gd name="connsiteY2" fmla="*/ 429006 h 750703"/>
              <a:gd name="connsiteX3" fmla="*/ 1238250 w 1238250"/>
              <a:gd name="connsiteY3" fmla="*/ 0 h 750703"/>
              <a:gd name="connsiteX0" fmla="*/ 0 w 1238250"/>
              <a:gd name="connsiteY0" fmla="*/ 750570 h 750703"/>
              <a:gd name="connsiteX1" fmla="*/ 402336 w 1238250"/>
              <a:gd name="connsiteY1" fmla="*/ 672084 h 750703"/>
              <a:gd name="connsiteX2" fmla="*/ 774192 w 1238250"/>
              <a:gd name="connsiteY2" fmla="*/ 429006 h 750703"/>
              <a:gd name="connsiteX3" fmla="*/ 1238250 w 1238250"/>
              <a:gd name="connsiteY3" fmla="*/ 0 h 75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8250" h="750703">
                <a:moveTo>
                  <a:pt x="0" y="750570"/>
                </a:moveTo>
                <a:cubicBezTo>
                  <a:pt x="148082" y="752856"/>
                  <a:pt x="273304" y="725678"/>
                  <a:pt x="402336" y="672084"/>
                </a:cubicBezTo>
                <a:cubicBezTo>
                  <a:pt x="531368" y="618490"/>
                  <a:pt x="634873" y="541020"/>
                  <a:pt x="774192" y="429006"/>
                </a:cubicBezTo>
                <a:cubicBezTo>
                  <a:pt x="913511" y="316992"/>
                  <a:pt x="1086358" y="155956"/>
                  <a:pt x="1238250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m&#10;\end{align*}&lt;/body&gt;&#10;  &lt;fcolor&gt;FF000000&lt;/fcolor&gt;&#10;  &lt;bcolor&gt;FFFFFFFF&lt;/bcolor&gt;&#10;  &lt;transparent&gt;True&lt;/transparent&gt;&#10;  &lt;resolution&gt;1800&lt;/resolution&gt;&#10;  &lt;imageh&gt;111&lt;/imageh&gt;&#10;  &lt;imagew&gt;20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256" y="5160703"/>
            <a:ext cx="215900" cy="117475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sqrt{m^2+\vec{p}^2}&#10;\end{align*}&lt;/body&gt;&#10;  &lt;fcolor&gt;FF000000&lt;/fcolor&gt;&#10;  &lt;bcolor&gt;FFFFFFFF&lt;/bcolor&gt;&#10;  &lt;transparent&gt;True&lt;/transparent&gt;&#10;  &lt;resolution&gt;1800&lt;/resolution&gt;&#10;  &lt;imageh&gt;299&lt;/imageh&gt;&#10;  &lt;imagew&gt;1095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577" y="4155979"/>
            <a:ext cx="1042987" cy="28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9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Nonzero-p </a:t>
            </a:r>
            <a:r>
              <a:rPr lang="en-US" altLang="ja-JP" dirty="0" smtClean="0"/>
              <a:t>Spectral </a:t>
            </a:r>
            <a:r>
              <a:rPr lang="en-US" altLang="ja-JP" dirty="0" err="1" smtClean="0"/>
              <a:t>Func</a:t>
            </a:r>
            <a:r>
              <a:rPr lang="en-US" altLang="ja-JP" dirty="0" smtClean="0"/>
              <a:t>.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2960" y="1572240"/>
            <a:ext cx="1740103" cy="57888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In vacuum</a:t>
            </a:r>
            <a:endParaRPr kumimoji="1" lang="ja-JP" altLang="en-US" sz="28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sim Z \delta(\omega^2 - E(\vec{p})^2) = \frac{Z}{2E(\vec{p})}\delta(\omega-2E(\vec{p}))&#10;\end{align*}&lt;/body&gt;&#10;  &lt;fcolor&gt;FF000000&lt;/fcolor&gt;&#10;  &lt;bcolor&gt;FFFFFFFF&lt;/bcolor&gt;&#10;  &lt;transparent&gt;True&lt;/transparent&gt;&#10;  &lt;resolution&gt;1800&lt;/resolution&gt;&#10;  &lt;imageh&gt;572&lt;/imageh&gt;&#10;  &lt;imagew&gt;4393&lt;/imagew&gt;&#10;  &lt;scale&gt;50&lt;/scale&gt;&#10;  &lt;cursor&gt;77&lt;/cursor&gt;&#10;&lt;/TeXTeX&gt;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906" y="2816764"/>
            <a:ext cx="4184331" cy="54483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931818" y="2266093"/>
            <a:ext cx="29742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/>
              <a:t>T</a:t>
            </a:r>
            <a:r>
              <a:rPr kumimoji="1" lang="en-US" altLang="ja-JP" sz="2400" dirty="0" smtClean="0"/>
              <a:t>ensor structure (V)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endParaRPr kumimoji="1" lang="en-US" altLang="ja-JP" sz="1200" dirty="0" smtClean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/>
              <a:t>B</a:t>
            </a:r>
            <a:r>
              <a:rPr lang="en-US" altLang="ja-JP" sz="2400" dirty="0" smtClean="0"/>
              <a:t>ound-state pole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endParaRPr lang="en-US" altLang="ja-JP" sz="1200" dirty="0" smtClean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/>
              <a:t>D</a:t>
            </a:r>
            <a:r>
              <a:rPr kumimoji="1" lang="en-US" altLang="ja-JP" sz="2400" dirty="0" smtClean="0"/>
              <a:t>ispersion relation</a:t>
            </a:r>
            <a:endParaRPr kumimoji="1" lang="ja-JP" altLang="en-US" sz="24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E(\vec{p}) = \sqrt{m^2+\vec{p}^2}&#10;\end{align*}&lt;/body&gt;&#10;  &lt;fcolor&gt;FF000000&lt;/fcolor&gt;&#10;  &lt;bcolor&gt;FFFFFFFF&lt;/bcolor&gt;&#10;  &lt;transparent&gt;True&lt;/transparent&gt;&#10;  &lt;resolution&gt;1800&lt;/resolution&gt;&#10;  &lt;imageh&gt;304&lt;/imageh&gt;&#10;  &lt;imagew&gt;1961&lt;/imagew&gt;&#10;  &lt;scale&gt;50&lt;/scale&gt;&#10;  &lt;cursor&gt;43&lt;/cursor&gt;&#10;&lt;/TeXTeX&gt;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906" y="3471443"/>
            <a:ext cx="1867852" cy="28956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822959" y="4091829"/>
            <a:ext cx="1808195" cy="57888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In </a:t>
            </a:r>
            <a:r>
              <a:rPr lang="en-US" altLang="ja-JP" sz="2800" dirty="0" smtClean="0"/>
              <a:t>medium</a:t>
            </a: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rho_{\mu\nu}(\omega,\vec{p}) = \Big( \frac{p_\mu p_\nu}{p^2}-g_{\mu\nu} \Big) \rho_V(p)&#10;\end{align*}&lt;/body&gt;&#10;  &lt;fcolor&gt;FF000000&lt;/fcolor&gt;&#10;  &lt;bcolor&gt;FFFFFFFF&lt;/bcolor&gt;&#10;  &lt;transparent&gt;True&lt;/transparent&gt;&#10;  &lt;resolution&gt;1800&lt;/resolution&gt;&#10;  &lt;imageh&gt;505&lt;/imageh&gt;&#10;  &lt;imagew&gt;3421&lt;/imagew&gt;&#10;  &lt;scale&gt;50&lt;/scale&gt;&#10;  &lt;cursor&gt;99&lt;/cursor&gt;&#10;&lt;/TeXTeX&gt;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906" y="2266096"/>
            <a:ext cx="3258500" cy="481012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931818" y="4764085"/>
            <a:ext cx="5051126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/>
              <a:t>T</a:t>
            </a:r>
            <a:r>
              <a:rPr lang="en-US" altLang="ja-JP" sz="2400" dirty="0" smtClean="0"/>
              <a:t>ransverse and longitudinal splitting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endParaRPr kumimoji="1" lang="en-US" altLang="ja-JP" sz="2400" dirty="0"/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Dispersion relation can be modified</a:t>
            </a:r>
          </a:p>
          <a:p>
            <a:pPr marL="342900" indent="-342900">
              <a:buClr>
                <a:schemeClr val="accent6"/>
              </a:buClr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Z no longer be a constant</a:t>
            </a: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rho_{\mu\nu}(\omega,\vec{p}) = \rho_{\rm T}(\omega,\vec{p}) \Lambda_{\rm T} + \rho_{\rm L}(\omega,\vec{p}) \Lambda_{\rm L}&#10;\end{align*}&lt;/body&gt;&#10;  &lt;fcolor&gt;FF000000&lt;/fcolor&gt;&#10;  &lt;bcolor&gt;FFFFFFFF&lt;/bcolor&gt;&#10;  &lt;transparent&gt;True&lt;/transparent&gt;&#10;  &lt;resolution&gt;1800&lt;/resolution&gt;&#10;  &lt;imageh&gt;261&lt;/imageh&gt;&#10;  &lt;imagew&gt;3944&lt;/imagew&gt;&#10;  &lt;scale&gt;50&lt;/scale&gt;&#10;  &lt;cursor&gt;10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499" y="5244172"/>
            <a:ext cx="3756657" cy="24860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563063" y="1630848"/>
            <a:ext cx="2515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:Lorentz symmetry</a:t>
            </a:r>
            <a:endParaRPr kumimoji="1" lang="ja-JP" alt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6894619" y="5790703"/>
            <a:ext cx="1800000" cy="0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V="1">
            <a:off x="7108827" y="4239641"/>
            <a:ext cx="0" cy="1800000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omega&#10;\end{align*}&lt;/body&gt;&#10;  &lt;fcolor&gt;FF000000&lt;/fcolor&gt;&#10;  &lt;bcolor&gt;FFFFFFFF&lt;/bcolor&gt;&#10;  &lt;transparent&gt;True&lt;/transparent&gt;&#10;  &lt;resolution&gt;1800&lt;/resolution&gt;&#10;  &lt;imageh&gt;111&lt;/imageh&gt;&#10;  &lt;imagew&gt;147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630" y="4239641"/>
            <a:ext cx="155575" cy="117475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p&#10;\end{align*}&lt;/body&gt;&#10;  &lt;fcolor&gt;FF000000&lt;/fcolor&gt;&#10;  &lt;bcolor&gt;FFFFFFFF&lt;/bcolor&gt;&#10;  &lt;transparent&gt;True&lt;/transparent&gt;&#10;  &lt;resolution&gt;1800&lt;/resolution&gt;&#10;  &lt;imageh&gt;157&lt;/imageh&gt;&#10;  &lt;imagew&gt;12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302" y="5707624"/>
            <a:ext cx="136525" cy="166158"/>
          </a:xfrm>
          <a:prstGeom prst="rect">
            <a:avLst/>
          </a:prstGeom>
        </p:spPr>
      </p:pic>
      <p:cxnSp>
        <p:nvCxnSpPr>
          <p:cNvPr id="18" name="直線コネクタ 17"/>
          <p:cNvCxnSpPr/>
          <p:nvPr/>
        </p:nvCxnSpPr>
        <p:spPr>
          <a:xfrm flipV="1">
            <a:off x="7106760" y="4530703"/>
            <a:ext cx="1260000" cy="12600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フリーフォーム 18"/>
          <p:cNvSpPr/>
          <p:nvPr/>
        </p:nvSpPr>
        <p:spPr>
          <a:xfrm>
            <a:off x="7106760" y="4461957"/>
            <a:ext cx="1238250" cy="750703"/>
          </a:xfrm>
          <a:custGeom>
            <a:avLst/>
            <a:gdLst>
              <a:gd name="connsiteX0" fmla="*/ 0 w 1219200"/>
              <a:gd name="connsiteY0" fmla="*/ 762000 h 768912"/>
              <a:gd name="connsiteX1" fmla="*/ 371856 w 1219200"/>
              <a:gd name="connsiteY1" fmla="*/ 725424 h 768912"/>
              <a:gd name="connsiteX2" fmla="*/ 774192 w 1219200"/>
              <a:gd name="connsiteY2" fmla="*/ 432816 h 768912"/>
              <a:gd name="connsiteX3" fmla="*/ 1219200 w 1219200"/>
              <a:gd name="connsiteY3" fmla="*/ 0 h 768912"/>
              <a:gd name="connsiteX0" fmla="*/ 0 w 1219200"/>
              <a:gd name="connsiteY0" fmla="*/ 762000 h 762000"/>
              <a:gd name="connsiteX1" fmla="*/ 371856 w 1219200"/>
              <a:gd name="connsiteY1" fmla="*/ 725424 h 762000"/>
              <a:gd name="connsiteX2" fmla="*/ 774192 w 1219200"/>
              <a:gd name="connsiteY2" fmla="*/ 432816 h 762000"/>
              <a:gd name="connsiteX3" fmla="*/ 1219200 w 1219200"/>
              <a:gd name="connsiteY3" fmla="*/ 0 h 762000"/>
              <a:gd name="connsiteX0" fmla="*/ 0 w 1219200"/>
              <a:gd name="connsiteY0" fmla="*/ 762000 h 762000"/>
              <a:gd name="connsiteX1" fmla="*/ 417576 w 1219200"/>
              <a:gd name="connsiteY1" fmla="*/ 683514 h 762000"/>
              <a:gd name="connsiteX2" fmla="*/ 774192 w 1219200"/>
              <a:gd name="connsiteY2" fmla="*/ 432816 h 762000"/>
              <a:gd name="connsiteX3" fmla="*/ 1219200 w 1219200"/>
              <a:gd name="connsiteY3" fmla="*/ 0 h 762000"/>
              <a:gd name="connsiteX0" fmla="*/ 0 w 1219200"/>
              <a:gd name="connsiteY0" fmla="*/ 762000 h 762138"/>
              <a:gd name="connsiteX1" fmla="*/ 417576 w 1219200"/>
              <a:gd name="connsiteY1" fmla="*/ 683514 h 762138"/>
              <a:gd name="connsiteX2" fmla="*/ 774192 w 1219200"/>
              <a:gd name="connsiteY2" fmla="*/ 432816 h 762138"/>
              <a:gd name="connsiteX3" fmla="*/ 1219200 w 1219200"/>
              <a:gd name="connsiteY3" fmla="*/ 0 h 762138"/>
              <a:gd name="connsiteX0" fmla="*/ 0 w 1238250"/>
              <a:gd name="connsiteY0" fmla="*/ 750570 h 750708"/>
              <a:gd name="connsiteX1" fmla="*/ 417576 w 1238250"/>
              <a:gd name="connsiteY1" fmla="*/ 672084 h 750708"/>
              <a:gd name="connsiteX2" fmla="*/ 774192 w 1238250"/>
              <a:gd name="connsiteY2" fmla="*/ 421386 h 750708"/>
              <a:gd name="connsiteX3" fmla="*/ 1238250 w 1238250"/>
              <a:gd name="connsiteY3" fmla="*/ 0 h 750708"/>
              <a:gd name="connsiteX0" fmla="*/ 0 w 1238250"/>
              <a:gd name="connsiteY0" fmla="*/ 750570 h 750703"/>
              <a:gd name="connsiteX1" fmla="*/ 417576 w 1238250"/>
              <a:gd name="connsiteY1" fmla="*/ 672084 h 750703"/>
              <a:gd name="connsiteX2" fmla="*/ 774192 w 1238250"/>
              <a:gd name="connsiteY2" fmla="*/ 429006 h 750703"/>
              <a:gd name="connsiteX3" fmla="*/ 1238250 w 1238250"/>
              <a:gd name="connsiteY3" fmla="*/ 0 h 750703"/>
              <a:gd name="connsiteX0" fmla="*/ 0 w 1238250"/>
              <a:gd name="connsiteY0" fmla="*/ 750570 h 750703"/>
              <a:gd name="connsiteX1" fmla="*/ 402336 w 1238250"/>
              <a:gd name="connsiteY1" fmla="*/ 672084 h 750703"/>
              <a:gd name="connsiteX2" fmla="*/ 774192 w 1238250"/>
              <a:gd name="connsiteY2" fmla="*/ 429006 h 750703"/>
              <a:gd name="connsiteX3" fmla="*/ 1238250 w 1238250"/>
              <a:gd name="connsiteY3" fmla="*/ 0 h 75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8250" h="750703">
                <a:moveTo>
                  <a:pt x="0" y="750570"/>
                </a:moveTo>
                <a:cubicBezTo>
                  <a:pt x="148082" y="752856"/>
                  <a:pt x="273304" y="725678"/>
                  <a:pt x="402336" y="672084"/>
                </a:cubicBezTo>
                <a:cubicBezTo>
                  <a:pt x="531368" y="618490"/>
                  <a:pt x="634873" y="541020"/>
                  <a:pt x="774192" y="429006"/>
                </a:cubicBezTo>
                <a:cubicBezTo>
                  <a:pt x="913511" y="316992"/>
                  <a:pt x="1086358" y="155956"/>
                  <a:pt x="1238250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m&#10;\end{align*}&lt;/body&gt;&#10;  &lt;fcolor&gt;FF000000&lt;/fcolor&gt;&#10;  &lt;bcolor&gt;FFFFFFFF&lt;/bcolor&gt;&#10;  &lt;transparent&gt;True&lt;/transparent&gt;&#10;  &lt;resolution&gt;1800&lt;/resolution&gt;&#10;  &lt;imageh&gt;111&lt;/imageh&gt;&#10;  &lt;imagew&gt;20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256" y="5160703"/>
            <a:ext cx="215900" cy="117475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sqrt{m^2+\vec{p}^2}&#10;\end{align*}&lt;/body&gt;&#10;  &lt;fcolor&gt;FF000000&lt;/fcolor&gt;&#10;  &lt;bcolor&gt;FFFFFFFF&lt;/bcolor&gt;&#10;  &lt;transparent&gt;True&lt;/transparent&gt;&#10;  &lt;resolution&gt;1800&lt;/resolution&gt;&#10;  &lt;imageh&gt;299&lt;/imageh&gt;&#10;  &lt;imagew&gt;1095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577" y="4155979"/>
            <a:ext cx="1042987" cy="28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8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10785" y="1648924"/>
            <a:ext cx="2726503" cy="2342021"/>
          </a:xfrm>
          <a:prstGeom prst="roundRect">
            <a:avLst>
              <a:gd name="adj" fmla="val 138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Obtaining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Spectral </a:t>
            </a:r>
            <a:r>
              <a:rPr kumimoji="1" lang="en-US" altLang="ja-JP" dirty="0" err="1" smtClean="0"/>
              <a:t>Funciton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" r="6328"/>
          <a:stretch/>
        </p:blipFill>
        <p:spPr>
          <a:xfrm>
            <a:off x="212329" y="2124227"/>
            <a:ext cx="2523414" cy="1877987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G(\tau)&#10;\end{align*}&lt;/body&gt;&#10;  &lt;fcolor&gt;FF000000&lt;/fcolor&gt;&#10;  &lt;bcolor&gt;FFFFFFFF&lt;/bcolor&gt;&#10;  &lt;transparent&gt;True&lt;/transparent&gt;&#10;  &lt;resolution&gt;1800&lt;/resolution&gt;&#10;  &lt;imageh&gt;250&lt;/imageh&gt;&#10;  &lt;imagew&gt;488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91" y="3295847"/>
            <a:ext cx="516467" cy="264583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83904" y="1725415"/>
            <a:ext cx="1674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Lattice data</a:t>
            </a:r>
            <a:endParaRPr kumimoji="1" lang="ja-JP" altLang="en-US" sz="2400" b="1" dirty="0"/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21" y="4271800"/>
            <a:ext cx="3499407" cy="2383743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29" y="4420783"/>
            <a:ext cx="3466593" cy="2311063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\rho(\omega)/\omega^2&#10;\end{align*}&lt;/body&gt;&#10;  &lt;fcolor&gt;FF000000&lt;/fcolor&gt;&#10;  &lt;bcolor&gt;FFFFFFFF&lt;/bcolor&gt;&#10;  &lt;transparent&gt;True&lt;/transparent&gt;&#10;  &lt;resolution&gt;1800&lt;/resolution&gt;&#10;  &lt;imageh&gt;280&lt;/imageh&gt;&#10;  &lt;imagew&gt;854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69" y="4760704"/>
            <a:ext cx="903817" cy="296333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723569" y="4228810"/>
            <a:ext cx="2353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Spectral Function</a:t>
            </a:r>
            <a:endParaRPr kumimoji="1" lang="ja-JP" altLang="en-US" sz="2400" dirty="0"/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G(\tau) = \int_0^\infty d\omega \frac{ \cosh(1/2T-\tau)\omega )}{ \sinh(\omega/2T)} \rho(\omega)&#10;\end{align*}&lt;/body&gt;&#10;  &lt;fcolor&gt;FF000000&lt;/fcolor&gt;&#10;  &lt;bcolor&gt;FFFFFFFF&lt;/bcolor&gt;&#10;  &lt;transparent&gt;True&lt;/transparent&gt;&#10;  &lt;resolution&gt;1800&lt;/resolution&gt;&#10;  &lt;imageh&gt;589&lt;/imageh&gt;&#10;  &lt;imagew&gt;4084&lt;/imagew&gt;&#10;  &lt;scale&gt;50&lt;/scale&gt;&#10;  &lt;cursor&gt;112&lt;/cursor&gt;&#10;&lt;/TeXTeX&gt;"/>
          <p:cNvPicPr preferRelativeResize="0"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2" y="2954740"/>
            <a:ext cx="3890008" cy="561022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4975947" y="3767145"/>
            <a:ext cx="2629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“ill-posed problem”</a:t>
            </a:r>
            <a:endParaRPr kumimoji="1" lang="ja-JP" altLang="en-US" sz="2400" dirty="0"/>
          </a:p>
        </p:txBody>
      </p:sp>
      <p:sp>
        <p:nvSpPr>
          <p:cNvPr id="34" name="左カーブ矢印 33"/>
          <p:cNvSpPr/>
          <p:nvPr/>
        </p:nvSpPr>
        <p:spPr>
          <a:xfrm rot="20681324">
            <a:off x="3239948" y="2364707"/>
            <a:ext cx="1041854" cy="2450087"/>
          </a:xfrm>
          <a:prstGeom prst="curvedLeftArrow">
            <a:avLst>
              <a:gd name="adj1" fmla="val 42196"/>
              <a:gd name="adj2" fmla="val 83854"/>
              <a:gd name="adj3" fmla="val 34524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80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22"/>
          <p:cNvSpPr/>
          <p:nvPr/>
        </p:nvSpPr>
        <p:spPr>
          <a:xfrm>
            <a:off x="7179400" y="1902768"/>
            <a:ext cx="1813766" cy="1892351"/>
          </a:xfrm>
          <a:prstGeom prst="roundRect">
            <a:avLst>
              <a:gd name="adj" fmla="val 13870"/>
            </a:avLst>
          </a:prstGeom>
          <a:ln w="381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3971592" y="1648924"/>
            <a:ext cx="2462610" cy="2342021"/>
          </a:xfrm>
          <a:prstGeom prst="roundRect">
            <a:avLst>
              <a:gd name="adj" fmla="val 138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110785" y="1648924"/>
            <a:ext cx="2726503" cy="2342021"/>
          </a:xfrm>
          <a:prstGeom prst="roundRect">
            <a:avLst>
              <a:gd name="adj" fmla="val 138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Maximum Entropy Method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" r="6328"/>
          <a:stretch/>
        </p:blipFill>
        <p:spPr>
          <a:xfrm>
            <a:off x="212329" y="2124227"/>
            <a:ext cx="2523414" cy="1877987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G(\tau)&#10;\end{align*}&lt;/body&gt;&#10;  &lt;fcolor&gt;FF000000&lt;/fcolor&gt;&#10;  &lt;bcolor&gt;FFFFFFFF&lt;/bcolor&gt;&#10;  &lt;transparent&gt;True&lt;/transparent&gt;&#10;  &lt;resolution&gt;1800&lt;/resolution&gt;&#10;  &lt;imageh&gt;250&lt;/imageh&gt;&#10;  &lt;imagew&gt;488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91" y="3295847"/>
            <a:ext cx="516467" cy="264583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83904" y="1725415"/>
            <a:ext cx="1674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Lattice data</a:t>
            </a:r>
            <a:endParaRPr kumimoji="1" lang="ja-JP" altLang="en-US" sz="2400" b="1" dirty="0"/>
          </a:p>
        </p:txBody>
      </p:sp>
      <p:sp>
        <p:nvSpPr>
          <p:cNvPr id="12" name="乗算 11"/>
          <p:cNvSpPr/>
          <p:nvPr/>
        </p:nvSpPr>
        <p:spPr>
          <a:xfrm>
            <a:off x="2964229" y="2546862"/>
            <a:ext cx="914400" cy="914400"/>
          </a:xfrm>
          <a:prstGeom prst="mathMultiply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787697" y="1858884"/>
            <a:ext cx="12674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Bayes</a:t>
            </a:r>
          </a:p>
          <a:p>
            <a:pPr algn="ctr"/>
            <a:r>
              <a:rPr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theorem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067770" y="1902768"/>
            <a:ext cx="2272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Prior probability</a:t>
            </a:r>
            <a:endParaRPr kumimoji="1" lang="ja-JP" altLang="en-US" sz="2400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067770" y="2360726"/>
            <a:ext cx="2442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ja-JP" sz="2200" dirty="0" smtClean="0"/>
              <a:t>Shannon-Jaynes entropy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ja-JP" sz="2200" dirty="0" smtClean="0"/>
              <a:t>default model</a:t>
            </a:r>
            <a:endParaRPr kumimoji="1" lang="ja-JP" altLang="en-US" sz="2200" dirty="0"/>
          </a:p>
        </p:txBody>
      </p:sp>
      <p:sp>
        <p:nvSpPr>
          <p:cNvPr id="14" name="等号 13"/>
          <p:cNvSpPr/>
          <p:nvPr/>
        </p:nvSpPr>
        <p:spPr>
          <a:xfrm>
            <a:off x="6381948" y="2512945"/>
            <a:ext cx="804925" cy="815567"/>
          </a:xfrm>
          <a:prstGeom prst="mathEqua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179399" y="2067446"/>
            <a:ext cx="18137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Probability</a:t>
            </a:r>
          </a:p>
          <a:p>
            <a:pPr algn="ctr"/>
            <a:r>
              <a:rPr kumimoji="1" lang="en-US" altLang="ja-JP" sz="2800" dirty="0" smtClean="0"/>
              <a:t>of        </a:t>
            </a:r>
            <a:endParaRPr kumimoji="1" lang="ja-JP" altLang="en-US" sz="2800" dirty="0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P[\rho(\omega),\alpha]&#10;\end{align*}&lt;/body&gt;&#10;  &lt;fcolor&gt;FF000000&lt;/fcolor&gt;&#10;  &lt;bcolor&gt;FFFFFFFF&lt;/bcolor&gt;&#10;  &lt;transparent&gt;True&lt;/transparent&gt;&#10;  &lt;resolution&gt;1800&lt;/resolution&gt;&#10;  &lt;imageh&gt;250&lt;/imageh&gt;&#10;  &lt;imagew&gt;1052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642" y="3218198"/>
            <a:ext cx="1474802" cy="350475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m(\omega)&#10;\end{align*}&lt;/body&gt;&#10;  &lt;fcolor&gt;FF000000&lt;/fcolor&gt;&#10;  &lt;bcolor&gt;FFFFFFFF&lt;/bcolor&gt;&#10;  &lt;transparent&gt;True&lt;/transparent&gt;&#10;  &lt;resolution&gt;1800&lt;/resolution&gt;&#10;  &lt;imageh&gt;250&lt;/imageh&gt;&#10;  &lt;imagew&gt;544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42" y="3465200"/>
            <a:ext cx="575733" cy="264583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21" y="4271800"/>
            <a:ext cx="3499407" cy="2383743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29" y="4420783"/>
            <a:ext cx="3466593" cy="2311063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\rho(\omega)/\omega^2&#10;\end{align*}&lt;/body&gt;&#10;  &lt;fcolor&gt;FF000000&lt;/fcolor&gt;&#10;  &lt;bcolor&gt;FFFFFFFF&lt;/bcolor&gt;&#10;  &lt;transparent&gt;True&lt;/transparent&gt;&#10;  &lt;resolution&gt;1800&lt;/resolution&gt;&#10;  &lt;imageh&gt;280&lt;/imageh&gt;&#10;  &lt;imagew&gt;854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69" y="4760704"/>
            <a:ext cx="903817" cy="296333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723569" y="4228810"/>
            <a:ext cx="2353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Spectral Function</a:t>
            </a:r>
            <a:endParaRPr kumimoji="1" lang="ja-JP" altLang="en-US" sz="2400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rho(\omega)&#10;\end{align*}&lt;/body&gt;&#10;  &lt;fcolor&gt;FF000000&lt;/fcolor&gt;&#10;  &lt;bcolor&gt;FFFFFFFF&lt;/bcolor&gt;&#10;  &lt;transparent&gt;True&lt;/transparent&gt;&#10;  &lt;resolution&gt;1800&lt;/resolution&gt;&#10;  &lt;imageh&gt;250&lt;/imageh&gt;&#10;  &lt;imagew&gt;45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66" y="2594095"/>
            <a:ext cx="621333" cy="34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1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AB14A70F-174F-4064-B8B0-E8AC4712C68D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998</TotalTime>
  <Words>704</Words>
  <Application>Microsoft Office PowerPoint</Application>
  <PresentationFormat>画面に合わせる (4:3)</PresentationFormat>
  <Paragraphs>194</Paragraphs>
  <Slides>25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4" baseType="lpstr">
      <vt:lpstr>Adobe Garamond Pro</vt:lpstr>
      <vt:lpstr>ＭＳ Ｐゴシック</vt:lpstr>
      <vt:lpstr>Arial</vt:lpstr>
      <vt:lpstr>Calibri</vt:lpstr>
      <vt:lpstr>Calibri Light</vt:lpstr>
      <vt:lpstr>Cambria Math</vt:lpstr>
      <vt:lpstr>Symbol</vt:lpstr>
      <vt:lpstr>Wingdings</vt:lpstr>
      <vt:lpstr>レトロスペクト</vt:lpstr>
      <vt:lpstr>格子QCDによる、 有限温度媒質中の チャーモニウム分散関係 の解析 </vt:lpstr>
      <vt:lpstr>Charm Quarks in HIC</vt:lpstr>
      <vt:lpstr>Charmonia above Tc</vt:lpstr>
      <vt:lpstr>Charmonia above Tc</vt:lpstr>
      <vt:lpstr>Charmonia above Tc</vt:lpstr>
      <vt:lpstr>Nonzero-p Spectral Func. </vt:lpstr>
      <vt:lpstr>Nonzero-p Spectral Func. </vt:lpstr>
      <vt:lpstr>Obtaining Spectral Funciton</vt:lpstr>
      <vt:lpstr>Maximum Entropy Method</vt:lpstr>
      <vt:lpstr>Maximum Entropy Method</vt:lpstr>
      <vt:lpstr>Error in MEM</vt:lpstr>
      <vt:lpstr>Error in MEM</vt:lpstr>
      <vt:lpstr>Defining Peak Position</vt:lpstr>
      <vt:lpstr>Defining Peak Position</vt:lpstr>
      <vt:lpstr>Lattice Setup</vt:lpstr>
      <vt:lpstr>Spectral Func. @ T=0.78Tc</vt:lpstr>
      <vt:lpstr>Spectral Func. @ T=0.78Tc</vt:lpstr>
      <vt:lpstr>Spectral Func. @ T=1.62Tc</vt:lpstr>
      <vt:lpstr>Dispersion Relation</vt:lpstr>
      <vt:lpstr>Dispersion Relation</vt:lpstr>
      <vt:lpstr>Residue</vt:lpstr>
      <vt:lpstr>Summary</vt:lpstr>
      <vt:lpstr>Spectral Function @ p=0, T&gt;0</vt:lpstr>
      <vt:lpstr>Dependence on </vt:lpstr>
      <vt:lpstr>Test: Nt Dependence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Dispersion Relation of Charmonia above Tc</dc:title>
  <dc:creator>Masakiyo Kitazawa</dc:creator>
  <cp:lastModifiedBy>Masakiyo Kitazawa</cp:lastModifiedBy>
  <cp:revision>80</cp:revision>
  <dcterms:created xsi:type="dcterms:W3CDTF">2017-06-16T09:39:00Z</dcterms:created>
  <dcterms:modified xsi:type="dcterms:W3CDTF">2017-09-12T00:02:50Z</dcterms:modified>
</cp:coreProperties>
</file>