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92" r:id="rId13"/>
    <p:sldMasterId id="2147483804" r:id="rId14"/>
    <p:sldMasterId id="2147483816" r:id="rId15"/>
  </p:sldMasterIdLst>
  <p:notesMasterIdLst>
    <p:notesMasterId r:id="rId60"/>
  </p:notesMasterIdLst>
  <p:sldIdLst>
    <p:sldId id="715" r:id="rId16"/>
    <p:sldId id="846" r:id="rId17"/>
    <p:sldId id="759" r:id="rId18"/>
    <p:sldId id="824" r:id="rId19"/>
    <p:sldId id="793" r:id="rId20"/>
    <p:sldId id="761" r:id="rId21"/>
    <p:sldId id="851" r:id="rId22"/>
    <p:sldId id="859" r:id="rId23"/>
    <p:sldId id="852" r:id="rId24"/>
    <p:sldId id="850" r:id="rId25"/>
    <p:sldId id="853" r:id="rId26"/>
    <p:sldId id="854" r:id="rId27"/>
    <p:sldId id="801" r:id="rId28"/>
    <p:sldId id="855" r:id="rId29"/>
    <p:sldId id="860" r:id="rId30"/>
    <p:sldId id="856" r:id="rId31"/>
    <p:sldId id="847" r:id="rId32"/>
    <p:sldId id="828" r:id="rId33"/>
    <p:sldId id="862" r:id="rId34"/>
    <p:sldId id="863" r:id="rId35"/>
    <p:sldId id="864" r:id="rId36"/>
    <p:sldId id="869" r:id="rId37"/>
    <p:sldId id="868" r:id="rId38"/>
    <p:sldId id="866" r:id="rId39"/>
    <p:sldId id="870" r:id="rId40"/>
    <p:sldId id="857" r:id="rId41"/>
    <p:sldId id="858" r:id="rId42"/>
    <p:sldId id="826" r:id="rId43"/>
    <p:sldId id="827" r:id="rId44"/>
    <p:sldId id="833" r:id="rId45"/>
    <p:sldId id="834" r:id="rId46"/>
    <p:sldId id="835" r:id="rId47"/>
    <p:sldId id="836" r:id="rId48"/>
    <p:sldId id="840" r:id="rId49"/>
    <p:sldId id="841" r:id="rId50"/>
    <p:sldId id="842" r:id="rId51"/>
    <p:sldId id="843" r:id="rId52"/>
    <p:sldId id="844" r:id="rId53"/>
    <p:sldId id="845" r:id="rId54"/>
    <p:sldId id="861" r:id="rId55"/>
    <p:sldId id="832" r:id="rId56"/>
    <p:sldId id="830" r:id="rId57"/>
    <p:sldId id="771" r:id="rId58"/>
    <p:sldId id="819" r:id="rId5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FFCCFF"/>
    <a:srgbClr val="FF99FF"/>
    <a:srgbClr val="CCCC00"/>
    <a:srgbClr val="3333FF"/>
    <a:srgbClr val="003300"/>
    <a:srgbClr val="66FF66"/>
    <a:srgbClr val="FF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6488" autoAdjust="0"/>
  </p:normalViewPr>
  <p:slideViewPr>
    <p:cSldViewPr>
      <p:cViewPr varScale="1">
        <p:scale>
          <a:sx n="93" d="100"/>
          <a:sy n="93" d="100"/>
        </p:scale>
        <p:origin x="34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61" Type="http://schemas.openxmlformats.org/officeDocument/2006/relationships/presProps" Target="presProps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2017/10/10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88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22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24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96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3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4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4CDE-3846-4ACA-8D45-4E260254956C}" type="datetime1">
              <a:rPr kumimoji="1" lang="ja-JP" altLang="en-US" smtClean="0"/>
              <a:t>2017/10/10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DE5F-D441-44DD-AAC7-956B4B684FE4}" type="datetime1">
              <a:rPr kumimoji="1" lang="ja-JP" altLang="en-US" smtClean="0"/>
              <a:t>2017/10/10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7416B-96FD-46E5-A9B7-0CB54D1AF7E2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31F9-804F-4FD8-B426-D32FDAF9219F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4833-14B9-4994-BE65-9DF40F694967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036E5-5AF0-4386-AB65-E5EA7EFDAA21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C592-BFBC-4879-AB47-C641EE0D9A79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45D-C50E-4FFE-AA31-E07C5C710BF5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C9CC0-8183-45C8-8D16-910315A440F4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5390-7BBC-4F91-9F21-8CB45882DAE3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126C-153A-43F0-81DC-1C0F4ABD159B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209E-ECBD-4748-BA5D-00195491534F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76900-169D-4960-94AF-3C5CD234D4F4}" type="datetime1">
              <a:rPr kumimoji="1" lang="ja-JP" altLang="en-US" smtClean="0"/>
              <a:t>2017/10/10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E49E-0CB5-4B19-B4AA-B7828876943A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10B8E-25DA-4062-B696-AED8E808F55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0784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A6643-3B75-41B3-9340-42DBBD0E80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7062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71AEF-FFA0-463D-A25C-1D4783AFD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8567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07CB2-7C5E-4232-A9DA-880BF5E6C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1657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99F7D-4DEF-42F8-B910-E56B2FC427E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8706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F2BAE-FA1B-4CAB-98CF-6C62690ED4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626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2449A-BA96-4A03-9A32-AC6B00DE7E2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8713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1A973-23E3-4325-8C8D-3195EC8D910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774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FC432-C016-423B-AB63-21759318E4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80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2792-234D-449C-ADB6-209F5F905DE8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82EBC-BC35-47D0-A7F2-97BFC42470D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218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48C40-A332-4803-A62C-8B13B562F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2571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F24B-242F-438B-A8B9-01CD4B03C16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3758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B9AC1-5767-4AAD-A486-06E441EA899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8753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E4CEC-751E-4413-8EC4-8F3072F599D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9981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D3FC9-9DB6-4E93-95CB-FF01FE612A7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5116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2A041-F997-4FD8-BB25-4C278E8B9AC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0710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D3348-9D6D-427C-A3D3-9A9D8C4F66D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8894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0D04A-5437-49B1-9462-EF8D8B13CEB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7958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BA5A5-3926-4B20-9B8E-A2F456FF99D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367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8E589-C177-4643-A396-135197EABC72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843BC-FB26-4230-B073-7DE86A9C325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0155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EE66-1084-46A1-8338-3F3E245A769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80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3340D-B4CE-485F-8B21-923FB2E3478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48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9277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9743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0358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7625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970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5475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324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B963-C960-48DC-A1AE-B28FC5F28E0C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6405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52979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3116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4610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0153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2809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79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8806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5096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004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9A36-EFF9-4011-A07A-C13A58A8CE3B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0419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5903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6316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08839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554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4C20-1EE1-4AE6-A757-02362DDBC686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FD4B-92F2-403A-A5F1-222472C77B52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fld id="{A3BA56AD-AD03-42A2-9106-7954672CD08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A3AA-D18B-4550-B18A-708B11DEE364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192E-5EB2-4E5A-BD42-933888B8BA96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BBD4-C516-4128-8953-16E40F11DE88}" type="datetime1">
              <a:rPr kumimoji="1" lang="ja-JP" altLang="en-US" smtClean="0"/>
              <a:t>2017/10/10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425F-BC23-47F3-9D01-658ED77EE065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EAF8-1148-4230-B8AC-7525966683F5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A06A-C3FD-46DA-BB34-5230A85E4F10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0BBD-F33C-4CDB-81B5-ECC54BE53816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B66D-D2CB-459D-A66D-82AECE7EECFC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EA94-0F08-4561-8663-631CD2FC4249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DE40-3F90-4814-9469-3C01113C7427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7506-A005-4EE0-8B3A-52058922D823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F3A2-7AE0-4A62-A0BC-FF6C19B79E62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CA1E-DA7A-422A-AF6A-82C9D9A320E2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1428-2432-490D-974E-EF4F562534F4}" type="datetime1">
              <a:rPr kumimoji="1" lang="ja-JP" altLang="en-US" smtClean="0"/>
              <a:t>2017/10/10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1397-28A8-48FC-A0F3-41D523ED0859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99B7-5D26-4FDC-B34B-1D1DAA1D426F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6E5F4-9581-4A47-AE2A-0413C1E85C1F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6335-8EC8-4C90-8D1F-358AAFCAD6F0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BDF8-7A55-43A2-B84C-374677874286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6A91B-A011-4825-859A-47D26FF1675D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DE3C-7E30-416F-8B62-ADA73AE6B71C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8A0B-67EB-4BAF-B8C0-BFD63876C87A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492CB-9FE2-4702-854B-45DDC1FE80F2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60A5-B6FC-495F-B29E-D5645661371E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F4EF-E72E-4004-B852-E15C7B898779}" type="datetime1">
              <a:rPr kumimoji="1" lang="ja-JP" altLang="en-US" smtClean="0"/>
              <a:t>2017/10/10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7B57-4EE3-4F3A-B69E-F5127A45BA6D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612B1-06DB-4285-8523-257464286C52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80B3-AC75-4A0B-9A68-60224824519C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4A03-7BCF-48B5-A5FA-EFE4C9D90FD2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5B8E-016B-452E-9846-71A6E823E017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E6F2-E2B9-49EF-9659-75654966C4F6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7D72F-1266-42CA-8BAE-2AA1D0F0F319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646CA-B936-416B-910F-111A6CFCEB9F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C84B-6CBB-4B30-912F-AC93D70D669E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5ACD4-9C32-4584-BE2C-CA99B4A131B4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A1E9-D858-40CC-80CD-D30913778CDC}" type="datetime1">
              <a:rPr kumimoji="1" lang="ja-JP" altLang="en-US" smtClean="0"/>
              <a:t>2017/10/10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772D-5A49-4424-8D07-C8BD10F9DB11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F6CB7-EBD9-4FC4-9AEF-5B15C6ACD258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8B0C-FE5C-4E46-A014-B78B1CBAC1BB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B296-43A9-4270-A617-A47ACF882153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E483-5C1B-46A4-9466-C992A74885D7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567F1-6D43-45C2-8C70-EE3F7CCD915F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A60D-778C-4444-832A-C55C526830A0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CB16-D273-44EA-8C33-A0D30610F1FE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F8267-5A21-4449-BAD8-56CCE8D68576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9CBB-CBB6-4E09-9942-101346115E10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9898-EC04-44A0-8973-8E628EC33723}" type="datetime1">
              <a:rPr kumimoji="1" lang="ja-JP" altLang="en-US" smtClean="0"/>
              <a:t>2017/10/10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EFA2-698A-4EB9-A6CB-B3A29AB1B685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4E2A-0DE0-40C7-97A7-9DDEB5CC7C38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00758-DCFB-46EF-897B-FE032DE31CDA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438A-292C-4437-9E1E-0B48F7C4A49A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B095E-31F0-4753-91D9-BA23110C36D5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3D62-FD64-445C-BA72-8621006A4D31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99F85-C655-4C93-B017-0E90DCA79AD4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80FA-B6E1-4633-95E4-2658142C3A2B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361A-4622-44FD-81CC-97F77BA78C50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C3A5-9A6E-4A0F-8EDF-8B81C350B9CC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A533-4D60-4F6B-A134-305B433715B5}" type="datetime1">
              <a:rPr kumimoji="1" lang="ja-JP" altLang="en-US" smtClean="0"/>
              <a:t>2017/10/10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CB5-8088-4A01-B4C8-58FBC14E0622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A67E-7376-40B9-B25D-C680DD9C64C9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4E92-D6DF-41C0-9DE0-BA40D420B16B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A9595-18FF-4D3B-AEB5-277104C61DD4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7589-CD97-41A5-9813-3E5B74394B4C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F635-50D5-4B74-A1E7-E7D060B89147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6632-5256-4797-B199-0CADC49E63B3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97DD3-0325-4B9A-878C-E42E1A60981E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F0D0-E199-4B5F-8EDF-B10799C8A7D8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54296-AAEB-499D-964B-A790E237E0B2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B9E2-4C46-4D15-B1DB-E96955252F8D}" type="datetime1">
              <a:rPr kumimoji="1" lang="ja-JP" altLang="en-US" smtClean="0"/>
              <a:t>2017/10/10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D3A0-97DE-4D92-AAD5-BA45DE969127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C449-FE9D-4D9B-9CFB-D902B26A6E5E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9F48-A6AB-4999-9496-2B49E68D2569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399A-0185-47FC-9AE6-99B59C090CDA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EB7AD-A376-4090-AE98-5F23908C7288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463B1-7082-422D-86DF-D0AA6DDEEABA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4FEE-5A72-4F0B-AFDD-B9E3611F8E83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9CCA-7E92-4561-AA98-DE2975FE2A74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0C4F-081E-4453-BDC5-A8AF0F0720A6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525B-C565-4446-893A-A1F2D2E720FF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E400-EF9F-4F7C-8A1A-D27FE57CFA31}" type="datetime1">
              <a:rPr kumimoji="1" lang="ja-JP" altLang="en-US" smtClean="0"/>
              <a:t>2017/10/10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3F00-F12D-4C32-A947-2BAF4729C72A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EBF6-2CC7-4FB2-A49C-09D61C70F80B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7AE6-9D91-4E13-A3A9-98C29141FD6D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C966-4FFB-49E8-B2BE-0378F5F9B46F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250C-DC5D-4DD8-AB5F-A6C008489D69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C0C9-BA00-4183-B916-7A15D10DC8D2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7BDD8-8FCC-41F5-B65C-02A665EB08F4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DFC1-61CE-45F0-9EF6-126E0E1E0AA1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E0ED-EE41-404C-AA63-8533A271141B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52A0-3503-4A9F-AE36-F11A9E187169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26C1-B8B1-41FC-A533-A7AE0324A343}" type="datetime1">
              <a:rPr kumimoji="1" lang="ja-JP" altLang="en-US" smtClean="0"/>
              <a:t>2017/10/10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4054F-897B-44D1-965A-890A63DFD9A2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71EE3-6466-4CB4-8F58-9F6853CEEB0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36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97EFBE-2EFE-4077-AFBC-67EBA78AFFF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2017/10/10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6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09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B2A54-07F6-40ED-8E47-7B4510F7AA59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453D48-D74A-4A71-AA34-79014DFF5883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9EBD14-1B31-4D4D-A55E-D20D852B8B1C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C81B9B-ACE4-4707-A2E8-8BBC803977BE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EB0CA-11A8-4308-991B-2C94732720C7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21678-1521-4A14-80FE-604BEACCBBC4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FFBDC-C939-49A8-A32D-A874C098CF98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E601B7-D1A3-4813-A7B3-C8D3110CBF7D}" type="datetime1">
              <a:rPr lang="ja-JP" altLang="en-US" smtClean="0">
                <a:solidFill>
                  <a:srgbClr val="000000"/>
                </a:solidFill>
              </a:rPr>
              <a:t>2017/10/10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9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emf"/><Relationship Id="rId7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5.png"/><Relationship Id="rId7" Type="http://schemas.openxmlformats.org/officeDocument/2006/relationships/image" Target="../media/image8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4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4.emf"/><Relationship Id="rId7" Type="http://schemas.openxmlformats.org/officeDocument/2006/relationships/image" Target="../media/image98.emf"/><Relationship Id="rId12" Type="http://schemas.openxmlformats.org/officeDocument/2006/relationships/image" Target="../media/image103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97.emf"/><Relationship Id="rId11" Type="http://schemas.openxmlformats.org/officeDocument/2006/relationships/image" Target="../media/image102.png"/><Relationship Id="rId5" Type="http://schemas.openxmlformats.org/officeDocument/2006/relationships/image" Target="../media/image96.emf"/><Relationship Id="rId10" Type="http://schemas.openxmlformats.org/officeDocument/2006/relationships/image" Target="../media/image101.emf"/><Relationship Id="rId4" Type="http://schemas.openxmlformats.org/officeDocument/2006/relationships/image" Target="../media/image95.emf"/><Relationship Id="rId9" Type="http://schemas.openxmlformats.org/officeDocument/2006/relationships/image" Target="../media/image10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6.emf"/><Relationship Id="rId7" Type="http://schemas.openxmlformats.org/officeDocument/2006/relationships/image" Target="../media/image101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00.emf"/><Relationship Id="rId5" Type="http://schemas.openxmlformats.org/officeDocument/2006/relationships/image" Target="../media/image108.emf"/><Relationship Id="rId10" Type="http://schemas.openxmlformats.org/officeDocument/2006/relationships/image" Target="../media/image110.png"/><Relationship Id="rId4" Type="http://schemas.openxmlformats.org/officeDocument/2006/relationships/image" Target="../media/image107.emf"/><Relationship Id="rId9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12.emf"/><Relationship Id="rId7" Type="http://schemas.openxmlformats.org/officeDocument/2006/relationships/image" Target="../media/image116.png"/><Relationship Id="rId12" Type="http://schemas.openxmlformats.org/officeDocument/2006/relationships/image" Target="../media/image103.png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15.emf"/><Relationship Id="rId11" Type="http://schemas.openxmlformats.org/officeDocument/2006/relationships/image" Target="../media/image102.png"/><Relationship Id="rId5" Type="http://schemas.openxmlformats.org/officeDocument/2006/relationships/image" Target="../media/image114.emf"/><Relationship Id="rId10" Type="http://schemas.openxmlformats.org/officeDocument/2006/relationships/image" Target="../media/image118.emf"/><Relationship Id="rId4" Type="http://schemas.openxmlformats.org/officeDocument/2006/relationships/image" Target="../media/image113.emf"/><Relationship Id="rId9" Type="http://schemas.openxmlformats.org/officeDocument/2006/relationships/image" Target="../media/image117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3" Type="http://schemas.openxmlformats.org/officeDocument/2006/relationships/image" Target="../media/image120.emf"/><Relationship Id="rId7" Type="http://schemas.openxmlformats.org/officeDocument/2006/relationships/image" Target="../media/image117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09.png"/><Relationship Id="rId5" Type="http://schemas.openxmlformats.org/officeDocument/2006/relationships/image" Target="../media/image122.emf"/><Relationship Id="rId10" Type="http://schemas.openxmlformats.org/officeDocument/2006/relationships/image" Target="../media/image123.png"/><Relationship Id="rId4" Type="http://schemas.openxmlformats.org/officeDocument/2006/relationships/image" Target="../media/image121.emf"/><Relationship Id="rId9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7" Type="http://schemas.openxmlformats.org/officeDocument/2006/relationships/image" Target="../media/image126.png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02.png"/><Relationship Id="rId5" Type="http://schemas.openxmlformats.org/officeDocument/2006/relationships/image" Target="../media/image99.png"/><Relationship Id="rId4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99.png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1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9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5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image" Target="../media/image1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09855" y="2852936"/>
            <a:ext cx="3724288" cy="1237262"/>
          </a:xfrm>
        </p:spPr>
        <p:txBody>
          <a:bodyPr wrap="none">
            <a:sp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36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4800" dirty="0" smtClean="0"/>
              <a:t>Critical Enhancement and Diffusion of Non-Gaussian Fluctuations</a:t>
            </a:r>
            <a:endParaRPr kumimoji="1" lang="ja-JP" altLang="en-US" sz="4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46853" y="4322998"/>
            <a:ext cx="50502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err="1" smtClean="0"/>
              <a:t>Asakawa</a:t>
            </a:r>
            <a:r>
              <a:rPr kumimoji="1" lang="en-US" altLang="ja-JP" sz="1600" b="1" dirty="0" smtClean="0"/>
              <a:t>, MK, </a:t>
            </a:r>
            <a:r>
              <a:rPr kumimoji="1" lang="en-US" altLang="ja-JP" sz="1600" b="1" dirty="0" err="1" smtClean="0"/>
              <a:t>Prog</a:t>
            </a:r>
            <a:r>
              <a:rPr kumimoji="1" lang="en-US" altLang="ja-JP" sz="1600" b="1" dirty="0" smtClean="0"/>
              <a:t>. Part. </a:t>
            </a:r>
            <a:r>
              <a:rPr kumimoji="1" lang="en-US" altLang="ja-JP" sz="1600" b="1" dirty="0" err="1" smtClean="0"/>
              <a:t>Nucl</a:t>
            </a:r>
            <a:r>
              <a:rPr kumimoji="1" lang="en-US" altLang="ja-JP" sz="1600" b="1" dirty="0" smtClean="0"/>
              <a:t>. Phys. 90, 299 (2016)</a:t>
            </a:r>
          </a:p>
          <a:p>
            <a:pPr algn="ctr"/>
            <a:r>
              <a:rPr lang="en-US" altLang="ja-JP" sz="1600" dirty="0" smtClean="0"/>
              <a:t>MK, Luo, Phys. Rev. D95 (2017)</a:t>
            </a:r>
          </a:p>
          <a:p>
            <a:pPr algn="ctr"/>
            <a:r>
              <a:rPr lang="en-US" altLang="ja-JP" sz="1600" dirty="0" err="1" smtClean="0"/>
              <a:t>Nonaka</a:t>
            </a:r>
            <a:r>
              <a:rPr lang="en-US" altLang="ja-JP" sz="1600" dirty="0" smtClean="0"/>
              <a:t>, MK, </a:t>
            </a:r>
            <a:r>
              <a:rPr lang="en-US" altLang="ja-JP" sz="1600" dirty="0" err="1" smtClean="0"/>
              <a:t>Esumi</a:t>
            </a:r>
            <a:r>
              <a:rPr lang="en-US" altLang="ja-JP" sz="1600" dirty="0" smtClean="0"/>
              <a:t>, Phys. Rev. C95 (2017)</a:t>
            </a:r>
          </a:p>
          <a:p>
            <a:pPr algn="ctr"/>
            <a:r>
              <a:rPr lang="en-US" altLang="ja-JP" sz="1600" dirty="0" err="1" smtClean="0"/>
              <a:t>Sakaida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Asakawa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Fujii</a:t>
            </a:r>
            <a:r>
              <a:rPr lang="en-US" altLang="ja-JP" sz="1600" dirty="0"/>
              <a:t>,</a:t>
            </a:r>
            <a:r>
              <a:rPr lang="ja-JP" altLang="en-US" sz="1600" dirty="0"/>
              <a:t> </a:t>
            </a:r>
            <a:r>
              <a:rPr lang="en-US" altLang="ja-JP" sz="1600" dirty="0"/>
              <a:t>MK, Phys. Rev. C95, 064905 (2017)</a:t>
            </a:r>
          </a:p>
          <a:p>
            <a:pPr algn="ctr"/>
            <a:r>
              <a:rPr lang="en-US" altLang="ja-JP" sz="1600" dirty="0" smtClean="0"/>
              <a:t>Ohnishi</a:t>
            </a:r>
            <a:r>
              <a:rPr lang="en-US" altLang="ja-JP" sz="1600" dirty="0"/>
              <a:t>, MK, </a:t>
            </a:r>
            <a:r>
              <a:rPr lang="en-US" altLang="ja-JP" sz="1600" dirty="0" err="1"/>
              <a:t>Asakawa</a:t>
            </a:r>
            <a:r>
              <a:rPr lang="en-US" altLang="ja-JP" sz="1600" dirty="0"/>
              <a:t>, </a:t>
            </a:r>
            <a:r>
              <a:rPr lang="en-US" altLang="ja-JP" sz="1600" dirty="0" smtClean="0"/>
              <a:t>Phys. Rev. C94</a:t>
            </a:r>
            <a:r>
              <a:rPr lang="en-US" altLang="ja-JP" sz="1600" dirty="0"/>
              <a:t>, 044905 (2016)</a:t>
            </a:r>
          </a:p>
          <a:p>
            <a:pPr algn="ctr"/>
            <a:r>
              <a:rPr lang="en-US" altLang="ja-JP" sz="1600" dirty="0"/>
              <a:t>MK, </a:t>
            </a:r>
            <a:r>
              <a:rPr lang="en-US" altLang="ja-JP" sz="1600" dirty="0" err="1"/>
              <a:t>Nucl</a:t>
            </a:r>
            <a:r>
              <a:rPr lang="en-US" altLang="ja-JP" sz="1600" dirty="0"/>
              <a:t>. Phys. A942, 65 (2015</a:t>
            </a:r>
            <a:r>
              <a:rPr lang="en-US" altLang="ja-JP" sz="1600" dirty="0" smtClean="0"/>
              <a:t>)</a:t>
            </a:r>
          </a:p>
          <a:p>
            <a:pPr algn="ctr"/>
            <a:r>
              <a:rPr lang="en-US" altLang="ja-JP" sz="1600" dirty="0" err="1" smtClean="0"/>
              <a:t>Sakaida</a:t>
            </a:r>
            <a:r>
              <a:rPr lang="en-US" altLang="ja-JP" sz="1600" dirty="0" smtClean="0"/>
              <a:t>, </a:t>
            </a:r>
            <a:r>
              <a:rPr lang="en-US" altLang="ja-JP" sz="1600" dirty="0" err="1" smtClean="0"/>
              <a:t>Asakawa</a:t>
            </a:r>
            <a:r>
              <a:rPr lang="en-US" altLang="ja-JP" sz="1600" dirty="0" smtClean="0"/>
              <a:t>, MK, Phys. Rev. C90, 064901 (2014)</a:t>
            </a:r>
            <a:endParaRPr lang="en-US" altLang="ja-JP" sz="1600" dirty="0" smtClean="0"/>
          </a:p>
          <a:p>
            <a:pPr algn="ctr"/>
            <a:r>
              <a:rPr kumimoji="1" lang="en-US" altLang="ja-JP" sz="1600" dirty="0" smtClean="0"/>
              <a:t>MK, </a:t>
            </a:r>
            <a:r>
              <a:rPr kumimoji="1" lang="en-US" altLang="ja-JP" sz="1600" dirty="0" err="1" smtClean="0"/>
              <a:t>Asakawa</a:t>
            </a:r>
            <a:r>
              <a:rPr kumimoji="1" lang="en-US" altLang="ja-JP" sz="1600" dirty="0" smtClean="0"/>
              <a:t>, Ono, Phys. Lett. B728, 386 (2014)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63093" y="6385101"/>
            <a:ext cx="7617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EMMI workshop on Critical Fluctuations, Oct. 10-13, 2017, CCNU, China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332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899098" cy="584775"/>
          </a:xfrm>
        </p:spPr>
        <p:txBody>
          <a:bodyPr/>
          <a:lstStyle/>
          <a:p>
            <a:r>
              <a:rPr kumimoji="1" lang="en-US" altLang="ja-JP" dirty="0" smtClean="0"/>
              <a:t> Diffusion of Fluctuations  </a:t>
            </a:r>
            <a:endParaRPr kumimoji="1" lang="ja-JP" altLang="en-US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2074" y="1484784"/>
            <a:ext cx="6713459" cy="5184576"/>
          </a:xfrm>
          <a:prstGeom prst="rect">
            <a:avLst/>
          </a:prstGeom>
        </p:spPr>
      </p:pic>
      <p:sp>
        <p:nvSpPr>
          <p:cNvPr id="49" name="二等辺三角形 48"/>
          <p:cNvSpPr/>
          <p:nvPr/>
        </p:nvSpPr>
        <p:spPr>
          <a:xfrm flipV="1">
            <a:off x="1194763" y="2348879"/>
            <a:ext cx="1351218" cy="3286241"/>
          </a:xfrm>
          <a:prstGeom prst="triangl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38" y="1586770"/>
            <a:ext cx="251520" cy="522900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45" y="5548796"/>
            <a:ext cx="410375" cy="370663"/>
          </a:xfrm>
          <a:prstGeom prst="rect">
            <a:avLst/>
          </a:prstGeom>
        </p:spPr>
      </p:pic>
      <p:sp>
        <p:nvSpPr>
          <p:cNvPr id="55" name="フリーフォーム 54"/>
          <p:cNvSpPr>
            <a:spLocks noChangeAspect="1"/>
          </p:cNvSpPr>
          <p:nvPr/>
        </p:nvSpPr>
        <p:spPr>
          <a:xfrm>
            <a:off x="1527858" y="4006737"/>
            <a:ext cx="685516" cy="62935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フリーフォーム 55"/>
          <p:cNvSpPr>
            <a:spLocks noChangeAspect="1"/>
          </p:cNvSpPr>
          <p:nvPr/>
        </p:nvSpPr>
        <p:spPr>
          <a:xfrm>
            <a:off x="1319182" y="2958845"/>
            <a:ext cx="1100195" cy="101005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134431" y="3284984"/>
            <a:ext cx="2952328" cy="2160240"/>
            <a:chOff x="4283969" y="3284984"/>
            <a:chExt cx="2952328" cy="2160240"/>
          </a:xfrm>
        </p:grpSpPr>
        <p:sp>
          <p:nvSpPr>
            <p:cNvPr id="50" name="四角形吹き出し 49"/>
            <p:cNvSpPr/>
            <p:nvPr/>
          </p:nvSpPr>
          <p:spPr>
            <a:xfrm>
              <a:off x="4283969" y="3284984"/>
              <a:ext cx="2952328" cy="2160240"/>
            </a:xfrm>
            <a:prstGeom prst="wedgeRectCallout">
              <a:avLst>
                <a:gd name="adj1" fmla="val -79808"/>
                <a:gd name="adj2" fmla="val -15406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967065" y="4869160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111081" y="4653136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255096" y="4509120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399113" y="4545124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543129" y="4005064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687145" y="3789040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831161" y="4005064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975177" y="4293096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19193" y="4750142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263209" y="479715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407225" y="479715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V="1">
              <a:off x="4679033" y="3573016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4463009" y="4941168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0685" y="5103718"/>
              <a:ext cx="254612" cy="207101"/>
            </a:xfrm>
            <a:prstGeom prst="rect">
              <a:avLst/>
            </a:prstGeom>
          </p:spPr>
        </p:pic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535" y="3480604"/>
              <a:ext cx="684586" cy="293393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3635896" y="1016312"/>
            <a:ext cx="2952328" cy="2160240"/>
            <a:chOff x="4785434" y="1016312"/>
            <a:chExt cx="2952328" cy="2160240"/>
          </a:xfrm>
        </p:grpSpPr>
        <p:sp>
          <p:nvSpPr>
            <p:cNvPr id="51" name="四角形吹き出し 50"/>
            <p:cNvSpPr/>
            <p:nvPr/>
          </p:nvSpPr>
          <p:spPr>
            <a:xfrm>
              <a:off x="4785434" y="1016312"/>
              <a:ext cx="2952328" cy="2160240"/>
            </a:xfrm>
            <a:prstGeom prst="wedgeRectCallout">
              <a:avLst>
                <a:gd name="adj1" fmla="val -87091"/>
                <a:gd name="adj2" fmla="val 35801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255097" y="251414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399113" y="258614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543129" y="244213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687144" y="227687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831161" y="221022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975177" y="210966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6119193" y="210967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6263209" y="215410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407225" y="236928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551241" y="234888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695257" y="251414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839273" y="251413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6983289" y="258614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V="1">
              <a:off x="5111081" y="128916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4895057" y="265731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2819866"/>
              <a:ext cx="254612" cy="207101"/>
            </a:xfrm>
            <a:prstGeom prst="rect">
              <a:avLst/>
            </a:prstGeom>
          </p:spPr>
        </p:pic>
        <p:pic>
          <p:nvPicPr>
  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196752"/>
              <a:ext cx="684586" cy="293393"/>
            </a:xfrm>
            <a:prstGeom prst="rect">
              <a:avLst/>
            </a:prstGeom>
          </p:spPr>
        </p:pic>
      </p:grpSp>
      <p:sp>
        <p:nvSpPr>
          <p:cNvPr id="4" name="テキスト ボックス 3"/>
          <p:cNvSpPr txBox="1"/>
          <p:nvPr/>
        </p:nvSpPr>
        <p:spPr>
          <a:xfrm>
            <a:off x="3166865" y="6220933"/>
            <a:ext cx="585602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Diffusion modifies e-v-e fluctuations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37" y="2572440"/>
            <a:ext cx="625760" cy="284436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6300192" y="3284984"/>
            <a:ext cx="2648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Calibri"/>
              </a:rPr>
              <a:t>Fluctuations in </a:t>
            </a:r>
            <a:r>
              <a:rPr lang="en-US" altLang="ja-JP" sz="2400" dirty="0" smtClean="0">
                <a:solidFill>
                  <a:prstClr val="black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</a:rPr>
              <a:t>Y</a:t>
            </a:r>
            <a:r>
              <a:rPr lang="en-US" altLang="ja-JP" sz="2400" dirty="0">
                <a:solidFill>
                  <a:prstClr val="black"/>
                </a:solidFill>
                <a:latin typeface="Calibri"/>
              </a:rPr>
              <a:t> </a:t>
            </a:r>
            <a:endParaRPr lang="en-US" altLang="ja-JP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altLang="ja-JP" sz="2400" dirty="0" smtClean="0">
                <a:solidFill>
                  <a:prstClr val="black"/>
                </a:solidFill>
                <a:latin typeface="Calibri"/>
              </a:rPr>
              <a:t>continue to change </a:t>
            </a:r>
          </a:p>
          <a:p>
            <a:r>
              <a:rPr lang="en-US" altLang="ja-JP" sz="2400" dirty="0" smtClean="0">
                <a:solidFill>
                  <a:prstClr val="black"/>
                </a:solidFill>
                <a:latin typeface="Calibri"/>
              </a:rPr>
              <a:t>until kinetic </a:t>
            </a:r>
            <a:r>
              <a:rPr lang="en-US" altLang="ja-JP" sz="2400" dirty="0" err="1" smtClean="0">
                <a:solidFill>
                  <a:prstClr val="black"/>
                </a:solidFill>
                <a:latin typeface="Calibri"/>
              </a:rPr>
              <a:t>f.o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ja-JP" alt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6832441" y="4566360"/>
            <a:ext cx="1584176" cy="30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72200" y="4905164"/>
            <a:ext cx="25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alibri" panose="020F0502020204030204" pitchFamily="34" charset="0"/>
              </a:rPr>
              <a:t>Fluctuations are </a:t>
            </a:r>
            <a:r>
              <a:rPr lang="en-US" altLang="ja-JP" sz="2400" dirty="0" smtClean="0">
                <a:latin typeface="Symbol" panose="05050102010706020507" pitchFamily="18" charset="2"/>
              </a:rPr>
              <a:t>D</a:t>
            </a:r>
            <a:r>
              <a:rPr lang="en-US" altLang="ja-JP" sz="2400" dirty="0" smtClean="0">
                <a:latin typeface="Calibri" panose="020F0502020204030204" pitchFamily="34" charset="0"/>
              </a:rPr>
              <a:t>Y dependent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8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32354" cy="584775"/>
          </a:xfrm>
        </p:spPr>
        <p:txBody>
          <a:bodyPr/>
          <a:lstStyle/>
          <a:p>
            <a:r>
              <a:rPr kumimoji="1" lang="en-US" altLang="ja-JP" dirty="0" smtClean="0"/>
              <a:t> (Non-Interacting) Brownian Particle </a:t>
            </a:r>
            <a:r>
              <a:rPr lang="en-US" altLang="ja-JP" dirty="0" smtClean="0"/>
              <a:t>Model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2013687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2015305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2123305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943744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59" name="テキスト ボックス 158"/>
          <p:cNvSpPr txBox="1"/>
          <p:nvPr/>
        </p:nvSpPr>
        <p:spPr>
          <a:xfrm>
            <a:off x="4829564" y="6201581"/>
            <a:ext cx="43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iffusion master equation: MK+, PLB(2014)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PRC(2016)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3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角丸四角形 154"/>
          <p:cNvSpPr/>
          <p:nvPr/>
        </p:nvSpPr>
        <p:spPr>
          <a:xfrm>
            <a:off x="1284346" y="5877272"/>
            <a:ext cx="2951494" cy="8415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191980" y="5373216"/>
            <a:ext cx="3844516" cy="6786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32354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/>
              <a:t>(Non-Interacting) </a:t>
            </a:r>
            <a:r>
              <a:rPr kumimoji="1" lang="en-US" altLang="ja-JP" dirty="0" smtClean="0"/>
              <a:t>Brownian </a:t>
            </a:r>
            <a:r>
              <a:rPr kumimoji="1" lang="en-US" altLang="ja-JP" dirty="0" smtClean="0"/>
              <a:t>Particle Model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007132" y="422108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46"/>
          <p:cNvSpPr/>
          <p:nvPr/>
        </p:nvSpPr>
        <p:spPr>
          <a:xfrm>
            <a:off x="4900631" y="489425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47"/>
          <p:cNvSpPr/>
          <p:nvPr/>
        </p:nvSpPr>
        <p:spPr>
          <a:xfrm>
            <a:off x="5481424" y="451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48"/>
          <p:cNvSpPr/>
          <p:nvPr/>
        </p:nvSpPr>
        <p:spPr>
          <a:xfrm>
            <a:off x="3837585" y="4711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49"/>
          <p:cNvSpPr/>
          <p:nvPr/>
        </p:nvSpPr>
        <p:spPr>
          <a:xfrm>
            <a:off x="2291829" y="44961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0"/>
          <p:cNvSpPr/>
          <p:nvPr/>
        </p:nvSpPr>
        <p:spPr>
          <a:xfrm>
            <a:off x="3891585" y="48133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1"/>
          <p:cNvSpPr/>
          <p:nvPr/>
        </p:nvSpPr>
        <p:spPr>
          <a:xfrm>
            <a:off x="2226685" y="43942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2"/>
          <p:cNvSpPr/>
          <p:nvPr/>
        </p:nvSpPr>
        <p:spPr>
          <a:xfrm>
            <a:off x="3211370" y="44149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3"/>
          <p:cNvSpPr/>
          <p:nvPr/>
        </p:nvSpPr>
        <p:spPr>
          <a:xfrm>
            <a:off x="1545163" y="4449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5362592" y="44614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1306522" y="48870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56"/>
          <p:cNvSpPr/>
          <p:nvPr/>
        </p:nvSpPr>
        <p:spPr>
          <a:xfrm>
            <a:off x="4465257" y="4495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57"/>
          <p:cNvSpPr/>
          <p:nvPr/>
        </p:nvSpPr>
        <p:spPr>
          <a:xfrm>
            <a:off x="1259148" y="47790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58"/>
          <p:cNvSpPr/>
          <p:nvPr/>
        </p:nvSpPr>
        <p:spPr>
          <a:xfrm>
            <a:off x="3945585" y="46871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59"/>
          <p:cNvSpPr/>
          <p:nvPr/>
        </p:nvSpPr>
        <p:spPr>
          <a:xfrm>
            <a:off x="5011921" y="49549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0"/>
          <p:cNvSpPr/>
          <p:nvPr/>
        </p:nvSpPr>
        <p:spPr>
          <a:xfrm>
            <a:off x="3074596" y="4405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1"/>
          <p:cNvSpPr/>
          <p:nvPr/>
        </p:nvSpPr>
        <p:spPr>
          <a:xfrm>
            <a:off x="1546781" y="45887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2"/>
          <p:cNvSpPr/>
          <p:nvPr/>
        </p:nvSpPr>
        <p:spPr>
          <a:xfrm>
            <a:off x="3145566" y="44700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3"/>
          <p:cNvSpPr/>
          <p:nvPr/>
        </p:nvSpPr>
        <p:spPr>
          <a:xfrm>
            <a:off x="2864013" y="486864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64"/>
          <p:cNvSpPr/>
          <p:nvPr/>
        </p:nvSpPr>
        <p:spPr>
          <a:xfrm>
            <a:off x="3383568" y="48498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65"/>
          <p:cNvSpPr/>
          <p:nvPr/>
        </p:nvSpPr>
        <p:spPr>
          <a:xfrm>
            <a:off x="3308342" y="4957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66"/>
          <p:cNvSpPr/>
          <p:nvPr/>
        </p:nvSpPr>
        <p:spPr>
          <a:xfrm>
            <a:off x="4519257" y="46290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67"/>
          <p:cNvSpPr/>
          <p:nvPr/>
        </p:nvSpPr>
        <p:spPr>
          <a:xfrm>
            <a:off x="5469176" y="4407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68"/>
          <p:cNvSpPr/>
          <p:nvPr/>
        </p:nvSpPr>
        <p:spPr>
          <a:xfrm>
            <a:off x="2183829" y="4488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69"/>
          <p:cNvSpPr/>
          <p:nvPr/>
        </p:nvSpPr>
        <p:spPr>
          <a:xfrm>
            <a:off x="3275713" y="48389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0"/>
          <p:cNvSpPr/>
          <p:nvPr/>
        </p:nvSpPr>
        <p:spPr>
          <a:xfrm>
            <a:off x="1196959" y="4882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円/楕円 71"/>
          <p:cNvSpPr/>
          <p:nvPr/>
        </p:nvSpPr>
        <p:spPr>
          <a:xfrm>
            <a:off x="5007780" y="48402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円/楕円 72"/>
          <p:cNvSpPr/>
          <p:nvPr/>
        </p:nvSpPr>
        <p:spPr>
          <a:xfrm>
            <a:off x="2793142" y="4814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円/楕円 73"/>
          <p:cNvSpPr/>
          <p:nvPr/>
        </p:nvSpPr>
        <p:spPr>
          <a:xfrm>
            <a:off x="2806868" y="49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円/楕円 74"/>
          <p:cNvSpPr/>
          <p:nvPr/>
        </p:nvSpPr>
        <p:spPr>
          <a:xfrm>
            <a:off x="1654781" y="45393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75"/>
          <p:cNvSpPr/>
          <p:nvPr/>
        </p:nvSpPr>
        <p:spPr>
          <a:xfrm>
            <a:off x="4394563" y="46038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円/楕円 76"/>
          <p:cNvSpPr/>
          <p:nvPr/>
        </p:nvSpPr>
        <p:spPr>
          <a:xfrm>
            <a:off x="4363924" y="446105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77"/>
          <p:cNvSpPr/>
          <p:nvPr/>
        </p:nvSpPr>
        <p:spPr>
          <a:xfrm>
            <a:off x="2707740" y="476709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78"/>
          <p:cNvSpPr/>
          <p:nvPr/>
        </p:nvSpPr>
        <p:spPr>
          <a:xfrm>
            <a:off x="3031740" y="431704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79"/>
          <p:cNvSpPr/>
          <p:nvPr/>
        </p:nvSpPr>
        <p:spPr>
          <a:xfrm>
            <a:off x="4867980" y="47862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80"/>
          <p:cNvSpPr/>
          <p:nvPr/>
        </p:nvSpPr>
        <p:spPr>
          <a:xfrm>
            <a:off x="3211796" y="476709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81"/>
          <p:cNvSpPr/>
          <p:nvPr/>
        </p:nvSpPr>
        <p:spPr>
          <a:xfrm>
            <a:off x="5319424" y="433504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82"/>
          <p:cNvSpPr/>
          <p:nvPr/>
        </p:nvSpPr>
        <p:spPr>
          <a:xfrm>
            <a:off x="1151148" y="473168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83"/>
          <p:cNvSpPr/>
          <p:nvPr/>
        </p:nvSpPr>
        <p:spPr>
          <a:xfrm>
            <a:off x="3776673" y="462308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84"/>
          <p:cNvSpPr/>
          <p:nvPr/>
        </p:nvSpPr>
        <p:spPr>
          <a:xfrm>
            <a:off x="2131676" y="433504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85"/>
          <p:cNvSpPr/>
          <p:nvPr/>
        </p:nvSpPr>
        <p:spPr>
          <a:xfrm>
            <a:off x="1475220" y="44070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4"/>
          <p:cNvSpPr/>
          <p:nvPr/>
        </p:nvSpPr>
        <p:spPr>
          <a:xfrm>
            <a:off x="7532434" y="47652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5"/>
          <p:cNvSpPr/>
          <p:nvPr/>
        </p:nvSpPr>
        <p:spPr>
          <a:xfrm>
            <a:off x="7586434" y="48671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6"/>
          <p:cNvSpPr/>
          <p:nvPr/>
        </p:nvSpPr>
        <p:spPr>
          <a:xfrm>
            <a:off x="6158130" y="44588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7"/>
          <p:cNvSpPr/>
          <p:nvPr/>
        </p:nvSpPr>
        <p:spPr>
          <a:xfrm>
            <a:off x="7640434" y="4741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8"/>
          <p:cNvSpPr/>
          <p:nvPr/>
        </p:nvSpPr>
        <p:spPr>
          <a:xfrm>
            <a:off x="6021356" y="44498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9"/>
          <p:cNvSpPr/>
          <p:nvPr/>
        </p:nvSpPr>
        <p:spPr>
          <a:xfrm>
            <a:off x="6092326" y="45140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10"/>
          <p:cNvSpPr/>
          <p:nvPr/>
        </p:nvSpPr>
        <p:spPr>
          <a:xfrm>
            <a:off x="6360431" y="48444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11"/>
          <p:cNvSpPr/>
          <p:nvPr/>
        </p:nvSpPr>
        <p:spPr>
          <a:xfrm>
            <a:off x="7122908" y="45720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12"/>
          <p:cNvSpPr/>
          <p:nvPr/>
        </p:nvSpPr>
        <p:spPr>
          <a:xfrm>
            <a:off x="7047682" y="4680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13"/>
          <p:cNvSpPr/>
          <p:nvPr/>
        </p:nvSpPr>
        <p:spPr>
          <a:xfrm>
            <a:off x="7015053" y="45611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14"/>
          <p:cNvSpPr/>
          <p:nvPr/>
        </p:nvSpPr>
        <p:spPr>
          <a:xfrm>
            <a:off x="6289560" y="47904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15"/>
          <p:cNvSpPr/>
          <p:nvPr/>
        </p:nvSpPr>
        <p:spPr>
          <a:xfrm>
            <a:off x="6303286" y="49212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16"/>
          <p:cNvSpPr/>
          <p:nvPr/>
        </p:nvSpPr>
        <p:spPr>
          <a:xfrm>
            <a:off x="6204158" y="4742924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17"/>
          <p:cNvSpPr/>
          <p:nvPr/>
        </p:nvSpPr>
        <p:spPr>
          <a:xfrm>
            <a:off x="5978500" y="43609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18"/>
          <p:cNvSpPr/>
          <p:nvPr/>
        </p:nvSpPr>
        <p:spPr>
          <a:xfrm>
            <a:off x="6951136" y="448930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19"/>
          <p:cNvSpPr/>
          <p:nvPr/>
        </p:nvSpPr>
        <p:spPr>
          <a:xfrm>
            <a:off x="7471522" y="467693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3465024" y="1654562"/>
            <a:ext cx="2226956" cy="3466526"/>
          </a:xfrm>
          <a:prstGeom prst="rect">
            <a:avLst/>
          </a:prstGeom>
          <a:solidFill>
            <a:srgbClr val="4F81BD">
              <a:alpha val="37000"/>
            </a:srgbClr>
          </a:solidFill>
          <a:ln w="25400" cap="flat" cmpd="sng" algn="ctr">
            <a:solidFill>
              <a:srgbClr val="4F81BD">
                <a:shade val="50000"/>
                <a:alpha val="53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左中かっこ 151"/>
          <p:cNvSpPr/>
          <p:nvPr/>
        </p:nvSpPr>
        <p:spPr>
          <a:xfrm rot="16200000">
            <a:off x="4385730" y="4206001"/>
            <a:ext cx="385543" cy="2226956"/>
          </a:xfrm>
          <a:prstGeom prst="leftBrace">
            <a:avLst>
              <a:gd name="adj1" fmla="val 27563"/>
              <a:gd name="adj2" fmla="val 50000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00" y="5512251"/>
            <a:ext cx="577636" cy="262561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961378" y="1939288"/>
            <a:ext cx="2720930" cy="2312008"/>
            <a:chOff x="961378" y="1939288"/>
            <a:chExt cx="2720930" cy="2247670"/>
          </a:xfrm>
        </p:grpSpPr>
        <p:sp>
          <p:nvSpPr>
            <p:cNvPr id="164" name="二等辺三角形 163"/>
            <p:cNvSpPr/>
            <p:nvPr/>
          </p:nvSpPr>
          <p:spPr>
            <a:xfrm>
              <a:off x="1965808" y="1939288"/>
              <a:ext cx="1716500" cy="2247670"/>
            </a:xfrm>
            <a:prstGeom prst="triangle">
              <a:avLst/>
            </a:prstGeom>
            <a:gradFill flip="none" rotWithShape="1">
              <a:gsLst>
                <a:gs pos="0">
                  <a:srgbClr val="C00000">
                    <a:alpha val="80000"/>
                  </a:srgbClr>
                </a:gs>
                <a:gs pos="100000">
                  <a:srgbClr val="C00000">
                    <a:alpha val="22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961378" y="3140968"/>
              <a:ext cx="1097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diffusion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distance</a:t>
              </a:r>
            </a:p>
          </p:txBody>
        </p:sp>
        <p:pic>
          <p:nvPicPr>
            <p:cNvPr id="168" name="TexTeXPicture" descr="&lt;?xml version=&quot;1.0&quot; encoding=&quot;utf-16&quot;?&gt;&#10;&lt;TeXTeX&gt;&#10;  &lt;preamble&gt;\documentclass{jarticle}&#10;\usepackage{amsmath}&#10;\pagestyle{empty}&lt;/preamble&gt;&#10;  &lt;body&gt;\begin{align*} &#10;\Delta Y_{\rm drift}&#10;\end{align*}&lt;/body&gt;&#10;  &lt;fcolor&gt;FF000000&lt;/fcolor&gt;&#10;  &lt;bcolor&gt;FFFFFFFF&lt;/bcolor&gt;&#10;  &lt;transparent&gt;True&lt;/transparent&gt;&#10;  &lt;resolution&gt;1800&lt;/resolution&gt;&#10;  &lt;imageh&gt;214&lt;/imageh&gt;&#10;  &lt;imagew&gt;711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410" y="3856706"/>
              <a:ext cx="845887" cy="254598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4846456" y="6208963"/>
            <a:ext cx="43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iffusion master equation: MK+, PLB(2014)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PRC(2016)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5" name="右矢印 4"/>
          <p:cNvSpPr/>
          <p:nvPr/>
        </p:nvSpPr>
        <p:spPr>
          <a:xfrm>
            <a:off x="5292080" y="5445224"/>
            <a:ext cx="419060" cy="52601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90056" y="5484851"/>
            <a:ext cx="3226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Study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Y dependence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8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0" y="6000013"/>
            <a:ext cx="1075316" cy="24065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476822" y="624066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Poisson distribution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4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82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5508104" y="137885"/>
            <a:ext cx="3528392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59261" cy="584775"/>
          </a:xfrm>
        </p:spPr>
        <p:txBody>
          <a:bodyPr/>
          <a:lstStyle/>
          <a:p>
            <a:r>
              <a:rPr kumimoji="1" lang="en-US" altLang="ja-JP" dirty="0" smtClean="0"/>
              <a:t> Rapidity Window Dep.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18" y="1877931"/>
            <a:ext cx="4078330" cy="290315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4824548" y="1700808"/>
            <a:ext cx="4303080" cy="3162551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41" y="4863359"/>
            <a:ext cx="1467818" cy="31743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64186" y="3157793"/>
            <a:ext cx="2315709" cy="34342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15" y="4863359"/>
            <a:ext cx="1467818" cy="31743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25386" y="968047"/>
            <a:ext cx="310533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4</a:t>
            </a:r>
            <a:r>
              <a:rPr kumimoji="1" lang="en-US" altLang="ja-JP" sz="2800" baseline="30000" dirty="0" smtClean="0"/>
              <a:t>th</a:t>
            </a:r>
            <a:r>
              <a:rPr kumimoji="1" lang="en-US" altLang="ja-JP" sz="2800" dirty="0" smtClean="0"/>
              <a:t>-order </a:t>
            </a:r>
            <a:r>
              <a:rPr kumimoji="1" lang="en-US" altLang="ja-JP" sz="2800" dirty="0" err="1" smtClean="0"/>
              <a:t>cumulant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2310" y="5279603"/>
            <a:ext cx="8866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Different initial conditions give rise to different characteristic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400" dirty="0" smtClean="0">
                <a:latin typeface="Calibri" panose="020F0502020204030204" pitchFamily="34" charset="0"/>
              </a:rPr>
              <a:t> dependence.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Non-monotonic behaviors can appear in </a:t>
            </a:r>
            <a:r>
              <a:rPr lang="en-US" altLang="ja-JP" sz="2400" dirty="0">
                <a:latin typeface="Symbol" panose="05050102010706020507" pitchFamily="18" charset="2"/>
              </a:rPr>
              <a:t>Dh</a:t>
            </a:r>
            <a:r>
              <a:rPr lang="en-US" altLang="ja-JP" sz="2400" dirty="0">
                <a:latin typeface="Calibri" panose="020F0502020204030204" pitchFamily="34" charset="0"/>
              </a:rPr>
              <a:t> </a:t>
            </a:r>
            <a:r>
              <a:rPr kumimoji="1" lang="en-US" altLang="ja-JP" sz="2400" dirty="0" smtClean="0">
                <a:latin typeface="Calibri" panose="020F0502020204030204" pitchFamily="34" charset="0"/>
              </a:rPr>
              <a:t>dependence.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77" y="370044"/>
            <a:ext cx="1503272" cy="512785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75" y="1039593"/>
            <a:ext cx="1032316" cy="51578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6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370045"/>
            <a:ext cx="1212495" cy="51727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5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1039593"/>
            <a:ext cx="1210772" cy="51578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402079" y="-27384"/>
            <a:ext cx="18774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2">
                    <a:lumMod val="50000"/>
                  </a:schemeClr>
                </a:solidFill>
              </a:rPr>
              <a:t>Initial Conditions</a:t>
            </a:r>
            <a:endParaRPr kumimoji="1" lang="ja-JP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article}&#10;\usepackage{amsmath}&#10;\pagestyle{empty}&lt;/preamble&gt;&#10;  &lt;body&gt;\begin{align*} &#10;D_2=0.5&#10;\end{align*}&lt;/body&gt;&#10;  &lt;fcolor&gt;FF000000&lt;/fcolor&gt;&#10;  &lt;bcolor&gt;FFFFFFFF&lt;/bcolor&gt;&#10;  &lt;transparent&gt;True&lt;/transparent&gt;&#10;  &lt;resolution&gt;1800&lt;/resolution&gt;&#10;  &lt;imageh&gt;208&lt;/imageh&gt;&#10;  &lt;imagew&gt;94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28177"/>
            <a:ext cx="864096" cy="18979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18144" y="6457890"/>
            <a:ext cx="5529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Finite volume effects: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</a:rPr>
              <a:t>Sakaida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+, PRC90 (2015)</a:t>
            </a:r>
            <a:endParaRPr kumimoji="1" lang="ja-JP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04302" y="919548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MK+, 2014</a:t>
            </a:r>
          </a:p>
          <a:p>
            <a:r>
              <a:rPr lang="en-US" altLang="ja-JP" dirty="0" smtClean="0"/>
              <a:t>MK,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7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59261" cy="584775"/>
          </a:xfrm>
        </p:spPr>
        <p:txBody>
          <a:bodyPr/>
          <a:lstStyle/>
          <a:p>
            <a:r>
              <a:rPr kumimoji="1" lang="en-US" altLang="ja-JP" dirty="0" smtClean="0"/>
              <a:t> Rapidity Window Dep. 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3752" y="1607773"/>
            <a:ext cx="392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STAR Collab. </a:t>
            </a:r>
            <a:r>
              <a:rPr kumimoji="1" lang="en-US" altLang="ja-JP" dirty="0" smtClean="0"/>
              <a:t>(X. Luo, CPOD2014)</a:t>
            </a:r>
            <a:endParaRPr kumimoji="1" lang="ja-JP" altLang="en-US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99" y="1989991"/>
            <a:ext cx="3960440" cy="3095193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5508104" y="137885"/>
            <a:ext cx="3528392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4824548" y="1700808"/>
            <a:ext cx="4303080" cy="3162551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41" y="4863359"/>
            <a:ext cx="1467818" cy="317435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77" y="370044"/>
            <a:ext cx="1503272" cy="512785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75" y="1039593"/>
            <a:ext cx="1032316" cy="51578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6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370045"/>
            <a:ext cx="1212495" cy="517271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5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1039593"/>
            <a:ext cx="1210772" cy="51578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402079" y="-27384"/>
            <a:ext cx="18774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2">
                    <a:lumMod val="50000"/>
                  </a:schemeClr>
                </a:solidFill>
              </a:rPr>
              <a:t>Initial Conditions</a:t>
            </a:r>
            <a:endParaRPr kumimoji="1" lang="ja-JP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25386" y="968047"/>
            <a:ext cx="310533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4</a:t>
            </a:r>
            <a:r>
              <a:rPr kumimoji="1" lang="en-US" altLang="ja-JP" sz="2800" baseline="30000" dirty="0" smtClean="0"/>
              <a:t>th</a:t>
            </a:r>
            <a:r>
              <a:rPr kumimoji="1" lang="en-US" altLang="ja-JP" sz="2800" dirty="0" smtClean="0"/>
              <a:t>-order </a:t>
            </a:r>
            <a:r>
              <a:rPr kumimoji="1" lang="en-US" altLang="ja-JP" sz="2800" dirty="0" err="1" smtClean="0"/>
              <a:t>cumulant</a:t>
            </a:r>
            <a:endParaRPr kumimoji="1" lang="ja-JP" altLang="en-US" sz="28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2310" y="5279603"/>
            <a:ext cx="8866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Different initial conditions give rise to different characteristic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400" dirty="0" smtClean="0">
                <a:latin typeface="Calibri" panose="020F0502020204030204" pitchFamily="34" charset="0"/>
              </a:rPr>
              <a:t> dependence.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Non-monotonic behaviors can appear in </a:t>
            </a:r>
            <a:r>
              <a:rPr lang="en-US" altLang="ja-JP" sz="2400" dirty="0">
                <a:latin typeface="Symbol" panose="05050102010706020507" pitchFamily="18" charset="2"/>
              </a:rPr>
              <a:t>Dh</a:t>
            </a:r>
            <a:r>
              <a:rPr lang="en-US" altLang="ja-JP" sz="2400" dirty="0">
                <a:latin typeface="Calibri" panose="020F0502020204030204" pitchFamily="34" charset="0"/>
              </a:rPr>
              <a:t> </a:t>
            </a:r>
            <a:r>
              <a:rPr kumimoji="1" lang="en-US" altLang="ja-JP" sz="2400" dirty="0" smtClean="0">
                <a:latin typeface="Calibri" panose="020F0502020204030204" pitchFamily="34" charset="0"/>
              </a:rPr>
              <a:t>dependence.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18144" y="6457890"/>
            <a:ext cx="5529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Finite volume effects: </a:t>
            </a:r>
            <a:r>
              <a:rPr lang="en-US" altLang="ja-JP" sz="2000" dirty="0" err="1" smtClean="0">
                <a:solidFill>
                  <a:schemeClr val="tx2">
                    <a:lumMod val="75000"/>
                  </a:schemeClr>
                </a:solidFill>
              </a:rPr>
              <a:t>Sakaida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</a:rPr>
              <a:t>+, PRC90 (2015)</a:t>
            </a:r>
            <a:endParaRPr kumimoji="1" lang="ja-JP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04302" y="919548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MK+, 2014</a:t>
            </a:r>
          </a:p>
          <a:p>
            <a:r>
              <a:rPr lang="en-US" altLang="ja-JP" dirty="0" smtClean="0"/>
              <a:t>MK,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25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92962" y="1556792"/>
            <a:ext cx="79287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 smtClean="0">
                <a:latin typeface="Calibri" panose="020F0502020204030204" pitchFamily="34" charset="0"/>
              </a:rPr>
              <a:t>Analysis of Fluctuations</a:t>
            </a:r>
          </a:p>
          <a:p>
            <a:pPr algn="ctr"/>
            <a:r>
              <a:rPr lang="en-US" altLang="ja-JP" sz="6000" dirty="0" smtClean="0">
                <a:latin typeface="Calibri" panose="020F0502020204030204" pitchFamily="34" charset="0"/>
              </a:rPr>
              <a:t>with Factorial </a:t>
            </a:r>
            <a:r>
              <a:rPr lang="en-US" altLang="ja-JP" sz="6000" dirty="0" err="1" smtClean="0">
                <a:latin typeface="Calibri" panose="020F0502020204030204" pitchFamily="34" charset="0"/>
              </a:rPr>
              <a:t>Cumulants</a:t>
            </a:r>
            <a:endParaRPr kumimoji="1" lang="ja-JP" altLang="en-US" sz="6000" dirty="0">
              <a:latin typeface="Calibri" panose="020F050202020403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54109" y="4437112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MK</a:t>
            </a:r>
            <a:r>
              <a:rPr lang="en-US" altLang="ja-JP" dirty="0"/>
              <a:t>, </a:t>
            </a:r>
            <a:r>
              <a:rPr lang="en-US" altLang="ja-JP" dirty="0" smtClean="0"/>
              <a:t>Luo, Phys</a:t>
            </a:r>
            <a:r>
              <a:rPr lang="en-US" altLang="ja-JP" dirty="0"/>
              <a:t>. Rev. C94, 044905 (2016)</a:t>
            </a:r>
          </a:p>
          <a:p>
            <a:pPr algn="ctr"/>
            <a:r>
              <a:rPr lang="en-US" altLang="ja-JP" dirty="0" err="1" smtClean="0"/>
              <a:t>Nonaka</a:t>
            </a:r>
            <a:r>
              <a:rPr lang="en-US" altLang="ja-JP" dirty="0" smtClean="0"/>
              <a:t>, MK</a:t>
            </a:r>
            <a:r>
              <a:rPr lang="en-US" altLang="ja-JP" dirty="0"/>
              <a:t>, </a:t>
            </a:r>
            <a:r>
              <a:rPr lang="en-US" altLang="ja-JP" dirty="0" err="1" smtClean="0"/>
              <a:t>Esumi</a:t>
            </a:r>
            <a:r>
              <a:rPr lang="en-US" altLang="ja-JP" dirty="0" smtClean="0"/>
              <a:t>, Phys. Rev. C95, (2016)</a:t>
            </a:r>
          </a:p>
        </p:txBody>
      </p:sp>
    </p:spTree>
    <p:extLst>
      <p:ext uri="{BB962C8B-B14F-4D97-AF65-F5344CB8AC3E}">
        <p14:creationId xmlns:p14="http://schemas.microsoft.com/office/powerpoint/2010/main" val="26207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057795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Definition of Terminology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7029" y="908720"/>
            <a:ext cx="2202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err="1" smtClean="0"/>
              <a:t>Cumulants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N^2 \rangle_{\rm c} = \langle \delta N^2 \rangle, &#10;\end{align*}&lt;/body&gt;&#10;  &lt;fcolor&gt;FF000000&lt;/fcolor&gt;&#10;  &lt;bcolor&gt;FFFFFFFF&lt;/bcolor&gt;&#10;  &lt;transparent&gt;True&lt;/transparent&gt;&#10;  &lt;resolution&gt;1800&lt;/resolution&gt;&#10;  &lt;imageh&gt;280&lt;/imageh&gt;&#10;  &lt;imagew&gt;1643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35" y="1582078"/>
            <a:ext cx="2016224" cy="34360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N^3 \rangle_{\rm c} = \langle \delta N^3 \rangle, &#10;\end{align*}&lt;/body&gt;&#10;  &lt;fcolor&gt;FF000000&lt;/fcolor&gt;&#10;  &lt;bcolor&gt;FFFFFFFF&lt;/bcolor&gt;&#10;  &lt;transparent&gt;True&lt;/transparent&gt;&#10;  &lt;resolution&gt;1800&lt;/resolution&gt;&#10;  &lt;imageh&gt;280&lt;/imageh&gt;&#10;  &lt;imagew&gt;164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00" y="1579616"/>
            <a:ext cx="2016224" cy="343605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N \rangle_{\rm c} = \langle N \rangle, &#10;\end{align*}&lt;/body&gt;&#10;  &lt;fcolor&gt;FF000000&lt;/fcolor&gt;&#10;  &lt;bcolor&gt;FFFFFFFF&lt;/bcolor&gt;&#10;  &lt;transparent&gt;True&lt;/transparent&gt;&#10;  &lt;resolution&gt;1800&lt;/resolution&gt;&#10;  &lt;imageh&gt;250&lt;/imageh&gt;&#10;  &lt;imagew&gt;129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13" y="1616431"/>
            <a:ext cx="1594081" cy="30679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N^4 \rangle_{\rm c} = \langle \delta N^4 \rangle - 3 \langle \delta N^2 \rangle^2, &#10;\end{align*}&lt;/body&gt;&#10;  &lt;fcolor&gt;FF000000&lt;/fcolor&gt;&#10;  &lt;bcolor&gt;FFFFFFFF&lt;/bcolor&gt;&#10;  &lt;transparent&gt;True&lt;/transparent&gt;&#10;  &lt;resolution&gt;1800&lt;/resolution&gt;&#10;  &lt;imageh&gt;281&lt;/imageh&gt;&#10;  &lt;imagew&gt;2837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13" y="2107712"/>
            <a:ext cx="3481453" cy="34483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87029" y="5125526"/>
            <a:ext cx="377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Correlation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Functions</a:t>
            </a:r>
            <a:endParaRPr kumimoji="1" lang="ja-JP" altLang="en-US" sz="2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N \rangle_{\rm c} = \langle N \rangle, &#10;\end{align*}&lt;/body&gt;&#10;  &lt;fcolor&gt;FF000000&lt;/fcolor&gt;&#10;  &lt;bcolor&gt;FFFFFFFF&lt;/bcolor&gt;&#10;  &lt;transparent&gt;True&lt;/transparent&gt;&#10;  &lt;resolution&gt;1800&lt;/resolution&gt;&#10;  &lt;imageh&gt;250&lt;/imageh&gt;&#10;  &lt;imagew&gt;129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42" y="3560171"/>
            <a:ext cx="1594081" cy="30679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N^2 \rangle_{\rm fc} = \langle N (N-1 ) \rangle_{\rm c}, &#10;\end{align*}&lt;/body&gt;&#10;  &lt;fcolor&gt;FF000000&lt;/fcolor&gt;&#10;  &lt;bcolor&gt;FFFFFFFF&lt;/bcolor&gt;&#10;  &lt;transparent&gt;True&lt;/transparent&gt;&#10;  &lt;resolution&gt;1800&lt;/resolution&gt;&#10;  &lt;imageh&gt;280&lt;/imageh&gt;&#10;  &lt;imagew&gt;242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64" y="3525818"/>
            <a:ext cx="2973409" cy="343605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N^3 \rangle_{\rm fc} = \langle N(N-1)(N-2) \rangle_{\rm c}, &#10;\end{align*}&lt;/body&gt;&#10;  &lt;fcolor&gt;FF000000&lt;/fcolor&gt;&#10;  &lt;bcolor&gt;FFFFFFFF&lt;/bcolor&gt;&#10;  &lt;transparent&gt;True&lt;/transparent&gt;&#10;  &lt;resolution&gt;1800&lt;/resolution&gt;&#10;  &lt;imageh&gt;280&lt;/imageh&gt;&#10;  &lt;imagew&gt;3273&lt;/imagew&gt;&#10;  &lt;scale&gt;50&lt;/scale&gt;&#10;  &lt;cursor&gt;8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42" y="4097245"/>
            <a:ext cx="4016495" cy="34360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87029" y="2924944"/>
            <a:ext cx="3529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Factorial </a:t>
            </a:r>
            <a:r>
              <a:rPr kumimoji="1" lang="en-US" altLang="ja-JP" sz="2800" dirty="0" err="1" smtClean="0"/>
              <a:t>Cumulants</a:t>
            </a:r>
            <a:endParaRPr kumimoji="1" lang="ja-JP" altLang="en-US" sz="28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n(x) n(y)  \rangle_{\rm c}, &#10;\end{align*}&lt;/body&gt;&#10;  &lt;fcolor&gt;FF000000&lt;/fcolor&gt;&#10;  &lt;bcolor&gt;FFFFFFFF&lt;/bcolor&gt;&#10;  &lt;transparent&gt;True&lt;/transparent&gt;&#10;  &lt;resolution&gt;1800&lt;/resolution&gt;&#10;  &lt;imageh&gt;250&lt;/imageh&gt;&#10;  &lt;imagew&gt;127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42" y="5714498"/>
            <a:ext cx="1569538" cy="306790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n(x) n(y)  n(z)\rangle_{\rm c}, &#10;\end{align*}&lt;/body&gt;&#10;  &lt;fcolor&gt;FF000000&lt;/fcolor&gt;&#10;  &lt;bcolor&gt;FFFFFFFF&lt;/bcolor&gt;&#10;  &lt;transparent&gt;True&lt;/transparent&gt;&#10;  &lt;resolution&gt;1800&lt;/resolution&gt;&#10;  &lt;imageh&gt;250&lt;/imageh&gt;&#10;  &lt;imagew&gt;1749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68" y="5714498"/>
            <a:ext cx="2146303" cy="306790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K_{\rm f}(s) \equiv \ln \langle (1+s)^N \rangle&#10;= \sum_m \frac{s^m}{m!}&#10;\langle N^m \rangle_{\rm fc}&#10;\end{align*}&lt;/body&gt;&#10;  &lt;fcolor&gt;FF000000&lt;/fcolor&gt;&#10;  &lt;bcolor&gt;FFFFFFFF&lt;/bcolor&gt;&#10;  &lt;transparent&gt;True&lt;/transparent&gt;&#10;  &lt;resolution&gt;1800&lt;/resolution&gt;&#10;  &lt;imageh&gt;623&lt;/imageh&gt;&#10;  &lt;imagew&gt;4115&lt;/imagew&gt;&#10;  &lt;scale&gt;50&lt;/scale&gt;&#10;  &lt;cursor&gt;116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20" y="4581128"/>
            <a:ext cx="3884814" cy="58815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K(\theta) \equiv \ln \langle e^{N\theta} \rangle&#10;= \sum_m \frac{\theta^m}{m!}&#10;\langle N^m \rangle_{\rm c}&#10;\end{align*}&lt;/body&gt;&#10;  &lt;fcolor&gt;FF000000&lt;/fcolor&gt;&#10;  &lt;bcolor&gt;FFFFFFFF&lt;/bcolor&gt;&#10;  &lt;transparent&gt;True&lt;/transparent&gt;&#10;  &lt;resolution&gt;1800&lt;/resolution&gt;&#10;  &lt;imageh&gt;631&lt;/imageh&gt;&#10;  &lt;imagew&gt;3475&lt;/imagew&gt;&#10;  &lt;scale&gt;50&lt;/scale&gt;&#10;  &lt;cursor&gt;119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28" y="2487165"/>
            <a:ext cx="3280614" cy="5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1910400" y="5517214"/>
            <a:ext cx="5037864" cy="1214384"/>
          </a:xfrm>
          <a:prstGeom prst="round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2533758" y="2757117"/>
            <a:ext cx="4317994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3275856" y="971436"/>
            <a:ext cx="2448272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83991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and Correlation Function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article}&#10;\usepackage{amsmath}&#10;\pagestyle{empty}&lt;/preamble&gt;&#10;  &lt;body&gt;\begin{align*} &#10;Q = \int_V dx n(x)&#10;\end{align*}&lt;/body&gt;&#10;  &lt;fcolor&gt;FF000000&lt;/fcolor&gt;&#10;  &lt;bcolor&gt;FFFFFFFF&lt;/bcolor&gt;&#10;  &lt;transparent&gt;True&lt;/transparent&gt;&#10;  &lt;resolution&gt;1800&lt;/resolution&gt;&#10;  &lt;imageh&gt;568&lt;/imageh&gt;&#10;  &lt;imagew&gt;16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47" y="1132726"/>
            <a:ext cx="1872208" cy="66339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58063" y="3630351"/>
            <a:ext cx="2559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kumimoji="1" lang="en-US" altLang="ja-JP" sz="2400" baseline="30000" dirty="0" smtClean="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order </a:t>
            </a:r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cumulant</a:t>
            </a:r>
            <a:endParaRPr lang="en-US" altLang="ja-JP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(fluctuation)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07327" y="3711525"/>
            <a:ext cx="266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correlation func</a:t>
            </a: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tion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54047" y="1934615"/>
            <a:ext cx="166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total charge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94246" y="1964735"/>
            <a:ext cx="2002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charge density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langle \delta Q^2 \rangle_{\Delta y}&#10;= \int_{\Delta y} dy (\Delta y-|y|) \langle \delta n(y) \delta n(0) \rangle&#10;\end{align*}&lt;/body&gt;&#10;  &lt;fcolor&gt;FF000000&lt;/fcolor&gt;&#10;  &lt;bcolor&gt;FFFFFFFF&lt;/bcolor&gt;&#10;  &lt;transparent&gt;True&lt;/transparent&gt;&#10;  &lt;resolution&gt;1800&lt;/resolution&gt;&#10;  &lt;imageh&gt;601&lt;/imageh&gt;&#10;  &lt;imagew&gt;4393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20" y="6034821"/>
            <a:ext cx="4032448" cy="55167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887924" y="5527692"/>
            <a:ext cx="153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1-dim case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81787" y="4694367"/>
            <a:ext cx="30364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1-to-1 correspondence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2267744" y="1212130"/>
            <a:ext cx="1656184" cy="1164809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948721" y="1217133"/>
            <a:ext cx="1903234" cy="1164809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028076" y="2990955"/>
            <a:ext cx="2577852" cy="1444507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\langle \delta Q^2 \rangle&#10;= \int_V dxdy \langle \delta n(x) \delta n(y) \rangle&#10;\end{align*}&lt;/body&gt;&#10;  &lt;fcolor&gt;FF000000&lt;/fcolor&gt;&#10;  &lt;bcolor&gt;FFFFFFFF&lt;/bcolor&gt;&#10;  &lt;transparent&gt;True&lt;/transparent&gt;&#10;  &lt;resolution&gt;1800&lt;/resolution&gt;&#10;  &lt;imageh&gt;568&lt;/imageh&gt;&#10;  &lt;imagew&gt;3182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8" y="2914623"/>
            <a:ext cx="3581973" cy="639396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4952635" y="2990955"/>
            <a:ext cx="2643701" cy="1164809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3887924" y="2236685"/>
            <a:ext cx="1224136" cy="43204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曲折矢印 13"/>
          <p:cNvSpPr/>
          <p:nvPr/>
        </p:nvSpPr>
        <p:spPr>
          <a:xfrm rot="5400000" flipH="1" flipV="1">
            <a:off x="2397932" y="4416357"/>
            <a:ext cx="567406" cy="600305"/>
          </a:xfrm>
          <a:prstGeom prst="ben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曲折矢印 21"/>
          <p:cNvSpPr/>
          <p:nvPr/>
        </p:nvSpPr>
        <p:spPr>
          <a:xfrm rot="5400000" flipH="1">
            <a:off x="5947011" y="4285582"/>
            <a:ext cx="784405" cy="642036"/>
          </a:xfrm>
          <a:prstGeom prst="ben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角丸四角形 41"/>
          <p:cNvSpPr/>
          <p:nvPr/>
        </p:nvSpPr>
        <p:spPr>
          <a:xfrm>
            <a:off x="467544" y="1412776"/>
            <a:ext cx="8208912" cy="2952328"/>
          </a:xfrm>
          <a:prstGeom prst="roundRect">
            <a:avLst>
              <a:gd name="adj" fmla="val 1248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69731" cy="584775"/>
          </a:xfrm>
        </p:spPr>
        <p:txBody>
          <a:bodyPr/>
          <a:lstStyle/>
          <a:p>
            <a:r>
              <a:rPr kumimoji="1" lang="en-US" altLang="ja-JP" dirty="0" smtClean="0"/>
              <a:t> Factorial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88603" y="795671"/>
            <a:ext cx="682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= </a:t>
            </a:r>
            <a:r>
              <a:rPr lang="en-US" altLang="ja-JP" sz="2800" dirty="0" err="1" smtClean="0"/>
              <a:t>C</a:t>
            </a:r>
            <a:r>
              <a:rPr kumimoji="1" lang="en-US" altLang="ja-JP" sz="2800" dirty="0" err="1" smtClean="0"/>
              <a:t>umulants</a:t>
            </a:r>
            <a:r>
              <a:rPr kumimoji="1" lang="en-US" altLang="ja-JP" sz="2800" dirty="0" smtClean="0"/>
              <a:t> after removing “self-correlation”</a:t>
            </a:r>
            <a:endParaRPr kumimoji="1" lang="ja-JP" altLang="en-US" sz="2800" dirty="0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C(x,y)=&amp;amp;\langle \delta n(x) \delta n(y) \rangle&#10;\end{align*}&lt;/body&gt;&#10;  &lt;fcolor&gt;FF000000&lt;/fcolor&gt;&#10;  &lt;bcolor&gt;FFFFFFFF&lt;/bcolor&gt;&#10;  &lt;transparent&gt;True&lt;/transparent&gt;&#10;  &lt;resolution&gt;1800&lt;/resolution&gt;&#10;  &lt;imageh&gt;250&lt;/imageh&gt;&#10;  &lt;imagew&gt;2391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8" y="2155588"/>
            <a:ext cx="2530475" cy="264583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(x,y)&#10;=&amp;amp;&#10;C^*(x,y)&#10;\\&#10;&amp;amp;+ \langle n(x)\rangle  \delta(x-y) &#10;\end{align*}&lt;/body&gt;&#10;  &lt;fcolor&gt;FF000000&lt;/fcolor&gt;&#10;  &lt;bcolor&gt;FFFFFFFF&lt;/bcolor&gt;&#10;  &lt;transparent&gt;True&lt;/transparent&gt;&#10;  &lt;resolution&gt;1800&lt;/resolution&gt;&#10;  &lt;imageh&gt;699&lt;/imageh&gt;&#10;  &lt;imagew&gt;287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8" y="3284984"/>
            <a:ext cx="3041650" cy="739774"/>
          </a:xfrm>
          <a:prstGeom prst="rect">
            <a:avLst/>
          </a:prstGeom>
        </p:spPr>
      </p:pic>
      <p:sp>
        <p:nvSpPr>
          <p:cNvPr id="33" name="下矢印 32"/>
          <p:cNvSpPr/>
          <p:nvPr/>
        </p:nvSpPr>
        <p:spPr>
          <a:xfrm>
            <a:off x="1115616" y="2550233"/>
            <a:ext cx="505146" cy="550417"/>
          </a:xfrm>
          <a:prstGeom prst="downArrow">
            <a:avLst/>
          </a:prstGeom>
          <a:gradFill rotWithShape="1">
            <a:gsLst>
              <a:gs pos="0">
                <a:srgbClr val="51C3F9">
                  <a:satMod val="103000"/>
                  <a:lumMod val="102000"/>
                  <a:tint val="94000"/>
                </a:srgbClr>
              </a:gs>
              <a:gs pos="50000">
                <a:srgbClr val="51C3F9">
                  <a:satMod val="110000"/>
                  <a:lumMod val="100000"/>
                  <a:shade val="100000"/>
                </a:srgbClr>
              </a:gs>
              <a:gs pos="100000">
                <a:srgbClr val="51C3F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1C3F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右矢印 37"/>
          <p:cNvSpPr/>
          <p:nvPr/>
        </p:nvSpPr>
        <p:spPr>
          <a:xfrm>
            <a:off x="4093354" y="1705147"/>
            <a:ext cx="977064" cy="813027"/>
          </a:xfrm>
          <a:prstGeom prst="rightArrow">
            <a:avLst/>
          </a:prstGeom>
          <a:gradFill rotWithShape="1">
            <a:gsLst>
              <a:gs pos="0">
                <a:srgbClr val="51C3F9">
                  <a:satMod val="103000"/>
                  <a:lumMod val="102000"/>
                  <a:tint val="94000"/>
                </a:srgbClr>
              </a:gs>
              <a:gs pos="50000">
                <a:srgbClr val="51C3F9">
                  <a:satMod val="110000"/>
                  <a:lumMod val="100000"/>
                  <a:shade val="100000"/>
                </a:srgbClr>
              </a:gs>
              <a:gs pos="100000">
                <a:srgbClr val="51C3F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1C3F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181431" y="1608483"/>
            <a:ext cx="139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  <a:ea typeface="メイリオ" panose="020B0604030504040204" pitchFamily="50" charset="-128"/>
              </a:rPr>
              <a:t>Cumulant</a:t>
            </a:r>
            <a:endParaRPr lang="ja-JP" altLang="en-US" sz="2400" dirty="0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61422" y="1576518"/>
            <a:ext cx="2700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C</a:t>
            </a:r>
            <a:r>
              <a:rPr kumimoji="1" lang="en-US" altLang="ja-JP" sz="2400" dirty="0" smtClean="0"/>
              <a:t>orrelation function</a:t>
            </a:r>
            <a:endParaRPr kumimoji="1" lang="ja-JP" altLang="en-US" sz="2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96765" y="4884370"/>
            <a:ext cx="849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This interpretation is valid only for classical particle systems.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When quasi-particles are lost, f-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are not </a:t>
            </a:r>
            <a:r>
              <a:rPr lang="en-US" altLang="ja-JP" sz="2400" dirty="0" smtClean="0"/>
              <a:t>well-defined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Values of f-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are modified by inelastic scatterings.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96765" y="4437112"/>
            <a:ext cx="1437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Caveats: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410046" y="6250592"/>
            <a:ext cx="7542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of conserved charges have desirable properties.</a:t>
            </a:r>
            <a:endParaRPr kumimoji="1" lang="ja-JP" altLang="en-US" sz="2400" dirty="0"/>
          </a:p>
        </p:txBody>
      </p:sp>
      <p:sp>
        <p:nvSpPr>
          <p:cNvPr id="46" name="左右矢印 45"/>
          <p:cNvSpPr/>
          <p:nvPr/>
        </p:nvSpPr>
        <p:spPr>
          <a:xfrm>
            <a:off x="679131" y="6281592"/>
            <a:ext cx="720080" cy="430665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langle Q^2 \rangle_{\rm c} =&amp;amp; \int_\Delta dxdy C(x,y)&#10;\end{align*}&lt;/body&gt;&#10;  &lt;fcolor&gt;FF000000&lt;/fcolor&gt;&#10;  &lt;bcolor&gt;FFFFFFFF&lt;/bcolor&gt;&#10;  &lt;transparent&gt;True&lt;/transparent&gt;&#10;  &lt;resolution&gt;1800&lt;/resolution&gt;&#10;  &lt;imageh&gt;566&lt;/imageh&gt;&#10;  &lt;imagew&gt;251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92" y="2023844"/>
            <a:ext cx="2665942" cy="599017"/>
          </a:xfrm>
          <a:prstGeom prst="rect">
            <a:avLst/>
          </a:prstGeom>
        </p:spPr>
      </p:pic>
      <p:grpSp>
        <p:nvGrpSpPr>
          <p:cNvPr id="50" name="グループ化 49"/>
          <p:cNvGrpSpPr/>
          <p:nvPr/>
        </p:nvGrpSpPr>
        <p:grpSpPr>
          <a:xfrm>
            <a:off x="4241073" y="3068960"/>
            <a:ext cx="3969728" cy="1004157"/>
            <a:chOff x="4241073" y="3068960"/>
            <a:chExt cx="3969728" cy="1004157"/>
          </a:xfrm>
        </p:grpSpPr>
        <p:sp>
          <p:nvSpPr>
            <p:cNvPr id="34" name="右矢印 33"/>
            <p:cNvSpPr/>
            <p:nvPr/>
          </p:nvSpPr>
          <p:spPr>
            <a:xfrm>
              <a:off x="4241073" y="3174805"/>
              <a:ext cx="829345" cy="813027"/>
            </a:xfrm>
            <a:prstGeom prst="rightArrow">
              <a:avLst/>
            </a:prstGeom>
            <a:gradFill rotWithShape="1">
              <a:gsLst>
                <a:gs pos="0">
                  <a:srgbClr val="51C3F9">
                    <a:satMod val="103000"/>
                    <a:lumMod val="102000"/>
                    <a:tint val="94000"/>
                  </a:srgbClr>
                </a:gs>
                <a:gs pos="50000">
                  <a:srgbClr val="51C3F9">
                    <a:satMod val="110000"/>
                    <a:lumMod val="100000"/>
                    <a:shade val="100000"/>
                  </a:srgbClr>
                </a:gs>
                <a:gs pos="100000">
                  <a:srgbClr val="51C3F9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1C3F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181431" y="3068960"/>
              <a:ext cx="2499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prstClr val="black"/>
                  </a:solidFill>
                  <a:ea typeface="メイリオ" panose="020B0604030504040204" pitchFamily="50" charset="-128"/>
                </a:rPr>
                <a:t>Factorial </a:t>
              </a:r>
              <a:r>
                <a:rPr lang="en-US" altLang="ja-JP" sz="2400" dirty="0" err="1" smtClean="0">
                  <a:solidFill>
                    <a:prstClr val="black"/>
                  </a:solidFill>
                  <a:ea typeface="メイリオ" panose="020B0604030504040204" pitchFamily="50" charset="-128"/>
                </a:rPr>
                <a:t>cumulant</a:t>
              </a:r>
              <a:endParaRPr lang="ja-JP" altLang="en-US" sz="2400" dirty="0">
                <a:solidFill>
                  <a:prstClr val="black"/>
                </a:solidFill>
                <a:ea typeface="メイリオ" panose="020B0604030504040204" pitchFamily="50" charset="-128"/>
              </a:endParaRPr>
            </a:p>
          </p:txBody>
        </p:sp>
        <p:pic>
          <p:nvPicPr>
  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\langle Q^2 \rangle_{\rm fc} =&amp;amp; \int_\Delta dxdy C^*(x,y)&#10;\end{align*}&lt;/body&gt;&#10;  &lt;fcolor&gt;FF000000&lt;/fcolor&gt;&#10;  &lt;bcolor&gt;FFFFFFFF&lt;/bcolor&gt;&#10;  &lt;transparent&gt;True&lt;/transparent&gt;&#10;  &lt;resolution&gt;1800&lt;/resolution&gt;&#10;  &lt;imageh&gt;566&lt;/imageh&gt;&#10;  &lt;imagew&gt;2695&lt;/imagew&gt;&#10;  &lt;scale&gt;50&lt;/scale&gt;&#10;  &lt;cursor&gt;2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592" y="3474100"/>
              <a:ext cx="2852209" cy="599017"/>
            </a:xfrm>
            <a:prstGeom prst="rect">
              <a:avLst/>
            </a:prstGeom>
          </p:spPr>
        </p:pic>
      </p:grpSp>
      <p:sp>
        <p:nvSpPr>
          <p:cNvPr id="49" name="テキスト ボックス 48"/>
          <p:cNvSpPr txBox="1"/>
          <p:nvPr/>
        </p:nvSpPr>
        <p:spPr>
          <a:xfrm>
            <a:off x="6912421" y="66366"/>
            <a:ext cx="2236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Ling, </a:t>
            </a:r>
            <a:r>
              <a:rPr kumimoji="1" lang="en-US" altLang="ja-JP" dirty="0" err="1" smtClean="0"/>
              <a:t>Stephanov</a:t>
            </a:r>
            <a:r>
              <a:rPr kumimoji="1" lang="en-US" altLang="ja-JP" dirty="0" smtClean="0"/>
              <a:t>, 2016</a:t>
            </a:r>
          </a:p>
          <a:p>
            <a:pPr algn="r"/>
            <a:r>
              <a:rPr lang="en-US" altLang="ja-JP" dirty="0" err="1" smtClean="0"/>
              <a:t>Bzdak</a:t>
            </a:r>
            <a:r>
              <a:rPr lang="en-US" altLang="ja-JP" dirty="0" smtClean="0"/>
              <a:t>, Koch,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33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3" grpId="0"/>
      <p:bldP spid="44" grpId="0"/>
      <p:bldP spid="45" grpId="0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</p:spTree>
    <p:extLst>
      <p:ext uri="{BB962C8B-B14F-4D97-AF65-F5344CB8AC3E}">
        <p14:creationId xmlns:p14="http://schemas.microsoft.com/office/powerpoint/2010/main" val="32456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2123728" y="5392209"/>
            <a:ext cx="1167516" cy="134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角丸四角形 20"/>
          <p:cNvSpPr/>
          <p:nvPr/>
        </p:nvSpPr>
        <p:spPr>
          <a:xfrm>
            <a:off x="478948" y="920335"/>
            <a:ext cx="8208912" cy="2148625"/>
          </a:xfrm>
          <a:prstGeom prst="roundRect">
            <a:avLst>
              <a:gd name="adj" fmla="val 1248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624984" cy="584775"/>
          </a:xfrm>
        </p:spPr>
        <p:txBody>
          <a:bodyPr/>
          <a:lstStyle/>
          <a:p>
            <a:r>
              <a:rPr kumimoji="1" lang="en-US" altLang="ja-JP" dirty="0" smtClean="0"/>
              <a:t> Usage of F-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980728"/>
            <a:ext cx="2003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S</a:t>
            </a:r>
            <a:r>
              <a:rPr kumimoji="1" lang="en-US" altLang="ja-JP" sz="3200" dirty="0" smtClean="0"/>
              <a:t>uggestion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55679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F-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play useful roles in revealing underlying physics described (approximately) by the binomial model.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3968" y="2462299"/>
            <a:ext cx="4279313" cy="461665"/>
          </a:xfrm>
          <a:prstGeom prst="wedgeRectCallout">
            <a:avLst>
              <a:gd name="adj1" fmla="val 3851"/>
              <a:gd name="adj2" fmla="val -75634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independent probabilistic events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543332" y="3641168"/>
            <a:ext cx="3205132" cy="1435213"/>
          </a:xfrm>
          <a:prstGeom prst="roundRect">
            <a:avLst/>
          </a:prstGeom>
          <a:solidFill>
            <a:srgbClr val="A8E1FC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02187" y="3641168"/>
            <a:ext cx="4567596" cy="1435213"/>
          </a:xfrm>
          <a:prstGeom prst="roundRect">
            <a:avLst/>
          </a:prstGeom>
          <a:solidFill>
            <a:srgbClr val="A8E1FC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P_{\rm obs}(n) &#10;= \sum_{N}&#10;B_{p}(n;N)&#10;P(N)&#10;\end{align*}&lt;/body&gt;&#10;  &lt;fcolor&gt;FF000000&lt;/fcolor&gt;&#10;  &lt;bcolor&gt;FFFFFFFF&lt;/bcolor&gt;&#10;  &lt;transparent&gt;True&lt;/transparent&gt;&#10;  &lt;resolution&gt;1800&lt;/resolution&gt;&#10;  &lt;imageh&gt;534&lt;/imageh&gt;&#10;  &lt;imagew&gt;31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8" y="4245523"/>
            <a:ext cx="4057214" cy="69798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241093" y="3669468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  <a:ea typeface="メイリオ" panose="020B0604030504040204" pitchFamily="50" charset="-128"/>
              </a:rPr>
              <a:t>Binomial Model</a:t>
            </a:r>
            <a:endParaRPr lang="ja-JP" altLang="en-US" sz="2800" dirty="0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fc} = \langle p^m N^m \rangle_{\rm fc}&#10;\end{align*}&lt;/body&gt;&#10;  &lt;fcolor&gt;FF000000&lt;/fcolor&gt;&#10;  &lt;bcolor&gt;FFFFFFFF&lt;/bcolor&gt;&#10;  &lt;transparent&gt;True&lt;/transparent&gt;&#10;  &lt;resolution&gt;1800&lt;/resolution&gt;&#10;  &lt;imageh&gt;250&lt;/imageh&gt;&#10;  &lt;imagew&gt;206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15" y="4417053"/>
            <a:ext cx="2759876" cy="33347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156749" y="3669468"/>
            <a:ext cx="1978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ea typeface="メイリオ" panose="020B0604030504040204" pitchFamily="50" charset="-128"/>
              </a:rPr>
              <a:t>F</a:t>
            </a:r>
            <a:r>
              <a:rPr lang="en-US" altLang="ja-JP" sz="2800" dirty="0" smtClean="0">
                <a:solidFill>
                  <a:prstClr val="black"/>
                </a:solidFill>
                <a:ea typeface="メイリオ" panose="020B0604030504040204" pitchFamily="50" charset="-128"/>
              </a:rPr>
              <a:t>-</a:t>
            </a:r>
            <a:r>
              <a:rPr lang="en-US" altLang="ja-JP" sz="2800" dirty="0" err="1" smtClean="0">
                <a:solidFill>
                  <a:prstClr val="black"/>
                </a:solidFill>
                <a:ea typeface="メイリオ" panose="020B0604030504040204" pitchFamily="50" charset="-128"/>
              </a:rPr>
              <a:t>cumulants</a:t>
            </a:r>
            <a:endParaRPr lang="ja-JP" altLang="en-US" sz="2800" dirty="0">
              <a:solidFill>
                <a:prstClr val="black"/>
              </a:solidFill>
              <a:ea typeface="メイリオ" panose="020B0604030504040204" pitchFamily="50" charset="-128"/>
            </a:endParaRPr>
          </a:p>
        </p:txBody>
      </p:sp>
      <p:sp>
        <p:nvSpPr>
          <p:cNvPr id="20" name="下矢印 19"/>
          <p:cNvSpPr/>
          <p:nvPr/>
        </p:nvSpPr>
        <p:spPr>
          <a:xfrm rot="16200000">
            <a:off x="4674905" y="4017552"/>
            <a:ext cx="983955" cy="682442"/>
          </a:xfrm>
          <a:prstGeom prst="downArrow">
            <a:avLst/>
          </a:prstGeom>
          <a:gradFill rotWithShape="1">
            <a:gsLst>
              <a:gs pos="0">
                <a:srgbClr val="51C3F9">
                  <a:satMod val="103000"/>
                  <a:lumMod val="102000"/>
                  <a:tint val="94000"/>
                </a:srgbClr>
              </a:gs>
              <a:gs pos="50000">
                <a:srgbClr val="51C3F9">
                  <a:satMod val="110000"/>
                  <a:lumMod val="100000"/>
                  <a:shade val="100000"/>
                </a:srgbClr>
              </a:gs>
              <a:gs pos="100000">
                <a:srgbClr val="51C3F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5543332" y="2329716"/>
            <a:ext cx="24850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角丸四角形吹き出し 23"/>
          <p:cNvSpPr/>
          <p:nvPr/>
        </p:nvSpPr>
        <p:spPr>
          <a:xfrm>
            <a:off x="3113439" y="5042028"/>
            <a:ext cx="1656344" cy="700363"/>
          </a:xfrm>
          <a:prstGeom prst="wedgeRoundRectCallout">
            <a:avLst>
              <a:gd name="adj1" fmla="val 21205"/>
              <a:gd name="adj2" fmla="val -9301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“original” distribution</a:t>
            </a:r>
            <a:endParaRPr kumimoji="1" lang="ja-JP" altLang="en-US" sz="2000" dirty="0"/>
          </a:p>
        </p:txBody>
      </p:sp>
      <p:sp>
        <p:nvSpPr>
          <p:cNvPr id="25" name="角丸四角形吹き出し 24"/>
          <p:cNvSpPr/>
          <p:nvPr/>
        </p:nvSpPr>
        <p:spPr>
          <a:xfrm>
            <a:off x="829641" y="5042028"/>
            <a:ext cx="1656344" cy="700363"/>
          </a:xfrm>
          <a:prstGeom prst="wedgeRoundRectCallout">
            <a:avLst>
              <a:gd name="adj1" fmla="val -21845"/>
              <a:gd name="adj2" fmla="val -9301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“observed” distribution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652120" y="5910371"/>
            <a:ext cx="3367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 efficiency correction</a:t>
            </a:r>
          </a:p>
          <a:p>
            <a:r>
              <a:rPr lang="en-US" altLang="ja-JP" sz="2400" dirty="0" err="1" smtClean="0"/>
              <a:t>Nonaka</a:t>
            </a:r>
            <a:r>
              <a:rPr lang="en-US" altLang="ja-JP" sz="2400" dirty="0" smtClean="0"/>
              <a:t>, MK, </a:t>
            </a:r>
            <a:r>
              <a:rPr lang="en-US" altLang="ja-JP" sz="2400" dirty="0" err="1" smtClean="0"/>
              <a:t>Esumi</a:t>
            </a:r>
            <a:r>
              <a:rPr lang="en-US" altLang="ja-JP" sz="2400" dirty="0" smtClean="0"/>
              <a:t>, 2017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058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9" grpId="0"/>
      <p:bldP spid="20" grpId="0" animBg="1"/>
      <p:bldP spid="24" grpId="0" animBg="1"/>
      <p:bldP spid="25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23245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-cut Dependence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812" y="972344"/>
            <a:ext cx="3530193" cy="33424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44034" b="47563"/>
          <a:stretch/>
        </p:blipFill>
        <p:spPr>
          <a:xfrm>
            <a:off x="611560" y="1124744"/>
            <a:ext cx="2977007" cy="2640980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 flipV="1">
            <a:off x="839028" y="1967785"/>
            <a:ext cx="484632" cy="1231881"/>
          </a:xfrm>
          <a:prstGeom prst="downArrow">
            <a:avLst>
              <a:gd name="adj1" fmla="val 50000"/>
              <a:gd name="adj2" fmla="val 89533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13005" y="976742"/>
            <a:ext cx="3960440" cy="919401"/>
          </a:xfrm>
          <a:prstGeom prst="wedgeRoundRectCallout">
            <a:avLst>
              <a:gd name="adj1" fmla="val -70546"/>
              <a:gd name="adj2" fmla="val 4906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Enhancement of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with increasing 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 acceptance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20272" y="239786"/>
            <a:ext cx="200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MK, Luo, PRC,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419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4250356" y="3859683"/>
            <a:ext cx="4320480" cy="15855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23245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-cut Dependence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812" y="972344"/>
            <a:ext cx="3530193" cy="33424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44034" b="47563"/>
          <a:stretch/>
        </p:blipFill>
        <p:spPr>
          <a:xfrm>
            <a:off x="611560" y="1124744"/>
            <a:ext cx="2977007" cy="2640980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 flipV="1">
            <a:off x="839028" y="1967785"/>
            <a:ext cx="484632" cy="1231881"/>
          </a:xfrm>
          <a:prstGeom prst="downArrow">
            <a:avLst>
              <a:gd name="adj1" fmla="val 50000"/>
              <a:gd name="adj2" fmla="val 89533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13005" y="976742"/>
            <a:ext cx="3960440" cy="919401"/>
          </a:xfrm>
          <a:prstGeom prst="wedgeRoundRectCallout">
            <a:avLst>
              <a:gd name="adj1" fmla="val -70546"/>
              <a:gd name="adj2" fmla="val 4906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Enhancement of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with increasing 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 acceptance</a:t>
            </a:r>
            <a:endParaRPr kumimoji="1" lang="ja-JP" altLang="en-US" sz="2400" dirty="0"/>
          </a:p>
        </p:txBody>
      </p:sp>
      <p:pic>
        <p:nvPicPr>
          <p:cNvPr id="8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971600" y="4592353"/>
            <a:ext cx="1971605" cy="142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082637" y="6328064"/>
            <a:ext cx="1741573" cy="3593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561044" y="5786060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1106686" y="5685175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1761162" y="5892100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1921084" y="5868508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1417028" y="5811681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591465" y="5758797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205355" y="5791870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065100" y="5844917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250356" y="2270281"/>
            <a:ext cx="4320480" cy="12618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Assumption:</a:t>
            </a:r>
          </a:p>
          <a:p>
            <a:r>
              <a:rPr lang="en-US" altLang="ja-JP" sz="2400" dirty="0" smtClean="0"/>
              <a:t>independent and random </a:t>
            </a:r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 distribution in the final state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74648" y="3975447"/>
            <a:ext cx="3871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Power-law behavior of f-cum.</a:t>
            </a:r>
            <a:endParaRPr kumimoji="1" lang="ja-JP" altLang="en-US" sz="2400" dirty="0"/>
          </a:p>
        </p:txBody>
      </p:sp>
      <p:sp>
        <p:nvSpPr>
          <p:cNvPr id="24" name="下矢印 23"/>
          <p:cNvSpPr/>
          <p:nvPr/>
        </p:nvSpPr>
        <p:spPr>
          <a:xfrm>
            <a:off x="5618507" y="3532165"/>
            <a:ext cx="1584176" cy="37413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>
            <a:off x="5618507" y="5445224"/>
            <a:ext cx="1584176" cy="37413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98647" y="5805264"/>
            <a:ext cx="4929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Study</a:t>
            </a:r>
            <a:r>
              <a:rPr kumimoji="1" lang="en-US" altLang="ja-JP" sz="2400" dirty="0" smtClean="0"/>
              <a:t> particle emission mechanism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Construction of </a:t>
            </a:r>
            <a:r>
              <a:rPr lang="en-US" altLang="ja-JP" sz="2400" dirty="0" err="1" smtClean="0"/>
              <a:t>cumulants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20272" y="239786"/>
            <a:ext cx="200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MK, Luo, PRC, 2017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635571" y="4421062"/>
            <a:ext cx="3608837" cy="899774"/>
            <a:chOff x="4635571" y="4421062"/>
            <a:chExt cx="3608837" cy="899774"/>
          </a:xfrm>
        </p:grpSpPr>
        <p:pic>
          <p:nvPicPr>
  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frac{&#10;\langle n^m \bar{n}^{\bar m} \rangle_{{\rm fc},p_T}&#10;}{ \langle n \rangle_{p_T}^m \langle \bar{n} \rangle_{p_T}^{\bar m} } =&#10;\frac{&#10;\langle N^m \bar{N}^{\bar m} \rangle_{\rm fc}&#10;}{ \langle N \rangle^m \langle \bar{N} \rangle^{\bar m} } &#10;\end{align*}&lt;/body&gt;&#10;  &lt;fcolor&gt;FF000000&lt;/fcolor&gt;&#10;  &lt;bcolor&gt;FFFFFFFF&lt;/bcolor&gt;&#10;  &lt;transparent&gt;True&lt;/transparent&gt;&#10;  &lt;resolution&gt;1800&lt;/resolution&gt;&#10;  &lt;imageh&gt;642&lt;/imageh&gt;&#10;  &lt;imagew&gt;2946&lt;/imagew&gt;&#10;  &lt;scale&gt;50&lt;/scale&gt;&#10;  &lt;cursor&gt;246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571" y="4509120"/>
              <a:ext cx="3550050" cy="773636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6660232" y="4421062"/>
              <a:ext cx="1584176" cy="8997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noAutofit/>
            </a:bodyPr>
            <a:lstStyle/>
            <a:p>
              <a:r>
                <a:rPr kumimoji="1" lang="en-US" altLang="ja-JP" sz="2800" dirty="0" smtClean="0"/>
                <a:t> const.</a:t>
              </a:r>
              <a:endParaRPr kumimoji="1" lang="ja-JP" altLang="en-US" sz="2800" dirty="0"/>
            </a:p>
          </p:txBody>
        </p:sp>
      </p:grp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frac{&#10;\langle n^m \bar{n}^{\bar m} \rangle_{{\rm fc},p_T}&#10;}{ \langle n \rangle_{p_T}^m \langle \bar{n} \rangle_{p_T}^{\bar m} } =&#10;\frac{&#10;\langle N^m \bar{N}^{\bar m} \rangle_{\rm fc}&#10;}{ \langle N \rangle^m \langle \bar{N} \rangle^{\bar m} } &#10;\end{align*}&lt;/body&gt;&#10;  &lt;fcolor&gt;FF000000&lt;/fcolor&gt;&#10;  &lt;bcolor&gt;FFFFFFFF&lt;/bcolor&gt;&#10;  &lt;transparent&gt;True&lt;/transparent&gt;&#10;  &lt;resolution&gt;1800&lt;/resolution&gt;&#10;  &lt;imageh&gt;642&lt;/imageh&gt;&#10;  &lt;imagew&gt;2946&lt;/imagew&gt;&#10;  &lt;scale&gt;50&lt;/scale&gt;&#10;  &lt;cursor&gt;2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70" y="4509120"/>
            <a:ext cx="3550050" cy="7736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132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/>
      <p:bldP spid="24" grpId="0" animBg="1"/>
      <p:bldP spid="25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11516" cy="584775"/>
          </a:xfrm>
        </p:spPr>
        <p:txBody>
          <a:bodyPr/>
          <a:lstStyle/>
          <a:p>
            <a:r>
              <a:rPr kumimoji="1" lang="en-US" altLang="ja-JP" dirty="0" smtClean="0"/>
              <a:t> Non-Interacting Brownian Particle System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007132" y="422108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46"/>
          <p:cNvSpPr/>
          <p:nvPr/>
        </p:nvSpPr>
        <p:spPr>
          <a:xfrm>
            <a:off x="4900631" y="489425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47"/>
          <p:cNvSpPr/>
          <p:nvPr/>
        </p:nvSpPr>
        <p:spPr>
          <a:xfrm>
            <a:off x="5481424" y="451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48"/>
          <p:cNvSpPr/>
          <p:nvPr/>
        </p:nvSpPr>
        <p:spPr>
          <a:xfrm>
            <a:off x="3837585" y="4711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49"/>
          <p:cNvSpPr/>
          <p:nvPr/>
        </p:nvSpPr>
        <p:spPr>
          <a:xfrm>
            <a:off x="2291829" y="44961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0"/>
          <p:cNvSpPr/>
          <p:nvPr/>
        </p:nvSpPr>
        <p:spPr>
          <a:xfrm>
            <a:off x="3891585" y="48133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1"/>
          <p:cNvSpPr/>
          <p:nvPr/>
        </p:nvSpPr>
        <p:spPr>
          <a:xfrm>
            <a:off x="2226685" y="43942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2"/>
          <p:cNvSpPr/>
          <p:nvPr/>
        </p:nvSpPr>
        <p:spPr>
          <a:xfrm>
            <a:off x="3211370" y="44149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3"/>
          <p:cNvSpPr/>
          <p:nvPr/>
        </p:nvSpPr>
        <p:spPr>
          <a:xfrm>
            <a:off x="1545163" y="4449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5362592" y="44614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1306522" y="48870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56"/>
          <p:cNvSpPr/>
          <p:nvPr/>
        </p:nvSpPr>
        <p:spPr>
          <a:xfrm>
            <a:off x="4465257" y="4495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57"/>
          <p:cNvSpPr/>
          <p:nvPr/>
        </p:nvSpPr>
        <p:spPr>
          <a:xfrm>
            <a:off x="1259148" y="47790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58"/>
          <p:cNvSpPr/>
          <p:nvPr/>
        </p:nvSpPr>
        <p:spPr>
          <a:xfrm>
            <a:off x="3945585" y="46871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59"/>
          <p:cNvSpPr/>
          <p:nvPr/>
        </p:nvSpPr>
        <p:spPr>
          <a:xfrm>
            <a:off x="5011921" y="49549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0"/>
          <p:cNvSpPr/>
          <p:nvPr/>
        </p:nvSpPr>
        <p:spPr>
          <a:xfrm>
            <a:off x="3074596" y="4405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1"/>
          <p:cNvSpPr/>
          <p:nvPr/>
        </p:nvSpPr>
        <p:spPr>
          <a:xfrm>
            <a:off x="1546781" y="45887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2"/>
          <p:cNvSpPr/>
          <p:nvPr/>
        </p:nvSpPr>
        <p:spPr>
          <a:xfrm>
            <a:off x="3145566" y="44700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3"/>
          <p:cNvSpPr/>
          <p:nvPr/>
        </p:nvSpPr>
        <p:spPr>
          <a:xfrm>
            <a:off x="2864013" y="486864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64"/>
          <p:cNvSpPr/>
          <p:nvPr/>
        </p:nvSpPr>
        <p:spPr>
          <a:xfrm>
            <a:off x="3383568" y="48498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65"/>
          <p:cNvSpPr/>
          <p:nvPr/>
        </p:nvSpPr>
        <p:spPr>
          <a:xfrm>
            <a:off x="3308342" y="4957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66"/>
          <p:cNvSpPr/>
          <p:nvPr/>
        </p:nvSpPr>
        <p:spPr>
          <a:xfrm>
            <a:off x="4519257" y="46290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67"/>
          <p:cNvSpPr/>
          <p:nvPr/>
        </p:nvSpPr>
        <p:spPr>
          <a:xfrm>
            <a:off x="5469176" y="4407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68"/>
          <p:cNvSpPr/>
          <p:nvPr/>
        </p:nvSpPr>
        <p:spPr>
          <a:xfrm>
            <a:off x="2183829" y="4488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69"/>
          <p:cNvSpPr/>
          <p:nvPr/>
        </p:nvSpPr>
        <p:spPr>
          <a:xfrm>
            <a:off x="3275713" y="48389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0"/>
          <p:cNvSpPr/>
          <p:nvPr/>
        </p:nvSpPr>
        <p:spPr>
          <a:xfrm>
            <a:off x="1196959" y="4882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円/楕円 71"/>
          <p:cNvSpPr/>
          <p:nvPr/>
        </p:nvSpPr>
        <p:spPr>
          <a:xfrm>
            <a:off x="5007780" y="48402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円/楕円 72"/>
          <p:cNvSpPr/>
          <p:nvPr/>
        </p:nvSpPr>
        <p:spPr>
          <a:xfrm>
            <a:off x="2793142" y="4814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円/楕円 73"/>
          <p:cNvSpPr/>
          <p:nvPr/>
        </p:nvSpPr>
        <p:spPr>
          <a:xfrm>
            <a:off x="2806868" y="49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円/楕円 74"/>
          <p:cNvSpPr/>
          <p:nvPr/>
        </p:nvSpPr>
        <p:spPr>
          <a:xfrm>
            <a:off x="1654781" y="45393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75"/>
          <p:cNvSpPr/>
          <p:nvPr/>
        </p:nvSpPr>
        <p:spPr>
          <a:xfrm>
            <a:off x="4394563" y="46038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円/楕円 76"/>
          <p:cNvSpPr/>
          <p:nvPr/>
        </p:nvSpPr>
        <p:spPr>
          <a:xfrm>
            <a:off x="4363924" y="446105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77"/>
          <p:cNvSpPr/>
          <p:nvPr/>
        </p:nvSpPr>
        <p:spPr>
          <a:xfrm>
            <a:off x="2707740" y="476709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78"/>
          <p:cNvSpPr/>
          <p:nvPr/>
        </p:nvSpPr>
        <p:spPr>
          <a:xfrm>
            <a:off x="3031740" y="431704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79"/>
          <p:cNvSpPr/>
          <p:nvPr/>
        </p:nvSpPr>
        <p:spPr>
          <a:xfrm>
            <a:off x="4867980" y="47862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80"/>
          <p:cNvSpPr/>
          <p:nvPr/>
        </p:nvSpPr>
        <p:spPr>
          <a:xfrm>
            <a:off x="3211796" y="476709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81"/>
          <p:cNvSpPr/>
          <p:nvPr/>
        </p:nvSpPr>
        <p:spPr>
          <a:xfrm>
            <a:off x="5319424" y="433504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82"/>
          <p:cNvSpPr/>
          <p:nvPr/>
        </p:nvSpPr>
        <p:spPr>
          <a:xfrm>
            <a:off x="1151148" y="473168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83"/>
          <p:cNvSpPr/>
          <p:nvPr/>
        </p:nvSpPr>
        <p:spPr>
          <a:xfrm>
            <a:off x="3776673" y="462308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84"/>
          <p:cNvSpPr/>
          <p:nvPr/>
        </p:nvSpPr>
        <p:spPr>
          <a:xfrm>
            <a:off x="2131676" y="433504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85"/>
          <p:cNvSpPr/>
          <p:nvPr/>
        </p:nvSpPr>
        <p:spPr>
          <a:xfrm>
            <a:off x="1475220" y="44070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4"/>
          <p:cNvSpPr/>
          <p:nvPr/>
        </p:nvSpPr>
        <p:spPr>
          <a:xfrm>
            <a:off x="7532434" y="47652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5"/>
          <p:cNvSpPr/>
          <p:nvPr/>
        </p:nvSpPr>
        <p:spPr>
          <a:xfrm>
            <a:off x="7586434" y="48671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6"/>
          <p:cNvSpPr/>
          <p:nvPr/>
        </p:nvSpPr>
        <p:spPr>
          <a:xfrm>
            <a:off x="6158130" y="44588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7"/>
          <p:cNvSpPr/>
          <p:nvPr/>
        </p:nvSpPr>
        <p:spPr>
          <a:xfrm>
            <a:off x="7640434" y="4741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8"/>
          <p:cNvSpPr/>
          <p:nvPr/>
        </p:nvSpPr>
        <p:spPr>
          <a:xfrm>
            <a:off x="6021356" y="44498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9"/>
          <p:cNvSpPr/>
          <p:nvPr/>
        </p:nvSpPr>
        <p:spPr>
          <a:xfrm>
            <a:off x="6092326" y="45140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10"/>
          <p:cNvSpPr/>
          <p:nvPr/>
        </p:nvSpPr>
        <p:spPr>
          <a:xfrm>
            <a:off x="6360431" y="48444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11"/>
          <p:cNvSpPr/>
          <p:nvPr/>
        </p:nvSpPr>
        <p:spPr>
          <a:xfrm>
            <a:off x="7122908" y="45720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12"/>
          <p:cNvSpPr/>
          <p:nvPr/>
        </p:nvSpPr>
        <p:spPr>
          <a:xfrm>
            <a:off x="7047682" y="4680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13"/>
          <p:cNvSpPr/>
          <p:nvPr/>
        </p:nvSpPr>
        <p:spPr>
          <a:xfrm>
            <a:off x="7015053" y="45611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14"/>
          <p:cNvSpPr/>
          <p:nvPr/>
        </p:nvSpPr>
        <p:spPr>
          <a:xfrm>
            <a:off x="6289560" y="47904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15"/>
          <p:cNvSpPr/>
          <p:nvPr/>
        </p:nvSpPr>
        <p:spPr>
          <a:xfrm>
            <a:off x="6303286" y="49212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16"/>
          <p:cNvSpPr/>
          <p:nvPr/>
        </p:nvSpPr>
        <p:spPr>
          <a:xfrm>
            <a:off x="6204158" y="4742924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17"/>
          <p:cNvSpPr/>
          <p:nvPr/>
        </p:nvSpPr>
        <p:spPr>
          <a:xfrm>
            <a:off x="5978500" y="43609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18"/>
          <p:cNvSpPr/>
          <p:nvPr/>
        </p:nvSpPr>
        <p:spPr>
          <a:xfrm>
            <a:off x="6951136" y="448930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19"/>
          <p:cNvSpPr/>
          <p:nvPr/>
        </p:nvSpPr>
        <p:spPr>
          <a:xfrm>
            <a:off x="7471522" y="467693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3465024" y="1649202"/>
            <a:ext cx="2226956" cy="3471886"/>
          </a:xfrm>
          <a:prstGeom prst="rect">
            <a:avLst/>
          </a:prstGeom>
          <a:solidFill>
            <a:srgbClr val="4F81BD">
              <a:alpha val="37000"/>
            </a:srgbClr>
          </a:solidFill>
          <a:ln w="25400" cap="flat" cmpd="sng" algn="ctr">
            <a:solidFill>
              <a:srgbClr val="4F81BD">
                <a:shade val="50000"/>
                <a:alpha val="53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左中かっこ 151"/>
          <p:cNvSpPr/>
          <p:nvPr/>
        </p:nvSpPr>
        <p:spPr>
          <a:xfrm rot="16200000">
            <a:off x="4385730" y="4206001"/>
            <a:ext cx="385543" cy="2226956"/>
          </a:xfrm>
          <a:prstGeom prst="leftBrace">
            <a:avLst>
              <a:gd name="adj1" fmla="val 27563"/>
              <a:gd name="adj2" fmla="val 50000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00" y="5512251"/>
            <a:ext cx="577636" cy="262561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961378" y="1939288"/>
            <a:ext cx="2720930" cy="2247670"/>
            <a:chOff x="961378" y="1939288"/>
            <a:chExt cx="2720930" cy="2247670"/>
          </a:xfrm>
        </p:grpSpPr>
        <p:sp>
          <p:nvSpPr>
            <p:cNvPr id="164" name="二等辺三角形 163"/>
            <p:cNvSpPr/>
            <p:nvPr/>
          </p:nvSpPr>
          <p:spPr>
            <a:xfrm>
              <a:off x="1965808" y="1939288"/>
              <a:ext cx="1716500" cy="2247670"/>
            </a:xfrm>
            <a:prstGeom prst="triangle">
              <a:avLst/>
            </a:prstGeom>
            <a:gradFill flip="none" rotWithShape="1">
              <a:gsLst>
                <a:gs pos="0">
                  <a:srgbClr val="C00000">
                    <a:alpha val="80000"/>
                  </a:srgbClr>
                </a:gs>
                <a:gs pos="100000">
                  <a:srgbClr val="C00000">
                    <a:alpha val="22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961378" y="3140968"/>
              <a:ext cx="1097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diffusion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distance</a:t>
              </a:r>
            </a:p>
          </p:txBody>
        </p:sp>
        <p:pic>
          <p:nvPicPr>
            <p:cNvPr id="168" name="TexTeXPicture" descr="&lt;?xml version=&quot;1.0&quot; encoding=&quot;utf-16&quot;?&gt;&#10;&lt;TeXTeX&gt;&#10;  &lt;preamble&gt;\documentclass{jarticle}&#10;\usepackage{amsmath}&#10;\pagestyle{empty}&lt;/preamble&gt;&#10;  &lt;body&gt;\begin{align*} &#10;\Delta Y_{\rm drift}&#10;\end{align*}&lt;/body&gt;&#10;  &lt;fcolor&gt;FF000000&lt;/fcolor&gt;&#10;  &lt;bcolor&gt;FFFFFFFF&lt;/bcolor&gt;&#10;  &lt;transparent&gt;True&lt;/transparent&gt;&#10;  &lt;resolution&gt;1800&lt;/resolution&gt;&#10;  &lt;imageh&gt;214&lt;/imageh&gt;&#10;  &lt;imagew&gt;711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410" y="3856706"/>
              <a:ext cx="845887" cy="254598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 rot="21347491">
            <a:off x="3571596" y="5744858"/>
            <a:ext cx="543593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Diffusion in Brownian particle model can be described by the binomial model.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80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251542" y="1061781"/>
            <a:ext cx="5553695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06296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Dependences of F-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373" y="1268760"/>
            <a:ext cx="3658877" cy="255499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m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848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62022"/>
            <a:ext cx="1052559" cy="31030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/>
          <a:srcRect l="9314" b="9499"/>
          <a:stretch/>
        </p:blipFill>
        <p:spPr>
          <a:xfrm>
            <a:off x="5730587" y="3687750"/>
            <a:ext cx="3521329" cy="2452840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 y / ({\rm diffusion~ distance}) &#10;\end{align*}&lt;/body&gt;&#10;  &lt;fcolor&gt;FF000000&lt;/fcolor&gt;&#10;  &lt;bcolor&gt;FFFFFFFF&lt;/bcolor&gt;&#10;  &lt;transparent&gt;True&lt;/transparent&gt;&#10;  &lt;resolution&gt;1800&lt;/resolution&gt;&#10;  &lt;imageh&gt;250&lt;/imageh&gt;&#10;  &lt;imagew&gt;2511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0" y="6242745"/>
            <a:ext cx="2657473" cy="26458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F_m(\Delta y)}{\Delta y^{m-1}}&#10;\end{align*}&lt;/body&gt;&#10;  &lt;fcolor&gt;FF000000&lt;/fcolor&gt;&#10;  &lt;bcolor&gt;FFFFFFFF&lt;/bcolor&gt;&#10;  &lt;transparent&gt;True&lt;/transparent&gt;&#10;  &lt;resolution&gt;1800&lt;/resolution&gt;&#10;  &lt;imageh&gt;576&lt;/imageh&gt;&#10;  &lt;imagew&gt;882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28" y="4509120"/>
            <a:ext cx="1094761" cy="71494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73143" y="2946954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All f-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at the same order have the same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dependence up to normalization.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f-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and diffusion distance can </a:t>
            </a:r>
            <a:r>
              <a:rPr lang="en-US" altLang="ja-JP" sz="2400" dirty="0" smtClean="0"/>
              <a:t>be inferred</a:t>
            </a:r>
            <a:r>
              <a:rPr lang="en-US" altLang="ja-JP" sz="2400" dirty="0" smtClean="0"/>
              <a:t>.</a:t>
            </a:r>
            <a:endParaRPr kumimoji="1" lang="en-US" altLang="ja-JP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20272" y="239786"/>
            <a:ext cx="200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MK, Luo, PRC, 2017</a:t>
            </a:r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1475656" y="1988840"/>
            <a:ext cx="1656344" cy="700363"/>
          </a:xfrm>
          <a:prstGeom prst="wedgeRoundRectCallout">
            <a:avLst>
              <a:gd name="adj1" fmla="val 19435"/>
              <a:gd name="adj2" fmla="val -89482"/>
              <a:gd name="adj3" fmla="val 16667"/>
            </a:avLst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f-</a:t>
            </a:r>
            <a:r>
              <a:rPr lang="en-US" altLang="ja-JP" sz="2000" dirty="0" err="1" smtClean="0"/>
              <a:t>cumulant</a:t>
            </a:r>
            <a:r>
              <a:rPr lang="en-US" altLang="ja-JP" sz="2000" dirty="0" smtClean="0"/>
              <a:t> at initial cond.</a:t>
            </a:r>
            <a:endParaRPr kumimoji="1" lang="ja-JP" altLang="en-US" sz="2000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4427983" y="1956349"/>
            <a:ext cx="1377253" cy="700363"/>
          </a:xfrm>
          <a:prstGeom prst="wedgeRoundRectCallout">
            <a:avLst>
              <a:gd name="adj1" fmla="val 20221"/>
              <a:gd name="adj2" fmla="val -85953"/>
              <a:gd name="adj3" fmla="val 16667"/>
            </a:avLst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diffusion distance</a:t>
            </a:r>
            <a:endParaRPr kumimoji="1" lang="ja-JP" altLang="en-US" sz="2000" dirty="0"/>
          </a:p>
        </p:txBody>
      </p:sp>
      <p:sp>
        <p:nvSpPr>
          <p:cNvPr id="15" name="下矢印 14"/>
          <p:cNvSpPr/>
          <p:nvPr/>
        </p:nvSpPr>
        <p:spPr>
          <a:xfrm>
            <a:off x="1779579" y="5100532"/>
            <a:ext cx="2227688" cy="546849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028" y="5903375"/>
            <a:ext cx="569098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reconstruct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of conserved charges</a:t>
            </a:r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n_p^m n_{\bar p}^{\bar m} \rangle_{\rm fc}&#10;=\kappa_{m\bar m} \Delta y&#10;F_{m+\bar m}(\Delta y/d)&#10;\end{align*}&lt;/body&gt;&#10;  &lt;fcolor&gt;FF000000&lt;/fcolor&gt;&#10;  &lt;bcolor&gt;FFFFFFFF&lt;/bcolor&gt;&#10;  &lt;transparent&gt;True&lt;/transparent&gt;&#10;  &lt;resolution&gt;1800&lt;/resolution&gt;&#10;  &lt;imageh&gt;301&lt;/imageh&gt;&#10;  &lt;imagew&gt;363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5121689" cy="4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692310" cy="584775"/>
          </a:xfrm>
        </p:spPr>
        <p:txBody>
          <a:bodyPr/>
          <a:lstStyle/>
          <a:p>
            <a:r>
              <a:rPr kumimoji="1" lang="en-US" altLang="ja-JP" dirty="0" smtClean="0"/>
              <a:t> Translating Languages  </a:t>
            </a:r>
            <a:endParaRPr kumimoji="1" lang="ja-JP" altLang="en-US" dirty="0"/>
          </a:p>
        </p:txBody>
      </p:sp>
      <p:pic>
        <p:nvPicPr>
          <p:cNvPr id="135" name="図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189"/>
            <a:ext cx="4185543" cy="2664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336960"/>
            <a:ext cx="3543624" cy="2664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7" name="テキスト ボックス 136"/>
          <p:cNvSpPr txBox="1"/>
          <p:nvPr/>
        </p:nvSpPr>
        <p:spPr>
          <a:xfrm>
            <a:off x="934581" y="853919"/>
            <a:ext cx="3251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Brownian particle model</a:t>
            </a:r>
            <a:endParaRPr kumimoji="1" lang="ja-JP" altLang="en-US" sz="24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5534686" y="853918"/>
            <a:ext cx="233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From </a:t>
            </a:r>
            <a:r>
              <a:rPr kumimoji="1" lang="en-US" altLang="ja-JP" sz="2400" dirty="0" err="1" smtClean="0"/>
              <a:t>Bzdak’s</a:t>
            </a:r>
            <a:r>
              <a:rPr kumimoji="1" lang="en-US" altLang="ja-JP" sz="2400" dirty="0" smtClean="0"/>
              <a:t> talk</a:t>
            </a:r>
            <a:endParaRPr kumimoji="1" lang="ja-JP" altLang="en-US" sz="2400" dirty="0"/>
          </a:p>
        </p:txBody>
      </p: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\langle n^m \bar{n}^{\bar m} \rangle_{\rm fc}&#10;=\kappa_{m\bar m} \Delta y&#10;F_{m+\bar m}(\Delta y/d)&#10;\end{align*}&lt;/body&gt;&#10;  &lt;fcolor&gt;FF000000&lt;/fcolor&gt;&#10;  &lt;bcolor&gt;FFFFFFFF&lt;/bcolor&gt;&#10;  &lt;transparent&gt;True&lt;/transparent&gt;&#10;  &lt;resolution&gt;1800&lt;/resolution&gt;&#10;  &lt;imageh&gt;268&lt;/imageh&gt;&#10;  &lt;imagew&gt;3630&lt;/imagew&gt;&#10;  &lt;scale&gt;50&lt;/scale&gt;&#10;  &lt;cursor&gt;11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4323191" cy="319177"/>
          </a:xfrm>
          <a:prstGeom prst="rect">
            <a:avLst/>
          </a:prstGeom>
        </p:spPr>
      </p:pic>
      <p:pic>
        <p:nvPicPr>
          <p:cNvPr id="152" name="TexTeXPicture" descr="&lt;?xml version=&quot;1.0&quot; encoding=&quot;utf-16&quot;?&gt;&#10;&lt;TeXTeX&gt;&#10;  &lt;preamble&gt;\documentclass{jarticle}&#10;\usepackage{amsmath}&#10;\pagestyle{empty}&lt;/preamble&gt;&#10;  &lt;body&gt;\begin{align*} &#10;c_{m\bar{m}}^0 = \frac12 \frac{\partial^2}{\partial \Delta y^2} \langle n^m \bar{n}^{\bar m} \rangle_{\rm fc} \Big|_{\Delta y\to0}&#10;=\kappa_{m\bar m}&#10;\frac{\partial}{\partial \Delta y}&#10;F_{m+\bar m}(\Delta y/d)&#10;\Big|_{\Delta y\to0}&#10;\end{align*}&lt;/body&gt;&#10;  &lt;fcolor&gt;FF000000&lt;/fcolor&gt;&#10;  &lt;bcolor&gt;FFFFFFFF&lt;/bcolor&gt;&#10;  &lt;transparent&gt;True&lt;/transparent&gt;&#10;  &lt;resolution&gt;1800&lt;/resolution&gt;&#10;  &lt;imageh&gt;594&lt;/imageh&gt;&#10;  &lt;imagew&gt;6827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7030317" cy="611689"/>
          </a:xfrm>
          <a:prstGeom prst="rect">
            <a:avLst/>
          </a:prstGeom>
        </p:spPr>
      </p:pic>
      <p:pic>
        <p:nvPicPr>
          <p:cNvPr id="153" name="TexTeXPicture" descr="&lt;?xml version=&quot;1.0&quot; encoding=&quot;utf-16&quot;?&gt;&#10;&lt;TeXTeX&gt;&#10;  &lt;preamble&gt;\documentclass{jarticle}&#10;\usepackage{amsmath}&#10;\pagestyle{empty}&lt;/preamble&gt;&#10;  &lt;body&gt;\begin{align*} &#10;=\frac{\kappa_{m\bar m}}d&#10;\frac1{\sqrt{(m+\bar{m})(2\pi)^{m+\bar{m}-1}}}&#10;\end{align*}&lt;/body&gt;&#10;  &lt;fcolor&gt;FF000000&lt;/fcolor&gt;&#10;  &lt;bcolor&gt;FFFFFFFF&lt;/bcolor&gt;&#10;  &lt;transparent&gt;True&lt;/transparent&gt;&#10;  &lt;resolution&gt;1800&lt;/resolution&gt;&#10;  &lt;imageh&gt;614&lt;/imageh&gt;&#10;  &lt;imagew&gt;3276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0" y="5595593"/>
            <a:ext cx="3373563" cy="632284"/>
          </a:xfrm>
          <a:prstGeom prst="rect">
            <a:avLst/>
          </a:prstGeom>
        </p:spPr>
      </p:pic>
      <p:pic>
        <p:nvPicPr>
          <p:cNvPr id="158" name="TexTeXPicture" descr="&lt;?xml version=&quot;1.0&quot; encoding=&quot;utf-16&quot;?&gt;&#10;&lt;TeXTeX&gt;&#10;  &lt;preamble&gt;\documentclass{article}&#10;\usepackage{amsmath}&#10;\pagestyle{empty}&lt;/preamble&gt;&#10;  &lt;body&gt;\begin{align*} &#10;&amp;amp;\kappa_{m\bar{m}} :{\rm ~F~ cumulants~ at~ initial~ condition}&#10;\\&amp;amp;&#10;d : {\rm ~diffusion~ distance}&#10;\end{align*}&lt;/body&gt;&#10;  &lt;fcolor&gt;FF000000&lt;/fcolor&gt;&#10;  &lt;bcolor&gt;FFFFFFFF&lt;/bcolor&gt;&#10;  &lt;transparent&gt;True&lt;/transparent&gt;&#10;  &lt;resolution&gt;1800&lt;/resolution&gt;&#10;  &lt;imageh&gt;549&lt;/imageh&gt;&#10;  &lt;imagew&gt;4255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145910"/>
            <a:ext cx="4095424" cy="5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43148" y="1556792"/>
            <a:ext cx="68284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 smtClean="0">
                <a:latin typeface="Calibri" panose="020F0502020204030204" pitchFamily="34" charset="0"/>
              </a:rPr>
              <a:t>Critical Enhancement</a:t>
            </a:r>
          </a:p>
          <a:p>
            <a:pPr algn="ctr"/>
            <a:r>
              <a:rPr lang="en-US" altLang="ja-JP" sz="6000" dirty="0" smtClean="0">
                <a:latin typeface="Calibri" panose="020F0502020204030204" pitchFamily="34" charset="0"/>
              </a:rPr>
              <a:t>and Diffusion</a:t>
            </a:r>
            <a:endParaRPr kumimoji="1" lang="ja-JP" altLang="en-US" sz="6000" dirty="0">
              <a:latin typeface="Calibri" panose="020F050202020403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54109" y="4437112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 smtClean="0"/>
              <a:t>Sakaida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Asakawa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Fujii</a:t>
            </a:r>
            <a:r>
              <a:rPr lang="en-US" altLang="ja-JP" dirty="0" smtClean="0"/>
              <a:t>, MK</a:t>
            </a:r>
            <a:r>
              <a:rPr lang="en-US" altLang="ja-JP" dirty="0"/>
              <a:t>, </a:t>
            </a:r>
            <a:r>
              <a:rPr lang="en-US" altLang="ja-JP" dirty="0" smtClean="0"/>
              <a:t>Phys</a:t>
            </a:r>
            <a:r>
              <a:rPr lang="en-US" altLang="ja-JP" dirty="0"/>
              <a:t>. Rev. </a:t>
            </a:r>
            <a:r>
              <a:rPr lang="en-US" altLang="ja-JP" dirty="0" smtClean="0"/>
              <a:t>C95, 064905 </a:t>
            </a:r>
            <a:r>
              <a:rPr lang="en-US" altLang="ja-JP" dirty="0"/>
              <a:t>(</a:t>
            </a:r>
            <a:r>
              <a:rPr lang="en-US" altLang="ja-JP" dirty="0" smtClean="0"/>
              <a:t>2017)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712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391" y="2564904"/>
            <a:ext cx="7297544" cy="4115157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2627784" y="2225378"/>
            <a:ext cx="6290870" cy="3651894"/>
          </a:xfrm>
          <a:prstGeom prst="roundRect">
            <a:avLst>
              <a:gd name="adj" fmla="val 12042"/>
            </a:avLst>
          </a:prstGeom>
          <a:solidFill>
            <a:schemeClr val="lt1">
              <a:alpha val="8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61412" cy="584775"/>
          </a:xfrm>
        </p:spPr>
        <p:txBody>
          <a:bodyPr/>
          <a:lstStyle/>
          <a:p>
            <a:r>
              <a:rPr kumimoji="1" lang="en-US" altLang="ja-JP" dirty="0" smtClean="0"/>
              <a:t> Remarks on Critical Fluctuation 1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955146"/>
            <a:ext cx="6717481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Experiments cannot observe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critical fluctuation in equilibrium directly.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32802" y="2392403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Growth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13999" y="287345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ritical fluctuation has to be well developed.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But, relaxation toward equilibration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 slow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around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CP because of the critical slowing down.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07408" y="4119463"/>
            <a:ext cx="3042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Decay by diffusion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13998" y="459332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Fluctuations developed at CP are modified by the time evolution in later stage.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 rot="21311635" flipH="1">
            <a:off x="1924790" y="3266202"/>
            <a:ext cx="889272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右矢印 24"/>
          <p:cNvSpPr/>
          <p:nvPr/>
        </p:nvSpPr>
        <p:spPr>
          <a:xfrm rot="508374" flipH="1">
            <a:off x="1797006" y="4380165"/>
            <a:ext cx="970559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4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角丸四角形 48"/>
          <p:cNvSpPr/>
          <p:nvPr/>
        </p:nvSpPr>
        <p:spPr>
          <a:xfrm>
            <a:off x="237128" y="2204864"/>
            <a:ext cx="5424198" cy="16641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561412" cy="584775"/>
          </a:xfrm>
        </p:spPr>
        <p:txBody>
          <a:bodyPr/>
          <a:lstStyle/>
          <a:p>
            <a:r>
              <a:rPr kumimoji="1" lang="en-US" altLang="ja-JP" dirty="0" smtClean="0"/>
              <a:t> Remarks on Critical Fluctuation </a:t>
            </a:r>
            <a:r>
              <a:rPr lang="en-US" altLang="ja-JP" dirty="0"/>
              <a:t>2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89882" y="1021549"/>
            <a:ext cx="654217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Critical fluctuation is a conserved mode!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79564" y="1643216"/>
            <a:ext cx="557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2003; </a:t>
            </a:r>
            <a:r>
              <a:rPr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Ohtani</a:t>
            </a:r>
            <a:r>
              <a:rPr lang="en-US" altLang="ja-JP" dirty="0" smtClean="0">
                <a:solidFill>
                  <a:srgbClr val="002060"/>
                </a:solidFill>
              </a:rPr>
              <a:t>, 2004; Son,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2004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89727" y="5851934"/>
            <a:ext cx="47923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83" y="5713233"/>
            <a:ext cx="263691" cy="236047"/>
          </a:xfrm>
          <a:prstGeom prst="rect">
            <a:avLst/>
          </a:prstGeom>
        </p:spPr>
      </p:pic>
      <p:sp>
        <p:nvSpPr>
          <p:cNvPr id="24" name="フリーフォーム 23"/>
          <p:cNvSpPr/>
          <p:nvPr/>
        </p:nvSpPr>
        <p:spPr>
          <a:xfrm>
            <a:off x="333230" y="466900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 flipV="1">
            <a:off x="323528" y="477521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article}&#10;\usepackage{amsmath}&#10;\pagestyle{empty}&lt;/preamble&gt;&#10;  &lt;body&gt;\begin{align*} &#10;\sigma \sim M_q&#10;\end{align*}&lt;/body&gt;&#10;  &lt;fcolor&gt;FF0014FF&lt;/fcolor&gt;&#10;  &lt;bcolor&gt;FFFFFFFF&lt;/bcolor&gt;&#10;  &lt;transparent&gt;True&lt;/transparent&gt;&#10;  &lt;resolution&gt;1800&lt;/resolution&gt;&#10;  &lt;imageh&gt;242&lt;/imageh&gt;&#10;  &lt;imagew&gt;802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4308491"/>
            <a:ext cx="1087832" cy="328249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article}&#10;\usepackage{amsmath}&#10;\pagestyle{empty}&lt;/preamble&gt;&#10;  &lt;body&gt;\begin{align*} &#10;n_{\rm B}&#10;\end{align*}&lt;/body&gt;&#10;  &lt;fcolor&gt;FFFF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19" y="5348871"/>
            <a:ext cx="452050" cy="24795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75013" y="2376809"/>
            <a:ext cx="5145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Fluctuations of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i="1" dirty="0" err="1" smtClean="0"/>
              <a:t>n</a:t>
            </a:r>
            <a:r>
              <a:rPr kumimoji="1" lang="en-US" altLang="ja-JP" sz="2400" baseline="-25000" dirty="0" err="1" smtClean="0"/>
              <a:t>B</a:t>
            </a:r>
            <a:r>
              <a:rPr kumimoji="1" lang="en-US" altLang="ja-JP" sz="2400" dirty="0" smtClean="0"/>
              <a:t> are coupled</a:t>
            </a:r>
          </a:p>
          <a:p>
            <a:pPr algn="ctr"/>
            <a:r>
              <a:rPr lang="en-US" altLang="ja-JP" sz="2400" dirty="0" smtClean="0"/>
              <a:t>around the CP</a:t>
            </a:r>
            <a:r>
              <a:rPr kumimoji="1" lang="en-US" altLang="ja-JP" sz="2400" dirty="0" smtClean="0"/>
              <a:t>!</a:t>
            </a:r>
            <a:endParaRPr kumimoji="1" lang="ja-JP" altLang="en-US" sz="2400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257740" y="4263479"/>
            <a:ext cx="25922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7457072" y="3039343"/>
            <a:ext cx="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/>
          <p:cNvSpPr/>
          <p:nvPr/>
        </p:nvSpPr>
        <p:spPr>
          <a:xfrm rot="19776353">
            <a:off x="6917012" y="4130315"/>
            <a:ext cx="1080120" cy="26632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 rot="19776353">
            <a:off x="6654061" y="4065479"/>
            <a:ext cx="1606019" cy="396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 rot="19776353">
            <a:off x="6363064" y="3993479"/>
            <a:ext cx="2190027" cy="540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>
            <a:spLocks noChangeAspect="1"/>
          </p:cNvSpPr>
          <p:nvPr/>
        </p:nvSpPr>
        <p:spPr>
          <a:xfrm rot="19776353">
            <a:off x="7165067" y="4191478"/>
            <a:ext cx="584006" cy="144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91" y="2926596"/>
            <a:ext cx="251520" cy="209279"/>
          </a:xfrm>
          <a:prstGeom prst="rect">
            <a:avLst/>
          </a:prstGeom>
        </p:spPr>
      </p:pic>
      <p:sp>
        <p:nvSpPr>
          <p:cNvPr id="38" name="左右矢印 37"/>
          <p:cNvSpPr/>
          <p:nvPr/>
        </p:nvSpPr>
        <p:spPr>
          <a:xfrm>
            <a:off x="5922112" y="3600472"/>
            <a:ext cx="2602643" cy="728066"/>
          </a:xfrm>
          <a:prstGeom prst="leftRightArrow">
            <a:avLst>
              <a:gd name="adj1" fmla="val 44598"/>
              <a:gd name="adj2" fmla="val 75349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  <a:alpha val="64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 rot="19888411">
            <a:off x="5844897" y="3026749"/>
            <a:ext cx="1763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critical</a:t>
            </a:r>
          </a:p>
          <a:p>
            <a:r>
              <a:rPr lang="en-US" altLang="ja-JP" sz="28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oft mode</a:t>
            </a:r>
            <a:endParaRPr kumimoji="1" lang="ja-JP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下矢印 39"/>
          <p:cNvSpPr/>
          <p:nvPr/>
        </p:nvSpPr>
        <p:spPr>
          <a:xfrm flipV="1">
            <a:off x="6789556" y="4616218"/>
            <a:ext cx="268607" cy="799389"/>
          </a:xfrm>
          <a:prstGeom prst="downArrow">
            <a:avLst>
              <a:gd name="adj1" fmla="val 50000"/>
              <a:gd name="adj2" fmla="val 1401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88735" y="5415607"/>
            <a:ext cx="21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: fast damping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T_{0\mu}&#10;\end{align*}&lt;/body&gt;&#10;  &lt;fcolor&gt;FF000000&lt;/fcolor&gt;&#10;  &lt;bcolor&gt;FFFFFFFF&lt;/bcolor&gt;&#10;  &lt;transparent&gt;True&lt;/transparent&gt;&#10;  &lt;resolution&gt;1800&lt;/resolution&gt;&#10;  &lt;imageh&gt;243&lt;/imageh&gt;&#10;  &lt;imagew&gt;35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01" y="4743810"/>
            <a:ext cx="444456" cy="308580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n_{\rm B}&#10;\end{align*}&lt;/body&gt;&#10;  &lt;fcolor&gt;FF00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53" y="4467974"/>
            <a:ext cx="340327" cy="186672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article}&#10;\usepackage{amsmath}&#10;\pagestyle{empty}&lt;/preamble&gt;&#10;  &lt;body&gt;\begin{align*} &#10;F(\sigma,n) = &#10;&amp;amp;A \sigma^2 + B \sigma n + C n^2 &#10;\\&#10;&amp;amp;+ \cdots&#10;\end{align*}&lt;/body&gt;&#10;  &lt;fcolor&gt;FF000000&lt;/fcolor&gt;&#10;  &lt;bcolor&gt;FFFFFFFF&lt;/bcolor&gt;&#10;  &lt;transparent&gt;True&lt;/transparent&gt;&#10;  &lt;resolution&gt;1800&lt;/resolution&gt;&#10;  &lt;imageh&gt;612&lt;/imageh&gt;&#10;  &lt;imagew&gt;303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81" y="5960743"/>
            <a:ext cx="3210983" cy="64769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article}&#10;\usepackage{amsmath}&#10;\pagestyle{empty}&lt;/preamble&gt;&#10;  &lt;body&gt;\begin{align*} &#10;\delta \sigma \simeq \delta n_B&#10;\end{align*}&lt;/body&gt;&#10;  &lt;fcolor&gt;FF000000&lt;/fcolor&gt;&#10;  &lt;bcolor&gt;FFFFFFFF&lt;/bcolor&gt;&#10;  &lt;transparent&gt;True&lt;/transparent&gt;&#10;  &lt;resolution&gt;1800&lt;/resolution&gt;&#10;  &lt;imageh&gt;216&lt;/imageh&gt;&#10;  &lt;imagew&gt;1008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72" y="3315279"/>
            <a:ext cx="1845041" cy="395366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flipV="1">
            <a:off x="1043608" y="4344063"/>
            <a:ext cx="0" cy="176232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7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38562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Dynamical Evolution of Critical Fluctuations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196752"/>
            <a:ext cx="4952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Evolution of correlation length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59832" y="1719972"/>
            <a:ext cx="3078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Berdnikov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Rajagopal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(2000)</a:t>
            </a:r>
            <a:endParaRPr kumimoji="1" lang="en-US" altLang="ja-JP" sz="2000" dirty="0" smtClean="0"/>
          </a:p>
          <a:p>
            <a:pPr algn="r"/>
            <a:r>
              <a:rPr lang="en-US" altLang="ja-JP" sz="2000" dirty="0" err="1" smtClean="0"/>
              <a:t>Asakawa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Nonaka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(2002)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2852936"/>
            <a:ext cx="6781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Higher orders (spatially uniform “</a:t>
            </a:r>
            <a:r>
              <a:rPr lang="en-US" altLang="ja-JP" sz="2800" dirty="0" smtClean="0">
                <a:latin typeface="Symbol" panose="05050102010706020507" pitchFamily="18" charset="2"/>
              </a:rPr>
              <a:t>s</a:t>
            </a:r>
            <a:r>
              <a:rPr lang="en-US" altLang="ja-JP" sz="2800" dirty="0" smtClean="0"/>
              <a:t>” mode)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81110" y="3369923"/>
            <a:ext cx="403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Mukherjee, </a:t>
            </a:r>
            <a:r>
              <a:rPr kumimoji="1" lang="en-US" altLang="ja-JP" sz="2000" dirty="0" err="1" smtClean="0"/>
              <a:t>Venugopalan</a:t>
            </a:r>
            <a:r>
              <a:rPr kumimoji="1" lang="en-US" altLang="ja-JP" sz="2000" dirty="0" smtClean="0"/>
              <a:t>, Yin (2015)</a:t>
            </a:r>
            <a:endParaRPr kumimoji="1"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265" y="3260077"/>
            <a:ext cx="2530906" cy="17530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1520" y="5468621"/>
            <a:ext cx="360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Correlation functions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81110" y="5922596"/>
            <a:ext cx="329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Kapusta</a:t>
            </a:r>
            <a:r>
              <a:rPr kumimoji="1" lang="en-US" altLang="ja-JP" sz="2000" dirty="0" smtClean="0"/>
              <a:t>, Torres-Rincon (2012)</a:t>
            </a:r>
            <a:endParaRPr kumimoji="1" lang="ja-JP" altLang="en-US" sz="2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177" y="993255"/>
            <a:ext cx="2811649" cy="188151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51519" y="4247510"/>
            <a:ext cx="6509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Dynamical evolution in chiral fluid model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81110" y="4719565"/>
            <a:ext cx="317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Nahrgang</a:t>
            </a:r>
            <a:r>
              <a:rPr kumimoji="1" lang="en-US" altLang="ja-JP" sz="2000" dirty="0" smtClean="0"/>
              <a:t>, Herold, … (2014~)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152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2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755576" y="4997971"/>
            <a:ext cx="7272808" cy="1723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38524" cy="584775"/>
          </a:xfrm>
        </p:spPr>
        <p:txBody>
          <a:bodyPr/>
          <a:lstStyle/>
          <a:p>
            <a:r>
              <a:rPr kumimoji="1" lang="en-US" altLang="ja-JP" dirty="0" smtClean="0"/>
              <a:t> Aim of This Study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980728"/>
            <a:ext cx="7662675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Describe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conserved nature </a:t>
            </a:r>
            <a:r>
              <a:rPr kumimoji="1" lang="en-US" altLang="ja-JP" sz="2400" dirty="0" smtClean="0"/>
              <a:t>of critical fluctuation.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We want to study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experimental observables</a:t>
            </a:r>
            <a:r>
              <a:rPr kumimoji="1" lang="en-US" altLang="ja-JP" sz="2400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focus on a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conserved charge </a:t>
            </a:r>
            <a:r>
              <a:rPr lang="en-US" altLang="ja-JP" sz="2400" b="1" dirty="0" smtClean="0"/>
              <a:t>(baryon number)</a:t>
            </a:r>
            <a:endParaRPr lang="en-US" altLang="ja-JP" sz="2400" dirty="0" smtClean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study evolution of </a:t>
            </a:r>
            <a:r>
              <a:rPr kumimoji="1" lang="en-US" altLang="ja-JP" sz="2400" b="1" dirty="0" smtClean="0"/>
              <a:t>conserved-charge</a:t>
            </a:r>
            <a:r>
              <a:rPr kumimoji="1" lang="en-US" altLang="ja-JP" sz="2400" dirty="0" smtClean="0"/>
              <a:t> fluctuation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Concentrate on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2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order</a:t>
            </a:r>
            <a:r>
              <a:rPr lang="en-US" altLang="ja-JP" sz="2400" dirty="0" smtClean="0"/>
              <a:t> fluctuation. (not higher)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We study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b="1" dirty="0" smtClean="0"/>
              <a:t>rapidity window </a:t>
            </a:r>
            <a:r>
              <a:rPr lang="en-US" altLang="ja-JP" sz="2400" b="1" dirty="0" err="1" smtClean="0"/>
              <a:t>denepdence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of the </a:t>
            </a:r>
            <a:r>
              <a:rPr lang="en-US" altLang="ja-JP" sz="2400" dirty="0" err="1" smtClean="0"/>
              <a:t>cumulant</a:t>
            </a:r>
            <a:endParaRPr lang="en-US" altLang="ja-JP" sz="2400" dirty="0" smtClean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2-particle </a:t>
            </a:r>
            <a:r>
              <a:rPr kumimoji="1" lang="en-US" altLang="ja-JP" sz="2400" b="1" dirty="0" smtClean="0"/>
              <a:t>correlation function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3065" y="5037706"/>
            <a:ext cx="379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tx2">
                    <a:lumMod val="50000"/>
                  </a:schemeClr>
                </a:solidFill>
              </a:rPr>
              <a:t>Our Main C</a:t>
            </a:r>
            <a:r>
              <a:rPr kumimoji="1" lang="en-US" altLang="ja-JP" sz="2800" b="1" dirty="0" smtClean="0">
                <a:solidFill>
                  <a:schemeClr val="tx2">
                    <a:lumMod val="50000"/>
                  </a:schemeClr>
                </a:solidFill>
              </a:rPr>
              <a:t>onclusion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35591" y="5719734"/>
            <a:ext cx="422423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N</a:t>
            </a:r>
            <a:r>
              <a:rPr kumimoji="1" lang="en-US" altLang="ja-JP" sz="2400" dirty="0" smtClean="0"/>
              <a:t>on-monotonicity in</a:t>
            </a:r>
          </a:p>
          <a:p>
            <a:pPr algn="ctr"/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or correlation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62946" y="578129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=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70852" y="5726951"/>
            <a:ext cx="139974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S</a:t>
            </a:r>
            <a:r>
              <a:rPr kumimoji="1" lang="en-US" altLang="ja-JP" sz="2400" dirty="0" smtClean="0"/>
              <a:t>ignal of</a:t>
            </a:r>
          </a:p>
          <a:p>
            <a:pPr algn="ctr"/>
            <a:r>
              <a:rPr kumimoji="1" lang="en-US" altLang="ja-JP" sz="2400" dirty="0" smtClean="0"/>
              <a:t>QCD-CP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3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 animBg="1"/>
      <p:bldP spid="7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88800" cy="584775"/>
          </a:xfrm>
        </p:spPr>
        <p:txBody>
          <a:bodyPr/>
          <a:lstStyle/>
          <a:p>
            <a:r>
              <a:rPr kumimoji="1" lang="en-US" altLang="ja-JP" dirty="0" smtClean="0"/>
              <a:t> Stochastic Diffusion Equation (SDE)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3284984"/>
            <a:ext cx="537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1043608" y="1602540"/>
            <a:ext cx="3384376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043608" y="3944736"/>
            <a:ext cx="5256584" cy="14277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60760"/>
            <a:ext cx="4859437" cy="59965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&#10;\end{align*}&lt;/body&gt;&#10;  &lt;fcolor&gt;FF000000&lt;/fcolor&gt;&#10;  &lt;bcolor&gt;FFFFFFFF&lt;/bcolor&gt;&#10;  &lt;transparent&gt;True&lt;/transparent&gt;&#10;  &lt;resolution&gt;1800&lt;/resolution&gt;&#10;  &lt;imageh&gt;315&lt;/imageh&gt;&#10;  &lt;imagew&gt;1340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09599"/>
            <a:ext cx="2526832" cy="59399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7544" y="980728"/>
            <a:ext cx="352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Diffusion equation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99992" y="1620399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Describe a relaxation of a conserved density </a:t>
            </a:r>
            <a:r>
              <a:rPr lang="en-US" altLang="ja-JP" sz="2000" i="1" dirty="0" smtClean="0"/>
              <a:t>n</a:t>
            </a:r>
            <a:r>
              <a:rPr lang="en-US" altLang="ja-JP" sz="2000" dirty="0" smtClean="0"/>
              <a:t> toward </a:t>
            </a:r>
            <a:r>
              <a:rPr kumimoji="1" lang="en-US" altLang="ja-JP" sz="2000" dirty="0" smtClean="0"/>
              <a:t>uniform state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without fluctuation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56185" y="4160759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75656" y="5600921"/>
            <a:ext cx="6782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Describe a relaxation toward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fluctuating</a:t>
            </a:r>
            <a:r>
              <a:rPr kumimoji="1" lang="en-US" altLang="ja-JP" sz="2000" dirty="0" smtClean="0"/>
              <a:t> uniform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Symbol" panose="05050102010706020507" pitchFamily="18" charset="2"/>
              </a:rPr>
              <a:t>c</a:t>
            </a:r>
            <a:r>
              <a:rPr lang="en-US" altLang="ja-JP" sz="2000" dirty="0" smtClean="0"/>
              <a:t>: susceptibility (fluctuation in </a:t>
            </a:r>
            <a:r>
              <a:rPr lang="en-US" altLang="ja-JP" sz="2000" dirty="0" err="1" smtClean="0"/>
              <a:t>equil</a:t>
            </a:r>
            <a:r>
              <a:rPr lang="en-US" altLang="ja-JP" sz="2000" dirty="0" smtClean="0"/>
              <a:t>.)</a:t>
            </a:r>
            <a:endParaRPr kumimoji="1" lang="ja-JP" altLang="en-US" sz="2000" dirty="0"/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langle \xi(\eta_1)\xi(\eta_2) \rangle \sim \chi \delta(\eta_1-\eta_2)&#10;\end{align*}&lt;/body&gt;&#10;  &lt;fcolor&gt;FF000000&lt;/fcolor&gt;&#10;  &lt;bcolor&gt;FFFFFFFF&lt;/bcolor&gt;&#10;  &lt;transparent&gt;True&lt;/transparent&gt;&#10;  &lt;resolution&gt;1800&lt;/resolution&gt;&#10;  &lt;imageh&gt;250&lt;/imageh&gt;&#10;  &lt;imagew&gt;281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84" y="4920535"/>
            <a:ext cx="3399831" cy="30151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902259" y="6483350"/>
            <a:ext cx="4271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</a:rPr>
              <a:t>Review: </a:t>
            </a:r>
            <a:r>
              <a:rPr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dirty="0" smtClean="0">
                <a:solidFill>
                  <a:srgbClr val="002060"/>
                </a:solidFill>
              </a:rPr>
              <a:t>, MK</a:t>
            </a:r>
            <a:r>
              <a:rPr lang="en-US" altLang="ja-JP" dirty="0">
                <a:solidFill>
                  <a:srgbClr val="002060"/>
                </a:solidFill>
              </a:rPr>
              <a:t>, </a:t>
            </a:r>
            <a:r>
              <a:rPr lang="en-US" altLang="ja-JP" dirty="0" smtClean="0">
                <a:solidFill>
                  <a:srgbClr val="002060"/>
                </a:solidFill>
              </a:rPr>
              <a:t>PPNP </a:t>
            </a:r>
            <a:r>
              <a:rPr lang="en-US" altLang="ja-JP" b="1" dirty="0" smtClean="0">
                <a:solidFill>
                  <a:srgbClr val="002060"/>
                </a:solidFill>
              </a:rPr>
              <a:t>90</a:t>
            </a:r>
            <a:r>
              <a:rPr lang="en-US" altLang="ja-JP" dirty="0" smtClean="0">
                <a:solidFill>
                  <a:srgbClr val="002060"/>
                </a:solidFill>
              </a:rPr>
              <a:t> (2016</a:t>
            </a:r>
            <a:r>
              <a:rPr lang="en-US" altLang="ja-JP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00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90505" cy="584775"/>
          </a:xfrm>
        </p:spPr>
        <p:txBody>
          <a:bodyPr/>
          <a:lstStyle/>
          <a:p>
            <a:r>
              <a:rPr kumimoji="1" lang="en-US" altLang="ja-JP" dirty="0" smtClean="0"/>
              <a:t> Soft Mode of QCD Critical Point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269414" y="2893297"/>
            <a:ext cx="25922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7468746" y="1669161"/>
            <a:ext cx="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/>
        </p:nvSpPr>
        <p:spPr>
          <a:xfrm rot="19776353">
            <a:off x="6928686" y="2760133"/>
            <a:ext cx="1080120" cy="26632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 rot="19776353">
            <a:off x="6665735" y="2695297"/>
            <a:ext cx="1606019" cy="396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 rot="19776353">
            <a:off x="6374738" y="2623297"/>
            <a:ext cx="2190027" cy="540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 rot="19776353">
            <a:off x="7176741" y="2821296"/>
            <a:ext cx="584006" cy="144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65" y="1556414"/>
            <a:ext cx="251520" cy="209279"/>
          </a:xfrm>
          <a:prstGeom prst="rect">
            <a:avLst/>
          </a:prstGeom>
        </p:spPr>
      </p:pic>
      <p:sp>
        <p:nvSpPr>
          <p:cNvPr id="11" name="左右矢印 10"/>
          <p:cNvSpPr/>
          <p:nvPr/>
        </p:nvSpPr>
        <p:spPr>
          <a:xfrm>
            <a:off x="5933786" y="2230290"/>
            <a:ext cx="2602643" cy="728066"/>
          </a:xfrm>
          <a:prstGeom prst="leftRightArrow">
            <a:avLst>
              <a:gd name="adj1" fmla="val 44598"/>
              <a:gd name="adj2" fmla="val 75349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  <a:alpha val="64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 rot="19888411">
            <a:off x="5856571" y="1656567"/>
            <a:ext cx="1763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critical</a:t>
            </a:r>
          </a:p>
          <a:p>
            <a:r>
              <a:rPr lang="en-US" altLang="ja-JP" sz="28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oft mode</a:t>
            </a:r>
            <a:endParaRPr kumimoji="1" lang="ja-JP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 flipV="1">
            <a:off x="6801230" y="3246036"/>
            <a:ext cx="268607" cy="799389"/>
          </a:xfrm>
          <a:prstGeom prst="downArrow">
            <a:avLst>
              <a:gd name="adj1" fmla="val 50000"/>
              <a:gd name="adj2" fmla="val 1401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00409" y="4045425"/>
            <a:ext cx="21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: fast damping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0\mu}&#10;\end{align*}&lt;/body&gt;&#10;  &lt;fcolor&gt;FF000000&lt;/fcolor&gt;&#10;  &lt;bcolor&gt;FFFFFFFF&lt;/bcolor&gt;&#10;  &lt;transparent&gt;True&lt;/transparent&gt;&#10;  &lt;resolution&gt;1800&lt;/resolution&gt;&#10;  &lt;imageh&gt;243&lt;/imageh&gt;&#10;  &lt;imagew&gt;35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75" y="3373628"/>
            <a:ext cx="444456" cy="308580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n_{\rm B}&#10;\end{align*}&lt;/body&gt;&#10;  &lt;fcolor&gt;FF00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27" y="3097792"/>
            <a:ext cx="340327" cy="186672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F(\sigma,n) = &#10;&amp;amp;A \sigma^2 + B \sigma n + C n^2 &#10;\\&#10;&amp;amp;+ \cdots&#10;\end{align*}&lt;/body&gt;&#10;  &lt;fcolor&gt;FF000000&lt;/fcolor&gt;&#10;  &lt;bcolor&gt;FFFFFFFF&lt;/bcolor&gt;&#10;  &lt;transparent&gt;True&lt;/transparent&gt;&#10;  &lt;resolution&gt;1800&lt;/resolution&gt;&#10;  &lt;imageh&gt;612&lt;/imageh&gt;&#10;  &lt;imagew&gt;303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7" y="1650642"/>
            <a:ext cx="3210983" cy="647699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2410642" y="5443621"/>
            <a:ext cx="5516315" cy="7216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(\tau) \partial_\eta^2 n + \partial_\eta \xi&#10;\end{align*}&lt;/body&gt;&#10;  &lt;fcolor&gt;FF000000&lt;/fcolor&gt;&#10;  &lt;bcolor&gt;FFFFFFFF&lt;/bcolor&gt;&#10;  &lt;transparent&gt;True&lt;/transparent&gt;&#10;  &lt;resolution&gt;1800&lt;/resolution&gt;&#10;  &lt;imageh&gt;315&lt;/imageh&gt;&#10;  &lt;imagew&gt;2349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26" y="5586651"/>
            <a:ext cx="3773702" cy="506052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51181" y="2283203"/>
            <a:ext cx="521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Time dependent </a:t>
            </a:r>
            <a:r>
              <a:rPr kumimoji="1" lang="en-US" altLang="ja-JP" sz="2400" dirty="0" err="1" smtClean="0"/>
              <a:t>Ginzburg</a:t>
            </a:r>
            <a:r>
              <a:rPr kumimoji="1" lang="en-US" altLang="ja-JP" sz="2400" dirty="0" smtClean="0"/>
              <a:t>-Landau</a:t>
            </a:r>
            <a:endParaRPr kumimoji="1" lang="ja-JP" altLang="en-US" sz="2400" dirty="0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left( \begin{array}{c}&#10;\dot \sigma&#10;\\&#10;\dot n&#10;\end{array}\right)&#10;=&#10;\left( \begin{array}{cc}&#10;\Gamma_{\sigma\sigma} &amp;amp;&#10;\Gamma_{\sigma n} \\&#10;\Gamma_{n \sigma} &amp;amp;&#10;\Gamma_{n n}&#10;\end{array}\right)&#10;\left( \begin{array}{c}&#10;\sigma \\ n \end{array}\right)&#10;\end{align*}&lt;/body&gt;&#10;  &lt;fcolor&gt;FF000000&lt;/fcolor&gt;&#10;  &lt;bcolor&gt;FFFFFFFF&lt;/bcolor&gt;&#10;  &lt;transparent&gt;True&lt;/transparent&gt;&#10;  &lt;resolution&gt;1800&lt;/resolution&gt;&#10;  &lt;imageh&gt;746&lt;/imageh&gt;&#10;  &lt;imagew&gt;3564&lt;/imagew&gt;&#10;  &lt;scale&gt;50&lt;/scale&gt;&#10;  &lt;cursor&gt;18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2" y="2974288"/>
            <a:ext cx="3771900" cy="789517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2248293" y="3369047"/>
            <a:ext cx="1224907" cy="39475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824357" y="2974288"/>
            <a:ext cx="652734" cy="39475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sim k^2&#10;\end{align*}&lt;/body&gt;&#10;  &lt;fcolor&gt;FF000000&lt;/fcolor&gt;&#10;  &lt;bcolor&gt;FFFFFFFF&lt;/bcolor&gt;&#10;  &lt;transparent&gt;True&lt;/transparent&gt;&#10;  &lt;resolution&gt;1800&lt;/resolution&gt;&#10;  &lt;imageh&gt;219&lt;/imageh&gt;&#10;  &lt;imagew&gt;47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31" y="3845297"/>
            <a:ext cx="500592" cy="231775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251181" y="1056725"/>
            <a:ext cx="295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Effective potential</a:t>
            </a:r>
            <a:endParaRPr kumimoji="1" lang="ja-JP" altLang="en-US" sz="2400" dirty="0"/>
          </a:p>
        </p:txBody>
      </p:sp>
      <p:sp>
        <p:nvSpPr>
          <p:cNvPr id="34" name="曲折矢印 33"/>
          <p:cNvSpPr/>
          <p:nvPr/>
        </p:nvSpPr>
        <p:spPr>
          <a:xfrm flipV="1">
            <a:off x="860448" y="4101509"/>
            <a:ext cx="1479304" cy="2143715"/>
          </a:xfrm>
          <a:prstGeom prst="bentArrow">
            <a:avLst>
              <a:gd name="adj1" fmla="val 25000"/>
              <a:gd name="adj2" fmla="val 32091"/>
              <a:gd name="adj3" fmla="val 37054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39298" y="4414776"/>
            <a:ext cx="2497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For slow and 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long wavelength,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80207" y="5544579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SDE</a:t>
            </a:r>
            <a:endParaRPr kumimoji="1" lang="ja-JP" altLang="en-US" sz="2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559780" y="801174"/>
            <a:ext cx="557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2003; </a:t>
            </a:r>
            <a:r>
              <a:rPr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Ohtani</a:t>
            </a:r>
            <a:r>
              <a:rPr lang="en-US" altLang="ja-JP" dirty="0" smtClean="0">
                <a:solidFill>
                  <a:srgbClr val="002060"/>
                </a:solidFill>
              </a:rPr>
              <a:t>, 2004; Son,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2004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857728" y="6218661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singularities in </a:t>
            </a:r>
            <a:endParaRPr kumimoji="1" lang="ja-JP" altLang="en-US" sz="2400" dirty="0"/>
          </a:p>
        </p:txBody>
      </p:sp>
      <p:pic>
        <p:nvPicPr>
          <p:cNvPr id="39" name="TexTeXPicture" descr="&lt;?xml version=&quot;1.0&quot; encoding=&quot;utf-16&quot;?&gt;&#10;&lt;TeXTeX&gt;&#10;  &lt;preamble&gt;\documentclass{article}&#10;\usepackage{amsmath}&#10;\pagestyle{empty}&lt;/preamble&gt;&#10;  &lt;body&gt;\begin{align*} &#10;D(\tau) {\rm ~and~} 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1564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93" y="6333127"/>
            <a:ext cx="1879586" cy="3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05033" cy="584775"/>
          </a:xfrm>
        </p:spPr>
        <p:txBody>
          <a:bodyPr/>
          <a:lstStyle/>
          <a:p>
            <a:r>
              <a:rPr kumimoji="1" lang="en-US" altLang="ja-JP" dirty="0" smtClean="0"/>
              <a:t> Parametrizing D(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and </a:t>
            </a:r>
            <a:r>
              <a:rPr kumimoji="1" lang="en-US" altLang="ja-JP" dirty="0" smtClean="0">
                <a:latin typeface="Symbol" panose="05050102010706020507" pitchFamily="18" charset="2"/>
              </a:rPr>
              <a:t>c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>
            <a:off x="4237152" y="815103"/>
            <a:ext cx="3791232" cy="304046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977143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Critical behavior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1556792"/>
            <a:ext cx="2344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3D </a:t>
            </a:r>
            <a:r>
              <a:rPr kumimoji="1" lang="en-US" altLang="ja-JP" sz="2400" dirty="0" err="1" smtClean="0"/>
              <a:t>Ising</a:t>
            </a:r>
            <a:r>
              <a:rPr kumimoji="1" lang="en-US" altLang="ja-JP" sz="2400" dirty="0" smtClean="0"/>
              <a:t> (</a:t>
            </a:r>
            <a:r>
              <a:rPr kumimoji="1" lang="en-US" altLang="ja-JP" sz="2400" dirty="0" err="1" smtClean="0"/>
              <a:t>r,H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model H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39700" y="885126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(critical point)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4062" y="3646241"/>
            <a:ext cx="2862787" cy="35277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24783" y="3626177"/>
            <a:ext cx="2862785" cy="35679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article}&#10;\usepackage{amsmath}&#10;\pagestyle{empty}&lt;/preamble&gt;&#10;  &lt;body&gt;\begin{align*} &#10;D(T)&#10;\end{align*}&lt;/body&gt;&#10;  &lt;fcolor&gt;FF000000&lt;/fcolor&gt;&#10;  &lt;bcolor&gt;FFFFFFFF&lt;/bcolor&gt;&#10;  &lt;transparent&gt;True&lt;/transparent&gt;&#10;  &lt;resolution&gt;1800&lt;/resolution&gt;&#10;  &lt;imageh&gt;250&lt;/imageh&gt;&#10;  &lt;imagew&gt;55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1" y="4533514"/>
            <a:ext cx="735836" cy="33265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chi(T)&#10;\end{align*}&lt;/body&gt;&#10;  &lt;fcolor&gt;FF000000&lt;/fcolor&gt;&#10;  &lt;bcolor&gt;FFFFFFFF&lt;/bcolor&gt;&#10;  &lt;transparent&gt;True&lt;/transparent&gt;&#10;  &lt;resolution&gt;1800&lt;/resolution&gt;&#10;  &lt;imageh&gt;250&lt;/imageh&gt;&#10;  &lt;imagew&gt;49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70" y="4162772"/>
            <a:ext cx="806092" cy="404664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 flipV="1">
            <a:off x="5626492" y="4365104"/>
            <a:ext cx="484632" cy="80443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3691" y="4874644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critical</a:t>
            </a:r>
          </a:p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enhancement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534010" y="5169540"/>
            <a:ext cx="484632" cy="8517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97813" y="473614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critical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slowing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down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362167"/>
            <a:ext cx="332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Temperature dep.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314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1763688" y="5474841"/>
            <a:ext cx="5688632" cy="13385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5511216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318027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88729" cy="584775"/>
          </a:xfrm>
        </p:spPr>
        <p:txBody>
          <a:bodyPr/>
          <a:lstStyle/>
          <a:p>
            <a:r>
              <a:rPr kumimoji="1" lang="en-US" altLang="ja-JP" dirty="0" smtClean="0"/>
              <a:t> Crossover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8" y="1196752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1196752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17468" y="-73594"/>
            <a:ext cx="2376265" cy="34767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263017" y="2344537"/>
            <a:ext cx="2288846" cy="34804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05866" y="5013176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monotonically </a:t>
            </a:r>
            <a:r>
              <a:rPr kumimoji="1" lang="en-US" altLang="ja-JP" sz="2400" dirty="0" err="1" smtClean="0"/>
              <a:t>decresing</a:t>
            </a:r>
            <a:endParaRPr kumimoji="1" lang="en-US" altLang="ja-JP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50976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lang="en-US" altLang="ja-JP" sz="2000" dirty="0" smtClean="0"/>
              <a:t>increasing</a:t>
            </a:r>
            <a:endParaRPr kumimoji="1" lang="ja-JP" altLang="en-US" sz="2000" dirty="0"/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26" y="5731175"/>
            <a:ext cx="481542" cy="264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535860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kumimoji="1" lang="en-US" altLang="ja-JP" sz="2000" dirty="0" smtClean="0"/>
              <a:t>decreasing</a:t>
            </a:r>
            <a:endParaRPr kumimoji="1" lang="ja-JP" altLang="en-US" sz="2000" dirty="0"/>
          </a:p>
        </p:txBody>
      </p:sp>
      <p:pic>
        <p:nvPicPr>
          <p:cNvPr id="21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47" y="5731175"/>
            <a:ext cx="770467" cy="264583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5076056" y="5894414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39467" y="5766947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511215" y="1297747"/>
            <a:ext cx="3659803" cy="2851333"/>
            <a:chOff x="5511215" y="1297747"/>
            <a:chExt cx="3659803" cy="2851333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/>
            <a:stretch/>
          </p:blipFill>
          <p:spPr bwMode="auto">
            <a:xfrm>
              <a:off x="5511215" y="1297747"/>
              <a:ext cx="3659803" cy="28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7355207" y="3067263"/>
              <a:ext cx="13165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2000" dirty="0" smtClean="0">
                  <a:solidFill>
                    <a:srgbClr val="0070C0"/>
                  </a:solidFill>
                </a:rPr>
                <a:t>ALICE</a:t>
              </a:r>
            </a:p>
            <a:p>
              <a:pPr algn="r"/>
              <a:r>
                <a:rPr lang="en-US" altLang="ja-JP" sz="2000" dirty="0" smtClean="0">
                  <a:solidFill>
                    <a:srgbClr val="0070C0"/>
                  </a:solidFill>
                </a:rPr>
                <a:t>PRL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6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2" y="1259081"/>
            <a:ext cx="5799151" cy="385673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4158"/>
            <a:ext cx="5799151" cy="385673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44" y="1254158"/>
            <a:ext cx="5799151" cy="385673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88" y="1254158"/>
            <a:ext cx="5799151" cy="3856734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1763688" y="5474841"/>
            <a:ext cx="5688632" cy="13385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5511216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318027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76930" cy="584775"/>
          </a:xfrm>
        </p:spPr>
        <p:txBody>
          <a:bodyPr/>
          <a:lstStyle/>
          <a:p>
            <a:r>
              <a:rPr kumimoji="1" lang="en-US" altLang="ja-JP" dirty="0" smtClean="0"/>
              <a:t> Crossover / Correlation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  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217468" y="-73594"/>
            <a:ext cx="2376265" cy="34767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263017" y="2344537"/>
            <a:ext cx="2288846" cy="34804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05866" y="5013176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monotonically </a:t>
            </a:r>
            <a:r>
              <a:rPr kumimoji="1" lang="en-US" altLang="ja-JP" sz="2400" dirty="0" err="1" smtClean="0"/>
              <a:t>decresing</a:t>
            </a:r>
            <a:endParaRPr kumimoji="1" lang="en-US" altLang="ja-JP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50976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lang="en-US" altLang="ja-JP" sz="2000" dirty="0" smtClean="0"/>
              <a:t>increasing</a:t>
            </a:r>
            <a:endParaRPr kumimoji="1" lang="ja-JP" altLang="en-US" sz="2000" dirty="0"/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26" y="5731175"/>
            <a:ext cx="481542" cy="264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535860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kumimoji="1" lang="en-US" altLang="ja-JP" sz="2000" dirty="0" smtClean="0"/>
              <a:t>decreasing</a:t>
            </a:r>
            <a:endParaRPr kumimoji="1" lang="ja-JP" altLang="en-US" sz="2000" dirty="0"/>
          </a:p>
        </p:txBody>
      </p:sp>
      <p:sp>
        <p:nvSpPr>
          <p:cNvPr id="24" name="右矢印 23"/>
          <p:cNvSpPr/>
          <p:nvPr/>
        </p:nvSpPr>
        <p:spPr>
          <a:xfrm>
            <a:off x="5076056" y="5894414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39467" y="5766947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2" y="895132"/>
            <a:ext cx="4626955" cy="37374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article}&#10;\usepackage{amsmath}&#10;\pagestyle{empty}&lt;/preamble&gt;&#10;  &lt;body&gt;\begin{align*} &#10;C(\bar y)&#10;\end{align*}&lt;/body&gt;&#10;  &lt;fcolor&gt;FF000000&lt;/fcolor&gt;&#10;  &lt;bcolor&gt;FFFFFFFF&lt;/bcolor&gt;&#10;  &lt;transparent&gt;True&lt;/transparent&gt;&#10;  &lt;resolution&gt;1800&lt;/resolution&gt;&#10;  &lt;imageh&gt;250&lt;/imageh&gt;&#10;  &lt;imagew&gt;48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93" y="5731175"/>
            <a:ext cx="511175" cy="2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68760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268760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1732"/>
            <a:ext cx="5728606" cy="3863762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1418879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5235302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23143" cy="584775"/>
          </a:xfrm>
        </p:spPr>
        <p:txBody>
          <a:bodyPr/>
          <a:lstStyle/>
          <a:p>
            <a:r>
              <a:rPr kumimoji="1" lang="en-US" altLang="ja-JP" dirty="0" smtClean="0"/>
              <a:t> Critical Point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2950897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05866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42592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3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75" y="5851740"/>
            <a:ext cx="481542" cy="26458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5240664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24" y="5860464"/>
            <a:ext cx="770467" cy="264583"/>
          </a:xfrm>
          <a:prstGeom prst="rect">
            <a:avLst/>
          </a:prstGeom>
        </p:spPr>
      </p:pic>
      <p:sp>
        <p:nvSpPr>
          <p:cNvPr id="26" name="右矢印 25"/>
          <p:cNvSpPr/>
          <p:nvPr/>
        </p:nvSpPr>
        <p:spPr>
          <a:xfrm>
            <a:off x="4788829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591681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43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4759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Criticap</a:t>
            </a:r>
            <a:r>
              <a:rPr kumimoji="1" lang="en-US" altLang="ja-JP" dirty="0" smtClean="0"/>
              <a:t> Point / Correlation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12776"/>
            <a:ext cx="5799151" cy="37073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412776"/>
            <a:ext cx="5799151" cy="3707334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2" y="895132"/>
            <a:ext cx="4626955" cy="37374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418879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235302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950897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05866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42592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75" y="5851740"/>
            <a:ext cx="481542" cy="26458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240664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sp>
        <p:nvSpPr>
          <p:cNvPr id="20" name="右矢印 19"/>
          <p:cNvSpPr/>
          <p:nvPr/>
        </p:nvSpPr>
        <p:spPr>
          <a:xfrm>
            <a:off x="4788829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91681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pic>
        <p:nvPicPr>
          <p:cNvPr id="22" name="TexTeXPicture" descr="&lt;?xml version=&quot;1.0&quot; encoding=&quot;utf-16&quot;?&gt;&#10;&lt;TeXTeX&gt;&#10;  &lt;preamble&gt;\documentclass{article}&#10;\usepackage{amsmath}&#10;\pagestyle{empty}&lt;/preamble&gt;&#10;  &lt;body&gt;\begin{align*} &#10;C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6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63" y="5851740"/>
            <a:ext cx="730250" cy="2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947462" cy="584775"/>
          </a:xfrm>
        </p:spPr>
        <p:txBody>
          <a:bodyPr/>
          <a:lstStyle/>
          <a:p>
            <a:r>
              <a:rPr kumimoji="1" lang="en-US" altLang="ja-JP" dirty="0" smtClean="0"/>
              <a:t> Weaker Critical Enhancement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3" y="1412776"/>
            <a:ext cx="4490647" cy="316714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497" y="1484784"/>
            <a:ext cx="4888503" cy="316714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09" y="1025476"/>
            <a:ext cx="4369217" cy="35292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4" y="1003028"/>
            <a:ext cx="3700173" cy="3978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55324" y="4523708"/>
            <a:ext cx="5354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N</a:t>
            </a:r>
            <a:r>
              <a:rPr kumimoji="1" lang="en-US" altLang="ja-JP" sz="2400" dirty="0" smtClean="0"/>
              <a:t>on-monotonicity in K(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) disappears.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But C(y) is still non-monotonic.</a:t>
            </a:r>
            <a:endParaRPr kumimoji="1" lang="ja-JP" altLang="en-US" sz="2400" dirty="0"/>
          </a:p>
        </p:txBody>
      </p:sp>
      <p:sp>
        <p:nvSpPr>
          <p:cNvPr id="9" name="角丸四角形 8"/>
          <p:cNvSpPr/>
          <p:nvPr/>
        </p:nvSpPr>
        <p:spPr>
          <a:xfrm>
            <a:off x="1043608" y="5360692"/>
            <a:ext cx="6984776" cy="14526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4907068" y="5537175"/>
            <a:ext cx="2016225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575626" y="5534982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08573" y="5881608"/>
            <a:ext cx="1315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</a:t>
            </a:r>
          </a:p>
        </p:txBody>
      </p:sp>
      <p:pic>
        <p:nvPicPr>
          <p:cNvPr id="13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11" y="5949371"/>
            <a:ext cx="481542" cy="26458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878081" y="5587700"/>
            <a:ext cx="2070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 information on</a:t>
            </a:r>
          </a:p>
        </p:txBody>
      </p:sp>
      <p:sp>
        <p:nvSpPr>
          <p:cNvPr id="15" name="右矢印 14"/>
          <p:cNvSpPr/>
          <p:nvPr/>
        </p:nvSpPr>
        <p:spPr>
          <a:xfrm>
            <a:off x="4413558" y="5651565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53337" y="5650720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K(\Delta y),~C(\bar y)&#10;\end{align*}&lt;/body&gt;&#10;  &lt;fcolor&gt;FF000000&lt;/fcolor&gt;&#10;  &lt;bcolor&gt;FFFFFFFF&lt;/bcolor&gt;&#10;  &lt;transparent&gt;True&lt;/transparent&gt;&#10;  &lt;resolution&gt;1800&lt;/resolution&gt;&#10;  &lt;imageh&gt;250&lt;/imageh&gt;&#10;  &lt;imagew&gt;144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58" y="5684395"/>
            <a:ext cx="1526117" cy="264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483768" y="6371846"/>
            <a:ext cx="532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C(y) is better to see non-monotonicity.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552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829895" cy="584775"/>
          </a:xfrm>
        </p:spPr>
        <p:txBody>
          <a:bodyPr/>
          <a:lstStyle/>
          <a:p>
            <a:r>
              <a:rPr kumimoji="1" lang="en-US" altLang="ja-JP" dirty="0" smtClean="0"/>
              <a:t> Away from the CP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0768"/>
            <a:ext cx="4499992" cy="30389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340768"/>
            <a:ext cx="4711441" cy="3038946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09" y="1025476"/>
            <a:ext cx="4369217" cy="35292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4" y="1003028"/>
            <a:ext cx="3700173" cy="3978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86493" y="4610164"/>
            <a:ext cx="800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Signal of the critical enhancement can be clearer on a path away from the CP.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4681" y="5783560"/>
            <a:ext cx="649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Away from the CP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Weaker critical slowing down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783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Beam-Energy Scan 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474" y="76893"/>
            <a:ext cx="2909771" cy="26652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496836" y="319834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RHIC-BES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asrc.jaea.go.jp/soshiki/gr/hadron/jparc-hi/images/qcd-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773" y="2701312"/>
            <a:ext cx="2953472" cy="21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838569"/>
            <a:ext cx="1714703" cy="201943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/>
          <a:srcRect t="8135"/>
          <a:stretch/>
        </p:blipFill>
        <p:spPr>
          <a:xfrm>
            <a:off x="755576" y="1972239"/>
            <a:ext cx="4248472" cy="3557297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1979712" y="3874765"/>
            <a:ext cx="763571" cy="395926"/>
          </a:xfrm>
          <a:prstGeom prst="roundRect">
            <a:avLst/>
          </a:prstGeom>
          <a:solidFill>
            <a:srgbClr val="FFFFFF">
              <a:alpha val="50196"/>
            </a:srgb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AGS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743283" y="3717032"/>
            <a:ext cx="1224136" cy="395926"/>
          </a:xfrm>
          <a:prstGeom prst="roundRect">
            <a:avLst/>
          </a:prstGeom>
          <a:solidFill>
            <a:srgbClr val="FFFFFF">
              <a:alpha val="50196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SPS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836039" y="1809977"/>
            <a:ext cx="1216058" cy="39592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0529" y="898540"/>
            <a:ext cx="5304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Active experimental researches/plans</a:t>
            </a:r>
          </a:p>
          <a:p>
            <a:r>
              <a:rPr lang="en-US" altLang="ja-JP" sz="2400" dirty="0" smtClean="0"/>
              <a:t>for the beam-energy scan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45509" y="1040967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chemeClr val="bg1"/>
                </a:solidFill>
              </a:rPr>
              <a:t>BES-II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r"/>
            <a:r>
              <a:rPr kumimoji="1" lang="en-US" altLang="ja-JP" sz="2000" dirty="0" smtClean="0">
                <a:solidFill>
                  <a:schemeClr val="bg1"/>
                </a:solidFill>
              </a:rPr>
              <a:t>2019-2020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03645" y="3267583"/>
            <a:ext cx="1435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chemeClr val="bg1"/>
                </a:solidFill>
              </a:rPr>
              <a:t>J-PARC-HI</a:t>
            </a:r>
          </a:p>
          <a:p>
            <a:pPr algn="r"/>
            <a:r>
              <a:rPr lang="en-US" altLang="ja-JP" sz="2000" dirty="0" smtClean="0">
                <a:solidFill>
                  <a:schemeClr val="bg1"/>
                </a:solidFill>
              </a:rPr>
              <a:t>2025~?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755576" y="5877272"/>
            <a:ext cx="576064" cy="64807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17503" y="5849838"/>
            <a:ext cx="458170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Search for QCD phase structure</a:t>
            </a:r>
          </a:p>
          <a:p>
            <a:pPr algn="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/ 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critical point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179512" y="3645024"/>
            <a:ext cx="8784976" cy="3168352"/>
          </a:xfrm>
          <a:prstGeom prst="roundRect">
            <a:avLst>
              <a:gd name="adj" fmla="val 1233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29" y="4446314"/>
            <a:ext cx="2261659" cy="14570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879971"/>
            <a:ext cx="849694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Non-equilibrium dynamics is crucial for a proper understanding of experimentally-observed fluctuations.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ja-JP" sz="11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Dh</a:t>
            </a:r>
            <a:r>
              <a:rPr lang="en-US" altLang="ja-JP" sz="2400" dirty="0" smtClean="0"/>
              <a:t> dependences of (factorial)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and correlation functions are useful information to understand fluctuations.</a:t>
            </a:r>
            <a:endParaRPr kumimoji="1"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ja-JP" sz="11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400" dirty="0"/>
              <a:t>A</a:t>
            </a:r>
            <a:r>
              <a:rPr lang="en-US" altLang="ja-JP" sz="2400" dirty="0" smtClean="0"/>
              <a:t> non-monotonic behavior of </a:t>
            </a:r>
            <a:r>
              <a:rPr lang="en-US" altLang="ja-JP" sz="2400" b="1" dirty="0" smtClean="0"/>
              <a:t>2</a:t>
            </a:r>
            <a:r>
              <a:rPr lang="en-US" altLang="ja-JP" sz="2400" b="1" baseline="30000" dirty="0" smtClean="0"/>
              <a:t>nd</a:t>
            </a:r>
            <a:r>
              <a:rPr lang="en-US" altLang="ja-JP" sz="2400" b="1" dirty="0" smtClean="0"/>
              <a:t>-order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cumulant</a:t>
            </a:r>
            <a:r>
              <a:rPr lang="en-US" altLang="ja-JP" sz="2400" dirty="0" smtClean="0"/>
              <a:t> or correlation function is the signal of the critical enhancement!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22860" y="3573016"/>
            <a:ext cx="4642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Suggestion to experimentalists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46314"/>
            <a:ext cx="2276513" cy="153618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054" y="4400872"/>
            <a:ext cx="2132954" cy="148951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35" y="4332083"/>
            <a:ext cx="2040617" cy="16504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article}&#10;\usepackage{amsmath}&#10;\pagestyle{empty}&lt;/preamble&gt;&#10;  &lt;body&gt;\begin{align*} &#10;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223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17" y="4142550"/>
            <a:ext cx="2212763" cy="248068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157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45" y="4132496"/>
            <a:ext cx="1341140" cy="245776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n^m \bar{n}^{\bar m} \rangle_{\rm fc}&#10;\end{align*}&lt;/body&gt;&#10;  &lt;fcolor&gt;FF000000&lt;/fcolor&gt;&#10;  &lt;bcolor&gt;FFFFFFFF&lt;/bcolor&gt;&#10;  &lt;transparent&gt;True&lt;/transparent&gt;&#10;  &lt;resolution&gt;1800&lt;/resolution&gt;&#10;  &lt;imageh&gt;268&lt;/imageh&gt;&#10;  &lt;imagew&gt;988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15" y="4077072"/>
            <a:ext cx="1141114" cy="30953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n^m \bar{n}^{\bar m} \rangle_{\rm c}&#10;\end{align*}&lt;/body&gt;&#10;  &lt;fcolor&gt;FF000000&lt;/fcolor&gt;&#10;  &lt;bcolor&gt;FFFFFFFF&lt;/bcolor&gt;&#10;  &lt;transparent&gt;True&lt;/transparent&gt;&#10;  &lt;resolution&gt;1800&lt;/resolution&gt;&#10;  &lt;imageh&gt;268&lt;/imageh&gt;&#10;  &lt;imagew&gt;926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5" y="4086436"/>
            <a:ext cx="1069506" cy="309532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010512" y="5973994"/>
            <a:ext cx="7847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/ factorial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/ correlation </a:t>
            </a:r>
            <a:r>
              <a:rPr lang="en-US" altLang="ja-JP" sz="2400" dirty="0" err="1" smtClean="0"/>
              <a:t>funcs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latin typeface="Symbol" panose="05050102010706020507" pitchFamily="18" charset="2"/>
              </a:rPr>
              <a:t>Dh</a:t>
            </a:r>
            <a:r>
              <a:rPr lang="en-US" altLang="ja-JP" sz="2400" dirty="0" smtClean="0"/>
              <a:t> dependence / </a:t>
            </a:r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 dependence / </a:t>
            </a:r>
            <a:r>
              <a:rPr lang="en-US" altLang="ja-JP" sz="2400" dirty="0" smtClean="0">
                <a:solidFill>
                  <a:srgbClr val="FF0000"/>
                </a:solidFill>
              </a:rPr>
              <a:t>Baryon number </a:t>
            </a:r>
            <a:r>
              <a:rPr lang="en-US" altLang="ja-JP" sz="2400" dirty="0" smtClean="0"/>
              <a:t>/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84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095817" y="1202780"/>
            <a:ext cx="3148592" cy="3399600"/>
          </a:xfrm>
          <a:prstGeom prst="roundRect">
            <a:avLst>
              <a:gd name="adj" fmla="val 1109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67544" y="1196752"/>
            <a:ext cx="4104455" cy="3399600"/>
          </a:xfrm>
          <a:prstGeom prst="roundRect">
            <a:avLst>
              <a:gd name="adj" fmla="val 11094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47736" cy="584775"/>
          </a:xfrm>
        </p:spPr>
        <p:txBody>
          <a:bodyPr/>
          <a:lstStyle/>
          <a:p>
            <a:r>
              <a:rPr kumimoji="1" lang="en-US" altLang="ja-JP" dirty="0" smtClean="0"/>
              <a:t> Fluctuations: Theory vs Experiment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7885" y="1212933"/>
            <a:ext cx="3661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Theoretical analyses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based on statistical mechanics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B587C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37875" y="3717032"/>
            <a:ext cx="2505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lattice, c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ritical point,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effective models, …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13055" y="4880190"/>
            <a:ext cx="24112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Fluctuation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 spatial volume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34388" y="1221803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Experiments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F2936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6496" y="4902259"/>
            <a:ext cx="288893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Fluctuations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 momentum space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2374"/>
            <a:ext cx="1846790" cy="1850598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622" y="1729764"/>
            <a:ext cx="2244677" cy="2485025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2562912" y="5949280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discrepancy in phase spaces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36317" y="6356229"/>
            <a:ext cx="6232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Heinz, Muller, 2000;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Jeon, Koch, 2000; </a:t>
            </a:r>
            <a:r>
              <a:rPr kumimoji="1" lang="en-US" altLang="ja-JP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Shuryak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Stephanov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2001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619672" y="4478880"/>
            <a:ext cx="1800200" cy="46228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5782625" y="4478880"/>
            <a:ext cx="1800200" cy="4622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7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5800202" y="5876088"/>
            <a:ext cx="2360488" cy="8382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932040" y="1628800"/>
            <a:ext cx="4104456" cy="3744416"/>
          </a:xfrm>
          <a:prstGeom prst="roundRect">
            <a:avLst>
              <a:gd name="adj" fmla="val 869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54178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Thermal Blurring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73600" y="1992813"/>
            <a:ext cx="358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coordinate-space rapidity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</a:t>
            </a: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119815" y="3030051"/>
            <a:ext cx="3700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momentum-space rapidity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of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medium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000000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6203" y="2704705"/>
            <a:ext cx="429757" cy="15015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358859" y="1164600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Under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Bjorken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picture,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1" y="1824588"/>
            <a:ext cx="176869" cy="3677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p_z}E=v_z=\frac zt&#10;\end{align*}&lt;/body&gt;&#10;  &lt;fcolor&gt;FF000000&lt;/fcolor&gt;&#10;  &lt;bcolor&gt;FFFFFFFF&lt;/bcolor&gt;&#10;  &lt;transparent&gt;True&lt;/transparent&gt;&#10;  &lt;resolution&gt;1800&lt;/resolution&gt;&#10;  &lt;imageh&gt;451&lt;/imageh&gt;&#10;  &lt;imagew&gt;1334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01" y="1232234"/>
            <a:ext cx="1835917" cy="620688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5134018" y="3894159"/>
            <a:ext cx="3700500" cy="1185243"/>
            <a:chOff x="5134018" y="3894159"/>
            <a:chExt cx="3700500" cy="1185243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5134018" y="4248405"/>
              <a:ext cx="37005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momentum-space rapidity </a:t>
              </a:r>
              <a:r>
                <a:rPr kumimoji="1" lang="en-US" altLang="ja-JP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of 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individual particles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endParaRPr>
            </a:p>
          </p:txBody>
        </p:sp>
        <p:pic>
          <p:nvPicPr>
  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imeq&#10;\end{align*}&lt;/body&gt;&#10;  &lt;fcolor&gt;FF000000&lt;/fcolor&gt;&#10;  &lt;bcolor&gt;FFFFFFFF&lt;/bcolor&gt;&#10;  &lt;transparent&gt;True&lt;/transparent&gt;&#10;  &lt;resolution&gt;1800&lt;/resolution&gt;&#10;  &lt;imageh&gt;109&lt;/imageh&gt;&#10;  &lt;imagew&gt;165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96852" y="3957767"/>
              <a:ext cx="374832" cy="247616"/>
            </a:xfrm>
            <a:prstGeom prst="rect">
              <a:avLst/>
            </a:prstGeom>
          </p:spPr>
        </p:pic>
      </p:grp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Delta y \simeq \Delta Y&#10;\end{align*}&lt;/body&gt;&#10;  &lt;fcolor&gt;FFFFFFFF&lt;/fcolor&gt;&#10;  &lt;bcolor&gt;FFFFFFFF&lt;/bcolor&gt;&#10;  &lt;transparent&gt;True&lt;/transparent&gt;&#10;  &lt;resolution&gt;1800&lt;/resolution&gt;&#10;  &lt;imageh&gt;225&lt;/imageh&gt;&#10;  &lt;imagew&gt;1056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84" y="6108588"/>
            <a:ext cx="2018926" cy="430169"/>
          </a:xfrm>
          <a:prstGeom prst="rect">
            <a:avLst/>
          </a:prstGeom>
        </p:spPr>
      </p:pic>
      <p:sp>
        <p:nvSpPr>
          <p:cNvPr id="25" name="下矢印 24"/>
          <p:cNvSpPr/>
          <p:nvPr/>
        </p:nvSpPr>
        <p:spPr>
          <a:xfrm>
            <a:off x="6156176" y="5406327"/>
            <a:ext cx="1728191" cy="54246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86759" y="30763"/>
            <a:ext cx="2549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Ohn</a:t>
            </a:r>
            <a:r>
              <a:rPr lang="en-US" altLang="ja-JP" sz="2000" dirty="0" err="1" smtClean="0">
                <a:solidFill>
                  <a:srgbClr val="002060"/>
                </a:solidFill>
                <a:latin typeface="Calibri"/>
                <a:ea typeface="ＭＳ Ｐゴシック"/>
              </a:rPr>
              <a:t>ishi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  <a:ea typeface="ＭＳ Ｐゴシック"/>
              </a:rPr>
              <a:t>, MK, </a:t>
            </a:r>
            <a:r>
              <a:rPr lang="en-US" altLang="ja-JP" sz="2000" dirty="0" err="1" smtClean="0">
                <a:solidFill>
                  <a:srgbClr val="002060"/>
                </a:solidFill>
                <a:latin typeface="Calibri"/>
                <a:ea typeface="ＭＳ Ｐゴシック"/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  <a:ea typeface="ＭＳ Ｐゴシック"/>
              </a:rPr>
              <a:t>,</a:t>
            </a:r>
          </a:p>
          <a:p>
            <a:pPr lvl="0">
              <a:defRPr/>
            </a:pPr>
            <a:r>
              <a:rPr lang="en-US" altLang="ja-JP" sz="2000" dirty="0" smtClean="0">
                <a:solidFill>
                  <a:srgbClr val="002060"/>
                </a:solidFill>
              </a:rPr>
              <a:t>PRC94</a:t>
            </a:r>
            <a:r>
              <a:rPr lang="en-US" altLang="ja-JP" sz="2000" dirty="0">
                <a:solidFill>
                  <a:srgbClr val="002060"/>
                </a:solidFill>
              </a:rPr>
              <a:t>, 044905 (2016</a:t>
            </a:r>
            <a:r>
              <a:rPr lang="en-US" altLang="ja-JP" sz="2000" dirty="0" smtClean="0">
                <a:solidFill>
                  <a:srgbClr val="002060"/>
                </a:solidFill>
              </a:rPr>
              <a:t>)</a:t>
            </a:r>
            <a:endParaRPr lang="en-US" altLang="ja-JP" sz="2000" dirty="0">
              <a:solidFill>
                <a:srgbClr val="002060"/>
              </a:solidFill>
            </a:endParaRPr>
          </a:p>
        </p:txBody>
      </p:sp>
      <p:sp>
        <p:nvSpPr>
          <p:cNvPr id="27" name="二等辺三角形 26"/>
          <p:cNvSpPr/>
          <p:nvPr/>
        </p:nvSpPr>
        <p:spPr>
          <a:xfrm flipV="1">
            <a:off x="-108520" y="2532092"/>
            <a:ext cx="2192506" cy="3726266"/>
          </a:xfrm>
          <a:prstGeom prst="triangl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875514" y="2634314"/>
            <a:ext cx="386655" cy="439076"/>
            <a:chOff x="1875514" y="2634314"/>
            <a:chExt cx="386655" cy="439076"/>
          </a:xfrm>
        </p:grpSpPr>
        <p:cxnSp>
          <p:nvCxnSpPr>
            <p:cNvPr id="16" name="直線矢印コネクタ 15"/>
            <p:cNvCxnSpPr/>
            <p:nvPr/>
          </p:nvCxnSpPr>
          <p:spPr>
            <a:xfrm flipH="1" flipV="1">
              <a:off x="1875514" y="2634314"/>
              <a:ext cx="0" cy="439076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V="1">
              <a:off x="1969101" y="2634314"/>
              <a:ext cx="108506" cy="432048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2083986" y="2634314"/>
              <a:ext cx="178183" cy="411165"/>
            </a:xfrm>
            <a:prstGeom prst="straightConnector1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15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43517" y="110044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6898659" y="4495766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602585" y="6223958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173019" y="4279742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799833" y="4639782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837511" y="462323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5949901" y="4614858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44990" y="406143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prstClr val="black"/>
                </a:solidFill>
              </a:rPr>
              <a:t>t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51512" y="62148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prstClr val="black"/>
                </a:solidFill>
              </a:rPr>
              <a:t>z</a:t>
            </a:r>
            <a:endParaRPr lang="ja-JP" altLang="en-US" sz="2400" i="1" dirty="0">
              <a:solidFill>
                <a:prstClr val="black"/>
              </a:solidFill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5935737" y="4495766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6901834" y="4423758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469786" y="4915763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799833" y="5040927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757808" y="4881117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459009" y="5063105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rapidity window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5837512" y="1471386"/>
            <a:ext cx="3222520" cy="2526320"/>
          </a:xfrm>
          <a:prstGeom prst="wedgeRoundRectCallout">
            <a:avLst>
              <a:gd name="adj1" fmla="val -56852"/>
              <a:gd name="adj2" fmla="val -136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81528" y="1567458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4103" y="3007323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1-1.5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86" y="2060848"/>
            <a:ext cx="2376264" cy="841368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5940152" y="3079331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179512" y="1090878"/>
            <a:ext cx="4824535" cy="1607499"/>
            <a:chOff x="1039903" y="1497621"/>
            <a:chExt cx="3478309" cy="1200756"/>
          </a:xfrm>
        </p:grpSpPr>
        <p:sp>
          <p:nvSpPr>
            <p:cNvPr id="34" name="正方形/長方形 33"/>
            <p:cNvSpPr/>
            <p:nvPr/>
          </p:nvSpPr>
          <p:spPr>
            <a:xfrm>
              <a:off x="1039903" y="1497621"/>
              <a:ext cx="3478309" cy="1200756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479867" y="1608370"/>
              <a:ext cx="1475828" cy="344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>
                  <a:solidFill>
                    <a:schemeClr val="bg1"/>
                  </a:solidFill>
                </a:rPr>
                <a:t>hadronic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3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2687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2475725" y="19985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347864" y="1916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607833" y="1877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616" y="1870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572000" y="1664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640419" y="1338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994403" y="13300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960644" y="1607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203824" y="1661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027035" y="19528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788024" y="19445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701045" y="19244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715833" y="13196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608457" y="17368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75544" y="13196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899592" y="1376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2718116" y="13625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4337968" y="19745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903992" y="1677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160578" y="1340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283968" y="1392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955873" y="19910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12188" y="19978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2209154" y="160654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892728" y="19896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2879824" y="20421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67544" y="1569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1694419" y="1715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259632" y="13047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4734024" y="144692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51520" y="270263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4208643" y="32785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4734000" y="29909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372808" y="32756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1383817" y="333168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3426808" y="3377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318673" y="32298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555422" y="32685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861559" y="28525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4615168" y="29369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478902" y="33265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3845277" y="28452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31528" y="321859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3480808" y="325140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319933" y="333926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418648" y="32594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863177" y="29922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2489618" y="33236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028009" y="29481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979612" y="29293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904386" y="30373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3899277" y="29785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4721752" y="28829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1275817" y="33240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871757" y="29184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369339" y="33225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4315792" y="32245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1957138" y="28941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970864" y="30249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971177" y="29427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3774583" y="29532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743944" y="28105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1871736" y="2846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2375792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4175992" y="3170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2807840" y="2846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4572000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23528" y="31712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3311896" y="3187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1223664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791616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44427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26" y="254035"/>
            <a:ext cx="986395" cy="798701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83671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Quark-Gluon Plasma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276872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</a:rPr>
              <a:t>Hadronization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00506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black"/>
                </a:solidFill>
              </a:rPr>
              <a:t>Freezeout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40283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193802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05273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172392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83651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4607270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7799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194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171370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28995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352220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2636912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420689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62166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66120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29787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287413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250396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4365104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148881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90358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94312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02607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4602326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306182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3501008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7" name="円/楕円 136"/>
          <p:cNvSpPr/>
          <p:nvPr/>
        </p:nvSpPr>
        <p:spPr>
          <a:xfrm>
            <a:off x="4145019" y="511595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4725812" y="473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9" name="円/楕円 138"/>
          <p:cNvSpPr/>
          <p:nvPr/>
        </p:nvSpPr>
        <p:spPr>
          <a:xfrm>
            <a:off x="3081973" y="4933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0" name="円/楕円 139"/>
          <p:cNvSpPr/>
          <p:nvPr/>
        </p:nvSpPr>
        <p:spPr>
          <a:xfrm>
            <a:off x="1536217" y="4717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1" name="円/楕円 140"/>
          <p:cNvSpPr/>
          <p:nvPr/>
        </p:nvSpPr>
        <p:spPr>
          <a:xfrm>
            <a:off x="3135973" y="5034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2" name="円/楕円 141"/>
          <p:cNvSpPr/>
          <p:nvPr/>
        </p:nvSpPr>
        <p:spPr>
          <a:xfrm>
            <a:off x="1471073" y="46159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3" name="円/楕円 142"/>
          <p:cNvSpPr/>
          <p:nvPr/>
        </p:nvSpPr>
        <p:spPr>
          <a:xfrm>
            <a:off x="2455758" y="46366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4" name="円/楕円 143"/>
          <p:cNvSpPr/>
          <p:nvPr/>
        </p:nvSpPr>
        <p:spPr>
          <a:xfrm>
            <a:off x="789551" y="46707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5" name="円/楕円 144"/>
          <p:cNvSpPr/>
          <p:nvPr/>
        </p:nvSpPr>
        <p:spPr>
          <a:xfrm>
            <a:off x="4606980" y="4683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6" name="円/楕円 145"/>
          <p:cNvSpPr/>
          <p:nvPr/>
        </p:nvSpPr>
        <p:spPr>
          <a:xfrm>
            <a:off x="550910" y="51086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7" name="円/楕円 146"/>
          <p:cNvSpPr/>
          <p:nvPr/>
        </p:nvSpPr>
        <p:spPr>
          <a:xfrm>
            <a:off x="3709645" y="47175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8" name="円/楕円 147"/>
          <p:cNvSpPr/>
          <p:nvPr/>
        </p:nvSpPr>
        <p:spPr>
          <a:xfrm>
            <a:off x="503536" y="50006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9" name="円/楕円 148"/>
          <p:cNvSpPr/>
          <p:nvPr/>
        </p:nvSpPr>
        <p:spPr>
          <a:xfrm>
            <a:off x="3189973" y="49088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0" name="円/楕円 149"/>
          <p:cNvSpPr/>
          <p:nvPr/>
        </p:nvSpPr>
        <p:spPr>
          <a:xfrm>
            <a:off x="4256309" y="51766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1" name="円/楕円 150"/>
          <p:cNvSpPr/>
          <p:nvPr/>
        </p:nvSpPr>
        <p:spPr>
          <a:xfrm>
            <a:off x="2318984" y="46276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2" name="円/楕円 151"/>
          <p:cNvSpPr/>
          <p:nvPr/>
        </p:nvSpPr>
        <p:spPr>
          <a:xfrm>
            <a:off x="791169" y="48104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3" name="円/楕円 152"/>
          <p:cNvSpPr/>
          <p:nvPr/>
        </p:nvSpPr>
        <p:spPr>
          <a:xfrm>
            <a:off x="2389954" y="469178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4" name="円/楕円 153"/>
          <p:cNvSpPr/>
          <p:nvPr/>
        </p:nvSpPr>
        <p:spPr>
          <a:xfrm>
            <a:off x="2108401" y="50903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5" name="円/楕円 154"/>
          <p:cNvSpPr/>
          <p:nvPr/>
        </p:nvSpPr>
        <p:spPr>
          <a:xfrm>
            <a:off x="2627956" y="5071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6" name="円/楕円 155"/>
          <p:cNvSpPr/>
          <p:nvPr/>
        </p:nvSpPr>
        <p:spPr>
          <a:xfrm>
            <a:off x="2552730" y="5179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7" name="円/楕円 156"/>
          <p:cNvSpPr/>
          <p:nvPr/>
        </p:nvSpPr>
        <p:spPr>
          <a:xfrm>
            <a:off x="3763645" y="485073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8" name="円/楕円 157"/>
          <p:cNvSpPr/>
          <p:nvPr/>
        </p:nvSpPr>
        <p:spPr>
          <a:xfrm>
            <a:off x="4713564" y="46291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9" name="円/楕円 158"/>
          <p:cNvSpPr/>
          <p:nvPr/>
        </p:nvSpPr>
        <p:spPr>
          <a:xfrm>
            <a:off x="1428217" y="471017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0" name="円/楕円 159"/>
          <p:cNvSpPr/>
          <p:nvPr/>
        </p:nvSpPr>
        <p:spPr>
          <a:xfrm>
            <a:off x="2520101" y="50606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1" name="円/楕円 160"/>
          <p:cNvSpPr/>
          <p:nvPr/>
        </p:nvSpPr>
        <p:spPr>
          <a:xfrm>
            <a:off x="441347" y="5104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2" name="円/楕円 161"/>
          <p:cNvSpPr/>
          <p:nvPr/>
        </p:nvSpPr>
        <p:spPr>
          <a:xfrm>
            <a:off x="4252168" y="50619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3" name="円/楕円 162"/>
          <p:cNvSpPr/>
          <p:nvPr/>
        </p:nvSpPr>
        <p:spPr>
          <a:xfrm>
            <a:off x="2037530" y="50363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4" name="円/楕円 163"/>
          <p:cNvSpPr/>
          <p:nvPr/>
        </p:nvSpPr>
        <p:spPr>
          <a:xfrm>
            <a:off x="2051256" y="51671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5" name="円/楕円 164"/>
          <p:cNvSpPr/>
          <p:nvPr/>
        </p:nvSpPr>
        <p:spPr>
          <a:xfrm>
            <a:off x="899169" y="47610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6" name="円/楕円 165"/>
          <p:cNvSpPr/>
          <p:nvPr/>
        </p:nvSpPr>
        <p:spPr>
          <a:xfrm>
            <a:off x="3638951" y="48255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7" name="円/楕円 166"/>
          <p:cNvSpPr/>
          <p:nvPr/>
        </p:nvSpPr>
        <p:spPr>
          <a:xfrm>
            <a:off x="3608312" y="468275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8" name="円/楕円 167"/>
          <p:cNvSpPr/>
          <p:nvPr/>
        </p:nvSpPr>
        <p:spPr>
          <a:xfrm>
            <a:off x="1952128" y="498879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9" name="円/楕円 168"/>
          <p:cNvSpPr/>
          <p:nvPr/>
        </p:nvSpPr>
        <p:spPr>
          <a:xfrm>
            <a:off x="2276128" y="4538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0" name="円/楕円 169"/>
          <p:cNvSpPr/>
          <p:nvPr/>
        </p:nvSpPr>
        <p:spPr>
          <a:xfrm>
            <a:off x="4112368" y="50079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1" name="円/楕円 170"/>
          <p:cNvSpPr/>
          <p:nvPr/>
        </p:nvSpPr>
        <p:spPr>
          <a:xfrm>
            <a:off x="2456184" y="498879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2" name="円/楕円 171"/>
          <p:cNvSpPr/>
          <p:nvPr/>
        </p:nvSpPr>
        <p:spPr>
          <a:xfrm>
            <a:off x="4563812" y="45567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3" name="円/楕円 172"/>
          <p:cNvSpPr/>
          <p:nvPr/>
        </p:nvSpPr>
        <p:spPr>
          <a:xfrm>
            <a:off x="395536" y="495337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4" name="円/楕円 173"/>
          <p:cNvSpPr/>
          <p:nvPr/>
        </p:nvSpPr>
        <p:spPr>
          <a:xfrm>
            <a:off x="3021061" y="48447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5" name="円/楕円 174"/>
          <p:cNvSpPr/>
          <p:nvPr/>
        </p:nvSpPr>
        <p:spPr>
          <a:xfrm>
            <a:off x="1376064" y="45567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6" name="円/楕円 175"/>
          <p:cNvSpPr/>
          <p:nvPr/>
        </p:nvSpPr>
        <p:spPr>
          <a:xfrm>
            <a:off x="719608" y="46287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8" name="下矢印 177"/>
          <p:cNvSpPr/>
          <p:nvPr/>
        </p:nvSpPr>
        <p:spPr>
          <a:xfrm>
            <a:off x="4427984" y="2060848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194443" y="5913184"/>
            <a:ext cx="8770045" cy="864096"/>
            <a:chOff x="194443" y="5913184"/>
            <a:chExt cx="8770045" cy="864096"/>
          </a:xfrm>
        </p:grpSpPr>
        <p:sp>
          <p:nvSpPr>
            <p:cNvPr id="83" name="角丸四角形 82"/>
            <p:cNvSpPr/>
            <p:nvPr/>
          </p:nvSpPr>
          <p:spPr>
            <a:xfrm>
              <a:off x="194443" y="5913184"/>
              <a:ext cx="8770045" cy="8640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194443" y="5913184"/>
              <a:ext cx="49299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70C0"/>
                </a:buClr>
              </a:pPr>
              <a:r>
                <a:rPr lang="en-US" altLang="ja-JP" sz="2400" dirty="0">
                  <a:solidFill>
                    <a:prstClr val="black"/>
                  </a:solidFill>
                </a:rPr>
                <a:t>Variation of a conserved 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charge </a:t>
              </a:r>
              <a:r>
                <a:rPr lang="en-US" altLang="ja-JP" sz="2400" dirty="0">
                  <a:solidFill>
                    <a:prstClr val="black"/>
                  </a:solidFill>
                </a:rPr>
                <a:t>is achieved only through diffusion.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5980761" y="5946283"/>
              <a:ext cx="28160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en-US" altLang="ja-JP" sz="2400" dirty="0">
                  <a:solidFill>
                    <a:prstClr val="black"/>
                  </a:solidFill>
                </a:rPr>
                <a:t>The larger </a:t>
              </a:r>
              <a:r>
                <a:rPr lang="en-US" altLang="ja-JP" sz="2400" dirty="0" smtClean="0">
                  <a:solidFill>
                    <a:prstClr val="black"/>
                  </a:solidFill>
                  <a:latin typeface="Symbol" pitchFamily="18" charset="2"/>
                </a:rPr>
                <a:t>Dh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, </a:t>
              </a:r>
            </a:p>
            <a:p>
              <a:pPr>
                <a:buClr>
                  <a:srgbClr val="0070C0"/>
                </a:buClr>
              </a:pPr>
              <a:r>
                <a:rPr lang="en-US" altLang="ja-JP" sz="2400" dirty="0" smtClean="0">
                  <a:solidFill>
                    <a:prstClr val="black"/>
                  </a:solidFill>
                </a:rPr>
                <a:t>the </a:t>
              </a:r>
              <a:r>
                <a:rPr lang="en-US" altLang="ja-JP" sz="2400" dirty="0">
                  <a:solidFill>
                    <a:prstClr val="black"/>
                  </a:solidFill>
                </a:rPr>
                <a:t>slower diffusion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2" name="右矢印 81"/>
            <p:cNvSpPr/>
            <p:nvPr/>
          </p:nvSpPr>
          <p:spPr>
            <a:xfrm>
              <a:off x="5124380" y="6129208"/>
              <a:ext cx="720080" cy="504056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6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09438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3375254" y="5648305"/>
            <a:ext cx="3284978" cy="114316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Event-by-Event Fluctuations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239143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Fluctuations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2066945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803249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96905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96905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73303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72418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79343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655751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98924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546040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79113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632160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645366" y="1988766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曲折矢印 2"/>
          <p:cNvSpPr/>
          <p:nvPr/>
        </p:nvSpPr>
        <p:spPr>
          <a:xfrm rot="10800000">
            <a:off x="6786812" y="5670565"/>
            <a:ext cx="864096" cy="782770"/>
          </a:xfrm>
          <a:prstGeom prst="bentArrow">
            <a:avLst>
              <a:gd name="adj1" fmla="val 31314"/>
              <a:gd name="adj2" fmla="val 32893"/>
              <a:gd name="adj3" fmla="val 34472"/>
              <a:gd name="adj4" fmla="val 353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2237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90" y="6254510"/>
            <a:ext cx="2927506" cy="4148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59202" y="5670211"/>
            <a:ext cx="151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4824884" y="792871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Review: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MK</a:t>
            </a:r>
            <a:r>
              <a:rPr lang="en-US" altLang="ja-JP" sz="2000" dirty="0">
                <a:solidFill>
                  <a:srgbClr val="002060"/>
                </a:solidFill>
              </a:rPr>
              <a:t>, </a:t>
            </a:r>
            <a:r>
              <a:rPr lang="en-US" altLang="ja-JP" sz="2000" dirty="0" smtClean="0">
                <a:solidFill>
                  <a:srgbClr val="002060"/>
                </a:solidFill>
              </a:rPr>
              <a:t>PPNP </a:t>
            </a:r>
            <a:r>
              <a:rPr lang="en-US" altLang="ja-JP" sz="2000" b="1" dirty="0" smtClean="0">
                <a:solidFill>
                  <a:srgbClr val="002060"/>
                </a:solidFill>
              </a:rPr>
              <a:t>90</a:t>
            </a:r>
            <a:r>
              <a:rPr lang="en-US" altLang="ja-JP" sz="2000" dirty="0" smtClean="0">
                <a:solidFill>
                  <a:srgbClr val="002060"/>
                </a:solidFill>
              </a:rPr>
              <a:t> (2016</a:t>
            </a:r>
            <a:r>
              <a:rPr lang="en-US" altLang="ja-JP" sz="20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67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94" y="791437"/>
            <a:ext cx="4392488" cy="41497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88866" cy="584775"/>
          </a:xfrm>
        </p:spPr>
        <p:txBody>
          <a:bodyPr/>
          <a:lstStyle/>
          <a:p>
            <a:r>
              <a:rPr kumimoji="1" lang="en-US" altLang="ja-JP" dirty="0" smtClean="0"/>
              <a:t> Higher-Order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53648" y="48488"/>
            <a:ext cx="1722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STAR Collab.</a:t>
            </a:r>
          </a:p>
          <a:p>
            <a:r>
              <a:rPr lang="en-US" altLang="ja-JP" sz="2000" dirty="0" smtClean="0"/>
              <a:t>2010~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9574" y="4941168"/>
            <a:ext cx="8040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400" dirty="0" smtClean="0"/>
              <a:t>-zero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400" dirty="0" smtClean="0"/>
              <a:t>-Gaussian and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400" dirty="0" smtClean="0"/>
              <a:t>-</a:t>
            </a:r>
            <a:r>
              <a:rPr kumimoji="1" lang="en-US" altLang="ja-JP" sz="2400" dirty="0" err="1" smtClean="0"/>
              <a:t>Poissonian</a:t>
            </a:r>
            <a:r>
              <a:rPr lang="en-US" altLang="ja-JP" sz="2400" dirty="0"/>
              <a:t>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have been established!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18" y="1152211"/>
            <a:ext cx="3232616" cy="372888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75" y="2231597"/>
            <a:ext cx="792088" cy="41949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7" y="3369786"/>
            <a:ext cx="792088" cy="42083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82" y="3736779"/>
            <a:ext cx="792088" cy="41949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49853"/>
            <a:ext cx="792088" cy="420838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5855389" y="986712"/>
            <a:ext cx="677997" cy="10856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 rot="2429828">
            <a:off x="5490472" y="685173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Enhancement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98596" y="6045574"/>
            <a:ext cx="65229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Have we measured critical fluctuations?</a:t>
            </a:r>
            <a:endParaRPr kumimoji="1" lang="ja-JP" altLang="en-US" sz="2800" dirty="0"/>
          </a:p>
        </p:txBody>
      </p:sp>
      <p:sp>
        <p:nvSpPr>
          <p:cNvPr id="15" name="楕円 14"/>
          <p:cNvSpPr/>
          <p:nvPr/>
        </p:nvSpPr>
        <p:spPr>
          <a:xfrm>
            <a:off x="676619" y="2651095"/>
            <a:ext cx="677997" cy="10856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7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391" y="2564904"/>
            <a:ext cx="7297544" cy="4115157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2627784" y="2225378"/>
            <a:ext cx="6290870" cy="3651894"/>
          </a:xfrm>
          <a:prstGeom prst="roundRect">
            <a:avLst>
              <a:gd name="adj" fmla="val 12042"/>
            </a:avLst>
          </a:prstGeom>
          <a:solidFill>
            <a:schemeClr val="lt1">
              <a:alpha val="8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Remark on Critical Fluctuation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955146"/>
            <a:ext cx="6717481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Experiments cannot observe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critical fluctuation in equilibrium directly.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32802" y="2392403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Growth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13999" y="2873450"/>
            <a:ext cx="5374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ritical fluctuation has to be well developed.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But, the relaxation is slow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around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CP because of the critical slowing down.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07408" y="4119463"/>
            <a:ext cx="3042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Decay by diffusion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13998" y="459332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Fluctuations developed at CP are modified by the time evolution in later stage.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 rot="21311635" flipH="1">
            <a:off x="1924790" y="3266202"/>
            <a:ext cx="889272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右矢印 24"/>
          <p:cNvSpPr/>
          <p:nvPr/>
        </p:nvSpPr>
        <p:spPr>
          <a:xfrm rot="508374" flipH="1">
            <a:off x="1797006" y="4380165"/>
            <a:ext cx="970559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9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916183" cy="584775"/>
          </a:xfrm>
        </p:spPr>
        <p:txBody>
          <a:bodyPr/>
          <a:lstStyle/>
          <a:p>
            <a:r>
              <a:rPr kumimoji="1" lang="en-US" altLang="ja-JP" dirty="0" smtClean="0"/>
              <a:t> Three Topics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1484784"/>
            <a:ext cx="81980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/>
              <a:t>Diffusion of fluctuations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Analysis of fluctuations with factorial </a:t>
            </a:r>
            <a:r>
              <a:rPr lang="en-US" altLang="ja-JP" sz="2800" dirty="0" err="1" smtClean="0"/>
              <a:t>cumulants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/>
              <a:t>Critical enhancement and diffusion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055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1916832"/>
            <a:ext cx="7803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>
                <a:latin typeface="Calibri" panose="020F0502020204030204" pitchFamily="34" charset="0"/>
              </a:rPr>
              <a:t>Diffusion of Fluctuations</a:t>
            </a:r>
            <a:endParaRPr kumimoji="1" lang="ja-JP" altLang="en-US" sz="6000" dirty="0">
              <a:latin typeface="Calibri" panose="020F050202020403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54109" y="4437112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Ohnishi</a:t>
            </a:r>
            <a:r>
              <a:rPr lang="en-US" altLang="ja-JP" dirty="0"/>
              <a:t>, MK, </a:t>
            </a:r>
            <a:r>
              <a:rPr lang="en-US" altLang="ja-JP" dirty="0" err="1"/>
              <a:t>Asakawa</a:t>
            </a:r>
            <a:r>
              <a:rPr lang="en-US" altLang="ja-JP" dirty="0"/>
              <a:t>, Phys. Rev. C94, 044905 (2016)</a:t>
            </a:r>
          </a:p>
          <a:p>
            <a:pPr algn="ctr"/>
            <a:r>
              <a:rPr lang="en-US" altLang="ja-JP" dirty="0"/>
              <a:t>MK, </a:t>
            </a:r>
            <a:r>
              <a:rPr lang="en-US" altLang="ja-JP" dirty="0" err="1"/>
              <a:t>Nucl</a:t>
            </a:r>
            <a:r>
              <a:rPr lang="en-US" altLang="ja-JP" dirty="0"/>
              <a:t>. Phys. A942, 65 (2015</a:t>
            </a:r>
            <a:r>
              <a:rPr lang="en-US" altLang="ja-JP" dirty="0" smtClean="0"/>
              <a:t>)</a:t>
            </a:r>
          </a:p>
          <a:p>
            <a:pPr algn="ctr"/>
            <a:r>
              <a:rPr lang="en-US" altLang="ja-JP" dirty="0" smtClean="0"/>
              <a:t>MK, </a:t>
            </a:r>
            <a:r>
              <a:rPr lang="en-US" altLang="ja-JP" dirty="0" err="1" smtClean="0"/>
              <a:t>Asakawa</a:t>
            </a:r>
            <a:r>
              <a:rPr lang="en-US" altLang="ja-JP" dirty="0" smtClean="0"/>
              <a:t>, Ono, Phys. Lett. B728, 386 (2014)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81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42696075-8CB0-42B1-BF8D-44107CAE320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17402</TotalTime>
  <Words>1617</Words>
  <Application>Microsoft Office PowerPoint</Application>
  <PresentationFormat>画面に合わせる (4:3)</PresentationFormat>
  <Paragraphs>363</Paragraphs>
  <Slides>44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14</vt:i4>
      </vt:variant>
      <vt:variant>
        <vt:lpstr>スライド タイトル</vt:lpstr>
      </vt:variant>
      <vt:variant>
        <vt:i4>44</vt:i4>
      </vt:variant>
    </vt:vector>
  </HeadingPairs>
  <TitlesOfParts>
    <vt:vector size="67" baseType="lpstr">
      <vt:lpstr>HGｺﾞｼｯｸM</vt:lpstr>
      <vt:lpstr>ＭＳ Ｐゴシック</vt:lpstr>
      <vt:lpstr>メイリオ</vt:lpstr>
      <vt:lpstr>Arial</vt:lpstr>
      <vt:lpstr>Calibri</vt:lpstr>
      <vt:lpstr>Corbel</vt:lpstr>
      <vt:lpstr>Symbol</vt:lpstr>
      <vt:lpstr>Times New Roman</vt:lpstr>
      <vt:lpstr>Wingdings</vt:lpstr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10_標準デザイン</vt:lpstr>
      <vt:lpstr>11_標準デザイン</vt:lpstr>
      <vt:lpstr>12_標準デザイン</vt:lpstr>
      <vt:lpstr>13_標準デザイン</vt:lpstr>
      <vt:lpstr>Critical Enhancement and Diffusion of Non-Gaussian Fluctuations</vt:lpstr>
      <vt:lpstr> Beam-Energy Scan  </vt:lpstr>
      <vt:lpstr> Beam-Energy Scan  </vt:lpstr>
      <vt:lpstr> Beam-Energy Scan   </vt:lpstr>
      <vt:lpstr> Event-by-Event Fluctuations</vt:lpstr>
      <vt:lpstr> Higher-Order Cumulants  </vt:lpstr>
      <vt:lpstr> Remark on Critical Fluctuation  </vt:lpstr>
      <vt:lpstr> Three Topics  </vt:lpstr>
      <vt:lpstr>PowerPoint プレゼンテーション</vt:lpstr>
      <vt:lpstr> Diffusion of Fluctuations  </vt:lpstr>
      <vt:lpstr> (Non-Interacting) Brownian Particle Model  </vt:lpstr>
      <vt:lpstr> (Non-Interacting) Brownian Particle Model  </vt:lpstr>
      <vt:lpstr> Baryons in Hadronic Phase  </vt:lpstr>
      <vt:lpstr> Rapidity Window Dep.  </vt:lpstr>
      <vt:lpstr> Rapidity Window Dep.  </vt:lpstr>
      <vt:lpstr>PowerPoint プレゼンテーション</vt:lpstr>
      <vt:lpstr> Definition of Terminology  </vt:lpstr>
      <vt:lpstr> Cumulants and Correlation Function  </vt:lpstr>
      <vt:lpstr> Factorial Cumulants  </vt:lpstr>
      <vt:lpstr> Usage of F-Cumulants  </vt:lpstr>
      <vt:lpstr> pT-cut Dependence  </vt:lpstr>
      <vt:lpstr> pT-cut Dependence  </vt:lpstr>
      <vt:lpstr> Non-Interacting Brownian Particle System  </vt:lpstr>
      <vt:lpstr> Dh Dependences of F-Cumulants  </vt:lpstr>
      <vt:lpstr> Translating Languages  </vt:lpstr>
      <vt:lpstr>PowerPoint プレゼンテーション</vt:lpstr>
      <vt:lpstr> Remarks on Critical Fluctuation 1  </vt:lpstr>
      <vt:lpstr> Remarks on Critical Fluctuation 2  </vt:lpstr>
      <vt:lpstr> Dynamical Evolution of Critical Fluctuations  </vt:lpstr>
      <vt:lpstr> Aim of This Study  </vt:lpstr>
      <vt:lpstr> Stochastic Diffusion Equation (SDE)  </vt:lpstr>
      <vt:lpstr> Soft Mode of QCD Critical Point  </vt:lpstr>
      <vt:lpstr> Parametrizing D(t) and c(t)  </vt:lpstr>
      <vt:lpstr> Crossover / Cumulant  </vt:lpstr>
      <vt:lpstr> Crossover / Correlation Func.  </vt:lpstr>
      <vt:lpstr> Critical Point / Cumulant  </vt:lpstr>
      <vt:lpstr> Criticap Point / Correlation Func.  </vt:lpstr>
      <vt:lpstr> Weaker Critical Enhancement  </vt:lpstr>
      <vt:lpstr> Away from the CP  </vt:lpstr>
      <vt:lpstr> Summary  </vt:lpstr>
      <vt:lpstr> Fluctuations: Theory vs Experiment  </vt:lpstr>
      <vt:lpstr> Thermal Blurring  </vt:lpstr>
      <vt:lpstr> Dh Dependence @ ALICE  </vt:lpstr>
      <vt:lpstr> Time Evolution of Fluctuations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Masakiyo Kitazawa</cp:lastModifiedBy>
  <cp:revision>1115</cp:revision>
  <dcterms:created xsi:type="dcterms:W3CDTF">2011-06-07T09:50:32Z</dcterms:created>
  <dcterms:modified xsi:type="dcterms:W3CDTF">2017-10-10T09:13:50Z</dcterms:modified>
</cp:coreProperties>
</file>