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sldIdLst>
    <p:sldId id="324" r:id="rId3"/>
    <p:sldId id="470" r:id="rId4"/>
    <p:sldId id="469" r:id="rId5"/>
    <p:sldId id="461" r:id="rId6"/>
    <p:sldId id="462" r:id="rId7"/>
    <p:sldId id="421" r:id="rId8"/>
    <p:sldId id="372" r:id="rId9"/>
    <p:sldId id="472" r:id="rId10"/>
    <p:sldId id="374" r:id="rId11"/>
    <p:sldId id="471" r:id="rId12"/>
    <p:sldId id="410" r:id="rId13"/>
    <p:sldId id="405" r:id="rId14"/>
    <p:sldId id="363" r:id="rId15"/>
    <p:sldId id="278" r:id="rId16"/>
    <p:sldId id="305" r:id="rId17"/>
    <p:sldId id="294" r:id="rId18"/>
    <p:sldId id="423" r:id="rId19"/>
    <p:sldId id="474" r:id="rId20"/>
    <p:sldId id="427" r:id="rId21"/>
    <p:sldId id="428" r:id="rId22"/>
    <p:sldId id="431" r:id="rId23"/>
    <p:sldId id="432" r:id="rId24"/>
    <p:sldId id="433" r:id="rId25"/>
    <p:sldId id="438" r:id="rId26"/>
    <p:sldId id="435" r:id="rId27"/>
    <p:sldId id="436" r:id="rId28"/>
    <p:sldId id="437" r:id="rId29"/>
    <p:sldId id="439" r:id="rId30"/>
    <p:sldId id="454" r:id="rId31"/>
    <p:sldId id="441" r:id="rId32"/>
    <p:sldId id="440" r:id="rId33"/>
    <p:sldId id="442" r:id="rId34"/>
    <p:sldId id="466" r:id="rId35"/>
    <p:sldId id="369" r:id="rId36"/>
    <p:sldId id="370" r:id="rId37"/>
    <p:sldId id="448" r:id="rId38"/>
    <p:sldId id="449" r:id="rId39"/>
    <p:sldId id="447" r:id="rId40"/>
    <p:sldId id="450" r:id="rId41"/>
    <p:sldId id="451" r:id="rId42"/>
    <p:sldId id="467" r:id="rId43"/>
    <p:sldId id="382" r:id="rId44"/>
    <p:sldId id="446" r:id="rId45"/>
    <p:sldId id="383" r:id="rId46"/>
    <p:sldId id="464" r:id="rId47"/>
    <p:sldId id="396" r:id="rId48"/>
    <p:sldId id="398" r:id="rId49"/>
    <p:sldId id="473" r:id="rId50"/>
    <p:sldId id="465" r:id="rId51"/>
    <p:sldId id="400" r:id="rId52"/>
    <p:sldId id="456" r:id="rId53"/>
    <p:sldId id="345" r:id="rId54"/>
    <p:sldId id="315" r:id="rId55"/>
    <p:sldId id="321" r:id="rId56"/>
    <p:sldId id="420" r:id="rId5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B3D9FF"/>
    <a:srgbClr val="AD0101"/>
    <a:srgbClr val="FF0000"/>
    <a:srgbClr val="006600"/>
    <a:srgbClr val="0000FF"/>
    <a:srgbClr val="FFFFCC"/>
    <a:srgbClr val="FF3399"/>
    <a:srgbClr val="FFC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92" autoAdjust="0"/>
  </p:normalViewPr>
  <p:slideViewPr>
    <p:cSldViewPr snapToGrid="0">
      <p:cViewPr varScale="1">
        <p:scale>
          <a:sx n="89" d="100"/>
          <a:sy n="89" d="100"/>
        </p:scale>
        <p:origin x="109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2018/5/20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51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2018/5/20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2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2018/5/20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8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1E1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2018/5/20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10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2018/5/20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4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2018/5/20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2018/5/20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5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19" y="15435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2018/5/20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2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2018/5/20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5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2018/5/20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67C877C-1C90-4B5F-90F0-EBA6F7746CE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8942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2018/5/20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1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2018/5/20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54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74.png"/><Relationship Id="rId9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9.emf"/><Relationship Id="rId11" Type="http://schemas.openxmlformats.org/officeDocument/2006/relationships/image" Target="../media/image124.emf"/><Relationship Id="rId5" Type="http://schemas.openxmlformats.org/officeDocument/2006/relationships/image" Target="../media/image118.emf"/><Relationship Id="rId10" Type="http://schemas.openxmlformats.org/officeDocument/2006/relationships/image" Target="../media/image123.png"/><Relationship Id="rId4" Type="http://schemas.openxmlformats.org/officeDocument/2006/relationships/image" Target="../media/image117.emf"/><Relationship Id="rId9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image" Target="../media/image126.png"/><Relationship Id="rId7" Type="http://schemas.openxmlformats.org/officeDocument/2006/relationships/image" Target="../media/image130.emf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emf"/><Relationship Id="rId5" Type="http://schemas.openxmlformats.org/officeDocument/2006/relationships/image" Target="../media/image128.emf"/><Relationship Id="rId4" Type="http://schemas.openxmlformats.org/officeDocument/2006/relationships/image" Target="../media/image1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5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9.png"/><Relationship Id="rId7" Type="http://schemas.openxmlformats.org/officeDocument/2006/relationships/image" Target="../media/image1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9.png"/><Relationship Id="rId7" Type="http://schemas.openxmlformats.org/officeDocument/2006/relationships/image" Target="../media/image1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490405" cy="3352800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Lattice Study of 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5400" b="1" dirty="0" smtClean="0"/>
              <a:t>Energy-Momentum Tensor </a:t>
            </a:r>
            <a:br>
              <a:rPr lang="en-US" altLang="ja-JP" sz="5400" b="1" dirty="0" smtClean="0"/>
            </a:br>
            <a:r>
              <a:rPr lang="en-US" altLang="ja-JP" sz="4000" dirty="0" smtClean="0"/>
              <a:t>with Gradient Flow: 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000" dirty="0">
                <a:solidFill>
                  <a:srgbClr val="FFFF00"/>
                </a:solidFill>
              </a:rPr>
              <a:t>T</a:t>
            </a:r>
            <a:r>
              <a:rPr lang="en-US" altLang="ja-JP" sz="4000" dirty="0" smtClean="0">
                <a:solidFill>
                  <a:srgbClr val="FFFF00"/>
                </a:solidFill>
              </a:rPr>
              <a:t>hermodynamics, Correlations, and Stress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7630354" cy="164592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kumimoji="1" lang="en-US" altLang="ja-JP" sz="3600" dirty="0" err="1" smtClean="0"/>
              <a:t>Masakiyo</a:t>
            </a:r>
            <a:r>
              <a:rPr kumimoji="1" lang="en-US" altLang="ja-JP" sz="3600" dirty="0" smtClean="0"/>
              <a:t> Kitazawa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(Osaka U.)</a:t>
            </a:r>
            <a:endParaRPr lang="en-US" altLang="ja-JP" dirty="0" smtClean="0"/>
          </a:p>
          <a:p>
            <a:pPr>
              <a:lnSpc>
                <a:spcPct val="50000"/>
              </a:lnSpc>
            </a:pPr>
            <a:r>
              <a:rPr lang="en-US" altLang="ja-JP" dirty="0" smtClean="0"/>
              <a:t>In Collaboration with:</a:t>
            </a:r>
          </a:p>
          <a:p>
            <a:pPr>
              <a:lnSpc>
                <a:spcPct val="50000"/>
              </a:lnSpc>
            </a:pPr>
            <a:r>
              <a:rPr lang="en-US" altLang="ja-JP" sz="2400" dirty="0" err="1" smtClean="0"/>
              <a:t>FlowQCD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Collab</a:t>
            </a:r>
            <a:r>
              <a:rPr lang="en-US" altLang="ja-JP" sz="2400" dirty="0" smtClean="0"/>
              <a:t>.(</a:t>
            </a:r>
            <a:r>
              <a:rPr lang="en-US" altLang="ja-JP" sz="2000" dirty="0" smtClean="0"/>
              <a:t>R. </a:t>
            </a:r>
            <a:r>
              <a:rPr lang="en-US" altLang="ja-JP" sz="2000" dirty="0" err="1" smtClean="0"/>
              <a:t>Yanagihara</a:t>
            </a:r>
            <a:r>
              <a:rPr lang="en-US" altLang="ja-JP" sz="2000" dirty="0" smtClean="0"/>
              <a:t>, T. </a:t>
            </a:r>
            <a:r>
              <a:rPr lang="en-US" altLang="ja-JP" sz="2000" dirty="0" err="1" smtClean="0"/>
              <a:t>Iritani</a:t>
            </a:r>
            <a:r>
              <a:rPr lang="en-US" altLang="ja-JP" sz="2000" dirty="0" smtClean="0"/>
              <a:t>,</a:t>
            </a:r>
            <a:r>
              <a:rPr lang="ja-JP" altLang="en-US" sz="2000" dirty="0" smtClean="0"/>
              <a:t> </a:t>
            </a:r>
            <a:r>
              <a:rPr lang="en-US" altLang="ja-JP" sz="2000" dirty="0" err="1" smtClean="0"/>
              <a:t>Asakawa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Hatsuda</a:t>
            </a:r>
            <a:r>
              <a:rPr lang="en-US" altLang="ja-JP" sz="2000" dirty="0" smtClean="0"/>
              <a:t>, Suzuki</a:t>
            </a:r>
            <a:r>
              <a:rPr lang="en-US" altLang="ja-JP" sz="2400" dirty="0" smtClean="0"/>
              <a:t>)</a:t>
            </a:r>
            <a:endParaRPr lang="en-US" altLang="ja-JP" sz="2000" dirty="0"/>
          </a:p>
          <a:p>
            <a:pPr>
              <a:lnSpc>
                <a:spcPct val="50000"/>
              </a:lnSpc>
            </a:pPr>
            <a:r>
              <a:rPr lang="en-US" altLang="ja-JP" sz="2400" dirty="0" smtClean="0"/>
              <a:t>WHOT Collab.(</a:t>
            </a:r>
            <a:r>
              <a:rPr lang="en-US" altLang="ja-JP" sz="2000" dirty="0"/>
              <a:t>Taniguchi, </a:t>
            </a:r>
            <a:r>
              <a:rPr lang="en-US" altLang="ja-JP" sz="2000" dirty="0" err="1"/>
              <a:t>Kanaya</a:t>
            </a:r>
            <a:r>
              <a:rPr lang="en-US" altLang="ja-JP" sz="2000" dirty="0" smtClean="0"/>
              <a:t>, </a:t>
            </a:r>
            <a:r>
              <a:rPr lang="en-US" altLang="ja-JP" sz="2000" dirty="0" err="1"/>
              <a:t>Ejiri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Suzuki</a:t>
            </a:r>
            <a:r>
              <a:rPr lang="en-US" altLang="ja-JP" sz="2000" dirty="0"/>
              <a:t>,</a:t>
            </a:r>
            <a:r>
              <a:rPr lang="ja-JP" altLang="en-US" sz="2000" dirty="0"/>
              <a:t> </a:t>
            </a:r>
            <a:r>
              <a:rPr lang="en-US" altLang="ja-JP" sz="2000" dirty="0" err="1" smtClean="0"/>
              <a:t>Umeda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Shirogane</a:t>
            </a:r>
            <a:r>
              <a:rPr lang="en-US" altLang="ja-JP" sz="2000" dirty="0" smtClean="0"/>
              <a:t>, …</a:t>
            </a:r>
            <a:r>
              <a:rPr lang="en-US" altLang="ja-JP" sz="2400" dirty="0" smtClean="0"/>
              <a:t> 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4676" y="6364944"/>
            <a:ext cx="774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Workshop of Recent Developments in QCD and QFT, Nov. 10, 2017, Taipei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299255" y="4707797"/>
            <a:ext cx="26148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孔子</a:t>
            </a:r>
            <a:endParaRPr lang="en-US" altLang="ja-JP" sz="48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en-US" altLang="ja-JP" sz="4400" dirty="0" err="1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confucius</a:t>
            </a:r>
            <a:endParaRPr lang="en-US" altLang="ja-JP" sz="4400" dirty="0" smtClean="0">
              <a:latin typeface="HGP教科書体" panose="02020600000000000000" pitchFamily="18" charset="-128"/>
              <a:ea typeface="Adobe Song Std L" panose="02020300000000000000"/>
            </a:endParaRPr>
          </a:p>
          <a:p>
            <a:pPr algn="ctr"/>
            <a:r>
              <a:rPr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（</a:t>
            </a:r>
            <a:r>
              <a:rPr kumimoji="1"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論語、子路</a:t>
            </a:r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13</a:t>
            </a:r>
            <a:r>
              <a:rPr kumimoji="1"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）</a:t>
            </a:r>
            <a:endParaRPr kumimoji="1" lang="ja-JP" altLang="en-US" sz="28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5955" y="2922017"/>
            <a:ext cx="7561429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54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Miss the wood for the trees</a:t>
            </a:r>
            <a:endParaRPr lang="ja-JP" altLang="en-US" sz="54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algn="ctr"/>
            <a:r>
              <a:rPr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小利を見ればすなわち大事成らず</a:t>
            </a:r>
            <a:endParaRPr lang="en-US" altLang="ja-JP" sz="28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1017" y="1181559"/>
            <a:ext cx="757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見小利則大事不成</a:t>
            </a:r>
            <a:endParaRPr kumimoji="1" lang="ja-JP" altLang="en-US" sz="72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474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299255" y="4707797"/>
            <a:ext cx="26148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孔子</a:t>
            </a:r>
            <a:endParaRPr lang="en-US" altLang="ja-JP" sz="48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en-US" altLang="ja-JP" sz="4400" dirty="0" err="1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confucius</a:t>
            </a:r>
            <a:endParaRPr lang="en-US" altLang="ja-JP" sz="4400" dirty="0" smtClean="0">
              <a:latin typeface="HGP教科書体" panose="02020600000000000000" pitchFamily="18" charset="-128"/>
              <a:ea typeface="Adobe Song Std L" panose="02020300000000000000"/>
            </a:endParaRPr>
          </a:p>
          <a:p>
            <a:pPr algn="ctr"/>
            <a:r>
              <a:rPr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（</a:t>
            </a:r>
            <a:r>
              <a:rPr kumimoji="1"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論語、子路</a:t>
            </a:r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13</a:t>
            </a:r>
            <a:r>
              <a:rPr kumimoji="1"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）</a:t>
            </a:r>
            <a:endParaRPr kumimoji="1" lang="ja-JP" altLang="en-US" sz="28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847805" y="3030583"/>
            <a:ext cx="2539579" cy="688560"/>
          </a:xfrm>
          <a:prstGeom prst="roundRect">
            <a:avLst/>
          </a:prstGeom>
          <a:solidFill>
            <a:srgbClr val="FFFF00">
              <a:alpha val="5000"/>
            </a:srgb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1365546" y="1375954"/>
            <a:ext cx="2755306" cy="1475140"/>
            <a:chOff x="1365546" y="1375954"/>
            <a:chExt cx="2755306" cy="1475140"/>
          </a:xfrm>
        </p:grpSpPr>
        <p:sp>
          <p:nvSpPr>
            <p:cNvPr id="5" name="角丸四角形 4"/>
            <p:cNvSpPr/>
            <p:nvPr/>
          </p:nvSpPr>
          <p:spPr>
            <a:xfrm>
              <a:off x="1802673" y="1375954"/>
              <a:ext cx="1881053" cy="905692"/>
            </a:xfrm>
            <a:prstGeom prst="roundRect">
              <a:avLst/>
            </a:prstGeom>
            <a:solidFill>
              <a:srgbClr val="FFFF00">
                <a:alpha val="5000"/>
              </a:srgbClr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1365546" y="2266319"/>
              <a:ext cx="27553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>
                  <a:solidFill>
                    <a:srgbClr val="FFFF00"/>
                  </a:solidFill>
                </a:rPr>
                <a:t>UV fluctuations</a:t>
              </a:r>
              <a:endParaRPr kumimoji="1" lang="ja-JP" altLang="en-US" sz="3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567645" y="1376630"/>
            <a:ext cx="1881053" cy="1474464"/>
            <a:chOff x="4567645" y="1376630"/>
            <a:chExt cx="1881053" cy="1474464"/>
          </a:xfrm>
        </p:grpSpPr>
        <p:sp>
          <p:nvSpPr>
            <p:cNvPr id="9" name="角丸四角形 8"/>
            <p:cNvSpPr/>
            <p:nvPr/>
          </p:nvSpPr>
          <p:spPr>
            <a:xfrm>
              <a:off x="4567645" y="1376630"/>
              <a:ext cx="1881053" cy="905692"/>
            </a:xfrm>
            <a:prstGeom prst="roundRect">
              <a:avLst/>
            </a:prstGeom>
            <a:solidFill>
              <a:srgbClr val="FFCCCC">
                <a:alpha val="5000"/>
              </a:srgbClr>
            </a:solidFill>
            <a:ln w="28575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4820418" y="2266319"/>
              <a:ext cx="13755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>
                  <a:solidFill>
                    <a:srgbClr val="FFCCCC"/>
                  </a:solidFill>
                </a:rPr>
                <a:t>Physics</a:t>
              </a:r>
              <a:endParaRPr kumimoji="1" lang="ja-JP" altLang="en-US" sz="3200" dirty="0">
                <a:solidFill>
                  <a:srgbClr val="FFCCCC"/>
                </a:solidFill>
              </a:endParaRPr>
            </a:p>
          </p:txBody>
        </p:sp>
      </p:grpSp>
      <p:sp>
        <p:nvSpPr>
          <p:cNvPr id="10" name="角丸四角形 9"/>
          <p:cNvSpPr/>
          <p:nvPr/>
        </p:nvSpPr>
        <p:spPr>
          <a:xfrm>
            <a:off x="2264230" y="3030583"/>
            <a:ext cx="2689286" cy="688560"/>
          </a:xfrm>
          <a:prstGeom prst="roundRect">
            <a:avLst/>
          </a:prstGeom>
          <a:solidFill>
            <a:srgbClr val="FFCCCC">
              <a:alpha val="5000"/>
            </a:srgbClr>
          </a:solidFill>
          <a:ln w="28575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825955" y="2922017"/>
            <a:ext cx="7561429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54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Miss the wood for the trees</a:t>
            </a:r>
            <a:endParaRPr lang="ja-JP" altLang="en-US" sz="54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algn="ctr"/>
            <a:r>
              <a:rPr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小利を見ればすなわち大事成らず</a:t>
            </a:r>
            <a:endParaRPr lang="en-US" altLang="ja-JP" sz="28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1017" y="1181559"/>
            <a:ext cx="757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見小利則大事不成</a:t>
            </a:r>
            <a:endParaRPr kumimoji="1" lang="ja-JP" altLang="en-US" sz="72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3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403992" y="1568462"/>
            <a:ext cx="5335747" cy="2507149"/>
          </a:xfrm>
          <a:prstGeom prst="roundRect">
            <a:avLst>
              <a:gd name="adj" fmla="val 1354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 Fermion</a:t>
            </a:r>
            <a:r>
              <a:rPr lang="en-US" altLang="ja-JP" dirty="0"/>
              <a:t>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81592" y="1165794"/>
            <a:ext cx="27610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tx2"/>
                </a:solidFill>
              </a:rPr>
              <a:t>Luscher</a:t>
            </a:r>
            <a:r>
              <a:rPr kumimoji="1" lang="en-US" altLang="ja-JP" sz="2000" dirty="0" smtClean="0">
                <a:solidFill>
                  <a:schemeClr val="tx2"/>
                </a:solidFill>
              </a:rPr>
              <a:t>, 2013</a:t>
            </a:r>
          </a:p>
          <a:p>
            <a:r>
              <a:rPr lang="en-US" altLang="ja-JP" sz="2000" dirty="0" smtClean="0">
                <a:solidFill>
                  <a:schemeClr val="tx2"/>
                </a:solidFill>
              </a:rPr>
              <a:t>Makino, Suzuki, 2014</a:t>
            </a:r>
          </a:p>
          <a:p>
            <a:r>
              <a:rPr kumimoji="1" lang="en-US" altLang="ja-JP" sz="2000" dirty="0" smtClean="0">
                <a:solidFill>
                  <a:schemeClr val="tx2"/>
                </a:solidFill>
              </a:rPr>
              <a:t>Taniguchi+ (WHOT) 2016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D_\mu = \partial_\mu + A_\mu(t,x)&#10;\end{align*}&lt;/body&gt;&#10;  &lt;fcolor&gt;FFFFFFFF&lt;/fcolor&gt;&#10;  &lt;bcolor&gt;FFFFFFFF&lt;/bcolor&gt;&#10;  &lt;transparent&gt;True&lt;/transparent&gt;&#10;  &lt;resolution&gt;1800&lt;/resolution&gt;&#10;  &lt;imageh&gt;261&lt;/imageh&gt;&#10;  &lt;imagew&gt;2065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90" y="3509553"/>
            <a:ext cx="2549349" cy="32221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75063" y="4428316"/>
            <a:ext cx="737939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Not</a:t>
            </a:r>
            <a:r>
              <a:rPr lang="en-US" altLang="ja-JP" sz="2400" dirty="0" smtClean="0"/>
              <a:t> “gradient” flow </a:t>
            </a:r>
            <a:r>
              <a:rPr lang="en-US" altLang="ja-JP" sz="2400" dirty="0" smtClean="0">
                <a:solidFill>
                  <a:srgbClr val="FFFF00"/>
                </a:solidFill>
              </a:rPr>
              <a:t>but</a:t>
            </a:r>
            <a:r>
              <a:rPr lang="en-US" altLang="ja-JP" sz="2400" dirty="0" smtClean="0"/>
              <a:t> a “diffusion” equation.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Flow for gauge field is independent of fermion field.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Divergence in field renormalization of fermions.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All observables becomes finite once Z(t)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is determined.</a:t>
            </a:r>
            <a:endParaRPr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tilde\psi(t,x)=Z(t)\psi(t,x)&#10;\end{align*}&lt;/body&gt;&#10;  &lt;fcolor&gt;FFFFFFFF&lt;/fcolor&gt;&#10;  &lt;bcolor&gt;FFFFFFFF&lt;/bcolor&gt;&#10;  &lt;transparent&gt;True&lt;/transparent&gt;&#10;  &lt;resolution&gt;1800&lt;/resolution&gt;&#10;  &lt;imageh&gt;294&lt;/imageh&gt;&#10;  &lt;imagew&gt;218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41" y="6274975"/>
            <a:ext cx="2972480" cy="39941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\psi (t,x)&#10;&amp;amp;= D_\mu D_\mu \psi(t,x)&#10;\\&#10;\partial_t \bar\psi(t,x)&#10;&amp;amp;= \psi(t,x)\overleftarrow D_\mu \overleftarrow D_\mu &#10;\end{align*}&lt;/body&gt;&#10;  &lt;fcolor&gt;FFFFFFFF&lt;/fcolor&gt;&#10;  &lt;bcolor&gt;FFFFFFFF&lt;/bcolor&gt;&#10;  &lt;transparent&gt;True&lt;/transparent&gt;&#10;  &lt;resolution&gt;1800&lt;/resolution&gt;&#10;  &lt;imageh&gt;734&lt;/imageh&gt;&#10;  &lt;imagew&gt;2701&lt;/imagew&gt;&#10;  &lt;scale&gt;50&lt;/scale&gt;&#10;  &lt;cursor&gt;1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45" y="1911431"/>
            <a:ext cx="4266254" cy="115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Small Flow-time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9533" y="1095252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Weisz, 2011</a:t>
            </a:r>
          </a:p>
          <a:p>
            <a:pPr algn="r"/>
            <a:r>
              <a:rPr lang="en-US" altLang="ja-JP" dirty="0" smtClean="0"/>
              <a:t>Suzuki, 2013</a:t>
            </a:r>
            <a:endParaRPr kumimoji="1" lang="en-US" altLang="ja-JP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6" name="二等辺三角形 15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stCxn id="13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2\sqrt{8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6" y="5663874"/>
            <a:ext cx="565150" cy="263525"/>
          </a:xfrm>
          <a:prstGeom prst="rect">
            <a:avLst/>
          </a:prstGeom>
        </p:spPr>
      </p:pic>
      <p:sp>
        <p:nvSpPr>
          <p:cNvPr id="27" name="角丸四角形 26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34328" y="3444852"/>
            <a:ext cx="247356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t&gt;0</a:t>
            </a:r>
          </a:p>
        </p:txBody>
      </p:sp>
      <p:sp>
        <p:nvSpPr>
          <p:cNvPr id="9" name="右矢印 8"/>
          <p:cNvSpPr/>
          <p:nvPr/>
        </p:nvSpPr>
        <p:spPr>
          <a:xfrm flipH="1">
            <a:off x="1933476" y="5453907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18081" y="5785313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kumimoji="1" lang="en-US" altLang="ja-JP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0 limit</a:t>
            </a:r>
            <a:endParaRPr kumimoji="1" lang="ja-JP" alt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118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5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37160" y="479829"/>
            <a:ext cx="3206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Suzuki, 2013</a:t>
            </a:r>
          </a:p>
          <a:p>
            <a:r>
              <a:rPr lang="it-IT" altLang="ja-JP" sz="2000" dirty="0" smtClean="0"/>
              <a:t>DelDebbio,Patella,Rago,2013</a:t>
            </a:r>
            <a:endParaRPr lang="en-US" altLang="ja-JP" sz="2000" dirty="0" smtClean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92009" y="4101035"/>
            <a:ext cx="6494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>
                <a:latin typeface="Calibri" panose="020F0502020204030204" pitchFamily="34" charset="0"/>
              </a:rPr>
              <a:t>gauge-invariant dimension 4 operators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25" name="左中かっこ 24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FFFFFF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68948" cy="1380361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9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3067559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24006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331694" y="5058062"/>
            <a:ext cx="8444753" cy="166302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3067559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996493" y="5085012"/>
            <a:ext cx="307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latin typeface="Calibri" panose="020F0502020204030204" pitchFamily="34" charset="0"/>
              </a:rPr>
              <a:t>Remormalized</a:t>
            </a:r>
            <a:r>
              <a:rPr kumimoji="1" lang="en-US" altLang="ja-JP" sz="2800" b="1" dirty="0" smtClean="0">
                <a:latin typeface="Calibri" panose="020F0502020204030204" pitchFamily="34" charset="0"/>
              </a:rPr>
              <a:t> EMT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\frac1{\alpha_U(t)}&#10;U_{\mu\nu}(t,x) + \frac{\delta_{\mu\nu}}{4\alpha_E(t)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5573&lt;/imagew&gt;&#10;  &lt;scale&gt;50&lt;/scale&gt;&#10;  &lt;cursor&gt;10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1" y="5736884"/>
            <a:ext cx="7431596" cy="7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EMT with Fermions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67785" y="1649938"/>
            <a:ext cx="8462706" cy="2678222"/>
          </a:xfrm>
          <a:prstGeom prst="roundRect">
            <a:avLst>
              <a:gd name="adj" fmla="val 13415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t="35698" b="1"/>
          <a:stretch/>
        </p:blipFill>
        <p:spPr>
          <a:xfrm>
            <a:off x="142401" y="4563614"/>
            <a:ext cx="4407725" cy="112395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045" y="4563614"/>
            <a:ext cx="4284238" cy="206437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126" y="6008251"/>
            <a:ext cx="3087000" cy="619733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_{\mu\nu}(t,x) =&amp;amp; c_1(t) U_{\mu\nu}(t,x) + c_2(t) \delta_{\mu\nu}\big( E(t,x) - \langle E \rangle_0 \big) &#10;\\&#10;&amp;amp;+ c_3(t) \big( O_{3\mu\nu}(t,x) - 2 O_{4\mu\nu}(t,x) - {\rm VEV} \big)&#10;\\&#10;&amp;amp;+c_4(t) \big( O_{4\mu\nu} (t,x)- {\rm VEV} \big)&#10;+ c_5(t) \big( O_{5\mu\nu} (t,x)- {\rm VEV} \big)&#10;\end{align*}&lt;/body&gt;&#10;  &lt;fcolor&gt;FFFFFFFF&lt;/fcolor&gt;&#10;  &lt;bcolor&gt;FFFFFFFF&lt;/bcolor&gt;&#10;  &lt;transparent&gt;True&lt;/transparent&gt;&#10;  &lt;resolution&gt;1800&lt;/resolution&gt;&#10;  &lt;imageh&gt;1195&lt;/imageh&gt;&#10;  &lt;imagew&gt;706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7" y="1994308"/>
            <a:ext cx="8070721" cy="136588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542849" y="1089487"/>
            <a:ext cx="2395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2"/>
                </a:solidFill>
              </a:rPr>
              <a:t>Makino, Suzuki, 2014</a:t>
            </a: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(x) = \lim_{t\to0} T_{\mu\nu}(t,x)&#10;\end{align*}&lt;/body&gt;&#10;  &lt;fcolor&gt;FFFFFFFF&lt;/fcolor&gt;&#10;  &lt;bcolor&gt;FFFFFFFF&lt;/bcolor&gt;&#10;  &lt;transparent&gt;True&lt;/transparent&gt;&#10;  &lt;resolution&gt;1800&lt;/resolution&gt;&#10;  &lt;imageh&gt;344&lt;/imageh&gt;&#10;  &lt;imagew&gt;2369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97" y="3739497"/>
            <a:ext cx="3438740" cy="4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7206" y="1671160"/>
            <a:ext cx="8065294" cy="376618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chemeClr val="tx1">
                    <a:lumMod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Constructing EMT on the lattice</a:t>
            </a:r>
            <a:endParaRPr lang="en-US" altLang="ja-JP" sz="2800" dirty="0">
              <a:solidFill>
                <a:schemeClr val="tx1">
                  <a:lumMod val="9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rgbClr val="FFCCCC"/>
                </a:solidFill>
              </a:rPr>
              <a:t>Thermodynamics</a:t>
            </a:r>
            <a:endParaRPr kumimoji="1" lang="en-US" altLang="ja-JP" sz="2800" dirty="0" smtClean="0">
              <a:solidFill>
                <a:srgbClr val="FFCC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rgbClr val="B3D9FF"/>
                </a:solidFill>
              </a:rPr>
              <a:t>Correlation Function</a:t>
            </a:r>
            <a:endParaRPr lang="en-US" altLang="ja-JP" sz="2800" dirty="0">
              <a:solidFill>
                <a:srgbClr val="B3D9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rgbClr val="FFFFCC"/>
                </a:solidFill>
              </a:rPr>
              <a:t>Stress distribution in </a:t>
            </a:r>
            <a:r>
              <a:rPr lang="en-US" altLang="ja-JP" sz="2800" dirty="0" err="1" smtClean="0">
                <a:solidFill>
                  <a:srgbClr val="FFFFCC"/>
                </a:solidFill>
              </a:rPr>
              <a:t>qq</a:t>
            </a:r>
            <a:r>
              <a:rPr lang="en-US" altLang="ja-JP" sz="2800" dirty="0" smtClean="0">
                <a:solidFill>
                  <a:srgbClr val="FFFFCC"/>
                </a:solidFill>
              </a:rPr>
              <a:t>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Summary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404613" y="2122202"/>
            <a:ext cx="3401033" cy="53658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30356" y="31949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/>
              <a:t>ー</a:t>
            </a:r>
            <a:endParaRPr kumimoji="1" lang="ja-JP" altLang="en-US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45" y="5530214"/>
            <a:ext cx="1464862" cy="126777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120" y="5613410"/>
            <a:ext cx="1405709" cy="1101381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688" y="5612536"/>
            <a:ext cx="1409764" cy="1056606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741" y="5606279"/>
            <a:ext cx="1418113" cy="1062863"/>
          </a:xfrm>
          <a:prstGeom prst="rect">
            <a:avLst/>
          </a:prstGeom>
        </p:spPr>
      </p:pic>
      <p:grpSp>
        <p:nvGrpSpPr>
          <p:cNvPr id="34" name="グループ化 33"/>
          <p:cNvGrpSpPr/>
          <p:nvPr/>
        </p:nvGrpSpPr>
        <p:grpSpPr>
          <a:xfrm>
            <a:off x="6030848" y="952613"/>
            <a:ext cx="2942303" cy="2242355"/>
            <a:chOff x="219444" y="286328"/>
            <a:chExt cx="2942303" cy="2242355"/>
          </a:xfrm>
        </p:grpSpPr>
        <p:sp>
          <p:nvSpPr>
            <p:cNvPr id="35" name="角丸四角形 34"/>
            <p:cNvSpPr/>
            <p:nvPr/>
          </p:nvSpPr>
          <p:spPr>
            <a:xfrm>
              <a:off x="219444" y="286328"/>
              <a:ext cx="2937510" cy="2242355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1687460" y="1284306"/>
              <a:ext cx="1474287" cy="105786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テキスト ボックス 36"/>
            <p:cNvSpPr txBox="1"/>
            <p:nvPr/>
          </p:nvSpPr>
          <p:spPr>
            <a:xfrm>
              <a:off x="274201" y="402657"/>
              <a:ext cx="25747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2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284249" y="888263"/>
              <a:ext cx="250517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9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19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19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19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1900" dirty="0">
                <a:solidFill>
                  <a:srgbClr val="FF0000"/>
                </a:solidFill>
              </a:endParaRPr>
            </a:p>
          </p:txBody>
        </p:sp>
        <p:pic>
          <p:nvPicPr>
  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83" y="1700103"/>
              <a:ext cx="1363107" cy="309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4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</a:t>
            </a:r>
            <a:r>
              <a:rPr lang="en-US" altLang="ja-JP" dirty="0" err="1" smtClean="0"/>
              <a:t>EoS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dirty="0" smtClean="0"/>
              <a:t>(Energy Density, Pressure)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/>
          <a:stretch/>
        </p:blipFill>
        <p:spPr bwMode="auto">
          <a:xfrm>
            <a:off x="2070147" y="1684613"/>
            <a:ext cx="4925124" cy="353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90896" y="5410574"/>
            <a:ext cx="8358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Rapid increase of </a:t>
            </a:r>
            <a:r>
              <a:rPr lang="en-US" altLang="ja-JP" sz="2400" dirty="0" smtClean="0">
                <a:latin typeface="Symbol" panose="05050102010706020507" pitchFamily="18" charset="2"/>
              </a:rPr>
              <a:t>e</a:t>
            </a:r>
            <a:r>
              <a:rPr lang="en-US" altLang="ja-JP" sz="2400" dirty="0" smtClean="0"/>
              <a:t>/T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around T=150-200 MeV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Crossover transition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Low T: hadron resonance gas model / High T: perturbative QCD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28607" y="1806952"/>
            <a:ext cx="1833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BNL-Bielefeld</a:t>
            </a:r>
          </a:p>
          <a:p>
            <a:pPr algn="r"/>
            <a:r>
              <a:rPr lang="en-US" altLang="ja-JP" sz="2400" dirty="0" smtClean="0"/>
              <a:t>2011</a:t>
            </a:r>
            <a:endParaRPr kumimoji="1" lang="ja-JP" altLang="en-US" sz="2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632822" y="2855442"/>
            <a:ext cx="2456690" cy="1854200"/>
            <a:chOff x="1172277" y="1654176"/>
            <a:chExt cx="2456690" cy="1854200"/>
          </a:xfrm>
        </p:grpSpPr>
        <p:sp>
          <p:nvSpPr>
            <p:cNvPr id="7" name="四角形吹き出し 6"/>
            <p:cNvSpPr/>
            <p:nvPr/>
          </p:nvSpPr>
          <p:spPr>
            <a:xfrm>
              <a:off x="1172277" y="1654176"/>
              <a:ext cx="2456690" cy="1854200"/>
            </a:xfrm>
            <a:prstGeom prst="wedgeRectCallout">
              <a:avLst>
                <a:gd name="adj1" fmla="val -41998"/>
                <a:gd name="adj2" fmla="val -78676"/>
              </a:avLst>
            </a:prstGeom>
            <a:gradFill>
              <a:gsLst>
                <a:gs pos="0">
                  <a:srgbClr val="FFCCCC"/>
                </a:gs>
                <a:gs pos="100000">
                  <a:srgbClr val="FF7C80"/>
                </a:gs>
              </a:gsLst>
              <a:lin ang="1800000" scaled="0"/>
            </a:gradFill>
            <a:ln w="25400" cap="flat" cmpd="sng" algn="ctr">
              <a:noFill/>
              <a:prstDash val="solid"/>
            </a:ln>
            <a:effectLst>
              <a:softEdge rad="508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1838958" y="324089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2372843" y="187062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2497864" y="2848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971066" y="304345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1357636" y="238865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2819097" y="237424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1390268" y="301142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3277066" y="190450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3079066" y="256198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971690" y="276543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791190" y="224571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081349" y="23911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042935" y="198374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523811" y="250798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3389137" y="23371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277066" y="323336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1572387" y="266512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2243057" y="328450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706061" y="318710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1613309" y="196386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2711097" y="196020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215736" y="2621536"/>
            <a:ext cx="2456689" cy="1854200"/>
            <a:chOff x="1172277" y="3621591"/>
            <a:chExt cx="2456689" cy="1854200"/>
          </a:xfrm>
        </p:grpSpPr>
        <p:sp>
          <p:nvSpPr>
            <p:cNvPr id="30" name="四角形吹き出し 29"/>
            <p:cNvSpPr/>
            <p:nvPr/>
          </p:nvSpPr>
          <p:spPr>
            <a:xfrm>
              <a:off x="1172277" y="3621591"/>
              <a:ext cx="2456689" cy="1854200"/>
            </a:xfrm>
            <a:prstGeom prst="wedgeRectCallout">
              <a:avLst>
                <a:gd name="adj1" fmla="val 44486"/>
                <a:gd name="adj2" fmla="val 66368"/>
              </a:avLst>
            </a:prstGeom>
            <a:gradFill>
              <a:gsLst>
                <a:gs pos="0">
                  <a:srgbClr val="CCECFF"/>
                </a:gs>
                <a:gs pos="100000">
                  <a:srgbClr val="99CCFF"/>
                </a:gs>
              </a:gsLst>
              <a:lin ang="3000000" scaled="0"/>
            </a:gradFill>
            <a:ln w="25400" cap="flat" cmpd="sng" algn="ctr">
              <a:noFill/>
              <a:prstDash val="solid"/>
            </a:ln>
            <a:effectLst>
              <a:softEdge rad="508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1443574" y="513389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3121666" y="51001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612776" y="439789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2666776" y="449981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2058569" y="385651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3002834" y="50461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3156368" y="385435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2720776" y="437366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1554864" y="519456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921795" y="384745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1992765" y="391163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1567196" y="438924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2158471" y="463644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2083245" y="474444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3210368" y="398758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3109418" y="499213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2050616" y="462553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1550723" y="507989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1496325" y="43352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1510051" y="44660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3085674" y="396235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3055035" y="3819607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1410923" y="4287695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1878939" y="3758586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1410923" y="5025891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1986699" y="4553697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2959666" y="4919760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2551864" y="4309592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256827" y="2661993"/>
            <a:ext cx="1445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hadronic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233133" y="2886345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QGP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2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08" y="3770815"/>
            <a:ext cx="1495595" cy="89517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05" y="2227012"/>
            <a:ext cx="1988788" cy="19761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7" y="2131658"/>
            <a:ext cx="3812059" cy="243132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テキスト ボックス 1"/>
          <p:cNvSpPr txBox="1"/>
          <p:nvPr/>
        </p:nvSpPr>
        <p:spPr>
          <a:xfrm>
            <a:off x="1153653" y="109961"/>
            <a:ext cx="6866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Energy-Momentum Tensor</a:t>
            </a:r>
            <a:endParaRPr kumimoji="1" lang="ja-JP" altLang="en-US" sz="48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FFFFFF&lt;/fcolor&gt;&#10;  &lt;bcolor&gt;FFFFFFFF&lt;/bcolor&gt;&#10;  &lt;transparent&gt;True&lt;/transparent&gt;&#10;  &lt;resolution&gt;1800&lt;/resolution&gt;&#10;  &lt;imageh&gt;60&lt;/imageh&gt;&#10;  &lt;imagew&gt;16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53" y="3165268"/>
            <a:ext cx="779154" cy="28333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31" name="グループ化 30"/>
          <p:cNvGrpSpPr/>
          <p:nvPr/>
        </p:nvGrpSpPr>
        <p:grpSpPr>
          <a:xfrm>
            <a:off x="795574" y="5030987"/>
            <a:ext cx="7645901" cy="1586228"/>
            <a:chOff x="708500" y="4983205"/>
            <a:chExt cx="7645901" cy="1586228"/>
          </a:xfrm>
          <a:scene3d>
            <a:camera prst="perspectiveRelaxedModerately" fov="7200000">
              <a:rot lat="19490639" lon="0" rev="600000"/>
            </a:camera>
            <a:lightRig rig="threePt" dir="t"/>
          </a:scene3d>
        </p:grpSpPr>
        <p:pic>
          <p:nvPicPr>
  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G_{\mu\nu}+\Lambda g_{\mu\nu} = \kappa T_{\mu\nu}&#10;\end{align*}&lt;/body&gt;&#10;  &lt;fcolor&gt;FFFFFFFF&lt;/fcolor&gt;&#10;  &lt;bcolor&gt;FFFFFFFF&lt;/bcolor&gt;&#10;  &lt;transparent&gt;True&lt;/transparent&gt;&#10;  &lt;resolution&gt;1800&lt;/resolution&gt;&#10;  &lt;imageh&gt;253&lt;/imageh&gt;&#10;  &lt;imagew&gt;2115&lt;/imagew&gt;&#10;  &lt;scale&gt;50&lt;/scale&gt;&#10;  &lt;cursor&gt;55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00" y="4983205"/>
              <a:ext cx="6257053" cy="748480"/>
            </a:xfrm>
            <a:prstGeom prst="rect">
              <a:avLst/>
            </a:prstGeom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partial_\mu T_{\mu\nu}=0&#10;\end{align*}&lt;/body&gt;&#10;  &lt;fcolor&gt;FFFFFFFF&lt;/fcolor&gt;&#10;  &lt;bcolor&gt;FFFFFFFF&lt;/bcolor&gt;&#10;  &lt;transparent&gt;True&lt;/transparent&gt;&#10;  &lt;resolution&gt;1800&lt;/resolution&gt;&#10;  &lt;imageh&gt;253&lt;/imageh&gt;&#10;  &lt;imagew&gt;1094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308" y="5819200"/>
              <a:ext cx="3244093" cy="750233"/>
            </a:xfrm>
            <a:prstGeom prst="rect">
              <a:avLst/>
            </a:prstGeom>
          </p:spPr>
        </p:pic>
        <p:pic>
          <p:nvPicPr>
  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3&lt;/imageh&gt;&#10;  &lt;imagew&gt;363&lt;/imagew&gt;&#10;  &lt;scale&gt;50&lt;/scale&gt;&#10;  &lt;cursor&gt;16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647" y="5007773"/>
              <a:ext cx="1073906" cy="718896"/>
            </a:xfrm>
            <a:prstGeom prst="rect">
              <a:avLst/>
            </a:prstGeom>
            <a:effectLst>
              <a:glow rad="63500">
                <a:srgbClr val="FFFF00">
                  <a:alpha val="40000"/>
                </a:srgbClr>
              </a:glow>
            </a:effectLst>
          </p:spPr>
        </p:pic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3&lt;/imageh&gt;&#10;  &lt;imagew&gt;363&lt;/imagew&gt;&#10;  &lt;scale&gt;50&lt;/scale&gt;&#10;  &lt;cursor&gt;16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837" y="5844822"/>
              <a:ext cx="1073906" cy="718896"/>
            </a:xfrm>
            <a:prstGeom prst="rect">
              <a:avLst/>
            </a:prstGeom>
            <a:effectLst>
              <a:glow rad="63500">
                <a:srgbClr val="FFFF00">
                  <a:alpha val="40000"/>
                </a:srgbClr>
              </a:glow>
            </a:effectLst>
          </p:spPr>
        </p:pic>
      </p:grpSp>
      <p:sp>
        <p:nvSpPr>
          <p:cNvPr id="25" name="テキスト ボックス 24"/>
          <p:cNvSpPr txBox="1"/>
          <p:nvPr/>
        </p:nvSpPr>
        <p:spPr>
          <a:xfrm>
            <a:off x="824811" y="941930"/>
            <a:ext cx="7523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One of the 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most fundamental </a:t>
            </a:r>
            <a:r>
              <a:rPr kumimoji="1" lang="en-US" altLang="ja-JP" sz="2800" dirty="0" smtClean="0"/>
              <a:t>quantities in physics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1763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336115" y="1450622"/>
            <a:ext cx="4505854" cy="1798295"/>
          </a:xfrm>
          <a:prstGeom prst="roundRect">
            <a:avLst>
              <a:gd name="adj" fmla="val 797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446821" y="1823712"/>
            <a:ext cx="338207" cy="1548347"/>
          </a:xfrm>
          <a:prstGeom prst="rect">
            <a:avLst/>
          </a:prstGeom>
          <a:solidFill>
            <a:srgbClr val="FF00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Thermodynamics</a:t>
            </a:r>
            <a:endParaRPr kumimoji="1" lang="ja-JP" altLang="en-US" dirty="0"/>
          </a:p>
        </p:txBody>
      </p:sp>
      <p:sp>
        <p:nvSpPr>
          <p:cNvPr id="3" name="直方体 2"/>
          <p:cNvSpPr/>
          <p:nvPr/>
        </p:nvSpPr>
        <p:spPr>
          <a:xfrm>
            <a:off x="6058547" y="1577684"/>
            <a:ext cx="2743200" cy="1353670"/>
          </a:xfrm>
          <a:prstGeom prst="cube">
            <a:avLst>
              <a:gd name="adj" fmla="val 4155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L = a N_s&#10;\end{align*}&lt;/body&gt;&#10;  &lt;fcolor&gt;FFFFFFFF&lt;/fcolor&gt;&#10;  &lt;bcolor&gt;FFFFFFFF&lt;/bcolor&gt;&#10;  &lt;transparent&gt;True&lt;/transparent&gt;&#10;  &lt;resolution&gt;1800&lt;/resolution&gt;&#10;  &lt;imageh&gt;209&lt;/imageh&gt;&#10;  &lt;imagew&gt;90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85" y="3230124"/>
            <a:ext cx="1121855" cy="258794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varepsilon = \frac{T^2}V \frac{\partial \ln Z}{\partial T}&#10;\end{align*}&lt;/body&gt;&#10;  &lt;fcolor&gt;FFFFFFFF&lt;/fcolor&gt;&#10;  &lt;bcolor&gt;FFFFFFFF&lt;/bcolor&gt;&#10;  &lt;transparent&gt;True&lt;/transparent&gt;&#10;  &lt;resolution&gt;1800&lt;/resolution&gt;&#10;  &lt;imageh&gt;551&lt;/imageh&gt;&#10;  &lt;imagew&gt;1449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4" y="2332900"/>
            <a:ext cx="1918054" cy="729364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p = T \frac{\partial \ln Z}{\partial V}&#10;\end{align*}&lt;/body&gt;&#10;  &lt;fcolor&gt;FFFFFFFF&lt;/fcolor&gt;&#10;  &lt;bcolor&gt;FFFFFFFF&lt;/bcolor&gt;&#10;  &lt;transparent&gt;True&lt;/transparent&gt;&#10;  &lt;resolution&gt;1800&lt;/resolution&gt;&#10;  &lt;imageh&gt;522&lt;/imageh&gt;&#10;  &lt;imagew&gt;1301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18" y="2364443"/>
            <a:ext cx="1722146" cy="6909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1/T=aN_t&#10;\end{align*}&lt;/body&gt;&#10;  &lt;fcolor&gt;FFFFFFFF&lt;/fcolor&gt;&#10;  &lt;bcolor&gt;FFFFFFFF&lt;/bcolor&gt;&#10;  &lt;transparent&gt;True&lt;/transparent&gt;&#10;  &lt;resolution&gt;1800&lt;/resolution&gt;&#10;  &lt;imageh&gt;250&lt;/imageh&gt;&#10;  &lt;imagew&gt;1137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26301" y="2417664"/>
            <a:ext cx="1407890" cy="309563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>
            <a:off x="5890010" y="2135525"/>
            <a:ext cx="0" cy="795829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6101804" y="3124129"/>
            <a:ext cx="203661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8349011" y="2582705"/>
            <a:ext cx="510925" cy="534175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L&#10;\end{align*}&lt;/body&gt;&#10;  &lt;fcolor&gt;FFFFFFFF&lt;/fcolor&gt;&#10;  &lt;bcolor&gt;FFFFFFFF&lt;/bcolor&gt;&#10;  &lt;transparent&gt;True&lt;/transparent&gt;&#10;  &lt;resolution&gt;1800&lt;/resolution&gt;&#10;  &lt;imageh&gt;170&lt;/imageh&gt;&#10;  &lt;imagew&gt;15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322" y="2913627"/>
            <a:ext cx="185738" cy="21050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77991" y="1616182"/>
            <a:ext cx="3222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Statistical Mechanics</a:t>
            </a:r>
            <a:endParaRPr kumimoji="1" lang="ja-JP" altLang="en-US" sz="28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054571" y="3635899"/>
            <a:ext cx="7482846" cy="3057634"/>
            <a:chOff x="1054571" y="3635899"/>
            <a:chExt cx="7482846" cy="3057634"/>
          </a:xfrm>
        </p:grpSpPr>
        <p:sp>
          <p:nvSpPr>
            <p:cNvPr id="20" name="角丸四角形 19"/>
            <p:cNvSpPr/>
            <p:nvPr/>
          </p:nvSpPr>
          <p:spPr>
            <a:xfrm>
              <a:off x="1054571" y="3635899"/>
              <a:ext cx="6732922" cy="92271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223295" y="3859674"/>
              <a:ext cx="32212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Changing lattice spacing</a:t>
              </a:r>
              <a:endParaRPr kumimoji="1" lang="ja-JP" altLang="en-US" sz="24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274671" y="3859674"/>
              <a:ext cx="23336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1/T and V change</a:t>
              </a:r>
              <a:endParaRPr kumimoji="1" lang="ja-JP" altLang="en-US" sz="2400" dirty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974" y="4017819"/>
              <a:ext cx="188483" cy="185176"/>
            </a:xfrm>
            <a:prstGeom prst="rect">
              <a:avLst/>
            </a:prstGeom>
          </p:spPr>
        </p:pic>
        <p:sp>
          <p:nvSpPr>
            <p:cNvPr id="27" name="右矢印 26"/>
            <p:cNvSpPr/>
            <p:nvPr/>
          </p:nvSpPr>
          <p:spPr>
            <a:xfrm>
              <a:off x="4795302" y="3859674"/>
              <a:ext cx="332509" cy="46166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frac{ \partial \ln Z}{\partial a} &#10;=&#10;\frac{ \partial \beta }{ \partial a} &#10;\frac{\partial \ln Z}{\partial\beta } &#10;\sim &#10;\frac{ \partial \beta }{ \partial a} \langle S \rangle&#10;\end{align*}&lt;/body&gt;&#10;  &lt;fcolor&gt;FFFFFFFF&lt;/fcolor&gt;&#10;  &lt;bcolor&gt;FFFFFFFF&lt;/bcolor&gt;&#10;  &lt;transparent&gt;True&lt;/transparent&gt;&#10;  &lt;resolution&gt;1800&lt;/resolution&gt;&#10;  &lt;imageh&gt;564&lt;/imageh&gt;&#10;  &lt;imagew&gt;3056&lt;/imagew&gt;&#10;  &lt;scale&gt;50&lt;/scale&gt;&#10;  &lt;cursor&gt;191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405" y="5516162"/>
              <a:ext cx="3493008" cy="644652"/>
            </a:xfrm>
            <a:prstGeom prst="rect">
              <a:avLst/>
            </a:prstGeom>
          </p:spPr>
        </p:pic>
        <p:pic>
          <p:nvPicPr>
  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beta = 2N_c/g^2&#10;\end{align*}&lt;/body&gt;&#10;  &lt;fcolor&gt;FFFFFFFF&lt;/fcolor&gt;&#10;  &lt;bcolor&gt;FFFFFFFF&lt;/bcolor&gt;&#10;  &lt;transparent&gt;True&lt;/transparent&gt;&#10;  &lt;resolution&gt;1800&lt;/resolution&gt;&#10;  &lt;imageh&gt;282&lt;/imageh&gt;&#10;  &lt;imagew&gt;1245&lt;/imagew&gt;&#10;  &lt;scale&gt;50&lt;/scale&gt;&#10;  &lt;cursor&gt;32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405" y="6302666"/>
              <a:ext cx="1366463" cy="309512"/>
            </a:xfrm>
            <a:prstGeom prst="rect">
              <a:avLst/>
            </a:prstGeom>
          </p:spPr>
        </p:pic>
        <p:sp>
          <p:nvSpPr>
            <p:cNvPr id="30" name="角丸四角形 29"/>
            <p:cNvSpPr/>
            <p:nvPr/>
          </p:nvSpPr>
          <p:spPr>
            <a:xfrm>
              <a:off x="5950971" y="4824619"/>
              <a:ext cx="2586446" cy="1868914"/>
            </a:xfrm>
            <a:prstGeom prst="roundRect">
              <a:avLst>
                <a:gd name="adj" fmla="val 13300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角丸四角形 30"/>
            <p:cNvSpPr/>
            <p:nvPr/>
          </p:nvSpPr>
          <p:spPr>
            <a:xfrm>
              <a:off x="6438684" y="4885094"/>
              <a:ext cx="1612975" cy="80590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6585063" y="6105379"/>
              <a:ext cx="1329032" cy="479662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\langle S 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304&lt;/imagew&gt;&#10;  &lt;scale&gt;50&lt;/scale&gt;&#10;  &lt;cursor&gt;16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714" y="5144601"/>
              <a:ext cx="376428" cy="308324"/>
            </a:xfrm>
            <a:prstGeom prst="rect">
              <a:avLst/>
            </a:prstGeom>
          </p:spPr>
        </p:pic>
        <p:sp>
          <p:nvSpPr>
            <p:cNvPr id="34" name="右矢印 33"/>
            <p:cNvSpPr/>
            <p:nvPr/>
          </p:nvSpPr>
          <p:spPr>
            <a:xfrm rot="5400000">
              <a:off x="7107377" y="5465631"/>
              <a:ext cx="273635" cy="84788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frac{ \partial \beta }{ \partial a} ~,&#10;\end{align*}&lt;/body&gt;&#10;  &lt;fcolor&gt;FFFFFFFF&lt;/fcolor&gt;&#10;  &lt;bcolor&gt;FFFFFFFF&lt;/bcolor&gt;&#10;  &lt;transparent&gt;True&lt;/transparent&gt;&#10;  &lt;resolution&gt;1800&lt;/resolution&gt;&#10;  &lt;imageh&gt;521&lt;/imageh&gt;&#10;  &lt;imagew&gt;463&lt;/imagew&gt;&#10;  &lt;scale&gt;50&lt;/scale&gt;&#10;  &lt;cursor&gt;55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8669" y="4976199"/>
              <a:ext cx="573309" cy="645128"/>
            </a:xfrm>
            <a:prstGeom prst="rect">
              <a:avLst/>
            </a:prstGeom>
          </p:spPr>
        </p:pic>
        <p:sp>
          <p:nvSpPr>
            <p:cNvPr id="36" name="左中かっこ 35"/>
            <p:cNvSpPr/>
            <p:nvPr/>
          </p:nvSpPr>
          <p:spPr>
            <a:xfrm>
              <a:off x="1127537" y="4683008"/>
              <a:ext cx="359595" cy="2007547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frac{ \partial \ln Z}{\partial a} &#10;\sim \varepsilon - 3p&#10;\end{align*}&lt;/body&gt;&#10;  &lt;fcolor&gt;FFFFFFFF&lt;/fcolor&gt;&#10;  &lt;bcolor&gt;FFFFFFFF&lt;/bcolor&gt;&#10;  &lt;transparent&gt;True&lt;/transparent&gt;&#10;  &lt;resolution&gt;1800&lt;/resolution&gt;&#10;  &lt;imageh&gt;521&lt;/imageh&gt;&#10;  &lt;imagew&gt;1655&lt;/imagew&gt;&#10;  &lt;scale&gt;50&lt;/scale&gt;&#10;  &lt;cursor&gt;61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406" y="4761387"/>
              <a:ext cx="1891665" cy="595503"/>
            </a:xfrm>
            <a:prstGeom prst="rect">
              <a:avLst/>
            </a:prstGeom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6861815" y="6061821"/>
              <a:ext cx="845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e-3p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97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246580" y="1387011"/>
            <a:ext cx="3976099" cy="3215811"/>
          </a:xfrm>
          <a:prstGeom prst="roundRect">
            <a:avLst>
              <a:gd name="adj" fmla="val 1253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Integral Method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89877" y="5474972"/>
            <a:ext cx="4770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measurements of e-3p for </a:t>
            </a:r>
            <a:r>
              <a:rPr lang="en-US" altLang="ja-JP" sz="2400" dirty="0" smtClean="0"/>
              <a:t>many T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vacuum subtraction for each </a:t>
            </a:r>
            <a:r>
              <a:rPr lang="en-US" altLang="ja-JP" sz="2400" dirty="0"/>
              <a:t>T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information on beta function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\frac{ \partial (p/T^4)}{\partial T} = \frac{\varepsilon-3p}{T^4}&#10;\end{align*}&lt;/body&gt;&#10;  &lt;fcolor&gt;FFFFFFFF&lt;/fcolor&gt;&#10;  &lt;bcolor&gt;FFFFFFFF&lt;/bcolor&gt;&#10;  &lt;transparent&gt;True&lt;/transparent&gt;&#10;  &lt;resolution&gt;1800&lt;/resolution&gt;&#10;  &lt;imageh&gt;552&lt;/imageh&gt;&#10;  &lt;imagew&gt;214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66" y="1673625"/>
            <a:ext cx="2660999" cy="68351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274" y="1487743"/>
            <a:ext cx="3784500" cy="3451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613151" y="1087633"/>
            <a:ext cx="1403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Boyd+ 1996</a:t>
            </a:r>
            <a:endParaRPr kumimoji="1" lang="ja-JP" altLang="en-US" sz="20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{p}{T^4}&#10;= \int_{T_0}^T dT&#10;\frac{\varepsilon-3p}{T^5}&#10;\end{align*}&lt;/body&gt;&#10;  &lt;fcolor&gt;FFFFFFFF&lt;/fcolor&gt;&#10;  &lt;bcolor&gt;FFFFFFFF&lt;/bcolor&gt;&#10;  &lt;transparent&gt;True&lt;/transparent&gt;&#10;  &lt;resolution&gt;1800&lt;/resolution&gt;&#10;  &lt;imageh&gt;650&lt;/imageh&gt;&#10;  &lt;imagew&gt;2112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5" y="3368627"/>
            <a:ext cx="2705130" cy="832545"/>
          </a:xfrm>
          <a:prstGeom prst="rect">
            <a:avLst/>
          </a:prstGeom>
        </p:spPr>
      </p:pic>
      <p:sp>
        <p:nvSpPr>
          <p:cNvPr id="9" name="下矢印 8"/>
          <p:cNvSpPr/>
          <p:nvPr/>
        </p:nvSpPr>
        <p:spPr>
          <a:xfrm>
            <a:off x="1582220" y="2640458"/>
            <a:ext cx="1294544" cy="42090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4239028" y="113974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1563" y="1426065"/>
            <a:ext cx="425937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Expectation values of </a:t>
            </a:r>
            <a:r>
              <a:rPr kumimoji="1" lang="en-US" altLang="ja-JP" sz="2800" i="1" dirty="0" err="1" smtClean="0"/>
              <a:t>T</a:t>
            </a:r>
            <a:r>
              <a:rPr kumimoji="1" lang="en-US" altLang="ja-JP" sz="2800" baseline="-25000" dirty="0" err="1" smtClean="0">
                <a:latin typeface="Symbol" panose="05050102010706020507" pitchFamily="18" charset="2"/>
              </a:rPr>
              <a:t>mn</a:t>
            </a:r>
            <a:endParaRPr kumimoji="1" lang="en-US" altLang="ja-JP" sz="2800" baseline="-25000" dirty="0" smtClean="0">
              <a:latin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SU(3) YM theory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Wilson gauge action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Parameters: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Scale from gradient flow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3884" y="3146746"/>
            <a:ext cx="3723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400" dirty="0">
                <a:solidFill>
                  <a:srgbClr val="FFFF00"/>
                </a:solidFill>
              </a:rPr>
              <a:t>= </a:t>
            </a:r>
            <a:r>
              <a:rPr lang="en-US" altLang="ja-JP" sz="2400" dirty="0" smtClean="0">
                <a:solidFill>
                  <a:srgbClr val="FFFF00"/>
                </a:solidFill>
              </a:rPr>
              <a:t>12, 16, 20-24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FF00"/>
                </a:solidFill>
              </a:rPr>
              <a:t>aspect ratio 5.3&lt;N</a:t>
            </a:r>
            <a:r>
              <a:rPr lang="en-US" altLang="ja-JP" sz="2400" baseline="-25000" dirty="0" smtClean="0">
                <a:solidFill>
                  <a:srgbClr val="FFFF00"/>
                </a:solidFill>
              </a:rPr>
              <a:t>s</a:t>
            </a:r>
            <a:r>
              <a:rPr lang="en-US" altLang="ja-JP" sz="2400" dirty="0" smtClean="0">
                <a:solidFill>
                  <a:srgbClr val="FFFF00"/>
                </a:solidFill>
              </a:rPr>
              <a:t>/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altLang="ja-JP" sz="2400" dirty="0" smtClean="0">
                <a:solidFill>
                  <a:srgbClr val="FFFF00"/>
                </a:solidFill>
              </a:rPr>
              <a:t>&lt;8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1500~2000 configurations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81369" y="5620140"/>
            <a:ext cx="2435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1503.06516</a:t>
            </a:r>
            <a:endParaRPr kumimoji="1" lang="ja-JP" altLang="en-US" sz="20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to a T_c ~{\rm and}~ a\Lambda_{\rm MS}&#10;\end{align*}&lt;/body&gt;&#10;  &lt;fcolor&gt;FFFFFFFF&lt;/fcolor&gt;&#10;  &lt;bcolor&gt;FFFFFFFF&lt;/bcolor&gt;&#10;  &lt;transparent&gt;True&lt;/transparent&gt;&#10;  &lt;resolution&gt;1800&lt;/resolution&gt;&#10;  &lt;imageh&gt;215&lt;/imageh&gt;&#10;  &lt;imagew&gt;183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74" y="5145026"/>
            <a:ext cx="2520212" cy="29609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771" y="2170553"/>
            <a:ext cx="3243986" cy="458310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437132" y="1089566"/>
            <a:ext cx="2513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MK+ (</a:t>
            </a:r>
            <a:r>
              <a:rPr kumimoji="1" lang="en-US" altLang="ja-JP" sz="2000" dirty="0" err="1" smtClean="0"/>
              <a:t>FlowQCD</a:t>
            </a:r>
            <a:r>
              <a:rPr lang="en-US" altLang="ja-JP" sz="2000" dirty="0"/>
              <a:t>), </a:t>
            </a:r>
            <a:endParaRPr lang="en-US" altLang="ja-JP" sz="2000" dirty="0" smtClean="0"/>
          </a:p>
          <a:p>
            <a:r>
              <a:rPr lang="en-US" altLang="ja-JP" sz="2000" dirty="0" smtClean="0"/>
              <a:t>PR</a:t>
            </a:r>
            <a:r>
              <a:rPr lang="en-US" altLang="ja-JP" sz="2000" b="1" dirty="0" smtClean="0"/>
              <a:t>D94</a:t>
            </a:r>
            <a:r>
              <a:rPr lang="en-US" altLang="ja-JP" sz="2000" dirty="0" smtClean="0"/>
              <a:t>, 114512 (2016)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648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1319663" y="5579913"/>
            <a:ext cx="6216136" cy="79913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14" y="1419497"/>
            <a:ext cx="7934495" cy="29261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388" y="129469"/>
            <a:ext cx="2469981" cy="1451073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425653" y="4458851"/>
            <a:ext cx="3648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strong discretization effect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68277" y="4920516"/>
            <a:ext cx="2048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over smeared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95914" y="5714829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: Linear t dependence</a:t>
            </a:r>
            <a:endParaRPr kumimoji="1" lang="ja-JP" altLang="en-US" sz="2800" dirty="0"/>
          </a:p>
        </p:txBody>
      </p:sp>
      <p:sp>
        <p:nvSpPr>
          <p:cNvPr id="15" name="左中かっこ 14"/>
          <p:cNvSpPr/>
          <p:nvPr/>
        </p:nvSpPr>
        <p:spPr>
          <a:xfrm>
            <a:off x="1005124" y="4537522"/>
            <a:ext cx="205369" cy="844659"/>
          </a:xfrm>
          <a:prstGeom prst="leftBrace">
            <a:avLst>
              <a:gd name="adj1" fmla="val 4124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9663" y="3441603"/>
            <a:ext cx="1397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solidFill>
                  <a:schemeClr val="bg1"/>
                </a:solidFill>
              </a:rPr>
              <a:t>c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lover+plaq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28830" y="3441603"/>
            <a:ext cx="817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c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lover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a &amp;lt; \sqrt{8t} &amp;lt; 1/(2T)&#10;\end{align*}&lt;/body&gt;&#10;  &lt;fcolor&gt;FFFFFFFF&lt;/fcolor&gt;&#10;  &lt;bcolor&gt;FFFFFFFF&lt;/bcolor&gt;&#10;  &lt;transparent&gt;True&lt;/transparent&gt;&#10;  &lt;resolution&gt;1800&lt;/resolution&gt;&#10;  &lt;imageh&gt;291&lt;/imageh&gt;&#10;  &lt;imagew&gt;193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98" y="5783543"/>
            <a:ext cx="2560016" cy="38579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qrt{8t} &amp;lt; a&#10;\end{align*}&lt;/body&gt;&#10;  &lt;fcolor&gt;FFFFFFFF&lt;/fcolor&gt;&#10;  &lt;bcolor&gt;FFFFFFFF&lt;/bcolor&gt;&#10;  &lt;transparent&gt;True&lt;/transparent&gt;&#10;  &lt;resolution&gt;1800&lt;/resolution&gt;&#10;  &lt;imageh&gt;249&lt;/imageh&gt;&#10;  &lt;imagew&gt;8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63" y="4547580"/>
            <a:ext cx="1013519" cy="29310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sqrt{8t} &amp;gt;1/(2T)&#10;\end{align*}&lt;/body&gt;&#10;  &lt;fcolor&gt;FFFFFFFF&lt;/fcolor&gt;&#10;  &lt;bcolor&gt;FFFFFFFF&lt;/bcolor&gt;&#10;  &lt;transparent&gt;True&lt;/transparent&gt;&#10;  &lt;resolution&gt;1800&lt;/resolution&gt;&#10;  &lt;imageh&gt;291&lt;/imageh&gt;&#10;  &lt;imagew&gt;1460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63" y="4988118"/>
            <a:ext cx="1718627" cy="34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角三角形 12"/>
          <p:cNvSpPr/>
          <p:nvPr/>
        </p:nvSpPr>
        <p:spPr>
          <a:xfrm flipH="1">
            <a:off x="843725" y="264271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467985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rot="16200000">
            <a:off x="-915404" y="342146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386672" y="190785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930957" y="190785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2625968" y="190785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4361988" y="1837103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Continuum extrapolation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87526" y="5928924"/>
            <a:ext cx="4989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FlowQCD</a:t>
            </a:r>
            <a:r>
              <a:rPr lang="en-US" altLang="ja-JP" sz="2000" dirty="0" smtClean="0"/>
              <a:t>, 2014: continuum extrapolation only</a:t>
            </a:r>
          </a:p>
          <a:p>
            <a:r>
              <a:rPr kumimoji="1" lang="en-US" altLang="ja-JP" sz="2000" dirty="0" smtClean="0"/>
              <a:t>WHOT-QCD, 2016: small t limit only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22124" y="6082812"/>
            <a:ext cx="765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Note: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369116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2417483"/>
            <a:ext cx="4237271" cy="335614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4858712"/>
            <a:ext cx="441119" cy="462224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1577590"/>
            <a:ext cx="221064" cy="456673"/>
          </a:xfrm>
          <a:prstGeom prst="rect">
            <a:avLst/>
          </a:prstGeom>
        </p:spPr>
      </p:pic>
      <p:sp>
        <p:nvSpPr>
          <p:cNvPr id="38" name="右矢印 37"/>
          <p:cNvSpPr/>
          <p:nvPr/>
        </p:nvSpPr>
        <p:spPr>
          <a:xfrm flipH="1">
            <a:off x="4473965" y="149871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8" name="右矢印 27"/>
          <p:cNvSpPr/>
          <p:nvPr/>
        </p:nvSpPr>
        <p:spPr>
          <a:xfrm flipH="1">
            <a:off x="843723" y="214465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右矢印 28"/>
          <p:cNvSpPr/>
          <p:nvPr/>
        </p:nvSpPr>
        <p:spPr>
          <a:xfrm flipH="1">
            <a:off x="843723" y="258879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右矢印 29"/>
          <p:cNvSpPr/>
          <p:nvPr/>
        </p:nvSpPr>
        <p:spPr>
          <a:xfrm flipH="1">
            <a:off x="843723" y="307878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65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角三角形 12"/>
          <p:cNvSpPr/>
          <p:nvPr/>
        </p:nvSpPr>
        <p:spPr>
          <a:xfrm flipH="1">
            <a:off x="843725" y="264271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467985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rot="16200000">
            <a:off x="-915404" y="342146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386672" y="190785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930957" y="190785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2625968" y="190785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4361988" y="1837103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Continuum extrapolation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61988" y="3817444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Small t extrapolation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87526" y="5928924"/>
            <a:ext cx="4989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FlowQCD</a:t>
            </a:r>
            <a:r>
              <a:rPr lang="en-US" altLang="ja-JP" sz="2000" dirty="0" smtClean="0"/>
              <a:t>, 2014: continuum extrapolation only</a:t>
            </a:r>
          </a:p>
          <a:p>
            <a:r>
              <a:rPr kumimoji="1" lang="en-US" altLang="ja-JP" sz="2000" dirty="0" smtClean="0"/>
              <a:t>WHOT-QCD, 2016: small t limit only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22124" y="6082812"/>
            <a:ext cx="765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Note: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369116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2417483"/>
            <a:ext cx="4237271" cy="335614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4858712"/>
            <a:ext cx="441119" cy="462224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1577590"/>
            <a:ext cx="221064" cy="456673"/>
          </a:xfrm>
          <a:prstGeom prst="rect">
            <a:avLst/>
          </a:prstGeom>
        </p:spPr>
      </p:pic>
      <p:sp>
        <p:nvSpPr>
          <p:cNvPr id="34" name="右矢印 33"/>
          <p:cNvSpPr/>
          <p:nvPr/>
        </p:nvSpPr>
        <p:spPr>
          <a:xfrm flipH="1">
            <a:off x="843723" y="214465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右矢印 34"/>
          <p:cNvSpPr/>
          <p:nvPr/>
        </p:nvSpPr>
        <p:spPr>
          <a:xfrm flipH="1">
            <a:off x="843723" y="258879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右矢印 35"/>
          <p:cNvSpPr/>
          <p:nvPr/>
        </p:nvSpPr>
        <p:spPr>
          <a:xfrm flipH="1">
            <a:off x="843723" y="307878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右矢印 36"/>
          <p:cNvSpPr/>
          <p:nvPr/>
        </p:nvSpPr>
        <p:spPr>
          <a:xfrm rot="16200000" flipH="1">
            <a:off x="-422036" y="3276425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右矢印 37"/>
          <p:cNvSpPr/>
          <p:nvPr/>
        </p:nvSpPr>
        <p:spPr>
          <a:xfrm flipH="1">
            <a:off x="4473965" y="149871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右矢印 38"/>
          <p:cNvSpPr/>
          <p:nvPr/>
        </p:nvSpPr>
        <p:spPr>
          <a:xfrm flipH="1">
            <a:off x="4473964" y="3378219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 t&#10;\end{align*}&lt;/body&gt;&#10;  &lt;fcolor&gt;FFFFFFFF&lt;/fcolor&gt;&#10;  &lt;bcolor&gt;FFFFFFFF&lt;/bcolor&gt;&#10;  &lt;transparent&gt;True&lt;/transparent&gt;&#10;  &lt;resolution&gt;1800&lt;/resolution&gt;&#10;  &lt;imageh&gt;275&lt;/imageh&gt;&#10;  &lt;imagew&gt;240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4391093"/>
            <a:ext cx="2778330" cy="3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5312229" y="5164183"/>
            <a:ext cx="3644200" cy="14891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09" y="1559207"/>
            <a:ext cx="7805701" cy="2888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339" y="945392"/>
            <a:ext cx="2469981" cy="1451073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67780" y="5006887"/>
            <a:ext cx="22970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Fitting ranges: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B3D9FF"/>
                </a:solidFill>
              </a:rPr>
              <a:t>range-1: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92D050"/>
                </a:solidFill>
              </a:rPr>
              <a:t>range-2: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CCCC"/>
                </a:solidFill>
              </a:rPr>
              <a:t>range-3:</a:t>
            </a:r>
            <a:endParaRPr kumimoji="1" lang="ja-JP" altLang="en-US" sz="2400" dirty="0">
              <a:solidFill>
                <a:srgbClr val="FFCCCC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60088" y="4447607"/>
            <a:ext cx="452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Black line: continuum extrapolated</a:t>
            </a:r>
            <a:endParaRPr kumimoji="1" lang="ja-JP" altLang="en-US" sz="24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2172008" y="2875950"/>
            <a:ext cx="881652" cy="689212"/>
            <a:chOff x="2172008" y="2875950"/>
            <a:chExt cx="881652" cy="689212"/>
          </a:xfrm>
        </p:grpSpPr>
        <p:sp>
          <p:nvSpPr>
            <p:cNvPr id="9" name="正方形/長方形 8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172008" y="3195830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871592" y="2357839"/>
            <a:ext cx="993528" cy="960126"/>
            <a:chOff x="1871592" y="2357839"/>
            <a:chExt cx="993528" cy="960126"/>
          </a:xfrm>
        </p:grpSpPr>
        <p:sp>
          <p:nvSpPr>
            <p:cNvPr id="10" name="正方形/長方形 9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2368356" y="2960914"/>
            <a:ext cx="976486" cy="872217"/>
            <a:chOff x="2368356" y="2960914"/>
            <a:chExt cx="976486" cy="872217"/>
          </a:xfrm>
        </p:grpSpPr>
        <p:sp>
          <p:nvSpPr>
            <p:cNvPr id="12" name="正方形/長方形 11"/>
            <p:cNvSpPr/>
            <p:nvPr/>
          </p:nvSpPr>
          <p:spPr>
            <a:xfrm>
              <a:off x="2368356" y="2960914"/>
              <a:ext cx="976486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&amp;amp;0.01&amp;lt;tT^2&amp;lt;0.015&#10;\\&#10;&amp;amp;0.005&amp;lt;tT^2&amp;lt;0.015&#10;\\&#10;&amp;amp;0.01&amp;lt;tT^2&amp;lt;0.02&#10;\end{align*}&lt;/body&gt;&#10;  &lt;fcolor&gt;FFFFFFFF&lt;/fcolor&gt;&#10;  &lt;bcolor&gt;FFFFFFFF&lt;/bcolor&gt;&#10;  &lt;transparent&gt;True&lt;/transparent&gt;&#10;  &lt;resolution&gt;1800&lt;/resolution&gt;&#10;  &lt;imageh&gt;1125&lt;/imageh&gt;&#10;  &lt;imagew&gt;215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36" y="5508983"/>
            <a:ext cx="1802675" cy="93932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503817" y="5250322"/>
            <a:ext cx="34526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Systematic error </a:t>
            </a:r>
            <a:r>
              <a:rPr lang="en-US" altLang="ja-JP" sz="2400" dirty="0" smtClean="0"/>
              <a:t>from the </a:t>
            </a:r>
          </a:p>
          <a:p>
            <a:pPr algn="ctr"/>
            <a:r>
              <a:rPr lang="en-US" altLang="ja-JP" sz="2400" dirty="0" smtClean="0"/>
              <a:t>choice of fitting range</a:t>
            </a:r>
          </a:p>
          <a:p>
            <a:pPr algn="ctr"/>
            <a:r>
              <a:rPr kumimoji="1" lang="ja-JP" altLang="en-US" sz="3200" dirty="0" smtClean="0"/>
              <a:t>≈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statistical error</a:t>
            </a:r>
            <a:endParaRPr kumimoji="1" lang="ja-JP" altLang="en-US" sz="2400" dirty="0"/>
          </a:p>
        </p:txBody>
      </p:sp>
      <p:sp>
        <p:nvSpPr>
          <p:cNvPr id="19" name="右矢印 18"/>
          <p:cNvSpPr/>
          <p:nvPr/>
        </p:nvSpPr>
        <p:spPr>
          <a:xfrm>
            <a:off x="4667794" y="5164184"/>
            <a:ext cx="836023" cy="14891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66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8" y="1228099"/>
            <a:ext cx="8267015" cy="3132053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56754" y="4297693"/>
            <a:ext cx="4014652" cy="212052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 Dependence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7052" y="4415248"/>
            <a:ext cx="36760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Error includes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statistical error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choice of t range for t</a:t>
            </a:r>
            <a:r>
              <a:rPr lang="en-US" altLang="ja-JP" sz="2000" dirty="0" smtClean="0">
                <a:sym typeface="Wingdings" panose="05000000000000000000" pitchFamily="2" charset="2"/>
              </a:rPr>
              <a:t>0 limit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sym typeface="Wingdings" panose="05000000000000000000" pitchFamily="2" charset="2"/>
              </a:rPr>
              <a:t>uncertainty in </a:t>
            </a:r>
            <a:r>
              <a:rPr kumimoji="1" lang="en-US" altLang="ja-JP" sz="2000" dirty="0" err="1" smtClean="0">
                <a:sym typeface="Wingdings" panose="05000000000000000000" pitchFamily="2" charset="2"/>
              </a:rPr>
              <a:t>a</a:t>
            </a:r>
            <a:r>
              <a:rPr kumimoji="1" lang="en-US" altLang="ja-JP" sz="2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000" baseline="-25000" dirty="0" err="1" smtClean="0">
                <a:sym typeface="Wingdings" panose="05000000000000000000" pitchFamily="2" charset="2"/>
              </a:rPr>
              <a:t>MS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7052" y="5800243"/>
            <a:ext cx="369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total error &lt;1.5% for T&gt;1.1T</a:t>
            </a:r>
            <a:r>
              <a:rPr kumimoji="1" lang="en-US" altLang="ja-JP" sz="2400" baseline="-25000" dirty="0" smtClean="0">
                <a:solidFill>
                  <a:srgbClr val="FFFF00"/>
                </a:solidFill>
              </a:rPr>
              <a:t>c</a:t>
            </a:r>
            <a:endParaRPr kumimoji="1" lang="ja-JP" altLang="en-US" sz="2400" baseline="-250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3921" y="4492619"/>
            <a:ext cx="428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Excellent agreement with integral method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High accuracy only with ~2000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54183" y="561701"/>
            <a:ext cx="2324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kumimoji="1" lang="en-US" altLang="ja-JP" sz="2000" dirty="0" smtClean="0"/>
              <a:t>, PRD, 2016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91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f</a:t>
            </a:r>
            <a:r>
              <a:rPr kumimoji="1" lang="en-US" altLang="ja-JP" dirty="0" smtClean="0"/>
              <a:t>=2+1 QCD </a:t>
            </a:r>
            <a:r>
              <a:rPr lang="en-US" altLang="ja-JP" dirty="0" smtClean="0"/>
              <a:t>Thermodynamics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57271" y="1918449"/>
            <a:ext cx="7693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f</a:t>
            </a:r>
            <a:r>
              <a:rPr lang="en-US" altLang="ja-JP" sz="2400" dirty="0"/>
              <a:t>=2+1 QCD, Iwasaki gauge + </a:t>
            </a:r>
            <a:r>
              <a:rPr lang="en-US" altLang="ja-JP" sz="2400" dirty="0" smtClean="0"/>
              <a:t>NP-clover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</a:t>
            </a:r>
            <a:r>
              <a:rPr lang="en-US" altLang="ja-JP" sz="2400" dirty="0" smtClean="0"/>
              <a:t>0.63 / almost physical </a:t>
            </a:r>
            <a:r>
              <a:rPr lang="en-US" altLang="ja-JP" sz="2400" dirty="0"/>
              <a:t>s </a:t>
            </a:r>
            <a:r>
              <a:rPr lang="en-US" altLang="ja-JP" sz="2400" dirty="0" smtClean="0"/>
              <a:t>quark mass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T=0: CP-PACS+JLQCD </a:t>
            </a:r>
            <a:r>
              <a:rPr lang="en-US" altLang="ja-JP" sz="2400" dirty="0"/>
              <a:t>(ß=2.05, 28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x56, a≈0.07fm)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T&gt;0: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 = 4, 6, ... , 14, 16):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T≈</a:t>
            </a:r>
            <a:r>
              <a:rPr lang="en-US" altLang="ja-JP" sz="2400" dirty="0" smtClean="0"/>
              <a:t>174-697MeV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</a:t>
            </a:r>
            <a:r>
              <a:rPr lang="en-US" altLang="ja-JP" sz="2400" dirty="0" smtClean="0">
                <a:sym typeface="Wingdings" panose="05000000000000000000" pitchFamily="2" charset="2"/>
              </a:rPr>
              <a:t>0 extrapolation only (No continuum limit)</a:t>
            </a:r>
            <a:endParaRPr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96" y="5158002"/>
            <a:ext cx="4656040" cy="140670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93220" y="1178520"/>
            <a:ext cx="285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</a:t>
            </a:r>
          </a:p>
          <a:p>
            <a:r>
              <a:rPr kumimoji="1" lang="en-US" altLang="ja-JP" sz="2000" dirty="0" smtClean="0"/>
              <a:t>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341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>
          <a:xfrm>
            <a:off x="403556" y="1300696"/>
            <a:ext cx="8214498" cy="163393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Fermion Propagator</a:t>
            </a:r>
            <a:endParaRPr kumimoji="1" lang="ja-JP" altLang="en-US" dirty="0"/>
          </a:p>
        </p:txBody>
      </p:sp>
      <p:sp>
        <p:nvSpPr>
          <p:cNvPr id="4" name="フローチャート: データ 3"/>
          <p:cNvSpPr/>
          <p:nvPr/>
        </p:nvSpPr>
        <p:spPr>
          <a:xfrm>
            <a:off x="5533210" y="5538652"/>
            <a:ext cx="3762102" cy="482020"/>
          </a:xfrm>
          <a:prstGeom prst="flowChartInputOutpu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98969" y="565134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t=0</a:t>
            </a:r>
            <a:endParaRPr kumimoji="1" lang="ja-JP" altLang="en-US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(t,x)&#10;\end{align*}&lt;/body&gt;&#10;  &lt;fcolor&gt;FFFFFFFF&lt;/fcolor&gt;&#10;  &lt;bcolor&gt;FFFFFFFF&lt;/bcolor&gt;&#10;  &lt;transparent&gt;True&lt;/transparent&gt;&#10;  &lt;resolution&gt;1800&lt;/resolution&gt;&#10;  &lt;imageh&gt;250&lt;/imageh&gt;&#10;  &lt;imagew&gt;487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15" y="4315805"/>
            <a:ext cx="515408" cy="264583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(s,y)&#10;\end{align*}&lt;/body&gt;&#10;  &lt;fcolor&gt;FFFFFFFF&lt;/fcolor&gt;&#10;  &lt;bcolor&gt;FFFFFFFF&lt;/bcolor&gt;&#10;  &lt;transparent&gt;True&lt;/transparent&gt;&#10;  &lt;resolution&gt;1800&lt;/resolution&gt;&#10;  &lt;imageh&gt;250&lt;/imageh&gt;&#10;  &lt;imagew&gt;50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74" y="4590802"/>
            <a:ext cx="532341" cy="264583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 flipV="1">
            <a:off x="5557199" y="3639682"/>
            <a:ext cx="2313" cy="2369734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37" y="3617900"/>
            <a:ext cx="221064" cy="456673"/>
          </a:xfrm>
          <a:prstGeom prst="rect">
            <a:avLst/>
          </a:prstGeom>
        </p:spPr>
      </p:pic>
      <p:sp>
        <p:nvSpPr>
          <p:cNvPr id="20" name="フリーフォーム 19"/>
          <p:cNvSpPr/>
          <p:nvPr/>
        </p:nvSpPr>
        <p:spPr>
          <a:xfrm>
            <a:off x="6559584" y="4824549"/>
            <a:ext cx="271202" cy="905692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 rot="1470409" flipH="1">
            <a:off x="8128433" y="5036807"/>
            <a:ext cx="247141" cy="867159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6839495" y="5622381"/>
            <a:ext cx="1062445" cy="264063"/>
          </a:xfrm>
          <a:custGeom>
            <a:avLst/>
            <a:gdLst>
              <a:gd name="connsiteX0" fmla="*/ 0 w 1062445"/>
              <a:gd name="connsiteY0" fmla="*/ 133986 h 264063"/>
              <a:gd name="connsiteX1" fmla="*/ 374468 w 1062445"/>
              <a:gd name="connsiteY1" fmla="*/ 3357 h 264063"/>
              <a:gd name="connsiteX2" fmla="*/ 635725 w 1062445"/>
              <a:gd name="connsiteY2" fmla="*/ 255906 h 264063"/>
              <a:gd name="connsiteX3" fmla="*/ 1062445 w 1062445"/>
              <a:gd name="connsiteY3" fmla="*/ 177528 h 26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445" h="264063">
                <a:moveTo>
                  <a:pt x="0" y="133986"/>
                </a:moveTo>
                <a:cubicBezTo>
                  <a:pt x="134257" y="58511"/>
                  <a:pt x="268514" y="-16963"/>
                  <a:pt x="374468" y="3357"/>
                </a:cubicBezTo>
                <a:cubicBezTo>
                  <a:pt x="480422" y="23677"/>
                  <a:pt x="521062" y="226878"/>
                  <a:pt x="635725" y="255906"/>
                </a:cubicBezTo>
                <a:cubicBezTo>
                  <a:pt x="750388" y="284935"/>
                  <a:pt x="906416" y="231231"/>
                  <a:pt x="1062445" y="177528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乗算 18"/>
          <p:cNvSpPr/>
          <p:nvPr/>
        </p:nvSpPr>
        <p:spPr>
          <a:xfrm>
            <a:off x="7785036" y="5646200"/>
            <a:ext cx="322217" cy="322217"/>
          </a:xfrm>
          <a:prstGeom prst="mathMultipl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乗算 17"/>
          <p:cNvSpPr/>
          <p:nvPr/>
        </p:nvSpPr>
        <p:spPr>
          <a:xfrm>
            <a:off x="6683167" y="5584598"/>
            <a:ext cx="322217" cy="322217"/>
          </a:xfrm>
          <a:prstGeom prst="mathMultipl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乗算 7"/>
          <p:cNvSpPr/>
          <p:nvPr/>
        </p:nvSpPr>
        <p:spPr>
          <a:xfrm>
            <a:off x="6489611" y="4639054"/>
            <a:ext cx="322217" cy="322217"/>
          </a:xfrm>
          <a:prstGeom prst="mathMultiply">
            <a:avLst/>
          </a:prstGeom>
          <a:solidFill>
            <a:srgbClr val="B3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乗算 8"/>
          <p:cNvSpPr/>
          <p:nvPr/>
        </p:nvSpPr>
        <p:spPr>
          <a:xfrm>
            <a:off x="8295837" y="4906291"/>
            <a:ext cx="322217" cy="322217"/>
          </a:xfrm>
          <a:prstGeom prst="mathMultiply">
            <a:avLst/>
          </a:prstGeom>
          <a:solidFill>
            <a:srgbClr val="B3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(0,v)&#10;\end{align*}&lt;/body&gt;&#10;  &lt;fcolor&gt;FFFFFFFF&lt;/fcolor&gt;&#10;  &lt;bcolor&gt;FFFFFFFF&lt;/bcolor&gt;&#10;  &lt;transparent&gt;True&lt;/transparent&gt;&#10;  &lt;resolution&gt;1800&lt;/resolution&gt;&#10;  &lt;imageh&gt;250&lt;/imageh&gt;&#10;  &lt;imagew&gt;5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49" y="5934326"/>
            <a:ext cx="538692" cy="264583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(0,w)&#10;\end{align*}&lt;/body&gt;&#10;  &lt;fcolor&gt;FFFFFFFF&lt;/fcolor&gt;&#10;  &lt;bcolor&gt;FFFFFFFF&lt;/bcolor&gt;&#10;  &lt;transparent&gt;True&lt;/transparent&gt;&#10;  &lt;resolution&gt;1800&lt;/resolution&gt;&#10;  &lt;imageh&gt;250&lt;/imageh&gt;&#10;  &lt;imagew&gt;56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29" y="6020672"/>
            <a:ext cx="597958" cy="26458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=&#10;\sum_{v,w}&#10;K(t,x;0,v) S(v,w)&#10;K(s,y;0,w)^\dagger&#10;\end{align*}&lt;/body&gt;&#10;  &lt;fcolor&gt;FFFFFFFF&lt;/fcolor&gt;&#10;  &lt;bcolor&gt;FFFFFFFF&lt;/bcolor&gt;&#10;  &lt;transparent&gt;True&lt;/transparent&gt;&#10;  &lt;resolution&gt;1800&lt;/resolution&gt;&#10;  &lt;imageh&gt;557&lt;/imageh&gt;&#10;  &lt;imagew&gt;406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78" y="2102732"/>
            <a:ext cx="5325034" cy="728935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S(t,x;s,y) = \langle \chi(t,x) \bar\chi(s,y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3059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5" y="1549204"/>
            <a:ext cx="4689576" cy="383260"/>
          </a:xfrm>
          <a:prstGeom prst="rect">
            <a:avLst/>
          </a:prstGeom>
        </p:spPr>
      </p:pic>
      <p:cxnSp>
        <p:nvCxnSpPr>
          <p:cNvPr id="25" name="直線矢印コネクタ 24"/>
          <p:cNvCxnSpPr/>
          <p:nvPr/>
        </p:nvCxnSpPr>
        <p:spPr>
          <a:xfrm flipH="1" flipV="1">
            <a:off x="1335004" y="5139657"/>
            <a:ext cx="0" cy="1437652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662124" y="6366210"/>
            <a:ext cx="12600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662124" y="6115192"/>
            <a:ext cx="12600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1662124" y="5863753"/>
            <a:ext cx="12600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662124" y="5600863"/>
            <a:ext cx="12600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662124" y="5337510"/>
            <a:ext cx="12600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9" y="5201754"/>
            <a:ext cx="172580" cy="356515"/>
          </a:xfrm>
          <a:prstGeom prst="rect">
            <a:avLst/>
          </a:prstGeom>
        </p:spPr>
      </p:pic>
      <p:sp>
        <p:nvSpPr>
          <p:cNvPr id="12" name="下矢印 11"/>
          <p:cNvSpPr/>
          <p:nvPr/>
        </p:nvSpPr>
        <p:spPr>
          <a:xfrm>
            <a:off x="1684971" y="5052827"/>
            <a:ext cx="657760" cy="1189861"/>
          </a:xfrm>
          <a:prstGeom prst="downArrow">
            <a:avLst/>
          </a:prstGeom>
          <a:gradFill>
            <a:gsLst>
              <a:gs pos="0">
                <a:srgbClr val="FF3399">
                  <a:alpha val="51000"/>
                </a:srgbClr>
              </a:gs>
              <a:gs pos="100000">
                <a:srgbClr val="FF33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下矢印 35"/>
          <p:cNvSpPr/>
          <p:nvPr/>
        </p:nvSpPr>
        <p:spPr>
          <a:xfrm flipV="1">
            <a:off x="2321756" y="5467077"/>
            <a:ext cx="657760" cy="1084677"/>
          </a:xfrm>
          <a:prstGeom prst="downArrow">
            <a:avLst/>
          </a:prstGeom>
          <a:gradFill>
            <a:gsLst>
              <a:gs pos="0">
                <a:srgbClr val="00B0F0">
                  <a:alpha val="51000"/>
                </a:srgb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17792" y="6399223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gauge field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53202" y="4996309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3399"/>
                </a:solidFill>
              </a:rPr>
              <a:t>fermion field</a:t>
            </a:r>
            <a:endParaRPr kumimoji="1" lang="ja-JP" altLang="en-US" dirty="0">
              <a:solidFill>
                <a:srgbClr val="FF3399"/>
              </a:solidFill>
            </a:endParaRPr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Big( \partial_t - D_\mu D_\mu \Big) K(t,x)=0&#10;\end{align*}&lt;/body&gt;&#10;  &lt;fcolor&gt;FFFFFFFF&lt;/fcolor&gt;&#10;  &lt;bcolor&gt;FFFFFFFF&lt;/bcolor&gt;&#10;  &lt;transparent&gt;True&lt;/transparent&gt;&#10;  &lt;resolution&gt;1800&lt;/resolution&gt;&#10;  &lt;imageh&gt;447&lt;/imageh&gt;&#10;  &lt;imagew&gt;2669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8" y="3355262"/>
            <a:ext cx="2824692" cy="473075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614300" y="3938753"/>
            <a:ext cx="4163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propagator of flow equation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Inverse propagator is needed</a:t>
            </a:r>
            <a:endParaRPr kumimoji="1" lang="ja-JP" altLang="en-US" sz="2400" dirty="0"/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02" y="5157593"/>
            <a:ext cx="224367" cy="179917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08" y="5442464"/>
            <a:ext cx="224367" cy="179917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S&#10;\end{align*}&lt;/body&gt;&#10;  &lt;fcolor&gt;FFFFFFFF&lt;/fcolor&gt;&#10;  &lt;bcolor&gt;FFFFFFFF&lt;/bcolor&gt;&#10;  &lt;transparent&gt;True&lt;/transparent&gt;&#10;  &lt;resolution&gt;1800&lt;/resolution&gt;&#10;  &lt;imageh&gt;176&lt;/imageh&gt;&#10;  &lt;imagew&gt;14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14" y="5589533"/>
            <a:ext cx="153459" cy="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>
            <a:off x="5913071" y="2780032"/>
            <a:ext cx="2708421" cy="2101298"/>
            <a:chOff x="5913071" y="1926589"/>
            <a:chExt cx="2708421" cy="2101298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6876705" y="3566222"/>
              <a:ext cx="9017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B0F0"/>
                  </a:solidFill>
                </a:rPr>
                <a:t>stress</a:t>
              </a:r>
              <a:endParaRPr kumimoji="1" lang="ja-JP" alt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角丸四角形 14"/>
            <p:cNvSpPr/>
            <p:nvPr/>
          </p:nvSpPr>
          <p:spPr>
            <a:xfrm rot="16200000" flipV="1">
              <a:off x="6402209" y="1437451"/>
              <a:ext cx="1730146" cy="2708421"/>
            </a:xfrm>
            <a:prstGeom prst="roundRect">
              <a:avLst>
                <a:gd name="adj" fmla="val 8613"/>
              </a:avLst>
            </a:prstGeom>
            <a:solidFill>
              <a:srgbClr val="00B0F0">
                <a:alpha val="9804"/>
              </a:srgbClr>
            </a:solidFill>
            <a:ln w="190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08" y="3770815"/>
            <a:ext cx="1495595" cy="89517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05" y="2227012"/>
            <a:ext cx="1988788" cy="19761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7" y="2131658"/>
            <a:ext cx="3812059" cy="243132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4985365" y="1740176"/>
            <a:ext cx="1078466" cy="960770"/>
            <a:chOff x="4985365" y="886733"/>
            <a:chExt cx="1078466" cy="96077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022584" y="886733"/>
              <a:ext cx="1041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 rot="16200000" flipV="1">
              <a:off x="5076657" y="1272295"/>
              <a:ext cx="483916" cy="666499"/>
            </a:xfrm>
            <a:prstGeom prst="roundRect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5913071" y="1740176"/>
            <a:ext cx="2708420" cy="960768"/>
            <a:chOff x="5913071" y="886733"/>
            <a:chExt cx="2708420" cy="960768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6815126" y="886733"/>
              <a:ext cx="1659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momentum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 rot="16200000" flipV="1">
              <a:off x="7022181" y="248192"/>
              <a:ext cx="490199" cy="2708420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802350" y="3115551"/>
            <a:ext cx="2959734" cy="851565"/>
            <a:chOff x="5802350" y="2262108"/>
            <a:chExt cx="2959734" cy="851565"/>
          </a:xfrm>
        </p:grpSpPr>
        <p:sp>
          <p:nvSpPr>
            <p:cNvPr id="9" name="テキスト ボックス 8"/>
            <p:cNvSpPr txBox="1"/>
            <p:nvPr/>
          </p:nvSpPr>
          <p:spPr>
            <a:xfrm rot="1810013">
              <a:off x="7146716" y="2262108"/>
              <a:ext cx="1263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92D05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</a:rPr>
                <a:t>pressure</a:t>
              </a:r>
              <a:endParaRPr kumimoji="1" lang="ja-JP" altLang="en-US" sz="2400" dirty="0">
                <a:solidFill>
                  <a:srgbClr val="92D05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 rot="7237459">
              <a:off x="6996002" y="1347592"/>
              <a:ext cx="572429" cy="2959734"/>
            </a:xfrm>
            <a:prstGeom prst="roundRect">
              <a:avLst>
                <a:gd name="adj" fmla="val 27987"/>
              </a:avLst>
            </a:prstGeom>
            <a:solidFill>
              <a:srgbClr val="92D050">
                <a:alpha val="10196"/>
              </a:srgbClr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153653" y="109961"/>
            <a:ext cx="6866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Energy-Momentum Tensor</a:t>
            </a:r>
            <a:endParaRPr kumimoji="1" lang="ja-JP" altLang="en-US" sz="48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FFFFFF&lt;/fcolor&gt;&#10;  &lt;bcolor&gt;FFFFFFFF&lt;/bcolor&gt;&#10;  &lt;transparent&gt;True&lt;/transparent&gt;&#10;  &lt;resolution&gt;1800&lt;/resolution&gt;&#10;  &lt;imageh&gt;60&lt;/imageh&gt;&#10;  &lt;imagew&gt;16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53" y="3165268"/>
            <a:ext cx="779154" cy="28333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31" name="グループ化 30"/>
          <p:cNvGrpSpPr/>
          <p:nvPr/>
        </p:nvGrpSpPr>
        <p:grpSpPr>
          <a:xfrm>
            <a:off x="795574" y="5030987"/>
            <a:ext cx="7645901" cy="1586228"/>
            <a:chOff x="708500" y="4983205"/>
            <a:chExt cx="7645901" cy="1586228"/>
          </a:xfrm>
          <a:scene3d>
            <a:camera prst="perspectiveRelaxedModerately" fov="7200000">
              <a:rot lat="19490639" lon="0" rev="600000"/>
            </a:camera>
            <a:lightRig rig="threePt" dir="t"/>
          </a:scene3d>
        </p:grpSpPr>
        <p:pic>
          <p:nvPicPr>
  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G_{\mu\nu}+\Lambda g_{\mu\nu} = \kappa T_{\mu\nu}&#10;\end{align*}&lt;/body&gt;&#10;  &lt;fcolor&gt;FFFFFFFF&lt;/fcolor&gt;&#10;  &lt;bcolor&gt;FFFFFFFF&lt;/bcolor&gt;&#10;  &lt;transparent&gt;True&lt;/transparent&gt;&#10;  &lt;resolution&gt;1800&lt;/resolution&gt;&#10;  &lt;imageh&gt;253&lt;/imageh&gt;&#10;  &lt;imagew&gt;2115&lt;/imagew&gt;&#10;  &lt;scale&gt;50&lt;/scale&gt;&#10;  &lt;cursor&gt;55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00" y="4983205"/>
              <a:ext cx="6257053" cy="748480"/>
            </a:xfrm>
            <a:prstGeom prst="rect">
              <a:avLst/>
            </a:prstGeom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partial_\mu T_{\mu\nu}=0&#10;\end{align*}&lt;/body&gt;&#10;  &lt;fcolor&gt;FFFFFFFF&lt;/fcolor&gt;&#10;  &lt;bcolor&gt;FFFFFFFF&lt;/bcolor&gt;&#10;  &lt;transparent&gt;True&lt;/transparent&gt;&#10;  &lt;resolution&gt;1800&lt;/resolution&gt;&#10;  &lt;imageh&gt;253&lt;/imageh&gt;&#10;  &lt;imagew&gt;1094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308" y="5819200"/>
              <a:ext cx="3244093" cy="750233"/>
            </a:xfrm>
            <a:prstGeom prst="rect">
              <a:avLst/>
            </a:prstGeom>
          </p:spPr>
        </p:pic>
        <p:pic>
          <p:nvPicPr>
  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3&lt;/imageh&gt;&#10;  &lt;imagew&gt;363&lt;/imagew&gt;&#10;  &lt;scale&gt;50&lt;/scale&gt;&#10;  &lt;cursor&gt;16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647" y="5007773"/>
              <a:ext cx="1073906" cy="718896"/>
            </a:xfrm>
            <a:prstGeom prst="rect">
              <a:avLst/>
            </a:prstGeom>
            <a:effectLst>
              <a:glow rad="63500">
                <a:srgbClr val="FFFF00">
                  <a:alpha val="40000"/>
                </a:srgbClr>
              </a:glow>
            </a:effectLst>
          </p:spPr>
        </p:pic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3&lt;/imageh&gt;&#10;  &lt;imagew&gt;363&lt;/imagew&gt;&#10;  &lt;scale&gt;50&lt;/scale&gt;&#10;  &lt;cursor&gt;16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837" y="5844822"/>
              <a:ext cx="1073906" cy="718896"/>
            </a:xfrm>
            <a:prstGeom prst="rect">
              <a:avLst/>
            </a:prstGeom>
            <a:effectLst>
              <a:glow rad="63500">
                <a:srgbClr val="FFFF00">
                  <a:alpha val="40000"/>
                </a:srgbClr>
              </a:glow>
            </a:effectLst>
          </p:spPr>
        </p:pic>
      </p:grpSp>
      <p:sp>
        <p:nvSpPr>
          <p:cNvPr id="25" name="テキスト ボックス 24"/>
          <p:cNvSpPr txBox="1"/>
          <p:nvPr/>
        </p:nvSpPr>
        <p:spPr>
          <a:xfrm>
            <a:off x="824811" y="941930"/>
            <a:ext cx="7523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One of the 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most fundamental </a:t>
            </a:r>
            <a:r>
              <a:rPr kumimoji="1" lang="en-US" altLang="ja-JP" sz="2800" dirty="0" smtClean="0"/>
              <a:t>quantities in physics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774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0 Extrapolation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05" y="1445623"/>
            <a:ext cx="6029107" cy="19979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940" y="1828801"/>
            <a:ext cx="2354683" cy="244030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05" y="3556720"/>
            <a:ext cx="6029107" cy="2233437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frac{t}{a^2}\ge1&#10;\end{align*}&lt;/body&gt;&#10;  &lt;fcolor&gt;FFFFFFFF&lt;/fcolor&gt;&#10;  &lt;bcolor&gt;FFFFFFFF&lt;/bcolor&gt;&#10;  &lt;transparent&gt;True&lt;/transparent&gt;&#10;  &lt;resolution&gt;1800&lt;/resolution&gt;&#10;  &lt;imageh&gt;496&lt;/imageh&gt;&#10;  &lt;imagew&gt;70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67" y="4846326"/>
            <a:ext cx="750358" cy="524933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sqrt{8t}\le \frac1{2T}&#10;\end{align*}&lt;/body&gt;&#10;  &lt;fcolor&gt;FFFFFFFF&lt;/fcolor&gt;&#10;  &lt;bcolor&gt;FFFFFFFF&lt;/bcolor&gt;&#10;  &lt;transparent&gt;True&lt;/transparent&gt;&#10;  &lt;resolution&gt;1800&lt;/resolution&gt;&#10;  &lt;imageh&gt;503&lt;/imageh&gt;&#10;  &lt;imagew&gt;1072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67" y="5586507"/>
            <a:ext cx="1134533" cy="532342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679268" y="5961037"/>
            <a:ext cx="4072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”linear window</a:t>
            </a:r>
            <a:r>
              <a:rPr lang="en-US" altLang="ja-JP" sz="2400" dirty="0"/>
              <a:t>” </a:t>
            </a:r>
            <a:r>
              <a:rPr lang="en-US" altLang="ja-JP" sz="2400" dirty="0" smtClean="0"/>
              <a:t>for </a:t>
            </a:r>
            <a:r>
              <a:rPr lang="en-US" altLang="ja-JP" sz="2400" dirty="0" err="1" smtClean="0"/>
              <a:t>Nt</a:t>
            </a:r>
            <a:r>
              <a:rPr lang="en-US" altLang="ja-JP" sz="2400" dirty="0" smtClean="0"/>
              <a:t>&gt;6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Checked: fit range, 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/t term</a:t>
            </a:r>
            <a:endParaRPr kumimoji="1" lang="ja-JP" altLang="en-US" sz="2400" dirty="0"/>
          </a:p>
        </p:txBody>
      </p:sp>
      <p:sp>
        <p:nvSpPr>
          <p:cNvPr id="23" name="左中かっこ 22"/>
          <p:cNvSpPr/>
          <p:nvPr/>
        </p:nvSpPr>
        <p:spPr>
          <a:xfrm>
            <a:off x="6871219" y="4759236"/>
            <a:ext cx="383177" cy="1423850"/>
          </a:xfrm>
          <a:prstGeom prst="leftBrace">
            <a:avLst>
              <a:gd name="adj1" fmla="val 2878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93220" y="582562"/>
            <a:ext cx="285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</a:t>
            </a:r>
          </a:p>
          <a:p>
            <a:r>
              <a:rPr kumimoji="1" lang="en-US" altLang="ja-JP" sz="2000" dirty="0" smtClean="0"/>
              <a:t>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859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f</a:t>
            </a:r>
            <a:r>
              <a:rPr lang="en-US" altLang="ja-JP" dirty="0" smtClean="0"/>
              <a:t>=2+1 Thermodynamics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08" y="1942424"/>
            <a:ext cx="7902046" cy="29605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293220" y="1100139"/>
            <a:ext cx="285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</a:t>
            </a:r>
          </a:p>
          <a:p>
            <a:r>
              <a:rPr kumimoji="1" lang="en-US" altLang="ja-JP" sz="2000" dirty="0" smtClean="0"/>
              <a:t>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0457" y="5084019"/>
            <a:ext cx="7084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Agreement with integral method except for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=4, 6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 stable extrapolation for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=4,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6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Suppression of statistical error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59321" y="6382037"/>
            <a:ext cx="5384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Physical mass: </a:t>
            </a:r>
            <a:r>
              <a:rPr kumimoji="1" lang="en-US" altLang="ja-JP" sz="2000" dirty="0" err="1" smtClean="0"/>
              <a:t>Kanaya</a:t>
            </a:r>
            <a:r>
              <a:rPr kumimoji="1" lang="en-US" altLang="ja-JP" sz="2000" dirty="0" smtClean="0"/>
              <a:t>+ (WHOT-QCD), 1710.10015</a:t>
            </a:r>
            <a:endParaRPr kumimoji="1" lang="ja-JP" altLang="en-US" sz="2000" dirty="0"/>
          </a:p>
        </p:txBody>
      </p:sp>
      <p:sp>
        <p:nvSpPr>
          <p:cNvPr id="7" name="右矢印 6"/>
          <p:cNvSpPr/>
          <p:nvPr/>
        </p:nvSpPr>
        <p:spPr>
          <a:xfrm>
            <a:off x="3117586" y="3128269"/>
            <a:ext cx="975360" cy="37446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80289" y="3371834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no linear </a:t>
            </a:r>
          </a:p>
          <a:p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window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Chiral Condensate / </a:t>
            </a:r>
            <a:r>
              <a:rPr lang="en-US" altLang="ja-JP" dirty="0" err="1" smtClean="0"/>
              <a:t>Suceptibility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24" y="2646507"/>
            <a:ext cx="7915951" cy="289946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371908" y="5671957"/>
            <a:ext cx="6775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Chiral condensate decreases for T&gt;Tc.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Chiral susceptibility has a sharp peak around T=Tc.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34802" y="1766691"/>
            <a:ext cx="3059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Subtracted condensate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\psi \psi \rangle - \langle \bar\psi \psi \rangle_{T=0}&#10;\end{align*}&lt;/body&gt;&#10;  &lt;fcolor&gt;FFFFFFFF&lt;/fcolor&gt;&#10;  &lt;bcolor&gt;FFFFFFFF&lt;/bcolor&gt;&#10;  &lt;transparent&gt;True&lt;/transparent&gt;&#10;  &lt;resolution&gt;1800&lt;/resolution&gt;&#10;  &lt;imageh&gt;272&lt;/imageh&gt;&#10;  &lt;imagew&gt;173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78" y="2237065"/>
            <a:ext cx="2020389" cy="31637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668084" y="2006232"/>
            <a:ext cx="2603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C</a:t>
            </a:r>
            <a:r>
              <a:rPr kumimoji="1" lang="en-US" altLang="ja-JP" sz="2400" dirty="0" smtClean="0"/>
              <a:t>hiral susceptibility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93220" y="1100139"/>
            <a:ext cx="285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</a:t>
            </a:r>
          </a:p>
          <a:p>
            <a:r>
              <a:rPr kumimoji="1" lang="en-US" altLang="ja-JP" sz="2000" dirty="0" smtClean="0"/>
              <a:t>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15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7206" y="1671160"/>
            <a:ext cx="8065294" cy="376618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chemeClr val="tx1">
                    <a:lumMod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Constructing EMT on the lattice</a:t>
            </a:r>
            <a:endParaRPr lang="en-US" altLang="ja-JP" sz="2800" dirty="0">
              <a:solidFill>
                <a:schemeClr val="tx1">
                  <a:lumMod val="9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rgbClr val="FFCCCC"/>
                </a:solidFill>
              </a:rPr>
              <a:t>Thermodynamics</a:t>
            </a:r>
            <a:endParaRPr kumimoji="1" lang="en-US" altLang="ja-JP" sz="2800" dirty="0" smtClean="0">
              <a:solidFill>
                <a:srgbClr val="FFCC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rgbClr val="B3D9FF"/>
                </a:solidFill>
              </a:rPr>
              <a:t>Correlation Function</a:t>
            </a:r>
            <a:endParaRPr lang="en-US" altLang="ja-JP" sz="2800" dirty="0">
              <a:solidFill>
                <a:srgbClr val="B3D9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rgbClr val="FFFFCC"/>
                </a:solidFill>
              </a:rPr>
              <a:t>Stress distribution in </a:t>
            </a:r>
            <a:r>
              <a:rPr lang="en-US" altLang="ja-JP" sz="2800" dirty="0" err="1" smtClean="0">
                <a:solidFill>
                  <a:srgbClr val="FFFFCC"/>
                </a:solidFill>
              </a:rPr>
              <a:t>qq</a:t>
            </a:r>
            <a:r>
              <a:rPr lang="en-US" altLang="ja-JP" sz="2800" dirty="0" smtClean="0">
                <a:solidFill>
                  <a:srgbClr val="FFFFCC"/>
                </a:solidFill>
              </a:rPr>
              <a:t>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Summary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404613" y="2662133"/>
            <a:ext cx="3825743" cy="53658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30356" y="31949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/>
              <a:t>ー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6018293" y="844527"/>
            <a:ext cx="2937510" cy="2242355"/>
            <a:chOff x="3127047" y="4148377"/>
            <a:chExt cx="2937510" cy="2242355"/>
          </a:xfrm>
        </p:grpSpPr>
        <p:sp>
          <p:nvSpPr>
            <p:cNvPr id="13" name="角丸四角形 12"/>
            <p:cNvSpPr/>
            <p:nvPr/>
          </p:nvSpPr>
          <p:spPr>
            <a:xfrm>
              <a:off x="3127047" y="4148377"/>
              <a:ext cx="2937510" cy="2242355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181804" y="4264706"/>
              <a:ext cx="2483500" cy="812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ja-JP" sz="2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2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2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202932" y="5003336"/>
              <a:ext cx="270535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9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301" y="5888379"/>
              <a:ext cx="1416954" cy="322966"/>
            </a:xfrm>
            <a:prstGeom prst="rect">
              <a:avLst/>
            </a:prstGeom>
          </p:spPr>
        </p:pic>
        <p:pic>
          <p:nvPicPr>
  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301" y="5483481"/>
              <a:ext cx="2291770" cy="338544"/>
            </a:xfrm>
            <a:prstGeom prst="rect">
              <a:avLst/>
            </a:prstGeom>
          </p:spPr>
        </p:pic>
      </p:grpSp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045" y="5530214"/>
            <a:ext cx="1464862" cy="1267772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120" y="5613410"/>
            <a:ext cx="1405709" cy="11013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0688" y="5612536"/>
            <a:ext cx="1409764" cy="105660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7741" y="5606279"/>
            <a:ext cx="1418113" cy="10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Why EMT Correlation </a:t>
            </a:r>
            <a:r>
              <a:rPr lang="en-US" altLang="ja-JP" dirty="0" err="1" smtClean="0"/>
              <a:t>Func</a:t>
            </a:r>
            <a:r>
              <a:rPr lang="en-US" altLang="ja-JP" dirty="0" smtClean="0"/>
              <a:t>.?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571946"/>
            <a:ext cx="7624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Kubo Formula: T</a:t>
            </a:r>
            <a:r>
              <a:rPr kumimoji="1" lang="en-US" altLang="ja-JP" sz="2800" baseline="-25000" dirty="0" smtClean="0"/>
              <a:t>12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correlator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shear viscosity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8" y="4184913"/>
            <a:ext cx="574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Energy </a:t>
            </a:r>
            <a:r>
              <a:rPr lang="en-US" altLang="ja-JP" sz="2800" dirty="0" smtClean="0"/>
              <a:t>fluctuation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specific heat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4869960"/>
            <a:ext cx="1787516" cy="78355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07587" y="3401179"/>
            <a:ext cx="5878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Hydrodynamics describes long range behavior of </a:t>
            </a:r>
            <a:r>
              <a:rPr kumimoji="1" lang="en-US" altLang="ja-JP" sz="2000" dirty="0" err="1" smtClean="0"/>
              <a:t>T</a:t>
            </a:r>
            <a:r>
              <a:rPr kumimoji="1" lang="en-US" altLang="ja-JP" sz="2000" baseline="-25000" dirty="0" err="1" smtClean="0">
                <a:latin typeface="Symbol" panose="05050102010706020507" pitchFamily="18" charset="2"/>
              </a:rPr>
              <a:t>mn</a:t>
            </a:r>
            <a:endParaRPr kumimoji="1" lang="ja-JP" altLang="en-US" sz="2000" baseline="-25000" dirty="0">
              <a:latin typeface="Symbol" panose="05050102010706020507" pitchFamily="18" charset="2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eta = \int_0^\infty dt \int_0^{1/T}d\tau \int d^3x \langle T_{12}(x,-i\tau) T_{12}(0,t) \rangle&#10;\end{align*}&lt;/body&gt;&#10;  &lt;fcolor&gt;FFFFFFFF&lt;/fcolor&gt;&#10;  &lt;bcolor&gt;FFFFFFFF&lt;/bcolor&gt;&#10;  &lt;transparent&gt;True&lt;/transparent&gt;&#10;  &lt;resolution&gt;1800&lt;/resolution&gt;&#10;  &lt;imageh&gt;639&lt;/imageh&gt;&#10;  &lt;imagew&gt;5113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07" y="2339265"/>
            <a:ext cx="6191643" cy="7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337316" cy="1658198"/>
          </a:xfrm>
        </p:spPr>
        <p:txBody>
          <a:bodyPr/>
          <a:lstStyle/>
          <a:p>
            <a:r>
              <a:rPr kumimoji="1" lang="en-US" altLang="ja-JP" dirty="0" smtClean="0"/>
              <a:t>EMT Correlator: </a:t>
            </a:r>
            <a:r>
              <a:rPr lang="en-US" altLang="ja-JP" dirty="0" smtClean="0"/>
              <a:t>Extremely </a:t>
            </a:r>
            <a:r>
              <a:rPr kumimoji="1" lang="en-US" altLang="ja-JP" dirty="0" smtClean="0"/>
              <a:t>Noisy…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6" y="2497837"/>
            <a:ext cx="3663369" cy="2879568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12}(\tau) T_{12}(0) 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15" y="2038546"/>
            <a:ext cx="2309562" cy="38338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90316" y="5315844"/>
            <a:ext cx="295536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Nakamura, Sakai, PRL,2005</a:t>
            </a:r>
          </a:p>
          <a:p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=8</a:t>
            </a:r>
          </a:p>
          <a:p>
            <a:r>
              <a:rPr lang="en-US" altLang="ja-JP" sz="2400" dirty="0" smtClean="0"/>
              <a:t>improved action</a:t>
            </a:r>
          </a:p>
          <a:p>
            <a:r>
              <a:rPr lang="en-US" altLang="ja-JP" sz="2400" dirty="0" smtClean="0"/>
              <a:t>~10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 configurations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>
          <a:xfrm>
            <a:off x="4664467" y="2497837"/>
            <a:ext cx="4347628" cy="287956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7458465" y="6346901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… no signal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\tau) T_{\mu\nu}(0) \rangle&#10;\end{align*}&lt;/body&gt;&#10;  &lt;fcolor&gt;FFFFFFFF&lt;/fcolor&gt;&#10;  &lt;bcolor&gt;FFFFFFFF&lt;/bcolor&gt;&#10;  &lt;transparent&gt;True&lt;/transparent&gt;&#10;  &lt;resolution&gt;1800&lt;/resolution&gt;&#10;  &lt;imageh&gt;262&lt;/imageh&gt;&#10;  &lt;imagew&gt;156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50" y="1998180"/>
            <a:ext cx="2414262" cy="40340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664467" y="5377405"/>
            <a:ext cx="2711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=16</a:t>
            </a:r>
          </a:p>
          <a:p>
            <a:r>
              <a:rPr lang="en-US" altLang="ja-JP" sz="2400" dirty="0" smtClean="0"/>
              <a:t>standard action</a:t>
            </a:r>
          </a:p>
          <a:p>
            <a:r>
              <a:rPr lang="en-US" altLang="ja-JP" sz="2400" dirty="0" smtClean="0"/>
              <a:t>5x10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configurations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43" y="4850619"/>
            <a:ext cx="222449" cy="20205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564317" y="1374238"/>
            <a:ext cx="3936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W</a:t>
            </a:r>
            <a:r>
              <a:rPr kumimoji="1" lang="en-US" altLang="ja-JP" sz="2800" dirty="0" smtClean="0"/>
              <a:t>ith naïve EMT operators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211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4126046" y="5170004"/>
            <a:ext cx="4393888" cy="1188555"/>
          </a:xfrm>
          <a:prstGeom prst="roundRect">
            <a:avLst>
              <a:gd name="adj" fmla="val 915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Conservation Law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533777" y="1604834"/>
            <a:ext cx="2167563" cy="246415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768163" y="1436568"/>
            <a:ext cx="3857463" cy="3500851"/>
          </a:xfrm>
          <a:prstGeom prst="roundRect">
            <a:avLst>
              <a:gd name="adj" fmla="val 915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2833054" y="1780173"/>
            <a:ext cx="803395" cy="19897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\tau}\bar{T}_{00}=0&#10;\end{align*}&lt;/body&gt;&#10;  &lt;fcolor&gt;FFFFFFFF&lt;/fcolor&gt;&#10;  &lt;bcolor&gt;FFFFFFFF&lt;/bcolor&gt;&#10;  &lt;transparent&gt;True&lt;/transparent&gt;&#10;  &lt;resolution&gt;1800&lt;/resolution&gt;&#10;  &lt;imageh&gt;518&lt;/imageh&gt;&#10;  &lt;imagew&gt;1116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4" y="1951592"/>
            <a:ext cx="1659419" cy="770232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\tau}\bar{T}_{01}=0&#10;\end{align*}&lt;/body&gt;&#10;  &lt;fcolor&gt;FFFFFFFF&lt;/fcolor&gt;&#10;  &lt;bcolor&gt;FFFFFFFF&lt;/bcolor&gt;&#10;  &lt;transparent&gt;True&lt;/transparent&gt;&#10;  &lt;resolution&gt;1800&lt;/resolution&gt;&#10;  &lt;imageh&gt;518&lt;/imageh&gt;&#10;  &lt;imagew&gt;1116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4" y="2972226"/>
            <a:ext cx="1659419" cy="77023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\tau} \langle \bar{T}_{00}(\tau) \bar{T}_{00}(0) \rangle = 0&#10;\end{align*}&lt;/body&gt;&#10;  &lt;fcolor&gt;FFFFFFFF&lt;/fcolor&gt;&#10;  &lt;bcolor&gt;FFFFFFFF&lt;/bcolor&gt;&#10;  &lt;transparent&gt;True&lt;/transparent&gt;&#10;  &lt;resolution&gt;1800&lt;/resolution&gt;&#10;  &lt;imageh&gt;518&lt;/imageh&gt;&#10;  &lt;imagew&gt;231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22" y="1790480"/>
            <a:ext cx="3010976" cy="673730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\tau} \langle \bar{T}_{00}(\tau) \bar{T}_{11}(0) \rangle = 0&#10;\end{align*}&lt;/body&gt;&#10;  &lt;fcolor&gt;FFFFFFFF&lt;/fcolor&gt;&#10;  &lt;bcolor&gt;FFFFFFFF&lt;/bcolor&gt;&#10;  &lt;transparent&gt;True&lt;/transparent&gt;&#10;  &lt;resolution&gt;1800&lt;/resolution&gt;&#10;  &lt;imageh&gt;518&lt;/imageh&gt;&#10;  &lt;imagew&gt;2315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23" y="2635361"/>
            <a:ext cx="3010975" cy="673730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\tau} \langle \bar{T}_{01}(\tau) \bar{T}_{01}(0) \rangle = 0&#10;\end{align*}&lt;/body&gt;&#10;  &lt;fcolor&gt;FFFFFFFF&lt;/fcolor&gt;&#10;  &lt;bcolor&gt;FFFFFFFF&lt;/bcolor&gt;&#10;  &lt;transparent&gt;True&lt;/transparent&gt;&#10;  &lt;resolution&gt;1800&lt;/resolution&gt;&#10;  &lt;imageh&gt;518&lt;/imageh&gt;&#10;  &lt;imagew&gt;2315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22" y="3480242"/>
            <a:ext cx="3010976" cy="673730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( \tau\ne0 )&#10;\end{align*}&lt;/body&gt;&#10;  &lt;fcolor&gt;FFFFFFFF&lt;/fcolor&gt;&#10;  &lt;bcolor&gt;FFFFFFFF&lt;/bcolor&gt;&#10;  &lt;transparent&gt;True&lt;/transparent&gt;&#10;  &lt;resolution&gt;1800&lt;/resolution&gt;&#10;  &lt;imageh&gt;250&lt;/imageh&gt;&#10;  &lt;imagew&gt;73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30" y="4325123"/>
            <a:ext cx="981365" cy="3319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0\mu}(\tau) \bar{T}_{\alpha\beta}(0) 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578&lt;/imagew&gt;&#10;  &lt;scale&gt;50&lt;/scale&gt;&#10;  &lt;cursor&gt;7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30" y="5340342"/>
            <a:ext cx="2266123" cy="403537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4507621" y="5743879"/>
            <a:ext cx="363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Symbol" panose="05050102010706020507" pitchFamily="18" charset="2"/>
              </a:rPr>
              <a:t>t</a:t>
            </a:r>
            <a:r>
              <a:rPr lang="en-US" altLang="ja-JP" sz="2800" dirty="0" smtClean="0"/>
              <a:t> independent constant</a:t>
            </a:r>
            <a:endParaRPr kumimoji="1" lang="ja-JP" altLang="en-US" sz="2800" dirty="0"/>
          </a:p>
        </p:txBody>
      </p:sp>
      <p:sp>
        <p:nvSpPr>
          <p:cNvPr id="23" name="右矢印 22"/>
          <p:cNvSpPr/>
          <p:nvPr/>
        </p:nvSpPr>
        <p:spPr>
          <a:xfrm>
            <a:off x="3284383" y="5054273"/>
            <a:ext cx="967560" cy="950087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bar{T}_{\mu\nu}=\int d^3 x T_{\mu\nu}(x)&#10;\end{align*}&lt;/body&gt;&#10;  &lt;fcolor&gt;FFFFFFFF&lt;/fcolor&gt;&#10;  &lt;bcolor&gt;FFFFFFFF&lt;/bcolor&gt;&#10;  &lt;transparent&gt;True&lt;/transparent&gt;&#10;  &lt;resolution&gt;1800&lt;/resolution&gt;&#10;  &lt;imageh&gt;553&lt;/imageh&gt;&#10;  &lt;imagew&gt;2093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95" y="560676"/>
            <a:ext cx="2832366" cy="74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784271" y="1407685"/>
            <a:ext cx="7271158" cy="3606405"/>
          </a:xfrm>
          <a:prstGeom prst="roundRect">
            <a:avLst>
              <a:gd name="adj" fmla="val 942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Linear Response Relations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33453" y="1856158"/>
            <a:ext cx="2031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Specific heat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33453" y="2949037"/>
            <a:ext cx="246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entropy density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299" y="4391810"/>
            <a:ext cx="199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2"/>
                </a:solidFill>
              </a:rPr>
              <a:t>Giusti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Meyer, 2011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33453" y="4026303"/>
            <a:ext cx="2603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enthalpy density</a:t>
            </a:r>
            <a:endParaRPr kumimoji="1" lang="ja-JP" altLang="en-US" sz="28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c_V = \frac{d}{dT}\langle E \rangle = \frac{ \langle \bar{T}_{00}^2\rangle}{VT^2}&#10;\end{align*}&lt;/body&gt;&#10;  &lt;fcolor&gt;FFFFFFFF&lt;/fcolor&gt;&#10;  &lt;bcolor&gt;FFFFFFFF&lt;/bcolor&gt;&#10;  &lt;transparent&gt;True&lt;/transparent&gt;&#10;  &lt;resolution&gt;1800&lt;/resolution&gt;&#10;  &lt;imageh&gt;549&lt;/imageh&gt;&#10;  &lt;imagew&gt;2276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54" y="1688121"/>
            <a:ext cx="3114164" cy="751176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s = \frac{d}{dT} P = \frac{ \langle \bar{T}_{11} \bar{T}_{00}\rangle}{VT^2}&#10;\end{align*}&lt;/body&gt;&#10;  &lt;fcolor&gt;FFFFFFFF&lt;/fcolor&gt;&#10;  &lt;bcolor&gt;FFFFFFFF&lt;/bcolor&gt;&#10;  &lt;transparent&gt;True&lt;/transparent&gt;&#10;  &lt;resolution&gt;1800&lt;/resolution&gt;&#10;  &lt;imageh&gt;549&lt;/imageh&gt;&#10;  &lt;imagew&gt;2269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54" y="2835059"/>
            <a:ext cx="3104586" cy="751176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varepsilon+p = \frac{ \langle \bar{T}_{01}^2 \rangle}{VT}&#10;\end{align*}&lt;/body&gt;&#10;  &lt;fcolor&gt;FFFFFFFF&lt;/fcolor&gt;&#10;  &lt;bcolor&gt;FFFFFFFF&lt;/bcolor&gt;&#10;  &lt;transparent&gt;True&lt;/transparent&gt;&#10;  &lt;resolution&gt;1800&lt;/resolution&gt;&#10;  &lt;imageh&gt;549&lt;/imageh&gt;&#10;  &lt;imagew&gt;1451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54" y="3981997"/>
            <a:ext cx="1985348" cy="751176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2220686" y="5409852"/>
            <a:ext cx="6740434" cy="129590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43042" y="5379305"/>
            <a:ext cx="1695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Derivation</a:t>
            </a:r>
            <a:endParaRPr kumimoji="1" lang="ja-JP" altLang="en-US" sz="2800" dirty="0"/>
          </a:p>
        </p:txBody>
      </p:sp>
      <p:sp>
        <p:nvSpPr>
          <p:cNvPr id="18" name="右矢印 17"/>
          <p:cNvSpPr/>
          <p:nvPr/>
        </p:nvSpPr>
        <p:spPr>
          <a:xfrm>
            <a:off x="5433196" y="5861257"/>
            <a:ext cx="451406" cy="77589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hat{O} \rangle = \frac1Z {\rm Tr} \big[ \hat{O} e^{-\beta \hat{H}} \big]&#10;\end{align*}&lt;/body&gt;&#10;  &lt;fcolor&gt;FFFFFFFF&lt;/fcolor&gt;&#10;  &lt;bcolor&gt;FFFFFFFF&lt;/bcolor&gt;&#10;  &lt;transparent&gt;True&lt;/transparent&gt;&#10;  &lt;resolution&gt;1800&lt;/resolution&gt;&#10;  &lt;imageh&gt;503&lt;/imageh&gt;&#10;  &lt;imagew&gt;2137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73" y="5887361"/>
            <a:ext cx="2811533" cy="66177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frac{d}{d\beta}\langle \hat{O} \rangle = -\langle \delta\hat{O} \delta \hat{H} \rangle&#10;\end{align*}&lt;/body&gt;&#10;  &lt;fcolor&gt;FFFFFFFF&lt;/fcolor&gt;&#10;  &lt;bcolor&gt;FFFFFFFF&lt;/bcolor&gt;&#10;  &lt;transparent&gt;True&lt;/transparent&gt;&#10;  &lt;resolution&gt;1800&lt;/resolution&gt;&#10;  &lt;imageh&gt;560&lt;/imageh&gt;&#10;  &lt;imagew&gt;206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39" y="5890850"/>
            <a:ext cx="2576497" cy="700067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5389654" y="4609838"/>
            <a:ext cx="223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Minami, Hidaka,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184">
            <a:off x="6133334" y="1433829"/>
            <a:ext cx="2346609" cy="226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7512" y="1865376"/>
            <a:ext cx="5222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SU(3)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pure gauge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Wilson gauge action / clover operator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Ns/</a:t>
            </a:r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=4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Statistics: 18-20x10</a:t>
            </a:r>
            <a:r>
              <a:rPr lang="en-US" altLang="ja-JP" sz="2400" baseline="30000" dirty="0" smtClean="0"/>
              <a:t>4</a:t>
            </a:r>
            <a:endParaRPr kumimoji="1" lang="ja-JP" altLang="en-US" sz="2400" baseline="300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1058"/>
              </p:ext>
            </p:extLst>
          </p:nvPr>
        </p:nvGraphicFramePr>
        <p:xfrm>
          <a:off x="1978152" y="3678906"/>
          <a:ext cx="5233416" cy="18288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44472">
                  <a:extLst>
                    <a:ext uri="{9D8B030D-6E8A-4147-A177-3AD203B41FA5}">
                      <a16:colId xmlns:a16="http://schemas.microsoft.com/office/drawing/2014/main" val="1424038068"/>
                    </a:ext>
                  </a:extLst>
                </a:gridCol>
                <a:gridCol w="1744472">
                  <a:extLst>
                    <a:ext uri="{9D8B030D-6E8A-4147-A177-3AD203B41FA5}">
                      <a16:colId xmlns:a16="http://schemas.microsoft.com/office/drawing/2014/main" val="3099607202"/>
                    </a:ext>
                  </a:extLst>
                </a:gridCol>
                <a:gridCol w="1744472">
                  <a:extLst>
                    <a:ext uri="{9D8B030D-6E8A-4147-A177-3AD203B41FA5}">
                      <a16:colId xmlns:a16="http://schemas.microsoft.com/office/drawing/2014/main" val="2333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β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T=1.66T</a:t>
                      </a:r>
                      <a:r>
                        <a:rPr kumimoji="1" lang="en-US" altLang="ja-JP" sz="2400" baseline="-25000" dirty="0" smtClean="0"/>
                        <a:t>c</a:t>
                      </a:r>
                      <a:endParaRPr kumimoji="1" lang="ja-JP" alt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T=2.22T</a:t>
                      </a:r>
                      <a:r>
                        <a:rPr kumimoji="1" lang="en-US" altLang="ja-JP" sz="2400" baseline="-25000" dirty="0" smtClean="0"/>
                        <a:t>c</a:t>
                      </a:r>
                      <a:endParaRPr kumimoji="1" lang="ja-JP" altLang="en-US" sz="2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64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48</a:t>
                      </a:r>
                      <a:r>
                        <a:rPr kumimoji="1" lang="en-US" altLang="ja-JP" sz="2400" baseline="30000" dirty="0" smtClean="0"/>
                        <a:t>3</a:t>
                      </a:r>
                      <a:r>
                        <a:rPr kumimoji="1" lang="en-US" altLang="ja-JP" sz="2400" dirty="0" smtClean="0"/>
                        <a:t>x12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6.719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6.943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5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3</a:t>
                      </a:r>
                      <a:r>
                        <a:rPr kumimoji="1" lang="en-US" altLang="ja-JP" sz="2400" dirty="0" smtClean="0"/>
                        <a:t>x16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6.941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7.170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00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96</a:t>
                      </a:r>
                      <a:r>
                        <a:rPr kumimoji="1" lang="en-US" altLang="ja-JP" sz="2400" baseline="30000" dirty="0" smtClean="0"/>
                        <a:t>3</a:t>
                      </a:r>
                      <a:r>
                        <a:rPr kumimoji="1" lang="en-US" altLang="ja-JP" sz="2400" dirty="0" smtClean="0"/>
                        <a:t>x24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7.265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7.500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49720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790024" y="5969290"/>
            <a:ext cx="288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on </a:t>
            </a:r>
            <a:r>
              <a:rPr kumimoji="1" lang="en-US" altLang="ja-JP" sz="2400" dirty="0" err="1" smtClean="0"/>
              <a:t>Bluegene</a:t>
            </a:r>
            <a:r>
              <a:rPr kumimoji="1" lang="en-US" altLang="ja-JP" sz="2400" dirty="0" smtClean="0"/>
              <a:t>/Q @KEK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03155" y="1077004"/>
            <a:ext cx="365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FlowQCD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arXiv:1708.01415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750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Euclidean Correlator @T=2.24Tc</a:t>
            </a: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011658"/>
              </p:ext>
            </p:extLst>
          </p:nvPr>
        </p:nvGraphicFramePr>
        <p:xfrm>
          <a:off x="266747" y="2307779"/>
          <a:ext cx="2795337" cy="22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Acrobat Document" r:id="rId3" imgW="6278631" imgH="4945196" progId="AcroExch.Document.DC">
                  <p:embed/>
                </p:oleObj>
              </mc:Choice>
              <mc:Fallback>
                <p:oleObj name="Acrobat Document" r:id="rId3" imgW="6278631" imgH="4945196" progId="AcroExch.Document.DC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47" y="2307779"/>
                        <a:ext cx="2795337" cy="22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346" y="2307778"/>
            <a:ext cx="2848988" cy="220163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735" y="2307778"/>
            <a:ext cx="2845609" cy="2201639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66747" y="4846067"/>
            <a:ext cx="8669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t</a:t>
            </a:r>
            <a:r>
              <a:rPr lang="en-US" altLang="ja-JP" sz="2400" dirty="0" smtClean="0"/>
              <a:t>-independent plateau in all channels </a:t>
            </a:r>
            <a:r>
              <a:rPr lang="en-US" altLang="ja-JP" sz="2400" dirty="0" smtClean="0">
                <a:sym typeface="Wingdings" panose="05000000000000000000" pitchFamily="2" charset="2"/>
              </a:rPr>
              <a:t> conservation law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small </a:t>
            </a:r>
            <a:r>
              <a:rPr lang="en-US" altLang="ja-JP" sz="2400" dirty="0" smtClean="0">
                <a:latin typeface="Symbol" panose="05050102010706020507" pitchFamily="18" charset="2"/>
              </a:rPr>
              <a:t>t</a:t>
            </a:r>
            <a:r>
              <a:rPr lang="en-US" altLang="ja-JP" sz="2400" dirty="0" smtClean="0"/>
              <a:t> region: artificial enhancement due to overlap of operators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linear response relations for 4411, 4141 channels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03155" y="1077004"/>
            <a:ext cx="365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FlowQCD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arXiv:1708.01415</a:t>
            </a:r>
            <a:endParaRPr kumimoji="1" lang="ja-JP" altLang="en-US" sz="24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{s}{T^3} = \frac{ \langle \bar{T}_{44}(\tau) \bar{T}_{11}(0)\rangle}{VT^5}&#10;= \frac{ \langle \bar{T}_{41}(\tau) \bar{T}_{41}(0)\rangle}{VT^5}&#10;\end{align*}&lt;/body&gt;&#10;  &lt;fcolor&gt;FFFFFFFF&lt;/fcolor&gt;&#10;  &lt;bcolor&gt;FFFFFFFF&lt;/bcolor&gt;&#10;  &lt;transparent&gt;True&lt;/transparent&gt;&#10;  &lt;resolution&gt;1800&lt;/resolution&gt;&#10;  &lt;imageh&gt;549&lt;/imageh&gt;&#10;  &lt;imagew&gt;4189&lt;/imagew&gt;&#10;  &lt;scale&gt;50&lt;/scale&gt;&#10;  &lt;cursor&gt;16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75" y="6042974"/>
            <a:ext cx="5189655" cy="680143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44}(\tau) \bar{T}_{44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4" y="1725009"/>
            <a:ext cx="2315721" cy="415721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angle \bar T_{44}(\tau) \bar T_{11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9" y="1725008"/>
            <a:ext cx="2315721" cy="415721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bar T_{41}(\tau) \bar T_{41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8" y="1725008"/>
            <a:ext cx="2315721" cy="41572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11"/>
          <a:srcRect l="13378" t="9243" r="59250" b="66874"/>
          <a:stretch/>
        </p:blipFill>
        <p:spPr>
          <a:xfrm>
            <a:off x="2016244" y="2454853"/>
            <a:ext cx="1152767" cy="7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96379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9" y="374124"/>
            <a:ext cx="1849621" cy="124327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98684" y="1889696"/>
            <a:ext cx="728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Lorentz symmetry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98684" y="5218927"/>
            <a:ext cx="671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526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Mid-Point Correlator</a:t>
            </a:r>
            <a:r>
              <a:rPr lang="ja-JP" altLang="en-US" dirty="0"/>
              <a:t> </a:t>
            </a:r>
            <a:r>
              <a:rPr kumimoji="1" lang="en-US" altLang="ja-JP" dirty="0" smtClean="0"/>
              <a:t>@T=2.24Tc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) T_{44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4" y="1481162"/>
            <a:ext cx="2315721" cy="38492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) T_{1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9" y="1481161"/>
            <a:ext cx="2315721" cy="38492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41}(\tau) T_{4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8" y="1481161"/>
            <a:ext cx="2315721" cy="38492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12" y="2063931"/>
            <a:ext cx="2919960" cy="220163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259" y="2063931"/>
            <a:ext cx="2919960" cy="220163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4107" y="2064760"/>
            <a:ext cx="2918861" cy="220081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92531" y="4655875"/>
            <a:ext cx="6533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(44;11), (41;41) channels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: confirmation of LRR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(44;44)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channel: </a:t>
            </a:r>
            <a:r>
              <a:rPr lang="en-US" altLang="ja-JP" sz="2400" dirty="0" smtClean="0">
                <a:solidFill>
                  <a:srgbClr val="FFFF00"/>
                </a:solidFill>
              </a:rPr>
              <a:t>new</a:t>
            </a:r>
            <a:r>
              <a:rPr lang="en-US" altLang="ja-JP" sz="2400" dirty="0" smtClean="0"/>
              <a:t> measurement of </a:t>
            </a:r>
            <a:r>
              <a:rPr lang="en-US" altLang="ja-JP" sz="2400" dirty="0" err="1" smtClean="0"/>
              <a:t>c</a:t>
            </a:r>
            <a:r>
              <a:rPr lang="en-US" altLang="ja-JP" sz="2400" baseline="-25000" dirty="0" err="1" smtClean="0"/>
              <a:t>V</a:t>
            </a:r>
            <a:endParaRPr lang="en-US" altLang="ja-JP" sz="2400" baseline="-25000" dirty="0" smtClean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234" y="5486872"/>
            <a:ext cx="4532525" cy="115209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134107" y="5745219"/>
            <a:ext cx="28507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2+1 QCD</a:t>
            </a:r>
            <a:r>
              <a:rPr kumimoji="1" lang="en-US" altLang="ja-JP" sz="2000" dirty="0" smtClean="0"/>
              <a:t>: </a:t>
            </a:r>
          </a:p>
          <a:p>
            <a:r>
              <a:rPr kumimoji="1" lang="en-US" altLang="ja-JP" sz="2000" dirty="0" smtClean="0"/>
              <a:t>Taniguchi+ (WHOT-QCD), </a:t>
            </a:r>
          </a:p>
          <a:p>
            <a:r>
              <a:rPr kumimoji="1" lang="en-US" altLang="ja-JP" sz="2000" dirty="0" smtClean="0"/>
              <a:t>1711.02262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382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7206" y="1671160"/>
            <a:ext cx="8065294" cy="376618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chemeClr val="tx1">
                    <a:lumMod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Constructing EMT on the lattice</a:t>
            </a:r>
            <a:endParaRPr lang="en-US" altLang="ja-JP" sz="2800" dirty="0">
              <a:solidFill>
                <a:schemeClr val="tx1">
                  <a:lumMod val="9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rgbClr val="FFCCCC"/>
                </a:solidFill>
              </a:rPr>
              <a:t>Thermodynamics</a:t>
            </a:r>
            <a:endParaRPr kumimoji="1" lang="en-US" altLang="ja-JP" sz="2800" dirty="0" smtClean="0">
              <a:solidFill>
                <a:srgbClr val="FFCC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rgbClr val="B3D9FF"/>
                </a:solidFill>
              </a:rPr>
              <a:t>Correlation Function</a:t>
            </a:r>
            <a:endParaRPr lang="en-US" altLang="ja-JP" sz="2800" dirty="0">
              <a:solidFill>
                <a:srgbClr val="B3D9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rgbClr val="FFFFCC"/>
                </a:solidFill>
              </a:rPr>
              <a:t>Stress distribution in </a:t>
            </a:r>
            <a:r>
              <a:rPr lang="en-US" altLang="ja-JP" sz="2800" dirty="0" err="1" smtClean="0">
                <a:solidFill>
                  <a:srgbClr val="FFFFCC"/>
                </a:solidFill>
              </a:rPr>
              <a:t>qq</a:t>
            </a:r>
            <a:r>
              <a:rPr lang="en-US" altLang="ja-JP" sz="2800" dirty="0" smtClean="0">
                <a:solidFill>
                  <a:srgbClr val="FFFFCC"/>
                </a:solidFill>
              </a:rPr>
              <a:t>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Summary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404613" y="3184653"/>
            <a:ext cx="5353063" cy="53658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30356" y="31949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/>
              <a:t>ー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6011908" y="838912"/>
            <a:ext cx="2937510" cy="2315704"/>
            <a:chOff x="6098993" y="4148377"/>
            <a:chExt cx="2937510" cy="2315704"/>
          </a:xfrm>
        </p:grpSpPr>
        <p:sp>
          <p:nvSpPr>
            <p:cNvPr id="19" name="角丸四角形 18"/>
            <p:cNvSpPr/>
            <p:nvPr/>
          </p:nvSpPr>
          <p:spPr>
            <a:xfrm>
              <a:off x="6098993" y="4148377"/>
              <a:ext cx="2937510" cy="2242355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FFCC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189192" y="4264705"/>
              <a:ext cx="257660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2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619016">
              <a:off x="6296310" y="5345120"/>
              <a:ext cx="1526600" cy="749537"/>
            </a:xfrm>
            <a:prstGeom prst="rect">
              <a:avLst/>
            </a:prstGeom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6242146" y="4738682"/>
              <a:ext cx="224542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kumimoji="1" lang="en-US" altLang="ja-JP" sz="1900" dirty="0" smtClean="0">
                  <a:solidFill>
                    <a:srgbClr val="FF9900"/>
                  </a:solidFill>
                </a:rPr>
                <a:t>flux tube / hadrons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ja-JP" sz="1900" dirty="0" smtClean="0">
                  <a:solidFill>
                    <a:srgbClr val="FF9900"/>
                  </a:solidFill>
                </a:rPr>
                <a:t>stress</a:t>
              </a:r>
              <a:r>
                <a:rPr kumimoji="1" lang="en-US" altLang="ja-JP" sz="1900" dirty="0" smtClean="0">
                  <a:solidFill>
                    <a:srgbClr val="FF9900"/>
                  </a:solidFill>
                </a:rPr>
                <a:t> distribution</a:t>
              </a:r>
              <a:endParaRPr kumimoji="1" lang="ja-JP" altLang="en-US" sz="1900" dirty="0">
                <a:solidFill>
                  <a:srgbClr val="FF9900"/>
                </a:solidFill>
              </a:endParaRPr>
            </a:p>
          </p:txBody>
        </p:sp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5959" y="5195696"/>
              <a:ext cx="1291787" cy="1268385"/>
            </a:xfrm>
            <a:prstGeom prst="rect">
              <a:avLst/>
            </a:prstGeom>
          </p:spPr>
        </p:pic>
      </p:grpSp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045" y="5530214"/>
            <a:ext cx="1464862" cy="1267772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120" y="5613410"/>
            <a:ext cx="1405709" cy="11013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0688" y="5612536"/>
            <a:ext cx="1409764" cy="105660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7741" y="5606279"/>
            <a:ext cx="1418113" cy="10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412016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Pressure</a:t>
            </a:r>
            <a:endParaRPr kumimoji="1" lang="ja-JP" altLang="en-US" sz="3200" dirty="0"/>
          </a:p>
        </p:txBody>
      </p:sp>
      <p:sp>
        <p:nvSpPr>
          <p:cNvPr id="5" name="角丸四角形 4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B3D9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9599" y="4554936"/>
            <a:ext cx="2408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force on a surface</a:t>
            </a:r>
          </a:p>
          <a:p>
            <a:r>
              <a:rPr lang="en-US" altLang="ja-JP" sz="2400" dirty="0" smtClean="0"/>
              <a:t>per unit area</a:t>
            </a:r>
            <a:endParaRPr kumimoji="1" lang="ja-JP" altLang="en-US" sz="24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7" y="5556740"/>
            <a:ext cx="1815558" cy="513001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3" name="平行四辺形 2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右矢印 8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38" y="2337101"/>
            <a:ext cx="1038765" cy="8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4833257" y="5137090"/>
            <a:ext cx="3283132" cy="14891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412016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Pressure</a:t>
            </a:r>
            <a:endParaRPr kumimoji="1" lang="ja-JP" altLang="en-US" sz="3200" dirty="0"/>
          </a:p>
        </p:txBody>
      </p:sp>
      <p:sp>
        <p:nvSpPr>
          <p:cNvPr id="5" name="角丸四角形 4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B3D9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9599" y="4554936"/>
            <a:ext cx="2408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force on a surface</a:t>
            </a:r>
          </a:p>
          <a:p>
            <a:r>
              <a:rPr lang="en-US" altLang="ja-JP" sz="2400" dirty="0" smtClean="0"/>
              <a:t>per unit area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07816" y="1412016"/>
            <a:ext cx="1173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Stress</a:t>
            </a:r>
            <a:endParaRPr kumimoji="1" lang="ja-JP" altLang="en-US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07816" y="2048400"/>
            <a:ext cx="437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Generally, F and </a:t>
            </a:r>
            <a:r>
              <a:rPr lang="en-US" altLang="ja-JP" sz="2400" dirty="0" smtClean="0"/>
              <a:t>n are not parallel</a:t>
            </a:r>
            <a:endParaRPr kumimoji="1" lang="ja-JP" altLang="en-US" sz="24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7" y="5556740"/>
            <a:ext cx="1815558" cy="513001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_i = T_{ij} n_j&#10;\end{align*}&lt;/body&gt;&#10;  &lt;fcolor&gt;FFFFFFFF&lt;/fcolor&gt;&#10;  &lt;bcolor&gt;FFFFFFFF&lt;/bcolor&gt;&#10;  &lt;transparent&gt;True&lt;/transparent&gt;&#10;  &lt;resolution&gt;1800&lt;/resolution&gt;&#10;  &lt;imageh&gt;243&lt;/imageh&gt;&#10;  &lt;imagew&gt;1112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33" y="5911722"/>
            <a:ext cx="2194539" cy="479562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5563035" y="5217646"/>
            <a:ext cx="1823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Stress Tensor</a:t>
            </a:r>
            <a:endParaRPr kumimoji="1" lang="ja-JP" altLang="en-US" sz="2400" dirty="0"/>
          </a:p>
        </p:txBody>
      </p:sp>
      <p:grpSp>
        <p:nvGrpSpPr>
          <p:cNvPr id="11" name="グループ化 10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3" name="平行四辺形 2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右矢印 8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t="27094" r="35633" b="29743"/>
          <a:stretch/>
        </p:blipFill>
        <p:spPr>
          <a:xfrm>
            <a:off x="4180114" y="2639049"/>
            <a:ext cx="1959429" cy="1915887"/>
          </a:xfrm>
          <a:prstGeom prst="rect">
            <a:avLst/>
          </a:prstGeom>
        </p:spPr>
      </p:pic>
      <p:sp>
        <p:nvSpPr>
          <p:cNvPr id="19" name="平行四辺形 18"/>
          <p:cNvSpPr/>
          <p:nvPr/>
        </p:nvSpPr>
        <p:spPr>
          <a:xfrm rot="16200000" flipH="1" flipV="1">
            <a:off x="5054061" y="3743157"/>
            <a:ext cx="654735" cy="277082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237248" y="2510065"/>
            <a:ext cx="1223962" cy="230505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93725"/>
                  <a:invGamma/>
                  <a:alpha val="72000"/>
                </a:srgb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7164223" y="2510065"/>
            <a:ext cx="73025" cy="230505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8461210" y="2510065"/>
            <a:ext cx="71438" cy="230505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732423" y="2654527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/>
              <a:t>v</a:t>
            </a: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8532648" y="2941865"/>
            <a:ext cx="15875" cy="766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8677110" y="323079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 flipV="1">
            <a:off x="7252329" y="2895828"/>
            <a:ext cx="0" cy="12969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" name="Line 26"/>
          <p:cNvSpPr>
            <a:spLocks noChangeShapeType="1"/>
          </p:cNvSpPr>
          <p:nvPr/>
        </p:nvSpPr>
        <p:spPr bwMode="auto">
          <a:xfrm flipV="1">
            <a:off x="7468229" y="3111728"/>
            <a:ext cx="0" cy="10810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V="1">
            <a:off x="7684129" y="3327628"/>
            <a:ext cx="0" cy="8651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 flipV="1">
            <a:off x="7900029" y="3518128"/>
            <a:ext cx="0" cy="6746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 flipH="1" flipV="1">
            <a:off x="8115929" y="3734028"/>
            <a:ext cx="1588" cy="4587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" name="Line 30"/>
          <p:cNvSpPr>
            <a:spLocks noChangeShapeType="1"/>
          </p:cNvSpPr>
          <p:nvPr/>
        </p:nvSpPr>
        <p:spPr bwMode="auto">
          <a:xfrm flipV="1">
            <a:off x="8333416" y="3976915"/>
            <a:ext cx="0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" name="AutoShape 67"/>
          <p:cNvSpPr>
            <a:spLocks noChangeArrowheads="1"/>
          </p:cNvSpPr>
          <p:nvPr/>
        </p:nvSpPr>
        <p:spPr bwMode="auto">
          <a:xfrm rot="16200000">
            <a:off x="6515729" y="3374458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666699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" name="平行四辺形 46"/>
          <p:cNvSpPr/>
          <p:nvPr/>
        </p:nvSpPr>
        <p:spPr>
          <a:xfrm rot="16200000" flipH="1">
            <a:off x="7427561" y="3550925"/>
            <a:ext cx="843336" cy="191293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38" y="2337101"/>
            <a:ext cx="1038765" cy="8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Maxwell Stress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876655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 flipV="1">
            <a:off x="1194518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1517620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1840145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2158008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2481110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60065" y="300180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E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16" name="平行四辺形 15"/>
          <p:cNvSpPr/>
          <p:nvPr/>
        </p:nvSpPr>
        <p:spPr>
          <a:xfrm rot="16200000" flipH="1">
            <a:off x="1665072" y="4327027"/>
            <a:ext cx="1077234" cy="255011"/>
          </a:xfrm>
          <a:prstGeom prst="parallelogram">
            <a:avLst>
              <a:gd name="adj" fmla="val 34423"/>
            </a:avLst>
          </a:prstGeom>
          <a:solidFill>
            <a:srgbClr val="00B0F0">
              <a:alpha val="20000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>
            <a:off x="893200" y="3915915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 rot="16200000" flipH="1">
            <a:off x="1147459" y="4177538"/>
            <a:ext cx="599092" cy="3744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 rot="10800000" flipH="1">
            <a:off x="2215565" y="4267292"/>
            <a:ext cx="599092" cy="37448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4510" y="5603882"/>
            <a:ext cx="3412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Parallel to field: </a:t>
            </a:r>
            <a:r>
              <a:rPr lang="en-US" altLang="ja-JP" sz="2400" dirty="0" smtClean="0">
                <a:solidFill>
                  <a:srgbClr val="FF0000"/>
                </a:solidFill>
              </a:rPr>
              <a:t>Attractive</a:t>
            </a:r>
          </a:p>
          <a:p>
            <a:r>
              <a:rPr kumimoji="1" lang="en-US" altLang="ja-JP" sz="2400" dirty="0" smtClean="0"/>
              <a:t>Vertical to field</a:t>
            </a:r>
            <a:r>
              <a:rPr lang="en-US" altLang="ja-JP" sz="2400" dirty="0" smtClean="0"/>
              <a:t>: </a:t>
            </a:r>
            <a:r>
              <a:rPr lang="en-US" altLang="ja-JP" sz="2400" dirty="0" smtClean="0">
                <a:solidFill>
                  <a:srgbClr val="00B0F0"/>
                </a:solidFill>
              </a:rPr>
              <a:t>Repulsive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4608791" y="4481215"/>
                <a:ext cx="3785588" cy="1194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8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ja-JP" sz="2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8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ja-JP" sz="2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791" y="4481215"/>
                <a:ext cx="3785588" cy="1194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91" y="3874605"/>
            <a:ext cx="1438275" cy="321733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867388" y="1314990"/>
            <a:ext cx="7362212" cy="117565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26&lt;/imagew&gt;&#10;  &lt;scale&gt;50&lt;/scale&gt;&#10;  &lt;cursor&gt;1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56" y="1541416"/>
            <a:ext cx="6607374" cy="71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867388" y="1314990"/>
            <a:ext cx="7362212" cy="117565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Maxwell Stress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26&lt;/imagew&gt;&#10;  &lt;scale&gt;50&lt;/scale&gt;&#10;  &lt;cursor&gt;1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56" y="1541416"/>
            <a:ext cx="6607374" cy="71410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t="7020" r="8164"/>
          <a:stretch/>
        </p:blipFill>
        <p:spPr>
          <a:xfrm>
            <a:off x="3999995" y="2324754"/>
            <a:ext cx="4830496" cy="368188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775956" y="5939321"/>
            <a:ext cx="33554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a</a:t>
            </a:r>
            <a:r>
              <a:rPr kumimoji="1" lang="en-US" altLang="ja-JP" sz="2800" dirty="0" smtClean="0"/>
              <a:t>ttractive </a:t>
            </a:r>
            <a:r>
              <a:rPr lang="en-US" altLang="ja-JP" sz="2800" dirty="0" smtClean="0"/>
              <a:t>eigenvector</a:t>
            </a:r>
            <a:endParaRPr kumimoji="1" lang="en-US" altLang="ja-JP" sz="2800" dirty="0" smtClean="0"/>
          </a:p>
          <a:p>
            <a:pPr algn="ctr"/>
            <a:r>
              <a:rPr lang="en-US" altLang="ja-JP" sz="2400" dirty="0" smtClean="0"/>
              <a:t>(</a:t>
            </a:r>
            <a:r>
              <a:rPr lang="ja-JP" altLang="en-US" sz="2400" dirty="0" smtClean="0"/>
              <a:t>≈</a:t>
            </a:r>
            <a:r>
              <a:rPr lang="en-US" altLang="ja-JP" sz="2400" dirty="0" smtClean="0"/>
              <a:t>Line of electric field)</a:t>
            </a:r>
            <a:endParaRPr kumimoji="1" lang="ja-JP" altLang="en-US" sz="2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6635931" y="2324754"/>
            <a:ext cx="104504" cy="3475155"/>
          </a:xfrm>
          <a:prstGeom prst="rect">
            <a:avLst/>
          </a:prstGeom>
          <a:solidFill>
            <a:srgbClr val="AD010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下矢印 30"/>
          <p:cNvSpPr/>
          <p:nvPr/>
        </p:nvSpPr>
        <p:spPr>
          <a:xfrm rot="440229">
            <a:off x="6582112" y="875519"/>
            <a:ext cx="409303" cy="1496403"/>
          </a:xfrm>
          <a:prstGeom prst="downArrow">
            <a:avLst>
              <a:gd name="adj1" fmla="val 50000"/>
              <a:gd name="adj2" fmla="val 90095"/>
            </a:avLst>
          </a:prstGeom>
          <a:solidFill>
            <a:srgbClr val="FFCCC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/>
          <p:nvPr/>
        </p:nvCxnSpPr>
        <p:spPr>
          <a:xfrm flipH="1" flipV="1">
            <a:off x="876655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 flipV="1">
            <a:off x="1194518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 flipV="1">
            <a:off x="1517620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 flipV="1">
            <a:off x="1840145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2158008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 flipV="1">
            <a:off x="2481110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360065" y="300180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E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36" name="平行四辺形 35"/>
          <p:cNvSpPr/>
          <p:nvPr/>
        </p:nvSpPr>
        <p:spPr>
          <a:xfrm rot="16200000" flipH="1">
            <a:off x="1665072" y="4327027"/>
            <a:ext cx="1077234" cy="255011"/>
          </a:xfrm>
          <a:prstGeom prst="parallelogram">
            <a:avLst>
              <a:gd name="adj" fmla="val 34423"/>
            </a:avLst>
          </a:prstGeom>
          <a:solidFill>
            <a:srgbClr val="00B0F0">
              <a:alpha val="20000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平行四辺形 36"/>
          <p:cNvSpPr/>
          <p:nvPr/>
        </p:nvSpPr>
        <p:spPr>
          <a:xfrm>
            <a:off x="893200" y="3915915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矢印 37"/>
          <p:cNvSpPr/>
          <p:nvPr/>
        </p:nvSpPr>
        <p:spPr>
          <a:xfrm rot="16200000" flipH="1">
            <a:off x="1147459" y="4177538"/>
            <a:ext cx="599092" cy="3744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矢印 38"/>
          <p:cNvSpPr/>
          <p:nvPr/>
        </p:nvSpPr>
        <p:spPr>
          <a:xfrm rot="10800000" flipH="1">
            <a:off x="2215565" y="4267292"/>
            <a:ext cx="599092" cy="37448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94510" y="5603882"/>
            <a:ext cx="3412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Parallel to field: </a:t>
            </a:r>
            <a:r>
              <a:rPr lang="en-US" altLang="ja-JP" sz="2400" dirty="0" smtClean="0">
                <a:solidFill>
                  <a:srgbClr val="FF0000"/>
                </a:solidFill>
              </a:rPr>
              <a:t>Attractive</a:t>
            </a:r>
          </a:p>
          <a:p>
            <a:r>
              <a:rPr kumimoji="1" lang="en-US" altLang="ja-JP" sz="2400" dirty="0" smtClean="0"/>
              <a:t>Vertical to field</a:t>
            </a:r>
            <a:r>
              <a:rPr lang="en-US" altLang="ja-JP" sz="2400" dirty="0" smtClean="0"/>
              <a:t>: </a:t>
            </a:r>
            <a:r>
              <a:rPr lang="en-US" altLang="ja-JP" sz="2400" dirty="0" smtClean="0">
                <a:solidFill>
                  <a:srgbClr val="00B0F0"/>
                </a:solidFill>
              </a:rPr>
              <a:t>Repulsive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6061166" y="130629"/>
            <a:ext cx="2850968" cy="896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int_S dxdy P_z =&#10;\end{align*}&lt;/body&gt;&#10;  &lt;fcolor&gt;FFFFFFFF&lt;/fcolor&gt;&#10;  &lt;bcolor&gt;FFFFFFFF&lt;/bcolor&gt;&#10;  &lt;transparent&gt;True&lt;/transparent&gt;&#10;  &lt;resolution&gt;1800&lt;/resolution&gt;&#10;  &lt;imageh&gt;568&lt;/imageh&gt;&#10;  &lt;imagew&gt;1366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7" y="289155"/>
            <a:ext cx="1445682" cy="60113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7788108" y="235778"/>
            <a:ext cx="112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Coulomb</a:t>
            </a:r>
          </a:p>
          <a:p>
            <a:r>
              <a:rPr kumimoji="1" lang="en-US" altLang="ja-JP" sz="2000" dirty="0" smtClean="0"/>
              <a:t>force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666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26" grpId="0" animBg="1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226423" y="4553074"/>
            <a:ext cx="8699863" cy="2135109"/>
            <a:chOff x="226423" y="4553074"/>
            <a:chExt cx="8699863" cy="2135109"/>
          </a:xfrm>
        </p:grpSpPr>
        <p:sp>
          <p:nvSpPr>
            <p:cNvPr id="20" name="角丸四角形 19"/>
            <p:cNvSpPr/>
            <p:nvPr/>
          </p:nvSpPr>
          <p:spPr>
            <a:xfrm>
              <a:off x="226423" y="4553074"/>
              <a:ext cx="8699863" cy="2135109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20286" y="4795961"/>
              <a:ext cx="3118098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/>
                <a:t>Previous Studies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action density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color electric field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400" dirty="0" smtClean="0"/>
                <a:t>(color electric field)</a:t>
              </a:r>
              <a:r>
                <a:rPr kumimoji="1" lang="en-US" altLang="ja-JP" sz="2400" baseline="30000" dirty="0" smtClean="0"/>
                <a:t>2</a:t>
              </a:r>
              <a:endParaRPr lang="en-US" altLang="ja-JP" sz="2400" dirty="0"/>
            </a:p>
          </p:txBody>
        </p:sp>
        <p:sp>
          <p:nvSpPr>
            <p:cNvPr id="19" name="右矢印 18"/>
            <p:cNvSpPr/>
            <p:nvPr/>
          </p:nvSpPr>
          <p:spPr>
            <a:xfrm>
              <a:off x="3681807" y="5018155"/>
              <a:ext cx="780228" cy="1186828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q-</a:t>
            </a:r>
            <a:r>
              <a:rPr lang="en-US" altLang="ja-JP" dirty="0" err="1" smtClean="0"/>
              <a:t>qbar</a:t>
            </a:r>
            <a:r>
              <a:rPr lang="en-US" altLang="ja-JP" dirty="0" smtClean="0"/>
              <a:t> System</a:t>
            </a:r>
            <a:r>
              <a:rPr lang="ja-JP" altLang="en-US" dirty="0"/>
              <a:t> </a:t>
            </a:r>
            <a:r>
              <a:rPr lang="en-US" altLang="ja-JP" dirty="0" smtClean="0"/>
              <a:t>in YM Theory</a:t>
            </a:r>
            <a:br>
              <a:rPr lang="en-US" altLang="ja-JP" dirty="0" smtClean="0"/>
            </a:br>
            <a:r>
              <a:rPr lang="ja-JP" altLang="en-US" dirty="0" smtClean="0"/>
              <a:t>＝</a:t>
            </a:r>
            <a:r>
              <a:rPr lang="en-US" altLang="ja-JP" dirty="0"/>
              <a:t>F</a:t>
            </a:r>
            <a:r>
              <a:rPr lang="en-US" altLang="ja-JP" dirty="0" smtClean="0"/>
              <a:t>lux </a:t>
            </a:r>
            <a:r>
              <a:rPr lang="en-US" altLang="ja-JP" dirty="0"/>
              <a:t>T</a:t>
            </a:r>
            <a:r>
              <a:rPr lang="en-US" altLang="ja-JP" dirty="0" smtClean="0"/>
              <a:t>ube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Formation</a:t>
            </a:r>
            <a:endParaRPr kumimoji="1" lang="ja-JP" altLang="en-US" dirty="0"/>
          </a:p>
        </p:txBody>
      </p:sp>
      <p:sp>
        <p:nvSpPr>
          <p:cNvPr id="6" name="楕円 5"/>
          <p:cNvSpPr/>
          <p:nvPr/>
        </p:nvSpPr>
        <p:spPr>
          <a:xfrm>
            <a:off x="755415" y="320904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/>
          <p:nvPr/>
        </p:nvSpPr>
        <p:spPr>
          <a:xfrm>
            <a:off x="3468135" y="320904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>
            <a:stCxn id="6" idx="6"/>
            <a:endCxn id="7" idx="2"/>
          </p:cNvCxnSpPr>
          <p:nvPr/>
        </p:nvCxnSpPr>
        <p:spPr>
          <a:xfrm>
            <a:off x="899415" y="3281046"/>
            <a:ext cx="256872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884565" y="3146807"/>
            <a:ext cx="2598420" cy="93982"/>
          </a:xfrm>
          <a:custGeom>
            <a:avLst/>
            <a:gdLst>
              <a:gd name="connsiteX0" fmla="*/ 0 w 2598420"/>
              <a:gd name="connsiteY0" fmla="*/ 93982 h 93982"/>
              <a:gd name="connsiteX1" fmla="*/ 1310640 w 2598420"/>
              <a:gd name="connsiteY1" fmla="*/ 2 h 93982"/>
              <a:gd name="connsiteX2" fmla="*/ 2598420 w 2598420"/>
              <a:gd name="connsiteY2" fmla="*/ 91442 h 9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8420" h="93982">
                <a:moveTo>
                  <a:pt x="0" y="93982"/>
                </a:moveTo>
                <a:cubicBezTo>
                  <a:pt x="438785" y="47203"/>
                  <a:pt x="877570" y="425"/>
                  <a:pt x="1310640" y="2"/>
                </a:cubicBezTo>
                <a:cubicBezTo>
                  <a:pt x="1743710" y="-421"/>
                  <a:pt x="2171065" y="45510"/>
                  <a:pt x="2598420" y="91442"/>
                </a:cubicBezTo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 flipV="1">
            <a:off x="884565" y="3321304"/>
            <a:ext cx="2598420" cy="93982"/>
          </a:xfrm>
          <a:custGeom>
            <a:avLst/>
            <a:gdLst>
              <a:gd name="connsiteX0" fmla="*/ 0 w 2598420"/>
              <a:gd name="connsiteY0" fmla="*/ 93982 h 93982"/>
              <a:gd name="connsiteX1" fmla="*/ 1310640 w 2598420"/>
              <a:gd name="connsiteY1" fmla="*/ 2 h 93982"/>
              <a:gd name="connsiteX2" fmla="*/ 2598420 w 2598420"/>
              <a:gd name="connsiteY2" fmla="*/ 91442 h 9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8420" h="93982">
                <a:moveTo>
                  <a:pt x="0" y="93982"/>
                </a:moveTo>
                <a:cubicBezTo>
                  <a:pt x="438785" y="47203"/>
                  <a:pt x="877570" y="425"/>
                  <a:pt x="1310640" y="2"/>
                </a:cubicBezTo>
                <a:cubicBezTo>
                  <a:pt x="1743710" y="-421"/>
                  <a:pt x="2171065" y="45510"/>
                  <a:pt x="2598420" y="91442"/>
                </a:cubicBezTo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850846" y="3017152"/>
            <a:ext cx="2661920" cy="198238"/>
          </a:xfrm>
          <a:custGeom>
            <a:avLst/>
            <a:gdLst>
              <a:gd name="connsiteX0" fmla="*/ 54092 w 2800785"/>
              <a:gd name="connsiteY0" fmla="*/ 198377 h 198377"/>
              <a:gd name="connsiteX1" fmla="*/ 163312 w 2800785"/>
              <a:gd name="connsiteY1" fmla="*/ 112017 h 198377"/>
              <a:gd name="connsiteX2" fmla="*/ 1423152 w 2800785"/>
              <a:gd name="connsiteY2" fmla="*/ 257 h 198377"/>
              <a:gd name="connsiteX3" fmla="*/ 2662672 w 2800785"/>
              <a:gd name="connsiteY3" fmla="*/ 145037 h 198377"/>
              <a:gd name="connsiteX4" fmla="*/ 2716012 w 2800785"/>
              <a:gd name="connsiteY4" fmla="*/ 190757 h 198377"/>
              <a:gd name="connsiteX0" fmla="*/ 54092 w 2742275"/>
              <a:gd name="connsiteY0" fmla="*/ 198377 h 198377"/>
              <a:gd name="connsiteX1" fmla="*/ 163312 w 2742275"/>
              <a:gd name="connsiteY1" fmla="*/ 112017 h 198377"/>
              <a:gd name="connsiteX2" fmla="*/ 1423152 w 2742275"/>
              <a:gd name="connsiteY2" fmla="*/ 257 h 198377"/>
              <a:gd name="connsiteX3" fmla="*/ 2662672 w 2742275"/>
              <a:gd name="connsiteY3" fmla="*/ 145037 h 198377"/>
              <a:gd name="connsiteX4" fmla="*/ 2716012 w 2742275"/>
              <a:gd name="connsiteY4" fmla="*/ 190757 h 198377"/>
              <a:gd name="connsiteX0" fmla="*/ 17196 w 2705379"/>
              <a:gd name="connsiteY0" fmla="*/ 198377 h 198377"/>
              <a:gd name="connsiteX1" fmla="*/ 126416 w 2705379"/>
              <a:gd name="connsiteY1" fmla="*/ 112017 h 198377"/>
              <a:gd name="connsiteX2" fmla="*/ 1386256 w 2705379"/>
              <a:gd name="connsiteY2" fmla="*/ 257 h 198377"/>
              <a:gd name="connsiteX3" fmla="*/ 2625776 w 2705379"/>
              <a:gd name="connsiteY3" fmla="*/ 145037 h 198377"/>
              <a:gd name="connsiteX4" fmla="*/ 2679116 w 2705379"/>
              <a:gd name="connsiteY4" fmla="*/ 190757 h 198377"/>
              <a:gd name="connsiteX0" fmla="*/ 0 w 2688183"/>
              <a:gd name="connsiteY0" fmla="*/ 198358 h 198358"/>
              <a:gd name="connsiteX1" fmla="*/ 109220 w 2688183"/>
              <a:gd name="connsiteY1" fmla="*/ 111998 h 198358"/>
              <a:gd name="connsiteX2" fmla="*/ 1369060 w 2688183"/>
              <a:gd name="connsiteY2" fmla="*/ 238 h 198358"/>
              <a:gd name="connsiteX3" fmla="*/ 2608580 w 2688183"/>
              <a:gd name="connsiteY3" fmla="*/ 145018 h 198358"/>
              <a:gd name="connsiteX4" fmla="*/ 2661920 w 2688183"/>
              <a:gd name="connsiteY4" fmla="*/ 190738 h 198358"/>
              <a:gd name="connsiteX0" fmla="*/ 0 w 2661920"/>
              <a:gd name="connsiteY0" fmla="*/ 198358 h 198358"/>
              <a:gd name="connsiteX1" fmla="*/ 109220 w 2661920"/>
              <a:gd name="connsiteY1" fmla="*/ 111998 h 198358"/>
              <a:gd name="connsiteX2" fmla="*/ 1369060 w 2661920"/>
              <a:gd name="connsiteY2" fmla="*/ 238 h 198358"/>
              <a:gd name="connsiteX3" fmla="*/ 2608580 w 2661920"/>
              <a:gd name="connsiteY3" fmla="*/ 145018 h 198358"/>
              <a:gd name="connsiteX4" fmla="*/ 2661920 w 2661920"/>
              <a:gd name="connsiteY4" fmla="*/ 190738 h 198358"/>
              <a:gd name="connsiteX0" fmla="*/ 0 w 2661920"/>
              <a:gd name="connsiteY0" fmla="*/ 198238 h 198238"/>
              <a:gd name="connsiteX1" fmla="*/ 109220 w 2661920"/>
              <a:gd name="connsiteY1" fmla="*/ 111878 h 198238"/>
              <a:gd name="connsiteX2" fmla="*/ 1369060 w 2661920"/>
              <a:gd name="connsiteY2" fmla="*/ 118 h 198238"/>
              <a:gd name="connsiteX3" fmla="*/ 2562860 w 2661920"/>
              <a:gd name="connsiteY3" fmla="*/ 134738 h 198238"/>
              <a:gd name="connsiteX4" fmla="*/ 2661920 w 2661920"/>
              <a:gd name="connsiteY4" fmla="*/ 190618 h 19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1920" h="198238">
                <a:moveTo>
                  <a:pt x="0" y="198238"/>
                </a:moveTo>
                <a:cubicBezTo>
                  <a:pt x="39581" y="156328"/>
                  <a:pt x="46143" y="137278"/>
                  <a:pt x="109220" y="111878"/>
                </a:cubicBezTo>
                <a:cubicBezTo>
                  <a:pt x="172297" y="86478"/>
                  <a:pt x="960120" y="-3692"/>
                  <a:pt x="1369060" y="118"/>
                </a:cubicBezTo>
                <a:cubicBezTo>
                  <a:pt x="1778000" y="3928"/>
                  <a:pt x="2560743" y="136008"/>
                  <a:pt x="2562860" y="134738"/>
                </a:cubicBezTo>
                <a:cubicBezTo>
                  <a:pt x="2564977" y="133468"/>
                  <a:pt x="2649008" y="153153"/>
                  <a:pt x="2661920" y="190618"/>
                </a:cubicBezTo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 rot="10800000">
            <a:off x="850846" y="3343011"/>
            <a:ext cx="2661920" cy="198238"/>
          </a:xfrm>
          <a:custGeom>
            <a:avLst/>
            <a:gdLst>
              <a:gd name="connsiteX0" fmla="*/ 54092 w 2800785"/>
              <a:gd name="connsiteY0" fmla="*/ 198377 h 198377"/>
              <a:gd name="connsiteX1" fmla="*/ 163312 w 2800785"/>
              <a:gd name="connsiteY1" fmla="*/ 112017 h 198377"/>
              <a:gd name="connsiteX2" fmla="*/ 1423152 w 2800785"/>
              <a:gd name="connsiteY2" fmla="*/ 257 h 198377"/>
              <a:gd name="connsiteX3" fmla="*/ 2662672 w 2800785"/>
              <a:gd name="connsiteY3" fmla="*/ 145037 h 198377"/>
              <a:gd name="connsiteX4" fmla="*/ 2716012 w 2800785"/>
              <a:gd name="connsiteY4" fmla="*/ 190757 h 198377"/>
              <a:gd name="connsiteX0" fmla="*/ 54092 w 2742275"/>
              <a:gd name="connsiteY0" fmla="*/ 198377 h 198377"/>
              <a:gd name="connsiteX1" fmla="*/ 163312 w 2742275"/>
              <a:gd name="connsiteY1" fmla="*/ 112017 h 198377"/>
              <a:gd name="connsiteX2" fmla="*/ 1423152 w 2742275"/>
              <a:gd name="connsiteY2" fmla="*/ 257 h 198377"/>
              <a:gd name="connsiteX3" fmla="*/ 2662672 w 2742275"/>
              <a:gd name="connsiteY3" fmla="*/ 145037 h 198377"/>
              <a:gd name="connsiteX4" fmla="*/ 2716012 w 2742275"/>
              <a:gd name="connsiteY4" fmla="*/ 190757 h 198377"/>
              <a:gd name="connsiteX0" fmla="*/ 17196 w 2705379"/>
              <a:gd name="connsiteY0" fmla="*/ 198377 h 198377"/>
              <a:gd name="connsiteX1" fmla="*/ 126416 w 2705379"/>
              <a:gd name="connsiteY1" fmla="*/ 112017 h 198377"/>
              <a:gd name="connsiteX2" fmla="*/ 1386256 w 2705379"/>
              <a:gd name="connsiteY2" fmla="*/ 257 h 198377"/>
              <a:gd name="connsiteX3" fmla="*/ 2625776 w 2705379"/>
              <a:gd name="connsiteY3" fmla="*/ 145037 h 198377"/>
              <a:gd name="connsiteX4" fmla="*/ 2679116 w 2705379"/>
              <a:gd name="connsiteY4" fmla="*/ 190757 h 198377"/>
              <a:gd name="connsiteX0" fmla="*/ 0 w 2688183"/>
              <a:gd name="connsiteY0" fmla="*/ 198358 h 198358"/>
              <a:gd name="connsiteX1" fmla="*/ 109220 w 2688183"/>
              <a:gd name="connsiteY1" fmla="*/ 111998 h 198358"/>
              <a:gd name="connsiteX2" fmla="*/ 1369060 w 2688183"/>
              <a:gd name="connsiteY2" fmla="*/ 238 h 198358"/>
              <a:gd name="connsiteX3" fmla="*/ 2608580 w 2688183"/>
              <a:gd name="connsiteY3" fmla="*/ 145018 h 198358"/>
              <a:gd name="connsiteX4" fmla="*/ 2661920 w 2688183"/>
              <a:gd name="connsiteY4" fmla="*/ 190738 h 198358"/>
              <a:gd name="connsiteX0" fmla="*/ 0 w 2661920"/>
              <a:gd name="connsiteY0" fmla="*/ 198358 h 198358"/>
              <a:gd name="connsiteX1" fmla="*/ 109220 w 2661920"/>
              <a:gd name="connsiteY1" fmla="*/ 111998 h 198358"/>
              <a:gd name="connsiteX2" fmla="*/ 1369060 w 2661920"/>
              <a:gd name="connsiteY2" fmla="*/ 238 h 198358"/>
              <a:gd name="connsiteX3" fmla="*/ 2608580 w 2661920"/>
              <a:gd name="connsiteY3" fmla="*/ 145018 h 198358"/>
              <a:gd name="connsiteX4" fmla="*/ 2661920 w 2661920"/>
              <a:gd name="connsiteY4" fmla="*/ 190738 h 198358"/>
              <a:gd name="connsiteX0" fmla="*/ 0 w 2661920"/>
              <a:gd name="connsiteY0" fmla="*/ 198238 h 198238"/>
              <a:gd name="connsiteX1" fmla="*/ 109220 w 2661920"/>
              <a:gd name="connsiteY1" fmla="*/ 111878 h 198238"/>
              <a:gd name="connsiteX2" fmla="*/ 1369060 w 2661920"/>
              <a:gd name="connsiteY2" fmla="*/ 118 h 198238"/>
              <a:gd name="connsiteX3" fmla="*/ 2562860 w 2661920"/>
              <a:gd name="connsiteY3" fmla="*/ 134738 h 198238"/>
              <a:gd name="connsiteX4" fmla="*/ 2661920 w 2661920"/>
              <a:gd name="connsiteY4" fmla="*/ 190618 h 19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1920" h="198238">
                <a:moveTo>
                  <a:pt x="0" y="198238"/>
                </a:moveTo>
                <a:cubicBezTo>
                  <a:pt x="39581" y="156328"/>
                  <a:pt x="46143" y="137278"/>
                  <a:pt x="109220" y="111878"/>
                </a:cubicBezTo>
                <a:cubicBezTo>
                  <a:pt x="172297" y="86478"/>
                  <a:pt x="960120" y="-3692"/>
                  <a:pt x="1369060" y="118"/>
                </a:cubicBezTo>
                <a:cubicBezTo>
                  <a:pt x="1778000" y="3928"/>
                  <a:pt x="2560743" y="136008"/>
                  <a:pt x="2562860" y="134738"/>
                </a:cubicBezTo>
                <a:cubicBezTo>
                  <a:pt x="2564977" y="133468"/>
                  <a:pt x="2649008" y="153153"/>
                  <a:pt x="2661920" y="190618"/>
                </a:cubicBezTo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0614" y="1773530"/>
            <a:ext cx="37410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Color electric field is </a:t>
            </a:r>
          </a:p>
          <a:p>
            <a:r>
              <a:rPr kumimoji="1" lang="en-US" altLang="ja-JP" sz="2800" dirty="0" smtClean="0"/>
              <a:t>confined into a flux tube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267" y="1525266"/>
            <a:ext cx="3456918" cy="27050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右矢印 4"/>
          <p:cNvSpPr/>
          <p:nvPr/>
        </p:nvSpPr>
        <p:spPr>
          <a:xfrm>
            <a:off x="4226474" y="1891929"/>
            <a:ext cx="780228" cy="167141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25243" y="1525811"/>
            <a:ext cx="2476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Linear potential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02381" y="4795961"/>
            <a:ext cx="40706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This Study: 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FF00"/>
                </a:solidFill>
              </a:rPr>
              <a:t>gauge invariant</a:t>
            </a:r>
            <a:r>
              <a:rPr lang="en-US" altLang="ja-JP" sz="2400" dirty="0">
                <a:solidFill>
                  <a:srgbClr val="FFFF00"/>
                </a:solidFill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FF00"/>
                </a:solidFill>
              </a:rPr>
              <a:t>definite physical meaning!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FF00"/>
                </a:solidFill>
              </a:rPr>
              <a:t>establish action 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thr</a:t>
            </a:r>
            <a:r>
              <a:rPr lang="en-US" altLang="ja-JP" sz="2400" dirty="0">
                <a:solidFill>
                  <a:srgbClr val="FFFF00"/>
                </a:solidFill>
              </a:rPr>
              <a:t>.</a:t>
            </a:r>
            <a:r>
              <a:rPr lang="en-US" altLang="ja-JP" sz="2400" dirty="0" smtClean="0">
                <a:solidFill>
                  <a:srgbClr val="FFFF00"/>
                </a:solidFill>
              </a:rPr>
              <a:t> medium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Distribution in </a:t>
            </a:r>
            <a:r>
              <a:rPr lang="en-US" altLang="ja-JP" dirty="0" err="1" smtClean="0"/>
              <a:t>qq</a:t>
            </a:r>
            <a:r>
              <a:rPr lang="en-US" altLang="ja-JP" dirty="0" smtClean="0"/>
              <a:t> System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96290" y="2246917"/>
            <a:ext cx="3192862" cy="15696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beta=6.819 (a=0.029fm)</a:t>
            </a:r>
          </a:p>
          <a:p>
            <a:r>
              <a:rPr lang="en-US" altLang="ja-JP" sz="2400" dirty="0" smtClean="0"/>
              <a:t>R/a=16</a:t>
            </a:r>
          </a:p>
          <a:p>
            <a:r>
              <a:rPr kumimoji="1" lang="en-US" altLang="ja-JP" sz="2400" dirty="0" smtClean="0"/>
              <a:t>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0 limit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No continuum limit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6624" r="7932"/>
          <a:stretch/>
        </p:blipFill>
        <p:spPr>
          <a:xfrm>
            <a:off x="291958" y="1297802"/>
            <a:ext cx="5063813" cy="38663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146163" y="5233927"/>
            <a:ext cx="3355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a</a:t>
            </a:r>
            <a:r>
              <a:rPr kumimoji="1" lang="en-US" altLang="ja-JP" sz="2800" dirty="0" smtClean="0"/>
              <a:t>ttractive eigenvector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83215" y="1214262"/>
            <a:ext cx="3419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R. </a:t>
            </a:r>
            <a:r>
              <a:rPr kumimoji="1" lang="en-US" altLang="ja-JP" sz="2400" dirty="0" err="1" smtClean="0"/>
              <a:t>Yanagihara</a:t>
            </a:r>
            <a:r>
              <a:rPr kumimoji="1" lang="en-US" altLang="ja-JP" sz="2400" dirty="0" smtClean="0"/>
              <a:t>+ (</a:t>
            </a:r>
            <a:r>
              <a:rPr kumimoji="1" lang="en-US" altLang="ja-JP" sz="2400" dirty="0" err="1" smtClean="0"/>
              <a:t>FlowQCD</a:t>
            </a:r>
            <a:r>
              <a:rPr kumimoji="1" lang="en-US" altLang="ja-JP" sz="2400" dirty="0" smtClean="0"/>
              <a:t>)</a:t>
            </a:r>
          </a:p>
          <a:p>
            <a:pPr algn="r"/>
            <a:r>
              <a:rPr lang="en-US" altLang="ja-JP" sz="2400" dirty="0" smtClean="0"/>
              <a:t>to appear soon!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4572" y="4669199"/>
            <a:ext cx="3143874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First visualization of </a:t>
            </a:r>
          </a:p>
          <a:p>
            <a:r>
              <a:rPr lang="en-US" altLang="ja-JP" sz="2800" dirty="0" smtClean="0"/>
              <a:t>d</a:t>
            </a:r>
            <a:r>
              <a:rPr kumimoji="1" lang="en-US" altLang="ja-JP" sz="2800" dirty="0" smtClean="0"/>
              <a:t>istortion in space</a:t>
            </a:r>
          </a:p>
          <a:p>
            <a:r>
              <a:rPr lang="en-US" altLang="ja-JP" sz="2800" dirty="0" smtClean="0"/>
              <a:t>due to color charges</a:t>
            </a:r>
            <a:endParaRPr kumimoji="1" lang="en-US" altLang="ja-JP" sz="2800" dirty="0" smtClean="0"/>
          </a:p>
        </p:txBody>
      </p:sp>
      <p:sp>
        <p:nvSpPr>
          <p:cNvPr id="9" name="角丸四角形 8"/>
          <p:cNvSpPr/>
          <p:nvPr/>
        </p:nvSpPr>
        <p:spPr>
          <a:xfrm>
            <a:off x="5852155" y="588719"/>
            <a:ext cx="252000" cy="5225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77548" y="4416890"/>
            <a:ext cx="1379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Distribution in </a:t>
            </a:r>
            <a:r>
              <a:rPr lang="en-US" altLang="ja-JP" dirty="0" err="1" smtClean="0"/>
              <a:t>qq</a:t>
            </a:r>
            <a:r>
              <a:rPr lang="en-US" altLang="ja-JP" dirty="0" smtClean="0"/>
              <a:t> System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852155" y="588719"/>
            <a:ext cx="252000" cy="5225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6624" r="7932"/>
          <a:stretch/>
        </p:blipFill>
        <p:spPr>
          <a:xfrm>
            <a:off x="164963" y="2384898"/>
            <a:ext cx="4335791" cy="33105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683215" y="1214262"/>
            <a:ext cx="3419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R. </a:t>
            </a:r>
            <a:r>
              <a:rPr kumimoji="1" lang="en-US" altLang="ja-JP" sz="2400" dirty="0" err="1" smtClean="0"/>
              <a:t>Yanagihara</a:t>
            </a:r>
            <a:r>
              <a:rPr kumimoji="1" lang="en-US" altLang="ja-JP" sz="2400" dirty="0" smtClean="0"/>
              <a:t>+ (</a:t>
            </a:r>
            <a:r>
              <a:rPr kumimoji="1" lang="en-US" altLang="ja-JP" sz="2400" dirty="0" err="1" smtClean="0"/>
              <a:t>FlowQCD</a:t>
            </a:r>
            <a:r>
              <a:rPr kumimoji="1" lang="en-US" altLang="ja-JP" sz="2400" dirty="0" smtClean="0"/>
              <a:t>)</a:t>
            </a:r>
          </a:p>
          <a:p>
            <a:pPr algn="r"/>
            <a:r>
              <a:rPr lang="en-US" altLang="ja-JP" sz="2400" dirty="0" smtClean="0"/>
              <a:t>to appear soon!</a:t>
            </a:r>
            <a:endParaRPr kumimoji="1" lang="ja-JP" altLang="en-US" sz="2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t="7020" r="8164"/>
          <a:stretch/>
        </p:blipFill>
        <p:spPr>
          <a:xfrm>
            <a:off x="4678815" y="2384900"/>
            <a:ext cx="4343266" cy="33105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2540" y="1962108"/>
            <a:ext cx="2548070" cy="523220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Yang-Mills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SU(3)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38623" y="1962108"/>
            <a:ext cx="1410900" cy="523220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Maxwell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260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Distribution in </a:t>
            </a:r>
            <a:r>
              <a:rPr lang="en-US" altLang="ja-JP" dirty="0" err="1" smtClean="0"/>
              <a:t>qq</a:t>
            </a:r>
            <a:r>
              <a:rPr lang="en-US" altLang="ja-JP" dirty="0" smtClean="0"/>
              <a:t> System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852155" y="588719"/>
            <a:ext cx="252000" cy="5225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6624" r="7932"/>
          <a:stretch/>
        </p:blipFill>
        <p:spPr>
          <a:xfrm>
            <a:off x="164963" y="2384898"/>
            <a:ext cx="4335791" cy="33105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683215" y="1214262"/>
            <a:ext cx="3419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R. </a:t>
            </a:r>
            <a:r>
              <a:rPr kumimoji="1" lang="en-US" altLang="ja-JP" sz="2400" dirty="0" err="1" smtClean="0"/>
              <a:t>Yanagihara</a:t>
            </a:r>
            <a:r>
              <a:rPr kumimoji="1" lang="en-US" altLang="ja-JP" sz="2400" dirty="0" smtClean="0"/>
              <a:t>+ (</a:t>
            </a:r>
            <a:r>
              <a:rPr kumimoji="1" lang="en-US" altLang="ja-JP" sz="2400" dirty="0" err="1" smtClean="0"/>
              <a:t>FlowQCD</a:t>
            </a:r>
            <a:r>
              <a:rPr kumimoji="1" lang="en-US" altLang="ja-JP" sz="2400" dirty="0" smtClean="0"/>
              <a:t>)</a:t>
            </a:r>
          </a:p>
          <a:p>
            <a:pPr algn="r"/>
            <a:r>
              <a:rPr lang="en-US" altLang="ja-JP" sz="2400" dirty="0" smtClean="0"/>
              <a:t>to appear soon!</a:t>
            </a:r>
            <a:endParaRPr kumimoji="1" lang="ja-JP" altLang="en-US" sz="2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t="7020" r="8164"/>
          <a:stretch/>
        </p:blipFill>
        <p:spPr>
          <a:xfrm>
            <a:off x="4678815" y="2384900"/>
            <a:ext cx="4343266" cy="33105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2540" y="1962108"/>
            <a:ext cx="2548070" cy="523220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Yang-Mills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SU(3)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38623" y="1962108"/>
            <a:ext cx="1410900" cy="523220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Maxwell</a:t>
            </a:r>
            <a:endParaRPr kumimoji="1" lang="ja-JP" altLang="en-US" sz="2800" dirty="0"/>
          </a:p>
        </p:txBody>
      </p:sp>
      <p:sp>
        <p:nvSpPr>
          <p:cNvPr id="13" name="曲折矢印 12"/>
          <p:cNvSpPr/>
          <p:nvPr/>
        </p:nvSpPr>
        <p:spPr>
          <a:xfrm flipV="1">
            <a:off x="1070912" y="5540492"/>
            <a:ext cx="938757" cy="1030459"/>
          </a:xfrm>
          <a:prstGeom prst="bentArrow">
            <a:avLst>
              <a:gd name="adj1" fmla="val 39985"/>
              <a:gd name="adj2" fmla="val 40521"/>
              <a:gd name="adj3" fmla="val 39985"/>
              <a:gd name="adj4" fmla="val 44820"/>
            </a:avLst>
          </a:prstGeom>
          <a:gradFill flip="none" rotWithShape="1">
            <a:gsLst>
              <a:gs pos="0">
                <a:schemeClr val="accent1">
                  <a:tint val="97000"/>
                  <a:satMod val="100000"/>
                  <a:lumMod val="102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89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22072" y="5754547"/>
            <a:ext cx="3516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New insights into physics of confinement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2516106" y="1565630"/>
            <a:ext cx="1721253" cy="3751959"/>
            <a:chOff x="2516106" y="1565630"/>
            <a:chExt cx="1721253" cy="3751959"/>
          </a:xfrm>
        </p:grpSpPr>
        <p:sp>
          <p:nvSpPr>
            <p:cNvPr id="12" name="正方形/長方形 11"/>
            <p:cNvSpPr/>
            <p:nvPr/>
          </p:nvSpPr>
          <p:spPr>
            <a:xfrm>
              <a:off x="2516106" y="2503170"/>
              <a:ext cx="104504" cy="2814419"/>
            </a:xfrm>
            <a:prstGeom prst="rect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685331" y="1565630"/>
              <a:ext cx="15520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err="1" smtClean="0">
                  <a:solidFill>
                    <a:srgbClr val="FFCCCC"/>
                  </a:solidFill>
                </a:rPr>
                <a:t>qq</a:t>
              </a:r>
              <a:r>
                <a:rPr kumimoji="1" lang="en-US" altLang="ja-JP" sz="2800" dirty="0" smtClean="0">
                  <a:solidFill>
                    <a:srgbClr val="FFCCCC"/>
                  </a:solidFill>
                </a:rPr>
                <a:t> force?</a:t>
              </a:r>
              <a:endParaRPr kumimoji="1" lang="ja-JP" altLang="en-US" sz="2800" dirty="0">
                <a:solidFill>
                  <a:srgbClr val="FFCCCC"/>
                </a:solidFill>
              </a:endParaRPr>
            </a:p>
          </p:txBody>
        </p:sp>
        <p:sp>
          <p:nvSpPr>
            <p:cNvPr id="16" name="下矢印 15"/>
            <p:cNvSpPr/>
            <p:nvPr/>
          </p:nvSpPr>
          <p:spPr>
            <a:xfrm rot="1222511">
              <a:off x="2526694" y="2018843"/>
              <a:ext cx="340434" cy="680057"/>
            </a:xfrm>
            <a:prstGeom prst="downArrow">
              <a:avLst>
                <a:gd name="adj1" fmla="val 50000"/>
                <a:gd name="adj2" fmla="val 1011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6209212" y="5310721"/>
            <a:ext cx="2760692" cy="1384995"/>
          </a:xfrm>
          <a:prstGeom prst="rect">
            <a:avLst/>
          </a:prstGeom>
          <a:solidFill>
            <a:schemeClr val="accent5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Don’t miss</a:t>
            </a:r>
          </a:p>
          <a:p>
            <a:r>
              <a:rPr lang="en-US" altLang="ja-JP" sz="2800" b="1" dirty="0" err="1" smtClean="0">
                <a:solidFill>
                  <a:srgbClr val="FFFF00"/>
                </a:solidFill>
              </a:rPr>
              <a:t>Yanagihara’s</a:t>
            </a:r>
            <a:r>
              <a:rPr lang="en-US" altLang="ja-JP" sz="2800" b="1" dirty="0">
                <a:solidFill>
                  <a:srgbClr val="FFFF00"/>
                </a:solidFill>
              </a:rPr>
              <a:t> 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talk </a:t>
            </a:r>
          </a:p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this afternoon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0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6063831" y="3295701"/>
            <a:ext cx="90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F0"/>
                </a:solidFill>
              </a:rPr>
              <a:t>stress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 rot="16200000" flipV="1">
            <a:off x="6402209" y="1166155"/>
            <a:ext cx="1730146" cy="2708421"/>
          </a:xfrm>
          <a:prstGeom prst="roundRect">
            <a:avLst>
              <a:gd name="adj" fmla="val 8613"/>
            </a:avLst>
          </a:prstGeom>
          <a:solidFill>
            <a:srgbClr val="00B0F0">
              <a:alpha val="9804"/>
            </a:srgbClr>
          </a:solidFill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08" y="2646076"/>
            <a:ext cx="1495595" cy="89517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05" y="1102273"/>
            <a:ext cx="1988788" cy="19761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7" y="1006919"/>
            <a:ext cx="3812059" cy="243132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5022584" y="615437"/>
            <a:ext cx="1041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energy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15126" y="615437"/>
            <a:ext cx="1659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momentum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783377">
            <a:off x="7146716" y="1990812"/>
            <a:ext cx="1263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92D05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pressure</a:t>
            </a:r>
            <a:endParaRPr kumimoji="1" lang="ja-JP" altLang="en-US" sz="2400" dirty="0">
              <a:solidFill>
                <a:srgbClr val="92D05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1" name="角丸四角形 10"/>
          <p:cNvSpPr/>
          <p:nvPr/>
        </p:nvSpPr>
        <p:spPr>
          <a:xfrm rot="16200000" flipV="1">
            <a:off x="5076657" y="1000999"/>
            <a:ext cx="483916" cy="666499"/>
          </a:xfrm>
          <a:prstGeom prst="roundRect">
            <a:avLst/>
          </a:prstGeom>
          <a:solidFill>
            <a:srgbClr val="FFFF00">
              <a:alpha val="10196"/>
            </a:srgbClr>
          </a:solidFill>
          <a:ln w="190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 rot="16200000" flipV="1">
            <a:off x="7022181" y="-23104"/>
            <a:ext cx="490199" cy="2708420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 rot="7183782">
            <a:off x="6996002" y="1076296"/>
            <a:ext cx="572429" cy="2959734"/>
          </a:xfrm>
          <a:prstGeom prst="roundRect">
            <a:avLst>
              <a:gd name="adj" fmla="val 27987"/>
            </a:avLst>
          </a:prstGeom>
          <a:solidFill>
            <a:srgbClr val="92D050">
              <a:alpha val="10196"/>
            </a:srgbClr>
          </a:solidFill>
          <a:ln w="190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FFFFFF&lt;/fcolor&gt;&#10;  &lt;bcolor&gt;FFFFFFFF&lt;/bcolor&gt;&#10;  &lt;transparent&gt;True&lt;/transparent&gt;&#10;  &lt;resolution&gt;1800&lt;/resolution&gt;&#10;  &lt;imageh&gt;60&lt;/imageh&gt;&#10;  &lt;imagew&gt;16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53" y="2005693"/>
            <a:ext cx="779154" cy="28333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62" name="グループ化 61"/>
          <p:cNvGrpSpPr/>
          <p:nvPr/>
        </p:nvGrpSpPr>
        <p:grpSpPr>
          <a:xfrm>
            <a:off x="150308" y="4148377"/>
            <a:ext cx="2942303" cy="2242355"/>
            <a:chOff x="219444" y="286328"/>
            <a:chExt cx="2942303" cy="2242355"/>
          </a:xfrm>
        </p:grpSpPr>
        <p:sp>
          <p:nvSpPr>
            <p:cNvPr id="63" name="角丸四角形 62"/>
            <p:cNvSpPr/>
            <p:nvPr/>
          </p:nvSpPr>
          <p:spPr>
            <a:xfrm>
              <a:off x="219444" y="286328"/>
              <a:ext cx="2937510" cy="2242355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1687460" y="1284306"/>
              <a:ext cx="1474287" cy="105786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テキスト ボックス 64"/>
            <p:cNvSpPr txBox="1"/>
            <p:nvPr/>
          </p:nvSpPr>
          <p:spPr>
            <a:xfrm>
              <a:off x="274201" y="402657"/>
              <a:ext cx="25747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2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284249" y="888263"/>
              <a:ext cx="250517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9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19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19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19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1900" dirty="0">
                <a:solidFill>
                  <a:srgbClr val="FF0000"/>
                </a:solidFill>
              </a:endParaRPr>
            </a:p>
          </p:txBody>
        </p:sp>
        <p:pic>
          <p:nvPicPr>
  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83" y="1700103"/>
              <a:ext cx="1363107" cy="309401"/>
            </a:xfrm>
            <a:prstGeom prst="rect">
              <a:avLst/>
            </a:prstGeom>
          </p:spPr>
        </p:pic>
      </p:grpSp>
      <p:grpSp>
        <p:nvGrpSpPr>
          <p:cNvPr id="2" name="グループ化 1"/>
          <p:cNvGrpSpPr/>
          <p:nvPr/>
        </p:nvGrpSpPr>
        <p:grpSpPr>
          <a:xfrm>
            <a:off x="3127047" y="4148377"/>
            <a:ext cx="2937510" cy="2242355"/>
            <a:chOff x="3127047" y="4148377"/>
            <a:chExt cx="2937510" cy="2242355"/>
          </a:xfrm>
        </p:grpSpPr>
        <p:sp>
          <p:nvSpPr>
            <p:cNvPr id="57" name="角丸四角形 56"/>
            <p:cNvSpPr/>
            <p:nvPr/>
          </p:nvSpPr>
          <p:spPr>
            <a:xfrm>
              <a:off x="3127047" y="4148377"/>
              <a:ext cx="2937510" cy="2242355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3181804" y="4264706"/>
              <a:ext cx="2483500" cy="812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ja-JP" sz="2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2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2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3202932" y="5003336"/>
              <a:ext cx="270535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9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301" y="5888379"/>
              <a:ext cx="1416954" cy="322966"/>
            </a:xfrm>
            <a:prstGeom prst="rect">
              <a:avLst/>
            </a:prstGeom>
          </p:spPr>
        </p:pic>
        <p:pic>
          <p:nvPicPr>
            <p:cNvPr id="76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301" y="5483481"/>
              <a:ext cx="2291770" cy="338544"/>
            </a:xfrm>
            <a:prstGeom prst="rect">
              <a:avLst/>
            </a:prstGeom>
          </p:spPr>
        </p:pic>
      </p:grpSp>
      <p:grpSp>
        <p:nvGrpSpPr>
          <p:cNvPr id="3" name="グループ化 2"/>
          <p:cNvGrpSpPr/>
          <p:nvPr/>
        </p:nvGrpSpPr>
        <p:grpSpPr>
          <a:xfrm>
            <a:off x="6098993" y="4148377"/>
            <a:ext cx="2937510" cy="2315704"/>
            <a:chOff x="6098993" y="4148377"/>
            <a:chExt cx="2937510" cy="2315704"/>
          </a:xfrm>
        </p:grpSpPr>
        <p:sp>
          <p:nvSpPr>
            <p:cNvPr id="77" name="角丸四角形 76"/>
            <p:cNvSpPr/>
            <p:nvPr/>
          </p:nvSpPr>
          <p:spPr>
            <a:xfrm>
              <a:off x="6098993" y="4148377"/>
              <a:ext cx="2937510" cy="2242355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FFCC"/>
                </a:solidFill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6189192" y="4264705"/>
              <a:ext cx="257660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2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82" name="図 8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619016">
              <a:off x="6296310" y="5345120"/>
              <a:ext cx="1526600" cy="749537"/>
            </a:xfrm>
            <a:prstGeom prst="rect">
              <a:avLst/>
            </a:prstGeom>
          </p:spPr>
        </p:pic>
        <p:sp>
          <p:nvSpPr>
            <p:cNvPr id="88" name="テキスト ボックス 87"/>
            <p:cNvSpPr txBox="1"/>
            <p:nvPr/>
          </p:nvSpPr>
          <p:spPr>
            <a:xfrm>
              <a:off x="6242146" y="4738682"/>
              <a:ext cx="224542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kumimoji="1" lang="en-US" altLang="ja-JP" sz="1900" dirty="0" smtClean="0">
                  <a:solidFill>
                    <a:srgbClr val="FF9900"/>
                  </a:solidFill>
                </a:rPr>
                <a:t>flux tube / hadrons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ja-JP" sz="1900" dirty="0" smtClean="0">
                  <a:solidFill>
                    <a:srgbClr val="FF9900"/>
                  </a:solidFill>
                </a:rPr>
                <a:t>stress</a:t>
              </a:r>
              <a:r>
                <a:rPr kumimoji="1" lang="en-US" altLang="ja-JP" sz="1900" dirty="0" smtClean="0">
                  <a:solidFill>
                    <a:srgbClr val="FF9900"/>
                  </a:solidFill>
                </a:rPr>
                <a:t> distribution</a:t>
              </a:r>
              <a:endParaRPr kumimoji="1" lang="ja-JP" altLang="en-US" sz="1900" dirty="0">
                <a:solidFill>
                  <a:srgbClr val="FF9900"/>
                </a:solidFill>
              </a:endParaRPr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65959" y="5195696"/>
              <a:ext cx="1291787" cy="1268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531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右矢印 29"/>
          <p:cNvSpPr/>
          <p:nvPr/>
        </p:nvSpPr>
        <p:spPr>
          <a:xfrm>
            <a:off x="2377443" y="4920342"/>
            <a:ext cx="2177142" cy="1815525"/>
          </a:xfrm>
          <a:prstGeom prst="rightArrow">
            <a:avLst/>
          </a:prstGeom>
          <a:gradFill>
            <a:gsLst>
              <a:gs pos="0">
                <a:schemeClr val="accent4">
                  <a:tint val="97000"/>
                  <a:satMod val="100000"/>
                  <a:lumMod val="102000"/>
                  <a:alpha val="0"/>
                </a:schemeClr>
              </a:gs>
              <a:gs pos="50000">
                <a:schemeClr val="accent4">
                  <a:shade val="100000"/>
                  <a:satMod val="100000"/>
                  <a:lumMod val="100000"/>
                  <a:alpha val="81000"/>
                </a:schemeClr>
              </a:gs>
              <a:gs pos="100000">
                <a:schemeClr val="accent4">
                  <a:shade val="80000"/>
                  <a:satMod val="100000"/>
                  <a:lumMod val="99000"/>
                </a:schemeClr>
              </a:gs>
            </a:gsLst>
            <a:lin ang="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299151"/>
            <a:ext cx="7646709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EMT operator on the lattice is now available!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Correctly renormalized operator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Statistical error is suppressed thanks to </a:t>
            </a:r>
            <a:r>
              <a:rPr lang="en-US" altLang="ja-JP" sz="2400" dirty="0" smtClean="0"/>
              <a:t>gradient</a:t>
            </a:r>
            <a:r>
              <a:rPr kumimoji="1" lang="en-US" altLang="ja-JP" sz="2400" dirty="0" smtClean="0"/>
              <a:t> flow.</a:t>
            </a:r>
          </a:p>
          <a:p>
            <a:endParaRPr lang="en-US" altLang="ja-JP" sz="105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The operator is applied to various analyse</a:t>
            </a:r>
            <a:r>
              <a:rPr kumimoji="1" lang="en-US" altLang="ja-JP" sz="2400" dirty="0" smtClean="0"/>
              <a:t>s:</a:t>
            </a:r>
            <a:endParaRPr kumimoji="1" lang="en-US" altLang="ja-JP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10090" y="5042263"/>
            <a:ext cx="4920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Many</a:t>
            </a:r>
            <a:r>
              <a:rPr kumimoji="1" lang="en-US" altLang="ja-JP" sz="2800" b="1" dirty="0" smtClean="0"/>
              <a:t> future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transport coefficient</a:t>
            </a:r>
            <a:endParaRPr lang="ja-JP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EM/stress distribution in hadrons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F</a:t>
            </a:r>
            <a:r>
              <a:rPr kumimoji="1" lang="en-US" altLang="ja-JP" sz="2400" dirty="0" smtClean="0"/>
              <a:t>lux tube: T dependence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54" y="2994752"/>
            <a:ext cx="2338028" cy="17523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747" y="2993404"/>
            <a:ext cx="2348231" cy="183985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151" y="2994753"/>
            <a:ext cx="2338027" cy="175233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515" y="5042263"/>
            <a:ext cx="2063699" cy="17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768379" y="1673626"/>
            <a:ext cx="7504764" cy="146773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</a:t>
            </a:r>
            <a:r>
              <a:rPr lang="en-US" altLang="ja-JP" dirty="0" smtClean="0"/>
              <a:t>(Naïve </a:t>
            </a:r>
            <a:r>
              <a:rPr lang="en-US" altLang="ja-JP" dirty="0" err="1" smtClean="0"/>
              <a:t>Constructuion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\mu\nu}(x)&#10;=&amp;amp;&#10;Z_1 \Big( F_{\mu\rho} F_{\nu\rho} - \frac14 \delta_{\mu\nu} F_{\rho\sigma} F_{\rho\sigma} \Big)&#10;+ Z_2 \delta_{\mu\nu} F_{\rho\sigma} F_{\rho\sigma} &#10;\\&#10;&amp;amp;+ Z_3 \delta_{\mu\nu} F_{\mu\rho} F_{\nu\rho}&#10;\end{align*}&lt;/body&gt;&#10;  &lt;fcolor&gt;FFFFFFFF&lt;/fcolor&gt;&#10;  &lt;bcolor&gt;FFFFFFFF&lt;/bcolor&gt;&#10;  &lt;transparent&gt;True&lt;/transparent&gt;&#10;  &lt;resolution&gt;1800&lt;/resolution&gt;&#10;  &lt;imageh&gt;938&lt;/imageh&gt;&#10;  &lt;imagew&gt;5699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33" y="1819741"/>
            <a:ext cx="6455094" cy="106244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85676" y="3657600"/>
            <a:ext cx="8053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Z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dirty="0" smtClean="0"/>
              <a:t>, Z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, Z</a:t>
            </a:r>
            <a:r>
              <a:rPr kumimoji="1" lang="en-US" altLang="ja-JP" sz="2400" baseline="-25000" dirty="0" smtClean="0"/>
              <a:t>3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have to be determined non-</a:t>
            </a:r>
            <a:r>
              <a:rPr kumimoji="1" lang="en-US" altLang="ja-JP" sz="2400" dirty="0" err="1" smtClean="0"/>
              <a:t>perturbatively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Accurate determinations of Z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, Z</a:t>
            </a:r>
            <a:r>
              <a:rPr lang="en-US" altLang="ja-JP" sz="2400" baseline="-25000" dirty="0" smtClean="0"/>
              <a:t>3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 </a:t>
            </a:r>
            <a:r>
              <a:rPr lang="en-US" altLang="ja-JP" sz="2000" dirty="0" err="1" smtClean="0">
                <a:solidFill>
                  <a:schemeClr val="accent4"/>
                </a:solidFill>
              </a:rPr>
              <a:t>Giusti</a:t>
            </a:r>
            <a:r>
              <a:rPr lang="en-US" altLang="ja-JP" sz="2000" dirty="0" smtClean="0">
                <a:solidFill>
                  <a:schemeClr val="accent4"/>
                </a:solidFill>
              </a:rPr>
              <a:t>, Pepe, 2014-; BW, 2016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So far, only for pure gauge theory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multi-level algorithm</a:t>
            </a:r>
          </a:p>
        </p:txBody>
      </p:sp>
    </p:spTree>
    <p:extLst>
      <p:ext uri="{BB962C8B-B14F-4D97-AF65-F5344CB8AC3E}">
        <p14:creationId xmlns:p14="http://schemas.microsoft.com/office/powerpoint/2010/main" val="12599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12" name="角丸四角形 11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sp>
        <p:nvSpPr>
          <p:cNvPr id="17" name="左右矢印 16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19" name="下矢印 18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9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30" name="右矢印 29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2" name="角丸四角形 31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34" name="角丸四角形 33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35" name="右矢印 34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37" name="乗算記号 36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Caveats</a:t>
            </a:r>
            <a:endParaRPr kumimoji="1" lang="ja-JP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638002" y="447918"/>
            <a:ext cx="3035742" cy="1736646"/>
            <a:chOff x="2737787" y="750530"/>
            <a:chExt cx="3035742" cy="1736646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2737787" y="750530"/>
              <a:ext cx="3035742" cy="1736646"/>
            </a:xfrm>
            <a:prstGeom prst="wedgeRoundRectCallout">
              <a:avLst>
                <a:gd name="adj1" fmla="val -22303"/>
                <a:gd name="adj2" fmla="val 7745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Gauge field has to be sufficiently smeared!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 \ll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932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28" y="1805494"/>
              <a:ext cx="1537471" cy="410762"/>
            </a:xfrm>
            <a:prstGeom prst="rect">
              <a:avLst/>
            </a:prstGeom>
          </p:spPr>
        </p:pic>
      </p:grpSp>
      <p:sp>
        <p:nvSpPr>
          <p:cNvPr id="21" name="下矢印 20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左右矢印 22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1670325" y="2382929"/>
            <a:ext cx="3035742" cy="1736646"/>
            <a:chOff x="2947098" y="4796187"/>
            <a:chExt cx="3035742" cy="1736646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2947098" y="4796187"/>
              <a:ext cx="3035742" cy="1736646"/>
            </a:xfrm>
            <a:prstGeom prst="wedgeRoundRectCallout">
              <a:avLst>
                <a:gd name="adj1" fmla="val 19733"/>
                <a:gd name="adj2" fmla="val 6946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err="1" smtClean="0"/>
                <a:t>Perturbative</a:t>
              </a:r>
              <a:r>
                <a:rPr lang="en-US" altLang="ja-JP" sz="2400" dirty="0" smtClean="0"/>
                <a:t> relation has to be applicable!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sqrt{8t} \ll \Lambda^{-1}, T^{-1}&#10;\end{align*}&lt;/body&gt;&#10;  &lt;fcolor&gt;FFFFFFFF&lt;/fcolor&gt;&#10;  &lt;bcolor&gt;FFFFFFFF&lt;/bcolor&gt;&#10;  &lt;transparent&gt;True&lt;/transparent&gt;&#10;  &lt;resolution&gt;1800&lt;/resolution&gt;&#10;  &lt;imageh&gt;276&lt;/imageh&gt;&#10;  &lt;imagew&gt;1761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17" y="5873895"/>
              <a:ext cx="2625548" cy="411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4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30" name="右矢印 29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2" name="角丸四角形 31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34" name="角丸四角形 33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35" name="右矢印 34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37" name="乗算記号 36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Caveats</a:t>
            </a:r>
            <a:endParaRPr kumimoji="1" lang="ja-JP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638002" y="447918"/>
            <a:ext cx="3035742" cy="1736646"/>
            <a:chOff x="2737787" y="750530"/>
            <a:chExt cx="3035742" cy="1736646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2737787" y="750530"/>
              <a:ext cx="3035742" cy="1736646"/>
            </a:xfrm>
            <a:prstGeom prst="wedgeRoundRectCallout">
              <a:avLst>
                <a:gd name="adj1" fmla="val -22303"/>
                <a:gd name="adj2" fmla="val 7745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Gauge field has to be sufficiently smeared!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 \ll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932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28" y="1805494"/>
              <a:ext cx="1537471" cy="410762"/>
            </a:xfrm>
            <a:prstGeom prst="rect">
              <a:avLst/>
            </a:prstGeom>
          </p:spPr>
        </p:pic>
      </p:grpSp>
      <p:sp>
        <p:nvSpPr>
          <p:cNvPr id="4" name="角丸四角形 3"/>
          <p:cNvSpPr/>
          <p:nvPr/>
        </p:nvSpPr>
        <p:spPr>
          <a:xfrm>
            <a:off x="4595463" y="5755341"/>
            <a:ext cx="414103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左右矢印 41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1670325" y="2382929"/>
            <a:ext cx="3035742" cy="1736646"/>
            <a:chOff x="2947098" y="4796187"/>
            <a:chExt cx="3035742" cy="1736646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2947098" y="4796187"/>
              <a:ext cx="3035742" cy="1736646"/>
            </a:xfrm>
            <a:prstGeom prst="wedgeRoundRectCallout">
              <a:avLst>
                <a:gd name="adj1" fmla="val 19733"/>
                <a:gd name="adj2" fmla="val 6946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err="1" smtClean="0"/>
                <a:t>Perturbative</a:t>
              </a:r>
              <a:r>
                <a:rPr lang="en-US" altLang="ja-JP" sz="2400" dirty="0" smtClean="0"/>
                <a:t> relation has to be applicable!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sqrt{8t} \ll \Lambda^{-1}, T^{-1}&#10;\end{align*}&lt;/body&gt;&#10;  &lt;fcolor&gt;FFFFFFFF&lt;/fcolor&gt;&#10;  &lt;bcolor&gt;FFFFFFFF&lt;/bcolor&gt;&#10;  &lt;transparent&gt;True&lt;/transparent&gt;&#10;  &lt;resolution&gt;1800&lt;/resolution&gt;&#10;  &lt;imageh&gt;276&lt;/imageh&gt;&#10;  &lt;imagew&gt;1761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17" y="5873895"/>
              <a:ext cx="2625548" cy="411499"/>
            </a:xfrm>
            <a:prstGeom prst="rect">
              <a:avLst/>
            </a:prstGeom>
          </p:spPr>
        </p:pic>
      </p:grpSp>
      <p:sp>
        <p:nvSpPr>
          <p:cNvPr id="44" name="下矢印 43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a \ll \sqrt{8t} \ll 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1736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08" y="5937534"/>
            <a:ext cx="3647148" cy="52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Topological Charge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94" y="2438400"/>
            <a:ext cx="3872847" cy="393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7206" y="1671160"/>
            <a:ext cx="8065294" cy="376618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chemeClr val="tx1">
                    <a:lumMod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Constructing EMT on the lattice</a:t>
            </a:r>
            <a:endParaRPr lang="en-US" altLang="ja-JP" sz="2800" dirty="0">
              <a:solidFill>
                <a:schemeClr val="tx1">
                  <a:lumMod val="9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rgbClr val="FFCCCC"/>
                </a:solidFill>
              </a:rPr>
              <a:t>Thermodynamics</a:t>
            </a:r>
            <a:endParaRPr kumimoji="1" lang="en-US" altLang="ja-JP" sz="2800" dirty="0" smtClean="0">
              <a:solidFill>
                <a:srgbClr val="FFCC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rgbClr val="B3D9FF"/>
                </a:solidFill>
              </a:rPr>
              <a:t>Correlation Function</a:t>
            </a:r>
            <a:endParaRPr lang="en-US" altLang="ja-JP" sz="2800" dirty="0">
              <a:solidFill>
                <a:srgbClr val="B3D9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rgbClr val="FFFFCC"/>
                </a:solidFill>
              </a:rPr>
              <a:t>Stress distribution in </a:t>
            </a:r>
            <a:r>
              <a:rPr lang="en-US" altLang="ja-JP" sz="2800" dirty="0" err="1" smtClean="0">
                <a:solidFill>
                  <a:srgbClr val="FFFFCC"/>
                </a:solidFill>
              </a:rPr>
              <a:t>qq</a:t>
            </a:r>
            <a:r>
              <a:rPr lang="en-US" altLang="ja-JP" sz="2800" dirty="0" smtClean="0">
                <a:solidFill>
                  <a:srgbClr val="FFFFCC"/>
                </a:solidFill>
              </a:rPr>
              <a:t>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Summary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404613" y="1617098"/>
            <a:ext cx="5413382" cy="53658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30356" y="31949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/>
              <a:t>ー</a:t>
            </a:r>
            <a:endParaRPr kumimoji="1" lang="ja-JP" altLang="en-US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679" y="1020052"/>
            <a:ext cx="2771651" cy="239873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45" y="5530214"/>
            <a:ext cx="1464862" cy="1267772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120" y="5613410"/>
            <a:ext cx="1405709" cy="11013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688" y="5612536"/>
            <a:ext cx="1409764" cy="105660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741" y="5606279"/>
            <a:ext cx="1418113" cy="10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(Yang-Mills) Gradient Flow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50" y="5617458"/>
            <a:ext cx="1095416" cy="312081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</a:t>
            </a:r>
            <a:endParaRPr kumimoji="1" lang="ja-JP" altLang="en-US" sz="2400" dirty="0"/>
          </a:p>
        </p:txBody>
      </p:sp>
      <p:sp>
        <p:nvSpPr>
          <p:cNvPr id="18" name="下矢印 17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41" y="5190753"/>
            <a:ext cx="4636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diffusion equation in 4-dim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diffusion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“continuous” cooling/smearing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04011" y="1201203"/>
            <a:ext cx="2864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Luscher</a:t>
            </a:r>
            <a:r>
              <a:rPr kumimoji="1" lang="en-US" altLang="ja-JP" dirty="0" smtClean="0"/>
              <a:t> 2010</a:t>
            </a:r>
          </a:p>
          <a:p>
            <a:r>
              <a:rPr lang="de-DE" altLang="ja-JP" dirty="0"/>
              <a:t>Narayanan, Neuberger, 2006</a:t>
            </a:r>
          </a:p>
          <a:p>
            <a:r>
              <a:rPr lang="de-DE" altLang="ja-JP" dirty="0"/>
              <a:t>Luscher, Weiss, 2011</a:t>
            </a:r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349" y="4766412"/>
            <a:ext cx="4358035" cy="2024490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11" grpId="0" animBg="1"/>
      <p:bldP spid="17" grpId="0"/>
      <p:bldP spid="18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(Yang-Mills) Gradient Flow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50" y="5617458"/>
            <a:ext cx="1095416" cy="312081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</a:t>
            </a:r>
            <a:endParaRPr kumimoji="1" lang="ja-JP" altLang="en-US" sz="2400" dirty="0"/>
          </a:p>
        </p:txBody>
      </p:sp>
      <p:sp>
        <p:nvSpPr>
          <p:cNvPr id="18" name="下矢印 17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41" y="5190753"/>
            <a:ext cx="4636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diffusion equation in 4-dim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diffusion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“continuous” cooling/smearing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04011" y="1201203"/>
            <a:ext cx="2864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Luscher</a:t>
            </a:r>
            <a:r>
              <a:rPr kumimoji="1" lang="en-US" altLang="ja-JP" dirty="0" smtClean="0"/>
              <a:t> 2010</a:t>
            </a:r>
          </a:p>
          <a:p>
            <a:r>
              <a:rPr lang="de-DE" altLang="ja-JP" dirty="0"/>
              <a:t>Narayanan, Neuberger, 2006</a:t>
            </a:r>
          </a:p>
          <a:p>
            <a:r>
              <a:rPr lang="de-DE" altLang="ja-JP" dirty="0"/>
              <a:t>Luscher, Weiss, 2011</a:t>
            </a:r>
          </a:p>
          <a:p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379" y="5381895"/>
            <a:ext cx="4357461" cy="11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(YM) Gradient Flow: Properties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3683" y="1673626"/>
            <a:ext cx="685129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All (composite) operators are finite at t&gt;0</a:t>
            </a:r>
            <a:endParaRPr lang="ja-JP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Quite </a:t>
            </a:r>
            <a:r>
              <a:rPr lang="en-US" altLang="ja-JP" sz="2400" dirty="0"/>
              <a:t>effective in reducing statistical </a:t>
            </a:r>
            <a:r>
              <a:rPr lang="en-US" altLang="ja-JP" sz="2400" dirty="0" smtClean="0"/>
              <a:t>error.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Flowed field </a:t>
            </a:r>
            <a:r>
              <a:rPr lang="ja-JP" altLang="en-US" sz="2400" dirty="0" smtClean="0"/>
              <a:t>≠ </a:t>
            </a:r>
            <a:r>
              <a:rPr lang="en-US" altLang="ja-JP" sz="2400" dirty="0" smtClean="0"/>
              <a:t>original field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Gradient flow is not an approximation method.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ja-JP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Applications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scale setting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topological charge/susceptibility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Structure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. / PDF</a:t>
            </a:r>
            <a:endParaRPr lang="en-US" altLang="ja-JP" sz="2400" dirty="0"/>
          </a:p>
        </p:txBody>
      </p:sp>
      <p:sp>
        <p:nvSpPr>
          <p:cNvPr id="5" name="右矢印 4"/>
          <p:cNvSpPr/>
          <p:nvPr/>
        </p:nvSpPr>
        <p:spPr>
          <a:xfrm>
            <a:off x="1718040" y="2172126"/>
            <a:ext cx="480848" cy="39413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98888" y="2136184"/>
            <a:ext cx="4783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All operators are renormalized at t&gt;0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Safe a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0 limit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6226586" y="1725348"/>
            <a:ext cx="2201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000" dirty="0" smtClean="0">
                <a:solidFill>
                  <a:srgbClr val="808DA9">
                    <a:lumMod val="40000"/>
                    <a:lumOff val="60000"/>
                  </a:srgbClr>
                </a:solidFill>
              </a:rPr>
              <a:t>Luscher,Weisz,2011</a:t>
            </a:r>
            <a:endParaRPr lang="en-US" altLang="ja-JP" sz="2000" dirty="0">
              <a:solidFill>
                <a:srgbClr val="808DA9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D3C59963-43CF-4A2B-966A-8B1A19BBF98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5009</TotalTime>
  <Words>1596</Words>
  <Application>Microsoft Office PowerPoint</Application>
  <PresentationFormat>画面に合わせる (4:3)</PresentationFormat>
  <Paragraphs>453</Paragraphs>
  <Slides>55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67" baseType="lpstr">
      <vt:lpstr>Adobe Song Std L</vt:lpstr>
      <vt:lpstr>HGP教科書体</vt:lpstr>
      <vt:lpstr>ＭＳ Ｐゴシック</vt:lpstr>
      <vt:lpstr>メイリオ</vt:lpstr>
      <vt:lpstr>Arial</vt:lpstr>
      <vt:lpstr>Calibri</vt:lpstr>
      <vt:lpstr>Calibri Light</vt:lpstr>
      <vt:lpstr>Cambria Math</vt:lpstr>
      <vt:lpstr>Symbol</vt:lpstr>
      <vt:lpstr>Wingdings</vt:lpstr>
      <vt:lpstr>1_メトロポリタン</vt:lpstr>
      <vt:lpstr>Acrobat Document</vt:lpstr>
      <vt:lpstr>Lattice Study of  Energy-Momentum Tensor  with Gradient Flow:  Thermodynamics, Correlations, and Stress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Contents</vt:lpstr>
      <vt:lpstr>(Yang-Mills) Gradient Flow</vt:lpstr>
      <vt:lpstr>(Yang-Mills) Gradient Flow</vt:lpstr>
      <vt:lpstr>(YM) Gradient Flow: Properties</vt:lpstr>
      <vt:lpstr>PowerPoint プレゼンテーション</vt:lpstr>
      <vt:lpstr>PowerPoint プレゼンテーション</vt:lpstr>
      <vt:lpstr>Gradient Flow for Fermions</vt:lpstr>
      <vt:lpstr>Small Flow-time Expansion</vt:lpstr>
      <vt:lpstr>Constructing EMT</vt:lpstr>
      <vt:lpstr>Constructing EMT 2</vt:lpstr>
      <vt:lpstr>Constructing EMT 2</vt:lpstr>
      <vt:lpstr>EMT with Fermions</vt:lpstr>
      <vt:lpstr>Contents</vt:lpstr>
      <vt:lpstr>QCD EoS  (Energy Density, Pressure)</vt:lpstr>
      <vt:lpstr>QCD Thermodynamics</vt:lpstr>
      <vt:lpstr>Integral Method</vt:lpstr>
      <vt:lpstr>Numerical Simulation</vt:lpstr>
      <vt:lpstr>t Dependence</vt:lpstr>
      <vt:lpstr>Double Extrapolation</vt:lpstr>
      <vt:lpstr>Double Extrapolation</vt:lpstr>
      <vt:lpstr>Double Extrapolation</vt:lpstr>
      <vt:lpstr>T Dependence</vt:lpstr>
      <vt:lpstr>Nf=2+1 QCD Thermodynamics</vt:lpstr>
      <vt:lpstr>Fermion Propagator</vt:lpstr>
      <vt:lpstr>t0 Extrapolation</vt:lpstr>
      <vt:lpstr>Nf=2+1 Thermodynamics</vt:lpstr>
      <vt:lpstr>Chiral Condensate / Suceptibility</vt:lpstr>
      <vt:lpstr>Contents</vt:lpstr>
      <vt:lpstr>Why EMT Correlation Func.?</vt:lpstr>
      <vt:lpstr>EMT Correlator: Extremely Noisy…</vt:lpstr>
      <vt:lpstr>Conservation Law</vt:lpstr>
      <vt:lpstr>Linear Response Relations</vt:lpstr>
      <vt:lpstr>Numerical Simulation</vt:lpstr>
      <vt:lpstr>Euclidean Correlator @T=2.24Tc</vt:lpstr>
      <vt:lpstr>Mid-Point Correlator @T=2.24Tc</vt:lpstr>
      <vt:lpstr>Contents</vt:lpstr>
      <vt:lpstr>Stress</vt:lpstr>
      <vt:lpstr>Stress</vt:lpstr>
      <vt:lpstr>Maxwell Stress</vt:lpstr>
      <vt:lpstr>Maxwell Stress</vt:lpstr>
      <vt:lpstr>q-qbar System in YM Theory ＝Flux Tube Formation</vt:lpstr>
      <vt:lpstr>Stress Distribution in qq System</vt:lpstr>
      <vt:lpstr>Stress Distribution in qq System</vt:lpstr>
      <vt:lpstr>Stress Distribution in qq System</vt:lpstr>
      <vt:lpstr>Summary</vt:lpstr>
      <vt:lpstr>EMT (Naïve Constructuion)</vt:lpstr>
      <vt:lpstr>Gradient Flow Method</vt:lpstr>
      <vt:lpstr>Caveats</vt:lpstr>
      <vt:lpstr>Caveats</vt:lpstr>
      <vt:lpstr>Topological Charge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 of SU(3) gauge theory from gradient flow</dc:title>
  <dc:creator>Masakiyo Kitazawa</dc:creator>
  <cp:lastModifiedBy>Masakiyo Kitazawa</cp:lastModifiedBy>
  <cp:revision>408</cp:revision>
  <dcterms:created xsi:type="dcterms:W3CDTF">2014-05-30T06:19:35Z</dcterms:created>
  <dcterms:modified xsi:type="dcterms:W3CDTF">2018-05-20T09:50:37Z</dcterms:modified>
</cp:coreProperties>
</file>