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5" r:id="rId4"/>
    <p:sldId id="257" r:id="rId5"/>
    <p:sldId id="258" r:id="rId6"/>
    <p:sldId id="261" r:id="rId7"/>
    <p:sldId id="260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1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5B7-3DB8-473D-AD47-E947F029CB6A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35D0-B1F3-49F5-9D62-36A967A18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75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5B7-3DB8-473D-AD47-E947F029CB6A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35D0-B1F3-49F5-9D62-36A967A18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09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5B7-3DB8-473D-AD47-E947F029CB6A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35D0-B1F3-49F5-9D62-36A967A18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25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5B7-3DB8-473D-AD47-E947F029CB6A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35D0-B1F3-49F5-9D62-36A967A18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95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5B7-3DB8-473D-AD47-E947F029CB6A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35D0-B1F3-49F5-9D62-36A967A18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3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5B7-3DB8-473D-AD47-E947F029CB6A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35D0-B1F3-49F5-9D62-36A967A18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91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5B7-3DB8-473D-AD47-E947F029CB6A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35D0-B1F3-49F5-9D62-36A967A18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84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5B7-3DB8-473D-AD47-E947F029CB6A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35D0-B1F3-49F5-9D62-36A967A18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9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5B7-3DB8-473D-AD47-E947F029CB6A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35D0-B1F3-49F5-9D62-36A967A18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50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5B7-3DB8-473D-AD47-E947F029CB6A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35D0-B1F3-49F5-9D62-36A967A18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16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5B7-3DB8-473D-AD47-E947F029CB6A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35D0-B1F3-49F5-9D62-36A967A18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13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995B7-3DB8-473D-AD47-E947F029CB6A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535D0-B1F3-49F5-9D62-36A967A18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85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2387600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/>
              <a:t>On the Efficiency Correction for non-Binomial Efficiency Loss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Masakiyo Kitazawa</a:t>
            </a:r>
          </a:p>
          <a:p>
            <a:r>
              <a:rPr lang="en-US" altLang="ja-JP" dirty="0" smtClean="0"/>
              <a:t>2017.12.11, Tsukuba U.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16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Some Comments…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Non-Binomial effects would be estimated </a:t>
            </a:r>
            <a:r>
              <a:rPr kumimoji="1" lang="en-US" altLang="ja-JP" dirty="0" err="1" smtClean="0"/>
              <a:t>perturbatively</a:t>
            </a:r>
            <a:r>
              <a:rPr lang="en-US" altLang="ja-JP" dirty="0"/>
              <a:t>.</a:t>
            </a:r>
            <a:endParaRPr kumimoji="1" lang="en-US" altLang="ja-JP" dirty="0" smtClean="0"/>
          </a:p>
          <a:p>
            <a:r>
              <a:rPr kumimoji="1" lang="en-US" altLang="ja-JP" dirty="0" smtClean="0"/>
              <a:t>What is the efficiency? I actually do not understand this concept.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15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Efficiency Correction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565288" y="1821387"/>
            <a:ext cx="1715588" cy="12104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detector</a:t>
            </a:r>
          </a:p>
          <a:p>
            <a:pPr algn="ctr"/>
            <a:endParaRPr kumimoji="1" lang="ja-JP" altLang="en-US" sz="2400" dirty="0"/>
          </a:p>
        </p:txBody>
      </p:sp>
      <p:sp>
        <p:nvSpPr>
          <p:cNvPr id="5" name="右矢印 4"/>
          <p:cNvSpPr/>
          <p:nvPr/>
        </p:nvSpPr>
        <p:spPr>
          <a:xfrm>
            <a:off x="2790225" y="1677695"/>
            <a:ext cx="923108" cy="1497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58649" y="1787355"/>
            <a:ext cx="16401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N </a:t>
            </a:r>
            <a:r>
              <a:rPr lang="en-US" altLang="ja-JP" sz="2400" dirty="0" smtClean="0"/>
              <a:t>injected</a:t>
            </a:r>
          </a:p>
          <a:p>
            <a:pPr algn="ctr"/>
            <a:r>
              <a:rPr kumimoji="1" lang="en-US" altLang="ja-JP" sz="2400" dirty="0" smtClean="0"/>
              <a:t>particles</a:t>
            </a:r>
          </a:p>
        </p:txBody>
      </p:sp>
      <p:sp>
        <p:nvSpPr>
          <p:cNvPr id="7" name="右矢印 6"/>
          <p:cNvSpPr/>
          <p:nvPr/>
        </p:nvSpPr>
        <p:spPr>
          <a:xfrm>
            <a:off x="5206853" y="1717497"/>
            <a:ext cx="923108" cy="1497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12001" y="1839653"/>
            <a:ext cx="17427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n </a:t>
            </a:r>
            <a:r>
              <a:rPr lang="en-US" altLang="ja-JP" sz="2400" dirty="0" smtClean="0"/>
              <a:t>observed</a:t>
            </a:r>
          </a:p>
          <a:p>
            <a:pPr algn="ctr"/>
            <a:r>
              <a:rPr kumimoji="1" lang="en-US" altLang="ja-JP" sz="2400" dirty="0" smtClean="0"/>
              <a:t>particles</a:t>
            </a:r>
          </a:p>
        </p:txBody>
      </p:sp>
      <p:pic>
        <p:nvPicPr>
          <p:cNvPr id="9" name="TexTeXPicture" descr="&lt;?xml version=&quot;1.0&quot; encoding=&quot;utf-16&quot;?&gt;&#10;&lt;TeXTeX&gt;&#10;  &lt;preamble&gt;\documentclass{jarticle}&#10;\usepackage{amsmath}&#10;\pagestyle{empty}&lt;/preamble&gt;&#10;  &lt;body&gt;\begin{align*} &#10;\tilde P(n)&#10;\end{align*}&lt;/body&gt;&#10;  &lt;fcolor&gt;FF000000&lt;/fcolor&gt;&#10;  &lt;bcolor&gt;FFFFFFFF&lt;/bcolor&gt;&#10;  &lt;transparent&gt;True&lt;/transparent&gt;&#10;  &lt;resolution&gt;1800&lt;/resolution&gt;&#10;  &lt;imageh&gt;292&lt;/imageh&gt;&#10;  &lt;imagew&gt;505&lt;/imagew&gt;&#10;  &lt;scale&gt;50&lt;/scale&gt;&#10;  &lt;cursor&gt;27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724" y="2658731"/>
            <a:ext cx="645340" cy="373148"/>
          </a:xfrm>
          <a:prstGeom prst="rect">
            <a:avLst/>
          </a:prstGeom>
        </p:spPr>
      </p:pic>
      <p:pic>
        <p:nvPicPr>
          <p:cNvPr id="10" name="TexTeXPicture" descr="&lt;?xml version=&quot;1.0&quot; encoding=&quot;utf-16&quot;?&gt;&#10;&lt;TeXTeX&gt;&#10;  &lt;preamble&gt;\documentclass{jarticle}&#10;\usepackage{amsmath}&#10;\pagestyle{empty}&lt;/preamble&gt;&#10;  &lt;body&gt;\begin{align*} &#10;P(N)&#10;\end{align*}&lt;/body&gt;&#10;  &lt;fcolor&gt;FF000000&lt;/fcolor&gt;&#10;  &lt;bcolor&gt;FFFFFFFF&lt;/bcolor&gt;&#10;  &lt;transparent&gt;True&lt;/transparent&gt;&#10;  &lt;resolution&gt;1800&lt;/resolution&gt;&#10;  &lt;imageh&gt;250&lt;/imageh&gt;&#10;  &lt;imagew&gt;582&lt;/imagew&gt;&#10;  &lt;scale&gt;50&lt;/scale&gt;&#10;  &lt;cursor&gt;19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557" y="2654485"/>
            <a:ext cx="721905" cy="310097"/>
          </a:xfrm>
          <a:prstGeom prst="rect">
            <a:avLst/>
          </a:prstGeom>
        </p:spPr>
      </p:pic>
      <p:pic>
        <p:nvPicPr>
          <p:cNvPr id="11" name="TexTeXPicture" descr="&lt;?xml version=&quot;1.0&quot; encoding=&quot;utf-16&quot;?&gt;&#10;&lt;TeXTeX&gt;&#10;  &lt;preamble&gt;\documentclass{jarticle}&#10;\usepackage{amsmath}&#10;\pagestyle{empty}&lt;/preamble&gt;&#10;  &lt;body&gt;\begin{align*} &#10;B(n;N)&#10;\end{align*}&lt;/body&gt;&#10;  &lt;fcolor&gt;FF000000&lt;/fcolor&gt;&#10;  &lt;bcolor&gt;FFFFFFFF&lt;/bcolor&gt;&#10;  &lt;transparent&gt;True&lt;/transparent&gt;&#10;  &lt;resolution&gt;1800&lt;/resolution&gt;&#10;  &lt;imageh&gt;250&lt;/imageh&gt;&#10;  &lt;imagew&gt;848&lt;/imagew&gt;&#10;  &lt;scale&gt;50&lt;/scale&gt;&#10;  &lt;cursor&gt;22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407" y="2579547"/>
            <a:ext cx="1145349" cy="337661"/>
          </a:xfrm>
          <a:prstGeom prst="rect">
            <a:avLst/>
          </a:prstGeom>
        </p:spPr>
      </p:pic>
      <p:pic>
        <p:nvPicPr>
          <p:cNvPr id="12" name="TexTeXPicture" descr="&lt;?xml version=&quot;1.0&quot; encoding=&quot;utf-16&quot;?&gt;&#10;&lt;TeXTeX&gt;&#10;  &lt;preamble&gt;\documentclass{jarticle}&#10;\usepackage{amsmath}&#10;\pagestyle{empty}&lt;/preamble&gt;&#10;  &lt;body&gt;\begin{align*} &#10;\tilde P(n) = \sum_N P(N) B(n;N)&#10;\end{align*}&lt;/body&gt;&#10;  &lt;fcolor&gt;FF000000&lt;/fcolor&gt;&#10;  &lt;bcolor&gt;FFFFFFFF&lt;/bcolor&gt;&#10;  &lt;transparent&gt;True&lt;/transparent&gt;&#10;  &lt;resolution&gt;1800&lt;/resolution&gt;&#10;  &lt;imageh&gt;534&lt;/imageh&gt;&#10;  &lt;imagew&gt;2736&lt;/imagew&gt;&#10;  &lt;scale&gt;50&lt;/scale&gt;&#10;  &lt;cursor&gt;47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419" y="4068654"/>
            <a:ext cx="4277159" cy="834797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080499" y="5348557"/>
            <a:ext cx="69830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Efficiency correction problem:</a:t>
            </a:r>
          </a:p>
          <a:p>
            <a:pPr algn="ctr"/>
            <a:r>
              <a:rPr lang="en-US" altLang="ja-JP" sz="2400" dirty="0" smtClean="0"/>
              <a:t>Construct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err="1" smtClean="0"/>
              <a:t>cumulants</a:t>
            </a:r>
            <a:r>
              <a:rPr kumimoji="1" lang="en-US" altLang="ja-JP" sz="2400" dirty="0" smtClean="0"/>
              <a:t> of N from distribution of n.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6392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Binomial Model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8650" y="3947853"/>
            <a:ext cx="7593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kumimoji="1" lang="en-US" altLang="ja-JP" sz="2400" dirty="0" smtClean="0"/>
              <a:t>Analytic formulas for efficiency correction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ja-JP" sz="2400" dirty="0" smtClean="0"/>
              <a:t>The model is valid when efficiency is independent </a:t>
            </a:r>
            <a:r>
              <a:rPr kumimoji="1" lang="en-US" altLang="ja-JP" sz="2400" dirty="0" smtClean="0"/>
              <a:t>for individual particles.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ja-JP" sz="2400" dirty="0" smtClean="0"/>
              <a:t>Not perfectly applicable to real detectors.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kumimoji="1" lang="en-US" altLang="ja-JP" sz="2400" dirty="0" smtClean="0"/>
              <a:t>Estimate on non-binomial correction would be crucia</a:t>
            </a:r>
            <a:r>
              <a:rPr lang="en-US" altLang="ja-JP" sz="2400" dirty="0" smtClean="0"/>
              <a:t>l for estimating systematic errors reliably.</a:t>
            </a:r>
            <a:endParaRPr kumimoji="1" lang="ja-JP" altLang="en-US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6200022" y="68105"/>
            <a:ext cx="52155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err="1" smtClean="0"/>
              <a:t>Bialas</a:t>
            </a:r>
            <a:r>
              <a:rPr lang="en-US" altLang="ja-JP" dirty="0"/>
              <a:t>,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Peschanski</a:t>
            </a:r>
            <a:r>
              <a:rPr lang="en-US" altLang="ja-JP" dirty="0" smtClean="0"/>
              <a:t>, 1986</a:t>
            </a:r>
            <a:endParaRPr lang="en-US" altLang="ja-JP" dirty="0"/>
          </a:p>
          <a:p>
            <a:r>
              <a:rPr lang="en-US" altLang="ja-JP" dirty="0" smtClean="0"/>
              <a:t>MK, </a:t>
            </a:r>
            <a:r>
              <a:rPr lang="en-US" altLang="ja-JP" dirty="0" err="1" smtClean="0"/>
              <a:t>Asakawa</a:t>
            </a:r>
            <a:r>
              <a:rPr lang="en-US" altLang="ja-JP" dirty="0" smtClean="0"/>
              <a:t>, 2012; </a:t>
            </a:r>
          </a:p>
          <a:p>
            <a:r>
              <a:rPr lang="en-US" altLang="ja-JP" dirty="0" err="1" smtClean="0"/>
              <a:t>Bzdak</a:t>
            </a:r>
            <a:r>
              <a:rPr lang="en-US" altLang="ja-JP" dirty="0" smtClean="0"/>
              <a:t>, Koch, 2012, 2015; </a:t>
            </a:r>
          </a:p>
          <a:p>
            <a:r>
              <a:rPr lang="en-US" altLang="ja-JP" dirty="0" smtClean="0"/>
              <a:t>MK, 2016; </a:t>
            </a:r>
          </a:p>
          <a:p>
            <a:r>
              <a:rPr lang="en-US" altLang="ja-JP" dirty="0" err="1" smtClean="0"/>
              <a:t>Nonaka</a:t>
            </a:r>
            <a:r>
              <a:rPr lang="en-US" altLang="ja-JP" dirty="0" smtClean="0"/>
              <a:t>, MK, </a:t>
            </a:r>
            <a:r>
              <a:rPr lang="en-US" altLang="ja-JP" dirty="0" err="1" smtClean="0"/>
              <a:t>Esumi</a:t>
            </a:r>
            <a:r>
              <a:rPr lang="en-US" altLang="ja-JP" dirty="0" smtClean="0"/>
              <a:t>, 2017</a:t>
            </a:r>
            <a:endParaRPr lang="en-US" altLang="ja-JP" dirty="0"/>
          </a:p>
        </p:txBody>
      </p:sp>
      <p:pic>
        <p:nvPicPr>
          <p:cNvPr id="3" name="TexTeXPicture" descr="&lt;?xml version=&quot;1.0&quot; encoding=&quot;utf-16&quot;?&gt;&#10;&lt;TeXTeX&gt;&#10;  &lt;preamble&gt;\documentclass{jarticle}&#10;\usepackage{amsmath}&#10;\pagestyle{empty}&lt;/preamble&gt;&#10;  &lt;body&gt;\begin{align*} &#10;\tilde P(n) = \sum_N P(N) B(n;N)&#10;\end{align*}&lt;/body&gt;&#10;  &lt;fcolor&gt;FF000000&lt;/fcolor&gt;&#10;  &lt;bcolor&gt;FFFFFFFF&lt;/bcolor&gt;&#10;  &lt;transparent&gt;True&lt;/transparent&gt;&#10;  &lt;resolution&gt;1800&lt;/resolution&gt;&#10;  &lt;imageh&gt;534&lt;/imageh&gt;&#10;  &lt;imagew&gt;2736&lt;/imagew&gt;&#10;  &lt;scale&gt;50&lt;/scale&gt;&#10;  &lt;cursor&gt;47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251" y="1859377"/>
            <a:ext cx="4277159" cy="834797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348955" y="2944368"/>
            <a:ext cx="472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B: binomial distribution </a:t>
            </a:r>
            <a:r>
              <a:rPr kumimoji="1" lang="en-US" altLang="ja-JP" sz="2400" dirty="0" err="1" smtClean="0"/>
              <a:t>funciton</a:t>
            </a:r>
            <a:endParaRPr kumimoji="1" lang="ja-JP" altLang="en-US" sz="2400" dirty="0"/>
          </a:p>
        </p:txBody>
      </p:sp>
      <p:sp>
        <p:nvSpPr>
          <p:cNvPr id="5" name="下矢印 4"/>
          <p:cNvSpPr/>
          <p:nvPr/>
        </p:nvSpPr>
        <p:spPr>
          <a:xfrm flipV="1">
            <a:off x="4275909" y="2401196"/>
            <a:ext cx="818606" cy="543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70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Binomial Model so Useful?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88236" y="3033257"/>
            <a:ext cx="6133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kumimoji="1" lang="en-US" altLang="ja-JP" sz="2400" dirty="0" smtClean="0"/>
              <a:t>Simple relation b/w factorial </a:t>
            </a:r>
            <a:r>
              <a:rPr kumimoji="1" lang="en-US" altLang="ja-JP" sz="2400" dirty="0" err="1" smtClean="0"/>
              <a:t>cumulants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006438" y="4258690"/>
            <a:ext cx="291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Nonaka</a:t>
            </a:r>
            <a:r>
              <a:rPr kumimoji="1" lang="en-US" altLang="ja-JP" dirty="0" smtClean="0"/>
              <a:t>, MK, </a:t>
            </a:r>
            <a:r>
              <a:rPr kumimoji="1" lang="en-US" altLang="ja-JP" dirty="0" err="1" smtClean="0"/>
              <a:t>Esumi</a:t>
            </a:r>
            <a:r>
              <a:rPr kumimoji="1" lang="en-US" altLang="ja-JP" dirty="0" smtClean="0"/>
              <a:t>, 2017</a:t>
            </a:r>
            <a:endParaRPr kumimoji="1" lang="ja-JP" altLang="en-US" dirty="0"/>
          </a:p>
        </p:txBody>
      </p:sp>
      <p:pic>
        <p:nvPicPr>
          <p:cNvPr id="21" name="TexTeXPicture" descr="&lt;?xml version=&quot;1.0&quot; encoding=&quot;utf-16&quot;?&gt;&#10;&lt;TeXTeX&gt;&#10;  &lt;preamble&gt;\documentclass{jarticle}&#10;\usepackage{amsmath}&#10;\pagestyle{empty}&lt;/preamble&gt;&#10;  &lt;body&gt;\begin{align*} &#10;\langle n^m \rangle_{\rm fc} = p^m \langle N^m \rangle_{\rm fc}&#10;\end{align*}&lt;/body&gt;&#10;  &lt;fcolor&gt;FF000000&lt;/fcolor&gt;&#10;  &lt;bcolor&gt;FFFFFFFF&lt;/bcolor&gt;&#10;  &lt;transparent&gt;True&lt;/transparent&gt;&#10;  &lt;resolution&gt;1800&lt;/resolution&gt;&#10;  &lt;imageh&gt;250&lt;/imageh&gt;&#10;  &lt;imagew&gt;2069&lt;/imagew&gt;&#10;  &lt;scale&gt;50&lt;/scale&gt;&#10;  &lt;cursor&gt;51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3" y="3708246"/>
            <a:ext cx="2954958" cy="357051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518601" y="3509744"/>
            <a:ext cx="42835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quite useful in reducing numerical </a:t>
            </a:r>
          </a:p>
          <a:p>
            <a:r>
              <a:rPr lang="en-US" altLang="ja-JP" sz="2000" dirty="0" smtClean="0"/>
              <a:t>cost for many efficiency bins</a:t>
            </a:r>
            <a:endParaRPr kumimoji="1" lang="ja-JP" altLang="en-US" sz="2000" dirty="0"/>
          </a:p>
        </p:txBody>
      </p:sp>
      <p:sp>
        <p:nvSpPr>
          <p:cNvPr id="9" name="右矢印 8"/>
          <p:cNvSpPr/>
          <p:nvPr/>
        </p:nvSpPr>
        <p:spPr>
          <a:xfrm>
            <a:off x="4123790" y="3494922"/>
            <a:ext cx="418012" cy="73753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325" y="1427053"/>
            <a:ext cx="5358691" cy="1200051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288236" y="4885802"/>
            <a:ext cx="5732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kumimoji="1" lang="en-US" altLang="ja-JP" sz="2400" dirty="0" err="1" smtClean="0"/>
              <a:t>Cumulants</a:t>
            </a:r>
            <a:r>
              <a:rPr kumimoji="1" lang="en-US" altLang="ja-JP" sz="2400" dirty="0" smtClean="0"/>
              <a:t> of n are proportional to N</a:t>
            </a:r>
            <a:endParaRPr kumimoji="1" lang="ja-JP" altLang="en-US" sz="2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083475" y="5347467"/>
            <a:ext cx="48478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ym typeface="Wingdings" panose="05000000000000000000" pitchFamily="2" charset="2"/>
              </a:rPr>
              <a:t>S</a:t>
            </a:r>
            <a:r>
              <a:rPr kumimoji="1" lang="en-US" altLang="ja-JP" sz="2000" dirty="0" smtClean="0">
                <a:sym typeface="Wingdings" panose="05000000000000000000" pitchFamily="2" charset="2"/>
              </a:rPr>
              <a:t>hort efficiency correction formula can </a:t>
            </a:r>
          </a:p>
          <a:p>
            <a:r>
              <a:rPr kumimoji="1" lang="en-US" altLang="ja-JP" sz="2000" dirty="0" smtClean="0">
                <a:sym typeface="Wingdings" panose="05000000000000000000" pitchFamily="2" charset="2"/>
              </a:rPr>
              <a:t>be obtained (with a hard algebra)</a:t>
            </a:r>
            <a:endParaRPr kumimoji="1" lang="ja-JP" altLang="en-US" sz="2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020896" y="6145032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MK, 2016</a:t>
            </a:r>
            <a:endParaRPr kumimoji="1" lang="ja-JP" altLang="en-US" dirty="0"/>
          </a:p>
        </p:txBody>
      </p:sp>
      <p:sp>
        <p:nvSpPr>
          <p:cNvPr id="25" name="右矢印 24"/>
          <p:cNvSpPr/>
          <p:nvPr/>
        </p:nvSpPr>
        <p:spPr>
          <a:xfrm>
            <a:off x="3711183" y="5317823"/>
            <a:ext cx="418012" cy="73753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TexTeXPicture" descr="&lt;?xml version=&quot;1.0&quot; encoding=&quot;utf-16&quot;?&gt;&#10;&lt;TeXTeX&gt;&#10;  &lt;preamble&gt;\documentclass{jarticle}&#10;\usepackage{amsmath}&#10;\pagestyle{empty}&lt;/preamble&gt;&#10;  &lt;body&gt;\begin{align*} &#10;\langle n^m \rangle_{N,\rm c} = \xi_m N&#10;\end{align*}&lt;/body&gt;&#10;  &lt;fcolor&gt;FF000000&lt;/fcolor&gt;&#10;  &lt;bcolor&gt;FFFFFFFF&lt;/bcolor&gt;&#10;  &lt;transparent&gt;True&lt;/transparent&gt;&#10;  &lt;resolution&gt;1800&lt;/resolution&gt;&#10;  &lt;imageh&gt;259&lt;/imageh&gt;&#10;  &lt;imagew&gt;1682&lt;/imagew&gt;&#10;  &lt;scale&gt;50&lt;/scale&gt;&#10;  &lt;cursor&gt;39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3" y="5510521"/>
            <a:ext cx="2402243" cy="36990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28650" y="6211669"/>
            <a:ext cx="242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cumulant</a:t>
            </a:r>
            <a:r>
              <a:rPr lang="en-US" altLang="ja-JP" dirty="0" smtClean="0"/>
              <a:t> of binomial</a:t>
            </a:r>
          </a:p>
          <a:p>
            <a:r>
              <a:rPr kumimoji="1" lang="en-US" altLang="ja-JP" dirty="0" smtClean="0"/>
              <a:t>(with fixed B)</a:t>
            </a:r>
            <a:endParaRPr kumimoji="1" lang="ja-JP" altLang="en-US" dirty="0"/>
          </a:p>
        </p:txBody>
      </p:sp>
      <p:sp>
        <p:nvSpPr>
          <p:cNvPr id="6" name="下矢印 5"/>
          <p:cNvSpPr/>
          <p:nvPr/>
        </p:nvSpPr>
        <p:spPr>
          <a:xfrm flipH="1" flipV="1">
            <a:off x="963602" y="5914620"/>
            <a:ext cx="429768" cy="297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96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to deal with non-binomial efficiency?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U</a:t>
            </a:r>
            <a:r>
              <a:rPr kumimoji="1" lang="en-US" altLang="ja-JP" dirty="0" smtClean="0"/>
              <a:t>nfolding methods</a:t>
            </a:r>
          </a:p>
          <a:p>
            <a:pPr lvl="1"/>
            <a:r>
              <a:rPr lang="en-US" altLang="ja-JP" dirty="0" smtClean="0"/>
              <a:t>large phase space / large numerical cost / estimate on convergence, systematics …</a:t>
            </a:r>
          </a:p>
          <a:p>
            <a:pPr lvl="1"/>
            <a:r>
              <a:rPr lang="en-US" altLang="ja-JP" dirty="0" smtClean="0"/>
              <a:t>Can we perform unfolding only by </a:t>
            </a:r>
            <a:r>
              <a:rPr lang="en-US" altLang="ja-JP" dirty="0" err="1" smtClean="0"/>
              <a:t>cumulants</a:t>
            </a:r>
            <a:r>
              <a:rPr lang="en-US" altLang="ja-JP" dirty="0" smtClean="0"/>
              <a:t>?</a:t>
            </a:r>
          </a:p>
          <a:p>
            <a:r>
              <a:rPr kumimoji="1" lang="en-US" altLang="ja-JP" dirty="0" smtClean="0"/>
              <a:t>Use specific distributions?</a:t>
            </a:r>
          </a:p>
          <a:p>
            <a:pPr lvl="1"/>
            <a:r>
              <a:rPr lang="en-US" altLang="ja-JP" dirty="0" smtClean="0"/>
              <a:t>hypergeometric </a:t>
            </a:r>
            <a:r>
              <a:rPr lang="en-US" altLang="ja-JP" dirty="0" err="1" smtClean="0"/>
              <a:t>func</a:t>
            </a:r>
            <a:r>
              <a:rPr lang="en-US" altLang="ja-JP" dirty="0" smtClean="0"/>
              <a:t>., etc.</a:t>
            </a:r>
          </a:p>
          <a:p>
            <a:pPr lvl="1"/>
            <a:r>
              <a:rPr kumimoji="1" lang="en-US" altLang="ja-JP" dirty="0" smtClean="0"/>
              <a:t>no a priori justification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73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My Suggestion 1: New Formula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8651" y="2440434"/>
            <a:ext cx="8184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W</a:t>
            </a:r>
            <a:r>
              <a:rPr kumimoji="1" lang="en-US" altLang="ja-JP" sz="2400" dirty="0" smtClean="0"/>
              <a:t>hen B(</a:t>
            </a:r>
            <a:r>
              <a:rPr kumimoji="1" lang="en-US" altLang="ja-JP" sz="2400" dirty="0" err="1" smtClean="0"/>
              <a:t>n;N</a:t>
            </a:r>
            <a:r>
              <a:rPr kumimoji="1" lang="en-US" altLang="ja-JP" sz="2400" dirty="0" smtClean="0"/>
              <a:t>) satisfies the following property </a:t>
            </a:r>
            <a:endParaRPr kumimoji="1" lang="ja-JP" altLang="en-US" sz="2400" dirty="0"/>
          </a:p>
        </p:txBody>
      </p:sp>
      <p:pic>
        <p:nvPicPr>
          <p:cNvPr id="7" name="TexTeXPicture" descr="&lt;?xml version=&quot;1.0&quot; encoding=&quot;utf-16&quot;?&gt;&#10;&lt;TeXTeX&gt;&#10;  &lt;preamble&gt;\documentclass{jarticle}&#10;\usepackage{amsmath}&#10;\pagestyle{empty}&lt;/preamble&gt;&#10;  &lt;body&gt;\begin{align*} &#10;\tilde P(n) = \sum_N P(N) B(n;N)&#10;\end{align*}&lt;/body&gt;&#10;  &lt;fcolor&gt;FF000000&lt;/fcolor&gt;&#10;  &lt;bcolor&gt;FFFFFFFF&lt;/bcolor&gt;&#10;  &lt;transparent&gt;True&lt;/transparent&gt;&#10;  &lt;resolution&gt;1800&lt;/resolution&gt;&#10;  &lt;imageh&gt;534&lt;/imageh&gt;&#10;  &lt;imagew&gt;2736&lt;/imagew&gt;&#10;  &lt;scale&gt;50&lt;/scale&gt;&#10;  &lt;cursor&gt;47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769" y="1577479"/>
            <a:ext cx="3479757" cy="679164"/>
          </a:xfrm>
          <a:prstGeom prst="rect">
            <a:avLst/>
          </a:prstGeom>
        </p:spPr>
      </p:pic>
      <p:pic>
        <p:nvPicPr>
          <p:cNvPr id="12" name="TexTeXPicture" descr="&lt;?xml version=&quot;1.0&quot; encoding=&quot;utf-16&quot;?&gt;&#10;&lt;TeXTeX&gt;&#10;  &lt;preamble&gt;\documentclass{jarticle}&#10;\usepackage{amsmath}&#10;\pagestyle{empty}&lt;/preamble&gt;&#10;  &lt;body&gt;\begin{align*} &#10;\langle n \rangle_N &amp;amp;= c_{10} + c_{11} N&#10;\\&#10;\langle n^2 \rangle_{N,\rm c} &amp;amp;= c_{20} + c_{21} N + c_{22} N^2&#10;\\&#10;\langle n^3 \rangle_{N,\rm c} &amp;amp;= c_{30} + c_{31} N + c_{32} N^2 + c_{33} N^3&#10;\end{align*}&lt;/body&gt;&#10;  &lt;fcolor&gt;FF000000&lt;/fcolor&gt;&#10;  &lt;bcolor&gt;FFFFFFFF&lt;/bcolor&gt;&#10;  &lt;transparent&gt;True&lt;/transparent&gt;&#10;  &lt;resolution&gt;1800&lt;/resolution&gt;&#10;  &lt;imageh&gt;1155&lt;/imageh&gt;&#10;  &lt;imagew&gt;4158&lt;/imagew&gt;&#10;  &lt;scale&gt;50&lt;/scale&gt;&#10;  &lt;cursor&gt;150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526" y="3261954"/>
            <a:ext cx="4400549" cy="1222374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379356" y="5550408"/>
            <a:ext cx="84337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kumimoji="1" lang="en-US" altLang="ja-JP" sz="2400" dirty="0" smtClean="0"/>
              <a:t>We can obtain efficiency correction formula!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kumimoji="1" lang="en-US" altLang="ja-JP" sz="2400" dirty="0" smtClean="0"/>
              <a:t>(</a:t>
            </a:r>
            <a:r>
              <a:rPr kumimoji="1" lang="en-US" altLang="ja-JP" sz="2400" dirty="0" err="1" smtClean="0"/>
              <a:t>Cumulants</a:t>
            </a:r>
            <a:r>
              <a:rPr kumimoji="1" lang="en-US" altLang="ja-JP" sz="2400" dirty="0" smtClean="0"/>
              <a:t> of N can be represented by </a:t>
            </a:r>
            <a:r>
              <a:rPr kumimoji="1" lang="en-US" altLang="ja-JP" sz="2400" dirty="0" err="1" smtClean="0"/>
              <a:t>cumulants</a:t>
            </a:r>
            <a:r>
              <a:rPr kumimoji="1" lang="en-US" altLang="ja-JP" sz="2400" dirty="0" smtClean="0"/>
              <a:t> of n)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kumimoji="1" lang="en-US" altLang="ja-JP" sz="2400" dirty="0" smtClean="0"/>
              <a:t>Costs are the same order as MK2016.</a:t>
            </a:r>
            <a:endParaRPr kumimoji="1" lang="ja-JP" altLang="en-US" sz="2400" dirty="0"/>
          </a:p>
        </p:txBody>
      </p:sp>
      <p:pic>
        <p:nvPicPr>
          <p:cNvPr id="14" name="TexTeXPicture" descr="&lt;?xml version=&quot;1.0&quot; encoding=&quot;utf-16&quot;?&gt;&#10;&lt;TeXTeX&gt;&#10;  &lt;preamble&gt;\documentclass{jarticle}&#10;\usepackage{amsmath}&#10;\pagestyle{empty}&lt;/preamble&gt;&#10;  &lt;body&gt;\begin{align*} &#10;\langle n^m \rangle_{N,\rm c} = \sum_{i=0}^m c_{mi} N^i&#10;\end{align*}&lt;/body&gt;&#10;  &lt;fcolor&gt;FF000000&lt;/fcolor&gt;&#10;  &lt;bcolor&gt;FFFFFFFF&lt;/bcolor&gt;&#10;  &lt;transparent&gt;True&lt;/transparent&gt;&#10;  &lt;resolution&gt;1800&lt;/resolution&gt;&#10;  &lt;imageh&gt;684&lt;/imageh&gt;&#10;  &lt;imagew&gt;2221&lt;/imagew&gt;&#10;  &lt;scale&gt;50&lt;/scale&gt;&#10;  &lt;cursor&gt;39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08" y="3261954"/>
            <a:ext cx="3172046" cy="976892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431772" y="4414035"/>
            <a:ext cx="1840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cumulant</a:t>
            </a:r>
            <a:r>
              <a:rPr kumimoji="1" lang="en-US" altLang="ja-JP" sz="2000" dirty="0" smtClean="0"/>
              <a:t> of B</a:t>
            </a:r>
            <a:endParaRPr kumimoji="1" lang="ja-JP" altLang="en-US" sz="2000" dirty="0"/>
          </a:p>
        </p:txBody>
      </p:sp>
      <p:sp>
        <p:nvSpPr>
          <p:cNvPr id="16" name="下矢印 15"/>
          <p:cNvSpPr/>
          <p:nvPr/>
        </p:nvSpPr>
        <p:spPr>
          <a:xfrm flipH="1" flipV="1">
            <a:off x="768096" y="3995928"/>
            <a:ext cx="356616" cy="4691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8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Example: Hypergeometric Dist.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28650" y="1581912"/>
            <a:ext cx="3220974" cy="2587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/>
          <p:cNvSpPr/>
          <p:nvPr/>
        </p:nvSpPr>
        <p:spPr>
          <a:xfrm>
            <a:off x="843177" y="2359047"/>
            <a:ext cx="360000" cy="360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806970" y="1855896"/>
            <a:ext cx="360000" cy="360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1345289" y="1729047"/>
            <a:ext cx="360000" cy="360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/>
          <p:nvPr/>
        </p:nvSpPr>
        <p:spPr>
          <a:xfrm>
            <a:off x="1469132" y="2702178"/>
            <a:ext cx="360000" cy="360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/>
          <p:nvPr/>
        </p:nvSpPr>
        <p:spPr>
          <a:xfrm>
            <a:off x="1880392" y="2359047"/>
            <a:ext cx="360000" cy="360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1860060" y="1730211"/>
            <a:ext cx="360000" cy="360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958799" y="2719047"/>
            <a:ext cx="360000" cy="360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1427799" y="2190997"/>
            <a:ext cx="360000" cy="360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/>
          <p:cNvSpPr/>
          <p:nvPr/>
        </p:nvSpPr>
        <p:spPr>
          <a:xfrm>
            <a:off x="2460081" y="1844868"/>
            <a:ext cx="360000" cy="36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/>
          <p:cNvSpPr/>
          <p:nvPr/>
        </p:nvSpPr>
        <p:spPr>
          <a:xfrm>
            <a:off x="2406948" y="2454816"/>
            <a:ext cx="360000" cy="36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/>
          <p:cNvSpPr/>
          <p:nvPr/>
        </p:nvSpPr>
        <p:spPr>
          <a:xfrm>
            <a:off x="2972481" y="2410444"/>
            <a:ext cx="360000" cy="36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/>
          <p:cNvSpPr/>
          <p:nvPr/>
        </p:nvSpPr>
        <p:spPr>
          <a:xfrm>
            <a:off x="2999249" y="1791557"/>
            <a:ext cx="360000" cy="36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/>
          <p:nvPr/>
        </p:nvSpPr>
        <p:spPr>
          <a:xfrm>
            <a:off x="3277281" y="2695788"/>
            <a:ext cx="360000" cy="36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01855" y="3253149"/>
            <a:ext cx="30219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X</a:t>
            </a:r>
            <a:r>
              <a:rPr kumimoji="1" lang="en-US" altLang="ja-JP" sz="2400" dirty="0" smtClean="0"/>
              <a:t> black balls among</a:t>
            </a:r>
          </a:p>
          <a:p>
            <a:r>
              <a:rPr lang="en-US" altLang="ja-JP" sz="2400" dirty="0"/>
              <a:t>M</a:t>
            </a:r>
            <a:r>
              <a:rPr lang="en-US" altLang="ja-JP" sz="2400" dirty="0" smtClean="0"/>
              <a:t> total balls</a:t>
            </a:r>
            <a:endParaRPr kumimoji="1" lang="ja-JP" altLang="en-US" sz="2400" dirty="0"/>
          </a:p>
        </p:txBody>
      </p:sp>
      <p:sp>
        <p:nvSpPr>
          <p:cNvPr id="20" name="右矢印 19"/>
          <p:cNvSpPr/>
          <p:nvPr/>
        </p:nvSpPr>
        <p:spPr>
          <a:xfrm>
            <a:off x="3720048" y="1674968"/>
            <a:ext cx="978408" cy="73547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778475" y="1819733"/>
            <a:ext cx="2257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draw </a:t>
            </a:r>
            <a:r>
              <a:rPr lang="en-US" altLang="ja-JP" sz="2800" dirty="0"/>
              <a:t>N</a:t>
            </a:r>
            <a:r>
              <a:rPr lang="en-US" altLang="ja-JP" sz="2800" dirty="0" smtClean="0"/>
              <a:t> balls</a:t>
            </a:r>
            <a:endParaRPr kumimoji="1" lang="en-US" altLang="ja-JP" sz="2800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179773" y="2663548"/>
            <a:ext cx="45640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P</a:t>
            </a:r>
            <a:r>
              <a:rPr kumimoji="1" lang="en-US" altLang="ja-JP" sz="2400" dirty="0" smtClean="0"/>
              <a:t>robability to find n black balls</a:t>
            </a:r>
          </a:p>
          <a:p>
            <a:r>
              <a:rPr kumimoji="1" lang="en-US" altLang="ja-JP" sz="3200" dirty="0" smtClean="0"/>
              <a:t>P(</a:t>
            </a:r>
            <a:r>
              <a:rPr kumimoji="1" lang="en-US" altLang="ja-JP" sz="3200" dirty="0" err="1" smtClean="0"/>
              <a:t>n;N,X,M</a:t>
            </a:r>
            <a:r>
              <a:rPr kumimoji="1" lang="en-US" altLang="ja-JP" sz="3200" dirty="0" smtClean="0"/>
              <a:t>)</a:t>
            </a:r>
            <a:endParaRPr kumimoji="1" lang="ja-JP" altLang="en-US" sz="3200" dirty="0"/>
          </a:p>
        </p:txBody>
      </p:sp>
      <p:pic>
        <p:nvPicPr>
          <p:cNvPr id="26" name="TexTeXPicture" descr="&lt;?xml version=&quot;1.0&quot; encoding=&quot;utf-16&quot;?&gt;&#10;&lt;TeXTeX&gt;&#10;  &lt;preamble&gt;\documentclass{jarticle}&#10;\usepackage{amsmath}&#10;\pagestyle{empty}&lt;/preamble&gt;&#10;  &lt;body&gt;\begin{align*} &#10;\langle n \rangle_{N} &amp;amp;= pN&#10;\\&#10;\langle n^2 \rangle_{N,\rm c} &amp;amp;= p(1-p) N \Big(1-\frac{N-1}{X-1} \Big)&#10;\end{align*}&lt;/body&gt;&#10;  &lt;fcolor&gt;FF000000&lt;/fcolor&gt;&#10;  &lt;bcolor&gt;FFFFFFFF&lt;/bcolor&gt;&#10;  &lt;transparent&gt;True&lt;/transparent&gt;&#10;  &lt;resolution&gt;1800&lt;/resolution&gt;&#10;  &lt;imageh&gt;909&lt;/imageh&gt;&#10;  &lt;imagew&gt;3584&lt;/imagew&gt;&#10;  &lt;scale&gt;50&lt;/scale&gt;&#10;  &lt;cursor&gt;108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585" y="4537680"/>
            <a:ext cx="3793067" cy="962023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2313432" y="6355080"/>
            <a:ext cx="6612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Is this distribution a proxy of experimental detectors??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3310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Formulas: Single Variable Case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505" y="5660571"/>
            <a:ext cx="3877845" cy="1058989"/>
          </a:xfrm>
          <a:prstGeom prst="rect">
            <a:avLst/>
          </a:prstGeom>
        </p:spPr>
      </p:pic>
      <p:pic>
        <p:nvPicPr>
          <p:cNvPr id="4" name="TexTeXPicture" descr="&lt;?xml version=&quot;1.0&quot; encoding=&quot;utf-16&quot;?&gt;&#10;&lt;TeXTeX&gt;&#10;  &lt;preamble&gt;\documentclass{jarticle}&#10;\usepackage{amsmath}&#10;\pagestyle{empty}&lt;/preamble&gt;&#10;  &lt;body&gt;\begin{align*} &#10;\langle n \rangle_{\rm c}&#10;= c_{10}+c_{11}\langle N \rangle_{\rm c}&#10;\end{align*}&lt;/body&gt;&#10;  &lt;fcolor&gt;FF000000&lt;/fcolor&gt;&#10;  &lt;bcolor&gt;FFFFFFFF&lt;/bcolor&gt;&#10;  &lt;transparent&gt;True&lt;/transparent&gt;&#10;  &lt;resolution&gt;1800&lt;/resolution&gt;&#10;  &lt;imageh&gt;250&lt;/imageh&gt;&#10;  &lt;imagew&gt;2194&lt;/imagew&gt;&#10;  &lt;scale&gt;50&lt;/scale&gt;&#10;  &lt;cursor&gt;82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57" y="1789623"/>
            <a:ext cx="2321983" cy="264583"/>
          </a:xfrm>
          <a:prstGeom prst="rect">
            <a:avLst/>
          </a:prstGeom>
        </p:spPr>
      </p:pic>
      <p:pic>
        <p:nvPicPr>
          <p:cNvPr id="11" name="TexTeXPicture" descr="&lt;?xml version=&quot;1.0&quot; encoding=&quot;utf-16&quot;?&gt;&#10;&lt;TeXTeX&gt;&#10;  &lt;preamble&gt;\documentclass{jarticle}&#10;\usepackage{amsmath}&#10;\pagestyle{empty}&lt;/preamble&gt;&#10;  &lt;body&gt;\begin{align*} &#10;C_0 &amp;amp;= c_{30} + 3c_{10}c_{20}&#10;\\&#10;C_1 &amp;amp;= c_{31} + 3c_{10}c_{21} + 3 c_{11}c_{20} + 3c_{10}^2c_{11}&#10;\\&#10;C_2 &amp;amp;= c_{32} + 3c_{11}c_{21} + 3c_{10}c_{11}^2&#10;\end{align*}&lt;/body&gt;&#10;  &lt;fcolor&gt;FF000000&lt;/fcolor&gt;&#10;  &lt;bcolor&gt;FFFFFFFF&lt;/bcolor&gt;&#10;  &lt;transparent&gt;True&lt;/transparent&gt;&#10;  &lt;resolution&gt;1800&lt;/resolution&gt;&#10;  &lt;imageh&gt;1132&lt;/imageh&gt;&#10;  &lt;imagew&gt;4097&lt;/imagew&gt;&#10;  &lt;scale&gt;50&lt;/scale&gt;&#10;  &lt;cursor&gt;116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84" y="3875557"/>
            <a:ext cx="3359180" cy="928140"/>
          </a:xfrm>
          <a:prstGeom prst="rect">
            <a:avLst/>
          </a:prstGeom>
        </p:spPr>
      </p:pic>
      <p:pic>
        <p:nvPicPr>
          <p:cNvPr id="12" name="TexTeXPicture" descr="&lt;?xml version=&quot;1.0&quot; encoding=&quot;utf-16&quot;?&gt;&#10;&lt;TeXTeX&gt;&#10;  &lt;preamble&gt;\documentclass{jarticle}&#10;\usepackage{amsmath}&#10;\pagestyle{empty}&lt;/preamble&gt;&#10;  &lt;body&gt;\begin{align*} &#10;\langle n \rangle_N &amp;amp;= c_{10} + c_{11} N&#10;\\&#10;\langle n^2 \rangle_{N,\rm c} &amp;amp;= c_{20} + c_{21} N + c_{22} N^2&#10;\\&#10;\langle n^3 \rangle_{N,\rm c} &amp;amp;= c_{30} + c_{31} N + c_{32} N^2 + c_{33} N^3&#10;\end{align*}&lt;/body&gt;&#10;  &lt;fcolor&gt;FF000000&lt;/fcolor&gt;&#10;  &lt;bcolor&gt;FFFFFFFF&lt;/bcolor&gt;&#10;  &lt;transparent&gt;True&lt;/transparent&gt;&#10;  &lt;resolution&gt;1800&lt;/resolution&gt;&#10;  &lt;imageh&gt;1155&lt;/imageh&gt;&#10;  &lt;imagew&gt;4158&lt;/imagew&gt;&#10;  &lt;scale&gt;50&lt;/scale&gt;&#10;  &lt;cursor&gt;150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464" y="3875557"/>
            <a:ext cx="3788229" cy="1052285"/>
          </a:xfrm>
          <a:prstGeom prst="rect">
            <a:avLst/>
          </a:prstGeom>
        </p:spPr>
      </p:pic>
      <p:pic>
        <p:nvPicPr>
          <p:cNvPr id="14" name="TexTeXPicture" descr="&lt;?xml version=&quot;1.0&quot; encoding=&quot;utf-16&quot;?&gt;&#10;&lt;TeXTeX&gt;&#10;  &lt;preamble&gt;\documentclass{jarticle}&#10;\usepackage{amsmath}&#10;\pagestyle{empty}&lt;/preamble&gt;&#10;  &lt;body&gt;\begin{align*} &#10;\langle n^2 \rangle_{\rm c}&#10;= c_{20}+c_{10}^2 +(c_{21}+2c_{10}c{11}) \langle N \rangle_{\rm c}&#10;+(c_{22}+c_{11}^2) \langle N^2 \rangle_{\rm c}&#10;+c_{22} \langle N \rangle^2&#10;\end{align*}&lt;/body&gt;&#10;  &lt;fcolor&gt;FF000000&lt;/fcolor&gt;&#10;  &lt;bcolor&gt;FFFFFFFF&lt;/bcolor&gt;&#10;  &lt;transparent&gt;True&lt;/transparent&gt;&#10;  &lt;resolution&gt;1800&lt;/resolution&gt;&#10;  &lt;imageh&gt;281&lt;/imageh&gt;&#10;  &lt;imagew&gt;7453&lt;/imagew&gt;&#10;  &lt;scale&gt;50&lt;/scale&gt;&#10;  &lt;cursor&gt;111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66" y="2361319"/>
            <a:ext cx="7887758" cy="297391"/>
          </a:xfrm>
          <a:prstGeom prst="rect">
            <a:avLst/>
          </a:prstGeom>
        </p:spPr>
      </p:pic>
      <p:pic>
        <p:nvPicPr>
          <p:cNvPr id="15" name="TexTeXPicture" descr="&lt;?xml version=&quot;1.0&quot; encoding=&quot;utf-16&quot;?&gt;&#10;&lt;TeXTeX&gt;&#10;  &lt;preamble&gt;\documentclass{jarticle}&#10;\usepackage{amsmath}&#10;\pagestyle{empty}&lt;/preamble&gt;&#10;  &lt;body&gt;\begin{align*} &#10;\langle n^3 \rangle_{\rm c}&#10;&amp;amp;= C_0 +C_1 \langle N \rangle_{\rm c} + C_2 \langle N^2 \rangle_{\rm c} + C_3 \langle N^3 \rangle_{\rm c}&#10;+ D_1 \langle N^2 \rangle_{\rm c} \langle N \rangle_{\rm c}&#10;+D_2 \langle N^3 \rangle_{\rm c}&#10;\end{align*}&lt;/body&gt;&#10;  &lt;fcolor&gt;FF000000&lt;/fcolor&gt;&#10;  &lt;bcolor&gt;FFFFFFFF&lt;/bcolor&gt;&#10;  &lt;transparent&gt;True&lt;/transparent&gt;&#10;  &lt;resolution&gt;1800&lt;/resolution&gt;&#10;  &lt;imageh&gt;280&lt;/imageh&gt;&#10;  &lt;imagew&gt;7738&lt;/imagew&gt;&#10;  &lt;scale&gt;50&lt;/scale&gt;&#10;  &lt;cursor&gt;49&lt;/cursor&gt;&#10;&lt;/TeXTeX&gt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66" y="2907536"/>
            <a:ext cx="8189384" cy="296333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3128759" y="5660571"/>
            <a:ext cx="15087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Binomial </a:t>
            </a:r>
          </a:p>
          <a:p>
            <a:r>
              <a:rPr lang="en-US" altLang="ja-JP" sz="2400" dirty="0" smtClean="0"/>
              <a:t>model: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6527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My Suggestion 2:</a:t>
            </a:r>
            <a:br>
              <a:rPr kumimoji="1" lang="en-US" altLang="ja-JP" dirty="0" smtClean="0"/>
            </a:br>
            <a:r>
              <a:rPr lang="en-US" altLang="ja-JP" dirty="0" smtClean="0"/>
              <a:t>Understand Your Detector</a:t>
            </a:r>
            <a:endParaRPr kumimoji="1" lang="ja-JP" altLang="en-US" dirty="0"/>
          </a:p>
        </p:txBody>
      </p:sp>
      <p:pic>
        <p:nvPicPr>
          <p:cNvPr id="13" name="TexTeXPicture" descr="&lt;?xml version=&quot;1.0&quot; encoding=&quot;utf-16&quot;?&gt;&#10;&lt;TeXTeX&gt;&#10;  &lt;preamble&gt;\documentclass{jarticle}&#10;\usepackage{amsmath}&#10;\pagestyle{empty}&lt;/preamble&gt;&#10;  &lt;body&gt;\begin{align*} &#10;\langle n^m \rangle_{N,\rm c} = f_m(N)&#10;\end{align*}&lt;/body&gt;&#10;  &lt;fcolor&gt;FF000000&lt;/fcolor&gt;&#10;  &lt;bcolor&gt;FFFFFFFF&lt;/bcolor&gt;&#10;  &lt;transparent&gt;True&lt;/transparent&gt;&#10;  &lt;resolution&gt;1800&lt;/resolution&gt;&#10;  &lt;imageh&gt;259&lt;/imageh&gt;&#10;  &lt;imagew&gt;1872&lt;/imagew&gt;&#10;  &lt;scale&gt;50&lt;/scale&gt;&#10;  &lt;cursor&gt;54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53" y="3523909"/>
            <a:ext cx="3392849" cy="469416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4845756" y="3349542"/>
            <a:ext cx="36695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can be obtained </a:t>
            </a:r>
            <a:r>
              <a:rPr lang="en-US" altLang="ja-JP" sz="2400" dirty="0" smtClean="0"/>
              <a:t>by your </a:t>
            </a:r>
          </a:p>
          <a:p>
            <a:r>
              <a:rPr lang="en-US" altLang="ja-JP" sz="2400" dirty="0" smtClean="0"/>
              <a:t>Monte-Carlo simulator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8650" y="4813479"/>
            <a:ext cx="81756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kumimoji="1" lang="en-US" altLang="ja-JP" sz="2400" dirty="0" smtClean="0"/>
              <a:t>Check validity of the binomial model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ja-JP" sz="2400" dirty="0" smtClean="0"/>
              <a:t>When </a:t>
            </a:r>
            <a:r>
              <a:rPr lang="en-US" altLang="ja-JP" sz="2400" dirty="0" err="1" smtClean="0"/>
              <a:t>f</a:t>
            </a:r>
            <a:r>
              <a:rPr lang="en-US" altLang="ja-JP" sz="2400" baseline="-25000" dirty="0" err="1" smtClean="0"/>
              <a:t>m</a:t>
            </a:r>
            <a:r>
              <a:rPr lang="en-US" altLang="ja-JP" sz="2400" dirty="0" smtClean="0"/>
              <a:t>(N) are linear functions </a:t>
            </a:r>
          </a:p>
          <a:p>
            <a:pPr lvl="1"/>
            <a:r>
              <a:rPr lang="en-US" altLang="ja-JP" sz="2400" dirty="0" smtClean="0">
                <a:sym typeface="Wingdings" panose="05000000000000000000" pitchFamily="2" charset="2"/>
              </a:rPr>
              <a:t> use efficiency correction formula in MK2016.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kumimoji="1" lang="en-US" altLang="ja-JP" sz="2400" dirty="0" smtClean="0"/>
              <a:t>Non-linearity can be (in part) included by the new formulas.</a:t>
            </a:r>
            <a:endParaRPr kumimoji="1" lang="ja-JP" altLang="en-US" sz="2400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2461" y="1777232"/>
            <a:ext cx="5751883" cy="128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10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T e X T e X >  
     < p r e a m b l e > \ d o c u m e n t c l a s s { j a r t i c l e }  
 \ u s e p a c k a g e { a m s m a t h }  
 \ p a g e s t y l e { e m p t y } < / p r e a m b l e >  
     < b o d y > \ b e g i n { a l i g n * }    
  
 \ e n d { a l i g n * } < / b o d y >  
     < f c o l o r > F F 0 0 0 0 0 0 < / f c o l o r >  
     < b c o l o r > F F F F F F F F < / b c o l o r >  
     < t r a n s p a r e n t > T r u e < / t r a n s p a r e n t >  
     < r e s o l u t i o n > 1 8 0 0 < / r e s o l u t i o n >  
     < i m a g e h > - 1 < / i m a g e h >  
     < i m a g e w > - 1 < / i m a g e w >  
     < s c a l e > 5 0 < / s c a l e >  
     < c u r s o r > 1 6 < / c u r s o r >  
 < / T e X T e X > 
</file>

<file path=customXml/itemProps1.xml><?xml version="1.0" encoding="utf-8"?>
<ds:datastoreItem xmlns:ds="http://schemas.openxmlformats.org/officeDocument/2006/customXml" ds:itemID="{4A064080-466D-4179-BF95-756C31661258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364</Words>
  <Application>Microsoft Office PowerPoint</Application>
  <PresentationFormat>画面に合わせる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游ゴシック</vt:lpstr>
      <vt:lpstr>游ゴシック Light</vt:lpstr>
      <vt:lpstr>Arial</vt:lpstr>
      <vt:lpstr>Wingdings</vt:lpstr>
      <vt:lpstr>Office テーマ</vt:lpstr>
      <vt:lpstr>On the Efficiency Correction for non-Binomial Efficiency Loss</vt:lpstr>
      <vt:lpstr>Efficiency Correction</vt:lpstr>
      <vt:lpstr>Binomial Model</vt:lpstr>
      <vt:lpstr>Why Binomial Model so Useful?</vt:lpstr>
      <vt:lpstr>How to deal with non-binomial efficiency?</vt:lpstr>
      <vt:lpstr>My Suggestion 1: New Formula</vt:lpstr>
      <vt:lpstr>Example: Hypergeometric Dist.</vt:lpstr>
      <vt:lpstr>Formulas: Single Variable Case</vt:lpstr>
      <vt:lpstr>My Suggestion 2: Understand Your Detector</vt:lpstr>
      <vt:lpstr>Some Comments…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Efficiency Correction for non-Binomial Efficiency Loss</dc:title>
  <dc:creator>Masakiyo Kitazawa</dc:creator>
  <cp:lastModifiedBy>Masakiyo Kitazawa</cp:lastModifiedBy>
  <cp:revision>20</cp:revision>
  <dcterms:created xsi:type="dcterms:W3CDTF">2017-12-10T06:56:04Z</dcterms:created>
  <dcterms:modified xsi:type="dcterms:W3CDTF">2017-12-11T06:50:05Z</dcterms:modified>
</cp:coreProperties>
</file>