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92" r:id="rId13"/>
    <p:sldMasterId id="2147483804" r:id="rId14"/>
    <p:sldMasterId id="2147483822" r:id="rId15"/>
    <p:sldMasterId id="2147483840" r:id="rId16"/>
    <p:sldMasterId id="2147483858" r:id="rId17"/>
    <p:sldMasterId id="2147483876" r:id="rId18"/>
    <p:sldMasterId id="2147483894" r:id="rId19"/>
    <p:sldMasterId id="2147483906" r:id="rId20"/>
    <p:sldMasterId id="2147483918" r:id="rId21"/>
    <p:sldMasterId id="2147483930" r:id="rId22"/>
    <p:sldMasterId id="2147483942" r:id="rId23"/>
    <p:sldMasterId id="2147483954" r:id="rId24"/>
    <p:sldMasterId id="2147483966" r:id="rId25"/>
  </p:sldMasterIdLst>
  <p:notesMasterIdLst>
    <p:notesMasterId r:id="rId76"/>
  </p:notesMasterIdLst>
  <p:sldIdLst>
    <p:sldId id="715" r:id="rId26"/>
    <p:sldId id="888" r:id="rId27"/>
    <p:sldId id="846" r:id="rId28"/>
    <p:sldId id="759" r:id="rId29"/>
    <p:sldId id="847" r:id="rId30"/>
    <p:sldId id="853" r:id="rId31"/>
    <p:sldId id="855" r:id="rId32"/>
    <p:sldId id="854" r:id="rId33"/>
    <p:sldId id="857" r:id="rId34"/>
    <p:sldId id="858" r:id="rId35"/>
    <p:sldId id="889" r:id="rId36"/>
    <p:sldId id="860" r:id="rId37"/>
    <p:sldId id="859" r:id="rId38"/>
    <p:sldId id="861" r:id="rId39"/>
    <p:sldId id="864" r:id="rId40"/>
    <p:sldId id="885" r:id="rId41"/>
    <p:sldId id="886" r:id="rId42"/>
    <p:sldId id="761" r:id="rId43"/>
    <p:sldId id="825" r:id="rId44"/>
    <p:sldId id="868" r:id="rId45"/>
    <p:sldId id="890" r:id="rId46"/>
    <p:sldId id="874" r:id="rId47"/>
    <p:sldId id="892" r:id="rId48"/>
    <p:sldId id="801" r:id="rId49"/>
    <p:sldId id="893" r:id="rId50"/>
    <p:sldId id="894" r:id="rId51"/>
    <p:sldId id="891" r:id="rId52"/>
    <p:sldId id="895" r:id="rId53"/>
    <p:sldId id="833" r:id="rId54"/>
    <p:sldId id="834" r:id="rId55"/>
    <p:sldId id="836" r:id="rId56"/>
    <p:sldId id="896" r:id="rId57"/>
    <p:sldId id="842" r:id="rId58"/>
    <p:sldId id="897" r:id="rId59"/>
    <p:sldId id="887" r:id="rId60"/>
    <p:sldId id="881" r:id="rId61"/>
    <p:sldId id="828" r:id="rId62"/>
    <p:sldId id="844" r:id="rId63"/>
    <p:sldId id="845" r:id="rId64"/>
    <p:sldId id="832" r:id="rId65"/>
    <p:sldId id="830" r:id="rId66"/>
    <p:sldId id="831" r:id="rId67"/>
    <p:sldId id="876" r:id="rId68"/>
    <p:sldId id="877" r:id="rId69"/>
    <p:sldId id="851" r:id="rId70"/>
    <p:sldId id="856" r:id="rId71"/>
    <p:sldId id="835" r:id="rId72"/>
    <p:sldId id="871" r:id="rId73"/>
    <p:sldId id="869" r:id="rId74"/>
    <p:sldId id="870" r:id="rId7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8496"/>
    <a:srgbClr val="FFCCFF"/>
    <a:srgbClr val="3333FF"/>
    <a:srgbClr val="FF0000"/>
    <a:srgbClr val="FF99FF"/>
    <a:srgbClr val="CCCC00"/>
    <a:srgbClr val="003300"/>
    <a:srgbClr val="66FF66"/>
    <a:srgbClr val="FF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0" autoAdjust="0"/>
    <p:restoredTop sz="96488" autoAdjust="0"/>
  </p:normalViewPr>
  <p:slideViewPr>
    <p:cSldViewPr>
      <p:cViewPr varScale="1">
        <p:scale>
          <a:sx n="93" d="100"/>
          <a:sy n="93" d="100"/>
        </p:scale>
        <p:origin x="85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0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16" Type="http://schemas.openxmlformats.org/officeDocument/2006/relationships/slideMaster" Target="slideMasters/slideMaster15.xml"/><Relationship Id="rId11" Type="http://schemas.openxmlformats.org/officeDocument/2006/relationships/slideMaster" Target="slideMasters/slideMaster10.xml"/><Relationship Id="rId24" Type="http://schemas.openxmlformats.org/officeDocument/2006/relationships/slideMaster" Target="slideMasters/slideMaster23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36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Master" Target="slideMasters/slideMaster21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Master" Target="slideMasters/slideMaster24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19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Master" Target="slideMasters/slideMaster22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C838E-31EC-40C1-8940-369804504364}" type="datetimeFigureOut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30489-EC92-4AD8-80DC-FB4734E5B9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88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8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87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2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30489-EC92-4AD8-80DC-FB4734E5B955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2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6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2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5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13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CDE-3846-4ACA-8D45-4E260254956C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2DE5F-D441-44DD-AAC7-956B4B684FE4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7416B-96FD-46E5-A9B7-0CB54D1AF7E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0280-4ED6-4A04-B5D0-A616E49FF5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7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31F9-804F-4FD8-B426-D32FDAF9219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6E02-460C-457B-BF52-3B3A36E970B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146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4833-14B9-4994-BE65-9DF40F69496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9C9E-9DAA-4F43-809E-5A04F15C1BA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0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36E5-5AF0-4386-AB65-E5EA7EFDAA21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5BC9-2E1D-4D8D-865C-C7C34CF3A2E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026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C592-BFBC-4879-AB47-C641EE0D9A7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AFC4-BF84-49A6-B5A8-8F7781E6CE9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43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45D-C50E-4FFE-AA31-E07C5C710BF5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A7B8-C719-4913-9A61-9EE5201C35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27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9CC0-8183-45C8-8D16-910315A440F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7A17-1EA7-4B90-8BE0-62CC5CB1C7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62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B5390-7BBC-4F91-9F21-8CB45882DAE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06C0-BDE6-4B5C-A869-5D0D59AB36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76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C126C-153A-43F0-81DC-1C0F4ABD159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6310-EF35-47F1-98B6-F80219786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7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09E-ECBD-4748-BA5D-00195491534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955D-5B63-4586-90FB-AF3FC58B51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6900-169D-4960-94AF-3C5CD234D4F4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E49E-0CB5-4B19-B4AA-B7828876943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8AF3-FD12-43C9-8FB8-C9859BC34E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3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10B8E-25DA-4062-B696-AED8E808F5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784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A6643-3B75-41B3-9340-42DBBD0E805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62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71AEF-FFA0-463D-A25C-1D4783AFD62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567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07CB2-7C5E-4232-A9DA-880BF5E6C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657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99F7D-4DEF-42F8-B910-E56B2FC427E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870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F2BAE-FA1B-4CAB-98CF-6C62690ED48A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6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2449A-BA96-4A03-9A32-AC6B00DE7E23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1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1A973-23E3-4325-8C8D-3195EC8D910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77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FC432-C016-423B-AB63-21759318E41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0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E2792-234D-449C-ADB6-209F5F905DE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6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82EBC-BC35-47D0-A7F2-97BFC42470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218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48C40-A332-4803-A62C-8B13B562F8BE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571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7F24B-242F-438B-A8B9-01CD4B03C161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75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B9AC1-5767-4AAD-A486-06E441EA8997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875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E4CEC-751E-4413-8EC4-8F3072F599D6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98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3FC9-9DB6-4E93-95CB-FF01FE612A70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116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2A041-F997-4FD8-BB25-4C278E8B9AC5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710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D3348-9D6D-427C-A3D3-9A9D8C4F66DD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894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0D04A-5437-49B1-9462-EF8D8B13CEB9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958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BA5A5-3926-4B20-9B8E-A2F456FF99D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6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8E589-C177-4643-A396-135197EABC7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049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843BC-FB26-4230-B073-7DE86A9C325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155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2EE66-1084-46A1-8338-3F3E245A769B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3340D-B4CE-485F-8B21-923FB2E34788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4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362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99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1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216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086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8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DB963-C960-48DC-A1AE-B28FC5F28E0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93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908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670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73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893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459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334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445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7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9A36-EFF9-4011-A07A-C13A58A8CE3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93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416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976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699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839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738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763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12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458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01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8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C4C20-1EE1-4AE6-A757-02362DDBC68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04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783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973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720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48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69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78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639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723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420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6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FD4B-92F2-403A-A5F1-222472C77B5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smtClean="0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757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718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783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791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718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152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980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90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454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1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A3AA-D18B-4550-B18A-708B11DEE36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85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41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218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827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230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54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336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329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076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085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7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192E-5EB2-4E5A-BD42-933888B8BA9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163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574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9304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64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753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09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947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693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892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93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BBD4-C516-4128-8953-16E40F11DE88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425F-BC23-47F3-9D01-658ED77EE065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008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937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548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46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5460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20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708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303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884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4239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41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EAF8-1148-4230-B8AC-7525966683F5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646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207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0352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5813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474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301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2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476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855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58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46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A06A-C3FD-46DA-BB34-5230A85E4F10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512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501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28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2725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108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06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44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934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305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109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34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0BBD-F33C-4CDB-81B5-ECC54BE5381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9BA512-35E8-4945-BB66-7C75C7A9A5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983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9092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059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628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090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5062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641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212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79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302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812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B66D-D2CB-459D-A66D-82AECE7EECF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64B2FA-F574-46F2-AF1C-A2680DFEBA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80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172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693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238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01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705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3111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082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85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468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6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EA94-0F08-4561-8663-631CD2FC424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0F91CF-C1EE-40EB-B802-8F459F546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58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7048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308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9142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624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8679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508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614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68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82798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6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6DE40-3F90-4814-9469-3C01113C742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1F9BD-0A74-446D-B320-346F566E18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2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269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884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410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853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867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945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543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362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1450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5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7506-A005-4EE0-8B3A-52058922D82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56DDD-71C9-46F5-BC45-019488E393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628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5214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511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668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6784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161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878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638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209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855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36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F3A2-7AE0-4A62-A0BC-FF6C19B79E6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BA56AD-AD03-42A2-9106-7954672CD0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9368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09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5442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8462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272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3312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10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2877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29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8990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3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CA1E-DA7A-422A-AF6A-82C9D9A320E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EF6A9-588B-4AEC-9349-908E5F15EC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7389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12470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287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1236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1525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1428-2432-490D-974E-EF4F562534F4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1397-28A8-48FC-A0F3-41D523ED085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78D39-C9EA-4E9A-AA9B-9D7C874FC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2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699B7-5D26-4FDC-B34B-1D1DAA1D426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A2CFDE-7AE8-495B-A323-72A40F5E4E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45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E5F4-9581-4A47-AE2A-0413C1E85C1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1147FB-E1B1-46AE-8150-718A0694FB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C6335-8EC8-4C90-8D1F-358AAFCAD6F0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9412D-31DA-458A-9D7F-A98F41294A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9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FBDF8-7A55-43A2-B84C-37467787428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DCA2C-FC34-442B-B817-9B6FE2EB15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3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A91B-A011-4825-859A-47D26FF1675D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8AB4D4-16F2-491E-990B-27C0A1CE1C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25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DE3C-7E30-416F-8B62-ADA73AE6B71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2FA289-6C46-4373-B8AA-6EAC03ED18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7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8A0B-67EB-4BAF-B8C0-BFD63876C87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2B9FD4-6F8D-4D9B-8E5F-B4A8F3D5D0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1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92CB-9FE2-4702-854B-45DDC1FE80F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946317-69C4-4A20-944B-C56A2BD219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28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60A5-B6FC-495F-B29E-D5645661371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44CE9B-4878-400E-AE25-55AC03D8B4C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F4EF-E72E-4004-B852-E15C7B898779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7B57-4EE3-4F3A-B69E-F5127A45BA6D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D1D449-36DE-46C3-B501-F9E0E01AAC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97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612B1-06DB-4285-8523-257464286C5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832D78-0839-4130-9AB6-AFC9B8BD68A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92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80B3-AC75-4A0B-9A68-60224824519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2CABDA-C7BF-4804-B125-BABFB407CD7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7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A4A03-7BCF-48B5-A5FA-EFE4C9D90FD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B3EE71-6EE6-43BE-A199-25F91A8E1A4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2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D5B8E-016B-452E-9846-71A6E823E01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72A77-EF65-4648-BDBF-1EED054B1FB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01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E6F2-E2B9-49EF-9659-75654966C4F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F7714-AB2F-45B8-9CA4-688FE9C608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22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D72F-1266-42CA-8BAE-2AA1D0F0F31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62058C-FD52-4BD6-B4E4-7F0BAA07DE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88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46CA-B936-416B-910F-111A6CFCEB9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B9F8-023F-46E3-A1C7-6F4E7D55B94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21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CC84B-6CBB-4B30-912F-AC93D70D669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A23457-13E4-4286-A113-83315A7AE0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62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ACD4-9C32-4584-BE2C-CA99B4A131B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1E550-548F-4705-B63A-EBC23A483E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0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A1E9-D858-40CC-80CD-D30913778CDC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772D-5A49-4424-8D07-C8BD10F9DB11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EF2AAC-CBD1-427A-B44F-0EA698E21E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86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6CB7-EBD9-4FC4-9AEF-5B15C6ACD25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FA7358-DF85-4CBC-BDD5-6C7BEF9F13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83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8B0C-FE5C-4E46-A014-B78B1CBAC1B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9F3AE5-E20A-4828-AEDE-C3481EF360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31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B296-43A9-4270-A617-A47ACF88215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5ED11B-958E-4B67-A403-29DFAF2C09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26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E483-5C1B-46A4-9466-C992A74885D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8D4C73-B2AE-49E1-A064-E7989C4F29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67F1-6D43-45C2-8C70-EE3F7CCD915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ECB298-1FC3-4E41-9CBB-4AC910D9B2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22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A60D-778C-4444-832A-C55C526830A0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40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3CB16-D273-44EA-8C33-A0D30610F1F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77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8267-5A21-4449-BAD8-56CCE8D6857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84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9CBB-CBB6-4E09-9942-101346115E10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9898-EC04-44A0-8973-8E628EC33723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3EFA2-698A-4EB9-A6CB-B3A29AB1B685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4E2A-0DE0-40C7-97A7-9DDEB5CC7C3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3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0758-DCFB-46EF-897B-FE032DE31CD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00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438A-292C-4437-9E1E-0B48F7C4A49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095E-31F0-4753-91D9-BA23110C36D5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18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D3D62-FD64-445C-BA72-8621006A4D31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2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9F85-C655-4C93-B017-0E90DCA79AD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3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80FA-B6E1-4633-95E4-2658142C3A2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8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361A-4622-44FD-81CC-97F77BA78C50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9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C3A5-9A6E-4A0F-8EDF-8B81C350B9C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A533-4D60-4F6B-A134-305B433715B5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3CB5-8088-4A01-B4C8-58FBC14E062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87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8A67E-7376-40B9-B25D-C680DD9C64C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5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4E92-D6DF-41C0-9DE0-BA40D420B16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43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A9595-18FF-4D3B-AEB5-277104C61DD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130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C7589-CD97-41A5-9813-3E5B74394B4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9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F635-50D5-4B74-A1E7-E7D060B8914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14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6632-5256-4797-B199-0CADC49E63B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0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97DD3-0325-4B9A-878C-E42E1A60981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922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F0D0-E199-4B5F-8EDF-B10799C8A7D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622D-2CE1-4D87-8508-A8A69C3E5F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84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54296-AAEB-499D-964B-A790E237E0B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0457C1-F581-4961-8BE0-7042402C74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B9E2-4C46-4D15-B1DB-E96955252F8D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D3A0-97DE-4D92-AAD5-BA45DE96912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1C4FC-FEA6-4C91-8000-81A3B9D9F9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09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C449-FE9D-4D9B-9CFB-D902B26A6E5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A1C5-A1C8-4AD2-A060-FAA00ADFB9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3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69F48-A6AB-4999-9496-2B49E68D256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AA8160-40F9-4B0C-8011-AD49D2476F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07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399A-0185-47FC-9AE6-99B59C090CD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FD5D7-9E76-472C-B0DA-5B7441AE27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EB7AD-A376-4090-AE98-5F23908C728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50D03-85F9-4C09-8365-0F95B6A041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36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63B1-7082-422D-86DF-D0AA6DDEEAB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97561-09FE-4275-BAEF-FAB925655BF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58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4FEE-5A72-4F0B-AFDD-B9E3611F8E8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66BCE-5CFA-4227-8D31-7519DA4294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0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C9CCA-7E92-4561-AA98-DE2975FE2A7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E44D00-DEC2-4B23-80D8-431BB2035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4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0C4F-081E-4453-BDC5-A8AF0F0720A6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9DC333-1DE8-4E33-8311-1ED23ADC2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77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525B-C565-4446-893A-A1F2D2E720F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55DF1C-4B4B-462B-BF7F-7BA85D6187D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9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0E400-EF9F-4F7C-8A1A-D27FE57CFA31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F00-F12D-4C32-A947-2BAF4729C72A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29D18-ED90-401B-A5B7-CC9BB2E8D9E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6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EBF6-2CC7-4FB2-A49C-09D61C70F80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F1BAEB-8563-4B0C-95CC-98AEC03CDE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7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7AE6-9D91-4E13-A3A9-98C29141FD6D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2B84C4-FDED-4800-A3AA-46B8EC9B48A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4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C966-4FFB-49E8-B2BE-0378F5F9B46F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902C0-B453-4519-A6B5-29ED20C220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57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D250C-DC5D-4DD8-AB5F-A6C008489D6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D813A9-F6D3-44FC-97E1-7E13869CAF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C0C9-BA00-4183-B916-7A15D10DC8D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0DB02-23C8-41E7-8265-A70707B45D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7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BDD8-8FCC-41F5-B65C-02A665EB08F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446665-68C8-434E-ACE0-726E59EA56D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01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EDFC1-61CE-45F0-9EF6-126E0E1E0AA1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60ADD-3A42-48AE-BF29-6A69F0EA43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40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E0ED-EE41-404C-AA63-8533A271141B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AB1DB3-DC79-4189-A92D-A270FD527A7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57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52A0-3503-4A9F-AE36-F11A9E18716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55B52-CDD2-40A9-A24D-99A41C0B87F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8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C26C1-B8B1-41FC-A533-A7AE0324A343}" type="datetime1">
              <a:rPr kumimoji="1" lang="ja-JP" altLang="en-US" smtClean="0"/>
              <a:t>2017/12/13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4054F-897B-44D1-965A-890A63DFD9A2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820314-A0AF-4EFD-8BD2-9452FAF952E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0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71EE3-6466-4CB4-8F58-9F6853CEEB0F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6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7EFBE-2EFE-4077-AFBC-67EBA78AFFF4}" type="datetime1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2017/12/13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8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73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12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734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35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5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3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B2A54-07F6-40ED-8E47-7B4510F7AA59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5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0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2017/12/13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9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53D48-D74A-4A71-AA34-79014DFF5883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713E-A067-4D1A-9ABF-A9979DBDEA2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5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EBD14-1B31-4D4D-A55E-D20D852B8B1C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61B43D-4D5D-42D8-97AD-1495229DA0E8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C81B9B-ACE4-4707-A2E8-8BBC803977BE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58EED0-6F72-4327-AEE0-8F59B10A11D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1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EB0CA-11A8-4308-991B-2C94732720C7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21678-1521-4A14-80FE-604BEACCBBC4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FFBDC-C939-49A8-A32D-A874C098CF98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49FAFC-F86A-4A21-B3CB-930A1F183CA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3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601B7-D1A3-4813-A7B3-C8D3110CBF7D}" type="datetime1">
              <a:rPr lang="ja-JP" altLang="en-US" smtClean="0">
                <a:solidFill>
                  <a:srgbClr val="000000"/>
                </a:solidFill>
              </a:rPr>
              <a:t>2017/12/13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C8EF1-B808-4DA1-96F6-7C2CCF4E364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6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emf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12" Type="http://schemas.openxmlformats.org/officeDocument/2006/relationships/image" Target="../media/image7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8.emf"/><Relationship Id="rId11" Type="http://schemas.openxmlformats.org/officeDocument/2006/relationships/image" Target="../media/image73.png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12" Type="http://schemas.openxmlformats.org/officeDocument/2006/relationships/image" Target="../media/image74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0.emf"/><Relationship Id="rId11" Type="http://schemas.openxmlformats.org/officeDocument/2006/relationships/image" Target="../media/image73.png"/><Relationship Id="rId5" Type="http://schemas.openxmlformats.org/officeDocument/2006/relationships/image" Target="../media/image79.emf"/><Relationship Id="rId10" Type="http://schemas.openxmlformats.org/officeDocument/2006/relationships/image" Target="../media/image83.emf"/><Relationship Id="rId4" Type="http://schemas.openxmlformats.org/officeDocument/2006/relationships/image" Target="../media/image78.emf"/><Relationship Id="rId9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5.emf"/><Relationship Id="rId7" Type="http://schemas.openxmlformats.org/officeDocument/2006/relationships/image" Target="../media/image72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1.emf"/><Relationship Id="rId5" Type="http://schemas.openxmlformats.org/officeDocument/2006/relationships/image" Target="../media/image87.emf"/><Relationship Id="rId10" Type="http://schemas.openxmlformats.org/officeDocument/2006/relationships/image" Target="../media/image89.png"/><Relationship Id="rId4" Type="http://schemas.openxmlformats.org/officeDocument/2006/relationships/image" Target="../media/image86.emf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91.emf"/><Relationship Id="rId7" Type="http://schemas.openxmlformats.org/officeDocument/2006/relationships/image" Target="../media/image82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8.png"/><Relationship Id="rId5" Type="http://schemas.openxmlformats.org/officeDocument/2006/relationships/image" Target="../media/image93.emf"/><Relationship Id="rId10" Type="http://schemas.openxmlformats.org/officeDocument/2006/relationships/image" Target="../media/image94.png"/><Relationship Id="rId4" Type="http://schemas.openxmlformats.org/officeDocument/2006/relationships/image" Target="../media/image92.emf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00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0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Search for QCD Critical Point</a:t>
            </a:r>
            <a:br>
              <a:rPr lang="en-US" altLang="ja-JP" sz="4800" dirty="0" smtClean="0"/>
            </a:br>
            <a:r>
              <a:rPr lang="en-US" altLang="ja-JP" sz="4800" dirty="0" smtClean="0"/>
              <a:t>at J-PARC </a:t>
            </a:r>
            <a:r>
              <a:rPr lang="en-US" altLang="ja-JP" sz="4800" dirty="0"/>
              <a:t>Heavy-Ion Program 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46358" y="6385101"/>
            <a:ext cx="5051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REIMEI Workshop, J-PARC, Tokai, Dec. 13,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32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Time evolution in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plane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by JAM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A. Ohnishi, 2002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733256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Maximum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density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5~10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r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@ J-PARC energy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fluctuations?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5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Maximum Density Scan?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775" y="1220559"/>
            <a:ext cx="430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Large event-by-event fluctuations </a:t>
            </a:r>
            <a:r>
              <a:rPr lang="en-US" altLang="ja-JP" sz="2400" dirty="0" smtClean="0"/>
              <a:t>even after fixed centrality / collision energy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5775" y="2444695"/>
            <a:ext cx="4336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If we can select events,</a:t>
            </a:r>
          </a:p>
          <a:p>
            <a:r>
              <a:rPr kumimoji="1" lang="en-US" altLang="ja-JP" sz="2400" dirty="0" smtClean="0"/>
              <a:t>“maximum density” dependence</a:t>
            </a:r>
          </a:p>
          <a:p>
            <a:r>
              <a:rPr lang="en-US" altLang="ja-JP" sz="2400" dirty="0" smtClean="0"/>
              <a:t>can be studied experimentally.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EE8A12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1002085" y="5317813"/>
              <a:ext cx="2254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FF00"/>
                  </a:solidFill>
                </a:rPr>
                <a:t>Beam-energy scan</a:t>
              </a:r>
            </a:p>
            <a:p>
              <a:pPr algn="ctr"/>
              <a:r>
                <a:rPr lang="en-US" altLang="ja-JP" sz="2000" dirty="0" smtClean="0">
                  <a:solidFill>
                    <a:srgbClr val="FFFF00"/>
                  </a:solidFill>
                </a:rPr>
                <a:t>(no event selection)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803562" y="4647763"/>
              <a:ext cx="2175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CCFF"/>
                  </a:solidFill>
                </a:rPr>
                <a:t>Baryon-rich events</a:t>
              </a:r>
              <a:endParaRPr kumimoji="1" lang="ja-JP" altLang="en-US" sz="2000" dirty="0">
                <a:solidFill>
                  <a:srgbClr val="FFCCFF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4844471" y="3642488"/>
            <a:ext cx="4048009" cy="3104092"/>
            <a:chOff x="4844471" y="3642488"/>
            <a:chExt cx="4048009" cy="310409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620759" y="3642488"/>
              <a:ext cx="268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average transverse energy </a:t>
              </a:r>
              <a:endParaRPr kumimoji="1" lang="ja-JP" altLang="en-US" dirty="0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44471" y="5750293"/>
              <a:ext cx="1135082" cy="783193"/>
            </a:xfrm>
            <a:prstGeom prst="wedgeRoundRectCallout">
              <a:avLst>
                <a:gd name="adj1" fmla="val 61892"/>
                <a:gd name="adj2" fmla="val -58079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/>
                <a:t>faster</a:t>
              </a:r>
            </a:p>
            <a:p>
              <a:pPr algn="ctr"/>
              <a:r>
                <a:rPr lang="en-US" altLang="ja-JP" sz="2000" dirty="0" smtClean="0"/>
                <a:t>increase</a:t>
              </a:r>
              <a:endParaRPr kumimoji="1" lang="ja-JP" altLang="en-US" sz="2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/>
                <a:t>non-monotonic</a:t>
              </a:r>
            </a:p>
            <a:p>
              <a:pPr algn="ctr"/>
              <a:r>
                <a:rPr lang="en-US" altLang="ja-JP" sz="2000" dirty="0" smtClean="0"/>
                <a:t>behavior</a:t>
              </a:r>
            </a:p>
            <a:p>
              <a:pPr algn="ctr"/>
              <a:r>
                <a:rPr lang="en-US" altLang="ja-JP" sz="1600" dirty="0" smtClean="0"/>
                <a:t>as evidence of 1st. </a:t>
              </a:r>
              <a:r>
                <a:rPr lang="en-US" altLang="ja-JP" sz="1600" dirty="0" err="1" smtClean="0"/>
                <a:t>tr</a:t>
              </a:r>
              <a:r>
                <a:rPr lang="en-US" altLang="ja-JP" sz="1600" dirty="0" smtClean="0"/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2060"/>
                  </a:solidFill>
                </a:rPr>
                <a:t>Baryon-rich</a:t>
              </a:r>
            </a:p>
            <a:p>
              <a:r>
                <a:rPr lang="en-US" altLang="ja-JP" sz="2000" dirty="0" smtClean="0">
                  <a:solidFill>
                    <a:srgbClr val="002060"/>
                  </a:solidFill>
                </a:rPr>
                <a:t>events</a:t>
              </a:r>
              <a:endParaRPr kumimoji="1" lang="ja-JP" altLang="en-US" sz="2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7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density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igh luminosity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 strange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Exotic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Hypernuclei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Strangelets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hadron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Interaction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Rare-event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Factory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creation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properties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024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Plan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2263" y="1870866"/>
            <a:ext cx="1454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June 2016</a:t>
            </a:r>
          </a:p>
          <a:p>
            <a:r>
              <a:rPr lang="en-US" altLang="ja-JP" sz="2400" dirty="0" smtClean="0"/>
              <a:t>July 2016</a:t>
            </a:r>
          </a:p>
          <a:p>
            <a:r>
              <a:rPr lang="en-US" altLang="ja-JP" sz="2400" dirty="0" smtClean="0"/>
              <a:t>Aug. 2016</a:t>
            </a:r>
          </a:p>
          <a:p>
            <a:r>
              <a:rPr kumimoji="1" lang="en-US" altLang="ja-JP" sz="2400" dirty="0" smtClean="0"/>
              <a:t>Sep. </a:t>
            </a:r>
            <a:r>
              <a:rPr lang="en-US" altLang="ja-JP" sz="2400" dirty="0" smtClean="0"/>
              <a:t>2016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2124" y="1870866"/>
            <a:ext cx="3711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White </a:t>
            </a:r>
            <a:r>
              <a:rPr lang="en-US" altLang="ja-JP" sz="2400" b="1" dirty="0">
                <a:solidFill>
                  <a:srgbClr val="00B0F0"/>
                </a:solidFill>
              </a:rPr>
              <a:t>P</a:t>
            </a:r>
            <a:r>
              <a:rPr kumimoji="1" lang="en-US" altLang="ja-JP" sz="2400" b="1" dirty="0" smtClean="0">
                <a:solidFill>
                  <a:srgbClr val="00B0F0"/>
                </a:solidFill>
              </a:rPr>
              <a:t>aper </a:t>
            </a:r>
            <a:r>
              <a:rPr kumimoji="1" lang="en-US" altLang="ja-JP" sz="2400" dirty="0" smtClean="0"/>
              <a:t>uploaded</a:t>
            </a:r>
          </a:p>
          <a:p>
            <a:r>
              <a:rPr kumimoji="1" lang="en-US" altLang="ja-JP" sz="2400" dirty="0" smtClean="0"/>
              <a:t>Submission of LOI</a:t>
            </a:r>
          </a:p>
          <a:p>
            <a:r>
              <a:rPr lang="en-US" altLang="ja-JP" sz="2400" dirty="0" smtClean="0"/>
              <a:t>International Workshop</a:t>
            </a:r>
          </a:p>
          <a:p>
            <a:r>
              <a:rPr kumimoji="1" lang="en-US" altLang="ja-JP" sz="2400" dirty="0" smtClean="0"/>
              <a:t>Symposium @ JPS meeting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992124" y="4304313"/>
            <a:ext cx="5613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Funding </a:t>
            </a:r>
            <a:r>
              <a:rPr lang="en-US" altLang="ja-JP" sz="2400" b="1" dirty="0">
                <a:solidFill>
                  <a:srgbClr val="FFFF00"/>
                </a:solidFill>
              </a:rPr>
              <a:t>request to MEXT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</a:rPr>
              <a:t>Earliest approval </a:t>
            </a:r>
            <a:r>
              <a:rPr lang="en-US" altLang="ja-JP" sz="2400" b="1" dirty="0">
                <a:solidFill>
                  <a:srgbClr val="FFFF00"/>
                </a:solidFill>
              </a:rPr>
              <a:t>of funding 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Injector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injection system in </a:t>
            </a:r>
            <a:r>
              <a:rPr lang="en-US" altLang="ja-JP" sz="2400" dirty="0" smtClean="0"/>
              <a:t>RCS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spectrometer</a:t>
            </a:r>
          </a:p>
          <a:p>
            <a:r>
              <a:rPr lang="en-US" altLang="ja-JP" sz="2400" dirty="0" smtClean="0"/>
              <a:t>First </a:t>
            </a:r>
            <a:r>
              <a:rPr lang="en-US" altLang="ja-JP" sz="2400" dirty="0"/>
              <a:t>collision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263" y="4304313"/>
            <a:ext cx="1498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2020</a:t>
            </a:r>
          </a:p>
          <a:p>
            <a:r>
              <a:rPr lang="en-US" altLang="ja-JP" sz="2400" dirty="0" smtClean="0"/>
              <a:t>2021</a:t>
            </a:r>
          </a:p>
          <a:p>
            <a:r>
              <a:rPr kumimoji="1" lang="en-US" altLang="ja-JP" sz="2400" dirty="0" smtClean="0"/>
              <a:t>2021-2022</a:t>
            </a:r>
          </a:p>
          <a:p>
            <a:r>
              <a:rPr lang="en-US" altLang="ja-JP" sz="2400" dirty="0" smtClean="0"/>
              <a:t>2021-2023</a:t>
            </a:r>
          </a:p>
          <a:p>
            <a:r>
              <a:rPr kumimoji="1" lang="en-US" altLang="ja-JP" sz="2400" dirty="0" smtClean="0"/>
              <a:t>2023-2024</a:t>
            </a:r>
          </a:p>
          <a:p>
            <a:r>
              <a:rPr lang="en-US" altLang="ja-JP" sz="2400" dirty="0" smtClean="0"/>
              <a:t>2025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4997" y="1371395"/>
            <a:ext cx="330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Recent activities: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997" y="378109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Future plan:</a:t>
            </a:r>
            <a:endParaRPr kumimoji="1" lang="ja-JP" altLang="en-US" sz="2800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02" y="1458219"/>
            <a:ext cx="2812256" cy="2069131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829331" y="3466968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/>
                <a:ea typeface="ＭＳ Ｐゴシック"/>
              </a:rPr>
              <a:t>Visit J-PARC-HI Web Page</a:t>
            </a:r>
          </a:p>
          <a:p>
            <a:pPr algn="ctr"/>
            <a:r>
              <a:rPr lang="en-US" altLang="ja-JP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ＭＳ Ｐゴシック"/>
              </a:rPr>
              <a:t>http://asrc.jaea.go.jp/soshiki/gr/hadron/jparc-hi/</a:t>
            </a:r>
            <a:endParaRPr lang="ja-JP" altLang="en-US" sz="1400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044224" y="1952591"/>
            <a:ext cx="1001378" cy="303425"/>
          </a:xfrm>
          <a:prstGeom prst="rightArrow">
            <a:avLst>
              <a:gd name="adj1" fmla="val 50000"/>
              <a:gd name="adj2" fmla="val 7843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96842" y="614298"/>
            <a:ext cx="75248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Search for QCD Critical Point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prstClr val="black"/>
                </a:solidFill>
                <a:latin typeface="Arial"/>
                <a:ea typeface="ＭＳ Ｐゴシック"/>
              </a:rPr>
              <a:t>with Fluctuations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18" y="2044085"/>
            <a:ext cx="4330061" cy="31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439971" y="5301208"/>
            <a:ext cx="6438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/>
              <a:t>Sakaida</a:t>
            </a:r>
            <a:r>
              <a:rPr lang="en-US" altLang="ja-JP" dirty="0"/>
              <a:t>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err="1"/>
              <a:t>Fujii</a:t>
            </a:r>
            <a:r>
              <a:rPr lang="en-US" altLang="ja-JP" dirty="0"/>
              <a:t>,</a:t>
            </a:r>
            <a:r>
              <a:rPr lang="ja-JP" altLang="en-US" dirty="0"/>
              <a:t> </a:t>
            </a:r>
            <a:r>
              <a:rPr lang="en-US" altLang="ja-JP" dirty="0"/>
              <a:t>MK, </a:t>
            </a:r>
            <a:r>
              <a:rPr lang="en-US" altLang="ja-JP" dirty="0" smtClean="0"/>
              <a:t>Phys. Rev. C95, 064509 (2017)</a:t>
            </a:r>
          </a:p>
          <a:p>
            <a:pPr algn="ctr"/>
            <a:r>
              <a:rPr kumimoji="1" lang="en-US" altLang="ja-JP" b="1" dirty="0" err="1" smtClean="0"/>
              <a:t>Asakawa</a:t>
            </a:r>
            <a:r>
              <a:rPr kumimoji="1" lang="en-US" altLang="ja-JP" b="1" dirty="0" smtClean="0"/>
              <a:t>, MK, </a:t>
            </a:r>
            <a:r>
              <a:rPr kumimoji="1" lang="en-US" altLang="ja-JP" b="1" dirty="0" err="1" smtClean="0"/>
              <a:t>Prog</a:t>
            </a:r>
            <a:r>
              <a:rPr kumimoji="1" lang="en-US" altLang="ja-JP" b="1" dirty="0" smtClean="0"/>
              <a:t>. Part. </a:t>
            </a:r>
            <a:r>
              <a:rPr kumimoji="1" lang="en-US" altLang="ja-JP" b="1" dirty="0" err="1" smtClean="0"/>
              <a:t>Nucl</a:t>
            </a:r>
            <a:r>
              <a:rPr kumimoji="1" lang="en-US" altLang="ja-JP" b="1" dirty="0" smtClean="0"/>
              <a:t>. Phys. 90, 299 (2016)</a:t>
            </a:r>
          </a:p>
          <a:p>
            <a:pPr algn="ctr"/>
            <a:r>
              <a:rPr lang="en-US" altLang="ja-JP" dirty="0"/>
              <a:t>Ohnishi, MK, </a:t>
            </a:r>
            <a:r>
              <a:rPr lang="en-US" altLang="ja-JP" dirty="0" err="1"/>
              <a:t>Asakawa</a:t>
            </a:r>
            <a:r>
              <a:rPr lang="en-US" altLang="ja-JP" dirty="0"/>
              <a:t>, </a:t>
            </a:r>
            <a:r>
              <a:rPr lang="en-US" altLang="ja-JP" dirty="0" smtClean="0"/>
              <a:t>Phys. Rev. C94</a:t>
            </a:r>
            <a:r>
              <a:rPr lang="en-US" altLang="ja-JP" dirty="0"/>
              <a:t>, 044905 (2016)</a:t>
            </a:r>
          </a:p>
          <a:p>
            <a:pPr algn="ctr"/>
            <a:r>
              <a:rPr lang="en-US" altLang="ja-JP" dirty="0"/>
              <a:t>MK, </a:t>
            </a:r>
            <a:r>
              <a:rPr lang="en-US" altLang="ja-JP" dirty="0" err="1"/>
              <a:t>Nucl</a:t>
            </a:r>
            <a:r>
              <a:rPr lang="en-US" altLang="ja-JP" dirty="0"/>
              <a:t>. Phys. A942, 65 (2015</a:t>
            </a:r>
            <a:r>
              <a:rPr lang="en-US" altLang="ja-JP" dirty="0" smtClean="0"/>
              <a:t>)</a:t>
            </a:r>
          </a:p>
          <a:p>
            <a:pPr algn="ctr"/>
            <a:r>
              <a:rPr kumimoji="1" lang="en-US" altLang="ja-JP" dirty="0" smtClean="0"/>
              <a:t>MK, </a:t>
            </a:r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Ohno</a:t>
            </a:r>
            <a:r>
              <a:rPr kumimoji="1" lang="en-US" altLang="ja-JP" dirty="0" smtClean="0"/>
              <a:t>, Phys. Lett. B728, 386 (2014)</a:t>
            </a:r>
          </a:p>
        </p:txBody>
      </p:sp>
    </p:spTree>
    <p:extLst>
      <p:ext uri="{BB962C8B-B14F-4D97-AF65-F5344CB8AC3E}">
        <p14:creationId xmlns:p14="http://schemas.microsoft.com/office/powerpoint/2010/main" val="27561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09438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3375254" y="5648305"/>
            <a:ext cx="3284978" cy="11431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Fluctuations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239143"/>
            <a:ext cx="820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2066945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803249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96905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96905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73303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72418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79343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655751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98924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546040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79113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632160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645366" y="1988766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786812" y="5670565"/>
            <a:ext cx="864096" cy="782770"/>
          </a:xfrm>
          <a:prstGeom prst="bentArrow">
            <a:avLst>
              <a:gd name="adj1" fmla="val 31314"/>
              <a:gd name="adj2" fmla="val 32893"/>
              <a:gd name="adj3" fmla="val 34472"/>
              <a:gd name="adj4" fmla="val 353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2237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90" y="6254510"/>
            <a:ext cx="2927506" cy="4148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59202" y="5670211"/>
            <a:ext cx="151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24884" y="792871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Review: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MK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,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PPNP </a:t>
            </a: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90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(2016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48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500YEN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sp>
          <p:nvSpPr>
            <p:cNvPr id="7" name="角丸四角形 6"/>
            <p:cNvSpPr/>
            <p:nvPr/>
          </p:nvSpPr>
          <p:spPr>
            <a:xfrm>
              <a:off x="4582326" y="2896770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678976" y="3068960"/>
              <a:ext cx="2675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B. </a:t>
              </a:r>
              <a:r>
                <a:rPr lang="en-US" altLang="ja-JP" sz="3200" dirty="0" smtClean="0">
                  <a:solidFill>
                    <a:srgbClr val="0070C0"/>
                  </a:solidFill>
                  <a:latin typeface="Calibri"/>
                  <a:ea typeface="ＭＳ Ｐゴシック"/>
                </a:rPr>
                <a:t>10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 x </a:t>
              </a:r>
              <a:r>
                <a:rPr lang="en-US" altLang="ja-JP" sz="3200" dirty="0" smtClean="0">
                  <a:solidFill>
                    <a:srgbClr val="0070C0"/>
                  </a:solidFill>
                  <a:latin typeface="Calibri"/>
                  <a:ea typeface="ＭＳ Ｐゴシック"/>
                </a:rPr>
                <a:t>100YEN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sp>
          <p:nvSpPr>
            <p:cNvPr id="8" name="角丸四角形 7"/>
            <p:cNvSpPr/>
            <p:nvPr/>
          </p:nvSpPr>
          <p:spPr>
            <a:xfrm>
              <a:off x="1187624" y="2896769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380039" y="3060249"/>
              <a:ext cx="2484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A. </a:t>
              </a:r>
              <a:r>
                <a:rPr lang="en-US" altLang="ja-JP" sz="3200" noProof="0" dirty="0">
                  <a:solidFill>
                    <a:srgbClr val="FF0000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3200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0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x </a:t>
              </a:r>
              <a:r>
                <a:rPr lang="en-US" altLang="ja-JP" sz="3200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50YEN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00" y="3789025"/>
            <a:ext cx="2094883" cy="106406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2556" r="56278" b="9716"/>
          <a:stretch/>
        </p:blipFill>
        <p:spPr>
          <a:xfrm>
            <a:off x="6016843" y="3717032"/>
            <a:ext cx="1152128" cy="115212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7" t="9109" r="11589" b="13164"/>
          <a:stretch/>
        </p:blipFill>
        <p:spPr>
          <a:xfrm>
            <a:off x="4826977" y="3714124"/>
            <a:ext cx="1152128" cy="11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4582326" y="2896770"/>
            <a:ext cx="2869034" cy="2272559"/>
            <a:chOff x="4582326" y="2896770"/>
            <a:chExt cx="2869034" cy="2272559"/>
          </a:xfrm>
        </p:grpSpPr>
        <p:sp>
          <p:nvSpPr>
            <p:cNvPr id="24" name="角丸四角形 23"/>
            <p:cNvSpPr/>
            <p:nvPr/>
          </p:nvSpPr>
          <p:spPr>
            <a:xfrm>
              <a:off x="4582326" y="2896770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678976" y="3068960"/>
              <a:ext cx="2675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B. </a:t>
              </a:r>
              <a:r>
                <a:rPr lang="en-US" altLang="ja-JP" sz="3200" dirty="0" smtClean="0">
                  <a:solidFill>
                    <a:srgbClr val="0070C0"/>
                  </a:solidFill>
                  <a:latin typeface="Calibri"/>
                  <a:ea typeface="ＭＳ Ｐゴシック"/>
                </a:rPr>
                <a:t>10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 x </a:t>
              </a:r>
              <a:r>
                <a:rPr lang="en-US" altLang="ja-JP" sz="3200" dirty="0" smtClean="0">
                  <a:solidFill>
                    <a:srgbClr val="0070C0"/>
                  </a:solidFill>
                  <a:latin typeface="Calibri"/>
                  <a:ea typeface="ＭＳ Ｐゴシック"/>
                </a:rPr>
                <a:t>100YEN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187624" y="2896769"/>
            <a:ext cx="2869034" cy="2272559"/>
            <a:chOff x="1187624" y="2896769"/>
            <a:chExt cx="2869034" cy="2272559"/>
          </a:xfrm>
        </p:grpSpPr>
        <p:sp>
          <p:nvSpPr>
            <p:cNvPr id="27" name="角丸四角形 26"/>
            <p:cNvSpPr/>
            <p:nvPr/>
          </p:nvSpPr>
          <p:spPr>
            <a:xfrm>
              <a:off x="1187624" y="2896769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380039" y="3060249"/>
              <a:ext cx="2484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A. </a:t>
              </a:r>
              <a:r>
                <a:rPr lang="en-US" altLang="ja-JP" sz="3200" noProof="0" dirty="0">
                  <a:solidFill>
                    <a:srgbClr val="FF0000"/>
                  </a:solidFill>
                  <a:latin typeface="Calibri"/>
                  <a:ea typeface="ＭＳ Ｐゴシック"/>
                </a:rPr>
                <a:t>2</a:t>
              </a:r>
              <a:r>
                <a:rPr lang="en-US" altLang="ja-JP" sz="3200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0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x </a:t>
              </a:r>
              <a:r>
                <a:rPr lang="en-US" altLang="ja-JP" sz="3200" dirty="0" smtClean="0">
                  <a:solidFill>
                    <a:srgbClr val="FF0000"/>
                  </a:solidFill>
                  <a:latin typeface="Calibri"/>
                  <a:ea typeface="ＭＳ Ｐゴシック"/>
                </a:rPr>
                <a:t>50YEN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00" y="3789025"/>
            <a:ext cx="2094883" cy="106406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2556" r="56278" b="9716"/>
          <a:stretch/>
        </p:blipFill>
        <p:spPr>
          <a:xfrm>
            <a:off x="6016843" y="3717032"/>
            <a:ext cx="1152128" cy="115212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7" t="9109" r="11589" b="13164"/>
          <a:stretch/>
        </p:blipFill>
        <p:spPr>
          <a:xfrm>
            <a:off x="4826977" y="3714124"/>
            <a:ext cx="1152128" cy="11521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Coin Game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245" y="1604092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et 500YEN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5598006"/>
            <a:ext cx="3882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But, different fluctuation.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sp>
          <p:nvSpPr>
            <p:cNvPr id="19" name="角丸四角形 18"/>
            <p:cNvSpPr/>
            <p:nvPr/>
          </p:nvSpPr>
          <p:spPr>
            <a:xfrm>
              <a:off x="6156176" y="4036761"/>
              <a:ext cx="2869034" cy="2272559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254430" y="4178763"/>
              <a:ext cx="26725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.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x 1000YEN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04878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46" y="4709188"/>
            <a:ext cx="2623713" cy="13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94" y="791437"/>
            <a:ext cx="4392488" cy="41497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88866" cy="584775"/>
          </a:xfrm>
        </p:spPr>
        <p:txBody>
          <a:bodyPr/>
          <a:lstStyle/>
          <a:p>
            <a:r>
              <a:rPr kumimoji="1" lang="en-US" altLang="ja-JP" dirty="0" smtClean="0"/>
              <a:t> Higher-Order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53648" y="48488"/>
            <a:ext cx="172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STAR Collab.</a:t>
            </a:r>
          </a:p>
          <a:p>
            <a:r>
              <a:rPr lang="en-US" altLang="ja-JP" sz="2000" dirty="0" smtClean="0"/>
              <a:t>2010~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574" y="4941168"/>
            <a:ext cx="5110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-zero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non</a:t>
            </a:r>
            <a:r>
              <a:rPr kumimoji="1" lang="en-US" altLang="ja-JP" sz="2400" dirty="0" smtClean="0"/>
              <a:t>-Gaussian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</a:t>
            </a:r>
          </a:p>
          <a:p>
            <a:r>
              <a:rPr kumimoji="1" lang="en-US" altLang="ja-JP" sz="2400" dirty="0" smtClean="0"/>
              <a:t>have been established!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" y="1152211"/>
            <a:ext cx="3232616" cy="3728887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5" y="2231597"/>
            <a:ext cx="792088" cy="41949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7" y="3369786"/>
            <a:ext cx="792088" cy="420838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2" y="3736779"/>
            <a:ext cx="792088" cy="41949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9853"/>
            <a:ext cx="792088" cy="420838"/>
          </a:xfrm>
          <a:prstGeom prst="rect">
            <a:avLst/>
          </a:prstGeom>
        </p:spPr>
      </p:pic>
      <p:sp>
        <p:nvSpPr>
          <p:cNvPr id="9" name="楕円 8"/>
          <p:cNvSpPr/>
          <p:nvPr/>
        </p:nvSpPr>
        <p:spPr>
          <a:xfrm>
            <a:off x="5855389" y="986712"/>
            <a:ext cx="677997" cy="1085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 rot="2429828">
            <a:off x="5490472" y="685173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endParaRPr kumimoji="1" lang="ja-JP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2946" y="6083816"/>
            <a:ext cx="56124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Have we measured critical fluctuations?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667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91" y="2564904"/>
            <a:ext cx="7297544" cy="4115157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2627784" y="2225378"/>
            <a:ext cx="6290870" cy="3651894"/>
          </a:xfrm>
          <a:prstGeom prst="roundRect">
            <a:avLst>
              <a:gd name="adj" fmla="val 12042"/>
            </a:avLst>
          </a:prstGeom>
          <a:solidFill>
            <a:schemeClr val="lt1">
              <a:alpha val="8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11343" cy="584775"/>
          </a:xfrm>
        </p:spPr>
        <p:txBody>
          <a:bodyPr/>
          <a:lstStyle/>
          <a:p>
            <a:r>
              <a:rPr kumimoji="1" lang="en-US" altLang="ja-JP" dirty="0" smtClean="0"/>
              <a:t> Remarks on Fluctuations in HIC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955146"/>
            <a:ext cx="6717481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Experiments cannot observe</a:t>
            </a:r>
          </a:p>
          <a:p>
            <a:pPr algn="ctr"/>
            <a:r>
              <a:rPr lang="en-US" altLang="ja-JP" sz="2800" dirty="0" smtClean="0"/>
              <a:t>critical fluctuation in equilibrium directly.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32802" y="239240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Growth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13999" y="2873450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</a:t>
            </a:r>
            <a:r>
              <a:rPr kumimoji="1" lang="en-US" altLang="ja-JP" sz="2000" dirty="0" smtClean="0"/>
              <a:t>ritical fluctuation has to be well developed.</a:t>
            </a:r>
          </a:p>
          <a:p>
            <a:r>
              <a:rPr lang="en-US" altLang="ja-JP" sz="2000" dirty="0" smtClean="0"/>
              <a:t>But, relaxation toward equilibration </a:t>
            </a:r>
            <a:r>
              <a:rPr lang="en-US" altLang="ja-JP" sz="2000" dirty="0"/>
              <a:t>i</a:t>
            </a:r>
            <a:r>
              <a:rPr lang="en-US" altLang="ja-JP" sz="2000" dirty="0" smtClean="0"/>
              <a:t>s slow </a:t>
            </a:r>
            <a:r>
              <a:rPr lang="en-US" altLang="ja-JP" sz="2000" dirty="0"/>
              <a:t>around </a:t>
            </a:r>
            <a:r>
              <a:rPr lang="en-US" altLang="ja-JP" sz="2000" dirty="0" smtClean="0"/>
              <a:t>CP because of the critical slowing down.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07408" y="4119463"/>
            <a:ext cx="30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Decay by diffusion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3998" y="459332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Fluctuations developed at CP </a:t>
            </a:r>
            <a:r>
              <a:rPr lang="en-US" altLang="ja-JP" sz="2000" dirty="0" smtClean="0"/>
              <a:t>are modified by the time evolution in later stage.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 rot="21311635" flipH="1">
            <a:off x="1924790" y="3266202"/>
            <a:ext cx="889272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rot="508374" flipH="1">
            <a:off x="1797006" y="4380165"/>
            <a:ext cx="970559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5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09856" y="2924944"/>
            <a:ext cx="3724288" cy="1237262"/>
          </a:xfrm>
        </p:spPr>
        <p:txBody>
          <a:bodyPr wrap="none">
            <a:spAutoFit/>
          </a:bodyPr>
          <a:lstStyle/>
          <a:p>
            <a:r>
              <a:rPr lang="en-US" altLang="ja-JP" sz="3600" dirty="0" err="1" smtClean="0">
                <a:solidFill>
                  <a:schemeClr val="tx1"/>
                </a:solidFill>
              </a:rPr>
              <a:t>Masakiyo</a:t>
            </a:r>
            <a:r>
              <a:rPr lang="en-US" altLang="ja-JP" sz="3600" dirty="0" smtClean="0">
                <a:solidFill>
                  <a:schemeClr val="tx1"/>
                </a:solidFill>
              </a:rPr>
              <a:t> Kitazawa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(Osaka U.)</a:t>
            </a: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0" y="123889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dirty="0" smtClean="0"/>
              <a:t>Search for QCD Critical Point</a:t>
            </a:r>
            <a:br>
              <a:rPr lang="en-US" altLang="ja-JP" sz="4800" dirty="0" smtClean="0"/>
            </a:br>
            <a:r>
              <a:rPr lang="en-US" altLang="ja-JP" sz="4800" dirty="0" smtClean="0"/>
              <a:t>at J-PARC </a:t>
            </a:r>
            <a:r>
              <a:rPr lang="en-US" altLang="ja-JP" sz="4800" dirty="0"/>
              <a:t>Heavy-Ion Program </a:t>
            </a:r>
            <a:endParaRPr kumimoji="1" lang="ja-JP" altLang="en-US" sz="4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46358" y="6385101"/>
            <a:ext cx="5051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REIMEI Workshop, J-PARC, Tokai, Dec. 13, 2017</a:t>
            </a:r>
            <a:endParaRPr kumimoji="1" lang="ja-JP" altLang="en-US" sz="20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863588" y="4437112"/>
            <a:ext cx="7416824" cy="1656184"/>
            <a:chOff x="863588" y="4437112"/>
            <a:chExt cx="7416824" cy="1656184"/>
          </a:xfrm>
        </p:grpSpPr>
        <p:sp>
          <p:nvSpPr>
            <p:cNvPr id="6" name="角丸四角形 5"/>
            <p:cNvSpPr/>
            <p:nvPr/>
          </p:nvSpPr>
          <p:spPr>
            <a:xfrm>
              <a:off x="863588" y="4437112"/>
              <a:ext cx="7416824" cy="165618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283343" y="5055742"/>
              <a:ext cx="65773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kumimoji="1" lang="en-US" altLang="ja-JP" sz="2800" dirty="0" smtClean="0"/>
                <a:t>J-PARC Heavy-Ion Program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en-US" altLang="ja-JP" sz="2800" dirty="0" smtClean="0"/>
                <a:t>Exp. Search for QCD-CP with fluctuations</a:t>
              </a:r>
              <a:endParaRPr kumimoji="1" lang="ja-JP" altLang="en-US" sz="28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11591" y="4532522"/>
              <a:ext cx="53208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chemeClr val="tx2">
                      <a:lumMod val="50000"/>
                    </a:schemeClr>
                  </a:solidFill>
                </a:rPr>
                <a:t>Two topics covered in this talk</a:t>
              </a:r>
              <a:endParaRPr kumimoji="1" lang="ja-JP" altLang="en-US" sz="3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6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484784"/>
            <a:ext cx="6713459" cy="5184576"/>
          </a:xfrm>
          <a:prstGeom prst="rect">
            <a:avLst/>
          </a:prstGeom>
        </p:spPr>
      </p:pic>
      <p:sp>
        <p:nvSpPr>
          <p:cNvPr id="49" name="二等辺三角形 48"/>
          <p:cNvSpPr/>
          <p:nvPr/>
        </p:nvSpPr>
        <p:spPr>
          <a:xfrm flipV="1">
            <a:off x="2344301" y="2348879"/>
            <a:ext cx="1351218" cy="3286241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2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86770"/>
            <a:ext cx="251520" cy="522900"/>
          </a:xfrm>
          <a:prstGeom prst="rect">
            <a:avLst/>
          </a:prstGeom>
        </p:spPr>
      </p:pic>
      <p:pic>
        <p:nvPicPr>
          <p:cNvPr id="54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3" y="5548796"/>
            <a:ext cx="410375" cy="370663"/>
          </a:xfrm>
          <a:prstGeom prst="rect">
            <a:avLst/>
          </a:prstGeom>
        </p:spPr>
      </p:pic>
      <p:sp>
        <p:nvSpPr>
          <p:cNvPr id="55" name="フリーフォーム 54"/>
          <p:cNvSpPr>
            <a:spLocks noChangeAspect="1"/>
          </p:cNvSpPr>
          <p:nvPr/>
        </p:nvSpPr>
        <p:spPr>
          <a:xfrm>
            <a:off x="2677396" y="4006737"/>
            <a:ext cx="685516" cy="6293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フリーフォーム 55"/>
          <p:cNvSpPr>
            <a:spLocks noChangeAspect="1"/>
          </p:cNvSpPr>
          <p:nvPr/>
        </p:nvSpPr>
        <p:spPr>
          <a:xfrm>
            <a:off x="2468720" y="2958845"/>
            <a:ext cx="1100195" cy="101005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57150">
            <a:solidFill>
              <a:srgbClr val="0033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283969" y="3284984"/>
            <a:ext cx="2952328" cy="2160240"/>
            <a:chOff x="4283969" y="3284984"/>
            <a:chExt cx="2952328" cy="2160240"/>
          </a:xfrm>
        </p:grpSpPr>
        <p:sp>
          <p:nvSpPr>
            <p:cNvPr id="50" name="四角形吹き出し 49"/>
            <p:cNvSpPr/>
            <p:nvPr/>
          </p:nvSpPr>
          <p:spPr>
            <a:xfrm>
              <a:off x="4283969" y="3284984"/>
              <a:ext cx="2952328" cy="2160240"/>
            </a:xfrm>
            <a:prstGeom prst="wedgeRectCallout">
              <a:avLst>
                <a:gd name="adj1" fmla="val -79808"/>
                <a:gd name="adj2" fmla="val -15406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967065" y="486916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111081" y="4653136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255096" y="4509120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399113" y="4545124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543129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687145" y="3789040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831161" y="4005064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975177" y="4293096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19193" y="4750142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263209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407225" y="479715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V="1">
              <a:off x="4679033" y="3573016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4463009" y="4941168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85" y="5103718"/>
              <a:ext cx="254612" cy="207101"/>
            </a:xfrm>
            <a:prstGeom prst="rect">
              <a:avLst/>
            </a:prstGeom>
          </p:spPr>
        </p:pic>
        <p:pic>
          <p:nvPicPr>
            <p:cNvPr id="22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535" y="3480604"/>
              <a:ext cx="684586" cy="293393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4785434" y="1016312"/>
            <a:ext cx="2952328" cy="2160240"/>
            <a:chOff x="4785434" y="1016312"/>
            <a:chExt cx="2952328" cy="2160240"/>
          </a:xfrm>
        </p:grpSpPr>
        <p:sp>
          <p:nvSpPr>
            <p:cNvPr id="51" name="四角形吹き出し 50"/>
            <p:cNvSpPr/>
            <p:nvPr/>
          </p:nvSpPr>
          <p:spPr>
            <a:xfrm>
              <a:off x="4785434" y="1016312"/>
              <a:ext cx="2952328" cy="2160240"/>
            </a:xfrm>
            <a:prstGeom prst="wedgeRectCallout">
              <a:avLst>
                <a:gd name="adj1" fmla="val -87091"/>
                <a:gd name="adj2" fmla="val 35801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25509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399113" y="258614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543129" y="244213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687144" y="227687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831161" y="221022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975177" y="210966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9193" y="210967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263209" y="215410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407225" y="236928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551241" y="234888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6695257" y="251414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839273" y="251413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983289" y="258614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 flipV="1">
              <a:off x="5111081" y="128916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>
              <a:off x="4895057" y="265731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2819866"/>
              <a:ext cx="254612" cy="207101"/>
            </a:xfrm>
            <a:prstGeom prst="rect">
              <a:avLst/>
            </a:prstGeom>
          </p:spPr>
        </p:pic>
        <p:pic>
          <p:nvPicPr>
            <p:cNvPr id="39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196752"/>
              <a:ext cx="684586" cy="293393"/>
            </a:xfrm>
            <a:prstGeom prst="rect">
              <a:avLst/>
            </a:prstGeom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4079754" y="6236682"/>
            <a:ext cx="495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Diffusion modifies distribution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2303734">
            <a:off x="1242516" y="355820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QGP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 rot="1982627">
            <a:off x="875807" y="2862834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Hadronic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22768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/>
              <a:t>Diffusion in Hadronic Stage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046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32354" cy="584775"/>
          </a:xfrm>
        </p:spPr>
        <p:txBody>
          <a:bodyPr/>
          <a:lstStyle/>
          <a:p>
            <a:r>
              <a:rPr kumimoji="1" lang="en-US" altLang="ja-JP" smtClean="0"/>
              <a:t> </a:t>
            </a:r>
            <a:r>
              <a:rPr kumimoji="1" lang="en-US" altLang="ja-JP" smtClean="0"/>
              <a:t>(Non-Interacting) </a:t>
            </a:r>
            <a:r>
              <a:rPr kumimoji="1" lang="en-US" altLang="ja-JP" dirty="0" smtClean="0"/>
              <a:t>Brownian Particle </a:t>
            </a:r>
            <a:r>
              <a:rPr lang="en-US" altLang="ja-JP" dirty="0" smtClean="0"/>
              <a:t>Model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59" name="テキスト ボックス 158"/>
          <p:cNvSpPr txBox="1"/>
          <p:nvPr/>
        </p:nvSpPr>
        <p:spPr>
          <a:xfrm>
            <a:off x="4829564" y="6201581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角丸四角形 154"/>
          <p:cNvSpPr/>
          <p:nvPr/>
        </p:nvSpPr>
        <p:spPr>
          <a:xfrm>
            <a:off x="1284346" y="5877272"/>
            <a:ext cx="2951494" cy="8415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132354" cy="584775"/>
          </a:xfrm>
        </p:spPr>
        <p:txBody>
          <a:bodyPr/>
          <a:lstStyle/>
          <a:p>
            <a:r>
              <a:rPr kumimoji="1" lang="en-US" altLang="ja-JP" dirty="0" smtClean="0"/>
              <a:t> (Non-Interacting) Brownian Particle Model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11560" y="1124744"/>
            <a:ext cx="0" cy="5184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38485"/>
            <a:ext cx="179512" cy="37083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21684" y="1091715"/>
            <a:ext cx="392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 (uniform)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07096" y="1642255"/>
            <a:ext cx="6984776" cy="483272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"/>
          <p:cNvSpPr/>
          <p:nvPr/>
        </p:nvSpPr>
        <p:spPr>
          <a:xfrm>
            <a:off x="5658272" y="191405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0"/>
          <p:cNvSpPr/>
          <p:nvPr/>
        </p:nvSpPr>
        <p:spPr>
          <a:xfrm>
            <a:off x="1833631" y="17921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1"/>
          <p:cNvSpPr/>
          <p:nvPr/>
        </p:nvSpPr>
        <p:spPr>
          <a:xfrm>
            <a:off x="5539440" y="186005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2"/>
          <p:cNvSpPr/>
          <p:nvPr/>
        </p:nvSpPr>
        <p:spPr>
          <a:xfrm>
            <a:off x="1301857" y="190023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3"/>
          <p:cNvSpPr/>
          <p:nvPr/>
        </p:nvSpPr>
        <p:spPr>
          <a:xfrm>
            <a:off x="4434533" y="178491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14"/>
          <p:cNvSpPr/>
          <p:nvPr/>
        </p:nvSpPr>
        <p:spPr>
          <a:xfrm>
            <a:off x="1254483" y="17922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18"/>
          <p:cNvSpPr/>
          <p:nvPr/>
        </p:nvSpPr>
        <p:spPr>
          <a:xfrm>
            <a:off x="1835249" y="19318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0"/>
          <p:cNvSpPr/>
          <p:nvPr/>
        </p:nvSpPr>
        <p:spPr>
          <a:xfrm>
            <a:off x="2818445" y="184433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1"/>
          <p:cNvSpPr/>
          <p:nvPr/>
        </p:nvSpPr>
        <p:spPr>
          <a:xfrm>
            <a:off x="3804322" y="18277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2"/>
          <p:cNvSpPr/>
          <p:nvPr/>
        </p:nvSpPr>
        <p:spPr>
          <a:xfrm>
            <a:off x="3729096" y="193579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3"/>
          <p:cNvSpPr/>
          <p:nvPr/>
        </p:nvSpPr>
        <p:spPr>
          <a:xfrm>
            <a:off x="4488533" y="191814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"/>
          <p:cNvSpPr/>
          <p:nvPr/>
        </p:nvSpPr>
        <p:spPr>
          <a:xfrm>
            <a:off x="5646024" y="18060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26"/>
          <p:cNvSpPr/>
          <p:nvPr/>
        </p:nvSpPr>
        <p:spPr>
          <a:xfrm>
            <a:off x="3696467" y="181688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27"/>
          <p:cNvSpPr/>
          <p:nvPr/>
        </p:nvSpPr>
        <p:spPr>
          <a:xfrm>
            <a:off x="1192294" y="18962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29"/>
          <p:cNvSpPr/>
          <p:nvPr/>
        </p:nvSpPr>
        <p:spPr>
          <a:xfrm>
            <a:off x="2747574" y="17903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0"/>
          <p:cNvSpPr/>
          <p:nvPr/>
        </p:nvSpPr>
        <p:spPr>
          <a:xfrm>
            <a:off x="2761300" y="19211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1"/>
          <p:cNvSpPr/>
          <p:nvPr/>
        </p:nvSpPr>
        <p:spPr>
          <a:xfrm>
            <a:off x="1943249" y="1882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2"/>
          <p:cNvSpPr/>
          <p:nvPr/>
        </p:nvSpPr>
        <p:spPr>
          <a:xfrm>
            <a:off x="4363839" y="189291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3"/>
          <p:cNvSpPr/>
          <p:nvPr/>
        </p:nvSpPr>
        <p:spPr>
          <a:xfrm>
            <a:off x="4333200" y="17501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34"/>
          <p:cNvSpPr/>
          <p:nvPr/>
        </p:nvSpPr>
        <p:spPr>
          <a:xfrm>
            <a:off x="2662172" y="1742785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37"/>
          <p:cNvSpPr/>
          <p:nvPr/>
        </p:nvSpPr>
        <p:spPr>
          <a:xfrm>
            <a:off x="3632550" y="1745046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38"/>
          <p:cNvSpPr/>
          <p:nvPr/>
        </p:nvSpPr>
        <p:spPr>
          <a:xfrm>
            <a:off x="5496272" y="173368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39"/>
          <p:cNvSpPr/>
          <p:nvPr/>
        </p:nvSpPr>
        <p:spPr>
          <a:xfrm>
            <a:off x="1146483" y="17449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2"/>
          <p:cNvSpPr/>
          <p:nvPr/>
        </p:nvSpPr>
        <p:spPr>
          <a:xfrm>
            <a:off x="1763688" y="175016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007132" y="4221088"/>
            <a:ext cx="6984776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6"/>
          <p:cNvSpPr/>
          <p:nvPr/>
        </p:nvSpPr>
        <p:spPr>
          <a:xfrm>
            <a:off x="4900631" y="489425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7"/>
          <p:cNvSpPr/>
          <p:nvPr/>
        </p:nvSpPr>
        <p:spPr>
          <a:xfrm>
            <a:off x="5481424" y="451541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8"/>
          <p:cNvSpPr/>
          <p:nvPr/>
        </p:nvSpPr>
        <p:spPr>
          <a:xfrm>
            <a:off x="3837585" y="471137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9"/>
          <p:cNvSpPr/>
          <p:nvPr/>
        </p:nvSpPr>
        <p:spPr>
          <a:xfrm>
            <a:off x="2291829" y="449614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0"/>
          <p:cNvSpPr/>
          <p:nvPr/>
        </p:nvSpPr>
        <p:spPr>
          <a:xfrm>
            <a:off x="3891585" y="48133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1"/>
          <p:cNvSpPr/>
          <p:nvPr/>
        </p:nvSpPr>
        <p:spPr>
          <a:xfrm>
            <a:off x="2226685" y="43942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2"/>
          <p:cNvSpPr/>
          <p:nvPr/>
        </p:nvSpPr>
        <p:spPr>
          <a:xfrm>
            <a:off x="3211370" y="44149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3"/>
          <p:cNvSpPr/>
          <p:nvPr/>
        </p:nvSpPr>
        <p:spPr>
          <a:xfrm>
            <a:off x="1545163" y="4449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54"/>
          <p:cNvSpPr/>
          <p:nvPr/>
        </p:nvSpPr>
        <p:spPr>
          <a:xfrm>
            <a:off x="5362592" y="446141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55"/>
          <p:cNvSpPr/>
          <p:nvPr/>
        </p:nvSpPr>
        <p:spPr>
          <a:xfrm>
            <a:off x="1306522" y="48870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56"/>
          <p:cNvSpPr/>
          <p:nvPr/>
        </p:nvSpPr>
        <p:spPr>
          <a:xfrm>
            <a:off x="4465257" y="449580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57"/>
          <p:cNvSpPr/>
          <p:nvPr/>
        </p:nvSpPr>
        <p:spPr>
          <a:xfrm>
            <a:off x="1259148" y="477900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58"/>
          <p:cNvSpPr/>
          <p:nvPr/>
        </p:nvSpPr>
        <p:spPr>
          <a:xfrm>
            <a:off x="3945585" y="468715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59"/>
          <p:cNvSpPr/>
          <p:nvPr/>
        </p:nvSpPr>
        <p:spPr>
          <a:xfrm>
            <a:off x="5011921" y="495493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0"/>
          <p:cNvSpPr/>
          <p:nvPr/>
        </p:nvSpPr>
        <p:spPr>
          <a:xfrm>
            <a:off x="3074596" y="44059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1"/>
          <p:cNvSpPr/>
          <p:nvPr/>
        </p:nvSpPr>
        <p:spPr>
          <a:xfrm>
            <a:off x="1546781" y="45887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2"/>
          <p:cNvSpPr/>
          <p:nvPr/>
        </p:nvSpPr>
        <p:spPr>
          <a:xfrm>
            <a:off x="3145566" y="447009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3"/>
          <p:cNvSpPr/>
          <p:nvPr/>
        </p:nvSpPr>
        <p:spPr>
          <a:xfrm>
            <a:off x="2864013" y="486864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64"/>
          <p:cNvSpPr/>
          <p:nvPr/>
        </p:nvSpPr>
        <p:spPr>
          <a:xfrm>
            <a:off x="3383568" y="48498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65"/>
          <p:cNvSpPr/>
          <p:nvPr/>
        </p:nvSpPr>
        <p:spPr>
          <a:xfrm>
            <a:off x="3308342" y="49578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66"/>
          <p:cNvSpPr/>
          <p:nvPr/>
        </p:nvSpPr>
        <p:spPr>
          <a:xfrm>
            <a:off x="4519257" y="462903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67"/>
          <p:cNvSpPr/>
          <p:nvPr/>
        </p:nvSpPr>
        <p:spPr>
          <a:xfrm>
            <a:off x="5469176" y="440741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68"/>
          <p:cNvSpPr/>
          <p:nvPr/>
        </p:nvSpPr>
        <p:spPr>
          <a:xfrm>
            <a:off x="2183829" y="448847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円/楕円 69"/>
          <p:cNvSpPr/>
          <p:nvPr/>
        </p:nvSpPr>
        <p:spPr>
          <a:xfrm>
            <a:off x="3275713" y="483893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円/楕円 70"/>
          <p:cNvSpPr/>
          <p:nvPr/>
        </p:nvSpPr>
        <p:spPr>
          <a:xfrm>
            <a:off x="1196959" y="488298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円/楕円 71"/>
          <p:cNvSpPr/>
          <p:nvPr/>
        </p:nvSpPr>
        <p:spPr>
          <a:xfrm>
            <a:off x="5007780" y="484025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円/楕円 72"/>
          <p:cNvSpPr/>
          <p:nvPr/>
        </p:nvSpPr>
        <p:spPr>
          <a:xfrm>
            <a:off x="2793142" y="48146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円/楕円 73"/>
          <p:cNvSpPr/>
          <p:nvPr/>
        </p:nvSpPr>
        <p:spPr>
          <a:xfrm>
            <a:off x="2806868" y="49454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円/楕円 74"/>
          <p:cNvSpPr/>
          <p:nvPr/>
        </p:nvSpPr>
        <p:spPr>
          <a:xfrm>
            <a:off x="1654781" y="45393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75"/>
          <p:cNvSpPr/>
          <p:nvPr/>
        </p:nvSpPr>
        <p:spPr>
          <a:xfrm>
            <a:off x="4394563" y="46038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円/楕円 76"/>
          <p:cNvSpPr/>
          <p:nvPr/>
        </p:nvSpPr>
        <p:spPr>
          <a:xfrm>
            <a:off x="4363924" y="446105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円/楕円 77"/>
          <p:cNvSpPr/>
          <p:nvPr/>
        </p:nvSpPr>
        <p:spPr>
          <a:xfrm>
            <a:off x="2707740" y="476709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78"/>
          <p:cNvSpPr/>
          <p:nvPr/>
        </p:nvSpPr>
        <p:spPr>
          <a:xfrm>
            <a:off x="3031740" y="4317041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79"/>
          <p:cNvSpPr/>
          <p:nvPr/>
        </p:nvSpPr>
        <p:spPr>
          <a:xfrm>
            <a:off x="4867980" y="47862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80"/>
          <p:cNvSpPr/>
          <p:nvPr/>
        </p:nvSpPr>
        <p:spPr>
          <a:xfrm>
            <a:off x="3211796" y="476709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81"/>
          <p:cNvSpPr/>
          <p:nvPr/>
        </p:nvSpPr>
        <p:spPr>
          <a:xfrm>
            <a:off x="5319424" y="433504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82"/>
          <p:cNvSpPr/>
          <p:nvPr/>
        </p:nvSpPr>
        <p:spPr>
          <a:xfrm>
            <a:off x="1151148" y="4731680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83"/>
          <p:cNvSpPr/>
          <p:nvPr/>
        </p:nvSpPr>
        <p:spPr>
          <a:xfrm>
            <a:off x="3776673" y="4623081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84"/>
          <p:cNvSpPr/>
          <p:nvPr/>
        </p:nvSpPr>
        <p:spPr>
          <a:xfrm>
            <a:off x="2131676" y="4335049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85"/>
          <p:cNvSpPr/>
          <p:nvPr/>
        </p:nvSpPr>
        <p:spPr>
          <a:xfrm>
            <a:off x="1475220" y="4407057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88"/>
          <p:cNvSpPr/>
          <p:nvPr/>
        </p:nvSpPr>
        <p:spPr>
          <a:xfrm>
            <a:off x="7330473" y="18261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89"/>
          <p:cNvSpPr/>
          <p:nvPr/>
        </p:nvSpPr>
        <p:spPr>
          <a:xfrm>
            <a:off x="7384473" y="19280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90"/>
          <p:cNvSpPr/>
          <p:nvPr/>
        </p:nvSpPr>
        <p:spPr>
          <a:xfrm>
            <a:off x="6704313" y="183599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91"/>
          <p:cNvSpPr/>
          <p:nvPr/>
        </p:nvSpPr>
        <p:spPr>
          <a:xfrm>
            <a:off x="7438473" y="180188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92"/>
          <p:cNvSpPr/>
          <p:nvPr/>
        </p:nvSpPr>
        <p:spPr>
          <a:xfrm>
            <a:off x="6567539" y="182693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93"/>
          <p:cNvSpPr/>
          <p:nvPr/>
        </p:nvSpPr>
        <p:spPr>
          <a:xfrm>
            <a:off x="6638509" y="18911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"/>
          <p:cNvSpPr/>
          <p:nvPr/>
        </p:nvSpPr>
        <p:spPr>
          <a:xfrm>
            <a:off x="6524683" y="173807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3"/>
          <p:cNvSpPr/>
          <p:nvPr/>
        </p:nvSpPr>
        <p:spPr>
          <a:xfrm>
            <a:off x="7269561" y="1737806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4"/>
          <p:cNvSpPr/>
          <p:nvPr/>
        </p:nvSpPr>
        <p:spPr>
          <a:xfrm>
            <a:off x="7532434" y="476523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5"/>
          <p:cNvSpPr/>
          <p:nvPr/>
        </p:nvSpPr>
        <p:spPr>
          <a:xfrm>
            <a:off x="7586434" y="48671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6"/>
          <p:cNvSpPr/>
          <p:nvPr/>
        </p:nvSpPr>
        <p:spPr>
          <a:xfrm>
            <a:off x="6158130" y="445888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7"/>
          <p:cNvSpPr/>
          <p:nvPr/>
        </p:nvSpPr>
        <p:spPr>
          <a:xfrm>
            <a:off x="7640434" y="47410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8"/>
          <p:cNvSpPr/>
          <p:nvPr/>
        </p:nvSpPr>
        <p:spPr>
          <a:xfrm>
            <a:off x="6021356" y="44498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9"/>
          <p:cNvSpPr/>
          <p:nvPr/>
        </p:nvSpPr>
        <p:spPr>
          <a:xfrm>
            <a:off x="6092326" y="45140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10"/>
          <p:cNvSpPr/>
          <p:nvPr/>
        </p:nvSpPr>
        <p:spPr>
          <a:xfrm>
            <a:off x="6360431" y="48444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11"/>
          <p:cNvSpPr/>
          <p:nvPr/>
        </p:nvSpPr>
        <p:spPr>
          <a:xfrm>
            <a:off x="7122908" y="457205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12"/>
          <p:cNvSpPr/>
          <p:nvPr/>
        </p:nvSpPr>
        <p:spPr>
          <a:xfrm>
            <a:off x="7047682" y="46800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13"/>
          <p:cNvSpPr/>
          <p:nvPr/>
        </p:nvSpPr>
        <p:spPr>
          <a:xfrm>
            <a:off x="7015053" y="45611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14"/>
          <p:cNvSpPr/>
          <p:nvPr/>
        </p:nvSpPr>
        <p:spPr>
          <a:xfrm>
            <a:off x="6289560" y="47904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15"/>
          <p:cNvSpPr/>
          <p:nvPr/>
        </p:nvSpPr>
        <p:spPr>
          <a:xfrm>
            <a:off x="6303286" y="492128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16"/>
          <p:cNvSpPr/>
          <p:nvPr/>
        </p:nvSpPr>
        <p:spPr>
          <a:xfrm>
            <a:off x="6204158" y="4742924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17"/>
          <p:cNvSpPr/>
          <p:nvPr/>
        </p:nvSpPr>
        <p:spPr>
          <a:xfrm>
            <a:off x="5978500" y="436096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18"/>
          <p:cNvSpPr/>
          <p:nvPr/>
        </p:nvSpPr>
        <p:spPr>
          <a:xfrm>
            <a:off x="6951136" y="4489302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19"/>
          <p:cNvSpPr/>
          <p:nvPr/>
        </p:nvSpPr>
        <p:spPr>
          <a:xfrm>
            <a:off x="7471522" y="467693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60" name="直線コネクタ 159"/>
          <p:cNvCxnSpPr/>
          <p:nvPr/>
        </p:nvCxnSpPr>
        <p:spPr>
          <a:xfrm>
            <a:off x="425599" y="1931869"/>
            <a:ext cx="3600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/>
          <p:cNvGrpSpPr/>
          <p:nvPr/>
        </p:nvGrpSpPr>
        <p:grpSpPr>
          <a:xfrm>
            <a:off x="961378" y="1939288"/>
            <a:ext cx="2720930" cy="2312008"/>
            <a:chOff x="961378" y="1939288"/>
            <a:chExt cx="2720930" cy="2247670"/>
          </a:xfrm>
        </p:grpSpPr>
        <p:sp>
          <p:nvSpPr>
            <p:cNvPr id="164" name="二等辺三角形 163"/>
            <p:cNvSpPr/>
            <p:nvPr/>
          </p:nvSpPr>
          <p:spPr>
            <a:xfrm>
              <a:off x="1965808" y="1939288"/>
              <a:ext cx="1716500" cy="2247670"/>
            </a:xfrm>
            <a:prstGeom prst="triangle">
              <a:avLst/>
            </a:prstGeom>
            <a:gradFill flip="none" rotWithShape="1">
              <a:gsLst>
                <a:gs pos="0">
                  <a:srgbClr val="C00000">
                    <a:alpha val="80000"/>
                  </a:srgbClr>
                </a:gs>
                <a:gs pos="100000">
                  <a:srgbClr val="C00000">
                    <a:alpha val="22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961378" y="3140968"/>
              <a:ext cx="10974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diffusion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distance</a:t>
              </a:r>
            </a:p>
          </p:txBody>
        </p:sp>
        <p:pic>
          <p:nvPicPr>
            <p:cNvPr id="168" name="TexTeXPicture" descr="&lt;?xml version=&quot;1.0&quot; encoding=&quot;utf-16&quot;?&gt;&#10;&lt;TeXTeX&gt;&#10;  &lt;preamble&gt;\documentclass{jarticle}&#10;\usepackage{amsmath}&#10;\pagestyle{empty}&lt;/preamble&gt;&#10;  &lt;body&gt;\begin{align*} &#10;\Delta Y_{\rm drift}&#10;\end{align*}&lt;/body&gt;&#10;  &lt;fcolor&gt;FF000000&lt;/fcolor&gt;&#10;  &lt;bcolor&gt;FFFFFFFF&lt;/bcolor&gt;&#10;  &lt;transparent&gt;True&lt;/transparent&gt;&#10;  &lt;resolution&gt;1800&lt;/resolution&gt;&#10;  &lt;imageh&gt;214&lt;/imageh&gt;&#10;  &lt;imagew&gt;711&lt;/imagew&gt;&#10;  &lt;scale&gt;50&lt;/scale&gt;&#10;  &lt;cursor&gt;36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10" y="3856706"/>
              <a:ext cx="845887" cy="254598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1402155" y="2329541"/>
            <a:ext cx="6887587" cy="1857417"/>
            <a:chOff x="1402155" y="2329541"/>
            <a:chExt cx="6887587" cy="1857417"/>
          </a:xfrm>
        </p:grpSpPr>
        <p:grpSp>
          <p:nvGrpSpPr>
            <p:cNvPr id="125" name="グループ化 124"/>
            <p:cNvGrpSpPr/>
            <p:nvPr/>
          </p:nvGrpSpPr>
          <p:grpSpPr>
            <a:xfrm>
              <a:off x="1402155" y="2329541"/>
              <a:ext cx="5798636" cy="1857417"/>
              <a:chOff x="1933537" y="2422405"/>
              <a:chExt cx="4841734" cy="1835596"/>
            </a:xfrm>
          </p:grpSpPr>
          <p:cxnSp>
            <p:nvCxnSpPr>
              <p:cNvPr id="126" name="直線コネクタ 125"/>
              <p:cNvCxnSpPr/>
              <p:nvPr/>
            </p:nvCxnSpPr>
            <p:spPr>
              <a:xfrm>
                <a:off x="4272896" y="2422405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直線コネクタ 126"/>
              <p:cNvCxnSpPr/>
              <p:nvPr/>
            </p:nvCxnSpPr>
            <p:spPr>
              <a:xfrm flipH="1">
                <a:off x="4096871" y="2782445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直線コネクタ 127"/>
              <p:cNvCxnSpPr/>
              <p:nvPr/>
            </p:nvCxnSpPr>
            <p:spPr>
              <a:xfrm flipH="1">
                <a:off x="3643923" y="3314101"/>
                <a:ext cx="460061" cy="213566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直線コネクタ 128"/>
              <p:cNvCxnSpPr/>
              <p:nvPr/>
            </p:nvCxnSpPr>
            <p:spPr>
              <a:xfrm flipH="1">
                <a:off x="3055863" y="3523091"/>
                <a:ext cx="589192" cy="6838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5561570" y="2441099"/>
                <a:ext cx="60270" cy="77346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直線コネクタ 130"/>
              <p:cNvCxnSpPr/>
              <p:nvPr/>
            </p:nvCxnSpPr>
            <p:spPr>
              <a:xfrm>
                <a:off x="5629401" y="3206030"/>
                <a:ext cx="285152" cy="349752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2" name="直線コネクタ 131"/>
              <p:cNvCxnSpPr/>
              <p:nvPr/>
            </p:nvCxnSpPr>
            <p:spPr>
              <a:xfrm flipH="1">
                <a:off x="5484002" y="3536387"/>
                <a:ext cx="423905" cy="23060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3" name="直線コネクタ 132"/>
              <p:cNvCxnSpPr/>
              <p:nvPr/>
            </p:nvCxnSpPr>
            <p:spPr>
              <a:xfrm>
                <a:off x="5513840" y="3766996"/>
                <a:ext cx="396361" cy="49100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4" name="直線コネクタ 133"/>
              <p:cNvCxnSpPr/>
              <p:nvPr/>
            </p:nvCxnSpPr>
            <p:spPr>
              <a:xfrm flipH="1">
                <a:off x="3147345" y="2427835"/>
                <a:ext cx="84457" cy="411649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3147345" y="2821735"/>
                <a:ext cx="164160" cy="283568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3311506" y="3089947"/>
                <a:ext cx="192702" cy="60739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7" name="直線コネクタ 136"/>
              <p:cNvCxnSpPr/>
              <p:nvPr/>
            </p:nvCxnSpPr>
            <p:spPr>
              <a:xfrm flipH="1">
                <a:off x="3452854" y="3677766"/>
                <a:ext cx="48682" cy="55268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6060070" y="2458614"/>
                <a:ext cx="336873" cy="3600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9" name="直線コネクタ 138"/>
              <p:cNvCxnSpPr/>
              <p:nvPr/>
            </p:nvCxnSpPr>
            <p:spPr>
              <a:xfrm flipH="1">
                <a:off x="6084216" y="2818654"/>
                <a:ext cx="310449" cy="260240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0" name="直線コネクタ 139"/>
              <p:cNvCxnSpPr/>
              <p:nvPr/>
            </p:nvCxnSpPr>
            <p:spPr>
              <a:xfrm>
                <a:off x="6078872" y="3070776"/>
                <a:ext cx="532080" cy="52874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6616872" y="3597745"/>
                <a:ext cx="158399" cy="60917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1933537" y="2450443"/>
                <a:ext cx="47675" cy="25643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直線コネクタ 142"/>
              <p:cNvCxnSpPr/>
              <p:nvPr/>
            </p:nvCxnSpPr>
            <p:spPr>
              <a:xfrm>
                <a:off x="1979712" y="2689167"/>
                <a:ext cx="547373" cy="695317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直線コネクタ 143"/>
              <p:cNvCxnSpPr/>
              <p:nvPr/>
            </p:nvCxnSpPr>
            <p:spPr>
              <a:xfrm>
                <a:off x="2519749" y="336635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直線コネクタ 144"/>
              <p:cNvCxnSpPr/>
              <p:nvPr/>
            </p:nvCxnSpPr>
            <p:spPr>
              <a:xfrm>
                <a:off x="2688662" y="3687046"/>
                <a:ext cx="30181" cy="543404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5157084" y="2437094"/>
                <a:ext cx="55734" cy="34122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4644186" y="2778317"/>
                <a:ext cx="512898" cy="542571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8" name="直線コネクタ 147"/>
              <p:cNvCxnSpPr/>
              <p:nvPr/>
            </p:nvCxnSpPr>
            <p:spPr>
              <a:xfrm>
                <a:off x="4651299" y="3309973"/>
                <a:ext cx="168912" cy="322333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9" name="直線コネクタ 148"/>
              <p:cNvCxnSpPr/>
              <p:nvPr/>
            </p:nvCxnSpPr>
            <p:spPr>
              <a:xfrm flipH="1">
                <a:off x="4529412" y="3630681"/>
                <a:ext cx="290799" cy="609135"/>
              </a:xfrm>
              <a:prstGeom prst="lin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  <a:tailEnd type="arrow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9" name="テキスト ボックス 168"/>
            <p:cNvSpPr txBox="1"/>
            <p:nvPr/>
          </p:nvSpPr>
          <p:spPr>
            <a:xfrm>
              <a:off x="7125513" y="3141218"/>
              <a:ext cx="11642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random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walk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4838218" y="6200725"/>
            <a:ext cx="4329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iffusion master equation: MK+, PLB(2014)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probabilistic argument: Ohnishi+, PRC(2016)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465024" y="1654562"/>
            <a:ext cx="5571472" cy="4397332"/>
            <a:chOff x="3465024" y="1654562"/>
            <a:chExt cx="5571472" cy="4397332"/>
          </a:xfrm>
        </p:grpSpPr>
        <p:sp>
          <p:nvSpPr>
            <p:cNvPr id="12" name="角丸四角形 11"/>
            <p:cNvSpPr/>
            <p:nvPr/>
          </p:nvSpPr>
          <p:spPr>
            <a:xfrm>
              <a:off x="5191980" y="5373216"/>
              <a:ext cx="3844516" cy="67867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65024" y="1654562"/>
              <a:ext cx="2226956" cy="3466526"/>
            </a:xfrm>
            <a:prstGeom prst="rect">
              <a:avLst/>
            </a:prstGeom>
            <a:solidFill>
              <a:srgbClr val="4F81BD">
                <a:alpha val="37000"/>
              </a:srgbClr>
            </a:solidFill>
            <a:ln w="25400" cap="flat" cmpd="sng" algn="ctr">
              <a:solidFill>
                <a:srgbClr val="4F81BD">
                  <a:shade val="50000"/>
                  <a:alpha val="53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2" name="左中かっこ 151"/>
            <p:cNvSpPr/>
            <p:nvPr/>
          </p:nvSpPr>
          <p:spPr>
            <a:xfrm rot="16200000">
              <a:off x="4385730" y="4206001"/>
              <a:ext cx="385543" cy="2226956"/>
            </a:xfrm>
            <a:prstGeom prst="leftBrace">
              <a:avLst>
                <a:gd name="adj1" fmla="val 27563"/>
                <a:gd name="adj2" fmla="val 50000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66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200" y="5512251"/>
              <a:ext cx="577636" cy="262561"/>
            </a:xfrm>
            <a:prstGeom prst="rect">
              <a:avLst/>
            </a:prstGeom>
          </p:spPr>
        </p:pic>
        <p:sp>
          <p:nvSpPr>
            <p:cNvPr id="5" name="右矢印 4"/>
            <p:cNvSpPr/>
            <p:nvPr/>
          </p:nvSpPr>
          <p:spPr>
            <a:xfrm>
              <a:off x="5292080" y="5445224"/>
              <a:ext cx="419060" cy="526015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690056" y="5484851"/>
              <a:ext cx="3226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Study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D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dependence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t\to\infty&#10;\end{align*}&lt;/body&gt;&#10;  &lt;fcolor&gt;FF000000&lt;/fcolor&gt;&#10;  &lt;bcolor&gt;FFFFFFFF&lt;/bcolor&gt;&#10;  &lt;transparent&gt;True&lt;/transparent&gt;&#10;  &lt;resolution&gt;1800&lt;/resolution&gt;&#10;  &lt;imageh&gt;158&lt;/imageh&gt;&#10;  &lt;imagew&gt;706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20" y="6000013"/>
            <a:ext cx="1075316" cy="2406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76822" y="6240665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Poisson distribution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51" name="グループ化 150"/>
          <p:cNvGrpSpPr/>
          <p:nvPr/>
        </p:nvGrpSpPr>
        <p:grpSpPr>
          <a:xfrm>
            <a:off x="4932039" y="2308967"/>
            <a:ext cx="4032449" cy="587084"/>
            <a:chOff x="4932039" y="2308967"/>
            <a:chExt cx="4032449" cy="587084"/>
          </a:xfrm>
        </p:grpSpPr>
        <p:sp>
          <p:nvSpPr>
            <p:cNvPr id="153" name="四角形吹き出し 152"/>
            <p:cNvSpPr/>
            <p:nvPr/>
          </p:nvSpPr>
          <p:spPr>
            <a:xfrm>
              <a:off x="4932039" y="2308967"/>
              <a:ext cx="4032449" cy="587084"/>
            </a:xfrm>
            <a:prstGeom prst="wedgeRectCallout">
              <a:avLst>
                <a:gd name="adj1" fmla="val -28824"/>
                <a:gd name="adj2" fmla="val -96033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4" name="TexTeXPicture" descr="&lt;?xml version=&quot;1.0&quot; encoding=&quot;utf-16&quot;?&gt;&#10;&lt;TeXTeX&gt;&#10;  &lt;preamble&gt;\documentclass{jarticle}&#10;\usepackage{amsmath}&#10;\pagestyle{empty}&lt;/preamble&gt;&#10;  &lt;body&gt;\begin{align*} &#10;\langle \bar{Q}^2\rangle_c,~&#10;\langle \bar{Q}^3\rangle_c,~&#10;\langle \bar{Q}^4\rangle_c\end{align*}&lt;/body&gt;&#10;  &lt;fcolor&gt;FF000000&lt;/fcolor&gt;&#10;  &lt;bcolor&gt;FFFFFFFF&lt;/bcolor&gt;&#10;  &lt;transparent&gt;True&lt;/transparent&gt;&#10;  &lt;resolution&gt;1800&lt;/resolution&gt;&#10;  &lt;imageh&gt;283&lt;/imageh&gt;&#10;  &lt;imagew&gt;2155&lt;/imagew&gt;&#10;  &lt;scale&gt;50&lt;/scale&gt;&#10;  &lt;cursor&gt;91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659" y="2456246"/>
              <a:ext cx="2209093" cy="290104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5009487" y="2370465"/>
              <a:ext cx="156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4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862" y="897270"/>
            <a:ext cx="8889634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chemeClr val="accent6">
                  <a:lumMod val="4000"/>
                  <a:lumOff val="96000"/>
                </a:schemeClr>
              </a:gs>
              <a:gs pos="100000">
                <a:schemeClr val="accent6">
                  <a:lumMod val="4000"/>
                  <a:lumOff val="96000"/>
                </a:scheme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92209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Baryon</a:t>
            </a:r>
            <a:r>
              <a:rPr kumimoji="1" lang="en-US" altLang="ja-JP" dirty="0" smtClean="0"/>
              <a:t>s in </a:t>
            </a:r>
            <a:r>
              <a:rPr kumimoji="1" lang="en-US" altLang="ja-JP" dirty="0" err="1" smtClean="0"/>
              <a:t>Hadronic</a:t>
            </a:r>
            <a:r>
              <a:rPr kumimoji="1" lang="en-US" altLang="ja-JP" dirty="0" smtClean="0"/>
              <a:t> Phase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3748" y="438879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</a:rPr>
              <a:t>hadronize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35810" y="4386385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chem.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7458" y="440161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kinetic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f.o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1633785" y="4783679"/>
            <a:ext cx="27313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テキスト ボックス 305"/>
          <p:cNvSpPr txBox="1"/>
          <p:nvPr/>
        </p:nvSpPr>
        <p:spPr>
          <a:xfrm>
            <a:off x="2483768" y="4437112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10~20fm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18" name="円/楕円 317"/>
          <p:cNvSpPr/>
          <p:nvPr/>
        </p:nvSpPr>
        <p:spPr>
          <a:xfrm>
            <a:off x="4524849" y="1349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0" name="円/楕円 319"/>
          <p:cNvSpPr/>
          <p:nvPr/>
        </p:nvSpPr>
        <p:spPr>
          <a:xfrm>
            <a:off x="2800150" y="29057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1" name="円/楕円 320"/>
          <p:cNvSpPr/>
          <p:nvPr/>
        </p:nvSpPr>
        <p:spPr>
          <a:xfrm>
            <a:off x="878432" y="2401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1029003" y="29249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853162" y="173298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2335514" y="2235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1486426" y="34654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2335514" y="32850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1861268" y="2627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3646666" y="3140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1431888" y="2483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0" name="円/楕円 329"/>
          <p:cNvSpPr/>
          <p:nvPr/>
        </p:nvSpPr>
        <p:spPr>
          <a:xfrm>
            <a:off x="3173130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1" name="円/楕円 330"/>
          <p:cNvSpPr/>
          <p:nvPr/>
        </p:nvSpPr>
        <p:spPr>
          <a:xfrm>
            <a:off x="6386649" y="104127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2" name="円/楕円 331"/>
          <p:cNvSpPr/>
          <p:nvPr/>
        </p:nvSpPr>
        <p:spPr>
          <a:xfrm>
            <a:off x="1521301" y="1763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3" name="円/楕円 332"/>
          <p:cNvSpPr/>
          <p:nvPr/>
        </p:nvSpPr>
        <p:spPr>
          <a:xfrm>
            <a:off x="4365139" y="1043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1011395" y="36565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5" name="円/楕円 334"/>
          <p:cNvSpPr/>
          <p:nvPr/>
        </p:nvSpPr>
        <p:spPr>
          <a:xfrm>
            <a:off x="5004048" y="256490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6" name="円/楕円 335"/>
          <p:cNvSpPr/>
          <p:nvPr/>
        </p:nvSpPr>
        <p:spPr>
          <a:xfrm>
            <a:off x="4788024" y="1484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7" name="円/楕円 336"/>
          <p:cNvSpPr/>
          <p:nvPr/>
        </p:nvSpPr>
        <p:spPr>
          <a:xfrm>
            <a:off x="4856001" y="1115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8" name="円/楕円 337"/>
          <p:cNvSpPr/>
          <p:nvPr/>
        </p:nvSpPr>
        <p:spPr>
          <a:xfrm>
            <a:off x="5529356" y="197846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5457071" y="11339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5385071" y="36818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1" name="円/楕円 340"/>
          <p:cNvSpPr/>
          <p:nvPr/>
        </p:nvSpPr>
        <p:spPr>
          <a:xfrm>
            <a:off x="6454962" y="3737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2" name="円/楕円 341"/>
          <p:cNvSpPr/>
          <p:nvPr/>
        </p:nvSpPr>
        <p:spPr>
          <a:xfrm>
            <a:off x="4928001" y="2056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3" name="円/楕円 342"/>
          <p:cNvSpPr/>
          <p:nvPr/>
        </p:nvSpPr>
        <p:spPr>
          <a:xfrm>
            <a:off x="6094922" y="207917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4" name="円/楕円 343"/>
          <p:cNvSpPr/>
          <p:nvPr/>
        </p:nvSpPr>
        <p:spPr>
          <a:xfrm>
            <a:off x="2422514" y="1124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5" name="円/楕円 344"/>
          <p:cNvSpPr/>
          <p:nvPr/>
        </p:nvSpPr>
        <p:spPr>
          <a:xfrm>
            <a:off x="5746356" y="27381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3284332" y="18334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633785" y="10535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3459289" y="10551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2166827" y="105275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2154440" y="201598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1794890" y="14848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2237451" y="139279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155913" y="227687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2565085" y="2747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78714" y="220486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300160" y="2987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453936" y="2675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854459" y="29438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3958883" y="12669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3146117" y="12585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389630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4079682" y="1525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3408639" y="1453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3749783" y="1597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3548890" y="242088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3534372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4544542" y="323605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8" name="円/楕円 367"/>
          <p:cNvSpPr/>
          <p:nvPr/>
        </p:nvSpPr>
        <p:spPr>
          <a:xfrm>
            <a:off x="4654778" y="3659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9" name="円/楕円 368"/>
          <p:cNvSpPr/>
          <p:nvPr/>
        </p:nvSpPr>
        <p:spPr>
          <a:xfrm>
            <a:off x="3796894" y="3665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0" name="円/楕円 369"/>
          <p:cNvSpPr/>
          <p:nvPr/>
        </p:nvSpPr>
        <p:spPr>
          <a:xfrm>
            <a:off x="4138038" y="3809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1" name="円/楕円 370"/>
          <p:cNvSpPr/>
          <p:nvPr/>
        </p:nvSpPr>
        <p:spPr>
          <a:xfrm>
            <a:off x="5000001" y="37513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2" name="円/楕円 371"/>
          <p:cNvSpPr/>
          <p:nvPr/>
        </p:nvSpPr>
        <p:spPr>
          <a:xfrm>
            <a:off x="1861268" y="205577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3" name="円/楕円 372"/>
          <p:cNvSpPr/>
          <p:nvPr/>
        </p:nvSpPr>
        <p:spPr>
          <a:xfrm>
            <a:off x="2459350" y="36832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4" name="円/楕円 373"/>
          <p:cNvSpPr/>
          <p:nvPr/>
        </p:nvSpPr>
        <p:spPr>
          <a:xfrm>
            <a:off x="3218117" y="296756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853994" y="30767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6" name="円/楕円 375"/>
          <p:cNvSpPr/>
          <p:nvPr/>
        </p:nvSpPr>
        <p:spPr>
          <a:xfrm>
            <a:off x="2813161" y="1340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7" name="円/楕円 376"/>
          <p:cNvSpPr/>
          <p:nvPr/>
        </p:nvSpPr>
        <p:spPr>
          <a:xfrm>
            <a:off x="1918474" y="350484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8" name="円/楕円 377"/>
          <p:cNvSpPr/>
          <p:nvPr/>
        </p:nvSpPr>
        <p:spPr>
          <a:xfrm>
            <a:off x="1012839" y="33629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79" name="円/楕円 378"/>
          <p:cNvSpPr/>
          <p:nvPr/>
        </p:nvSpPr>
        <p:spPr>
          <a:xfrm>
            <a:off x="1691696" y="3623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0" name="円/楕円 379"/>
          <p:cNvSpPr/>
          <p:nvPr/>
        </p:nvSpPr>
        <p:spPr>
          <a:xfrm>
            <a:off x="1948043" y="376368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1" name="円/楕円 380"/>
          <p:cNvSpPr/>
          <p:nvPr/>
        </p:nvSpPr>
        <p:spPr>
          <a:xfrm>
            <a:off x="357973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2" name="円/楕円 381"/>
          <p:cNvSpPr/>
          <p:nvPr/>
        </p:nvSpPr>
        <p:spPr>
          <a:xfrm>
            <a:off x="1547664" y="37890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3" name="円/楕円 382"/>
          <p:cNvSpPr/>
          <p:nvPr/>
        </p:nvSpPr>
        <p:spPr>
          <a:xfrm>
            <a:off x="2200791" y="374194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4" name="円/楕円 383"/>
          <p:cNvSpPr/>
          <p:nvPr/>
        </p:nvSpPr>
        <p:spPr>
          <a:xfrm>
            <a:off x="3961558" y="2915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5" name="円/楕円 384"/>
          <p:cNvSpPr/>
          <p:nvPr/>
        </p:nvSpPr>
        <p:spPr>
          <a:xfrm>
            <a:off x="256654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6" name="円/楕円 385"/>
          <p:cNvSpPr/>
          <p:nvPr/>
        </p:nvSpPr>
        <p:spPr>
          <a:xfrm>
            <a:off x="2885161" y="2636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7" name="円/楕円 386"/>
          <p:cNvSpPr/>
          <p:nvPr/>
        </p:nvSpPr>
        <p:spPr>
          <a:xfrm>
            <a:off x="2009946" y="2415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8" name="円/楕円 387"/>
          <p:cNvSpPr/>
          <p:nvPr/>
        </p:nvSpPr>
        <p:spPr>
          <a:xfrm>
            <a:off x="2351090" y="2559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9" name="円/楕円 388"/>
          <p:cNvSpPr/>
          <p:nvPr/>
        </p:nvSpPr>
        <p:spPr>
          <a:xfrm>
            <a:off x="1029976" y="154281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0" name="円/楕円 389"/>
          <p:cNvSpPr/>
          <p:nvPr/>
        </p:nvSpPr>
        <p:spPr>
          <a:xfrm>
            <a:off x="2207118" y="30163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1" name="円/楕円 390"/>
          <p:cNvSpPr/>
          <p:nvPr/>
        </p:nvSpPr>
        <p:spPr>
          <a:xfrm>
            <a:off x="3029161" y="374112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2" name="円/楕円 391"/>
          <p:cNvSpPr/>
          <p:nvPr/>
        </p:nvSpPr>
        <p:spPr>
          <a:xfrm>
            <a:off x="1138037" y="2169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3" name="円/楕円 392"/>
          <p:cNvSpPr/>
          <p:nvPr/>
        </p:nvSpPr>
        <p:spPr>
          <a:xfrm>
            <a:off x="1431888" y="157080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4" name="円/楕円 393"/>
          <p:cNvSpPr/>
          <p:nvPr/>
        </p:nvSpPr>
        <p:spPr>
          <a:xfrm>
            <a:off x="2697202" y="37611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1170172" y="96937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210392" y="2707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82758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1290971" y="11967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1739117" y="23501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961072" y="120812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1558434" y="2780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2828651" y="318270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3" name="円/楕円 402"/>
          <p:cNvSpPr/>
          <p:nvPr/>
        </p:nvSpPr>
        <p:spPr>
          <a:xfrm>
            <a:off x="639284" y="2924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4" name="円/楕円 403"/>
          <p:cNvSpPr/>
          <p:nvPr/>
        </p:nvSpPr>
        <p:spPr>
          <a:xfrm>
            <a:off x="2782570" y="2128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5" name="円/楕円 404"/>
          <p:cNvSpPr/>
          <p:nvPr/>
        </p:nvSpPr>
        <p:spPr>
          <a:xfrm>
            <a:off x="2479514" y="162880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6" name="円/楕円 405"/>
          <p:cNvSpPr/>
          <p:nvPr/>
        </p:nvSpPr>
        <p:spPr>
          <a:xfrm>
            <a:off x="709908" y="334811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1494932" y="313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8" name="円/楕円 407"/>
          <p:cNvSpPr/>
          <p:nvPr/>
        </p:nvSpPr>
        <p:spPr>
          <a:xfrm>
            <a:off x="885976" y="2025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9" name="円/楕円 408"/>
          <p:cNvSpPr/>
          <p:nvPr/>
        </p:nvSpPr>
        <p:spPr>
          <a:xfrm>
            <a:off x="1146971" y="18735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0" name="円/楕円 409"/>
          <p:cNvSpPr/>
          <p:nvPr/>
        </p:nvSpPr>
        <p:spPr>
          <a:xfrm>
            <a:off x="840460" y="26698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1" name="円/楕円 410"/>
          <p:cNvSpPr/>
          <p:nvPr/>
        </p:nvSpPr>
        <p:spPr>
          <a:xfrm>
            <a:off x="1187159" y="248205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1269561" y="274858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1250487" y="3767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4" name="円/楕円 413"/>
          <p:cNvSpPr/>
          <p:nvPr/>
        </p:nvSpPr>
        <p:spPr>
          <a:xfrm>
            <a:off x="2160238" y="1619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5" name="円/楕円 414"/>
          <p:cNvSpPr/>
          <p:nvPr/>
        </p:nvSpPr>
        <p:spPr>
          <a:xfrm>
            <a:off x="3029130" y="158452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6" name="円/楕円 415"/>
          <p:cNvSpPr/>
          <p:nvPr/>
        </p:nvSpPr>
        <p:spPr>
          <a:xfrm>
            <a:off x="454292" y="172259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7" name="円/楕円 416"/>
          <p:cNvSpPr/>
          <p:nvPr/>
        </p:nvSpPr>
        <p:spPr>
          <a:xfrm>
            <a:off x="1883199" y="1187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8" name="円/楕円 417"/>
          <p:cNvSpPr/>
          <p:nvPr/>
        </p:nvSpPr>
        <p:spPr>
          <a:xfrm>
            <a:off x="1566932" y="130431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9" name="円/楕円 418"/>
          <p:cNvSpPr/>
          <p:nvPr/>
        </p:nvSpPr>
        <p:spPr>
          <a:xfrm>
            <a:off x="3664864" y="268421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0" name="円/楕円 419"/>
          <p:cNvSpPr/>
          <p:nvPr/>
        </p:nvSpPr>
        <p:spPr>
          <a:xfrm>
            <a:off x="5878922" y="11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2" name="円/楕円 421"/>
          <p:cNvSpPr/>
          <p:nvPr/>
        </p:nvSpPr>
        <p:spPr>
          <a:xfrm>
            <a:off x="3408639" y="373161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4" name="円/楕円 423"/>
          <p:cNvSpPr/>
          <p:nvPr/>
        </p:nvSpPr>
        <p:spPr>
          <a:xfrm>
            <a:off x="2699816" y="98075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5" name="円/楕円 424"/>
          <p:cNvSpPr/>
          <p:nvPr/>
        </p:nvSpPr>
        <p:spPr>
          <a:xfrm>
            <a:off x="1539413" y="204063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62274" y="28529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531994" y="2756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70672" y="20477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441912" y="35674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169365" y="37843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423994" y="303657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503560" y="10167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388131" y="12546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46791" y="14292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389903" y="22814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585257" y="211205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223365" y="347318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590020" y="25669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804460" y="318270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182924" y="22411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517621" y="378854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694322" y="231288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655908" y="19054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262274" y="13187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218479" y="25917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578225" y="153201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744247" y="36472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226282" y="306896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358994" y="250930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410560" y="5695068"/>
            <a:ext cx="428597" cy="0"/>
          </a:xfrm>
          <a:prstGeom prst="line">
            <a:avLst/>
          </a:prstGeom>
          <a:ln w="57150">
            <a:solidFill>
              <a:srgbClr val="CC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410560" y="6021288"/>
            <a:ext cx="428597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>
            <a:off x="410560" y="6381328"/>
            <a:ext cx="428597" cy="0"/>
          </a:xfrm>
          <a:prstGeom prst="line">
            <a:avLst/>
          </a:prstGeom>
          <a:ln w="101600" cmpd="tri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p,\bar p&#10;\end{align*}&lt;/body&gt;&#10;  &lt;fcolor&gt;FF000000&lt;/fcolor&gt;&#10;  &lt;bcolor&gt;FFFFFFFF&lt;/bcolor&gt;&#10;  &lt;transparent&gt;True&lt;/transparent&gt;&#10;  &lt;resolution&gt;1800&lt;/resolution&gt;&#10;  &lt;imageh&gt;195&lt;/imageh&gt;&#10;  &lt;imagew&gt;373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5563844"/>
            <a:ext cx="521415" cy="27259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,\bar n&#10;\end{align*}&lt;/body&gt;&#10;  &lt;fcolor&gt;FF000000&lt;/fcolor&gt;&#10;  &lt;bcolor&gt;FFFFFFFF&lt;/bcolor&gt;&#10;  &lt;transparent&gt;True&lt;/transparent&gt;&#10;  &lt;resolution&gt;1800&lt;/resolution&gt;&#10;  &lt;imageh&gt;195&lt;/imageh&gt;&#10;  &lt;imagew&gt;39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4" y="5935036"/>
            <a:ext cx="517238" cy="25534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Delta(1232)&#10;\end{align*}&lt;/body&gt;&#10;  &lt;fcolor&gt;FF000000&lt;/fcolor&gt;&#10;  &lt;bcolor&gt;FFFFFFFF&lt;/bcolor&gt;&#10;  &lt;transparent&gt;True&lt;/transparent&gt;&#10;  &lt;resolution&gt;1800&lt;/resolution&gt;&#10;  &lt;imageh&gt;249&lt;/imageh&gt;&#10;  &lt;imagew&gt;864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6276059"/>
            <a:ext cx="1025472" cy="295535"/>
          </a:xfrm>
          <a:prstGeom prst="rect">
            <a:avLst/>
          </a:prstGeom>
        </p:spPr>
      </p:pic>
      <p:sp>
        <p:nvSpPr>
          <p:cNvPr id="188" name="円/楕円 187"/>
          <p:cNvSpPr/>
          <p:nvPr/>
        </p:nvSpPr>
        <p:spPr>
          <a:xfrm>
            <a:off x="2228049" y="55881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544522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mesons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2195736" y="594928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1760" y="583720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baryons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grpSp>
        <p:nvGrpSpPr>
          <p:cNvPr id="195" name="グループ化 194"/>
          <p:cNvGrpSpPr/>
          <p:nvPr/>
        </p:nvGrpSpPr>
        <p:grpSpPr>
          <a:xfrm>
            <a:off x="1055775" y="3220715"/>
            <a:ext cx="7415411" cy="461153"/>
            <a:chOff x="973013" y="3436739"/>
            <a:chExt cx="7415411" cy="461153"/>
          </a:xfrm>
        </p:grpSpPr>
        <p:cxnSp>
          <p:nvCxnSpPr>
            <p:cNvPr id="196" name="直線コネクタ 195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ln w="57150">
              <a:solidFill>
                <a:srgbClr val="C00000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グループ化 206"/>
          <p:cNvGrpSpPr/>
          <p:nvPr/>
        </p:nvGrpSpPr>
        <p:grpSpPr>
          <a:xfrm>
            <a:off x="1064175" y="2319204"/>
            <a:ext cx="7407011" cy="887800"/>
            <a:chOff x="981413" y="2535228"/>
            <a:chExt cx="7407011" cy="887800"/>
          </a:xfrm>
        </p:grpSpPr>
        <p:cxnSp>
          <p:nvCxnSpPr>
            <p:cNvPr id="208" name="直線コネクタ 20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グループ化 218"/>
          <p:cNvGrpSpPr/>
          <p:nvPr/>
        </p:nvGrpSpPr>
        <p:grpSpPr>
          <a:xfrm>
            <a:off x="466994" y="1241818"/>
            <a:ext cx="8004192" cy="819030"/>
            <a:chOff x="384232" y="1457842"/>
            <a:chExt cx="8004192" cy="819030"/>
          </a:xfrm>
        </p:grpSpPr>
        <p:cxnSp>
          <p:nvCxnSpPr>
            <p:cNvPr id="220" name="直線コネクタ 219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円/楕円 235"/>
          <p:cNvSpPr/>
          <p:nvPr/>
        </p:nvSpPr>
        <p:spPr>
          <a:xfrm>
            <a:off x="531994" y="332174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623653" y="116076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18479" y="16468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58362" y="836712"/>
            <a:ext cx="98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218402" y="836712"/>
            <a:ext cx="4382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74896" y="836712"/>
            <a:ext cx="0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740352" y="692696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68344" y="303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time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6282" y="188562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226282" y="10165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16672" y="325106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18479" y="5445224"/>
            <a:ext cx="331281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 rot="21304964">
            <a:off x="3892121" y="5299793"/>
            <a:ext cx="5020222" cy="1153543"/>
            <a:chOff x="4223682" y="5299793"/>
            <a:chExt cx="5020222" cy="1153543"/>
          </a:xfrm>
        </p:grpSpPr>
        <p:sp>
          <p:nvSpPr>
            <p:cNvPr id="11" name="角丸四角形 10"/>
            <p:cNvSpPr/>
            <p:nvPr/>
          </p:nvSpPr>
          <p:spPr>
            <a:xfrm>
              <a:off x="4223682" y="5299793"/>
              <a:ext cx="5020222" cy="11535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83968" y="5301208"/>
              <a:ext cx="4854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/>
                <a:t>Baryons behave like</a:t>
              </a:r>
            </a:p>
            <a:p>
              <a:pPr algn="ctr"/>
              <a:r>
                <a:rPr lang="en-US" altLang="ja-JP" sz="3200" dirty="0" smtClean="0"/>
                <a:t>Brownian pollens in water</a:t>
              </a:r>
              <a:endParaRPr kumimoji="1" lang="ja-JP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8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5508104" y="137885"/>
            <a:ext cx="3528392" cy="1512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559261" cy="584775"/>
          </a:xfrm>
        </p:spPr>
        <p:txBody>
          <a:bodyPr/>
          <a:lstStyle/>
          <a:p>
            <a:r>
              <a:rPr kumimoji="1" lang="en-US" altLang="ja-JP" dirty="0" smtClean="0"/>
              <a:t> Rapidity Window Dep.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18" y="1877931"/>
            <a:ext cx="4078330" cy="29031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4548" y="1700808"/>
            <a:ext cx="4303080" cy="316255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1" y="4863359"/>
            <a:ext cx="1467818" cy="31743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4186" y="3157793"/>
            <a:ext cx="2315709" cy="343427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15" y="4863359"/>
            <a:ext cx="1467818" cy="31743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25386" y="968047"/>
            <a:ext cx="310533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4</a:t>
            </a:r>
            <a:r>
              <a:rPr kumimoji="1" lang="en-US" altLang="ja-JP" sz="2800" baseline="30000" dirty="0" smtClean="0"/>
              <a:t>th</a:t>
            </a:r>
            <a:r>
              <a:rPr kumimoji="1" lang="en-US" altLang="ja-JP" sz="2800" dirty="0" smtClean="0"/>
              <a:t>-order </a:t>
            </a:r>
            <a:r>
              <a:rPr kumimoji="1" lang="en-US" altLang="ja-JP" sz="2800" dirty="0" err="1" smtClean="0"/>
              <a:t>cumulant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2310" y="5279603"/>
            <a:ext cx="88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Calibri" panose="020F0502020204030204" pitchFamily="34" charset="0"/>
              </a:rPr>
              <a:t>Different initial conditions give rise to different characteristic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Dh</a:t>
            </a:r>
            <a:r>
              <a:rPr kumimoji="1" lang="en-US" altLang="ja-JP" sz="2400" dirty="0" smtClean="0">
                <a:latin typeface="Calibri" panose="020F0502020204030204" pitchFamily="34" charset="0"/>
              </a:rPr>
              <a:t> dependence.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Calibri" panose="020F0502020204030204" pitchFamily="34" charset="0"/>
              </a:rPr>
              <a:t>Non-monotonic behaviors can appear in </a:t>
            </a:r>
            <a:r>
              <a:rPr lang="en-US" altLang="ja-JP" sz="2400" dirty="0">
                <a:latin typeface="Symbol" panose="05050102010706020507" pitchFamily="18" charset="2"/>
              </a:rPr>
              <a:t>Dh</a:t>
            </a:r>
            <a:r>
              <a:rPr lang="en-US" altLang="ja-JP" sz="2400" dirty="0">
                <a:latin typeface="Calibri" panose="020F0502020204030204" pitchFamily="34" charset="0"/>
              </a:rPr>
              <a:t> </a:t>
            </a:r>
            <a:r>
              <a:rPr kumimoji="1" lang="en-US" altLang="ja-JP" sz="2400" dirty="0" smtClean="0">
                <a:latin typeface="Calibri" panose="020F0502020204030204" pitchFamily="34" charset="0"/>
              </a:rPr>
              <a:t>dependence.</a:t>
            </a:r>
            <a:endParaRPr kumimoji="1" lang="ja-JP" altLang="en-US" sz="2400" dirty="0">
              <a:latin typeface="Calibri" panose="020F0502020204030204" pitchFamily="34" charset="0"/>
            </a:endParaRPr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77" y="370044"/>
            <a:ext cx="1503272" cy="512785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75" y="1039593"/>
            <a:ext cx="1032316" cy="515783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6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370045"/>
            <a:ext cx="1212495" cy="517271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5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1039593"/>
            <a:ext cx="1210772" cy="5157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402079" y="-27384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Initial Conditions</a:t>
            </a:r>
            <a:endParaRPr kumimoji="1" lang="ja-JP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article}&#10;\usepackage{amsmath}&#10;\pagestyle{empty}&lt;/preamble&gt;&#10;  &lt;body&gt;\begin{align*} &#10;D_2=0.5&#10;\end{align*}&lt;/body&gt;&#10;  &lt;fcolor&gt;FF000000&lt;/fcolor&gt;&#10;  &lt;bcolor&gt;FFFFFFFF&lt;/bcolor&gt;&#10;  &lt;transparent&gt;True&lt;/transparent&gt;&#10;  &lt;resolution&gt;1800&lt;/resolution&gt;&#10;  &lt;imageh&gt;208&lt;/imageh&gt;&#10;  &lt;imagew&gt;947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28177"/>
            <a:ext cx="864096" cy="18979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18144" y="6457890"/>
            <a:ext cx="552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</a:rPr>
              <a:t>Finite volume effects: </a:t>
            </a:r>
            <a:r>
              <a:rPr lang="en-US" altLang="ja-JP" sz="2000" dirty="0" err="1" smtClean="0">
                <a:solidFill>
                  <a:schemeClr val="tx2">
                    <a:lumMod val="75000"/>
                  </a:schemeClr>
                </a:solidFill>
              </a:rPr>
              <a:t>Sakaida</a:t>
            </a:r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</a:rPr>
              <a:t>+, PRC90 (2015)</a:t>
            </a:r>
            <a:endParaRPr kumimoji="1" lang="ja-JP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04302" y="919548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MK+, 2014</a:t>
            </a:r>
          </a:p>
          <a:p>
            <a:r>
              <a:rPr lang="en-US" altLang="ja-JP" dirty="0" smtClean="0"/>
              <a:t>MK,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18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559261" cy="584775"/>
          </a:xfrm>
        </p:spPr>
        <p:txBody>
          <a:bodyPr/>
          <a:lstStyle/>
          <a:p>
            <a:r>
              <a:rPr kumimoji="1" lang="en-US" altLang="ja-JP" dirty="0" smtClean="0"/>
              <a:t> Rapidity Window Dep. 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752" y="1607773"/>
            <a:ext cx="392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STAR Collab. </a:t>
            </a:r>
            <a:r>
              <a:rPr kumimoji="1" lang="en-US" altLang="ja-JP" dirty="0" smtClean="0"/>
              <a:t>(X. Luo, CPOD2014)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9" y="1989991"/>
            <a:ext cx="3960440" cy="3095193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5508104" y="137885"/>
            <a:ext cx="3528392" cy="1512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4548" y="1700808"/>
            <a:ext cx="4303080" cy="3162551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1" y="4863359"/>
            <a:ext cx="1467818" cy="317435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77" y="370044"/>
            <a:ext cx="1503272" cy="512785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75" y="1039593"/>
            <a:ext cx="1032316" cy="515783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6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370045"/>
            <a:ext cx="1212495" cy="517271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5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1039593"/>
            <a:ext cx="1210772" cy="51578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402079" y="-27384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Initial Conditions</a:t>
            </a:r>
            <a:endParaRPr kumimoji="1" lang="ja-JP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5386" y="968047"/>
            <a:ext cx="310533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4</a:t>
            </a:r>
            <a:r>
              <a:rPr kumimoji="1" lang="en-US" altLang="ja-JP" sz="2800" baseline="30000" dirty="0" smtClean="0"/>
              <a:t>th</a:t>
            </a:r>
            <a:r>
              <a:rPr kumimoji="1" lang="en-US" altLang="ja-JP" sz="2800" dirty="0" smtClean="0"/>
              <a:t>-order </a:t>
            </a:r>
            <a:r>
              <a:rPr kumimoji="1" lang="en-US" altLang="ja-JP" sz="2800" dirty="0" err="1" smtClean="0"/>
              <a:t>cumulant</a:t>
            </a:r>
            <a:endParaRPr kumimoji="1" lang="ja-JP" altLang="en-US" sz="28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2310" y="5279603"/>
            <a:ext cx="88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Calibri" panose="020F0502020204030204" pitchFamily="34" charset="0"/>
              </a:rPr>
              <a:t>Different initial conditions give rise to different characteristic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Dh</a:t>
            </a:r>
            <a:r>
              <a:rPr kumimoji="1" lang="en-US" altLang="ja-JP" sz="2400" dirty="0" smtClean="0">
                <a:latin typeface="Calibri" panose="020F0502020204030204" pitchFamily="34" charset="0"/>
              </a:rPr>
              <a:t> dependence.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Calibri" panose="020F0502020204030204" pitchFamily="34" charset="0"/>
              </a:rPr>
              <a:t>Non-monotonic behaviors can appear in </a:t>
            </a:r>
            <a:r>
              <a:rPr lang="en-US" altLang="ja-JP" sz="2400" dirty="0">
                <a:latin typeface="Symbol" panose="05050102010706020507" pitchFamily="18" charset="2"/>
              </a:rPr>
              <a:t>Dh</a:t>
            </a:r>
            <a:r>
              <a:rPr lang="en-US" altLang="ja-JP" sz="2400" dirty="0">
                <a:latin typeface="Calibri" panose="020F0502020204030204" pitchFamily="34" charset="0"/>
              </a:rPr>
              <a:t> </a:t>
            </a:r>
            <a:r>
              <a:rPr kumimoji="1" lang="en-US" altLang="ja-JP" sz="2400" dirty="0" smtClean="0">
                <a:latin typeface="Calibri" panose="020F0502020204030204" pitchFamily="34" charset="0"/>
              </a:rPr>
              <a:t>dependence.</a:t>
            </a:r>
            <a:endParaRPr kumimoji="1" lang="ja-JP" altLang="en-US" sz="2400" dirty="0">
              <a:latin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18144" y="6457890"/>
            <a:ext cx="552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</a:rPr>
              <a:t>Finite volume effects: </a:t>
            </a:r>
            <a:r>
              <a:rPr lang="en-US" altLang="ja-JP" sz="2000" dirty="0" err="1" smtClean="0">
                <a:solidFill>
                  <a:schemeClr val="tx2">
                    <a:lumMod val="75000"/>
                  </a:schemeClr>
                </a:solidFill>
              </a:rPr>
              <a:t>Sakaida</a:t>
            </a:r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</a:rPr>
              <a:t>+, PRC90 (2015)</a:t>
            </a:r>
            <a:endParaRPr kumimoji="1" lang="ja-JP" alt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04302" y="919548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MK+, 2014</a:t>
            </a:r>
          </a:p>
          <a:p>
            <a:r>
              <a:rPr lang="en-US" altLang="ja-JP" dirty="0" smtClean="0"/>
              <a:t>MK,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85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85444" y="2276872"/>
            <a:ext cx="55162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/>
              <a:t>Dynamical Evolution</a:t>
            </a:r>
          </a:p>
          <a:p>
            <a:pPr algn="ctr"/>
            <a:r>
              <a:rPr kumimoji="1" lang="en-US" altLang="ja-JP" sz="4000" dirty="0" smtClean="0"/>
              <a:t>near QCD Critical Point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838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744154" cy="584775"/>
          </a:xfrm>
        </p:spPr>
        <p:txBody>
          <a:bodyPr/>
          <a:lstStyle/>
          <a:p>
            <a:r>
              <a:rPr kumimoji="1" lang="en-US" altLang="ja-JP" dirty="0" smtClean="0"/>
              <a:t> Growth and Decay of Critical </a:t>
            </a:r>
            <a:r>
              <a:rPr kumimoji="1" lang="en-US" altLang="ja-JP" dirty="0" err="1" smtClean="0"/>
              <a:t>Fluc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53814" y="929051"/>
            <a:ext cx="2790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Berdnikov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Rajagopal</a:t>
            </a:r>
            <a:r>
              <a:rPr lang="en-US" altLang="ja-JP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(2000)</a:t>
            </a:r>
          </a:p>
          <a:p>
            <a:pPr algn="r"/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Asakawa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Nonaka</a:t>
            </a:r>
            <a:r>
              <a:rPr lang="en-US" altLang="ja-JP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(2002)</a:t>
            </a: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Mukherjee+ </a:t>
            </a:r>
            <a:r>
              <a:rPr lang="en-US" altLang="ja-JP" dirty="0">
                <a:solidFill>
                  <a:prstClr val="black"/>
                </a:solidFill>
                <a:latin typeface="Calibri"/>
              </a:rPr>
              <a:t>(2015)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91" y="1622821"/>
            <a:ext cx="2530906" cy="175309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3" y="1636651"/>
            <a:ext cx="2811649" cy="188151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51520" y="1008124"/>
            <a:ext cx="5115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Previous studies: </a:t>
            </a:r>
            <a:r>
              <a:rPr lang="en-US" altLang="ja-JP" sz="2400" dirty="0" smtClean="0"/>
              <a:t>uniform </a:t>
            </a:r>
            <a:r>
              <a:rPr lang="en-US" altLang="ja-JP" sz="2400" dirty="0" smtClean="0">
                <a:latin typeface="Symbol" panose="05050102010706020507" pitchFamily="18" charset="2"/>
              </a:rPr>
              <a:t>s</a:t>
            </a:r>
            <a:r>
              <a:rPr lang="en-US" altLang="ja-JP" sz="2400" dirty="0" smtClean="0"/>
              <a:t> mode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3789040"/>
            <a:ext cx="7522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Problems:</a:t>
            </a:r>
            <a:endParaRPr kumimoji="1"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The soft mode of QCD-CP is a conserved mode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Sigma mode is not directly observable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5006770"/>
            <a:ext cx="4182050" cy="160427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439" y="4845353"/>
            <a:ext cx="2695203" cy="2083434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6134497" y="2231527"/>
            <a:ext cx="301396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Calibri" panose="020F0502020204030204" pitchFamily="34" charset="0"/>
              </a:rPr>
              <a:t>Recent Developments:</a:t>
            </a:r>
          </a:p>
          <a:p>
            <a:pPr algn="r"/>
            <a:r>
              <a:rPr lang="en-US" altLang="ja-JP" dirty="0" err="1" smtClean="0">
                <a:latin typeface="Calibri" panose="020F0502020204030204" pitchFamily="34" charset="0"/>
              </a:rPr>
              <a:t>Kapusta</a:t>
            </a:r>
            <a:r>
              <a:rPr lang="en-US" altLang="ja-JP" dirty="0">
                <a:latin typeface="Calibri" panose="020F0502020204030204" pitchFamily="34" charset="0"/>
              </a:rPr>
              <a:t>, Torres-Rincon (2012)</a:t>
            </a:r>
            <a:endParaRPr lang="ja-JP" altLang="en-US" dirty="0">
              <a:latin typeface="Calibri" panose="020F0502020204030204" pitchFamily="34" charset="0"/>
            </a:endParaRPr>
          </a:p>
          <a:p>
            <a:pPr algn="r"/>
            <a:r>
              <a:rPr kumimoji="1" lang="en-US" altLang="ja-JP" dirty="0" err="1" smtClean="0">
                <a:latin typeface="Calibri" panose="020F0502020204030204" pitchFamily="34" charset="0"/>
              </a:rPr>
              <a:t>Nahrgang</a:t>
            </a:r>
            <a:r>
              <a:rPr kumimoji="1" lang="en-US" altLang="ja-JP" dirty="0" smtClean="0">
                <a:latin typeface="Calibri" panose="020F0502020204030204" pitchFamily="34" charset="0"/>
              </a:rPr>
              <a:t>, Herold</a:t>
            </a:r>
            <a:r>
              <a:rPr lang="en-US" altLang="ja-JP" dirty="0">
                <a:latin typeface="Calibri" panose="020F0502020204030204" pitchFamily="34" charset="0"/>
              </a:rPr>
              <a:t>+</a:t>
            </a:r>
            <a:r>
              <a:rPr kumimoji="1" lang="en-US" altLang="ja-JP" dirty="0" smtClean="0">
                <a:latin typeface="Calibri" panose="020F0502020204030204" pitchFamily="34" charset="0"/>
              </a:rPr>
              <a:t> (2014~)</a:t>
            </a:r>
          </a:p>
          <a:p>
            <a:pPr algn="r"/>
            <a:r>
              <a:rPr lang="en-US" altLang="ja-JP" dirty="0" smtClean="0">
                <a:latin typeface="Calibri" panose="020F0502020204030204" pitchFamily="34" charset="0"/>
              </a:rPr>
              <a:t>Song+ (2016~)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55465" y="4335282"/>
            <a:ext cx="2294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err="1" smtClean="0"/>
              <a:t>Fujii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(2003)</a:t>
            </a:r>
          </a:p>
          <a:p>
            <a:pPr algn="r"/>
            <a:r>
              <a:rPr kumimoji="1" lang="en-US" altLang="ja-JP" sz="1600" dirty="0" smtClean="0"/>
              <a:t>Son, </a:t>
            </a:r>
            <a:r>
              <a:rPr kumimoji="1" lang="en-US" altLang="ja-JP" sz="1600" dirty="0" err="1" smtClean="0"/>
              <a:t>Stephanov</a:t>
            </a:r>
            <a:r>
              <a:rPr kumimoji="1" lang="en-US" altLang="ja-JP" sz="1600" dirty="0" smtClean="0"/>
              <a:t> (2004)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942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755576" y="4997971"/>
            <a:ext cx="7272808" cy="1723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738524" cy="584775"/>
          </a:xfrm>
        </p:spPr>
        <p:txBody>
          <a:bodyPr/>
          <a:lstStyle/>
          <a:p>
            <a:r>
              <a:rPr kumimoji="1" lang="en-US" altLang="ja-JP" dirty="0" smtClean="0"/>
              <a:t> Aim of This Study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980728"/>
            <a:ext cx="76626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Describe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conserved nature </a:t>
            </a:r>
            <a:r>
              <a:rPr kumimoji="1" lang="en-US" altLang="ja-JP" sz="2400" dirty="0" smtClean="0"/>
              <a:t>of critical fluctuation.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We want to study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experimental observables</a:t>
            </a:r>
            <a:r>
              <a:rPr kumimoji="1" lang="en-US" altLang="ja-JP" sz="2400" dirty="0" smtClean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focus on a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conserved charge </a:t>
            </a:r>
            <a:r>
              <a:rPr lang="en-US" altLang="ja-JP" sz="2400" b="1" dirty="0" smtClean="0"/>
              <a:t>(baryon number)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study evolution of </a:t>
            </a:r>
            <a:r>
              <a:rPr kumimoji="1" lang="en-US" altLang="ja-JP" sz="2400" b="1" dirty="0" smtClean="0"/>
              <a:t>conserved-charge</a:t>
            </a:r>
            <a:r>
              <a:rPr kumimoji="1" lang="en-US" altLang="ja-JP" sz="2400" dirty="0" smtClean="0"/>
              <a:t> fluctuation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Concentrate on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order</a:t>
            </a:r>
            <a:r>
              <a:rPr lang="en-US" altLang="ja-JP" sz="2400" dirty="0" smtClean="0"/>
              <a:t> fluctuation. (not higher)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16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We study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rapidity window </a:t>
            </a:r>
            <a:r>
              <a:rPr lang="en-US" altLang="ja-JP" sz="2400" b="1" dirty="0" err="1" smtClean="0"/>
              <a:t>denepdence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of the </a:t>
            </a:r>
            <a:r>
              <a:rPr lang="en-US" altLang="ja-JP" sz="2400" dirty="0" err="1" smtClean="0"/>
              <a:t>cumulant</a:t>
            </a:r>
            <a:endParaRPr lang="en-US" altLang="ja-JP" sz="2400" dirty="0" smtClean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2-particle </a:t>
            </a:r>
            <a:r>
              <a:rPr kumimoji="1" lang="en-US" altLang="ja-JP" sz="2400" b="1" dirty="0" smtClean="0"/>
              <a:t>correlation function </a:t>
            </a:r>
            <a:r>
              <a:rPr lang="en-US" altLang="ja-JP" sz="2400" dirty="0" smtClean="0"/>
              <a:t>in </a:t>
            </a:r>
            <a:r>
              <a:rPr lang="en-US" altLang="ja-JP" sz="2400" dirty="0"/>
              <a:t>rapidity space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93065" y="5037706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Our Main C</a:t>
            </a:r>
            <a:r>
              <a:rPr kumimoji="1" lang="en-US" altLang="ja-JP" sz="2800" b="1" dirty="0" smtClean="0">
                <a:solidFill>
                  <a:schemeClr val="tx2">
                    <a:lumMod val="50000"/>
                  </a:schemeClr>
                </a:solidFill>
              </a:rPr>
              <a:t>onclusion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35591" y="5719734"/>
            <a:ext cx="4224234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-order</a:t>
            </a:r>
          </a:p>
          <a:p>
            <a:pPr algn="ctr"/>
            <a:r>
              <a:rPr lang="en-US" altLang="ja-JP" sz="2400" dirty="0" err="1" smtClean="0"/>
              <a:t>cumulants</a:t>
            </a:r>
            <a:r>
              <a:rPr lang="en-US" altLang="ja-JP" sz="2400" dirty="0" smtClean="0"/>
              <a:t> or correlation </a:t>
            </a:r>
            <a:r>
              <a:rPr lang="en-US" altLang="ja-JP" sz="2400" dirty="0" err="1" smtClean="0"/>
              <a:t>func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51275" y="5781290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ym typeface="Wingdings" panose="05000000000000000000" pitchFamily="2" charset="2"/>
              </a:rPr>
              <a:t>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0852" y="5726951"/>
            <a:ext cx="139974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</a:t>
            </a:r>
            <a:r>
              <a:rPr kumimoji="1" lang="en-US" altLang="ja-JP" sz="2400" dirty="0" smtClean="0"/>
              <a:t>ignal of</a:t>
            </a:r>
          </a:p>
          <a:p>
            <a:pPr algn="ctr"/>
            <a:r>
              <a:rPr kumimoji="1" lang="en-US" altLang="ja-JP" sz="2400" dirty="0" smtClean="0"/>
              <a:t>QCD-CP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</p:spTree>
    <p:extLst>
      <p:ext uri="{BB962C8B-B14F-4D97-AF65-F5344CB8AC3E}">
        <p14:creationId xmlns:p14="http://schemas.microsoft.com/office/powerpoint/2010/main" val="32456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8800" cy="584775"/>
          </a:xfrm>
        </p:spPr>
        <p:txBody>
          <a:bodyPr/>
          <a:lstStyle/>
          <a:p>
            <a:r>
              <a:rPr kumimoji="1" lang="en-US" altLang="ja-JP" dirty="0" smtClean="0"/>
              <a:t> Stochastic Diffusion Equation (SDE)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3284984"/>
            <a:ext cx="5379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Stochastic</a:t>
            </a:r>
            <a:r>
              <a:rPr kumimoji="1" lang="en-US" altLang="ja-JP" sz="2800" dirty="0" smtClean="0"/>
              <a:t> diffusion equation</a:t>
            </a:r>
            <a:endParaRPr kumimoji="1" lang="ja-JP" altLang="en-US" sz="2800" dirty="0"/>
          </a:p>
        </p:txBody>
      </p:sp>
      <p:sp>
        <p:nvSpPr>
          <p:cNvPr id="5" name="角丸四角形 4"/>
          <p:cNvSpPr/>
          <p:nvPr/>
        </p:nvSpPr>
        <p:spPr>
          <a:xfrm>
            <a:off x="1043608" y="1602540"/>
            <a:ext cx="3384376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1043608" y="3944736"/>
            <a:ext cx="5256584" cy="14277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+ \partial_\eta \xi(\eta,\tau)&#10;\end{align*}&lt;/body&gt;&#10;  &lt;fcolor&gt;FF000000&lt;/fcolor&gt;&#10;  &lt;bcolor&gt;FFFFFFFF&lt;/bcolor&gt;&#10;  &lt;transparent&gt;True&lt;/transparent&gt;&#10;  &lt;resolution&gt;1800&lt;/resolution&gt;&#10;  &lt;imageh&gt;318&lt;/imageh&gt;&#10;  &lt;imagew&gt;2577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60760"/>
            <a:ext cx="4859437" cy="599651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 \partial_\eta^2 n &#10;\end{align*}&lt;/body&gt;&#10;  &lt;fcolor&gt;FF000000&lt;/fcolor&gt;&#10;  &lt;bcolor&gt;FFFFFFFF&lt;/bcolor&gt;&#10;  &lt;transparent&gt;True&lt;/transparent&gt;&#10;  &lt;resolution&gt;1800&lt;/resolution&gt;&#10;  &lt;imageh&gt;315&lt;/imageh&gt;&#10;  &lt;imagew&gt;1340&lt;/imagew&gt;&#10;  &lt;scale&gt;50&lt;/scale&gt;&#10;  &lt;cursor&gt;5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09599"/>
            <a:ext cx="2526832" cy="59399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67544" y="980728"/>
            <a:ext cx="352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Diffusion equation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99992" y="1620399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Describe a relaxation of a conserved density </a:t>
            </a:r>
            <a:r>
              <a:rPr lang="en-US" altLang="ja-JP" sz="2000" i="1" dirty="0" smtClean="0"/>
              <a:t>n</a:t>
            </a:r>
            <a:r>
              <a:rPr lang="en-US" altLang="ja-JP" sz="2000" dirty="0" smtClean="0"/>
              <a:t> toward </a:t>
            </a:r>
            <a:r>
              <a:rPr kumimoji="1" lang="en-US" altLang="ja-JP" sz="2000" dirty="0" smtClean="0"/>
              <a:t>uniform state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without fluctuation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56185" y="4160759"/>
            <a:ext cx="2267149" cy="599651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75656" y="5600921"/>
            <a:ext cx="6782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Describe a relaxation toward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fluctuating</a:t>
            </a:r>
            <a:r>
              <a:rPr kumimoji="1" lang="en-US" altLang="ja-JP" sz="2000" dirty="0" smtClean="0"/>
              <a:t> uniform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Symbol" panose="05050102010706020507" pitchFamily="18" charset="2"/>
              </a:rPr>
              <a:t>c</a:t>
            </a:r>
            <a:r>
              <a:rPr lang="en-US" altLang="ja-JP" sz="2000" dirty="0" smtClean="0"/>
              <a:t>: susceptibility (fluctuation in </a:t>
            </a:r>
            <a:r>
              <a:rPr lang="en-US" altLang="ja-JP" sz="2000" dirty="0" err="1" smtClean="0"/>
              <a:t>equil</a:t>
            </a:r>
            <a:r>
              <a:rPr lang="en-US" altLang="ja-JP" sz="2000" dirty="0" smtClean="0"/>
              <a:t>.)</a:t>
            </a:r>
            <a:endParaRPr kumimoji="1" lang="ja-JP" altLang="en-US" sz="2000" dirty="0"/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langle \xi(\eta_1)\xi(\eta_2) \rangle \sim \chi \delta(\eta_1-\eta_2)&#10;\end{align*}&lt;/body&gt;&#10;  &lt;fcolor&gt;FF000000&lt;/fcolor&gt;&#10;  &lt;bcolor&gt;FFFFFFFF&lt;/bcolor&gt;&#10;  &lt;transparent&gt;True&lt;/transparent&gt;&#10;  &lt;resolution&gt;1800&lt;/resolution&gt;&#10;  &lt;imageh&gt;250&lt;/imageh&gt;&#10;  &lt;imagew&gt;281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84" y="4920535"/>
            <a:ext cx="3399831" cy="30151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02259" y="6483350"/>
            <a:ext cx="427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</a:rPr>
              <a:t>Review: </a:t>
            </a:r>
            <a:r>
              <a:rPr lang="en-US" altLang="ja-JP" dirty="0" err="1" smtClean="0">
                <a:solidFill>
                  <a:srgbClr val="002060"/>
                </a:solidFill>
              </a:rPr>
              <a:t>Asakawa</a:t>
            </a:r>
            <a:r>
              <a:rPr lang="en-US" altLang="ja-JP" dirty="0" smtClean="0">
                <a:solidFill>
                  <a:srgbClr val="002060"/>
                </a:solidFill>
              </a:rPr>
              <a:t>, MK</a:t>
            </a:r>
            <a:r>
              <a:rPr lang="en-US" altLang="ja-JP" dirty="0">
                <a:solidFill>
                  <a:srgbClr val="002060"/>
                </a:solidFill>
              </a:rPr>
              <a:t>, </a:t>
            </a:r>
            <a:r>
              <a:rPr lang="en-US" altLang="ja-JP" dirty="0" smtClean="0">
                <a:solidFill>
                  <a:srgbClr val="002060"/>
                </a:solidFill>
              </a:rPr>
              <a:t>PPNP </a:t>
            </a:r>
            <a:r>
              <a:rPr lang="en-US" altLang="ja-JP" b="1" dirty="0" smtClean="0">
                <a:solidFill>
                  <a:srgbClr val="002060"/>
                </a:solidFill>
              </a:rPr>
              <a:t>90</a:t>
            </a:r>
            <a:r>
              <a:rPr lang="en-US" altLang="ja-JP" dirty="0" smtClean="0">
                <a:solidFill>
                  <a:srgbClr val="002060"/>
                </a:solidFill>
              </a:rPr>
              <a:t> (2016</a:t>
            </a:r>
            <a:r>
              <a:rPr lang="en-US" altLang="ja-JP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00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505033" cy="584775"/>
          </a:xfrm>
        </p:spPr>
        <p:txBody>
          <a:bodyPr/>
          <a:lstStyle/>
          <a:p>
            <a:r>
              <a:rPr kumimoji="1" lang="en-US" altLang="ja-JP" dirty="0" smtClean="0"/>
              <a:t> Parametrizing D(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and </a:t>
            </a:r>
            <a:r>
              <a:rPr kumimoji="1" lang="en-US" altLang="ja-JP" dirty="0" smtClean="0">
                <a:latin typeface="Symbol" panose="05050102010706020507" pitchFamily="18" charset="2"/>
              </a:rPr>
              <a:t>c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anose="05050102010706020507" pitchFamily="18" charset="2"/>
              </a:rPr>
              <a:t>t</a:t>
            </a:r>
            <a:r>
              <a:rPr kumimoji="1" lang="en-US" altLang="ja-JP" dirty="0" smtClean="0"/>
              <a:t>)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90"/>
          <a:stretch/>
        </p:blipFill>
        <p:spPr>
          <a:xfrm>
            <a:off x="4237152" y="815103"/>
            <a:ext cx="3791232" cy="30404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1520" y="977143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Critical behavior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1556792"/>
            <a:ext cx="2344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3D </a:t>
            </a:r>
            <a:r>
              <a:rPr kumimoji="1" lang="en-US" altLang="ja-JP" sz="2400" dirty="0" err="1" smtClean="0"/>
              <a:t>Ising</a:t>
            </a:r>
            <a:r>
              <a:rPr kumimoji="1" lang="en-US" altLang="ja-JP" sz="2400" dirty="0" smtClean="0"/>
              <a:t> (</a:t>
            </a:r>
            <a:r>
              <a:rPr kumimoji="1" lang="en-US" altLang="ja-JP" sz="2400" dirty="0" err="1" smtClean="0"/>
              <a:t>r,H</a:t>
            </a:r>
            <a:r>
              <a:rPr kumimoji="1" lang="en-US" altLang="ja-JP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model H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9700" y="885126"/>
            <a:ext cx="17091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(critical point)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4062" y="3646241"/>
            <a:ext cx="2862787" cy="352779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24783" y="3626177"/>
            <a:ext cx="2862785" cy="356792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article}&#10;\usepackage{amsmath}&#10;\pagestyle{empty}&lt;/preamble&gt;&#10;  &lt;body&gt;\begin{align*} &#10;D(T)&#10;\end{align*}&lt;/body&gt;&#10;  &lt;fcolor&gt;FF000000&lt;/fcolor&gt;&#10;  &lt;bcolor&gt;FFFFFFFF&lt;/bcolor&gt;&#10;  &lt;transparent&gt;True&lt;/transparent&gt;&#10;  &lt;resolution&gt;1800&lt;/resolution&gt;&#10;  &lt;imageh&gt;250&lt;/imageh&gt;&#10;  &lt;imagew&gt;553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" y="4533514"/>
            <a:ext cx="735836" cy="332656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chi(T)&#10;\end{align*}&lt;/body&gt;&#10;  &lt;fcolor&gt;FF000000&lt;/fcolor&gt;&#10;  &lt;bcolor&gt;FFFFFFFF&lt;/bcolor&gt;&#10;  &lt;transparent&gt;True&lt;/transparent&gt;&#10;  &lt;resolution&gt;1800&lt;/resolution&gt;&#10;  &lt;imageh&gt;250&lt;/imageh&gt;&#10;  &lt;imagew&gt;498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0" y="4162772"/>
            <a:ext cx="806092" cy="404664"/>
          </a:xfrm>
          <a:prstGeom prst="rect">
            <a:avLst/>
          </a:prstGeom>
        </p:spPr>
      </p:pic>
      <p:sp>
        <p:nvSpPr>
          <p:cNvPr id="4" name="下矢印 3"/>
          <p:cNvSpPr/>
          <p:nvPr/>
        </p:nvSpPr>
        <p:spPr>
          <a:xfrm flipV="1">
            <a:off x="5626492" y="4365104"/>
            <a:ext cx="484632" cy="80443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3691" y="487464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critical</a:t>
            </a: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enhancement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2534010" y="5169540"/>
            <a:ext cx="484632" cy="8517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7813" y="4736144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critical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slowing</a:t>
            </a:r>
          </a:p>
          <a:p>
            <a:r>
              <a:rPr kumimoji="1" lang="en-US" altLang="ja-JP" dirty="0" smtClean="0">
                <a:solidFill>
                  <a:srgbClr val="002060"/>
                </a:solidFill>
              </a:rPr>
              <a:t>down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3362167"/>
            <a:ext cx="332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Temperature dep.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314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88729" cy="584775"/>
          </a:xfrm>
        </p:spPr>
        <p:txBody>
          <a:bodyPr/>
          <a:lstStyle/>
          <a:p>
            <a:r>
              <a:rPr kumimoji="1" lang="en-US" altLang="ja-JP" dirty="0" smtClean="0"/>
              <a:t> Crossover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" y="1196752"/>
            <a:ext cx="5710951" cy="38567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" y="1196752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196752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96752"/>
            <a:ext cx="5710951" cy="3856734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pic>
        <p:nvPicPr>
          <p:cNvPr id="21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47" y="5731175"/>
            <a:ext cx="770467" cy="264583"/>
          </a:xfrm>
          <a:prstGeom prst="rect">
            <a:avLst/>
          </a:prstGeom>
        </p:spPr>
      </p:pic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511215" y="1297747"/>
            <a:ext cx="3659803" cy="2851333"/>
            <a:chOff x="5511215" y="1297747"/>
            <a:chExt cx="3659803" cy="2851333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4"/>
            <a:stretch/>
          </p:blipFill>
          <p:spPr bwMode="auto">
            <a:xfrm>
              <a:off x="5511215" y="1297747"/>
              <a:ext cx="3659803" cy="285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7355207" y="3067263"/>
              <a:ext cx="13165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000" dirty="0" smtClean="0">
                  <a:solidFill>
                    <a:srgbClr val="0070C0"/>
                  </a:solidFill>
                </a:rPr>
                <a:t>ALICE</a:t>
              </a:r>
            </a:p>
            <a:p>
              <a:pPr algn="r"/>
              <a:r>
                <a:rPr lang="en-US" altLang="ja-JP" sz="2000" dirty="0" smtClean="0">
                  <a:solidFill>
                    <a:srgbClr val="0070C0"/>
                  </a:solidFill>
                </a:rPr>
                <a:t>PRL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0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23143" cy="584775"/>
          </a:xfrm>
        </p:spPr>
        <p:txBody>
          <a:bodyPr/>
          <a:lstStyle/>
          <a:p>
            <a:r>
              <a:rPr kumimoji="1" lang="en-US" altLang="ja-JP" dirty="0" smtClean="0"/>
              <a:t> Critical Point /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8760"/>
            <a:ext cx="5710951" cy="38567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268760"/>
            <a:ext cx="5710951" cy="38567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68760"/>
            <a:ext cx="5710951" cy="3856734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4018499" cy="4320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25" name="TexTeXPicture" descr="&lt;?xml version=&quot;1.0&quot; encoding=&quot;utf-16&quot;?&gt;&#10;&lt;TeXTeX&gt;&#10;  &lt;preamble&gt;\documentclass{article}&#10;\usepackage{amsmath}&#10;\pagestyle{empty}&lt;/preamble&gt;&#10;  &lt;body&gt;\begin{align*} &#10;K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728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24" y="5860464"/>
            <a:ext cx="770467" cy="264583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043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" y="1259081"/>
            <a:ext cx="5799151" cy="385673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158"/>
            <a:ext cx="5799151" cy="385673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" y="1254158"/>
            <a:ext cx="5799151" cy="385673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8" y="1254158"/>
            <a:ext cx="5799151" cy="3856734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1763688" y="5474841"/>
            <a:ext cx="5688632" cy="13385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511216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318027" y="5661248"/>
            <a:ext cx="1725080" cy="1042396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876930" cy="584775"/>
          </a:xfrm>
        </p:spPr>
        <p:txBody>
          <a:bodyPr/>
          <a:lstStyle/>
          <a:p>
            <a:r>
              <a:rPr kumimoji="1" lang="en-US" altLang="ja-JP" dirty="0" smtClean="0"/>
              <a:t> Crossover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17468" y="-73594"/>
            <a:ext cx="2376265" cy="3476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63017" y="2344537"/>
            <a:ext cx="2288846" cy="34804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05866" y="501317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monotonically </a:t>
            </a:r>
            <a:r>
              <a:rPr kumimoji="1" lang="en-US" altLang="ja-JP" sz="2400" dirty="0" err="1" smtClean="0"/>
              <a:t>decresing</a:t>
            </a:r>
            <a:endParaRPr kumimoji="1" lang="en-US" altLang="ja-JP" sz="2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50976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lang="en-US" altLang="ja-JP" sz="2000" dirty="0" smtClean="0"/>
              <a:t>increasing</a:t>
            </a:r>
            <a:endParaRPr kumimoji="1" lang="ja-JP" altLang="en-US" sz="20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6" y="5731175"/>
            <a:ext cx="481542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35860" y="5995758"/>
            <a:ext cx="167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monotonically</a:t>
            </a:r>
          </a:p>
          <a:p>
            <a:pPr algn="ctr"/>
            <a:r>
              <a:rPr kumimoji="1" lang="en-US" altLang="ja-JP" sz="2000" dirty="0" smtClean="0"/>
              <a:t>decreasing</a:t>
            </a:r>
            <a:endParaRPr kumimoji="1" lang="ja-JP" altLang="en-US" sz="2000" dirty="0"/>
          </a:p>
        </p:txBody>
      </p:sp>
      <p:sp>
        <p:nvSpPr>
          <p:cNvPr id="24" name="右矢印 23"/>
          <p:cNvSpPr/>
          <p:nvPr/>
        </p:nvSpPr>
        <p:spPr>
          <a:xfrm>
            <a:off x="5076056" y="5894414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9467" y="5766947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48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93" y="5731175"/>
            <a:ext cx="511175" cy="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447599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Criticap</a:t>
            </a:r>
            <a:r>
              <a:rPr kumimoji="1" lang="en-US" altLang="ja-JP" dirty="0" smtClean="0"/>
              <a:t> Point / Correlation </a:t>
            </a:r>
            <a:r>
              <a:rPr kumimoji="1" lang="en-US" altLang="ja-JP" dirty="0" err="1" smtClean="0"/>
              <a:t>Func</a:t>
            </a:r>
            <a:r>
              <a:rPr kumimoji="1" lang="en-US" altLang="ja-JP" dirty="0" smtClean="0"/>
              <a:t>.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5799151" cy="37073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12776"/>
            <a:ext cx="5799151" cy="37073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12776"/>
            <a:ext cx="5799151" cy="3707334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2" y="895132"/>
            <a:ext cx="4626955" cy="37374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88856" y="11943"/>
            <a:ext cx="2346397" cy="35638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70057" y="2322405"/>
            <a:ext cx="2429261" cy="3718625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1418879" y="5561740"/>
            <a:ext cx="5832648" cy="11646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5235302" y="573238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2950897" y="5736030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5866" y="5013176"/>
            <a:ext cx="34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non-monotonic 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 dep.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42592" y="6082656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5" y="5851740"/>
            <a:ext cx="481542" cy="264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240664" y="6092822"/>
            <a:ext cx="1797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non-monotonic</a:t>
            </a:r>
          </a:p>
        </p:txBody>
      </p:sp>
      <p:sp>
        <p:nvSpPr>
          <p:cNvPr id="20" name="右矢印 19"/>
          <p:cNvSpPr/>
          <p:nvPr/>
        </p:nvSpPr>
        <p:spPr>
          <a:xfrm>
            <a:off x="4788829" y="5852613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91681" y="5710613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22" name="TexTeXPicture" descr="&lt;?xml version=&quot;1.0&quot; encoding=&quot;utf-16&quot;?&gt;&#10;&lt;TeXTeX&gt;&#10;  &lt;preamble&gt;\documentclass{article}&#10;\usepackage{amsmath}&#10;\pagestyle{empty}&lt;/preamble&gt;&#10;  &lt;body&gt;\begin{align*} &#10;C(\Delta y)&#10;\end{align*}&lt;/body&gt;&#10;  &lt;fcolor&gt;FF000000&lt;/fcolor&gt;&#10;  &lt;bcolor&gt;FFFFFFFF&lt;/bcolor&gt;&#10;  &lt;transparent&gt;True&lt;/transparent&gt;&#10;  &lt;resolution&gt;1800&lt;/resolution&gt;&#10;  &lt;imageh&gt;250&lt;/imageh&gt;&#10;  &lt;imagew&gt;690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5851740"/>
            <a:ext cx="730250" cy="26458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80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279791" cy="584775"/>
          </a:xfrm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Summary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124744"/>
            <a:ext cx="84969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Fluctuations observed in HIC are not in equilibrium.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Non-</a:t>
            </a:r>
            <a:r>
              <a:rPr lang="en-US" altLang="ja-JP" sz="2800" dirty="0" err="1" smtClean="0"/>
              <a:t>equil</a:t>
            </a:r>
            <a:r>
              <a:rPr lang="en-US" altLang="ja-JP" sz="2800" dirty="0" smtClean="0"/>
              <a:t>. property can be understood from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dirty="0" err="1" smtClean="0"/>
              <a:t>cumulants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A simple diffusion model leads to non-monotonic </a:t>
            </a:r>
            <a:r>
              <a:rPr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dirty="0" err="1" smtClean="0"/>
              <a:t>y</a:t>
            </a:r>
            <a:r>
              <a:rPr lang="en-US" altLang="ja-JP" sz="2800" dirty="0" smtClean="0"/>
              <a:t> dependence of </a:t>
            </a:r>
            <a:r>
              <a:rPr lang="en-US" altLang="ja-JP" sz="2800" b="1" dirty="0" smtClean="0"/>
              <a:t>higher order </a:t>
            </a:r>
            <a:r>
              <a:rPr lang="en-US" altLang="ja-JP" sz="2800" dirty="0" err="1" smtClean="0"/>
              <a:t>cumulant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Non-</a:t>
            </a:r>
            <a:r>
              <a:rPr kumimoji="1" lang="en-US" altLang="ja-JP" sz="2800" dirty="0" err="1" smtClean="0"/>
              <a:t>monotnic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800" dirty="0" err="1" smtClean="0"/>
              <a:t>y</a:t>
            </a:r>
            <a:r>
              <a:rPr kumimoji="1" lang="en-US" altLang="ja-JP" sz="2800" dirty="0" smtClean="0"/>
              <a:t> dependence of </a:t>
            </a:r>
            <a:r>
              <a:rPr kumimoji="1" lang="en-US" altLang="ja-JP" sz="2800" b="1" dirty="0" smtClean="0"/>
              <a:t>2</a:t>
            </a:r>
            <a:r>
              <a:rPr kumimoji="1" lang="en-US" altLang="ja-JP" sz="2800" b="1" baseline="30000" dirty="0" smtClean="0"/>
              <a:t>nd</a:t>
            </a:r>
            <a:r>
              <a:rPr kumimoji="1" lang="en-US" altLang="ja-JP" sz="2800" b="1" dirty="0" smtClean="0"/>
              <a:t> order </a:t>
            </a:r>
            <a:r>
              <a:rPr kumimoji="1" lang="en-US" altLang="ja-JP" sz="2800" dirty="0" err="1" smtClean="0"/>
              <a:t>cumulant</a:t>
            </a:r>
            <a:r>
              <a:rPr kumimoji="1" lang="en-US" altLang="ja-JP" sz="2800" dirty="0" smtClean="0"/>
              <a:t> is a signal of QCD critical point.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Detailed understanding on fluctuations can be obtained from </a:t>
            </a:r>
            <a:r>
              <a:rPr lang="en-US" altLang="ja-JP" sz="2800" b="1" dirty="0" err="1" smtClean="0">
                <a:latin typeface="Symbol" panose="05050102010706020507" pitchFamily="18" charset="2"/>
              </a:rPr>
              <a:t>D</a:t>
            </a:r>
            <a:r>
              <a:rPr lang="en-US" altLang="ja-JP" sz="2800" b="1" dirty="0" err="1" smtClean="0"/>
              <a:t>y</a:t>
            </a:r>
            <a:r>
              <a:rPr lang="en-US" altLang="ja-JP" sz="2800" b="1" dirty="0" smtClean="0"/>
              <a:t> dependences of various </a:t>
            </a:r>
            <a:r>
              <a:rPr lang="en-US" altLang="ja-JP" sz="2800" b="1" dirty="0" err="1" smtClean="0"/>
              <a:t>cumulants</a:t>
            </a:r>
            <a:r>
              <a:rPr lang="en-US" altLang="ja-JP" sz="2800" b="1" dirty="0" smtClean="0"/>
              <a:t>!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Future experiments will give us many useful information on QCD phase structure!</a:t>
            </a:r>
          </a:p>
        </p:txBody>
      </p:sp>
    </p:spTree>
    <p:extLst>
      <p:ext uri="{BB962C8B-B14F-4D97-AF65-F5344CB8AC3E}">
        <p14:creationId xmlns:p14="http://schemas.microsoft.com/office/powerpoint/2010/main" val="3840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910400" y="5517214"/>
            <a:ext cx="5037864" cy="1214384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2533758" y="2757117"/>
            <a:ext cx="4317994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3275856" y="971436"/>
            <a:ext cx="2448272" cy="9361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083991" cy="584775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and Correlation Function  </a:t>
            </a:r>
            <a:endParaRPr kumimoji="1" lang="ja-JP" altLang="en-US" dirty="0"/>
          </a:p>
        </p:txBody>
      </p:sp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Q = \int_V dx n(x)&#10;\end{align*}&lt;/body&gt;&#10;  &lt;fcolor&gt;FF000000&lt;/fcolor&gt;&#10;  &lt;bcolor&gt;FFFFFFFF&lt;/bcolor&gt;&#10;  &lt;transparent&gt;True&lt;/transparent&gt;&#10;  &lt;resolution&gt;1800&lt;/resolution&gt;&#10;  &lt;imageh&gt;568&lt;/imageh&gt;&#10;  &lt;imagew&gt;1603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7" y="1132726"/>
            <a:ext cx="1872208" cy="6633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58063" y="3630351"/>
            <a:ext cx="2559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kumimoji="1" lang="en-US" altLang="ja-JP" sz="2400" baseline="30000" dirty="0" smtClean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 order </a:t>
            </a:r>
            <a:r>
              <a:rPr lang="en-US" altLang="ja-JP" sz="2400" dirty="0" err="1" smtClean="0">
                <a:solidFill>
                  <a:schemeClr val="accent2">
                    <a:lumMod val="50000"/>
                  </a:schemeClr>
                </a:solidFill>
              </a:rPr>
              <a:t>cumulant</a:t>
            </a:r>
            <a:endParaRPr lang="en-US" altLang="ja-JP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(fluctuation)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07327" y="3711525"/>
            <a:ext cx="266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correlation func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tion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54047" y="1934615"/>
            <a:ext cx="166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total charge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4246" y="1964735"/>
            <a:ext cx="2002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charge density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_{\Delta y}&#10;= \int_{\Delta y} dy (\Delta y-|y|) \langle \delta n(y) \delta n(0) \rangle&#10;\end{align*}&lt;/body&gt;&#10;  &lt;fcolor&gt;FF000000&lt;/fcolor&gt;&#10;  &lt;bcolor&gt;FFFFFFFF&lt;/bcolor&gt;&#10;  &lt;transparent&gt;True&lt;/transparent&gt;&#10;  &lt;resolution&gt;1800&lt;/resolution&gt;&#10;  &lt;imageh&gt;601&lt;/imageh&gt;&#10;  &lt;imagew&gt;4393&lt;/imagew&gt;&#10;  &lt;scale&gt;50&lt;/scale&gt;&#10;  &lt;cursor&gt;9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20" y="6034821"/>
            <a:ext cx="4032448" cy="55167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887924" y="5527692"/>
            <a:ext cx="153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1-dim case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81787" y="4694367"/>
            <a:ext cx="303640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1-to-1 correspondence</a:t>
            </a:r>
            <a:endParaRPr kumimoji="1"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267744" y="1212130"/>
            <a:ext cx="1656184" cy="1164809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948721" y="1217133"/>
            <a:ext cx="1903234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028076" y="2990955"/>
            <a:ext cx="2577852" cy="1444507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\langle \delta Q^2 \rangle&#10;= \int_V dxdy \langle \delta n(x) \delta n(y) \rangle&#10;\end{align*}&lt;/body&gt;&#10;  &lt;fcolor&gt;FF000000&lt;/fcolor&gt;&#10;  &lt;bcolor&gt;FFFFFFFF&lt;/bcolor&gt;&#10;  &lt;transparent&gt;True&lt;/transparent&gt;&#10;  &lt;resolution&gt;1800&lt;/resolution&gt;&#10;  &lt;imageh&gt;568&lt;/imageh&gt;&#10;  &lt;imagew&gt;3182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8" y="2914623"/>
            <a:ext cx="3581973" cy="639396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952635" y="2990955"/>
            <a:ext cx="2643701" cy="1164809"/>
          </a:xfrm>
          <a:prstGeom prst="rect">
            <a:avLst/>
          </a:prstGeom>
          <a:solidFill>
            <a:schemeClr val="accent1">
              <a:alpha val="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3887924" y="2236685"/>
            <a:ext cx="1224136" cy="43204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曲折矢印 13"/>
          <p:cNvSpPr/>
          <p:nvPr/>
        </p:nvSpPr>
        <p:spPr>
          <a:xfrm rot="5400000" flipH="1" flipV="1">
            <a:off x="2397932" y="4416357"/>
            <a:ext cx="567406" cy="600305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曲折矢印 21"/>
          <p:cNvSpPr/>
          <p:nvPr/>
        </p:nvSpPr>
        <p:spPr>
          <a:xfrm rot="5400000" flipH="1">
            <a:off x="5947011" y="4285582"/>
            <a:ext cx="784405" cy="642036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8" grpId="0"/>
      <p:bldP spid="9" grpId="0"/>
      <p:bldP spid="16" grpId="0"/>
      <p:bldP spid="17" grpId="0" animBg="1"/>
      <p:bldP spid="20" grpId="0" animBg="1"/>
      <p:bldP spid="21" grpId="0" animBg="1"/>
      <p:bldP spid="14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947462" cy="584775"/>
          </a:xfrm>
        </p:spPr>
        <p:txBody>
          <a:bodyPr/>
          <a:lstStyle/>
          <a:p>
            <a:r>
              <a:rPr kumimoji="1" lang="en-US" altLang="ja-JP" dirty="0" smtClean="0"/>
              <a:t> Weaker Critical Enhancement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" y="1412776"/>
            <a:ext cx="4490647" cy="31671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97" y="1484784"/>
            <a:ext cx="4888503" cy="3167147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55324" y="4523708"/>
            <a:ext cx="5354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N</a:t>
            </a:r>
            <a:r>
              <a:rPr kumimoji="1" lang="en-US" altLang="ja-JP" sz="2400" dirty="0" smtClean="0"/>
              <a:t>on-monotonicity in K(</a:t>
            </a:r>
            <a:r>
              <a:rPr kumimoji="1" lang="en-US" altLang="ja-JP" sz="2400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400" dirty="0" err="1" smtClean="0"/>
              <a:t>y</a:t>
            </a:r>
            <a:r>
              <a:rPr kumimoji="1" lang="en-US" altLang="ja-JP" sz="2400" dirty="0" smtClean="0"/>
              <a:t>) disappears.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But C(y) is still non-monotonic.</a:t>
            </a:r>
            <a:endParaRPr kumimoji="1" lang="ja-JP" altLang="en-US" sz="2400" dirty="0"/>
          </a:p>
        </p:txBody>
      </p:sp>
      <p:sp>
        <p:nvSpPr>
          <p:cNvPr id="9" name="角丸四角形 8"/>
          <p:cNvSpPr/>
          <p:nvPr/>
        </p:nvSpPr>
        <p:spPr>
          <a:xfrm>
            <a:off x="1043608" y="5360692"/>
            <a:ext cx="6984776" cy="14526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907068" y="5537175"/>
            <a:ext cx="2016225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575626" y="5534982"/>
            <a:ext cx="1789688" cy="80923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08573" y="5881608"/>
            <a:ext cx="1315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monotonic</a:t>
            </a:r>
          </a:p>
        </p:txBody>
      </p:sp>
      <p:pic>
        <p:nvPicPr>
          <p:cNvPr id="13" name="TexTeXPicture" descr="&lt;?xml version=&quot;1.0&quot; encoding=&quot;utf-16&quot;?&gt;&#10;&lt;TeXTeX&gt;&#10;  &lt;preamble&gt;\documentclass{article}&#10;\usepackage{amsmath}&#10;\pagestyle{empty}&lt;/preamble&gt;&#10;  &lt;body&gt;\begin{align*} &#10;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455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11" y="5949371"/>
            <a:ext cx="481542" cy="2645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78081" y="5587700"/>
            <a:ext cx="2070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no information on</a:t>
            </a:r>
          </a:p>
        </p:txBody>
      </p:sp>
      <p:sp>
        <p:nvSpPr>
          <p:cNvPr id="15" name="右矢印 14"/>
          <p:cNvSpPr/>
          <p:nvPr/>
        </p:nvSpPr>
        <p:spPr>
          <a:xfrm>
            <a:off x="4413558" y="5651565"/>
            <a:ext cx="392595" cy="576064"/>
          </a:xfrm>
          <a:prstGeom prst="right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53337" y="5650720"/>
            <a:ext cx="1186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Analytic</a:t>
            </a:r>
          </a:p>
          <a:p>
            <a:r>
              <a:rPr lang="en-US" altLang="ja-JP" sz="2400" dirty="0" smtClean="0"/>
              <a:t>result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article}&#10;\usepackage{amsmath}&#10;\pagestyle{empty}&lt;/preamble&gt;&#10;  &lt;body&gt;\begin{align*} &#10;K(\Delta y),~C(\bar y)&#10;\end{align*}&lt;/body&gt;&#10;  &lt;fcolor&gt;FF000000&lt;/fcolor&gt;&#10;  &lt;bcolor&gt;FFFFFFFF&lt;/bcolor&gt;&#10;  &lt;transparent&gt;True&lt;/transparent&gt;&#10;  &lt;resolution&gt;1800&lt;/resolution&gt;&#10;  &lt;imageh&gt;250&lt;/imageh&gt;&#10;  &lt;imagew&gt;1442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8" y="5684395"/>
            <a:ext cx="1526117" cy="26458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483768" y="6371846"/>
            <a:ext cx="532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C(y) is better to see non-monotonicity.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552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829895" cy="584775"/>
          </a:xfrm>
        </p:spPr>
        <p:txBody>
          <a:bodyPr/>
          <a:lstStyle/>
          <a:p>
            <a:r>
              <a:rPr kumimoji="1" lang="en-US" altLang="ja-JP" dirty="0" smtClean="0"/>
              <a:t> Away from the CP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40768"/>
            <a:ext cx="4499992" cy="30389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340768"/>
            <a:ext cx="4711441" cy="3038946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article}&#10;\usepackage{amsmath}&#10;\pagestyle{empty}&lt;/preamble&gt;&#10;  &lt;body&gt;\begin{align*} &#10;C(\bar y) = \langle \delta n(\bar y) \delta n(0) \rangle / \chi_{\rm hadron}&#10;\end{align*}&lt;/body&gt;&#10;  &lt;fcolor&gt;FF000000&lt;/fcolor&gt;&#10;  &lt;bcolor&gt;FFFFFFFF&lt;/bcolor&gt;&#10;  &lt;transparent&gt;True&lt;/transparent&gt;&#10;  &lt;resolution&gt;1800&lt;/resolution&gt;&#10;  &lt;imageh&gt;250&lt;/imageh&gt;&#10;  &lt;imagew&gt;3095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09" y="1025476"/>
            <a:ext cx="4369217" cy="352925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K(\Delta y) = \langle \delta Q^2 \rangle / \langle \delta Q^2 \rangle_{\rm eq.}&#10;\end{align*}&lt;/body&gt;&#10;  &lt;fcolor&gt;FF000000&lt;/fcolor&gt;&#10;  &lt;bcolor&gt;FFFFFFFF&lt;/bcolor&gt;&#10;  &lt;transparent&gt;True&lt;/transparent&gt;&#10;  &lt;resolution&gt;1800&lt;/resolution&gt;&#10;  &lt;imageh&gt;289&lt;/imageh&gt;&#10;  &lt;imagew&gt;2688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4" y="1003028"/>
            <a:ext cx="3700173" cy="3978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86493" y="4610164"/>
            <a:ext cx="800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Signal of the critical enhancement can be clearer on a path away from the CP.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4681" y="5783560"/>
            <a:ext cx="649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Away from the CP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 Weaker critical slowing down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53329" y="15334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Sakaida</a:t>
            </a:r>
            <a:r>
              <a:rPr kumimoji="1" lang="en-US" altLang="ja-JP" sz="2000" dirty="0" smtClean="0"/>
              <a:t>+, 2017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83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93777" cy="584775"/>
          </a:xfrm>
        </p:spPr>
        <p:txBody>
          <a:bodyPr/>
          <a:lstStyle/>
          <a:p>
            <a:r>
              <a:rPr kumimoji="1" lang="en-US" altLang="ja-JP" dirty="0" smtClean="0"/>
              <a:t> Beam-Energy Scan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355455" y="4257346"/>
            <a:ext cx="2879725" cy="1312862"/>
          </a:xfrm>
          <a:custGeom>
            <a:avLst/>
            <a:gdLst>
              <a:gd name="T0" fmla="*/ 94 w 2009"/>
              <a:gd name="T1" fmla="*/ 827 h 827"/>
              <a:gd name="T2" fmla="*/ 50 w 2009"/>
              <a:gd name="T3" fmla="*/ 525 h 827"/>
              <a:gd name="T4" fmla="*/ 0 w 2009"/>
              <a:gd name="T5" fmla="*/ 325 h 827"/>
              <a:gd name="T6" fmla="*/ 345 w 2009"/>
              <a:gd name="T7" fmla="*/ 199 h 827"/>
              <a:gd name="T8" fmla="*/ 679 w 2009"/>
              <a:gd name="T9" fmla="*/ 117 h 827"/>
              <a:gd name="T10" fmla="*/ 964 w 2009"/>
              <a:gd name="T11" fmla="*/ 63 h 827"/>
              <a:gd name="T12" fmla="*/ 1400 w 2009"/>
              <a:gd name="T13" fmla="*/ 31 h 827"/>
              <a:gd name="T14" fmla="*/ 1748 w 2009"/>
              <a:gd name="T15" fmla="*/ 15 h 827"/>
              <a:gd name="T16" fmla="*/ 2009 w 2009"/>
              <a:gd name="T17" fmla="*/ 81 h 827"/>
              <a:gd name="T18" fmla="*/ 1996 w 2009"/>
              <a:gd name="T19" fmla="*/ 81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9" h="827">
                <a:moveTo>
                  <a:pt x="94" y="827"/>
                </a:moveTo>
                <a:cubicBezTo>
                  <a:pt x="87" y="777"/>
                  <a:pt x="66" y="609"/>
                  <a:pt x="50" y="525"/>
                </a:cubicBezTo>
                <a:cubicBezTo>
                  <a:pt x="34" y="441"/>
                  <a:pt x="32" y="425"/>
                  <a:pt x="0" y="325"/>
                </a:cubicBezTo>
                <a:cubicBezTo>
                  <a:pt x="93" y="280"/>
                  <a:pt x="232" y="234"/>
                  <a:pt x="345" y="199"/>
                </a:cubicBezTo>
                <a:cubicBezTo>
                  <a:pt x="458" y="164"/>
                  <a:pt x="576" y="140"/>
                  <a:pt x="679" y="117"/>
                </a:cubicBezTo>
                <a:cubicBezTo>
                  <a:pt x="782" y="94"/>
                  <a:pt x="844" y="78"/>
                  <a:pt x="964" y="63"/>
                </a:cubicBezTo>
                <a:cubicBezTo>
                  <a:pt x="1084" y="49"/>
                  <a:pt x="1269" y="39"/>
                  <a:pt x="1400" y="31"/>
                </a:cubicBezTo>
                <a:cubicBezTo>
                  <a:pt x="1531" y="23"/>
                  <a:pt x="1647" y="7"/>
                  <a:pt x="1748" y="15"/>
                </a:cubicBezTo>
                <a:cubicBezTo>
                  <a:pt x="1849" y="23"/>
                  <a:pt x="1842" y="0"/>
                  <a:pt x="2009" y="81"/>
                </a:cubicBezTo>
                <a:cubicBezTo>
                  <a:pt x="2002" y="446"/>
                  <a:pt x="1996" y="812"/>
                  <a:pt x="1996" y="812"/>
                </a:cubicBezTo>
              </a:path>
            </a:pathLst>
          </a:custGeom>
          <a:gradFill rotWithShape="1">
            <a:gsLst>
              <a:gs pos="0">
                <a:srgbClr val="3366FF">
                  <a:alpha val="20000"/>
                </a:srgbClr>
              </a:gs>
              <a:gs pos="100000">
                <a:srgbClr val="3366FF">
                  <a:gamma/>
                  <a:invGamma/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186805" y="3176258"/>
            <a:ext cx="3333750" cy="2379663"/>
          </a:xfrm>
          <a:custGeom>
            <a:avLst/>
            <a:gdLst>
              <a:gd name="T0" fmla="*/ 4 w 2100"/>
              <a:gd name="T1" fmla="*/ 1491 h 1499"/>
              <a:gd name="T2" fmla="*/ 0 w 2100"/>
              <a:gd name="T3" fmla="*/ 9 h 1499"/>
              <a:gd name="T4" fmla="*/ 434 w 2100"/>
              <a:gd name="T5" fmla="*/ 13 h 1499"/>
              <a:gd name="T6" fmla="*/ 710 w 2100"/>
              <a:gd name="T7" fmla="*/ 67 h 1499"/>
              <a:gd name="T8" fmla="*/ 1164 w 2100"/>
              <a:gd name="T9" fmla="*/ 217 h 1499"/>
              <a:gd name="T10" fmla="*/ 1719 w 2100"/>
              <a:gd name="T11" fmla="*/ 630 h 1499"/>
              <a:gd name="T12" fmla="*/ 2027 w 2100"/>
              <a:gd name="T13" fmla="*/ 1078 h 1499"/>
              <a:gd name="T14" fmla="*/ 2100 w 2100"/>
              <a:gd name="T15" fmla="*/ 1499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00" h="1499">
                <a:moveTo>
                  <a:pt x="4" y="1491"/>
                </a:moveTo>
                <a:cubicBezTo>
                  <a:pt x="3" y="1244"/>
                  <a:pt x="0" y="359"/>
                  <a:pt x="0" y="9"/>
                </a:cubicBezTo>
                <a:cubicBezTo>
                  <a:pt x="115" y="17"/>
                  <a:pt x="316" y="0"/>
                  <a:pt x="434" y="13"/>
                </a:cubicBezTo>
                <a:cubicBezTo>
                  <a:pt x="552" y="23"/>
                  <a:pt x="589" y="33"/>
                  <a:pt x="710" y="67"/>
                </a:cubicBezTo>
                <a:cubicBezTo>
                  <a:pt x="832" y="101"/>
                  <a:pt x="996" y="123"/>
                  <a:pt x="1164" y="217"/>
                </a:cubicBezTo>
                <a:cubicBezTo>
                  <a:pt x="1332" y="311"/>
                  <a:pt x="1575" y="487"/>
                  <a:pt x="1719" y="630"/>
                </a:cubicBezTo>
                <a:cubicBezTo>
                  <a:pt x="1863" y="773"/>
                  <a:pt x="1964" y="933"/>
                  <a:pt x="2027" y="1078"/>
                </a:cubicBezTo>
                <a:cubicBezTo>
                  <a:pt x="2100" y="1386"/>
                  <a:pt x="2085" y="1411"/>
                  <a:pt x="2100" y="1499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043930" y="5554333"/>
            <a:ext cx="64087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1186805" y="2384096"/>
            <a:ext cx="0" cy="3455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2630" y="551782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355455" y="4257346"/>
            <a:ext cx="2663825" cy="503237"/>
          </a:xfrm>
          <a:custGeom>
            <a:avLst/>
            <a:gdLst>
              <a:gd name="T0" fmla="*/ 0 w 1709"/>
              <a:gd name="T1" fmla="*/ 404 h 404"/>
              <a:gd name="T2" fmla="*/ 363 w 1709"/>
              <a:gd name="T3" fmla="*/ 255 h 404"/>
              <a:gd name="T4" fmla="*/ 800 w 1709"/>
              <a:gd name="T5" fmla="*/ 123 h 404"/>
              <a:gd name="T6" fmla="*/ 1213 w 1709"/>
              <a:gd name="T7" fmla="*/ 54 h 404"/>
              <a:gd name="T8" fmla="*/ 1709 w 1709"/>
              <a:gd name="T9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9" h="404">
                <a:moveTo>
                  <a:pt x="0" y="404"/>
                </a:moveTo>
                <a:cubicBezTo>
                  <a:pt x="60" y="379"/>
                  <a:pt x="230" y="302"/>
                  <a:pt x="363" y="255"/>
                </a:cubicBezTo>
                <a:cubicBezTo>
                  <a:pt x="496" y="208"/>
                  <a:pt x="658" y="157"/>
                  <a:pt x="800" y="123"/>
                </a:cubicBezTo>
                <a:cubicBezTo>
                  <a:pt x="942" y="89"/>
                  <a:pt x="1062" y="74"/>
                  <a:pt x="1213" y="54"/>
                </a:cubicBezTo>
                <a:cubicBezTo>
                  <a:pt x="1364" y="34"/>
                  <a:pt x="1606" y="11"/>
                  <a:pt x="1709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300018" y="4765346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</a:rPr>
              <a:t>Color SC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7433618" y="5401933"/>
            <a:ext cx="36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2626668" y="3392158"/>
            <a:ext cx="1885950" cy="2122488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83568" y="233964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555230" y="3320721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694033" y="4224802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Hadrons</a:t>
            </a:r>
          </a:p>
        </p:txBody>
      </p:sp>
      <p:sp>
        <p:nvSpPr>
          <p:cNvPr id="17" name="下矢印 16"/>
          <p:cNvSpPr/>
          <p:nvPr/>
        </p:nvSpPr>
        <p:spPr>
          <a:xfrm rot="255889">
            <a:off x="1514218" y="261426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9" name="下矢印 18"/>
          <p:cNvSpPr/>
          <p:nvPr/>
        </p:nvSpPr>
        <p:spPr>
          <a:xfrm rot="687617">
            <a:off x="2078566" y="277757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0" name="下矢印 19"/>
          <p:cNvSpPr/>
          <p:nvPr/>
        </p:nvSpPr>
        <p:spPr>
          <a:xfrm rot="1153134">
            <a:off x="2879157" y="3024618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1907133">
            <a:off x="3589847" y="3570942"/>
            <a:ext cx="454100" cy="1040631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1895590" y="1834023"/>
            <a:ext cx="2444443" cy="1267381"/>
          </a:xfrm>
          <a:custGeom>
            <a:avLst/>
            <a:gdLst>
              <a:gd name="connsiteX0" fmla="*/ 0 w 2292439"/>
              <a:gd name="connsiteY0" fmla="*/ 12540 h 682241"/>
              <a:gd name="connsiteX1" fmla="*/ 1133341 w 2292439"/>
              <a:gd name="connsiteY1" fmla="*/ 89813 h 682241"/>
              <a:gd name="connsiteX2" fmla="*/ 2292439 w 2292439"/>
              <a:gd name="connsiteY2" fmla="*/ 682241 h 682241"/>
              <a:gd name="connsiteX0" fmla="*/ 0 w 2292439"/>
              <a:gd name="connsiteY0" fmla="*/ 1253 h 670954"/>
              <a:gd name="connsiteX1" fmla="*/ 592428 w 2292439"/>
              <a:gd name="connsiteY1" fmla="*/ 258830 h 670954"/>
              <a:gd name="connsiteX2" fmla="*/ 2292439 w 2292439"/>
              <a:gd name="connsiteY2" fmla="*/ 670954 h 670954"/>
              <a:gd name="connsiteX0" fmla="*/ 0 w 2369712"/>
              <a:gd name="connsiteY0" fmla="*/ 873 h 747847"/>
              <a:gd name="connsiteX1" fmla="*/ 669701 w 2369712"/>
              <a:gd name="connsiteY1" fmla="*/ 335723 h 747847"/>
              <a:gd name="connsiteX2" fmla="*/ 2369712 w 2369712"/>
              <a:gd name="connsiteY2" fmla="*/ 747847 h 747847"/>
              <a:gd name="connsiteX0" fmla="*/ 0 w 2369712"/>
              <a:gd name="connsiteY0" fmla="*/ 0 h 746974"/>
              <a:gd name="connsiteX1" fmla="*/ 669701 w 2369712"/>
              <a:gd name="connsiteY1" fmla="*/ 334850 h 746974"/>
              <a:gd name="connsiteX2" fmla="*/ 2369712 w 2369712"/>
              <a:gd name="connsiteY2" fmla="*/ 746974 h 746974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472743"/>
              <a:gd name="connsiteY0" fmla="*/ 0 h 991672"/>
              <a:gd name="connsiteX1" fmla="*/ 772732 w 2472743"/>
              <a:gd name="connsiteY1" fmla="*/ 579548 h 991672"/>
              <a:gd name="connsiteX2" fmla="*/ 2472743 w 2472743"/>
              <a:gd name="connsiteY2" fmla="*/ 991672 h 991672"/>
              <a:gd name="connsiteX0" fmla="*/ 0 w 2395470"/>
              <a:gd name="connsiteY0" fmla="*/ 0 h 1171976"/>
              <a:gd name="connsiteX1" fmla="*/ 772732 w 2395470"/>
              <a:gd name="connsiteY1" fmla="*/ 579548 h 1171976"/>
              <a:gd name="connsiteX2" fmla="*/ 2395470 w 2395470"/>
              <a:gd name="connsiteY2" fmla="*/ 1171976 h 1171976"/>
              <a:gd name="connsiteX0" fmla="*/ 0 w 2421228"/>
              <a:gd name="connsiteY0" fmla="*/ 0 h 1094703"/>
              <a:gd name="connsiteX1" fmla="*/ 772732 w 2421228"/>
              <a:gd name="connsiteY1" fmla="*/ 579548 h 1094703"/>
              <a:gd name="connsiteX2" fmla="*/ 2421228 w 2421228"/>
              <a:gd name="connsiteY2" fmla="*/ 1094703 h 1094703"/>
              <a:gd name="connsiteX0" fmla="*/ 0 w 2421228"/>
              <a:gd name="connsiteY0" fmla="*/ 0 h 1094703"/>
              <a:gd name="connsiteX1" fmla="*/ 746974 w 2421228"/>
              <a:gd name="connsiteY1" fmla="*/ 476517 h 1094703"/>
              <a:gd name="connsiteX2" fmla="*/ 2421228 w 2421228"/>
              <a:gd name="connsiteY2" fmla="*/ 1094703 h 1094703"/>
              <a:gd name="connsiteX0" fmla="*/ 0 w 2408349"/>
              <a:gd name="connsiteY0" fmla="*/ 0 h 1159097"/>
              <a:gd name="connsiteX1" fmla="*/ 734095 w 2408349"/>
              <a:gd name="connsiteY1" fmla="*/ 540911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08349"/>
              <a:gd name="connsiteY0" fmla="*/ 0 h 1159097"/>
              <a:gd name="connsiteX1" fmla="*/ 721216 w 2408349"/>
              <a:gd name="connsiteY1" fmla="*/ 489395 h 1159097"/>
              <a:gd name="connsiteX2" fmla="*/ 2408349 w 2408349"/>
              <a:gd name="connsiteY2" fmla="*/ 1159097 h 1159097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  <a:gd name="connsiteX0" fmla="*/ 0 w 2444443"/>
              <a:gd name="connsiteY0" fmla="*/ 0 h 1267381"/>
              <a:gd name="connsiteX1" fmla="*/ 721216 w 2444443"/>
              <a:gd name="connsiteY1" fmla="*/ 489395 h 1267381"/>
              <a:gd name="connsiteX2" fmla="*/ 2444443 w 2444443"/>
              <a:gd name="connsiteY2" fmla="*/ 1267381 h 12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443" h="1267381">
                <a:moveTo>
                  <a:pt x="0" y="0"/>
                </a:moveTo>
                <a:cubicBezTo>
                  <a:pt x="195330" y="227527"/>
                  <a:pt x="339143" y="377778"/>
                  <a:pt x="721216" y="489395"/>
                </a:cubicBezTo>
                <a:cubicBezTo>
                  <a:pt x="1103289" y="601012"/>
                  <a:pt x="1964083" y="978849"/>
                  <a:pt x="2444443" y="1267381"/>
                </a:cubicBezTo>
              </a:path>
            </a:pathLst>
          </a:cu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89698" y="1372358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high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24332" y="306706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C3300"/>
                </a:solidFill>
              </a:rPr>
              <a:t>low</a:t>
            </a:r>
            <a:endParaRPr lang="ja-JP" altLang="en-US" sz="2400" dirty="0">
              <a:solidFill>
                <a:srgbClr val="CC33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279305">
            <a:off x="2425476" y="2161042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</a:rPr>
              <a:t>beam energy</a:t>
            </a:r>
            <a:endParaRPr lang="ja-JP" altLang="en-US" sz="2000" dirty="0">
              <a:solidFill>
                <a:srgbClr val="C00000"/>
              </a:solidFill>
            </a:endParaRPr>
          </a:p>
        </p:txBody>
      </p:sp>
      <p:sp>
        <p:nvSpPr>
          <p:cNvPr id="27" name="下矢印 26"/>
          <p:cNvSpPr/>
          <p:nvPr/>
        </p:nvSpPr>
        <p:spPr>
          <a:xfrm rot="209270">
            <a:off x="1378803" y="2298190"/>
            <a:ext cx="454100" cy="129241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 rot="156018">
            <a:off x="1253328" y="1869066"/>
            <a:ext cx="454100" cy="1685735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662984" y="260648"/>
            <a:ext cx="4277086" cy="3960440"/>
            <a:chOff x="4662984" y="260648"/>
            <a:chExt cx="4277086" cy="3960440"/>
          </a:xfrm>
        </p:grpSpPr>
        <p:pic>
          <p:nvPicPr>
            <p:cNvPr id="29" name="Picture 19" descr="tch_mub_strange_gce_w_sabita_la_pim_linear.gif"/>
            <p:cNvPicPr>
              <a:picLocks noChangeAspect="1"/>
            </p:cNvPicPr>
            <p:nvPr/>
          </p:nvPicPr>
          <p:blipFill>
            <a:blip r:embed="rId2"/>
            <a:srcRect l="1420" t="8372" r="8521" b="1674"/>
            <a:stretch>
              <a:fillRect/>
            </a:stretch>
          </p:blipFill>
          <p:spPr>
            <a:xfrm>
              <a:off x="4662984" y="597813"/>
              <a:ext cx="4277086" cy="362327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7380312" y="260648"/>
              <a:ext cx="14929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</a:rPr>
                <a:t>STAR 2012</a:t>
              </a:r>
              <a:endParaRPr kumimoji="1" lang="ja-JP" altLang="en-US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右矢印 30"/>
          <p:cNvSpPr/>
          <p:nvPr/>
        </p:nvSpPr>
        <p:spPr>
          <a:xfrm>
            <a:off x="3650033" y="5893685"/>
            <a:ext cx="576064" cy="80356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1960" y="5866252"/>
            <a:ext cx="45817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Search for QCD phase structure</a:t>
            </a:r>
          </a:p>
          <a:p>
            <a:pPr algn="r"/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/ </a:t>
            </a:r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critical point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095817" y="1202780"/>
            <a:ext cx="3148592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67544" y="1196752"/>
            <a:ext cx="4104455" cy="3399600"/>
          </a:xfrm>
          <a:prstGeom prst="roundRect">
            <a:avLst>
              <a:gd name="adj" fmla="val 11094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47736" cy="584775"/>
          </a:xfrm>
        </p:spPr>
        <p:txBody>
          <a:bodyPr/>
          <a:lstStyle/>
          <a:p>
            <a:r>
              <a:rPr kumimoji="1" lang="en-US" altLang="ja-JP" dirty="0" smtClean="0"/>
              <a:t> Fluctuations: Theory vs Experiment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7885" y="1212933"/>
            <a:ext cx="3661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Theoretical analyses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based on statistical mechanics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7875" y="3717032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lattice, c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ritical point,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effective models, …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3055" y="4880190"/>
            <a:ext cx="241123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spatial volume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4388" y="1221803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6496" y="4902259"/>
            <a:ext cx="28889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Fluctuations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 momentum space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82374"/>
            <a:ext cx="1846790" cy="1850598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22" y="1729764"/>
            <a:ext cx="2244677" cy="2485025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2562912" y="5949280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discrepancy in phase spaces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6317" y="6356229"/>
            <a:ext cx="623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2000;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2000;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Shuryak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Stephanov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2001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1619672" y="4478880"/>
            <a:ext cx="1800200" cy="462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782625" y="4478880"/>
            <a:ext cx="1800200" cy="4622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5800202" y="5876088"/>
            <a:ext cx="2360488" cy="8382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4932040" y="1628800"/>
            <a:ext cx="4104456" cy="3744416"/>
          </a:xfrm>
          <a:prstGeom prst="roundRect">
            <a:avLst>
              <a:gd name="adj" fmla="val 869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3554178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Thermal Blurring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73600" y="1992813"/>
            <a:ext cx="358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coordinate-space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119815" y="3030051"/>
            <a:ext cx="370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momentum-space rapidity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medium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=&#10;\end{align*}&lt;/body&gt;&#10;  &lt;fcolor&gt;FF000000&lt;/fcolor&gt;&#10;  &lt;bcolor&gt;FFFFFFFF&lt;/bcolor&gt;&#10;  &lt;transparent&gt;True&lt;/transparent&gt;&#10;  &lt;resolution&gt;1800&lt;/resolution&gt;&#10;  &lt;imageh&gt;58&lt;/imageh&gt;&#10;  &lt;imagew&gt;16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203" y="2704705"/>
            <a:ext cx="429757" cy="15015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58859" y="116460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Bjorken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picture,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8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1" y="1824588"/>
            <a:ext cx="176869" cy="367700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\frac{p_z}E=v_z=\frac zt&#10;\end{align*}&lt;/body&gt;&#10;  &lt;fcolor&gt;FF000000&lt;/fcolor&gt;&#10;  &lt;bcolor&gt;FFFFFFFF&lt;/bcolor&gt;&#10;  &lt;transparent&gt;True&lt;/transparent&gt;&#10;  &lt;resolution&gt;1800&lt;/resolution&gt;&#10;  &lt;imageh&gt;451&lt;/imageh&gt;&#10;  &lt;imagew&gt;1334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1" y="1232234"/>
            <a:ext cx="1835917" cy="62068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134018" y="3894159"/>
            <a:ext cx="3700500" cy="1185243"/>
            <a:chOff x="5134018" y="3894159"/>
            <a:chExt cx="3700500" cy="1185243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5134018" y="4248405"/>
              <a:ext cx="37005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momentum-space rapidity </a:t>
              </a:r>
              <a:r>
                <a:rPr kumimoji="1" lang="en-US" altLang="ja-JP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of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individual particles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endParaRPr>
            </a:p>
          </p:txBody>
        </p:sp>
        <p:pic>
          <p:nvPicPr>
  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\simeq&#10;\end{align*}&lt;/body&gt;&#10;  &lt;fcolor&gt;FF000000&lt;/fcolor&gt;&#10;  &lt;bcolor&gt;FFFFFFFF&lt;/bcolor&gt;&#10;  &lt;transparent&gt;True&lt;/transparent&gt;&#10;  &lt;resolution&gt;1800&lt;/resolution&gt;&#10;  &lt;imageh&gt;109&lt;/imageh&gt;&#10;  &lt;imagew&gt;165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96852" y="3957767"/>
              <a:ext cx="374832" cy="247616"/>
            </a:xfrm>
            <a:prstGeom prst="rect">
              <a:avLst/>
            </a:prstGeom>
          </p:spPr>
        </p:pic>
      </p:grp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Delta y \simeq \Delta Y&#10;\end{align*}&lt;/body&gt;&#10;  &lt;fcolor&gt;FFFFFFFF&lt;/fcolor&gt;&#10;  &lt;bcolor&gt;FFFFFFFF&lt;/bcolor&gt;&#10;  &lt;transparent&gt;True&lt;/transparent&gt;&#10;  &lt;resolution&gt;1800&lt;/resolution&gt;&#10;  &lt;imageh&gt;225&lt;/imageh&gt;&#10;  &lt;imagew&gt;1056&lt;/imagew&gt;&#10;  &lt;scale&gt;50&lt;/scale&gt;&#10;  &lt;cursor&gt;40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84" y="6108588"/>
            <a:ext cx="2018926" cy="430169"/>
          </a:xfrm>
          <a:prstGeom prst="rect">
            <a:avLst/>
          </a:prstGeom>
        </p:spPr>
      </p:pic>
      <p:sp>
        <p:nvSpPr>
          <p:cNvPr id="25" name="下矢印 24"/>
          <p:cNvSpPr/>
          <p:nvPr/>
        </p:nvSpPr>
        <p:spPr>
          <a:xfrm>
            <a:off x="6156176" y="5406327"/>
            <a:ext cx="1728191" cy="5424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  <p:sp>
        <p:nvSpPr>
          <p:cNvPr id="27" name="二等辺三角形 26"/>
          <p:cNvSpPr/>
          <p:nvPr/>
        </p:nvSpPr>
        <p:spPr>
          <a:xfrm flipV="1">
            <a:off x="-108520" y="2532092"/>
            <a:ext cx="2192506" cy="3726266"/>
          </a:xfrm>
          <a:prstGeom prst="triangle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下矢印 6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875514" y="2634314"/>
            <a:ext cx="386655" cy="439076"/>
            <a:chOff x="1875514" y="2634314"/>
            <a:chExt cx="386655" cy="439076"/>
          </a:xfrm>
        </p:grpSpPr>
        <p:cxnSp>
          <p:nvCxnSpPr>
            <p:cNvPr id="16" name="直線矢印コネクタ 15"/>
            <p:cNvCxnSpPr/>
            <p:nvPr/>
          </p:nvCxnSpPr>
          <p:spPr>
            <a:xfrm flipH="1" flipV="1">
              <a:off x="1875514" y="2634314"/>
              <a:ext cx="0" cy="439076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1969101" y="2634314"/>
              <a:ext cx="108506" cy="432048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2083986" y="2634314"/>
              <a:ext cx="178183" cy="41116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1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5796630" y="908720"/>
            <a:ext cx="3239866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82114" cy="584775"/>
          </a:xfrm>
        </p:spPr>
        <p:txBody>
          <a:bodyPr/>
          <a:lstStyle/>
          <a:p>
            <a:r>
              <a:rPr kumimoji="1" lang="en-US" altLang="ja-JP" dirty="0" smtClean="0"/>
              <a:t> Thermal distribution in</a:t>
            </a:r>
            <a:r>
              <a:rPr lang="ja-JP" altLang="en-US" dirty="0"/>
              <a:t> </a:t>
            </a:r>
            <a:r>
              <a:rPr lang="en-US" altLang="ja-JP" dirty="0" smtClean="0"/>
              <a:t>y</a:t>
            </a:r>
            <a:r>
              <a:rPr kumimoji="1" lang="en-US" altLang="ja-JP" dirty="0" smtClean="0"/>
              <a:t> space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766857"/>
            <a:ext cx="4271025" cy="2937866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w = \frac mT&#10;\end{align*}&lt;/body&gt;&#10;  &lt;fcolor&gt;FF000000&lt;/fcolor&gt;&#10;  &lt;bcolor&gt;FFFFFFFF&lt;/bcolor&gt;&#10;  &lt;transparent&gt;True&lt;/transparent&gt;&#10;  &lt;resolution&gt;1800&lt;/resolution&gt;&#10;  &lt;imageh&gt;449&lt;/imageh&gt;&#10;  &lt;imagew&gt;75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59" y="1064320"/>
            <a:ext cx="936104" cy="55376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680" y="1970234"/>
            <a:ext cx="76815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4982" y="1467227"/>
            <a:ext cx="126509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52195" y="1700808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pions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nucleons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w \simeq 1.5&#10;\end{align*}&lt;/body&gt;&#10;  &lt;fcolor&gt;FF000000&lt;/fcolor&gt;&#10;  &lt;bcolor&gt;FFFFFFFF&lt;/bcolor&gt;&#10;  &lt;transparent&gt;True&lt;/transparent&gt;&#10;  &lt;resolution&gt;1800&lt;/resolution&gt;&#10;  &lt;imageh&gt;170&lt;/imageh&gt;&#10;  &lt;imagew&gt;816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1856419"/>
            <a:ext cx="932766" cy="194327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w \simeq 9&#10;\end{align*}&lt;/body&gt;&#10;  &lt;fcolor&gt;FF000000&lt;/fcolor&gt;&#10;  &lt;bcolor&gt;FFFFFFFF&lt;/bcolor&gt;&#10;  &lt;transparent&gt;True&lt;/transparent&gt;&#10;  &lt;resolution&gt;1800&lt;/resolution&gt;&#10;  &lt;imageh&gt;170&lt;/imageh&gt;&#10;  &lt;imagew&gt;624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4" y="2201067"/>
            <a:ext cx="713292" cy="194327"/>
          </a:xfrm>
          <a:prstGeom prst="rect">
            <a:avLst/>
          </a:prstGeom>
        </p:spPr>
      </p:pic>
      <p:sp>
        <p:nvSpPr>
          <p:cNvPr id="13" name="左中かっこ 12"/>
          <p:cNvSpPr/>
          <p:nvPr/>
        </p:nvSpPr>
        <p:spPr>
          <a:xfrm>
            <a:off x="6084168" y="1809812"/>
            <a:ext cx="190822" cy="61574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906" y="3199472"/>
            <a:ext cx="3762750" cy="266333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403404" y="5862806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blast wave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flat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freezeout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surface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/>
          <a:srcRect b="42266"/>
          <a:stretch/>
        </p:blipFill>
        <p:spPr>
          <a:xfrm>
            <a:off x="319060" y="3671049"/>
            <a:ext cx="4468964" cy="25970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テキスト ボックス 21"/>
          <p:cNvSpPr txBox="1"/>
          <p:nvPr/>
        </p:nvSpPr>
        <p:spPr>
          <a:xfrm rot="16200000">
            <a:off x="-517868" y="4880198"/>
            <a:ext cx="21355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half-width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(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91935" y="3737780"/>
            <a:ext cx="313433" cy="2462082"/>
          </a:xfrm>
          <a:prstGeom prst="rect">
            <a:avLst/>
          </a:prstGeom>
          <a:solidFill>
            <a:srgbClr val="00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/>
          <a:srcRect t="84761"/>
          <a:stretch/>
        </p:blipFill>
        <p:spPr>
          <a:xfrm>
            <a:off x="312369" y="6199861"/>
            <a:ext cx="4468964" cy="6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6486759" y="30763"/>
            <a:ext cx="254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Ohn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ishi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 MK, </a:t>
            </a:r>
            <a:r>
              <a:rPr lang="en-US" altLang="ja-JP" sz="2000" dirty="0" err="1" smtClean="0">
                <a:solidFill>
                  <a:srgbClr val="002060"/>
                </a:solidFill>
                <a:latin typeface="Calibri"/>
                <a:ea typeface="ＭＳ Ｐゴシック"/>
              </a:rPr>
              <a:t>Asakawa</a:t>
            </a:r>
            <a:r>
              <a:rPr lang="en-US" altLang="ja-JP" sz="2000" dirty="0" smtClean="0">
                <a:solidFill>
                  <a:srgbClr val="002060"/>
                </a:solidFill>
                <a:latin typeface="Calibri"/>
                <a:ea typeface="ＭＳ Ｐゴシック"/>
              </a:rPr>
              <a:t>,</a:t>
            </a:r>
          </a:p>
          <a:p>
            <a:pPr lvl="0">
              <a:defRPr/>
            </a:pPr>
            <a:r>
              <a:rPr lang="en-US" altLang="ja-JP" sz="2000" dirty="0" smtClean="0">
                <a:solidFill>
                  <a:srgbClr val="002060"/>
                </a:solidFill>
              </a:rPr>
              <a:t>PRC94</a:t>
            </a:r>
            <a:r>
              <a:rPr lang="en-US" altLang="ja-JP" sz="2000" dirty="0">
                <a:solidFill>
                  <a:srgbClr val="002060"/>
                </a:solidFill>
              </a:rPr>
              <a:t>, 044905 (2016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  <a:endParaRPr lang="en-US" altLang="ja-JP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>
          <a:xfrm>
            <a:off x="7236296" y="1442393"/>
            <a:ext cx="1800200" cy="11945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95536" y="3284984"/>
            <a:ext cx="8136904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218095" cy="584775"/>
          </a:xfrm>
        </p:spPr>
        <p:txBody>
          <a:bodyPr/>
          <a:lstStyle/>
          <a:p>
            <a:r>
              <a:rPr kumimoji="1" lang="en-US" altLang="ja-JP" dirty="0" smtClean="0"/>
              <a:t> Diffusion Master Equation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51520" y="2348880"/>
            <a:ext cx="65527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9552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403648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40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995936" y="1839009"/>
            <a:ext cx="947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60032" y="1839009"/>
            <a:ext cx="0" cy="50987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724128" y="1817064"/>
            <a:ext cx="0" cy="53181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1520" y="980728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Divide spatial coordinate into discrete cells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_{x+1}&#10;\end{align*}&lt;/body&gt;&#10;  &lt;fcolor&gt;FF000000&lt;/fcolor&gt;&#10;  &lt;bcolor&gt;FFFFFFFF&lt;/bcolor&gt;&#10;  &lt;transparent&gt;True&lt;/transparent&gt;&#10;  &lt;resolution&gt;1800&lt;/resolution&gt;&#10;  &lt;imageh&gt;169&lt;/imageh&gt;&#10;  &lt;imagew&gt;491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69" y="1564114"/>
            <a:ext cx="591651" cy="203643"/>
          </a:xfrm>
          <a:prstGeom prst="rect">
            <a:avLst/>
          </a:prstGeom>
        </p:spPr>
      </p:pic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n_x&#10;\end{align*}&lt;/body&gt;&#10;  &lt;fcolor&gt;FF000000&lt;/fcolor&gt;&#10;  &lt;bcolor&gt;FFFFFFFF&lt;/bcolor&gt;&#10;  &lt;transparent&gt;True&lt;/transparent&gt;&#10;  &lt;resolution&gt;1800&lt;/resolution&gt;&#10;  &lt;imageh&gt;149&lt;/imageh&gt;&#10;  &lt;imagew&gt;24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5" y="1556792"/>
            <a:ext cx="295223" cy="179543"/>
          </a:xfrm>
          <a:prstGeom prst="rect">
            <a:avLst/>
          </a:prstGeom>
        </p:spPr>
      </p:pic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n_{x-1}&#10;\end{align*}&lt;/body&gt;&#10;  &lt;fcolor&gt;FF000000&lt;/fcolor&gt;&#10;  &lt;bcolor&gt;FFFFFFFF&lt;/bcolor&gt;&#10;  &lt;transparent&gt;True&lt;/transparent&gt;&#10;  &lt;resolution&gt;1800&lt;/resolution&gt;&#10;  &lt;imageh&gt;149&lt;/imageh&gt;&#10;  &lt;imagew&gt;494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5266" cy="179543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n_{x+2}&#10;\end{align*}&lt;/body&gt;&#10;  &lt;fcolor&gt;FF000000&lt;/fcolor&gt;&#10;  &lt;bcolor&gt;FFFFFFFF&lt;/bcolor&gt;&#10;  &lt;transparent&gt;True&lt;/transparent&gt;&#10;  &lt;resolution&gt;1800&lt;/resolution&gt;&#10;  &lt;imageh&gt;169&lt;/imageh&gt;&#10;  &lt;imagew&gt;49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2642"/>
            <a:ext cx="598881" cy="203643"/>
          </a:xfrm>
          <a:prstGeom prst="rect">
            <a:avLst/>
          </a:prstGeom>
        </p:spPr>
      </p:pic>
      <p:sp>
        <p:nvSpPr>
          <p:cNvPr id="34" name="円/楕円 33"/>
          <p:cNvSpPr/>
          <p:nvPr/>
        </p:nvSpPr>
        <p:spPr>
          <a:xfrm>
            <a:off x="3554370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1" y="1705005"/>
            <a:ext cx="297633" cy="31330"/>
          </a:xfrm>
          <a:prstGeom prst="rect">
            <a:avLst/>
          </a:prstGeom>
        </p:spPr>
      </p:pic>
      <p:pic>
        <p:nvPicPr>
          <p:cNvPr id="37" name="TexTeXPicture" descr="&lt;?xml version=&quot;1.0&quot; encoding=&quot;utf-16&quot;?&gt;&#10;&lt;TeXTeX&gt;&#10;  &lt;preamble&gt;\documentclass{jarticle}&#10;\usepackage{amsmath}&#10;\pagestyle{empty}&lt;/preamble&gt;&#10;  &lt;body&gt;\begin{align*} &#10;\cdots&#10;\end{align*}&lt;/body&gt;&#10;  &lt;fcolor&gt;FF000000&lt;/fcolor&gt;&#10;  &lt;bcolor&gt;FFFFFFFF&lt;/bcolor&gt;&#10;  &lt;transparent&gt;True&lt;/transparent&gt;&#10;  &lt;resolution&gt;1800&lt;/resolution&gt;&#10;  &lt;imageh&gt;26&lt;/imageh&gt;&#10;  &lt;imagew&gt;247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8757"/>
            <a:ext cx="297633" cy="31330"/>
          </a:xfrm>
          <a:prstGeom prst="rect">
            <a:avLst/>
          </a:prstGeom>
        </p:spPr>
      </p:pic>
      <p:sp>
        <p:nvSpPr>
          <p:cNvPr id="38" name="円/楕円 37"/>
          <p:cNvSpPr/>
          <p:nvPr/>
        </p:nvSpPr>
        <p:spPr>
          <a:xfrm>
            <a:off x="3258551" y="188481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4223392" y="206084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2548585" y="1934376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899592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5940152" y="2033228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4973137" y="2044233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381246" y="1988840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522833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629297" y="2001982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145549" y="18170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926930" y="1826364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666735" y="1839009"/>
            <a:ext cx="216000" cy="2160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3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2&lt;/imageh&gt;&#10;  &lt;imagew&gt;124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13" y="2569432"/>
            <a:ext cx="149419" cy="134959"/>
          </a:xfrm>
          <a:prstGeom prst="rect">
            <a:avLst/>
          </a:prstGeom>
        </p:spPr>
      </p:pic>
      <p:sp>
        <p:nvSpPr>
          <p:cNvPr id="54" name="右カーブ矢印 53"/>
          <p:cNvSpPr/>
          <p:nvPr/>
        </p:nvSpPr>
        <p:spPr>
          <a:xfrm rot="16200000">
            <a:off x="3830100" y="2181151"/>
            <a:ext cx="333566" cy="669023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右カーブ矢印 54"/>
          <p:cNvSpPr/>
          <p:nvPr/>
        </p:nvSpPr>
        <p:spPr>
          <a:xfrm rot="5400000" flipH="1">
            <a:off x="3156461" y="2180244"/>
            <a:ext cx="333566" cy="6708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83568" y="3356992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Master Equation for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3" name="TexTeXPicture" descr="&lt;?xml version=&quot;1.0&quot; encoding=&quot;utf-16&quot;?&gt;&#10;&lt;TeXTeX&gt;&#10;  &lt;preamble&gt;\documentclass{jarticle}&#10;\usepackage{amsmath}&#10;\pagestyle{empty}&lt;/preamble&gt;&#10;  &lt;body&gt;\begin{align*} &#10;P(\bf{n})&#10;\end{align*}&lt;/body&gt;&#10;  &lt;fcolor&gt;FF000000&lt;/fcolor&gt;&#10;  &lt;bcolor&gt;FFFFFFFF&lt;/bcolor&gt;&#10;  &lt;transparent&gt;True&lt;/transparent&gt;&#10;  &lt;resolution&gt;1800&lt;/resolution&gt;&#10;  &lt;imageh&gt;249&lt;/imageh&gt;&#10;  &lt;imagew&gt;513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2" y="2160799"/>
            <a:ext cx="747036" cy="3625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1980" y="1556792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probability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6804248" y="1674421"/>
            <a:ext cx="432048" cy="6024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8288" y="5519553"/>
            <a:ext cx="6202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Solve the DME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exactly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and take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0 limit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847828" y="2362200"/>
            <a:ext cx="876300" cy="165191"/>
          </a:xfrm>
          <a:custGeom>
            <a:avLst/>
            <a:gdLst>
              <a:gd name="connsiteX0" fmla="*/ 0 w 876300"/>
              <a:gd name="connsiteY0" fmla="*/ 0 h 165191"/>
              <a:gd name="connsiteX1" fmla="*/ 431800 w 876300"/>
              <a:gd name="connsiteY1" fmla="*/ 165100 h 165191"/>
              <a:gd name="connsiteX2" fmla="*/ 876300 w 876300"/>
              <a:gd name="connsiteY2" fmla="*/ 25400 h 165191"/>
              <a:gd name="connsiteX3" fmla="*/ 876300 w 876300"/>
              <a:gd name="connsiteY3" fmla="*/ 25400 h 16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65191">
                <a:moveTo>
                  <a:pt x="0" y="0"/>
                </a:moveTo>
                <a:cubicBezTo>
                  <a:pt x="142875" y="80433"/>
                  <a:pt x="285750" y="160867"/>
                  <a:pt x="431800" y="165100"/>
                </a:cubicBezTo>
                <a:cubicBezTo>
                  <a:pt x="577850" y="169333"/>
                  <a:pt x="876300" y="25400"/>
                  <a:pt x="876300" y="25400"/>
                </a:cubicBezTo>
                <a:lnTo>
                  <a:pt x="876300" y="2540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a&#10;\end{align*}&lt;/body&gt;&#10;  &lt;fcolor&gt;FF000000&lt;/fcolor&gt;&#10;  &lt;bcolor&gt;FFFFFFFF&lt;/bcolor&gt;&#10;  &lt;transparent&gt;True&lt;/transparent&gt;&#10;  &lt;resolution&gt;1800&lt;/resolution&gt;&#10;  &lt;imageh&gt;112&lt;/imageh&gt;&#10;  &lt;imagew&gt;11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2564904"/>
            <a:ext cx="167551" cy="164612"/>
          </a:xfrm>
          <a:prstGeom prst="rect">
            <a:avLst/>
          </a:prstGeom>
        </p:spPr>
      </p:pic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8" y="2780927"/>
            <a:ext cx="230076" cy="288033"/>
          </a:xfrm>
          <a:prstGeom prst="rect">
            <a:avLst/>
          </a:prstGeom>
        </p:spPr>
      </p:pic>
      <p:pic>
        <p:nvPicPr>
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\gamma&#10;\end{align*}&lt;/body&gt;&#10;  &lt;fcolor&gt;FF000000&lt;/fcolor&gt;&#10;  &lt;bcolor&gt;FFFFFFFF&lt;/bcolor&gt;&#10;  &lt;transparent&gt;True&lt;/transparent&gt;&#10;  &lt;resolution&gt;1800&lt;/resolution&gt;&#10;  &lt;imageh&gt;164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75" y="2780927"/>
            <a:ext cx="230076" cy="28803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331640" y="6125234"/>
            <a:ext cx="631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 approx., ex. van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Kampen’s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system size expansion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frac{\partial}{\partial t}&#10;P({\bf n})&#10;= \gamma \sum_x  &amp;amp; &#10;[ (n_x+1) &#10;\left\{ P({\bf n}+{\bf e}_x- {\bf e}_{x+1})&#10;+P({\bf n}+ {\bf e}_x - {\bf e}_{x-1})&#10;\right\} &#10;\\&#10;&amp;amp;-2 n_x P({\bf n})  ]&#10;\end{align*}&lt;/body&gt;&#10;  &lt;fcolor&gt;FF000000&lt;/fcolor&gt;&#10;  &lt;bcolor&gt;FFFFFFFF&lt;/bcolor&gt;&#10;  &lt;transparent&gt;True&lt;/transparent&gt;&#10;  &lt;resolution&gt;1800&lt;/resolution&gt;&#10;  &lt;imageh&gt;1081&lt;/imageh&gt;&#10;  &lt;imagew&gt;7080&lt;/imagew&gt;&#10;  &lt;scale&gt;50&lt;/scale&gt;&#10;  &lt;cursor&gt;162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0" y="4013134"/>
            <a:ext cx="7492998" cy="114405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033367" y="188640"/>
            <a:ext cx="3075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Ono,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Heavy-Ion Collisions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-1996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~2010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History of HIC = increasing energy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2010~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Beam-energy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Low-energy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exp.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1994-2000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2000-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LHC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creation of quark-gluon plasma,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strongly-interacting QGP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RHIC-BES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2010-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2022-?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NICA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2017-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2025~?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2-6.2 GeV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2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82" y="1869039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49415" y="5443231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4881" y="4635930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transparency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0601" y="210869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stopping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685" y="1326123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rapidity dep. of net-proton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1624859"/>
            <a:ext cx="2621235" cy="3302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67289" y="1896127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stop at collision point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2480536"/>
            <a:ext cx="2237213" cy="3324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66014" y="2769822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Baryons pass through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5" y="2096657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05" y="2793136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5" y="4097439"/>
            <a:ext cx="1041487" cy="21564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07" y="3102238"/>
            <a:ext cx="5108033" cy="3758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776638" y="6211669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phase diagram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White Paper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90505" cy="584775"/>
          </a:xfrm>
        </p:spPr>
        <p:txBody>
          <a:bodyPr/>
          <a:lstStyle/>
          <a:p>
            <a:r>
              <a:rPr kumimoji="1" lang="en-US" altLang="ja-JP" dirty="0" smtClean="0"/>
              <a:t> Soft Mode of QCD Critical Point  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6269414" y="2893297"/>
            <a:ext cx="2592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7468746" y="1669161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楕円 5"/>
          <p:cNvSpPr/>
          <p:nvPr/>
        </p:nvSpPr>
        <p:spPr>
          <a:xfrm rot="19776353">
            <a:off x="6928686" y="2760133"/>
            <a:ext cx="1080120" cy="266328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 rot="19776353">
            <a:off x="6665735" y="2695297"/>
            <a:ext cx="1606019" cy="396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>
            <a:spLocks noChangeAspect="1"/>
          </p:cNvSpPr>
          <p:nvPr/>
        </p:nvSpPr>
        <p:spPr>
          <a:xfrm rot="19776353">
            <a:off x="6374738" y="2623297"/>
            <a:ext cx="2190027" cy="540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>
            <a:spLocks noChangeAspect="1"/>
          </p:cNvSpPr>
          <p:nvPr/>
        </p:nvSpPr>
        <p:spPr>
          <a:xfrm rot="19776353">
            <a:off x="7176741" y="2821296"/>
            <a:ext cx="584006" cy="14400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65" y="1556414"/>
            <a:ext cx="251520" cy="209279"/>
          </a:xfrm>
          <a:prstGeom prst="rect">
            <a:avLst/>
          </a:prstGeom>
        </p:spPr>
      </p:pic>
      <p:sp>
        <p:nvSpPr>
          <p:cNvPr id="11" name="左右矢印 10"/>
          <p:cNvSpPr/>
          <p:nvPr/>
        </p:nvSpPr>
        <p:spPr>
          <a:xfrm>
            <a:off x="5933786" y="2230290"/>
            <a:ext cx="2602643" cy="728066"/>
          </a:xfrm>
          <a:prstGeom prst="leftRightArrow">
            <a:avLst>
              <a:gd name="adj1" fmla="val 44598"/>
              <a:gd name="adj2" fmla="val 75349"/>
            </a:avLst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  <a:alpha val="64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scene3d>
            <a:camera prst="isometricTopUp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 rot="19888411">
            <a:off x="5856571" y="1656567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critical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kumimoji="1" lang="en-US" altLang="ja-JP" sz="2800" dirty="0" smtClean="0">
                <a:solidFill>
                  <a:schemeClr val="accent3">
                    <a:lumMod val="50000"/>
                  </a:schemeClr>
                </a:solidFill>
              </a:rPr>
              <a:t>oft mode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flipV="1">
            <a:off x="6801230" y="3246036"/>
            <a:ext cx="268607" cy="799389"/>
          </a:xfrm>
          <a:prstGeom prst="downArrow">
            <a:avLst>
              <a:gd name="adj1" fmla="val 50000"/>
              <a:gd name="adj2" fmla="val 14015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00409" y="4045425"/>
            <a:ext cx="21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: fast damping</a:t>
            </a:r>
            <a:endParaRPr kumimoji="1" lang="ja-JP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T_{0\mu}&#10;\end{align*}&lt;/body&gt;&#10;  &lt;fcolor&gt;FF000000&lt;/fcolor&gt;&#10;  &lt;bcolor&gt;FFFFFFFF&lt;/bcolor&gt;&#10;  &lt;transparent&gt;True&lt;/transparent&gt;&#10;  &lt;resolution&gt;1800&lt;/resolution&gt;&#10;  &lt;imageh&gt;243&lt;/imageh&gt;&#10;  &lt;imagew&gt;35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75" y="3373628"/>
            <a:ext cx="444456" cy="308580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n_{\rm B}&#10;\end{align*}&lt;/body&gt;&#10;  &lt;fcolor&gt;FF000000&lt;/fcolor&gt;&#10;  &lt;bcolor&gt;FFFFFFFF&lt;/bcolor&gt;&#10;  &lt;transparent&gt;True&lt;/transparent&gt;&#10;  &lt;resolution&gt;1800&lt;/resolution&gt;&#10;  &lt;imageh&gt;147&lt;/imageh&gt;&#10;  &lt;imagew&gt;268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27" y="3097792"/>
            <a:ext cx="340327" cy="186672"/>
          </a:xfrm>
          <a:prstGeom prst="rect">
            <a:avLst/>
          </a:prstGeom>
        </p:spPr>
      </p:pic>
      <p:pic>
        <p:nvPicPr>
          <p:cNvPr id="17" name="TexTeXPicture" descr="&lt;?xml version=&quot;1.0&quot; encoding=&quot;utf-16&quot;?&gt;&#10;&lt;TeXTeX&gt;&#10;  &lt;preamble&gt;\documentclass{article}&#10;\usepackage{amsmath}&#10;\pagestyle{empty}&lt;/preamble&gt;&#10;  &lt;body&gt;\begin{align*} &#10;F(\sigma,n) = &#10;&amp;amp;A \sigma^2 + B \sigma n + C n^2 &#10;\\&#10;&amp;amp;+ \cdots&#10;\end{align*}&lt;/body&gt;&#10;  &lt;fcolor&gt;FF000000&lt;/fcolor&gt;&#10;  &lt;bcolor&gt;FFFFFFFF&lt;/bcolor&gt;&#10;  &lt;transparent&gt;True&lt;/transparent&gt;&#10;  &lt;resolution&gt;1800&lt;/resolution&gt;&#10;  &lt;imageh&gt;612&lt;/imageh&gt;&#10;  &lt;imagew&gt;3034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7" y="1650642"/>
            <a:ext cx="3210983" cy="647699"/>
          </a:xfrm>
          <a:prstGeom prst="rect">
            <a:avLst/>
          </a:prstGeom>
        </p:spPr>
      </p:pic>
      <p:sp>
        <p:nvSpPr>
          <p:cNvPr id="18" name="角丸四角形 17"/>
          <p:cNvSpPr/>
          <p:nvPr/>
        </p:nvSpPr>
        <p:spPr>
          <a:xfrm>
            <a:off x="2410642" y="5443621"/>
            <a:ext cx="5516315" cy="7216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partial_\tau n = D(\tau) \partial_\eta^2 n + \partial_\eta \xi&#10;\end{align*}&lt;/body&gt;&#10;  &lt;fcolor&gt;FF000000&lt;/fcolor&gt;&#10;  &lt;bcolor&gt;FFFFFFFF&lt;/bcolor&gt;&#10;  &lt;transparent&gt;True&lt;/transparent&gt;&#10;  &lt;resolution&gt;1800&lt;/resolution&gt;&#10;  &lt;imageh&gt;315&lt;/imageh&gt;&#10;  &lt;imagew&gt;2349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26" y="5586651"/>
            <a:ext cx="3773702" cy="506052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51181" y="2283203"/>
            <a:ext cx="521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Time dependent </a:t>
            </a:r>
            <a:r>
              <a:rPr kumimoji="1" lang="en-US" altLang="ja-JP" sz="2400" dirty="0" err="1" smtClean="0"/>
              <a:t>Ginzburg</a:t>
            </a:r>
            <a:r>
              <a:rPr kumimoji="1" lang="en-US" altLang="ja-JP" sz="2400" dirty="0" smtClean="0"/>
              <a:t>-Landau</a:t>
            </a:r>
            <a:endParaRPr kumimoji="1" lang="ja-JP" altLang="en-US" sz="2400" dirty="0"/>
          </a:p>
        </p:txBody>
      </p:sp>
      <p:pic>
        <p:nvPicPr>
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left( \begin{array}{c}&#10;\dot \sigma&#10;\\&#10;\dot n&#10;\end{array}\right)&#10;=&#10;\left( \begin{array}{cc}&#10;\Gamma_{\sigma\sigma} &amp;amp;&#10;\Gamma_{\sigma n} \\&#10;\Gamma_{n \sigma} &amp;amp;&#10;\Gamma_{n n}&#10;\end{array}\right)&#10;\left( \begin{array}{c}&#10;\sigma \\ n \end{array}\right)&#10;\end{align*}&lt;/body&gt;&#10;  &lt;fcolor&gt;FF000000&lt;/fcolor&gt;&#10;  &lt;bcolor&gt;FFFFFFFF&lt;/bcolor&gt;&#10;  &lt;transparent&gt;True&lt;/transparent&gt;&#10;  &lt;resolution&gt;1800&lt;/resolution&gt;&#10;  &lt;imageh&gt;746&lt;/imageh&gt;&#10;  &lt;imagew&gt;3564&lt;/imagew&gt;&#10;  &lt;scale&gt;50&lt;/scale&gt;&#10;  &lt;cursor&gt;18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2" y="2974288"/>
            <a:ext cx="3771900" cy="789517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2248293" y="3369047"/>
            <a:ext cx="1224907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824357" y="2974288"/>
            <a:ext cx="652734" cy="39475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sim k^2&#10;\end{align*}&lt;/body&gt;&#10;  &lt;fcolor&gt;FF000000&lt;/fcolor&gt;&#10;  &lt;bcolor&gt;FFFFFFFF&lt;/bcolor&gt;&#10;  &lt;transparent&gt;True&lt;/transparent&gt;&#10;  &lt;resolution&gt;1800&lt;/resolution&gt;&#10;  &lt;imageh&gt;219&lt;/imageh&gt;&#10;  &lt;imagew&gt;473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31" y="3845297"/>
            <a:ext cx="500592" cy="23177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251181" y="1056725"/>
            <a:ext cx="29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Effective potential</a:t>
            </a:r>
            <a:endParaRPr kumimoji="1" lang="ja-JP" altLang="en-US" sz="2400" dirty="0"/>
          </a:p>
        </p:txBody>
      </p:sp>
      <p:sp>
        <p:nvSpPr>
          <p:cNvPr id="34" name="曲折矢印 33"/>
          <p:cNvSpPr/>
          <p:nvPr/>
        </p:nvSpPr>
        <p:spPr>
          <a:xfrm flipV="1">
            <a:off x="860448" y="4101509"/>
            <a:ext cx="1479304" cy="2143715"/>
          </a:xfrm>
          <a:prstGeom prst="bentArrow">
            <a:avLst>
              <a:gd name="adj1" fmla="val 25000"/>
              <a:gd name="adj2" fmla="val 32091"/>
              <a:gd name="adj3" fmla="val 37054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9298" y="4414776"/>
            <a:ext cx="2497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For slow and </a:t>
            </a:r>
          </a:p>
          <a:p>
            <a:r>
              <a:rPr kumimoji="1" lang="en-US" altLang="ja-JP" sz="2400" dirty="0" smtClean="0">
                <a:solidFill>
                  <a:schemeClr val="tx2">
                    <a:lumMod val="50000"/>
                  </a:schemeClr>
                </a:solidFill>
              </a:rPr>
              <a:t>long wavelength,</a:t>
            </a:r>
            <a:endParaRPr kumimoji="1" lang="ja-JP" alt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80207" y="5544579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SDE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559780" y="801174"/>
            <a:ext cx="55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2003; </a:t>
            </a:r>
            <a:r>
              <a:rPr lang="en-US" altLang="ja-JP" dirty="0" err="1" smtClean="0">
                <a:solidFill>
                  <a:srgbClr val="002060"/>
                </a:solidFill>
              </a:rPr>
              <a:t>Fujii</a:t>
            </a:r>
            <a:r>
              <a:rPr lang="en-US" altLang="ja-JP" dirty="0" smtClean="0">
                <a:solidFill>
                  <a:srgbClr val="002060"/>
                </a:solidFill>
              </a:rPr>
              <a:t>, </a:t>
            </a:r>
            <a:r>
              <a:rPr lang="en-US" altLang="ja-JP" dirty="0" err="1" smtClean="0">
                <a:solidFill>
                  <a:srgbClr val="002060"/>
                </a:solidFill>
              </a:rPr>
              <a:t>Ohtani</a:t>
            </a:r>
            <a:r>
              <a:rPr lang="en-US" altLang="ja-JP" dirty="0" smtClean="0">
                <a:solidFill>
                  <a:srgbClr val="002060"/>
                </a:solidFill>
              </a:rPr>
              <a:t>, 2004; Son, </a:t>
            </a:r>
            <a:r>
              <a:rPr lang="en-US" altLang="ja-JP" dirty="0" err="1" smtClean="0">
                <a:solidFill>
                  <a:srgbClr val="002060"/>
                </a:solidFill>
              </a:rPr>
              <a:t>Stephanov</a:t>
            </a:r>
            <a:r>
              <a:rPr lang="en-US" altLang="ja-JP" dirty="0" smtClean="0">
                <a:solidFill>
                  <a:srgbClr val="002060"/>
                </a:solidFill>
              </a:rPr>
              <a:t>, 2004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57728" y="6218661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singularities in </a:t>
            </a:r>
            <a:endParaRPr kumimoji="1" lang="ja-JP" altLang="en-US" sz="2400" dirty="0"/>
          </a:p>
        </p:txBody>
      </p:sp>
      <p:pic>
        <p:nvPicPr>
          <p:cNvPr id="39" name="TexTeXPicture" descr="&lt;?xml version=&quot;1.0&quot; encoding=&quot;utf-16&quot;?&gt;&#10;&lt;TeXTeX&gt;&#10;  &lt;preamble&gt;\documentclass{article}&#10;\usepackage{amsmath}&#10;\pagestyle{empty}&lt;/preamble&gt;&#10;  &lt;body&gt;\begin{align*} &#10;D(\tau) {\rm ~and~} \chi(\tau)&#10;\end{align*}&lt;/body&gt;&#10;  &lt;fcolor&gt;FF000000&lt;/fcolor&gt;&#10;  &lt;bcolor&gt;FFFFFFFF&lt;/bcolor&gt;&#10;  &lt;transparent&gt;True&lt;/transparent&gt;&#10;  &lt;resolution&gt;1800&lt;/resolution&gt;&#10;  &lt;imageh&gt;250&lt;/imageh&gt;&#10;  &lt;imagew&gt;1564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93" y="6333127"/>
            <a:ext cx="1879586" cy="3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014788" cy="584775"/>
          </a:xfrm>
        </p:spPr>
        <p:txBody>
          <a:bodyPr/>
          <a:lstStyle/>
          <a:p>
            <a:r>
              <a:rPr kumimoji="1" lang="en-US" altLang="ja-JP" dirty="0" smtClean="0"/>
              <a:t> Time Evolution of Fluctuations  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1268760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75725" y="19985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347864" y="191683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607833" y="1877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223616" y="187049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572000" y="1664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640419" y="1338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994403" y="133006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960644" y="1607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203824" y="1661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2027035" y="195284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788024" y="194454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701045" y="19244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715833" y="13196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608457" y="173682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575544" y="13196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899592" y="137678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718116" y="136251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4337968" y="197452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903992" y="1677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3160578" y="1340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283968" y="139292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955873" y="19910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12188" y="19978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2209154" y="160654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892728" y="198967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2879824" y="20421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467544" y="15692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1694419" y="171507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1259632" y="13047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4734024" y="144692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51520" y="2702633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4208643" y="327858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4734000" y="29909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3372808" y="32756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1383817" y="333168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3426808" y="3377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1318673" y="322983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2555422" y="32685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861559" y="28525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4615168" y="29369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478902" y="33265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3845277" y="284529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431528" y="321859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3480808" y="325140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4319933" y="333926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2418648" y="32594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863177" y="299224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2489618" y="33236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2028009" y="29481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2979612" y="29293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2904386" y="30373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899277" y="297852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4721752" y="28829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1275817" y="332401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2871757" y="291842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369339" y="332257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315792" y="322458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1957138" y="289413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970864" y="302494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971177" y="294279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774583" y="295329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3743944" y="28105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1871736" y="2846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2375792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4175992" y="317058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2807840" y="2846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70"/>
          <p:cNvSpPr/>
          <p:nvPr/>
        </p:nvSpPr>
        <p:spPr>
          <a:xfrm>
            <a:off x="4572000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71"/>
          <p:cNvSpPr/>
          <p:nvPr/>
        </p:nvSpPr>
        <p:spPr>
          <a:xfrm>
            <a:off x="323528" y="317127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72"/>
          <p:cNvSpPr/>
          <p:nvPr/>
        </p:nvSpPr>
        <p:spPr>
          <a:xfrm>
            <a:off x="3311896" y="3187329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73"/>
          <p:cNvSpPr/>
          <p:nvPr/>
        </p:nvSpPr>
        <p:spPr>
          <a:xfrm>
            <a:off x="1223664" y="317058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74"/>
          <p:cNvSpPr/>
          <p:nvPr/>
        </p:nvSpPr>
        <p:spPr>
          <a:xfrm>
            <a:off x="791616" y="28105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7" name="直線コネクタ 76"/>
          <p:cNvCxnSpPr/>
          <p:nvPr/>
        </p:nvCxnSpPr>
        <p:spPr>
          <a:xfrm>
            <a:off x="1740618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3347864" y="1196752"/>
            <a:ext cx="0" cy="4579044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正方形/長方形 80"/>
          <p:cNvSpPr/>
          <p:nvPr/>
        </p:nvSpPr>
        <p:spPr>
          <a:xfrm>
            <a:off x="251520" y="4442784"/>
            <a:ext cx="4896544" cy="900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0000"/>
                </a:srgbClr>
              </a:gs>
              <a:gs pos="100000">
                <a:srgbClr val="00B0F0">
                  <a:alpha val="2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6" name="TexTeXPicture" descr="&lt;?xml version=&quot;1.0&quot; encoding=&quot;utf-16&quot;?&gt;&#10;&lt;TeXTeX&gt;&#10;  &lt;preamble&gt;\documentclass{jarticle}&#10;\usepackage{amsmath}&#10;\pagestyle{empty}&lt;/preamble&gt;&#10;  &lt;body&gt;\begin{align*} &#10;\frac{\langle \Delta N^2 \rangle}{\Delta \eta}&#10;\end{align*}&lt;/body&gt;&#10;  &lt;fcolor&gt;FF000000&lt;/fcolor&gt;&#10;  &lt;bcolor&gt;FFFFFFFF&lt;/bcolor&gt;&#10;  &lt;transparent&gt;True&lt;/transparent&gt;&#10;  &lt;resolution&gt;1800&lt;/resolution&gt;&#10;  &lt;imageh&gt;600&lt;/imageh&gt;&#10;  &lt;imagew&gt;741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6" y="254035"/>
            <a:ext cx="986395" cy="798701"/>
          </a:xfrm>
          <a:prstGeom prst="rect">
            <a:avLst/>
          </a:prstGeom>
        </p:spPr>
      </p:pic>
      <p:sp>
        <p:nvSpPr>
          <p:cNvPr id="76" name="テキスト ボックス 75"/>
          <p:cNvSpPr txBox="1"/>
          <p:nvPr/>
        </p:nvSpPr>
        <p:spPr>
          <a:xfrm>
            <a:off x="251371" y="836712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Quark-Gluon Plasma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51371" y="227687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Hadronization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51520" y="4005064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Freezeout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39" y="5402833"/>
            <a:ext cx="480113" cy="348081"/>
          </a:xfrm>
          <a:prstGeom prst="rect">
            <a:avLst/>
          </a:prstGeom>
        </p:spPr>
      </p:pic>
      <p:cxnSp>
        <p:nvCxnSpPr>
          <p:cNvPr id="98" name="直線矢印コネクタ 97"/>
          <p:cNvCxnSpPr/>
          <p:nvPr/>
        </p:nvCxnSpPr>
        <p:spPr>
          <a:xfrm>
            <a:off x="6193825" y="1938028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/>
          <p:nvPr/>
        </p:nvCxnSpPr>
        <p:spPr>
          <a:xfrm flipV="1">
            <a:off x="6553865" y="1052736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6567830" y="1723923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1836513"/>
            <a:ext cx="338667" cy="245533"/>
          </a:xfrm>
          <a:prstGeom prst="rect">
            <a:avLst/>
          </a:prstGeom>
        </p:spPr>
      </p:pic>
      <p:sp>
        <p:nvSpPr>
          <p:cNvPr id="102" name="フリーフォーム 101"/>
          <p:cNvSpPr/>
          <p:nvPr/>
        </p:nvSpPr>
        <p:spPr>
          <a:xfrm>
            <a:off x="6558838" y="4607270"/>
            <a:ext cx="1704441" cy="413948"/>
          </a:xfrm>
          <a:custGeom>
            <a:avLst/>
            <a:gdLst>
              <a:gd name="connsiteX0" fmla="*/ 0 w 1704441"/>
              <a:gd name="connsiteY0" fmla="*/ 0 h 585216"/>
              <a:gd name="connsiteX1" fmla="*/ 402336 w 1704441"/>
              <a:gd name="connsiteY1" fmla="*/ 285293 h 585216"/>
              <a:gd name="connsiteX2" fmla="*/ 1009497 w 1704441"/>
              <a:gd name="connsiteY2" fmla="*/ 504749 h 585216"/>
              <a:gd name="connsiteX3" fmla="*/ 1704441 w 1704441"/>
              <a:gd name="connsiteY3" fmla="*/ 585216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441" h="585216">
                <a:moveTo>
                  <a:pt x="0" y="0"/>
                </a:moveTo>
                <a:cubicBezTo>
                  <a:pt x="117043" y="100584"/>
                  <a:pt x="234087" y="201168"/>
                  <a:pt x="402336" y="285293"/>
                </a:cubicBezTo>
                <a:cubicBezTo>
                  <a:pt x="570585" y="369418"/>
                  <a:pt x="792480" y="454762"/>
                  <a:pt x="1009497" y="504749"/>
                </a:cubicBezTo>
                <a:cubicBezTo>
                  <a:pt x="1226515" y="554736"/>
                  <a:pt x="1465478" y="569976"/>
                  <a:pt x="1704441" y="585216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5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7990"/>
            <a:ext cx="829737" cy="261720"/>
          </a:xfrm>
          <a:prstGeom prst="rect">
            <a:avLst/>
          </a:prstGeom>
        </p:spPr>
      </p:pic>
      <p:pic>
        <p:nvPicPr>
          <p:cNvPr id="107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81944"/>
            <a:ext cx="834051" cy="230084"/>
          </a:xfrm>
          <a:prstGeom prst="rect">
            <a:avLst/>
          </a:prstGeom>
        </p:spPr>
      </p:pic>
      <p:cxnSp>
        <p:nvCxnSpPr>
          <p:cNvPr id="109" name="直線コネクタ 108"/>
          <p:cNvCxnSpPr/>
          <p:nvPr/>
        </p:nvCxnSpPr>
        <p:spPr>
          <a:xfrm flipV="1">
            <a:off x="6567830" y="1713702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flipV="1">
            <a:off x="6553865" y="128995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/>
          <p:cNvCxnSpPr/>
          <p:nvPr/>
        </p:nvCxnSpPr>
        <p:spPr>
          <a:xfrm>
            <a:off x="6193825" y="3522204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直線矢印コネクタ 118"/>
          <p:cNvCxnSpPr/>
          <p:nvPr/>
        </p:nvCxnSpPr>
        <p:spPr>
          <a:xfrm flipV="1">
            <a:off x="6553865" y="2636912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3420689"/>
            <a:ext cx="338667" cy="245533"/>
          </a:xfrm>
          <a:prstGeom prst="rect">
            <a:avLst/>
          </a:prstGeom>
        </p:spPr>
      </p:pic>
      <p:pic>
        <p:nvPicPr>
          <p:cNvPr id="121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62166"/>
            <a:ext cx="829737" cy="261720"/>
          </a:xfrm>
          <a:prstGeom prst="rect">
            <a:avLst/>
          </a:prstGeom>
        </p:spPr>
      </p:pic>
      <p:pic>
        <p:nvPicPr>
          <p:cNvPr id="122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66120"/>
            <a:ext cx="834051" cy="230084"/>
          </a:xfrm>
          <a:prstGeom prst="rect">
            <a:avLst/>
          </a:prstGeom>
        </p:spPr>
      </p:pic>
      <p:cxnSp>
        <p:nvCxnSpPr>
          <p:cNvPr id="123" name="直線コネクタ 122"/>
          <p:cNvCxnSpPr/>
          <p:nvPr/>
        </p:nvCxnSpPr>
        <p:spPr>
          <a:xfrm flipV="1">
            <a:off x="6567830" y="3297878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V="1">
            <a:off x="6553865" y="2874134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/>
          <p:cNvCxnSpPr/>
          <p:nvPr/>
        </p:nvCxnSpPr>
        <p:spPr>
          <a:xfrm>
            <a:off x="6193825" y="5250396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/>
          <p:nvPr/>
        </p:nvCxnSpPr>
        <p:spPr>
          <a:xfrm flipV="1">
            <a:off x="6553865" y="4365104"/>
            <a:ext cx="0" cy="1101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7" name="TexTeXPicture" descr="&lt;?xml version=&quot;1.0&quot; encoding=&quot;utf-16&quot;?&gt;&#10;&lt;TeXTeX&gt;&#10;  &lt;preamble&gt;\documentclass{jarticle}&#10;\usepackage{amsmath}&#10;\pagestyle{empty}&lt;/preamble&gt;&#10;  &lt;body&gt;\begin{align*} &#10;\Delta \eta&#10;\end{align*}&lt;/body&gt;&#10;  &lt;fcolor&gt;FF000000&lt;/fcolor&gt;&#10;  &lt;bcolor&gt;FFFFFFFF&lt;/bcolor&gt;&#10;  &lt;transparent&gt;True&lt;/transparent&gt;&#10;  &lt;resolution&gt;1800&lt;/resolution&gt;&#10;  &lt;imageh&gt;232&lt;/imageh&gt;&#10;  &lt;imagew&gt;320&lt;/imagew&gt;&#10;  &lt;scale&gt;50&lt;/scale&gt;&#10;  &lt;cursor&gt;2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89" y="5148881"/>
            <a:ext cx="338667" cy="245533"/>
          </a:xfrm>
          <a:prstGeom prst="rect">
            <a:avLst/>
          </a:prstGeom>
        </p:spPr>
      </p:pic>
      <p:pic>
        <p:nvPicPr>
          <p:cNvPr id="128" name="TexTeXPicture" descr="&lt;?xml version=&quot;1.0&quot; encoding=&quot;utf-16&quot;?&gt;&#10;&lt;TeXTeX&gt;&#10;  &lt;preamble&gt;\documentclass{jarticle}&#10;\usepackage{amsmath}&#10;\pagestyle{empty}&lt;/preamble&gt;&#10;  &lt;body&gt;\begin{align*} &#10;\chi_{\rm QGP}&#10;\end{align*}&lt;/body&gt;&#10;  &lt;fcolor&gt;FF000000&lt;/fcolor&gt;&#10;  &lt;bcolor&gt;FFFFFFFF&lt;/bcolor&gt;&#10;  &lt;transparent&gt;True&lt;/transparent&gt;&#10;  &lt;resolution&gt;1800&lt;/resolution&gt;&#10;  &lt;imageh&gt;182&lt;/imageh&gt;&#10;  &lt;imagew&gt;577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90358"/>
            <a:ext cx="829737" cy="261720"/>
          </a:xfrm>
          <a:prstGeom prst="rect">
            <a:avLst/>
          </a:prstGeom>
        </p:spPr>
      </p:pic>
      <p:pic>
        <p:nvPicPr>
          <p:cNvPr id="129" name="TexTeXPicture" descr="&lt;?xml version=&quot;1.0&quot; encoding=&quot;utf-16&quot;?&gt;&#10;&lt;TeXTeX&gt;&#10;  &lt;preamble&gt;\documentclass{jarticle}&#10;\usepackage{amsmath}&#10;\pagestyle{empty}&lt;/preamble&gt;&#10;  &lt;body&gt;\begin{align*} &#10;\chi_{\rm HAD}&#10;\end{align*}&lt;/body&gt;&#10;  &lt;fcolor&gt;FF000000&lt;/fcolor&gt;&#10;  &lt;bcolor&gt;FFFFFFFF&lt;/bcolor&gt;&#10;  &lt;transparent&gt;True&lt;/transparent&gt;&#10;  &lt;resolution&gt;1800&lt;/resolution&gt;&#10;  &lt;imageh&gt;160&lt;/imageh&gt;&#10;  &lt;imagew&gt;580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94312"/>
            <a:ext cx="834051" cy="230084"/>
          </a:xfrm>
          <a:prstGeom prst="rect">
            <a:avLst/>
          </a:prstGeom>
        </p:spPr>
      </p:pic>
      <p:cxnSp>
        <p:nvCxnSpPr>
          <p:cNvPr id="130" name="直線コネクタ 129"/>
          <p:cNvCxnSpPr/>
          <p:nvPr/>
        </p:nvCxnSpPr>
        <p:spPr>
          <a:xfrm flipV="1">
            <a:off x="6567830" y="5026070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553865" y="4602326"/>
            <a:ext cx="1709414" cy="830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>
            <a:off x="6588224" y="3306182"/>
            <a:ext cx="16561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下矢印 135"/>
          <p:cNvSpPr/>
          <p:nvPr/>
        </p:nvSpPr>
        <p:spPr>
          <a:xfrm>
            <a:off x="4445992" y="3501008"/>
            <a:ext cx="702072" cy="798479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36"/>
          <p:cNvSpPr/>
          <p:nvPr/>
        </p:nvSpPr>
        <p:spPr>
          <a:xfrm>
            <a:off x="4145019" y="511595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37"/>
          <p:cNvSpPr/>
          <p:nvPr/>
        </p:nvSpPr>
        <p:spPr>
          <a:xfrm>
            <a:off x="4725812" y="4737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38"/>
          <p:cNvSpPr/>
          <p:nvPr/>
        </p:nvSpPr>
        <p:spPr>
          <a:xfrm>
            <a:off x="3081973" y="49330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1536217" y="4717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40"/>
          <p:cNvSpPr/>
          <p:nvPr/>
        </p:nvSpPr>
        <p:spPr>
          <a:xfrm>
            <a:off x="3135973" y="503499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41"/>
          <p:cNvSpPr/>
          <p:nvPr/>
        </p:nvSpPr>
        <p:spPr>
          <a:xfrm>
            <a:off x="1471073" y="461599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42"/>
          <p:cNvSpPr/>
          <p:nvPr/>
        </p:nvSpPr>
        <p:spPr>
          <a:xfrm>
            <a:off x="2455758" y="46366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43"/>
          <p:cNvSpPr/>
          <p:nvPr/>
        </p:nvSpPr>
        <p:spPr>
          <a:xfrm>
            <a:off x="789551" y="46707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44"/>
          <p:cNvSpPr/>
          <p:nvPr/>
        </p:nvSpPr>
        <p:spPr>
          <a:xfrm>
            <a:off x="4606980" y="468311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45"/>
          <p:cNvSpPr/>
          <p:nvPr/>
        </p:nvSpPr>
        <p:spPr>
          <a:xfrm>
            <a:off x="550910" y="51086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46"/>
          <p:cNvSpPr/>
          <p:nvPr/>
        </p:nvSpPr>
        <p:spPr>
          <a:xfrm>
            <a:off x="3709645" y="471750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147"/>
          <p:cNvSpPr/>
          <p:nvPr/>
        </p:nvSpPr>
        <p:spPr>
          <a:xfrm>
            <a:off x="503536" y="50006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148"/>
          <p:cNvSpPr/>
          <p:nvPr/>
        </p:nvSpPr>
        <p:spPr>
          <a:xfrm>
            <a:off x="3189973" y="49088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149"/>
          <p:cNvSpPr/>
          <p:nvPr/>
        </p:nvSpPr>
        <p:spPr>
          <a:xfrm>
            <a:off x="4256309" y="517663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50"/>
          <p:cNvSpPr/>
          <p:nvPr/>
        </p:nvSpPr>
        <p:spPr>
          <a:xfrm>
            <a:off x="2318984" y="462760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51"/>
          <p:cNvSpPr/>
          <p:nvPr/>
        </p:nvSpPr>
        <p:spPr>
          <a:xfrm>
            <a:off x="791169" y="48104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52"/>
          <p:cNvSpPr/>
          <p:nvPr/>
        </p:nvSpPr>
        <p:spPr>
          <a:xfrm>
            <a:off x="2389954" y="469178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53"/>
          <p:cNvSpPr/>
          <p:nvPr/>
        </p:nvSpPr>
        <p:spPr>
          <a:xfrm>
            <a:off x="2108401" y="509033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54"/>
          <p:cNvSpPr/>
          <p:nvPr/>
        </p:nvSpPr>
        <p:spPr>
          <a:xfrm>
            <a:off x="2627956" y="507154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55"/>
          <p:cNvSpPr/>
          <p:nvPr/>
        </p:nvSpPr>
        <p:spPr>
          <a:xfrm>
            <a:off x="2552730" y="51795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56"/>
          <p:cNvSpPr/>
          <p:nvPr/>
        </p:nvSpPr>
        <p:spPr>
          <a:xfrm>
            <a:off x="3763645" y="485073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57"/>
          <p:cNvSpPr/>
          <p:nvPr/>
        </p:nvSpPr>
        <p:spPr>
          <a:xfrm>
            <a:off x="4713564" y="46291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58"/>
          <p:cNvSpPr/>
          <p:nvPr/>
        </p:nvSpPr>
        <p:spPr>
          <a:xfrm>
            <a:off x="1428217" y="471017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59"/>
          <p:cNvSpPr/>
          <p:nvPr/>
        </p:nvSpPr>
        <p:spPr>
          <a:xfrm>
            <a:off x="2520101" y="506062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60"/>
          <p:cNvSpPr/>
          <p:nvPr/>
        </p:nvSpPr>
        <p:spPr>
          <a:xfrm>
            <a:off x="441347" y="51046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61"/>
          <p:cNvSpPr/>
          <p:nvPr/>
        </p:nvSpPr>
        <p:spPr>
          <a:xfrm>
            <a:off x="4252168" y="5061953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62"/>
          <p:cNvSpPr/>
          <p:nvPr/>
        </p:nvSpPr>
        <p:spPr>
          <a:xfrm>
            <a:off x="2037530" y="503633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63"/>
          <p:cNvSpPr/>
          <p:nvPr/>
        </p:nvSpPr>
        <p:spPr>
          <a:xfrm>
            <a:off x="2051256" y="516715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64"/>
          <p:cNvSpPr/>
          <p:nvPr/>
        </p:nvSpPr>
        <p:spPr>
          <a:xfrm>
            <a:off x="899169" y="47610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65"/>
          <p:cNvSpPr/>
          <p:nvPr/>
        </p:nvSpPr>
        <p:spPr>
          <a:xfrm>
            <a:off x="3638951" y="48255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66"/>
          <p:cNvSpPr/>
          <p:nvPr/>
        </p:nvSpPr>
        <p:spPr>
          <a:xfrm>
            <a:off x="3608312" y="468275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8" name="円/楕円 167"/>
          <p:cNvSpPr/>
          <p:nvPr/>
        </p:nvSpPr>
        <p:spPr>
          <a:xfrm>
            <a:off x="1952128" y="498879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9" name="円/楕円 168"/>
          <p:cNvSpPr/>
          <p:nvPr/>
        </p:nvSpPr>
        <p:spPr>
          <a:xfrm>
            <a:off x="2276128" y="4538737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円/楕円 169"/>
          <p:cNvSpPr/>
          <p:nvPr/>
        </p:nvSpPr>
        <p:spPr>
          <a:xfrm>
            <a:off x="4112368" y="50079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2456184" y="498879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2" name="円/楕円 171"/>
          <p:cNvSpPr/>
          <p:nvPr/>
        </p:nvSpPr>
        <p:spPr>
          <a:xfrm>
            <a:off x="4563812" y="4556745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3" name="円/楕円 172"/>
          <p:cNvSpPr/>
          <p:nvPr/>
        </p:nvSpPr>
        <p:spPr>
          <a:xfrm>
            <a:off x="395536" y="495337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4" name="円/楕円 173"/>
          <p:cNvSpPr/>
          <p:nvPr/>
        </p:nvSpPr>
        <p:spPr>
          <a:xfrm>
            <a:off x="3021061" y="4844777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5" name="円/楕円 174"/>
          <p:cNvSpPr/>
          <p:nvPr/>
        </p:nvSpPr>
        <p:spPr>
          <a:xfrm>
            <a:off x="1376064" y="4556745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6" name="円/楕円 175"/>
          <p:cNvSpPr/>
          <p:nvPr/>
        </p:nvSpPr>
        <p:spPr>
          <a:xfrm>
            <a:off x="719608" y="46287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8" name="下矢印 177"/>
          <p:cNvSpPr/>
          <p:nvPr/>
        </p:nvSpPr>
        <p:spPr>
          <a:xfrm>
            <a:off x="4427984" y="2060848"/>
            <a:ext cx="702072" cy="540057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94443" y="5913184"/>
            <a:ext cx="8770045" cy="864096"/>
            <a:chOff x="194443" y="5913184"/>
            <a:chExt cx="8770045" cy="864096"/>
          </a:xfrm>
        </p:grpSpPr>
        <p:sp>
          <p:nvSpPr>
            <p:cNvPr id="83" name="角丸四角形 82"/>
            <p:cNvSpPr/>
            <p:nvPr/>
          </p:nvSpPr>
          <p:spPr>
            <a:xfrm>
              <a:off x="194443" y="5913184"/>
              <a:ext cx="8770045" cy="86409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194443" y="5913184"/>
              <a:ext cx="49299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Variation of a conserved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charge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is achieved only through diffusion.</a:t>
              </a: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5980761" y="5946283"/>
              <a:ext cx="281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larger 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+mn-cs"/>
                </a:rPr>
                <a:t>Dh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slower diffusion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2" name="右矢印 81"/>
            <p:cNvSpPr/>
            <p:nvPr/>
          </p:nvSpPr>
          <p:spPr>
            <a:xfrm>
              <a:off x="5124380" y="6129208"/>
              <a:ext cx="720080" cy="504056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7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43517" y="110044"/>
            <a:ext cx="1316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ALICE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PRL 2013</a:t>
            </a:r>
          </a:p>
        </p:txBody>
      </p:sp>
      <p:sp>
        <p:nvSpPr>
          <p:cNvPr id="6" name="二等辺三角形 5"/>
          <p:cNvSpPr/>
          <p:nvPr/>
        </p:nvSpPr>
        <p:spPr>
          <a:xfrm flipV="1">
            <a:off x="6898659" y="4495766"/>
            <a:ext cx="533400" cy="1761291"/>
          </a:xfrm>
          <a:prstGeom prst="triangl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602585" y="6223958"/>
            <a:ext cx="33084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7173019" y="4279742"/>
            <a:ext cx="0" cy="2448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6799833" y="4639782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 flipV="1">
            <a:off x="5837511" y="4623233"/>
            <a:ext cx="1682402" cy="2032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5949901" y="4614858"/>
            <a:ext cx="2485624" cy="1079309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44990" y="406143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51512" y="62148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z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5935737" y="4495766"/>
            <a:ext cx="2485624" cy="839995"/>
          </a:xfrm>
          <a:custGeom>
            <a:avLst/>
            <a:gdLst>
              <a:gd name="connsiteX0" fmla="*/ 0 w 2472744"/>
              <a:gd name="connsiteY0" fmla="*/ 0 h 1030889"/>
              <a:gd name="connsiteX1" fmla="*/ 1262130 w 2472744"/>
              <a:gd name="connsiteY1" fmla="*/ 1030310 h 1030889"/>
              <a:gd name="connsiteX2" fmla="*/ 2472744 w 2472744"/>
              <a:gd name="connsiteY2" fmla="*/ 115910 h 1030889"/>
              <a:gd name="connsiteX0" fmla="*/ 0 w 2434108"/>
              <a:gd name="connsiteY0" fmla="*/ 0 h 937518"/>
              <a:gd name="connsiteX1" fmla="*/ 1223494 w 2434108"/>
              <a:gd name="connsiteY1" fmla="*/ 937494 h 937518"/>
              <a:gd name="connsiteX2" fmla="*/ 2434108 w 2434108"/>
              <a:gd name="connsiteY2" fmla="*/ 23094 h 937518"/>
              <a:gd name="connsiteX0" fmla="*/ 0 w 2485624"/>
              <a:gd name="connsiteY0" fmla="*/ 0 h 937499"/>
              <a:gd name="connsiteX1" fmla="*/ 1223494 w 2485624"/>
              <a:gd name="connsiteY1" fmla="*/ 937494 h 937499"/>
              <a:gd name="connsiteX2" fmla="*/ 2485624 w 2485624"/>
              <a:gd name="connsiteY2" fmla="*/ 11492 h 937499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  <a:gd name="connsiteX0" fmla="*/ 0 w 2485624"/>
              <a:gd name="connsiteY0" fmla="*/ 0 h 972305"/>
              <a:gd name="connsiteX1" fmla="*/ 1236373 w 2485624"/>
              <a:gd name="connsiteY1" fmla="*/ 972300 h 972305"/>
              <a:gd name="connsiteX2" fmla="*/ 2485624 w 2485624"/>
              <a:gd name="connsiteY2" fmla="*/ 11492 h 9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624" h="972305">
                <a:moveTo>
                  <a:pt x="0" y="0"/>
                </a:moveTo>
                <a:cubicBezTo>
                  <a:pt x="425003" y="505496"/>
                  <a:pt x="822102" y="970385"/>
                  <a:pt x="1236373" y="972300"/>
                </a:cubicBezTo>
                <a:cubicBezTo>
                  <a:pt x="1650644" y="974215"/>
                  <a:pt x="2047742" y="478351"/>
                  <a:pt x="2485624" y="11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Text Box 66"/>
          <p:cNvSpPr txBox="1">
            <a:spLocks noChangeArrowheads="1"/>
          </p:cNvSpPr>
          <p:nvPr/>
        </p:nvSpPr>
        <p:spPr bwMode="auto">
          <a:xfrm>
            <a:off x="6901834" y="4423758"/>
            <a:ext cx="558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/>
                <a:cs typeface="+mn-cs"/>
              </a:rPr>
              <a:t>Dh</a:t>
            </a:r>
            <a:endParaRPr kumimoji="1" lang="en-US" altLang="ja-JP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6469786" y="4915763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6799833" y="5040927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757808" y="4881117"/>
            <a:ext cx="208926" cy="4606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7459009" y="5063105"/>
            <a:ext cx="111214" cy="4407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角丸四角形吹き出し 27"/>
          <p:cNvSpPr/>
          <p:nvPr/>
        </p:nvSpPr>
        <p:spPr>
          <a:xfrm>
            <a:off x="5837512" y="1471386"/>
            <a:ext cx="3222520" cy="2526320"/>
          </a:xfrm>
          <a:prstGeom prst="wedgeRoundRectCallout">
            <a:avLst>
              <a:gd name="adj1" fmla="val -56852"/>
              <a:gd name="adj2" fmla="val -13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81528" y="1567458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D-measure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54103" y="3007323"/>
            <a:ext cx="2810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3-4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Hadronic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1-1.5 Quark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D = &#10;4\frac{ \langle \delta N_Q^2 \rangle }{ \langle N_Q^+ + N_Q^- \rangle }&#10;\end{align*}&lt;/body&gt;&#10;  &lt;fcolor&gt;FF000000&lt;/fcolor&gt;&#10;  &lt;bcolor&gt;FFFFFFFF&lt;/bcolor&gt;&#10;  &lt;transparent&gt;True&lt;/transparent&gt;&#10;  &lt;resolution&gt;1800&lt;/resolution&gt;&#10;  &lt;imageh&gt;700&lt;/imageh&gt;&#10;  &lt;imagew&gt;1977&lt;/imagew&gt;&#10;  &lt;scale&gt;50&lt;/scale&gt;&#10;  &lt;cursor&gt;9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6" y="2060848"/>
            <a:ext cx="2376264" cy="841368"/>
          </a:xfrm>
          <a:prstGeom prst="rect">
            <a:avLst/>
          </a:prstGeom>
        </p:spPr>
      </p:pic>
      <p:sp>
        <p:nvSpPr>
          <p:cNvPr id="32" name="左中かっこ 31"/>
          <p:cNvSpPr/>
          <p:nvPr/>
        </p:nvSpPr>
        <p:spPr>
          <a:xfrm>
            <a:off x="5940152" y="3079331"/>
            <a:ext cx="213951" cy="686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34" name="正方形/長方形 3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4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43606" y="1268760"/>
            <a:ext cx="7231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/>
              <a:t>J-PARC Heavy-Ion Program</a:t>
            </a:r>
          </a:p>
          <a:p>
            <a:pPr algn="ctr"/>
            <a:r>
              <a:rPr lang="en-US" altLang="ja-JP" sz="4400" dirty="0" smtClean="0"/>
              <a:t>(J-PARC-HI)</a:t>
            </a:r>
            <a:endParaRPr kumimoji="1" lang="ja-JP" altLang="en-US" sz="4400" dirty="0"/>
          </a:p>
        </p:txBody>
      </p:sp>
      <p:pic>
        <p:nvPicPr>
          <p:cNvPr id="5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06" y="2954805"/>
            <a:ext cx="4738277" cy="3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 bwMode="auto">
          <a:xfrm>
            <a:off x="142251" y="967637"/>
            <a:ext cx="5481301" cy="42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05647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>
                <a:latin typeface="Symbol" pitchFamily="18" charset="2"/>
              </a:rPr>
              <a:t>Dh</a:t>
            </a:r>
            <a:r>
              <a:rPr lang="en-US" altLang="ja-JP" dirty="0" smtClean="0"/>
              <a:t> Dependence @ ALICE 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36221" y="2543132"/>
            <a:ext cx="29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has to be a constant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medium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 \sim \frac{\langle \delta N_{\rm Q} \rangle^2 }{ \Delta\eta }&#10;\end{align*}&lt;/body&gt;&#10;  &lt;fcolor&gt;FF000000&lt;/fcolor&gt;&#10;  &lt;bcolor&gt;FFFFFFFF&lt;/bcolor&gt;&#10;  &lt;transparent&gt;True&lt;/transparent&gt;&#10;  &lt;resolution&gt;1800&lt;/resolution&gt;&#10;  &lt;imageh&gt;600&lt;/imageh&gt;&#10;  &lt;imagew&gt;1357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53" y="1700808"/>
            <a:ext cx="1728192" cy="76412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005630" y="4316903"/>
            <a:ext cx="2817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 of </a:t>
            </a: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 ALICE is not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equilibrated one.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6838285" y="3689048"/>
            <a:ext cx="1152128" cy="5421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15289" y="5703639"/>
            <a:ext cx="229261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rapidity window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 flipV="1">
            <a:off x="2411760" y="5280481"/>
            <a:ext cx="386494" cy="4231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79512" y="1090878"/>
            <a:ext cx="4824535" cy="1607499"/>
            <a:chOff x="1039903" y="1497621"/>
            <a:chExt cx="3478309" cy="1200756"/>
          </a:xfrm>
        </p:grpSpPr>
        <p:sp>
          <p:nvSpPr>
            <p:cNvPr id="14" name="正方形/長方形 13"/>
            <p:cNvSpPr/>
            <p:nvPr/>
          </p:nvSpPr>
          <p:spPr>
            <a:xfrm>
              <a:off x="1039903" y="1497621"/>
              <a:ext cx="3478309" cy="120075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79867" y="1608370"/>
              <a:ext cx="1475828" cy="3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hadronic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0" y="164827"/>
            <a:ext cx="91440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J-PARC-HI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J-PARC = Japan</a:t>
            </a:r>
            <a:r>
              <a:rPr kumimoji="1" lang="en-US" altLang="ja-JP" sz="28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2800" dirty="0" smtClean="0"/>
              <a:t>Accelerator Research Complex</a:t>
            </a:r>
            <a:endParaRPr kumimoji="1" lang="ja-JP" altLang="en-US" sz="28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27685" y="2006589"/>
            <a:ext cx="8088630" cy="4489101"/>
            <a:chOff x="527685" y="2006589"/>
            <a:chExt cx="8088630" cy="4489101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27685" y="2006589"/>
              <a:ext cx="8088630" cy="4489101"/>
              <a:chOff x="534816" y="5114981"/>
              <a:chExt cx="8088630" cy="1279112"/>
            </a:xfrm>
          </p:grpSpPr>
          <p:sp>
            <p:nvSpPr>
              <p:cNvPr id="18" name="角丸四角形 17"/>
              <p:cNvSpPr/>
              <p:nvPr/>
            </p:nvSpPr>
            <p:spPr>
              <a:xfrm>
                <a:off x="534816" y="5114981"/>
                <a:ext cx="8088630" cy="1279112"/>
              </a:xfrm>
              <a:prstGeom prst="roundRect">
                <a:avLst>
                  <a:gd name="adj" fmla="val 10934"/>
                </a:avLst>
              </a:prstGeom>
              <a:solidFill>
                <a:srgbClr val="103F53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066072" y="5176208"/>
                <a:ext cx="7011855" cy="166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J-PARC-HI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 = J-PARC 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H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eavy-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on Program</a:t>
                </a:r>
                <a:endPara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112806" y="3171653"/>
              <a:ext cx="718498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 energy: ~20GeV/A 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√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s~6.2GeV)</a:t>
              </a:r>
            </a:p>
            <a:p>
              <a:pPr marL="457200" indent="-457200">
                <a:buFont typeface="Wingdings" panose="05000000000000000000" pitchFamily="2" charset="2"/>
                <a:buChar char="p"/>
                <a:defRPr/>
              </a:pPr>
              <a:r>
                <a:rPr lang="en-US" altLang="ja-JP" sz="2800" dirty="0">
                  <a:solidFill>
                    <a:prstClr val="white"/>
                  </a:solidFill>
                </a:rPr>
                <a:t>Fixed target experiment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High luminosity: 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collision rate ~10</a:t>
              </a:r>
              <a:r>
                <a:rPr kumimoji="1" lang="en-US" altLang="ja-JP" sz="2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8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Hz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Launch: (hopefully) 2025~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endPara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White paper / Letter of Intent (2016)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http://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asrc.jaea.go.jp/soshiki/gr/hadron/jparc-hi/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6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Main Ring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stable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37891" y="1653514"/>
            <a:ext cx="3022009" cy="1671208"/>
            <a:chOff x="676426" y="1034735"/>
            <a:chExt cx="3022009" cy="1671208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100850"/>
              <a:ext cx="3022009" cy="1605093"/>
            </a:xfrm>
            <a:prstGeom prst="snip1Rect">
              <a:avLst>
                <a:gd name="adj" fmla="val 43841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16613" y="1034735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New HI Injector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J-PARC Heavy 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  <a:cs typeface="+mn-cs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Use of reliable / high-performance RCS &amp;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ain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Reduce cost and time for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construction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8819"/>
          <a:stretch/>
        </p:blipFill>
        <p:spPr>
          <a:xfrm>
            <a:off x="233086" y="1772816"/>
            <a:ext cx="4572859" cy="3800402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498863" y="1556792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0206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High-luminosity x Fixed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World highest rate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Hz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5-order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higher than AGS,SPS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AGS, SPS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 year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J-PARC-HI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5 min.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＝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High-statistical exp.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higher order </a:t>
            </a:r>
            <a:r>
              <a:rPr lang="en-US" altLang="ja-JP" sz="2400" dirty="0">
                <a:solidFill>
                  <a:prstClr val="white"/>
                </a:solidFill>
              </a:rPr>
              <a:t>correlations</a:t>
            </a:r>
          </a:p>
          <a:p>
            <a:pPr marL="342900" lvl="0" indent="-342900">
              <a:buFont typeface="Wingdings" panose="05000000000000000000" pitchFamily="2" charset="2"/>
              <a:buChar char="p"/>
              <a:defRPr/>
            </a:pPr>
            <a:r>
              <a:rPr lang="en-US" altLang="ja-JP" sz="2400" dirty="0">
                <a:solidFill>
                  <a:prstClr val="white"/>
                </a:solidFill>
              </a:rPr>
              <a:t>various event </a:t>
            </a:r>
            <a:r>
              <a:rPr lang="en-US" altLang="ja-JP" sz="2400" dirty="0" smtClean="0">
                <a:solidFill>
                  <a:prstClr val="white"/>
                </a:solidFill>
              </a:rPr>
              <a:t>selections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search of rare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T,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from particle yield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STAR,2012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Translation to baryon density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J-PARC-HI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J-PARC energy = highest baryon density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3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4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5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6.xml><?xml version="1.0" encoding="utf-8"?>
<a:theme xmlns:a="http://schemas.openxmlformats.org/drawingml/2006/main" name="3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7.xml><?xml version="1.0" encoding="utf-8"?>
<a:theme xmlns:a="http://schemas.openxmlformats.org/drawingml/2006/main" name="4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8.xml><?xml version="1.0" encoding="utf-8"?>
<a:theme xmlns:a="http://schemas.openxmlformats.org/drawingml/2006/main" name="12_標準デザイン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テーマ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5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C0B4944E-33E0-4A4C-90B8-2C5A99A98F4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17388</TotalTime>
  <Words>1733</Words>
  <Application>Microsoft Office PowerPoint</Application>
  <PresentationFormat>画面に合わせる (4:3)</PresentationFormat>
  <Paragraphs>467</Paragraphs>
  <Slides>50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24</vt:i4>
      </vt:variant>
      <vt:variant>
        <vt:lpstr>スライド タイトル</vt:lpstr>
      </vt:variant>
      <vt:variant>
        <vt:i4>50</vt:i4>
      </vt:variant>
    </vt:vector>
  </HeadingPairs>
  <TitlesOfParts>
    <vt:vector size="86" baseType="lpstr">
      <vt:lpstr>HGｺﾞｼｯｸM</vt:lpstr>
      <vt:lpstr>ＭＳ Ｐゴシック</vt:lpstr>
      <vt:lpstr>游ゴシック</vt:lpstr>
      <vt:lpstr>Agency FB</vt:lpstr>
      <vt:lpstr>Arial</vt:lpstr>
      <vt:lpstr>Arial Narrow</vt:lpstr>
      <vt:lpstr>Calibri</vt:lpstr>
      <vt:lpstr>Calibri Light</vt:lpstr>
      <vt:lpstr>Corbel</vt:lpstr>
      <vt:lpstr>Symbol</vt:lpstr>
      <vt:lpstr>Times New Roman</vt:lpstr>
      <vt:lpstr>Wingdings</vt:lpstr>
      <vt:lpstr>Office テーマ</vt:lpstr>
      <vt:lpstr>1_標準デザイン</vt:lpstr>
      <vt:lpstr>2_標準デザイン</vt:lpstr>
      <vt:lpstr>3_標準デザイン</vt:lpstr>
      <vt:lpstr>4_標準デザイン</vt:lpstr>
      <vt:lpstr>5_標準デザイン</vt:lpstr>
      <vt:lpstr>6_標準デザイン</vt:lpstr>
      <vt:lpstr>7_標準デザイン</vt:lpstr>
      <vt:lpstr>8_標準デザイン</vt:lpstr>
      <vt:lpstr>9_標準デザイン</vt:lpstr>
      <vt:lpstr>10_標準デザイン</vt:lpstr>
      <vt:lpstr>11_標準デザイン</vt:lpstr>
      <vt:lpstr>奥行</vt:lpstr>
      <vt:lpstr>1_奥行</vt:lpstr>
      <vt:lpstr>2_奥行</vt:lpstr>
      <vt:lpstr>3_奥行</vt:lpstr>
      <vt:lpstr>4_奥行</vt:lpstr>
      <vt:lpstr>12_標準デザイン</vt:lpstr>
      <vt:lpstr>13_標準デザイン</vt:lpstr>
      <vt:lpstr>14_標準デザイン</vt:lpstr>
      <vt:lpstr>15_標準デザイン</vt:lpstr>
      <vt:lpstr>16_標準デザイン</vt:lpstr>
      <vt:lpstr>17_標準デザイン</vt:lpstr>
      <vt:lpstr>1_Office テーマ</vt:lpstr>
      <vt:lpstr>Search for QCD Critical Point at J-PARC Heavy-Ion Program </vt:lpstr>
      <vt:lpstr>Search for QCD Critical Point at J-PARC Heavy-Ion Program </vt:lpstr>
      <vt:lpstr> Beam-Energy Scan  </vt:lpstr>
      <vt:lpstr> Beam-Energy Scan  </vt:lpstr>
      <vt:lpstr>PowerPoint プレゼンテーション</vt:lpstr>
      <vt:lpstr>J-PARC-HI J-PARC = Japan Proton Accelerator Research Complex</vt:lpstr>
      <vt:lpstr>HI Acceleration @ J-PARC</vt:lpstr>
      <vt:lpstr>Collision Rate</vt:lpstr>
      <vt:lpstr>Beam-Energy Scan</vt:lpstr>
      <vt:lpstr>Maximum Density</vt:lpstr>
      <vt:lpstr>Maximum Density Scan?</vt:lpstr>
      <vt:lpstr>Search of Rare Events</vt:lpstr>
      <vt:lpstr>Future Plan</vt:lpstr>
      <vt:lpstr>PowerPoint プレゼンテーション</vt:lpstr>
      <vt:lpstr> Event-by-Event Fluctuations</vt:lpstr>
      <vt:lpstr>A Coin Game</vt:lpstr>
      <vt:lpstr>A Coin Game</vt:lpstr>
      <vt:lpstr> Higher-Order Cumulants  </vt:lpstr>
      <vt:lpstr> Remarks on Fluctuations in HIC  </vt:lpstr>
      <vt:lpstr> Time Evolution of Fluctuations  </vt:lpstr>
      <vt:lpstr>PowerPoint プレゼンテーション</vt:lpstr>
      <vt:lpstr> (Non-Interacting) Brownian Particle Model  </vt:lpstr>
      <vt:lpstr> (Non-Interacting) Brownian Particle Model  </vt:lpstr>
      <vt:lpstr> Baryons in Hadronic Phase  </vt:lpstr>
      <vt:lpstr> Rapidity Window Dep.  </vt:lpstr>
      <vt:lpstr> Rapidity Window Dep.  </vt:lpstr>
      <vt:lpstr>PowerPoint プレゼンテーション</vt:lpstr>
      <vt:lpstr> Growth and Decay of Critical Fluc.  </vt:lpstr>
      <vt:lpstr> Aim of This Study  </vt:lpstr>
      <vt:lpstr> Stochastic Diffusion Equation (SDE)  </vt:lpstr>
      <vt:lpstr> Parametrizing D(t) and c(t)  </vt:lpstr>
      <vt:lpstr> Crossover / Cumulant  </vt:lpstr>
      <vt:lpstr> Critical Point / Cumulant  </vt:lpstr>
      <vt:lpstr> Crossover / Correlation Func.  </vt:lpstr>
      <vt:lpstr> Criticap Point / Correlation Func.  </vt:lpstr>
      <vt:lpstr> Summary  </vt:lpstr>
      <vt:lpstr> Cumulants and Correlation Function  </vt:lpstr>
      <vt:lpstr> Weaker Critical Enhancement  </vt:lpstr>
      <vt:lpstr> Away from the CP  </vt:lpstr>
      <vt:lpstr> Fluctuations: Theory vs Experiment  </vt:lpstr>
      <vt:lpstr> Thermal Blurring  </vt:lpstr>
      <vt:lpstr> Thermal distribution in y space  </vt:lpstr>
      <vt:lpstr> Diffusion Master Equation  </vt:lpstr>
      <vt:lpstr> Diffusion Master Equation  </vt:lpstr>
      <vt:lpstr>PowerPoint プレゼンテーション</vt:lpstr>
      <vt:lpstr>Baryon Stopping</vt:lpstr>
      <vt:lpstr> Soft Mode of QCD Critical Point  </vt:lpstr>
      <vt:lpstr> Time Evolution of Fluctuations  </vt:lpstr>
      <vt:lpstr> Dh Dependence @ ALICE  </vt:lpstr>
      <vt:lpstr> Dh Dependence @ ALICE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衝突エネルギー走査により QCD相構造に迫る試み</dc:title>
  <dc:creator>kitazawa</dc:creator>
  <cp:lastModifiedBy>Masakiyo Kitazawa</cp:lastModifiedBy>
  <cp:revision>1124</cp:revision>
  <dcterms:created xsi:type="dcterms:W3CDTF">2011-06-07T09:50:32Z</dcterms:created>
  <dcterms:modified xsi:type="dcterms:W3CDTF">2017-12-12T23:59:57Z</dcterms:modified>
</cp:coreProperties>
</file>