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8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9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0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1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2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3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4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5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6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17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18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19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0" r:id="rId4"/>
    <p:sldMasterId id="2147483708" r:id="rId5"/>
    <p:sldMasterId id="2147483726" r:id="rId6"/>
    <p:sldMasterId id="2147483744" r:id="rId7"/>
    <p:sldMasterId id="2147483762" r:id="rId8"/>
    <p:sldMasterId id="2147483780" r:id="rId9"/>
    <p:sldMasterId id="2147483792" r:id="rId10"/>
    <p:sldMasterId id="2147483804" r:id="rId11"/>
    <p:sldMasterId id="2147483816" r:id="rId12"/>
    <p:sldMasterId id="2147483828" r:id="rId13"/>
    <p:sldMasterId id="2147483840" r:id="rId14"/>
    <p:sldMasterId id="2147483852" r:id="rId15"/>
    <p:sldMasterId id="2147483864" r:id="rId16"/>
    <p:sldMasterId id="2147483876" r:id="rId17"/>
    <p:sldMasterId id="2147483888" r:id="rId18"/>
    <p:sldMasterId id="2147483900" r:id="rId19"/>
    <p:sldMasterId id="2147483912" r:id="rId20"/>
  </p:sldMasterIdLst>
  <p:notesMasterIdLst>
    <p:notesMasterId r:id="rId78"/>
  </p:notesMasterIdLst>
  <p:sldIdLst>
    <p:sldId id="256" r:id="rId21"/>
    <p:sldId id="258" r:id="rId22"/>
    <p:sldId id="257" r:id="rId23"/>
    <p:sldId id="259" r:id="rId24"/>
    <p:sldId id="261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63" r:id="rId33"/>
    <p:sldId id="279" r:id="rId34"/>
    <p:sldId id="285" r:id="rId35"/>
    <p:sldId id="278" r:id="rId36"/>
    <p:sldId id="276" r:id="rId37"/>
    <p:sldId id="274" r:id="rId38"/>
    <p:sldId id="275" r:id="rId39"/>
    <p:sldId id="262" r:id="rId40"/>
    <p:sldId id="286" r:id="rId41"/>
    <p:sldId id="287" r:id="rId42"/>
    <p:sldId id="277" r:id="rId43"/>
    <p:sldId id="292" r:id="rId44"/>
    <p:sldId id="293" r:id="rId45"/>
    <p:sldId id="288" r:id="rId46"/>
    <p:sldId id="289" r:id="rId47"/>
    <p:sldId id="290" r:id="rId48"/>
    <p:sldId id="291" r:id="rId49"/>
    <p:sldId id="294" r:id="rId50"/>
    <p:sldId id="316" r:id="rId51"/>
    <p:sldId id="296" r:id="rId52"/>
    <p:sldId id="297" r:id="rId53"/>
    <p:sldId id="300" r:id="rId54"/>
    <p:sldId id="299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10" r:id="rId63"/>
    <p:sldId id="311" r:id="rId64"/>
    <p:sldId id="317" r:id="rId65"/>
    <p:sldId id="308" r:id="rId66"/>
    <p:sldId id="309" r:id="rId67"/>
    <p:sldId id="280" r:id="rId68"/>
    <p:sldId id="281" r:id="rId69"/>
    <p:sldId id="312" r:id="rId70"/>
    <p:sldId id="314" r:id="rId71"/>
    <p:sldId id="313" r:id="rId72"/>
    <p:sldId id="283" r:id="rId73"/>
    <p:sldId id="315" r:id="rId74"/>
    <p:sldId id="273" r:id="rId75"/>
    <p:sldId id="284" r:id="rId76"/>
    <p:sldId id="272" r:id="rId7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111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82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slide" Target="slides/slide5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1A00C-FBD6-4E11-9FB3-E6717D7ACE40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481CF-3197-483E-911B-DDDFD59932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8663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956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051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823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51AA2-6828-41B9-A21C-D74C5B274775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B9855-B620-454E-A5A1-4BAEC1F7A0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6655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51AA2-6828-41B9-A21C-D74C5B274775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B9855-B620-454E-A5A1-4BAEC1F7A0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261399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24546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45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678557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3107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89443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6637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8482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83716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97234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093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51AA2-6828-41B9-A21C-D74C5B274775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B9855-B620-454E-A5A1-4BAEC1F7A0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66923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18273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8553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00050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30311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27827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46707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2786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8795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0980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6730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E3008-8B0A-4895-BB24-3CCF12A64703}" type="datetimeFigureOut">
              <a:rPr kumimoji="1" lang="ja-JP" alt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75000"/>
                  </a:prstClr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5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50" b="0" i="0" u="none" strike="noStrike" kern="1200" cap="all" spc="0" normalizeH="0" baseline="0" noProof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C877C-1C90-4B5F-90F0-EBA6F7746CE6}" type="slidenum">
              <a:rPr kumimoji="1" lang="ja-JP" altLang="en-US" sz="9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20000"/>
                  </a:prstClr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20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2391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07217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96831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2954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6559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7611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97627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6110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69868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97605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672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bg>
      <p:bgPr>
        <a:solidFill>
          <a:srgbClr val="1E1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919" y="15428"/>
            <a:ext cx="8079581" cy="1658198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E3008-8B0A-4895-BB24-3CCF12A64703}" type="datetimeFigureOut">
              <a:rPr kumimoji="1" lang="ja-JP" alt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75000"/>
                  </a:prstClr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5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50" b="0" i="0" u="none" strike="noStrike" kern="1200" cap="all" spc="0" normalizeH="0" baseline="0" noProof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C877C-1C90-4B5F-90F0-EBA6F7746CE6}" type="slidenum">
              <a:rPr kumimoji="1" lang="ja-JP" altLang="en-US" sz="9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20000"/>
                  </a:prstClr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20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068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23578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2896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33729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0299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0114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36620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59812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71242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54940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393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E3008-8B0A-4895-BB24-3CCF12A64703}" type="datetimeFigureOut">
              <a:rPr kumimoji="1" lang="ja-JP" alt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75000"/>
                  </a:prstClr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5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50" b="0" i="0" u="none" strike="noStrike" kern="1200" cap="all" spc="0" normalizeH="0" baseline="0" noProof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C877C-1C90-4B5F-90F0-EBA6F7746CE6}" type="slidenum">
              <a:rPr kumimoji="1" lang="ja-JP" altLang="en-US" sz="9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20000"/>
                  </a:prstClr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20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888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08689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633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31064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47122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39267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54554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32486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E2792-234D-449C-ADB6-209F5F905DE8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01139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08E589-C177-4643-A396-135197EABC72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03517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DB963-C960-48DC-A1AE-B28FC5F28E0C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097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E3008-8B0A-4895-BB24-3CCF12A64703}" type="datetimeFigureOut">
              <a:rPr kumimoji="1" lang="ja-JP" alt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75000"/>
                  </a:prstClr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5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50" b="0" i="0" u="none" strike="noStrike" kern="1200" cap="all" spc="0" normalizeH="0" baseline="0" noProof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C877C-1C90-4B5F-90F0-EBA6F7746CE6}" type="slidenum">
              <a:rPr kumimoji="1" lang="ja-JP" altLang="en-US" sz="9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20000"/>
                  </a:prstClr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20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017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39A36-EFF9-4011-A07A-C13A58A8CE3B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71713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6C4C20-1EE1-4AE6-A757-02362DDBC686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43309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FD4B-92F2-403A-A5F1-222472C77B52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152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4A3AA-D18B-4550-B18A-708B11DEE364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67840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4192E-5EB2-4E5A-BD42-933888B8BA96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78564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C2425F-BC23-47F3-9D01-658ED77EE065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72958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2EAF8-1148-4230-B8AC-7525966683F5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16078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FA06A-C3FD-46DA-BB34-5230A85E4F10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11471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56851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</p:spPr>
        <p:txBody>
          <a:bodyPr>
            <a:spAutoFit/>
          </a:bodyPr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624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E3008-8B0A-4895-BB24-3CCF12A64703}" type="datetimeFigureOut">
              <a:rPr kumimoji="1" lang="ja-JP" alt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75000"/>
                  </a:prstClr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5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50" b="0" i="0" u="none" strike="noStrike" kern="1200" cap="all" spc="0" normalizeH="0" baseline="0" noProof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C877C-1C90-4B5F-90F0-EBA6F7746CE6}" type="slidenum">
              <a:rPr kumimoji="1" lang="ja-JP" altLang="en-US" sz="9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20000"/>
                  </a:prstClr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20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395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69657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12210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43822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97064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88447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71596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36777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44763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61547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610B8E-25DA-4062-B696-AED8E808F55B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112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92919" y="15435"/>
            <a:ext cx="8079581" cy="1658198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E3008-8B0A-4895-BB24-3CCF12A64703}" type="datetimeFigureOut">
              <a:rPr kumimoji="1" lang="ja-JP" alt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75000"/>
                  </a:prstClr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5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50" b="0" i="0" u="none" strike="noStrike" kern="1200" cap="all" spc="0" normalizeH="0" baseline="0" noProof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C877C-1C90-4B5F-90F0-EBA6F7746CE6}" type="slidenum">
              <a:rPr kumimoji="1" lang="ja-JP" altLang="en-US" sz="9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20000"/>
                  </a:prstClr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20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628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</p:spPr>
        <p:txBody>
          <a:bodyPr>
            <a:spAutoFit/>
          </a:bodyPr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6A6643-3B75-41B3-9340-42DBBD0E8059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00246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71AEF-FFA0-463D-A25C-1D4783AFD62B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32783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07CB2-7C5E-4232-A9DA-880BF5E6C8BE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30043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99F7D-4DEF-42F8-B910-E56B2FC427EF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53891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F2BAE-FA1B-4CAB-98CF-6C62690ED48A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16369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32449A-BA96-4A03-9A32-AC6B00DE7E23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75904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1A973-23E3-4325-8C8D-3195EC8D9108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72959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FC432-C016-423B-AB63-21759318E411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51819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82EBC-BC35-47D0-A7F2-97BFC42470DF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8851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48C40-A332-4803-A62C-8B13B562F8BE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00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E3008-8B0A-4895-BB24-3CCF12A64703}" type="datetimeFigureOut">
              <a:rPr kumimoji="1" lang="ja-JP" alt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75000"/>
                  </a:prstClr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5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50" b="0" i="0" u="none" strike="noStrike" kern="1200" cap="all" spc="0" normalizeH="0" baseline="0" noProof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C877C-1C90-4B5F-90F0-EBA6F7746CE6}" type="slidenum">
              <a:rPr kumimoji="1" lang="ja-JP" altLang="en-US" sz="9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20000"/>
                  </a:prstClr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20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00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E2792-234D-449C-ADB6-209F5F905DE8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93752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08E589-C177-4643-A396-135197EABC72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81939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DB963-C960-48DC-A1AE-B28FC5F28E0C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82829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39A36-EFF9-4011-A07A-C13A58A8CE3B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21176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6C4C20-1EE1-4AE6-A757-02362DDBC686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1242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FD4B-92F2-403A-A5F1-222472C77B52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540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4A3AA-D18B-4550-B18A-708B11DEE364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65522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4192E-5EB2-4E5A-BD42-933888B8BA96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07118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C2425F-BC23-47F3-9D01-658ED77EE065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61875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2EAF8-1148-4230-B8AC-7525966683F5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253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E3008-8B0A-4895-BB24-3CCF12A64703}" type="datetimeFigureOut">
              <a:rPr kumimoji="1" lang="ja-JP" alt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75000"/>
                  </a:prstClr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5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50" b="0" i="0" u="none" strike="noStrike" kern="1200" cap="all" spc="0" normalizeH="0" baseline="0" noProof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C877C-1C90-4B5F-90F0-EBA6F7746CE6}" type="slidenum">
              <a:rPr kumimoji="1" lang="ja-JP" altLang="en-US" sz="9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60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FA06A-C3FD-46DA-BB34-5230A85E4F10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69503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02448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</p:spPr>
        <p:txBody>
          <a:bodyPr>
            <a:spAutoFit/>
          </a:bodyPr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74318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4905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0770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41775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14314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16109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73399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053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51AA2-6828-41B9-A21C-D74C5B274775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B9855-B620-454E-A5A1-4BAEC1F7A0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007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tx2"/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E3008-8B0A-4895-BB24-3CCF12A64703}" type="datetimeFigureOut">
              <a:rPr kumimoji="1" lang="ja-JP" alt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75000"/>
                  </a:prstClr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5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9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C877C-1C90-4B5F-90F0-EBA6F7746CE6}" type="slidenum">
              <a:rPr kumimoji="1" lang="ja-JP" altLang="en-US" sz="9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20000"/>
                  </a:prstClr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20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52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51348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66221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76763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</p:spPr>
        <p:txBody>
          <a:bodyPr>
            <a:spAutoFit/>
          </a:bodyPr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73736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72561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44323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48904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7847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37944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471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E3008-8B0A-4895-BB24-3CCF12A64703}" type="datetimeFigureOut">
              <a:rPr kumimoji="1" lang="ja-JP" alt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75000"/>
                  </a:prstClr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5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50" b="0" i="0" u="none" strike="noStrike" kern="1200" cap="all" spc="0" normalizeH="0" baseline="0" noProof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C877C-1C90-4B5F-90F0-EBA6F7746CE6}" type="slidenum">
              <a:rPr kumimoji="1" lang="ja-JP" altLang="en-US" sz="9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20000"/>
                  </a:prstClr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20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26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61105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89393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95419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80668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</p:spPr>
        <p:txBody>
          <a:bodyPr>
            <a:spAutoFit/>
          </a:bodyPr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1828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17189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37470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81747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53419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307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E3008-8B0A-4895-BB24-3CCF12A64703}" type="datetimeFigureOut">
              <a:rPr kumimoji="1" lang="ja-JP" alt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75000"/>
                  </a:prstClr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5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50" b="0" i="0" u="none" strike="noStrike" kern="1200" cap="all" spc="0" normalizeH="0" baseline="0" noProof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C877C-1C90-4B5F-90F0-EBA6F7746CE6}" type="slidenum">
              <a:rPr kumimoji="1" lang="ja-JP" altLang="en-US" sz="9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20000"/>
                  </a:prstClr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20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199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35842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63489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40545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18115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45458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</p:spPr>
        <p:txBody>
          <a:bodyPr>
            <a:spAutoFit/>
          </a:bodyPr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39637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03809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1923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86063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884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9290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21473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12540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1210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12951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31181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28F-891D-4DB3-9AAE-49D6DA1A849F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1D7A3-B081-4A86-B852-FE6D8FE95FA3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87109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28F-891D-4DB3-9AAE-49D6DA1A849F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1D7A3-B081-4A86-B852-FE6D8FE95FA3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717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28F-891D-4DB3-9AAE-49D6DA1A849F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1D7A3-B081-4A86-B852-FE6D8FE95FA3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2535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28F-891D-4DB3-9AAE-49D6DA1A849F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1D7A3-B081-4A86-B852-FE6D8FE95FA3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99221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28F-891D-4DB3-9AAE-49D6DA1A849F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1D7A3-B081-4A86-B852-FE6D8FE95FA3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453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61594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28F-891D-4DB3-9AAE-49D6DA1A849F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1D7A3-B081-4A86-B852-FE6D8FE95FA3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45932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28F-891D-4DB3-9AAE-49D6DA1A849F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1D7A3-B081-4A86-B852-FE6D8FE95FA3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93638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28F-891D-4DB3-9AAE-49D6DA1A849F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all" spc="0" normalizeH="0" baseline="0" noProof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1D7A3-B081-4A86-B852-FE6D8FE95FA3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50" b="0" i="0" u="none" strike="noStrike" kern="1200" cap="none" spc="0" normalizeH="0" baseline="0" noProof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3237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28F-891D-4DB3-9AAE-49D6DA1A849F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1D7A3-B081-4A86-B852-FE6D8FE95FA3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93726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28F-891D-4DB3-9AAE-49D6DA1A849F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1D7A3-B081-4A86-B852-FE6D8FE95FA3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81518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28F-891D-4DB3-9AAE-49D6DA1A849F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1D7A3-B081-4A86-B852-FE6D8FE95FA3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19508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03634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</p:spPr>
        <p:txBody>
          <a:bodyPr>
            <a:spAutoFit/>
          </a:bodyPr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30610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0318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316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38946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08574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49364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30924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48321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69892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31331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349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774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706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4475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52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51AA2-6828-41B9-A21C-D74C5B274775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B9855-B620-454E-A5A1-4BAEC1F7A0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94197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9762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448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2190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7395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16109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9724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6089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6213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724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123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51AA2-6828-41B9-A21C-D74C5B274775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B9855-B620-454E-A5A1-4BAEC1F7A0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61067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8699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6677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6285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0632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9839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072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8647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493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8471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481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51AA2-6828-41B9-A21C-D74C5B274775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B9855-B620-454E-A5A1-4BAEC1F7A0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52969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5790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212115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0586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16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1398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7931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4018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7109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9205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847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51AA2-6828-41B9-A21C-D74C5B274775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B9855-B620-454E-A5A1-4BAEC1F7A0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22552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2891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8251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5788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4955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4206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7181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0894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7721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14065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255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51AA2-6828-41B9-A21C-D74C5B274775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B9855-B620-454E-A5A1-4BAEC1F7A0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10992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8658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7655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2528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7654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1806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8274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2260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7537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843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829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51AA2-6828-41B9-A21C-D74C5B274775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B9855-B620-454E-A5A1-4BAEC1F7A0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02395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9949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6475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456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1089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64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91077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7283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3001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3182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352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51AA2-6828-41B9-A21C-D74C5B274775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B9855-B620-454E-A5A1-4BAEC1F7A0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28020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0080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6609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7807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8475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4282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037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6822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4934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6197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278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51AA2-6828-41B9-A21C-D74C5B274775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B9855-B620-454E-A5A1-4BAEC1F7A0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349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68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3B2A54-07F6-40ED-8E47-7B4510F7AA59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48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897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71EE3-6466-4CB4-8F58-9F6853CEEB0F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019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3B2A54-07F6-40ED-8E47-7B4510F7AA59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44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24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44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757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47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2988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28F-891D-4DB3-9AAE-49D6DA1A849F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1D7A3-B081-4A86-B852-FE6D8FE95FA3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474229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104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15428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E3008-8B0A-4895-BB24-3CCF12A64703}" type="datetimeFigureOut">
              <a:rPr kumimoji="1" lang="ja-JP" alt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75000"/>
                  </a:prstClr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5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50" b="0" i="0" u="none" strike="noStrike" kern="1200" cap="all" spc="0" normalizeH="0" baseline="0" noProof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C877C-1C90-4B5F-90F0-EBA6F7746CE6}" type="slidenum">
              <a:rPr kumimoji="1" lang="ja-JP" altLang="en-US" sz="9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20000"/>
                  </a:prstClr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20000"/>
                </a:prstClr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5816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8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kumimoji="1"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2000" i="1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49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9263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7354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8694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271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5895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8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506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9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67.png"/><Relationship Id="rId5" Type="http://schemas.openxmlformats.org/officeDocument/2006/relationships/image" Target="../media/image69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emf"/><Relationship Id="rId9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1.emf"/><Relationship Id="rId7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9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9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92.xml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92.xml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92.xml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03.xml"/><Relationship Id="rId5" Type="http://schemas.openxmlformats.org/officeDocument/2006/relationships/image" Target="../media/image96.emf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7" Type="http://schemas.openxmlformats.org/officeDocument/2006/relationships/image" Target="../media/image102.png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1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36.xml"/><Relationship Id="rId4" Type="http://schemas.openxmlformats.org/officeDocument/2006/relationships/image" Target="../media/image10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36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36.xml"/><Relationship Id="rId5" Type="http://schemas.openxmlformats.org/officeDocument/2006/relationships/image" Target="../media/image54.emf"/><Relationship Id="rId4" Type="http://schemas.openxmlformats.org/officeDocument/2006/relationships/image" Target="../media/image11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9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0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10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Exploring QCD Phase Structure in Heavy-Ion Collisions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kumimoji="1" lang="en-US" altLang="ja-JP" dirty="0" err="1" smtClean="0"/>
              <a:t>Masakiyo</a:t>
            </a:r>
            <a:r>
              <a:rPr kumimoji="1" lang="en-US" altLang="ja-JP" dirty="0" smtClean="0"/>
              <a:t> Kitazawa</a:t>
            </a:r>
          </a:p>
          <a:p>
            <a:r>
              <a:rPr lang="en-US" altLang="ja-JP" dirty="0" smtClean="0"/>
              <a:t>(Osaka U.)</a:t>
            </a:r>
          </a:p>
          <a:p>
            <a:endParaRPr lang="en-US" altLang="ja-JP" dirty="0"/>
          </a:p>
          <a:p>
            <a:r>
              <a:rPr lang="en-US" altLang="ja-JP" dirty="0" smtClean="0"/>
              <a:t>J-PARC</a:t>
            </a:r>
            <a:r>
              <a:rPr lang="ja-JP" altLang="en-US" dirty="0" smtClean="0"/>
              <a:t>分室活動総括研究会</a:t>
            </a:r>
            <a:endParaRPr lang="en-US" altLang="ja-JP" dirty="0" smtClean="0"/>
          </a:p>
          <a:p>
            <a:r>
              <a:rPr lang="en-US" altLang="ja-JP" dirty="0" smtClean="0"/>
              <a:t>J-PARC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2018</a:t>
            </a:r>
            <a:r>
              <a:rPr lang="ja-JP" altLang="en-US" dirty="0" smtClean="0"/>
              <a:t>年</a:t>
            </a:r>
            <a:r>
              <a:rPr lang="en-US" altLang="ja-JP" dirty="0" smtClean="0"/>
              <a:t>2</a:t>
            </a:r>
            <a:r>
              <a:rPr lang="ja-JP" altLang="en-US" dirty="0" smtClean="0"/>
              <a:t>月</a:t>
            </a:r>
            <a:r>
              <a:rPr lang="en-US" altLang="ja-JP" dirty="0" smtClean="0"/>
              <a:t>2</a:t>
            </a:r>
            <a:r>
              <a:rPr lang="ja-JP" altLang="en-US" dirty="0" smtClean="0"/>
              <a:t>日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54904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Baryon Stopping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82" y="1869039"/>
            <a:ext cx="4514172" cy="449912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133948" y="5950637"/>
            <a:ext cx="1002197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rapidity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55686" y="5183172"/>
            <a:ext cx="1571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transparency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80940" y="2068423"/>
            <a:ext cx="1117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stopping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85685" y="1326123"/>
            <a:ext cx="3825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rapidity dep. of net-proton #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 \simeq 4-6 {\rm GeV}&#10;\end{align*}&lt;/body&gt;&#10;  &lt;fcolor&gt;FFFFFFFF&lt;/fcolor&gt;&#10;  &lt;bcolor&gt;FFFFFFFF&lt;/bcolor&gt;&#10;  &lt;transparent&gt;True&lt;/transparent&gt;&#10;  &lt;resolution&gt;1800&lt;/resolution&gt;&#10;  &lt;imageh&gt;252&lt;/imageh&gt;&#10;  &lt;imagew&gt;2000&lt;/imagew&gt;&#10;  &lt;scale&gt;50&lt;/scale&gt;&#10;  &lt;cursor&gt;50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867" y="4141719"/>
            <a:ext cx="2621235" cy="33027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213313" y="4412987"/>
            <a:ext cx="398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Baryons stop at collision point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 &amp;gt; 10 {\rm GeV}&#10;\end{align*}&lt;/body&gt;&#10;  &lt;fcolor&gt;FFFFFFFF&lt;/fcolor&gt;&#10;  &lt;bcolor&gt;FFFFFFFF&lt;/bcolor&gt;&#10;  &lt;transparent&gt;True&lt;/transparent&gt;&#10;  &lt;resolution&gt;1800&lt;/resolution&gt;&#10;  &lt;imageh&gt;252&lt;/imageh&gt;&#10;  &lt;imagew&gt;1696&lt;/imagew&gt;&#10;  &lt;scale&gt;50&lt;/scale&gt;&#10;  &lt;cursor&gt;3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867" y="4997396"/>
            <a:ext cx="2237213" cy="332416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212038" y="5286682"/>
            <a:ext cx="2927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Baryons pass through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18" name="TexTeXPicture" descr="&lt;?xml version=&quot;1.0&quot; encoding=&quot;utf-16&quot;?&gt;&#10;&lt;TeXTeX&gt;&#10;  &lt;preamble&gt;\documentclass{jarticle}&#10;\usepackage{amsmath}&#10;\pagestyle{empty}&lt;/preamble&gt;&#10;  &lt;body&gt;\begin{align*} &#10;5 {\rm GeV}&#10;\end{align*}&lt;/body&gt;&#10;  &lt;fcolor&gt;FF000000&lt;/fcolor&gt;&#10;  &lt;bcolor&gt;FFFFFFFF&lt;/bcolor&gt;&#10;  &lt;transparent&gt;True&lt;/transparent&gt;&#10;  &lt;resolution&gt;1800&lt;/resolution&gt;&#10;  &lt;imageh&gt;176&lt;/imageh&gt;&#10;  &lt;imagew&gt;600&lt;/imagew&gt;&#10;  &lt;scale&gt;50&lt;/scale&gt;&#10;  &lt;cursor&gt;16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12" y="2130201"/>
            <a:ext cx="735167" cy="215649"/>
          </a:xfrm>
          <a:prstGeom prst="rect">
            <a:avLst/>
          </a:prstGeom>
        </p:spPr>
      </p:pic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20 {\rm GeV}&#10;\end{align*}&lt;/body&gt;&#10;  &lt;fcolor&gt;FF000000&lt;/fcolor&gt;&#10;  &lt;bcolor&gt;FFFFFFFF&lt;/bcolor&gt;&#10;  &lt;transparent&gt;True&lt;/transparent&gt;&#10;  &lt;resolution&gt;1800&lt;/resolution&gt;&#10;  &lt;imageh&gt;176&lt;/imageh&gt;&#10;  &lt;imagew&gt;725&lt;/imagew&gt;&#10;  &lt;scale&gt;50&lt;/scale&gt;&#10;  &lt;cursor&gt;16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820" y="2899747"/>
            <a:ext cx="888327" cy="215649"/>
          </a:xfrm>
          <a:prstGeom prst="rect">
            <a:avLst/>
          </a:prstGeom>
        </p:spPr>
      </p:pic>
      <p:pic>
        <p:nvPicPr>
          <p:cNvPr id="21" name="TexTeXPicture" descr="&lt;?xml version=&quot;1.0&quot; encoding=&quot;utf-16&quot;?&gt;&#10;&lt;TeXTeX&gt;&#10;  &lt;preamble&gt;\documentclass{jarticle}&#10;\usepackage{amsmath}&#10;\pagestyle{empty}&lt;/preamble&gt;&#10;  &lt;body&gt;\begin{align*} &#10;200 {\rm GeV}&#10;\end{align*}&lt;/body&gt;&#10;  &lt;fcolor&gt;FF000000&lt;/fcolor&gt;&#10;  &lt;bcolor&gt;FFFFFFFF&lt;/bcolor&gt;&#10;  &lt;transparent&gt;True&lt;/transparent&gt;&#10;  &lt;resolution&gt;1800&lt;/resolution&gt;&#10;  &lt;imageh&gt;176&lt;/imageh&gt;&#10;  &lt;imagew&gt;850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027" y="4412987"/>
            <a:ext cx="1041487" cy="21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8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Beam-Energy Scan</a:t>
            </a:r>
            <a:endParaRPr kumimoji="1" lang="ja-JP" altLang="en-US" dirty="0"/>
          </a:p>
        </p:txBody>
      </p:sp>
      <p:pic>
        <p:nvPicPr>
          <p:cNvPr id="9" name="Picture 19" descr="tch_mub_strange_gce_w_sabita_la_pim_linear.gif"/>
          <p:cNvPicPr>
            <a:picLocks noChangeAspect="1"/>
          </p:cNvPicPr>
          <p:nvPr/>
        </p:nvPicPr>
        <p:blipFill>
          <a:blip r:embed="rId2"/>
          <a:srcRect l="1420" t="8372" r="8521" b="1674"/>
          <a:stretch>
            <a:fillRect/>
          </a:stretch>
        </p:blipFill>
        <p:spPr>
          <a:xfrm>
            <a:off x="273109" y="2005087"/>
            <a:ext cx="3855831" cy="326641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91869" y="1366027"/>
            <a:ext cx="4018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T,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HGｺﾞｼｯｸM" panose="020B0609000000000000" pitchFamily="49" charset="-128"/>
                <a:cs typeface="+mn-cs"/>
              </a:rPr>
              <a:t>m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from particle yield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667786" y="4374934"/>
            <a:ext cx="1342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STAR,2012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4546735" y="1366027"/>
            <a:ext cx="4320273" cy="3905474"/>
            <a:chOff x="4546735" y="1883605"/>
            <a:chExt cx="4320273" cy="3905474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6735" y="2522665"/>
              <a:ext cx="4320273" cy="3266414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4765634" y="1883605"/>
              <a:ext cx="38824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Translation to baryon density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3" name="楕円 12"/>
            <p:cNvSpPr/>
            <p:nvPr/>
          </p:nvSpPr>
          <p:spPr>
            <a:xfrm rot="3802181">
              <a:off x="7146194" y="3470791"/>
              <a:ext cx="495154" cy="810075"/>
            </a:xfrm>
            <a:prstGeom prst="ellipse">
              <a:avLst/>
            </a:prstGeom>
            <a:noFill/>
            <a:ln w="38100">
              <a:solidFill>
                <a:srgbClr val="0066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 rot="20251296">
              <a:off x="7203716" y="3922718"/>
              <a:ext cx="1166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J-PARC-HI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sp>
        <p:nvSpPr>
          <p:cNvPr id="5" name="テキスト ボックス 4"/>
          <p:cNvSpPr txBox="1"/>
          <p:nvPr/>
        </p:nvSpPr>
        <p:spPr>
          <a:xfrm>
            <a:off x="1536970" y="5942938"/>
            <a:ext cx="6070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J-PARC energy = highest baryon density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右矢印 5"/>
          <p:cNvSpPr/>
          <p:nvPr/>
        </p:nvSpPr>
        <p:spPr>
          <a:xfrm>
            <a:off x="4010269" y="2691590"/>
            <a:ext cx="630742" cy="183691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20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Maximum Density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97" y="1773933"/>
            <a:ext cx="5005633" cy="371838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255242" y="1293631"/>
            <a:ext cx="4633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Time evolution in </a:t>
            </a: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T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-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HGｺﾞｼｯｸM" panose="020B0609000000000000" pitchFamily="49" charset="-128"/>
                <a:cs typeface="+mn-cs"/>
              </a:rPr>
              <a:t>r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plane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by JAM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71999" y="4290104"/>
            <a:ext cx="2255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A. Ohnishi, 2002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27891" y="5825191"/>
            <a:ext cx="6629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Maximum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density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5~10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HGｺﾞｼｯｸM" panose="020B0609000000000000" pitchFamily="49" charset="-128"/>
                <a:cs typeface="+mn-cs"/>
              </a:rPr>
              <a:t>r</a:t>
            </a:r>
            <a:r>
              <a:rPr kumimoji="1" lang="en-US" altLang="ja-JP" sz="2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0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@ J-PARC energy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Large event-by-event fluctuations?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E/A = 20{\rm GeV}&#10;\\&#10;\sqrt{s_{_{NN}}}\simeq6{\rm GeV}&#10;\end{align*}&lt;/body&gt;&#10;  &lt;fcolor&gt;FFFFFFFF&lt;/fcolor&gt;&#10;  &lt;bcolor&gt;FFFFFFFF&lt;/bcolor&gt;&#10;  &lt;transparent&gt;True&lt;/transparent&gt;&#10;  &lt;resolution&gt;1800&lt;/resolution&gt;&#10;  &lt;imageh&gt;714&lt;/imageh&gt;&#10;  &lt;imagew&gt;1572&lt;/imagew&gt;&#10;  &lt;scale&gt;50&lt;/scale&gt;&#10;  &lt;cursor&gt;69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301" y="1906581"/>
            <a:ext cx="1945427" cy="883610"/>
          </a:xfrm>
          <a:prstGeom prst="rect">
            <a:avLst/>
          </a:prstGeom>
        </p:spPr>
      </p:pic>
      <p:grpSp>
        <p:nvGrpSpPr>
          <p:cNvPr id="22" name="グループ化 21"/>
          <p:cNvGrpSpPr/>
          <p:nvPr/>
        </p:nvGrpSpPr>
        <p:grpSpPr>
          <a:xfrm>
            <a:off x="421414" y="4383265"/>
            <a:ext cx="3378389" cy="936261"/>
            <a:chOff x="421414" y="4383265"/>
            <a:chExt cx="3378389" cy="936261"/>
          </a:xfrm>
        </p:grpSpPr>
        <p:sp>
          <p:nvSpPr>
            <p:cNvPr id="3" name="角丸四角形 2"/>
            <p:cNvSpPr/>
            <p:nvPr/>
          </p:nvSpPr>
          <p:spPr>
            <a:xfrm>
              <a:off x="3017378" y="4383265"/>
              <a:ext cx="782425" cy="423604"/>
            </a:xfrm>
            <a:prstGeom prst="roundRect">
              <a:avLst/>
            </a:prstGeom>
            <a:solidFill>
              <a:srgbClr val="008000">
                <a:alpha val="8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6" name="角丸四角形 15"/>
            <p:cNvSpPr/>
            <p:nvPr/>
          </p:nvSpPr>
          <p:spPr>
            <a:xfrm>
              <a:off x="421414" y="4691037"/>
              <a:ext cx="2116022" cy="628489"/>
            </a:xfrm>
            <a:prstGeom prst="roundRect">
              <a:avLst/>
            </a:prstGeom>
            <a:solidFill>
              <a:srgbClr val="008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pic>
          <p:nvPicPr>
  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&amp;amp;E/A&amp;lt;1{\rm ~GeV}&#10;\end{align*}&lt;/body&gt;&#10;  &lt;fcolor&gt;FFFFFFFF&lt;/fcolor&gt;&#10;  &lt;bcolor&gt;FFFFFFFF&lt;/bcolor&gt;&#10;  &lt;transparent&gt;True&lt;/transparent&gt;&#10;  &lt;resolution&gt;1800&lt;/resolution&gt;&#10;  &lt;imageh&gt;249&lt;/imageh&gt;&#10;  &lt;imagew&gt;1514&lt;/imagew&gt;&#10;  &lt;scale&gt;50&lt;/scale&gt;&#10;  &lt;cursor&gt;32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97" y="4857451"/>
              <a:ext cx="1797709" cy="295660"/>
            </a:xfrm>
            <a:prstGeom prst="rect">
              <a:avLst/>
            </a:prstGeom>
          </p:spPr>
        </p:pic>
        <p:sp>
          <p:nvSpPr>
            <p:cNvPr id="20" name="右矢印 19"/>
            <p:cNvSpPr/>
            <p:nvPr/>
          </p:nvSpPr>
          <p:spPr>
            <a:xfrm rot="19918194">
              <a:off x="2475925" y="4634598"/>
              <a:ext cx="646746" cy="311845"/>
            </a:xfrm>
            <a:prstGeom prst="rightArrow">
              <a:avLst>
                <a:gd name="adj1" fmla="val 50000"/>
                <a:gd name="adj2" fmla="val 66183"/>
              </a:avLst>
            </a:prstGeom>
            <a:solidFill>
              <a:srgbClr val="008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131824" y="1813545"/>
            <a:ext cx="2939036" cy="2079723"/>
            <a:chOff x="131824" y="1813545"/>
            <a:chExt cx="2939036" cy="2079723"/>
          </a:xfrm>
        </p:grpSpPr>
        <p:sp>
          <p:nvSpPr>
            <p:cNvPr id="10" name="角丸四角形 9"/>
            <p:cNvSpPr/>
            <p:nvPr/>
          </p:nvSpPr>
          <p:spPr>
            <a:xfrm>
              <a:off x="2867320" y="1813545"/>
              <a:ext cx="203540" cy="2079723"/>
            </a:xfrm>
            <a:prstGeom prst="roundRect">
              <a:avLst/>
            </a:prstGeom>
            <a:solidFill>
              <a:srgbClr val="F89708">
                <a:alpha val="8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8" name="角丸四角形 17"/>
            <p:cNvSpPr/>
            <p:nvPr/>
          </p:nvSpPr>
          <p:spPr>
            <a:xfrm>
              <a:off x="131824" y="2005605"/>
              <a:ext cx="2275682" cy="628489"/>
            </a:xfrm>
            <a:prstGeom prst="round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pic>
          <p:nvPicPr>
  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\sqrt{s_{_{\rm NN}}} &amp;gt;100{\rm~GeV}&#10;\end{align*}&lt;/body&gt;&#10;  &lt;fcolor&gt;FFFFFFFF&lt;/fcolor&gt;&#10;  &lt;bcolor&gt;FFFFFFFF&lt;/bcolor&gt;&#10;  &lt;transparent&gt;True&lt;/transparent&gt;&#10;  &lt;resolution&gt;1800&lt;/resolution&gt;&#10;  &lt;imageh&gt;252&lt;/imageh&gt;&#10;  &lt;imagew&gt;1852&lt;/imagew&gt;&#10;  &lt;scale&gt;50&lt;/scale&gt;&#10;  &lt;cursor&gt;50&lt;/cursor&gt;&#10;&lt;/TeXTeX&g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57" y="2203117"/>
              <a:ext cx="2135216" cy="290537"/>
            </a:xfrm>
            <a:prstGeom prst="rect">
              <a:avLst/>
            </a:prstGeom>
          </p:spPr>
        </p:pic>
        <p:sp>
          <p:nvSpPr>
            <p:cNvPr id="21" name="右矢印 20"/>
            <p:cNvSpPr/>
            <p:nvPr/>
          </p:nvSpPr>
          <p:spPr>
            <a:xfrm rot="1534861">
              <a:off x="2340835" y="2402863"/>
              <a:ext cx="639320" cy="311845"/>
            </a:xfrm>
            <a:prstGeom prst="rightArrow">
              <a:avLst>
                <a:gd name="adj1" fmla="val 50000"/>
                <a:gd name="adj2" fmla="val 66183"/>
              </a:avLst>
            </a:prstGeom>
            <a:solidFill>
              <a:srgbClr val="FFC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664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5008073" y="4169382"/>
            <a:ext cx="3920839" cy="2449487"/>
          </a:xfrm>
          <a:prstGeom prst="roundRect">
            <a:avLst/>
          </a:prstGeom>
          <a:solidFill>
            <a:srgbClr val="FFCCCC"/>
          </a:solidFill>
          <a:ln w="127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536536" y="4412256"/>
            <a:ext cx="3186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Heavy-Ion Collisions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円/楕円 5"/>
          <p:cNvSpPr>
            <a:spLocks noChangeAspect="1"/>
          </p:cNvSpPr>
          <p:nvPr/>
        </p:nvSpPr>
        <p:spPr>
          <a:xfrm>
            <a:off x="7949093" y="570562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円/楕円 6"/>
          <p:cNvSpPr>
            <a:spLocks noChangeAspect="1"/>
          </p:cNvSpPr>
          <p:nvPr/>
        </p:nvSpPr>
        <p:spPr>
          <a:xfrm>
            <a:off x="8037993" y="584962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円/楕円 7"/>
          <p:cNvSpPr>
            <a:spLocks noChangeAspect="1"/>
          </p:cNvSpPr>
          <p:nvPr/>
        </p:nvSpPr>
        <p:spPr>
          <a:xfrm>
            <a:off x="8190699" y="597805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円/楕円 8"/>
          <p:cNvSpPr>
            <a:spLocks noChangeAspect="1"/>
          </p:cNvSpPr>
          <p:nvPr/>
        </p:nvSpPr>
        <p:spPr>
          <a:xfrm>
            <a:off x="8093093" y="570562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円/楕円 9"/>
          <p:cNvSpPr>
            <a:spLocks noChangeAspect="1"/>
          </p:cNvSpPr>
          <p:nvPr/>
        </p:nvSpPr>
        <p:spPr>
          <a:xfrm>
            <a:off x="8258193" y="585802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円/楕円 10"/>
          <p:cNvSpPr>
            <a:spLocks noChangeAspect="1"/>
          </p:cNvSpPr>
          <p:nvPr/>
        </p:nvSpPr>
        <p:spPr>
          <a:xfrm>
            <a:off x="8305042" y="59793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円/楕円 11"/>
          <p:cNvSpPr>
            <a:spLocks noChangeAspect="1"/>
          </p:cNvSpPr>
          <p:nvPr/>
        </p:nvSpPr>
        <p:spPr>
          <a:xfrm>
            <a:off x="8320212" y="581972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円/楕円 12"/>
          <p:cNvSpPr>
            <a:spLocks noChangeAspect="1"/>
          </p:cNvSpPr>
          <p:nvPr/>
        </p:nvSpPr>
        <p:spPr>
          <a:xfrm>
            <a:off x="8145269" y="585657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円/楕円 13"/>
          <p:cNvSpPr>
            <a:spLocks noChangeAspect="1"/>
          </p:cNvSpPr>
          <p:nvPr/>
        </p:nvSpPr>
        <p:spPr>
          <a:xfrm>
            <a:off x="8164319" y="608380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円/楕円 14"/>
          <p:cNvSpPr>
            <a:spLocks noChangeAspect="1"/>
          </p:cNvSpPr>
          <p:nvPr/>
        </p:nvSpPr>
        <p:spPr>
          <a:xfrm>
            <a:off x="7958172" y="55784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円/楕円 15"/>
          <p:cNvSpPr>
            <a:spLocks noChangeAspect="1"/>
          </p:cNvSpPr>
          <p:nvPr/>
        </p:nvSpPr>
        <p:spPr>
          <a:xfrm>
            <a:off x="8224101" y="587686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円/楕円 16"/>
          <p:cNvSpPr>
            <a:spLocks noChangeAspect="1"/>
          </p:cNvSpPr>
          <p:nvPr/>
        </p:nvSpPr>
        <p:spPr>
          <a:xfrm>
            <a:off x="8102694" y="553500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円/楕円 17"/>
          <p:cNvSpPr>
            <a:spLocks noChangeAspect="1"/>
          </p:cNvSpPr>
          <p:nvPr/>
        </p:nvSpPr>
        <p:spPr>
          <a:xfrm>
            <a:off x="8180202" y="56174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円/楕円 18"/>
          <p:cNvSpPr>
            <a:spLocks noChangeAspect="1"/>
          </p:cNvSpPr>
          <p:nvPr/>
        </p:nvSpPr>
        <p:spPr>
          <a:xfrm>
            <a:off x="8248451" y="571081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円/楕円 19"/>
          <p:cNvSpPr>
            <a:spLocks noChangeAspect="1"/>
          </p:cNvSpPr>
          <p:nvPr/>
        </p:nvSpPr>
        <p:spPr>
          <a:xfrm>
            <a:off x="8329427" y="591029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円/楕円 20"/>
          <p:cNvSpPr>
            <a:spLocks noChangeAspect="1"/>
          </p:cNvSpPr>
          <p:nvPr/>
        </p:nvSpPr>
        <p:spPr>
          <a:xfrm>
            <a:off x="7905048" y="572576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円/楕円 21"/>
          <p:cNvSpPr>
            <a:spLocks noChangeAspect="1"/>
          </p:cNvSpPr>
          <p:nvPr/>
        </p:nvSpPr>
        <p:spPr>
          <a:xfrm>
            <a:off x="7929943" y="596025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円/楕円 22"/>
          <p:cNvSpPr>
            <a:spLocks noChangeAspect="1"/>
          </p:cNvSpPr>
          <p:nvPr/>
        </p:nvSpPr>
        <p:spPr>
          <a:xfrm>
            <a:off x="8131900" y="623338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円/楕円 23"/>
          <p:cNvSpPr>
            <a:spLocks noChangeAspect="1"/>
          </p:cNvSpPr>
          <p:nvPr/>
        </p:nvSpPr>
        <p:spPr>
          <a:xfrm>
            <a:off x="8063044" y="560702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円/楕円 24"/>
          <p:cNvSpPr>
            <a:spLocks noChangeAspect="1"/>
          </p:cNvSpPr>
          <p:nvPr/>
        </p:nvSpPr>
        <p:spPr>
          <a:xfrm>
            <a:off x="7938977" y="606015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円/楕円 25"/>
          <p:cNvSpPr>
            <a:spLocks noChangeAspect="1"/>
          </p:cNvSpPr>
          <p:nvPr/>
        </p:nvSpPr>
        <p:spPr>
          <a:xfrm>
            <a:off x="8075744" y="593022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円/楕円 26"/>
          <p:cNvSpPr>
            <a:spLocks noChangeAspect="1"/>
          </p:cNvSpPr>
          <p:nvPr/>
        </p:nvSpPr>
        <p:spPr>
          <a:xfrm>
            <a:off x="7997535" y="598711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円/楕円 27"/>
          <p:cNvSpPr>
            <a:spLocks noChangeAspect="1"/>
          </p:cNvSpPr>
          <p:nvPr/>
        </p:nvSpPr>
        <p:spPr>
          <a:xfrm>
            <a:off x="8001397" y="569980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円/楕円 28"/>
          <p:cNvSpPr>
            <a:spLocks noChangeAspect="1"/>
          </p:cNvSpPr>
          <p:nvPr/>
        </p:nvSpPr>
        <p:spPr>
          <a:xfrm>
            <a:off x="7989243" y="550980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円/楕円 29"/>
          <p:cNvSpPr>
            <a:spLocks noChangeAspect="1"/>
          </p:cNvSpPr>
          <p:nvPr/>
        </p:nvSpPr>
        <p:spPr>
          <a:xfrm>
            <a:off x="7891274" y="593263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円/楕円 30"/>
          <p:cNvSpPr>
            <a:spLocks noChangeAspect="1"/>
          </p:cNvSpPr>
          <p:nvPr/>
        </p:nvSpPr>
        <p:spPr>
          <a:xfrm>
            <a:off x="8329922" y="57409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" name="円/楕円 31"/>
          <p:cNvSpPr>
            <a:spLocks noChangeAspect="1"/>
          </p:cNvSpPr>
          <p:nvPr/>
        </p:nvSpPr>
        <p:spPr>
          <a:xfrm>
            <a:off x="8022509" y="618999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円/楕円 32"/>
          <p:cNvSpPr>
            <a:spLocks noChangeAspect="1"/>
          </p:cNvSpPr>
          <p:nvPr/>
        </p:nvSpPr>
        <p:spPr>
          <a:xfrm>
            <a:off x="7927562" y="56242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" name="円/楕円 33"/>
          <p:cNvSpPr>
            <a:spLocks noChangeAspect="1"/>
          </p:cNvSpPr>
          <p:nvPr/>
        </p:nvSpPr>
        <p:spPr>
          <a:xfrm>
            <a:off x="8070681" y="543247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円/楕円 34"/>
          <p:cNvSpPr>
            <a:spLocks noChangeAspect="1"/>
          </p:cNvSpPr>
          <p:nvPr/>
        </p:nvSpPr>
        <p:spPr>
          <a:xfrm>
            <a:off x="8126583" y="61165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円/楕円 35"/>
          <p:cNvSpPr>
            <a:spLocks noChangeAspect="1"/>
          </p:cNvSpPr>
          <p:nvPr/>
        </p:nvSpPr>
        <p:spPr>
          <a:xfrm>
            <a:off x="8236319" y="61669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" name="円/楕円 36"/>
          <p:cNvSpPr>
            <a:spLocks noChangeAspect="1"/>
          </p:cNvSpPr>
          <p:nvPr/>
        </p:nvSpPr>
        <p:spPr>
          <a:xfrm>
            <a:off x="8149982" y="550432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" name="円/楕円 37"/>
          <p:cNvSpPr>
            <a:spLocks noChangeAspect="1"/>
          </p:cNvSpPr>
          <p:nvPr/>
        </p:nvSpPr>
        <p:spPr>
          <a:xfrm>
            <a:off x="8259943" y="55187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円/楕円 38"/>
          <p:cNvSpPr>
            <a:spLocks noChangeAspect="1"/>
          </p:cNvSpPr>
          <p:nvPr/>
        </p:nvSpPr>
        <p:spPr>
          <a:xfrm>
            <a:off x="8275014" y="60822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円/楕円 39"/>
          <p:cNvSpPr>
            <a:spLocks noChangeAspect="1"/>
          </p:cNvSpPr>
          <p:nvPr/>
        </p:nvSpPr>
        <p:spPr>
          <a:xfrm>
            <a:off x="7893116" y="58446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" name="円/楕円 40"/>
          <p:cNvSpPr>
            <a:spLocks noChangeAspect="1"/>
          </p:cNvSpPr>
          <p:nvPr/>
        </p:nvSpPr>
        <p:spPr>
          <a:xfrm>
            <a:off x="8312320" y="562575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円/楕円 41"/>
          <p:cNvSpPr>
            <a:spLocks noChangeAspect="1"/>
          </p:cNvSpPr>
          <p:nvPr/>
        </p:nvSpPr>
        <p:spPr>
          <a:xfrm>
            <a:off x="7973521" y="611438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3" name="円/楕円 42"/>
          <p:cNvSpPr>
            <a:spLocks noChangeAspect="1"/>
          </p:cNvSpPr>
          <p:nvPr/>
        </p:nvSpPr>
        <p:spPr>
          <a:xfrm>
            <a:off x="8158568" y="573242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4" name="右矢印 43"/>
          <p:cNvSpPr/>
          <p:nvPr/>
        </p:nvSpPr>
        <p:spPr>
          <a:xfrm>
            <a:off x="6158168" y="5302187"/>
            <a:ext cx="677348" cy="678597"/>
          </a:xfrm>
          <a:prstGeom prst="rightArrow">
            <a:avLst/>
          </a:prstGeom>
          <a:solidFill>
            <a:srgbClr val="808DA9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5" name="右矢印 44"/>
          <p:cNvSpPr/>
          <p:nvPr/>
        </p:nvSpPr>
        <p:spPr>
          <a:xfrm flipH="1">
            <a:off x="7100388" y="5576974"/>
            <a:ext cx="692507" cy="678597"/>
          </a:xfrm>
          <a:prstGeom prst="rightArrow">
            <a:avLst/>
          </a:prstGeom>
          <a:solidFill>
            <a:srgbClr val="808DA9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6" name="円/楕円 45"/>
          <p:cNvSpPr>
            <a:spLocks noChangeAspect="1"/>
          </p:cNvSpPr>
          <p:nvPr/>
        </p:nvSpPr>
        <p:spPr>
          <a:xfrm>
            <a:off x="7967410" y="59082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7" name="円/楕円 46"/>
          <p:cNvSpPr>
            <a:spLocks noChangeAspect="1"/>
          </p:cNvSpPr>
          <p:nvPr/>
        </p:nvSpPr>
        <p:spPr>
          <a:xfrm>
            <a:off x="8080193" y="602982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8" name="円/楕円 47"/>
          <p:cNvSpPr>
            <a:spLocks noChangeAspect="1"/>
          </p:cNvSpPr>
          <p:nvPr/>
        </p:nvSpPr>
        <p:spPr>
          <a:xfrm>
            <a:off x="7968515" y="58178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9" name="円/楕円 48"/>
          <p:cNvSpPr>
            <a:spLocks noChangeAspect="1"/>
          </p:cNvSpPr>
          <p:nvPr/>
        </p:nvSpPr>
        <p:spPr>
          <a:xfrm>
            <a:off x="8089813" y="61396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円/楕円 49"/>
          <p:cNvSpPr>
            <a:spLocks noChangeAspect="1"/>
          </p:cNvSpPr>
          <p:nvPr/>
        </p:nvSpPr>
        <p:spPr>
          <a:xfrm>
            <a:off x="8227849" y="57809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円/楕円 50"/>
          <p:cNvSpPr>
            <a:spLocks noChangeAspect="1"/>
          </p:cNvSpPr>
          <p:nvPr/>
        </p:nvSpPr>
        <p:spPr>
          <a:xfrm>
            <a:off x="8081692" y="577013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2" name="円/楕円 51"/>
          <p:cNvSpPr>
            <a:spLocks noChangeAspect="1"/>
          </p:cNvSpPr>
          <p:nvPr/>
        </p:nvSpPr>
        <p:spPr>
          <a:xfrm>
            <a:off x="8264660" y="57583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円/楕円 52"/>
          <p:cNvSpPr>
            <a:spLocks noChangeAspect="1"/>
          </p:cNvSpPr>
          <p:nvPr/>
        </p:nvSpPr>
        <p:spPr>
          <a:xfrm>
            <a:off x="8067273" y="553426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4" name="円/楕円 53"/>
          <p:cNvSpPr>
            <a:spLocks noChangeAspect="1"/>
          </p:cNvSpPr>
          <p:nvPr/>
        </p:nvSpPr>
        <p:spPr>
          <a:xfrm>
            <a:off x="8180072" y="544292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5" name="円/楕円 54"/>
          <p:cNvSpPr>
            <a:spLocks noChangeAspect="1"/>
          </p:cNvSpPr>
          <p:nvPr/>
        </p:nvSpPr>
        <p:spPr>
          <a:xfrm>
            <a:off x="8102709" y="56795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6" name="円/楕円 55"/>
          <p:cNvSpPr>
            <a:spLocks noChangeAspect="1"/>
          </p:cNvSpPr>
          <p:nvPr/>
        </p:nvSpPr>
        <p:spPr>
          <a:xfrm>
            <a:off x="5545304" y="54575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7" name="円/楕円 56"/>
          <p:cNvSpPr>
            <a:spLocks noChangeAspect="1"/>
          </p:cNvSpPr>
          <p:nvPr/>
        </p:nvSpPr>
        <p:spPr>
          <a:xfrm>
            <a:off x="5634204" y="56015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8" name="円/楕円 57"/>
          <p:cNvSpPr>
            <a:spLocks noChangeAspect="1"/>
          </p:cNvSpPr>
          <p:nvPr/>
        </p:nvSpPr>
        <p:spPr>
          <a:xfrm>
            <a:off x="5786910" y="573002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9" name="円/楕円 58"/>
          <p:cNvSpPr>
            <a:spLocks noChangeAspect="1"/>
          </p:cNvSpPr>
          <p:nvPr/>
        </p:nvSpPr>
        <p:spPr>
          <a:xfrm>
            <a:off x="5689304" y="545759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0" name="円/楕円 59"/>
          <p:cNvSpPr>
            <a:spLocks noChangeAspect="1"/>
          </p:cNvSpPr>
          <p:nvPr/>
        </p:nvSpPr>
        <p:spPr>
          <a:xfrm>
            <a:off x="5854404" y="560999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1" name="円/楕円 60"/>
          <p:cNvSpPr>
            <a:spLocks noChangeAspect="1"/>
          </p:cNvSpPr>
          <p:nvPr/>
        </p:nvSpPr>
        <p:spPr>
          <a:xfrm>
            <a:off x="5901253" y="573127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2" name="円/楕円 61"/>
          <p:cNvSpPr>
            <a:spLocks noChangeAspect="1"/>
          </p:cNvSpPr>
          <p:nvPr/>
        </p:nvSpPr>
        <p:spPr>
          <a:xfrm>
            <a:off x="5916423" y="557169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3" name="円/楕円 62"/>
          <p:cNvSpPr>
            <a:spLocks noChangeAspect="1"/>
          </p:cNvSpPr>
          <p:nvPr/>
        </p:nvSpPr>
        <p:spPr>
          <a:xfrm>
            <a:off x="5741480" y="56085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4" name="円/楕円 63"/>
          <p:cNvSpPr>
            <a:spLocks noChangeAspect="1"/>
          </p:cNvSpPr>
          <p:nvPr/>
        </p:nvSpPr>
        <p:spPr>
          <a:xfrm>
            <a:off x="5760530" y="583577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" name="円/楕円 64"/>
          <p:cNvSpPr>
            <a:spLocks noChangeAspect="1"/>
          </p:cNvSpPr>
          <p:nvPr/>
        </p:nvSpPr>
        <p:spPr>
          <a:xfrm>
            <a:off x="5554383" y="533037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6" name="円/楕円 65"/>
          <p:cNvSpPr>
            <a:spLocks noChangeAspect="1"/>
          </p:cNvSpPr>
          <p:nvPr/>
        </p:nvSpPr>
        <p:spPr>
          <a:xfrm>
            <a:off x="5820312" y="56288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7" name="円/楕円 66"/>
          <p:cNvSpPr>
            <a:spLocks noChangeAspect="1"/>
          </p:cNvSpPr>
          <p:nvPr/>
        </p:nvSpPr>
        <p:spPr>
          <a:xfrm>
            <a:off x="5698905" y="528697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8" name="円/楕円 67"/>
          <p:cNvSpPr>
            <a:spLocks noChangeAspect="1"/>
          </p:cNvSpPr>
          <p:nvPr/>
        </p:nvSpPr>
        <p:spPr>
          <a:xfrm>
            <a:off x="5776413" y="53694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9" name="円/楕円 68"/>
          <p:cNvSpPr>
            <a:spLocks noChangeAspect="1"/>
          </p:cNvSpPr>
          <p:nvPr/>
        </p:nvSpPr>
        <p:spPr>
          <a:xfrm>
            <a:off x="5844662" y="54627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0" name="円/楕円 69"/>
          <p:cNvSpPr>
            <a:spLocks noChangeAspect="1"/>
          </p:cNvSpPr>
          <p:nvPr/>
        </p:nvSpPr>
        <p:spPr>
          <a:xfrm>
            <a:off x="5925638" y="566226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1" name="円/楕円 70"/>
          <p:cNvSpPr>
            <a:spLocks noChangeAspect="1"/>
          </p:cNvSpPr>
          <p:nvPr/>
        </p:nvSpPr>
        <p:spPr>
          <a:xfrm>
            <a:off x="5501259" y="54777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2" name="円/楕円 71"/>
          <p:cNvSpPr>
            <a:spLocks noChangeAspect="1"/>
          </p:cNvSpPr>
          <p:nvPr/>
        </p:nvSpPr>
        <p:spPr>
          <a:xfrm>
            <a:off x="5526154" y="571222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3" name="円/楕円 72"/>
          <p:cNvSpPr>
            <a:spLocks noChangeAspect="1"/>
          </p:cNvSpPr>
          <p:nvPr/>
        </p:nvSpPr>
        <p:spPr>
          <a:xfrm>
            <a:off x="5728111" y="59853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4" name="円/楕円 73"/>
          <p:cNvSpPr>
            <a:spLocks noChangeAspect="1"/>
          </p:cNvSpPr>
          <p:nvPr/>
        </p:nvSpPr>
        <p:spPr>
          <a:xfrm>
            <a:off x="5659255" y="535899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5" name="円/楕円 74"/>
          <p:cNvSpPr>
            <a:spLocks noChangeAspect="1"/>
          </p:cNvSpPr>
          <p:nvPr/>
        </p:nvSpPr>
        <p:spPr>
          <a:xfrm>
            <a:off x="5535188" y="581212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6" name="円/楕円 75"/>
          <p:cNvSpPr>
            <a:spLocks noChangeAspect="1"/>
          </p:cNvSpPr>
          <p:nvPr/>
        </p:nvSpPr>
        <p:spPr>
          <a:xfrm>
            <a:off x="5671955" y="568219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7" name="円/楕円 76"/>
          <p:cNvSpPr>
            <a:spLocks noChangeAspect="1"/>
          </p:cNvSpPr>
          <p:nvPr/>
        </p:nvSpPr>
        <p:spPr>
          <a:xfrm>
            <a:off x="5593746" y="573908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8" name="円/楕円 77"/>
          <p:cNvSpPr>
            <a:spLocks noChangeAspect="1"/>
          </p:cNvSpPr>
          <p:nvPr/>
        </p:nvSpPr>
        <p:spPr>
          <a:xfrm>
            <a:off x="5597608" y="545177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9" name="円/楕円 78"/>
          <p:cNvSpPr>
            <a:spLocks noChangeAspect="1"/>
          </p:cNvSpPr>
          <p:nvPr/>
        </p:nvSpPr>
        <p:spPr>
          <a:xfrm>
            <a:off x="5585454" y="526177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0" name="円/楕円 79"/>
          <p:cNvSpPr>
            <a:spLocks noChangeAspect="1"/>
          </p:cNvSpPr>
          <p:nvPr/>
        </p:nvSpPr>
        <p:spPr>
          <a:xfrm>
            <a:off x="5487485" y="568460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" name="円/楕円 80"/>
          <p:cNvSpPr>
            <a:spLocks noChangeAspect="1"/>
          </p:cNvSpPr>
          <p:nvPr/>
        </p:nvSpPr>
        <p:spPr>
          <a:xfrm>
            <a:off x="5926133" y="549294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2" name="円/楕円 81"/>
          <p:cNvSpPr>
            <a:spLocks noChangeAspect="1"/>
          </p:cNvSpPr>
          <p:nvPr/>
        </p:nvSpPr>
        <p:spPr>
          <a:xfrm>
            <a:off x="5618720" y="59419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3" name="円/楕円 82"/>
          <p:cNvSpPr>
            <a:spLocks noChangeAspect="1"/>
          </p:cNvSpPr>
          <p:nvPr/>
        </p:nvSpPr>
        <p:spPr>
          <a:xfrm>
            <a:off x="5523773" y="53762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4" name="円/楕円 83"/>
          <p:cNvSpPr>
            <a:spLocks noChangeAspect="1"/>
          </p:cNvSpPr>
          <p:nvPr/>
        </p:nvSpPr>
        <p:spPr>
          <a:xfrm>
            <a:off x="5666892" y="518444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5" name="円/楕円 84"/>
          <p:cNvSpPr>
            <a:spLocks noChangeAspect="1"/>
          </p:cNvSpPr>
          <p:nvPr/>
        </p:nvSpPr>
        <p:spPr>
          <a:xfrm>
            <a:off x="5722794" y="586851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6" name="円/楕円 85"/>
          <p:cNvSpPr>
            <a:spLocks noChangeAspect="1"/>
          </p:cNvSpPr>
          <p:nvPr/>
        </p:nvSpPr>
        <p:spPr>
          <a:xfrm>
            <a:off x="5832530" y="591894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" name="円/楕円 86"/>
          <p:cNvSpPr>
            <a:spLocks noChangeAspect="1"/>
          </p:cNvSpPr>
          <p:nvPr/>
        </p:nvSpPr>
        <p:spPr>
          <a:xfrm>
            <a:off x="5746193" y="525629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8" name="円/楕円 87"/>
          <p:cNvSpPr>
            <a:spLocks noChangeAspect="1"/>
          </p:cNvSpPr>
          <p:nvPr/>
        </p:nvSpPr>
        <p:spPr>
          <a:xfrm>
            <a:off x="5856154" y="52707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9" name="円/楕円 88"/>
          <p:cNvSpPr>
            <a:spLocks noChangeAspect="1"/>
          </p:cNvSpPr>
          <p:nvPr/>
        </p:nvSpPr>
        <p:spPr>
          <a:xfrm>
            <a:off x="5871225" y="58342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0" name="円/楕円 89"/>
          <p:cNvSpPr>
            <a:spLocks noChangeAspect="1"/>
          </p:cNvSpPr>
          <p:nvPr/>
        </p:nvSpPr>
        <p:spPr>
          <a:xfrm>
            <a:off x="5489327" y="559657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1" name="円/楕円 90"/>
          <p:cNvSpPr>
            <a:spLocks noChangeAspect="1"/>
          </p:cNvSpPr>
          <p:nvPr/>
        </p:nvSpPr>
        <p:spPr>
          <a:xfrm>
            <a:off x="5908531" y="537772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2" name="円/楕円 91"/>
          <p:cNvSpPr>
            <a:spLocks noChangeAspect="1"/>
          </p:cNvSpPr>
          <p:nvPr/>
        </p:nvSpPr>
        <p:spPr>
          <a:xfrm>
            <a:off x="5569732" y="586635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3" name="円/楕円 92"/>
          <p:cNvSpPr>
            <a:spLocks noChangeAspect="1"/>
          </p:cNvSpPr>
          <p:nvPr/>
        </p:nvSpPr>
        <p:spPr>
          <a:xfrm>
            <a:off x="5754779" y="548439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4" name="円/楕円 93"/>
          <p:cNvSpPr>
            <a:spLocks noChangeAspect="1"/>
          </p:cNvSpPr>
          <p:nvPr/>
        </p:nvSpPr>
        <p:spPr>
          <a:xfrm>
            <a:off x="5563621" y="56602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5" name="円/楕円 94"/>
          <p:cNvSpPr>
            <a:spLocks noChangeAspect="1"/>
          </p:cNvSpPr>
          <p:nvPr/>
        </p:nvSpPr>
        <p:spPr>
          <a:xfrm>
            <a:off x="5676404" y="57817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6" name="円/楕円 95"/>
          <p:cNvSpPr>
            <a:spLocks noChangeAspect="1"/>
          </p:cNvSpPr>
          <p:nvPr/>
        </p:nvSpPr>
        <p:spPr>
          <a:xfrm>
            <a:off x="5564726" y="556977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7" name="円/楕円 96"/>
          <p:cNvSpPr>
            <a:spLocks noChangeAspect="1"/>
          </p:cNvSpPr>
          <p:nvPr/>
        </p:nvSpPr>
        <p:spPr>
          <a:xfrm>
            <a:off x="5686024" y="589166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8" name="円/楕円 97"/>
          <p:cNvSpPr>
            <a:spLocks noChangeAspect="1"/>
          </p:cNvSpPr>
          <p:nvPr/>
        </p:nvSpPr>
        <p:spPr>
          <a:xfrm>
            <a:off x="5824060" y="553290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9" name="円/楕円 98"/>
          <p:cNvSpPr>
            <a:spLocks noChangeAspect="1"/>
          </p:cNvSpPr>
          <p:nvPr/>
        </p:nvSpPr>
        <p:spPr>
          <a:xfrm>
            <a:off x="5677903" y="552210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0" name="円/楕円 99"/>
          <p:cNvSpPr>
            <a:spLocks noChangeAspect="1"/>
          </p:cNvSpPr>
          <p:nvPr/>
        </p:nvSpPr>
        <p:spPr>
          <a:xfrm>
            <a:off x="5860871" y="551028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1" name="円/楕円 100"/>
          <p:cNvSpPr>
            <a:spLocks noChangeAspect="1"/>
          </p:cNvSpPr>
          <p:nvPr/>
        </p:nvSpPr>
        <p:spPr>
          <a:xfrm>
            <a:off x="5663484" y="528623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2" name="円/楕円 101"/>
          <p:cNvSpPr>
            <a:spLocks noChangeAspect="1"/>
          </p:cNvSpPr>
          <p:nvPr/>
        </p:nvSpPr>
        <p:spPr>
          <a:xfrm>
            <a:off x="5776283" y="519489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3" name="円/楕円 102"/>
          <p:cNvSpPr>
            <a:spLocks noChangeAspect="1"/>
          </p:cNvSpPr>
          <p:nvPr/>
        </p:nvSpPr>
        <p:spPr>
          <a:xfrm>
            <a:off x="5698920" y="543147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06" name="直線コネクタ 105"/>
          <p:cNvCxnSpPr/>
          <p:nvPr/>
        </p:nvCxnSpPr>
        <p:spPr>
          <a:xfrm>
            <a:off x="4689347" y="594924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コネクタ 108"/>
          <p:cNvCxnSpPr/>
          <p:nvPr/>
        </p:nvCxnSpPr>
        <p:spPr>
          <a:xfrm>
            <a:off x="7065250" y="594924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&#10;\end{align*}&lt;/body&gt;&#10;  &lt;fcolor&gt;FFFFFFFF&lt;/fcolor&gt;&#10;  &lt;bcolor&gt;FFFFFFFF&lt;/bcolor&gt;&#10;  &lt;transparent&gt;True&lt;/transparent&gt;&#10;  &lt;resolution&gt;1800&lt;/resolution&gt;&#10;  &lt;imageh&gt;249&lt;/imageh&gt;&#10;  &lt;imagew&gt;627&lt;/imagew&gt;&#10;  &lt;scale&gt;50&lt;/scale&gt;&#10;  &lt;cursor&gt;32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64" y="138843"/>
            <a:ext cx="1126991" cy="447561"/>
          </a:xfrm>
          <a:prstGeom prst="rect">
            <a:avLst/>
          </a:prstGeom>
        </p:spPr>
      </p:pic>
      <p:cxnSp>
        <p:nvCxnSpPr>
          <p:cNvPr id="112" name="直線コネクタ 111"/>
          <p:cNvCxnSpPr/>
          <p:nvPr/>
        </p:nvCxnSpPr>
        <p:spPr>
          <a:xfrm>
            <a:off x="2313444" y="594924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" name="TexTeXPicture" descr="&lt;?xml version=&quot;1.0&quot; encoding=&quot;utf-16&quot;?&gt;&#10;&lt;TeXTeX&gt;&#10;  &lt;preamble&gt;\documentclass{jarticle}&#10;\usepackage{amsmath}&#10;\pagestyle{empty}&lt;/preamble&gt;&#10;  &lt;body&gt;\begin{align*} &#10;1{\rm TeV}&#10;\end{align*}&lt;/body&gt;&#10;  &lt;fcolor&gt;FFFFFFFF&lt;/fcolor&gt;&#10;  &lt;bcolor&gt;FFFFFFFF&lt;/bcolor&gt;&#10;  &lt;transparent&gt;True&lt;/transparent&gt;&#10;  &lt;resolution&gt;1800&lt;/resolution&gt;&#10;  &lt;imageh&gt;173&lt;/imageh&gt;&#10;  &lt;imagew&gt;552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16" y="207915"/>
            <a:ext cx="760868" cy="238461"/>
          </a:xfrm>
          <a:prstGeom prst="rect">
            <a:avLst/>
          </a:prstGeom>
        </p:spPr>
      </p:pic>
      <p:pic>
        <p:nvPicPr>
          <p:cNvPr id="119" name="TexTeXPicture" descr="&lt;?xml version=&quot;1.0&quot; encoding=&quot;utf-16&quot;?&gt;&#10;&lt;TeXTeX&gt;&#10;  &lt;preamble&gt;\documentclass{jarticle}&#10;\usepackage{amsmath}&#10;\pagestyle{empty}&lt;/preamble&gt;&#10;  &lt;body&gt;\begin{align*} &#10;10^2{\rm GeV}&#10;\end{align*}&lt;/body&gt;&#10;  &lt;fcolor&gt;FFFFFFFF&lt;/fcolor&gt;&#10;  &lt;bcolor&gt;FFFFFFFF&lt;/bcolor&gt;&#10;  &lt;transparent&gt;True&lt;/transparent&gt;&#10;  &lt;resolution&gt;1800&lt;/resolution&gt;&#10;  &lt;imageh&gt;220&lt;/imageh&gt;&#10;  &lt;imagew&gt;825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31" y="144164"/>
            <a:ext cx="1137166" cy="303245"/>
          </a:xfrm>
          <a:prstGeom prst="rect">
            <a:avLst/>
          </a:prstGeom>
        </p:spPr>
      </p:pic>
      <p:pic>
        <p:nvPicPr>
          <p:cNvPr id="120" name="TexTeXPicture" descr="&lt;?xml version=&quot;1.0&quot; encoding=&quot;utf-16&quot;?&gt;&#10;&lt;TeXTeX&gt;&#10;  &lt;preamble&gt;\documentclass{jarticle}&#10;\usepackage{amsmath}&#10;\pagestyle{empty}&lt;/preamble&gt;&#10;  &lt;body&gt;\begin{align*} &#10;10{\rm GeV}&#10;\end{align*}&lt;/body&gt;&#10;  &lt;fcolor&gt;FFFFFFFF&lt;/fcolor&gt;&#10;  &lt;bcolor&gt;FFFFFFFF&lt;/bcolor&gt;&#10;  &lt;transparent&gt;True&lt;/transparent&gt;&#10;  &lt;resolution&gt;1800&lt;/resolution&gt;&#10;  &lt;imageh&gt;176&lt;/imageh&gt;&#10;  &lt;imagew&gt;714&lt;/imagew&gt;&#10;  &lt;scale&gt;50&lt;/scale&gt;&#10;  &lt;cursor&gt;23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61" y="204814"/>
            <a:ext cx="984166" cy="242596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293044" y="741405"/>
            <a:ext cx="1305489" cy="851725"/>
            <a:chOff x="293044" y="741405"/>
            <a:chExt cx="1305489" cy="851725"/>
          </a:xfrm>
        </p:grpSpPr>
        <p:sp>
          <p:nvSpPr>
            <p:cNvPr id="122" name="正方形/長方形 121"/>
            <p:cNvSpPr/>
            <p:nvPr/>
          </p:nvSpPr>
          <p:spPr>
            <a:xfrm>
              <a:off x="293044" y="741405"/>
              <a:ext cx="1305489" cy="851725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50000"/>
                    <a:alpha val="0"/>
                  </a:schemeClr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21" name="テキスト ボックス 120"/>
            <p:cNvSpPr txBox="1"/>
            <p:nvPr/>
          </p:nvSpPr>
          <p:spPr>
            <a:xfrm>
              <a:off x="793059" y="844603"/>
              <a:ext cx="75232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AGS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-1996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sp>
        <p:nvSpPr>
          <p:cNvPr id="123" name="テキスト ボックス 122"/>
          <p:cNvSpPr txBox="1"/>
          <p:nvPr/>
        </p:nvSpPr>
        <p:spPr>
          <a:xfrm>
            <a:off x="4009831" y="3153610"/>
            <a:ext cx="44743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~2010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History of HIC = increasing energy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24" name="テキスト ボックス 123"/>
          <p:cNvSpPr txBox="1"/>
          <p:nvPr/>
        </p:nvSpPr>
        <p:spPr>
          <a:xfrm>
            <a:off x="2229035" y="4371363"/>
            <a:ext cx="2825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2010~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Beam-energy scan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Low-energy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exp.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grpSp>
        <p:nvGrpSpPr>
          <p:cNvPr id="104" name="グループ化 103"/>
          <p:cNvGrpSpPr/>
          <p:nvPr/>
        </p:nvGrpSpPr>
        <p:grpSpPr>
          <a:xfrm>
            <a:off x="1633906" y="732884"/>
            <a:ext cx="1500022" cy="851725"/>
            <a:chOff x="1633906" y="732884"/>
            <a:chExt cx="1500022" cy="851725"/>
          </a:xfrm>
        </p:grpSpPr>
        <p:sp>
          <p:nvSpPr>
            <p:cNvPr id="125" name="正方形/長方形 124"/>
            <p:cNvSpPr/>
            <p:nvPr/>
          </p:nvSpPr>
          <p:spPr>
            <a:xfrm>
              <a:off x="1633906" y="732884"/>
              <a:ext cx="1500022" cy="851725"/>
            </a:xfrm>
            <a:prstGeom prst="rect">
              <a:avLst/>
            </a:prstGeom>
            <a:gradFill flip="none" rotWithShape="1">
              <a:gsLst>
                <a:gs pos="0">
                  <a:srgbClr val="7DA62C">
                    <a:alpha val="0"/>
                  </a:srgbClr>
                </a:gs>
                <a:gs pos="100000">
                  <a:srgbClr val="7DA62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27" name="テキスト ボックス 126"/>
            <p:cNvSpPr txBox="1"/>
            <p:nvPr/>
          </p:nvSpPr>
          <p:spPr>
            <a:xfrm>
              <a:off x="1878222" y="840858"/>
              <a:ext cx="119808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SPS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1994-2000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105" name="グループ化 104"/>
          <p:cNvGrpSpPr/>
          <p:nvPr/>
        </p:nvGrpSpPr>
        <p:grpSpPr>
          <a:xfrm>
            <a:off x="3426942" y="736665"/>
            <a:ext cx="2060544" cy="854978"/>
            <a:chOff x="3426942" y="736665"/>
            <a:chExt cx="2060544" cy="854978"/>
          </a:xfrm>
        </p:grpSpPr>
        <p:sp>
          <p:nvSpPr>
            <p:cNvPr id="126" name="正方形/長方形 125"/>
            <p:cNvSpPr/>
            <p:nvPr/>
          </p:nvSpPr>
          <p:spPr>
            <a:xfrm>
              <a:off x="3426942" y="736665"/>
              <a:ext cx="2060544" cy="851725"/>
            </a:xfrm>
            <a:prstGeom prst="rect">
              <a:avLst/>
            </a:prstGeom>
            <a:gradFill flip="none" rotWithShape="1">
              <a:gsLst>
                <a:gs pos="0">
                  <a:srgbClr val="FF66CC">
                    <a:alpha val="0"/>
                  </a:srgbClr>
                </a:gs>
                <a:gs pos="100000">
                  <a:srgbClr val="FF66C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29" name="テキスト ボックス 128"/>
            <p:cNvSpPr txBox="1"/>
            <p:nvPr/>
          </p:nvSpPr>
          <p:spPr>
            <a:xfrm>
              <a:off x="4490781" y="852979"/>
              <a:ext cx="82907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RHIC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2000-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107" name="グループ化 106"/>
          <p:cNvGrpSpPr/>
          <p:nvPr/>
        </p:nvGrpSpPr>
        <p:grpSpPr>
          <a:xfrm>
            <a:off x="5618720" y="732884"/>
            <a:ext cx="2220028" cy="864226"/>
            <a:chOff x="5618720" y="732884"/>
            <a:chExt cx="2220028" cy="864226"/>
          </a:xfrm>
        </p:grpSpPr>
        <p:sp>
          <p:nvSpPr>
            <p:cNvPr id="128" name="正方形/長方形 127"/>
            <p:cNvSpPr/>
            <p:nvPr/>
          </p:nvSpPr>
          <p:spPr>
            <a:xfrm>
              <a:off x="5618720" y="732884"/>
              <a:ext cx="2220028" cy="85172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30" name="テキスト ボックス 129"/>
            <p:cNvSpPr txBox="1"/>
            <p:nvPr/>
          </p:nvSpPr>
          <p:spPr>
            <a:xfrm>
              <a:off x="6901961" y="858446"/>
              <a:ext cx="7316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LHC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2010-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114" name="グループ化 113"/>
          <p:cNvGrpSpPr/>
          <p:nvPr/>
        </p:nvGrpSpPr>
        <p:grpSpPr>
          <a:xfrm>
            <a:off x="4423722" y="1716625"/>
            <a:ext cx="4250079" cy="1260972"/>
            <a:chOff x="4423722" y="1716625"/>
            <a:chExt cx="4250079" cy="1260972"/>
          </a:xfrm>
        </p:grpSpPr>
        <p:sp>
          <p:nvSpPr>
            <p:cNvPr id="131" name="左中かっこ 130"/>
            <p:cNvSpPr/>
            <p:nvPr/>
          </p:nvSpPr>
          <p:spPr>
            <a:xfrm rot="16200000">
              <a:off x="5934138" y="206209"/>
              <a:ext cx="348342" cy="3369173"/>
            </a:xfrm>
            <a:prstGeom prst="leftBrace">
              <a:avLst>
                <a:gd name="adj1" fmla="val 36711"/>
                <a:gd name="adj2" fmla="val 50000"/>
              </a:avLst>
            </a:prstGeom>
            <a:ln w="19050">
              <a:solidFill>
                <a:srgbClr val="FFFF0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33" name="テキスト ボックス 132"/>
            <p:cNvSpPr txBox="1"/>
            <p:nvPr/>
          </p:nvSpPr>
          <p:spPr>
            <a:xfrm>
              <a:off x="4454376" y="2146600"/>
              <a:ext cx="421942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creation of quark-gluon plasma,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strongly-interacting QGP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cxnSp>
        <p:nvCxnSpPr>
          <p:cNvPr id="3" name="直線矢印コネクタ 2"/>
          <p:cNvCxnSpPr/>
          <p:nvPr/>
        </p:nvCxnSpPr>
        <p:spPr>
          <a:xfrm flipV="1">
            <a:off x="293044" y="741405"/>
            <a:ext cx="8364924" cy="0"/>
          </a:xfrm>
          <a:prstGeom prst="straightConnector1">
            <a:avLst/>
          </a:prstGeom>
          <a:ln w="571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グループ化 107"/>
          <p:cNvGrpSpPr/>
          <p:nvPr/>
        </p:nvGrpSpPr>
        <p:grpSpPr>
          <a:xfrm>
            <a:off x="1420711" y="1600023"/>
            <a:ext cx="2584075" cy="851725"/>
            <a:chOff x="1420711" y="1600023"/>
            <a:chExt cx="2584075" cy="851725"/>
          </a:xfrm>
        </p:grpSpPr>
        <p:sp>
          <p:nvSpPr>
            <p:cNvPr id="134" name="正方形/長方形 133"/>
            <p:cNvSpPr/>
            <p:nvPr/>
          </p:nvSpPr>
          <p:spPr>
            <a:xfrm>
              <a:off x="1420711" y="1600023"/>
              <a:ext cx="2584075" cy="851725"/>
            </a:xfrm>
            <a:prstGeom prst="rect">
              <a:avLst/>
            </a:prstGeom>
            <a:gradFill flip="none" rotWithShape="1">
              <a:gsLst>
                <a:gs pos="15000">
                  <a:schemeClr val="accent6">
                    <a:lumMod val="75000"/>
                  </a:schemeClr>
                </a:gs>
                <a:gs pos="85000">
                  <a:srgbClr val="CF8B03"/>
                </a:gs>
                <a:gs pos="0">
                  <a:schemeClr val="accent6">
                    <a:lumMod val="75000"/>
                    <a:alpha val="0"/>
                  </a:schemeClr>
                </a:gs>
                <a:gs pos="100000">
                  <a:schemeClr val="accent6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35" name="テキスト ボックス 134"/>
            <p:cNvSpPr txBox="1"/>
            <p:nvPr/>
          </p:nvSpPr>
          <p:spPr>
            <a:xfrm>
              <a:off x="1933861" y="1644224"/>
              <a:ext cx="145424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RHIC-BES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2010-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111" name="グループ化 110"/>
          <p:cNvGrpSpPr/>
          <p:nvPr/>
        </p:nvGrpSpPr>
        <p:grpSpPr>
          <a:xfrm>
            <a:off x="301549" y="2284018"/>
            <a:ext cx="1849938" cy="866671"/>
            <a:chOff x="301549" y="2284018"/>
            <a:chExt cx="1849938" cy="866671"/>
          </a:xfrm>
        </p:grpSpPr>
        <p:sp>
          <p:nvSpPr>
            <p:cNvPr id="138" name="正方形/長方形 137"/>
            <p:cNvSpPr/>
            <p:nvPr/>
          </p:nvSpPr>
          <p:spPr>
            <a:xfrm>
              <a:off x="301549" y="2298964"/>
              <a:ext cx="1849938" cy="851725"/>
            </a:xfrm>
            <a:prstGeom prst="rect">
              <a:avLst/>
            </a:prstGeom>
            <a:gradFill flip="none" rotWithShape="1">
              <a:gsLst>
                <a:gs pos="15000">
                  <a:srgbClr val="003399"/>
                </a:gs>
                <a:gs pos="85000">
                  <a:srgbClr val="003399"/>
                </a:gs>
                <a:gs pos="0">
                  <a:srgbClr val="003399">
                    <a:alpha val="0"/>
                  </a:srgbClr>
                </a:gs>
                <a:gs pos="100000">
                  <a:srgbClr val="003399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39" name="テキスト ボックス 138"/>
            <p:cNvSpPr txBox="1"/>
            <p:nvPr/>
          </p:nvSpPr>
          <p:spPr>
            <a:xfrm>
              <a:off x="819131" y="2284018"/>
              <a:ext cx="81477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FAIR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2022-?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113" name="グループ化 112"/>
          <p:cNvGrpSpPr/>
          <p:nvPr/>
        </p:nvGrpSpPr>
        <p:grpSpPr>
          <a:xfrm>
            <a:off x="955589" y="2962999"/>
            <a:ext cx="1849938" cy="851725"/>
            <a:chOff x="955589" y="2962999"/>
            <a:chExt cx="1849938" cy="851725"/>
          </a:xfrm>
        </p:grpSpPr>
        <p:sp>
          <p:nvSpPr>
            <p:cNvPr id="136" name="正方形/長方形 135"/>
            <p:cNvSpPr/>
            <p:nvPr/>
          </p:nvSpPr>
          <p:spPr>
            <a:xfrm>
              <a:off x="955589" y="2962999"/>
              <a:ext cx="1849938" cy="851725"/>
            </a:xfrm>
            <a:prstGeom prst="rect">
              <a:avLst/>
            </a:prstGeom>
            <a:gradFill flip="none" rotWithShape="1">
              <a:gsLst>
                <a:gs pos="15000">
                  <a:schemeClr val="accent5">
                    <a:lumMod val="75000"/>
                  </a:schemeClr>
                </a:gs>
                <a:gs pos="85000">
                  <a:schemeClr val="accent5">
                    <a:lumMod val="75000"/>
                  </a:schemeClr>
                </a:gs>
                <a:gs pos="0">
                  <a:schemeClr val="accent5">
                    <a:lumMod val="75000"/>
                    <a:alpha val="0"/>
                  </a:schemeClr>
                </a:gs>
                <a:gs pos="100000">
                  <a:schemeClr val="accent5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37" name="テキスト ボックス 136"/>
            <p:cNvSpPr txBox="1"/>
            <p:nvPr/>
          </p:nvSpPr>
          <p:spPr>
            <a:xfrm>
              <a:off x="1452464" y="3012968"/>
              <a:ext cx="85151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NICA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2025-?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115" name="グループ化 114"/>
          <p:cNvGrpSpPr/>
          <p:nvPr/>
        </p:nvGrpSpPr>
        <p:grpSpPr>
          <a:xfrm>
            <a:off x="227519" y="-8238"/>
            <a:ext cx="1606144" cy="6866238"/>
            <a:chOff x="227519" y="-8238"/>
            <a:chExt cx="1606144" cy="6866238"/>
          </a:xfrm>
        </p:grpSpPr>
        <p:sp>
          <p:nvSpPr>
            <p:cNvPr id="140" name="正方形/長方形 139"/>
            <p:cNvSpPr/>
            <p:nvPr/>
          </p:nvSpPr>
          <p:spPr>
            <a:xfrm>
              <a:off x="293044" y="-8238"/>
              <a:ext cx="1475096" cy="6866238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41" name="テキスト ボックス 140"/>
            <p:cNvSpPr txBox="1"/>
            <p:nvPr/>
          </p:nvSpPr>
          <p:spPr>
            <a:xfrm>
              <a:off x="227519" y="5559972"/>
              <a:ext cx="160614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J-PARC-HI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2025~?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2-6.2 GeV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603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HI Acceleration </a:t>
            </a:r>
            <a:r>
              <a:rPr lang="en-US" altLang="ja-JP" dirty="0" smtClean="0"/>
              <a:t>@ </a:t>
            </a:r>
            <a:r>
              <a:rPr kumimoji="1" lang="en-US" altLang="ja-JP" dirty="0" smtClean="0"/>
              <a:t>J-PARC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078" y="1679706"/>
            <a:ext cx="7078981" cy="4001075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2483099" y="2599548"/>
            <a:ext cx="4880499" cy="2548469"/>
            <a:chOff x="2771800" y="1772816"/>
            <a:chExt cx="4880499" cy="2548469"/>
          </a:xfrm>
        </p:grpSpPr>
        <p:sp>
          <p:nvSpPr>
            <p:cNvPr id="7" name="1 つの角を切り取った四角形 6"/>
            <p:cNvSpPr/>
            <p:nvPr/>
          </p:nvSpPr>
          <p:spPr>
            <a:xfrm flipH="1">
              <a:off x="2771800" y="1772816"/>
              <a:ext cx="4880499" cy="2548469"/>
            </a:xfrm>
            <a:prstGeom prst="snip1Rect">
              <a:avLst>
                <a:gd name="adj" fmla="val 50000"/>
              </a:avLst>
            </a:prstGeom>
            <a:solidFill>
              <a:srgbClr val="FF0000">
                <a:alpha val="3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4578984" y="2944741"/>
              <a:ext cx="301896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RCS &amp; Main Ring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stable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well established</a:t>
              </a: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628650" y="1874373"/>
            <a:ext cx="3031250" cy="1450349"/>
            <a:chOff x="667185" y="1255594"/>
            <a:chExt cx="3031250" cy="1450349"/>
          </a:xfrm>
        </p:grpSpPr>
        <p:sp>
          <p:nvSpPr>
            <p:cNvPr id="10" name="1 つの角を切り取った四角形 9"/>
            <p:cNvSpPr/>
            <p:nvPr/>
          </p:nvSpPr>
          <p:spPr>
            <a:xfrm flipV="1">
              <a:off x="676426" y="1327737"/>
              <a:ext cx="3022009" cy="1378206"/>
            </a:xfrm>
            <a:prstGeom prst="snip1Rect">
              <a:avLst>
                <a:gd name="adj" fmla="val 50000"/>
              </a:avLst>
            </a:prstGeom>
            <a:solidFill>
              <a:srgbClr val="00B050">
                <a:alpha val="5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667185" y="1255594"/>
              <a:ext cx="283802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New HI Injector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high intensity</a:t>
              </a: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4772147" y="1208053"/>
            <a:ext cx="3995936" cy="2236904"/>
            <a:chOff x="5209189" y="357880"/>
            <a:chExt cx="3995936" cy="2236904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 rotWithShape="1">
            <a:blip r:embed="rId3"/>
            <a:srcRect l="259" t="1112" r="661" b="1112"/>
            <a:stretch/>
          </p:blipFill>
          <p:spPr>
            <a:xfrm rot="17887798">
              <a:off x="7070333" y="648580"/>
              <a:ext cx="2236904" cy="1655504"/>
            </a:xfrm>
            <a:prstGeom prst="rect">
              <a:avLst/>
            </a:prstGeom>
            <a:effectLst>
              <a:glow rad="228600">
                <a:srgbClr val="1B587C">
                  <a:alpha val="40000"/>
                </a:srgbClr>
              </a:glow>
            </a:effectLst>
          </p:spPr>
        </p:pic>
        <p:sp>
          <p:nvSpPr>
            <p:cNvPr id="14" name="正方形/長方形 13"/>
            <p:cNvSpPr/>
            <p:nvPr/>
          </p:nvSpPr>
          <p:spPr>
            <a:xfrm>
              <a:off x="5209189" y="533858"/>
              <a:ext cx="399593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1B587C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J-PARC Heavy Ion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1B587C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Spectrometer</a:t>
              </a:r>
              <a:r>
                <a:rPr kumimoji="0" lang="en-US" altLang="ja-JP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1B587C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gency FB" panose="020B0503020202020204" pitchFamily="34" charset="0"/>
                  <a:ea typeface="ＭＳ Ｐゴシック"/>
                  <a:cs typeface="+mn-cs"/>
                </a:rPr>
                <a:t> </a:t>
              </a:r>
              <a:endParaRPr kumimoji="0" lang="ja-JP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1B587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gency FB" panose="020B0503020202020204" pitchFamily="34" charset="0"/>
                <a:ea typeface="ＭＳ Ｐゴシック"/>
                <a:cs typeface="+mn-cs"/>
              </a:endParaRP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992038" y="5865962"/>
            <a:ext cx="6976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Use of reliable / high-performance RCS &amp;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m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ain ring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  <a:sym typeface="Wingdings" panose="05000000000000000000" pitchFamily="2" charset="2"/>
              </a:rPr>
              <a:t>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Reduce cost and time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49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5710" t="33066" r="11706" b="6084"/>
          <a:stretch/>
        </p:blipFill>
        <p:spPr>
          <a:xfrm>
            <a:off x="0" y="1672046"/>
            <a:ext cx="9158263" cy="5306757"/>
          </a:xfrm>
          <a:prstGeom prst="rect">
            <a:avLst/>
          </a:prstGeom>
        </p:spPr>
      </p:pic>
      <p:sp>
        <p:nvSpPr>
          <p:cNvPr id="14" name="タイトル 1"/>
          <p:cNvSpPr>
            <a:spLocks noGrp="1"/>
          </p:cNvSpPr>
          <p:nvPr>
            <p:ph type="title"/>
          </p:nvPr>
        </p:nvSpPr>
        <p:spPr>
          <a:xfrm>
            <a:off x="0" y="164827"/>
            <a:ext cx="9144000" cy="1325563"/>
          </a:xfrm>
        </p:spPr>
        <p:txBody>
          <a:bodyPr>
            <a:noAutofit/>
          </a:bodyPr>
          <a:lstStyle/>
          <a:p>
            <a:r>
              <a:rPr kumimoji="1" lang="en-US" altLang="ja-JP" sz="4800" dirty="0" smtClean="0"/>
              <a:t>J-PARC-HI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sz="2800" dirty="0" smtClean="0"/>
              <a:t>J-PARC = Japan</a:t>
            </a:r>
            <a:r>
              <a:rPr kumimoji="1" lang="en-US" altLang="ja-JP" sz="2800" dirty="0" smtClean="0">
                <a:solidFill>
                  <a:srgbClr val="FFFF00"/>
                </a:solidFill>
              </a:rPr>
              <a:t> Proton </a:t>
            </a:r>
            <a:r>
              <a:rPr kumimoji="1" lang="en-US" altLang="ja-JP" sz="2800" dirty="0" smtClean="0"/>
              <a:t>Accelerator Research Complex</a:t>
            </a:r>
            <a:endParaRPr kumimoji="1" lang="ja-JP" altLang="en-US" sz="2800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527685" y="2006589"/>
            <a:ext cx="8088630" cy="4489101"/>
            <a:chOff x="527685" y="2006589"/>
            <a:chExt cx="8088630" cy="4489101"/>
          </a:xfrm>
        </p:grpSpPr>
        <p:grpSp>
          <p:nvGrpSpPr>
            <p:cNvPr id="13" name="グループ化 12"/>
            <p:cNvGrpSpPr/>
            <p:nvPr/>
          </p:nvGrpSpPr>
          <p:grpSpPr>
            <a:xfrm>
              <a:off x="527685" y="2006589"/>
              <a:ext cx="8088630" cy="4489101"/>
              <a:chOff x="534816" y="5114981"/>
              <a:chExt cx="8088630" cy="1279112"/>
            </a:xfrm>
          </p:grpSpPr>
          <p:sp>
            <p:nvSpPr>
              <p:cNvPr id="18" name="角丸四角形 17"/>
              <p:cNvSpPr/>
              <p:nvPr/>
            </p:nvSpPr>
            <p:spPr>
              <a:xfrm>
                <a:off x="534816" y="5114981"/>
                <a:ext cx="8088630" cy="1279112"/>
              </a:xfrm>
              <a:prstGeom prst="roundRect">
                <a:avLst>
                  <a:gd name="adj" fmla="val 10934"/>
                </a:avLst>
              </a:prstGeom>
              <a:solidFill>
                <a:srgbClr val="103F53">
                  <a:alpha val="6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endParaRPr>
              </a:p>
            </p:txBody>
          </p:sp>
          <p:sp>
            <p:nvSpPr>
              <p:cNvPr id="19" name="テキスト ボックス 18"/>
              <p:cNvSpPr txBox="1"/>
              <p:nvPr/>
            </p:nvSpPr>
            <p:spPr>
              <a:xfrm>
                <a:off x="1066072" y="5176208"/>
                <a:ext cx="7011855" cy="166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rPr>
                  <a:t>J-PARC-HI</a:t>
                </a:r>
                <a:r>
                  <a:rPr kumimoji="1" lang="en-US" altLang="ja-JP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rPr>
                  <a:t> = J-PARC </a:t>
                </a:r>
                <a:r>
                  <a:rPr kumimoji="1" lang="en-US" altLang="ja-JP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rPr>
                  <a:t>H</a:t>
                </a:r>
                <a:r>
                  <a:rPr kumimoji="1" lang="en-US" altLang="ja-JP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rPr>
                  <a:t>eavy-</a:t>
                </a:r>
                <a:r>
                  <a:rPr kumimoji="1" lang="en-US" altLang="ja-JP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rPr>
                  <a:t>I</a:t>
                </a:r>
                <a:r>
                  <a:rPr kumimoji="1" lang="en-US" altLang="ja-JP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rPr>
                  <a:t>on Program</a:t>
                </a:r>
                <a:endParaRPr kumimoji="1" lang="en-US" altLang="ja-JP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endParaRPr>
              </a:p>
            </p:txBody>
          </p:sp>
        </p:grpSp>
        <p:sp>
          <p:nvSpPr>
            <p:cNvPr id="15" name="テキスト ボックス 14"/>
            <p:cNvSpPr txBox="1"/>
            <p:nvPr/>
          </p:nvSpPr>
          <p:spPr>
            <a:xfrm>
              <a:off x="1112806" y="3171653"/>
              <a:ext cx="7184980" cy="304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Beam energy: ~20GeV/A </a:t>
              </a:r>
              <a:r>
                <a:rPr kumimoji="1" lang="en-US" altLang="ja-JP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(</a:t>
              </a:r>
              <a:r>
                <a:rPr kumimoji="1" lang="ja-JP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√</a:t>
              </a:r>
              <a:r>
                <a:rPr kumimoji="1" lang="en-US" altLang="ja-JP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s~6.2GeV)</a:t>
              </a:r>
            </a:p>
            <a:p>
              <a:pPr marL="457200" indent="-457200">
                <a:buFont typeface="Wingdings" panose="05000000000000000000" pitchFamily="2" charset="2"/>
                <a:buChar char="p"/>
                <a:defRPr/>
              </a:pPr>
              <a:r>
                <a:rPr lang="en-US" altLang="ja-JP" sz="2800" dirty="0">
                  <a:solidFill>
                    <a:prstClr val="white"/>
                  </a:solidFill>
                </a:rPr>
                <a:t>Fixed target experiment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High luminosity: </a:t>
              </a:r>
              <a:r>
                <a:rPr kumimoji="1" lang="en-US" altLang="ja-JP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collision rate ~10</a:t>
              </a:r>
              <a:r>
                <a:rPr kumimoji="1" lang="en-US" altLang="ja-JP" sz="28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8</a:t>
              </a:r>
              <a:r>
                <a:rPr kumimoji="1" lang="en-US" altLang="ja-JP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Hz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Launch: (hopefully) 2025~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endPara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White paper / Letter of Intent (2016)</a:t>
              </a:r>
            </a:p>
            <a:p>
              <a:pPr marL="914400" marR="0" lvl="1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http://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asrc.jaea.go.jp/soshiki/gr/hadron/jparc-hi/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564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角丸四角形 14"/>
          <p:cNvSpPr/>
          <p:nvPr/>
        </p:nvSpPr>
        <p:spPr>
          <a:xfrm>
            <a:off x="5142616" y="3782840"/>
            <a:ext cx="3687009" cy="1264299"/>
          </a:xfrm>
          <a:prstGeom prst="roundRect">
            <a:avLst/>
          </a:prstGeom>
          <a:solidFill>
            <a:srgbClr val="268496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22548" y="1405248"/>
            <a:ext cx="4683397" cy="41679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Collision Rate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86" y="1405248"/>
            <a:ext cx="4572859" cy="4167970"/>
          </a:xfrm>
          <a:prstGeom prst="rect">
            <a:avLst/>
          </a:prstGeom>
        </p:spPr>
      </p:pic>
      <p:sp>
        <p:nvSpPr>
          <p:cNvPr id="6" name="角丸四角形 5"/>
          <p:cNvSpPr/>
          <p:nvPr/>
        </p:nvSpPr>
        <p:spPr>
          <a:xfrm>
            <a:off x="1649691" y="3894842"/>
            <a:ext cx="763571" cy="39592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AGS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2413262" y="3696879"/>
            <a:ext cx="1244338" cy="39592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SPS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1498863" y="1421724"/>
            <a:ext cx="1216058" cy="39592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J-PARC-HI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916483" y="1362823"/>
            <a:ext cx="420018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J-PARC-HI: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High-luminosity X Fixed target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  <a:sym typeface="Wingdings" panose="05000000000000000000" pitchFamily="2" charset="2"/>
              </a:rPr>
              <a:t>World highest rate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  <a:sym typeface="Wingdings" panose="05000000000000000000" pitchFamily="2" charset="2"/>
              </a:rPr>
              <a:t>～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  <a:sym typeface="Wingdings" panose="05000000000000000000" pitchFamily="2" charset="2"/>
              </a:rPr>
              <a:t>10</a:t>
            </a:r>
            <a:r>
              <a:rPr kumimoji="1" lang="en-US" altLang="ja-JP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  <a:sym typeface="Wingdings" panose="05000000000000000000" pitchFamily="2" charset="2"/>
              </a:rPr>
              <a:t>8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  <a:sym typeface="Wingdings" panose="05000000000000000000" pitchFamily="2" charset="2"/>
              </a:rPr>
              <a:t>Hz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864727" y="3234779"/>
            <a:ext cx="3859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5-order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higher than AGS,SPS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17210" y="3980803"/>
            <a:ext cx="14036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AGS, SPS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1 year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162586" y="3980803"/>
            <a:ext cx="1497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J-PARC-HI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5 min.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618763" y="4134691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＝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6" name="下矢印 15"/>
          <p:cNvSpPr/>
          <p:nvPr/>
        </p:nvSpPr>
        <p:spPr>
          <a:xfrm>
            <a:off x="5926682" y="2758974"/>
            <a:ext cx="1886465" cy="46131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092107" y="5193918"/>
            <a:ext cx="36695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High-statistical exp.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various event selections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higher order correlations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search of rare events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8" name="下矢印 17"/>
          <p:cNvSpPr/>
          <p:nvPr/>
        </p:nvSpPr>
        <p:spPr>
          <a:xfrm rot="16200000">
            <a:off x="4023900" y="5512524"/>
            <a:ext cx="1153002" cy="93244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62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/>
      <p:bldP spid="13" grpId="0"/>
      <p:bldP spid="14" grpId="0"/>
      <p:bldP spid="17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Observables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Directed flow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Fluctuations</a:t>
            </a:r>
          </a:p>
          <a:p>
            <a:r>
              <a:rPr kumimoji="1" lang="en-US" altLang="ja-JP" dirty="0" smtClean="0"/>
              <a:t>Elliptic flow</a:t>
            </a:r>
          </a:p>
          <a:p>
            <a:r>
              <a:rPr lang="en-US" altLang="ja-JP" dirty="0" smtClean="0"/>
              <a:t>Higher harmonics</a:t>
            </a:r>
            <a:endParaRPr kumimoji="1" lang="en-US" altLang="ja-JP" dirty="0" smtClean="0"/>
          </a:p>
          <a:p>
            <a:r>
              <a:rPr lang="en-US" altLang="ja-JP" dirty="0" smtClean="0"/>
              <a:t>Strange abundance</a:t>
            </a:r>
          </a:p>
          <a:p>
            <a:r>
              <a:rPr lang="en-US" altLang="ja-JP" dirty="0" smtClean="0"/>
              <a:t>…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3841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角丸四角形 174"/>
          <p:cNvSpPr/>
          <p:nvPr/>
        </p:nvSpPr>
        <p:spPr>
          <a:xfrm>
            <a:off x="2346733" y="1399206"/>
            <a:ext cx="4450534" cy="113718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Non-trivial </a:t>
            </a:r>
            <a:r>
              <a:rPr lang="en-US" altLang="ja-JP" dirty="0" smtClean="0"/>
              <a:t>Collision Dynamics</a:t>
            </a:r>
            <a:endParaRPr kumimoji="1" lang="ja-JP" altLang="en-US" dirty="0"/>
          </a:p>
        </p:txBody>
      </p:sp>
      <p:sp>
        <p:nvSpPr>
          <p:cNvPr id="4" name="右矢印 3"/>
          <p:cNvSpPr/>
          <p:nvPr/>
        </p:nvSpPr>
        <p:spPr>
          <a:xfrm>
            <a:off x="935450" y="4015377"/>
            <a:ext cx="690282" cy="534795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右矢印 4"/>
          <p:cNvSpPr/>
          <p:nvPr/>
        </p:nvSpPr>
        <p:spPr>
          <a:xfrm flipH="1">
            <a:off x="1528230" y="4472158"/>
            <a:ext cx="661961" cy="534795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円/楕円 8"/>
          <p:cNvSpPr>
            <a:spLocks noChangeAspect="1"/>
          </p:cNvSpPr>
          <p:nvPr/>
        </p:nvSpPr>
        <p:spPr>
          <a:xfrm>
            <a:off x="2115854" y="454507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円/楕円 9"/>
          <p:cNvSpPr>
            <a:spLocks noChangeAspect="1"/>
          </p:cNvSpPr>
          <p:nvPr/>
        </p:nvSpPr>
        <p:spPr>
          <a:xfrm>
            <a:off x="2204754" y="468907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円/楕円 10"/>
          <p:cNvSpPr>
            <a:spLocks noChangeAspect="1"/>
          </p:cNvSpPr>
          <p:nvPr/>
        </p:nvSpPr>
        <p:spPr>
          <a:xfrm>
            <a:off x="2357460" y="481749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円/楕円 11"/>
          <p:cNvSpPr>
            <a:spLocks noChangeAspect="1"/>
          </p:cNvSpPr>
          <p:nvPr/>
        </p:nvSpPr>
        <p:spPr>
          <a:xfrm>
            <a:off x="2259854" y="454507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円/楕円 12"/>
          <p:cNvSpPr>
            <a:spLocks noChangeAspect="1"/>
          </p:cNvSpPr>
          <p:nvPr/>
        </p:nvSpPr>
        <p:spPr>
          <a:xfrm>
            <a:off x="2424954" y="469747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円/楕円 13"/>
          <p:cNvSpPr>
            <a:spLocks noChangeAspect="1"/>
          </p:cNvSpPr>
          <p:nvPr/>
        </p:nvSpPr>
        <p:spPr>
          <a:xfrm>
            <a:off x="2471803" y="481875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円/楕円 14"/>
          <p:cNvSpPr>
            <a:spLocks noChangeAspect="1"/>
          </p:cNvSpPr>
          <p:nvPr/>
        </p:nvSpPr>
        <p:spPr>
          <a:xfrm>
            <a:off x="2486973" y="465917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円/楕円 15"/>
          <p:cNvSpPr>
            <a:spLocks noChangeAspect="1"/>
          </p:cNvSpPr>
          <p:nvPr/>
        </p:nvSpPr>
        <p:spPr>
          <a:xfrm>
            <a:off x="2312030" y="469602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円/楕円 16"/>
          <p:cNvSpPr>
            <a:spLocks noChangeAspect="1"/>
          </p:cNvSpPr>
          <p:nvPr/>
        </p:nvSpPr>
        <p:spPr>
          <a:xfrm>
            <a:off x="2331080" y="492325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円/楕円 17"/>
          <p:cNvSpPr>
            <a:spLocks noChangeAspect="1"/>
          </p:cNvSpPr>
          <p:nvPr/>
        </p:nvSpPr>
        <p:spPr>
          <a:xfrm>
            <a:off x="2124933" y="441785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円/楕円 18"/>
          <p:cNvSpPr>
            <a:spLocks noChangeAspect="1"/>
          </p:cNvSpPr>
          <p:nvPr/>
        </p:nvSpPr>
        <p:spPr>
          <a:xfrm>
            <a:off x="2390862" y="47163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円/楕円 19"/>
          <p:cNvSpPr>
            <a:spLocks noChangeAspect="1"/>
          </p:cNvSpPr>
          <p:nvPr/>
        </p:nvSpPr>
        <p:spPr>
          <a:xfrm>
            <a:off x="2269455" y="4374449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円/楕円 20"/>
          <p:cNvSpPr>
            <a:spLocks noChangeAspect="1"/>
          </p:cNvSpPr>
          <p:nvPr/>
        </p:nvSpPr>
        <p:spPr>
          <a:xfrm>
            <a:off x="2346963" y="445691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円/楕円 21"/>
          <p:cNvSpPr>
            <a:spLocks noChangeAspect="1"/>
          </p:cNvSpPr>
          <p:nvPr/>
        </p:nvSpPr>
        <p:spPr>
          <a:xfrm>
            <a:off x="2415212" y="45502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円/楕円 22"/>
          <p:cNvSpPr>
            <a:spLocks noChangeAspect="1"/>
          </p:cNvSpPr>
          <p:nvPr/>
        </p:nvSpPr>
        <p:spPr>
          <a:xfrm>
            <a:off x="2496188" y="474974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円/楕円 23"/>
          <p:cNvSpPr>
            <a:spLocks noChangeAspect="1"/>
          </p:cNvSpPr>
          <p:nvPr/>
        </p:nvSpPr>
        <p:spPr>
          <a:xfrm>
            <a:off x="2071809" y="4565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円/楕円 24"/>
          <p:cNvSpPr>
            <a:spLocks noChangeAspect="1"/>
          </p:cNvSpPr>
          <p:nvPr/>
        </p:nvSpPr>
        <p:spPr>
          <a:xfrm>
            <a:off x="2096704" y="479970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円/楕円 25"/>
          <p:cNvSpPr>
            <a:spLocks noChangeAspect="1"/>
          </p:cNvSpPr>
          <p:nvPr/>
        </p:nvSpPr>
        <p:spPr>
          <a:xfrm>
            <a:off x="2298661" y="50728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円/楕円 26"/>
          <p:cNvSpPr>
            <a:spLocks noChangeAspect="1"/>
          </p:cNvSpPr>
          <p:nvPr/>
        </p:nvSpPr>
        <p:spPr>
          <a:xfrm>
            <a:off x="2229805" y="444647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円/楕円 27"/>
          <p:cNvSpPr>
            <a:spLocks noChangeAspect="1"/>
          </p:cNvSpPr>
          <p:nvPr/>
        </p:nvSpPr>
        <p:spPr>
          <a:xfrm>
            <a:off x="2105738" y="489960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円/楕円 28"/>
          <p:cNvSpPr>
            <a:spLocks noChangeAspect="1"/>
          </p:cNvSpPr>
          <p:nvPr/>
        </p:nvSpPr>
        <p:spPr>
          <a:xfrm>
            <a:off x="2242505" y="476966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円/楕円 29"/>
          <p:cNvSpPr>
            <a:spLocks noChangeAspect="1"/>
          </p:cNvSpPr>
          <p:nvPr/>
        </p:nvSpPr>
        <p:spPr>
          <a:xfrm>
            <a:off x="2164296" y="482656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円/楕円 30"/>
          <p:cNvSpPr>
            <a:spLocks noChangeAspect="1"/>
          </p:cNvSpPr>
          <p:nvPr/>
        </p:nvSpPr>
        <p:spPr>
          <a:xfrm>
            <a:off x="2168158" y="453925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円/楕円 31"/>
          <p:cNvSpPr>
            <a:spLocks noChangeAspect="1"/>
          </p:cNvSpPr>
          <p:nvPr/>
        </p:nvSpPr>
        <p:spPr>
          <a:xfrm>
            <a:off x="2156004" y="434925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円/楕円 32"/>
          <p:cNvSpPr>
            <a:spLocks noChangeAspect="1"/>
          </p:cNvSpPr>
          <p:nvPr/>
        </p:nvSpPr>
        <p:spPr>
          <a:xfrm>
            <a:off x="2058035" y="477208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円/楕円 33"/>
          <p:cNvSpPr>
            <a:spLocks noChangeAspect="1"/>
          </p:cNvSpPr>
          <p:nvPr/>
        </p:nvSpPr>
        <p:spPr>
          <a:xfrm>
            <a:off x="2496683" y="458042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" name="円/楕円 34"/>
          <p:cNvSpPr>
            <a:spLocks noChangeAspect="1"/>
          </p:cNvSpPr>
          <p:nvPr/>
        </p:nvSpPr>
        <p:spPr>
          <a:xfrm>
            <a:off x="2189270" y="502944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円/楕円 35"/>
          <p:cNvSpPr>
            <a:spLocks noChangeAspect="1"/>
          </p:cNvSpPr>
          <p:nvPr/>
        </p:nvSpPr>
        <p:spPr>
          <a:xfrm>
            <a:off x="2094323" y="446371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" name="円/楕円 36"/>
          <p:cNvSpPr>
            <a:spLocks noChangeAspect="1"/>
          </p:cNvSpPr>
          <p:nvPr/>
        </p:nvSpPr>
        <p:spPr>
          <a:xfrm>
            <a:off x="2237442" y="427192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円/楕円 37"/>
          <p:cNvSpPr>
            <a:spLocks noChangeAspect="1"/>
          </p:cNvSpPr>
          <p:nvPr/>
        </p:nvSpPr>
        <p:spPr>
          <a:xfrm>
            <a:off x="2293344" y="495599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円/楕円 38"/>
          <p:cNvSpPr>
            <a:spLocks noChangeAspect="1"/>
          </p:cNvSpPr>
          <p:nvPr/>
        </p:nvSpPr>
        <p:spPr>
          <a:xfrm>
            <a:off x="2403080" y="500642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" name="円/楕円 39"/>
          <p:cNvSpPr>
            <a:spLocks noChangeAspect="1"/>
          </p:cNvSpPr>
          <p:nvPr/>
        </p:nvSpPr>
        <p:spPr>
          <a:xfrm>
            <a:off x="2316743" y="434377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" name="円/楕円 40"/>
          <p:cNvSpPr>
            <a:spLocks noChangeAspect="1"/>
          </p:cNvSpPr>
          <p:nvPr/>
        </p:nvSpPr>
        <p:spPr>
          <a:xfrm>
            <a:off x="2426704" y="435824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円/楕円 41"/>
          <p:cNvSpPr>
            <a:spLocks noChangeAspect="1"/>
          </p:cNvSpPr>
          <p:nvPr/>
        </p:nvSpPr>
        <p:spPr>
          <a:xfrm>
            <a:off x="2441775" y="492171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円/楕円 42"/>
          <p:cNvSpPr>
            <a:spLocks noChangeAspect="1"/>
          </p:cNvSpPr>
          <p:nvPr/>
        </p:nvSpPr>
        <p:spPr>
          <a:xfrm>
            <a:off x="2059877" y="468405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" name="円/楕円 43"/>
          <p:cNvSpPr>
            <a:spLocks noChangeAspect="1"/>
          </p:cNvSpPr>
          <p:nvPr/>
        </p:nvSpPr>
        <p:spPr>
          <a:xfrm>
            <a:off x="2479081" y="446520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円/楕円 44"/>
          <p:cNvSpPr>
            <a:spLocks noChangeAspect="1"/>
          </p:cNvSpPr>
          <p:nvPr/>
        </p:nvSpPr>
        <p:spPr>
          <a:xfrm>
            <a:off x="2140282" y="495383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3" name="円/楕円 45"/>
          <p:cNvSpPr>
            <a:spLocks noChangeAspect="1"/>
          </p:cNvSpPr>
          <p:nvPr/>
        </p:nvSpPr>
        <p:spPr>
          <a:xfrm>
            <a:off x="2325329" y="457187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4" name="円/楕円 48"/>
          <p:cNvSpPr>
            <a:spLocks noChangeAspect="1"/>
          </p:cNvSpPr>
          <p:nvPr/>
        </p:nvSpPr>
        <p:spPr>
          <a:xfrm>
            <a:off x="2134171" y="474774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5" name="円/楕円 49"/>
          <p:cNvSpPr>
            <a:spLocks noChangeAspect="1"/>
          </p:cNvSpPr>
          <p:nvPr/>
        </p:nvSpPr>
        <p:spPr>
          <a:xfrm>
            <a:off x="2246954" y="486927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6" name="円/楕円 50"/>
          <p:cNvSpPr>
            <a:spLocks noChangeAspect="1"/>
          </p:cNvSpPr>
          <p:nvPr/>
        </p:nvSpPr>
        <p:spPr>
          <a:xfrm>
            <a:off x="2135276" y="465725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7" name="円/楕円 51"/>
          <p:cNvSpPr>
            <a:spLocks noChangeAspect="1"/>
          </p:cNvSpPr>
          <p:nvPr/>
        </p:nvSpPr>
        <p:spPr>
          <a:xfrm>
            <a:off x="2256574" y="497914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8" name="円/楕円 52"/>
          <p:cNvSpPr>
            <a:spLocks noChangeAspect="1"/>
          </p:cNvSpPr>
          <p:nvPr/>
        </p:nvSpPr>
        <p:spPr>
          <a:xfrm>
            <a:off x="2394610" y="462038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9" name="円/楕円 53"/>
          <p:cNvSpPr>
            <a:spLocks noChangeAspect="1"/>
          </p:cNvSpPr>
          <p:nvPr/>
        </p:nvSpPr>
        <p:spPr>
          <a:xfrm>
            <a:off x="2248453" y="46095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円/楕円 54"/>
          <p:cNvSpPr>
            <a:spLocks noChangeAspect="1"/>
          </p:cNvSpPr>
          <p:nvPr/>
        </p:nvSpPr>
        <p:spPr>
          <a:xfrm>
            <a:off x="2431421" y="45977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円/楕円 55"/>
          <p:cNvSpPr>
            <a:spLocks noChangeAspect="1"/>
          </p:cNvSpPr>
          <p:nvPr/>
        </p:nvSpPr>
        <p:spPr>
          <a:xfrm>
            <a:off x="2234034" y="437371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2" name="円/楕円 56"/>
          <p:cNvSpPr>
            <a:spLocks noChangeAspect="1"/>
          </p:cNvSpPr>
          <p:nvPr/>
        </p:nvSpPr>
        <p:spPr>
          <a:xfrm>
            <a:off x="2346833" y="42823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円/楕円 57"/>
          <p:cNvSpPr>
            <a:spLocks noChangeAspect="1"/>
          </p:cNvSpPr>
          <p:nvPr/>
        </p:nvSpPr>
        <p:spPr>
          <a:xfrm>
            <a:off x="2269470" y="451895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4" name="円/楕円 58"/>
          <p:cNvSpPr>
            <a:spLocks noChangeAspect="1"/>
          </p:cNvSpPr>
          <p:nvPr/>
        </p:nvSpPr>
        <p:spPr>
          <a:xfrm>
            <a:off x="545789" y="40878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5" name="円/楕円 59"/>
          <p:cNvSpPr>
            <a:spLocks noChangeAspect="1"/>
          </p:cNvSpPr>
          <p:nvPr/>
        </p:nvSpPr>
        <p:spPr>
          <a:xfrm>
            <a:off x="634689" y="42318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6" name="円/楕円 60"/>
          <p:cNvSpPr>
            <a:spLocks noChangeAspect="1"/>
          </p:cNvSpPr>
          <p:nvPr/>
        </p:nvSpPr>
        <p:spPr>
          <a:xfrm>
            <a:off x="787395" y="436026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7" name="円/楕円 61"/>
          <p:cNvSpPr>
            <a:spLocks noChangeAspect="1"/>
          </p:cNvSpPr>
          <p:nvPr/>
        </p:nvSpPr>
        <p:spPr>
          <a:xfrm>
            <a:off x="689789" y="408783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8" name="円/楕円 62"/>
          <p:cNvSpPr>
            <a:spLocks noChangeAspect="1"/>
          </p:cNvSpPr>
          <p:nvPr/>
        </p:nvSpPr>
        <p:spPr>
          <a:xfrm>
            <a:off x="854889" y="424023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9" name="円/楕円 63"/>
          <p:cNvSpPr>
            <a:spLocks noChangeAspect="1"/>
          </p:cNvSpPr>
          <p:nvPr/>
        </p:nvSpPr>
        <p:spPr>
          <a:xfrm>
            <a:off x="901738" y="43615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0" name="円/楕円 64"/>
          <p:cNvSpPr>
            <a:spLocks noChangeAspect="1"/>
          </p:cNvSpPr>
          <p:nvPr/>
        </p:nvSpPr>
        <p:spPr>
          <a:xfrm>
            <a:off x="916908" y="42019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1" name="円/楕円 65"/>
          <p:cNvSpPr>
            <a:spLocks noChangeAspect="1"/>
          </p:cNvSpPr>
          <p:nvPr/>
        </p:nvSpPr>
        <p:spPr>
          <a:xfrm>
            <a:off x="741965" y="42387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2" name="円/楕円 66"/>
          <p:cNvSpPr>
            <a:spLocks noChangeAspect="1"/>
          </p:cNvSpPr>
          <p:nvPr/>
        </p:nvSpPr>
        <p:spPr>
          <a:xfrm>
            <a:off x="761015" y="446601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3" name="円/楕円 67"/>
          <p:cNvSpPr>
            <a:spLocks noChangeAspect="1"/>
          </p:cNvSpPr>
          <p:nvPr/>
        </p:nvSpPr>
        <p:spPr>
          <a:xfrm>
            <a:off x="554868" y="39606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4" name="円/楕円 68"/>
          <p:cNvSpPr>
            <a:spLocks noChangeAspect="1"/>
          </p:cNvSpPr>
          <p:nvPr/>
        </p:nvSpPr>
        <p:spPr>
          <a:xfrm>
            <a:off x="820797" y="42590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" name="円/楕円 69"/>
          <p:cNvSpPr>
            <a:spLocks noChangeAspect="1"/>
          </p:cNvSpPr>
          <p:nvPr/>
        </p:nvSpPr>
        <p:spPr>
          <a:xfrm>
            <a:off x="699390" y="3917215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6" name="円/楕円 70"/>
          <p:cNvSpPr>
            <a:spLocks noChangeAspect="1"/>
          </p:cNvSpPr>
          <p:nvPr/>
        </p:nvSpPr>
        <p:spPr>
          <a:xfrm>
            <a:off x="776898" y="39996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7" name="円/楕円 71"/>
          <p:cNvSpPr>
            <a:spLocks noChangeAspect="1"/>
          </p:cNvSpPr>
          <p:nvPr/>
        </p:nvSpPr>
        <p:spPr>
          <a:xfrm>
            <a:off x="845147" y="409302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8" name="円/楕円 72"/>
          <p:cNvSpPr>
            <a:spLocks noChangeAspect="1"/>
          </p:cNvSpPr>
          <p:nvPr/>
        </p:nvSpPr>
        <p:spPr>
          <a:xfrm>
            <a:off x="926123" y="42925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9" name="円/楕円 73"/>
          <p:cNvSpPr>
            <a:spLocks noChangeAspect="1"/>
          </p:cNvSpPr>
          <p:nvPr/>
        </p:nvSpPr>
        <p:spPr>
          <a:xfrm>
            <a:off x="501744" y="41079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0" name="円/楕円 74"/>
          <p:cNvSpPr>
            <a:spLocks noChangeAspect="1"/>
          </p:cNvSpPr>
          <p:nvPr/>
        </p:nvSpPr>
        <p:spPr>
          <a:xfrm>
            <a:off x="526639" y="4342472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1" name="円/楕円 75"/>
          <p:cNvSpPr>
            <a:spLocks noChangeAspect="1"/>
          </p:cNvSpPr>
          <p:nvPr/>
        </p:nvSpPr>
        <p:spPr>
          <a:xfrm>
            <a:off x="728596" y="461560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2" name="円/楕円 76"/>
          <p:cNvSpPr>
            <a:spLocks noChangeAspect="1"/>
          </p:cNvSpPr>
          <p:nvPr/>
        </p:nvSpPr>
        <p:spPr>
          <a:xfrm>
            <a:off x="659740" y="39892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3" name="円/楕円 77"/>
          <p:cNvSpPr>
            <a:spLocks noChangeAspect="1"/>
          </p:cNvSpPr>
          <p:nvPr/>
        </p:nvSpPr>
        <p:spPr>
          <a:xfrm>
            <a:off x="535673" y="444237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4" name="円/楕円 78"/>
          <p:cNvSpPr>
            <a:spLocks noChangeAspect="1"/>
          </p:cNvSpPr>
          <p:nvPr/>
        </p:nvSpPr>
        <p:spPr>
          <a:xfrm>
            <a:off x="672440" y="431243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5" name="円/楕円 79"/>
          <p:cNvSpPr>
            <a:spLocks noChangeAspect="1"/>
          </p:cNvSpPr>
          <p:nvPr/>
        </p:nvSpPr>
        <p:spPr>
          <a:xfrm>
            <a:off x="594231" y="436932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6" name="円/楕円 80"/>
          <p:cNvSpPr>
            <a:spLocks noChangeAspect="1"/>
          </p:cNvSpPr>
          <p:nvPr/>
        </p:nvSpPr>
        <p:spPr>
          <a:xfrm>
            <a:off x="598093" y="408202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7" name="円/楕円 81"/>
          <p:cNvSpPr>
            <a:spLocks noChangeAspect="1"/>
          </p:cNvSpPr>
          <p:nvPr/>
        </p:nvSpPr>
        <p:spPr>
          <a:xfrm>
            <a:off x="585939" y="389201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8" name="円/楕円 82"/>
          <p:cNvSpPr>
            <a:spLocks noChangeAspect="1"/>
          </p:cNvSpPr>
          <p:nvPr/>
        </p:nvSpPr>
        <p:spPr>
          <a:xfrm>
            <a:off x="487970" y="43148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9" name="円/楕円 83"/>
          <p:cNvSpPr>
            <a:spLocks noChangeAspect="1"/>
          </p:cNvSpPr>
          <p:nvPr/>
        </p:nvSpPr>
        <p:spPr>
          <a:xfrm>
            <a:off x="926618" y="412318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0" name="円/楕円 84"/>
          <p:cNvSpPr>
            <a:spLocks noChangeAspect="1"/>
          </p:cNvSpPr>
          <p:nvPr/>
        </p:nvSpPr>
        <p:spPr>
          <a:xfrm>
            <a:off x="619205" y="45722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" name="円/楕円 85"/>
          <p:cNvSpPr>
            <a:spLocks noChangeAspect="1"/>
          </p:cNvSpPr>
          <p:nvPr/>
        </p:nvSpPr>
        <p:spPr>
          <a:xfrm>
            <a:off x="524258" y="40064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2" name="円/楕円 86"/>
          <p:cNvSpPr>
            <a:spLocks noChangeAspect="1"/>
          </p:cNvSpPr>
          <p:nvPr/>
        </p:nvSpPr>
        <p:spPr>
          <a:xfrm>
            <a:off x="667377" y="38146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3" name="円/楕円 87"/>
          <p:cNvSpPr>
            <a:spLocks noChangeAspect="1"/>
          </p:cNvSpPr>
          <p:nvPr/>
        </p:nvSpPr>
        <p:spPr>
          <a:xfrm>
            <a:off x="723279" y="449876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4" name="円/楕円 88"/>
          <p:cNvSpPr>
            <a:spLocks noChangeAspect="1"/>
          </p:cNvSpPr>
          <p:nvPr/>
        </p:nvSpPr>
        <p:spPr>
          <a:xfrm>
            <a:off x="833015" y="454918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5" name="円/楕円 89"/>
          <p:cNvSpPr>
            <a:spLocks noChangeAspect="1"/>
          </p:cNvSpPr>
          <p:nvPr/>
        </p:nvSpPr>
        <p:spPr>
          <a:xfrm>
            <a:off x="746678" y="38865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6" name="円/楕円 90"/>
          <p:cNvSpPr>
            <a:spLocks noChangeAspect="1"/>
          </p:cNvSpPr>
          <p:nvPr/>
        </p:nvSpPr>
        <p:spPr>
          <a:xfrm>
            <a:off x="856639" y="390101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" name="円/楕円 91"/>
          <p:cNvSpPr>
            <a:spLocks noChangeAspect="1"/>
          </p:cNvSpPr>
          <p:nvPr/>
        </p:nvSpPr>
        <p:spPr>
          <a:xfrm>
            <a:off x="871710" y="44644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8" name="円/楕円 92"/>
          <p:cNvSpPr>
            <a:spLocks noChangeAspect="1"/>
          </p:cNvSpPr>
          <p:nvPr/>
        </p:nvSpPr>
        <p:spPr>
          <a:xfrm>
            <a:off x="489812" y="422682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9" name="円/楕円 93"/>
          <p:cNvSpPr>
            <a:spLocks noChangeAspect="1"/>
          </p:cNvSpPr>
          <p:nvPr/>
        </p:nvSpPr>
        <p:spPr>
          <a:xfrm>
            <a:off x="909016" y="400797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0" name="円/楕円 94"/>
          <p:cNvSpPr>
            <a:spLocks noChangeAspect="1"/>
          </p:cNvSpPr>
          <p:nvPr/>
        </p:nvSpPr>
        <p:spPr>
          <a:xfrm>
            <a:off x="570217" y="44965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1" name="円/楕円 95"/>
          <p:cNvSpPr>
            <a:spLocks noChangeAspect="1"/>
          </p:cNvSpPr>
          <p:nvPr/>
        </p:nvSpPr>
        <p:spPr>
          <a:xfrm>
            <a:off x="755264" y="411464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2" name="円/楕円 96"/>
          <p:cNvSpPr>
            <a:spLocks noChangeAspect="1"/>
          </p:cNvSpPr>
          <p:nvPr/>
        </p:nvSpPr>
        <p:spPr>
          <a:xfrm>
            <a:off x="564106" y="429051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3" name="円/楕円 97"/>
          <p:cNvSpPr>
            <a:spLocks noChangeAspect="1"/>
          </p:cNvSpPr>
          <p:nvPr/>
        </p:nvSpPr>
        <p:spPr>
          <a:xfrm>
            <a:off x="676889" y="441204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4" name="円/楕円 98"/>
          <p:cNvSpPr>
            <a:spLocks noChangeAspect="1"/>
          </p:cNvSpPr>
          <p:nvPr/>
        </p:nvSpPr>
        <p:spPr>
          <a:xfrm>
            <a:off x="565211" y="42000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5" name="円/楕円 99"/>
          <p:cNvSpPr>
            <a:spLocks noChangeAspect="1"/>
          </p:cNvSpPr>
          <p:nvPr/>
        </p:nvSpPr>
        <p:spPr>
          <a:xfrm>
            <a:off x="686509" y="452190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6" name="円/楕円 100"/>
          <p:cNvSpPr>
            <a:spLocks noChangeAspect="1"/>
          </p:cNvSpPr>
          <p:nvPr/>
        </p:nvSpPr>
        <p:spPr>
          <a:xfrm>
            <a:off x="824545" y="41631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7" name="円/楕円 101"/>
          <p:cNvSpPr>
            <a:spLocks noChangeAspect="1"/>
          </p:cNvSpPr>
          <p:nvPr/>
        </p:nvSpPr>
        <p:spPr>
          <a:xfrm>
            <a:off x="678388" y="415235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8" name="円/楕円 102"/>
          <p:cNvSpPr>
            <a:spLocks noChangeAspect="1"/>
          </p:cNvSpPr>
          <p:nvPr/>
        </p:nvSpPr>
        <p:spPr>
          <a:xfrm>
            <a:off x="861356" y="414053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9" name="円/楕円 103"/>
          <p:cNvSpPr>
            <a:spLocks noChangeAspect="1"/>
          </p:cNvSpPr>
          <p:nvPr/>
        </p:nvSpPr>
        <p:spPr>
          <a:xfrm>
            <a:off x="663969" y="391648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0" name="円/楕円 104"/>
          <p:cNvSpPr>
            <a:spLocks noChangeAspect="1"/>
          </p:cNvSpPr>
          <p:nvPr/>
        </p:nvSpPr>
        <p:spPr>
          <a:xfrm>
            <a:off x="776768" y="38251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1" name="円/楕円 105"/>
          <p:cNvSpPr>
            <a:spLocks noChangeAspect="1"/>
          </p:cNvSpPr>
          <p:nvPr/>
        </p:nvSpPr>
        <p:spPr>
          <a:xfrm>
            <a:off x="699405" y="40617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2" name="角丸四角形 101"/>
          <p:cNvSpPr/>
          <p:nvPr/>
        </p:nvSpPr>
        <p:spPr>
          <a:xfrm>
            <a:off x="4579749" y="3378527"/>
            <a:ext cx="3261720" cy="2180189"/>
          </a:xfrm>
          <a:prstGeom prst="roundRect">
            <a:avLst>
              <a:gd name="adj" fmla="val 34861"/>
            </a:avLst>
          </a:prstGeom>
          <a:gradFill flip="none" rotWithShape="1">
            <a:gsLst>
              <a:gs pos="0">
                <a:srgbClr val="F89708"/>
              </a:gs>
              <a:gs pos="100000">
                <a:srgbClr val="FE3E0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03" name="円/楕円 111"/>
          <p:cNvSpPr>
            <a:spLocks noChangeAspect="1"/>
          </p:cNvSpPr>
          <p:nvPr/>
        </p:nvSpPr>
        <p:spPr>
          <a:xfrm>
            <a:off x="4890578" y="4978684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4" name="円/楕円 117"/>
          <p:cNvSpPr>
            <a:spLocks noChangeAspect="1"/>
          </p:cNvSpPr>
          <p:nvPr/>
        </p:nvSpPr>
        <p:spPr>
          <a:xfrm>
            <a:off x="4825379" y="5240055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5" name="円/楕円 125"/>
          <p:cNvSpPr>
            <a:spLocks noChangeAspect="1"/>
          </p:cNvSpPr>
          <p:nvPr/>
        </p:nvSpPr>
        <p:spPr>
          <a:xfrm>
            <a:off x="4246113" y="4934709"/>
            <a:ext cx="355900" cy="355899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6" name="円/楕円 126"/>
          <p:cNvSpPr>
            <a:spLocks noChangeAspect="1"/>
          </p:cNvSpPr>
          <p:nvPr/>
        </p:nvSpPr>
        <p:spPr>
          <a:xfrm>
            <a:off x="4745254" y="5609761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7" name="円/楕円 128"/>
          <p:cNvSpPr>
            <a:spLocks noChangeAspect="1"/>
          </p:cNvSpPr>
          <p:nvPr/>
        </p:nvSpPr>
        <p:spPr>
          <a:xfrm>
            <a:off x="4268441" y="5181611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8" name="円/楕円 129"/>
          <p:cNvSpPr>
            <a:spLocks noChangeAspect="1"/>
          </p:cNvSpPr>
          <p:nvPr/>
        </p:nvSpPr>
        <p:spPr>
          <a:xfrm>
            <a:off x="4606465" y="486047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9" name="円/楕円 130"/>
          <p:cNvSpPr>
            <a:spLocks noChangeAspect="1"/>
          </p:cNvSpPr>
          <p:nvPr/>
        </p:nvSpPr>
        <p:spPr>
          <a:xfrm>
            <a:off x="4413168" y="5001086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0" name="円/楕円 133"/>
          <p:cNvSpPr>
            <a:spLocks noChangeAspect="1"/>
          </p:cNvSpPr>
          <p:nvPr/>
        </p:nvSpPr>
        <p:spPr>
          <a:xfrm>
            <a:off x="5595437" y="4408637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1" name="円/楕円 135"/>
          <p:cNvSpPr>
            <a:spLocks noChangeAspect="1"/>
          </p:cNvSpPr>
          <p:nvPr/>
        </p:nvSpPr>
        <p:spPr>
          <a:xfrm>
            <a:off x="4474893" y="5502519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円/楕円 138"/>
          <p:cNvSpPr>
            <a:spLocks noChangeAspect="1"/>
          </p:cNvSpPr>
          <p:nvPr/>
        </p:nvSpPr>
        <p:spPr>
          <a:xfrm>
            <a:off x="4732113" y="5320980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3" name="円/楕円 139"/>
          <p:cNvSpPr>
            <a:spLocks noChangeAspect="1"/>
          </p:cNvSpPr>
          <p:nvPr/>
        </p:nvSpPr>
        <p:spPr>
          <a:xfrm>
            <a:off x="5003328" y="544561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4" name="円/楕円 145"/>
          <p:cNvSpPr>
            <a:spLocks noChangeAspect="1"/>
          </p:cNvSpPr>
          <p:nvPr/>
        </p:nvSpPr>
        <p:spPr>
          <a:xfrm>
            <a:off x="4353818" y="5315634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5" name="円/楕円 148"/>
          <p:cNvSpPr>
            <a:spLocks noChangeAspect="1"/>
          </p:cNvSpPr>
          <p:nvPr/>
        </p:nvSpPr>
        <p:spPr>
          <a:xfrm>
            <a:off x="4617459" y="5106650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6" name="円/楕円 150"/>
          <p:cNvSpPr>
            <a:spLocks noChangeAspect="1"/>
          </p:cNvSpPr>
          <p:nvPr/>
        </p:nvSpPr>
        <p:spPr>
          <a:xfrm>
            <a:off x="4641236" y="537819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7" name="円/楕円 157"/>
          <p:cNvSpPr>
            <a:spLocks noChangeAspect="1"/>
          </p:cNvSpPr>
          <p:nvPr/>
        </p:nvSpPr>
        <p:spPr>
          <a:xfrm>
            <a:off x="6841409" y="3560856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60"/>
          <p:cNvSpPr>
            <a:spLocks noChangeAspect="1"/>
          </p:cNvSpPr>
          <p:nvPr/>
        </p:nvSpPr>
        <p:spPr>
          <a:xfrm>
            <a:off x="7197308" y="3560856"/>
            <a:ext cx="355900" cy="355899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9" name="円/楕円 168"/>
          <p:cNvSpPr>
            <a:spLocks noChangeAspect="1"/>
          </p:cNvSpPr>
          <p:nvPr/>
        </p:nvSpPr>
        <p:spPr>
          <a:xfrm>
            <a:off x="7221037" y="3139162"/>
            <a:ext cx="355900" cy="355899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円/楕円 169"/>
          <p:cNvSpPr>
            <a:spLocks noChangeAspect="1"/>
          </p:cNvSpPr>
          <p:nvPr/>
        </p:nvSpPr>
        <p:spPr>
          <a:xfrm>
            <a:off x="7412599" y="3342981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円/楕円 170"/>
          <p:cNvSpPr>
            <a:spLocks noChangeAspect="1"/>
          </p:cNvSpPr>
          <p:nvPr/>
        </p:nvSpPr>
        <p:spPr>
          <a:xfrm>
            <a:off x="7581279" y="3573685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2" name="円/楕円 175"/>
          <p:cNvSpPr>
            <a:spLocks noChangeAspect="1"/>
          </p:cNvSpPr>
          <p:nvPr/>
        </p:nvSpPr>
        <p:spPr>
          <a:xfrm>
            <a:off x="7123042" y="3317181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円/楕円 180"/>
          <p:cNvSpPr>
            <a:spLocks noChangeAspect="1"/>
          </p:cNvSpPr>
          <p:nvPr/>
        </p:nvSpPr>
        <p:spPr>
          <a:xfrm>
            <a:off x="6940641" y="3076882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4" name="円/楕円 182"/>
          <p:cNvSpPr>
            <a:spLocks noChangeAspect="1"/>
          </p:cNvSpPr>
          <p:nvPr/>
        </p:nvSpPr>
        <p:spPr>
          <a:xfrm>
            <a:off x="6796967" y="4312232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" name="円/楕円 185"/>
          <p:cNvSpPr>
            <a:spLocks noChangeAspect="1"/>
          </p:cNvSpPr>
          <p:nvPr/>
        </p:nvSpPr>
        <p:spPr>
          <a:xfrm>
            <a:off x="7141916" y="2885772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88"/>
          <p:cNvSpPr>
            <a:spLocks noChangeAspect="1"/>
          </p:cNvSpPr>
          <p:nvPr/>
        </p:nvSpPr>
        <p:spPr>
          <a:xfrm>
            <a:off x="7337911" y="3063357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89"/>
          <p:cNvSpPr>
            <a:spLocks noChangeAspect="1"/>
          </p:cNvSpPr>
          <p:nvPr/>
        </p:nvSpPr>
        <p:spPr>
          <a:xfrm>
            <a:off x="7609681" y="3099116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円/楕円 192"/>
          <p:cNvSpPr>
            <a:spLocks noChangeAspect="1"/>
          </p:cNvSpPr>
          <p:nvPr/>
        </p:nvSpPr>
        <p:spPr>
          <a:xfrm>
            <a:off x="7739133" y="3363470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94"/>
          <p:cNvSpPr>
            <a:spLocks noChangeAspect="1"/>
          </p:cNvSpPr>
          <p:nvPr/>
        </p:nvSpPr>
        <p:spPr>
          <a:xfrm>
            <a:off x="7359131" y="3627102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202"/>
          <p:cNvSpPr>
            <a:spLocks noChangeAspect="1"/>
          </p:cNvSpPr>
          <p:nvPr/>
        </p:nvSpPr>
        <p:spPr>
          <a:xfrm>
            <a:off x="7133494" y="3137350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203"/>
          <p:cNvSpPr>
            <a:spLocks noChangeAspect="1"/>
          </p:cNvSpPr>
          <p:nvPr/>
        </p:nvSpPr>
        <p:spPr>
          <a:xfrm>
            <a:off x="7412278" y="2911600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円/楕円 204"/>
          <p:cNvSpPr>
            <a:spLocks noChangeAspect="1"/>
          </p:cNvSpPr>
          <p:nvPr/>
        </p:nvSpPr>
        <p:spPr>
          <a:xfrm>
            <a:off x="7221074" y="3496317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" name="右矢印 132"/>
          <p:cNvSpPr/>
          <p:nvPr/>
        </p:nvSpPr>
        <p:spPr>
          <a:xfrm>
            <a:off x="2904431" y="3354854"/>
            <a:ext cx="1029749" cy="21409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34" name="円/楕円 211"/>
          <p:cNvSpPr>
            <a:spLocks noChangeAspect="1"/>
          </p:cNvSpPr>
          <p:nvPr/>
        </p:nvSpPr>
        <p:spPr>
          <a:xfrm>
            <a:off x="5213869" y="4355941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円/楕円 212"/>
          <p:cNvSpPr>
            <a:spLocks noChangeAspect="1"/>
          </p:cNvSpPr>
          <p:nvPr/>
        </p:nvSpPr>
        <p:spPr>
          <a:xfrm>
            <a:off x="5892843" y="398535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213"/>
          <p:cNvSpPr>
            <a:spLocks noChangeAspect="1"/>
          </p:cNvSpPr>
          <p:nvPr/>
        </p:nvSpPr>
        <p:spPr>
          <a:xfrm>
            <a:off x="5417513" y="4651763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円/楕円 214"/>
          <p:cNvSpPr>
            <a:spLocks noChangeAspect="1"/>
          </p:cNvSpPr>
          <p:nvPr/>
        </p:nvSpPr>
        <p:spPr>
          <a:xfrm>
            <a:off x="6045243" y="413775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円/楕円 215"/>
          <p:cNvSpPr>
            <a:spLocks noChangeAspect="1"/>
          </p:cNvSpPr>
          <p:nvPr/>
        </p:nvSpPr>
        <p:spPr>
          <a:xfrm>
            <a:off x="4843578" y="3956333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216"/>
          <p:cNvSpPr>
            <a:spLocks noChangeAspect="1"/>
          </p:cNvSpPr>
          <p:nvPr/>
        </p:nvSpPr>
        <p:spPr>
          <a:xfrm>
            <a:off x="6772101" y="3925170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217"/>
          <p:cNvSpPr>
            <a:spLocks noChangeAspect="1"/>
          </p:cNvSpPr>
          <p:nvPr/>
        </p:nvSpPr>
        <p:spPr>
          <a:xfrm>
            <a:off x="6091969" y="4606701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円/楕円 218"/>
          <p:cNvSpPr>
            <a:spLocks noChangeAspect="1"/>
          </p:cNvSpPr>
          <p:nvPr/>
        </p:nvSpPr>
        <p:spPr>
          <a:xfrm>
            <a:off x="6350043" y="444255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円/楕円 219"/>
          <p:cNvSpPr>
            <a:spLocks noChangeAspect="1"/>
          </p:cNvSpPr>
          <p:nvPr/>
        </p:nvSpPr>
        <p:spPr>
          <a:xfrm>
            <a:off x="5670852" y="4176537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円/楕円 220"/>
          <p:cNvSpPr>
            <a:spLocks noChangeAspect="1"/>
          </p:cNvSpPr>
          <p:nvPr/>
        </p:nvSpPr>
        <p:spPr>
          <a:xfrm>
            <a:off x="7300992" y="4613348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円/楕円 221"/>
          <p:cNvSpPr>
            <a:spLocks noChangeAspect="1"/>
          </p:cNvSpPr>
          <p:nvPr/>
        </p:nvSpPr>
        <p:spPr>
          <a:xfrm>
            <a:off x="6485509" y="4139028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円/楕円 222"/>
          <p:cNvSpPr>
            <a:spLocks noChangeAspect="1"/>
          </p:cNvSpPr>
          <p:nvPr/>
        </p:nvSpPr>
        <p:spPr>
          <a:xfrm>
            <a:off x="5812321" y="5042907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223"/>
          <p:cNvSpPr>
            <a:spLocks noChangeAspect="1"/>
          </p:cNvSpPr>
          <p:nvPr/>
        </p:nvSpPr>
        <p:spPr>
          <a:xfrm>
            <a:off x="6549169" y="5063901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7" name="円/楕円 224"/>
          <p:cNvSpPr>
            <a:spLocks noChangeAspect="1"/>
          </p:cNvSpPr>
          <p:nvPr/>
        </p:nvSpPr>
        <p:spPr>
          <a:xfrm>
            <a:off x="6825517" y="4792679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8" name="円/楕円 225"/>
          <p:cNvSpPr>
            <a:spLocks noChangeAspect="1"/>
          </p:cNvSpPr>
          <p:nvPr/>
        </p:nvSpPr>
        <p:spPr>
          <a:xfrm>
            <a:off x="6369313" y="3612224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226"/>
          <p:cNvSpPr>
            <a:spLocks noChangeAspect="1"/>
          </p:cNvSpPr>
          <p:nvPr/>
        </p:nvSpPr>
        <p:spPr>
          <a:xfrm>
            <a:off x="5634371" y="3582063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" name="円/楕円 227"/>
          <p:cNvSpPr>
            <a:spLocks noChangeAspect="1"/>
          </p:cNvSpPr>
          <p:nvPr/>
        </p:nvSpPr>
        <p:spPr>
          <a:xfrm>
            <a:off x="5400739" y="5072838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228"/>
          <p:cNvSpPr>
            <a:spLocks noChangeAspect="1"/>
          </p:cNvSpPr>
          <p:nvPr/>
        </p:nvSpPr>
        <p:spPr>
          <a:xfrm>
            <a:off x="5210776" y="3778594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2" name="円/楕円 229"/>
          <p:cNvSpPr>
            <a:spLocks noChangeAspect="1"/>
          </p:cNvSpPr>
          <p:nvPr/>
        </p:nvSpPr>
        <p:spPr>
          <a:xfrm>
            <a:off x="7123042" y="4139028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3" name="円/楕円 230"/>
          <p:cNvSpPr>
            <a:spLocks noChangeAspect="1"/>
          </p:cNvSpPr>
          <p:nvPr/>
        </p:nvSpPr>
        <p:spPr>
          <a:xfrm>
            <a:off x="4890578" y="4523783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4" name="円/楕円 231"/>
          <p:cNvSpPr>
            <a:spLocks noChangeAspect="1"/>
          </p:cNvSpPr>
          <p:nvPr/>
        </p:nvSpPr>
        <p:spPr>
          <a:xfrm>
            <a:off x="6154522" y="3872249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5" name="円/楕円 232"/>
          <p:cNvSpPr>
            <a:spLocks noChangeAspect="1"/>
          </p:cNvSpPr>
          <p:nvPr/>
        </p:nvSpPr>
        <p:spPr>
          <a:xfrm>
            <a:off x="6434039" y="3312963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6" name="円/楕円 233"/>
          <p:cNvSpPr>
            <a:spLocks noChangeAspect="1"/>
          </p:cNvSpPr>
          <p:nvPr/>
        </p:nvSpPr>
        <p:spPr>
          <a:xfrm>
            <a:off x="6171216" y="5358426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7" name="円/楕円 234"/>
          <p:cNvSpPr>
            <a:spLocks noChangeAspect="1"/>
          </p:cNvSpPr>
          <p:nvPr/>
        </p:nvSpPr>
        <p:spPr>
          <a:xfrm>
            <a:off x="5196230" y="3286062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58" name="直線コネクタ 157"/>
          <p:cNvCxnSpPr/>
          <p:nvPr/>
        </p:nvCxnSpPr>
        <p:spPr>
          <a:xfrm>
            <a:off x="6234621" y="2885772"/>
            <a:ext cx="11960" cy="3214691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コネクタ 158"/>
          <p:cNvCxnSpPr/>
          <p:nvPr/>
        </p:nvCxnSpPr>
        <p:spPr>
          <a:xfrm>
            <a:off x="6521732" y="2876241"/>
            <a:ext cx="11960" cy="321469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コネクタ 159"/>
          <p:cNvCxnSpPr/>
          <p:nvPr/>
        </p:nvCxnSpPr>
        <p:spPr>
          <a:xfrm>
            <a:off x="5956816" y="2876241"/>
            <a:ext cx="11960" cy="321469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下矢印 161"/>
          <p:cNvSpPr/>
          <p:nvPr/>
        </p:nvSpPr>
        <p:spPr>
          <a:xfrm rot="20492577">
            <a:off x="6233671" y="5535369"/>
            <a:ext cx="607738" cy="820223"/>
          </a:xfrm>
          <a:prstGeom prst="downArrow">
            <a:avLst/>
          </a:prstGeom>
          <a:gradFill>
            <a:gsLst>
              <a:gs pos="0">
                <a:srgbClr val="FF0000">
                  <a:alpha val="20000"/>
                </a:srgbClr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63" name="下矢印 162"/>
          <p:cNvSpPr/>
          <p:nvPr/>
        </p:nvSpPr>
        <p:spPr>
          <a:xfrm rot="20573208" flipV="1">
            <a:off x="5568359" y="2577801"/>
            <a:ext cx="607738" cy="820223"/>
          </a:xfrm>
          <a:prstGeom prst="downArrow">
            <a:avLst/>
          </a:prstGeom>
          <a:gradFill>
            <a:gsLst>
              <a:gs pos="0">
                <a:srgbClr val="FF0000">
                  <a:alpha val="20000"/>
                </a:srgbClr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66" name="下矢印 165"/>
          <p:cNvSpPr/>
          <p:nvPr/>
        </p:nvSpPr>
        <p:spPr>
          <a:xfrm rot="1121911">
            <a:off x="5558129" y="5544969"/>
            <a:ext cx="607738" cy="820223"/>
          </a:xfrm>
          <a:prstGeom prst="downArrow">
            <a:avLst/>
          </a:prstGeom>
          <a:gradFill>
            <a:gsLst>
              <a:gs pos="0">
                <a:srgbClr val="0066FF">
                  <a:alpha val="28000"/>
                </a:srgbClr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67" name="下矢印 166"/>
          <p:cNvSpPr/>
          <p:nvPr/>
        </p:nvSpPr>
        <p:spPr>
          <a:xfrm rot="801144" flipV="1">
            <a:off x="6270383" y="2538695"/>
            <a:ext cx="607738" cy="820223"/>
          </a:xfrm>
          <a:prstGeom prst="downArrow">
            <a:avLst/>
          </a:prstGeom>
          <a:gradFill>
            <a:gsLst>
              <a:gs pos="0">
                <a:srgbClr val="0066FF">
                  <a:alpha val="28000"/>
                </a:srgbClr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169" name="TexTeXPicture" descr="&lt;?xml version=&quot;1.0&quot; encoding=&quot;utf-16&quot;?&gt;&#10;&lt;TeXTeX&gt;&#10;  &lt;preamble&gt;\documentclass{jarticle}&#10;\usepackage{amsmath}&#10;\pagestyle{empty}&lt;/preamble&gt;&#10;  &lt;body&gt;\begin{align*} &#10;dv_1/d\eta&#10;\end{align*}&lt;/body&gt;&#10;  &lt;fcolor&gt;FFFFFFFF&lt;/fcolor&gt;&#10;  &lt;bcolor&gt;FFFFFFFF&lt;/bcolor&gt;&#10;  &lt;transparent&gt;True&lt;/transparent&gt;&#10;  &lt;resolution&gt;1800&lt;/resolution&gt;&#10;  &lt;imageh&gt;250&lt;/imageh&gt;&#10;  &lt;imagew&gt;731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228" y="1757375"/>
            <a:ext cx="1343965" cy="459632"/>
          </a:xfrm>
          <a:prstGeom prst="rect">
            <a:avLst/>
          </a:prstGeom>
        </p:spPr>
      </p:pic>
      <p:sp>
        <p:nvSpPr>
          <p:cNvPr id="170" name="テキスト ボックス 169"/>
          <p:cNvSpPr txBox="1"/>
          <p:nvPr/>
        </p:nvSpPr>
        <p:spPr>
          <a:xfrm>
            <a:off x="2651245" y="1706189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Directed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Flow: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76" name="角丸四角形 175"/>
          <p:cNvSpPr/>
          <p:nvPr/>
        </p:nvSpPr>
        <p:spPr>
          <a:xfrm>
            <a:off x="6909606" y="1915834"/>
            <a:ext cx="1502772" cy="1007658"/>
          </a:xfrm>
          <a:prstGeom prst="roundRect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171" name="TexTeXPicture" descr="&lt;?xml version=&quot;1.0&quot; encoding=&quot;utf-16&quot;?&gt;&#10;&lt;TeXTeX&gt;&#10;  &lt;preamble&gt;\documentclass{jarticle}&#10;\usepackage{amsmath}&#10;\pagestyle{empty}&lt;/preamble&gt;&#10;  &lt;body&gt;\begin{align*} &#10;\frac{dv_1}{d\eta}&amp;gt;0&#10;\end{align*}&lt;/body&gt;&#10;  &lt;fcolor&gt;FFFFFFFF&lt;/fcolor&gt;&#10;  &lt;bcolor&gt;FFFFFFFF&lt;/bcolor&gt;&#10;  &lt;transparent&gt;True&lt;/transparent&gt;&#10;  &lt;resolution&gt;1800&lt;/resolution&gt;&#10;  &lt;imageh&gt;563&lt;/imageh&gt;&#10;  &lt;imagew&gt;838&lt;/imagew&gt;&#10;  &lt;scale&gt;50&lt;/scale&gt;&#10;  &lt;cursor&gt;36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530" y="2055791"/>
            <a:ext cx="1149046" cy="771973"/>
          </a:xfrm>
          <a:prstGeom prst="rect">
            <a:avLst/>
          </a:prstGeom>
        </p:spPr>
      </p:pic>
      <p:sp>
        <p:nvSpPr>
          <p:cNvPr id="177" name="角丸四角形 176"/>
          <p:cNvSpPr/>
          <p:nvPr/>
        </p:nvSpPr>
        <p:spPr>
          <a:xfrm>
            <a:off x="6924346" y="5614852"/>
            <a:ext cx="1502772" cy="1007658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179" name="TexTeXPicture" descr="&lt;?xml version=&quot;1.0&quot; encoding=&quot;utf-16&quot;?&gt;&#10;&lt;TeXTeX&gt;&#10;  &lt;preamble&gt;\documentclass{jarticle}&#10;\usepackage{amsmath}&#10;\pagestyle{empty}&lt;/preamble&gt;&#10;  &lt;body&gt;\begin{align*} &#10;\frac{dv_1}{d\eta}&amp;lt;0&#10;\end{align*}&lt;/body&gt;&#10;  &lt;fcolor&gt;FFFFFFFF&lt;/fcolor&gt;&#10;  &lt;bcolor&gt;FFFFFFFF&lt;/bcolor&gt;&#10;  &lt;transparent&gt;True&lt;/transparent&gt;&#10;  &lt;resolution&gt;1800&lt;/resolution&gt;&#10;  &lt;imageh&gt;563&lt;/imageh&gt;&#10;  &lt;imagew&gt;838&lt;/imagew&gt;&#10;  &lt;scale&gt;50&lt;/scale&gt;&#10;  &lt;cursor&gt;35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270" y="5754809"/>
            <a:ext cx="1149046" cy="77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5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t="59166"/>
          <a:stretch/>
        </p:blipFill>
        <p:spPr>
          <a:xfrm>
            <a:off x="1882933" y="2730829"/>
            <a:ext cx="5434277" cy="2663841"/>
          </a:xfrm>
          <a:prstGeom prst="rect">
            <a:avLst/>
          </a:prstGeom>
        </p:spPr>
      </p:pic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dv_1/d\eta&#10;\end{align*}&lt;/body&gt;&#10;  &lt;fcolor&gt;FF000000&lt;/fcolor&gt;&#10;  &lt;bcolor&gt;FFFFFFFF&lt;/bcolor&gt;&#10;  &lt;transparent&gt;True&lt;/transparent&gt;&#10;  &lt;resolution&gt;1800&lt;/resolution&gt;&#10;  &lt;imageh&gt;250&lt;/imageh&gt;&#10;  &lt;imagew&gt;731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46603" y="3657601"/>
            <a:ext cx="1218401" cy="416689"/>
          </a:xfrm>
          <a:prstGeom prst="rect">
            <a:avLst/>
          </a:prstGeom>
        </p:spPr>
      </p:pic>
      <p:grpSp>
        <p:nvGrpSpPr>
          <p:cNvPr id="114" name="グループ化 113"/>
          <p:cNvGrpSpPr>
            <a:grpSpLocks noChangeAspect="1"/>
          </p:cNvGrpSpPr>
          <p:nvPr/>
        </p:nvGrpSpPr>
        <p:grpSpPr>
          <a:xfrm>
            <a:off x="5126111" y="776134"/>
            <a:ext cx="3941853" cy="2001316"/>
            <a:chOff x="1064328" y="1516916"/>
            <a:chExt cx="6674021" cy="3388464"/>
          </a:xfrm>
        </p:grpSpPr>
        <p:sp>
          <p:nvSpPr>
            <p:cNvPr id="7" name="右矢印 6"/>
            <p:cNvSpPr/>
            <p:nvPr/>
          </p:nvSpPr>
          <p:spPr>
            <a:xfrm>
              <a:off x="6514195" y="2283438"/>
              <a:ext cx="1224154" cy="948412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8" name="右矢印 7"/>
            <p:cNvSpPr/>
            <p:nvPr/>
          </p:nvSpPr>
          <p:spPr>
            <a:xfrm flipH="1">
              <a:off x="1064328" y="3185975"/>
              <a:ext cx="1173929" cy="948412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9" name="角丸四角形 8"/>
            <p:cNvSpPr/>
            <p:nvPr/>
          </p:nvSpPr>
          <p:spPr>
            <a:xfrm>
              <a:off x="2283568" y="2304916"/>
              <a:ext cx="4198360" cy="1716728"/>
            </a:xfrm>
            <a:prstGeom prst="roundRect">
              <a:avLst>
                <a:gd name="adj" fmla="val 26526"/>
              </a:avLst>
            </a:prstGeom>
            <a:gradFill flip="none" rotWithShape="1">
              <a:gsLst>
                <a:gs pos="0">
                  <a:srgbClr val="F89708"/>
                </a:gs>
                <a:gs pos="100000">
                  <a:srgbClr val="FE3E0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0" name="円/楕円 9"/>
            <p:cNvSpPr>
              <a:spLocks noChangeAspect="1"/>
            </p:cNvSpPr>
            <p:nvPr/>
          </p:nvSpPr>
          <p:spPr>
            <a:xfrm>
              <a:off x="2084880" y="29784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" name="円/楕円 10"/>
            <p:cNvSpPr>
              <a:spLocks noChangeAspect="1"/>
            </p:cNvSpPr>
            <p:nvPr/>
          </p:nvSpPr>
          <p:spPr>
            <a:xfrm>
              <a:off x="2242537" y="323382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2" name="円/楕円 11"/>
            <p:cNvSpPr>
              <a:spLocks noChangeAspect="1"/>
            </p:cNvSpPr>
            <p:nvPr/>
          </p:nvSpPr>
          <p:spPr>
            <a:xfrm>
              <a:off x="2513347" y="34615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" name="円/楕円 12"/>
            <p:cNvSpPr>
              <a:spLocks noChangeAspect="1"/>
            </p:cNvSpPr>
            <p:nvPr/>
          </p:nvSpPr>
          <p:spPr>
            <a:xfrm>
              <a:off x="2340252" y="2978458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4" name="円/楕円 13"/>
            <p:cNvSpPr>
              <a:spLocks noChangeAspect="1"/>
            </p:cNvSpPr>
            <p:nvPr/>
          </p:nvSpPr>
          <p:spPr>
            <a:xfrm>
              <a:off x="2633042" y="3248726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5" name="円/楕円 14"/>
            <p:cNvSpPr>
              <a:spLocks noChangeAspect="1"/>
            </p:cNvSpPr>
            <p:nvPr/>
          </p:nvSpPr>
          <p:spPr>
            <a:xfrm>
              <a:off x="2716124" y="346381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6" name="円/楕円 15"/>
            <p:cNvSpPr>
              <a:spLocks noChangeAspect="1"/>
            </p:cNvSpPr>
            <p:nvPr/>
          </p:nvSpPr>
          <p:spPr>
            <a:xfrm>
              <a:off x="2743027" y="318080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7" name="円/楕円 16"/>
            <p:cNvSpPr>
              <a:spLocks noChangeAspect="1"/>
            </p:cNvSpPr>
            <p:nvPr/>
          </p:nvSpPr>
          <p:spPr>
            <a:xfrm>
              <a:off x="2432781" y="32461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8" name="円/楕円 17"/>
            <p:cNvSpPr>
              <a:spLocks noChangeAspect="1"/>
            </p:cNvSpPr>
            <p:nvPr/>
          </p:nvSpPr>
          <p:spPr>
            <a:xfrm>
              <a:off x="2466565" y="364913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9" name="円/楕円 18"/>
            <p:cNvSpPr>
              <a:spLocks noChangeAspect="1"/>
            </p:cNvSpPr>
            <p:nvPr/>
          </p:nvSpPr>
          <p:spPr>
            <a:xfrm>
              <a:off x="2100981" y="275285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円/楕円 19"/>
            <p:cNvSpPr>
              <a:spLocks noChangeAspect="1"/>
            </p:cNvSpPr>
            <p:nvPr/>
          </p:nvSpPr>
          <p:spPr>
            <a:xfrm>
              <a:off x="2572583" y="328214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1" name="円/楕円 20"/>
            <p:cNvSpPr>
              <a:spLocks noChangeAspect="1"/>
            </p:cNvSpPr>
            <p:nvPr/>
          </p:nvSpPr>
          <p:spPr>
            <a:xfrm>
              <a:off x="2357278" y="2675877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" name="円/楕円 21"/>
            <p:cNvSpPr>
              <a:spLocks noChangeAspect="1"/>
            </p:cNvSpPr>
            <p:nvPr/>
          </p:nvSpPr>
          <p:spPr>
            <a:xfrm>
              <a:off x="2494732" y="282212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" name="円/楕円 22"/>
            <p:cNvSpPr>
              <a:spLocks noChangeAspect="1"/>
            </p:cNvSpPr>
            <p:nvPr/>
          </p:nvSpPr>
          <p:spPr>
            <a:xfrm>
              <a:off x="2615765" y="298766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円/楕円 23"/>
            <p:cNvSpPr>
              <a:spLocks noChangeAspect="1"/>
            </p:cNvSpPr>
            <p:nvPr/>
          </p:nvSpPr>
          <p:spPr>
            <a:xfrm>
              <a:off x="2759369" y="334142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" name="円/楕円 24"/>
            <p:cNvSpPr>
              <a:spLocks noChangeAspect="1"/>
            </p:cNvSpPr>
            <p:nvPr/>
          </p:nvSpPr>
          <p:spPr>
            <a:xfrm>
              <a:off x="2006770" y="301418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" name="円/楕円 25"/>
            <p:cNvSpPr>
              <a:spLocks noChangeAspect="1"/>
            </p:cNvSpPr>
            <p:nvPr/>
          </p:nvSpPr>
          <p:spPr>
            <a:xfrm>
              <a:off x="2050919" y="3430032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" name="円/楕円 26"/>
            <p:cNvSpPr>
              <a:spLocks noChangeAspect="1"/>
            </p:cNvSpPr>
            <p:nvPr/>
          </p:nvSpPr>
          <p:spPr>
            <a:xfrm>
              <a:off x="2409072" y="391440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" name="円/楕円 27"/>
            <p:cNvSpPr>
              <a:spLocks noChangeAspect="1"/>
            </p:cNvSpPr>
            <p:nvPr/>
          </p:nvSpPr>
          <p:spPr>
            <a:xfrm>
              <a:off x="2286962" y="280361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" name="円/楕円 28"/>
            <p:cNvSpPr>
              <a:spLocks noChangeAspect="1"/>
            </p:cNvSpPr>
            <p:nvPr/>
          </p:nvSpPr>
          <p:spPr>
            <a:xfrm>
              <a:off x="2066940" y="360719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" name="円/楕円 29"/>
            <p:cNvSpPr>
              <a:spLocks noChangeAspect="1"/>
            </p:cNvSpPr>
            <p:nvPr/>
          </p:nvSpPr>
          <p:spPr>
            <a:xfrm>
              <a:off x="2309485" y="337676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" name="円/楕円 30"/>
            <p:cNvSpPr>
              <a:spLocks noChangeAspect="1"/>
            </p:cNvSpPr>
            <p:nvPr/>
          </p:nvSpPr>
          <p:spPr>
            <a:xfrm>
              <a:off x="2170788" y="347766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2" name="円/楕円 31"/>
            <p:cNvSpPr>
              <a:spLocks noChangeAspect="1"/>
            </p:cNvSpPr>
            <p:nvPr/>
          </p:nvSpPr>
          <p:spPr>
            <a:xfrm>
              <a:off x="2177637" y="296814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3" name="円/楕円 32"/>
            <p:cNvSpPr>
              <a:spLocks noChangeAspect="1"/>
            </p:cNvSpPr>
            <p:nvPr/>
          </p:nvSpPr>
          <p:spPr>
            <a:xfrm>
              <a:off x="2156083" y="263118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4" name="円/楕円 33"/>
            <p:cNvSpPr>
              <a:spLocks noChangeAspect="1"/>
            </p:cNvSpPr>
            <p:nvPr/>
          </p:nvSpPr>
          <p:spPr>
            <a:xfrm>
              <a:off x="1982343" y="338105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5" name="円/楕円 34"/>
            <p:cNvSpPr>
              <a:spLocks noChangeAspect="1"/>
            </p:cNvSpPr>
            <p:nvPr/>
          </p:nvSpPr>
          <p:spPr>
            <a:xfrm>
              <a:off x="3410454" y="271419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6" name="円/楕円 35"/>
            <p:cNvSpPr>
              <a:spLocks noChangeAspect="1"/>
            </p:cNvSpPr>
            <p:nvPr/>
          </p:nvSpPr>
          <p:spPr>
            <a:xfrm>
              <a:off x="2215077" y="38374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7" name="円/楕円 36"/>
            <p:cNvSpPr>
              <a:spLocks noChangeAspect="1"/>
            </p:cNvSpPr>
            <p:nvPr/>
          </p:nvSpPr>
          <p:spPr>
            <a:xfrm>
              <a:off x="2046697" y="283418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8" name="円/楕円 37"/>
            <p:cNvSpPr>
              <a:spLocks noChangeAspect="1"/>
            </p:cNvSpPr>
            <p:nvPr/>
          </p:nvSpPr>
          <p:spPr>
            <a:xfrm>
              <a:off x="2300506" y="249405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9" name="円/楕円 38"/>
            <p:cNvSpPr>
              <a:spLocks noChangeAspect="1"/>
            </p:cNvSpPr>
            <p:nvPr/>
          </p:nvSpPr>
          <p:spPr>
            <a:xfrm>
              <a:off x="2399643" y="370719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" name="円/楕円 39"/>
            <p:cNvSpPr>
              <a:spLocks noChangeAspect="1"/>
            </p:cNvSpPr>
            <p:nvPr/>
          </p:nvSpPr>
          <p:spPr>
            <a:xfrm>
              <a:off x="2594250" y="379662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" name="円/楕円 40"/>
            <p:cNvSpPr>
              <a:spLocks noChangeAspect="1"/>
            </p:cNvSpPr>
            <p:nvPr/>
          </p:nvSpPr>
          <p:spPr>
            <a:xfrm>
              <a:off x="2441139" y="262148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2" name="円/楕円 41"/>
            <p:cNvSpPr>
              <a:spLocks noChangeAspect="1"/>
            </p:cNvSpPr>
            <p:nvPr/>
          </p:nvSpPr>
          <p:spPr>
            <a:xfrm>
              <a:off x="2636145" y="264714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3" name="円/楕円 42"/>
            <p:cNvSpPr>
              <a:spLocks noChangeAspect="1"/>
            </p:cNvSpPr>
            <p:nvPr/>
          </p:nvSpPr>
          <p:spPr>
            <a:xfrm>
              <a:off x="2662872" y="364640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4" name="円/楕円 43"/>
            <p:cNvSpPr>
              <a:spLocks noChangeAspect="1"/>
            </p:cNvSpPr>
            <p:nvPr/>
          </p:nvSpPr>
          <p:spPr>
            <a:xfrm>
              <a:off x="1985610" y="322493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" name="円/楕円 44"/>
            <p:cNvSpPr>
              <a:spLocks noChangeAspect="1"/>
            </p:cNvSpPr>
            <p:nvPr/>
          </p:nvSpPr>
          <p:spPr>
            <a:xfrm>
              <a:off x="2729031" y="283682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6" name="円/楕円 45"/>
            <p:cNvSpPr>
              <a:spLocks noChangeAspect="1"/>
            </p:cNvSpPr>
            <p:nvPr/>
          </p:nvSpPr>
          <p:spPr>
            <a:xfrm>
              <a:off x="2128201" y="370336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7" name="円/楕円 46"/>
            <p:cNvSpPr>
              <a:spLocks noChangeAspect="1"/>
            </p:cNvSpPr>
            <p:nvPr/>
          </p:nvSpPr>
          <p:spPr>
            <a:xfrm>
              <a:off x="2456366" y="302599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8" name="円/楕円 47"/>
            <p:cNvSpPr>
              <a:spLocks noChangeAspect="1"/>
            </p:cNvSpPr>
            <p:nvPr/>
          </p:nvSpPr>
          <p:spPr>
            <a:xfrm>
              <a:off x="2117364" y="333788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9" name="円/楕円 48"/>
            <p:cNvSpPr>
              <a:spLocks noChangeAspect="1"/>
            </p:cNvSpPr>
            <p:nvPr/>
          </p:nvSpPr>
          <p:spPr>
            <a:xfrm>
              <a:off x="2317375" y="355340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" name="円/楕円 49"/>
            <p:cNvSpPr>
              <a:spLocks noChangeAspect="1"/>
            </p:cNvSpPr>
            <p:nvPr/>
          </p:nvSpPr>
          <p:spPr>
            <a:xfrm>
              <a:off x="2119323" y="317740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1" name="円/楕円 50"/>
            <p:cNvSpPr>
              <a:spLocks noChangeAspect="1"/>
            </p:cNvSpPr>
            <p:nvPr/>
          </p:nvSpPr>
          <p:spPr>
            <a:xfrm>
              <a:off x="2334435" y="374824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2" name="円/楕円 51"/>
            <p:cNvSpPr>
              <a:spLocks noChangeAspect="1"/>
            </p:cNvSpPr>
            <p:nvPr/>
          </p:nvSpPr>
          <p:spPr>
            <a:xfrm>
              <a:off x="2579229" y="311201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3" name="円/楕円 52"/>
            <p:cNvSpPr>
              <a:spLocks noChangeAspect="1"/>
            </p:cNvSpPr>
            <p:nvPr/>
          </p:nvSpPr>
          <p:spPr>
            <a:xfrm>
              <a:off x="2320033" y="309287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4" name="円/楕円 53"/>
            <p:cNvSpPr>
              <a:spLocks noChangeAspect="1"/>
            </p:cNvSpPr>
            <p:nvPr/>
          </p:nvSpPr>
          <p:spPr>
            <a:xfrm>
              <a:off x="3288754" y="348304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円/楕円 54"/>
            <p:cNvSpPr>
              <a:spLocks noChangeAspect="1"/>
            </p:cNvSpPr>
            <p:nvPr/>
          </p:nvSpPr>
          <p:spPr>
            <a:xfrm>
              <a:off x="2294462" y="267457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6" name="円/楕円 55"/>
            <p:cNvSpPr>
              <a:spLocks noChangeAspect="1"/>
            </p:cNvSpPr>
            <p:nvPr/>
          </p:nvSpPr>
          <p:spPr>
            <a:xfrm>
              <a:off x="2494501" y="251259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7" name="円/楕円 56"/>
            <p:cNvSpPr>
              <a:spLocks noChangeAspect="1"/>
            </p:cNvSpPr>
            <p:nvPr/>
          </p:nvSpPr>
          <p:spPr>
            <a:xfrm>
              <a:off x="2357305" y="293214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8" name="円/楕円 57"/>
            <p:cNvSpPr>
              <a:spLocks noChangeAspect="1"/>
            </p:cNvSpPr>
            <p:nvPr/>
          </p:nvSpPr>
          <p:spPr>
            <a:xfrm>
              <a:off x="5857330" y="27230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9" name="円/楕円 58"/>
            <p:cNvSpPr>
              <a:spLocks noChangeAspect="1"/>
            </p:cNvSpPr>
            <p:nvPr/>
          </p:nvSpPr>
          <p:spPr>
            <a:xfrm>
              <a:off x="6014987" y="29784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0" name="円/楕円 59"/>
            <p:cNvSpPr>
              <a:spLocks noChangeAspect="1"/>
            </p:cNvSpPr>
            <p:nvPr/>
          </p:nvSpPr>
          <p:spPr>
            <a:xfrm>
              <a:off x="6285797" y="320621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1" name="円/楕円 60"/>
            <p:cNvSpPr>
              <a:spLocks noChangeAspect="1"/>
            </p:cNvSpPr>
            <p:nvPr/>
          </p:nvSpPr>
          <p:spPr>
            <a:xfrm>
              <a:off x="6112702" y="2723087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2" name="円/楕円 61"/>
            <p:cNvSpPr>
              <a:spLocks noChangeAspect="1"/>
            </p:cNvSpPr>
            <p:nvPr/>
          </p:nvSpPr>
          <p:spPr>
            <a:xfrm>
              <a:off x="6405492" y="2993354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3" name="円/楕円 62"/>
            <p:cNvSpPr>
              <a:spLocks noChangeAspect="1"/>
            </p:cNvSpPr>
            <p:nvPr/>
          </p:nvSpPr>
          <p:spPr>
            <a:xfrm>
              <a:off x="6488574" y="320844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4" name="円/楕円 63"/>
            <p:cNvSpPr>
              <a:spLocks noChangeAspect="1"/>
            </p:cNvSpPr>
            <p:nvPr/>
          </p:nvSpPr>
          <p:spPr>
            <a:xfrm>
              <a:off x="6515477" y="292543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5" name="円/楕円 64"/>
            <p:cNvSpPr>
              <a:spLocks noChangeAspect="1"/>
            </p:cNvSpPr>
            <p:nvPr/>
          </p:nvSpPr>
          <p:spPr>
            <a:xfrm>
              <a:off x="6205231" y="29907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6" name="円/楕円 65"/>
            <p:cNvSpPr>
              <a:spLocks noChangeAspect="1"/>
            </p:cNvSpPr>
            <p:nvPr/>
          </p:nvSpPr>
          <p:spPr>
            <a:xfrm>
              <a:off x="6239015" y="339375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7" name="円/楕円 66"/>
            <p:cNvSpPr>
              <a:spLocks noChangeAspect="1"/>
            </p:cNvSpPr>
            <p:nvPr/>
          </p:nvSpPr>
          <p:spPr>
            <a:xfrm>
              <a:off x="5873431" y="249747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8" name="円/楕円 67"/>
            <p:cNvSpPr>
              <a:spLocks noChangeAspect="1"/>
            </p:cNvSpPr>
            <p:nvPr/>
          </p:nvSpPr>
          <p:spPr>
            <a:xfrm>
              <a:off x="6345033" y="302677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9" name="円/楕円 68"/>
            <p:cNvSpPr>
              <a:spLocks noChangeAspect="1"/>
            </p:cNvSpPr>
            <p:nvPr/>
          </p:nvSpPr>
          <p:spPr>
            <a:xfrm>
              <a:off x="6129728" y="2420505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0" name="円/楕円 69"/>
            <p:cNvSpPr>
              <a:spLocks noChangeAspect="1"/>
            </p:cNvSpPr>
            <p:nvPr/>
          </p:nvSpPr>
          <p:spPr>
            <a:xfrm>
              <a:off x="6267182" y="256675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1" name="円/楕円 70"/>
            <p:cNvSpPr>
              <a:spLocks noChangeAspect="1"/>
            </p:cNvSpPr>
            <p:nvPr/>
          </p:nvSpPr>
          <p:spPr>
            <a:xfrm>
              <a:off x="6388215" y="273229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2" name="円/楕円 71"/>
            <p:cNvSpPr>
              <a:spLocks noChangeAspect="1"/>
            </p:cNvSpPr>
            <p:nvPr/>
          </p:nvSpPr>
          <p:spPr>
            <a:xfrm>
              <a:off x="6531819" y="308605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3" name="円/楕円 72"/>
            <p:cNvSpPr>
              <a:spLocks noChangeAspect="1"/>
            </p:cNvSpPr>
            <p:nvPr/>
          </p:nvSpPr>
          <p:spPr>
            <a:xfrm>
              <a:off x="5779220" y="275880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4" name="円/楕円 73"/>
            <p:cNvSpPr>
              <a:spLocks noChangeAspect="1"/>
            </p:cNvSpPr>
            <p:nvPr/>
          </p:nvSpPr>
          <p:spPr>
            <a:xfrm>
              <a:off x="5823370" y="3174661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5" name="円/楕円 74"/>
            <p:cNvSpPr>
              <a:spLocks noChangeAspect="1"/>
            </p:cNvSpPr>
            <p:nvPr/>
          </p:nvSpPr>
          <p:spPr>
            <a:xfrm>
              <a:off x="6181522" y="365903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6" name="円/楕円 75"/>
            <p:cNvSpPr>
              <a:spLocks noChangeAspect="1"/>
            </p:cNvSpPr>
            <p:nvPr/>
          </p:nvSpPr>
          <p:spPr>
            <a:xfrm>
              <a:off x="6059412" y="254824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7" name="円/楕円 76"/>
            <p:cNvSpPr>
              <a:spLocks noChangeAspect="1"/>
            </p:cNvSpPr>
            <p:nvPr/>
          </p:nvSpPr>
          <p:spPr>
            <a:xfrm>
              <a:off x="5839391" y="335182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8" name="円/楕円 77"/>
            <p:cNvSpPr>
              <a:spLocks noChangeAspect="1"/>
            </p:cNvSpPr>
            <p:nvPr/>
          </p:nvSpPr>
          <p:spPr>
            <a:xfrm>
              <a:off x="6081935" y="312139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9" name="円/楕円 78"/>
            <p:cNvSpPr>
              <a:spLocks noChangeAspect="1"/>
            </p:cNvSpPr>
            <p:nvPr/>
          </p:nvSpPr>
          <p:spPr>
            <a:xfrm>
              <a:off x="5943238" y="322228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円/楕円 79"/>
            <p:cNvSpPr>
              <a:spLocks noChangeAspect="1"/>
            </p:cNvSpPr>
            <p:nvPr/>
          </p:nvSpPr>
          <p:spPr>
            <a:xfrm>
              <a:off x="5950087" y="271277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1" name="円/楕円 80"/>
            <p:cNvSpPr>
              <a:spLocks noChangeAspect="1"/>
            </p:cNvSpPr>
            <p:nvPr/>
          </p:nvSpPr>
          <p:spPr>
            <a:xfrm>
              <a:off x="5928533" y="237581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" name="円/楕円 81"/>
            <p:cNvSpPr>
              <a:spLocks noChangeAspect="1"/>
            </p:cNvSpPr>
            <p:nvPr/>
          </p:nvSpPr>
          <p:spPr>
            <a:xfrm>
              <a:off x="5754793" y="312568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3" name="円/楕円 82"/>
            <p:cNvSpPr>
              <a:spLocks noChangeAspect="1"/>
            </p:cNvSpPr>
            <p:nvPr/>
          </p:nvSpPr>
          <p:spPr>
            <a:xfrm>
              <a:off x="6532697" y="278578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4" name="円/楕円 83"/>
            <p:cNvSpPr>
              <a:spLocks noChangeAspect="1"/>
            </p:cNvSpPr>
            <p:nvPr/>
          </p:nvSpPr>
          <p:spPr>
            <a:xfrm>
              <a:off x="5987527" y="358208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5" name="円/楕円 84"/>
            <p:cNvSpPr>
              <a:spLocks noChangeAspect="1"/>
            </p:cNvSpPr>
            <p:nvPr/>
          </p:nvSpPr>
          <p:spPr>
            <a:xfrm>
              <a:off x="5819147" y="257881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6" name="円/楕円 85"/>
            <p:cNvSpPr>
              <a:spLocks noChangeAspect="1"/>
            </p:cNvSpPr>
            <p:nvPr/>
          </p:nvSpPr>
          <p:spPr>
            <a:xfrm>
              <a:off x="6072956" y="223868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7" name="円/楕円 86"/>
            <p:cNvSpPr>
              <a:spLocks noChangeAspect="1"/>
            </p:cNvSpPr>
            <p:nvPr/>
          </p:nvSpPr>
          <p:spPr>
            <a:xfrm>
              <a:off x="6172093" y="345182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8" name="円/楕円 87"/>
            <p:cNvSpPr>
              <a:spLocks noChangeAspect="1"/>
            </p:cNvSpPr>
            <p:nvPr/>
          </p:nvSpPr>
          <p:spPr>
            <a:xfrm>
              <a:off x="6366700" y="354125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9" name="円/楕円 88"/>
            <p:cNvSpPr>
              <a:spLocks noChangeAspect="1"/>
            </p:cNvSpPr>
            <p:nvPr/>
          </p:nvSpPr>
          <p:spPr>
            <a:xfrm>
              <a:off x="6213589" y="236611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0" name="円/楕円 89"/>
            <p:cNvSpPr>
              <a:spLocks noChangeAspect="1"/>
            </p:cNvSpPr>
            <p:nvPr/>
          </p:nvSpPr>
          <p:spPr>
            <a:xfrm>
              <a:off x="6408595" y="239177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1" name="円/楕円 90"/>
            <p:cNvSpPr>
              <a:spLocks noChangeAspect="1"/>
            </p:cNvSpPr>
            <p:nvPr/>
          </p:nvSpPr>
          <p:spPr>
            <a:xfrm>
              <a:off x="6435322" y="339103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2" name="円/楕円 91"/>
            <p:cNvSpPr>
              <a:spLocks noChangeAspect="1"/>
            </p:cNvSpPr>
            <p:nvPr/>
          </p:nvSpPr>
          <p:spPr>
            <a:xfrm>
              <a:off x="5758060" y="296956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3" name="円/楕円 92"/>
            <p:cNvSpPr>
              <a:spLocks noChangeAspect="1"/>
            </p:cNvSpPr>
            <p:nvPr/>
          </p:nvSpPr>
          <p:spPr>
            <a:xfrm>
              <a:off x="6501481" y="258145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4" name="円/楕円 93"/>
            <p:cNvSpPr>
              <a:spLocks noChangeAspect="1"/>
            </p:cNvSpPr>
            <p:nvPr/>
          </p:nvSpPr>
          <p:spPr>
            <a:xfrm>
              <a:off x="5900651" y="344799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5" name="円/楕円 94"/>
            <p:cNvSpPr>
              <a:spLocks noChangeAspect="1"/>
            </p:cNvSpPr>
            <p:nvPr/>
          </p:nvSpPr>
          <p:spPr>
            <a:xfrm>
              <a:off x="6228816" y="277062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6" name="円/楕円 95"/>
            <p:cNvSpPr>
              <a:spLocks noChangeAspect="1"/>
            </p:cNvSpPr>
            <p:nvPr/>
          </p:nvSpPr>
          <p:spPr>
            <a:xfrm>
              <a:off x="4774116" y="31153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7" name="円/楕円 96"/>
            <p:cNvSpPr>
              <a:spLocks noChangeAspect="1"/>
            </p:cNvSpPr>
            <p:nvPr/>
          </p:nvSpPr>
          <p:spPr>
            <a:xfrm>
              <a:off x="6089825" y="329803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8" name="円/楕円 97"/>
            <p:cNvSpPr>
              <a:spLocks noChangeAspect="1"/>
            </p:cNvSpPr>
            <p:nvPr/>
          </p:nvSpPr>
          <p:spPr>
            <a:xfrm>
              <a:off x="5891774" y="292203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9" name="円/楕円 98"/>
            <p:cNvSpPr>
              <a:spLocks noChangeAspect="1"/>
            </p:cNvSpPr>
            <p:nvPr/>
          </p:nvSpPr>
          <p:spPr>
            <a:xfrm>
              <a:off x="6106885" y="349287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0" name="円/楕円 99"/>
            <p:cNvSpPr>
              <a:spLocks noChangeAspect="1"/>
            </p:cNvSpPr>
            <p:nvPr/>
          </p:nvSpPr>
          <p:spPr>
            <a:xfrm>
              <a:off x="6351679" y="285664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1" name="円/楕円 100"/>
            <p:cNvSpPr>
              <a:spLocks noChangeAspect="1"/>
            </p:cNvSpPr>
            <p:nvPr/>
          </p:nvSpPr>
          <p:spPr>
            <a:xfrm>
              <a:off x="6092483" y="283750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2" name="円/楕円 101"/>
            <p:cNvSpPr>
              <a:spLocks noChangeAspect="1"/>
            </p:cNvSpPr>
            <p:nvPr/>
          </p:nvSpPr>
          <p:spPr>
            <a:xfrm>
              <a:off x="6416961" y="281654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3" name="円/楕円 102"/>
            <p:cNvSpPr>
              <a:spLocks noChangeAspect="1"/>
            </p:cNvSpPr>
            <p:nvPr/>
          </p:nvSpPr>
          <p:spPr>
            <a:xfrm>
              <a:off x="6066912" y="241920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4" name="円/楕円 103"/>
            <p:cNvSpPr>
              <a:spLocks noChangeAspect="1"/>
            </p:cNvSpPr>
            <p:nvPr/>
          </p:nvSpPr>
          <p:spPr>
            <a:xfrm>
              <a:off x="6266951" y="225722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5" name="円/楕円 104"/>
            <p:cNvSpPr>
              <a:spLocks noChangeAspect="1"/>
            </p:cNvSpPr>
            <p:nvPr/>
          </p:nvSpPr>
          <p:spPr>
            <a:xfrm>
              <a:off x="5157999" y="274818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106" name="直線コネクタ 105"/>
            <p:cNvCxnSpPr/>
            <p:nvPr/>
          </p:nvCxnSpPr>
          <p:spPr>
            <a:xfrm>
              <a:off x="4378497" y="1690689"/>
              <a:ext cx="11960" cy="3214691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矢印コネクタ 106"/>
            <p:cNvCxnSpPr/>
            <p:nvPr/>
          </p:nvCxnSpPr>
          <p:spPr>
            <a:xfrm flipV="1">
              <a:off x="3812269" y="2647142"/>
              <a:ext cx="1332058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矢印コネクタ 107"/>
            <p:cNvCxnSpPr/>
            <p:nvPr/>
          </p:nvCxnSpPr>
          <p:spPr>
            <a:xfrm flipH="1" flipV="1">
              <a:off x="3749515" y="3733032"/>
              <a:ext cx="1332058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矢印コネクタ 108"/>
            <p:cNvCxnSpPr/>
            <p:nvPr/>
          </p:nvCxnSpPr>
          <p:spPr>
            <a:xfrm>
              <a:off x="3994029" y="2876683"/>
              <a:ext cx="894927" cy="2614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矢印コネクタ 109"/>
            <p:cNvCxnSpPr/>
            <p:nvPr/>
          </p:nvCxnSpPr>
          <p:spPr>
            <a:xfrm flipH="1">
              <a:off x="3967718" y="3486586"/>
              <a:ext cx="894927" cy="2614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下矢印 110"/>
            <p:cNvSpPr/>
            <p:nvPr/>
          </p:nvSpPr>
          <p:spPr>
            <a:xfrm flipV="1">
              <a:off x="4492948" y="1516916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13" name="下矢印 112"/>
            <p:cNvSpPr/>
            <p:nvPr/>
          </p:nvSpPr>
          <p:spPr>
            <a:xfrm>
              <a:off x="3669202" y="3984995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222" name="グループ化 221"/>
          <p:cNvGrpSpPr>
            <a:grpSpLocks noChangeAspect="1"/>
          </p:cNvGrpSpPr>
          <p:nvPr/>
        </p:nvGrpSpPr>
        <p:grpSpPr>
          <a:xfrm>
            <a:off x="397770" y="1253250"/>
            <a:ext cx="1566971" cy="1862892"/>
            <a:chOff x="2963461" y="1516916"/>
            <a:chExt cx="2909524" cy="3458984"/>
          </a:xfrm>
        </p:grpSpPr>
        <p:sp>
          <p:nvSpPr>
            <p:cNvPr id="223" name="右矢印 222"/>
            <p:cNvSpPr/>
            <p:nvPr/>
          </p:nvSpPr>
          <p:spPr>
            <a:xfrm rot="20282985">
              <a:off x="4648831" y="1826442"/>
              <a:ext cx="1224154" cy="948412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24" name="右矢印 223"/>
            <p:cNvSpPr/>
            <p:nvPr/>
          </p:nvSpPr>
          <p:spPr>
            <a:xfrm rot="20161352" flipH="1">
              <a:off x="2963461" y="3830920"/>
              <a:ext cx="1173929" cy="948412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25" name="円/楕円 224"/>
            <p:cNvSpPr>
              <a:spLocks noChangeAspect="1"/>
            </p:cNvSpPr>
            <p:nvPr/>
          </p:nvSpPr>
          <p:spPr>
            <a:xfrm>
              <a:off x="4354027" y="33000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6" name="円/楕円 225"/>
            <p:cNvSpPr>
              <a:spLocks noChangeAspect="1"/>
            </p:cNvSpPr>
            <p:nvPr/>
          </p:nvSpPr>
          <p:spPr>
            <a:xfrm>
              <a:off x="4511684" y="355542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7" name="円/楕円 226"/>
            <p:cNvSpPr>
              <a:spLocks noChangeAspect="1"/>
            </p:cNvSpPr>
            <p:nvPr/>
          </p:nvSpPr>
          <p:spPr>
            <a:xfrm>
              <a:off x="4782494" y="378317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8" name="円/楕円 227"/>
            <p:cNvSpPr>
              <a:spLocks noChangeAspect="1"/>
            </p:cNvSpPr>
            <p:nvPr/>
          </p:nvSpPr>
          <p:spPr>
            <a:xfrm>
              <a:off x="4609399" y="3300049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9" name="円/楕円 228"/>
            <p:cNvSpPr>
              <a:spLocks noChangeAspect="1"/>
            </p:cNvSpPr>
            <p:nvPr/>
          </p:nvSpPr>
          <p:spPr>
            <a:xfrm>
              <a:off x="4902189" y="3570317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0" name="円/楕円 229"/>
            <p:cNvSpPr>
              <a:spLocks noChangeAspect="1"/>
            </p:cNvSpPr>
            <p:nvPr/>
          </p:nvSpPr>
          <p:spPr>
            <a:xfrm>
              <a:off x="4985271" y="378540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1" name="円/楕円 230"/>
            <p:cNvSpPr>
              <a:spLocks noChangeAspect="1"/>
            </p:cNvSpPr>
            <p:nvPr/>
          </p:nvSpPr>
          <p:spPr>
            <a:xfrm>
              <a:off x="5012174" y="350239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2" name="円/楕円 231"/>
            <p:cNvSpPr>
              <a:spLocks noChangeAspect="1"/>
            </p:cNvSpPr>
            <p:nvPr/>
          </p:nvSpPr>
          <p:spPr>
            <a:xfrm>
              <a:off x="4701928" y="35677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3" name="円/楕円 232"/>
            <p:cNvSpPr>
              <a:spLocks noChangeAspect="1"/>
            </p:cNvSpPr>
            <p:nvPr/>
          </p:nvSpPr>
          <p:spPr>
            <a:xfrm>
              <a:off x="4735712" y="397072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4" name="円/楕円 233"/>
            <p:cNvSpPr>
              <a:spLocks noChangeAspect="1"/>
            </p:cNvSpPr>
            <p:nvPr/>
          </p:nvSpPr>
          <p:spPr>
            <a:xfrm>
              <a:off x="4370128" y="307444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5" name="円/楕円 234"/>
            <p:cNvSpPr>
              <a:spLocks noChangeAspect="1"/>
            </p:cNvSpPr>
            <p:nvPr/>
          </p:nvSpPr>
          <p:spPr>
            <a:xfrm>
              <a:off x="4841730" y="360373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6" name="円/楕円 235"/>
            <p:cNvSpPr>
              <a:spLocks noChangeAspect="1"/>
            </p:cNvSpPr>
            <p:nvPr/>
          </p:nvSpPr>
          <p:spPr>
            <a:xfrm>
              <a:off x="4626425" y="2997468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7" name="円/楕円 236"/>
            <p:cNvSpPr>
              <a:spLocks noChangeAspect="1"/>
            </p:cNvSpPr>
            <p:nvPr/>
          </p:nvSpPr>
          <p:spPr>
            <a:xfrm>
              <a:off x="4763879" y="314371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8" name="円/楕円 237"/>
            <p:cNvSpPr>
              <a:spLocks noChangeAspect="1"/>
            </p:cNvSpPr>
            <p:nvPr/>
          </p:nvSpPr>
          <p:spPr>
            <a:xfrm>
              <a:off x="4884912" y="330925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9" name="円/楕円 238"/>
            <p:cNvSpPr>
              <a:spLocks noChangeAspect="1"/>
            </p:cNvSpPr>
            <p:nvPr/>
          </p:nvSpPr>
          <p:spPr>
            <a:xfrm>
              <a:off x="5028516" y="366301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0" name="円/楕円 239"/>
            <p:cNvSpPr>
              <a:spLocks noChangeAspect="1"/>
            </p:cNvSpPr>
            <p:nvPr/>
          </p:nvSpPr>
          <p:spPr>
            <a:xfrm>
              <a:off x="4275917" y="333577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1" name="円/楕円 240"/>
            <p:cNvSpPr>
              <a:spLocks noChangeAspect="1"/>
            </p:cNvSpPr>
            <p:nvPr/>
          </p:nvSpPr>
          <p:spPr>
            <a:xfrm>
              <a:off x="4320066" y="3751623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2" name="円/楕円 241"/>
            <p:cNvSpPr>
              <a:spLocks noChangeAspect="1"/>
            </p:cNvSpPr>
            <p:nvPr/>
          </p:nvSpPr>
          <p:spPr>
            <a:xfrm>
              <a:off x="4678219" y="423599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3" name="円/楕円 242"/>
            <p:cNvSpPr>
              <a:spLocks noChangeAspect="1"/>
            </p:cNvSpPr>
            <p:nvPr/>
          </p:nvSpPr>
          <p:spPr>
            <a:xfrm>
              <a:off x="4556109" y="312520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4" name="円/楕円 243"/>
            <p:cNvSpPr>
              <a:spLocks noChangeAspect="1"/>
            </p:cNvSpPr>
            <p:nvPr/>
          </p:nvSpPr>
          <p:spPr>
            <a:xfrm>
              <a:off x="4336087" y="392878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5" name="円/楕円 244"/>
            <p:cNvSpPr>
              <a:spLocks noChangeAspect="1"/>
            </p:cNvSpPr>
            <p:nvPr/>
          </p:nvSpPr>
          <p:spPr>
            <a:xfrm>
              <a:off x="4578632" y="369835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6" name="円/楕円 245"/>
            <p:cNvSpPr>
              <a:spLocks noChangeAspect="1"/>
            </p:cNvSpPr>
            <p:nvPr/>
          </p:nvSpPr>
          <p:spPr>
            <a:xfrm>
              <a:off x="4439935" y="379925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7" name="円/楕円 246"/>
            <p:cNvSpPr>
              <a:spLocks noChangeAspect="1"/>
            </p:cNvSpPr>
            <p:nvPr/>
          </p:nvSpPr>
          <p:spPr>
            <a:xfrm>
              <a:off x="4446784" y="328973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8" name="円/楕円 247"/>
            <p:cNvSpPr>
              <a:spLocks noChangeAspect="1"/>
            </p:cNvSpPr>
            <p:nvPr/>
          </p:nvSpPr>
          <p:spPr>
            <a:xfrm>
              <a:off x="4425230" y="295277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9" name="円/楕円 248"/>
            <p:cNvSpPr>
              <a:spLocks noChangeAspect="1"/>
            </p:cNvSpPr>
            <p:nvPr/>
          </p:nvSpPr>
          <p:spPr>
            <a:xfrm>
              <a:off x="4251490" y="370264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0" name="円/楕円 249"/>
            <p:cNvSpPr>
              <a:spLocks noChangeAspect="1"/>
            </p:cNvSpPr>
            <p:nvPr/>
          </p:nvSpPr>
          <p:spPr>
            <a:xfrm>
              <a:off x="4484224" y="41590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1" name="円/楕円 250"/>
            <p:cNvSpPr>
              <a:spLocks noChangeAspect="1"/>
            </p:cNvSpPr>
            <p:nvPr/>
          </p:nvSpPr>
          <p:spPr>
            <a:xfrm>
              <a:off x="4315844" y="315577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2" name="円/楕円 251"/>
            <p:cNvSpPr>
              <a:spLocks noChangeAspect="1"/>
            </p:cNvSpPr>
            <p:nvPr/>
          </p:nvSpPr>
          <p:spPr>
            <a:xfrm>
              <a:off x="4569653" y="281565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3" name="円/楕円 252"/>
            <p:cNvSpPr>
              <a:spLocks noChangeAspect="1"/>
            </p:cNvSpPr>
            <p:nvPr/>
          </p:nvSpPr>
          <p:spPr>
            <a:xfrm>
              <a:off x="4668790" y="402878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4" name="円/楕円 253"/>
            <p:cNvSpPr>
              <a:spLocks noChangeAspect="1"/>
            </p:cNvSpPr>
            <p:nvPr/>
          </p:nvSpPr>
          <p:spPr>
            <a:xfrm>
              <a:off x="4863397" y="411821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5" name="円/楕円 254"/>
            <p:cNvSpPr>
              <a:spLocks noChangeAspect="1"/>
            </p:cNvSpPr>
            <p:nvPr/>
          </p:nvSpPr>
          <p:spPr>
            <a:xfrm>
              <a:off x="4710286" y="294307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6" name="円/楕円 255"/>
            <p:cNvSpPr>
              <a:spLocks noChangeAspect="1"/>
            </p:cNvSpPr>
            <p:nvPr/>
          </p:nvSpPr>
          <p:spPr>
            <a:xfrm>
              <a:off x="4905292" y="296873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7" name="円/楕円 256"/>
            <p:cNvSpPr>
              <a:spLocks noChangeAspect="1"/>
            </p:cNvSpPr>
            <p:nvPr/>
          </p:nvSpPr>
          <p:spPr>
            <a:xfrm>
              <a:off x="4932019" y="396799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8" name="円/楕円 257"/>
            <p:cNvSpPr>
              <a:spLocks noChangeAspect="1"/>
            </p:cNvSpPr>
            <p:nvPr/>
          </p:nvSpPr>
          <p:spPr>
            <a:xfrm>
              <a:off x="4254757" y="354652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9" name="円/楕円 258"/>
            <p:cNvSpPr>
              <a:spLocks noChangeAspect="1"/>
            </p:cNvSpPr>
            <p:nvPr/>
          </p:nvSpPr>
          <p:spPr>
            <a:xfrm>
              <a:off x="4998178" y="315841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0" name="円/楕円 259"/>
            <p:cNvSpPr>
              <a:spLocks noChangeAspect="1"/>
            </p:cNvSpPr>
            <p:nvPr/>
          </p:nvSpPr>
          <p:spPr>
            <a:xfrm>
              <a:off x="4397348" y="402495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1" name="円/楕円 260"/>
            <p:cNvSpPr>
              <a:spLocks noChangeAspect="1"/>
            </p:cNvSpPr>
            <p:nvPr/>
          </p:nvSpPr>
          <p:spPr>
            <a:xfrm>
              <a:off x="4725513" y="334758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2" name="円/楕円 261"/>
            <p:cNvSpPr>
              <a:spLocks noChangeAspect="1"/>
            </p:cNvSpPr>
            <p:nvPr/>
          </p:nvSpPr>
          <p:spPr>
            <a:xfrm>
              <a:off x="4386511" y="365947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3" name="円/楕円 262"/>
            <p:cNvSpPr>
              <a:spLocks noChangeAspect="1"/>
            </p:cNvSpPr>
            <p:nvPr/>
          </p:nvSpPr>
          <p:spPr>
            <a:xfrm>
              <a:off x="4586522" y="387499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4" name="円/楕円 263"/>
            <p:cNvSpPr>
              <a:spLocks noChangeAspect="1"/>
            </p:cNvSpPr>
            <p:nvPr/>
          </p:nvSpPr>
          <p:spPr>
            <a:xfrm>
              <a:off x="4388470" y="349899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5" name="円/楕円 264"/>
            <p:cNvSpPr>
              <a:spLocks noChangeAspect="1"/>
            </p:cNvSpPr>
            <p:nvPr/>
          </p:nvSpPr>
          <p:spPr>
            <a:xfrm>
              <a:off x="4603582" y="406983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6" name="円/楕円 265"/>
            <p:cNvSpPr>
              <a:spLocks noChangeAspect="1"/>
            </p:cNvSpPr>
            <p:nvPr/>
          </p:nvSpPr>
          <p:spPr>
            <a:xfrm>
              <a:off x="4848376" y="343360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7" name="円/楕円 266"/>
            <p:cNvSpPr>
              <a:spLocks noChangeAspect="1"/>
            </p:cNvSpPr>
            <p:nvPr/>
          </p:nvSpPr>
          <p:spPr>
            <a:xfrm>
              <a:off x="4589180" y="341446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8" name="円/楕円 267"/>
            <p:cNvSpPr>
              <a:spLocks noChangeAspect="1"/>
            </p:cNvSpPr>
            <p:nvPr/>
          </p:nvSpPr>
          <p:spPr>
            <a:xfrm>
              <a:off x="4563609" y="299616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9" name="円/楕円 268"/>
            <p:cNvSpPr>
              <a:spLocks noChangeAspect="1"/>
            </p:cNvSpPr>
            <p:nvPr/>
          </p:nvSpPr>
          <p:spPr>
            <a:xfrm>
              <a:off x="4763648" y="283418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0" name="円/楕円 269"/>
            <p:cNvSpPr>
              <a:spLocks noChangeAspect="1"/>
            </p:cNvSpPr>
            <p:nvPr/>
          </p:nvSpPr>
          <p:spPr>
            <a:xfrm>
              <a:off x="4626452" y="325374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1" name="円/楕円 270"/>
            <p:cNvSpPr>
              <a:spLocks noChangeAspect="1"/>
            </p:cNvSpPr>
            <p:nvPr/>
          </p:nvSpPr>
          <p:spPr>
            <a:xfrm>
              <a:off x="3650874" y="266412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2" name="円/楕円 271"/>
            <p:cNvSpPr>
              <a:spLocks noChangeAspect="1"/>
            </p:cNvSpPr>
            <p:nvPr/>
          </p:nvSpPr>
          <p:spPr>
            <a:xfrm>
              <a:off x="3808531" y="291949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3" name="円/楕円 272"/>
            <p:cNvSpPr>
              <a:spLocks noChangeAspect="1"/>
            </p:cNvSpPr>
            <p:nvPr/>
          </p:nvSpPr>
          <p:spPr>
            <a:xfrm>
              <a:off x="4079341" y="314725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4" name="円/楕円 273"/>
            <p:cNvSpPr>
              <a:spLocks noChangeAspect="1"/>
            </p:cNvSpPr>
            <p:nvPr/>
          </p:nvSpPr>
          <p:spPr>
            <a:xfrm>
              <a:off x="3906246" y="2664122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5" name="円/楕円 274"/>
            <p:cNvSpPr>
              <a:spLocks noChangeAspect="1"/>
            </p:cNvSpPr>
            <p:nvPr/>
          </p:nvSpPr>
          <p:spPr>
            <a:xfrm>
              <a:off x="4199036" y="2934389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6" name="円/楕円 275"/>
            <p:cNvSpPr>
              <a:spLocks noChangeAspect="1"/>
            </p:cNvSpPr>
            <p:nvPr/>
          </p:nvSpPr>
          <p:spPr>
            <a:xfrm>
              <a:off x="4282118" y="314948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7" name="円/楕円 276"/>
            <p:cNvSpPr>
              <a:spLocks noChangeAspect="1"/>
            </p:cNvSpPr>
            <p:nvPr/>
          </p:nvSpPr>
          <p:spPr>
            <a:xfrm>
              <a:off x="4309021" y="286647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8" name="円/楕円 277"/>
            <p:cNvSpPr>
              <a:spLocks noChangeAspect="1"/>
            </p:cNvSpPr>
            <p:nvPr/>
          </p:nvSpPr>
          <p:spPr>
            <a:xfrm>
              <a:off x="3998775" y="293182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9" name="円/楕円 278"/>
            <p:cNvSpPr>
              <a:spLocks noChangeAspect="1"/>
            </p:cNvSpPr>
            <p:nvPr/>
          </p:nvSpPr>
          <p:spPr>
            <a:xfrm>
              <a:off x="4032559" y="333479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0" name="円/楕円 279"/>
            <p:cNvSpPr>
              <a:spLocks noChangeAspect="1"/>
            </p:cNvSpPr>
            <p:nvPr/>
          </p:nvSpPr>
          <p:spPr>
            <a:xfrm>
              <a:off x="3666975" y="243851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1" name="円/楕円 280"/>
            <p:cNvSpPr>
              <a:spLocks noChangeAspect="1"/>
            </p:cNvSpPr>
            <p:nvPr/>
          </p:nvSpPr>
          <p:spPr>
            <a:xfrm>
              <a:off x="4138577" y="296780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2" name="円/楕円 281"/>
            <p:cNvSpPr>
              <a:spLocks noChangeAspect="1"/>
            </p:cNvSpPr>
            <p:nvPr/>
          </p:nvSpPr>
          <p:spPr>
            <a:xfrm>
              <a:off x="3923272" y="2361540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3" name="円/楕円 282"/>
            <p:cNvSpPr>
              <a:spLocks noChangeAspect="1"/>
            </p:cNvSpPr>
            <p:nvPr/>
          </p:nvSpPr>
          <p:spPr>
            <a:xfrm>
              <a:off x="4060726" y="250778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4" name="円/楕円 283"/>
            <p:cNvSpPr>
              <a:spLocks noChangeAspect="1"/>
            </p:cNvSpPr>
            <p:nvPr/>
          </p:nvSpPr>
          <p:spPr>
            <a:xfrm>
              <a:off x="4181759" y="267332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5" name="円/楕円 284"/>
            <p:cNvSpPr>
              <a:spLocks noChangeAspect="1"/>
            </p:cNvSpPr>
            <p:nvPr/>
          </p:nvSpPr>
          <p:spPr>
            <a:xfrm>
              <a:off x="4325363" y="30270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6" name="円/楕円 285"/>
            <p:cNvSpPr>
              <a:spLocks noChangeAspect="1"/>
            </p:cNvSpPr>
            <p:nvPr/>
          </p:nvSpPr>
          <p:spPr>
            <a:xfrm>
              <a:off x="3572764" y="269984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7" name="円/楕円 286"/>
            <p:cNvSpPr>
              <a:spLocks noChangeAspect="1"/>
            </p:cNvSpPr>
            <p:nvPr/>
          </p:nvSpPr>
          <p:spPr>
            <a:xfrm>
              <a:off x="3616914" y="3115696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8" name="円/楕円 287"/>
            <p:cNvSpPr>
              <a:spLocks noChangeAspect="1"/>
            </p:cNvSpPr>
            <p:nvPr/>
          </p:nvSpPr>
          <p:spPr>
            <a:xfrm>
              <a:off x="3975066" y="360007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9" name="円/楕円 288"/>
            <p:cNvSpPr>
              <a:spLocks noChangeAspect="1"/>
            </p:cNvSpPr>
            <p:nvPr/>
          </p:nvSpPr>
          <p:spPr>
            <a:xfrm>
              <a:off x="3852956" y="248927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0" name="円/楕円 289"/>
            <p:cNvSpPr>
              <a:spLocks noChangeAspect="1"/>
            </p:cNvSpPr>
            <p:nvPr/>
          </p:nvSpPr>
          <p:spPr>
            <a:xfrm>
              <a:off x="3632935" y="32928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1" name="円/楕円 290"/>
            <p:cNvSpPr>
              <a:spLocks noChangeAspect="1"/>
            </p:cNvSpPr>
            <p:nvPr/>
          </p:nvSpPr>
          <p:spPr>
            <a:xfrm>
              <a:off x="3875479" y="306242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2" name="円/楕円 291"/>
            <p:cNvSpPr>
              <a:spLocks noChangeAspect="1"/>
            </p:cNvSpPr>
            <p:nvPr/>
          </p:nvSpPr>
          <p:spPr>
            <a:xfrm>
              <a:off x="3736782" y="316332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3" name="円/楕円 292"/>
            <p:cNvSpPr>
              <a:spLocks noChangeAspect="1"/>
            </p:cNvSpPr>
            <p:nvPr/>
          </p:nvSpPr>
          <p:spPr>
            <a:xfrm>
              <a:off x="3743631" y="265380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4" name="円/楕円 293"/>
            <p:cNvSpPr>
              <a:spLocks noChangeAspect="1"/>
            </p:cNvSpPr>
            <p:nvPr/>
          </p:nvSpPr>
          <p:spPr>
            <a:xfrm>
              <a:off x="3722077" y="231685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5" name="円/楕円 294"/>
            <p:cNvSpPr>
              <a:spLocks noChangeAspect="1"/>
            </p:cNvSpPr>
            <p:nvPr/>
          </p:nvSpPr>
          <p:spPr>
            <a:xfrm>
              <a:off x="3548337" y="306671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6" name="円/楕円 295"/>
            <p:cNvSpPr>
              <a:spLocks noChangeAspect="1"/>
            </p:cNvSpPr>
            <p:nvPr/>
          </p:nvSpPr>
          <p:spPr>
            <a:xfrm>
              <a:off x="4326241" y="272681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7" name="円/楕円 296"/>
            <p:cNvSpPr>
              <a:spLocks noChangeAspect="1"/>
            </p:cNvSpPr>
            <p:nvPr/>
          </p:nvSpPr>
          <p:spPr>
            <a:xfrm>
              <a:off x="3781071" y="352312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8" name="円/楕円 297"/>
            <p:cNvSpPr>
              <a:spLocks noChangeAspect="1"/>
            </p:cNvSpPr>
            <p:nvPr/>
          </p:nvSpPr>
          <p:spPr>
            <a:xfrm>
              <a:off x="3612691" y="251984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9" name="円/楕円 298"/>
            <p:cNvSpPr>
              <a:spLocks noChangeAspect="1"/>
            </p:cNvSpPr>
            <p:nvPr/>
          </p:nvSpPr>
          <p:spPr>
            <a:xfrm>
              <a:off x="3866500" y="217972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0" name="円/楕円 299"/>
            <p:cNvSpPr>
              <a:spLocks noChangeAspect="1"/>
            </p:cNvSpPr>
            <p:nvPr/>
          </p:nvSpPr>
          <p:spPr>
            <a:xfrm>
              <a:off x="3965637" y="339286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1" name="円/楕円 300"/>
            <p:cNvSpPr>
              <a:spLocks noChangeAspect="1"/>
            </p:cNvSpPr>
            <p:nvPr/>
          </p:nvSpPr>
          <p:spPr>
            <a:xfrm>
              <a:off x="4160244" y="348228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2" name="円/楕円 301"/>
            <p:cNvSpPr>
              <a:spLocks noChangeAspect="1"/>
            </p:cNvSpPr>
            <p:nvPr/>
          </p:nvSpPr>
          <p:spPr>
            <a:xfrm>
              <a:off x="4007133" y="230714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3" name="円/楕円 302"/>
            <p:cNvSpPr>
              <a:spLocks noChangeAspect="1"/>
            </p:cNvSpPr>
            <p:nvPr/>
          </p:nvSpPr>
          <p:spPr>
            <a:xfrm>
              <a:off x="4202139" y="233280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4" name="円/楕円 303"/>
            <p:cNvSpPr>
              <a:spLocks noChangeAspect="1"/>
            </p:cNvSpPr>
            <p:nvPr/>
          </p:nvSpPr>
          <p:spPr>
            <a:xfrm>
              <a:off x="4228866" y="333207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5" name="円/楕円 304"/>
            <p:cNvSpPr>
              <a:spLocks noChangeAspect="1"/>
            </p:cNvSpPr>
            <p:nvPr/>
          </p:nvSpPr>
          <p:spPr>
            <a:xfrm>
              <a:off x="3551604" y="291060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6" name="円/楕円 305"/>
            <p:cNvSpPr>
              <a:spLocks noChangeAspect="1"/>
            </p:cNvSpPr>
            <p:nvPr/>
          </p:nvSpPr>
          <p:spPr>
            <a:xfrm>
              <a:off x="4295025" y="252249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7" name="円/楕円 306"/>
            <p:cNvSpPr>
              <a:spLocks noChangeAspect="1"/>
            </p:cNvSpPr>
            <p:nvPr/>
          </p:nvSpPr>
          <p:spPr>
            <a:xfrm>
              <a:off x="3694195" y="338902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8" name="円/楕円 307"/>
            <p:cNvSpPr>
              <a:spLocks noChangeAspect="1"/>
            </p:cNvSpPr>
            <p:nvPr/>
          </p:nvSpPr>
          <p:spPr>
            <a:xfrm>
              <a:off x="4022360" y="271165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9" name="円/楕円 308"/>
            <p:cNvSpPr>
              <a:spLocks noChangeAspect="1"/>
            </p:cNvSpPr>
            <p:nvPr/>
          </p:nvSpPr>
          <p:spPr>
            <a:xfrm>
              <a:off x="3883369" y="323907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0" name="円/楕円 309"/>
            <p:cNvSpPr>
              <a:spLocks noChangeAspect="1"/>
            </p:cNvSpPr>
            <p:nvPr/>
          </p:nvSpPr>
          <p:spPr>
            <a:xfrm>
              <a:off x="3685318" y="286306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1" name="円/楕円 310"/>
            <p:cNvSpPr>
              <a:spLocks noChangeAspect="1"/>
            </p:cNvSpPr>
            <p:nvPr/>
          </p:nvSpPr>
          <p:spPr>
            <a:xfrm>
              <a:off x="3900429" y="343391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2" name="円/楕円 311"/>
            <p:cNvSpPr>
              <a:spLocks noChangeAspect="1"/>
            </p:cNvSpPr>
            <p:nvPr/>
          </p:nvSpPr>
          <p:spPr>
            <a:xfrm>
              <a:off x="4145223" y="279768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3" name="円/楕円 312"/>
            <p:cNvSpPr>
              <a:spLocks noChangeAspect="1"/>
            </p:cNvSpPr>
            <p:nvPr/>
          </p:nvSpPr>
          <p:spPr>
            <a:xfrm>
              <a:off x="3886027" y="277853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4" name="円/楕円 313"/>
            <p:cNvSpPr>
              <a:spLocks noChangeAspect="1"/>
            </p:cNvSpPr>
            <p:nvPr/>
          </p:nvSpPr>
          <p:spPr>
            <a:xfrm>
              <a:off x="4210505" y="275757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5" name="円/楕円 314"/>
            <p:cNvSpPr>
              <a:spLocks noChangeAspect="1"/>
            </p:cNvSpPr>
            <p:nvPr/>
          </p:nvSpPr>
          <p:spPr>
            <a:xfrm>
              <a:off x="3860456" y="236024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6" name="円/楕円 315"/>
            <p:cNvSpPr>
              <a:spLocks noChangeAspect="1"/>
            </p:cNvSpPr>
            <p:nvPr/>
          </p:nvSpPr>
          <p:spPr>
            <a:xfrm>
              <a:off x="4060495" y="219825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317" name="直線コネクタ 316"/>
            <p:cNvCxnSpPr/>
            <p:nvPr/>
          </p:nvCxnSpPr>
          <p:spPr>
            <a:xfrm>
              <a:off x="4378497" y="1690689"/>
              <a:ext cx="11960" cy="3214691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8" name="下矢印 317"/>
            <p:cNvSpPr/>
            <p:nvPr/>
          </p:nvSpPr>
          <p:spPr>
            <a:xfrm flipV="1">
              <a:off x="4492948" y="1516916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319" name="下矢印 318"/>
            <p:cNvSpPr/>
            <p:nvPr/>
          </p:nvSpPr>
          <p:spPr>
            <a:xfrm>
              <a:off x="3668681" y="4155677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sp>
        <p:nvSpPr>
          <p:cNvPr id="321" name="下矢印 320"/>
          <p:cNvSpPr/>
          <p:nvPr/>
        </p:nvSpPr>
        <p:spPr>
          <a:xfrm flipV="1">
            <a:off x="6062985" y="3576553"/>
            <a:ext cx="376931" cy="502282"/>
          </a:xfrm>
          <a:prstGeom prst="downArrow">
            <a:avLst/>
          </a:prstGeom>
          <a:gradFill>
            <a:gsLst>
              <a:gs pos="0">
                <a:srgbClr val="0066FF">
                  <a:alpha val="28000"/>
                </a:srgbClr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22" name="下矢印 321"/>
          <p:cNvSpPr/>
          <p:nvPr/>
        </p:nvSpPr>
        <p:spPr>
          <a:xfrm flipV="1">
            <a:off x="3409432" y="3236269"/>
            <a:ext cx="376931" cy="502282"/>
          </a:xfrm>
          <a:prstGeom prst="downArrow">
            <a:avLst/>
          </a:prstGeom>
          <a:gradFill>
            <a:gsLst>
              <a:gs pos="0">
                <a:srgbClr val="0066FF">
                  <a:alpha val="28000"/>
                </a:srgbClr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23" name="下矢印 322"/>
          <p:cNvSpPr/>
          <p:nvPr/>
        </p:nvSpPr>
        <p:spPr>
          <a:xfrm>
            <a:off x="3786363" y="4197115"/>
            <a:ext cx="346366" cy="486986"/>
          </a:xfrm>
          <a:prstGeom prst="downArrow">
            <a:avLst/>
          </a:prstGeom>
          <a:gradFill>
            <a:gsLst>
              <a:gs pos="0">
                <a:srgbClr val="FF0000">
                  <a:alpha val="20000"/>
                </a:srgbClr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14" name="角丸四角形 213"/>
          <p:cNvSpPr/>
          <p:nvPr/>
        </p:nvSpPr>
        <p:spPr>
          <a:xfrm>
            <a:off x="2261460" y="249632"/>
            <a:ext cx="4450534" cy="113718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215" name="TexTeXPicture" descr="&lt;?xml version=&quot;1.0&quot; encoding=&quot;utf-16&quot;?&gt;&#10;&lt;TeXTeX&gt;&#10;  &lt;preamble&gt;\documentclass{jarticle}&#10;\usepackage{amsmath}&#10;\pagestyle{empty}&lt;/preamble&gt;&#10;  &lt;body&gt;\begin{align*} &#10;dv_1/d\eta&#10;\end{align*}&lt;/body&gt;&#10;  &lt;fcolor&gt;FFFFFFFF&lt;/fcolor&gt;&#10;  &lt;bcolor&gt;FFFFFFFF&lt;/bcolor&gt;&#10;  &lt;transparent&gt;True&lt;/transparent&gt;&#10;  &lt;resolution&gt;1800&lt;/resolution&gt;&#10;  &lt;imageh&gt;250&lt;/imageh&gt;&#10;  &lt;imagew&gt;731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023" y="606207"/>
            <a:ext cx="1343965" cy="459632"/>
          </a:xfrm>
          <a:prstGeom prst="rect">
            <a:avLst/>
          </a:prstGeom>
        </p:spPr>
      </p:pic>
      <p:sp>
        <p:nvSpPr>
          <p:cNvPr id="216" name="テキスト ボックス 215"/>
          <p:cNvSpPr txBox="1"/>
          <p:nvPr/>
        </p:nvSpPr>
        <p:spPr>
          <a:xfrm>
            <a:off x="2565972" y="556615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Directed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Flow: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21" name="円/楕円 224"/>
          <p:cNvSpPr>
            <a:spLocks noChangeAspect="1"/>
          </p:cNvSpPr>
          <p:nvPr/>
        </p:nvSpPr>
        <p:spPr>
          <a:xfrm>
            <a:off x="2764975" y="5763808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4" name="円/楕円 225"/>
          <p:cNvSpPr>
            <a:spLocks noChangeAspect="1"/>
          </p:cNvSpPr>
          <p:nvPr/>
        </p:nvSpPr>
        <p:spPr>
          <a:xfrm>
            <a:off x="2849883" y="590134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5" name="円/楕円 226"/>
          <p:cNvSpPr>
            <a:spLocks noChangeAspect="1"/>
          </p:cNvSpPr>
          <p:nvPr/>
        </p:nvSpPr>
        <p:spPr>
          <a:xfrm>
            <a:off x="2995733" y="6024005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6" name="円/楕円 227"/>
          <p:cNvSpPr>
            <a:spLocks noChangeAspect="1"/>
          </p:cNvSpPr>
          <p:nvPr/>
        </p:nvSpPr>
        <p:spPr>
          <a:xfrm>
            <a:off x="2902509" y="5763808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7" name="円/楕円 228"/>
          <p:cNvSpPr>
            <a:spLocks noChangeAspect="1"/>
          </p:cNvSpPr>
          <p:nvPr/>
        </p:nvSpPr>
        <p:spPr>
          <a:xfrm>
            <a:off x="3060196" y="5909365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8" name="円/楕円 229"/>
          <p:cNvSpPr>
            <a:spLocks noChangeAspect="1"/>
          </p:cNvSpPr>
          <p:nvPr/>
        </p:nvSpPr>
        <p:spPr>
          <a:xfrm>
            <a:off x="3104941" y="602520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9" name="円/楕円 230"/>
          <p:cNvSpPr>
            <a:spLocks noChangeAspect="1"/>
          </p:cNvSpPr>
          <p:nvPr/>
        </p:nvSpPr>
        <p:spPr>
          <a:xfrm>
            <a:off x="3119430" y="587278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0" name="円/楕円 231"/>
          <p:cNvSpPr>
            <a:spLocks noChangeAspect="1"/>
          </p:cNvSpPr>
          <p:nvPr/>
        </p:nvSpPr>
        <p:spPr>
          <a:xfrm>
            <a:off x="2952342" y="590798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1" name="円/楕円 232"/>
          <p:cNvSpPr>
            <a:spLocks noChangeAspect="1"/>
          </p:cNvSpPr>
          <p:nvPr/>
        </p:nvSpPr>
        <p:spPr>
          <a:xfrm>
            <a:off x="2970537" y="6125010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2" name="円/楕円 233"/>
          <p:cNvSpPr>
            <a:spLocks noChangeAspect="1"/>
          </p:cNvSpPr>
          <p:nvPr/>
        </p:nvSpPr>
        <p:spPr>
          <a:xfrm>
            <a:off x="2773646" y="5642303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3" name="円/楕円 234"/>
          <p:cNvSpPr>
            <a:spLocks noChangeAspect="1"/>
          </p:cNvSpPr>
          <p:nvPr/>
        </p:nvSpPr>
        <p:spPr>
          <a:xfrm>
            <a:off x="3027635" y="592736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4" name="円/楕円 235"/>
          <p:cNvSpPr>
            <a:spLocks noChangeAspect="1"/>
          </p:cNvSpPr>
          <p:nvPr/>
        </p:nvSpPr>
        <p:spPr>
          <a:xfrm>
            <a:off x="2911679" y="5600848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5" name="円/楕円 236"/>
          <p:cNvSpPr>
            <a:spLocks noChangeAspect="1"/>
          </p:cNvSpPr>
          <p:nvPr/>
        </p:nvSpPr>
        <p:spPr>
          <a:xfrm>
            <a:off x="2985707" y="567961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6" name="円/楕円 237"/>
          <p:cNvSpPr>
            <a:spLocks noChangeAspect="1"/>
          </p:cNvSpPr>
          <p:nvPr/>
        </p:nvSpPr>
        <p:spPr>
          <a:xfrm>
            <a:off x="3050891" y="576876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7" name="円/楕円 238"/>
          <p:cNvSpPr>
            <a:spLocks noChangeAspect="1"/>
          </p:cNvSpPr>
          <p:nvPr/>
        </p:nvSpPr>
        <p:spPr>
          <a:xfrm>
            <a:off x="3128232" y="5959289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8" name="円/楕円 239"/>
          <p:cNvSpPr>
            <a:spLocks noChangeAspect="1"/>
          </p:cNvSpPr>
          <p:nvPr/>
        </p:nvSpPr>
        <p:spPr>
          <a:xfrm>
            <a:off x="2722907" y="578304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9" name="円/楕円 240"/>
          <p:cNvSpPr>
            <a:spLocks noChangeAspect="1"/>
          </p:cNvSpPr>
          <p:nvPr/>
        </p:nvSpPr>
        <p:spPr>
          <a:xfrm>
            <a:off x="2746684" y="6007011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0" name="円/楕円 241"/>
          <p:cNvSpPr>
            <a:spLocks noChangeAspect="1"/>
          </p:cNvSpPr>
          <p:nvPr/>
        </p:nvSpPr>
        <p:spPr>
          <a:xfrm>
            <a:off x="2939574" y="6267879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1" name="円/楕円 242"/>
          <p:cNvSpPr>
            <a:spLocks noChangeAspect="1"/>
          </p:cNvSpPr>
          <p:nvPr/>
        </p:nvSpPr>
        <p:spPr>
          <a:xfrm>
            <a:off x="2873809" y="566964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2" name="円/楕円 243"/>
          <p:cNvSpPr>
            <a:spLocks noChangeAspect="1"/>
          </p:cNvSpPr>
          <p:nvPr/>
        </p:nvSpPr>
        <p:spPr>
          <a:xfrm>
            <a:off x="2755313" y="610242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3" name="円/楕円 244"/>
          <p:cNvSpPr>
            <a:spLocks noChangeAspect="1"/>
          </p:cNvSpPr>
          <p:nvPr/>
        </p:nvSpPr>
        <p:spPr>
          <a:xfrm>
            <a:off x="2885939" y="597832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4" name="円/楕円 245"/>
          <p:cNvSpPr>
            <a:spLocks noChangeAspect="1"/>
          </p:cNvSpPr>
          <p:nvPr/>
        </p:nvSpPr>
        <p:spPr>
          <a:xfrm>
            <a:off x="2811242" y="603266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5" name="円/楕円 246"/>
          <p:cNvSpPr>
            <a:spLocks noChangeAspect="1"/>
          </p:cNvSpPr>
          <p:nvPr/>
        </p:nvSpPr>
        <p:spPr>
          <a:xfrm>
            <a:off x="2814930" y="575825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6" name="円/楕円 247"/>
          <p:cNvSpPr>
            <a:spLocks noChangeAspect="1"/>
          </p:cNvSpPr>
          <p:nvPr/>
        </p:nvSpPr>
        <p:spPr>
          <a:xfrm>
            <a:off x="2803322" y="5576780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7" name="円/楕円 248"/>
          <p:cNvSpPr>
            <a:spLocks noChangeAspect="1"/>
          </p:cNvSpPr>
          <p:nvPr/>
        </p:nvSpPr>
        <p:spPr>
          <a:xfrm>
            <a:off x="2709752" y="5980633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8" name="円/楕円 249"/>
          <p:cNvSpPr>
            <a:spLocks noChangeAspect="1"/>
          </p:cNvSpPr>
          <p:nvPr/>
        </p:nvSpPr>
        <p:spPr>
          <a:xfrm>
            <a:off x="2835094" y="622643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9" name="円/楕円 250"/>
          <p:cNvSpPr>
            <a:spLocks noChangeAspect="1"/>
          </p:cNvSpPr>
          <p:nvPr/>
        </p:nvSpPr>
        <p:spPr>
          <a:xfrm>
            <a:off x="2744411" y="568610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0" name="円/楕円 251"/>
          <p:cNvSpPr>
            <a:spLocks noChangeAspect="1"/>
          </p:cNvSpPr>
          <p:nvPr/>
        </p:nvSpPr>
        <p:spPr>
          <a:xfrm>
            <a:off x="2881104" y="550292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1" name="円/楕円 252"/>
          <p:cNvSpPr>
            <a:spLocks noChangeAspect="1"/>
          </p:cNvSpPr>
          <p:nvPr/>
        </p:nvSpPr>
        <p:spPr>
          <a:xfrm>
            <a:off x="2934495" y="615628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2" name="円/楕円 253"/>
          <p:cNvSpPr>
            <a:spLocks noChangeAspect="1"/>
          </p:cNvSpPr>
          <p:nvPr/>
        </p:nvSpPr>
        <p:spPr>
          <a:xfrm>
            <a:off x="3039304" y="6204445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3" name="円/楕円 254"/>
          <p:cNvSpPr>
            <a:spLocks noChangeAspect="1"/>
          </p:cNvSpPr>
          <p:nvPr/>
        </p:nvSpPr>
        <p:spPr>
          <a:xfrm>
            <a:off x="2956844" y="557155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4" name="円/楕円 255"/>
          <p:cNvSpPr>
            <a:spLocks noChangeAspect="1"/>
          </p:cNvSpPr>
          <p:nvPr/>
        </p:nvSpPr>
        <p:spPr>
          <a:xfrm>
            <a:off x="3061867" y="5585373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5" name="円/楕円 256"/>
          <p:cNvSpPr>
            <a:spLocks noChangeAspect="1"/>
          </p:cNvSpPr>
          <p:nvPr/>
        </p:nvSpPr>
        <p:spPr>
          <a:xfrm>
            <a:off x="3076262" y="612354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6" name="円/楕円 257"/>
          <p:cNvSpPr>
            <a:spLocks noChangeAspect="1"/>
          </p:cNvSpPr>
          <p:nvPr/>
        </p:nvSpPr>
        <p:spPr>
          <a:xfrm>
            <a:off x="2711511" y="5896553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7" name="円/楕円 258"/>
          <p:cNvSpPr>
            <a:spLocks noChangeAspect="1"/>
          </p:cNvSpPr>
          <p:nvPr/>
        </p:nvSpPr>
        <p:spPr>
          <a:xfrm>
            <a:off x="3111893" y="5687530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8" name="円/楕円 259"/>
          <p:cNvSpPr>
            <a:spLocks noChangeAspect="1"/>
          </p:cNvSpPr>
          <p:nvPr/>
        </p:nvSpPr>
        <p:spPr>
          <a:xfrm>
            <a:off x="2788306" y="615421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9" name="円/楕円 260"/>
          <p:cNvSpPr>
            <a:spLocks noChangeAspect="1"/>
          </p:cNvSpPr>
          <p:nvPr/>
        </p:nvSpPr>
        <p:spPr>
          <a:xfrm>
            <a:off x="2965044" y="578940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0" name="円/楕円 261"/>
          <p:cNvSpPr>
            <a:spLocks noChangeAspect="1"/>
          </p:cNvSpPr>
          <p:nvPr/>
        </p:nvSpPr>
        <p:spPr>
          <a:xfrm>
            <a:off x="2782469" y="595738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1" name="円/楕円 262"/>
          <p:cNvSpPr>
            <a:spLocks noChangeAspect="1"/>
          </p:cNvSpPr>
          <p:nvPr/>
        </p:nvSpPr>
        <p:spPr>
          <a:xfrm>
            <a:off x="2890189" y="607345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2" name="円/楕円 263"/>
          <p:cNvSpPr>
            <a:spLocks noChangeAspect="1"/>
          </p:cNvSpPr>
          <p:nvPr/>
        </p:nvSpPr>
        <p:spPr>
          <a:xfrm>
            <a:off x="2783525" y="587095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3" name="円/楕円 264"/>
          <p:cNvSpPr>
            <a:spLocks noChangeAspect="1"/>
          </p:cNvSpPr>
          <p:nvPr/>
        </p:nvSpPr>
        <p:spPr>
          <a:xfrm>
            <a:off x="2899377" y="6178391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4" name="円/楕円 265"/>
          <p:cNvSpPr>
            <a:spLocks noChangeAspect="1"/>
          </p:cNvSpPr>
          <p:nvPr/>
        </p:nvSpPr>
        <p:spPr>
          <a:xfrm>
            <a:off x="3031214" y="5835739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5" name="円/楕円 266"/>
          <p:cNvSpPr>
            <a:spLocks noChangeAspect="1"/>
          </p:cNvSpPr>
          <p:nvPr/>
        </p:nvSpPr>
        <p:spPr>
          <a:xfrm>
            <a:off x="2891620" y="5825429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6" name="円/楕円 267"/>
          <p:cNvSpPr>
            <a:spLocks noChangeAspect="1"/>
          </p:cNvSpPr>
          <p:nvPr/>
        </p:nvSpPr>
        <p:spPr>
          <a:xfrm>
            <a:off x="2877848" y="560014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7" name="円/楕円 268"/>
          <p:cNvSpPr>
            <a:spLocks noChangeAspect="1"/>
          </p:cNvSpPr>
          <p:nvPr/>
        </p:nvSpPr>
        <p:spPr>
          <a:xfrm>
            <a:off x="2985583" y="551290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8" name="円/楕円 269"/>
          <p:cNvSpPr>
            <a:spLocks noChangeAspect="1"/>
          </p:cNvSpPr>
          <p:nvPr/>
        </p:nvSpPr>
        <p:spPr>
          <a:xfrm>
            <a:off x="2911694" y="573886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9" name="円/楕円 270"/>
          <p:cNvSpPr>
            <a:spLocks noChangeAspect="1"/>
          </p:cNvSpPr>
          <p:nvPr/>
        </p:nvSpPr>
        <p:spPr>
          <a:xfrm>
            <a:off x="2386280" y="5421319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0" name="円/楕円 271"/>
          <p:cNvSpPr>
            <a:spLocks noChangeAspect="1"/>
          </p:cNvSpPr>
          <p:nvPr/>
        </p:nvSpPr>
        <p:spPr>
          <a:xfrm>
            <a:off x="2471189" y="555885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1" name="円/楕円 272"/>
          <p:cNvSpPr>
            <a:spLocks noChangeAspect="1"/>
          </p:cNvSpPr>
          <p:nvPr/>
        </p:nvSpPr>
        <p:spPr>
          <a:xfrm>
            <a:off x="2617038" y="568151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2" name="円/楕円 273"/>
          <p:cNvSpPr>
            <a:spLocks noChangeAspect="1"/>
          </p:cNvSpPr>
          <p:nvPr/>
        </p:nvSpPr>
        <p:spPr>
          <a:xfrm>
            <a:off x="2523815" y="5421319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3" name="円/楕円 274"/>
          <p:cNvSpPr>
            <a:spLocks noChangeAspect="1"/>
          </p:cNvSpPr>
          <p:nvPr/>
        </p:nvSpPr>
        <p:spPr>
          <a:xfrm>
            <a:off x="2681502" y="5566876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4" name="円/楕円 275"/>
          <p:cNvSpPr>
            <a:spLocks noChangeAspect="1"/>
          </p:cNvSpPr>
          <p:nvPr/>
        </p:nvSpPr>
        <p:spPr>
          <a:xfrm>
            <a:off x="2726247" y="568271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5" name="円/楕円 276"/>
          <p:cNvSpPr>
            <a:spLocks noChangeAspect="1"/>
          </p:cNvSpPr>
          <p:nvPr/>
        </p:nvSpPr>
        <p:spPr>
          <a:xfrm>
            <a:off x="2740736" y="553029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6" name="円/楕円 277"/>
          <p:cNvSpPr>
            <a:spLocks noChangeAspect="1"/>
          </p:cNvSpPr>
          <p:nvPr/>
        </p:nvSpPr>
        <p:spPr>
          <a:xfrm>
            <a:off x="2573648" y="556549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7" name="円/楕円 278"/>
          <p:cNvSpPr>
            <a:spLocks noChangeAspect="1"/>
          </p:cNvSpPr>
          <p:nvPr/>
        </p:nvSpPr>
        <p:spPr>
          <a:xfrm>
            <a:off x="2591843" y="5782521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8" name="円/楕円 279"/>
          <p:cNvSpPr>
            <a:spLocks noChangeAspect="1"/>
          </p:cNvSpPr>
          <p:nvPr/>
        </p:nvSpPr>
        <p:spPr>
          <a:xfrm>
            <a:off x="2394952" y="529981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9" name="円/楕円 280"/>
          <p:cNvSpPr>
            <a:spLocks noChangeAspect="1"/>
          </p:cNvSpPr>
          <p:nvPr/>
        </p:nvSpPr>
        <p:spPr>
          <a:xfrm>
            <a:off x="2648941" y="5584873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0" name="円/楕円 281"/>
          <p:cNvSpPr>
            <a:spLocks noChangeAspect="1"/>
          </p:cNvSpPr>
          <p:nvPr/>
        </p:nvSpPr>
        <p:spPr>
          <a:xfrm>
            <a:off x="2532985" y="5258359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1" name="円/楕円 282"/>
          <p:cNvSpPr>
            <a:spLocks noChangeAspect="1"/>
          </p:cNvSpPr>
          <p:nvPr/>
        </p:nvSpPr>
        <p:spPr>
          <a:xfrm>
            <a:off x="2607013" y="5337123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2" name="円/楕円 283"/>
          <p:cNvSpPr>
            <a:spLocks noChangeAspect="1"/>
          </p:cNvSpPr>
          <p:nvPr/>
        </p:nvSpPr>
        <p:spPr>
          <a:xfrm>
            <a:off x="2672197" y="542627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3" name="円/楕円 284"/>
          <p:cNvSpPr>
            <a:spLocks noChangeAspect="1"/>
          </p:cNvSpPr>
          <p:nvPr/>
        </p:nvSpPr>
        <p:spPr>
          <a:xfrm>
            <a:off x="2749537" y="5616800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4" name="円/楕円 285"/>
          <p:cNvSpPr>
            <a:spLocks noChangeAspect="1"/>
          </p:cNvSpPr>
          <p:nvPr/>
        </p:nvSpPr>
        <p:spPr>
          <a:xfrm>
            <a:off x="2344213" y="544055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5" name="円/楕円 286"/>
          <p:cNvSpPr>
            <a:spLocks noChangeAspect="1"/>
          </p:cNvSpPr>
          <p:nvPr/>
        </p:nvSpPr>
        <p:spPr>
          <a:xfrm>
            <a:off x="2367991" y="5664522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6" name="円/楕円 287"/>
          <p:cNvSpPr>
            <a:spLocks noChangeAspect="1"/>
          </p:cNvSpPr>
          <p:nvPr/>
        </p:nvSpPr>
        <p:spPr>
          <a:xfrm>
            <a:off x="2560879" y="5925390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7" name="円/楕円 288"/>
          <p:cNvSpPr>
            <a:spLocks noChangeAspect="1"/>
          </p:cNvSpPr>
          <p:nvPr/>
        </p:nvSpPr>
        <p:spPr>
          <a:xfrm>
            <a:off x="2495115" y="5327153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8" name="円/楕円 289"/>
          <p:cNvSpPr>
            <a:spLocks noChangeAspect="1"/>
          </p:cNvSpPr>
          <p:nvPr/>
        </p:nvSpPr>
        <p:spPr>
          <a:xfrm>
            <a:off x="2376619" y="5759935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9" name="円/楕円 290"/>
          <p:cNvSpPr>
            <a:spLocks noChangeAspect="1"/>
          </p:cNvSpPr>
          <p:nvPr/>
        </p:nvSpPr>
        <p:spPr>
          <a:xfrm>
            <a:off x="2507245" y="563583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0" name="円/楕円 291"/>
          <p:cNvSpPr>
            <a:spLocks noChangeAspect="1"/>
          </p:cNvSpPr>
          <p:nvPr/>
        </p:nvSpPr>
        <p:spPr>
          <a:xfrm>
            <a:off x="2432547" y="5690173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1" name="円/楕円 292"/>
          <p:cNvSpPr>
            <a:spLocks noChangeAspect="1"/>
          </p:cNvSpPr>
          <p:nvPr/>
        </p:nvSpPr>
        <p:spPr>
          <a:xfrm>
            <a:off x="2436236" y="5415765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2" name="円/楕円 293"/>
          <p:cNvSpPr>
            <a:spLocks noChangeAspect="1"/>
          </p:cNvSpPr>
          <p:nvPr/>
        </p:nvSpPr>
        <p:spPr>
          <a:xfrm>
            <a:off x="2424628" y="523429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3" name="円/楕円 294"/>
          <p:cNvSpPr>
            <a:spLocks noChangeAspect="1"/>
          </p:cNvSpPr>
          <p:nvPr/>
        </p:nvSpPr>
        <p:spPr>
          <a:xfrm>
            <a:off x="2331057" y="563814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4" name="円/楕円 295"/>
          <p:cNvSpPr>
            <a:spLocks noChangeAspect="1"/>
          </p:cNvSpPr>
          <p:nvPr/>
        </p:nvSpPr>
        <p:spPr>
          <a:xfrm>
            <a:off x="2750010" y="545508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5" name="円/楕円 296"/>
          <p:cNvSpPr>
            <a:spLocks noChangeAspect="1"/>
          </p:cNvSpPr>
          <p:nvPr/>
        </p:nvSpPr>
        <p:spPr>
          <a:xfrm>
            <a:off x="2456400" y="588394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6" name="円/楕円 297"/>
          <p:cNvSpPr>
            <a:spLocks noChangeAspect="1"/>
          </p:cNvSpPr>
          <p:nvPr/>
        </p:nvSpPr>
        <p:spPr>
          <a:xfrm>
            <a:off x="2365716" y="534361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7" name="円/楕円 298"/>
          <p:cNvSpPr>
            <a:spLocks noChangeAspect="1"/>
          </p:cNvSpPr>
          <p:nvPr/>
        </p:nvSpPr>
        <p:spPr>
          <a:xfrm>
            <a:off x="2502409" y="5160438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8" name="円/楕円 299"/>
          <p:cNvSpPr>
            <a:spLocks noChangeAspect="1"/>
          </p:cNvSpPr>
          <p:nvPr/>
        </p:nvSpPr>
        <p:spPr>
          <a:xfrm>
            <a:off x="2555801" y="581379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9" name="円/楕円 300"/>
          <p:cNvSpPr>
            <a:spLocks noChangeAspect="1"/>
          </p:cNvSpPr>
          <p:nvPr/>
        </p:nvSpPr>
        <p:spPr>
          <a:xfrm>
            <a:off x="2660610" y="586195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0" name="円/楕円 301"/>
          <p:cNvSpPr>
            <a:spLocks noChangeAspect="1"/>
          </p:cNvSpPr>
          <p:nvPr/>
        </p:nvSpPr>
        <p:spPr>
          <a:xfrm>
            <a:off x="2578149" y="5229065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1" name="円/楕円 302"/>
          <p:cNvSpPr>
            <a:spLocks noChangeAspect="1"/>
          </p:cNvSpPr>
          <p:nvPr/>
        </p:nvSpPr>
        <p:spPr>
          <a:xfrm>
            <a:off x="2683173" y="524288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2" name="円/楕円 303"/>
          <p:cNvSpPr>
            <a:spLocks noChangeAspect="1"/>
          </p:cNvSpPr>
          <p:nvPr/>
        </p:nvSpPr>
        <p:spPr>
          <a:xfrm>
            <a:off x="2697567" y="578105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3" name="円/楕円 304"/>
          <p:cNvSpPr>
            <a:spLocks noChangeAspect="1"/>
          </p:cNvSpPr>
          <p:nvPr/>
        </p:nvSpPr>
        <p:spPr>
          <a:xfrm>
            <a:off x="2332817" y="5554065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4" name="円/楕円 305"/>
          <p:cNvSpPr>
            <a:spLocks noChangeAspect="1"/>
          </p:cNvSpPr>
          <p:nvPr/>
        </p:nvSpPr>
        <p:spPr>
          <a:xfrm>
            <a:off x="2733198" y="5345041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5" name="円/楕円 306"/>
          <p:cNvSpPr>
            <a:spLocks noChangeAspect="1"/>
          </p:cNvSpPr>
          <p:nvPr/>
        </p:nvSpPr>
        <p:spPr>
          <a:xfrm>
            <a:off x="2409612" y="581172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6" name="円/楕円 307"/>
          <p:cNvSpPr>
            <a:spLocks noChangeAspect="1"/>
          </p:cNvSpPr>
          <p:nvPr/>
        </p:nvSpPr>
        <p:spPr>
          <a:xfrm>
            <a:off x="2586350" y="5446920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7" name="円/楕円 308"/>
          <p:cNvSpPr>
            <a:spLocks noChangeAspect="1"/>
          </p:cNvSpPr>
          <p:nvPr/>
        </p:nvSpPr>
        <p:spPr>
          <a:xfrm>
            <a:off x="2511494" y="573096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8" name="円/楕円 309"/>
          <p:cNvSpPr>
            <a:spLocks noChangeAspect="1"/>
          </p:cNvSpPr>
          <p:nvPr/>
        </p:nvSpPr>
        <p:spPr>
          <a:xfrm>
            <a:off x="2404831" y="5528465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9" name="円/楕円 310"/>
          <p:cNvSpPr>
            <a:spLocks noChangeAspect="1"/>
          </p:cNvSpPr>
          <p:nvPr/>
        </p:nvSpPr>
        <p:spPr>
          <a:xfrm>
            <a:off x="2520682" y="583590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0" name="円/楕円 311"/>
          <p:cNvSpPr>
            <a:spLocks noChangeAspect="1"/>
          </p:cNvSpPr>
          <p:nvPr/>
        </p:nvSpPr>
        <p:spPr>
          <a:xfrm>
            <a:off x="2652520" y="5493250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1" name="円/楕円 312"/>
          <p:cNvSpPr>
            <a:spLocks noChangeAspect="1"/>
          </p:cNvSpPr>
          <p:nvPr/>
        </p:nvSpPr>
        <p:spPr>
          <a:xfrm>
            <a:off x="2512926" y="5482940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2" name="円/楕円 313"/>
          <p:cNvSpPr>
            <a:spLocks noChangeAspect="1"/>
          </p:cNvSpPr>
          <p:nvPr/>
        </p:nvSpPr>
        <p:spPr>
          <a:xfrm>
            <a:off x="2687679" y="5471651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3" name="円/楕円 314"/>
          <p:cNvSpPr>
            <a:spLocks noChangeAspect="1"/>
          </p:cNvSpPr>
          <p:nvPr/>
        </p:nvSpPr>
        <p:spPr>
          <a:xfrm>
            <a:off x="2499154" y="5257659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4" name="円/楕円 315"/>
          <p:cNvSpPr>
            <a:spLocks noChangeAspect="1"/>
          </p:cNvSpPr>
          <p:nvPr/>
        </p:nvSpPr>
        <p:spPr>
          <a:xfrm>
            <a:off x="2606888" y="5170419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415" name="直線コネクタ 414"/>
          <p:cNvCxnSpPr/>
          <p:nvPr/>
        </p:nvCxnSpPr>
        <p:spPr>
          <a:xfrm>
            <a:off x="2778153" y="4897061"/>
            <a:ext cx="6441" cy="1731324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右矢印 218"/>
          <p:cNvSpPr/>
          <p:nvPr/>
        </p:nvSpPr>
        <p:spPr>
          <a:xfrm rot="1516812">
            <a:off x="2981724" y="5432058"/>
            <a:ext cx="659288" cy="510783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20" name="右矢印 219"/>
          <p:cNvSpPr/>
          <p:nvPr/>
        </p:nvSpPr>
        <p:spPr>
          <a:xfrm rot="1824496" flipH="1">
            <a:off x="1969595" y="5644718"/>
            <a:ext cx="632238" cy="510783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cxnSp>
        <p:nvCxnSpPr>
          <p:cNvPr id="112" name="直線矢印コネクタ 111"/>
          <p:cNvCxnSpPr/>
          <p:nvPr/>
        </p:nvCxnSpPr>
        <p:spPr>
          <a:xfrm>
            <a:off x="1809946" y="2239185"/>
            <a:ext cx="1355223" cy="739685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直線矢印コネクタ 417"/>
          <p:cNvCxnSpPr/>
          <p:nvPr/>
        </p:nvCxnSpPr>
        <p:spPr>
          <a:xfrm flipH="1">
            <a:off x="6260158" y="2313398"/>
            <a:ext cx="380007" cy="105605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" name="直線矢印コネクタ 418"/>
          <p:cNvCxnSpPr/>
          <p:nvPr/>
        </p:nvCxnSpPr>
        <p:spPr>
          <a:xfrm flipV="1">
            <a:off x="2940856" y="4616312"/>
            <a:ext cx="738958" cy="655839"/>
          </a:xfrm>
          <a:prstGeom prst="straightConnector1">
            <a:avLst/>
          </a:prstGeom>
          <a:ln w="38100">
            <a:solidFill>
              <a:srgbClr val="FF66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テキスト ボックス 119"/>
          <p:cNvSpPr txBox="1"/>
          <p:nvPr/>
        </p:nvSpPr>
        <p:spPr>
          <a:xfrm>
            <a:off x="4484106" y="6059156"/>
            <a:ext cx="3855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dv</a:t>
            </a:r>
            <a:r>
              <a:rPr kumimoji="1" lang="en-US" altLang="ja-JP" sz="2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1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/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dy</a:t>
            </a:r>
            <a:r>
              <a:rPr lang="ja-JP" altLang="en-US" sz="2400" dirty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 </a:t>
            </a:r>
            <a:r>
              <a:rPr lang="en-US" altLang="ja-JP" sz="2400" dirty="0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changes sign twice!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9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Keywords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QCD at nonzero T/</a:t>
            </a:r>
            <a:r>
              <a:rPr kumimoji="1" lang="en-US" altLang="ja-JP" dirty="0" smtClean="0">
                <a:latin typeface="Symbol" panose="05050102010706020507" pitchFamily="18" charset="2"/>
              </a:rPr>
              <a:t>m</a:t>
            </a:r>
          </a:p>
          <a:p>
            <a:pPr lvl="1"/>
            <a:r>
              <a:rPr lang="en-US" altLang="ja-JP" dirty="0"/>
              <a:t>quark-gluon </a:t>
            </a:r>
            <a:r>
              <a:rPr lang="en-US" altLang="ja-JP" dirty="0" smtClean="0"/>
              <a:t>plasma</a:t>
            </a:r>
          </a:p>
          <a:p>
            <a:pPr lvl="1"/>
            <a:r>
              <a:rPr lang="en-US" altLang="ja-JP" dirty="0" smtClean="0"/>
              <a:t>chiral transition</a:t>
            </a:r>
            <a:endParaRPr lang="en-US" altLang="ja-JP" dirty="0"/>
          </a:p>
          <a:p>
            <a:pPr lvl="1"/>
            <a:r>
              <a:rPr lang="en-US" altLang="ja-JP" dirty="0" smtClean="0"/>
              <a:t>QCD critical point / 1</a:t>
            </a:r>
            <a:r>
              <a:rPr lang="en-US" altLang="ja-JP" baseline="30000" dirty="0" smtClean="0"/>
              <a:t>st</a:t>
            </a:r>
            <a:r>
              <a:rPr lang="en-US" altLang="ja-JP" dirty="0" smtClean="0"/>
              <a:t> order phase transition</a:t>
            </a:r>
            <a:endParaRPr lang="en-US" altLang="ja-JP" dirty="0"/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Relativistic heavy-ion collisions</a:t>
            </a:r>
          </a:p>
          <a:p>
            <a:pPr lvl="1"/>
            <a:r>
              <a:rPr lang="en-US" altLang="ja-JP" dirty="0" smtClean="0"/>
              <a:t>beam-energy scan</a:t>
            </a:r>
          </a:p>
          <a:p>
            <a:pPr lvl="1"/>
            <a:r>
              <a:rPr kumimoji="1" lang="en-US" altLang="ja-JP" dirty="0" smtClean="0"/>
              <a:t>J-PARC heavy-ion program</a:t>
            </a:r>
          </a:p>
          <a:p>
            <a:pPr lvl="1"/>
            <a:r>
              <a:rPr lang="en-US" altLang="ja-JP" dirty="0" smtClean="0"/>
              <a:t>Modelling dynamics of low-E collisions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812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dv</a:t>
            </a:r>
            <a:r>
              <a:rPr kumimoji="1" lang="en-US" altLang="ja-JP" baseline="-25000" dirty="0" smtClean="0"/>
              <a:t>1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dy</a:t>
            </a:r>
            <a:r>
              <a:rPr lang="en-US" altLang="ja-JP" dirty="0" smtClean="0"/>
              <a:t>: Signal of 1</a:t>
            </a:r>
            <a:r>
              <a:rPr lang="en-US" altLang="ja-JP" baseline="30000" dirty="0" smtClean="0"/>
              <a:t>st</a:t>
            </a:r>
            <a:r>
              <a:rPr lang="en-US" altLang="ja-JP" dirty="0" smtClean="0"/>
              <a:t> Phase Tr.?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2AB624B-ABB2-4C97-86C0-1929B4A7E8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71" r="15479"/>
          <a:stretch/>
        </p:blipFill>
        <p:spPr>
          <a:xfrm>
            <a:off x="165029" y="1586186"/>
            <a:ext cx="4194810" cy="499106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221" y="3786627"/>
            <a:ext cx="3712922" cy="279062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923398" y="1776548"/>
            <a:ext cx="30283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Negative v</a:t>
            </a:r>
            <a:r>
              <a:rPr lang="en-US" altLang="ja-JP" sz="2400" baseline="-25000" dirty="0" smtClean="0"/>
              <a:t>1</a:t>
            </a:r>
          </a:p>
          <a:p>
            <a:r>
              <a:rPr kumimoji="1" lang="en-US" altLang="ja-JP" sz="2400" dirty="0" smtClean="0"/>
              <a:t>= signal of softening</a:t>
            </a:r>
          </a:p>
          <a:p>
            <a:r>
              <a:rPr lang="ja-JP" altLang="en-US" sz="2400" dirty="0" smtClean="0"/>
              <a:t>≅</a:t>
            </a:r>
            <a:r>
              <a:rPr lang="en-US" altLang="ja-JP" sz="2400" dirty="0" smtClean="0"/>
              <a:t>1</a:t>
            </a:r>
            <a:r>
              <a:rPr lang="en-US" altLang="ja-JP" sz="2400" baseline="30000" dirty="0" smtClean="0"/>
              <a:t>st</a:t>
            </a:r>
            <a:r>
              <a:rPr lang="en-US" altLang="ja-JP" sz="2400" dirty="0" smtClean="0"/>
              <a:t> order transition??</a:t>
            </a:r>
            <a:endParaRPr kumimoji="1" lang="ja-JP" altLang="en-US" sz="2400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741682" y="5695406"/>
            <a:ext cx="1701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Nara+, 2017</a:t>
            </a:r>
            <a:endParaRPr kumimoji="1" lang="ja-JP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23274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Maximum Density Scan?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274911"/>
            <a:ext cx="3587034" cy="2664589"/>
          </a:xfrm>
          <a:prstGeom prst="rect">
            <a:avLst/>
          </a:prstGeom>
        </p:spPr>
      </p:pic>
      <p:sp>
        <p:nvSpPr>
          <p:cNvPr id="5" name="楕円 4"/>
          <p:cNvSpPr/>
          <p:nvPr/>
        </p:nvSpPr>
        <p:spPr>
          <a:xfrm>
            <a:off x="2299990" y="1926352"/>
            <a:ext cx="792088" cy="1130424"/>
          </a:xfrm>
          <a:prstGeom prst="ellipse">
            <a:avLst/>
          </a:prstGeom>
          <a:solidFill>
            <a:srgbClr val="FFC000">
              <a:alpha val="40000"/>
            </a:srgbClr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楕円 5"/>
          <p:cNvSpPr/>
          <p:nvPr/>
        </p:nvSpPr>
        <p:spPr>
          <a:xfrm>
            <a:off x="3302237" y="1653023"/>
            <a:ext cx="792088" cy="1130424"/>
          </a:xfrm>
          <a:prstGeom prst="ellipse">
            <a:avLst/>
          </a:prstGeom>
          <a:solidFill>
            <a:srgbClr val="FFC000">
              <a:alpha val="40000"/>
            </a:srgbClr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775" y="1220559"/>
            <a:ext cx="4301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Large event-by-event fluctuations even after fixed centrality / collision energy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25775" y="2444695"/>
            <a:ext cx="43364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If we can select events,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“maximum density” dependence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can be studied experimentally. 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710284" y="4346315"/>
            <a:ext cx="3594176" cy="2348731"/>
            <a:chOff x="710284" y="4346315"/>
            <a:chExt cx="3594176" cy="2348731"/>
          </a:xfrm>
        </p:grpSpPr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V="1">
              <a:off x="929492" y="6540413"/>
              <a:ext cx="337496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H="1" flipV="1">
              <a:off x="1087431" y="4346315"/>
              <a:ext cx="1" cy="23487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2758641" y="5157192"/>
              <a:ext cx="889860" cy="1383221"/>
            </a:xfrm>
            <a:custGeom>
              <a:avLst/>
              <a:gdLst>
                <a:gd name="T0" fmla="*/ 2049 w 2049"/>
                <a:gd name="T1" fmla="*/ 2115 h 2115"/>
                <a:gd name="T2" fmla="*/ 1976 w 2049"/>
                <a:gd name="T3" fmla="*/ 1691 h 2115"/>
                <a:gd name="T4" fmla="*/ 1777 w 2049"/>
                <a:gd name="T5" fmla="*/ 1201 h 2115"/>
                <a:gd name="T6" fmla="*/ 1360 w 2049"/>
                <a:gd name="T7" fmla="*/ 731 h 2115"/>
                <a:gd name="T8" fmla="*/ 817 w 2049"/>
                <a:gd name="T9" fmla="*/ 321 h 2115"/>
                <a:gd name="T10" fmla="*/ 426 w 2049"/>
                <a:gd name="T11" fmla="*/ 119 h 2115"/>
                <a:gd name="T12" fmla="*/ 0 w 2049"/>
                <a:gd name="T13" fmla="*/ 0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49" h="2115">
                  <a:moveTo>
                    <a:pt x="2049" y="2115"/>
                  </a:moveTo>
                  <a:cubicBezTo>
                    <a:pt x="2036" y="2044"/>
                    <a:pt x="2021" y="1843"/>
                    <a:pt x="1976" y="1691"/>
                  </a:cubicBezTo>
                  <a:cubicBezTo>
                    <a:pt x="1931" y="1539"/>
                    <a:pt x="1880" y="1361"/>
                    <a:pt x="1777" y="1201"/>
                  </a:cubicBezTo>
                  <a:cubicBezTo>
                    <a:pt x="1674" y="1041"/>
                    <a:pt x="1520" y="878"/>
                    <a:pt x="1360" y="731"/>
                  </a:cubicBezTo>
                  <a:cubicBezTo>
                    <a:pt x="1200" y="584"/>
                    <a:pt x="973" y="423"/>
                    <a:pt x="817" y="321"/>
                  </a:cubicBezTo>
                  <a:cubicBezTo>
                    <a:pt x="661" y="219"/>
                    <a:pt x="562" y="172"/>
                    <a:pt x="426" y="119"/>
                  </a:cubicBezTo>
                  <a:cubicBezTo>
                    <a:pt x="290" y="66"/>
                    <a:pt x="89" y="25"/>
                    <a:pt x="0" y="0"/>
                  </a:cubicBez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2736287" y="5097862"/>
              <a:ext cx="144463" cy="14446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3" name="フリーフォーム 12"/>
            <p:cNvSpPr/>
            <p:nvPr/>
          </p:nvSpPr>
          <p:spPr>
            <a:xfrm>
              <a:off x="1243292" y="4824533"/>
              <a:ext cx="2009447" cy="1211235"/>
            </a:xfrm>
            <a:custGeom>
              <a:avLst/>
              <a:gdLst>
                <a:gd name="connsiteX0" fmla="*/ 0 w 2277687"/>
                <a:gd name="connsiteY0" fmla="*/ 0 h 906087"/>
                <a:gd name="connsiteX1" fmla="*/ 1363287 w 2277687"/>
                <a:gd name="connsiteY1" fmla="*/ 315884 h 906087"/>
                <a:gd name="connsiteX2" fmla="*/ 2277687 w 2277687"/>
                <a:gd name="connsiteY2" fmla="*/ 906087 h 906087"/>
                <a:gd name="connsiteX0" fmla="*/ 0 w 2277687"/>
                <a:gd name="connsiteY0" fmla="*/ 0 h 906087"/>
                <a:gd name="connsiteX1" fmla="*/ 1212601 w 2277687"/>
                <a:gd name="connsiteY1" fmla="*/ 216131 h 906087"/>
                <a:gd name="connsiteX2" fmla="*/ 2277687 w 2277687"/>
                <a:gd name="connsiteY2" fmla="*/ 906087 h 906087"/>
                <a:gd name="connsiteX0" fmla="*/ 0 w 2277687"/>
                <a:gd name="connsiteY0" fmla="*/ 0 h 906087"/>
                <a:gd name="connsiteX1" fmla="*/ 1212601 w 2277687"/>
                <a:gd name="connsiteY1" fmla="*/ 216131 h 906087"/>
                <a:gd name="connsiteX2" fmla="*/ 2277687 w 2277687"/>
                <a:gd name="connsiteY2" fmla="*/ 906087 h 906087"/>
                <a:gd name="connsiteX0" fmla="*/ 0 w 2428373"/>
                <a:gd name="connsiteY0" fmla="*/ 0 h 1058665"/>
                <a:gd name="connsiteX1" fmla="*/ 1212601 w 2428373"/>
                <a:gd name="connsiteY1" fmla="*/ 216131 h 1058665"/>
                <a:gd name="connsiteX2" fmla="*/ 2428373 w 2428373"/>
                <a:gd name="connsiteY2" fmla="*/ 1058665 h 1058665"/>
                <a:gd name="connsiteX0" fmla="*/ 0 w 2428373"/>
                <a:gd name="connsiteY0" fmla="*/ 0 h 1058665"/>
                <a:gd name="connsiteX1" fmla="*/ 1212601 w 2428373"/>
                <a:gd name="connsiteY1" fmla="*/ 216131 h 1058665"/>
                <a:gd name="connsiteX2" fmla="*/ 2428373 w 2428373"/>
                <a:gd name="connsiteY2" fmla="*/ 1058665 h 1058665"/>
                <a:gd name="connsiteX0" fmla="*/ 0 w 2428373"/>
                <a:gd name="connsiteY0" fmla="*/ 0 h 1058665"/>
                <a:gd name="connsiteX1" fmla="*/ 1433608 w 2428373"/>
                <a:gd name="connsiteY1" fmla="*/ 303318 h 1058665"/>
                <a:gd name="connsiteX2" fmla="*/ 2428373 w 2428373"/>
                <a:gd name="connsiteY2" fmla="*/ 1058665 h 1058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28373" h="1058665">
                  <a:moveTo>
                    <a:pt x="0" y="0"/>
                  </a:moveTo>
                  <a:cubicBezTo>
                    <a:pt x="481790" y="40871"/>
                    <a:pt x="1028879" y="126874"/>
                    <a:pt x="1433608" y="303318"/>
                  </a:cubicBezTo>
                  <a:cubicBezTo>
                    <a:pt x="1838337" y="479762"/>
                    <a:pt x="2231300" y="817272"/>
                    <a:pt x="2428373" y="1058665"/>
                  </a:cubicBezTo>
                </a:path>
              </a:pathLst>
            </a:custGeom>
            <a:noFill/>
            <a:ln w="31750">
              <a:solidFill>
                <a:srgbClr val="FFFF00"/>
              </a:solidFill>
              <a:headEnd type="arrow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EE8A12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 rot="1731335">
              <a:off x="1002085" y="5317813"/>
              <a:ext cx="22544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Beam-energy scan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(no event selection)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5" name="フリーフォーム 14"/>
            <p:cNvSpPr/>
            <p:nvPr/>
          </p:nvSpPr>
          <p:spPr>
            <a:xfrm>
              <a:off x="1564422" y="4814730"/>
              <a:ext cx="1880983" cy="1291782"/>
            </a:xfrm>
            <a:custGeom>
              <a:avLst/>
              <a:gdLst>
                <a:gd name="connsiteX0" fmla="*/ 0 w 2277687"/>
                <a:gd name="connsiteY0" fmla="*/ 0 h 906087"/>
                <a:gd name="connsiteX1" fmla="*/ 1363287 w 2277687"/>
                <a:gd name="connsiteY1" fmla="*/ 315884 h 906087"/>
                <a:gd name="connsiteX2" fmla="*/ 2277687 w 2277687"/>
                <a:gd name="connsiteY2" fmla="*/ 906087 h 906087"/>
                <a:gd name="connsiteX0" fmla="*/ 0 w 2277687"/>
                <a:gd name="connsiteY0" fmla="*/ 0 h 906087"/>
                <a:gd name="connsiteX1" fmla="*/ 1212601 w 2277687"/>
                <a:gd name="connsiteY1" fmla="*/ 216131 h 906087"/>
                <a:gd name="connsiteX2" fmla="*/ 2277687 w 2277687"/>
                <a:gd name="connsiteY2" fmla="*/ 906087 h 906087"/>
                <a:gd name="connsiteX0" fmla="*/ 0 w 2277687"/>
                <a:gd name="connsiteY0" fmla="*/ 0 h 906087"/>
                <a:gd name="connsiteX1" fmla="*/ 1212601 w 2277687"/>
                <a:gd name="connsiteY1" fmla="*/ 216131 h 906087"/>
                <a:gd name="connsiteX2" fmla="*/ 2277687 w 2277687"/>
                <a:gd name="connsiteY2" fmla="*/ 906087 h 906087"/>
                <a:gd name="connsiteX0" fmla="*/ 0 w 3276686"/>
                <a:gd name="connsiteY0" fmla="*/ 0 h 878860"/>
                <a:gd name="connsiteX1" fmla="*/ 2211600 w 3276686"/>
                <a:gd name="connsiteY1" fmla="*/ 188904 h 878860"/>
                <a:gd name="connsiteX2" fmla="*/ 3276686 w 3276686"/>
                <a:gd name="connsiteY2" fmla="*/ 878860 h 878860"/>
                <a:gd name="connsiteX0" fmla="*/ 0 w 3276686"/>
                <a:gd name="connsiteY0" fmla="*/ 0 h 878860"/>
                <a:gd name="connsiteX1" fmla="*/ 2211600 w 3276686"/>
                <a:gd name="connsiteY1" fmla="*/ 188904 h 878860"/>
                <a:gd name="connsiteX2" fmla="*/ 3276686 w 3276686"/>
                <a:gd name="connsiteY2" fmla="*/ 878860 h 878860"/>
                <a:gd name="connsiteX0" fmla="*/ 0 w 3276686"/>
                <a:gd name="connsiteY0" fmla="*/ 0 h 878860"/>
                <a:gd name="connsiteX1" fmla="*/ 2067008 w 3276686"/>
                <a:gd name="connsiteY1" fmla="*/ 172569 h 878860"/>
                <a:gd name="connsiteX2" fmla="*/ 3276686 w 3276686"/>
                <a:gd name="connsiteY2" fmla="*/ 878860 h 878860"/>
                <a:gd name="connsiteX0" fmla="*/ 0 w 2961212"/>
                <a:gd name="connsiteY0" fmla="*/ 0 h 764509"/>
                <a:gd name="connsiteX1" fmla="*/ 2067008 w 2961212"/>
                <a:gd name="connsiteY1" fmla="*/ 172569 h 764509"/>
                <a:gd name="connsiteX2" fmla="*/ 2961212 w 2961212"/>
                <a:gd name="connsiteY2" fmla="*/ 764509 h 764509"/>
                <a:gd name="connsiteX0" fmla="*/ 0 w 2961212"/>
                <a:gd name="connsiteY0" fmla="*/ 0 h 764509"/>
                <a:gd name="connsiteX1" fmla="*/ 2067008 w 2961212"/>
                <a:gd name="connsiteY1" fmla="*/ 172569 h 764509"/>
                <a:gd name="connsiteX2" fmla="*/ 2961212 w 2961212"/>
                <a:gd name="connsiteY2" fmla="*/ 764509 h 764509"/>
                <a:gd name="connsiteX0" fmla="*/ 0 w 2974357"/>
                <a:gd name="connsiteY0" fmla="*/ 0 h 846189"/>
                <a:gd name="connsiteX1" fmla="*/ 2067008 w 2974357"/>
                <a:gd name="connsiteY1" fmla="*/ 172569 h 846189"/>
                <a:gd name="connsiteX2" fmla="*/ 2974357 w 2974357"/>
                <a:gd name="connsiteY2" fmla="*/ 846189 h 846189"/>
                <a:gd name="connsiteX0" fmla="*/ 0 w 2974357"/>
                <a:gd name="connsiteY0" fmla="*/ 0 h 846189"/>
                <a:gd name="connsiteX1" fmla="*/ 2067008 w 2974357"/>
                <a:gd name="connsiteY1" fmla="*/ 172569 h 846189"/>
                <a:gd name="connsiteX2" fmla="*/ 2974357 w 2974357"/>
                <a:gd name="connsiteY2" fmla="*/ 846189 h 846189"/>
                <a:gd name="connsiteX0" fmla="*/ 0 w 2974357"/>
                <a:gd name="connsiteY0" fmla="*/ 0 h 846189"/>
                <a:gd name="connsiteX1" fmla="*/ 2132731 w 2974357"/>
                <a:gd name="connsiteY1" fmla="*/ 199795 h 846189"/>
                <a:gd name="connsiteX2" fmla="*/ 2974357 w 2974357"/>
                <a:gd name="connsiteY2" fmla="*/ 846189 h 84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74357" h="846189">
                  <a:moveTo>
                    <a:pt x="0" y="0"/>
                  </a:moveTo>
                  <a:cubicBezTo>
                    <a:pt x="534369" y="24534"/>
                    <a:pt x="1637005" y="58764"/>
                    <a:pt x="2132731" y="199795"/>
                  </a:cubicBezTo>
                  <a:cubicBezTo>
                    <a:pt x="2628457" y="340827"/>
                    <a:pt x="2772687" y="593923"/>
                    <a:pt x="2974357" y="846189"/>
                  </a:cubicBezTo>
                </a:path>
              </a:pathLst>
            </a:custGeom>
            <a:noFill/>
            <a:ln w="31750">
              <a:solidFill>
                <a:srgbClr val="FFCCFF"/>
              </a:solidFill>
              <a:headEnd type="arrow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cxnSp>
          <p:nvCxnSpPr>
            <p:cNvPr id="16" name="直線矢印コネクタ 15"/>
            <p:cNvCxnSpPr/>
            <p:nvPr/>
          </p:nvCxnSpPr>
          <p:spPr>
            <a:xfrm flipV="1">
              <a:off x="3021186" y="5591060"/>
              <a:ext cx="208625" cy="543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/>
            <p:cNvSpPr txBox="1"/>
            <p:nvPr/>
          </p:nvSpPr>
          <p:spPr>
            <a:xfrm rot="1486114">
              <a:off x="1803562" y="4647763"/>
              <a:ext cx="21759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CFF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Baryon-rich events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cxnSp>
          <p:nvCxnSpPr>
            <p:cNvPr id="18" name="直線矢印コネクタ 17"/>
            <p:cNvCxnSpPr/>
            <p:nvPr/>
          </p:nvCxnSpPr>
          <p:spPr>
            <a:xfrm flipV="1">
              <a:off x="2768210" y="5318631"/>
              <a:ext cx="320187" cy="625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/>
            <p:cNvCxnSpPr/>
            <p:nvPr/>
          </p:nvCxnSpPr>
          <p:spPr>
            <a:xfrm flipV="1">
              <a:off x="2403535" y="5053795"/>
              <a:ext cx="338480" cy="524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69&lt;/imageh&gt;&#10;  &lt;imagew&gt;169&lt;/imagew&gt;&#10;  &lt;scale&gt;50&lt;/scale&gt;&#10;  &lt;cursor&gt;17&lt;/cursor&gt;&#10;&lt;/TeXTeX&g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284" y="4492123"/>
              <a:ext cx="260940" cy="260940"/>
            </a:xfrm>
            <a:prstGeom prst="rect">
              <a:avLst/>
            </a:prstGeom>
          </p:spPr>
        </p:pic>
        <p:pic>
          <p:nvPicPr>
            <p:cNvPr id="23" name="TexTeXPicture" descr="&lt;?xml version=&quot;1.0&quot; encoding=&quot;utf-16&quot;?&gt;&#10;&lt;TeXTeX&gt;&#10;  &lt;preamble&gt;\documentclass{jarticle}&#10;\usepackage{amsmath}&#10;\pagestyle{empty}&lt;/preamble&gt;&#10;  &lt;body&gt;\begin{align*} &#10;\mu&#10;\end{align*}&lt;/body&gt;&#10;  &lt;fcolor&gt;FFFFFFFF&lt;/fcolor&gt;&#10;  &lt;bcolor&gt;FFFFFFFF&lt;/bcolor&gt;&#10;  &lt;transparent&gt;True&lt;/transparent&gt;&#10;  &lt;resolution&gt;1800&lt;/resolution&gt;&#10;  &lt;imageh&gt;160&lt;/imageh&gt;&#10;  &lt;imagew&gt;135&lt;/imagew&gt;&#10;  &lt;scale&gt;50&lt;/scale&gt;&#10;  &lt;cursor&gt;19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907" y="6190570"/>
              <a:ext cx="224256" cy="265785"/>
            </a:xfrm>
            <a:prstGeom prst="rect">
              <a:avLst/>
            </a:prstGeom>
          </p:spPr>
        </p:pic>
      </p:grpSp>
      <p:grpSp>
        <p:nvGrpSpPr>
          <p:cNvPr id="20" name="グループ化 19"/>
          <p:cNvGrpSpPr/>
          <p:nvPr/>
        </p:nvGrpSpPr>
        <p:grpSpPr>
          <a:xfrm>
            <a:off x="4844471" y="3642488"/>
            <a:ext cx="4048009" cy="3104092"/>
            <a:chOff x="4844471" y="3642488"/>
            <a:chExt cx="4048009" cy="3104092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90527" y="3989768"/>
              <a:ext cx="2949150" cy="2756812"/>
            </a:xfrm>
            <a:prstGeom prst="rect">
              <a:avLst/>
            </a:prstGeom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5620759" y="3642488"/>
              <a:ext cx="26886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average transverse energy 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6" name="フリーフォーム 25"/>
            <p:cNvSpPr/>
            <p:nvPr/>
          </p:nvSpPr>
          <p:spPr>
            <a:xfrm>
              <a:off x="5971716" y="5318631"/>
              <a:ext cx="1928337" cy="1273042"/>
            </a:xfrm>
            <a:custGeom>
              <a:avLst/>
              <a:gdLst>
                <a:gd name="connsiteX0" fmla="*/ 6759 w 1719181"/>
                <a:gd name="connsiteY0" fmla="*/ 1064030 h 1098322"/>
                <a:gd name="connsiteX1" fmla="*/ 15072 w 1719181"/>
                <a:gd name="connsiteY1" fmla="*/ 1005840 h 1098322"/>
                <a:gd name="connsiteX2" fmla="*/ 139763 w 1719181"/>
                <a:gd name="connsiteY2" fmla="*/ 274320 h 1098322"/>
                <a:gd name="connsiteX3" fmla="*/ 306017 w 1719181"/>
                <a:gd name="connsiteY3" fmla="*/ 108066 h 1098322"/>
                <a:gd name="connsiteX4" fmla="*/ 705028 w 1719181"/>
                <a:gd name="connsiteY4" fmla="*/ 290946 h 1098322"/>
                <a:gd name="connsiteX5" fmla="*/ 1253668 w 1719181"/>
                <a:gd name="connsiteY5" fmla="*/ 191193 h 1098322"/>
                <a:gd name="connsiteX6" fmla="*/ 1719181 w 1719181"/>
                <a:gd name="connsiteY6" fmla="*/ 0 h 109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9181" h="1098322">
                  <a:moveTo>
                    <a:pt x="6759" y="1064030"/>
                  </a:moveTo>
                  <a:cubicBezTo>
                    <a:pt x="-168" y="1100744"/>
                    <a:pt x="-7095" y="1137458"/>
                    <a:pt x="15072" y="1005840"/>
                  </a:cubicBezTo>
                  <a:cubicBezTo>
                    <a:pt x="37239" y="874222"/>
                    <a:pt x="91272" y="423949"/>
                    <a:pt x="139763" y="274320"/>
                  </a:cubicBezTo>
                  <a:cubicBezTo>
                    <a:pt x="188254" y="124691"/>
                    <a:pt x="211806" y="105295"/>
                    <a:pt x="306017" y="108066"/>
                  </a:cubicBezTo>
                  <a:cubicBezTo>
                    <a:pt x="400228" y="110837"/>
                    <a:pt x="547086" y="277091"/>
                    <a:pt x="705028" y="290946"/>
                  </a:cubicBezTo>
                  <a:cubicBezTo>
                    <a:pt x="862970" y="304800"/>
                    <a:pt x="1084643" y="239684"/>
                    <a:pt x="1253668" y="191193"/>
                  </a:cubicBezTo>
                  <a:cubicBezTo>
                    <a:pt x="1422693" y="142702"/>
                    <a:pt x="1570937" y="71351"/>
                    <a:pt x="1719181" y="0"/>
                  </a:cubicBezTo>
                </a:path>
              </a:pathLst>
            </a:custGeom>
            <a:noFill/>
            <a:ln w="57150">
              <a:solidFill>
                <a:srgbClr val="00206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4844471" y="5750293"/>
              <a:ext cx="1135082" cy="783193"/>
            </a:xfrm>
            <a:prstGeom prst="wedgeRoundRectCallout">
              <a:avLst>
                <a:gd name="adj1" fmla="val 61892"/>
                <a:gd name="adj2" fmla="val -58079"/>
                <a:gd name="adj3" fmla="val 16667"/>
              </a:avLst>
            </a:prstGeom>
            <a:solidFill>
              <a:srgbClr val="268496">
                <a:alpha val="80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faster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increase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6799295" y="3981443"/>
              <a:ext cx="2093185" cy="1055608"/>
            </a:xfrm>
            <a:prstGeom prst="wedgeRoundRectCallout">
              <a:avLst>
                <a:gd name="adj1" fmla="val -45058"/>
                <a:gd name="adj2" fmla="val 103006"/>
                <a:gd name="adj3" fmla="val 16667"/>
              </a:avLst>
            </a:prstGeom>
            <a:solidFill>
              <a:srgbClr val="268496">
                <a:alpha val="80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non-monotonic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behavior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as evidence of 1st. </a:t>
              </a:r>
              <a:r>
                <a:rPr kumimoji="1" lang="en-US" altLang="ja-JP" sz="1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tr</a:t>
              </a:r>
              <a:r>
                <a:rPr kumimoji="1" lang="en-US" altLang="ja-JP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?</a:t>
              </a:r>
            </a:p>
          </p:txBody>
        </p:sp>
        <p:pic>
          <p:nvPicPr>
            <p:cNvPr id="29" name="TexTeXPicture" descr="&lt;?xml version=&quot;1.0&quot; encoding=&quot;utf-16&quot;?&gt;&#10;&lt;TeXTeX&gt;&#10;  &lt;preamble&gt;\documentclass{jarticle}&#10;\usepackage{amsmath}&#10;\pagestyle{empty}&lt;/preamble&gt;&#10;  &lt;body&gt;\begin{align*} &#10;\sqrt{s_{NN}}&#10;\end{align*}&lt;/body&gt;&#10;  &lt;fcolor&gt;FF000000&lt;/fcolor&gt;&#10;  &lt;bcolor&gt;FFFFFFFF&lt;/bcolor&gt;&#10;  &lt;transparent&gt;True&lt;/transparent&gt;&#10;  &lt;resolution&gt;1800&lt;/resolution&gt;&#10;  &lt;imageh&gt;249&lt;/imageh&gt;&#10;  &lt;imagew&gt;673&lt;/imagew&gt;&#10;  &lt;scale&gt;50&lt;/scale&gt;&#10;  &lt;cursor&gt;29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8992" y="6141890"/>
              <a:ext cx="781235" cy="289045"/>
            </a:xfrm>
            <a:prstGeom prst="rect">
              <a:avLst/>
            </a:prstGeom>
          </p:spPr>
        </p:pic>
        <p:sp>
          <p:nvSpPr>
            <p:cNvPr id="30" name="テキスト ボックス 29"/>
            <p:cNvSpPr txBox="1"/>
            <p:nvPr/>
          </p:nvSpPr>
          <p:spPr>
            <a:xfrm>
              <a:off x="6518010" y="5627209"/>
              <a:ext cx="13915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Baryon-rich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events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065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角丸四角形 82"/>
          <p:cNvSpPr/>
          <p:nvPr/>
        </p:nvSpPr>
        <p:spPr>
          <a:xfrm>
            <a:off x="5822078" y="1374721"/>
            <a:ext cx="3176728" cy="4942414"/>
          </a:xfrm>
          <a:prstGeom prst="roundRect">
            <a:avLst>
              <a:gd name="adj" fmla="val 8693"/>
            </a:avLst>
          </a:prstGeom>
          <a:solidFill>
            <a:srgbClr val="268496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0" name="楕円 79"/>
          <p:cNvSpPr/>
          <p:nvPr/>
        </p:nvSpPr>
        <p:spPr>
          <a:xfrm>
            <a:off x="-4237428" y="2193209"/>
            <a:ext cx="7920000" cy="7920000"/>
          </a:xfrm>
          <a:prstGeom prst="ellipse">
            <a:avLst/>
          </a:prstGeom>
          <a:gradFill flip="none" rotWithShape="1">
            <a:gsLst>
              <a:gs pos="43000">
                <a:srgbClr val="FFC000"/>
              </a:gs>
              <a:gs pos="4000">
                <a:srgbClr val="FF0000"/>
              </a:gs>
              <a:gs pos="89000">
                <a:schemeClr val="accent6">
                  <a:lumMod val="4000"/>
                  <a:lumOff val="96000"/>
                  <a:alpha val="11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Search of Rare Events</a:t>
            </a:r>
            <a:endParaRPr kumimoji="1" lang="ja-JP" altLang="en-US" dirty="0"/>
          </a:p>
        </p:txBody>
      </p:sp>
      <p:sp>
        <p:nvSpPr>
          <p:cNvPr id="5" name="円/楕円 415"/>
          <p:cNvSpPr/>
          <p:nvPr/>
        </p:nvSpPr>
        <p:spPr>
          <a:xfrm>
            <a:off x="444369" y="5827720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円/楕円 426"/>
          <p:cNvSpPr/>
          <p:nvPr/>
        </p:nvSpPr>
        <p:spPr>
          <a:xfrm>
            <a:off x="108359" y="517587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円/楕円 427"/>
          <p:cNvSpPr/>
          <p:nvPr/>
        </p:nvSpPr>
        <p:spPr>
          <a:xfrm>
            <a:off x="136530" y="558183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円/楕円 428"/>
          <p:cNvSpPr/>
          <p:nvPr/>
        </p:nvSpPr>
        <p:spPr>
          <a:xfrm>
            <a:off x="360749" y="456377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円/楕円 429"/>
          <p:cNvSpPr/>
          <p:nvPr/>
        </p:nvSpPr>
        <p:spPr>
          <a:xfrm>
            <a:off x="829730" y="580884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円/楕円 430"/>
          <p:cNvSpPr/>
          <p:nvPr/>
        </p:nvSpPr>
        <p:spPr>
          <a:xfrm>
            <a:off x="1011698" y="617000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円/楕円 431"/>
          <p:cNvSpPr/>
          <p:nvPr/>
        </p:nvSpPr>
        <p:spPr>
          <a:xfrm>
            <a:off x="432208" y="596793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円/楕円 432"/>
          <p:cNvSpPr/>
          <p:nvPr/>
        </p:nvSpPr>
        <p:spPr>
          <a:xfrm>
            <a:off x="493637" y="512187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円/楕円 433"/>
          <p:cNvSpPr/>
          <p:nvPr/>
        </p:nvSpPr>
        <p:spPr>
          <a:xfrm>
            <a:off x="378208" y="535982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円/楕円 434"/>
          <p:cNvSpPr/>
          <p:nvPr/>
        </p:nvSpPr>
        <p:spPr>
          <a:xfrm>
            <a:off x="336868" y="553441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" name="円/楕円 435"/>
          <p:cNvSpPr/>
          <p:nvPr/>
        </p:nvSpPr>
        <p:spPr>
          <a:xfrm>
            <a:off x="141193" y="657344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円/楕円 436"/>
          <p:cNvSpPr/>
          <p:nvPr/>
        </p:nvSpPr>
        <p:spPr>
          <a:xfrm>
            <a:off x="575334" y="462807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円/楕円 437"/>
          <p:cNvSpPr/>
          <p:nvPr/>
        </p:nvSpPr>
        <p:spPr>
          <a:xfrm>
            <a:off x="1007895" y="552650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円/楕円 438"/>
          <p:cNvSpPr/>
          <p:nvPr/>
        </p:nvSpPr>
        <p:spPr>
          <a:xfrm>
            <a:off x="1125091" y="58599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円/楕円 440"/>
          <p:cNvSpPr/>
          <p:nvPr/>
        </p:nvSpPr>
        <p:spPr>
          <a:xfrm>
            <a:off x="173001" y="475719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円/楕円 441"/>
          <p:cNvSpPr/>
          <p:nvPr/>
        </p:nvSpPr>
        <p:spPr>
          <a:xfrm>
            <a:off x="71335" y="615380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円/楕円 444"/>
          <p:cNvSpPr/>
          <p:nvPr/>
        </p:nvSpPr>
        <p:spPr>
          <a:xfrm>
            <a:off x="252351" y="542391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2" name="円/楕円 445"/>
          <p:cNvSpPr/>
          <p:nvPr/>
        </p:nvSpPr>
        <p:spPr>
          <a:xfrm>
            <a:off x="721559" y="549307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" name="円/楕円 446"/>
          <p:cNvSpPr/>
          <p:nvPr/>
        </p:nvSpPr>
        <p:spPr>
          <a:xfrm>
            <a:off x="568302" y="563714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" name="円/楕円 448"/>
          <p:cNvSpPr/>
          <p:nvPr/>
        </p:nvSpPr>
        <p:spPr>
          <a:xfrm>
            <a:off x="552459" y="655551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円/楕円 449"/>
          <p:cNvSpPr/>
          <p:nvPr/>
        </p:nvSpPr>
        <p:spPr>
          <a:xfrm>
            <a:off x="828274" y="653086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" name="円/楕円 235"/>
          <p:cNvSpPr/>
          <p:nvPr/>
        </p:nvSpPr>
        <p:spPr>
          <a:xfrm>
            <a:off x="378208" y="635166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" name="円/楕円 237"/>
          <p:cNvSpPr/>
          <p:nvPr/>
        </p:nvSpPr>
        <p:spPr>
          <a:xfrm>
            <a:off x="613730" y="526588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円/楕円 238"/>
          <p:cNvSpPr/>
          <p:nvPr/>
        </p:nvSpPr>
        <p:spPr>
          <a:xfrm>
            <a:off x="208556" y="574211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円/楕円 239"/>
          <p:cNvSpPr/>
          <p:nvPr/>
        </p:nvSpPr>
        <p:spPr>
          <a:xfrm>
            <a:off x="216359" y="599075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円/楕円 241"/>
          <p:cNvSpPr/>
          <p:nvPr/>
        </p:nvSpPr>
        <p:spPr>
          <a:xfrm>
            <a:off x="721730" y="611600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円/楕円 243"/>
          <p:cNvSpPr/>
          <p:nvPr/>
        </p:nvSpPr>
        <p:spPr>
          <a:xfrm>
            <a:off x="286755" y="490567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2" name="円/楕円 418"/>
          <p:cNvSpPr/>
          <p:nvPr/>
        </p:nvSpPr>
        <p:spPr>
          <a:xfrm>
            <a:off x="328628" y="3716009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円/楕円 421"/>
          <p:cNvSpPr/>
          <p:nvPr/>
        </p:nvSpPr>
        <p:spPr>
          <a:xfrm>
            <a:off x="1499853" y="6343640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4" name="円/楕円 421"/>
          <p:cNvSpPr/>
          <p:nvPr/>
        </p:nvSpPr>
        <p:spPr>
          <a:xfrm>
            <a:off x="961568" y="462366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5" name="円/楕円 435"/>
          <p:cNvSpPr/>
          <p:nvPr/>
        </p:nvSpPr>
        <p:spPr>
          <a:xfrm>
            <a:off x="650859" y="492403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6" name="円/楕円 448"/>
          <p:cNvSpPr/>
          <p:nvPr/>
        </p:nvSpPr>
        <p:spPr>
          <a:xfrm>
            <a:off x="225495" y="528889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円/楕円 449"/>
          <p:cNvSpPr/>
          <p:nvPr/>
        </p:nvSpPr>
        <p:spPr>
          <a:xfrm>
            <a:off x="317924" y="512488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円/楕円 435"/>
          <p:cNvSpPr/>
          <p:nvPr/>
        </p:nvSpPr>
        <p:spPr>
          <a:xfrm>
            <a:off x="295203" y="616315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円/楕円 448"/>
          <p:cNvSpPr/>
          <p:nvPr/>
        </p:nvSpPr>
        <p:spPr>
          <a:xfrm>
            <a:off x="675920" y="5912105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円/楕円 449"/>
          <p:cNvSpPr/>
          <p:nvPr/>
        </p:nvSpPr>
        <p:spPr>
          <a:xfrm>
            <a:off x="79782" y="58678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円/楕円 418"/>
          <p:cNvSpPr/>
          <p:nvPr/>
        </p:nvSpPr>
        <p:spPr>
          <a:xfrm>
            <a:off x="1612907" y="596793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" name="円/楕円 421"/>
          <p:cNvSpPr/>
          <p:nvPr/>
        </p:nvSpPr>
        <p:spPr>
          <a:xfrm>
            <a:off x="1313066" y="489480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円/楕円 418"/>
          <p:cNvSpPr/>
          <p:nvPr/>
        </p:nvSpPr>
        <p:spPr>
          <a:xfrm>
            <a:off x="638730" y="4021799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円/楕円 421"/>
          <p:cNvSpPr/>
          <p:nvPr/>
        </p:nvSpPr>
        <p:spPr>
          <a:xfrm>
            <a:off x="173001" y="405352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円/楕円 418"/>
          <p:cNvSpPr/>
          <p:nvPr/>
        </p:nvSpPr>
        <p:spPr>
          <a:xfrm>
            <a:off x="1237608" y="543907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" name="円/楕円 421"/>
          <p:cNvSpPr/>
          <p:nvPr/>
        </p:nvSpPr>
        <p:spPr>
          <a:xfrm>
            <a:off x="1155868" y="6026650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" name="円/楕円 418"/>
          <p:cNvSpPr/>
          <p:nvPr/>
        </p:nvSpPr>
        <p:spPr>
          <a:xfrm>
            <a:off x="154556" y="44716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8" name="円/楕円 421"/>
          <p:cNvSpPr/>
          <p:nvPr/>
        </p:nvSpPr>
        <p:spPr>
          <a:xfrm>
            <a:off x="645606" y="445336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9" name="円/楕円 418"/>
          <p:cNvSpPr/>
          <p:nvPr/>
        </p:nvSpPr>
        <p:spPr>
          <a:xfrm>
            <a:off x="1011698" y="641144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0" name="円/楕円 421"/>
          <p:cNvSpPr/>
          <p:nvPr/>
        </p:nvSpPr>
        <p:spPr>
          <a:xfrm>
            <a:off x="862806" y="511961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1" name="円/楕円 418"/>
          <p:cNvSpPr/>
          <p:nvPr/>
        </p:nvSpPr>
        <p:spPr>
          <a:xfrm>
            <a:off x="1163276" y="44120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2" name="円/楕円 421"/>
          <p:cNvSpPr/>
          <p:nvPr/>
        </p:nvSpPr>
        <p:spPr>
          <a:xfrm>
            <a:off x="270208" y="428846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" name="円/楕円 418"/>
          <p:cNvSpPr/>
          <p:nvPr/>
        </p:nvSpPr>
        <p:spPr>
          <a:xfrm>
            <a:off x="1309356" y="574985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" name="円/楕円 421"/>
          <p:cNvSpPr/>
          <p:nvPr/>
        </p:nvSpPr>
        <p:spPr>
          <a:xfrm>
            <a:off x="2518039" y="470319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円/楕円 418"/>
          <p:cNvSpPr/>
          <p:nvPr/>
        </p:nvSpPr>
        <p:spPr>
          <a:xfrm>
            <a:off x="-64371" y="379169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6" name="円/楕円 421"/>
          <p:cNvSpPr/>
          <p:nvPr/>
        </p:nvSpPr>
        <p:spPr>
          <a:xfrm>
            <a:off x="729920" y="370603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7" name="円/楕円 418"/>
          <p:cNvSpPr/>
          <p:nvPr/>
        </p:nvSpPr>
        <p:spPr>
          <a:xfrm>
            <a:off x="1281332" y="384345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8" name="円/楕円 421"/>
          <p:cNvSpPr/>
          <p:nvPr/>
        </p:nvSpPr>
        <p:spPr>
          <a:xfrm>
            <a:off x="970464" y="481603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9" name="円/楕円 418"/>
          <p:cNvSpPr/>
          <p:nvPr/>
        </p:nvSpPr>
        <p:spPr>
          <a:xfrm>
            <a:off x="2286024" y="51901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0" name="円/楕円 421"/>
          <p:cNvSpPr/>
          <p:nvPr/>
        </p:nvSpPr>
        <p:spPr>
          <a:xfrm>
            <a:off x="1582480" y="545407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1" name="円/楕円 418"/>
          <p:cNvSpPr/>
          <p:nvPr/>
        </p:nvSpPr>
        <p:spPr>
          <a:xfrm>
            <a:off x="729920" y="627335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2" name="円/楕円 418"/>
          <p:cNvSpPr/>
          <p:nvPr/>
        </p:nvSpPr>
        <p:spPr>
          <a:xfrm>
            <a:off x="402753" y="4751978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3" name="円/楕円 418"/>
          <p:cNvSpPr/>
          <p:nvPr/>
        </p:nvSpPr>
        <p:spPr>
          <a:xfrm>
            <a:off x="844019" y="427663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4" name="円/楕円 418"/>
          <p:cNvSpPr/>
          <p:nvPr/>
        </p:nvSpPr>
        <p:spPr>
          <a:xfrm>
            <a:off x="1421066" y="608296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5" name="円/楕円 421"/>
          <p:cNvSpPr/>
          <p:nvPr/>
        </p:nvSpPr>
        <p:spPr>
          <a:xfrm>
            <a:off x="1889277" y="641240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6" name="円/楕円 421"/>
          <p:cNvSpPr/>
          <p:nvPr/>
        </p:nvSpPr>
        <p:spPr>
          <a:xfrm>
            <a:off x="1574233" y="515788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7" name="円/楕円 421"/>
          <p:cNvSpPr/>
          <p:nvPr/>
        </p:nvSpPr>
        <p:spPr>
          <a:xfrm>
            <a:off x="1196117" y="5178398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8" name="円/楕円 421"/>
          <p:cNvSpPr/>
          <p:nvPr/>
        </p:nvSpPr>
        <p:spPr>
          <a:xfrm>
            <a:off x="1921174" y="512689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9" name="円/楕円 418"/>
          <p:cNvSpPr/>
          <p:nvPr/>
        </p:nvSpPr>
        <p:spPr>
          <a:xfrm>
            <a:off x="2016783" y="572805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0" name="円/楕円 421"/>
          <p:cNvSpPr/>
          <p:nvPr/>
        </p:nvSpPr>
        <p:spPr>
          <a:xfrm>
            <a:off x="1759031" y="471478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1" name="円/楕円 421"/>
          <p:cNvSpPr/>
          <p:nvPr/>
        </p:nvSpPr>
        <p:spPr>
          <a:xfrm>
            <a:off x="1653015" y="43636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2" name="円/楕円 418"/>
          <p:cNvSpPr/>
          <p:nvPr/>
        </p:nvSpPr>
        <p:spPr>
          <a:xfrm>
            <a:off x="2436542" y="636886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3" name="円/楕円 421"/>
          <p:cNvSpPr/>
          <p:nvPr/>
        </p:nvSpPr>
        <p:spPr>
          <a:xfrm>
            <a:off x="413334" y="406451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4" name="円/楕円 421"/>
          <p:cNvSpPr/>
          <p:nvPr/>
        </p:nvSpPr>
        <p:spPr>
          <a:xfrm>
            <a:off x="336792" y="306943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5" name="円/楕円 418"/>
          <p:cNvSpPr/>
          <p:nvPr/>
        </p:nvSpPr>
        <p:spPr>
          <a:xfrm>
            <a:off x="1489376" y="339708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5903458" y="1556418"/>
            <a:ext cx="2948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High density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igh luminosity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High strange yield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4" name="円/楕円 421"/>
          <p:cNvSpPr/>
          <p:nvPr/>
        </p:nvSpPr>
        <p:spPr>
          <a:xfrm>
            <a:off x="1672009" y="570043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5" name="円/楕円 421"/>
          <p:cNvSpPr/>
          <p:nvPr/>
        </p:nvSpPr>
        <p:spPr>
          <a:xfrm>
            <a:off x="1025064" y="664249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23" name="グループ化 122"/>
          <p:cNvGrpSpPr/>
          <p:nvPr/>
        </p:nvGrpSpPr>
        <p:grpSpPr>
          <a:xfrm>
            <a:off x="882274" y="1375185"/>
            <a:ext cx="2624340" cy="1852636"/>
            <a:chOff x="882274" y="1375185"/>
            <a:chExt cx="2624340" cy="1852636"/>
          </a:xfrm>
        </p:grpSpPr>
        <p:sp>
          <p:nvSpPr>
            <p:cNvPr id="79" name="円/楕円 418"/>
            <p:cNvSpPr/>
            <p:nvPr/>
          </p:nvSpPr>
          <p:spPr>
            <a:xfrm>
              <a:off x="1848121" y="1752014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00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96" name="直線矢印コネクタ 95"/>
            <p:cNvCxnSpPr/>
            <p:nvPr/>
          </p:nvCxnSpPr>
          <p:spPr>
            <a:xfrm flipV="1">
              <a:off x="1078806" y="2081265"/>
              <a:ext cx="711427" cy="1146556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円/楕円 421"/>
            <p:cNvSpPr/>
            <p:nvPr/>
          </p:nvSpPr>
          <p:spPr>
            <a:xfrm>
              <a:off x="1520609" y="1488459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98" name="直線矢印コネクタ 97"/>
            <p:cNvCxnSpPr/>
            <p:nvPr/>
          </p:nvCxnSpPr>
          <p:spPr>
            <a:xfrm flipV="1">
              <a:off x="882274" y="1802570"/>
              <a:ext cx="623061" cy="123332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テキスト ボックス 98"/>
            <p:cNvSpPr txBox="1"/>
            <p:nvPr/>
          </p:nvSpPr>
          <p:spPr>
            <a:xfrm>
              <a:off x="2122902" y="1375185"/>
              <a:ext cx="138371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Exotic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Hadrons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103" name="円/楕円 421"/>
          <p:cNvSpPr/>
          <p:nvPr/>
        </p:nvSpPr>
        <p:spPr>
          <a:xfrm>
            <a:off x="764669" y="675049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4" name="円/楕円 418"/>
          <p:cNvSpPr/>
          <p:nvPr/>
        </p:nvSpPr>
        <p:spPr>
          <a:xfrm>
            <a:off x="1745753" y="657344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5" name="円/楕円 421"/>
          <p:cNvSpPr/>
          <p:nvPr/>
        </p:nvSpPr>
        <p:spPr>
          <a:xfrm>
            <a:off x="1037608" y="5638398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6" name="円/楕円 418"/>
          <p:cNvSpPr/>
          <p:nvPr/>
        </p:nvSpPr>
        <p:spPr>
          <a:xfrm>
            <a:off x="735319" y="478549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7" name="円/楕円 421"/>
          <p:cNvSpPr/>
          <p:nvPr/>
        </p:nvSpPr>
        <p:spPr>
          <a:xfrm>
            <a:off x="1358233" y="668144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8" name="円/楕円 418"/>
          <p:cNvSpPr/>
          <p:nvPr/>
        </p:nvSpPr>
        <p:spPr>
          <a:xfrm>
            <a:off x="1233674" y="629577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24" name="グループ化 123"/>
          <p:cNvGrpSpPr/>
          <p:nvPr/>
        </p:nvGrpSpPr>
        <p:grpSpPr>
          <a:xfrm>
            <a:off x="1869015" y="2436061"/>
            <a:ext cx="3360376" cy="1534547"/>
            <a:chOff x="1869015" y="2436061"/>
            <a:chExt cx="3360376" cy="1534547"/>
          </a:xfrm>
        </p:grpSpPr>
        <p:sp>
          <p:nvSpPr>
            <p:cNvPr id="87" name="円/楕円 421"/>
            <p:cNvSpPr/>
            <p:nvPr/>
          </p:nvSpPr>
          <p:spPr>
            <a:xfrm>
              <a:off x="3122053" y="2687526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8" name="円/楕円 418"/>
            <p:cNvSpPr/>
            <p:nvPr/>
          </p:nvSpPr>
          <p:spPr>
            <a:xfrm>
              <a:off x="3167899" y="2849178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lumMod val="80000"/>
                    <a:lumOff val="20000"/>
                  </a:srgbClr>
                </a:gs>
                <a:gs pos="100000">
                  <a:srgbClr val="00206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9" name="円/楕円 421"/>
            <p:cNvSpPr/>
            <p:nvPr/>
          </p:nvSpPr>
          <p:spPr>
            <a:xfrm>
              <a:off x="2985695" y="2813626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lumMod val="80000"/>
                    <a:lumOff val="20000"/>
                  </a:srgbClr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1" name="円/楕円 418"/>
            <p:cNvSpPr/>
            <p:nvPr/>
          </p:nvSpPr>
          <p:spPr>
            <a:xfrm>
              <a:off x="2946642" y="2648747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lumMod val="80000"/>
                    <a:lumOff val="20000"/>
                  </a:srgbClr>
                </a:gs>
                <a:gs pos="100000">
                  <a:srgbClr val="00206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0" name="テキスト ボックス 99"/>
            <p:cNvSpPr txBox="1"/>
            <p:nvPr/>
          </p:nvSpPr>
          <p:spPr>
            <a:xfrm>
              <a:off x="3353556" y="2436061"/>
              <a:ext cx="18758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Hypernuclei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112" name="直線矢印コネクタ 111"/>
            <p:cNvCxnSpPr/>
            <p:nvPr/>
          </p:nvCxnSpPr>
          <p:spPr>
            <a:xfrm flipV="1">
              <a:off x="1869015" y="3061089"/>
              <a:ext cx="968021" cy="90951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グループ化 124"/>
          <p:cNvGrpSpPr/>
          <p:nvPr/>
        </p:nvGrpSpPr>
        <p:grpSpPr>
          <a:xfrm>
            <a:off x="2219393" y="3454296"/>
            <a:ext cx="3543986" cy="1163475"/>
            <a:chOff x="2219393" y="3454296"/>
            <a:chExt cx="3543986" cy="1163475"/>
          </a:xfrm>
        </p:grpSpPr>
        <p:sp>
          <p:nvSpPr>
            <p:cNvPr id="86" name="円/楕円 421"/>
            <p:cNvSpPr/>
            <p:nvPr/>
          </p:nvSpPr>
          <p:spPr>
            <a:xfrm>
              <a:off x="3664035" y="3754608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lumMod val="80000"/>
                    <a:lumOff val="20000"/>
                  </a:srgbClr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0" name="円/楕円 421"/>
            <p:cNvSpPr/>
            <p:nvPr/>
          </p:nvSpPr>
          <p:spPr>
            <a:xfrm>
              <a:off x="3542321" y="4024608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2" name="円/楕円 421"/>
            <p:cNvSpPr/>
            <p:nvPr/>
          </p:nvSpPr>
          <p:spPr>
            <a:xfrm>
              <a:off x="3481464" y="3837521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3" name="円/楕円 418"/>
            <p:cNvSpPr/>
            <p:nvPr/>
          </p:nvSpPr>
          <p:spPr>
            <a:xfrm>
              <a:off x="3669224" y="3906986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lumMod val="80000"/>
                    <a:lumOff val="20000"/>
                  </a:srgbClr>
                </a:gs>
                <a:gs pos="100000">
                  <a:srgbClr val="00206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4" name="円/楕円 421"/>
            <p:cNvSpPr/>
            <p:nvPr/>
          </p:nvSpPr>
          <p:spPr>
            <a:xfrm>
              <a:off x="3664035" y="4053521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lumMod val="80000"/>
                    <a:lumOff val="20000"/>
                  </a:srgbClr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5" name="円/楕円 421"/>
            <p:cNvSpPr/>
            <p:nvPr/>
          </p:nvSpPr>
          <p:spPr>
            <a:xfrm>
              <a:off x="3760915" y="3945521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3956474" y="3454296"/>
              <a:ext cx="18069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Strangelets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115" name="直線矢印コネクタ 114"/>
            <p:cNvCxnSpPr/>
            <p:nvPr/>
          </p:nvCxnSpPr>
          <p:spPr>
            <a:xfrm flipV="1">
              <a:off x="2219393" y="4167269"/>
              <a:ext cx="1169090" cy="450502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円/楕円 427"/>
          <p:cNvSpPr/>
          <p:nvPr/>
        </p:nvSpPr>
        <p:spPr>
          <a:xfrm>
            <a:off x="378208" y="570681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8" name="円/楕円 238"/>
          <p:cNvSpPr/>
          <p:nvPr/>
        </p:nvSpPr>
        <p:spPr>
          <a:xfrm>
            <a:off x="478851" y="546915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9" name="円/楕円 449"/>
          <p:cNvSpPr/>
          <p:nvPr/>
        </p:nvSpPr>
        <p:spPr>
          <a:xfrm>
            <a:off x="338717" y="65463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0" name="円/楕円 427"/>
          <p:cNvSpPr/>
          <p:nvPr/>
        </p:nvSpPr>
        <p:spPr>
          <a:xfrm>
            <a:off x="201551" y="634003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1" name="円/楕円 238"/>
          <p:cNvSpPr/>
          <p:nvPr/>
        </p:nvSpPr>
        <p:spPr>
          <a:xfrm>
            <a:off x="513356" y="60567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2" name="円/楕円 449"/>
          <p:cNvSpPr/>
          <p:nvPr/>
        </p:nvSpPr>
        <p:spPr>
          <a:xfrm>
            <a:off x="490628" y="623499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3" name="円/楕円 415"/>
          <p:cNvSpPr/>
          <p:nvPr/>
        </p:nvSpPr>
        <p:spPr>
          <a:xfrm>
            <a:off x="54888" y="5403073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4" name="円/楕円 415"/>
          <p:cNvSpPr/>
          <p:nvPr/>
        </p:nvSpPr>
        <p:spPr>
          <a:xfrm>
            <a:off x="837920" y="5990406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5" name="円/楕円 415"/>
          <p:cNvSpPr/>
          <p:nvPr/>
        </p:nvSpPr>
        <p:spPr>
          <a:xfrm>
            <a:off x="226556" y="641967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6" name="円/楕円 238"/>
          <p:cNvSpPr/>
          <p:nvPr/>
        </p:nvSpPr>
        <p:spPr>
          <a:xfrm>
            <a:off x="-10371" y="578020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7" name="円/楕円 449"/>
          <p:cNvSpPr/>
          <p:nvPr/>
        </p:nvSpPr>
        <p:spPr>
          <a:xfrm>
            <a:off x="54112" y="637668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8" name="円/楕円 427"/>
          <p:cNvSpPr/>
          <p:nvPr/>
        </p:nvSpPr>
        <p:spPr>
          <a:xfrm>
            <a:off x="-28270" y="563789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9" name="円/楕円 238"/>
          <p:cNvSpPr/>
          <p:nvPr/>
        </p:nvSpPr>
        <p:spPr>
          <a:xfrm>
            <a:off x="726379" y="562216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0" name="円/楕円 449"/>
          <p:cNvSpPr/>
          <p:nvPr/>
        </p:nvSpPr>
        <p:spPr>
          <a:xfrm>
            <a:off x="561352" y="676754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1" name="円/楕円 427"/>
          <p:cNvSpPr/>
          <p:nvPr/>
        </p:nvSpPr>
        <p:spPr>
          <a:xfrm>
            <a:off x="-10371" y="502684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2" name="円/楕円 238"/>
          <p:cNvSpPr/>
          <p:nvPr/>
        </p:nvSpPr>
        <p:spPr>
          <a:xfrm>
            <a:off x="665756" y="62091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3" name="円/楕円 449"/>
          <p:cNvSpPr/>
          <p:nvPr/>
        </p:nvSpPr>
        <p:spPr>
          <a:xfrm>
            <a:off x="31080" y="489349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4" name="円/楕円 427"/>
          <p:cNvSpPr/>
          <p:nvPr/>
        </p:nvSpPr>
        <p:spPr>
          <a:xfrm>
            <a:off x="-26309" y="472802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5" name="円/楕円 238"/>
          <p:cNvSpPr/>
          <p:nvPr/>
        </p:nvSpPr>
        <p:spPr>
          <a:xfrm>
            <a:off x="678928" y="537302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6" name="円/楕円 449"/>
          <p:cNvSpPr/>
          <p:nvPr/>
        </p:nvSpPr>
        <p:spPr>
          <a:xfrm>
            <a:off x="17636" y="672007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7" name="円/楕円 427"/>
          <p:cNvSpPr/>
          <p:nvPr/>
        </p:nvSpPr>
        <p:spPr>
          <a:xfrm>
            <a:off x="262556" y="675782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8" name="円/楕円 238"/>
          <p:cNvSpPr/>
          <p:nvPr/>
        </p:nvSpPr>
        <p:spPr>
          <a:xfrm>
            <a:off x="546033" y="642804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9" name="円/楕円 449"/>
          <p:cNvSpPr/>
          <p:nvPr/>
        </p:nvSpPr>
        <p:spPr>
          <a:xfrm>
            <a:off x="310598" y="58678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0" name="円/楕円 427"/>
          <p:cNvSpPr/>
          <p:nvPr/>
        </p:nvSpPr>
        <p:spPr>
          <a:xfrm>
            <a:off x="-21350" y="608806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1" name="円/楕円 238"/>
          <p:cNvSpPr/>
          <p:nvPr/>
        </p:nvSpPr>
        <p:spPr>
          <a:xfrm>
            <a:off x="-65941" y="529894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2" name="円/楕円 449"/>
          <p:cNvSpPr/>
          <p:nvPr/>
        </p:nvSpPr>
        <p:spPr>
          <a:xfrm>
            <a:off x="88662" y="59667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3" name="円/楕円 427"/>
          <p:cNvSpPr/>
          <p:nvPr/>
        </p:nvSpPr>
        <p:spPr>
          <a:xfrm>
            <a:off x="874656" y="542320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4" name="円/楕円 418"/>
          <p:cNvSpPr/>
          <p:nvPr/>
        </p:nvSpPr>
        <p:spPr>
          <a:xfrm>
            <a:off x="2436542" y="636886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78" name="グループ化 77"/>
          <p:cNvGrpSpPr/>
          <p:nvPr/>
        </p:nvGrpSpPr>
        <p:grpSpPr>
          <a:xfrm>
            <a:off x="2332224" y="4788511"/>
            <a:ext cx="2820121" cy="1439238"/>
            <a:chOff x="2332224" y="4788511"/>
            <a:chExt cx="2820121" cy="1439238"/>
          </a:xfrm>
        </p:grpSpPr>
        <p:sp>
          <p:nvSpPr>
            <p:cNvPr id="155" name="円/楕円 418"/>
            <p:cNvSpPr/>
            <p:nvPr/>
          </p:nvSpPr>
          <p:spPr>
            <a:xfrm>
              <a:off x="4351737" y="6011749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00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156" name="直線矢印コネクタ 155"/>
            <p:cNvCxnSpPr/>
            <p:nvPr/>
          </p:nvCxnSpPr>
          <p:spPr>
            <a:xfrm flipV="1">
              <a:off x="2349749" y="6134406"/>
              <a:ext cx="1884223" cy="4703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線矢印コネクタ 156"/>
            <p:cNvCxnSpPr/>
            <p:nvPr/>
          </p:nvCxnSpPr>
          <p:spPr>
            <a:xfrm flipV="1">
              <a:off x="2332224" y="5749857"/>
              <a:ext cx="1901748" cy="106195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円/楕円 418"/>
            <p:cNvSpPr/>
            <p:nvPr/>
          </p:nvSpPr>
          <p:spPr>
            <a:xfrm>
              <a:off x="4326540" y="5651817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00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159" name="直線コネクタ 158"/>
            <p:cNvCxnSpPr/>
            <p:nvPr/>
          </p:nvCxnSpPr>
          <p:spPr>
            <a:xfrm>
              <a:off x="3162642" y="5802954"/>
              <a:ext cx="39053" cy="360197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テキスト ボックス 2"/>
            <p:cNvSpPr txBox="1"/>
            <p:nvPr/>
          </p:nvSpPr>
          <p:spPr>
            <a:xfrm>
              <a:off x="3436811" y="4788511"/>
              <a:ext cx="17155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hadron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Interaction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4" name="下矢印 3"/>
          <p:cNvSpPr/>
          <p:nvPr/>
        </p:nvSpPr>
        <p:spPr>
          <a:xfrm>
            <a:off x="6633915" y="2801560"/>
            <a:ext cx="1541418" cy="43573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6454790" y="3195749"/>
            <a:ext cx="19013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Rare-event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Factory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60" name="下矢印 159"/>
          <p:cNvSpPr/>
          <p:nvPr/>
        </p:nvSpPr>
        <p:spPr>
          <a:xfrm>
            <a:off x="6686121" y="4233414"/>
            <a:ext cx="1541418" cy="43573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5903458" y="4742388"/>
            <a:ext cx="19191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creation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properties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interaction</a:t>
            </a:r>
          </a:p>
        </p:txBody>
      </p:sp>
    </p:spTree>
    <p:extLst>
      <p:ext uri="{BB962C8B-B14F-4D97-AF65-F5344CB8AC3E}">
        <p14:creationId xmlns:p14="http://schemas.microsoft.com/office/powerpoint/2010/main" val="257835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Fluctuations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711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237057" cy="58477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Thermal Fluctuations  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フリーフォーム 3"/>
          <p:cNvSpPr/>
          <p:nvPr/>
        </p:nvSpPr>
        <p:spPr>
          <a:xfrm>
            <a:off x="4897443" y="2312401"/>
            <a:ext cx="1764405" cy="880255"/>
          </a:xfrm>
          <a:custGeom>
            <a:avLst/>
            <a:gdLst>
              <a:gd name="connsiteX0" fmla="*/ 0 w 1764405"/>
              <a:gd name="connsiteY0" fmla="*/ 862889 h 891731"/>
              <a:gd name="connsiteX1" fmla="*/ 669701 w 1764405"/>
              <a:gd name="connsiteY1" fmla="*/ 785616 h 891731"/>
              <a:gd name="connsiteX2" fmla="*/ 850005 w 1764405"/>
              <a:gd name="connsiteY2" fmla="*/ 5 h 891731"/>
              <a:gd name="connsiteX3" fmla="*/ 1159098 w 1764405"/>
              <a:gd name="connsiteY3" fmla="*/ 772737 h 891731"/>
              <a:gd name="connsiteX4" fmla="*/ 1764405 w 1764405"/>
              <a:gd name="connsiteY4" fmla="*/ 875768 h 891731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9 h 880255"/>
              <a:gd name="connsiteX1" fmla="*/ 643943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  <a:gd name="connsiteX0" fmla="*/ 0 w 1764405"/>
              <a:gd name="connsiteY0" fmla="*/ 862939 h 880255"/>
              <a:gd name="connsiteX1" fmla="*/ 553791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4405" h="880255">
                <a:moveTo>
                  <a:pt x="0" y="862939"/>
                </a:moveTo>
                <a:cubicBezTo>
                  <a:pt x="264017" y="896209"/>
                  <a:pt x="360608" y="877964"/>
                  <a:pt x="553791" y="734150"/>
                </a:cubicBezTo>
                <a:cubicBezTo>
                  <a:pt x="746974" y="590336"/>
                  <a:pt x="740535" y="6494"/>
                  <a:pt x="850005" y="55"/>
                </a:cubicBezTo>
                <a:cubicBezTo>
                  <a:pt x="959476" y="-6384"/>
                  <a:pt x="1058214" y="549554"/>
                  <a:pt x="1210614" y="695514"/>
                </a:cubicBezTo>
                <a:cubicBezTo>
                  <a:pt x="1363014" y="841474"/>
                  <a:pt x="1537951" y="897282"/>
                  <a:pt x="1764405" y="875818"/>
                </a:cubicBezTo>
              </a:path>
            </a:pathLst>
          </a:custGeom>
          <a:solidFill>
            <a:srgbClr val="F09494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763688" y="1656893"/>
            <a:ext cx="2138046" cy="1696833"/>
          </a:xfrm>
          <a:prstGeom prst="rect">
            <a:avLst/>
          </a:prstGeom>
          <a:solidFill>
            <a:srgbClr val="9FB8CD"/>
          </a:solidFill>
          <a:ln w="1905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4764339" y="1841559"/>
            <a:ext cx="0" cy="1512168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7" name="テキスト ボックス 6"/>
          <p:cNvSpPr txBox="1"/>
          <p:nvPr/>
        </p:nvSpPr>
        <p:spPr>
          <a:xfrm>
            <a:off x="4836408" y="1656893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P(N)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4643376" y="3183183"/>
            <a:ext cx="2209006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9" name="直線コネクタ 8"/>
          <p:cNvCxnSpPr/>
          <p:nvPr/>
        </p:nvCxnSpPr>
        <p:spPr>
          <a:xfrm flipV="1">
            <a:off x="5747879" y="2026225"/>
            <a:ext cx="0" cy="1156958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10" name="正方形/長方形 9"/>
          <p:cNvSpPr/>
          <p:nvPr/>
        </p:nvSpPr>
        <p:spPr>
          <a:xfrm>
            <a:off x="2460452" y="2182145"/>
            <a:ext cx="798472" cy="713006"/>
          </a:xfrm>
          <a:prstGeom prst="rect">
            <a:avLst/>
          </a:prstGeom>
          <a:solidFill>
            <a:srgbClr val="9FB8CD"/>
          </a:solidFill>
          <a:ln w="19050" cap="flat" cmpd="sng" algn="ctr">
            <a:solidFill>
              <a:srgbClr val="727CA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52540" y="256786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BE0E3">
                    <a:lumMod val="25000"/>
                  </a:srgbClr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V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BBE0E3">
                  <a:lumMod val="25000"/>
                </a:srgbClr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676476" y="228947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590594" y="270926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5457217" y="2746332"/>
            <a:ext cx="619125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\sigma&#10;\end{align*}&lt;/body&gt;&#10;  &lt;fcolor&gt;FF000000&lt;/fcolor&gt;&#10;  &lt;bcolor&gt;FFFFFFFF&lt;/bcolor&gt;&#10;  &lt;transparent&gt;True&lt;/transparent&gt;&#10;  &lt;resolution&gt;1800&lt;/resolution&gt;&#10;  &lt;imageh&gt;109&lt;/imageh&gt;&#10;  &lt;imagew&gt;131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364" y="2391095"/>
            <a:ext cx="221955" cy="184679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707673" y="1124744"/>
            <a:ext cx="7728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Observables are fluctuating even in an equilibrated medium.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73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237057" cy="58477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Thermal Fluctuations  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フリーフォーム 3"/>
          <p:cNvSpPr/>
          <p:nvPr/>
        </p:nvSpPr>
        <p:spPr>
          <a:xfrm>
            <a:off x="4897443" y="2312401"/>
            <a:ext cx="1764405" cy="880255"/>
          </a:xfrm>
          <a:custGeom>
            <a:avLst/>
            <a:gdLst>
              <a:gd name="connsiteX0" fmla="*/ 0 w 1764405"/>
              <a:gd name="connsiteY0" fmla="*/ 862889 h 891731"/>
              <a:gd name="connsiteX1" fmla="*/ 669701 w 1764405"/>
              <a:gd name="connsiteY1" fmla="*/ 785616 h 891731"/>
              <a:gd name="connsiteX2" fmla="*/ 850005 w 1764405"/>
              <a:gd name="connsiteY2" fmla="*/ 5 h 891731"/>
              <a:gd name="connsiteX3" fmla="*/ 1159098 w 1764405"/>
              <a:gd name="connsiteY3" fmla="*/ 772737 h 891731"/>
              <a:gd name="connsiteX4" fmla="*/ 1764405 w 1764405"/>
              <a:gd name="connsiteY4" fmla="*/ 875768 h 891731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9 h 880255"/>
              <a:gd name="connsiteX1" fmla="*/ 643943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  <a:gd name="connsiteX0" fmla="*/ 0 w 1764405"/>
              <a:gd name="connsiteY0" fmla="*/ 862939 h 880255"/>
              <a:gd name="connsiteX1" fmla="*/ 553791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4405" h="880255">
                <a:moveTo>
                  <a:pt x="0" y="862939"/>
                </a:moveTo>
                <a:cubicBezTo>
                  <a:pt x="264017" y="896209"/>
                  <a:pt x="360608" y="877964"/>
                  <a:pt x="553791" y="734150"/>
                </a:cubicBezTo>
                <a:cubicBezTo>
                  <a:pt x="746974" y="590336"/>
                  <a:pt x="740535" y="6494"/>
                  <a:pt x="850005" y="55"/>
                </a:cubicBezTo>
                <a:cubicBezTo>
                  <a:pt x="959476" y="-6384"/>
                  <a:pt x="1058214" y="549554"/>
                  <a:pt x="1210614" y="695514"/>
                </a:cubicBezTo>
                <a:cubicBezTo>
                  <a:pt x="1363014" y="841474"/>
                  <a:pt x="1537951" y="897282"/>
                  <a:pt x="1764405" y="875818"/>
                </a:cubicBezTo>
              </a:path>
            </a:pathLst>
          </a:custGeom>
          <a:solidFill>
            <a:srgbClr val="F09494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763688" y="1656893"/>
            <a:ext cx="2138046" cy="1696833"/>
          </a:xfrm>
          <a:prstGeom prst="rect">
            <a:avLst/>
          </a:prstGeom>
          <a:solidFill>
            <a:srgbClr val="9FB8CD"/>
          </a:solidFill>
          <a:ln w="1905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4764339" y="1841559"/>
            <a:ext cx="0" cy="1512168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7" name="テキスト ボックス 6"/>
          <p:cNvSpPr txBox="1"/>
          <p:nvPr/>
        </p:nvSpPr>
        <p:spPr>
          <a:xfrm>
            <a:off x="4836408" y="1656893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P(N)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4643376" y="3183183"/>
            <a:ext cx="2209006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9" name="直線コネクタ 8"/>
          <p:cNvCxnSpPr/>
          <p:nvPr/>
        </p:nvCxnSpPr>
        <p:spPr>
          <a:xfrm flipV="1">
            <a:off x="5747879" y="2026225"/>
            <a:ext cx="0" cy="1156958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10" name="正方形/長方形 9"/>
          <p:cNvSpPr/>
          <p:nvPr/>
        </p:nvSpPr>
        <p:spPr>
          <a:xfrm>
            <a:off x="2460452" y="2182145"/>
            <a:ext cx="798472" cy="713006"/>
          </a:xfrm>
          <a:prstGeom prst="rect">
            <a:avLst/>
          </a:prstGeom>
          <a:solidFill>
            <a:srgbClr val="9FB8CD"/>
          </a:solidFill>
          <a:ln w="19050" cap="flat" cmpd="sng" algn="ctr">
            <a:solidFill>
              <a:srgbClr val="727CA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52540" y="256786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BE0E3">
                    <a:lumMod val="25000"/>
                  </a:srgbClr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V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BBE0E3">
                  <a:lumMod val="25000"/>
                </a:srgbClr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676476" y="228947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590594" y="270926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5457217" y="2746332"/>
            <a:ext cx="619125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\sigma&#10;\end{align*}&lt;/body&gt;&#10;  &lt;fcolor&gt;FF000000&lt;/fcolor&gt;&#10;  &lt;bcolor&gt;FFFFFFFF&lt;/bcolor&gt;&#10;  &lt;transparent&gt;True&lt;/transparent&gt;&#10;  &lt;resolution&gt;1800&lt;/resolution&gt;&#10;  &lt;imageh&gt;109&lt;/imageh&gt;&#10;  &lt;imagew&gt;131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364" y="2391095"/>
            <a:ext cx="221955" cy="184679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707673" y="1124744"/>
            <a:ext cx="7728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Observables are fluctuating even in an equilibrated medium.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0" name="下矢印 19"/>
          <p:cNvSpPr/>
          <p:nvPr/>
        </p:nvSpPr>
        <p:spPr>
          <a:xfrm>
            <a:off x="4788023" y="3356992"/>
            <a:ext cx="941807" cy="57728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21" name="TexTeXPicture" descr="&lt;?xml version=&quot;1.0&quot; encoding=&quot;utf-16&quot;?&gt;&#10;&lt;TeXTeX&gt;&#10;  &lt;preamble&gt;\documentclass{jarticle}&#10;\usepackage{amsmath}&#10;\pagestyle{empty}&lt;/preamble&gt;&#10;  &lt;body&gt;\begin{align*} &#10;S=\frac{ \langle \delta N^3 \rangle }{ \sigma^3 }&#10;\end{align*}&lt;/body&gt;&#10;  &lt;fcolor&gt;FF000000&lt;/fcolor&gt;&#10;  &lt;bcolor&gt;FFFFFFFF&lt;/bcolor&gt;&#10;  &lt;transparent&gt;True&lt;/transparent&gt;&#10;  &lt;resolution&gt;1800&lt;/resolution&gt;&#10;  &lt;imageh&gt;548&lt;/imageh&gt;&#10;  &lt;imagew&gt;1169&lt;/imagew&gt;&#10;  &lt;scale&gt;50&lt;/scale&gt;&#10;  &lt;cursor&gt;65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321" y="4817914"/>
            <a:ext cx="1653839" cy="775282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907752" y="4979098"/>
            <a:ext cx="2020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Skewness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: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99592" y="4068144"/>
            <a:ext cx="1809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Variance: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24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^2 \rangle&#10;=V\chi_2&#10;= \sigma^2&#10;\end{align*}&lt;/body&gt;&#10;  &lt;fcolor&gt;FF000000&lt;/fcolor&gt;&#10;  &lt;bcolor&gt;FFFFFFFF&lt;/bcolor&gt;&#10;  &lt;transparent&gt;True&lt;/transparent&gt;&#10;  &lt;resolution&gt;1800&lt;/resolution&gt;&#10;  &lt;imageh&gt;281&lt;/imageh&gt;&#10;  &lt;imagew&gt;1995&lt;/imagew&gt;&#10;  &lt;scale&gt;50&lt;/scale&gt;&#10;  &lt;cursor&gt;43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952" y="4134709"/>
            <a:ext cx="2822421" cy="397544"/>
          </a:xfrm>
          <a:prstGeom prst="rect">
            <a:avLst/>
          </a:prstGeom>
        </p:spPr>
      </p:pic>
      <p:pic>
        <p:nvPicPr>
          <p:cNvPr id="25" name="TexTeXPicture" descr="&lt;?xml version=&quot;1.0&quot; encoding=&quot;utf-16&quot;?&gt;&#10;&lt;TeXTeX&gt;&#10;  &lt;preamble&gt;\documentclass{jarticle}&#10;\usepackage{amsmath}&#10;\pagestyle{empty}&lt;/preamble&gt;&#10;  &lt;body&gt;\begin{align*} &#10;\delta N = N - \langle N \rangle&#10;\end{align*}&lt;/body&gt;&#10;  &lt;fcolor&gt;FF000000&lt;/fcolor&gt;&#10;  &lt;bcolor&gt;FFFFFFFF&lt;/bcolor&gt;&#10;  &lt;transparent&gt;True&lt;/transparent&gt;&#10;  &lt;resolution&gt;1800&lt;/resolution&gt;&#10;  &lt;imageh&gt;249&lt;/imageh&gt;&#10;  &lt;imagew&gt;1593&lt;/imagew&gt;&#10;  &lt;scale&gt;50&lt;/scale&gt;&#10;  &lt;cursor&gt;48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166" y="4066327"/>
            <a:ext cx="1914516" cy="299256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921861" y="5851611"/>
            <a:ext cx="1728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Kurtosis: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27" name="TexTeXPicture" descr="&lt;?xml version=&quot;1.0&quot; encoding=&quot;utf-16&quot;?&gt;&#10;&lt;TeXTeX&gt;&#10;  &lt;preamble&gt;\documentclass{jarticle}&#10;\usepackage{amsmath}&#10;\pagestyle{empty}&lt;/preamble&gt;&#10;  &lt;body&gt;\begin{align*} &#10;\kappa &amp;amp;= \frac{ \langle \delta N^4 \rangle - 3\langle \delta N^2\rangle^2}{\chi_2\sigma^2} \end{align*}&lt;/body&gt;&#10;  &lt;fcolor&gt;FF000000&lt;/fcolor&gt;&#10;  &lt;bcolor&gt;FFFFFFFF&lt;/bcolor&gt;&#10;  &lt;transparent&gt;True&lt;/transparent&gt;&#10;  &lt;resolution&gt;1800&lt;/resolution&gt;&#10;  &lt;imageh&gt;598&lt;/imageh&gt;&#10;  &lt;imagew&gt;2339&lt;/imagew&gt;&#10;  &lt;scale&gt;50&lt;/scale&gt;&#10;  &lt;cursor&gt;33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112" y="5679324"/>
            <a:ext cx="3309095" cy="846020"/>
          </a:xfrm>
          <a:prstGeom prst="rect">
            <a:avLst/>
          </a:prstGeom>
        </p:spPr>
      </p:pic>
      <p:sp>
        <p:nvSpPr>
          <p:cNvPr id="28" name="左中かっこ 27"/>
          <p:cNvSpPr/>
          <p:nvPr/>
        </p:nvSpPr>
        <p:spPr>
          <a:xfrm>
            <a:off x="403696" y="4005064"/>
            <a:ext cx="423888" cy="259228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29" name="グループ化 28"/>
          <p:cNvGrpSpPr/>
          <p:nvPr/>
        </p:nvGrpSpPr>
        <p:grpSpPr>
          <a:xfrm>
            <a:off x="5940152" y="4733132"/>
            <a:ext cx="3421710" cy="1101749"/>
            <a:chOff x="5940152" y="4733132"/>
            <a:chExt cx="3421710" cy="1101749"/>
          </a:xfrm>
        </p:grpSpPr>
        <p:sp>
          <p:nvSpPr>
            <p:cNvPr id="30" name="下矢印 29"/>
            <p:cNvSpPr/>
            <p:nvPr/>
          </p:nvSpPr>
          <p:spPr>
            <a:xfrm>
              <a:off x="6300192" y="4754761"/>
              <a:ext cx="839532" cy="108012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6899328" y="4733132"/>
              <a:ext cx="2462534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Non-</a:t>
              </a: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Gaussianity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32" name="直線コネクタ 31"/>
            <p:cNvCxnSpPr/>
            <p:nvPr/>
          </p:nvCxnSpPr>
          <p:spPr>
            <a:xfrm flipV="1">
              <a:off x="5940152" y="4733132"/>
              <a:ext cx="1736272" cy="216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正方形/長方形 32"/>
          <p:cNvSpPr/>
          <p:nvPr/>
        </p:nvSpPr>
        <p:spPr>
          <a:xfrm>
            <a:off x="6187100" y="6137615"/>
            <a:ext cx="31123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Review: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Asakawa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, MK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, 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PPNP</a:t>
            </a:r>
            <a:r>
              <a:rPr kumimoji="1" lang="en-US" altLang="ja-JP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90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 (’16)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15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09438"/>
            <a:ext cx="4060236" cy="325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角丸四角形 5"/>
          <p:cNvSpPr/>
          <p:nvPr/>
        </p:nvSpPr>
        <p:spPr>
          <a:xfrm>
            <a:off x="3375254" y="5648305"/>
            <a:ext cx="3284978" cy="114316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320961" cy="584775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 Event-by-Event Fluctuations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026" y="1239143"/>
            <a:ext cx="8204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Fluctuations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can be measured by e-by-e analysis in experiments.</a:t>
            </a:r>
          </a:p>
        </p:txBody>
      </p:sp>
      <p:pic>
        <p:nvPicPr>
          <p:cNvPr id="42" name="Picture 3" descr="H:\tex\paris01\carto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5"/>
          <a:stretch/>
        </p:blipFill>
        <p:spPr bwMode="auto">
          <a:xfrm>
            <a:off x="1070997" y="2066945"/>
            <a:ext cx="2304256" cy="165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正方形/長方形 18"/>
          <p:cNvSpPr/>
          <p:nvPr/>
        </p:nvSpPr>
        <p:spPr>
          <a:xfrm>
            <a:off x="1115616" y="4803249"/>
            <a:ext cx="2304256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Detector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44" name="直線コネクタ 43"/>
          <p:cNvCxnSpPr/>
          <p:nvPr/>
        </p:nvCxnSpPr>
        <p:spPr>
          <a:xfrm flipV="1">
            <a:off x="683568" y="2896905"/>
            <a:ext cx="1539557" cy="269233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 flipH="1" flipV="1">
            <a:off x="2267744" y="2896905"/>
            <a:ext cx="1584176" cy="269233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H="1">
            <a:off x="1907704" y="3573303"/>
            <a:ext cx="144016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/>
          <p:cNvCxnSpPr/>
          <p:nvPr/>
        </p:nvCxnSpPr>
        <p:spPr>
          <a:xfrm flipH="1">
            <a:off x="1453346" y="3472418"/>
            <a:ext cx="310342" cy="41385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 flipH="1">
            <a:off x="2107822" y="3679343"/>
            <a:ext cx="31812" cy="36831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/>
          <p:cNvCxnSpPr/>
          <p:nvPr/>
        </p:nvCxnSpPr>
        <p:spPr>
          <a:xfrm>
            <a:off x="2267744" y="3655751"/>
            <a:ext cx="0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/>
          <p:nvPr/>
        </p:nvCxnSpPr>
        <p:spPr>
          <a:xfrm flipH="1">
            <a:off x="1763688" y="3598924"/>
            <a:ext cx="144016" cy="3402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/>
          <p:cNvCxnSpPr/>
          <p:nvPr/>
        </p:nvCxnSpPr>
        <p:spPr>
          <a:xfrm>
            <a:off x="2938125" y="3546040"/>
            <a:ext cx="243413" cy="26660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>
            <a:off x="2552015" y="3579113"/>
            <a:ext cx="151538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/>
          <p:cNvCxnSpPr/>
          <p:nvPr/>
        </p:nvCxnSpPr>
        <p:spPr>
          <a:xfrm>
            <a:off x="2411760" y="3632160"/>
            <a:ext cx="64486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/>
          <p:cNvSpPr txBox="1"/>
          <p:nvPr/>
        </p:nvSpPr>
        <p:spPr>
          <a:xfrm>
            <a:off x="5645366" y="1988766"/>
            <a:ext cx="2539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STAR, PRL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105</a:t>
            </a:r>
            <a:r>
              <a: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2010)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曲折矢印 2"/>
          <p:cNvSpPr/>
          <p:nvPr/>
        </p:nvSpPr>
        <p:spPr>
          <a:xfrm rot="10800000">
            <a:off x="6786812" y="5670565"/>
            <a:ext cx="864096" cy="782770"/>
          </a:xfrm>
          <a:prstGeom prst="bentArrow">
            <a:avLst>
              <a:gd name="adj1" fmla="val 31314"/>
              <a:gd name="adj2" fmla="val 32893"/>
              <a:gd name="adj3" fmla="val 34472"/>
              <a:gd name="adj4" fmla="val 353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4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p^2 \rangle, &#10;\langle \delta N_p^3 \rangle,&#10;\langle \delta N_p^4 \rangle_c&#10;\end{align*}&lt;/body&gt;&#10;  &lt;fcolor&gt;FF000000&lt;/fcolor&gt;&#10;  &lt;bcolor&gt;FFFFFFFF&lt;/bcolor&gt;&#10;  &lt;transparent&gt;True&lt;/transparent&gt;&#10;  &lt;resolution&gt;1800&lt;/resolution&gt;&#10;  &lt;imageh&gt;317&lt;/imageh&gt;&#10;  &lt;imagew&gt;2237&lt;/imagew&gt;&#10;  &lt;scale&gt;50&lt;/scale&gt;&#10;  &lt;cursor&gt;10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90" y="6254510"/>
            <a:ext cx="2927506" cy="41485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259202" y="5670211"/>
            <a:ext cx="151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Cumulants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824884" y="792871"/>
            <a:ext cx="41809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Review: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Asakawa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, MK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, 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PPNP </a:t>
            </a:r>
            <a:r>
              <a:rPr kumimoji="1" lang="en-US" altLang="ja-JP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90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 (2016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1253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 Coin Game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87245" y="1604092"/>
            <a:ext cx="42407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et 500YEN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You get head coins of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11760" y="5598006"/>
            <a:ext cx="3729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Same expectation value.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4582326" y="2896770"/>
            <a:ext cx="2869034" cy="2272559"/>
            <a:chOff x="4582326" y="2896770"/>
            <a:chExt cx="2869034" cy="2272559"/>
          </a:xfrm>
        </p:grpSpPr>
        <p:sp>
          <p:nvSpPr>
            <p:cNvPr id="7" name="角丸四角形 6"/>
            <p:cNvSpPr/>
            <p:nvPr/>
          </p:nvSpPr>
          <p:spPr>
            <a:xfrm>
              <a:off x="4582326" y="2896770"/>
              <a:ext cx="2869034" cy="2272559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4678976" y="3068960"/>
              <a:ext cx="2675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B. 10 x 100YEN</a:t>
              </a:r>
              <a:endPara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1187624" y="2896769"/>
            <a:ext cx="2869034" cy="2272559"/>
            <a:chOff x="1187624" y="2896769"/>
            <a:chExt cx="2869034" cy="2272559"/>
          </a:xfrm>
        </p:grpSpPr>
        <p:sp>
          <p:nvSpPr>
            <p:cNvPr id="8" name="角丸四角形 7"/>
            <p:cNvSpPr/>
            <p:nvPr/>
          </p:nvSpPr>
          <p:spPr>
            <a:xfrm>
              <a:off x="1187624" y="2896769"/>
              <a:ext cx="2869034" cy="2272559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380039" y="3060249"/>
              <a:ext cx="24842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A. </a:t>
              </a: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2</a:t>
              </a: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0</a:t>
              </a:r>
              <a:r>
                <a:rPr kumimoji="1" lang="ja-JP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 </a:t>
              </a: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x 50YEN</a:t>
              </a:r>
              <a:endPara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pic>
        <p:nvPicPr>
          <p:cNvPr id="20" name="図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400" y="3789025"/>
            <a:ext cx="2094883" cy="1064067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t="12556" r="56278" b="9716"/>
          <a:stretch/>
        </p:blipFill>
        <p:spPr>
          <a:xfrm>
            <a:off x="6016843" y="3717032"/>
            <a:ext cx="1152128" cy="1152128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7" t="9109" r="11589" b="13164"/>
          <a:stretch/>
        </p:blipFill>
        <p:spPr>
          <a:xfrm>
            <a:off x="4826977" y="3714124"/>
            <a:ext cx="1152128" cy="115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グループ化 22"/>
          <p:cNvGrpSpPr/>
          <p:nvPr/>
        </p:nvGrpSpPr>
        <p:grpSpPr>
          <a:xfrm>
            <a:off x="4582326" y="2896770"/>
            <a:ext cx="2869034" cy="2272559"/>
            <a:chOff x="4582326" y="2896770"/>
            <a:chExt cx="2869034" cy="2272559"/>
          </a:xfrm>
        </p:grpSpPr>
        <p:sp>
          <p:nvSpPr>
            <p:cNvPr id="24" name="角丸四角形 23"/>
            <p:cNvSpPr/>
            <p:nvPr/>
          </p:nvSpPr>
          <p:spPr>
            <a:xfrm>
              <a:off x="4582326" y="2896770"/>
              <a:ext cx="2869034" cy="2272559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4678976" y="3068960"/>
              <a:ext cx="2675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B. 10 x 100YEN</a:t>
              </a:r>
              <a:endPara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1187624" y="2896769"/>
            <a:ext cx="2869034" cy="2272559"/>
            <a:chOff x="1187624" y="2896769"/>
            <a:chExt cx="2869034" cy="2272559"/>
          </a:xfrm>
        </p:grpSpPr>
        <p:sp>
          <p:nvSpPr>
            <p:cNvPr id="27" name="角丸四角形 26"/>
            <p:cNvSpPr/>
            <p:nvPr/>
          </p:nvSpPr>
          <p:spPr>
            <a:xfrm>
              <a:off x="1187624" y="2896769"/>
              <a:ext cx="2869034" cy="2272559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1380039" y="3060249"/>
              <a:ext cx="24842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A. </a:t>
              </a: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2</a:t>
              </a: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0</a:t>
              </a:r>
              <a:r>
                <a:rPr kumimoji="1" lang="ja-JP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 </a:t>
              </a: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x 50YEN</a:t>
              </a:r>
              <a:endPara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pic>
        <p:nvPicPr>
          <p:cNvPr id="29" name="図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400" y="3789025"/>
            <a:ext cx="2094883" cy="1064067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t="12556" r="56278" b="9716"/>
          <a:stretch/>
        </p:blipFill>
        <p:spPr>
          <a:xfrm>
            <a:off x="6016843" y="3717032"/>
            <a:ext cx="1152128" cy="1152128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7" t="9109" r="11589" b="13164"/>
          <a:stretch/>
        </p:blipFill>
        <p:spPr>
          <a:xfrm>
            <a:off x="4826977" y="3714124"/>
            <a:ext cx="1152128" cy="115212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 Coin Game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87245" y="1604092"/>
            <a:ext cx="42407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et 500YEN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You get head coins of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11760" y="5598006"/>
            <a:ext cx="38829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Same expectation value.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But, different fluctuation.</a:t>
            </a:r>
          </a:p>
        </p:txBody>
      </p:sp>
      <p:grpSp>
        <p:nvGrpSpPr>
          <p:cNvPr id="18" name="グループ化 17"/>
          <p:cNvGrpSpPr/>
          <p:nvPr/>
        </p:nvGrpSpPr>
        <p:grpSpPr>
          <a:xfrm>
            <a:off x="6156176" y="4036761"/>
            <a:ext cx="2869034" cy="2272559"/>
            <a:chOff x="6156176" y="4036761"/>
            <a:chExt cx="2869034" cy="2272559"/>
          </a:xfrm>
        </p:grpSpPr>
        <p:sp>
          <p:nvSpPr>
            <p:cNvPr id="19" name="角丸四角形 18"/>
            <p:cNvSpPr/>
            <p:nvPr/>
          </p:nvSpPr>
          <p:spPr>
            <a:xfrm>
              <a:off x="6156176" y="4036761"/>
              <a:ext cx="2869034" cy="2272559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6254430" y="4178763"/>
              <a:ext cx="26725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04878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C</a:t>
              </a: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04878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. </a:t>
              </a: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04878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1</a:t>
              </a: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04878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 x 1000YEN</a:t>
              </a:r>
              <a:endPara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04878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746" y="4709188"/>
            <a:ext cx="2623713" cy="133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1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294" y="791437"/>
            <a:ext cx="4392488" cy="414973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988866" cy="584775"/>
          </a:xfrm>
        </p:spPr>
        <p:txBody>
          <a:bodyPr/>
          <a:lstStyle/>
          <a:p>
            <a:r>
              <a:rPr kumimoji="1" lang="en-US" altLang="ja-JP" dirty="0" smtClean="0"/>
              <a:t> Higher-Order </a:t>
            </a:r>
            <a:r>
              <a:rPr kumimoji="1" lang="en-US" altLang="ja-JP" dirty="0" err="1" smtClean="0"/>
              <a:t>Cumulants</a:t>
            </a:r>
            <a:r>
              <a:rPr kumimoji="1" lang="en-US" altLang="ja-JP" dirty="0" smtClean="0"/>
              <a:t>  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453648" y="48488"/>
            <a:ext cx="17221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STAR Collab.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2010~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39574" y="4941168"/>
            <a:ext cx="5110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Non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-zero </a:t>
            </a: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non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-Gaussian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cumulants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have been established!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18" y="1152211"/>
            <a:ext cx="3232616" cy="3728887"/>
          </a:xfrm>
          <a:prstGeom prst="rect">
            <a:avLst/>
          </a:prstGeom>
        </p:spPr>
      </p:pic>
      <p:pic>
        <p:nvPicPr>
          <p:cNvPr id="8" name="TexTeXPicture" descr="&lt;?xml version=&quot;1.0&quot; encoding=&quot;utf-16&quot;?&gt;&#10;&lt;TeXTeX&gt;&#10;  &lt;preamble&gt;\documentclass{article}&#10;\usepackage{amsmath}&#10;\pagestyle{empty}&lt;/preamble&gt;&#10;  &lt;body&gt;\begin{align*} &#10;\langle N_p^3 \rangle_c&#10;\end{align*}&lt;/body&gt;&#10;  &lt;fcolor&gt;FF000000&lt;/fcolor&gt;&#10;  &lt;bcolor&gt;FFFFFFFF&lt;/bcolor&gt;&#10;  &lt;transparent&gt;True&lt;/transparent&gt;&#10;  &lt;resolution&gt;1800&lt;/resolution&gt;&#10;  &lt;imageh&gt;313&lt;/imageh&gt;&#10;  &lt;imagew&gt;591&lt;/imagew&gt;&#10;  &lt;scale&gt;50&lt;/scale&gt;&#10;  &lt;cursor&gt;3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075" y="2231597"/>
            <a:ext cx="792088" cy="419498"/>
          </a:xfrm>
          <a:prstGeom prst="rect">
            <a:avLst/>
          </a:prstGeom>
        </p:spPr>
      </p:pic>
      <p:pic>
        <p:nvPicPr>
          <p:cNvPr id="10" name="TexTeXPicture" descr="&lt;?xml version=&quot;1.0&quot; encoding=&quot;utf-16&quot;?&gt;&#10;&lt;TeXTeX&gt;&#10;  &lt;preamble&gt;\documentclass{article}&#10;\usepackage{amsmath}&#10;\pagestyle{empty}&lt;/preamble&gt;&#10;  &lt;body&gt;\begin{align*} &#10;\langle N_p^4 \rangle_c&#10;\end{align*}&lt;/body&gt;&#10;  &lt;fcolor&gt;FF000000&lt;/fcolor&gt;&#10;  &lt;bcolor&gt;FFFFFFFF&lt;/bcolor&gt;&#10;  &lt;transparent&gt;True&lt;/transparent&gt;&#10;  &lt;resolution&gt;1800&lt;/resolution&gt;&#10;  &lt;imageh&gt;314&lt;/imageh&gt;&#10;  &lt;imagew&gt;591&lt;/imagew&gt;&#10;  &lt;scale&gt;50&lt;/scale&gt;&#10;  &lt;cursor&gt;2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87" y="3369786"/>
            <a:ext cx="792088" cy="420838"/>
          </a:xfrm>
          <a:prstGeom prst="rect">
            <a:avLst/>
          </a:prstGeom>
        </p:spPr>
      </p:pic>
      <p:pic>
        <p:nvPicPr>
          <p:cNvPr id="11" name="TexTeXPicture" descr="&lt;?xml version=&quot;1.0&quot; encoding=&quot;utf-16&quot;?&gt;&#10;&lt;TeXTeX&gt;&#10;  &lt;preamble&gt;\documentclass{article}&#10;\usepackage{amsmath}&#10;\pagestyle{empty}&lt;/preamble&gt;&#10;  &lt;body&gt;\begin{align*} &#10;\langle N_p^3 \rangle_c&#10;\end{align*}&lt;/body&gt;&#10;  &lt;fcolor&gt;FF000000&lt;/fcolor&gt;&#10;  &lt;bcolor&gt;FFFFFFFF&lt;/bcolor&gt;&#10;  &lt;transparent&gt;True&lt;/transparent&gt;&#10;  &lt;resolution&gt;1800&lt;/resolution&gt;&#10;  &lt;imageh&gt;313&lt;/imageh&gt;&#10;  &lt;imagew&gt;591&lt;/imagew&gt;&#10;  &lt;scale&gt;50&lt;/scale&gt;&#10;  &lt;cursor&gt;3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282" y="3736779"/>
            <a:ext cx="792088" cy="419498"/>
          </a:xfrm>
          <a:prstGeom prst="rect">
            <a:avLst/>
          </a:prstGeom>
        </p:spPr>
      </p:pic>
      <p:pic>
        <p:nvPicPr>
          <p:cNvPr id="12" name="TexTeXPicture" descr="&lt;?xml version=&quot;1.0&quot; encoding=&quot;utf-16&quot;?&gt;&#10;&lt;TeXTeX&gt;&#10;  &lt;preamble&gt;\documentclass{article}&#10;\usepackage{amsmath}&#10;\pagestyle{empty}&lt;/preamble&gt;&#10;  &lt;body&gt;\begin{align*} &#10;\langle N_p^4 \rangle_c&#10;\end{align*}&lt;/body&gt;&#10;  &lt;fcolor&gt;FF000000&lt;/fcolor&gt;&#10;  &lt;bcolor&gt;FFFFFFFF&lt;/bcolor&gt;&#10;  &lt;transparent&gt;True&lt;/transparent&gt;&#10;  &lt;resolution&gt;1800&lt;/resolution&gt;&#10;  &lt;imageh&gt;314&lt;/imageh&gt;&#10;  &lt;imagew&gt;591&lt;/imagew&gt;&#10;  &lt;scale&gt;50&lt;/scale&gt;&#10;  &lt;cursor&gt;2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849853"/>
            <a:ext cx="792088" cy="420838"/>
          </a:xfrm>
          <a:prstGeom prst="rect">
            <a:avLst/>
          </a:prstGeom>
        </p:spPr>
      </p:pic>
      <p:sp>
        <p:nvSpPr>
          <p:cNvPr id="9" name="楕円 8"/>
          <p:cNvSpPr/>
          <p:nvPr/>
        </p:nvSpPr>
        <p:spPr>
          <a:xfrm>
            <a:off x="5855389" y="986712"/>
            <a:ext cx="677997" cy="108568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 rot="2429828">
            <a:off x="5490472" y="685173"/>
            <a:ext cx="208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+mn-cs"/>
              </a:rPr>
              <a:t>Enhancement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32946" y="6083816"/>
            <a:ext cx="5612434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Have we measured critical fluctuations?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169" y="4779101"/>
            <a:ext cx="3960440" cy="252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QCD Phase Diagram</a:t>
            </a:r>
            <a:endParaRPr kumimoji="1" lang="ja-JP" altLang="en-US" dirty="0"/>
          </a:p>
        </p:txBody>
      </p:sp>
      <p:sp>
        <p:nvSpPr>
          <p:cNvPr id="212" name="正方形/長方形 211"/>
          <p:cNvSpPr/>
          <p:nvPr/>
        </p:nvSpPr>
        <p:spPr>
          <a:xfrm>
            <a:off x="1403898" y="1690689"/>
            <a:ext cx="6162167" cy="3815691"/>
          </a:xfrm>
          <a:prstGeom prst="rect">
            <a:avLst/>
          </a:prstGeom>
          <a:gradFill flip="none" rotWithShape="1">
            <a:gsLst>
              <a:gs pos="0">
                <a:srgbClr val="FF7C80">
                  <a:tint val="66000"/>
                  <a:satMod val="160000"/>
                </a:srgbClr>
              </a:gs>
              <a:gs pos="50000">
                <a:srgbClr val="FF7C80">
                  <a:tint val="44500"/>
                  <a:satMod val="160000"/>
                </a:srgbClr>
              </a:gs>
              <a:gs pos="100000">
                <a:srgbClr val="FF7C8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13" name="円/楕円 646"/>
          <p:cNvSpPr/>
          <p:nvPr/>
        </p:nvSpPr>
        <p:spPr>
          <a:xfrm>
            <a:off x="3923627" y="4988244"/>
            <a:ext cx="5103812" cy="1422400"/>
          </a:xfrm>
          <a:prstGeom prst="ellipse">
            <a:avLst/>
          </a:prstGeom>
          <a:solidFill>
            <a:srgbClr val="92D050"/>
          </a:solidFill>
          <a:ln w="25400" cap="flat" cmpd="sng" algn="ctr">
            <a:noFill/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14" name="円弧 213"/>
          <p:cNvSpPr/>
          <p:nvPr/>
        </p:nvSpPr>
        <p:spPr>
          <a:xfrm>
            <a:off x="-1643736" y="3759519"/>
            <a:ext cx="6096000" cy="4397375"/>
          </a:xfrm>
          <a:prstGeom prst="arc">
            <a:avLst/>
          </a:prstGeom>
          <a:solidFill>
            <a:srgbClr val="99CC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15" name="正方形/長方形 214"/>
          <p:cNvSpPr/>
          <p:nvPr/>
        </p:nvSpPr>
        <p:spPr>
          <a:xfrm>
            <a:off x="1405852" y="5959794"/>
            <a:ext cx="7024687" cy="45085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cxnSp>
        <p:nvCxnSpPr>
          <p:cNvPr id="216" name="直線矢印コネクタ 215"/>
          <p:cNvCxnSpPr/>
          <p:nvPr/>
        </p:nvCxnSpPr>
        <p:spPr>
          <a:xfrm rot="5400000" flipH="1" flipV="1">
            <a:off x="-761879" y="3920650"/>
            <a:ext cx="4335462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217" name="直線矢印コネクタ 216"/>
          <p:cNvCxnSpPr/>
          <p:nvPr/>
        </p:nvCxnSpPr>
        <p:spPr>
          <a:xfrm>
            <a:off x="1272502" y="5959794"/>
            <a:ext cx="6429375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218" name="円/楕円 654"/>
          <p:cNvSpPr/>
          <p:nvPr/>
        </p:nvSpPr>
        <p:spPr>
          <a:xfrm>
            <a:off x="2136102" y="5504181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19" name="円/楕円 655"/>
          <p:cNvSpPr/>
          <p:nvPr/>
        </p:nvSpPr>
        <p:spPr>
          <a:xfrm>
            <a:off x="2317077" y="5701031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0" name="円/楕円 656"/>
          <p:cNvSpPr/>
          <p:nvPr/>
        </p:nvSpPr>
        <p:spPr>
          <a:xfrm>
            <a:off x="2201189" y="5664519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1" name="円/楕円 657"/>
          <p:cNvSpPr/>
          <p:nvPr/>
        </p:nvSpPr>
        <p:spPr>
          <a:xfrm>
            <a:off x="2294852" y="5569269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2" name="円/楕円 658"/>
          <p:cNvSpPr/>
          <p:nvPr/>
        </p:nvSpPr>
        <p:spPr>
          <a:xfrm>
            <a:off x="2001164" y="3437256"/>
            <a:ext cx="65088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3" name="円/楕円 659"/>
          <p:cNvSpPr/>
          <p:nvPr/>
        </p:nvSpPr>
        <p:spPr>
          <a:xfrm>
            <a:off x="1537614" y="5053331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4" name="円/楕円 660"/>
          <p:cNvSpPr/>
          <p:nvPr/>
        </p:nvSpPr>
        <p:spPr>
          <a:xfrm>
            <a:off x="5515889" y="5762944"/>
            <a:ext cx="65088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5" name="円/楕円 661"/>
          <p:cNvSpPr/>
          <p:nvPr/>
        </p:nvSpPr>
        <p:spPr>
          <a:xfrm>
            <a:off x="5247602" y="5247006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6" name="円/楕円 662"/>
          <p:cNvSpPr/>
          <p:nvPr/>
        </p:nvSpPr>
        <p:spPr>
          <a:xfrm>
            <a:off x="4718964" y="5762944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7" name="円/楕円 663"/>
          <p:cNvSpPr/>
          <p:nvPr/>
        </p:nvSpPr>
        <p:spPr>
          <a:xfrm rot="19629234">
            <a:off x="2001164" y="4727894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8" name="円/楕円 664"/>
          <p:cNvSpPr>
            <a:spLocks noChangeArrowheads="1"/>
          </p:cNvSpPr>
          <p:nvPr/>
        </p:nvSpPr>
        <p:spPr bwMode="auto">
          <a:xfrm rot="-4990811">
            <a:off x="1673345" y="4468338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9" name="円/楕円 665"/>
          <p:cNvSpPr>
            <a:spLocks noChangeArrowheads="1"/>
          </p:cNvSpPr>
          <p:nvPr/>
        </p:nvSpPr>
        <p:spPr bwMode="auto">
          <a:xfrm rot="5190236">
            <a:off x="2201190" y="4275456"/>
            <a:ext cx="258762" cy="198437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rot="10800000"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0" name="円/楕円 666"/>
          <p:cNvSpPr/>
          <p:nvPr/>
        </p:nvSpPr>
        <p:spPr>
          <a:xfrm>
            <a:off x="3060027" y="5181919"/>
            <a:ext cx="333375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1" name="円/楕円 667"/>
          <p:cNvSpPr/>
          <p:nvPr/>
        </p:nvSpPr>
        <p:spPr>
          <a:xfrm>
            <a:off x="3261639" y="5569269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2" name="円/楕円 668"/>
          <p:cNvSpPr/>
          <p:nvPr/>
        </p:nvSpPr>
        <p:spPr>
          <a:xfrm>
            <a:off x="3658514" y="5375594"/>
            <a:ext cx="330200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3" name="テキスト ボックス 93"/>
          <p:cNvSpPr txBox="1">
            <a:spLocks noChangeArrowheads="1"/>
          </p:cNvSpPr>
          <p:nvPr/>
        </p:nvSpPr>
        <p:spPr bwMode="auto">
          <a:xfrm>
            <a:off x="3858539" y="6012181"/>
            <a:ext cx="1482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 smtClean="0">
                <a:solidFill>
                  <a:srgbClr val="000000"/>
                </a:solidFill>
                <a:cs typeface="Times New Roman" pitchFamily="18" charset="0"/>
              </a:rPr>
              <a:t>~10</a:t>
            </a:r>
            <a:r>
              <a:rPr lang="en-US" altLang="ja-JP" sz="2000" b="1" baseline="30000" dirty="0" smtClean="0">
                <a:solidFill>
                  <a:srgbClr val="000000"/>
                </a:solidFill>
                <a:cs typeface="Times New Roman" pitchFamily="18" charset="0"/>
              </a:rPr>
              <a:t>15</a:t>
            </a:r>
            <a:r>
              <a:rPr lang="en-US" altLang="ja-JP" sz="2000" b="1" i="1" dirty="0" smtClean="0">
                <a:solidFill>
                  <a:srgbClr val="000000"/>
                </a:solidFill>
                <a:cs typeface="Times New Roman" pitchFamily="18" charset="0"/>
              </a:rPr>
              <a:t>g/cm</a:t>
            </a:r>
            <a:r>
              <a:rPr lang="en-US" altLang="ja-JP" sz="2000" b="1" baseline="30000" dirty="0" smtClean="0">
                <a:solidFill>
                  <a:srgbClr val="000000"/>
                </a:solidFill>
                <a:cs typeface="Times New Roman" pitchFamily="18" charset="0"/>
              </a:rPr>
              <a:t>3</a:t>
            </a:r>
          </a:p>
        </p:txBody>
      </p:sp>
      <p:sp>
        <p:nvSpPr>
          <p:cNvPr id="234" name="テキスト ボックス 94"/>
          <p:cNvSpPr txBox="1">
            <a:spLocks noChangeArrowheads="1"/>
          </p:cNvSpPr>
          <p:nvPr/>
        </p:nvSpPr>
        <p:spPr bwMode="auto">
          <a:xfrm rot="-5400000">
            <a:off x="577062" y="3476914"/>
            <a:ext cx="1140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000000"/>
                </a:solidFill>
                <a:latin typeface="Arial" panose="020B0604020202020204" pitchFamily="34" charset="0"/>
                <a:ea typeface="HGｺﾞｼｯｸE" pitchFamily="49" charset="-128"/>
                <a:cs typeface="Arial" panose="020B0604020202020204" pitchFamily="34" charset="0"/>
              </a:rPr>
              <a:t>150MeV</a:t>
            </a:r>
            <a:endParaRPr lang="ja-JP" altLang="en-US" sz="2000" baseline="30000" dirty="0" smtClean="0">
              <a:solidFill>
                <a:srgbClr val="000000"/>
              </a:solidFill>
              <a:latin typeface="Arial" panose="020B0604020202020204" pitchFamily="34" charset="0"/>
              <a:ea typeface="HGｺﾞｼｯｸE" pitchFamily="49" charset="-128"/>
              <a:cs typeface="Arial" panose="020B0604020202020204" pitchFamily="34" charset="0"/>
            </a:endParaRPr>
          </a:p>
        </p:txBody>
      </p:sp>
      <p:sp>
        <p:nvSpPr>
          <p:cNvPr id="235" name="線吹き出し 2 (枠付き) 234"/>
          <p:cNvSpPr>
            <a:spLocks/>
          </p:cNvSpPr>
          <p:nvPr/>
        </p:nvSpPr>
        <p:spPr bwMode="auto">
          <a:xfrm>
            <a:off x="1703508" y="6091556"/>
            <a:ext cx="1839912" cy="322262"/>
          </a:xfrm>
          <a:prstGeom prst="borderCallout2">
            <a:avLst>
              <a:gd name="adj1" fmla="val 29298"/>
              <a:gd name="adj2" fmla="val -1074"/>
              <a:gd name="adj3" fmla="val 29298"/>
              <a:gd name="adj4" fmla="val -11746"/>
              <a:gd name="adj5" fmla="val -27520"/>
              <a:gd name="adj6" fmla="val -11746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12700" algn="ctr">
            <a:solidFill>
              <a:srgbClr val="000000"/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Our Universe</a:t>
            </a:r>
            <a:endParaRPr kumimoji="0" lang="ja-JP" altLang="en-US" b="1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36" name="円/楕円 672"/>
          <p:cNvSpPr>
            <a:spLocks noChangeArrowheads="1"/>
          </p:cNvSpPr>
          <p:nvPr/>
        </p:nvSpPr>
        <p:spPr bwMode="auto">
          <a:xfrm rot="-3497947">
            <a:off x="6512045" y="5181126"/>
            <a:ext cx="257175" cy="195262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7" name="円/楕円 673"/>
          <p:cNvSpPr/>
          <p:nvPr/>
        </p:nvSpPr>
        <p:spPr>
          <a:xfrm rot="1849631">
            <a:off x="6773189" y="5569269"/>
            <a:ext cx="265113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8" name="円/楕円 674"/>
          <p:cNvSpPr>
            <a:spLocks noChangeArrowheads="1"/>
          </p:cNvSpPr>
          <p:nvPr/>
        </p:nvSpPr>
        <p:spPr bwMode="auto">
          <a:xfrm rot="-4852152">
            <a:off x="5132508" y="5566888"/>
            <a:ext cx="260350" cy="201612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9" name="円/楕円 675"/>
          <p:cNvSpPr/>
          <p:nvPr/>
        </p:nvSpPr>
        <p:spPr>
          <a:xfrm rot="19961792">
            <a:off x="5644477" y="5310506"/>
            <a:ext cx="266700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0" name="円/楕円 676"/>
          <p:cNvSpPr/>
          <p:nvPr/>
        </p:nvSpPr>
        <p:spPr>
          <a:xfrm>
            <a:off x="6176289" y="5634356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1" name="円/楕円 677"/>
          <p:cNvSpPr/>
          <p:nvPr/>
        </p:nvSpPr>
        <p:spPr>
          <a:xfrm rot="1508149">
            <a:off x="4747539" y="5291456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2" name="円/楕円 678"/>
          <p:cNvSpPr/>
          <p:nvPr/>
        </p:nvSpPr>
        <p:spPr>
          <a:xfrm rot="19365573">
            <a:off x="1867814" y="3368994"/>
            <a:ext cx="268288" cy="196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ysDot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3" name="円/楕円 679"/>
          <p:cNvSpPr/>
          <p:nvPr/>
        </p:nvSpPr>
        <p:spPr>
          <a:xfrm rot="572975">
            <a:off x="1537614" y="3240406"/>
            <a:ext cx="263525" cy="196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ysDot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4" name="円/楕円 680"/>
          <p:cNvSpPr/>
          <p:nvPr/>
        </p:nvSpPr>
        <p:spPr>
          <a:xfrm>
            <a:off x="6904952" y="5675631"/>
            <a:ext cx="68262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5" name="円/楕円 681"/>
          <p:cNvSpPr/>
          <p:nvPr/>
        </p:nvSpPr>
        <p:spPr>
          <a:xfrm>
            <a:off x="3393402" y="5634356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6" name="円/楕円 682"/>
          <p:cNvSpPr/>
          <p:nvPr/>
        </p:nvSpPr>
        <p:spPr>
          <a:xfrm>
            <a:off x="6573164" y="5310506"/>
            <a:ext cx="68263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7" name="円/楕円 683"/>
          <p:cNvSpPr/>
          <p:nvPr/>
        </p:nvSpPr>
        <p:spPr>
          <a:xfrm>
            <a:off x="1588414" y="3305494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8" name="円/楕円 684"/>
          <p:cNvSpPr/>
          <p:nvPr/>
        </p:nvSpPr>
        <p:spPr>
          <a:xfrm>
            <a:off x="6242964" y="5697856"/>
            <a:ext cx="66675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9" name="円/楕円 685"/>
          <p:cNvSpPr/>
          <p:nvPr/>
        </p:nvSpPr>
        <p:spPr>
          <a:xfrm>
            <a:off x="3193377" y="5375594"/>
            <a:ext cx="68262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0" name="円/楕円 686"/>
          <p:cNvSpPr/>
          <p:nvPr/>
        </p:nvSpPr>
        <p:spPr>
          <a:xfrm>
            <a:off x="6839864" y="5621656"/>
            <a:ext cx="65088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1" name="円/楕円 687"/>
          <p:cNvSpPr/>
          <p:nvPr/>
        </p:nvSpPr>
        <p:spPr>
          <a:xfrm>
            <a:off x="1786852" y="4496119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2" name="円/楕円 688"/>
          <p:cNvSpPr/>
          <p:nvPr/>
        </p:nvSpPr>
        <p:spPr>
          <a:xfrm>
            <a:off x="5712739" y="5375594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3" name="円/楕円 689"/>
          <p:cNvSpPr/>
          <p:nvPr/>
        </p:nvSpPr>
        <p:spPr>
          <a:xfrm>
            <a:off x="1588414" y="5116831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4" name="円/楕円 690"/>
          <p:cNvSpPr/>
          <p:nvPr/>
        </p:nvSpPr>
        <p:spPr>
          <a:xfrm>
            <a:off x="5779414" y="5375594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5" name="円/楕円 691"/>
          <p:cNvSpPr/>
          <p:nvPr/>
        </p:nvSpPr>
        <p:spPr>
          <a:xfrm>
            <a:off x="2294852" y="4275456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6" name="円/楕円 692"/>
          <p:cNvSpPr/>
          <p:nvPr/>
        </p:nvSpPr>
        <p:spPr>
          <a:xfrm>
            <a:off x="5247602" y="5569269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7" name="円/楕円 693"/>
          <p:cNvSpPr/>
          <p:nvPr/>
        </p:nvSpPr>
        <p:spPr>
          <a:xfrm>
            <a:off x="6641427" y="5181919"/>
            <a:ext cx="63500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8" name="円/楕円 694"/>
          <p:cNvSpPr/>
          <p:nvPr/>
        </p:nvSpPr>
        <p:spPr>
          <a:xfrm>
            <a:off x="5247602" y="5697856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9" name="円/楕円 695"/>
          <p:cNvSpPr/>
          <p:nvPr/>
        </p:nvSpPr>
        <p:spPr>
          <a:xfrm>
            <a:off x="1537614" y="2594294"/>
            <a:ext cx="65088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0" name="円/楕円 696"/>
          <p:cNvSpPr/>
          <p:nvPr/>
        </p:nvSpPr>
        <p:spPr>
          <a:xfrm>
            <a:off x="4850727" y="5375594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1" name="円/楕円 697"/>
          <p:cNvSpPr/>
          <p:nvPr/>
        </p:nvSpPr>
        <p:spPr>
          <a:xfrm>
            <a:off x="6309639" y="5697856"/>
            <a:ext cx="65088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2" name="円/楕円 698"/>
          <p:cNvSpPr/>
          <p:nvPr/>
        </p:nvSpPr>
        <p:spPr>
          <a:xfrm>
            <a:off x="4785639" y="5310506"/>
            <a:ext cx="65088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3" name="円/楕円 699"/>
          <p:cNvSpPr/>
          <p:nvPr/>
        </p:nvSpPr>
        <p:spPr>
          <a:xfrm>
            <a:off x="1602702" y="2984819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4" name="円/楕円 700"/>
          <p:cNvSpPr/>
          <p:nvPr/>
        </p:nvSpPr>
        <p:spPr>
          <a:xfrm>
            <a:off x="3856952" y="5440681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5" name="円/楕円 701"/>
          <p:cNvSpPr/>
          <p:nvPr/>
        </p:nvSpPr>
        <p:spPr>
          <a:xfrm>
            <a:off x="3723602" y="5504181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6" name="円/楕円 702"/>
          <p:cNvSpPr/>
          <p:nvPr/>
        </p:nvSpPr>
        <p:spPr>
          <a:xfrm>
            <a:off x="2399627" y="3565844"/>
            <a:ext cx="66675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7" name="円/楕円 703"/>
          <p:cNvSpPr/>
          <p:nvPr/>
        </p:nvSpPr>
        <p:spPr>
          <a:xfrm>
            <a:off x="3460077" y="5762944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8" name="円/楕円 704"/>
          <p:cNvSpPr/>
          <p:nvPr/>
        </p:nvSpPr>
        <p:spPr>
          <a:xfrm>
            <a:off x="3325139" y="5762944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9" name="円/楕円 705"/>
          <p:cNvSpPr/>
          <p:nvPr/>
        </p:nvSpPr>
        <p:spPr>
          <a:xfrm>
            <a:off x="1691602" y="5124769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0" name="円/楕円 706"/>
          <p:cNvSpPr/>
          <p:nvPr/>
        </p:nvSpPr>
        <p:spPr>
          <a:xfrm>
            <a:off x="3129877" y="5247006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1" name="円/楕円 707"/>
          <p:cNvSpPr/>
          <p:nvPr/>
        </p:nvSpPr>
        <p:spPr>
          <a:xfrm>
            <a:off x="3261639" y="5291456"/>
            <a:ext cx="63500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2" name="円/楕円 708"/>
          <p:cNvSpPr/>
          <p:nvPr/>
        </p:nvSpPr>
        <p:spPr>
          <a:xfrm>
            <a:off x="2136102" y="472789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3" name="円/楕円 709"/>
          <p:cNvSpPr/>
          <p:nvPr/>
        </p:nvSpPr>
        <p:spPr>
          <a:xfrm>
            <a:off x="4056977" y="4405631"/>
            <a:ext cx="65087" cy="6667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4" name="円/楕円 710"/>
          <p:cNvSpPr/>
          <p:nvPr/>
        </p:nvSpPr>
        <p:spPr>
          <a:xfrm>
            <a:off x="6773189" y="3437256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5" name="円/楕円 711"/>
          <p:cNvSpPr/>
          <p:nvPr/>
        </p:nvSpPr>
        <p:spPr>
          <a:xfrm>
            <a:off x="5050752" y="4211956"/>
            <a:ext cx="65087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6" name="円/楕円 712"/>
          <p:cNvSpPr/>
          <p:nvPr/>
        </p:nvSpPr>
        <p:spPr>
          <a:xfrm>
            <a:off x="3193377" y="2853056"/>
            <a:ext cx="68262" cy="66675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7" name="円/楕円 713"/>
          <p:cNvSpPr/>
          <p:nvPr/>
        </p:nvSpPr>
        <p:spPr>
          <a:xfrm>
            <a:off x="6904952" y="2659381"/>
            <a:ext cx="68262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8" name="円/楕円 714"/>
          <p:cNvSpPr/>
          <p:nvPr/>
        </p:nvSpPr>
        <p:spPr>
          <a:xfrm>
            <a:off x="3757460" y="1964205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9" name="円/楕円 715"/>
          <p:cNvSpPr/>
          <p:nvPr/>
        </p:nvSpPr>
        <p:spPr>
          <a:xfrm>
            <a:off x="3525164" y="2465706"/>
            <a:ext cx="68263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0" name="円/楕円 716"/>
          <p:cNvSpPr/>
          <p:nvPr/>
        </p:nvSpPr>
        <p:spPr>
          <a:xfrm>
            <a:off x="2863177" y="3500756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1" name="円/楕円 717"/>
          <p:cNvSpPr/>
          <p:nvPr/>
        </p:nvSpPr>
        <p:spPr>
          <a:xfrm>
            <a:off x="5644477" y="2659381"/>
            <a:ext cx="68262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2" name="円/楕円 718"/>
          <p:cNvSpPr/>
          <p:nvPr/>
        </p:nvSpPr>
        <p:spPr>
          <a:xfrm>
            <a:off x="5115839" y="272446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3" name="円/楕円 719"/>
          <p:cNvSpPr/>
          <p:nvPr/>
        </p:nvSpPr>
        <p:spPr>
          <a:xfrm>
            <a:off x="2929852" y="2143444"/>
            <a:ext cx="65087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4" name="円/楕円 720"/>
          <p:cNvSpPr/>
          <p:nvPr/>
        </p:nvSpPr>
        <p:spPr>
          <a:xfrm>
            <a:off x="2201189" y="2206944"/>
            <a:ext cx="63500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5" name="円/楕円 721"/>
          <p:cNvSpPr/>
          <p:nvPr/>
        </p:nvSpPr>
        <p:spPr>
          <a:xfrm>
            <a:off x="5846089" y="3500756"/>
            <a:ext cx="65088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6" name="円/楕円 722"/>
          <p:cNvSpPr/>
          <p:nvPr/>
        </p:nvSpPr>
        <p:spPr>
          <a:xfrm>
            <a:off x="4388764" y="4211956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7" name="円/楕円 723"/>
          <p:cNvSpPr/>
          <p:nvPr/>
        </p:nvSpPr>
        <p:spPr>
          <a:xfrm>
            <a:off x="5446039" y="4018281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8" name="円/楕円 724"/>
          <p:cNvSpPr/>
          <p:nvPr/>
        </p:nvSpPr>
        <p:spPr>
          <a:xfrm>
            <a:off x="3393402" y="2143444"/>
            <a:ext cx="66675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9" name="円/楕円 725"/>
          <p:cNvSpPr/>
          <p:nvPr/>
        </p:nvSpPr>
        <p:spPr>
          <a:xfrm>
            <a:off x="6839864" y="3888106"/>
            <a:ext cx="65088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0" name="円/楕円 726"/>
          <p:cNvSpPr/>
          <p:nvPr/>
        </p:nvSpPr>
        <p:spPr>
          <a:xfrm>
            <a:off x="1685252" y="3305494"/>
            <a:ext cx="65087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1" name="円/楕円 727"/>
          <p:cNvSpPr/>
          <p:nvPr/>
        </p:nvSpPr>
        <p:spPr>
          <a:xfrm>
            <a:off x="4917402" y="4665981"/>
            <a:ext cx="65087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2" name="円/楕円 728"/>
          <p:cNvSpPr/>
          <p:nvPr/>
        </p:nvSpPr>
        <p:spPr>
          <a:xfrm>
            <a:off x="1934489" y="2400619"/>
            <a:ext cx="66675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3" name="円/楕円 729"/>
          <p:cNvSpPr/>
          <p:nvPr/>
        </p:nvSpPr>
        <p:spPr>
          <a:xfrm>
            <a:off x="2001164" y="3408681"/>
            <a:ext cx="65088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4" name="円/楕円 730"/>
          <p:cNvSpPr/>
          <p:nvPr/>
        </p:nvSpPr>
        <p:spPr>
          <a:xfrm>
            <a:off x="6242964" y="4600894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5" name="円/楕円 731"/>
          <p:cNvSpPr/>
          <p:nvPr/>
        </p:nvSpPr>
        <p:spPr>
          <a:xfrm>
            <a:off x="1670964" y="2078356"/>
            <a:ext cx="65088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6" name="円/楕円 732"/>
          <p:cNvSpPr/>
          <p:nvPr/>
        </p:nvSpPr>
        <p:spPr>
          <a:xfrm>
            <a:off x="2310727" y="4381819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7" name="円/楕円 733"/>
          <p:cNvSpPr/>
          <p:nvPr/>
        </p:nvSpPr>
        <p:spPr>
          <a:xfrm>
            <a:off x="1926552" y="3486469"/>
            <a:ext cx="68262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8" name="円/楕円 734"/>
          <p:cNvSpPr/>
          <p:nvPr/>
        </p:nvSpPr>
        <p:spPr>
          <a:xfrm>
            <a:off x="2264689" y="3111819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9" name="円/楕円 735"/>
          <p:cNvSpPr/>
          <p:nvPr/>
        </p:nvSpPr>
        <p:spPr>
          <a:xfrm>
            <a:off x="1742402" y="4586606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0" name="円/楕円 736"/>
          <p:cNvSpPr/>
          <p:nvPr/>
        </p:nvSpPr>
        <p:spPr>
          <a:xfrm>
            <a:off x="2066252" y="4832669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1" name="円/楕円 737"/>
          <p:cNvSpPr/>
          <p:nvPr/>
        </p:nvSpPr>
        <p:spPr>
          <a:xfrm>
            <a:off x="2001164" y="2853056"/>
            <a:ext cx="65088" cy="66675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2" name="円/楕円 738"/>
          <p:cNvSpPr/>
          <p:nvPr/>
        </p:nvSpPr>
        <p:spPr>
          <a:xfrm>
            <a:off x="4652289" y="2530794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3" name="円/楕円 739"/>
          <p:cNvSpPr/>
          <p:nvPr/>
        </p:nvSpPr>
        <p:spPr>
          <a:xfrm>
            <a:off x="2596477" y="2530794"/>
            <a:ext cx="68262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4" name="円/楕円 740"/>
          <p:cNvSpPr/>
          <p:nvPr/>
        </p:nvSpPr>
        <p:spPr>
          <a:xfrm>
            <a:off x="1537614" y="2853056"/>
            <a:ext cx="65088" cy="66675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5" name="円/楕円 741"/>
          <p:cNvSpPr/>
          <p:nvPr/>
        </p:nvSpPr>
        <p:spPr>
          <a:xfrm>
            <a:off x="5515889" y="1964205"/>
            <a:ext cx="65088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6" name="円/楕円 742"/>
          <p:cNvSpPr/>
          <p:nvPr/>
        </p:nvSpPr>
        <p:spPr>
          <a:xfrm>
            <a:off x="1801139" y="2984819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7" name="円/楕円 743"/>
          <p:cNvSpPr/>
          <p:nvPr/>
        </p:nvSpPr>
        <p:spPr>
          <a:xfrm>
            <a:off x="4850727" y="3049906"/>
            <a:ext cx="66675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8" name="円/楕円 744"/>
          <p:cNvSpPr/>
          <p:nvPr/>
        </p:nvSpPr>
        <p:spPr>
          <a:xfrm>
            <a:off x="6641427" y="4340544"/>
            <a:ext cx="63500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9" name="円/楕円 745"/>
          <p:cNvSpPr/>
          <p:nvPr/>
        </p:nvSpPr>
        <p:spPr>
          <a:xfrm>
            <a:off x="7170064" y="4600894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0" name="円/楕円 746"/>
          <p:cNvSpPr/>
          <p:nvPr/>
        </p:nvSpPr>
        <p:spPr>
          <a:xfrm>
            <a:off x="7303414" y="3694431"/>
            <a:ext cx="65088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1" name="円/楕円 747"/>
          <p:cNvSpPr/>
          <p:nvPr/>
        </p:nvSpPr>
        <p:spPr>
          <a:xfrm>
            <a:off x="2001164" y="3111819"/>
            <a:ext cx="65088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2" name="円/楕円 748"/>
          <p:cNvSpPr/>
          <p:nvPr/>
        </p:nvSpPr>
        <p:spPr>
          <a:xfrm>
            <a:off x="1934489" y="2013269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3" name="円/楕円 749"/>
          <p:cNvSpPr/>
          <p:nvPr/>
        </p:nvSpPr>
        <p:spPr>
          <a:xfrm>
            <a:off x="7303414" y="2108221"/>
            <a:ext cx="65088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4" name="円/楕円 750"/>
          <p:cNvSpPr/>
          <p:nvPr/>
        </p:nvSpPr>
        <p:spPr>
          <a:xfrm>
            <a:off x="7170064" y="3240406"/>
            <a:ext cx="66675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5" name="円/楕円 751"/>
          <p:cNvSpPr/>
          <p:nvPr/>
        </p:nvSpPr>
        <p:spPr>
          <a:xfrm>
            <a:off x="6773189" y="2984819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6" name="円/楕円 752"/>
          <p:cNvSpPr/>
          <p:nvPr/>
        </p:nvSpPr>
        <p:spPr>
          <a:xfrm>
            <a:off x="6439814" y="3824606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7" name="円/楕円 753"/>
          <p:cNvSpPr/>
          <p:nvPr/>
        </p:nvSpPr>
        <p:spPr>
          <a:xfrm>
            <a:off x="2466302" y="2919731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8" name="円/楕円 754"/>
          <p:cNvSpPr/>
          <p:nvPr/>
        </p:nvSpPr>
        <p:spPr>
          <a:xfrm>
            <a:off x="5779414" y="2984819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9" name="円/楕円 755"/>
          <p:cNvSpPr/>
          <p:nvPr/>
        </p:nvSpPr>
        <p:spPr>
          <a:xfrm>
            <a:off x="3790277" y="3240406"/>
            <a:ext cx="66675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0" name="円/楕円 756"/>
          <p:cNvSpPr/>
          <p:nvPr/>
        </p:nvSpPr>
        <p:spPr>
          <a:xfrm>
            <a:off x="2929852" y="3759519"/>
            <a:ext cx="65087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1" name="円/楕円 757"/>
          <p:cNvSpPr/>
          <p:nvPr/>
        </p:nvSpPr>
        <p:spPr>
          <a:xfrm>
            <a:off x="1736052" y="2724469"/>
            <a:ext cx="65087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2" name="円/楕円 758"/>
          <p:cNvSpPr/>
          <p:nvPr/>
        </p:nvSpPr>
        <p:spPr>
          <a:xfrm>
            <a:off x="1670964" y="2337119"/>
            <a:ext cx="65088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3" name="円/楕円 759"/>
          <p:cNvSpPr/>
          <p:nvPr/>
        </p:nvSpPr>
        <p:spPr>
          <a:xfrm>
            <a:off x="1470939" y="1949769"/>
            <a:ext cx="66675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4" name="円/楕円 760"/>
          <p:cNvSpPr/>
          <p:nvPr/>
        </p:nvSpPr>
        <p:spPr>
          <a:xfrm>
            <a:off x="4388764" y="4727894"/>
            <a:ext cx="63500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5" name="円/楕円 761"/>
          <p:cNvSpPr/>
          <p:nvPr/>
        </p:nvSpPr>
        <p:spPr>
          <a:xfrm>
            <a:off x="3525164" y="3500756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6" name="円/楕円 762"/>
          <p:cNvSpPr/>
          <p:nvPr/>
        </p:nvSpPr>
        <p:spPr>
          <a:xfrm>
            <a:off x="2466302" y="3368994"/>
            <a:ext cx="65087" cy="68262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7" name="円/楕円 763"/>
          <p:cNvSpPr/>
          <p:nvPr/>
        </p:nvSpPr>
        <p:spPr>
          <a:xfrm>
            <a:off x="5115839" y="3694431"/>
            <a:ext cx="66675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8" name="円/楕円 764"/>
          <p:cNvSpPr/>
          <p:nvPr/>
        </p:nvSpPr>
        <p:spPr>
          <a:xfrm>
            <a:off x="3460077" y="3888106"/>
            <a:ext cx="65087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9" name="円/楕円 765"/>
          <p:cNvSpPr/>
          <p:nvPr/>
        </p:nvSpPr>
        <p:spPr>
          <a:xfrm>
            <a:off x="5580977" y="4472306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0" name="円/楕円 766"/>
          <p:cNvSpPr/>
          <p:nvPr/>
        </p:nvSpPr>
        <p:spPr>
          <a:xfrm>
            <a:off x="6573164" y="2272031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1" name="円/楕円 767"/>
          <p:cNvSpPr/>
          <p:nvPr/>
        </p:nvSpPr>
        <p:spPr>
          <a:xfrm>
            <a:off x="6309639" y="3759519"/>
            <a:ext cx="65088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2" name="円/楕円 768"/>
          <p:cNvSpPr/>
          <p:nvPr/>
        </p:nvSpPr>
        <p:spPr>
          <a:xfrm>
            <a:off x="4587202" y="4535806"/>
            <a:ext cx="65087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3" name="円/楕円 769"/>
          <p:cNvSpPr/>
          <p:nvPr/>
        </p:nvSpPr>
        <p:spPr>
          <a:xfrm>
            <a:off x="6439814" y="2984819"/>
            <a:ext cx="69850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4" name="円/楕円 770"/>
          <p:cNvSpPr/>
          <p:nvPr/>
        </p:nvSpPr>
        <p:spPr>
          <a:xfrm>
            <a:off x="3923627" y="3305494"/>
            <a:ext cx="65087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5" name="円/楕円 771"/>
          <p:cNvSpPr/>
          <p:nvPr/>
        </p:nvSpPr>
        <p:spPr>
          <a:xfrm>
            <a:off x="3593427" y="3888106"/>
            <a:ext cx="65087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6" name="円/楕円 772"/>
          <p:cNvSpPr/>
          <p:nvPr/>
        </p:nvSpPr>
        <p:spPr>
          <a:xfrm>
            <a:off x="5779414" y="3175319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7" name="円/楕円 773"/>
          <p:cNvSpPr/>
          <p:nvPr/>
        </p:nvSpPr>
        <p:spPr>
          <a:xfrm>
            <a:off x="4652289" y="3437256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8" name="円/楕円 774"/>
          <p:cNvSpPr/>
          <p:nvPr/>
        </p:nvSpPr>
        <p:spPr>
          <a:xfrm>
            <a:off x="4517352" y="3759519"/>
            <a:ext cx="69850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9" name="円/楕円 775"/>
          <p:cNvSpPr/>
          <p:nvPr/>
        </p:nvSpPr>
        <p:spPr>
          <a:xfrm>
            <a:off x="4982489" y="3953194"/>
            <a:ext cx="68263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0" name="円/楕円 776"/>
          <p:cNvSpPr/>
          <p:nvPr/>
        </p:nvSpPr>
        <p:spPr>
          <a:xfrm>
            <a:off x="3790277" y="4340544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1" name="円/楕円 777"/>
          <p:cNvSpPr/>
          <p:nvPr/>
        </p:nvSpPr>
        <p:spPr>
          <a:xfrm>
            <a:off x="5050752" y="4211956"/>
            <a:ext cx="65087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2" name="円/楕円 778"/>
          <p:cNvSpPr/>
          <p:nvPr/>
        </p:nvSpPr>
        <p:spPr>
          <a:xfrm>
            <a:off x="6374727" y="4211956"/>
            <a:ext cx="65087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3" name="円/楕円 779"/>
          <p:cNvSpPr/>
          <p:nvPr/>
        </p:nvSpPr>
        <p:spPr>
          <a:xfrm>
            <a:off x="4187152" y="2853056"/>
            <a:ext cx="66675" cy="6667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4" name="円/楕円 780"/>
          <p:cNvSpPr/>
          <p:nvPr/>
        </p:nvSpPr>
        <p:spPr>
          <a:xfrm>
            <a:off x="5314277" y="2659381"/>
            <a:ext cx="66675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5" name="円/楕円 781"/>
          <p:cNvSpPr/>
          <p:nvPr/>
        </p:nvSpPr>
        <p:spPr>
          <a:xfrm>
            <a:off x="4388764" y="3368994"/>
            <a:ext cx="63500" cy="68262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6" name="円/楕円 782"/>
          <p:cNvSpPr/>
          <p:nvPr/>
        </p:nvSpPr>
        <p:spPr>
          <a:xfrm>
            <a:off x="6176289" y="4665981"/>
            <a:ext cx="66675" cy="6191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7" name="円/楕円 783"/>
          <p:cNvSpPr/>
          <p:nvPr/>
        </p:nvSpPr>
        <p:spPr>
          <a:xfrm>
            <a:off x="6839864" y="4018281"/>
            <a:ext cx="65088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8" name="円/楕円 784"/>
          <p:cNvSpPr/>
          <p:nvPr/>
        </p:nvSpPr>
        <p:spPr>
          <a:xfrm>
            <a:off x="6704927" y="2530794"/>
            <a:ext cx="68262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9" name="円/楕円 785"/>
          <p:cNvSpPr/>
          <p:nvPr/>
        </p:nvSpPr>
        <p:spPr>
          <a:xfrm>
            <a:off x="6704927" y="3565844"/>
            <a:ext cx="68262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0" name="円/楕円 786"/>
          <p:cNvSpPr/>
          <p:nvPr/>
        </p:nvSpPr>
        <p:spPr>
          <a:xfrm>
            <a:off x="6309639" y="3305494"/>
            <a:ext cx="65088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1" name="円/楕円 787"/>
          <p:cNvSpPr/>
          <p:nvPr/>
        </p:nvSpPr>
        <p:spPr>
          <a:xfrm>
            <a:off x="5976264" y="414686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2" name="円/楕円 788"/>
          <p:cNvSpPr/>
          <p:nvPr/>
        </p:nvSpPr>
        <p:spPr>
          <a:xfrm>
            <a:off x="5314277" y="3305494"/>
            <a:ext cx="66675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3" name="円/楕円 789"/>
          <p:cNvSpPr/>
          <p:nvPr/>
        </p:nvSpPr>
        <p:spPr>
          <a:xfrm>
            <a:off x="4652289" y="4018281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4" name="円/楕円 790"/>
          <p:cNvSpPr/>
          <p:nvPr/>
        </p:nvSpPr>
        <p:spPr>
          <a:xfrm>
            <a:off x="4587202" y="2143444"/>
            <a:ext cx="65087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5" name="円/楕円 791"/>
          <p:cNvSpPr/>
          <p:nvPr/>
        </p:nvSpPr>
        <p:spPr>
          <a:xfrm>
            <a:off x="7435177" y="5247006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6" name="円/楕円 792"/>
          <p:cNvSpPr/>
          <p:nvPr/>
        </p:nvSpPr>
        <p:spPr>
          <a:xfrm>
            <a:off x="7170064" y="2984819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7" name="円/楕円 793"/>
          <p:cNvSpPr/>
          <p:nvPr/>
        </p:nvSpPr>
        <p:spPr>
          <a:xfrm>
            <a:off x="7303414" y="5762944"/>
            <a:ext cx="65088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8" name="円/楕円 794"/>
          <p:cNvSpPr/>
          <p:nvPr/>
        </p:nvSpPr>
        <p:spPr>
          <a:xfrm>
            <a:off x="5050752" y="4792981"/>
            <a:ext cx="65087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9" name="円/楕円 795"/>
          <p:cNvSpPr/>
          <p:nvPr/>
        </p:nvSpPr>
        <p:spPr>
          <a:xfrm>
            <a:off x="3060027" y="3175319"/>
            <a:ext cx="69850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0" name="円/楕円 796"/>
          <p:cNvSpPr/>
          <p:nvPr/>
        </p:nvSpPr>
        <p:spPr>
          <a:xfrm>
            <a:off x="6904952" y="4665981"/>
            <a:ext cx="68262" cy="6191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1" name="円/楕円 797"/>
          <p:cNvSpPr/>
          <p:nvPr/>
        </p:nvSpPr>
        <p:spPr>
          <a:xfrm>
            <a:off x="5779414" y="4535806"/>
            <a:ext cx="66675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2" name="円/楕円 798"/>
          <p:cNvSpPr/>
          <p:nvPr/>
        </p:nvSpPr>
        <p:spPr>
          <a:xfrm>
            <a:off x="5314277" y="5440681"/>
            <a:ext cx="66675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3" name="円/楕円 799"/>
          <p:cNvSpPr/>
          <p:nvPr/>
        </p:nvSpPr>
        <p:spPr>
          <a:xfrm>
            <a:off x="6509664" y="5310506"/>
            <a:ext cx="63500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4" name="円/楕円 800"/>
          <p:cNvSpPr/>
          <p:nvPr/>
        </p:nvSpPr>
        <p:spPr>
          <a:xfrm>
            <a:off x="4917402" y="5828031"/>
            <a:ext cx="65087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5" name="円/楕円 801"/>
          <p:cNvSpPr/>
          <p:nvPr/>
        </p:nvSpPr>
        <p:spPr>
          <a:xfrm>
            <a:off x="6573164" y="556926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6" name="円/楕円 802"/>
          <p:cNvSpPr/>
          <p:nvPr/>
        </p:nvSpPr>
        <p:spPr>
          <a:xfrm>
            <a:off x="6641427" y="5828031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7" name="円/楕円 803"/>
          <p:cNvSpPr/>
          <p:nvPr/>
        </p:nvSpPr>
        <p:spPr>
          <a:xfrm>
            <a:off x="5314277" y="4340544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8" name="円/楕円 804"/>
          <p:cNvSpPr/>
          <p:nvPr/>
        </p:nvSpPr>
        <p:spPr>
          <a:xfrm>
            <a:off x="6176289" y="4018281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9" name="円/楕円 805"/>
          <p:cNvSpPr/>
          <p:nvPr/>
        </p:nvSpPr>
        <p:spPr>
          <a:xfrm>
            <a:off x="5515889" y="4856481"/>
            <a:ext cx="65088" cy="66675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0" name="円/楕円 806"/>
          <p:cNvSpPr/>
          <p:nvPr/>
        </p:nvSpPr>
        <p:spPr>
          <a:xfrm>
            <a:off x="6904952" y="5310506"/>
            <a:ext cx="68262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1" name="円/楕円 807"/>
          <p:cNvSpPr/>
          <p:nvPr/>
        </p:nvSpPr>
        <p:spPr>
          <a:xfrm>
            <a:off x="7038302" y="5375594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2" name="円/楕円 808"/>
          <p:cNvSpPr/>
          <p:nvPr/>
        </p:nvSpPr>
        <p:spPr>
          <a:xfrm>
            <a:off x="6176289" y="5440681"/>
            <a:ext cx="66675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3" name="円/楕円 809"/>
          <p:cNvSpPr/>
          <p:nvPr/>
        </p:nvSpPr>
        <p:spPr>
          <a:xfrm>
            <a:off x="6044527" y="5116831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4" name="円/楕円 810"/>
          <p:cNvSpPr/>
          <p:nvPr/>
        </p:nvSpPr>
        <p:spPr>
          <a:xfrm>
            <a:off x="7435177" y="4792981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5" name="円/楕円 811"/>
          <p:cNvSpPr/>
          <p:nvPr/>
        </p:nvSpPr>
        <p:spPr>
          <a:xfrm>
            <a:off x="7104977" y="5634356"/>
            <a:ext cx="65087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6" name="円/楕円 812"/>
          <p:cNvSpPr/>
          <p:nvPr/>
        </p:nvSpPr>
        <p:spPr>
          <a:xfrm>
            <a:off x="6439814" y="4792981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7" name="円/楕円 813"/>
          <p:cNvSpPr/>
          <p:nvPr/>
        </p:nvSpPr>
        <p:spPr>
          <a:xfrm>
            <a:off x="5779414" y="5504181"/>
            <a:ext cx="66675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8" name="円/楕円 814"/>
          <p:cNvSpPr/>
          <p:nvPr/>
        </p:nvSpPr>
        <p:spPr>
          <a:xfrm>
            <a:off x="7236739" y="4081781"/>
            <a:ext cx="66675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9" name="円/楕円 815"/>
          <p:cNvSpPr/>
          <p:nvPr/>
        </p:nvSpPr>
        <p:spPr>
          <a:xfrm>
            <a:off x="5446039" y="3368994"/>
            <a:ext cx="69850" cy="68262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0" name="円/楕円 816"/>
          <p:cNvSpPr/>
          <p:nvPr/>
        </p:nvSpPr>
        <p:spPr>
          <a:xfrm>
            <a:off x="3723602" y="4146869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1" name="円/楕円 817"/>
          <p:cNvSpPr/>
          <p:nvPr/>
        </p:nvSpPr>
        <p:spPr>
          <a:xfrm>
            <a:off x="6109614" y="2659381"/>
            <a:ext cx="66675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2" name="円/楕円 818"/>
          <p:cNvSpPr/>
          <p:nvPr/>
        </p:nvSpPr>
        <p:spPr>
          <a:xfrm>
            <a:off x="3060027" y="2919731"/>
            <a:ext cx="69850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3" name="円/楕円 819"/>
          <p:cNvSpPr/>
          <p:nvPr/>
        </p:nvSpPr>
        <p:spPr>
          <a:xfrm>
            <a:off x="2729827" y="3500756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4" name="円/楕円 820"/>
          <p:cNvSpPr/>
          <p:nvPr/>
        </p:nvSpPr>
        <p:spPr>
          <a:xfrm>
            <a:off x="4917402" y="2787969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5" name="円/楕円 821"/>
          <p:cNvSpPr/>
          <p:nvPr/>
        </p:nvSpPr>
        <p:spPr>
          <a:xfrm>
            <a:off x="3790277" y="2659381"/>
            <a:ext cx="66675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6" name="円/楕円 822"/>
          <p:cNvSpPr/>
          <p:nvPr/>
        </p:nvSpPr>
        <p:spPr>
          <a:xfrm>
            <a:off x="3325139" y="3565844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7" name="円/楕円 823"/>
          <p:cNvSpPr/>
          <p:nvPr/>
        </p:nvSpPr>
        <p:spPr>
          <a:xfrm>
            <a:off x="4517352" y="3437256"/>
            <a:ext cx="6985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8" name="円/楕円 824"/>
          <p:cNvSpPr/>
          <p:nvPr/>
        </p:nvSpPr>
        <p:spPr>
          <a:xfrm>
            <a:off x="2929852" y="3953194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9" name="円/楕円 825"/>
          <p:cNvSpPr/>
          <p:nvPr/>
        </p:nvSpPr>
        <p:spPr>
          <a:xfrm>
            <a:off x="4187152" y="3824606"/>
            <a:ext cx="66675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0" name="円/楕円 826"/>
          <p:cNvSpPr/>
          <p:nvPr/>
        </p:nvSpPr>
        <p:spPr>
          <a:xfrm>
            <a:off x="5515889" y="3824606"/>
            <a:ext cx="65088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1" name="円/楕円 827"/>
          <p:cNvSpPr/>
          <p:nvPr/>
        </p:nvSpPr>
        <p:spPr>
          <a:xfrm>
            <a:off x="2994939" y="2594294"/>
            <a:ext cx="65088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2" name="円/楕円 828"/>
          <p:cNvSpPr/>
          <p:nvPr/>
        </p:nvSpPr>
        <p:spPr>
          <a:xfrm>
            <a:off x="4187152" y="2143444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3" name="円/楕円 829"/>
          <p:cNvSpPr/>
          <p:nvPr/>
        </p:nvSpPr>
        <p:spPr>
          <a:xfrm>
            <a:off x="3525164" y="298481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4" name="円/楕円 830"/>
          <p:cNvSpPr/>
          <p:nvPr/>
        </p:nvSpPr>
        <p:spPr>
          <a:xfrm>
            <a:off x="5580977" y="4211956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5" name="円/楕円 831"/>
          <p:cNvSpPr/>
          <p:nvPr/>
        </p:nvSpPr>
        <p:spPr>
          <a:xfrm>
            <a:off x="5976264" y="3630931"/>
            <a:ext cx="68263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6" name="円/楕円 832"/>
          <p:cNvSpPr/>
          <p:nvPr/>
        </p:nvSpPr>
        <p:spPr>
          <a:xfrm>
            <a:off x="5976264" y="2206944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7" name="円/楕円 833"/>
          <p:cNvSpPr/>
          <p:nvPr/>
        </p:nvSpPr>
        <p:spPr>
          <a:xfrm>
            <a:off x="6044527" y="3305494"/>
            <a:ext cx="65087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8" name="円/楕円 834"/>
          <p:cNvSpPr/>
          <p:nvPr/>
        </p:nvSpPr>
        <p:spPr>
          <a:xfrm>
            <a:off x="5446039" y="2919731"/>
            <a:ext cx="69850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9" name="円/楕円 835"/>
          <p:cNvSpPr/>
          <p:nvPr/>
        </p:nvSpPr>
        <p:spPr>
          <a:xfrm>
            <a:off x="5380952" y="3630931"/>
            <a:ext cx="65087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0" name="円/楕円 836"/>
          <p:cNvSpPr/>
          <p:nvPr/>
        </p:nvSpPr>
        <p:spPr>
          <a:xfrm>
            <a:off x="4452264" y="2919731"/>
            <a:ext cx="65088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1" name="円/楕円 837"/>
          <p:cNvSpPr/>
          <p:nvPr/>
        </p:nvSpPr>
        <p:spPr>
          <a:xfrm>
            <a:off x="3812502" y="5569269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2" name="円/楕円 838"/>
          <p:cNvSpPr/>
          <p:nvPr/>
        </p:nvSpPr>
        <p:spPr>
          <a:xfrm>
            <a:off x="5247602" y="2206944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3" name="テキスト ボックス 402"/>
          <p:cNvSpPr txBox="1"/>
          <p:nvPr/>
        </p:nvSpPr>
        <p:spPr>
          <a:xfrm>
            <a:off x="5198389" y="5220019"/>
            <a:ext cx="1348446" cy="40011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Color SC</a:t>
            </a:r>
            <a:endParaRPr lang="ja-JP" altLang="en-US" sz="20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04" name="テキスト ボックス 403"/>
          <p:cNvSpPr txBox="1"/>
          <p:nvPr/>
        </p:nvSpPr>
        <p:spPr>
          <a:xfrm>
            <a:off x="2879052" y="2627631"/>
            <a:ext cx="2935419" cy="40011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Quark-Gluon Plasma</a:t>
            </a:r>
            <a:endParaRPr lang="ja-JP" altLang="en-US" sz="20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05" name="テキスト ボックス 404"/>
          <p:cNvSpPr txBox="1"/>
          <p:nvPr/>
        </p:nvSpPr>
        <p:spPr>
          <a:xfrm>
            <a:off x="1740814" y="4915219"/>
            <a:ext cx="2060179" cy="70788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Hadron Phase</a:t>
            </a:r>
            <a:endParaRPr lang="ja-JP" altLang="en-US" sz="20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(confined)</a:t>
            </a:r>
          </a:p>
        </p:txBody>
      </p:sp>
      <p:sp>
        <p:nvSpPr>
          <p:cNvPr id="408" name="円/楕円 844"/>
          <p:cNvSpPr/>
          <p:nvPr/>
        </p:nvSpPr>
        <p:spPr>
          <a:xfrm>
            <a:off x="3525164" y="4146869"/>
            <a:ext cx="68263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9" name="円/楕円 845"/>
          <p:cNvSpPr/>
          <p:nvPr/>
        </p:nvSpPr>
        <p:spPr>
          <a:xfrm>
            <a:off x="1470939" y="3175319"/>
            <a:ext cx="66675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0" name="円/楕円 846"/>
          <p:cNvSpPr/>
          <p:nvPr/>
        </p:nvSpPr>
        <p:spPr>
          <a:xfrm>
            <a:off x="2359939" y="2814956"/>
            <a:ext cx="65088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1" name="円/楕円 847"/>
          <p:cNvSpPr/>
          <p:nvPr/>
        </p:nvSpPr>
        <p:spPr>
          <a:xfrm>
            <a:off x="3193377" y="4535806"/>
            <a:ext cx="331787" cy="320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2" name="円/楕円 848"/>
          <p:cNvSpPr/>
          <p:nvPr/>
        </p:nvSpPr>
        <p:spPr>
          <a:xfrm>
            <a:off x="3393402" y="4600894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3" name="円/楕円 849"/>
          <p:cNvSpPr/>
          <p:nvPr/>
        </p:nvSpPr>
        <p:spPr>
          <a:xfrm>
            <a:off x="3261639" y="4665981"/>
            <a:ext cx="63500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4" name="円/楕円 850"/>
          <p:cNvSpPr/>
          <p:nvPr/>
        </p:nvSpPr>
        <p:spPr>
          <a:xfrm>
            <a:off x="3348952" y="4727894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5" name="円/楕円 851"/>
          <p:cNvSpPr/>
          <p:nvPr/>
        </p:nvSpPr>
        <p:spPr>
          <a:xfrm>
            <a:off x="2729827" y="4340544"/>
            <a:ext cx="265112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6" name="円/楕円 852"/>
          <p:cNvSpPr/>
          <p:nvPr/>
        </p:nvSpPr>
        <p:spPr>
          <a:xfrm>
            <a:off x="2782214" y="4405631"/>
            <a:ext cx="66675" cy="66675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7" name="円/楕円 853"/>
          <p:cNvSpPr/>
          <p:nvPr/>
        </p:nvSpPr>
        <p:spPr>
          <a:xfrm>
            <a:off x="2883814" y="4415156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8" name="正方形/長方形 417"/>
          <p:cNvSpPr/>
          <p:nvPr/>
        </p:nvSpPr>
        <p:spPr>
          <a:xfrm>
            <a:off x="7578051" y="4988244"/>
            <a:ext cx="2009171" cy="1212055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9" name="フリーフォーム 418"/>
          <p:cNvSpPr/>
          <p:nvPr/>
        </p:nvSpPr>
        <p:spPr>
          <a:xfrm>
            <a:off x="3430452" y="4312632"/>
            <a:ext cx="1038387" cy="1642821"/>
          </a:xfrm>
          <a:custGeom>
            <a:avLst/>
            <a:gdLst>
              <a:gd name="connsiteX0" fmla="*/ 1038387 w 1038387"/>
              <a:gd name="connsiteY0" fmla="*/ 1642821 h 1642821"/>
              <a:gd name="connsiteX1" fmla="*/ 968644 w 1038387"/>
              <a:gd name="connsiteY1" fmla="*/ 1162373 h 1642821"/>
              <a:gd name="connsiteX2" fmla="*/ 743919 w 1038387"/>
              <a:gd name="connsiteY2" fmla="*/ 712922 h 1642821"/>
              <a:gd name="connsiteX3" fmla="*/ 379709 w 1038387"/>
              <a:gd name="connsiteY3" fmla="*/ 294468 h 1642821"/>
              <a:gd name="connsiteX4" fmla="*/ 0 w 1038387"/>
              <a:gd name="connsiteY4" fmla="*/ 0 h 164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87" h="1642821">
                <a:moveTo>
                  <a:pt x="1038387" y="1642821"/>
                </a:moveTo>
                <a:cubicBezTo>
                  <a:pt x="1028054" y="1480088"/>
                  <a:pt x="1017722" y="1317356"/>
                  <a:pt x="968644" y="1162373"/>
                </a:cubicBezTo>
                <a:cubicBezTo>
                  <a:pt x="919566" y="1007390"/>
                  <a:pt x="842075" y="857573"/>
                  <a:pt x="743919" y="712922"/>
                </a:cubicBezTo>
                <a:cubicBezTo>
                  <a:pt x="645763" y="568271"/>
                  <a:pt x="503695" y="413288"/>
                  <a:pt x="379709" y="294468"/>
                </a:cubicBezTo>
                <a:cubicBezTo>
                  <a:pt x="255723" y="175648"/>
                  <a:pt x="127861" y="87824"/>
                  <a:pt x="0" y="0"/>
                </a:cubicBezTo>
              </a:path>
            </a:pathLst>
          </a:cu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oval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HG丸ｺﾞｼｯｸM-PRO" panose="020F0600000000000000" pitchFamily="50" charset="-128"/>
              <a:cs typeface="+mn-cs"/>
            </a:endParaRPr>
          </a:p>
        </p:txBody>
      </p:sp>
      <p:sp>
        <p:nvSpPr>
          <p:cNvPr id="420" name="テキスト ボックス 419"/>
          <p:cNvSpPr txBox="1"/>
          <p:nvPr/>
        </p:nvSpPr>
        <p:spPr>
          <a:xfrm>
            <a:off x="3460077" y="3695158"/>
            <a:ext cx="2670924" cy="400110"/>
          </a:xfrm>
          <a:prstGeom prst="wedgeRectCallout">
            <a:avLst>
              <a:gd name="adj1" fmla="val -45561"/>
              <a:gd name="adj2" fmla="val 87678"/>
            </a:avLst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ＱＣＤ</a:t>
            </a:r>
            <a:r>
              <a:rPr lang="ja-JP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Critical Point</a:t>
            </a:r>
            <a:endParaRPr lang="ja-JP" altLang="en-US" sz="20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21" name="テキスト ボックス 420"/>
          <p:cNvSpPr txBox="1"/>
          <p:nvPr/>
        </p:nvSpPr>
        <p:spPr>
          <a:xfrm>
            <a:off x="1011797" y="1578001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T</a:t>
            </a:r>
            <a:endParaRPr kumimoji="1" lang="ja-JP" altLang="en-US" sz="2800" dirty="0"/>
          </a:p>
        </p:txBody>
      </p:sp>
      <p:sp>
        <p:nvSpPr>
          <p:cNvPr id="422" name="テキスト ボックス 421"/>
          <p:cNvSpPr txBox="1"/>
          <p:nvPr/>
        </p:nvSpPr>
        <p:spPr>
          <a:xfrm>
            <a:off x="7054041" y="5885194"/>
            <a:ext cx="39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panose="05050102010706020507" pitchFamily="18" charset="2"/>
              </a:rPr>
              <a:t>m</a:t>
            </a:r>
            <a:endParaRPr kumimoji="1" lang="ja-JP" altLang="en-US" sz="2800" dirty="0">
              <a:latin typeface="Symbol" panose="05050102010706020507" pitchFamily="18" charset="2"/>
            </a:endParaRPr>
          </a:p>
        </p:txBody>
      </p:sp>
      <p:grpSp>
        <p:nvGrpSpPr>
          <p:cNvPr id="427" name="グループ化 426"/>
          <p:cNvGrpSpPr/>
          <p:nvPr/>
        </p:nvGrpSpPr>
        <p:grpSpPr>
          <a:xfrm>
            <a:off x="569589" y="1396907"/>
            <a:ext cx="2978829" cy="2023595"/>
            <a:chOff x="907938" y="1467689"/>
            <a:chExt cx="2978829" cy="2023595"/>
          </a:xfrm>
        </p:grpSpPr>
        <p:pic>
          <p:nvPicPr>
            <p:cNvPr id="423" name="Picture 230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2" t="13928" r="6606" b="12302"/>
            <a:stretch/>
          </p:blipFill>
          <p:spPr bwMode="auto">
            <a:xfrm rot="21375406">
              <a:off x="907938" y="1467689"/>
              <a:ext cx="2978829" cy="20235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5" name="テキスト ボックス 424"/>
            <p:cNvSpPr txBox="1"/>
            <p:nvPr/>
          </p:nvSpPr>
          <p:spPr>
            <a:xfrm>
              <a:off x="1630820" y="1579760"/>
              <a:ext cx="19602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chemeClr val="bg1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Early Universe</a:t>
              </a:r>
              <a:endParaRPr kumimoji="1" lang="ja-JP" altLang="en-US" sz="2400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428" name="グループ化 427"/>
          <p:cNvGrpSpPr/>
          <p:nvPr/>
        </p:nvGrpSpPr>
        <p:grpSpPr>
          <a:xfrm>
            <a:off x="6540760" y="3622388"/>
            <a:ext cx="2221323" cy="2426368"/>
            <a:chOff x="6122746" y="3631097"/>
            <a:chExt cx="2221323" cy="2426368"/>
          </a:xfrm>
        </p:grpSpPr>
        <p:pic>
          <p:nvPicPr>
            <p:cNvPr id="424" name="Picture 223" descr="still-1-final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5" t="15627" r="14366" b="12819"/>
            <a:stretch/>
          </p:blipFill>
          <p:spPr bwMode="auto">
            <a:xfrm rot="322826">
              <a:off x="6122746" y="3631097"/>
              <a:ext cx="2221323" cy="24263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6" name="テキスト ボックス 425"/>
            <p:cNvSpPr txBox="1"/>
            <p:nvPr/>
          </p:nvSpPr>
          <p:spPr>
            <a:xfrm>
              <a:off x="6557531" y="5157163"/>
              <a:ext cx="129715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solidFill>
                    <a:schemeClr val="bg1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Compact</a:t>
              </a:r>
            </a:p>
            <a:p>
              <a:pPr algn="ctr"/>
              <a:r>
                <a:rPr kumimoji="1" lang="en-US" altLang="ja-JP" sz="2400" dirty="0" smtClean="0">
                  <a:solidFill>
                    <a:schemeClr val="bg1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Stars</a:t>
              </a:r>
              <a:endParaRPr kumimoji="1" lang="ja-JP" altLang="en-US" sz="24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6544" y="1036958"/>
            <a:ext cx="1548737" cy="2188740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987535" y="4019973"/>
            <a:ext cx="2755924" cy="1828772"/>
            <a:chOff x="987535" y="4019973"/>
            <a:chExt cx="2755924" cy="1828772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7535" y="4019973"/>
              <a:ext cx="2755924" cy="1823719"/>
            </a:xfrm>
            <a:prstGeom prst="rect">
              <a:avLst/>
            </a:prstGeom>
          </p:spPr>
        </p:pic>
        <p:sp>
          <p:nvSpPr>
            <p:cNvPr id="406" name="テキスト ボックス 405"/>
            <p:cNvSpPr txBox="1"/>
            <p:nvPr/>
          </p:nvSpPr>
          <p:spPr>
            <a:xfrm>
              <a:off x="1505042" y="5387080"/>
              <a:ext cx="1642566" cy="46166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chemeClr val="bg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</a:effectLst>
                </a:rPr>
                <a:t>Lattice QCD</a:t>
              </a:r>
              <a:endParaRPr kumimoji="1" lang="ja-JP" altLang="en-US" sz="24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290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角丸四角形 13"/>
          <p:cNvSpPr/>
          <p:nvPr/>
        </p:nvSpPr>
        <p:spPr>
          <a:xfrm>
            <a:off x="5095817" y="1202780"/>
            <a:ext cx="3148592" cy="3399600"/>
          </a:xfrm>
          <a:prstGeom prst="roundRect">
            <a:avLst>
              <a:gd name="adj" fmla="val 1109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67544" y="1196752"/>
            <a:ext cx="4104455" cy="3399600"/>
          </a:xfrm>
          <a:prstGeom prst="roundRect">
            <a:avLst>
              <a:gd name="adj" fmla="val 11094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947736" cy="584775"/>
          </a:xfrm>
        </p:spPr>
        <p:txBody>
          <a:bodyPr/>
          <a:lstStyle/>
          <a:p>
            <a:r>
              <a:rPr kumimoji="1" lang="en-US" altLang="ja-JP" dirty="0" smtClean="0"/>
              <a:t> Fluctuations: Theory vs Experiment  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87885" y="1212933"/>
            <a:ext cx="36615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Theoretical analyses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based on statistical mechanics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B587C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37875" y="3717032"/>
            <a:ext cx="2505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lattice, c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ritical point,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effective models, …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13055" y="4880190"/>
            <a:ext cx="241123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Fluctuation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 spatial volume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734388" y="1221803"/>
            <a:ext cx="1896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Experiments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F2936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86496" y="4902259"/>
            <a:ext cx="288893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Fluctuations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 momentum space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54" name="図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982374"/>
            <a:ext cx="1846790" cy="1850598"/>
          </a:xfrm>
          <a:prstGeom prst="rect">
            <a:avLst/>
          </a:prstGeom>
        </p:spPr>
      </p:pic>
      <p:pic>
        <p:nvPicPr>
          <p:cNvPr id="55" name="図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622" y="1729764"/>
            <a:ext cx="2244677" cy="2485025"/>
          </a:xfrm>
          <a:prstGeom prst="rect">
            <a:avLst/>
          </a:prstGeom>
        </p:spPr>
      </p:pic>
      <p:sp>
        <p:nvSpPr>
          <p:cNvPr id="56" name="テキスト ボックス 55"/>
          <p:cNvSpPr txBox="1"/>
          <p:nvPr/>
        </p:nvSpPr>
        <p:spPr>
          <a:xfrm>
            <a:off x="2562912" y="5949280"/>
            <a:ext cx="4140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discrepancy in phase spaces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36317" y="6356229"/>
            <a:ext cx="6232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Asakawa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Heinz, Muller, 2000;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Jeon, Koch, 2000; </a:t>
            </a:r>
            <a:r>
              <a:rPr kumimoji="1" lang="en-US" altLang="ja-JP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Shuryak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</a:t>
            </a:r>
            <a:r>
              <a:rPr kumimoji="1" lang="en-US" altLang="ja-JP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Stephanov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2001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0" name="下矢印 9"/>
          <p:cNvSpPr/>
          <p:nvPr/>
        </p:nvSpPr>
        <p:spPr>
          <a:xfrm>
            <a:off x="1619672" y="4478880"/>
            <a:ext cx="1800200" cy="462288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6" name="下矢印 15"/>
          <p:cNvSpPr/>
          <p:nvPr/>
        </p:nvSpPr>
        <p:spPr>
          <a:xfrm>
            <a:off x="5782625" y="4478880"/>
            <a:ext cx="1800200" cy="46228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36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3554178" cy="584775"/>
          </a:xfrm>
        </p:spPr>
        <p:txBody>
          <a:bodyPr>
            <a:spAutoFit/>
          </a:bodyPr>
          <a:lstStyle/>
          <a:p>
            <a:r>
              <a:rPr kumimoji="1" lang="en-US" altLang="ja-JP" dirty="0" smtClean="0"/>
              <a:t> </a:t>
            </a:r>
            <a:r>
              <a:rPr lang="en-US" altLang="ja-JP" dirty="0" smtClean="0"/>
              <a:t>Thermal Blurring  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35929"/>
          <a:stretch/>
        </p:blipFill>
        <p:spPr>
          <a:xfrm>
            <a:off x="-36512" y="1484784"/>
            <a:ext cx="5008066" cy="6036323"/>
          </a:xfrm>
          <a:prstGeom prst="rect">
            <a:avLst/>
          </a:prstGeom>
        </p:spPr>
      </p:pic>
      <p:cxnSp>
        <p:nvCxnSpPr>
          <p:cNvPr id="6" name="直線コネクタ 5"/>
          <p:cNvCxnSpPr/>
          <p:nvPr/>
        </p:nvCxnSpPr>
        <p:spPr>
          <a:xfrm flipV="1">
            <a:off x="971600" y="1988840"/>
            <a:ext cx="1296144" cy="4248472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下矢印 6"/>
          <p:cNvSpPr/>
          <p:nvPr/>
        </p:nvSpPr>
        <p:spPr>
          <a:xfrm rot="1022266" flipV="1">
            <a:off x="1631826" y="2228954"/>
            <a:ext cx="827218" cy="943514"/>
          </a:xfrm>
          <a:prstGeom prst="downArrow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flipH="1" flipV="1">
            <a:off x="1875514" y="2634314"/>
            <a:ext cx="0" cy="439076"/>
          </a:xfrm>
          <a:prstGeom prst="straightConnector1">
            <a:avLst/>
          </a:pr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V="1">
            <a:off x="1969101" y="2634314"/>
            <a:ext cx="108506" cy="432048"/>
          </a:xfrm>
          <a:prstGeom prst="straightConnector1">
            <a:avLst/>
          </a:pr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2083986" y="2634314"/>
            <a:ext cx="178183" cy="411165"/>
          </a:xfrm>
          <a:prstGeom prst="straightConnector1">
            <a:avLst/>
          </a:pr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z&#10;\end{align*}&lt;/body&gt;&#10;  &lt;fcolor&gt;FF000000&lt;/fcolor&gt;&#10;  &lt;bcolor&gt;FFFFFFFF&lt;/bcolor&gt;&#10;  &lt;transparent&gt;True&lt;/transparent&gt;&#10;  &lt;resolution&gt;1800&lt;/resolution&gt;&#10;  &lt;imageh&gt;112&lt;/imageh&gt;&#10;  &lt;imagew&gt;105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453336"/>
            <a:ext cx="244358" cy="260648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6156176" y="329706"/>
            <a:ext cx="3042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Asakawa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Heinz, Muller, 2000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Jeon, Koch, 2000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-252536" y="1441919"/>
            <a:ext cx="2514705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Detector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31" name="TexTeXPicture" descr="&lt;?xml version=&quot;1.0&quot; encoding=&quot;utf-16&quot;?&gt;&#10;&lt;TeXTeX&gt;&#10;  &lt;preamble&gt;\documentclass{jarticle}&#10;\usepackage{amsmath}&#10;\pagestyle{empty}&lt;/preamble&gt;&#10;  &lt;body&gt;\begin{align*} &#10;\Delta y&#10;\end{align*}&lt;/body&gt;&#10;  &lt;fcolor&gt;FF000000&lt;/fcolor&gt;&#10;  &lt;bcolor&gt;FFFFFFFF&lt;/bcolor&gt;&#10;  &lt;transparent&gt;True&lt;/transparent&gt;&#10;  &lt;resolution&gt;1800&lt;/resolution&gt;&#10;  &lt;imageh&gt;225&lt;/imageh&gt;&#10;  &lt;imagew&gt;318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" y="1015745"/>
            <a:ext cx="517647" cy="366260"/>
          </a:xfrm>
          <a:prstGeom prst="rect">
            <a:avLst/>
          </a:prstGeom>
        </p:spPr>
      </p:pic>
      <p:grpSp>
        <p:nvGrpSpPr>
          <p:cNvPr id="32" name="グループ化 31"/>
          <p:cNvGrpSpPr/>
          <p:nvPr/>
        </p:nvGrpSpPr>
        <p:grpSpPr>
          <a:xfrm>
            <a:off x="3046325" y="920717"/>
            <a:ext cx="2952328" cy="2160240"/>
            <a:chOff x="4785434" y="1196752"/>
            <a:chExt cx="2952328" cy="2160240"/>
          </a:xfrm>
        </p:grpSpPr>
        <p:sp>
          <p:nvSpPr>
            <p:cNvPr id="33" name="四角形吹き出し 32"/>
            <p:cNvSpPr/>
            <p:nvPr/>
          </p:nvSpPr>
          <p:spPr>
            <a:xfrm>
              <a:off x="4785434" y="1196752"/>
              <a:ext cx="2952328" cy="2160240"/>
            </a:xfrm>
            <a:prstGeom prst="wedgeRectCallout">
              <a:avLst>
                <a:gd name="adj1" fmla="val -87578"/>
                <a:gd name="adj2" fmla="val -15228"/>
              </a:avLst>
            </a:prstGeom>
            <a:ln>
              <a:solidFill>
                <a:srgbClr val="00206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5255097" y="2694580"/>
              <a:ext cx="144016" cy="1431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5399113" y="2766588"/>
              <a:ext cx="144016" cy="711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5543129" y="2622572"/>
              <a:ext cx="144016" cy="215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5687144" y="2457312"/>
              <a:ext cx="144017" cy="3804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5831161" y="2390665"/>
              <a:ext cx="144016" cy="4470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5975177" y="2290109"/>
              <a:ext cx="144016" cy="5476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6119193" y="2290110"/>
              <a:ext cx="144016" cy="5476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6263209" y="2334540"/>
              <a:ext cx="144016" cy="5032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6407225" y="2549724"/>
              <a:ext cx="144016" cy="288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6551241" y="2529320"/>
              <a:ext cx="144016" cy="3084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6695257" y="2694580"/>
              <a:ext cx="144016" cy="1431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6839273" y="2694579"/>
              <a:ext cx="144016" cy="14317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6983289" y="2766588"/>
              <a:ext cx="144016" cy="711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47" name="直線矢印コネクタ 46"/>
            <p:cNvCxnSpPr/>
            <p:nvPr/>
          </p:nvCxnSpPr>
          <p:spPr>
            <a:xfrm flipV="1">
              <a:off x="5111081" y="1469604"/>
              <a:ext cx="0" cy="16561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矢印コネクタ 47"/>
            <p:cNvCxnSpPr/>
            <p:nvPr/>
          </p:nvCxnSpPr>
          <p:spPr>
            <a:xfrm>
              <a:off x="4895057" y="2837756"/>
              <a:ext cx="244827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TexTeXPicture" descr="&lt;?xml version=&quot;1.0&quot; encoding=&quot;utf-16&quot;?&gt;&#10;&lt;TeXTeX&gt;&#10;  &lt;preamble&gt;\documentclass{jarticle}&#10;\usepackage{amsmath}&#10;\pagestyle{empty}&lt;/preamble&gt;&#10;  &lt;body&gt;\begin{align*} &#10;N&#10;\end{align*}&lt;/body&gt;&#10;  &lt;fcolor&gt;FF000000&lt;/fcolor&gt;&#10;  &lt;bcolor&gt;FFFFFFFF&lt;/bcolor&gt;&#10;  &lt;transparent&gt;True&lt;/transparent&gt;&#10;  &lt;resolution&gt;1800&lt;/resolution&gt;&#10;  &lt;imageh&gt;170&lt;/imageh&gt;&#10;  &lt;imagew&gt;209&lt;/imagew&gt;&#10;  &lt;scale&gt;50&lt;/scale&gt;&#10;  &lt;cursor&gt;17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2733" y="3000306"/>
              <a:ext cx="254612" cy="207101"/>
            </a:xfrm>
            <a:prstGeom prst="rect">
              <a:avLst/>
            </a:prstGeom>
          </p:spPr>
        </p:pic>
        <p:pic>
          <p:nvPicPr>
            <p:cNvPr id="50" name="TexTeXPicture" descr="&lt;?xml version=&quot;1.0&quot; encoding=&quot;utf-16&quot;?&gt;&#10;&lt;TeXTeX&gt;&#10;  &lt;preamble&gt;\documentclass{jarticle}&#10;\usepackage{amsmath}&#10;\pagestyle{empty}&lt;/preamble&gt;&#10;  &lt;body&gt;\begin{align*} &#10;P(N)&#10;\end{align*}&lt;/body&gt;&#10;  &lt;fcolor&gt;FF000000&lt;/fcolor&gt;&#10;  &lt;bcolor&gt;FFFFFFFF&lt;/bcolor&gt;&#10;  &lt;transparent&gt;True&lt;/transparent&gt;&#10;  &lt;resolution&gt;1800&lt;/resolution&gt;&#10;  &lt;imageh&gt;249&lt;/imageh&gt;&#10;  &lt;imagew&gt;581&lt;/imagew&gt;&#10;  &lt;scale&gt;50&lt;/scale&gt;&#10;  &lt;cursor&gt;20&lt;/cursor&gt;&#10;&lt;/TeXTeX&gt;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8583" y="1377192"/>
              <a:ext cx="684586" cy="293393"/>
            </a:xfrm>
            <a:prstGeom prst="rect">
              <a:avLst/>
            </a:prstGeom>
          </p:spPr>
        </p:pic>
      </p:grpSp>
      <p:sp>
        <p:nvSpPr>
          <p:cNvPr id="12" name="テキスト ボックス 11"/>
          <p:cNvSpPr txBox="1"/>
          <p:nvPr/>
        </p:nvSpPr>
        <p:spPr>
          <a:xfrm>
            <a:off x="5480038" y="3296141"/>
            <a:ext cx="35934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Distributions in 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+mn-cs"/>
              </a:rPr>
              <a:t>D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Y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+mn-cs"/>
              </a:rPr>
              <a:t>D</a:t>
            </a:r>
            <a:r>
              <a:rPr kumimoji="1" lang="en-US" altLang="ja-JP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y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are different due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“thermal blurring”.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8" name="二等辺三角形 67"/>
          <p:cNvSpPr/>
          <p:nvPr/>
        </p:nvSpPr>
        <p:spPr>
          <a:xfrm flipV="1">
            <a:off x="-396552" y="1873965"/>
            <a:ext cx="2696370" cy="4384391"/>
          </a:xfrm>
          <a:prstGeom prst="triangle">
            <a:avLst/>
          </a:prstGeom>
          <a:solidFill>
            <a:srgbClr val="4EA5D8">
              <a:alpha val="4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30" name="TexTeXPicture" descr="&lt;?xml version=&quot;1.0&quot; encoding=&quot;utf-16&quot;?&gt;&#10;&lt;TeXTeX&gt;&#10;  &lt;preamble&gt;\documentclass{jarticle}&#10;\usepackage{amsmath}&#10;\pagestyle{empty}&lt;/preamble&gt;&#10;  &lt;body&gt;\begin{align*} &#10;\Delta Y&#10;\end{align*}&lt;/body&gt;&#10;  &lt;fcolor&gt;FF000000&lt;/fcolor&gt;&#10;  &lt;bcolor&gt;FFFFFFFF&lt;/bcolor&gt;&#10;  &lt;transparent&gt;True&lt;/transparent&gt;&#10;  &lt;resolution&gt;1800&lt;/resolution&gt;&#10;  &lt;imageh&gt;175&lt;/imageh&gt;&#10;  &lt;imagew&gt;385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91" y="2839896"/>
            <a:ext cx="625760" cy="284436"/>
          </a:xfrm>
          <a:prstGeom prst="rect">
            <a:avLst/>
          </a:prstGeom>
        </p:spPr>
      </p:pic>
      <p:sp>
        <p:nvSpPr>
          <p:cNvPr id="29" name="フリーフォーム 28"/>
          <p:cNvSpPr>
            <a:spLocks noChangeAspect="1"/>
          </p:cNvSpPr>
          <p:nvPr/>
        </p:nvSpPr>
        <p:spPr>
          <a:xfrm>
            <a:off x="51591" y="3132120"/>
            <a:ext cx="1840017" cy="140832"/>
          </a:xfrm>
          <a:custGeom>
            <a:avLst/>
            <a:gdLst>
              <a:gd name="connsiteX0" fmla="*/ 0 w 679268"/>
              <a:gd name="connsiteY0" fmla="*/ 0 h 122184"/>
              <a:gd name="connsiteX1" fmla="*/ 391885 w 679268"/>
              <a:gd name="connsiteY1" fmla="*/ 121920 h 122184"/>
              <a:gd name="connsiteX2" fmla="*/ 679268 w 679268"/>
              <a:gd name="connsiteY2" fmla="*/ 26126 h 122184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1917"/>
              <a:gd name="connsiteX1" fmla="*/ 355489 w 679268"/>
              <a:gd name="connsiteY1" fmla="*/ 111853 h 111917"/>
              <a:gd name="connsiteX2" fmla="*/ 679268 w 679268"/>
              <a:gd name="connsiteY2" fmla="*/ 26126 h 111917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1982"/>
              <a:gd name="connsiteX1" fmla="*/ 355489 w 679268"/>
              <a:gd name="connsiteY1" fmla="*/ 111853 h 111982"/>
              <a:gd name="connsiteX2" fmla="*/ 679268 w 679268"/>
              <a:gd name="connsiteY2" fmla="*/ 26126 h 111982"/>
              <a:gd name="connsiteX0" fmla="*/ 0 w 679268"/>
              <a:gd name="connsiteY0" fmla="*/ 0 h 111859"/>
              <a:gd name="connsiteX1" fmla="*/ 355489 w 679268"/>
              <a:gd name="connsiteY1" fmla="*/ 111853 h 111859"/>
              <a:gd name="connsiteX2" fmla="*/ 679268 w 679268"/>
              <a:gd name="connsiteY2" fmla="*/ 26126 h 111859"/>
              <a:gd name="connsiteX0" fmla="*/ 0 w 679268"/>
              <a:gd name="connsiteY0" fmla="*/ 0 h 111917"/>
              <a:gd name="connsiteX1" fmla="*/ 355489 w 679268"/>
              <a:gd name="connsiteY1" fmla="*/ 111853 h 111917"/>
              <a:gd name="connsiteX2" fmla="*/ 679268 w 679268"/>
              <a:gd name="connsiteY2" fmla="*/ 26126 h 111917"/>
              <a:gd name="connsiteX0" fmla="*/ 0 w 688367"/>
              <a:gd name="connsiteY0" fmla="*/ 0 h 111999"/>
              <a:gd name="connsiteX1" fmla="*/ 355489 w 688367"/>
              <a:gd name="connsiteY1" fmla="*/ 111853 h 111999"/>
              <a:gd name="connsiteX2" fmla="*/ 688367 w 688367"/>
              <a:gd name="connsiteY2" fmla="*/ 18575 h 111999"/>
              <a:gd name="connsiteX0" fmla="*/ 0 w 719905"/>
              <a:gd name="connsiteY0" fmla="*/ 0 h 188523"/>
              <a:gd name="connsiteX1" fmla="*/ 387027 w 719905"/>
              <a:gd name="connsiteY1" fmla="*/ 186004 h 188523"/>
              <a:gd name="connsiteX2" fmla="*/ 719905 w 719905"/>
              <a:gd name="connsiteY2" fmla="*/ 92726 h 188523"/>
              <a:gd name="connsiteX0" fmla="*/ 0 w 728665"/>
              <a:gd name="connsiteY0" fmla="*/ 6141 h 192152"/>
              <a:gd name="connsiteX1" fmla="*/ 387027 w 728665"/>
              <a:gd name="connsiteY1" fmla="*/ 192145 h 192152"/>
              <a:gd name="connsiteX2" fmla="*/ 728665 w 728665"/>
              <a:gd name="connsiteY2" fmla="*/ 0 h 192152"/>
              <a:gd name="connsiteX0" fmla="*/ 0 w 728665"/>
              <a:gd name="connsiteY0" fmla="*/ 6141 h 50855"/>
              <a:gd name="connsiteX1" fmla="*/ 373009 w 728665"/>
              <a:gd name="connsiteY1" fmla="*/ 48205 h 50855"/>
              <a:gd name="connsiteX2" fmla="*/ 728665 w 728665"/>
              <a:gd name="connsiteY2" fmla="*/ 0 h 50855"/>
              <a:gd name="connsiteX0" fmla="*/ 0 w 728665"/>
              <a:gd name="connsiteY0" fmla="*/ 6141 h 50855"/>
              <a:gd name="connsiteX1" fmla="*/ 373009 w 728665"/>
              <a:gd name="connsiteY1" fmla="*/ 48205 h 50855"/>
              <a:gd name="connsiteX2" fmla="*/ 728665 w 728665"/>
              <a:gd name="connsiteY2" fmla="*/ 0 h 50855"/>
              <a:gd name="connsiteX0" fmla="*/ 0 w 728665"/>
              <a:gd name="connsiteY0" fmla="*/ 6141 h 48265"/>
              <a:gd name="connsiteX1" fmla="*/ 373009 w 728665"/>
              <a:gd name="connsiteY1" fmla="*/ 48205 h 48265"/>
              <a:gd name="connsiteX2" fmla="*/ 728665 w 728665"/>
              <a:gd name="connsiteY2" fmla="*/ 0 h 48265"/>
              <a:gd name="connsiteX0" fmla="*/ 0 w 728665"/>
              <a:gd name="connsiteY0" fmla="*/ 6141 h 48265"/>
              <a:gd name="connsiteX1" fmla="*/ 373009 w 728665"/>
              <a:gd name="connsiteY1" fmla="*/ 48205 h 48265"/>
              <a:gd name="connsiteX2" fmla="*/ 728665 w 728665"/>
              <a:gd name="connsiteY2" fmla="*/ 0 h 48265"/>
              <a:gd name="connsiteX0" fmla="*/ 0 w 728665"/>
              <a:gd name="connsiteY0" fmla="*/ 6141 h 55512"/>
              <a:gd name="connsiteX1" fmla="*/ 376514 w 728665"/>
              <a:gd name="connsiteY1" fmla="*/ 55474 h 55512"/>
              <a:gd name="connsiteX2" fmla="*/ 728665 w 728665"/>
              <a:gd name="connsiteY2" fmla="*/ 0 h 5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8665" h="55512">
                <a:moveTo>
                  <a:pt x="0" y="6141"/>
                </a:moveTo>
                <a:cubicBezTo>
                  <a:pt x="100791" y="37300"/>
                  <a:pt x="248061" y="56497"/>
                  <a:pt x="376514" y="55474"/>
                </a:cubicBezTo>
                <a:cubicBezTo>
                  <a:pt x="504967" y="54451"/>
                  <a:pt x="608288" y="38443"/>
                  <a:pt x="728665" y="0"/>
                </a:cubicBezTo>
              </a:path>
            </a:pathLst>
          </a:custGeom>
          <a:noFill/>
          <a:ln w="76200">
            <a:solidFill>
              <a:srgbClr val="FFC000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51" name="グループ化 50"/>
          <p:cNvGrpSpPr/>
          <p:nvPr/>
        </p:nvGrpSpPr>
        <p:grpSpPr>
          <a:xfrm>
            <a:off x="2363229" y="3557836"/>
            <a:ext cx="2952328" cy="2160240"/>
            <a:chOff x="4637049" y="3851642"/>
            <a:chExt cx="2952328" cy="2160240"/>
          </a:xfrm>
        </p:grpSpPr>
        <p:sp>
          <p:nvSpPr>
            <p:cNvPr id="52" name="四角形吹き出し 51"/>
            <p:cNvSpPr/>
            <p:nvPr/>
          </p:nvSpPr>
          <p:spPr>
            <a:xfrm>
              <a:off x="4637049" y="3851642"/>
              <a:ext cx="2952328" cy="2160240"/>
            </a:xfrm>
            <a:prstGeom prst="wedgeRectCallout">
              <a:avLst>
                <a:gd name="adj1" fmla="val -79274"/>
                <a:gd name="adj2" fmla="val -63668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53" name="正方形/長方形 52"/>
            <p:cNvSpPr/>
            <p:nvPr/>
          </p:nvSpPr>
          <p:spPr>
            <a:xfrm>
              <a:off x="5320145" y="5435818"/>
              <a:ext cx="144016" cy="720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54" name="正方形/長方形 53"/>
            <p:cNvSpPr/>
            <p:nvPr/>
          </p:nvSpPr>
          <p:spPr>
            <a:xfrm>
              <a:off x="5464161" y="5219794"/>
              <a:ext cx="144016" cy="288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55" name="正方形/長方形 54"/>
            <p:cNvSpPr/>
            <p:nvPr/>
          </p:nvSpPr>
          <p:spPr>
            <a:xfrm>
              <a:off x="5608176" y="5075778"/>
              <a:ext cx="144017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56" name="正方形/長方形 55"/>
            <p:cNvSpPr/>
            <p:nvPr/>
          </p:nvSpPr>
          <p:spPr>
            <a:xfrm>
              <a:off x="5752193" y="5111782"/>
              <a:ext cx="144016" cy="3960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57" name="正方形/長方形 56"/>
            <p:cNvSpPr/>
            <p:nvPr/>
          </p:nvSpPr>
          <p:spPr>
            <a:xfrm>
              <a:off x="5896209" y="4571722"/>
              <a:ext cx="144016" cy="936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58" name="正方形/長方形 57"/>
            <p:cNvSpPr/>
            <p:nvPr/>
          </p:nvSpPr>
          <p:spPr>
            <a:xfrm>
              <a:off x="6040225" y="4355698"/>
              <a:ext cx="144016" cy="11521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59" name="正方形/長方形 58"/>
            <p:cNvSpPr/>
            <p:nvPr/>
          </p:nvSpPr>
          <p:spPr>
            <a:xfrm>
              <a:off x="6184241" y="4571722"/>
              <a:ext cx="144016" cy="936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60" name="正方形/長方形 59"/>
            <p:cNvSpPr/>
            <p:nvPr/>
          </p:nvSpPr>
          <p:spPr>
            <a:xfrm>
              <a:off x="6328257" y="4859754"/>
              <a:ext cx="144016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61" name="正方形/長方形 60"/>
            <p:cNvSpPr/>
            <p:nvPr/>
          </p:nvSpPr>
          <p:spPr>
            <a:xfrm>
              <a:off x="6472273" y="5316800"/>
              <a:ext cx="144016" cy="1910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62" name="正方形/長方形 61"/>
            <p:cNvSpPr/>
            <p:nvPr/>
          </p:nvSpPr>
          <p:spPr>
            <a:xfrm>
              <a:off x="6616289" y="5363810"/>
              <a:ext cx="144016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6760305" y="5363810"/>
              <a:ext cx="144016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64" name="直線矢印コネクタ 63"/>
            <p:cNvCxnSpPr/>
            <p:nvPr/>
          </p:nvCxnSpPr>
          <p:spPr>
            <a:xfrm flipV="1">
              <a:off x="5032113" y="4139674"/>
              <a:ext cx="0" cy="16561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矢印コネクタ 64"/>
            <p:cNvCxnSpPr/>
            <p:nvPr/>
          </p:nvCxnSpPr>
          <p:spPr>
            <a:xfrm>
              <a:off x="4816089" y="5507826"/>
              <a:ext cx="244827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6" name="TexTeXPicture" descr="&lt;?xml version=&quot;1.0&quot; encoding=&quot;utf-16&quot;?&gt;&#10;&lt;TeXTeX&gt;&#10;  &lt;preamble&gt;\documentclass{jarticle}&#10;\usepackage{amsmath}&#10;\pagestyle{empty}&lt;/preamble&gt;&#10;  &lt;body&gt;\begin{align*} &#10;N&#10;\end{align*}&lt;/body&gt;&#10;  &lt;fcolor&gt;FF000000&lt;/fcolor&gt;&#10;  &lt;bcolor&gt;FFFFFFFF&lt;/bcolor&gt;&#10;  &lt;transparent&gt;True&lt;/transparent&gt;&#10;  &lt;resolution&gt;1800&lt;/resolution&gt;&#10;  &lt;imageh&gt;170&lt;/imageh&gt;&#10;  &lt;imagew&gt;209&lt;/imagew&gt;&#10;  &lt;scale&gt;50&lt;/scale&gt;&#10;  &lt;cursor&gt;17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765" y="5670376"/>
              <a:ext cx="254612" cy="207101"/>
            </a:xfrm>
            <a:prstGeom prst="rect">
              <a:avLst/>
            </a:prstGeom>
          </p:spPr>
        </p:pic>
        <p:pic>
          <p:nvPicPr>
            <p:cNvPr id="67" name="TexTeXPicture" descr="&lt;?xml version=&quot;1.0&quot; encoding=&quot;utf-16&quot;?&gt;&#10;&lt;TeXTeX&gt;&#10;  &lt;preamble&gt;\documentclass{jarticle}&#10;\usepackage{amsmath}&#10;\pagestyle{empty}&lt;/preamble&gt;&#10;  &lt;body&gt;\begin{align*} &#10;P(N)&#10;\end{align*}&lt;/body&gt;&#10;  &lt;fcolor&gt;FF000000&lt;/fcolor&gt;&#10;  &lt;bcolor&gt;FFFFFFFF&lt;/bcolor&gt;&#10;  &lt;transparent&gt;True&lt;/transparent&gt;&#10;  &lt;resolution&gt;1800&lt;/resolution&gt;&#10;  &lt;imageh&gt;249&lt;/imageh&gt;&#10;  &lt;imagew&gt;581&lt;/imagew&gt;&#10;  &lt;scale&gt;50&lt;/scale&gt;&#10;  &lt;cursor&gt;20&lt;/cursor&gt;&#10;&lt;/TeXTeX&gt;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9615" y="4047262"/>
              <a:ext cx="684586" cy="2933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523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8132354" cy="584775"/>
          </a:xfrm>
        </p:spPr>
        <p:txBody>
          <a:bodyPr/>
          <a:lstStyle/>
          <a:p>
            <a:r>
              <a:rPr kumimoji="1" lang="en-US" altLang="ja-JP" smtClean="0"/>
              <a:t> (Non-Interacting) </a:t>
            </a:r>
            <a:r>
              <a:rPr kumimoji="1" lang="en-US" altLang="ja-JP" dirty="0" smtClean="0"/>
              <a:t>Brownian Particle </a:t>
            </a:r>
            <a:r>
              <a:rPr lang="en-US" altLang="ja-JP" dirty="0" smtClean="0"/>
              <a:t>Model</a:t>
            </a:r>
            <a:r>
              <a:rPr kumimoji="1" lang="en-US" altLang="ja-JP" dirty="0" smtClean="0"/>
              <a:t>  </a:t>
            </a:r>
            <a:endParaRPr kumimoji="1" lang="ja-JP" altLang="en-US" dirty="0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611560" y="1124744"/>
            <a:ext cx="0" cy="518457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000000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938485"/>
            <a:ext cx="179512" cy="37083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921684" y="1091715"/>
            <a:ext cx="3923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Initial condition (uniform)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007096" y="1642255"/>
            <a:ext cx="6984776" cy="483272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30000"/>
                </a:srgbClr>
              </a:gs>
              <a:gs pos="100000">
                <a:srgbClr val="00B0F0">
                  <a:alpha val="30000"/>
                </a:srgbClr>
              </a:gs>
            </a:gsLst>
            <a:lin ang="13500000" scaled="1"/>
            <a:tileRect/>
          </a:gra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円/楕円 4"/>
          <p:cNvSpPr/>
          <p:nvPr/>
        </p:nvSpPr>
        <p:spPr>
          <a:xfrm>
            <a:off x="5658272" y="191405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円/楕円 11"/>
          <p:cNvSpPr/>
          <p:nvPr/>
        </p:nvSpPr>
        <p:spPr>
          <a:xfrm>
            <a:off x="5539440" y="186005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円/楕円 12"/>
          <p:cNvSpPr/>
          <p:nvPr/>
        </p:nvSpPr>
        <p:spPr>
          <a:xfrm>
            <a:off x="1301857" y="190023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円/楕円 13"/>
          <p:cNvSpPr/>
          <p:nvPr/>
        </p:nvSpPr>
        <p:spPr>
          <a:xfrm>
            <a:off x="4434533" y="178491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円/楕円 14"/>
          <p:cNvSpPr/>
          <p:nvPr/>
        </p:nvSpPr>
        <p:spPr>
          <a:xfrm>
            <a:off x="1254483" y="179223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" name="円/楕円 20"/>
          <p:cNvSpPr/>
          <p:nvPr/>
        </p:nvSpPr>
        <p:spPr>
          <a:xfrm>
            <a:off x="2818445" y="184433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円/楕円 21"/>
          <p:cNvSpPr/>
          <p:nvPr/>
        </p:nvSpPr>
        <p:spPr>
          <a:xfrm>
            <a:off x="3804322" y="182779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円/楕円 22"/>
          <p:cNvSpPr/>
          <p:nvPr/>
        </p:nvSpPr>
        <p:spPr>
          <a:xfrm>
            <a:off x="3729096" y="193579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円/楕円 23"/>
          <p:cNvSpPr/>
          <p:nvPr/>
        </p:nvSpPr>
        <p:spPr>
          <a:xfrm>
            <a:off x="4488533" y="191814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円/楕円 24"/>
          <p:cNvSpPr/>
          <p:nvPr/>
        </p:nvSpPr>
        <p:spPr>
          <a:xfrm>
            <a:off x="5646024" y="180605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円/楕円 26"/>
          <p:cNvSpPr/>
          <p:nvPr/>
        </p:nvSpPr>
        <p:spPr>
          <a:xfrm>
            <a:off x="3696467" y="181688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4" name="円/楕円 27"/>
          <p:cNvSpPr/>
          <p:nvPr/>
        </p:nvSpPr>
        <p:spPr>
          <a:xfrm>
            <a:off x="1192294" y="189621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6" name="円/楕円 29"/>
          <p:cNvSpPr/>
          <p:nvPr/>
        </p:nvSpPr>
        <p:spPr>
          <a:xfrm>
            <a:off x="2747574" y="179033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円/楕円 30"/>
          <p:cNvSpPr/>
          <p:nvPr/>
        </p:nvSpPr>
        <p:spPr>
          <a:xfrm>
            <a:off x="2761300" y="192114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円/楕円 32"/>
          <p:cNvSpPr/>
          <p:nvPr/>
        </p:nvSpPr>
        <p:spPr>
          <a:xfrm>
            <a:off x="4363839" y="1892916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円/楕円 33"/>
          <p:cNvSpPr/>
          <p:nvPr/>
        </p:nvSpPr>
        <p:spPr>
          <a:xfrm>
            <a:off x="4333200" y="1750167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円/楕円 34"/>
          <p:cNvSpPr/>
          <p:nvPr/>
        </p:nvSpPr>
        <p:spPr>
          <a:xfrm>
            <a:off x="2662172" y="1742785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円/楕円 37"/>
          <p:cNvSpPr/>
          <p:nvPr/>
        </p:nvSpPr>
        <p:spPr>
          <a:xfrm>
            <a:off x="3632550" y="1745046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円/楕円 38"/>
          <p:cNvSpPr/>
          <p:nvPr/>
        </p:nvSpPr>
        <p:spPr>
          <a:xfrm>
            <a:off x="5496272" y="1733680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" name="円/楕円 39"/>
          <p:cNvSpPr/>
          <p:nvPr/>
        </p:nvSpPr>
        <p:spPr>
          <a:xfrm>
            <a:off x="1146483" y="1744915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3" name="円/楕円 88"/>
          <p:cNvSpPr/>
          <p:nvPr/>
        </p:nvSpPr>
        <p:spPr>
          <a:xfrm>
            <a:off x="7330473" y="182610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4" name="円/楕円 89"/>
          <p:cNvSpPr/>
          <p:nvPr/>
        </p:nvSpPr>
        <p:spPr>
          <a:xfrm>
            <a:off x="7384473" y="192802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5" name="円/楕円 90"/>
          <p:cNvSpPr/>
          <p:nvPr/>
        </p:nvSpPr>
        <p:spPr>
          <a:xfrm>
            <a:off x="6704313" y="183599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6" name="円/楕円 91"/>
          <p:cNvSpPr/>
          <p:nvPr/>
        </p:nvSpPr>
        <p:spPr>
          <a:xfrm>
            <a:off x="7438473" y="180188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7" name="円/楕円 92"/>
          <p:cNvSpPr/>
          <p:nvPr/>
        </p:nvSpPr>
        <p:spPr>
          <a:xfrm>
            <a:off x="6567539" y="182693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8" name="円/楕円 93"/>
          <p:cNvSpPr/>
          <p:nvPr/>
        </p:nvSpPr>
        <p:spPr>
          <a:xfrm>
            <a:off x="6638509" y="189112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6" name="円/楕円 101"/>
          <p:cNvSpPr/>
          <p:nvPr/>
        </p:nvSpPr>
        <p:spPr>
          <a:xfrm>
            <a:off x="6524683" y="1738073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8" name="円/楕円 103"/>
          <p:cNvSpPr/>
          <p:nvPr/>
        </p:nvSpPr>
        <p:spPr>
          <a:xfrm>
            <a:off x="7269561" y="1737806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160" name="直線コネクタ 159"/>
          <p:cNvCxnSpPr/>
          <p:nvPr/>
        </p:nvCxnSpPr>
        <p:spPr>
          <a:xfrm>
            <a:off x="425599" y="1931869"/>
            <a:ext cx="36004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グループ化 12"/>
          <p:cNvGrpSpPr/>
          <p:nvPr/>
        </p:nvGrpSpPr>
        <p:grpSpPr>
          <a:xfrm>
            <a:off x="1402155" y="2329541"/>
            <a:ext cx="6887587" cy="1857417"/>
            <a:chOff x="1402155" y="2329541"/>
            <a:chExt cx="6887587" cy="1857417"/>
          </a:xfrm>
        </p:grpSpPr>
        <p:grpSp>
          <p:nvGrpSpPr>
            <p:cNvPr id="125" name="グループ化 124"/>
            <p:cNvGrpSpPr/>
            <p:nvPr/>
          </p:nvGrpSpPr>
          <p:grpSpPr>
            <a:xfrm>
              <a:off x="1402155" y="2329541"/>
              <a:ext cx="5798636" cy="1857417"/>
              <a:chOff x="1933537" y="2422405"/>
              <a:chExt cx="4841734" cy="1835596"/>
            </a:xfrm>
          </p:grpSpPr>
          <p:cxnSp>
            <p:nvCxnSpPr>
              <p:cNvPr id="126" name="直線コネクタ 125"/>
              <p:cNvCxnSpPr/>
              <p:nvPr/>
            </p:nvCxnSpPr>
            <p:spPr>
              <a:xfrm>
                <a:off x="4272896" y="2422405"/>
                <a:ext cx="336873" cy="360040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7" name="直線コネクタ 126"/>
              <p:cNvCxnSpPr/>
              <p:nvPr/>
            </p:nvCxnSpPr>
            <p:spPr>
              <a:xfrm flipH="1">
                <a:off x="4096871" y="2782445"/>
                <a:ext cx="512898" cy="542571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8" name="直線コネクタ 127"/>
              <p:cNvCxnSpPr/>
              <p:nvPr/>
            </p:nvCxnSpPr>
            <p:spPr>
              <a:xfrm flipH="1">
                <a:off x="3643923" y="3314101"/>
                <a:ext cx="460061" cy="213566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9" name="直線コネクタ 128"/>
              <p:cNvCxnSpPr/>
              <p:nvPr/>
            </p:nvCxnSpPr>
            <p:spPr>
              <a:xfrm flipH="1">
                <a:off x="3055863" y="3523091"/>
                <a:ext cx="589192" cy="683831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0" name="直線コネクタ 129"/>
              <p:cNvCxnSpPr/>
              <p:nvPr/>
            </p:nvCxnSpPr>
            <p:spPr>
              <a:xfrm>
                <a:off x="5561570" y="2441099"/>
                <a:ext cx="60270" cy="773460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1" name="直線コネクタ 130"/>
              <p:cNvCxnSpPr/>
              <p:nvPr/>
            </p:nvCxnSpPr>
            <p:spPr>
              <a:xfrm>
                <a:off x="5629401" y="3206030"/>
                <a:ext cx="285152" cy="349752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2" name="直線コネクタ 131"/>
              <p:cNvCxnSpPr/>
              <p:nvPr/>
            </p:nvCxnSpPr>
            <p:spPr>
              <a:xfrm flipH="1">
                <a:off x="5484002" y="3536387"/>
                <a:ext cx="423905" cy="230609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3" name="直線コネクタ 132"/>
              <p:cNvCxnSpPr/>
              <p:nvPr/>
            </p:nvCxnSpPr>
            <p:spPr>
              <a:xfrm>
                <a:off x="5513840" y="3766996"/>
                <a:ext cx="396361" cy="491005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4" name="直線コネクタ 133"/>
              <p:cNvCxnSpPr/>
              <p:nvPr/>
            </p:nvCxnSpPr>
            <p:spPr>
              <a:xfrm flipH="1">
                <a:off x="3147345" y="2427835"/>
                <a:ext cx="84457" cy="411649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5" name="直線コネクタ 134"/>
              <p:cNvCxnSpPr/>
              <p:nvPr/>
            </p:nvCxnSpPr>
            <p:spPr>
              <a:xfrm>
                <a:off x="3147345" y="2821735"/>
                <a:ext cx="164160" cy="283568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6" name="直線コネクタ 135"/>
              <p:cNvCxnSpPr/>
              <p:nvPr/>
            </p:nvCxnSpPr>
            <p:spPr>
              <a:xfrm>
                <a:off x="3311506" y="3089947"/>
                <a:ext cx="192702" cy="607395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7" name="直線コネクタ 136"/>
              <p:cNvCxnSpPr/>
              <p:nvPr/>
            </p:nvCxnSpPr>
            <p:spPr>
              <a:xfrm flipH="1">
                <a:off x="3452854" y="3677766"/>
                <a:ext cx="48682" cy="552684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8" name="直線コネクタ 137"/>
              <p:cNvCxnSpPr/>
              <p:nvPr/>
            </p:nvCxnSpPr>
            <p:spPr>
              <a:xfrm>
                <a:off x="6060070" y="2458614"/>
                <a:ext cx="336873" cy="360040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9" name="直線コネクタ 138"/>
              <p:cNvCxnSpPr/>
              <p:nvPr/>
            </p:nvCxnSpPr>
            <p:spPr>
              <a:xfrm flipH="1">
                <a:off x="6084216" y="2818654"/>
                <a:ext cx="310449" cy="260240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0" name="直線コネクタ 139"/>
              <p:cNvCxnSpPr/>
              <p:nvPr/>
            </p:nvCxnSpPr>
            <p:spPr>
              <a:xfrm>
                <a:off x="6078872" y="3070776"/>
                <a:ext cx="532080" cy="528747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1" name="直線コネクタ 140"/>
              <p:cNvCxnSpPr/>
              <p:nvPr/>
            </p:nvCxnSpPr>
            <p:spPr>
              <a:xfrm>
                <a:off x="6616872" y="3597745"/>
                <a:ext cx="158399" cy="609177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2" name="直線コネクタ 141"/>
              <p:cNvCxnSpPr/>
              <p:nvPr/>
            </p:nvCxnSpPr>
            <p:spPr>
              <a:xfrm>
                <a:off x="1933537" y="2450443"/>
                <a:ext cx="47675" cy="256431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3" name="直線コネクタ 142"/>
              <p:cNvCxnSpPr/>
              <p:nvPr/>
            </p:nvCxnSpPr>
            <p:spPr>
              <a:xfrm>
                <a:off x="1979712" y="2689167"/>
                <a:ext cx="547373" cy="695317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4" name="直線コネクタ 143"/>
              <p:cNvCxnSpPr/>
              <p:nvPr/>
            </p:nvCxnSpPr>
            <p:spPr>
              <a:xfrm>
                <a:off x="2519749" y="3366353"/>
                <a:ext cx="168912" cy="322333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5" name="直線コネクタ 144"/>
              <p:cNvCxnSpPr/>
              <p:nvPr/>
            </p:nvCxnSpPr>
            <p:spPr>
              <a:xfrm>
                <a:off x="2688662" y="3687046"/>
                <a:ext cx="30181" cy="543404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6" name="直線コネクタ 145"/>
              <p:cNvCxnSpPr/>
              <p:nvPr/>
            </p:nvCxnSpPr>
            <p:spPr>
              <a:xfrm flipH="1">
                <a:off x="5157084" y="2437094"/>
                <a:ext cx="55734" cy="341223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7" name="直線コネクタ 146"/>
              <p:cNvCxnSpPr/>
              <p:nvPr/>
            </p:nvCxnSpPr>
            <p:spPr>
              <a:xfrm flipH="1">
                <a:off x="4644186" y="2778317"/>
                <a:ext cx="512898" cy="542571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8" name="直線コネクタ 147"/>
              <p:cNvCxnSpPr/>
              <p:nvPr/>
            </p:nvCxnSpPr>
            <p:spPr>
              <a:xfrm>
                <a:off x="4651299" y="3309973"/>
                <a:ext cx="168912" cy="322333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9" name="直線コネクタ 148"/>
              <p:cNvCxnSpPr/>
              <p:nvPr/>
            </p:nvCxnSpPr>
            <p:spPr>
              <a:xfrm flipH="1">
                <a:off x="4529412" y="3630681"/>
                <a:ext cx="290799" cy="609135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169" name="テキスト ボックス 168"/>
            <p:cNvSpPr txBox="1"/>
            <p:nvPr/>
          </p:nvSpPr>
          <p:spPr>
            <a:xfrm>
              <a:off x="7125513" y="3141218"/>
              <a:ext cx="11642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random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walk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grpSp>
        <p:nvGrpSpPr>
          <p:cNvPr id="151" name="グループ化 150"/>
          <p:cNvGrpSpPr/>
          <p:nvPr/>
        </p:nvGrpSpPr>
        <p:grpSpPr>
          <a:xfrm>
            <a:off x="4932039" y="2308967"/>
            <a:ext cx="4032449" cy="587084"/>
            <a:chOff x="4932039" y="2308967"/>
            <a:chExt cx="4032449" cy="587084"/>
          </a:xfrm>
        </p:grpSpPr>
        <p:sp>
          <p:nvSpPr>
            <p:cNvPr id="153" name="四角形吹き出し 152"/>
            <p:cNvSpPr/>
            <p:nvPr/>
          </p:nvSpPr>
          <p:spPr>
            <a:xfrm>
              <a:off x="4932039" y="2308967"/>
              <a:ext cx="4032449" cy="587084"/>
            </a:xfrm>
            <a:prstGeom prst="wedgeRectCallout">
              <a:avLst>
                <a:gd name="adj1" fmla="val -28824"/>
                <a:gd name="adj2" fmla="val -96033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54" name="TexTeXPicture" descr="&lt;?xml version=&quot;1.0&quot; encoding=&quot;utf-16&quot;?&gt;&#10;&lt;TeXTeX&gt;&#10;  &lt;preamble&gt;\documentclass{jarticle}&#10;\usepackage{amsmath}&#10;\pagestyle{empty}&lt;/preamble&gt;&#10;  &lt;body&gt;\begin{align*} &#10;\langle \bar{Q}^2\rangle_c,~&#10;\langle \bar{Q}^3\rangle_c,~&#10;\langle \bar{Q}^4\rangle_c\end{align*}&lt;/body&gt;&#10;  &lt;fcolor&gt;FF000000&lt;/fcolor&gt;&#10;  &lt;bcolor&gt;FFFFFFFF&lt;/bcolor&gt;&#10;  &lt;transparent&gt;True&lt;/transparent&gt;&#10;  &lt;resolution&gt;1800&lt;/resolution&gt;&#10;  &lt;imageh&gt;283&lt;/imageh&gt;&#10;  &lt;imagew&gt;2155&lt;/imagew&gt;&#10;  &lt;scale&gt;50&lt;/scale&gt;&#10;  &lt;cursor&gt;91&lt;/cursor&gt;&#10;&lt;/TeXTeX&g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659" y="2456246"/>
              <a:ext cx="2209093" cy="290104"/>
            </a:xfrm>
            <a:prstGeom prst="rect">
              <a:avLst/>
            </a:prstGeom>
          </p:spPr>
        </p:pic>
        <p:sp>
          <p:nvSpPr>
            <p:cNvPr id="156" name="テキスト ボックス 155"/>
            <p:cNvSpPr txBox="1"/>
            <p:nvPr/>
          </p:nvSpPr>
          <p:spPr>
            <a:xfrm>
              <a:off x="5009487" y="2370465"/>
              <a:ext cx="1565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cumulants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: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159" name="テキスト ボックス 158"/>
          <p:cNvSpPr txBox="1"/>
          <p:nvPr/>
        </p:nvSpPr>
        <p:spPr>
          <a:xfrm>
            <a:off x="4829564" y="6201581"/>
            <a:ext cx="4329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iffusion master equation: MK+, PLB(2014)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probabilistic argument: Ohnishi+, PRC(2016)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2" name="円/楕円 10"/>
          <p:cNvSpPr/>
          <p:nvPr/>
        </p:nvSpPr>
        <p:spPr>
          <a:xfrm>
            <a:off x="1833631" y="179216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3" name="円/楕円 18"/>
          <p:cNvSpPr/>
          <p:nvPr/>
        </p:nvSpPr>
        <p:spPr>
          <a:xfrm>
            <a:off x="1835249" y="193186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4" name="円/楕円 31"/>
          <p:cNvSpPr/>
          <p:nvPr/>
        </p:nvSpPr>
        <p:spPr>
          <a:xfrm>
            <a:off x="1943249" y="188241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5" name="円/楕円 42"/>
          <p:cNvSpPr/>
          <p:nvPr/>
        </p:nvSpPr>
        <p:spPr>
          <a:xfrm>
            <a:off x="1763688" y="1750167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54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角丸四角形 154"/>
          <p:cNvSpPr/>
          <p:nvPr/>
        </p:nvSpPr>
        <p:spPr>
          <a:xfrm>
            <a:off x="1284346" y="5877272"/>
            <a:ext cx="2951494" cy="84153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8132354" cy="584775"/>
          </a:xfrm>
        </p:spPr>
        <p:txBody>
          <a:bodyPr/>
          <a:lstStyle/>
          <a:p>
            <a:r>
              <a:rPr kumimoji="1" lang="en-US" altLang="ja-JP" dirty="0" smtClean="0"/>
              <a:t> (Non-Interacting) Brownian Particle Model  </a:t>
            </a:r>
            <a:endParaRPr kumimoji="1" lang="ja-JP" altLang="en-US" dirty="0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611560" y="1124744"/>
            <a:ext cx="0" cy="518457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000000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938485"/>
            <a:ext cx="179512" cy="37083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921684" y="1091715"/>
            <a:ext cx="3923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Initial condition (uniform)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007096" y="1642255"/>
            <a:ext cx="6984776" cy="483272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30000"/>
                </a:srgbClr>
              </a:gs>
              <a:gs pos="100000">
                <a:srgbClr val="00B0F0">
                  <a:alpha val="30000"/>
                </a:srgbClr>
              </a:gs>
            </a:gsLst>
            <a:lin ang="13500000" scaled="1"/>
            <a:tileRect/>
          </a:gra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円/楕円 4"/>
          <p:cNvSpPr/>
          <p:nvPr/>
        </p:nvSpPr>
        <p:spPr>
          <a:xfrm>
            <a:off x="5658272" y="191405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円/楕円 10"/>
          <p:cNvSpPr/>
          <p:nvPr/>
        </p:nvSpPr>
        <p:spPr>
          <a:xfrm>
            <a:off x="1833631" y="179216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円/楕円 11"/>
          <p:cNvSpPr/>
          <p:nvPr/>
        </p:nvSpPr>
        <p:spPr>
          <a:xfrm>
            <a:off x="5539440" y="186005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円/楕円 12"/>
          <p:cNvSpPr/>
          <p:nvPr/>
        </p:nvSpPr>
        <p:spPr>
          <a:xfrm>
            <a:off x="1301857" y="190023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円/楕円 13"/>
          <p:cNvSpPr/>
          <p:nvPr/>
        </p:nvSpPr>
        <p:spPr>
          <a:xfrm>
            <a:off x="4434533" y="178491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円/楕円 14"/>
          <p:cNvSpPr/>
          <p:nvPr/>
        </p:nvSpPr>
        <p:spPr>
          <a:xfrm>
            <a:off x="1254483" y="179223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円/楕円 18"/>
          <p:cNvSpPr/>
          <p:nvPr/>
        </p:nvSpPr>
        <p:spPr>
          <a:xfrm>
            <a:off x="1835249" y="193186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" name="円/楕円 20"/>
          <p:cNvSpPr/>
          <p:nvPr/>
        </p:nvSpPr>
        <p:spPr>
          <a:xfrm>
            <a:off x="2818445" y="184433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円/楕円 21"/>
          <p:cNvSpPr/>
          <p:nvPr/>
        </p:nvSpPr>
        <p:spPr>
          <a:xfrm>
            <a:off x="3804322" y="182779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円/楕円 22"/>
          <p:cNvSpPr/>
          <p:nvPr/>
        </p:nvSpPr>
        <p:spPr>
          <a:xfrm>
            <a:off x="3729096" y="193579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円/楕円 23"/>
          <p:cNvSpPr/>
          <p:nvPr/>
        </p:nvSpPr>
        <p:spPr>
          <a:xfrm>
            <a:off x="4488533" y="191814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円/楕円 24"/>
          <p:cNvSpPr/>
          <p:nvPr/>
        </p:nvSpPr>
        <p:spPr>
          <a:xfrm>
            <a:off x="5646024" y="180605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円/楕円 26"/>
          <p:cNvSpPr/>
          <p:nvPr/>
        </p:nvSpPr>
        <p:spPr>
          <a:xfrm>
            <a:off x="3696467" y="181688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4" name="円/楕円 27"/>
          <p:cNvSpPr/>
          <p:nvPr/>
        </p:nvSpPr>
        <p:spPr>
          <a:xfrm>
            <a:off x="1192294" y="189621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6" name="円/楕円 29"/>
          <p:cNvSpPr/>
          <p:nvPr/>
        </p:nvSpPr>
        <p:spPr>
          <a:xfrm>
            <a:off x="2747574" y="179033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円/楕円 30"/>
          <p:cNvSpPr/>
          <p:nvPr/>
        </p:nvSpPr>
        <p:spPr>
          <a:xfrm>
            <a:off x="2761300" y="192114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円/楕円 31"/>
          <p:cNvSpPr/>
          <p:nvPr/>
        </p:nvSpPr>
        <p:spPr>
          <a:xfrm>
            <a:off x="1943249" y="188241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円/楕円 32"/>
          <p:cNvSpPr/>
          <p:nvPr/>
        </p:nvSpPr>
        <p:spPr>
          <a:xfrm>
            <a:off x="4363839" y="1892916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円/楕円 33"/>
          <p:cNvSpPr/>
          <p:nvPr/>
        </p:nvSpPr>
        <p:spPr>
          <a:xfrm>
            <a:off x="4333200" y="1750167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円/楕円 34"/>
          <p:cNvSpPr/>
          <p:nvPr/>
        </p:nvSpPr>
        <p:spPr>
          <a:xfrm>
            <a:off x="2662172" y="1742785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円/楕円 37"/>
          <p:cNvSpPr/>
          <p:nvPr/>
        </p:nvSpPr>
        <p:spPr>
          <a:xfrm>
            <a:off x="3632550" y="1745046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円/楕円 38"/>
          <p:cNvSpPr/>
          <p:nvPr/>
        </p:nvSpPr>
        <p:spPr>
          <a:xfrm>
            <a:off x="5496272" y="1733680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" name="円/楕円 39"/>
          <p:cNvSpPr/>
          <p:nvPr/>
        </p:nvSpPr>
        <p:spPr>
          <a:xfrm>
            <a:off x="1146483" y="1744915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9" name="円/楕円 42"/>
          <p:cNvSpPr/>
          <p:nvPr/>
        </p:nvSpPr>
        <p:spPr>
          <a:xfrm>
            <a:off x="1763688" y="1750167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1007132" y="4221088"/>
            <a:ext cx="6984776" cy="900000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20000"/>
                </a:srgbClr>
              </a:gs>
              <a:gs pos="100000">
                <a:srgbClr val="00B0F0">
                  <a:alpha val="20000"/>
                </a:srgbClr>
              </a:gs>
            </a:gsLst>
            <a:lin ang="13500000" scaled="1"/>
            <a:tileRect/>
          </a:gra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" name="円/楕円 46"/>
          <p:cNvSpPr/>
          <p:nvPr/>
        </p:nvSpPr>
        <p:spPr>
          <a:xfrm>
            <a:off x="4900631" y="489425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" name="円/楕円 47"/>
          <p:cNvSpPr/>
          <p:nvPr/>
        </p:nvSpPr>
        <p:spPr>
          <a:xfrm>
            <a:off x="5481424" y="451541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円/楕円 48"/>
          <p:cNvSpPr/>
          <p:nvPr/>
        </p:nvSpPr>
        <p:spPr>
          <a:xfrm>
            <a:off x="3837585" y="471137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6" name="円/楕円 49"/>
          <p:cNvSpPr/>
          <p:nvPr/>
        </p:nvSpPr>
        <p:spPr>
          <a:xfrm>
            <a:off x="2291829" y="449614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7" name="円/楕円 50"/>
          <p:cNvSpPr/>
          <p:nvPr/>
        </p:nvSpPr>
        <p:spPr>
          <a:xfrm>
            <a:off x="3891585" y="481330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8" name="円/楕円 51"/>
          <p:cNvSpPr/>
          <p:nvPr/>
        </p:nvSpPr>
        <p:spPr>
          <a:xfrm>
            <a:off x="2226685" y="439429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9" name="円/楕円 52"/>
          <p:cNvSpPr/>
          <p:nvPr/>
        </p:nvSpPr>
        <p:spPr>
          <a:xfrm>
            <a:off x="3211370" y="441496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0" name="円/楕円 53"/>
          <p:cNvSpPr/>
          <p:nvPr/>
        </p:nvSpPr>
        <p:spPr>
          <a:xfrm>
            <a:off x="1545163" y="444905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1" name="円/楕円 54"/>
          <p:cNvSpPr/>
          <p:nvPr/>
        </p:nvSpPr>
        <p:spPr>
          <a:xfrm>
            <a:off x="5362592" y="446141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2" name="円/楕円 55"/>
          <p:cNvSpPr/>
          <p:nvPr/>
        </p:nvSpPr>
        <p:spPr>
          <a:xfrm>
            <a:off x="1306522" y="488700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3" name="円/楕円 56"/>
          <p:cNvSpPr/>
          <p:nvPr/>
        </p:nvSpPr>
        <p:spPr>
          <a:xfrm>
            <a:off x="4465257" y="449580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4" name="円/楕円 57"/>
          <p:cNvSpPr/>
          <p:nvPr/>
        </p:nvSpPr>
        <p:spPr>
          <a:xfrm>
            <a:off x="1259148" y="477900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5" name="円/楕円 58"/>
          <p:cNvSpPr/>
          <p:nvPr/>
        </p:nvSpPr>
        <p:spPr>
          <a:xfrm>
            <a:off x="3945585" y="468715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6" name="円/楕円 59"/>
          <p:cNvSpPr/>
          <p:nvPr/>
        </p:nvSpPr>
        <p:spPr>
          <a:xfrm>
            <a:off x="5011921" y="4954935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7" name="円/楕円 60"/>
          <p:cNvSpPr/>
          <p:nvPr/>
        </p:nvSpPr>
        <p:spPr>
          <a:xfrm>
            <a:off x="3074596" y="440590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8" name="円/楕円 61"/>
          <p:cNvSpPr/>
          <p:nvPr/>
        </p:nvSpPr>
        <p:spPr>
          <a:xfrm>
            <a:off x="1546781" y="458875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9" name="円/楕円 62"/>
          <p:cNvSpPr/>
          <p:nvPr/>
        </p:nvSpPr>
        <p:spPr>
          <a:xfrm>
            <a:off x="3145566" y="447009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0" name="円/楕円 63"/>
          <p:cNvSpPr/>
          <p:nvPr/>
        </p:nvSpPr>
        <p:spPr>
          <a:xfrm>
            <a:off x="2864013" y="486864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1" name="円/楕円 64"/>
          <p:cNvSpPr/>
          <p:nvPr/>
        </p:nvSpPr>
        <p:spPr>
          <a:xfrm>
            <a:off x="3383568" y="484984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2" name="円/楕円 65"/>
          <p:cNvSpPr/>
          <p:nvPr/>
        </p:nvSpPr>
        <p:spPr>
          <a:xfrm>
            <a:off x="3308342" y="495784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3" name="円/楕円 66"/>
          <p:cNvSpPr/>
          <p:nvPr/>
        </p:nvSpPr>
        <p:spPr>
          <a:xfrm>
            <a:off x="4519257" y="462903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4" name="円/楕円 67"/>
          <p:cNvSpPr/>
          <p:nvPr/>
        </p:nvSpPr>
        <p:spPr>
          <a:xfrm>
            <a:off x="5469176" y="440741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5" name="円/楕円 68"/>
          <p:cNvSpPr/>
          <p:nvPr/>
        </p:nvSpPr>
        <p:spPr>
          <a:xfrm>
            <a:off x="2183829" y="448847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6" name="円/楕円 69"/>
          <p:cNvSpPr/>
          <p:nvPr/>
        </p:nvSpPr>
        <p:spPr>
          <a:xfrm>
            <a:off x="3275713" y="483893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7" name="円/楕円 70"/>
          <p:cNvSpPr/>
          <p:nvPr/>
        </p:nvSpPr>
        <p:spPr>
          <a:xfrm>
            <a:off x="1196959" y="488298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8" name="円/楕円 71"/>
          <p:cNvSpPr/>
          <p:nvPr/>
        </p:nvSpPr>
        <p:spPr>
          <a:xfrm>
            <a:off x="5007780" y="484025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9" name="円/楕円 72"/>
          <p:cNvSpPr/>
          <p:nvPr/>
        </p:nvSpPr>
        <p:spPr>
          <a:xfrm>
            <a:off x="2793142" y="481464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0" name="円/楕円 73"/>
          <p:cNvSpPr/>
          <p:nvPr/>
        </p:nvSpPr>
        <p:spPr>
          <a:xfrm>
            <a:off x="2806868" y="494546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" name="円/楕円 74"/>
          <p:cNvSpPr/>
          <p:nvPr/>
        </p:nvSpPr>
        <p:spPr>
          <a:xfrm>
            <a:off x="1654781" y="453930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2" name="円/楕円 75"/>
          <p:cNvSpPr/>
          <p:nvPr/>
        </p:nvSpPr>
        <p:spPr>
          <a:xfrm>
            <a:off x="4394563" y="4603806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3" name="円/楕円 76"/>
          <p:cNvSpPr/>
          <p:nvPr/>
        </p:nvSpPr>
        <p:spPr>
          <a:xfrm>
            <a:off x="4363924" y="4461057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4" name="円/楕円 77"/>
          <p:cNvSpPr/>
          <p:nvPr/>
        </p:nvSpPr>
        <p:spPr>
          <a:xfrm>
            <a:off x="2707740" y="4767097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5" name="円/楕円 78"/>
          <p:cNvSpPr/>
          <p:nvPr/>
        </p:nvSpPr>
        <p:spPr>
          <a:xfrm>
            <a:off x="3031740" y="4317041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6" name="円/楕円 79"/>
          <p:cNvSpPr/>
          <p:nvPr/>
        </p:nvSpPr>
        <p:spPr>
          <a:xfrm>
            <a:off x="4867980" y="4786257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7" name="円/楕円 80"/>
          <p:cNvSpPr/>
          <p:nvPr/>
        </p:nvSpPr>
        <p:spPr>
          <a:xfrm>
            <a:off x="3211796" y="4767097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8" name="円/楕円 81"/>
          <p:cNvSpPr/>
          <p:nvPr/>
        </p:nvSpPr>
        <p:spPr>
          <a:xfrm>
            <a:off x="5319424" y="4335049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9" name="円/楕円 82"/>
          <p:cNvSpPr/>
          <p:nvPr/>
        </p:nvSpPr>
        <p:spPr>
          <a:xfrm>
            <a:off x="1151148" y="4731680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0" name="円/楕円 83"/>
          <p:cNvSpPr/>
          <p:nvPr/>
        </p:nvSpPr>
        <p:spPr>
          <a:xfrm>
            <a:off x="3776673" y="4623081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1" name="円/楕円 84"/>
          <p:cNvSpPr/>
          <p:nvPr/>
        </p:nvSpPr>
        <p:spPr>
          <a:xfrm>
            <a:off x="2131676" y="4335049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2" name="円/楕円 85"/>
          <p:cNvSpPr/>
          <p:nvPr/>
        </p:nvSpPr>
        <p:spPr>
          <a:xfrm>
            <a:off x="1475220" y="4407057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3" name="円/楕円 88"/>
          <p:cNvSpPr/>
          <p:nvPr/>
        </p:nvSpPr>
        <p:spPr>
          <a:xfrm>
            <a:off x="7330473" y="182610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4" name="円/楕円 89"/>
          <p:cNvSpPr/>
          <p:nvPr/>
        </p:nvSpPr>
        <p:spPr>
          <a:xfrm>
            <a:off x="7384473" y="192802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5" name="円/楕円 90"/>
          <p:cNvSpPr/>
          <p:nvPr/>
        </p:nvSpPr>
        <p:spPr>
          <a:xfrm>
            <a:off x="6704313" y="183599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6" name="円/楕円 91"/>
          <p:cNvSpPr/>
          <p:nvPr/>
        </p:nvSpPr>
        <p:spPr>
          <a:xfrm>
            <a:off x="7438473" y="180188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7" name="円/楕円 92"/>
          <p:cNvSpPr/>
          <p:nvPr/>
        </p:nvSpPr>
        <p:spPr>
          <a:xfrm>
            <a:off x="6567539" y="182693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8" name="円/楕円 93"/>
          <p:cNvSpPr/>
          <p:nvPr/>
        </p:nvSpPr>
        <p:spPr>
          <a:xfrm>
            <a:off x="6638509" y="189112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6" name="円/楕円 101"/>
          <p:cNvSpPr/>
          <p:nvPr/>
        </p:nvSpPr>
        <p:spPr>
          <a:xfrm>
            <a:off x="6524683" y="1738073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8" name="円/楕円 103"/>
          <p:cNvSpPr/>
          <p:nvPr/>
        </p:nvSpPr>
        <p:spPr>
          <a:xfrm>
            <a:off x="7269561" y="1737806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9" name="円/楕円 104"/>
          <p:cNvSpPr/>
          <p:nvPr/>
        </p:nvSpPr>
        <p:spPr>
          <a:xfrm>
            <a:off x="7532434" y="476523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0" name="円/楕円 105"/>
          <p:cNvSpPr/>
          <p:nvPr/>
        </p:nvSpPr>
        <p:spPr>
          <a:xfrm>
            <a:off x="7586434" y="486715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1" name="円/楕円 106"/>
          <p:cNvSpPr/>
          <p:nvPr/>
        </p:nvSpPr>
        <p:spPr>
          <a:xfrm>
            <a:off x="6158130" y="445888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2" name="円/楕円 107"/>
          <p:cNvSpPr/>
          <p:nvPr/>
        </p:nvSpPr>
        <p:spPr>
          <a:xfrm>
            <a:off x="7640434" y="474101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3" name="円/楕円 108"/>
          <p:cNvSpPr/>
          <p:nvPr/>
        </p:nvSpPr>
        <p:spPr>
          <a:xfrm>
            <a:off x="6021356" y="444982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4" name="円/楕円 109"/>
          <p:cNvSpPr/>
          <p:nvPr/>
        </p:nvSpPr>
        <p:spPr>
          <a:xfrm>
            <a:off x="6092326" y="451401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5" name="円/楕円 110"/>
          <p:cNvSpPr/>
          <p:nvPr/>
        </p:nvSpPr>
        <p:spPr>
          <a:xfrm>
            <a:off x="6360431" y="484446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6" name="円/楕円 111"/>
          <p:cNvSpPr/>
          <p:nvPr/>
        </p:nvSpPr>
        <p:spPr>
          <a:xfrm>
            <a:off x="7122908" y="457205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7" name="円/楕円 112"/>
          <p:cNvSpPr/>
          <p:nvPr/>
        </p:nvSpPr>
        <p:spPr>
          <a:xfrm>
            <a:off x="7047682" y="468005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8" name="円/楕円 113"/>
          <p:cNvSpPr/>
          <p:nvPr/>
        </p:nvSpPr>
        <p:spPr>
          <a:xfrm>
            <a:off x="7015053" y="4561138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9" name="円/楕円 114"/>
          <p:cNvSpPr/>
          <p:nvPr/>
        </p:nvSpPr>
        <p:spPr>
          <a:xfrm>
            <a:off x="6289560" y="479046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0" name="円/楕円 115"/>
          <p:cNvSpPr/>
          <p:nvPr/>
        </p:nvSpPr>
        <p:spPr>
          <a:xfrm>
            <a:off x="6303286" y="492128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1" name="円/楕円 116"/>
          <p:cNvSpPr/>
          <p:nvPr/>
        </p:nvSpPr>
        <p:spPr>
          <a:xfrm>
            <a:off x="6204158" y="4742924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2" name="円/楕円 117"/>
          <p:cNvSpPr/>
          <p:nvPr/>
        </p:nvSpPr>
        <p:spPr>
          <a:xfrm>
            <a:off x="5978500" y="4360965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3" name="円/楕円 118"/>
          <p:cNvSpPr/>
          <p:nvPr/>
        </p:nvSpPr>
        <p:spPr>
          <a:xfrm>
            <a:off x="6951136" y="4489302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4" name="円/楕円 119"/>
          <p:cNvSpPr/>
          <p:nvPr/>
        </p:nvSpPr>
        <p:spPr>
          <a:xfrm>
            <a:off x="7471522" y="4676933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160" name="直線コネクタ 159"/>
          <p:cNvCxnSpPr/>
          <p:nvPr/>
        </p:nvCxnSpPr>
        <p:spPr>
          <a:xfrm>
            <a:off x="425599" y="1931869"/>
            <a:ext cx="36004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グループ化 13"/>
          <p:cNvGrpSpPr/>
          <p:nvPr/>
        </p:nvGrpSpPr>
        <p:grpSpPr>
          <a:xfrm>
            <a:off x="961378" y="1939288"/>
            <a:ext cx="2720930" cy="2312008"/>
            <a:chOff x="961378" y="1939288"/>
            <a:chExt cx="2720930" cy="2247670"/>
          </a:xfrm>
        </p:grpSpPr>
        <p:sp>
          <p:nvSpPr>
            <p:cNvPr id="164" name="二等辺三角形 163"/>
            <p:cNvSpPr/>
            <p:nvPr/>
          </p:nvSpPr>
          <p:spPr>
            <a:xfrm>
              <a:off x="1965808" y="1939288"/>
              <a:ext cx="1716500" cy="2247670"/>
            </a:xfrm>
            <a:prstGeom prst="triangle">
              <a:avLst/>
            </a:prstGeom>
            <a:gradFill flip="none" rotWithShape="1">
              <a:gsLst>
                <a:gs pos="0">
                  <a:srgbClr val="C00000">
                    <a:alpha val="80000"/>
                  </a:srgbClr>
                </a:gs>
                <a:gs pos="100000">
                  <a:srgbClr val="C00000">
                    <a:alpha val="22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65" name="テキスト ボックス 164"/>
            <p:cNvSpPr txBox="1"/>
            <p:nvPr/>
          </p:nvSpPr>
          <p:spPr>
            <a:xfrm>
              <a:off x="961378" y="3140968"/>
              <a:ext cx="10974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diffusion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distance</a:t>
              </a:r>
            </a:p>
          </p:txBody>
        </p:sp>
        <p:pic>
          <p:nvPicPr>
            <p:cNvPr id="168" name="TexTeXPicture" descr="&lt;?xml version=&quot;1.0&quot; encoding=&quot;utf-16&quot;?&gt;&#10;&lt;TeXTeX&gt;&#10;  &lt;preamble&gt;\documentclass{jarticle}&#10;\usepackage{amsmath}&#10;\pagestyle{empty}&lt;/preamble&gt;&#10;  &lt;body&gt;\begin{align*} &#10;\Delta Y_{\rm drift}&#10;\end{align*}&lt;/body&gt;&#10;  &lt;fcolor&gt;FF000000&lt;/fcolor&gt;&#10;  &lt;bcolor&gt;FFFFFFFF&lt;/bcolor&gt;&#10;  &lt;transparent&gt;True&lt;/transparent&gt;&#10;  &lt;resolution&gt;1800&lt;/resolution&gt;&#10;  &lt;imageh&gt;214&lt;/imageh&gt;&#10;  &lt;imagew&gt;711&lt;/imagew&gt;&#10;  &lt;scale&gt;50&lt;/scale&gt;&#10;  &lt;cursor&gt;36&lt;/cursor&gt;&#10;&lt;/TeXTeX&g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410" y="3856706"/>
              <a:ext cx="845887" cy="254598"/>
            </a:xfrm>
            <a:prstGeom prst="rect">
              <a:avLst/>
            </a:prstGeom>
          </p:spPr>
        </p:pic>
      </p:grpSp>
      <p:grpSp>
        <p:nvGrpSpPr>
          <p:cNvPr id="13" name="グループ化 12"/>
          <p:cNvGrpSpPr/>
          <p:nvPr/>
        </p:nvGrpSpPr>
        <p:grpSpPr>
          <a:xfrm>
            <a:off x="1402155" y="2329541"/>
            <a:ext cx="6887587" cy="1857417"/>
            <a:chOff x="1402155" y="2329541"/>
            <a:chExt cx="6887587" cy="1857417"/>
          </a:xfrm>
        </p:grpSpPr>
        <p:grpSp>
          <p:nvGrpSpPr>
            <p:cNvPr id="125" name="グループ化 124"/>
            <p:cNvGrpSpPr/>
            <p:nvPr/>
          </p:nvGrpSpPr>
          <p:grpSpPr>
            <a:xfrm>
              <a:off x="1402155" y="2329541"/>
              <a:ext cx="5798636" cy="1857417"/>
              <a:chOff x="1933537" y="2422405"/>
              <a:chExt cx="4841734" cy="1835596"/>
            </a:xfrm>
          </p:grpSpPr>
          <p:cxnSp>
            <p:nvCxnSpPr>
              <p:cNvPr id="126" name="直線コネクタ 125"/>
              <p:cNvCxnSpPr/>
              <p:nvPr/>
            </p:nvCxnSpPr>
            <p:spPr>
              <a:xfrm>
                <a:off x="4272896" y="2422405"/>
                <a:ext cx="336873" cy="360040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7" name="直線コネクタ 126"/>
              <p:cNvCxnSpPr/>
              <p:nvPr/>
            </p:nvCxnSpPr>
            <p:spPr>
              <a:xfrm flipH="1">
                <a:off x="4096871" y="2782445"/>
                <a:ext cx="512898" cy="542571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8" name="直線コネクタ 127"/>
              <p:cNvCxnSpPr/>
              <p:nvPr/>
            </p:nvCxnSpPr>
            <p:spPr>
              <a:xfrm flipH="1">
                <a:off x="3643923" y="3314101"/>
                <a:ext cx="460061" cy="213566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9" name="直線コネクタ 128"/>
              <p:cNvCxnSpPr/>
              <p:nvPr/>
            </p:nvCxnSpPr>
            <p:spPr>
              <a:xfrm flipH="1">
                <a:off x="3055863" y="3523091"/>
                <a:ext cx="589192" cy="683831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0" name="直線コネクタ 129"/>
              <p:cNvCxnSpPr/>
              <p:nvPr/>
            </p:nvCxnSpPr>
            <p:spPr>
              <a:xfrm>
                <a:off x="5561570" y="2441099"/>
                <a:ext cx="60270" cy="773460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1" name="直線コネクタ 130"/>
              <p:cNvCxnSpPr/>
              <p:nvPr/>
            </p:nvCxnSpPr>
            <p:spPr>
              <a:xfrm>
                <a:off x="5629401" y="3206030"/>
                <a:ext cx="285152" cy="349752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2" name="直線コネクタ 131"/>
              <p:cNvCxnSpPr/>
              <p:nvPr/>
            </p:nvCxnSpPr>
            <p:spPr>
              <a:xfrm flipH="1">
                <a:off x="5484002" y="3536387"/>
                <a:ext cx="423905" cy="230609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3" name="直線コネクタ 132"/>
              <p:cNvCxnSpPr/>
              <p:nvPr/>
            </p:nvCxnSpPr>
            <p:spPr>
              <a:xfrm>
                <a:off x="5513840" y="3766996"/>
                <a:ext cx="396361" cy="491005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4" name="直線コネクタ 133"/>
              <p:cNvCxnSpPr/>
              <p:nvPr/>
            </p:nvCxnSpPr>
            <p:spPr>
              <a:xfrm flipH="1">
                <a:off x="3147345" y="2427835"/>
                <a:ext cx="84457" cy="411649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5" name="直線コネクタ 134"/>
              <p:cNvCxnSpPr/>
              <p:nvPr/>
            </p:nvCxnSpPr>
            <p:spPr>
              <a:xfrm>
                <a:off x="3147345" y="2821735"/>
                <a:ext cx="164160" cy="283568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6" name="直線コネクタ 135"/>
              <p:cNvCxnSpPr/>
              <p:nvPr/>
            </p:nvCxnSpPr>
            <p:spPr>
              <a:xfrm>
                <a:off x="3311506" y="3089947"/>
                <a:ext cx="192702" cy="607395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7" name="直線コネクタ 136"/>
              <p:cNvCxnSpPr/>
              <p:nvPr/>
            </p:nvCxnSpPr>
            <p:spPr>
              <a:xfrm flipH="1">
                <a:off x="3452854" y="3677766"/>
                <a:ext cx="48682" cy="552684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8" name="直線コネクタ 137"/>
              <p:cNvCxnSpPr/>
              <p:nvPr/>
            </p:nvCxnSpPr>
            <p:spPr>
              <a:xfrm>
                <a:off x="6060070" y="2458614"/>
                <a:ext cx="336873" cy="360040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9" name="直線コネクタ 138"/>
              <p:cNvCxnSpPr/>
              <p:nvPr/>
            </p:nvCxnSpPr>
            <p:spPr>
              <a:xfrm flipH="1">
                <a:off x="6084216" y="2818654"/>
                <a:ext cx="310449" cy="260240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0" name="直線コネクタ 139"/>
              <p:cNvCxnSpPr/>
              <p:nvPr/>
            </p:nvCxnSpPr>
            <p:spPr>
              <a:xfrm>
                <a:off x="6078872" y="3070776"/>
                <a:ext cx="532080" cy="528747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1" name="直線コネクタ 140"/>
              <p:cNvCxnSpPr/>
              <p:nvPr/>
            </p:nvCxnSpPr>
            <p:spPr>
              <a:xfrm>
                <a:off x="6616872" y="3597745"/>
                <a:ext cx="158399" cy="609177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2" name="直線コネクタ 141"/>
              <p:cNvCxnSpPr/>
              <p:nvPr/>
            </p:nvCxnSpPr>
            <p:spPr>
              <a:xfrm>
                <a:off x="1933537" y="2450443"/>
                <a:ext cx="47675" cy="256431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3" name="直線コネクタ 142"/>
              <p:cNvCxnSpPr/>
              <p:nvPr/>
            </p:nvCxnSpPr>
            <p:spPr>
              <a:xfrm>
                <a:off x="1979712" y="2689167"/>
                <a:ext cx="547373" cy="695317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4" name="直線コネクタ 143"/>
              <p:cNvCxnSpPr/>
              <p:nvPr/>
            </p:nvCxnSpPr>
            <p:spPr>
              <a:xfrm>
                <a:off x="2519749" y="3366353"/>
                <a:ext cx="168912" cy="322333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5" name="直線コネクタ 144"/>
              <p:cNvCxnSpPr/>
              <p:nvPr/>
            </p:nvCxnSpPr>
            <p:spPr>
              <a:xfrm>
                <a:off x="2688662" y="3687046"/>
                <a:ext cx="30181" cy="543404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6" name="直線コネクタ 145"/>
              <p:cNvCxnSpPr/>
              <p:nvPr/>
            </p:nvCxnSpPr>
            <p:spPr>
              <a:xfrm flipH="1">
                <a:off x="5157084" y="2437094"/>
                <a:ext cx="55734" cy="341223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7" name="直線コネクタ 146"/>
              <p:cNvCxnSpPr/>
              <p:nvPr/>
            </p:nvCxnSpPr>
            <p:spPr>
              <a:xfrm flipH="1">
                <a:off x="4644186" y="2778317"/>
                <a:ext cx="512898" cy="542571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8" name="直線コネクタ 147"/>
              <p:cNvCxnSpPr/>
              <p:nvPr/>
            </p:nvCxnSpPr>
            <p:spPr>
              <a:xfrm>
                <a:off x="4651299" y="3309973"/>
                <a:ext cx="168912" cy="322333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9" name="直線コネクタ 148"/>
              <p:cNvCxnSpPr/>
              <p:nvPr/>
            </p:nvCxnSpPr>
            <p:spPr>
              <a:xfrm flipH="1">
                <a:off x="4529412" y="3630681"/>
                <a:ext cx="290799" cy="609135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169" name="テキスト ボックス 168"/>
            <p:cNvSpPr txBox="1"/>
            <p:nvPr/>
          </p:nvSpPr>
          <p:spPr>
            <a:xfrm>
              <a:off x="7125513" y="3141218"/>
              <a:ext cx="11642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random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walk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4838218" y="6200725"/>
            <a:ext cx="4329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iffusion master equation: MK+, PLB(2014)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probabilistic argument: Ohnishi+, PRC(2016)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3465024" y="1654562"/>
            <a:ext cx="5571472" cy="4397332"/>
            <a:chOff x="3465024" y="1654562"/>
            <a:chExt cx="5571472" cy="4397332"/>
          </a:xfrm>
        </p:grpSpPr>
        <p:sp>
          <p:nvSpPr>
            <p:cNvPr id="12" name="角丸四角形 11"/>
            <p:cNvSpPr/>
            <p:nvPr/>
          </p:nvSpPr>
          <p:spPr>
            <a:xfrm>
              <a:off x="5191980" y="5373216"/>
              <a:ext cx="3844516" cy="678678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50" name="正方形/長方形 149"/>
            <p:cNvSpPr/>
            <p:nvPr/>
          </p:nvSpPr>
          <p:spPr>
            <a:xfrm>
              <a:off x="3465024" y="1654562"/>
              <a:ext cx="2226956" cy="3466526"/>
            </a:xfrm>
            <a:prstGeom prst="rect">
              <a:avLst/>
            </a:prstGeom>
            <a:solidFill>
              <a:srgbClr val="4F81BD">
                <a:alpha val="37000"/>
              </a:srgbClr>
            </a:solidFill>
            <a:ln w="25400" cap="flat" cmpd="sng" algn="ctr">
              <a:solidFill>
                <a:srgbClr val="4F81BD">
                  <a:shade val="50000"/>
                  <a:alpha val="53000"/>
                </a:srgb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52" name="左中かっこ 151"/>
            <p:cNvSpPr/>
            <p:nvPr/>
          </p:nvSpPr>
          <p:spPr>
            <a:xfrm rot="16200000">
              <a:off x="4385730" y="4206001"/>
              <a:ext cx="385543" cy="2226956"/>
            </a:xfrm>
            <a:prstGeom prst="leftBrace">
              <a:avLst>
                <a:gd name="adj1" fmla="val 27563"/>
                <a:gd name="adj2" fmla="val 50000"/>
              </a:avLst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66" name="TexTeXPicture" descr="&lt;?xml version=&quot;1.0&quot; encoding=&quot;utf-16&quot;?&gt;&#10;&lt;TeXTeX&gt;&#10;  &lt;preamble&gt;\documentclass{jarticle}&#10;\usepackage{amsmath}&#10;\pagestyle{empty}&lt;/preamble&gt;&#10;  &lt;body&gt;\begin{align*} &#10;\Delta Y&#10;\end{align*}&lt;/body&gt;&#10;  &lt;fcolor&gt;FF000000&lt;/fcolor&gt;&#10;  &lt;bcolor&gt;FFFFFFFF&lt;/bcolor&gt;&#10;  &lt;transparent&gt;True&lt;/transparent&gt;&#10;  &lt;resolution&gt;1800&lt;/resolution&gt;&#10;  &lt;imageh&gt;175&lt;/imageh&gt;&#10;  &lt;imagew&gt;385&lt;/imagew&gt;&#10;  &lt;scale&gt;50&lt;/scale&gt;&#10;  &lt;cursor&gt;24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3200" y="5512251"/>
              <a:ext cx="577636" cy="262561"/>
            </a:xfrm>
            <a:prstGeom prst="rect">
              <a:avLst/>
            </a:prstGeom>
          </p:spPr>
        </p:pic>
        <p:sp>
          <p:nvSpPr>
            <p:cNvPr id="5" name="右矢印 4"/>
            <p:cNvSpPr/>
            <p:nvPr/>
          </p:nvSpPr>
          <p:spPr>
            <a:xfrm>
              <a:off x="5292080" y="5445224"/>
              <a:ext cx="419060" cy="526015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5690056" y="5484851"/>
              <a:ext cx="32263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Study 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/>
                  <a:cs typeface="+mn-cs"/>
                </a:rPr>
                <a:t>D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Y dependence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t\to\infty&#10;\end{align*}&lt;/body&gt;&#10;  &lt;fcolor&gt;FF000000&lt;/fcolor&gt;&#10;  &lt;bcolor&gt;FFFFFFFF&lt;/bcolor&gt;&#10;  &lt;transparent&gt;True&lt;/transparent&gt;&#10;  &lt;resolution&gt;1800&lt;/resolution&gt;&#10;  &lt;imageh&gt;158&lt;/imageh&gt;&#10;  &lt;imagew&gt;706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320" y="6000013"/>
            <a:ext cx="1075316" cy="240652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1476822" y="6240665"/>
            <a:ext cx="2653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Poisson distribution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51" name="グループ化 150"/>
          <p:cNvGrpSpPr/>
          <p:nvPr/>
        </p:nvGrpSpPr>
        <p:grpSpPr>
          <a:xfrm>
            <a:off x="4932039" y="2308967"/>
            <a:ext cx="4032449" cy="587084"/>
            <a:chOff x="4932039" y="2308967"/>
            <a:chExt cx="4032449" cy="587084"/>
          </a:xfrm>
        </p:grpSpPr>
        <p:sp>
          <p:nvSpPr>
            <p:cNvPr id="153" name="四角形吹き出し 152"/>
            <p:cNvSpPr/>
            <p:nvPr/>
          </p:nvSpPr>
          <p:spPr>
            <a:xfrm>
              <a:off x="4932039" y="2308967"/>
              <a:ext cx="4032449" cy="587084"/>
            </a:xfrm>
            <a:prstGeom prst="wedgeRectCallout">
              <a:avLst>
                <a:gd name="adj1" fmla="val -28824"/>
                <a:gd name="adj2" fmla="val -96033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54" name="TexTeXPicture" descr="&lt;?xml version=&quot;1.0&quot; encoding=&quot;utf-16&quot;?&gt;&#10;&lt;TeXTeX&gt;&#10;  &lt;preamble&gt;\documentclass{jarticle}&#10;\usepackage{amsmath}&#10;\pagestyle{empty}&lt;/preamble&gt;&#10;  &lt;body&gt;\begin{align*} &#10;\langle \bar{Q}^2\rangle_c,~&#10;\langle \bar{Q}^3\rangle_c,~&#10;\langle \bar{Q}^4\rangle_c\end{align*}&lt;/body&gt;&#10;  &lt;fcolor&gt;FF000000&lt;/fcolor&gt;&#10;  &lt;bcolor&gt;FFFFFFFF&lt;/bcolor&gt;&#10;  &lt;transparent&gt;True&lt;/transparent&gt;&#10;  &lt;resolution&gt;1800&lt;/resolution&gt;&#10;  &lt;imageh&gt;283&lt;/imageh&gt;&#10;  &lt;imagew&gt;2155&lt;/imagew&gt;&#10;  &lt;scale&gt;50&lt;/scale&gt;&#10;  &lt;cursor&gt;91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659" y="2456246"/>
              <a:ext cx="2209093" cy="290104"/>
            </a:xfrm>
            <a:prstGeom prst="rect">
              <a:avLst/>
            </a:prstGeom>
          </p:spPr>
        </p:pic>
        <p:sp>
          <p:nvSpPr>
            <p:cNvPr id="156" name="テキスト ボックス 155"/>
            <p:cNvSpPr txBox="1"/>
            <p:nvPr/>
          </p:nvSpPr>
          <p:spPr>
            <a:xfrm>
              <a:off x="5009487" y="2370465"/>
              <a:ext cx="1565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cumulants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: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626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TexTeXPicture" descr="&lt;?xml version=&quot;1.0&quot; encoding=&quot;utf-16&quot;?&gt;&#10;&lt;TeXTeX&gt;&#10;  &lt;preamble&gt;\documentclass{jarticle}&#10;\usepackage{amsmath}&#10;\pagestyle{empty}&lt;/preamble&gt;&#10;  &lt;body&gt;\begin{align*} &#10;\Delta\eta / \Delta\eta_{\rm drift}&#10;\end{align*}&lt;/body&gt;&#10;  &lt;fcolor&gt;FF000000&lt;/fcolor&gt;&#10;  &lt;bcolor&gt;FFFFFFFF&lt;/bcolor&gt;&#10;  &lt;transparent&gt;True&lt;/transparent&gt;&#10;  &lt;resolution&gt;1800&lt;/resolution&gt;&#10;  &lt;imageh&gt;250&lt;/imageh&gt;&#10;  &lt;imagew&gt;1156&lt;/imagew&gt;&#10;  &lt;scale&gt;50&lt;/scale&gt;&#10;  &lt;cursor&gt;50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990132"/>
            <a:ext cx="1467818" cy="31743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/>
          <a:srcRect l="9026" b="6057"/>
          <a:stretch/>
        </p:blipFill>
        <p:spPr>
          <a:xfrm>
            <a:off x="539552" y="970483"/>
            <a:ext cx="5219935" cy="394976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287299" cy="584775"/>
          </a:xfrm>
        </p:spPr>
        <p:txBody>
          <a:bodyPr>
            <a:spAutoFit/>
          </a:bodyPr>
          <a:lstStyle/>
          <a:p>
            <a:r>
              <a:rPr kumimoji="1" lang="en-US" altLang="ja-JP" dirty="0" smtClean="0"/>
              <a:t> </a:t>
            </a:r>
            <a:r>
              <a:rPr lang="en-US" altLang="ja-JP" dirty="0" smtClean="0"/>
              <a:t>4</a:t>
            </a:r>
            <a:r>
              <a:rPr lang="en-US" altLang="ja-JP" baseline="30000" dirty="0" smtClean="0"/>
              <a:t>th</a:t>
            </a:r>
            <a:r>
              <a:rPr kumimoji="1" lang="en-US" altLang="ja-JP" dirty="0" smtClean="0"/>
              <a:t> order : w/ </a:t>
            </a:r>
            <a:r>
              <a:rPr lang="en-US" altLang="ja-JP" dirty="0" smtClean="0"/>
              <a:t>Critical Fluctuation  </a:t>
            </a:r>
            <a:endParaRPr kumimoji="1" lang="ja-JP" altLang="en-US" dirty="0"/>
          </a:p>
        </p:txBody>
      </p:sp>
      <p:cxnSp>
        <p:nvCxnSpPr>
          <p:cNvPr id="34" name="直線コネクタ 33"/>
          <p:cNvCxnSpPr/>
          <p:nvPr/>
        </p:nvCxnSpPr>
        <p:spPr>
          <a:xfrm>
            <a:off x="3851920" y="1340768"/>
            <a:ext cx="0" cy="3255846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2" name="四角形吹き出し 41"/>
          <p:cNvSpPr/>
          <p:nvPr/>
        </p:nvSpPr>
        <p:spPr>
          <a:xfrm>
            <a:off x="4104296" y="4445860"/>
            <a:ext cx="1751189" cy="902158"/>
          </a:xfrm>
          <a:prstGeom prst="wedgeRectCallout">
            <a:avLst>
              <a:gd name="adj1" fmla="val -63034"/>
              <a:gd name="adj2" fmla="val -103613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047583" y="4938235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(rough estimate)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44" name="TexTeXPicture" descr="&lt;?xml version=&quot;1.0&quot; encoding=&quot;utf-16&quot;?&gt;&#10;&lt;TeXTeX&gt;&#10;  &lt;preamble&gt;\documentclass{jarticle}&#10;\usepackage{amsmath}&#10;\pagestyle{empty}&lt;/preamble&gt;&#10;  &lt;body&gt;\begin{align*} &#10;\Delta\eta=1.0&#10;\end{align*}&lt;/body&gt;&#10;  &lt;fcolor&gt;FF000000&lt;/fcolor&gt;&#10;  &lt;bcolor&gt;FFFFFFFF&lt;/bcolor&gt;&#10;  &lt;transparent&gt;True&lt;/transparent&gt;&#10;  &lt;resolution&gt;1800&lt;/resolution&gt;&#10;  &lt;imageh&gt;232&lt;/imageh&gt;&#10;  &lt;imagew&gt;969&lt;/imagew&gt;&#10;  &lt;scale&gt;50&lt;/scale&gt;&#10;  &lt;cursor&gt;30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852" y="4605592"/>
            <a:ext cx="1216879" cy="291347"/>
          </a:xfrm>
          <a:prstGeom prst="rect">
            <a:avLst/>
          </a:prstGeom>
        </p:spPr>
      </p:pic>
      <p:sp>
        <p:nvSpPr>
          <p:cNvPr id="31" name="角丸四角形 30"/>
          <p:cNvSpPr/>
          <p:nvPr/>
        </p:nvSpPr>
        <p:spPr>
          <a:xfrm>
            <a:off x="6228184" y="1216280"/>
            <a:ext cx="2808312" cy="4444968"/>
          </a:xfrm>
          <a:prstGeom prst="roundRect">
            <a:avLst>
              <a:gd name="adj" fmla="val 1365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438858" y="966266"/>
            <a:ext cx="229261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Initial Condition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48" name="TexTeXPicture" descr="&lt;?xml version=&quot;1.0&quot; encoding=&quot;utf-16&quot;?&gt;&#10;&lt;TeXTeX&gt;&#10;  &lt;preamble&gt;\documentclass{jarticle}&#10;\usepackage{amsmath}&#10;\pagestyle{empty}&lt;/preamble&gt;&#10;  &lt;body&gt;\begin{align*} &#10;b= \frac{ \langle Q_{\rm(net)}^2 Q_{\rm(tot)} \rangle_c }{&#10;\langle Q_{\rm(net)}\rangle}&#10;\end{align*}&lt;/body&gt;&#10;  &lt;fcolor&gt;FF000000&lt;/fcolor&gt;&#10;  &lt;bcolor&gt;FFFFFFFF&lt;/bcolor&gt;&#10;  &lt;transparent&gt;True&lt;/transparent&gt;&#10;  &lt;resolution&gt;1800&lt;/resolution&gt;&#10;  &lt;imageh&gt;687&lt;/imageh&gt;&#10;  &lt;imagew&gt;2014&lt;/imagew&gt;&#10;  &lt;scale&gt;50&lt;/scale&gt;&#10;  &lt;cursor&gt;48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9" y="2656440"/>
            <a:ext cx="2344829" cy="799850"/>
          </a:xfrm>
          <a:prstGeom prst="rect">
            <a:avLst/>
          </a:prstGeom>
        </p:spPr>
      </p:pic>
      <p:pic>
        <p:nvPicPr>
          <p:cNvPr id="49" name="TexTeXPicture" descr="&lt;?xml version=&quot;1.0&quot; encoding=&quot;utf-16&quot;?&gt;&#10;&lt;TeXTeX&gt;&#10;  &lt;preamble&gt;\documentclass{jarticle}&#10;\usepackage{amsmath}&#10;\pagestyle{empty}&lt;/preamble&gt;&#10;  &lt;body&gt;\begin{align*} &#10;c= \frac{ \langle Q_{\rm(tot)}^2 \rangle_c }{&#10;\langle Q_{\rm(tot)}\rangle}&#10;\end{align*}&lt;/body&gt;&#10;  &lt;fcolor&gt;FF000000&lt;/fcolor&gt;&#10;  &lt;bcolor&gt;FFFFFFFF&lt;/bcolor&gt;&#10;  &lt;transparent&gt;True&lt;/transparent&gt;&#10;  &lt;resolution&gt;1800&lt;/resolution&gt;&#10;  &lt;imageh&gt;687&lt;/imageh&gt;&#10;  &lt;imagew&gt;1375&lt;/imagew&gt;&#10;  &lt;scale&gt;50&lt;/scale&gt;&#10;  &lt;cursor&gt;80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615625"/>
            <a:ext cx="1600864" cy="799850"/>
          </a:xfrm>
          <a:prstGeom prst="rect">
            <a:avLst/>
          </a:prstGeom>
        </p:spPr>
      </p:pic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D_4 = \frac{ \langle Q_{\rm(net)}^4 \rangle_c }{&#10;\langle Q_{\rm(tot)}\rangle}=4&#10;\end{align*}&lt;/body&gt;&#10;  &lt;fcolor&gt;FF000000&lt;/fcolor&gt;&#10;  &lt;bcolor&gt;FFFFFFFF&lt;/bcolor&gt;&#10;  &lt;transparent&gt;True&lt;/transparent&gt;&#10;  &lt;resolution&gt;1800&lt;/resolution&gt;&#10;  &lt;imageh&gt;689&lt;/imageh&gt;&#10;  &lt;imagew&gt;2086&lt;/imagew&gt;&#10;  &lt;scale&gt;50&lt;/scale&gt;&#10;  &lt;cursor&gt;95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53" y="1576321"/>
            <a:ext cx="2378527" cy="785620"/>
          </a:xfrm>
          <a:prstGeom prst="rect">
            <a:avLst/>
          </a:prstGeom>
        </p:spPr>
      </p:pic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D_2 = \frac{ \langle Q_{\rm(net)}^2 \rangle_c }{&#10;\langle Q_{\rm(tot)}\rangle}&#10;=1&#10;\end{align*}&lt;/body&gt;&#10;  &lt;fcolor&gt;FF000000&lt;/fcolor&gt;&#10;  &lt;bcolor&gt;FFFFFFFF&lt;/bcolor&gt;&#10;  &lt;transparent&gt;True&lt;/transparent&gt;&#10;  &lt;resolution&gt;1800&lt;/resolution&gt;&#10;  &lt;imageh&gt;687&lt;/imageh&gt;&#10;  &lt;imagew&gt;2073&lt;/imagew&gt;&#10;  &lt;scale&gt;50&lt;/scale&gt;&#10;  &lt;cursor&gt;96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52" y="4672435"/>
            <a:ext cx="2363704" cy="783340"/>
          </a:xfrm>
          <a:prstGeom prst="rect">
            <a:avLst/>
          </a:prstGeom>
        </p:spPr>
      </p:pic>
      <p:pic>
        <p:nvPicPr>
          <p:cNvPr id="28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^4\rangle(\eta)/&#10;{\rm Skellam}&#10;\end{align*}&lt;/body&gt;&#10;  &lt;fcolor&gt;FF000000&lt;/fcolor&gt;&#10;  &lt;bcolor&gt;FFFFFFFF&lt;/bcolor&gt;&#10;  &lt;transparent&gt;True&lt;/transparent&gt;&#10;  &lt;resolution&gt;1800&lt;/resolution&gt;&#10;  &lt;imageh&gt;284&lt;/imageh&gt;&#10;  &lt;imagew&gt;1915&lt;/imagew&gt;&#10;  &lt;scale&gt;50&lt;/scale&gt;&#10;  &lt;cursor&gt;62&lt;/cursor&gt;&#10;&lt;/TeXTeX&gt;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42726" y="2714103"/>
            <a:ext cx="2315709" cy="34342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39552" y="5912147"/>
            <a:ext cx="8061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Higher order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cumulants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can behave non-monotonically.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426011" y="119731"/>
            <a:ext cx="1638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MK+ (2014)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MK (2015)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41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559261" cy="584775"/>
          </a:xfrm>
        </p:spPr>
        <p:txBody>
          <a:bodyPr/>
          <a:lstStyle/>
          <a:p>
            <a:r>
              <a:rPr kumimoji="1" lang="en-US" altLang="ja-JP" dirty="0" smtClean="0"/>
              <a:t> Rapidity Window Dep.  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53752" y="1607773"/>
            <a:ext cx="3921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STAR Collab. 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(X. Luo, CPOD2014)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99" y="1989991"/>
            <a:ext cx="3960440" cy="3095193"/>
          </a:xfrm>
          <a:prstGeom prst="rect">
            <a:avLst/>
          </a:prstGeom>
        </p:spPr>
      </p:pic>
      <p:sp>
        <p:nvSpPr>
          <p:cNvPr id="19" name="角丸四角形 18"/>
          <p:cNvSpPr/>
          <p:nvPr/>
        </p:nvSpPr>
        <p:spPr>
          <a:xfrm>
            <a:off x="5508104" y="137885"/>
            <a:ext cx="3528392" cy="15121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3"/>
          <a:srcRect l="9026" b="6057"/>
          <a:stretch/>
        </p:blipFill>
        <p:spPr>
          <a:xfrm>
            <a:off x="4824548" y="1700808"/>
            <a:ext cx="4303080" cy="3162551"/>
          </a:xfrm>
          <a:prstGeom prst="rect">
            <a:avLst/>
          </a:prstGeom>
        </p:spPr>
      </p:pic>
      <p:pic>
        <p:nvPicPr>
          <p:cNvPr id="23" name="TexTeXPicture" descr="&lt;?xml version=&quot;1.0&quot; encoding=&quot;utf-16&quot;?&gt;&#10;&lt;TeXTeX&gt;&#10;  &lt;preamble&gt;\documentclass{jarticle}&#10;\usepackage{amsmath}&#10;\pagestyle{empty}&lt;/preamble&gt;&#10;  &lt;body&gt;\begin{align*} &#10;\Delta\eta / \Delta\eta_{\rm drift}&#10;\end{align*}&lt;/body&gt;&#10;  &lt;fcolor&gt;FF000000&lt;/fcolor&gt;&#10;  &lt;bcolor&gt;FFFFFFFF&lt;/bcolor&gt;&#10;  &lt;transparent&gt;True&lt;/transparent&gt;&#10;  &lt;resolution&gt;1800&lt;/resolution&gt;&#10;  &lt;imageh&gt;250&lt;/imageh&gt;&#10;  &lt;imagew&gt;1156&lt;/imagew&gt;&#10;  &lt;scale&gt;50&lt;/scale&gt;&#10;  &lt;cursor&gt;50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941" y="4863359"/>
            <a:ext cx="1467818" cy="317435"/>
          </a:xfrm>
          <a:prstGeom prst="rect">
            <a:avLst/>
          </a:prstGeom>
        </p:spPr>
      </p:pic>
      <p:pic>
        <p:nvPicPr>
          <p:cNvPr id="24" name="TexTeXPicture" descr="&lt;?xml version=&quot;1.0&quot; encoding=&quot;utf-16&quot;?&gt;&#10;&lt;TeXTeX&gt;&#10;  &lt;preamble&gt;\documentclass{jarticle}&#10;\usepackage{amsmath}&#10;\pagestyle{empty}&lt;/preamble&gt;&#10;  &lt;body&gt;\begin{align*} &#10;b= \frac{ \langle Q_{\rm(net)}^2 Q_{\rm(tot)} \rangle_c }{&#10;\langle Q_{\rm(net)}\rangle}&#10;\end{align*}&lt;/body&gt;&#10;  &lt;fcolor&gt;FF000000&lt;/fcolor&gt;&#10;  &lt;bcolor&gt;FFFFFFFF&lt;/bcolor&gt;&#10;  &lt;transparent&gt;True&lt;/transparent&gt;&#10;  &lt;resolution&gt;1800&lt;/resolution&gt;&#10;  &lt;imageh&gt;687&lt;/imageh&gt;&#10;  &lt;imagew&gt;2014&lt;/imagew&gt;&#10;  &lt;scale&gt;50&lt;/scale&gt;&#10;  &lt;cursor&gt;48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77" y="370044"/>
            <a:ext cx="1503272" cy="512785"/>
          </a:xfrm>
          <a:prstGeom prst="rect">
            <a:avLst/>
          </a:prstGeom>
        </p:spPr>
      </p:pic>
      <p:pic>
        <p:nvPicPr>
          <p:cNvPr id="25" name="TexTeXPicture" descr="&lt;?xml version=&quot;1.0&quot; encoding=&quot;utf-16&quot;?&gt;&#10;&lt;TeXTeX&gt;&#10;  &lt;preamble&gt;\documentclass{jarticle}&#10;\usepackage{amsmath}&#10;\pagestyle{empty}&lt;/preamble&gt;&#10;  &lt;body&gt;\begin{align*} &#10;c= \frac{ \langle Q_{\rm(tot)}^2 \rangle_c }{&#10;\langle Q_{\rm(tot)}\rangle}&#10;\end{align*}&lt;/body&gt;&#10;  &lt;fcolor&gt;FF000000&lt;/fcolor&gt;&#10;  &lt;bcolor&gt;FFFFFFFF&lt;/bcolor&gt;&#10;  &lt;transparent&gt;True&lt;/transparent&gt;&#10;  &lt;resolution&gt;1800&lt;/resolution&gt;&#10;  &lt;imageh&gt;687&lt;/imageh&gt;&#10;  &lt;imagew&gt;1375&lt;/imagew&gt;&#10;  &lt;scale&gt;50&lt;/scale&gt;&#10;  &lt;cursor&gt;80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375" y="1039593"/>
            <a:ext cx="1032316" cy="515783"/>
          </a:xfrm>
          <a:prstGeom prst="rect">
            <a:avLst/>
          </a:prstGeom>
        </p:spPr>
      </p:pic>
      <p:pic>
        <p:nvPicPr>
          <p:cNvPr id="26" name="TexTeXPicture" descr="&lt;?xml version=&quot;1.0&quot; encoding=&quot;utf-16&quot;?&gt;&#10;&lt;TeXTeX&gt;&#10;  &lt;preamble&gt;\documentclass{jarticle}&#10;\usepackage{amsmath}&#10;\pagestyle{empty}&lt;/preamble&gt;&#10;  &lt;body&gt;\begin{align*} &#10;D_4 = \frac{ \langle Q_{\rm(net)}^4 \rangle_c }{&#10;\langle Q_{\rm(tot)}\rangle}&#10;\end{align*}&lt;/body&gt;&#10;  &lt;fcolor&gt;FF000000&lt;/fcolor&gt;&#10;  &lt;bcolor&gt;FFFFFFFF&lt;/bcolor&gt;&#10;  &lt;transparent&gt;True&lt;/transparent&gt;&#10;  &lt;resolution&gt;1800&lt;/resolution&gt;&#10;  &lt;imageh&gt;686&lt;/imageh&gt;&#10;  &lt;imagew&gt;1608&lt;/imagew&gt;&#10;  &lt;scale&gt;50&lt;/scale&gt;&#10;  &lt;cursor&gt;93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693" y="370045"/>
            <a:ext cx="1212495" cy="517271"/>
          </a:xfrm>
          <a:prstGeom prst="rect">
            <a:avLst/>
          </a:prstGeom>
        </p:spPr>
      </p:pic>
      <p:pic>
        <p:nvPicPr>
          <p:cNvPr id="27" name="TexTeXPicture" descr="&lt;?xml version=&quot;1.0&quot; encoding=&quot;utf-16&quot;?&gt;&#10;&lt;TeXTeX&gt;&#10;  &lt;preamble&gt;\documentclass{jarticle}&#10;\usepackage{amsmath}&#10;\pagestyle{empty}&lt;/preamble&gt;&#10;  &lt;body&gt;\begin{align*} &#10;D_2 = \frac{ \langle Q_{\rm(net)}^2 \rangle_c }{&#10;\langle Q_{\rm(tot)}\rangle}&#10;\end{align*}&lt;/body&gt;&#10;  &lt;fcolor&gt;FF000000&lt;/fcolor&gt;&#10;  &lt;bcolor&gt;FFFFFFFF&lt;/bcolor&gt;&#10;  &lt;transparent&gt;True&lt;/transparent&gt;&#10;  &lt;resolution&gt;1800&lt;/resolution&gt;&#10;  &lt;imageh&gt;685&lt;/imageh&gt;&#10;  &lt;imagew&gt;1608&lt;/imagew&gt;&#10;  &lt;scale&gt;50&lt;/scale&gt;&#10;  &lt;cursor&gt;93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693" y="1039593"/>
            <a:ext cx="1210772" cy="515783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6402079" y="-27384"/>
            <a:ext cx="18774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Initial Conditions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25386" y="968047"/>
            <a:ext cx="3105337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4</a:t>
            </a:r>
            <a:r>
              <a:rPr kumimoji="1" lang="en-US" altLang="ja-JP" sz="2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th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-order </a:t>
            </a:r>
            <a:r>
              <a:rPr kumimoji="1" lang="en-US" altLang="ja-JP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cumulant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02310" y="5279603"/>
            <a:ext cx="8866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Different initial conditions give rise to different characteristic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+mn-cs"/>
              </a:rPr>
              <a:t>Dh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 dependence.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  <a:sym typeface="Wingdings" panose="05000000000000000000" pitchFamily="2" charset="2"/>
              </a:rPr>
              <a:t> Study initial condition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Non-monotonic behaviors can appear in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+mn-cs"/>
              </a:rPr>
              <a:t>Dh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dependence.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+mn-cs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618144" y="6457890"/>
            <a:ext cx="5529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Finite volume effects: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Sakaida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+, PRC90 (2015)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004302" y="919548"/>
            <a:ext cx="130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MK+, 2014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MK, 2015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65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5" descr="ev2_fron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0" y="908720"/>
            <a:ext cx="6624736" cy="511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285147" cy="584775"/>
          </a:xfrm>
        </p:spPr>
        <p:txBody>
          <a:bodyPr/>
          <a:lstStyle/>
          <a:p>
            <a:r>
              <a:rPr kumimoji="1" lang="en-US" altLang="ja-JP" dirty="0" smtClean="0"/>
              <a:t> Efficiency Correction 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226885" y="2780928"/>
            <a:ext cx="46902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254000" sx="101000" sy="101000" algn="ctr" rotWithShape="0">
                    <a:prstClr val="black">
                      <a:alpha val="94000"/>
                    </a:prstClr>
                  </a:outerShdw>
                </a:effectLst>
                <a:uLnTx/>
                <a:uFillTx/>
                <a:latin typeface="Calibri"/>
                <a:ea typeface="ＭＳ Ｐゴシック"/>
                <a:cs typeface="+mn-cs"/>
              </a:rPr>
              <a:t>Experimental Detectors cannot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dirty="0" smtClean="0">
                <a:solidFill>
                  <a:prstClr val="white"/>
                </a:solidFill>
                <a:effectLst>
                  <a:outerShdw blurRad="254000" sx="101000" sy="101000" algn="ctr" rotWithShape="0">
                    <a:prstClr val="black">
                      <a:alpha val="94000"/>
                    </a:prstClr>
                  </a:outerShdw>
                </a:effectLst>
                <a:latin typeface="Calibri"/>
                <a:ea typeface="ＭＳ Ｐゴシック"/>
              </a:rPr>
              <a:t>observe all particles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254000" sx="101000" sy="101000" algn="ctr" rotWithShape="0">
                  <a:prstClr val="black">
                    <a:alpha val="94000"/>
                  </a:prstClr>
                </a:outerShdw>
              </a:effectLst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2411315" y="4474213"/>
            <a:ext cx="4320480" cy="1206313"/>
            <a:chOff x="2411315" y="4474213"/>
            <a:chExt cx="4320480" cy="1206313"/>
          </a:xfrm>
        </p:grpSpPr>
        <p:sp>
          <p:nvSpPr>
            <p:cNvPr id="7" name="角丸四角形 6"/>
            <p:cNvSpPr/>
            <p:nvPr/>
          </p:nvSpPr>
          <p:spPr>
            <a:xfrm>
              <a:off x="2411315" y="4474213"/>
              <a:ext cx="4320480" cy="1206313"/>
            </a:xfrm>
            <a:prstGeom prst="roundRect">
              <a:avLst/>
            </a:prstGeom>
            <a:solidFill>
              <a:schemeClr val="tx1">
                <a:alpha val="4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2491112" y="4563125"/>
              <a:ext cx="416178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Efficiency </a:t>
              </a: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/>
                  <a:cs typeface="+mn-cs"/>
                </a:rPr>
                <a:t>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400" dirty="0" smtClean="0">
                  <a:solidFill>
                    <a:prstClr val="white"/>
                  </a:solidFill>
                  <a:latin typeface="Calibri"/>
                  <a:ea typeface="ＭＳ Ｐゴシック"/>
                </a:rPr>
                <a:t>probability to observe a particle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sp>
        <p:nvSpPr>
          <p:cNvPr id="5" name="テキスト ボックス 4"/>
          <p:cNvSpPr txBox="1"/>
          <p:nvPr/>
        </p:nvSpPr>
        <p:spPr>
          <a:xfrm>
            <a:off x="565872" y="6165304"/>
            <a:ext cx="8012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Efficiency correction is indispensable in experimental analyses!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74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490332" cy="584775"/>
          </a:xfrm>
        </p:spPr>
        <p:txBody>
          <a:bodyPr/>
          <a:lstStyle/>
          <a:p>
            <a:r>
              <a:rPr kumimoji="1" lang="en-US" altLang="ja-JP" dirty="0" smtClean="0"/>
              <a:t> Slot Machine Analogy  </a:t>
            </a:r>
            <a:endParaRPr kumimoji="1" lang="ja-JP" altLang="en-US" dirty="0"/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7" b="10450"/>
          <a:stretch/>
        </p:blipFill>
        <p:spPr bwMode="auto">
          <a:xfrm>
            <a:off x="1259632" y="1173083"/>
            <a:ext cx="2076821" cy="239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81128"/>
            <a:ext cx="2989596" cy="1526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テキスト ボックス 50"/>
          <p:cNvSpPr txBox="1"/>
          <p:nvPr/>
        </p:nvSpPr>
        <p:spPr>
          <a:xfrm>
            <a:off x="7619415" y="2916233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endParaRPr kumimoji="1" lang="ja-JP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5387167" y="2416534"/>
            <a:ext cx="144016" cy="79208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5531183" y="3010600"/>
            <a:ext cx="144016" cy="198022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5675199" y="2812578"/>
            <a:ext cx="144016" cy="396044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5819215" y="2488542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5963230" y="2416534"/>
            <a:ext cx="144017" cy="79208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6107247" y="2200510"/>
            <a:ext cx="144016" cy="1008112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6251263" y="2056494"/>
            <a:ext cx="144016" cy="115212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6395279" y="2056494"/>
            <a:ext cx="144016" cy="115212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0" name="正方形/長方形 59"/>
          <p:cNvSpPr/>
          <p:nvPr/>
        </p:nvSpPr>
        <p:spPr>
          <a:xfrm>
            <a:off x="6539295" y="2272518"/>
            <a:ext cx="144016" cy="936104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1" name="正方形/長方形 60"/>
          <p:cNvSpPr/>
          <p:nvPr/>
        </p:nvSpPr>
        <p:spPr>
          <a:xfrm>
            <a:off x="6683311" y="2416534"/>
            <a:ext cx="144016" cy="79208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6827327" y="2488542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6971343" y="2668562"/>
            <a:ext cx="144016" cy="54006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7115359" y="2920590"/>
            <a:ext cx="144016" cy="288032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5" name="正方形/長方形 64"/>
          <p:cNvSpPr/>
          <p:nvPr/>
        </p:nvSpPr>
        <p:spPr>
          <a:xfrm>
            <a:off x="7259375" y="3017596"/>
            <a:ext cx="144016" cy="19102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4644008" y="1188041"/>
            <a:ext cx="1369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(</a:t>
            </a:r>
            <a:r>
              <a:rPr kumimoji="1" lang="en-US" altLang="ja-JP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)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7634636" y="5737610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endParaRPr kumimoji="1" lang="ja-JP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8" name="正方形/長方形 67"/>
          <p:cNvSpPr/>
          <p:nvPr/>
        </p:nvSpPr>
        <p:spPr>
          <a:xfrm>
            <a:off x="5402388" y="5237911"/>
            <a:ext cx="144016" cy="79208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9" name="正方形/長方形 68"/>
          <p:cNvSpPr/>
          <p:nvPr/>
        </p:nvSpPr>
        <p:spPr>
          <a:xfrm>
            <a:off x="5546404" y="5669959"/>
            <a:ext cx="144016" cy="36004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0" name="正方形/長方形 69"/>
          <p:cNvSpPr/>
          <p:nvPr/>
        </p:nvSpPr>
        <p:spPr>
          <a:xfrm>
            <a:off x="5690420" y="5489939"/>
            <a:ext cx="128795" cy="54006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1" name="正方形/長方形 70"/>
          <p:cNvSpPr/>
          <p:nvPr/>
        </p:nvSpPr>
        <p:spPr>
          <a:xfrm>
            <a:off x="5834436" y="5309919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2" name="正方形/長方形 71"/>
          <p:cNvSpPr/>
          <p:nvPr/>
        </p:nvSpPr>
        <p:spPr>
          <a:xfrm>
            <a:off x="5978452" y="5237911"/>
            <a:ext cx="144016" cy="79208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3" name="正方形/長方形 72"/>
          <p:cNvSpPr/>
          <p:nvPr/>
        </p:nvSpPr>
        <p:spPr>
          <a:xfrm>
            <a:off x="6122468" y="5489939"/>
            <a:ext cx="128795" cy="54006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4" name="正方形/長方形 73"/>
          <p:cNvSpPr/>
          <p:nvPr/>
        </p:nvSpPr>
        <p:spPr>
          <a:xfrm>
            <a:off x="6266484" y="5309919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5" name="正方形/長方形 74"/>
          <p:cNvSpPr/>
          <p:nvPr/>
        </p:nvSpPr>
        <p:spPr>
          <a:xfrm>
            <a:off x="6410500" y="5561947"/>
            <a:ext cx="144016" cy="468052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6" name="正方形/長方形 75"/>
          <p:cNvSpPr/>
          <p:nvPr/>
        </p:nvSpPr>
        <p:spPr>
          <a:xfrm>
            <a:off x="6554516" y="5795973"/>
            <a:ext cx="144016" cy="23402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7" name="正方形/長方形 76"/>
          <p:cNvSpPr/>
          <p:nvPr/>
        </p:nvSpPr>
        <p:spPr>
          <a:xfrm>
            <a:off x="6698532" y="5669959"/>
            <a:ext cx="144016" cy="36004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8" name="正方形/長方形 77"/>
          <p:cNvSpPr/>
          <p:nvPr/>
        </p:nvSpPr>
        <p:spPr>
          <a:xfrm>
            <a:off x="6842548" y="5849979"/>
            <a:ext cx="144016" cy="18002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9" name="正方形/長方形 78"/>
          <p:cNvSpPr/>
          <p:nvPr/>
        </p:nvSpPr>
        <p:spPr>
          <a:xfrm>
            <a:off x="7125989" y="5930988"/>
            <a:ext cx="144016" cy="9901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4644008" y="3933056"/>
            <a:ext cx="1354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  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(</a:t>
            </a:r>
            <a:r>
              <a:rPr kumimoji="1" lang="en-US" altLang="ja-JP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)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" name="下矢印 80"/>
          <p:cNvSpPr/>
          <p:nvPr/>
        </p:nvSpPr>
        <p:spPr>
          <a:xfrm>
            <a:off x="1619672" y="3789040"/>
            <a:ext cx="1584176" cy="584775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2" name="円/楕円 52"/>
          <p:cNvSpPr/>
          <p:nvPr/>
        </p:nvSpPr>
        <p:spPr>
          <a:xfrm>
            <a:off x="6588224" y="690955"/>
            <a:ext cx="489653" cy="457934"/>
          </a:xfrm>
          <a:prstGeom prst="ellipse">
            <a:avLst/>
          </a:prstGeom>
          <a:gradFill flip="none"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5400000" scaled="0"/>
            <a:tileRect r="-100000" b="-100000"/>
          </a:gra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7116282" y="574438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=     +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8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579940" y="658084"/>
            <a:ext cx="520452" cy="53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8444036" y="658084"/>
            <a:ext cx="520452" cy="53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988827" y="4251806"/>
            <a:ext cx="297080" cy="30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8027194" y="6031171"/>
            <a:ext cx="297080" cy="30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" name="円/楕円 59"/>
          <p:cNvSpPr/>
          <p:nvPr/>
        </p:nvSpPr>
        <p:spPr>
          <a:xfrm>
            <a:off x="7993445" y="3275563"/>
            <a:ext cx="244826" cy="228967"/>
          </a:xfrm>
          <a:prstGeom prst="ellipse">
            <a:avLst/>
          </a:prstGeom>
          <a:gradFill flip="none"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5400000" scaled="0"/>
            <a:tileRect r="-100000" b="-100000"/>
          </a:gra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8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5" b="16137"/>
          <a:stretch/>
        </p:blipFill>
        <p:spPr bwMode="auto">
          <a:xfrm>
            <a:off x="5002344" y="1531034"/>
            <a:ext cx="276857" cy="33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0" name="直線矢印コネクタ 89"/>
          <p:cNvCxnSpPr/>
          <p:nvPr/>
        </p:nvCxnSpPr>
        <p:spPr>
          <a:xfrm flipV="1">
            <a:off x="5387167" y="1840470"/>
            <a:ext cx="0" cy="165618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91" name="直線矢印コネクタ 90"/>
          <p:cNvCxnSpPr/>
          <p:nvPr/>
        </p:nvCxnSpPr>
        <p:spPr>
          <a:xfrm>
            <a:off x="5171143" y="3208622"/>
            <a:ext cx="2448272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92" name="直線矢印コネクタ 91"/>
          <p:cNvCxnSpPr/>
          <p:nvPr/>
        </p:nvCxnSpPr>
        <p:spPr>
          <a:xfrm flipV="1">
            <a:off x="5402388" y="4661847"/>
            <a:ext cx="0" cy="165618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93" name="直線矢印コネクタ 92"/>
          <p:cNvCxnSpPr/>
          <p:nvPr/>
        </p:nvCxnSpPr>
        <p:spPr>
          <a:xfrm>
            <a:off x="5186364" y="6029999"/>
            <a:ext cx="2448272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06895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490332" cy="584775"/>
          </a:xfrm>
        </p:spPr>
        <p:txBody>
          <a:bodyPr/>
          <a:lstStyle/>
          <a:p>
            <a:r>
              <a:rPr kumimoji="1" lang="en-US" altLang="ja-JP" dirty="0" smtClean="0"/>
              <a:t> Slot Machine Analogy  </a:t>
            </a:r>
            <a:endParaRPr kumimoji="1" lang="ja-JP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7" b="10450"/>
          <a:stretch/>
        </p:blipFill>
        <p:spPr bwMode="auto">
          <a:xfrm>
            <a:off x="107504" y="1252518"/>
            <a:ext cx="1513860" cy="1749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383013" y="2552671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endParaRPr kumimoji="1" lang="ja-JP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022973" y="1500370"/>
            <a:ext cx="144016" cy="134469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円/楕円 19"/>
          <p:cNvSpPr/>
          <p:nvPr/>
        </p:nvSpPr>
        <p:spPr>
          <a:xfrm>
            <a:off x="4757043" y="2912001"/>
            <a:ext cx="244826" cy="228967"/>
          </a:xfrm>
          <a:prstGeom prst="ellipse">
            <a:avLst/>
          </a:prstGeom>
          <a:gradFill flip="none"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5400000" scaled="0"/>
            <a:tileRect r="-100000" b="-100000"/>
          </a:gra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2150765" y="1476908"/>
            <a:ext cx="0" cy="165618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9" name="直線矢印コネクタ 8"/>
          <p:cNvCxnSpPr/>
          <p:nvPr/>
        </p:nvCxnSpPr>
        <p:spPr>
          <a:xfrm>
            <a:off x="1934741" y="2845060"/>
            <a:ext cx="2448272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0" name="テキスト ボックス 9"/>
          <p:cNvSpPr txBox="1"/>
          <p:nvPr/>
        </p:nvSpPr>
        <p:spPr>
          <a:xfrm>
            <a:off x="2015271" y="879103"/>
            <a:ext cx="2340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Fixed # of coins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140802" y="2560547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endParaRPr kumimoji="1" lang="ja-JP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5908554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6052570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6196586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6340602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6484617" y="2132856"/>
            <a:ext cx="144017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6628634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6772650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6916666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7060682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7204698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7348714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7492730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7636746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7780762" y="2132856"/>
            <a:ext cx="144016" cy="720079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 flipV="1">
            <a:off x="5908554" y="1484784"/>
            <a:ext cx="0" cy="165618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7" name="直線矢印コネクタ 26"/>
          <p:cNvCxnSpPr/>
          <p:nvPr/>
        </p:nvCxnSpPr>
        <p:spPr>
          <a:xfrm>
            <a:off x="5692530" y="2852936"/>
            <a:ext cx="2448272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28" name="テキスト ボックス 27"/>
          <p:cNvSpPr txBox="1"/>
          <p:nvPr/>
        </p:nvSpPr>
        <p:spPr>
          <a:xfrm>
            <a:off x="5527837" y="908720"/>
            <a:ext cx="3148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Constant probabilities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383013" y="5288975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endParaRPr kumimoji="1" lang="ja-JP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2438797" y="5482352"/>
            <a:ext cx="144016" cy="99012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2582813" y="5288974"/>
            <a:ext cx="144015" cy="29239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2726828" y="5005300"/>
            <a:ext cx="144017" cy="576064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2870845" y="4725144"/>
            <a:ext cx="144016" cy="85622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3014861" y="4429236"/>
            <a:ext cx="144016" cy="115212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3158877" y="4429236"/>
            <a:ext cx="144016" cy="115212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3302893" y="4725144"/>
            <a:ext cx="144016" cy="85622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3446909" y="5005300"/>
            <a:ext cx="144016" cy="576064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3590925" y="5288974"/>
            <a:ext cx="144016" cy="292389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3734941" y="5482352"/>
            <a:ext cx="144016" cy="99011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40" name="直線矢印コネクタ 39"/>
          <p:cNvCxnSpPr/>
          <p:nvPr/>
        </p:nvCxnSpPr>
        <p:spPr>
          <a:xfrm flipV="1">
            <a:off x="2150765" y="4213212"/>
            <a:ext cx="0" cy="165618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41" name="直線矢印コネクタ 40"/>
          <p:cNvCxnSpPr/>
          <p:nvPr/>
        </p:nvCxnSpPr>
        <p:spPr>
          <a:xfrm>
            <a:off x="1934741" y="5581364"/>
            <a:ext cx="2448272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42" name="テキスト ボックス 41"/>
          <p:cNvSpPr txBox="1"/>
          <p:nvPr/>
        </p:nvSpPr>
        <p:spPr>
          <a:xfrm>
            <a:off x="8140802" y="5288975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endParaRPr kumimoji="1" lang="ja-JP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5908554" y="4861284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6052570" y="4725144"/>
            <a:ext cx="144016" cy="85622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6196586" y="4725144"/>
            <a:ext cx="144016" cy="85622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6340602" y="4653136"/>
            <a:ext cx="144015" cy="92822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6484617" y="4581128"/>
            <a:ext cx="144017" cy="100023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6628634" y="4581128"/>
            <a:ext cx="144016" cy="100023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6772650" y="4653136"/>
            <a:ext cx="144016" cy="92822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6916666" y="4725144"/>
            <a:ext cx="144016" cy="85622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7060682" y="5005300"/>
            <a:ext cx="144016" cy="576064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7204698" y="5153254"/>
            <a:ext cx="144016" cy="42811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7348714" y="5293332"/>
            <a:ext cx="144016" cy="288032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7492730" y="5435168"/>
            <a:ext cx="144016" cy="14619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7636746" y="5482352"/>
            <a:ext cx="144016" cy="99012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56" name="直線矢印コネクタ 55"/>
          <p:cNvCxnSpPr/>
          <p:nvPr/>
        </p:nvCxnSpPr>
        <p:spPr>
          <a:xfrm flipV="1">
            <a:off x="5908554" y="4213212"/>
            <a:ext cx="0" cy="165618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57" name="直線矢印コネクタ 56"/>
          <p:cNvCxnSpPr/>
          <p:nvPr/>
        </p:nvCxnSpPr>
        <p:spPr>
          <a:xfrm>
            <a:off x="5692530" y="5581364"/>
            <a:ext cx="2448272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pic>
        <p:nvPicPr>
          <p:cNvPr id="58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51520" y="4365103"/>
            <a:ext cx="1224136" cy="126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下矢印 58"/>
          <p:cNvSpPr/>
          <p:nvPr/>
        </p:nvSpPr>
        <p:spPr>
          <a:xfrm>
            <a:off x="2438798" y="3429000"/>
            <a:ext cx="1368152" cy="576064"/>
          </a:xfrm>
          <a:prstGeom prst="downArrow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0" name="下矢印 59"/>
          <p:cNvSpPr/>
          <p:nvPr/>
        </p:nvSpPr>
        <p:spPr>
          <a:xfrm>
            <a:off x="6383394" y="3429000"/>
            <a:ext cx="1368152" cy="576064"/>
          </a:xfrm>
          <a:prstGeom prst="downArrow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61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8523392" y="5581364"/>
            <a:ext cx="297080" cy="30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757043" y="5581362"/>
            <a:ext cx="297080" cy="30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円/楕円 86"/>
          <p:cNvSpPr/>
          <p:nvPr/>
        </p:nvSpPr>
        <p:spPr>
          <a:xfrm>
            <a:off x="8530755" y="2924944"/>
            <a:ext cx="244826" cy="228967"/>
          </a:xfrm>
          <a:prstGeom prst="ellipse">
            <a:avLst/>
          </a:prstGeom>
          <a:gradFill flip="none"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5400000" scaled="0"/>
            <a:tileRect r="-100000" b="-100000"/>
          </a:gra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147289" cy="584775"/>
          </a:xfrm>
        </p:spPr>
        <p:txBody>
          <a:bodyPr/>
          <a:lstStyle/>
          <a:p>
            <a:r>
              <a:rPr kumimoji="1" lang="en-US" altLang="ja-JP" dirty="0" smtClean="0"/>
              <a:t> The Binomial Model 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066200" y="173128"/>
            <a:ext cx="2857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MK,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Asakawa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2012; 2012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Bzdak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Koch, 2012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43608" y="1009577"/>
            <a:ext cx="7189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When efficiency for individual particles are </a:t>
            </a: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independent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1609543" y="1670280"/>
            <a:ext cx="6156535" cy="142185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角丸四角形吹き出し 8"/>
          <p:cNvSpPr/>
          <p:nvPr/>
        </p:nvSpPr>
        <p:spPr>
          <a:xfrm>
            <a:off x="6228184" y="3284984"/>
            <a:ext cx="2495105" cy="878765"/>
          </a:xfrm>
          <a:prstGeom prst="wedgeRoundRectCallout">
            <a:avLst>
              <a:gd name="adj1" fmla="val -28168"/>
              <a:gd name="adj2" fmla="val -10267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dist.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func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. 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original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particle #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0" name="角丸四角形吹き出し 9"/>
          <p:cNvSpPr/>
          <p:nvPr/>
        </p:nvSpPr>
        <p:spPr>
          <a:xfrm>
            <a:off x="539552" y="3284984"/>
            <a:ext cx="2842793" cy="878765"/>
          </a:xfrm>
          <a:prstGeom prst="wedgeRoundRectCallout">
            <a:avLst>
              <a:gd name="adj1" fmla="val 30472"/>
              <a:gd name="adj2" fmla="val -86281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dist.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func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.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observed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particle #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1" name="角丸四角形吹き出し 10"/>
          <p:cNvSpPr/>
          <p:nvPr/>
        </p:nvSpPr>
        <p:spPr>
          <a:xfrm>
            <a:off x="3959850" y="3308298"/>
            <a:ext cx="1858684" cy="878765"/>
          </a:xfrm>
          <a:prstGeom prst="wedgeRoundRectCallout">
            <a:avLst>
              <a:gd name="adj1" fmla="val 18537"/>
              <a:gd name="adj2" fmla="val -1309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inmial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dist.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func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2082258" y="4293096"/>
            <a:ext cx="5613867" cy="1921043"/>
            <a:chOff x="2082258" y="4293096"/>
            <a:chExt cx="5613867" cy="1921043"/>
          </a:xfrm>
        </p:grpSpPr>
        <p:sp>
          <p:nvSpPr>
            <p:cNvPr id="6" name="角丸四角形 5"/>
            <p:cNvSpPr/>
            <p:nvPr/>
          </p:nvSpPr>
          <p:spPr>
            <a:xfrm>
              <a:off x="2082258" y="4777147"/>
              <a:ext cx="5613867" cy="1436992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pic>
          <p:nvPicPr>
  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\langle N^m \rangle_{\rm c}&#10;\end{align*}&lt;/body&gt;&#10;  &lt;fcolor&gt;FF000000&lt;/fcolor&gt;&#10;  &lt;bcolor&gt;FFFFFFFF&lt;/bcolor&gt;&#10;  &lt;transparent&gt;True&lt;/transparent&gt;&#10;  &lt;resolution&gt;1800&lt;/resolution&gt;&#10;  &lt;imageh&gt;250&lt;/imageh&gt;&#10;  &lt;imagew&gt;666&lt;/imagew&gt;&#10;  &lt;scale&gt;50&lt;/scale&gt;&#10;  &lt;cursor&gt;27&lt;/cursor&gt;&#10;&lt;/TeXTeX&g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0804" y="5482501"/>
              <a:ext cx="1280858" cy="480802"/>
            </a:xfrm>
            <a:prstGeom prst="rect">
              <a:avLst/>
            </a:prstGeom>
          </p:spPr>
        </p:pic>
        <p:pic>
          <p:nvPicPr>
  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langle n^m \rangle_{\rm c}&#10;\end{align*}&lt;/body&gt;&#10;  &lt;fcolor&gt;FF000000&lt;/fcolor&gt;&#10;  &lt;bcolor&gt;FFFFFFFF&lt;/bcolor&gt;&#10;  &lt;transparent&gt;True&lt;/transparent&gt;&#10;  &lt;resolution&gt;1800&lt;/resolution&gt;&#10;  &lt;imageh&gt;250&lt;/imageh&gt;&#10;  &lt;imagew&gt;588&lt;/imagew&gt;&#10;  &lt;scale&gt;50&lt;/scale&gt;&#10;  &lt;cursor&gt;27&lt;/cursor&gt;&#10;&lt;/TeXTeX&g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6354" y="5482501"/>
              <a:ext cx="1130848" cy="480802"/>
            </a:xfrm>
            <a:prstGeom prst="rect">
              <a:avLst/>
            </a:prstGeom>
          </p:spPr>
        </p:pic>
        <p:sp>
          <p:nvSpPr>
            <p:cNvPr id="14" name="左右矢印 13"/>
            <p:cNvSpPr/>
            <p:nvPr/>
          </p:nvSpPr>
          <p:spPr>
            <a:xfrm>
              <a:off x="4240927" y="5478671"/>
              <a:ext cx="1216152" cy="484632"/>
            </a:xfrm>
            <a:prstGeom prst="leftRight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2208920" y="4863274"/>
              <a:ext cx="54417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The </a:t>
              </a: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cumulants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 connected with each other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6" name="下矢印 15"/>
            <p:cNvSpPr/>
            <p:nvPr/>
          </p:nvSpPr>
          <p:spPr>
            <a:xfrm>
              <a:off x="3761723" y="4293096"/>
              <a:ext cx="2304477" cy="631868"/>
            </a:xfrm>
            <a:prstGeom prst="downArrow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790986" y="6427906"/>
            <a:ext cx="7807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Caveat: Effects of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nonvanishing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correlations: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Holtzman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+ 2016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P_{\rm obs}(n) &#10;= \sum_{N}&#10;B_{p}(n;N)&#10;P(N)&#10;\end{align*}&lt;/body&gt;&#10;  &lt;fcolor&gt;FF000000&lt;/fcolor&gt;&#10;  &lt;bcolor&gt;FFFFFFFF&lt;/bcolor&gt;&#10;  &lt;transparent&gt;True&lt;/transparent&gt;&#10;  &lt;resolution&gt;1800&lt;/resolution&gt;&#10;  &lt;imageh&gt;534&lt;/imageh&gt;&#10;  &lt;imagew&gt;3104&lt;/imagew&gt;&#10;  &lt;scale&gt;50&lt;/scale&gt;&#10;  &lt;cursor&gt;4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798" y="1972636"/>
            <a:ext cx="5316155" cy="91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9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Relativistic Heavy-ion Collisions</a:t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pic>
        <p:nvPicPr>
          <p:cNvPr id="5" name="Picture 58" descr="RHI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r="6096"/>
          <a:stretch/>
        </p:blipFill>
        <p:spPr bwMode="auto">
          <a:xfrm>
            <a:off x="3480047" y="1455892"/>
            <a:ext cx="2726362" cy="193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"/>
          <a:stretch/>
        </p:blipFill>
        <p:spPr bwMode="auto">
          <a:xfrm>
            <a:off x="6303146" y="1455892"/>
            <a:ext cx="2669342" cy="195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355153" y="1355698"/>
            <a:ext cx="31248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Accelerate heavy ions</a:t>
            </a:r>
          </a:p>
          <a:p>
            <a:r>
              <a:rPr lang="en-US" altLang="ja-JP" sz="2400" dirty="0" smtClean="0"/>
              <a:t>by accelerators such as,</a:t>
            </a:r>
            <a:endParaRPr kumimoji="1" lang="ja-JP" altLang="en-US" sz="2400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536581" y="2559458"/>
            <a:ext cx="8203099" cy="2099380"/>
            <a:chOff x="536581" y="2559458"/>
            <a:chExt cx="8203099" cy="2099380"/>
          </a:xfrm>
        </p:grpSpPr>
        <p:pic>
          <p:nvPicPr>
            <p:cNvPr id="10" name="Picture 3" descr="H:\tex\paris01\cartoo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028" y="3170085"/>
              <a:ext cx="7823652" cy="1488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536581" y="2559458"/>
              <a:ext cx="27620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Then, c</a:t>
              </a:r>
              <a:r>
                <a:rPr kumimoji="1" lang="en-US" altLang="ja-JP" sz="2400" dirty="0" smtClean="0"/>
                <a:t>ollisions take </a:t>
              </a:r>
            </a:p>
            <a:p>
              <a:r>
                <a:rPr kumimoji="1" lang="en-US" altLang="ja-JP" sz="2400" dirty="0" smtClean="0"/>
                <a:t>place, </a:t>
              </a:r>
              <a:r>
                <a:rPr kumimoji="1" lang="en-US" altLang="ja-JP" sz="2400" dirty="0" err="1" smtClean="0"/>
                <a:t>llike</a:t>
              </a:r>
              <a:endParaRPr kumimoji="1" lang="ja-JP" altLang="en-US" sz="2400" dirty="0"/>
            </a:p>
          </p:txBody>
        </p:sp>
      </p:grpSp>
      <p:pic>
        <p:nvPicPr>
          <p:cNvPr id="11" name="Picture 25" descr="ev2_front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0" y="3694294"/>
            <a:ext cx="3919325" cy="302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グループ化 11"/>
          <p:cNvGrpSpPr/>
          <p:nvPr/>
        </p:nvGrpSpPr>
        <p:grpSpPr>
          <a:xfrm>
            <a:off x="134158" y="5722571"/>
            <a:ext cx="5355612" cy="830997"/>
            <a:chOff x="345770" y="5691318"/>
            <a:chExt cx="5355612" cy="830997"/>
          </a:xfrm>
        </p:grpSpPr>
        <p:sp>
          <p:nvSpPr>
            <p:cNvPr id="13" name="テキスト ボックス 12"/>
            <p:cNvSpPr txBox="1"/>
            <p:nvPr/>
          </p:nvSpPr>
          <p:spPr>
            <a:xfrm>
              <a:off x="345770" y="5691318"/>
              <a:ext cx="46078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Many particles are created like this.</a:t>
              </a:r>
            </a:p>
            <a:p>
              <a:r>
                <a:rPr lang="en-US" altLang="ja-JP" sz="2400" dirty="0" smtClean="0"/>
                <a:t>We study QGP from this exp. data.</a:t>
              </a:r>
              <a:endParaRPr kumimoji="1" lang="ja-JP" altLang="en-US" sz="2400" dirty="0"/>
            </a:p>
          </p:txBody>
        </p:sp>
        <p:sp>
          <p:nvSpPr>
            <p:cNvPr id="14" name="右矢印 13"/>
            <p:cNvSpPr/>
            <p:nvPr/>
          </p:nvSpPr>
          <p:spPr>
            <a:xfrm>
              <a:off x="4953634" y="5809232"/>
              <a:ext cx="747748" cy="595168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144519" y="4531066"/>
            <a:ext cx="4570350" cy="625668"/>
            <a:chOff x="144519" y="4531066"/>
            <a:chExt cx="4570350" cy="625668"/>
          </a:xfrm>
        </p:grpSpPr>
        <p:sp>
          <p:nvSpPr>
            <p:cNvPr id="16" name="テキスト ボックス 15"/>
            <p:cNvSpPr txBox="1"/>
            <p:nvPr/>
          </p:nvSpPr>
          <p:spPr>
            <a:xfrm>
              <a:off x="144519" y="4695069"/>
              <a:ext cx="41703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And QGP is formed around here</a:t>
              </a:r>
              <a:endParaRPr kumimoji="1" lang="ja-JP" altLang="en-US" sz="2400" dirty="0"/>
            </a:p>
          </p:txBody>
        </p:sp>
        <p:sp>
          <p:nvSpPr>
            <p:cNvPr id="17" name="曲折矢印 16"/>
            <p:cNvSpPr/>
            <p:nvPr/>
          </p:nvSpPr>
          <p:spPr>
            <a:xfrm rot="5400000" flipH="1">
              <a:off x="4227747" y="4552579"/>
              <a:ext cx="508635" cy="465609"/>
            </a:xfrm>
            <a:prstGeom prst="bentArrow">
              <a:avLst>
                <a:gd name="adj1" fmla="val 33613"/>
                <a:gd name="adj2" fmla="val 34475"/>
                <a:gd name="adj3" fmla="val 43950"/>
                <a:gd name="adj4" fmla="val 43750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71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2336421" y="359205"/>
            <a:ext cx="4846320" cy="1048978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\langle N^m \rangle_{\rm c}&#10;\end{align*}&lt;/body&gt;&#10;  &lt;fcolor&gt;FF000000&lt;/fcolor&gt;&#10;  &lt;bcolor&gt;FFFFFFFF&lt;/bcolor&gt;&#10;  &lt;transparent&gt;True&lt;/transparent&gt;&#10;  &lt;resolution&gt;1800&lt;/resolution&gt;&#10;  &lt;imageh&gt;250&lt;/imageh&gt;&#10;  &lt;imagew&gt;666&lt;/imagew&gt;&#10;  &lt;scale&gt;50&lt;/scale&gt;&#10;  &lt;cursor&gt;27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592" y="676545"/>
            <a:ext cx="1280858" cy="480802"/>
          </a:xfrm>
          <a:prstGeom prst="rect">
            <a:avLst/>
          </a:prstGeom>
        </p:spPr>
      </p:pic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\langle n^m \rangle_{\rm c}&#10;\end{align*}&lt;/body&gt;&#10;  &lt;fcolor&gt;FF000000&lt;/fcolor&gt;&#10;  &lt;bcolor&gt;FFFFFFFF&lt;/bcolor&gt;&#10;  &lt;transparent&gt;True&lt;/transparent&gt;&#10;  &lt;resolution&gt;1800&lt;/resolution&gt;&#10;  &lt;imageh&gt;250&lt;/imageh&gt;&#10;  &lt;imagew&gt;588&lt;/imagew&gt;&#10;  &lt;scale&gt;50&lt;/scale&gt;&#10;  &lt;cursor&gt;2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142" y="676545"/>
            <a:ext cx="1130848" cy="480802"/>
          </a:xfrm>
          <a:prstGeom prst="rect">
            <a:avLst/>
          </a:prstGeom>
        </p:spPr>
      </p:pic>
      <p:sp>
        <p:nvSpPr>
          <p:cNvPr id="8" name="左右矢印 7"/>
          <p:cNvSpPr/>
          <p:nvPr/>
        </p:nvSpPr>
        <p:spPr>
          <a:xfrm>
            <a:off x="4070715" y="672715"/>
            <a:ext cx="1216152" cy="484632"/>
          </a:xfrm>
          <a:prstGeom prst="left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607" y="1865112"/>
            <a:ext cx="6414882" cy="1465861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5"/>
          <a:srcRect r="38264"/>
          <a:stretch/>
        </p:blipFill>
        <p:spPr>
          <a:xfrm>
            <a:off x="2508482" y="3588378"/>
            <a:ext cx="6275470" cy="1538267"/>
          </a:xfrm>
          <a:prstGeom prst="rect">
            <a:avLst/>
          </a:prstGeom>
        </p:spPr>
      </p:pic>
      <p:sp>
        <p:nvSpPr>
          <p:cNvPr id="12" name="角丸四角形 11"/>
          <p:cNvSpPr/>
          <p:nvPr/>
        </p:nvSpPr>
        <p:spPr>
          <a:xfrm>
            <a:off x="35496" y="1817490"/>
            <a:ext cx="2432852" cy="776726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langle N^m \rangle_{\rm c}&#10;\end{align*}&lt;/body&gt;&#10;  &lt;fcolor&gt;FF000000&lt;/fcolor&gt;&#10;  &lt;bcolor&gt;FFFFFFFF&lt;/bcolor&gt;&#10;  &lt;transparent&gt;True&lt;/transparent&gt;&#10;  &lt;resolution&gt;1800&lt;/resolution&gt;&#10;  &lt;imageh&gt;250&lt;/imageh&gt;&#10;  &lt;imagew&gt;666&lt;/imagew&gt;&#10;  &lt;scale&gt;50&lt;/scale&gt;&#10;  &lt;cursor&gt;27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60" y="2056726"/>
            <a:ext cx="895963" cy="336322"/>
          </a:xfrm>
          <a:prstGeom prst="rect">
            <a:avLst/>
          </a:prstGeom>
        </p:spPr>
      </p:pic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\langle n^m \rangle_{\rm c}&#10;\end{align*}&lt;/body&gt;&#10;  &lt;fcolor&gt;FF000000&lt;/fcolor&gt;&#10;  &lt;bcolor&gt;FFFFFFFF&lt;/bcolor&gt;&#10;  &lt;transparent&gt;True&lt;/transparent&gt;&#10;  &lt;resolution&gt;1800&lt;/resolution&gt;&#10;  &lt;imageh&gt;250&lt;/imageh&gt;&#10;  &lt;imagew&gt;588&lt;/imagew&gt;&#10;  &lt;scale&gt;50&lt;/scale&gt;&#10;  &lt;cursor&gt;2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685" y="2056726"/>
            <a:ext cx="791031" cy="336322"/>
          </a:xfrm>
          <a:prstGeom prst="rect">
            <a:avLst/>
          </a:prstGeom>
        </p:spPr>
      </p:pic>
      <p:sp>
        <p:nvSpPr>
          <p:cNvPr id="15" name="右矢印 14"/>
          <p:cNvSpPr/>
          <p:nvPr/>
        </p:nvSpPr>
        <p:spPr>
          <a:xfrm>
            <a:off x="1180360" y="1959462"/>
            <a:ext cx="282148" cy="53085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5"/>
          <a:srcRect l="61715" t="70280"/>
          <a:stretch/>
        </p:blipFill>
        <p:spPr>
          <a:xfrm>
            <a:off x="3483966" y="5126645"/>
            <a:ext cx="3891684" cy="457167"/>
          </a:xfrm>
          <a:prstGeom prst="rect">
            <a:avLst/>
          </a:prstGeom>
        </p:spPr>
      </p:pic>
      <p:sp>
        <p:nvSpPr>
          <p:cNvPr id="17" name="角丸四角形 16"/>
          <p:cNvSpPr/>
          <p:nvPr/>
        </p:nvSpPr>
        <p:spPr>
          <a:xfrm>
            <a:off x="35496" y="3588378"/>
            <a:ext cx="2432852" cy="776726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8" name="右矢印 17"/>
          <p:cNvSpPr/>
          <p:nvPr/>
        </p:nvSpPr>
        <p:spPr>
          <a:xfrm>
            <a:off x="1098064" y="3730350"/>
            <a:ext cx="282148" cy="53085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\langle n^m \rangle_{\rm c}&#10;\end{align*}&lt;/body&gt;&#10;  &lt;fcolor&gt;FF000000&lt;/fcolor&gt;&#10;  &lt;bcolor&gt;FFFFFFFF&lt;/bcolor&gt;&#10;  &lt;transparent&gt;True&lt;/transparent&gt;&#10;  &lt;resolution&gt;1800&lt;/resolution&gt;&#10;  &lt;imageh&gt;250&lt;/imageh&gt;&#10;  &lt;imagew&gt;588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60" y="3827614"/>
            <a:ext cx="791030" cy="336322"/>
          </a:xfrm>
          <a:prstGeom prst="rect">
            <a:avLst/>
          </a:prstGeom>
        </p:spPr>
      </p:pic>
      <p:pic>
        <p:nvPicPr>
          <p:cNvPr id="20" name="TexTeXPicture" descr="&lt;?xml version=&quot;1.0&quot; encoding=&quot;utf-16&quot;?&gt;&#10;&lt;TeXTeX&gt;&#10;  &lt;preamble&gt;\documentclass{jarticle}&#10;\usepackage{amsmath}&#10;\pagestyle{empty}&lt;/preamble&gt;&#10;  &lt;body&gt;\begin{align*} &#10;\langle N^m \rangle_{\rm c}&#10;\end{align*}&lt;/body&gt;&#10;  &lt;fcolor&gt;FF000000&lt;/fcolor&gt;&#10;  &lt;bcolor&gt;FFFFFFFF&lt;/bcolor&gt;&#10;  &lt;transparent&gt;True&lt;/transparent&gt;&#10;  &lt;resolution&gt;1800&lt;/resolution&gt;&#10;  &lt;imageh&gt;250&lt;/imageh&gt;&#10;  &lt;imagew&gt;666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89" y="3827614"/>
            <a:ext cx="895964" cy="336322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1429343" y="6386127"/>
            <a:ext cx="6498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 err="1">
                <a:solidFill>
                  <a:prstClr val="black"/>
                </a:solidFill>
                <a:latin typeface="Calibri"/>
                <a:ea typeface="ＭＳ Ｐゴシック"/>
              </a:rPr>
              <a:t>A</a:t>
            </a:r>
            <a:r>
              <a:rPr lang="en-US" altLang="ja-JP" sz="20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no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</a:rPr>
              <a:t>ther</a:t>
            </a:r>
            <a:r>
              <a:rPr kumimoji="1" lang="en-US" altLang="ja-JP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</a:rPr>
              <a:t> 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f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</a:rPr>
              <a:t>ormula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</a:rPr>
              <a:t> using factorial moments: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</a:rPr>
              <a:t>Bzdak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</a:rPr>
              <a:t>, Koch, 2012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6639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876656" cy="584775"/>
          </a:xfrm>
        </p:spPr>
        <p:txBody>
          <a:bodyPr/>
          <a:lstStyle/>
          <a:p>
            <a:r>
              <a:rPr kumimoji="1" lang="en-US" altLang="ja-JP" dirty="0" smtClean="0"/>
              <a:t> Multi-efficiency Problem</a:t>
            </a:r>
            <a:r>
              <a:rPr kumimoji="1" lang="ja-JP" altLang="en-US" dirty="0" smtClean="0"/>
              <a:t>  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402431"/>
            <a:ext cx="2376264" cy="3599474"/>
          </a:xfrm>
          <a:prstGeom prst="rect">
            <a:avLst/>
          </a:prstGeom>
        </p:spPr>
      </p:pic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p_T&amp;lt;0.8 {\rm GeV}&#10;\end{align*}&lt;/body&gt;&#10;  &lt;fcolor&gt;FF000000&lt;/fcolor&gt;&#10;  &lt;bcolor&gt;FFFFFFFF&lt;/bcolor&gt;&#10;  &lt;transparent&gt;True&lt;/transparent&gt;&#10;  &lt;resolution&gt;1800&lt;/resolution&gt;&#10;  &lt;imageh&gt;221&lt;/imageh&gt;&#10;  &lt;imagew&gt;1429&lt;/imagew&gt;&#10;  &lt;scale&gt;50&lt;/scale&gt;&#10;  &lt;cursor&gt;33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495" y="2599093"/>
            <a:ext cx="1593922" cy="24650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352239" y="2821351"/>
            <a:ext cx="1560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TPC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+mn-cs"/>
              </a:rPr>
              <a:t>e~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80%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p_T&amp;gt;0.8 {\rm GeV}&#10;\end{align*}&lt;/body&gt;&#10;  &lt;fcolor&gt;FF000000&lt;/fcolor&gt;&#10;  &lt;bcolor&gt;FFFFFFFF&lt;/bcolor&gt;&#10;  &lt;transparent&gt;True&lt;/transparent&gt;&#10;  &lt;resolution&gt;1800&lt;/resolution&gt;&#10;  &lt;imageh&gt;221&lt;/imageh&gt;&#10;  &lt;imagew&gt;1429&lt;/imagew&gt;&#10;  &lt;scale&gt;50&lt;/scale&gt;&#10;  &lt;cursor&gt;20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495" y="3317783"/>
            <a:ext cx="1593922" cy="24650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371260" y="3564289"/>
            <a:ext cx="2200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TPC+TOF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+mn-cs"/>
              </a:rPr>
              <a:t>e~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50%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150116" y="1901532"/>
            <a:ext cx="2539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STAR, net proton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左中かっこ 10"/>
          <p:cNvSpPr/>
          <p:nvPr/>
        </p:nvSpPr>
        <p:spPr>
          <a:xfrm>
            <a:off x="1400676" y="2593908"/>
            <a:ext cx="343674" cy="1360038"/>
          </a:xfrm>
          <a:prstGeom prst="leftBrace">
            <a:avLst>
              <a:gd name="adj1" fmla="val 32303"/>
              <a:gd name="adj2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51520" y="980728"/>
            <a:ext cx="4727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efficiency for proton 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≠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anti-proton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efficiency has </a:t>
            </a:r>
            <a:r>
              <a:rPr lang="en-US" altLang="ja-JP" sz="24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p</a:t>
            </a:r>
            <a:r>
              <a:rPr lang="en-US" altLang="ja-JP" sz="2400" baseline="-250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T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dependence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4083946"/>
            <a:ext cx="3168352" cy="2078513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251520" y="4437112"/>
            <a:ext cx="4899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Multi-variable</a:t>
            </a:r>
            <a:r>
              <a:rPr kumimoji="1" lang="en-US" altLang="ja-JP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efficiency correction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849546" y="5058438"/>
            <a:ext cx="5719636" cy="1750352"/>
            <a:chOff x="849546" y="5058438"/>
            <a:chExt cx="5719636" cy="1750352"/>
          </a:xfrm>
        </p:grpSpPr>
        <p:sp>
          <p:nvSpPr>
            <p:cNvPr id="15" name="下矢印 14"/>
            <p:cNvSpPr/>
            <p:nvPr/>
          </p:nvSpPr>
          <p:spPr>
            <a:xfrm>
              <a:off x="1588687" y="5058438"/>
              <a:ext cx="2323594" cy="64807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849546" y="5774177"/>
              <a:ext cx="3801875" cy="83099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400" dirty="0" smtClean="0">
                  <a:solidFill>
                    <a:prstClr val="white"/>
                  </a:solidFill>
                  <a:latin typeface="Calibri"/>
                  <a:ea typeface="ＭＳ Ｐゴシック"/>
                </a:rPr>
                <a:t>A method was proposed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but too large numerical costs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4689885" y="6162459"/>
              <a:ext cx="18792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Luo, 2014</a:t>
              </a:r>
            </a:p>
            <a:p>
              <a:r>
                <a:rPr lang="en-US" altLang="ja-JP" dirty="0" err="1" smtClean="0"/>
                <a:t>Bzdak</a:t>
              </a:r>
              <a:r>
                <a:rPr lang="en-US" altLang="ja-JP" dirty="0" smtClean="0"/>
                <a:t>, Koch, 2015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9492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角丸四角形 21"/>
          <p:cNvSpPr/>
          <p:nvPr/>
        </p:nvSpPr>
        <p:spPr>
          <a:xfrm>
            <a:off x="984842" y="4579146"/>
            <a:ext cx="6768752" cy="175461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7427033" cy="584775"/>
          </a:xfrm>
        </p:spPr>
        <p:txBody>
          <a:bodyPr/>
          <a:lstStyle/>
          <a:p>
            <a:r>
              <a:rPr kumimoji="1" lang="en-US" altLang="ja-JP" dirty="0" smtClean="0"/>
              <a:t> New Formula for Efficiency Correction</a:t>
            </a:r>
            <a:r>
              <a:rPr kumimoji="1" lang="ja-JP" altLang="en-US" dirty="0" smtClean="0"/>
              <a:t>  </a:t>
            </a:r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>
          <a:xfrm>
            <a:off x="103261" y="1268760"/>
            <a:ext cx="5116811" cy="2848962"/>
          </a:xfrm>
          <a:prstGeom prst="roundRect">
            <a:avLst>
              <a:gd name="adj" fmla="val 10566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47" y="1453426"/>
            <a:ext cx="4762801" cy="24734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061" y="1201424"/>
            <a:ext cx="1443635" cy="79208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641847" y="1993512"/>
            <a:ext cx="33084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linear combination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original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particle numbers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q_{(\cdots)} = \sum_{i=1}^M c_{(\cdots)}^{(i)} n_i&#10;\end{align*}&lt;/body&gt;&#10;  &lt;fcolor&gt;FF000000&lt;/fcolor&gt;&#10;  &lt;bcolor&gt;FFFFFFFF&lt;/bcolor&gt;&#10;  &lt;transparent&gt;True&lt;/transparent&gt;&#10;  &lt;resolution&gt;1800&lt;/resolution&gt;&#10;  &lt;imageh&gt;725&lt;/imageh&gt;&#10;  &lt;imagew&gt;1912&lt;/imagew&gt;&#10;  &lt;scale&gt;50&lt;/scale&gt;&#10;  &lt;cursor&gt;62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860" y="2824509"/>
            <a:ext cx="1762303" cy="668238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641847" y="3476829"/>
            <a:ext cx="3532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linear combination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observed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particle numbers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359362" y="5239917"/>
            <a:ext cx="28891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F-moment method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Our method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\sim {\cal O}(M^n)&#10;\end{align*}&lt;/body&gt;&#10;  &lt;fcolor&gt;FF000000&lt;/fcolor&gt;&#10;  &lt;bcolor&gt;FFFFFFFF&lt;/bcolor&gt;&#10;  &lt;transparent&gt;True&lt;/transparent&gt;&#10;  &lt;resolution&gt;1800&lt;/resolution&gt;&#10;  &lt;imageh&gt;250&lt;/imageh&gt;&#10;  &lt;imagew&gt;1027&lt;/imagew&gt;&#10;  &lt;scale&gt;50&lt;/scale&gt;&#10;  &lt;cursor&gt;34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096" y="5385546"/>
            <a:ext cx="1086908" cy="264583"/>
          </a:xfrm>
          <a:prstGeom prst="rect">
            <a:avLst/>
          </a:prstGeom>
        </p:spPr>
      </p:pic>
      <p:pic>
        <p:nvPicPr>
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\sim {\cal O}(M)&#10;\end{align*}&lt;/body&gt;&#10;  &lt;fcolor&gt;FF000000&lt;/fcolor&gt;&#10;  &lt;bcolor&gt;FFFFFFFF&lt;/bcolor&gt;&#10;  &lt;transparent&gt;True&lt;/transparent&gt;&#10;  &lt;resolution&gt;1800&lt;/resolution&gt;&#10;  &lt;imageh&gt;250&lt;/imageh&gt;&#10;  &lt;imagew&gt;891&lt;/imagew&gt;&#10;  &lt;scale&gt;50&lt;/scale&gt;&#10;  &lt;cursor&gt;31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096" y="5756903"/>
            <a:ext cx="942975" cy="264583"/>
          </a:xfrm>
          <a:prstGeom prst="rect">
            <a:avLst/>
          </a:prstGeom>
        </p:spPr>
      </p:pic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{\rm for}\quad M\to\infty&#10;\end{align*}&lt;/body&gt;&#10;  &lt;fcolor&gt;FF000000&lt;/fcolor&gt;&#10;  &lt;bcolor&gt;FFFFFFFF&lt;/bcolor&gt;&#10;  &lt;transparent&gt;True&lt;/transparent&gt;&#10;  &lt;resolution&gt;1800&lt;/resolution&gt;&#10;  &lt;imageh&gt;178&lt;/imageh&gt;&#10;  &lt;imagew&gt;1430&lt;/imagew&gt;&#10;  &lt;scale&gt;50&lt;/scale&gt;&#10;  &lt;cursor&gt;27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62" y="5578506"/>
            <a:ext cx="1513417" cy="188383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6933780" y="793884"/>
            <a:ext cx="1937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MK, PRC,2016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1359362" y="4809504"/>
            <a:ext cx="3884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For </a:t>
            </a: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n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th order and </a:t>
            </a: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M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variables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365506" y="4317536"/>
            <a:ext cx="264367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04878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Numerical Cost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604878">
                  <a:lumMod val="50000"/>
                </a:srgb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26741" y="6422040"/>
            <a:ext cx="7954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Drastic reduction of numerical cost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：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private communication with T.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Nonaka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69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検出効率補正への応用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16423" y="5324522"/>
            <a:ext cx="3776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T.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Nonaka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,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MK,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Esumi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,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1702.07106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77624" y="1548705"/>
            <a:ext cx="5211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キュムラント検出効率補正小史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60117" y="2063606"/>
            <a:ext cx="2069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最初の提案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16423" y="2372615"/>
            <a:ext cx="4007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MK,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Asakawa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(’12),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Bzdak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, Koch (’12)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16423" y="3260026"/>
            <a:ext cx="2998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Bzdak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, Koch (’15), Luo (’15)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60117" y="2960151"/>
            <a:ext cx="4057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F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モーメントを使った方法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445613" y="2063606"/>
            <a:ext cx="18790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2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粒子種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しか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扱ってない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60117" y="3856696"/>
            <a:ext cx="4839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キュムラント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展開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を使った方法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316423" y="4213104"/>
            <a:ext cx="107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MK (’16)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445613" y="2960151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数値解析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重すぎ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445612" y="3856696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手計算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複雑すぎ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68995" y="4907313"/>
            <a:ext cx="6583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新しい提案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：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F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キュムラントを使った方法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0" name="右矢印 19"/>
          <p:cNvSpPr/>
          <p:nvPr/>
        </p:nvSpPr>
        <p:spPr>
          <a:xfrm>
            <a:off x="5779363" y="2113436"/>
            <a:ext cx="666249" cy="73958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" name="右矢印 20"/>
          <p:cNvSpPr/>
          <p:nvPr/>
        </p:nvSpPr>
        <p:spPr>
          <a:xfrm>
            <a:off x="5779363" y="3010474"/>
            <a:ext cx="666249" cy="73958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2" name="右矢印 21"/>
          <p:cNvSpPr/>
          <p:nvPr/>
        </p:nvSpPr>
        <p:spPr>
          <a:xfrm>
            <a:off x="5779363" y="3872209"/>
            <a:ext cx="666249" cy="73958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110161" y="5773470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手計算シンプル、かつ低数値コスト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206" y="4782012"/>
            <a:ext cx="1425167" cy="1545662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6804898" y="6373635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大阪大学公式キャラクター</a:t>
            </a: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「ワニ博士」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6" name="右矢印 25"/>
          <p:cNvSpPr/>
          <p:nvPr/>
        </p:nvSpPr>
        <p:spPr>
          <a:xfrm>
            <a:off x="1558843" y="5724632"/>
            <a:ext cx="551318" cy="512113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143" y="2028890"/>
            <a:ext cx="653884" cy="728278"/>
          </a:xfrm>
        </p:spPr>
      </p:pic>
      <p:pic>
        <p:nvPicPr>
          <p:cNvPr id="28" name="コンテンツ プレースホルダ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72" y="2940942"/>
            <a:ext cx="682382" cy="760018"/>
          </a:xfrm>
          <a:prstGeom prst="rect">
            <a:avLst/>
          </a:prstGeom>
        </p:spPr>
      </p:pic>
      <p:pic>
        <p:nvPicPr>
          <p:cNvPr id="29" name="コンテンツ プレースホルダ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71" y="3795666"/>
            <a:ext cx="682381" cy="760017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8334528" y="2744371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大阪大学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「ワニ博士」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8323215" y="3306413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大阪大学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「ワニ博士」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8331116" y="415993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大阪大学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「ワニ博士」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42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  <p:bldP spid="13" grpId="0"/>
      <p:bldP spid="14" grpId="0"/>
      <p:bldP spid="20" grpId="0" animBg="1"/>
      <p:bldP spid="21" grpId="0" animBg="1"/>
      <p:bldP spid="22" grpId="0" animBg="1"/>
      <p:bldP spid="23" grpId="0"/>
      <p:bldP spid="25" grpId="0"/>
      <p:bldP spid="26" grpId="0" animBg="1"/>
      <p:bldP spid="30" grpId="0"/>
      <p:bldP spid="31" grpId="0"/>
      <p:bldP spid="3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More Efficient Formulas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00" y="2343041"/>
            <a:ext cx="3851740" cy="374471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358537" y="1881376"/>
            <a:ext cx="2399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Numerical Cost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156960" y="1473745"/>
            <a:ext cx="2841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Nonaka</a:t>
            </a:r>
            <a:r>
              <a:rPr kumimoji="1" lang="en-US" altLang="ja-JP" sz="2000" dirty="0" smtClean="0"/>
              <a:t>, </a:t>
            </a:r>
            <a:r>
              <a:rPr kumimoji="1" lang="en-US" altLang="ja-JP" sz="2000" dirty="0" err="1" smtClean="0"/>
              <a:t>Esumi</a:t>
            </a:r>
            <a:r>
              <a:rPr kumimoji="1" lang="en-US" altLang="ja-JP" sz="2000" dirty="0" smtClean="0"/>
              <a:t>, MK, 2017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647405" y="2884437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Old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062209" y="5129349"/>
            <a:ext cx="755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70C0"/>
                </a:solidFill>
              </a:rPr>
              <a:t>New</a:t>
            </a:r>
            <a:endParaRPr kumimoji="1" lang="ja-JP" altLang="en-US" sz="2400" dirty="0">
              <a:solidFill>
                <a:srgbClr val="0070C0"/>
              </a:solidFill>
            </a:endParaRPr>
          </a:p>
        </p:txBody>
      </p:sp>
      <p:sp>
        <p:nvSpPr>
          <p:cNvPr id="9" name="下矢印 8"/>
          <p:cNvSpPr/>
          <p:nvPr/>
        </p:nvSpPr>
        <p:spPr>
          <a:xfrm>
            <a:off x="2858785" y="4022241"/>
            <a:ext cx="679269" cy="69468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708" y="2442649"/>
            <a:ext cx="3559725" cy="2805059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329645" y="2042539"/>
            <a:ext cx="2653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A Toy Model Test</a:t>
            </a:r>
            <a:endParaRPr kumimoji="1" lang="ja-JP" altLang="en-US" sz="2800" dirty="0"/>
          </a:p>
        </p:txBody>
      </p:sp>
      <p:sp>
        <p:nvSpPr>
          <p:cNvPr id="12" name="楕円 11"/>
          <p:cNvSpPr/>
          <p:nvPr/>
        </p:nvSpPr>
        <p:spPr>
          <a:xfrm>
            <a:off x="5224684" y="5139518"/>
            <a:ext cx="914400" cy="1164388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右矢印 12"/>
          <p:cNvSpPr/>
          <p:nvPr/>
        </p:nvSpPr>
        <p:spPr>
          <a:xfrm>
            <a:off x="5787490" y="5270908"/>
            <a:ext cx="978408" cy="484632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右矢印 13"/>
          <p:cNvSpPr/>
          <p:nvPr/>
        </p:nvSpPr>
        <p:spPr>
          <a:xfrm>
            <a:off x="5783067" y="5753510"/>
            <a:ext cx="978408" cy="484632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6793828" y="5239110"/>
            <a:ext cx="635726" cy="48260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i="1" dirty="0" err="1" smtClean="0">
                <a:latin typeface="Symbol" panose="05050102010706020507" pitchFamily="18" charset="2"/>
              </a:rPr>
              <a:t>e</a:t>
            </a:r>
            <a:r>
              <a:rPr kumimoji="1" lang="en-US" altLang="ja-JP" sz="2800" baseline="-25000" dirty="0" err="1" smtClean="0"/>
              <a:t>A</a:t>
            </a:r>
            <a:endParaRPr kumimoji="1" lang="ja-JP" altLang="en-US" sz="2800" baseline="-25000" dirty="0"/>
          </a:p>
        </p:txBody>
      </p:sp>
      <p:sp>
        <p:nvSpPr>
          <p:cNvPr id="16" name="正方形/長方形 15"/>
          <p:cNvSpPr/>
          <p:nvPr/>
        </p:nvSpPr>
        <p:spPr>
          <a:xfrm>
            <a:off x="6789788" y="5791641"/>
            <a:ext cx="635726" cy="48260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i="1" dirty="0" err="1" smtClean="0">
                <a:latin typeface="Symbol" panose="05050102010706020507" pitchFamily="18" charset="2"/>
              </a:rPr>
              <a:t>e</a:t>
            </a:r>
            <a:r>
              <a:rPr kumimoji="1" lang="en-US" altLang="ja-JP" sz="2800" baseline="-25000" dirty="0" err="1" smtClean="0"/>
              <a:t>B</a:t>
            </a:r>
            <a:endParaRPr kumimoji="1" lang="ja-JP" altLang="en-US" sz="2800" baseline="-25000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89" y="5008819"/>
            <a:ext cx="1223327" cy="1326757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-67441" y="6403442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大阪大学公式キャラクター</a:t>
            </a: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「ワニ博士」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558387" y="5129349"/>
            <a:ext cx="1655501" cy="172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2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4</a:t>
            </a:r>
            <a:r>
              <a:rPr kumimoji="1" lang="en-US" altLang="ja-JP" baseline="30000" dirty="0" smtClean="0"/>
              <a:t>th</a:t>
            </a:r>
            <a:r>
              <a:rPr kumimoji="1" lang="en-US" altLang="ja-JP" dirty="0" smtClean="0"/>
              <a:t> Order </a:t>
            </a:r>
            <a:r>
              <a:rPr kumimoji="1" lang="en-US" altLang="ja-JP" dirty="0" err="1" smtClean="0"/>
              <a:t>Cumulant</a:t>
            </a:r>
            <a:r>
              <a:rPr kumimoji="1" lang="en-US" altLang="ja-JP" dirty="0" smtClean="0"/>
              <a:t>: History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6695" y="4258180"/>
            <a:ext cx="148630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/>
              <a:t>2012</a:t>
            </a:r>
            <a:r>
              <a:rPr kumimoji="1" lang="ja-JP" altLang="en-US" sz="2800" dirty="0" smtClean="0"/>
              <a:t>年</a:t>
            </a:r>
            <a:endParaRPr kumimoji="1" lang="en-US" altLang="ja-JP" sz="2800" dirty="0" smtClean="0"/>
          </a:p>
          <a:p>
            <a:pPr algn="ctr"/>
            <a:r>
              <a:rPr lang="en-US" altLang="ja-JP" sz="2400" dirty="0" smtClean="0"/>
              <a:t>(QM2012)</a:t>
            </a:r>
            <a:endParaRPr kumimoji="1" lang="en-US" altLang="ja-JP" sz="2400" dirty="0" smtClean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0182"/>
            <a:ext cx="3029073" cy="273381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254" y="2514425"/>
            <a:ext cx="3375211" cy="2636307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082321" y="1621873"/>
            <a:ext cx="179408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/>
              <a:t>2013</a:t>
            </a:r>
            <a:r>
              <a:rPr kumimoji="1" lang="ja-JP" altLang="en-US" sz="2800" dirty="0" smtClean="0"/>
              <a:t>年</a:t>
            </a:r>
            <a:endParaRPr kumimoji="1" lang="en-US" altLang="ja-JP" sz="2800" dirty="0" smtClean="0"/>
          </a:p>
          <a:p>
            <a:pPr algn="ctr"/>
            <a:r>
              <a:rPr lang="en-US" altLang="ja-JP" sz="2400" dirty="0" smtClean="0"/>
              <a:t>(PRL(2014))</a:t>
            </a:r>
            <a:endParaRPr kumimoji="1" lang="ja-JP" altLang="en-US" sz="2400" dirty="0"/>
          </a:p>
        </p:txBody>
      </p:sp>
      <p:sp>
        <p:nvSpPr>
          <p:cNvPr id="8" name="右矢印 7"/>
          <p:cNvSpPr/>
          <p:nvPr/>
        </p:nvSpPr>
        <p:spPr>
          <a:xfrm rot="1572342">
            <a:off x="2946663" y="1723044"/>
            <a:ext cx="445613" cy="1389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080164" y="2817420"/>
            <a:ext cx="181171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/>
              <a:t>2014</a:t>
            </a:r>
            <a:r>
              <a:rPr kumimoji="1" lang="ja-JP" altLang="en-US" sz="2800" dirty="0" smtClean="0"/>
              <a:t>年</a:t>
            </a:r>
            <a:endParaRPr kumimoji="1" lang="en-US" altLang="ja-JP" sz="2800" dirty="0" smtClean="0"/>
          </a:p>
          <a:p>
            <a:pPr algn="ctr"/>
            <a:r>
              <a:rPr lang="en-US" altLang="ja-JP" sz="2400" dirty="0" smtClean="0"/>
              <a:t>(CPOD2014)</a:t>
            </a:r>
            <a:endParaRPr kumimoji="1" lang="ja-JP" altLang="en-US" sz="2400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5638486" y="2887145"/>
            <a:ext cx="3419496" cy="3856156"/>
            <a:chOff x="5638486" y="2887145"/>
            <a:chExt cx="3419496" cy="3856156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38486" y="3703026"/>
              <a:ext cx="3419496" cy="3040275"/>
            </a:xfrm>
            <a:prstGeom prst="rect">
              <a:avLst/>
            </a:prstGeom>
          </p:spPr>
        </p:pic>
        <p:sp>
          <p:nvSpPr>
            <p:cNvPr id="11" name="右矢印 10"/>
            <p:cNvSpPr/>
            <p:nvPr/>
          </p:nvSpPr>
          <p:spPr>
            <a:xfrm rot="1572342">
              <a:off x="5922468" y="2887145"/>
              <a:ext cx="445613" cy="13898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883" y="3048128"/>
            <a:ext cx="3232616" cy="3728887"/>
          </a:xfrm>
          <a:prstGeom prst="rect">
            <a:avLst/>
          </a:prstGeom>
        </p:spPr>
      </p:pic>
      <p:sp>
        <p:nvSpPr>
          <p:cNvPr id="13" name="右矢印 12"/>
          <p:cNvSpPr/>
          <p:nvPr/>
        </p:nvSpPr>
        <p:spPr>
          <a:xfrm rot="10800000">
            <a:off x="4840787" y="4455788"/>
            <a:ext cx="445613" cy="1389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052696" y="4009512"/>
            <a:ext cx="146226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/>
              <a:t>2015</a:t>
            </a:r>
            <a:r>
              <a:rPr kumimoji="1" lang="ja-JP" altLang="en-US" sz="2800" dirty="0" smtClean="0"/>
              <a:t>年</a:t>
            </a:r>
            <a:endParaRPr kumimoji="1" lang="en-US" altLang="ja-JP" sz="2800" dirty="0" smtClean="0"/>
          </a:p>
          <a:p>
            <a:pPr algn="ctr"/>
            <a:r>
              <a:rPr lang="en-US" altLang="ja-JP" sz="2400" dirty="0" smtClean="0"/>
              <a:t>(QM2015)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8903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3" grpId="0" animBg="1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角丸四角形 13"/>
          <p:cNvSpPr/>
          <p:nvPr/>
        </p:nvSpPr>
        <p:spPr>
          <a:xfrm>
            <a:off x="4932040" y="1448435"/>
            <a:ext cx="3816424" cy="184404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360583" y="1448435"/>
            <a:ext cx="3816424" cy="184404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7540847" cy="584775"/>
          </a:xfrm>
        </p:spPr>
        <p:txBody>
          <a:bodyPr/>
          <a:lstStyle/>
          <a:p>
            <a:r>
              <a:rPr kumimoji="1" lang="en-US" altLang="ja-JP" dirty="0" smtClean="0"/>
              <a:t> Proton </a:t>
            </a:r>
            <a:r>
              <a:rPr kumimoji="1" lang="en-US" altLang="ja-JP" dirty="0" err="1" smtClean="0"/>
              <a:t>v.s</a:t>
            </a:r>
            <a:r>
              <a:rPr kumimoji="1" lang="en-US" altLang="ja-JP" dirty="0" smtClean="0"/>
              <a:t>. Baryon Number </a:t>
            </a:r>
            <a:r>
              <a:rPr kumimoji="1" lang="en-US" altLang="ja-JP" dirty="0" err="1" smtClean="0"/>
              <a:t>Cumulants</a:t>
            </a:r>
            <a:r>
              <a:rPr kumimoji="1" lang="en-US" altLang="ja-JP" dirty="0" smtClean="0"/>
              <a:t> 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1520" y="4791343"/>
            <a:ext cx="864096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The difference would be large.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Reconstruction of &lt;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N</a:t>
            </a:r>
            <a:r>
              <a:rPr kumimoji="1" lang="en-US" altLang="ja-JP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</a:t>
            </a:r>
            <a:r>
              <a:rPr kumimoji="1" lang="en-US" altLang="ja-JP" sz="24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n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&gt;</a:t>
            </a:r>
            <a:r>
              <a:rPr kumimoji="1" lang="en-US" altLang="ja-JP" sz="2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c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is possible using the binomial model.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The use of binomial model is justified by “isospin randomization.”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9552" y="1592451"/>
            <a:ext cx="346319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Experiments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proton number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cumulants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094518" y="1592450"/>
            <a:ext cx="349146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Many theories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baryon number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cumulants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\langle N_p^n \rangle_{\rm c}&#10;\end{align*}&lt;/body&gt;&#10;  &lt;fcolor&gt;FF000000&lt;/fcolor&gt;&#10;  &lt;bcolor&gt;FFFFFFFF&lt;/bcolor&gt;&#10;  &lt;transparent&gt;True&lt;/transparent&gt;&#10;  &lt;resolution&gt;1800&lt;/resolution&gt;&#10;  &lt;imageh&gt;283&lt;/imageh&gt;&#10;  &lt;imagew&gt;612&lt;/imagew&gt;&#10;  &lt;scale&gt;50&lt;/scale&gt;&#10;  &lt;cursor&gt;45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600563"/>
            <a:ext cx="1010214" cy="467141"/>
          </a:xfrm>
          <a:prstGeom prst="rect">
            <a:avLst/>
          </a:prstGeom>
        </p:spPr>
      </p:pic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\langle N_{\rm B}^n \rangle_{\rm c}&#10;\end{align*}&lt;/body&gt;&#10;  &lt;fcolor&gt;FF000000&lt;/fcolor&gt;&#10;  &lt;bcolor&gt;FFFFFFFF&lt;/bcolor&gt;&#10;  &lt;transparent&gt;True&lt;/transparent&gt;&#10;  &lt;resolution&gt;1800&lt;/resolution&gt;&#10;  &lt;imageh&gt;250&lt;/imageh&gt;&#10;  &lt;imagew&gt;612&lt;/imagew&gt;&#10;  &lt;scale&gt;50&lt;/scale&gt;&#10;  &lt;cursor&gt;33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145" y="2624338"/>
            <a:ext cx="1010214" cy="412669"/>
          </a:xfrm>
          <a:prstGeom prst="rect">
            <a:avLst/>
          </a:prstGeom>
        </p:spPr>
      </p:pic>
      <p:sp>
        <p:nvSpPr>
          <p:cNvPr id="15" name="左右矢印 14"/>
          <p:cNvSpPr/>
          <p:nvPr/>
        </p:nvSpPr>
        <p:spPr>
          <a:xfrm>
            <a:off x="4050468" y="1794360"/>
            <a:ext cx="1008112" cy="1083156"/>
          </a:xfrm>
          <a:prstGeom prst="leftRightArrow">
            <a:avLst>
              <a:gd name="adj1" fmla="val 50000"/>
              <a:gd name="adj2" fmla="val 34543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6" name="下カーブ矢印 15"/>
          <p:cNvSpPr/>
          <p:nvPr/>
        </p:nvSpPr>
        <p:spPr>
          <a:xfrm flipV="1">
            <a:off x="3320073" y="3300467"/>
            <a:ext cx="2548071" cy="691393"/>
          </a:xfrm>
          <a:prstGeom prst="curvedDownArrow">
            <a:avLst>
              <a:gd name="adj1" fmla="val 55347"/>
              <a:gd name="adj2" fmla="val 128348"/>
              <a:gd name="adj3" fmla="val 426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619672" y="3584544"/>
            <a:ext cx="262392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measurement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50% efficiency loss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286486" y="806367"/>
            <a:ext cx="2857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MK,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Asakawa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2012; 2012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77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46862" y="897270"/>
            <a:ext cx="8889634" cy="3107794"/>
          </a:xfrm>
          <a:prstGeom prst="rect">
            <a:avLst/>
          </a:prstGeom>
          <a:gradFill flip="none" rotWithShape="1">
            <a:gsLst>
              <a:gs pos="35000">
                <a:srgbClr val="FFC000"/>
              </a:gs>
              <a:gs pos="0">
                <a:srgbClr val="FF0000"/>
              </a:gs>
              <a:gs pos="84000">
                <a:schemeClr val="accent6">
                  <a:lumMod val="4000"/>
                  <a:lumOff val="96000"/>
                </a:schemeClr>
              </a:gs>
              <a:gs pos="100000">
                <a:schemeClr val="accent6">
                  <a:lumMod val="4000"/>
                  <a:lumOff val="96000"/>
                </a:schemeClr>
              </a:gs>
            </a:gsLst>
            <a:lin ang="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492209" cy="584775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 </a:t>
            </a:r>
            <a:r>
              <a:rPr lang="en-US" altLang="ja-JP" dirty="0" smtClean="0"/>
              <a:t>Baryon</a:t>
            </a:r>
            <a:r>
              <a:rPr kumimoji="1" lang="en-US" altLang="ja-JP" dirty="0" smtClean="0"/>
              <a:t>s in </a:t>
            </a:r>
            <a:r>
              <a:rPr kumimoji="1" lang="en-US" altLang="ja-JP" dirty="0" err="1" smtClean="0"/>
              <a:t>Hadronic</a:t>
            </a:r>
            <a:r>
              <a:rPr kumimoji="1" lang="en-US" altLang="ja-JP" dirty="0" smtClean="0"/>
              <a:t> Phase  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 rot="16200000">
            <a:off x="43748" y="4388790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hadronize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435810" y="4386385"/>
            <a:ext cx="130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chem.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f.o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.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4247458" y="4401615"/>
            <a:ext cx="133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kinetic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f.o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.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303" name="直線矢印コネクタ 302"/>
          <p:cNvCxnSpPr/>
          <p:nvPr/>
        </p:nvCxnSpPr>
        <p:spPr>
          <a:xfrm>
            <a:off x="1633785" y="4783679"/>
            <a:ext cx="2731354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テキスト ボックス 305"/>
          <p:cNvSpPr txBox="1"/>
          <p:nvPr/>
        </p:nvSpPr>
        <p:spPr>
          <a:xfrm>
            <a:off x="2483768" y="4437112"/>
            <a:ext cx="1188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10~20fm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18" name="円/楕円 317"/>
          <p:cNvSpPr/>
          <p:nvPr/>
        </p:nvSpPr>
        <p:spPr>
          <a:xfrm>
            <a:off x="4524849" y="134981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20" name="円/楕円 319"/>
          <p:cNvSpPr/>
          <p:nvPr/>
        </p:nvSpPr>
        <p:spPr>
          <a:xfrm>
            <a:off x="2800150" y="290579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21" name="円/楕円 320"/>
          <p:cNvSpPr/>
          <p:nvPr/>
        </p:nvSpPr>
        <p:spPr>
          <a:xfrm>
            <a:off x="878432" y="240103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22" name="円/楕円 321"/>
          <p:cNvSpPr/>
          <p:nvPr/>
        </p:nvSpPr>
        <p:spPr>
          <a:xfrm>
            <a:off x="1029003" y="292496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23" name="円/楕円 322"/>
          <p:cNvSpPr/>
          <p:nvPr/>
        </p:nvSpPr>
        <p:spPr>
          <a:xfrm>
            <a:off x="853162" y="173298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24" name="円/楕円 323"/>
          <p:cNvSpPr/>
          <p:nvPr/>
        </p:nvSpPr>
        <p:spPr>
          <a:xfrm>
            <a:off x="2335514" y="223577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25" name="円/楕円 324"/>
          <p:cNvSpPr/>
          <p:nvPr/>
        </p:nvSpPr>
        <p:spPr>
          <a:xfrm>
            <a:off x="1486426" y="346544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26" name="円/楕円 325"/>
          <p:cNvSpPr/>
          <p:nvPr/>
        </p:nvSpPr>
        <p:spPr>
          <a:xfrm>
            <a:off x="2335514" y="328500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27" name="円/楕円 326"/>
          <p:cNvSpPr/>
          <p:nvPr/>
        </p:nvSpPr>
        <p:spPr>
          <a:xfrm>
            <a:off x="1861268" y="262774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28" name="円/楕円 327"/>
          <p:cNvSpPr/>
          <p:nvPr/>
        </p:nvSpPr>
        <p:spPr>
          <a:xfrm>
            <a:off x="3646666" y="314098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29" name="円/楕円 328"/>
          <p:cNvSpPr/>
          <p:nvPr/>
        </p:nvSpPr>
        <p:spPr>
          <a:xfrm>
            <a:off x="1431888" y="248374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30" name="円/楕円 329"/>
          <p:cNvSpPr/>
          <p:nvPr/>
        </p:nvSpPr>
        <p:spPr>
          <a:xfrm>
            <a:off x="3173130" y="347041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31" name="円/楕円 330"/>
          <p:cNvSpPr/>
          <p:nvPr/>
        </p:nvSpPr>
        <p:spPr>
          <a:xfrm>
            <a:off x="6386649" y="104127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32" name="円/楕円 331"/>
          <p:cNvSpPr/>
          <p:nvPr/>
        </p:nvSpPr>
        <p:spPr>
          <a:xfrm>
            <a:off x="1521301" y="176306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33" name="円/楕円 332"/>
          <p:cNvSpPr/>
          <p:nvPr/>
        </p:nvSpPr>
        <p:spPr>
          <a:xfrm>
            <a:off x="4365139" y="104318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34" name="円/楕円 333"/>
          <p:cNvSpPr/>
          <p:nvPr/>
        </p:nvSpPr>
        <p:spPr>
          <a:xfrm>
            <a:off x="1011395" y="365659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35" name="円/楕円 334"/>
          <p:cNvSpPr/>
          <p:nvPr/>
        </p:nvSpPr>
        <p:spPr>
          <a:xfrm>
            <a:off x="5004048" y="256490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36" name="円/楕円 335"/>
          <p:cNvSpPr/>
          <p:nvPr/>
        </p:nvSpPr>
        <p:spPr>
          <a:xfrm>
            <a:off x="4788024" y="148478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37" name="円/楕円 336"/>
          <p:cNvSpPr/>
          <p:nvPr/>
        </p:nvSpPr>
        <p:spPr>
          <a:xfrm>
            <a:off x="4856001" y="111518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38" name="円/楕円 337"/>
          <p:cNvSpPr/>
          <p:nvPr/>
        </p:nvSpPr>
        <p:spPr>
          <a:xfrm>
            <a:off x="5529356" y="1978461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39" name="円/楕円 338"/>
          <p:cNvSpPr/>
          <p:nvPr/>
        </p:nvSpPr>
        <p:spPr>
          <a:xfrm>
            <a:off x="5457071" y="113394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40" name="円/楕円 339"/>
          <p:cNvSpPr/>
          <p:nvPr/>
        </p:nvSpPr>
        <p:spPr>
          <a:xfrm>
            <a:off x="5385071" y="368186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41" name="円/楕円 340"/>
          <p:cNvSpPr/>
          <p:nvPr/>
        </p:nvSpPr>
        <p:spPr>
          <a:xfrm>
            <a:off x="6454962" y="373765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42" name="円/楕円 341"/>
          <p:cNvSpPr/>
          <p:nvPr/>
        </p:nvSpPr>
        <p:spPr>
          <a:xfrm>
            <a:off x="4928001" y="205632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43" name="円/楕円 342"/>
          <p:cNvSpPr/>
          <p:nvPr/>
        </p:nvSpPr>
        <p:spPr>
          <a:xfrm>
            <a:off x="6094922" y="207917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44" name="円/楕円 343"/>
          <p:cNvSpPr/>
          <p:nvPr/>
        </p:nvSpPr>
        <p:spPr>
          <a:xfrm>
            <a:off x="2422514" y="112476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45" name="円/楕円 344"/>
          <p:cNvSpPr/>
          <p:nvPr/>
        </p:nvSpPr>
        <p:spPr>
          <a:xfrm>
            <a:off x="5746356" y="273811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46" name="円/楕円 345"/>
          <p:cNvSpPr/>
          <p:nvPr/>
        </p:nvSpPr>
        <p:spPr>
          <a:xfrm>
            <a:off x="3284332" y="183349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47" name="円/楕円 346"/>
          <p:cNvSpPr/>
          <p:nvPr/>
        </p:nvSpPr>
        <p:spPr>
          <a:xfrm>
            <a:off x="1633785" y="105354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48" name="円/楕円 347"/>
          <p:cNvSpPr/>
          <p:nvPr/>
        </p:nvSpPr>
        <p:spPr>
          <a:xfrm>
            <a:off x="3459289" y="105513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49" name="円/楕円 348"/>
          <p:cNvSpPr/>
          <p:nvPr/>
        </p:nvSpPr>
        <p:spPr>
          <a:xfrm>
            <a:off x="2166827" y="105275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50" name="円/楕円 349"/>
          <p:cNvSpPr/>
          <p:nvPr/>
        </p:nvSpPr>
        <p:spPr>
          <a:xfrm>
            <a:off x="2154440" y="201598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51" name="円/楕円 350"/>
          <p:cNvSpPr/>
          <p:nvPr/>
        </p:nvSpPr>
        <p:spPr>
          <a:xfrm>
            <a:off x="1794890" y="148480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52" name="円/楕円 351"/>
          <p:cNvSpPr/>
          <p:nvPr/>
        </p:nvSpPr>
        <p:spPr>
          <a:xfrm>
            <a:off x="2237451" y="1392791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53" name="円/楕円 352"/>
          <p:cNvSpPr/>
          <p:nvPr/>
        </p:nvSpPr>
        <p:spPr>
          <a:xfrm>
            <a:off x="3155913" y="227687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54" name="円/楕円 353"/>
          <p:cNvSpPr/>
          <p:nvPr/>
        </p:nvSpPr>
        <p:spPr>
          <a:xfrm>
            <a:off x="2565085" y="274779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55" name="円/楕円 354"/>
          <p:cNvSpPr/>
          <p:nvPr/>
        </p:nvSpPr>
        <p:spPr>
          <a:xfrm>
            <a:off x="4078714" y="220486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56" name="円/楕円 355"/>
          <p:cNvSpPr/>
          <p:nvPr/>
        </p:nvSpPr>
        <p:spPr>
          <a:xfrm>
            <a:off x="4300160" y="298765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57" name="円/楕円 356"/>
          <p:cNvSpPr/>
          <p:nvPr/>
        </p:nvSpPr>
        <p:spPr>
          <a:xfrm>
            <a:off x="4453936" y="267579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58" name="円/楕円 357"/>
          <p:cNvSpPr/>
          <p:nvPr/>
        </p:nvSpPr>
        <p:spPr>
          <a:xfrm>
            <a:off x="4854459" y="294382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59" name="円/楕円 358"/>
          <p:cNvSpPr/>
          <p:nvPr/>
        </p:nvSpPr>
        <p:spPr>
          <a:xfrm>
            <a:off x="3958883" y="126691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60" name="円/楕円 359"/>
          <p:cNvSpPr/>
          <p:nvPr/>
        </p:nvSpPr>
        <p:spPr>
          <a:xfrm>
            <a:off x="3146117" y="125851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61" name="円/楕円 360"/>
          <p:cNvSpPr/>
          <p:nvPr/>
        </p:nvSpPr>
        <p:spPr>
          <a:xfrm>
            <a:off x="3896304" y="98074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62" name="円/楕円 361"/>
          <p:cNvSpPr/>
          <p:nvPr/>
        </p:nvSpPr>
        <p:spPr>
          <a:xfrm>
            <a:off x="4079682" y="1525757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63" name="円/楕円 362"/>
          <p:cNvSpPr/>
          <p:nvPr/>
        </p:nvSpPr>
        <p:spPr>
          <a:xfrm>
            <a:off x="3408639" y="1453757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64" name="円/楕円 363"/>
          <p:cNvSpPr/>
          <p:nvPr/>
        </p:nvSpPr>
        <p:spPr>
          <a:xfrm>
            <a:off x="3749783" y="1597757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65" name="円/楕円 364"/>
          <p:cNvSpPr/>
          <p:nvPr/>
        </p:nvSpPr>
        <p:spPr>
          <a:xfrm>
            <a:off x="3548890" y="242088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66" name="円/楕円 365"/>
          <p:cNvSpPr/>
          <p:nvPr/>
        </p:nvSpPr>
        <p:spPr>
          <a:xfrm>
            <a:off x="3534372" y="347041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67" name="円/楕円 366"/>
          <p:cNvSpPr/>
          <p:nvPr/>
        </p:nvSpPr>
        <p:spPr>
          <a:xfrm>
            <a:off x="4544542" y="323605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68" name="円/楕円 367"/>
          <p:cNvSpPr/>
          <p:nvPr/>
        </p:nvSpPr>
        <p:spPr>
          <a:xfrm>
            <a:off x="4654778" y="365961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69" name="円/楕円 368"/>
          <p:cNvSpPr/>
          <p:nvPr/>
        </p:nvSpPr>
        <p:spPr>
          <a:xfrm>
            <a:off x="3796894" y="366565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70" name="円/楕円 369"/>
          <p:cNvSpPr/>
          <p:nvPr/>
        </p:nvSpPr>
        <p:spPr>
          <a:xfrm>
            <a:off x="4138038" y="380965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71" name="円/楕円 370"/>
          <p:cNvSpPr/>
          <p:nvPr/>
        </p:nvSpPr>
        <p:spPr>
          <a:xfrm>
            <a:off x="5000001" y="375135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72" name="円/楕円 371"/>
          <p:cNvSpPr/>
          <p:nvPr/>
        </p:nvSpPr>
        <p:spPr>
          <a:xfrm>
            <a:off x="1861268" y="205577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73" name="円/楕円 372"/>
          <p:cNvSpPr/>
          <p:nvPr/>
        </p:nvSpPr>
        <p:spPr>
          <a:xfrm>
            <a:off x="2459350" y="368329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74" name="円/楕円 373"/>
          <p:cNvSpPr/>
          <p:nvPr/>
        </p:nvSpPr>
        <p:spPr>
          <a:xfrm>
            <a:off x="3218117" y="296756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75" name="円/楕円 374"/>
          <p:cNvSpPr/>
          <p:nvPr/>
        </p:nvSpPr>
        <p:spPr>
          <a:xfrm>
            <a:off x="1853994" y="307671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76" name="円/楕円 375"/>
          <p:cNvSpPr/>
          <p:nvPr/>
        </p:nvSpPr>
        <p:spPr>
          <a:xfrm>
            <a:off x="2813161" y="134078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77" name="円/楕円 376"/>
          <p:cNvSpPr/>
          <p:nvPr/>
        </p:nvSpPr>
        <p:spPr>
          <a:xfrm>
            <a:off x="1918474" y="350484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78" name="円/楕円 377"/>
          <p:cNvSpPr/>
          <p:nvPr/>
        </p:nvSpPr>
        <p:spPr>
          <a:xfrm>
            <a:off x="1012839" y="336293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79" name="円/楕円 378"/>
          <p:cNvSpPr/>
          <p:nvPr/>
        </p:nvSpPr>
        <p:spPr>
          <a:xfrm>
            <a:off x="1691696" y="362361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80" name="円/楕円 379"/>
          <p:cNvSpPr/>
          <p:nvPr/>
        </p:nvSpPr>
        <p:spPr>
          <a:xfrm>
            <a:off x="1948043" y="376368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81" name="円/楕円 380"/>
          <p:cNvSpPr/>
          <p:nvPr/>
        </p:nvSpPr>
        <p:spPr>
          <a:xfrm>
            <a:off x="3579736" y="198884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82" name="円/楕円 381"/>
          <p:cNvSpPr/>
          <p:nvPr/>
        </p:nvSpPr>
        <p:spPr>
          <a:xfrm>
            <a:off x="1547664" y="378904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83" name="円/楕円 382"/>
          <p:cNvSpPr/>
          <p:nvPr/>
        </p:nvSpPr>
        <p:spPr>
          <a:xfrm>
            <a:off x="2200791" y="374194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84" name="円/楕円 383"/>
          <p:cNvSpPr/>
          <p:nvPr/>
        </p:nvSpPr>
        <p:spPr>
          <a:xfrm>
            <a:off x="3961558" y="291565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85" name="円/楕円 384"/>
          <p:cNvSpPr/>
          <p:nvPr/>
        </p:nvSpPr>
        <p:spPr>
          <a:xfrm>
            <a:off x="2566546" y="198884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86" name="円/楕円 385"/>
          <p:cNvSpPr/>
          <p:nvPr/>
        </p:nvSpPr>
        <p:spPr>
          <a:xfrm>
            <a:off x="2885161" y="263692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87" name="円/楕円 386"/>
          <p:cNvSpPr/>
          <p:nvPr/>
        </p:nvSpPr>
        <p:spPr>
          <a:xfrm>
            <a:off x="2009946" y="241589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88" name="円/楕円 387"/>
          <p:cNvSpPr/>
          <p:nvPr/>
        </p:nvSpPr>
        <p:spPr>
          <a:xfrm>
            <a:off x="2351090" y="255989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89" name="円/楕円 388"/>
          <p:cNvSpPr/>
          <p:nvPr/>
        </p:nvSpPr>
        <p:spPr>
          <a:xfrm>
            <a:off x="1029976" y="154281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90" name="円/楕円 389"/>
          <p:cNvSpPr/>
          <p:nvPr/>
        </p:nvSpPr>
        <p:spPr>
          <a:xfrm>
            <a:off x="2207118" y="301637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91" name="円/楕円 390"/>
          <p:cNvSpPr/>
          <p:nvPr/>
        </p:nvSpPr>
        <p:spPr>
          <a:xfrm>
            <a:off x="3029161" y="374112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92" name="円/楕円 391"/>
          <p:cNvSpPr/>
          <p:nvPr/>
        </p:nvSpPr>
        <p:spPr>
          <a:xfrm>
            <a:off x="1138037" y="216962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93" name="円/楕円 392"/>
          <p:cNvSpPr/>
          <p:nvPr/>
        </p:nvSpPr>
        <p:spPr>
          <a:xfrm>
            <a:off x="1431888" y="157080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94" name="円/楕円 393"/>
          <p:cNvSpPr/>
          <p:nvPr/>
        </p:nvSpPr>
        <p:spPr>
          <a:xfrm>
            <a:off x="2697202" y="376113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95" name="円/楕円 394"/>
          <p:cNvSpPr/>
          <p:nvPr/>
        </p:nvSpPr>
        <p:spPr>
          <a:xfrm>
            <a:off x="1170172" y="969377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96" name="円/楕円 395"/>
          <p:cNvSpPr/>
          <p:nvPr/>
        </p:nvSpPr>
        <p:spPr>
          <a:xfrm>
            <a:off x="3210392" y="270703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97" name="円/楕円 396"/>
          <p:cNvSpPr/>
          <p:nvPr/>
        </p:nvSpPr>
        <p:spPr>
          <a:xfrm>
            <a:off x="827584" y="98074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98" name="円/楕円 397"/>
          <p:cNvSpPr/>
          <p:nvPr/>
        </p:nvSpPr>
        <p:spPr>
          <a:xfrm>
            <a:off x="1290971" y="119676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99" name="円/楕円 398"/>
          <p:cNvSpPr/>
          <p:nvPr/>
        </p:nvSpPr>
        <p:spPr>
          <a:xfrm>
            <a:off x="1739117" y="235011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00" name="円/楕円 399"/>
          <p:cNvSpPr/>
          <p:nvPr/>
        </p:nvSpPr>
        <p:spPr>
          <a:xfrm>
            <a:off x="961072" y="1208127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01" name="円/楕円 400"/>
          <p:cNvSpPr/>
          <p:nvPr/>
        </p:nvSpPr>
        <p:spPr>
          <a:xfrm>
            <a:off x="1558434" y="278094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02" name="円/楕円 401"/>
          <p:cNvSpPr/>
          <p:nvPr/>
        </p:nvSpPr>
        <p:spPr>
          <a:xfrm>
            <a:off x="2828651" y="318270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03" name="円/楕円 402"/>
          <p:cNvSpPr/>
          <p:nvPr/>
        </p:nvSpPr>
        <p:spPr>
          <a:xfrm>
            <a:off x="639284" y="292494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04" name="円/楕円 403"/>
          <p:cNvSpPr/>
          <p:nvPr/>
        </p:nvSpPr>
        <p:spPr>
          <a:xfrm>
            <a:off x="2782570" y="212832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05" name="円/楕円 404"/>
          <p:cNvSpPr/>
          <p:nvPr/>
        </p:nvSpPr>
        <p:spPr>
          <a:xfrm>
            <a:off x="2479514" y="162880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06" name="円/楕円 405"/>
          <p:cNvSpPr/>
          <p:nvPr/>
        </p:nvSpPr>
        <p:spPr>
          <a:xfrm>
            <a:off x="709908" y="334811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07" name="円/楕円 406"/>
          <p:cNvSpPr/>
          <p:nvPr/>
        </p:nvSpPr>
        <p:spPr>
          <a:xfrm>
            <a:off x="1494932" y="313240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08" name="円/楕円 407"/>
          <p:cNvSpPr/>
          <p:nvPr/>
        </p:nvSpPr>
        <p:spPr>
          <a:xfrm>
            <a:off x="885976" y="202562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09" name="円/楕円 408"/>
          <p:cNvSpPr/>
          <p:nvPr/>
        </p:nvSpPr>
        <p:spPr>
          <a:xfrm>
            <a:off x="1146971" y="187353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10" name="円/楕円 409"/>
          <p:cNvSpPr/>
          <p:nvPr/>
        </p:nvSpPr>
        <p:spPr>
          <a:xfrm>
            <a:off x="840460" y="266986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11" name="円/楕円 410"/>
          <p:cNvSpPr/>
          <p:nvPr/>
        </p:nvSpPr>
        <p:spPr>
          <a:xfrm>
            <a:off x="1187159" y="248205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12" name="円/楕円 411"/>
          <p:cNvSpPr/>
          <p:nvPr/>
        </p:nvSpPr>
        <p:spPr>
          <a:xfrm>
            <a:off x="1269561" y="2748587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13" name="円/楕円 412"/>
          <p:cNvSpPr/>
          <p:nvPr/>
        </p:nvSpPr>
        <p:spPr>
          <a:xfrm>
            <a:off x="1250487" y="376761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14" name="円/楕円 413"/>
          <p:cNvSpPr/>
          <p:nvPr/>
        </p:nvSpPr>
        <p:spPr>
          <a:xfrm>
            <a:off x="2160238" y="161906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15" name="円/楕円 414"/>
          <p:cNvSpPr/>
          <p:nvPr/>
        </p:nvSpPr>
        <p:spPr>
          <a:xfrm>
            <a:off x="3029130" y="1584521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16" name="円/楕円 415"/>
          <p:cNvSpPr/>
          <p:nvPr/>
        </p:nvSpPr>
        <p:spPr>
          <a:xfrm>
            <a:off x="454292" y="172259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17" name="円/楕円 416"/>
          <p:cNvSpPr/>
          <p:nvPr/>
        </p:nvSpPr>
        <p:spPr>
          <a:xfrm>
            <a:off x="1883199" y="118718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18" name="円/楕円 417"/>
          <p:cNvSpPr/>
          <p:nvPr/>
        </p:nvSpPr>
        <p:spPr>
          <a:xfrm>
            <a:off x="1566932" y="1304311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19" name="円/楕円 418"/>
          <p:cNvSpPr/>
          <p:nvPr/>
        </p:nvSpPr>
        <p:spPr>
          <a:xfrm>
            <a:off x="3664864" y="268421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20" name="円/楕円 419"/>
          <p:cNvSpPr/>
          <p:nvPr/>
        </p:nvSpPr>
        <p:spPr>
          <a:xfrm>
            <a:off x="5878922" y="110890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22" name="円/楕円 421"/>
          <p:cNvSpPr/>
          <p:nvPr/>
        </p:nvSpPr>
        <p:spPr>
          <a:xfrm>
            <a:off x="3408639" y="373161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24" name="円/楕円 423"/>
          <p:cNvSpPr/>
          <p:nvPr/>
        </p:nvSpPr>
        <p:spPr>
          <a:xfrm>
            <a:off x="2699816" y="98075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25" name="円/楕円 424"/>
          <p:cNvSpPr/>
          <p:nvPr/>
        </p:nvSpPr>
        <p:spPr>
          <a:xfrm>
            <a:off x="1539413" y="204063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27" name="円/楕円 426"/>
          <p:cNvSpPr/>
          <p:nvPr/>
        </p:nvSpPr>
        <p:spPr>
          <a:xfrm>
            <a:off x="262274" y="2852936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28" name="円/楕円 427"/>
          <p:cNvSpPr/>
          <p:nvPr/>
        </p:nvSpPr>
        <p:spPr>
          <a:xfrm>
            <a:off x="531994" y="2756115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29" name="円/楕円 428"/>
          <p:cNvSpPr/>
          <p:nvPr/>
        </p:nvSpPr>
        <p:spPr>
          <a:xfrm>
            <a:off x="370672" y="2047749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30" name="円/楕円 429"/>
          <p:cNvSpPr/>
          <p:nvPr/>
        </p:nvSpPr>
        <p:spPr>
          <a:xfrm>
            <a:off x="441912" y="3567454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31" name="円/楕円 430"/>
          <p:cNvSpPr/>
          <p:nvPr/>
        </p:nvSpPr>
        <p:spPr>
          <a:xfrm>
            <a:off x="169365" y="3784345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32" name="円/楕円 431"/>
          <p:cNvSpPr/>
          <p:nvPr/>
        </p:nvSpPr>
        <p:spPr>
          <a:xfrm>
            <a:off x="423994" y="3036578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33" name="円/楕円 432"/>
          <p:cNvSpPr/>
          <p:nvPr/>
        </p:nvSpPr>
        <p:spPr>
          <a:xfrm>
            <a:off x="503560" y="1016744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34" name="円/楕円 433"/>
          <p:cNvSpPr/>
          <p:nvPr/>
        </p:nvSpPr>
        <p:spPr>
          <a:xfrm>
            <a:off x="388131" y="1254697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35" name="円/楕円 434"/>
          <p:cNvSpPr/>
          <p:nvPr/>
        </p:nvSpPr>
        <p:spPr>
          <a:xfrm>
            <a:off x="346791" y="1429287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36" name="円/楕円 435"/>
          <p:cNvSpPr/>
          <p:nvPr/>
        </p:nvSpPr>
        <p:spPr>
          <a:xfrm>
            <a:off x="389903" y="2281461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37" name="円/楕円 436"/>
          <p:cNvSpPr/>
          <p:nvPr/>
        </p:nvSpPr>
        <p:spPr>
          <a:xfrm>
            <a:off x="585257" y="211205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38" name="円/楕円 437"/>
          <p:cNvSpPr/>
          <p:nvPr/>
        </p:nvSpPr>
        <p:spPr>
          <a:xfrm>
            <a:off x="223365" y="347318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39" name="円/楕円 438"/>
          <p:cNvSpPr/>
          <p:nvPr/>
        </p:nvSpPr>
        <p:spPr>
          <a:xfrm>
            <a:off x="590020" y="2566909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40" name="円/楕円 439"/>
          <p:cNvSpPr/>
          <p:nvPr/>
        </p:nvSpPr>
        <p:spPr>
          <a:xfrm>
            <a:off x="804460" y="3182703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41" name="円/楕円 440"/>
          <p:cNvSpPr/>
          <p:nvPr/>
        </p:nvSpPr>
        <p:spPr>
          <a:xfrm>
            <a:off x="182924" y="2241175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42" name="円/楕円 441"/>
          <p:cNvSpPr/>
          <p:nvPr/>
        </p:nvSpPr>
        <p:spPr>
          <a:xfrm>
            <a:off x="517621" y="3788541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43" name="円/楕円 442"/>
          <p:cNvSpPr/>
          <p:nvPr/>
        </p:nvSpPr>
        <p:spPr>
          <a:xfrm>
            <a:off x="694322" y="2312888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44" name="円/楕円 443"/>
          <p:cNvSpPr/>
          <p:nvPr/>
        </p:nvSpPr>
        <p:spPr>
          <a:xfrm>
            <a:off x="655908" y="1905498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45" name="円/楕円 444"/>
          <p:cNvSpPr/>
          <p:nvPr/>
        </p:nvSpPr>
        <p:spPr>
          <a:xfrm>
            <a:off x="262274" y="1318790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46" name="円/楕円 445"/>
          <p:cNvSpPr/>
          <p:nvPr/>
        </p:nvSpPr>
        <p:spPr>
          <a:xfrm>
            <a:off x="218479" y="2591742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47" name="円/楕円 446"/>
          <p:cNvSpPr/>
          <p:nvPr/>
        </p:nvSpPr>
        <p:spPr>
          <a:xfrm>
            <a:off x="578225" y="1532018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48" name="円/楕円 447"/>
          <p:cNvSpPr/>
          <p:nvPr/>
        </p:nvSpPr>
        <p:spPr>
          <a:xfrm>
            <a:off x="744247" y="364729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49" name="円/楕円 448"/>
          <p:cNvSpPr/>
          <p:nvPr/>
        </p:nvSpPr>
        <p:spPr>
          <a:xfrm>
            <a:off x="226282" y="306896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50" name="円/楕円 449"/>
          <p:cNvSpPr/>
          <p:nvPr/>
        </p:nvSpPr>
        <p:spPr>
          <a:xfrm>
            <a:off x="358994" y="2509309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173" name="直線コネクタ 172"/>
          <p:cNvCxnSpPr/>
          <p:nvPr/>
        </p:nvCxnSpPr>
        <p:spPr>
          <a:xfrm>
            <a:off x="410560" y="5695068"/>
            <a:ext cx="428597" cy="0"/>
          </a:xfrm>
          <a:prstGeom prst="line">
            <a:avLst/>
          </a:prstGeom>
          <a:ln w="57150">
            <a:solidFill>
              <a:srgbClr val="CC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線コネクタ 174"/>
          <p:cNvCxnSpPr/>
          <p:nvPr/>
        </p:nvCxnSpPr>
        <p:spPr>
          <a:xfrm>
            <a:off x="410560" y="6021288"/>
            <a:ext cx="428597" cy="0"/>
          </a:xfrm>
          <a:prstGeom prst="line">
            <a:avLst/>
          </a:prstGeom>
          <a:ln w="57150">
            <a:solidFill>
              <a:srgbClr val="00206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線コネクタ 179"/>
          <p:cNvCxnSpPr/>
          <p:nvPr/>
        </p:nvCxnSpPr>
        <p:spPr>
          <a:xfrm>
            <a:off x="410560" y="6381328"/>
            <a:ext cx="428597" cy="0"/>
          </a:xfrm>
          <a:prstGeom prst="line">
            <a:avLst/>
          </a:prstGeom>
          <a:ln w="101600" cmpd="tri">
            <a:solidFill>
              <a:srgbClr val="0066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p,\bar p&#10;\end{align*}&lt;/body&gt;&#10;  &lt;fcolor&gt;FF000000&lt;/fcolor&gt;&#10;  &lt;bcolor&gt;FFFFFFFF&lt;/bcolor&gt;&#10;  &lt;transparent&gt;True&lt;/transparent&gt;&#10;  &lt;resolution&gt;1800&lt;/resolution&gt;&#10;  &lt;imageh&gt;195&lt;/imageh&gt;&#10;  &lt;imagew&gt;373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57" y="5563844"/>
            <a:ext cx="521415" cy="272590"/>
          </a:xfrm>
          <a:prstGeom prst="rect">
            <a:avLst/>
          </a:prstGeom>
        </p:spPr>
      </p:pic>
      <p:pic>
        <p:nvPicPr>
          <p:cNvPr id="20" name="TexTeXPicture" descr="&lt;?xml version=&quot;1.0&quot; encoding=&quot;utf-16&quot;?&gt;&#10;&lt;TeXTeX&gt;&#10;  &lt;preamble&gt;\documentclass{jarticle}&#10;\usepackage{amsmath}&#10;\pagestyle{empty}&lt;/preamble&gt;&#10;  &lt;body&gt;\begin{align*} &#10;n,\bar n&#10;\end{align*}&lt;/body&gt;&#10;  &lt;fcolor&gt;FF000000&lt;/fcolor&gt;&#10;  &lt;bcolor&gt;FFFFFFFF&lt;/bcolor&gt;&#10;  &lt;transparent&gt;True&lt;/transparent&gt;&#10;  &lt;resolution&gt;1800&lt;/resolution&gt;&#10;  &lt;imageh&gt;195&lt;/imageh&gt;&#10;  &lt;imagew&gt;395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34" y="5935036"/>
            <a:ext cx="517238" cy="255345"/>
          </a:xfrm>
          <a:prstGeom prst="rect">
            <a:avLst/>
          </a:prstGeom>
        </p:spPr>
      </p:pic>
      <p:pic>
        <p:nvPicPr>
          <p:cNvPr id="21" name="TexTeXPicture" descr="&lt;?xml version=&quot;1.0&quot; encoding=&quot;utf-16&quot;?&gt;&#10;&lt;TeXTeX&gt;&#10;  &lt;preamble&gt;\documentclass{jarticle}&#10;\usepackage{amsmath}&#10;\pagestyle{empty}&lt;/preamble&gt;&#10;  &lt;body&gt;\begin{align*} &#10;\Delta(1232)&#10;\end{align*}&lt;/body&gt;&#10;  &lt;fcolor&gt;FF000000&lt;/fcolor&gt;&#10;  &lt;bcolor&gt;FFFFFFFF&lt;/bcolor&gt;&#10;  &lt;transparent&gt;True&lt;/transparent&gt;&#10;  &lt;resolution&gt;1800&lt;/resolution&gt;&#10;  &lt;imageh&gt;249&lt;/imageh&gt;&#10;  &lt;imagew&gt;864&lt;/imagew&gt;&#10;  &lt;scale&gt;50&lt;/scale&gt;&#10;  &lt;cursor&gt;28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57" y="6276059"/>
            <a:ext cx="1025472" cy="295535"/>
          </a:xfrm>
          <a:prstGeom prst="rect">
            <a:avLst/>
          </a:prstGeom>
        </p:spPr>
      </p:pic>
      <p:sp>
        <p:nvSpPr>
          <p:cNvPr id="188" name="円/楕円 187"/>
          <p:cNvSpPr/>
          <p:nvPr/>
        </p:nvSpPr>
        <p:spPr>
          <a:xfrm>
            <a:off x="2228049" y="558818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411760" y="5445224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mesons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90" name="円/楕円 189"/>
          <p:cNvSpPr/>
          <p:nvPr/>
        </p:nvSpPr>
        <p:spPr>
          <a:xfrm>
            <a:off x="2195736" y="5949280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411760" y="5837202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baryons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195" name="グループ化 194"/>
          <p:cNvGrpSpPr/>
          <p:nvPr/>
        </p:nvGrpSpPr>
        <p:grpSpPr>
          <a:xfrm>
            <a:off x="1055775" y="3220715"/>
            <a:ext cx="7415411" cy="461153"/>
            <a:chOff x="973013" y="3436739"/>
            <a:chExt cx="7415411" cy="461153"/>
          </a:xfrm>
        </p:grpSpPr>
        <p:cxnSp>
          <p:nvCxnSpPr>
            <p:cNvPr id="196" name="直線コネクタ 195"/>
            <p:cNvCxnSpPr/>
            <p:nvPr/>
          </p:nvCxnSpPr>
          <p:spPr>
            <a:xfrm flipV="1">
              <a:off x="2482323" y="3717032"/>
              <a:ext cx="161203" cy="160345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線コネクタ 197"/>
            <p:cNvCxnSpPr/>
            <p:nvPr/>
          </p:nvCxnSpPr>
          <p:spPr>
            <a:xfrm flipV="1">
              <a:off x="4626260" y="3709492"/>
              <a:ext cx="375992" cy="147972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線コネクタ 198"/>
            <p:cNvCxnSpPr/>
            <p:nvPr/>
          </p:nvCxnSpPr>
          <p:spPr>
            <a:xfrm>
              <a:off x="3620998" y="3458605"/>
              <a:ext cx="218974" cy="130956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線コネクタ 200"/>
            <p:cNvCxnSpPr/>
            <p:nvPr/>
          </p:nvCxnSpPr>
          <p:spPr>
            <a:xfrm flipV="1">
              <a:off x="1438612" y="3521092"/>
              <a:ext cx="298591" cy="136939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線コネクタ 201"/>
            <p:cNvCxnSpPr/>
            <p:nvPr/>
          </p:nvCxnSpPr>
          <p:spPr>
            <a:xfrm>
              <a:off x="973013" y="3436739"/>
              <a:ext cx="483638" cy="211977"/>
            </a:xfrm>
            <a:prstGeom prst="line">
              <a:avLst/>
            </a:prstGeom>
            <a:ln w="57150">
              <a:gradFill>
                <a:gsLst>
                  <a:gs pos="0">
                    <a:srgbClr val="C00000">
                      <a:lumMod val="90000"/>
                      <a:lumOff val="10000"/>
                    </a:srgbClr>
                  </a:gs>
                  <a:gs pos="100000">
                    <a:srgbClr val="C0000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線コネクタ 202"/>
            <p:cNvCxnSpPr/>
            <p:nvPr/>
          </p:nvCxnSpPr>
          <p:spPr>
            <a:xfrm>
              <a:off x="1716840" y="3521092"/>
              <a:ext cx="766928" cy="376800"/>
            </a:xfrm>
            <a:prstGeom prst="line">
              <a:avLst/>
            </a:prstGeom>
            <a:ln w="57150">
              <a:solidFill>
                <a:srgbClr val="C000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線コネクタ 203"/>
            <p:cNvCxnSpPr/>
            <p:nvPr/>
          </p:nvCxnSpPr>
          <p:spPr>
            <a:xfrm flipV="1">
              <a:off x="4968596" y="3521092"/>
              <a:ext cx="3419828" cy="201868"/>
            </a:xfrm>
            <a:prstGeom prst="line">
              <a:avLst/>
            </a:prstGeom>
            <a:ln w="57150">
              <a:solidFill>
                <a:srgbClr val="C00000"/>
              </a:solidFill>
              <a:tailEnd type="arrow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線コネクタ 204"/>
            <p:cNvCxnSpPr/>
            <p:nvPr/>
          </p:nvCxnSpPr>
          <p:spPr>
            <a:xfrm flipV="1">
              <a:off x="2643526" y="3458605"/>
              <a:ext cx="977472" cy="250887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線コネクタ 205"/>
            <p:cNvCxnSpPr/>
            <p:nvPr/>
          </p:nvCxnSpPr>
          <p:spPr>
            <a:xfrm flipH="1" flipV="1">
              <a:off x="3839972" y="3589561"/>
              <a:ext cx="804036" cy="266796"/>
            </a:xfrm>
            <a:prstGeom prst="line">
              <a:avLst/>
            </a:prstGeom>
            <a:ln w="57150">
              <a:solidFill>
                <a:srgbClr val="C000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" name="グループ化 206"/>
          <p:cNvGrpSpPr/>
          <p:nvPr/>
        </p:nvGrpSpPr>
        <p:grpSpPr>
          <a:xfrm>
            <a:off x="1064175" y="2319204"/>
            <a:ext cx="7407011" cy="887800"/>
            <a:chOff x="981413" y="2535228"/>
            <a:chExt cx="7407011" cy="887800"/>
          </a:xfrm>
        </p:grpSpPr>
        <p:cxnSp>
          <p:nvCxnSpPr>
            <p:cNvPr id="208" name="直線コネクタ 207"/>
            <p:cNvCxnSpPr/>
            <p:nvPr/>
          </p:nvCxnSpPr>
          <p:spPr>
            <a:xfrm flipV="1">
              <a:off x="2482323" y="2733864"/>
              <a:ext cx="161203" cy="230748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線コネクタ 209"/>
            <p:cNvCxnSpPr/>
            <p:nvPr/>
          </p:nvCxnSpPr>
          <p:spPr>
            <a:xfrm flipV="1">
              <a:off x="4045549" y="2535228"/>
              <a:ext cx="297779" cy="75817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線コネクタ 210"/>
            <p:cNvCxnSpPr/>
            <p:nvPr/>
          </p:nvCxnSpPr>
          <p:spPr>
            <a:xfrm flipV="1">
              <a:off x="4932056" y="2564888"/>
              <a:ext cx="230072" cy="214445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線コネクタ 211"/>
            <p:cNvCxnSpPr/>
            <p:nvPr/>
          </p:nvCxnSpPr>
          <p:spPr>
            <a:xfrm flipV="1">
              <a:off x="981413" y="2964611"/>
              <a:ext cx="1545579" cy="458417"/>
            </a:xfrm>
            <a:prstGeom prst="line">
              <a:avLst/>
            </a:prstGeom>
            <a:ln w="57150">
              <a:gradFill>
                <a:gsLst>
                  <a:gs pos="0">
                    <a:srgbClr val="C00000">
                      <a:lumMod val="90000"/>
                      <a:lumOff val="10000"/>
                    </a:srgbClr>
                  </a:gs>
                  <a:gs pos="100000">
                    <a:srgbClr val="C0000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線コネクタ 212"/>
            <p:cNvCxnSpPr/>
            <p:nvPr/>
          </p:nvCxnSpPr>
          <p:spPr>
            <a:xfrm flipV="1">
              <a:off x="3640974" y="2600909"/>
              <a:ext cx="404575" cy="298269"/>
            </a:xfrm>
            <a:prstGeom prst="line">
              <a:avLst/>
            </a:prstGeom>
            <a:ln w="57150">
              <a:solidFill>
                <a:srgbClr val="C000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線コネクタ 213"/>
            <p:cNvCxnSpPr/>
            <p:nvPr/>
          </p:nvCxnSpPr>
          <p:spPr>
            <a:xfrm>
              <a:off x="5162128" y="2564888"/>
              <a:ext cx="3226296" cy="268445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  <a:tailEnd type="arrow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線コネクタ 214"/>
            <p:cNvCxnSpPr/>
            <p:nvPr/>
          </p:nvCxnSpPr>
          <p:spPr>
            <a:xfrm>
              <a:off x="2643526" y="2733864"/>
              <a:ext cx="977472" cy="186059"/>
            </a:xfrm>
            <a:prstGeom prst="line">
              <a:avLst/>
            </a:prstGeom>
            <a:ln w="57150">
              <a:solidFill>
                <a:srgbClr val="C000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線コネクタ 215"/>
            <p:cNvCxnSpPr/>
            <p:nvPr/>
          </p:nvCxnSpPr>
          <p:spPr>
            <a:xfrm>
              <a:off x="4332024" y="2535228"/>
              <a:ext cx="583673" cy="244105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9" name="グループ化 218"/>
          <p:cNvGrpSpPr/>
          <p:nvPr/>
        </p:nvGrpSpPr>
        <p:grpSpPr>
          <a:xfrm>
            <a:off x="466994" y="1241818"/>
            <a:ext cx="8004192" cy="819030"/>
            <a:chOff x="384232" y="1457842"/>
            <a:chExt cx="8004192" cy="819030"/>
          </a:xfrm>
        </p:grpSpPr>
        <p:cxnSp>
          <p:nvCxnSpPr>
            <p:cNvPr id="220" name="直線コネクタ 219"/>
            <p:cNvCxnSpPr/>
            <p:nvPr/>
          </p:nvCxnSpPr>
          <p:spPr>
            <a:xfrm flipV="1">
              <a:off x="928633" y="1588814"/>
              <a:ext cx="216600" cy="184003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線コネクタ 221"/>
            <p:cNvCxnSpPr/>
            <p:nvPr/>
          </p:nvCxnSpPr>
          <p:spPr>
            <a:xfrm>
              <a:off x="1695023" y="1825485"/>
              <a:ext cx="298591" cy="260515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線コネクタ 222"/>
            <p:cNvCxnSpPr/>
            <p:nvPr/>
          </p:nvCxnSpPr>
          <p:spPr>
            <a:xfrm flipV="1">
              <a:off x="2526992" y="2116825"/>
              <a:ext cx="307276" cy="106115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線コネクタ 223"/>
            <p:cNvCxnSpPr/>
            <p:nvPr/>
          </p:nvCxnSpPr>
          <p:spPr>
            <a:xfrm flipV="1">
              <a:off x="3501690" y="2044817"/>
              <a:ext cx="225986" cy="221668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線コネクタ 225"/>
            <p:cNvCxnSpPr/>
            <p:nvPr/>
          </p:nvCxnSpPr>
          <p:spPr>
            <a:xfrm>
              <a:off x="4773239" y="1862832"/>
              <a:ext cx="308032" cy="92910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線コネクタ 226"/>
            <p:cNvCxnSpPr/>
            <p:nvPr/>
          </p:nvCxnSpPr>
          <p:spPr>
            <a:xfrm>
              <a:off x="384232" y="1628800"/>
              <a:ext cx="597181" cy="144016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線コネクタ 227"/>
            <p:cNvCxnSpPr/>
            <p:nvPr/>
          </p:nvCxnSpPr>
          <p:spPr>
            <a:xfrm>
              <a:off x="1959407" y="2086000"/>
              <a:ext cx="597181" cy="144016"/>
            </a:xfrm>
            <a:prstGeom prst="line">
              <a:avLst/>
            </a:prstGeom>
            <a:ln w="57150">
              <a:solidFill>
                <a:srgbClr val="C000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直線コネクタ 228"/>
            <p:cNvCxnSpPr/>
            <p:nvPr/>
          </p:nvCxnSpPr>
          <p:spPr>
            <a:xfrm>
              <a:off x="1140022" y="1588814"/>
              <a:ext cx="597181" cy="264394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直線コネクタ 229"/>
            <p:cNvCxnSpPr/>
            <p:nvPr/>
          </p:nvCxnSpPr>
          <p:spPr>
            <a:xfrm>
              <a:off x="2834268" y="2116833"/>
              <a:ext cx="662706" cy="160039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線コネクタ 231"/>
            <p:cNvCxnSpPr/>
            <p:nvPr/>
          </p:nvCxnSpPr>
          <p:spPr>
            <a:xfrm flipV="1">
              <a:off x="3680561" y="1853208"/>
              <a:ext cx="1091136" cy="191611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線コネクタ 234"/>
            <p:cNvCxnSpPr/>
            <p:nvPr/>
          </p:nvCxnSpPr>
          <p:spPr>
            <a:xfrm flipV="1">
              <a:off x="5076056" y="1457842"/>
              <a:ext cx="3312368" cy="512990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  <a:tailEnd type="arrow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6" name="円/楕円 235"/>
          <p:cNvSpPr/>
          <p:nvPr/>
        </p:nvSpPr>
        <p:spPr>
          <a:xfrm>
            <a:off x="531994" y="3321741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38" name="円/楕円 237"/>
          <p:cNvSpPr/>
          <p:nvPr/>
        </p:nvSpPr>
        <p:spPr>
          <a:xfrm>
            <a:off x="623653" y="116076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39" name="円/楕円 238"/>
          <p:cNvSpPr/>
          <p:nvPr/>
        </p:nvSpPr>
        <p:spPr>
          <a:xfrm>
            <a:off x="218479" y="164680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858362" y="836712"/>
            <a:ext cx="98" cy="42087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1218402" y="836712"/>
            <a:ext cx="4382" cy="42087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5074896" y="836712"/>
            <a:ext cx="0" cy="42087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7740352" y="692696"/>
            <a:ext cx="108012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7668344" y="303039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time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40" name="円/楕円 239"/>
          <p:cNvSpPr/>
          <p:nvPr/>
        </p:nvSpPr>
        <p:spPr>
          <a:xfrm>
            <a:off x="226282" y="1885627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42" name="円/楕円 241"/>
          <p:cNvSpPr/>
          <p:nvPr/>
        </p:nvSpPr>
        <p:spPr>
          <a:xfrm>
            <a:off x="226282" y="1016587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44" name="円/楕円 243"/>
          <p:cNvSpPr/>
          <p:nvPr/>
        </p:nvSpPr>
        <p:spPr>
          <a:xfrm>
            <a:off x="316672" y="325106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>
          <a:xfrm>
            <a:off x="218479" y="5445224"/>
            <a:ext cx="3312810" cy="122413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 rot="21304964">
            <a:off x="3892121" y="5299793"/>
            <a:ext cx="5020222" cy="1153543"/>
            <a:chOff x="4223682" y="5299793"/>
            <a:chExt cx="5020222" cy="1153543"/>
          </a:xfrm>
        </p:grpSpPr>
        <p:sp>
          <p:nvSpPr>
            <p:cNvPr id="11" name="角丸四角形 10"/>
            <p:cNvSpPr/>
            <p:nvPr/>
          </p:nvSpPr>
          <p:spPr>
            <a:xfrm>
              <a:off x="4223682" y="5299793"/>
              <a:ext cx="5020222" cy="115354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4283968" y="5301208"/>
              <a:ext cx="485421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Baryons behave like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Brownian pollens in water</a:t>
              </a:r>
              <a:endPara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679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Constructing Dynamical Model</a:t>
            </a:r>
            <a:br>
              <a:rPr kumimoji="1" lang="en-US" altLang="ja-JP" dirty="0" smtClean="0"/>
            </a:br>
            <a:r>
              <a:rPr lang="en-US" altLang="ja-JP" dirty="0" smtClean="0"/>
              <a:t>for Low-E Collisions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658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Theoretical Challenges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480604" y="4124023"/>
            <a:ext cx="3485445" cy="2424824"/>
            <a:chOff x="560742" y="1535710"/>
            <a:chExt cx="3485445" cy="2424824"/>
          </a:xfrm>
        </p:grpSpPr>
        <p:sp>
          <p:nvSpPr>
            <p:cNvPr id="5" name="角丸四角形 4"/>
            <p:cNvSpPr/>
            <p:nvPr/>
          </p:nvSpPr>
          <p:spPr>
            <a:xfrm>
              <a:off x="560742" y="1535710"/>
              <a:ext cx="3485445" cy="2424824"/>
            </a:xfrm>
            <a:prstGeom prst="roundRect">
              <a:avLst/>
            </a:prstGeom>
            <a:solidFill>
              <a:srgbClr val="268496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793631" y="2317650"/>
              <a:ext cx="308770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hydro. </a:t>
              </a:r>
              <a:r>
                <a:rPr lang="en-US" altLang="ja-JP" sz="2400" dirty="0" smtClean="0">
                  <a:solidFill>
                    <a:prstClr val="white"/>
                  </a:solidFill>
                  <a:latin typeface="Corbel" panose="020B0503020204020204"/>
                  <a:ea typeface="HGｺﾞｼｯｸM" panose="020B0609000000000000" pitchFamily="49" charset="-128"/>
                </a:rPr>
                <a:t>for QGP</a:t>
              </a:r>
              <a:endPara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early </a:t>
              </a: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thermalization</a:t>
              </a:r>
              <a:endPara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(boost invariance)</a:t>
              </a:r>
              <a:endPara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793631" y="1640069"/>
              <a:ext cx="21226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RHIC / LHC</a:t>
              </a:r>
              <a:endPara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pic>
        <p:nvPicPr>
          <p:cNvPr id="20" name="Picture 3" descr="H:\tex\paris01\cart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92" y="1262512"/>
            <a:ext cx="8259131" cy="157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1283251" y="2834131"/>
            <a:ext cx="1794081" cy="78193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Thermalization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077331" y="2834130"/>
            <a:ext cx="2457404" cy="78193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Hydrodynamics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534735" y="2834131"/>
            <a:ext cx="3126388" cy="78193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    Cascade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1283251" y="1262512"/>
            <a:ext cx="1794080" cy="1571619"/>
          </a:xfrm>
          <a:prstGeom prst="rect">
            <a:avLst/>
          </a:prstGeom>
          <a:solidFill>
            <a:schemeClr val="accent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3077330" y="1262511"/>
            <a:ext cx="2457404" cy="1571619"/>
          </a:xfrm>
          <a:prstGeom prst="rect">
            <a:avLst/>
          </a:prstGeom>
          <a:solidFill>
            <a:schemeClr val="accent3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5534733" y="1262511"/>
            <a:ext cx="3126389" cy="1571619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grpSp>
        <p:nvGrpSpPr>
          <p:cNvPr id="28" name="グループ化 27"/>
          <p:cNvGrpSpPr/>
          <p:nvPr/>
        </p:nvGrpSpPr>
        <p:grpSpPr>
          <a:xfrm>
            <a:off x="4357173" y="3963986"/>
            <a:ext cx="4655062" cy="2751395"/>
            <a:chOff x="560742" y="1535709"/>
            <a:chExt cx="4655062" cy="2751395"/>
          </a:xfrm>
        </p:grpSpPr>
        <p:sp>
          <p:nvSpPr>
            <p:cNvPr id="29" name="角丸四角形 28"/>
            <p:cNvSpPr/>
            <p:nvPr/>
          </p:nvSpPr>
          <p:spPr>
            <a:xfrm>
              <a:off x="560742" y="1535709"/>
              <a:ext cx="4565547" cy="2751395"/>
            </a:xfrm>
            <a:prstGeom prst="roundRect">
              <a:avLst/>
            </a:prstGeom>
            <a:solidFill>
              <a:srgbClr val="268496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793631" y="2317650"/>
              <a:ext cx="442217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Initial condition?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Thresholod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 of QGP formation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“Integrated” approach</a:t>
              </a:r>
            </a:p>
            <a:p>
              <a:pPr marL="914400" marR="0" lvl="1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Hydro 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x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 Cascade</a:t>
              </a:r>
              <a:endPara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793631" y="1640069"/>
              <a:ext cx="30652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Low-E Collisions</a:t>
              </a:r>
              <a:endPara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sp>
        <p:nvSpPr>
          <p:cNvPr id="32" name="右矢印 31"/>
          <p:cNvSpPr/>
          <p:nvPr/>
        </p:nvSpPr>
        <p:spPr>
          <a:xfrm>
            <a:off x="3801198" y="4360732"/>
            <a:ext cx="631796" cy="202499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70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Accelerator Experiments</a:t>
            </a:r>
            <a:endParaRPr kumimoji="1" lang="ja-JP" altLang="en-US" dirty="0"/>
          </a:p>
        </p:txBody>
      </p:sp>
      <p:pic>
        <p:nvPicPr>
          <p:cNvPr id="1026" name="Picture 2" descr="http://legacy.kek.jp/newskek/2002/marapr/photo/CERN-MonBlan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2" b="6160"/>
          <a:stretch/>
        </p:blipFill>
        <p:spPr bwMode="auto">
          <a:xfrm>
            <a:off x="1017224" y="1346661"/>
            <a:ext cx="7030969" cy="551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角丸四角形 3"/>
          <p:cNvSpPr/>
          <p:nvPr/>
        </p:nvSpPr>
        <p:spPr>
          <a:xfrm>
            <a:off x="349132" y="1632061"/>
            <a:ext cx="3823855" cy="244948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56951" y="1759520"/>
            <a:ext cx="27656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24E5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For the search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24E5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new particles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24E5B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5098470" y="4012272"/>
            <a:ext cx="3920839" cy="2449487"/>
          </a:xfrm>
          <a:prstGeom prst="roundRect">
            <a:avLst/>
          </a:prstGeom>
          <a:solidFill>
            <a:srgbClr val="FFCCCC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867639" y="4165496"/>
            <a:ext cx="29455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To create the early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Universe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円/楕円 7"/>
          <p:cNvSpPr>
            <a:spLocks noChangeAspect="1"/>
          </p:cNvSpPr>
          <p:nvPr/>
        </p:nvSpPr>
        <p:spPr>
          <a:xfrm>
            <a:off x="873224" y="3142211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円/楕円 9"/>
          <p:cNvSpPr>
            <a:spLocks noChangeAspect="1"/>
          </p:cNvSpPr>
          <p:nvPr/>
        </p:nvSpPr>
        <p:spPr>
          <a:xfrm>
            <a:off x="3403064" y="3142211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1130531" y="3214211"/>
            <a:ext cx="809267" cy="0"/>
          </a:xfrm>
          <a:prstGeom prst="straightConnector1">
            <a:avLst/>
          </a:prstGeom>
          <a:ln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>
            <a:off x="2438400" y="3214211"/>
            <a:ext cx="809267" cy="0"/>
          </a:xfrm>
          <a:prstGeom prst="straightConnector1">
            <a:avLst/>
          </a:prstGeom>
          <a:ln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433417" y="3286211"/>
            <a:ext cx="1023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t>proton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963257" y="3291578"/>
            <a:ext cx="1023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t>proton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9" name="円/楕円 58"/>
          <p:cNvSpPr>
            <a:spLocks noChangeAspect="1"/>
          </p:cNvSpPr>
          <p:nvPr/>
        </p:nvSpPr>
        <p:spPr>
          <a:xfrm>
            <a:off x="8039490" y="5548511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0" name="円/楕円 59"/>
          <p:cNvSpPr>
            <a:spLocks noChangeAspect="1"/>
          </p:cNvSpPr>
          <p:nvPr/>
        </p:nvSpPr>
        <p:spPr>
          <a:xfrm>
            <a:off x="8128390" y="5692511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1" name="円/楕円 60"/>
          <p:cNvSpPr>
            <a:spLocks noChangeAspect="1"/>
          </p:cNvSpPr>
          <p:nvPr/>
        </p:nvSpPr>
        <p:spPr>
          <a:xfrm>
            <a:off x="8281096" y="5820940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2" name="円/楕円 61"/>
          <p:cNvSpPr>
            <a:spLocks noChangeAspect="1"/>
          </p:cNvSpPr>
          <p:nvPr/>
        </p:nvSpPr>
        <p:spPr>
          <a:xfrm>
            <a:off x="8183490" y="5548511"/>
            <a:ext cx="144000" cy="144000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3" name="円/楕円 62"/>
          <p:cNvSpPr>
            <a:spLocks noChangeAspect="1"/>
          </p:cNvSpPr>
          <p:nvPr/>
        </p:nvSpPr>
        <p:spPr>
          <a:xfrm>
            <a:off x="8348590" y="5700911"/>
            <a:ext cx="144000" cy="144000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4" name="円/楕円 63"/>
          <p:cNvSpPr>
            <a:spLocks noChangeAspect="1"/>
          </p:cNvSpPr>
          <p:nvPr/>
        </p:nvSpPr>
        <p:spPr>
          <a:xfrm>
            <a:off x="8395439" y="5822198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" name="円/楕円 64"/>
          <p:cNvSpPr>
            <a:spLocks noChangeAspect="1"/>
          </p:cNvSpPr>
          <p:nvPr/>
        </p:nvSpPr>
        <p:spPr>
          <a:xfrm>
            <a:off x="8410609" y="5662612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6" name="円/楕円 65"/>
          <p:cNvSpPr>
            <a:spLocks noChangeAspect="1"/>
          </p:cNvSpPr>
          <p:nvPr/>
        </p:nvSpPr>
        <p:spPr>
          <a:xfrm>
            <a:off x="8235666" y="5699463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7" name="円/楕円 66"/>
          <p:cNvSpPr>
            <a:spLocks noChangeAspect="1"/>
          </p:cNvSpPr>
          <p:nvPr/>
        </p:nvSpPr>
        <p:spPr>
          <a:xfrm>
            <a:off x="8254716" y="5926693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8" name="円/楕円 67"/>
          <p:cNvSpPr>
            <a:spLocks noChangeAspect="1"/>
          </p:cNvSpPr>
          <p:nvPr/>
        </p:nvSpPr>
        <p:spPr>
          <a:xfrm>
            <a:off x="8048569" y="5421294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9" name="円/楕円 68"/>
          <p:cNvSpPr>
            <a:spLocks noChangeAspect="1"/>
          </p:cNvSpPr>
          <p:nvPr/>
        </p:nvSpPr>
        <p:spPr>
          <a:xfrm>
            <a:off x="8314498" y="5719754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0" name="円/楕円 69"/>
          <p:cNvSpPr>
            <a:spLocks noChangeAspect="1"/>
          </p:cNvSpPr>
          <p:nvPr/>
        </p:nvSpPr>
        <p:spPr>
          <a:xfrm>
            <a:off x="8193091" y="5377890"/>
            <a:ext cx="144000" cy="144000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1" name="円/楕円 70"/>
          <p:cNvSpPr>
            <a:spLocks noChangeAspect="1"/>
          </p:cNvSpPr>
          <p:nvPr/>
        </p:nvSpPr>
        <p:spPr>
          <a:xfrm>
            <a:off x="8270599" y="5460357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2" name="円/楕円 71"/>
          <p:cNvSpPr>
            <a:spLocks noChangeAspect="1"/>
          </p:cNvSpPr>
          <p:nvPr/>
        </p:nvSpPr>
        <p:spPr>
          <a:xfrm>
            <a:off x="8338848" y="5553702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3" name="円/楕円 72"/>
          <p:cNvSpPr>
            <a:spLocks noChangeAspect="1"/>
          </p:cNvSpPr>
          <p:nvPr/>
        </p:nvSpPr>
        <p:spPr>
          <a:xfrm>
            <a:off x="8419824" y="5753182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4" name="円/楕円 73"/>
          <p:cNvSpPr>
            <a:spLocks noChangeAspect="1"/>
          </p:cNvSpPr>
          <p:nvPr/>
        </p:nvSpPr>
        <p:spPr>
          <a:xfrm>
            <a:off x="7995445" y="5568654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5" name="円/楕円 74"/>
          <p:cNvSpPr>
            <a:spLocks noChangeAspect="1"/>
          </p:cNvSpPr>
          <p:nvPr/>
        </p:nvSpPr>
        <p:spPr>
          <a:xfrm>
            <a:off x="8020340" y="5803147"/>
            <a:ext cx="144000" cy="144000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7" name="円/楕円 76"/>
          <p:cNvSpPr>
            <a:spLocks noChangeAspect="1"/>
          </p:cNvSpPr>
          <p:nvPr/>
        </p:nvSpPr>
        <p:spPr>
          <a:xfrm>
            <a:off x="8222297" y="6076279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8" name="円/楕円 77"/>
          <p:cNvSpPr>
            <a:spLocks noChangeAspect="1"/>
          </p:cNvSpPr>
          <p:nvPr/>
        </p:nvSpPr>
        <p:spPr>
          <a:xfrm>
            <a:off x="8153441" y="5449918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9" name="円/楕円 78"/>
          <p:cNvSpPr>
            <a:spLocks noChangeAspect="1"/>
          </p:cNvSpPr>
          <p:nvPr/>
        </p:nvSpPr>
        <p:spPr>
          <a:xfrm>
            <a:off x="8029374" y="5903046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0" name="円/楕円 79"/>
          <p:cNvSpPr>
            <a:spLocks noChangeAspect="1"/>
          </p:cNvSpPr>
          <p:nvPr/>
        </p:nvSpPr>
        <p:spPr>
          <a:xfrm>
            <a:off x="8166141" y="5773110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" name="円/楕円 80"/>
          <p:cNvSpPr>
            <a:spLocks noChangeAspect="1"/>
          </p:cNvSpPr>
          <p:nvPr/>
        </p:nvSpPr>
        <p:spPr>
          <a:xfrm>
            <a:off x="8087932" y="5830004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2" name="円/楕円 81"/>
          <p:cNvSpPr>
            <a:spLocks noChangeAspect="1"/>
          </p:cNvSpPr>
          <p:nvPr/>
        </p:nvSpPr>
        <p:spPr>
          <a:xfrm>
            <a:off x="8091794" y="5542696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3" name="円/楕円 82"/>
          <p:cNvSpPr>
            <a:spLocks noChangeAspect="1"/>
          </p:cNvSpPr>
          <p:nvPr/>
        </p:nvSpPr>
        <p:spPr>
          <a:xfrm>
            <a:off x="8079640" y="5352691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4" name="円/楕円 83"/>
          <p:cNvSpPr>
            <a:spLocks noChangeAspect="1"/>
          </p:cNvSpPr>
          <p:nvPr/>
        </p:nvSpPr>
        <p:spPr>
          <a:xfrm>
            <a:off x="7981671" y="5775529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5" name="円/楕円 84"/>
          <p:cNvSpPr>
            <a:spLocks noChangeAspect="1"/>
          </p:cNvSpPr>
          <p:nvPr/>
        </p:nvSpPr>
        <p:spPr>
          <a:xfrm>
            <a:off x="8420319" y="5583863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6" name="円/楕円 85"/>
          <p:cNvSpPr>
            <a:spLocks noChangeAspect="1"/>
          </p:cNvSpPr>
          <p:nvPr/>
        </p:nvSpPr>
        <p:spPr>
          <a:xfrm>
            <a:off x="8112906" y="6032888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" name="円/楕円 86"/>
          <p:cNvSpPr>
            <a:spLocks noChangeAspect="1"/>
          </p:cNvSpPr>
          <p:nvPr/>
        </p:nvSpPr>
        <p:spPr>
          <a:xfrm>
            <a:off x="8017959" y="5467156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8" name="円/楕円 87"/>
          <p:cNvSpPr>
            <a:spLocks noChangeAspect="1"/>
          </p:cNvSpPr>
          <p:nvPr/>
        </p:nvSpPr>
        <p:spPr>
          <a:xfrm>
            <a:off x="8161078" y="5275366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9" name="円/楕円 88"/>
          <p:cNvSpPr>
            <a:spLocks noChangeAspect="1"/>
          </p:cNvSpPr>
          <p:nvPr/>
        </p:nvSpPr>
        <p:spPr>
          <a:xfrm>
            <a:off x="8216980" y="5959436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0" name="円/楕円 89"/>
          <p:cNvSpPr>
            <a:spLocks noChangeAspect="1"/>
          </p:cNvSpPr>
          <p:nvPr/>
        </p:nvSpPr>
        <p:spPr>
          <a:xfrm>
            <a:off x="8326716" y="6009863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1" name="円/楕円 90"/>
          <p:cNvSpPr>
            <a:spLocks noChangeAspect="1"/>
          </p:cNvSpPr>
          <p:nvPr/>
        </p:nvSpPr>
        <p:spPr>
          <a:xfrm>
            <a:off x="8240379" y="5347219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2" name="円/楕円 91"/>
          <p:cNvSpPr>
            <a:spLocks noChangeAspect="1"/>
          </p:cNvSpPr>
          <p:nvPr/>
        </p:nvSpPr>
        <p:spPr>
          <a:xfrm>
            <a:off x="8350340" y="5361687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3" name="円/楕円 92"/>
          <p:cNvSpPr>
            <a:spLocks noChangeAspect="1"/>
          </p:cNvSpPr>
          <p:nvPr/>
        </p:nvSpPr>
        <p:spPr>
          <a:xfrm>
            <a:off x="8365411" y="5925157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4" name="円/楕円 93"/>
          <p:cNvSpPr>
            <a:spLocks noChangeAspect="1"/>
          </p:cNvSpPr>
          <p:nvPr/>
        </p:nvSpPr>
        <p:spPr>
          <a:xfrm>
            <a:off x="7983513" y="5687497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5" name="円/楕円 94"/>
          <p:cNvSpPr>
            <a:spLocks noChangeAspect="1"/>
          </p:cNvSpPr>
          <p:nvPr/>
        </p:nvSpPr>
        <p:spPr>
          <a:xfrm>
            <a:off x="8402717" y="5468647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6" name="円/楕円 95"/>
          <p:cNvSpPr>
            <a:spLocks noChangeAspect="1"/>
          </p:cNvSpPr>
          <p:nvPr/>
        </p:nvSpPr>
        <p:spPr>
          <a:xfrm>
            <a:off x="8063918" y="5957273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7" name="円/楕円 96"/>
          <p:cNvSpPr>
            <a:spLocks noChangeAspect="1"/>
          </p:cNvSpPr>
          <p:nvPr/>
        </p:nvSpPr>
        <p:spPr>
          <a:xfrm>
            <a:off x="8248965" y="5575315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右矢印 2"/>
          <p:cNvSpPr/>
          <p:nvPr/>
        </p:nvSpPr>
        <p:spPr>
          <a:xfrm>
            <a:off x="6248565" y="5145077"/>
            <a:ext cx="677348" cy="67859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8" name="右矢印 97"/>
          <p:cNvSpPr/>
          <p:nvPr/>
        </p:nvSpPr>
        <p:spPr>
          <a:xfrm flipH="1">
            <a:off x="7190785" y="5419864"/>
            <a:ext cx="692507" cy="67859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06890" y="6461759"/>
            <a:ext cx="3627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t>LHC – Large Hadron Collider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9" name="円/楕円 98"/>
          <p:cNvSpPr>
            <a:spLocks noChangeAspect="1"/>
          </p:cNvSpPr>
          <p:nvPr/>
        </p:nvSpPr>
        <p:spPr>
          <a:xfrm>
            <a:off x="8057807" y="5751187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0" name="円/楕円 99"/>
          <p:cNvSpPr>
            <a:spLocks noChangeAspect="1"/>
          </p:cNvSpPr>
          <p:nvPr/>
        </p:nvSpPr>
        <p:spPr>
          <a:xfrm>
            <a:off x="8170590" y="5872716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1" name="円/楕円 100"/>
          <p:cNvSpPr>
            <a:spLocks noChangeAspect="1"/>
          </p:cNvSpPr>
          <p:nvPr/>
        </p:nvSpPr>
        <p:spPr>
          <a:xfrm>
            <a:off x="8058912" y="5660694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2" name="円/楕円 101"/>
          <p:cNvSpPr>
            <a:spLocks noChangeAspect="1"/>
          </p:cNvSpPr>
          <p:nvPr/>
        </p:nvSpPr>
        <p:spPr>
          <a:xfrm>
            <a:off x="8180210" y="5982584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3" name="円/楕円 102"/>
          <p:cNvSpPr>
            <a:spLocks noChangeAspect="1"/>
          </p:cNvSpPr>
          <p:nvPr/>
        </p:nvSpPr>
        <p:spPr>
          <a:xfrm>
            <a:off x="8318246" y="5623823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4" name="円/楕円 103"/>
          <p:cNvSpPr>
            <a:spLocks noChangeAspect="1"/>
          </p:cNvSpPr>
          <p:nvPr/>
        </p:nvSpPr>
        <p:spPr>
          <a:xfrm>
            <a:off x="8172089" y="5613029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5" name="円/楕円 104"/>
          <p:cNvSpPr>
            <a:spLocks noChangeAspect="1"/>
          </p:cNvSpPr>
          <p:nvPr/>
        </p:nvSpPr>
        <p:spPr>
          <a:xfrm>
            <a:off x="8355057" y="5601209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6" name="円/楕円 105"/>
          <p:cNvSpPr>
            <a:spLocks noChangeAspect="1"/>
          </p:cNvSpPr>
          <p:nvPr/>
        </p:nvSpPr>
        <p:spPr>
          <a:xfrm>
            <a:off x="8157670" y="5377157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7" name="円/楕円 106"/>
          <p:cNvSpPr>
            <a:spLocks noChangeAspect="1"/>
          </p:cNvSpPr>
          <p:nvPr/>
        </p:nvSpPr>
        <p:spPr>
          <a:xfrm>
            <a:off x="8270469" y="5285816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8" name="円/楕円 107"/>
          <p:cNvSpPr>
            <a:spLocks noChangeAspect="1"/>
          </p:cNvSpPr>
          <p:nvPr/>
        </p:nvSpPr>
        <p:spPr>
          <a:xfrm>
            <a:off x="8193106" y="5522398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9" name="円/楕円 108"/>
          <p:cNvSpPr>
            <a:spLocks noChangeAspect="1"/>
          </p:cNvSpPr>
          <p:nvPr/>
        </p:nvSpPr>
        <p:spPr>
          <a:xfrm>
            <a:off x="5635701" y="5300481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0" name="円/楕円 109"/>
          <p:cNvSpPr>
            <a:spLocks noChangeAspect="1"/>
          </p:cNvSpPr>
          <p:nvPr/>
        </p:nvSpPr>
        <p:spPr>
          <a:xfrm>
            <a:off x="5724601" y="5444481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1" name="円/楕円 110"/>
          <p:cNvSpPr>
            <a:spLocks noChangeAspect="1"/>
          </p:cNvSpPr>
          <p:nvPr/>
        </p:nvSpPr>
        <p:spPr>
          <a:xfrm>
            <a:off x="5877307" y="5572910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円/楕円 111"/>
          <p:cNvSpPr>
            <a:spLocks noChangeAspect="1"/>
          </p:cNvSpPr>
          <p:nvPr/>
        </p:nvSpPr>
        <p:spPr>
          <a:xfrm>
            <a:off x="5779701" y="5300481"/>
            <a:ext cx="144000" cy="144000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3" name="円/楕円 112"/>
          <p:cNvSpPr>
            <a:spLocks noChangeAspect="1"/>
          </p:cNvSpPr>
          <p:nvPr/>
        </p:nvSpPr>
        <p:spPr>
          <a:xfrm>
            <a:off x="5944801" y="5452881"/>
            <a:ext cx="144000" cy="144000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4" name="円/楕円 113"/>
          <p:cNvSpPr>
            <a:spLocks noChangeAspect="1"/>
          </p:cNvSpPr>
          <p:nvPr/>
        </p:nvSpPr>
        <p:spPr>
          <a:xfrm>
            <a:off x="5991650" y="5574168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5" name="円/楕円 114"/>
          <p:cNvSpPr>
            <a:spLocks noChangeAspect="1"/>
          </p:cNvSpPr>
          <p:nvPr/>
        </p:nvSpPr>
        <p:spPr>
          <a:xfrm>
            <a:off x="6006820" y="5414582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6" name="円/楕円 115"/>
          <p:cNvSpPr>
            <a:spLocks noChangeAspect="1"/>
          </p:cNvSpPr>
          <p:nvPr/>
        </p:nvSpPr>
        <p:spPr>
          <a:xfrm>
            <a:off x="5831877" y="5451433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7" name="円/楕円 116"/>
          <p:cNvSpPr>
            <a:spLocks noChangeAspect="1"/>
          </p:cNvSpPr>
          <p:nvPr/>
        </p:nvSpPr>
        <p:spPr>
          <a:xfrm>
            <a:off x="5850927" y="5678663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17"/>
          <p:cNvSpPr>
            <a:spLocks noChangeAspect="1"/>
          </p:cNvSpPr>
          <p:nvPr/>
        </p:nvSpPr>
        <p:spPr>
          <a:xfrm>
            <a:off x="5644780" y="5173264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9" name="円/楕円 118"/>
          <p:cNvSpPr>
            <a:spLocks noChangeAspect="1"/>
          </p:cNvSpPr>
          <p:nvPr/>
        </p:nvSpPr>
        <p:spPr>
          <a:xfrm>
            <a:off x="5910709" y="5471724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円/楕円 119"/>
          <p:cNvSpPr>
            <a:spLocks noChangeAspect="1"/>
          </p:cNvSpPr>
          <p:nvPr/>
        </p:nvSpPr>
        <p:spPr>
          <a:xfrm>
            <a:off x="5789302" y="5129860"/>
            <a:ext cx="144000" cy="144000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円/楕円 120"/>
          <p:cNvSpPr>
            <a:spLocks noChangeAspect="1"/>
          </p:cNvSpPr>
          <p:nvPr/>
        </p:nvSpPr>
        <p:spPr>
          <a:xfrm>
            <a:off x="5866810" y="5212327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2" name="円/楕円 121"/>
          <p:cNvSpPr>
            <a:spLocks noChangeAspect="1"/>
          </p:cNvSpPr>
          <p:nvPr/>
        </p:nvSpPr>
        <p:spPr>
          <a:xfrm>
            <a:off x="5935059" y="5305672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円/楕円 122"/>
          <p:cNvSpPr>
            <a:spLocks noChangeAspect="1"/>
          </p:cNvSpPr>
          <p:nvPr/>
        </p:nvSpPr>
        <p:spPr>
          <a:xfrm>
            <a:off x="6016035" y="5505152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4" name="円/楕円 123"/>
          <p:cNvSpPr>
            <a:spLocks noChangeAspect="1"/>
          </p:cNvSpPr>
          <p:nvPr/>
        </p:nvSpPr>
        <p:spPr>
          <a:xfrm>
            <a:off x="5591656" y="5320624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" name="円/楕円 124"/>
          <p:cNvSpPr>
            <a:spLocks noChangeAspect="1"/>
          </p:cNvSpPr>
          <p:nvPr/>
        </p:nvSpPr>
        <p:spPr>
          <a:xfrm>
            <a:off x="5616551" y="5555117"/>
            <a:ext cx="144000" cy="144000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25"/>
          <p:cNvSpPr>
            <a:spLocks noChangeAspect="1"/>
          </p:cNvSpPr>
          <p:nvPr/>
        </p:nvSpPr>
        <p:spPr>
          <a:xfrm>
            <a:off x="5818508" y="5828249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26"/>
          <p:cNvSpPr>
            <a:spLocks noChangeAspect="1"/>
          </p:cNvSpPr>
          <p:nvPr/>
        </p:nvSpPr>
        <p:spPr>
          <a:xfrm>
            <a:off x="5749652" y="5201888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円/楕円 127"/>
          <p:cNvSpPr>
            <a:spLocks noChangeAspect="1"/>
          </p:cNvSpPr>
          <p:nvPr/>
        </p:nvSpPr>
        <p:spPr>
          <a:xfrm>
            <a:off x="5625585" y="5655016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28"/>
          <p:cNvSpPr>
            <a:spLocks noChangeAspect="1"/>
          </p:cNvSpPr>
          <p:nvPr/>
        </p:nvSpPr>
        <p:spPr>
          <a:xfrm>
            <a:off x="5762352" y="5525080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129"/>
          <p:cNvSpPr>
            <a:spLocks noChangeAspect="1"/>
          </p:cNvSpPr>
          <p:nvPr/>
        </p:nvSpPr>
        <p:spPr>
          <a:xfrm>
            <a:off x="5684143" y="5581974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130"/>
          <p:cNvSpPr>
            <a:spLocks noChangeAspect="1"/>
          </p:cNvSpPr>
          <p:nvPr/>
        </p:nvSpPr>
        <p:spPr>
          <a:xfrm>
            <a:off x="5688005" y="5294666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円/楕円 131"/>
          <p:cNvSpPr>
            <a:spLocks noChangeAspect="1"/>
          </p:cNvSpPr>
          <p:nvPr/>
        </p:nvSpPr>
        <p:spPr>
          <a:xfrm>
            <a:off x="5675851" y="5104661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" name="円/楕円 132"/>
          <p:cNvSpPr>
            <a:spLocks noChangeAspect="1"/>
          </p:cNvSpPr>
          <p:nvPr/>
        </p:nvSpPr>
        <p:spPr>
          <a:xfrm>
            <a:off x="5577882" y="5527499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133"/>
          <p:cNvSpPr>
            <a:spLocks noChangeAspect="1"/>
          </p:cNvSpPr>
          <p:nvPr/>
        </p:nvSpPr>
        <p:spPr>
          <a:xfrm>
            <a:off x="6016530" y="5335833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円/楕円 134"/>
          <p:cNvSpPr>
            <a:spLocks noChangeAspect="1"/>
          </p:cNvSpPr>
          <p:nvPr/>
        </p:nvSpPr>
        <p:spPr>
          <a:xfrm>
            <a:off x="5709117" y="5784858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135"/>
          <p:cNvSpPr>
            <a:spLocks noChangeAspect="1"/>
          </p:cNvSpPr>
          <p:nvPr/>
        </p:nvSpPr>
        <p:spPr>
          <a:xfrm>
            <a:off x="5614170" y="5219126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円/楕円 136"/>
          <p:cNvSpPr>
            <a:spLocks noChangeAspect="1"/>
          </p:cNvSpPr>
          <p:nvPr/>
        </p:nvSpPr>
        <p:spPr>
          <a:xfrm>
            <a:off x="5757289" y="5027336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円/楕円 137"/>
          <p:cNvSpPr>
            <a:spLocks noChangeAspect="1"/>
          </p:cNvSpPr>
          <p:nvPr/>
        </p:nvSpPr>
        <p:spPr>
          <a:xfrm>
            <a:off x="5813191" y="5711406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138"/>
          <p:cNvSpPr>
            <a:spLocks noChangeAspect="1"/>
          </p:cNvSpPr>
          <p:nvPr/>
        </p:nvSpPr>
        <p:spPr>
          <a:xfrm>
            <a:off x="5922927" y="5761833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139"/>
          <p:cNvSpPr>
            <a:spLocks noChangeAspect="1"/>
          </p:cNvSpPr>
          <p:nvPr/>
        </p:nvSpPr>
        <p:spPr>
          <a:xfrm>
            <a:off x="5836590" y="5099189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円/楕円 140"/>
          <p:cNvSpPr>
            <a:spLocks noChangeAspect="1"/>
          </p:cNvSpPr>
          <p:nvPr/>
        </p:nvSpPr>
        <p:spPr>
          <a:xfrm>
            <a:off x="5946551" y="5113657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円/楕円 141"/>
          <p:cNvSpPr>
            <a:spLocks noChangeAspect="1"/>
          </p:cNvSpPr>
          <p:nvPr/>
        </p:nvSpPr>
        <p:spPr>
          <a:xfrm>
            <a:off x="5961622" y="5677127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円/楕円 142"/>
          <p:cNvSpPr>
            <a:spLocks noChangeAspect="1"/>
          </p:cNvSpPr>
          <p:nvPr/>
        </p:nvSpPr>
        <p:spPr>
          <a:xfrm>
            <a:off x="5579724" y="5439467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円/楕円 143"/>
          <p:cNvSpPr>
            <a:spLocks noChangeAspect="1"/>
          </p:cNvSpPr>
          <p:nvPr/>
        </p:nvSpPr>
        <p:spPr>
          <a:xfrm>
            <a:off x="5998928" y="5220617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円/楕円 144"/>
          <p:cNvSpPr>
            <a:spLocks noChangeAspect="1"/>
          </p:cNvSpPr>
          <p:nvPr/>
        </p:nvSpPr>
        <p:spPr>
          <a:xfrm>
            <a:off x="5660129" y="5709243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145"/>
          <p:cNvSpPr>
            <a:spLocks noChangeAspect="1"/>
          </p:cNvSpPr>
          <p:nvPr/>
        </p:nvSpPr>
        <p:spPr>
          <a:xfrm>
            <a:off x="5845176" y="5327285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7" name="円/楕円 146"/>
          <p:cNvSpPr>
            <a:spLocks noChangeAspect="1"/>
          </p:cNvSpPr>
          <p:nvPr/>
        </p:nvSpPr>
        <p:spPr>
          <a:xfrm>
            <a:off x="5654018" y="5503157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8" name="円/楕円 147"/>
          <p:cNvSpPr>
            <a:spLocks noChangeAspect="1"/>
          </p:cNvSpPr>
          <p:nvPr/>
        </p:nvSpPr>
        <p:spPr>
          <a:xfrm>
            <a:off x="5766801" y="5624686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148"/>
          <p:cNvSpPr>
            <a:spLocks noChangeAspect="1"/>
          </p:cNvSpPr>
          <p:nvPr/>
        </p:nvSpPr>
        <p:spPr>
          <a:xfrm>
            <a:off x="5655123" y="5412664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" name="円/楕円 149"/>
          <p:cNvSpPr>
            <a:spLocks noChangeAspect="1"/>
          </p:cNvSpPr>
          <p:nvPr/>
        </p:nvSpPr>
        <p:spPr>
          <a:xfrm>
            <a:off x="5776421" y="5734554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150"/>
          <p:cNvSpPr>
            <a:spLocks noChangeAspect="1"/>
          </p:cNvSpPr>
          <p:nvPr/>
        </p:nvSpPr>
        <p:spPr>
          <a:xfrm>
            <a:off x="5914457" y="5375793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2" name="円/楕円 151"/>
          <p:cNvSpPr>
            <a:spLocks noChangeAspect="1"/>
          </p:cNvSpPr>
          <p:nvPr/>
        </p:nvSpPr>
        <p:spPr>
          <a:xfrm>
            <a:off x="5768300" y="5364999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3" name="円/楕円 152"/>
          <p:cNvSpPr>
            <a:spLocks noChangeAspect="1"/>
          </p:cNvSpPr>
          <p:nvPr/>
        </p:nvSpPr>
        <p:spPr>
          <a:xfrm>
            <a:off x="5951268" y="5353179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4" name="円/楕円 153"/>
          <p:cNvSpPr>
            <a:spLocks noChangeAspect="1"/>
          </p:cNvSpPr>
          <p:nvPr/>
        </p:nvSpPr>
        <p:spPr>
          <a:xfrm>
            <a:off x="5753881" y="5129127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5" name="円/楕円 154"/>
          <p:cNvSpPr>
            <a:spLocks noChangeAspect="1"/>
          </p:cNvSpPr>
          <p:nvPr/>
        </p:nvSpPr>
        <p:spPr>
          <a:xfrm>
            <a:off x="5866680" y="5037786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6" name="円/楕円 155"/>
          <p:cNvSpPr>
            <a:spLocks noChangeAspect="1"/>
          </p:cNvSpPr>
          <p:nvPr/>
        </p:nvSpPr>
        <p:spPr>
          <a:xfrm>
            <a:off x="5789317" y="5274368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381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71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テキスト ボックス 22"/>
          <p:cNvSpPr txBox="1"/>
          <p:nvPr/>
        </p:nvSpPr>
        <p:spPr>
          <a:xfrm>
            <a:off x="1283250" y="2834131"/>
            <a:ext cx="7377873" cy="78193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    Cascade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Theoretical Challenges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480604" y="4124023"/>
            <a:ext cx="3485445" cy="2424824"/>
            <a:chOff x="560742" y="1535710"/>
            <a:chExt cx="3485445" cy="2424824"/>
          </a:xfrm>
        </p:grpSpPr>
        <p:sp>
          <p:nvSpPr>
            <p:cNvPr id="5" name="角丸四角形 4"/>
            <p:cNvSpPr/>
            <p:nvPr/>
          </p:nvSpPr>
          <p:spPr>
            <a:xfrm>
              <a:off x="560742" y="1535710"/>
              <a:ext cx="3485445" cy="2424824"/>
            </a:xfrm>
            <a:prstGeom prst="roundRect">
              <a:avLst/>
            </a:prstGeom>
            <a:solidFill>
              <a:srgbClr val="268496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793631" y="2317650"/>
              <a:ext cx="308770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hydro. </a:t>
              </a:r>
              <a:r>
                <a:rPr lang="en-US" altLang="ja-JP" sz="2400" dirty="0" smtClean="0">
                  <a:solidFill>
                    <a:prstClr val="white"/>
                  </a:solidFill>
                  <a:latin typeface="Corbel" panose="020B0503020204020204"/>
                  <a:ea typeface="HGｺﾞｼｯｸM" panose="020B0609000000000000" pitchFamily="49" charset="-128"/>
                </a:rPr>
                <a:t>for QGP</a:t>
              </a:r>
              <a:endPara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early </a:t>
              </a: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thermalization</a:t>
              </a:r>
              <a:endPara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(boost invariance)</a:t>
              </a:r>
              <a:endPara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793631" y="1640069"/>
              <a:ext cx="21226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RHIC / LHC</a:t>
              </a:r>
              <a:endPara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pic>
        <p:nvPicPr>
          <p:cNvPr id="20" name="Picture 3" descr="H:\tex\paris01\cart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92" y="1262512"/>
            <a:ext cx="8259131" cy="157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2246810" y="2834130"/>
            <a:ext cx="3518263" cy="545231"/>
          </a:xfrm>
          <a:prstGeom prst="flowChartManualOperati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Hydrodynamics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1283251" y="1262512"/>
            <a:ext cx="1794080" cy="1571619"/>
          </a:xfrm>
          <a:prstGeom prst="rect">
            <a:avLst/>
          </a:prstGeom>
          <a:solidFill>
            <a:schemeClr val="accent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3077330" y="1262511"/>
            <a:ext cx="2457404" cy="1571619"/>
          </a:xfrm>
          <a:prstGeom prst="rect">
            <a:avLst/>
          </a:prstGeom>
          <a:solidFill>
            <a:schemeClr val="accent3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5534733" y="1262511"/>
            <a:ext cx="3126389" cy="1571619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grpSp>
        <p:nvGrpSpPr>
          <p:cNvPr id="28" name="グループ化 27"/>
          <p:cNvGrpSpPr/>
          <p:nvPr/>
        </p:nvGrpSpPr>
        <p:grpSpPr>
          <a:xfrm>
            <a:off x="4357173" y="3963986"/>
            <a:ext cx="4655062" cy="2751395"/>
            <a:chOff x="560742" y="1535709"/>
            <a:chExt cx="4655062" cy="2751395"/>
          </a:xfrm>
        </p:grpSpPr>
        <p:sp>
          <p:nvSpPr>
            <p:cNvPr id="29" name="角丸四角形 28"/>
            <p:cNvSpPr/>
            <p:nvPr/>
          </p:nvSpPr>
          <p:spPr>
            <a:xfrm>
              <a:off x="560742" y="1535709"/>
              <a:ext cx="4565547" cy="2751395"/>
            </a:xfrm>
            <a:prstGeom prst="roundRect">
              <a:avLst/>
            </a:prstGeom>
            <a:solidFill>
              <a:srgbClr val="268496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793631" y="2317650"/>
              <a:ext cx="442217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Initial condition?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Thresholod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 of QGP formation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“Integrated” approach</a:t>
              </a:r>
            </a:p>
            <a:p>
              <a:pPr marL="914400" marR="0" lvl="1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Hydro 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x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 Cascade</a:t>
              </a:r>
              <a:endPara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793631" y="1640069"/>
              <a:ext cx="30652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Low-E Collisions</a:t>
              </a:r>
              <a:endPara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sp>
        <p:nvSpPr>
          <p:cNvPr id="32" name="右矢印 31"/>
          <p:cNvSpPr/>
          <p:nvPr/>
        </p:nvSpPr>
        <p:spPr>
          <a:xfrm>
            <a:off x="3801198" y="4360732"/>
            <a:ext cx="631796" cy="202499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4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" y="857249"/>
            <a:ext cx="9143033" cy="514295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124891" y="6324689"/>
            <a:ext cx="5342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Slide from T. Hirano, 2017/9/10, informal meeting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6006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How to Create Initial Condition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646" y="2760617"/>
            <a:ext cx="3860467" cy="308120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460274" y="2301009"/>
            <a:ext cx="2898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Shen, </a:t>
            </a:r>
            <a:r>
              <a:rPr kumimoji="1" lang="en-US" altLang="ja-JP" sz="2000" dirty="0" err="1" smtClean="0"/>
              <a:t>Shenke</a:t>
            </a:r>
            <a:r>
              <a:rPr kumimoji="1" lang="en-US" altLang="ja-JP" sz="2000" dirty="0" smtClean="0"/>
              <a:t>, 1711.10544</a:t>
            </a:r>
            <a:endParaRPr kumimoji="1" lang="ja-JP" altLang="en-US" sz="20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7" y="2284413"/>
            <a:ext cx="4066902" cy="423451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18238" y="1470012"/>
            <a:ext cx="39709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Last collision point of hadrons</a:t>
            </a:r>
          </a:p>
          <a:p>
            <a:r>
              <a:rPr lang="en-US" altLang="ja-JP" sz="2400" dirty="0" smtClean="0"/>
              <a:t>(without BM/MM interaction)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17291" y="1878585"/>
            <a:ext cx="3384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 dynamical initialization</a:t>
            </a:r>
            <a:endParaRPr kumimoji="1" lang="ja-JP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31754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Modelling Low-E Collisions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4288" y="1526876"/>
            <a:ext cx="473590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Controlling EOS by changing interaction 	in cascade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endParaRPr kumimoji="1" lang="en-US" altLang="ja-JP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cascade + hydro + cascade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3-fluid dynamics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PHSD + chiral restoration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Dynamical Initialization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Chiral fluid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52814" y="2280928"/>
            <a:ext cx="3970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JAM/ Nara, Ohnishi,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Stoecker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, 2016-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192542" y="3130841"/>
            <a:ext cx="34885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UrQMD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/ Petersen;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Steinheimer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Karpenko+, 2016-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904832" y="4644747"/>
            <a:ext cx="35393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Cassing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+, 2016;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Palmese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+, 2016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04844" y="4076134"/>
            <a:ext cx="3976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THESEUS/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Blaschke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, Ivanov, +, 2016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96365" y="6097318"/>
            <a:ext cx="4727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Dumitru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+;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Nahrgang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+, 2014-; Song+, 2016-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698878" y="5398513"/>
            <a:ext cx="3951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Shen, </a:t>
            </a:r>
            <a:r>
              <a:rPr kumimoji="1" lang="en-US" altLang="ja-JP" sz="2000" dirty="0" err="1" smtClean="0"/>
              <a:t>Shenke</a:t>
            </a:r>
            <a:r>
              <a:rPr kumimoji="1" lang="en-US" altLang="ja-JP" sz="2000" dirty="0" smtClean="0"/>
              <a:t>, </a:t>
            </a:r>
            <a:r>
              <a:rPr kumimoji="1" lang="en-US" altLang="ja-JP" sz="2000" dirty="0" err="1" smtClean="0"/>
              <a:t>Monnai</a:t>
            </a:r>
            <a:r>
              <a:rPr kumimoji="1" lang="en-US" altLang="ja-JP" sz="2000" dirty="0" smtClean="0"/>
              <a:t>, Heinz, 2017-</a:t>
            </a:r>
            <a:endParaRPr kumimoji="1" lang="ja-JP" altLang="en-US" sz="2000" dirty="0" smtClean="0"/>
          </a:p>
        </p:txBody>
      </p:sp>
      <p:sp>
        <p:nvSpPr>
          <p:cNvPr id="7" name="楕円 6"/>
          <p:cNvSpPr/>
          <p:nvPr/>
        </p:nvSpPr>
        <p:spPr>
          <a:xfrm>
            <a:off x="6425296" y="1299483"/>
            <a:ext cx="1018903" cy="2140556"/>
          </a:xfrm>
          <a:prstGeom prst="ellipse">
            <a:avLst/>
          </a:prstGeom>
          <a:gradFill>
            <a:gsLst>
              <a:gs pos="0">
                <a:schemeClr val="accent6">
                  <a:satMod val="103000"/>
                  <a:lumMod val="102000"/>
                  <a:tint val="94000"/>
                  <a:alpha val="75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  <a:alpha val="88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  <a:alpha val="80000"/>
                </a:scheme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9" name="楕円 208"/>
          <p:cNvSpPr/>
          <p:nvPr/>
        </p:nvSpPr>
        <p:spPr>
          <a:xfrm>
            <a:off x="6960869" y="2101181"/>
            <a:ext cx="1018903" cy="2140556"/>
          </a:xfrm>
          <a:prstGeom prst="ellipse">
            <a:avLst/>
          </a:prstGeom>
          <a:gradFill>
            <a:gsLst>
              <a:gs pos="0">
                <a:schemeClr val="accent6">
                  <a:satMod val="103000"/>
                  <a:lumMod val="102000"/>
                  <a:tint val="94000"/>
                  <a:alpha val="75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  <a:alpha val="88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  <a:alpha val="80000"/>
                </a:scheme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0" name="楕円 209"/>
          <p:cNvSpPr/>
          <p:nvPr/>
        </p:nvSpPr>
        <p:spPr>
          <a:xfrm rot="989782">
            <a:off x="6985507" y="2095107"/>
            <a:ext cx="434502" cy="1374129"/>
          </a:xfrm>
          <a:prstGeom prst="ellipse">
            <a:avLst/>
          </a:prstGeom>
          <a:solidFill>
            <a:srgbClr val="FF000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1" name="右矢印 210"/>
          <p:cNvSpPr/>
          <p:nvPr/>
        </p:nvSpPr>
        <p:spPr>
          <a:xfrm>
            <a:off x="5918444" y="1663413"/>
            <a:ext cx="674985" cy="141588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3" name="右矢印 212"/>
          <p:cNvSpPr/>
          <p:nvPr/>
        </p:nvSpPr>
        <p:spPr>
          <a:xfrm rot="10800000">
            <a:off x="7767677" y="2462606"/>
            <a:ext cx="674985" cy="141588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085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Project for An Integrated Model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83250" y="2834131"/>
            <a:ext cx="7377873" cy="78193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    Cascade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5" name="Picture 3" descr="H:\tex\paris01\cart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92" y="1262512"/>
            <a:ext cx="8259131" cy="157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2246810" y="2834130"/>
            <a:ext cx="3518263" cy="545231"/>
          </a:xfrm>
          <a:prstGeom prst="flowChartManualOperati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Hydrodynamics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283251" y="1262512"/>
            <a:ext cx="1794080" cy="1571619"/>
          </a:xfrm>
          <a:prstGeom prst="rect">
            <a:avLst/>
          </a:prstGeom>
          <a:solidFill>
            <a:schemeClr val="accent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077330" y="1262511"/>
            <a:ext cx="2457404" cy="1571619"/>
          </a:xfrm>
          <a:prstGeom prst="rect">
            <a:avLst/>
          </a:prstGeom>
          <a:solidFill>
            <a:schemeClr val="accent3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534733" y="1262511"/>
            <a:ext cx="3126389" cy="1571619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10194" y="4162697"/>
            <a:ext cx="716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 smtClean="0"/>
              <a:t>JAM+hydro</a:t>
            </a:r>
            <a:r>
              <a:rPr kumimoji="1" lang="en-US" altLang="ja-JP" sz="2800" dirty="0" smtClean="0"/>
              <a:t>(Nagoya) + realistic </a:t>
            </a:r>
            <a:r>
              <a:rPr kumimoji="1" lang="en-US" altLang="ja-JP" sz="2800" dirty="0" err="1" smtClean="0"/>
              <a:t>EoS</a:t>
            </a:r>
            <a:r>
              <a:rPr lang="en-US" altLang="ja-JP" sz="2800" dirty="0" smtClean="0"/>
              <a:t>(QCD-CP??)</a:t>
            </a:r>
            <a:endParaRPr kumimoji="1" lang="ja-JP" altLang="en-US" sz="2800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0229" y="5232545"/>
            <a:ext cx="90012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discussion by</a:t>
            </a:r>
          </a:p>
          <a:p>
            <a:r>
              <a:rPr lang="en-US" altLang="ja-JP" sz="2400" dirty="0" err="1" smtClean="0"/>
              <a:t>Akamatsu</a:t>
            </a:r>
            <a:r>
              <a:rPr lang="en-US" altLang="ja-JP" sz="2400" dirty="0" smtClean="0"/>
              <a:t>, </a:t>
            </a:r>
            <a:r>
              <a:rPr lang="en-US" altLang="ja-JP" sz="2400" dirty="0" err="1" smtClean="0"/>
              <a:t>Asakawa</a:t>
            </a:r>
            <a:r>
              <a:rPr lang="en-US" altLang="ja-JP" sz="2400" dirty="0" smtClean="0"/>
              <a:t>, Hirano, Kitazawa, </a:t>
            </a:r>
            <a:r>
              <a:rPr kumimoji="1" lang="en-US" altLang="ja-JP" sz="2400" dirty="0" smtClean="0"/>
              <a:t>Morita, Nara, </a:t>
            </a:r>
            <a:r>
              <a:rPr kumimoji="1" lang="en-US" altLang="ja-JP" sz="2400" dirty="0" err="1" smtClean="0"/>
              <a:t>Nonaka</a:t>
            </a:r>
            <a:r>
              <a:rPr kumimoji="1" lang="en-US" altLang="ja-JP" sz="2400" dirty="0" smtClean="0"/>
              <a:t>, Ohnishi</a:t>
            </a:r>
          </a:p>
          <a:p>
            <a:r>
              <a:rPr lang="en-US" altLang="ja-JP" sz="2400" dirty="0" smtClean="0"/>
              <a:t>from 2016 Summer</a:t>
            </a:r>
            <a:endParaRPr kumimoji="1" lang="ja-JP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58544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今年度</a:t>
            </a:r>
            <a:r>
              <a:rPr lang="ja-JP" altLang="en-US" dirty="0" smtClean="0"/>
              <a:t>の</a:t>
            </a:r>
            <a:r>
              <a:rPr lang="ja-JP" altLang="en-US" dirty="0"/>
              <a:t>活動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2017/9/10 </a:t>
            </a:r>
          </a:p>
          <a:p>
            <a:pPr lvl="1"/>
            <a:r>
              <a:rPr kumimoji="1" lang="ja-JP" altLang="en-US" dirty="0" smtClean="0"/>
              <a:t>インフォーマルミーティング「動的模型開発」「</a:t>
            </a:r>
            <a:r>
              <a:rPr kumimoji="1" lang="en-US" altLang="ja-JP" dirty="0" smtClean="0"/>
              <a:t>J-PARC-HI</a:t>
            </a:r>
            <a:r>
              <a:rPr kumimoji="1" lang="ja-JP" altLang="en-US" dirty="0" smtClean="0"/>
              <a:t>」＠</a:t>
            </a:r>
            <a:r>
              <a:rPr kumimoji="1" lang="en-US" altLang="ja-JP" dirty="0" smtClean="0"/>
              <a:t>KEK</a:t>
            </a:r>
            <a:r>
              <a:rPr kumimoji="1" lang="ja-JP" altLang="en-US" dirty="0" smtClean="0"/>
              <a:t>東海キャンパス</a:t>
            </a:r>
            <a:endParaRPr kumimoji="1" lang="en-US" altLang="ja-JP" dirty="0" smtClean="0"/>
          </a:p>
          <a:p>
            <a:r>
              <a:rPr lang="en-US" altLang="ja-JP" dirty="0" smtClean="0"/>
              <a:t>2017/9/11</a:t>
            </a:r>
          </a:p>
          <a:p>
            <a:pPr lvl="1"/>
            <a:r>
              <a:rPr lang="ja-JP" altLang="en-US" dirty="0" smtClean="0"/>
              <a:t>研究会「</a:t>
            </a:r>
            <a:r>
              <a:rPr lang="en-US" altLang="ja-JP" dirty="0" smtClean="0"/>
              <a:t>J-PARC</a:t>
            </a:r>
            <a:r>
              <a:rPr lang="ja-JP" altLang="en-US" dirty="0" smtClean="0"/>
              <a:t>エネルギー領域重イオン衝突実験のダイナミクス」＠</a:t>
            </a:r>
            <a:r>
              <a:rPr lang="en-US" altLang="ja-JP" dirty="0" smtClean="0"/>
              <a:t>KEK</a:t>
            </a:r>
            <a:r>
              <a:rPr lang="ja-JP" altLang="en-US" dirty="0" smtClean="0"/>
              <a:t>東海キャンパス</a:t>
            </a:r>
            <a:endParaRPr lang="en-US" altLang="ja-JP" dirty="0" smtClean="0"/>
          </a:p>
          <a:p>
            <a:r>
              <a:rPr kumimoji="1" lang="en-US" altLang="ja-JP" dirty="0" smtClean="0"/>
              <a:t>2017/12/15</a:t>
            </a:r>
          </a:p>
          <a:p>
            <a:pPr lvl="1"/>
            <a:r>
              <a:rPr lang="en-US" altLang="ja-JP" dirty="0" smtClean="0"/>
              <a:t>J-PARC-HI</a:t>
            </a:r>
            <a:r>
              <a:rPr lang="ja-JP" altLang="en-US" dirty="0" smtClean="0"/>
              <a:t>インフォーマルミーティング＠茨城量子ビーム研究セ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8139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BES</a:t>
            </a:r>
            <a:r>
              <a:rPr lang="ja-JP" altLang="en-US" dirty="0" smtClean="0"/>
              <a:t> </a:t>
            </a:r>
            <a:r>
              <a:rPr lang="en-US" altLang="ja-JP" dirty="0" smtClean="0"/>
              <a:t>is one of the </a:t>
            </a:r>
            <a:r>
              <a:rPr kumimoji="1" lang="en-US" altLang="ja-JP" dirty="0" smtClean="0"/>
              <a:t>hot topics in HIC</a:t>
            </a:r>
            <a:r>
              <a:rPr kumimoji="1" lang="en-US" altLang="ja-JP" dirty="0" smtClean="0"/>
              <a:t>.</a:t>
            </a:r>
          </a:p>
          <a:p>
            <a:r>
              <a:rPr lang="en-US" altLang="ja-JP" dirty="0" smtClean="0"/>
              <a:t>J-PARC-HI will play an important role in exploring QCD phase structure.</a:t>
            </a:r>
            <a:endParaRPr kumimoji="1" lang="en-US" altLang="ja-JP" dirty="0" smtClean="0"/>
          </a:p>
          <a:p>
            <a:r>
              <a:rPr kumimoji="1" lang="en-US" altLang="ja-JP" dirty="0" smtClean="0"/>
              <a:t>Searches for QCD-CP / 1</a:t>
            </a:r>
            <a:r>
              <a:rPr kumimoji="1" lang="en-US" altLang="ja-JP" baseline="30000" dirty="0" smtClean="0"/>
              <a:t>st</a:t>
            </a:r>
            <a:r>
              <a:rPr kumimoji="1" lang="en-US" altLang="ja-JP" dirty="0" smtClean="0"/>
              <a:t> tr. are ongoing</a:t>
            </a:r>
            <a:r>
              <a:rPr kumimoji="1" lang="en-US" altLang="ja-JP" dirty="0" smtClean="0"/>
              <a:t>.</a:t>
            </a:r>
          </a:p>
          <a:p>
            <a:r>
              <a:rPr lang="en-US" altLang="ja-JP" dirty="0" smtClean="0"/>
              <a:t>Fluctuations are important observables.</a:t>
            </a:r>
            <a:endParaRPr kumimoji="1" lang="en-US" altLang="ja-JP" dirty="0" smtClean="0"/>
          </a:p>
          <a:p>
            <a:r>
              <a:rPr kumimoji="1" lang="en-US" altLang="ja-JP" dirty="0" smtClean="0"/>
              <a:t>Description of low-E collisions is a theoretically-challenging subject.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1294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四角形吹き出し 217"/>
          <p:cNvSpPr/>
          <p:nvPr/>
        </p:nvSpPr>
        <p:spPr>
          <a:xfrm>
            <a:off x="6674932" y="3730834"/>
            <a:ext cx="2357470" cy="2175687"/>
          </a:xfrm>
          <a:prstGeom prst="wedgeRectCallout">
            <a:avLst>
              <a:gd name="adj1" fmla="val -67597"/>
              <a:gd name="adj2" fmla="val -20194"/>
            </a:avLst>
          </a:prstGeom>
          <a:solidFill>
            <a:schemeClr val="tx1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</a:t>
            </a:r>
            <a:r>
              <a:rPr kumimoji="1" lang="en-US" altLang="ja-JP" dirty="0" smtClean="0"/>
              <a:t>epton &amp; Photon:</a:t>
            </a:r>
            <a:br>
              <a:rPr kumimoji="1" lang="en-US" altLang="ja-JP" dirty="0" smtClean="0"/>
            </a:br>
            <a:r>
              <a:rPr kumimoji="1" lang="en-US" altLang="ja-JP" dirty="0" smtClean="0"/>
              <a:t>Hierarchical Observation</a:t>
            </a:r>
            <a:endParaRPr kumimoji="1" lang="ja-JP" altLang="en-US" dirty="0"/>
          </a:p>
        </p:txBody>
      </p:sp>
      <p:pic>
        <p:nvPicPr>
          <p:cNvPr id="109" name="図 108"/>
          <p:cNvPicPr>
            <a:picLocks noChangeAspect="1"/>
          </p:cNvPicPr>
          <p:nvPr/>
        </p:nvPicPr>
        <p:blipFill rotWithShape="1">
          <a:blip r:embed="rId2"/>
          <a:srcRect l="30808" t="25984" r="29847" b="24236"/>
          <a:stretch/>
        </p:blipFill>
        <p:spPr>
          <a:xfrm>
            <a:off x="683209" y="1463805"/>
            <a:ext cx="2848125" cy="2402330"/>
          </a:xfrm>
          <a:prstGeom prst="rect">
            <a:avLst/>
          </a:prstGeom>
        </p:spPr>
      </p:pic>
      <p:sp>
        <p:nvSpPr>
          <p:cNvPr id="110" name="右矢印 109"/>
          <p:cNvSpPr/>
          <p:nvPr/>
        </p:nvSpPr>
        <p:spPr>
          <a:xfrm>
            <a:off x="2808907" y="2517729"/>
            <a:ext cx="2995748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rgbClr val="FFFF00">
                  <a:lumMod val="98000"/>
                  <a:lumOff val="2000"/>
                  <a:alpha val="0"/>
                </a:srgbClr>
              </a:gs>
              <a:gs pos="16000">
                <a:srgbClr val="FFFF00">
                  <a:lumMod val="98000"/>
                  <a:lumOff val="2000"/>
                </a:srgbClr>
              </a:gs>
              <a:gs pos="50000">
                <a:srgbClr val="FFFF00"/>
              </a:gs>
              <a:gs pos="100000">
                <a:srgbClr val="FFFF00">
                  <a:lumMod val="99000"/>
                </a:srgbClr>
              </a:gs>
            </a:gsLst>
            <a:lin ang="0" scaled="1"/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5788612" y="2568230"/>
            <a:ext cx="1388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photons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2" name="右矢印 111"/>
          <p:cNvSpPr/>
          <p:nvPr/>
        </p:nvSpPr>
        <p:spPr>
          <a:xfrm>
            <a:off x="1982369" y="2072599"/>
            <a:ext cx="2773664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rgbClr val="002060">
                  <a:alpha val="0"/>
                </a:srgbClr>
              </a:gs>
              <a:gs pos="16000">
                <a:srgbClr val="002060"/>
              </a:gs>
              <a:gs pos="50000">
                <a:srgbClr val="002060"/>
              </a:gs>
              <a:gs pos="100000">
                <a:srgbClr val="002060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3" name="テキスト ボックス 112"/>
          <p:cNvSpPr txBox="1"/>
          <p:nvPr/>
        </p:nvSpPr>
        <p:spPr>
          <a:xfrm>
            <a:off x="4392201" y="1731493"/>
            <a:ext cx="2833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gravitational wave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4" name="円/楕円 6"/>
          <p:cNvSpPr>
            <a:spLocks noChangeAspect="1"/>
          </p:cNvSpPr>
          <p:nvPr/>
        </p:nvSpPr>
        <p:spPr>
          <a:xfrm>
            <a:off x="2020552" y="509146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5" name="円/楕円 7"/>
          <p:cNvSpPr>
            <a:spLocks noChangeAspect="1"/>
          </p:cNvSpPr>
          <p:nvPr/>
        </p:nvSpPr>
        <p:spPr>
          <a:xfrm>
            <a:off x="2178209" y="534683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6" name="円/楕円 8"/>
          <p:cNvSpPr>
            <a:spLocks noChangeAspect="1"/>
          </p:cNvSpPr>
          <p:nvPr/>
        </p:nvSpPr>
        <p:spPr>
          <a:xfrm>
            <a:off x="2449019" y="557459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7" name="円/楕円 9"/>
          <p:cNvSpPr>
            <a:spLocks noChangeAspect="1"/>
          </p:cNvSpPr>
          <p:nvPr/>
        </p:nvSpPr>
        <p:spPr>
          <a:xfrm>
            <a:off x="2275924" y="5091468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0"/>
          <p:cNvSpPr>
            <a:spLocks noChangeAspect="1"/>
          </p:cNvSpPr>
          <p:nvPr/>
        </p:nvSpPr>
        <p:spPr>
          <a:xfrm>
            <a:off x="2568714" y="5361736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9" name="円/楕円 11"/>
          <p:cNvSpPr>
            <a:spLocks noChangeAspect="1"/>
          </p:cNvSpPr>
          <p:nvPr/>
        </p:nvSpPr>
        <p:spPr>
          <a:xfrm>
            <a:off x="2651796" y="557682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円/楕円 12"/>
          <p:cNvSpPr>
            <a:spLocks noChangeAspect="1"/>
          </p:cNvSpPr>
          <p:nvPr/>
        </p:nvSpPr>
        <p:spPr>
          <a:xfrm>
            <a:off x="2678699" y="529381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円/楕円 13"/>
          <p:cNvSpPr>
            <a:spLocks noChangeAspect="1"/>
          </p:cNvSpPr>
          <p:nvPr/>
        </p:nvSpPr>
        <p:spPr>
          <a:xfrm>
            <a:off x="2368453" y="535916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2" name="円/楕円 14"/>
          <p:cNvSpPr>
            <a:spLocks noChangeAspect="1"/>
          </p:cNvSpPr>
          <p:nvPr/>
        </p:nvSpPr>
        <p:spPr>
          <a:xfrm>
            <a:off x="2402237" y="576214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円/楕円 15"/>
          <p:cNvSpPr>
            <a:spLocks noChangeAspect="1"/>
          </p:cNvSpPr>
          <p:nvPr/>
        </p:nvSpPr>
        <p:spPr>
          <a:xfrm>
            <a:off x="2036653" y="486586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4" name="円/楕円 16"/>
          <p:cNvSpPr>
            <a:spLocks noChangeAspect="1"/>
          </p:cNvSpPr>
          <p:nvPr/>
        </p:nvSpPr>
        <p:spPr>
          <a:xfrm>
            <a:off x="2508255" y="539515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" name="円/楕円 17"/>
          <p:cNvSpPr>
            <a:spLocks noChangeAspect="1"/>
          </p:cNvSpPr>
          <p:nvPr/>
        </p:nvSpPr>
        <p:spPr>
          <a:xfrm>
            <a:off x="2292950" y="4788887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8"/>
          <p:cNvSpPr>
            <a:spLocks noChangeAspect="1"/>
          </p:cNvSpPr>
          <p:nvPr/>
        </p:nvSpPr>
        <p:spPr>
          <a:xfrm>
            <a:off x="2430404" y="493513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9"/>
          <p:cNvSpPr>
            <a:spLocks noChangeAspect="1"/>
          </p:cNvSpPr>
          <p:nvPr/>
        </p:nvSpPr>
        <p:spPr>
          <a:xfrm>
            <a:off x="2551437" y="510067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円/楕円 20"/>
          <p:cNvSpPr>
            <a:spLocks noChangeAspect="1"/>
          </p:cNvSpPr>
          <p:nvPr/>
        </p:nvSpPr>
        <p:spPr>
          <a:xfrm>
            <a:off x="2695041" y="545443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21"/>
          <p:cNvSpPr>
            <a:spLocks noChangeAspect="1"/>
          </p:cNvSpPr>
          <p:nvPr/>
        </p:nvSpPr>
        <p:spPr>
          <a:xfrm>
            <a:off x="1942442" y="512719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22"/>
          <p:cNvSpPr>
            <a:spLocks noChangeAspect="1"/>
          </p:cNvSpPr>
          <p:nvPr/>
        </p:nvSpPr>
        <p:spPr>
          <a:xfrm>
            <a:off x="1986591" y="5543042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23"/>
          <p:cNvSpPr>
            <a:spLocks noChangeAspect="1"/>
          </p:cNvSpPr>
          <p:nvPr/>
        </p:nvSpPr>
        <p:spPr>
          <a:xfrm>
            <a:off x="2344744" y="602741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円/楕円 24"/>
          <p:cNvSpPr>
            <a:spLocks noChangeAspect="1"/>
          </p:cNvSpPr>
          <p:nvPr/>
        </p:nvSpPr>
        <p:spPr>
          <a:xfrm>
            <a:off x="2222634" y="491662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" name="円/楕円 25"/>
          <p:cNvSpPr>
            <a:spLocks noChangeAspect="1"/>
          </p:cNvSpPr>
          <p:nvPr/>
        </p:nvSpPr>
        <p:spPr>
          <a:xfrm>
            <a:off x="2002612" y="572020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26"/>
          <p:cNvSpPr>
            <a:spLocks noChangeAspect="1"/>
          </p:cNvSpPr>
          <p:nvPr/>
        </p:nvSpPr>
        <p:spPr>
          <a:xfrm>
            <a:off x="2245157" y="548977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円/楕円 27"/>
          <p:cNvSpPr>
            <a:spLocks noChangeAspect="1"/>
          </p:cNvSpPr>
          <p:nvPr/>
        </p:nvSpPr>
        <p:spPr>
          <a:xfrm>
            <a:off x="2106460" y="559067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28"/>
          <p:cNvSpPr>
            <a:spLocks noChangeAspect="1"/>
          </p:cNvSpPr>
          <p:nvPr/>
        </p:nvSpPr>
        <p:spPr>
          <a:xfrm>
            <a:off x="2113309" y="508115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円/楕円 29"/>
          <p:cNvSpPr>
            <a:spLocks noChangeAspect="1"/>
          </p:cNvSpPr>
          <p:nvPr/>
        </p:nvSpPr>
        <p:spPr>
          <a:xfrm>
            <a:off x="2091755" y="474419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円/楕円 30"/>
          <p:cNvSpPr>
            <a:spLocks noChangeAspect="1"/>
          </p:cNvSpPr>
          <p:nvPr/>
        </p:nvSpPr>
        <p:spPr>
          <a:xfrm>
            <a:off x="1918015" y="549406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32"/>
          <p:cNvSpPr>
            <a:spLocks noChangeAspect="1"/>
          </p:cNvSpPr>
          <p:nvPr/>
        </p:nvSpPr>
        <p:spPr>
          <a:xfrm>
            <a:off x="2150749" y="595046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33"/>
          <p:cNvSpPr>
            <a:spLocks noChangeAspect="1"/>
          </p:cNvSpPr>
          <p:nvPr/>
        </p:nvSpPr>
        <p:spPr>
          <a:xfrm>
            <a:off x="1982369" y="494719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円/楕円 34"/>
          <p:cNvSpPr>
            <a:spLocks noChangeAspect="1"/>
          </p:cNvSpPr>
          <p:nvPr/>
        </p:nvSpPr>
        <p:spPr>
          <a:xfrm>
            <a:off x="2236178" y="460706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円/楕円 35"/>
          <p:cNvSpPr>
            <a:spLocks noChangeAspect="1"/>
          </p:cNvSpPr>
          <p:nvPr/>
        </p:nvSpPr>
        <p:spPr>
          <a:xfrm>
            <a:off x="2335315" y="582020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円/楕円 36"/>
          <p:cNvSpPr>
            <a:spLocks noChangeAspect="1"/>
          </p:cNvSpPr>
          <p:nvPr/>
        </p:nvSpPr>
        <p:spPr>
          <a:xfrm>
            <a:off x="2529922" y="590963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円/楕円 37"/>
          <p:cNvSpPr>
            <a:spLocks noChangeAspect="1"/>
          </p:cNvSpPr>
          <p:nvPr/>
        </p:nvSpPr>
        <p:spPr>
          <a:xfrm>
            <a:off x="2376811" y="473449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円/楕円 38"/>
          <p:cNvSpPr>
            <a:spLocks noChangeAspect="1"/>
          </p:cNvSpPr>
          <p:nvPr/>
        </p:nvSpPr>
        <p:spPr>
          <a:xfrm>
            <a:off x="2571817" y="476015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39"/>
          <p:cNvSpPr>
            <a:spLocks noChangeAspect="1"/>
          </p:cNvSpPr>
          <p:nvPr/>
        </p:nvSpPr>
        <p:spPr>
          <a:xfrm>
            <a:off x="2598544" y="575941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7" name="円/楕円 40"/>
          <p:cNvSpPr>
            <a:spLocks noChangeAspect="1"/>
          </p:cNvSpPr>
          <p:nvPr/>
        </p:nvSpPr>
        <p:spPr>
          <a:xfrm>
            <a:off x="1921282" y="533794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8" name="円/楕円 41"/>
          <p:cNvSpPr>
            <a:spLocks noChangeAspect="1"/>
          </p:cNvSpPr>
          <p:nvPr/>
        </p:nvSpPr>
        <p:spPr>
          <a:xfrm>
            <a:off x="2664703" y="4949836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42"/>
          <p:cNvSpPr>
            <a:spLocks noChangeAspect="1"/>
          </p:cNvSpPr>
          <p:nvPr/>
        </p:nvSpPr>
        <p:spPr>
          <a:xfrm>
            <a:off x="2063873" y="581637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" name="円/楕円 43"/>
          <p:cNvSpPr>
            <a:spLocks noChangeAspect="1"/>
          </p:cNvSpPr>
          <p:nvPr/>
        </p:nvSpPr>
        <p:spPr>
          <a:xfrm>
            <a:off x="2392038" y="513900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44"/>
          <p:cNvSpPr>
            <a:spLocks noChangeAspect="1"/>
          </p:cNvSpPr>
          <p:nvPr/>
        </p:nvSpPr>
        <p:spPr>
          <a:xfrm>
            <a:off x="1766206" y="569509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2" name="円/楕円 45"/>
          <p:cNvSpPr>
            <a:spLocks noChangeAspect="1"/>
          </p:cNvSpPr>
          <p:nvPr/>
        </p:nvSpPr>
        <p:spPr>
          <a:xfrm>
            <a:off x="2253047" y="566641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3" name="円/楕円 46"/>
          <p:cNvSpPr>
            <a:spLocks noChangeAspect="1"/>
          </p:cNvSpPr>
          <p:nvPr/>
        </p:nvSpPr>
        <p:spPr>
          <a:xfrm>
            <a:off x="1149545" y="542920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4" name="円/楕円 47"/>
          <p:cNvSpPr>
            <a:spLocks noChangeAspect="1"/>
          </p:cNvSpPr>
          <p:nvPr/>
        </p:nvSpPr>
        <p:spPr>
          <a:xfrm>
            <a:off x="1626995" y="5538233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5" name="円/楕円 48"/>
          <p:cNvSpPr>
            <a:spLocks noChangeAspect="1"/>
          </p:cNvSpPr>
          <p:nvPr/>
        </p:nvSpPr>
        <p:spPr>
          <a:xfrm>
            <a:off x="1391600" y="555689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6" name="円/楕円 49"/>
          <p:cNvSpPr>
            <a:spLocks noChangeAspect="1"/>
          </p:cNvSpPr>
          <p:nvPr/>
        </p:nvSpPr>
        <p:spPr>
          <a:xfrm>
            <a:off x="2255705" y="520588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7" name="円/楕円 51"/>
          <p:cNvSpPr>
            <a:spLocks noChangeAspect="1"/>
          </p:cNvSpPr>
          <p:nvPr/>
        </p:nvSpPr>
        <p:spPr>
          <a:xfrm>
            <a:off x="2230134" y="478758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8" name="円/楕円 52"/>
          <p:cNvSpPr>
            <a:spLocks noChangeAspect="1"/>
          </p:cNvSpPr>
          <p:nvPr/>
        </p:nvSpPr>
        <p:spPr>
          <a:xfrm>
            <a:off x="2430173" y="462560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9" name="円/楕円 53"/>
          <p:cNvSpPr>
            <a:spLocks noChangeAspect="1"/>
          </p:cNvSpPr>
          <p:nvPr/>
        </p:nvSpPr>
        <p:spPr>
          <a:xfrm>
            <a:off x="1717482" y="595046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0" name="円/楕円 54"/>
          <p:cNvSpPr>
            <a:spLocks noChangeAspect="1"/>
          </p:cNvSpPr>
          <p:nvPr/>
        </p:nvSpPr>
        <p:spPr>
          <a:xfrm>
            <a:off x="1317399" y="4455541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1" name="円/楕円 55"/>
          <p:cNvSpPr>
            <a:spLocks noChangeAspect="1"/>
          </p:cNvSpPr>
          <p:nvPr/>
        </p:nvSpPr>
        <p:spPr>
          <a:xfrm>
            <a:off x="1475056" y="471091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2" name="円/楕円 56"/>
          <p:cNvSpPr>
            <a:spLocks noChangeAspect="1"/>
          </p:cNvSpPr>
          <p:nvPr/>
        </p:nvSpPr>
        <p:spPr>
          <a:xfrm>
            <a:off x="1745866" y="493866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3" name="円/楕円 57"/>
          <p:cNvSpPr>
            <a:spLocks noChangeAspect="1"/>
          </p:cNvSpPr>
          <p:nvPr/>
        </p:nvSpPr>
        <p:spPr>
          <a:xfrm>
            <a:off x="1572771" y="4455541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4" name="円/楕円 58"/>
          <p:cNvSpPr>
            <a:spLocks noChangeAspect="1"/>
          </p:cNvSpPr>
          <p:nvPr/>
        </p:nvSpPr>
        <p:spPr>
          <a:xfrm>
            <a:off x="1865561" y="4725808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5" name="円/楕円 59"/>
          <p:cNvSpPr>
            <a:spLocks noChangeAspect="1"/>
          </p:cNvSpPr>
          <p:nvPr/>
        </p:nvSpPr>
        <p:spPr>
          <a:xfrm>
            <a:off x="1948643" y="494090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6" name="円/楕円 60"/>
          <p:cNvSpPr>
            <a:spLocks noChangeAspect="1"/>
          </p:cNvSpPr>
          <p:nvPr/>
        </p:nvSpPr>
        <p:spPr>
          <a:xfrm>
            <a:off x="1975546" y="465788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7" name="円/楕円 61"/>
          <p:cNvSpPr>
            <a:spLocks noChangeAspect="1"/>
          </p:cNvSpPr>
          <p:nvPr/>
        </p:nvSpPr>
        <p:spPr>
          <a:xfrm>
            <a:off x="1665300" y="4723241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8" name="円/楕円 62"/>
          <p:cNvSpPr>
            <a:spLocks noChangeAspect="1"/>
          </p:cNvSpPr>
          <p:nvPr/>
        </p:nvSpPr>
        <p:spPr>
          <a:xfrm>
            <a:off x="1699084" y="5126213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9" name="円/楕円 63"/>
          <p:cNvSpPr>
            <a:spLocks noChangeAspect="1"/>
          </p:cNvSpPr>
          <p:nvPr/>
        </p:nvSpPr>
        <p:spPr>
          <a:xfrm>
            <a:off x="1333500" y="422993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0" name="円/楕円 64"/>
          <p:cNvSpPr>
            <a:spLocks noChangeAspect="1"/>
          </p:cNvSpPr>
          <p:nvPr/>
        </p:nvSpPr>
        <p:spPr>
          <a:xfrm>
            <a:off x="1805102" y="475922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1" name="円/楕円 65"/>
          <p:cNvSpPr>
            <a:spLocks noChangeAspect="1"/>
          </p:cNvSpPr>
          <p:nvPr/>
        </p:nvSpPr>
        <p:spPr>
          <a:xfrm>
            <a:off x="1589797" y="4152959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2" name="円/楕円 66"/>
          <p:cNvSpPr>
            <a:spLocks noChangeAspect="1"/>
          </p:cNvSpPr>
          <p:nvPr/>
        </p:nvSpPr>
        <p:spPr>
          <a:xfrm>
            <a:off x="1727251" y="429920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3" name="円/楕円 67"/>
          <p:cNvSpPr>
            <a:spLocks noChangeAspect="1"/>
          </p:cNvSpPr>
          <p:nvPr/>
        </p:nvSpPr>
        <p:spPr>
          <a:xfrm>
            <a:off x="1848284" y="446474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4" name="円/楕円 68"/>
          <p:cNvSpPr>
            <a:spLocks noChangeAspect="1"/>
          </p:cNvSpPr>
          <p:nvPr/>
        </p:nvSpPr>
        <p:spPr>
          <a:xfrm>
            <a:off x="2344744" y="438283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5" name="円/楕円 69"/>
          <p:cNvSpPr>
            <a:spLocks noChangeAspect="1"/>
          </p:cNvSpPr>
          <p:nvPr/>
        </p:nvSpPr>
        <p:spPr>
          <a:xfrm>
            <a:off x="1239289" y="449126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6" name="円/楕円 70"/>
          <p:cNvSpPr>
            <a:spLocks noChangeAspect="1"/>
          </p:cNvSpPr>
          <p:nvPr/>
        </p:nvSpPr>
        <p:spPr>
          <a:xfrm>
            <a:off x="1283439" y="4907115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7" name="円/楕円 71"/>
          <p:cNvSpPr>
            <a:spLocks noChangeAspect="1"/>
          </p:cNvSpPr>
          <p:nvPr/>
        </p:nvSpPr>
        <p:spPr>
          <a:xfrm>
            <a:off x="1641591" y="539149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8" name="円/楕円 72"/>
          <p:cNvSpPr>
            <a:spLocks noChangeAspect="1"/>
          </p:cNvSpPr>
          <p:nvPr/>
        </p:nvSpPr>
        <p:spPr>
          <a:xfrm>
            <a:off x="1519481" y="428069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9" name="円/楕円 73"/>
          <p:cNvSpPr>
            <a:spLocks noChangeAspect="1"/>
          </p:cNvSpPr>
          <p:nvPr/>
        </p:nvSpPr>
        <p:spPr>
          <a:xfrm>
            <a:off x="1299460" y="508427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0" name="円/楕円 74"/>
          <p:cNvSpPr>
            <a:spLocks noChangeAspect="1"/>
          </p:cNvSpPr>
          <p:nvPr/>
        </p:nvSpPr>
        <p:spPr>
          <a:xfrm>
            <a:off x="1542004" y="485384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1" name="円/楕円 75"/>
          <p:cNvSpPr>
            <a:spLocks noChangeAspect="1"/>
          </p:cNvSpPr>
          <p:nvPr/>
        </p:nvSpPr>
        <p:spPr>
          <a:xfrm>
            <a:off x="1403307" y="4954743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2" name="円/楕円 76"/>
          <p:cNvSpPr>
            <a:spLocks noChangeAspect="1"/>
          </p:cNvSpPr>
          <p:nvPr/>
        </p:nvSpPr>
        <p:spPr>
          <a:xfrm>
            <a:off x="1410156" y="444522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" name="円/楕円 77"/>
          <p:cNvSpPr>
            <a:spLocks noChangeAspect="1"/>
          </p:cNvSpPr>
          <p:nvPr/>
        </p:nvSpPr>
        <p:spPr>
          <a:xfrm>
            <a:off x="1388602" y="410827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4" name="円/楕円 78"/>
          <p:cNvSpPr>
            <a:spLocks noChangeAspect="1"/>
          </p:cNvSpPr>
          <p:nvPr/>
        </p:nvSpPr>
        <p:spPr>
          <a:xfrm>
            <a:off x="1214862" y="485813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5" name="円/楕円 79"/>
          <p:cNvSpPr>
            <a:spLocks noChangeAspect="1"/>
          </p:cNvSpPr>
          <p:nvPr/>
        </p:nvSpPr>
        <p:spPr>
          <a:xfrm>
            <a:off x="1992766" y="451823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6" name="円/楕円 80"/>
          <p:cNvSpPr>
            <a:spLocks noChangeAspect="1"/>
          </p:cNvSpPr>
          <p:nvPr/>
        </p:nvSpPr>
        <p:spPr>
          <a:xfrm>
            <a:off x="1447596" y="531454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7" name="円/楕円 81"/>
          <p:cNvSpPr>
            <a:spLocks noChangeAspect="1"/>
          </p:cNvSpPr>
          <p:nvPr/>
        </p:nvSpPr>
        <p:spPr>
          <a:xfrm>
            <a:off x="1279216" y="431126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8" name="円/楕円 82"/>
          <p:cNvSpPr>
            <a:spLocks noChangeAspect="1"/>
          </p:cNvSpPr>
          <p:nvPr/>
        </p:nvSpPr>
        <p:spPr>
          <a:xfrm>
            <a:off x="1533025" y="397114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9" name="円/楕円 83"/>
          <p:cNvSpPr>
            <a:spLocks noChangeAspect="1"/>
          </p:cNvSpPr>
          <p:nvPr/>
        </p:nvSpPr>
        <p:spPr>
          <a:xfrm>
            <a:off x="1632162" y="518428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0" name="円/楕円 84"/>
          <p:cNvSpPr>
            <a:spLocks noChangeAspect="1"/>
          </p:cNvSpPr>
          <p:nvPr/>
        </p:nvSpPr>
        <p:spPr>
          <a:xfrm>
            <a:off x="1826769" y="527370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1" name="円/楕円 85"/>
          <p:cNvSpPr>
            <a:spLocks noChangeAspect="1"/>
          </p:cNvSpPr>
          <p:nvPr/>
        </p:nvSpPr>
        <p:spPr>
          <a:xfrm>
            <a:off x="1673658" y="409856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2" name="円/楕円 86"/>
          <p:cNvSpPr>
            <a:spLocks noChangeAspect="1"/>
          </p:cNvSpPr>
          <p:nvPr/>
        </p:nvSpPr>
        <p:spPr>
          <a:xfrm>
            <a:off x="1868664" y="412422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3" name="円/楕円 87"/>
          <p:cNvSpPr>
            <a:spLocks noChangeAspect="1"/>
          </p:cNvSpPr>
          <p:nvPr/>
        </p:nvSpPr>
        <p:spPr>
          <a:xfrm>
            <a:off x="1895391" y="512348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4" name="円/楕円 88"/>
          <p:cNvSpPr>
            <a:spLocks noChangeAspect="1"/>
          </p:cNvSpPr>
          <p:nvPr/>
        </p:nvSpPr>
        <p:spPr>
          <a:xfrm>
            <a:off x="1218129" y="470202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5" name="円/楕円 89"/>
          <p:cNvSpPr>
            <a:spLocks noChangeAspect="1"/>
          </p:cNvSpPr>
          <p:nvPr/>
        </p:nvSpPr>
        <p:spPr>
          <a:xfrm>
            <a:off x="1961550" y="4313909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6" name="円/楕円 90"/>
          <p:cNvSpPr>
            <a:spLocks noChangeAspect="1"/>
          </p:cNvSpPr>
          <p:nvPr/>
        </p:nvSpPr>
        <p:spPr>
          <a:xfrm>
            <a:off x="1360720" y="518044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7" name="円/楕円 91"/>
          <p:cNvSpPr>
            <a:spLocks noChangeAspect="1"/>
          </p:cNvSpPr>
          <p:nvPr/>
        </p:nvSpPr>
        <p:spPr>
          <a:xfrm>
            <a:off x="1688885" y="450307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8" name="円/楕円 93"/>
          <p:cNvSpPr>
            <a:spLocks noChangeAspect="1"/>
          </p:cNvSpPr>
          <p:nvPr/>
        </p:nvSpPr>
        <p:spPr>
          <a:xfrm>
            <a:off x="2557858" y="4385951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9" name="円/楕円 94"/>
          <p:cNvSpPr>
            <a:spLocks noChangeAspect="1"/>
          </p:cNvSpPr>
          <p:nvPr/>
        </p:nvSpPr>
        <p:spPr>
          <a:xfrm>
            <a:off x="1351843" y="465448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0" name="円/楕円 95"/>
          <p:cNvSpPr>
            <a:spLocks noChangeAspect="1"/>
          </p:cNvSpPr>
          <p:nvPr/>
        </p:nvSpPr>
        <p:spPr>
          <a:xfrm>
            <a:off x="2089373" y="426646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1" name="円/楕円 96"/>
          <p:cNvSpPr>
            <a:spLocks noChangeAspect="1"/>
          </p:cNvSpPr>
          <p:nvPr/>
        </p:nvSpPr>
        <p:spPr>
          <a:xfrm>
            <a:off x="2101588" y="4040636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2" name="円/楕円 97"/>
          <p:cNvSpPr>
            <a:spLocks noChangeAspect="1"/>
          </p:cNvSpPr>
          <p:nvPr/>
        </p:nvSpPr>
        <p:spPr>
          <a:xfrm>
            <a:off x="2143687" y="442114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3" name="円/楕円 98"/>
          <p:cNvSpPr>
            <a:spLocks noChangeAspect="1"/>
          </p:cNvSpPr>
          <p:nvPr/>
        </p:nvSpPr>
        <p:spPr>
          <a:xfrm>
            <a:off x="1570295" y="574514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4" name="円/楕円 99"/>
          <p:cNvSpPr>
            <a:spLocks noChangeAspect="1"/>
          </p:cNvSpPr>
          <p:nvPr/>
        </p:nvSpPr>
        <p:spPr>
          <a:xfrm>
            <a:off x="1526981" y="4151659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5" name="円/楕円 100"/>
          <p:cNvSpPr>
            <a:spLocks noChangeAspect="1"/>
          </p:cNvSpPr>
          <p:nvPr/>
        </p:nvSpPr>
        <p:spPr>
          <a:xfrm>
            <a:off x="1727020" y="398967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7" name="テキスト ボックス 206"/>
          <p:cNvSpPr txBox="1"/>
          <p:nvPr/>
        </p:nvSpPr>
        <p:spPr>
          <a:xfrm>
            <a:off x="4477689" y="4074070"/>
            <a:ext cx="1754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EM probes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8" name="右矢印 207"/>
          <p:cNvSpPr/>
          <p:nvPr/>
        </p:nvSpPr>
        <p:spPr>
          <a:xfrm>
            <a:off x="2808907" y="4860353"/>
            <a:ext cx="2995748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rgbClr val="9F2936">
                  <a:satMod val="103000"/>
                  <a:lumMod val="102000"/>
                  <a:tint val="94000"/>
                  <a:alpha val="0"/>
                </a:srgbClr>
              </a:gs>
              <a:gs pos="16000">
                <a:srgbClr val="9F2936">
                  <a:satMod val="103000"/>
                  <a:lumMod val="102000"/>
                  <a:tint val="94000"/>
                </a:srgbClr>
              </a:gs>
              <a:gs pos="50000">
                <a:srgbClr val="9F2936">
                  <a:satMod val="110000"/>
                  <a:lumMod val="100000"/>
                  <a:shade val="100000"/>
                </a:srgbClr>
              </a:gs>
              <a:gs pos="100000">
                <a:srgbClr val="9F2936">
                  <a:lumMod val="99000"/>
                  <a:satMod val="120000"/>
                  <a:shade val="78000"/>
                </a:srgbClr>
              </a:gs>
            </a:gsLst>
            <a:lin ang="0" scaled="1"/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9" name="テキスト ボックス 208"/>
          <p:cNvSpPr txBox="1"/>
          <p:nvPr/>
        </p:nvSpPr>
        <p:spPr>
          <a:xfrm>
            <a:off x="3313385" y="5378662"/>
            <a:ext cx="3289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hadronic observables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CCFF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4" name="テキスト ボックス 213"/>
          <p:cNvSpPr txBox="1"/>
          <p:nvPr/>
        </p:nvSpPr>
        <p:spPr>
          <a:xfrm>
            <a:off x="713790" y="3354427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Time scale: 10</a:t>
            </a:r>
            <a:r>
              <a:rPr kumimoji="1" lang="en-US" altLang="ja-JP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-1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5" name="テキスト ボックス 214"/>
          <p:cNvSpPr txBox="1"/>
          <p:nvPr/>
        </p:nvSpPr>
        <p:spPr>
          <a:xfrm>
            <a:off x="563143" y="5889427"/>
            <a:ext cx="2630848" cy="461665"/>
          </a:xfrm>
          <a:prstGeom prst="rect">
            <a:avLst/>
          </a:prstGeom>
          <a:solidFill>
            <a:srgbClr val="104258">
              <a:alpha val="65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time scale: 10</a:t>
            </a:r>
            <a:r>
              <a:rPr kumimoji="1" lang="en-US" altLang="ja-JP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-22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17" name="図 2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979" y="4201266"/>
            <a:ext cx="2170922" cy="1638703"/>
          </a:xfrm>
          <a:prstGeom prst="rect">
            <a:avLst/>
          </a:prstGeom>
        </p:spPr>
      </p:pic>
      <p:sp>
        <p:nvSpPr>
          <p:cNvPr id="219" name="テキスト ボックス 218"/>
          <p:cNvSpPr txBox="1"/>
          <p:nvPr/>
        </p:nvSpPr>
        <p:spPr>
          <a:xfrm>
            <a:off x="6872189" y="3754823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04878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di-lepton yield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604878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20" name="右矢印 219"/>
          <p:cNvSpPr/>
          <p:nvPr/>
        </p:nvSpPr>
        <p:spPr>
          <a:xfrm>
            <a:off x="1766206" y="4399739"/>
            <a:ext cx="2995748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rgbClr val="FFFF00">
                  <a:lumMod val="98000"/>
                  <a:lumOff val="2000"/>
                  <a:alpha val="0"/>
                </a:srgbClr>
              </a:gs>
              <a:gs pos="16000">
                <a:srgbClr val="FFFF00">
                  <a:lumMod val="98000"/>
                  <a:lumOff val="2000"/>
                </a:srgbClr>
              </a:gs>
              <a:gs pos="50000">
                <a:srgbClr val="FFFF00"/>
              </a:gs>
              <a:gs pos="100000">
                <a:srgbClr val="FFFF00">
                  <a:lumMod val="99000"/>
                </a:srgbClr>
              </a:gs>
            </a:gsLst>
            <a:lin ang="0" scaled="1"/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52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Recent </a:t>
            </a:r>
            <a:r>
              <a:rPr lang="en-US" altLang="ja-JP" dirty="0" smtClean="0">
                <a:solidFill>
                  <a:srgbClr val="FF0000"/>
                </a:solidFill>
              </a:rPr>
              <a:t>Hot</a:t>
            </a:r>
            <a:r>
              <a:rPr lang="en-US" altLang="ja-JP" dirty="0" smtClean="0"/>
              <a:t> Topics in HIC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Beam-energy scan</a:t>
            </a:r>
          </a:p>
          <a:p>
            <a:pPr lvl="1"/>
            <a:r>
              <a:rPr lang="en-US" altLang="ja-JP" dirty="0" smtClean="0"/>
              <a:t>search for QCD-CP / 1</a:t>
            </a:r>
            <a:r>
              <a:rPr lang="en-US" altLang="ja-JP" baseline="30000" dirty="0" smtClean="0"/>
              <a:t>st</a:t>
            </a:r>
            <a:r>
              <a:rPr lang="en-US" altLang="ja-JP" dirty="0" smtClean="0"/>
              <a:t> transition</a:t>
            </a:r>
            <a:endParaRPr kumimoji="1" lang="en-US" altLang="ja-JP" dirty="0" smtClean="0"/>
          </a:p>
          <a:p>
            <a:r>
              <a:rPr lang="en-US" altLang="ja-JP" dirty="0"/>
              <a:t>chiral </a:t>
            </a:r>
            <a:r>
              <a:rPr lang="en-US" altLang="ja-JP" dirty="0" smtClean="0"/>
              <a:t>magnetic effect</a:t>
            </a:r>
            <a:endParaRPr lang="en-US" altLang="ja-JP" dirty="0"/>
          </a:p>
          <a:p>
            <a:pPr lvl="1"/>
            <a:r>
              <a:rPr lang="en-US" altLang="ja-JP" dirty="0" smtClean="0"/>
              <a:t>isobaric collisions</a:t>
            </a:r>
            <a:r>
              <a:rPr lang="ja-JP" altLang="en-US" dirty="0"/>
              <a:t> </a:t>
            </a:r>
            <a:r>
              <a:rPr lang="en-US" altLang="ja-JP" dirty="0" smtClean="0"/>
              <a:t>A=96 (</a:t>
            </a:r>
            <a:r>
              <a:rPr lang="en-US" altLang="ja-JP" baseline="-25000" dirty="0" smtClean="0"/>
              <a:t>44</a:t>
            </a:r>
            <a:r>
              <a:rPr lang="en-US" altLang="ja-JP" dirty="0" smtClean="0"/>
              <a:t>Ruthenium/</a:t>
            </a:r>
            <a:r>
              <a:rPr lang="en-US" altLang="ja-JP" baseline="-25000" dirty="0" smtClean="0"/>
              <a:t>40</a:t>
            </a:r>
            <a:r>
              <a:rPr lang="en-US" altLang="ja-JP" dirty="0" smtClean="0"/>
              <a:t>Zirconium)</a:t>
            </a:r>
            <a:endParaRPr lang="ja-JP" altLang="en-US" dirty="0"/>
          </a:p>
          <a:p>
            <a:r>
              <a:rPr lang="en-US" altLang="ja-JP" dirty="0" smtClean="0"/>
              <a:t>small systems</a:t>
            </a:r>
          </a:p>
          <a:p>
            <a:pPr lvl="1"/>
            <a:r>
              <a:rPr lang="en-US" altLang="ja-JP" dirty="0" smtClean="0"/>
              <a:t>Is QGP formed in pp, </a:t>
            </a:r>
            <a:r>
              <a:rPr lang="en-US" altLang="ja-JP" dirty="0" err="1" smtClean="0"/>
              <a:t>pA</a:t>
            </a:r>
            <a:r>
              <a:rPr lang="en-US" altLang="ja-JP" dirty="0" smtClean="0"/>
              <a:t> collisions?</a:t>
            </a:r>
          </a:p>
        </p:txBody>
      </p:sp>
    </p:spTree>
    <p:extLst>
      <p:ext uri="{BB962C8B-B14F-4D97-AF65-F5344CB8AC3E}">
        <p14:creationId xmlns:p14="http://schemas.microsoft.com/office/powerpoint/2010/main" val="394290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Beam-Energy Scan</a:t>
            </a:r>
            <a:endParaRPr kumimoji="1" lang="ja-JP" altLang="en-US" dirty="0"/>
          </a:p>
        </p:txBody>
      </p:sp>
      <p:sp>
        <p:nvSpPr>
          <p:cNvPr id="212" name="正方形/長方形 211"/>
          <p:cNvSpPr/>
          <p:nvPr/>
        </p:nvSpPr>
        <p:spPr>
          <a:xfrm>
            <a:off x="1403898" y="1690689"/>
            <a:ext cx="6162167" cy="3815691"/>
          </a:xfrm>
          <a:prstGeom prst="rect">
            <a:avLst/>
          </a:prstGeom>
          <a:gradFill flip="none" rotWithShape="1">
            <a:gsLst>
              <a:gs pos="0">
                <a:srgbClr val="FF7C80">
                  <a:tint val="66000"/>
                  <a:satMod val="160000"/>
                </a:srgbClr>
              </a:gs>
              <a:gs pos="50000">
                <a:srgbClr val="FF7C80">
                  <a:tint val="44500"/>
                  <a:satMod val="160000"/>
                </a:srgbClr>
              </a:gs>
              <a:gs pos="100000">
                <a:srgbClr val="FF7C8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13" name="円/楕円 646"/>
          <p:cNvSpPr/>
          <p:nvPr/>
        </p:nvSpPr>
        <p:spPr>
          <a:xfrm>
            <a:off x="3923627" y="4988244"/>
            <a:ext cx="5103812" cy="1422400"/>
          </a:xfrm>
          <a:prstGeom prst="ellipse">
            <a:avLst/>
          </a:prstGeom>
          <a:solidFill>
            <a:srgbClr val="92D050"/>
          </a:solidFill>
          <a:ln w="25400" cap="flat" cmpd="sng" algn="ctr">
            <a:noFill/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14" name="円弧 213"/>
          <p:cNvSpPr/>
          <p:nvPr/>
        </p:nvSpPr>
        <p:spPr>
          <a:xfrm>
            <a:off x="-1643736" y="3759519"/>
            <a:ext cx="6096000" cy="4397375"/>
          </a:xfrm>
          <a:prstGeom prst="arc">
            <a:avLst/>
          </a:prstGeom>
          <a:solidFill>
            <a:srgbClr val="99CC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15" name="正方形/長方形 214"/>
          <p:cNvSpPr/>
          <p:nvPr/>
        </p:nvSpPr>
        <p:spPr>
          <a:xfrm>
            <a:off x="1405852" y="5959794"/>
            <a:ext cx="7024687" cy="45085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cxnSp>
        <p:nvCxnSpPr>
          <p:cNvPr id="216" name="直線矢印コネクタ 215"/>
          <p:cNvCxnSpPr/>
          <p:nvPr/>
        </p:nvCxnSpPr>
        <p:spPr>
          <a:xfrm rot="5400000" flipH="1" flipV="1">
            <a:off x="-761879" y="3920650"/>
            <a:ext cx="4335462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217" name="直線矢印コネクタ 216"/>
          <p:cNvCxnSpPr/>
          <p:nvPr/>
        </p:nvCxnSpPr>
        <p:spPr>
          <a:xfrm>
            <a:off x="1272502" y="5959794"/>
            <a:ext cx="6429375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218" name="円/楕円 654"/>
          <p:cNvSpPr/>
          <p:nvPr/>
        </p:nvSpPr>
        <p:spPr>
          <a:xfrm>
            <a:off x="2136102" y="5504181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19" name="円/楕円 655"/>
          <p:cNvSpPr/>
          <p:nvPr/>
        </p:nvSpPr>
        <p:spPr>
          <a:xfrm>
            <a:off x="2317077" y="5701031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0" name="円/楕円 656"/>
          <p:cNvSpPr/>
          <p:nvPr/>
        </p:nvSpPr>
        <p:spPr>
          <a:xfrm>
            <a:off x="2201189" y="5664519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1" name="円/楕円 657"/>
          <p:cNvSpPr/>
          <p:nvPr/>
        </p:nvSpPr>
        <p:spPr>
          <a:xfrm>
            <a:off x="2294852" y="5569269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2" name="円/楕円 658"/>
          <p:cNvSpPr/>
          <p:nvPr/>
        </p:nvSpPr>
        <p:spPr>
          <a:xfrm>
            <a:off x="2001164" y="3437256"/>
            <a:ext cx="65088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3" name="円/楕円 659"/>
          <p:cNvSpPr/>
          <p:nvPr/>
        </p:nvSpPr>
        <p:spPr>
          <a:xfrm>
            <a:off x="1537614" y="5053331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4" name="円/楕円 660"/>
          <p:cNvSpPr/>
          <p:nvPr/>
        </p:nvSpPr>
        <p:spPr>
          <a:xfrm>
            <a:off x="5515889" y="5762944"/>
            <a:ext cx="65088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5" name="円/楕円 661"/>
          <p:cNvSpPr/>
          <p:nvPr/>
        </p:nvSpPr>
        <p:spPr>
          <a:xfrm>
            <a:off x="5247602" y="5247006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6" name="円/楕円 662"/>
          <p:cNvSpPr/>
          <p:nvPr/>
        </p:nvSpPr>
        <p:spPr>
          <a:xfrm>
            <a:off x="4718964" y="5762944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7" name="円/楕円 663"/>
          <p:cNvSpPr/>
          <p:nvPr/>
        </p:nvSpPr>
        <p:spPr>
          <a:xfrm rot="19629234">
            <a:off x="2001164" y="4727894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8" name="円/楕円 664"/>
          <p:cNvSpPr>
            <a:spLocks noChangeArrowheads="1"/>
          </p:cNvSpPr>
          <p:nvPr/>
        </p:nvSpPr>
        <p:spPr bwMode="auto">
          <a:xfrm rot="-4990811">
            <a:off x="1673345" y="4468338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9" name="円/楕円 665"/>
          <p:cNvSpPr>
            <a:spLocks noChangeArrowheads="1"/>
          </p:cNvSpPr>
          <p:nvPr/>
        </p:nvSpPr>
        <p:spPr bwMode="auto">
          <a:xfrm rot="5190236">
            <a:off x="2201190" y="4275456"/>
            <a:ext cx="258762" cy="198437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rot="10800000"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0" name="円/楕円 666"/>
          <p:cNvSpPr/>
          <p:nvPr/>
        </p:nvSpPr>
        <p:spPr>
          <a:xfrm>
            <a:off x="3060027" y="5181919"/>
            <a:ext cx="333375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1" name="円/楕円 667"/>
          <p:cNvSpPr/>
          <p:nvPr/>
        </p:nvSpPr>
        <p:spPr>
          <a:xfrm>
            <a:off x="3261639" y="5569269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2" name="円/楕円 668"/>
          <p:cNvSpPr/>
          <p:nvPr/>
        </p:nvSpPr>
        <p:spPr>
          <a:xfrm>
            <a:off x="3658514" y="5375594"/>
            <a:ext cx="330200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3" name="テキスト ボックス 93"/>
          <p:cNvSpPr txBox="1">
            <a:spLocks noChangeArrowheads="1"/>
          </p:cNvSpPr>
          <p:nvPr/>
        </p:nvSpPr>
        <p:spPr bwMode="auto">
          <a:xfrm>
            <a:off x="3858539" y="6012181"/>
            <a:ext cx="1482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 smtClean="0">
                <a:solidFill>
                  <a:srgbClr val="000000"/>
                </a:solidFill>
                <a:cs typeface="Times New Roman" pitchFamily="18" charset="0"/>
              </a:rPr>
              <a:t>~10</a:t>
            </a:r>
            <a:r>
              <a:rPr lang="en-US" altLang="ja-JP" sz="2000" b="1" baseline="30000" dirty="0" smtClean="0">
                <a:solidFill>
                  <a:srgbClr val="000000"/>
                </a:solidFill>
                <a:cs typeface="Times New Roman" pitchFamily="18" charset="0"/>
              </a:rPr>
              <a:t>15</a:t>
            </a:r>
            <a:r>
              <a:rPr lang="en-US" altLang="ja-JP" sz="2000" b="1" i="1" dirty="0" smtClean="0">
                <a:solidFill>
                  <a:srgbClr val="000000"/>
                </a:solidFill>
                <a:cs typeface="Times New Roman" pitchFamily="18" charset="0"/>
              </a:rPr>
              <a:t>g/cm</a:t>
            </a:r>
            <a:r>
              <a:rPr lang="en-US" altLang="ja-JP" sz="2000" b="1" baseline="30000" dirty="0" smtClean="0">
                <a:solidFill>
                  <a:srgbClr val="000000"/>
                </a:solidFill>
                <a:cs typeface="Times New Roman" pitchFamily="18" charset="0"/>
              </a:rPr>
              <a:t>3</a:t>
            </a:r>
          </a:p>
        </p:txBody>
      </p:sp>
      <p:sp>
        <p:nvSpPr>
          <p:cNvPr id="234" name="テキスト ボックス 94"/>
          <p:cNvSpPr txBox="1">
            <a:spLocks noChangeArrowheads="1"/>
          </p:cNvSpPr>
          <p:nvPr/>
        </p:nvSpPr>
        <p:spPr bwMode="auto">
          <a:xfrm rot="-5400000">
            <a:off x="577062" y="3476914"/>
            <a:ext cx="1140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000000"/>
                </a:solidFill>
                <a:latin typeface="Arial" panose="020B0604020202020204" pitchFamily="34" charset="0"/>
                <a:ea typeface="HGｺﾞｼｯｸE" pitchFamily="49" charset="-128"/>
                <a:cs typeface="Arial" panose="020B0604020202020204" pitchFamily="34" charset="0"/>
              </a:rPr>
              <a:t>150MeV</a:t>
            </a:r>
            <a:endParaRPr lang="ja-JP" altLang="en-US" sz="2000" baseline="30000" dirty="0" smtClean="0">
              <a:solidFill>
                <a:srgbClr val="000000"/>
              </a:solidFill>
              <a:latin typeface="Arial" panose="020B0604020202020204" pitchFamily="34" charset="0"/>
              <a:ea typeface="HGｺﾞｼｯｸE" pitchFamily="49" charset="-128"/>
              <a:cs typeface="Arial" panose="020B0604020202020204" pitchFamily="34" charset="0"/>
            </a:endParaRPr>
          </a:p>
        </p:txBody>
      </p:sp>
      <p:sp>
        <p:nvSpPr>
          <p:cNvPr id="235" name="線吹き出し 2 (枠付き) 234"/>
          <p:cNvSpPr>
            <a:spLocks/>
          </p:cNvSpPr>
          <p:nvPr/>
        </p:nvSpPr>
        <p:spPr bwMode="auto">
          <a:xfrm>
            <a:off x="1703508" y="6091556"/>
            <a:ext cx="1839912" cy="322262"/>
          </a:xfrm>
          <a:prstGeom prst="borderCallout2">
            <a:avLst>
              <a:gd name="adj1" fmla="val 29298"/>
              <a:gd name="adj2" fmla="val -1074"/>
              <a:gd name="adj3" fmla="val 29298"/>
              <a:gd name="adj4" fmla="val -11746"/>
              <a:gd name="adj5" fmla="val -27520"/>
              <a:gd name="adj6" fmla="val -11746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12700" algn="ctr">
            <a:solidFill>
              <a:srgbClr val="000000"/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Our Universe</a:t>
            </a:r>
            <a:endParaRPr kumimoji="0" lang="ja-JP" altLang="en-US" b="1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36" name="円/楕円 672"/>
          <p:cNvSpPr>
            <a:spLocks noChangeArrowheads="1"/>
          </p:cNvSpPr>
          <p:nvPr/>
        </p:nvSpPr>
        <p:spPr bwMode="auto">
          <a:xfrm rot="-3497947">
            <a:off x="6512045" y="5181126"/>
            <a:ext cx="257175" cy="195262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7" name="円/楕円 673"/>
          <p:cNvSpPr/>
          <p:nvPr/>
        </p:nvSpPr>
        <p:spPr>
          <a:xfrm rot="1849631">
            <a:off x="6773189" y="5569269"/>
            <a:ext cx="265113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8" name="円/楕円 674"/>
          <p:cNvSpPr>
            <a:spLocks noChangeArrowheads="1"/>
          </p:cNvSpPr>
          <p:nvPr/>
        </p:nvSpPr>
        <p:spPr bwMode="auto">
          <a:xfrm rot="-4852152">
            <a:off x="5132508" y="5566888"/>
            <a:ext cx="260350" cy="201612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9" name="円/楕円 675"/>
          <p:cNvSpPr/>
          <p:nvPr/>
        </p:nvSpPr>
        <p:spPr>
          <a:xfrm rot="19961792">
            <a:off x="5644477" y="5310506"/>
            <a:ext cx="266700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0" name="円/楕円 676"/>
          <p:cNvSpPr/>
          <p:nvPr/>
        </p:nvSpPr>
        <p:spPr>
          <a:xfrm>
            <a:off x="6176289" y="5634356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1" name="円/楕円 677"/>
          <p:cNvSpPr/>
          <p:nvPr/>
        </p:nvSpPr>
        <p:spPr>
          <a:xfrm rot="1508149">
            <a:off x="4747539" y="5291456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2" name="円/楕円 678"/>
          <p:cNvSpPr/>
          <p:nvPr/>
        </p:nvSpPr>
        <p:spPr>
          <a:xfrm rot="19365573">
            <a:off x="1867814" y="3368994"/>
            <a:ext cx="268288" cy="196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ysDot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3" name="円/楕円 679"/>
          <p:cNvSpPr/>
          <p:nvPr/>
        </p:nvSpPr>
        <p:spPr>
          <a:xfrm rot="572975">
            <a:off x="1537614" y="3240406"/>
            <a:ext cx="263525" cy="196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ysDot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4" name="円/楕円 680"/>
          <p:cNvSpPr/>
          <p:nvPr/>
        </p:nvSpPr>
        <p:spPr>
          <a:xfrm>
            <a:off x="6904952" y="5675631"/>
            <a:ext cx="68262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5" name="円/楕円 681"/>
          <p:cNvSpPr/>
          <p:nvPr/>
        </p:nvSpPr>
        <p:spPr>
          <a:xfrm>
            <a:off x="3393402" y="5634356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6" name="円/楕円 682"/>
          <p:cNvSpPr/>
          <p:nvPr/>
        </p:nvSpPr>
        <p:spPr>
          <a:xfrm>
            <a:off x="6573164" y="5310506"/>
            <a:ext cx="68263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7" name="円/楕円 683"/>
          <p:cNvSpPr/>
          <p:nvPr/>
        </p:nvSpPr>
        <p:spPr>
          <a:xfrm>
            <a:off x="1588414" y="3305494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8" name="円/楕円 684"/>
          <p:cNvSpPr/>
          <p:nvPr/>
        </p:nvSpPr>
        <p:spPr>
          <a:xfrm>
            <a:off x="6242964" y="5697856"/>
            <a:ext cx="66675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9" name="円/楕円 685"/>
          <p:cNvSpPr/>
          <p:nvPr/>
        </p:nvSpPr>
        <p:spPr>
          <a:xfrm>
            <a:off x="3193377" y="5375594"/>
            <a:ext cx="68262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0" name="円/楕円 686"/>
          <p:cNvSpPr/>
          <p:nvPr/>
        </p:nvSpPr>
        <p:spPr>
          <a:xfrm>
            <a:off x="6839864" y="5621656"/>
            <a:ext cx="65088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1" name="円/楕円 687"/>
          <p:cNvSpPr/>
          <p:nvPr/>
        </p:nvSpPr>
        <p:spPr>
          <a:xfrm>
            <a:off x="1786852" y="4496119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2" name="円/楕円 688"/>
          <p:cNvSpPr/>
          <p:nvPr/>
        </p:nvSpPr>
        <p:spPr>
          <a:xfrm>
            <a:off x="5712739" y="5375594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3" name="円/楕円 689"/>
          <p:cNvSpPr/>
          <p:nvPr/>
        </p:nvSpPr>
        <p:spPr>
          <a:xfrm>
            <a:off x="1588414" y="5116831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4" name="円/楕円 690"/>
          <p:cNvSpPr/>
          <p:nvPr/>
        </p:nvSpPr>
        <p:spPr>
          <a:xfrm>
            <a:off x="5779414" y="5375594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5" name="円/楕円 691"/>
          <p:cNvSpPr/>
          <p:nvPr/>
        </p:nvSpPr>
        <p:spPr>
          <a:xfrm>
            <a:off x="2294852" y="4275456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6" name="円/楕円 692"/>
          <p:cNvSpPr/>
          <p:nvPr/>
        </p:nvSpPr>
        <p:spPr>
          <a:xfrm>
            <a:off x="5247602" y="5569269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7" name="円/楕円 693"/>
          <p:cNvSpPr/>
          <p:nvPr/>
        </p:nvSpPr>
        <p:spPr>
          <a:xfrm>
            <a:off x="6641427" y="5181919"/>
            <a:ext cx="63500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8" name="円/楕円 694"/>
          <p:cNvSpPr/>
          <p:nvPr/>
        </p:nvSpPr>
        <p:spPr>
          <a:xfrm>
            <a:off x="5247602" y="5697856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9" name="円/楕円 695"/>
          <p:cNvSpPr/>
          <p:nvPr/>
        </p:nvSpPr>
        <p:spPr>
          <a:xfrm>
            <a:off x="1537614" y="2594294"/>
            <a:ext cx="65088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0" name="円/楕円 696"/>
          <p:cNvSpPr/>
          <p:nvPr/>
        </p:nvSpPr>
        <p:spPr>
          <a:xfrm>
            <a:off x="4850727" y="5375594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1" name="円/楕円 697"/>
          <p:cNvSpPr/>
          <p:nvPr/>
        </p:nvSpPr>
        <p:spPr>
          <a:xfrm>
            <a:off x="6309639" y="5697856"/>
            <a:ext cx="65088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2" name="円/楕円 698"/>
          <p:cNvSpPr/>
          <p:nvPr/>
        </p:nvSpPr>
        <p:spPr>
          <a:xfrm>
            <a:off x="4785639" y="5310506"/>
            <a:ext cx="65088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3" name="円/楕円 699"/>
          <p:cNvSpPr/>
          <p:nvPr/>
        </p:nvSpPr>
        <p:spPr>
          <a:xfrm>
            <a:off x="1602702" y="2984819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4" name="円/楕円 700"/>
          <p:cNvSpPr/>
          <p:nvPr/>
        </p:nvSpPr>
        <p:spPr>
          <a:xfrm>
            <a:off x="3856952" y="5440681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5" name="円/楕円 701"/>
          <p:cNvSpPr/>
          <p:nvPr/>
        </p:nvSpPr>
        <p:spPr>
          <a:xfrm>
            <a:off x="3723602" y="5504181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6" name="円/楕円 702"/>
          <p:cNvSpPr/>
          <p:nvPr/>
        </p:nvSpPr>
        <p:spPr>
          <a:xfrm>
            <a:off x="2399627" y="3565844"/>
            <a:ext cx="66675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7" name="円/楕円 703"/>
          <p:cNvSpPr/>
          <p:nvPr/>
        </p:nvSpPr>
        <p:spPr>
          <a:xfrm>
            <a:off x="3460077" y="5762944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8" name="円/楕円 704"/>
          <p:cNvSpPr/>
          <p:nvPr/>
        </p:nvSpPr>
        <p:spPr>
          <a:xfrm>
            <a:off x="3325139" y="5762944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9" name="円/楕円 705"/>
          <p:cNvSpPr/>
          <p:nvPr/>
        </p:nvSpPr>
        <p:spPr>
          <a:xfrm>
            <a:off x="1691602" y="5124769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0" name="円/楕円 706"/>
          <p:cNvSpPr/>
          <p:nvPr/>
        </p:nvSpPr>
        <p:spPr>
          <a:xfrm>
            <a:off x="3129877" y="5247006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1" name="円/楕円 707"/>
          <p:cNvSpPr/>
          <p:nvPr/>
        </p:nvSpPr>
        <p:spPr>
          <a:xfrm>
            <a:off x="3261639" y="5291456"/>
            <a:ext cx="63500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2" name="円/楕円 708"/>
          <p:cNvSpPr/>
          <p:nvPr/>
        </p:nvSpPr>
        <p:spPr>
          <a:xfrm>
            <a:off x="2136102" y="472789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3" name="円/楕円 709"/>
          <p:cNvSpPr/>
          <p:nvPr/>
        </p:nvSpPr>
        <p:spPr>
          <a:xfrm>
            <a:off x="4056977" y="4405631"/>
            <a:ext cx="65087" cy="6667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4" name="円/楕円 710"/>
          <p:cNvSpPr/>
          <p:nvPr/>
        </p:nvSpPr>
        <p:spPr>
          <a:xfrm>
            <a:off x="6773189" y="3437256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5" name="円/楕円 711"/>
          <p:cNvSpPr/>
          <p:nvPr/>
        </p:nvSpPr>
        <p:spPr>
          <a:xfrm>
            <a:off x="5050752" y="4211956"/>
            <a:ext cx="65087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6" name="円/楕円 712"/>
          <p:cNvSpPr/>
          <p:nvPr/>
        </p:nvSpPr>
        <p:spPr>
          <a:xfrm>
            <a:off x="3193377" y="2853056"/>
            <a:ext cx="68262" cy="66675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7" name="円/楕円 713"/>
          <p:cNvSpPr/>
          <p:nvPr/>
        </p:nvSpPr>
        <p:spPr>
          <a:xfrm>
            <a:off x="6904952" y="2659381"/>
            <a:ext cx="68262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8" name="円/楕円 714"/>
          <p:cNvSpPr/>
          <p:nvPr/>
        </p:nvSpPr>
        <p:spPr>
          <a:xfrm>
            <a:off x="3757460" y="1964205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9" name="円/楕円 715"/>
          <p:cNvSpPr/>
          <p:nvPr/>
        </p:nvSpPr>
        <p:spPr>
          <a:xfrm>
            <a:off x="3525164" y="2465706"/>
            <a:ext cx="68263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0" name="円/楕円 716"/>
          <p:cNvSpPr/>
          <p:nvPr/>
        </p:nvSpPr>
        <p:spPr>
          <a:xfrm>
            <a:off x="2863177" y="3500756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1" name="円/楕円 717"/>
          <p:cNvSpPr/>
          <p:nvPr/>
        </p:nvSpPr>
        <p:spPr>
          <a:xfrm>
            <a:off x="5644477" y="2659381"/>
            <a:ext cx="68262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2" name="円/楕円 718"/>
          <p:cNvSpPr/>
          <p:nvPr/>
        </p:nvSpPr>
        <p:spPr>
          <a:xfrm>
            <a:off x="5115839" y="272446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3" name="円/楕円 719"/>
          <p:cNvSpPr/>
          <p:nvPr/>
        </p:nvSpPr>
        <p:spPr>
          <a:xfrm>
            <a:off x="2929852" y="2143444"/>
            <a:ext cx="65087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4" name="円/楕円 720"/>
          <p:cNvSpPr/>
          <p:nvPr/>
        </p:nvSpPr>
        <p:spPr>
          <a:xfrm>
            <a:off x="2201189" y="2206944"/>
            <a:ext cx="63500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5" name="円/楕円 721"/>
          <p:cNvSpPr/>
          <p:nvPr/>
        </p:nvSpPr>
        <p:spPr>
          <a:xfrm>
            <a:off x="5846089" y="3500756"/>
            <a:ext cx="65088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6" name="円/楕円 722"/>
          <p:cNvSpPr/>
          <p:nvPr/>
        </p:nvSpPr>
        <p:spPr>
          <a:xfrm>
            <a:off x="4388764" y="4211956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7" name="円/楕円 723"/>
          <p:cNvSpPr/>
          <p:nvPr/>
        </p:nvSpPr>
        <p:spPr>
          <a:xfrm>
            <a:off x="5446039" y="4018281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8" name="円/楕円 724"/>
          <p:cNvSpPr/>
          <p:nvPr/>
        </p:nvSpPr>
        <p:spPr>
          <a:xfrm>
            <a:off x="3393402" y="2143444"/>
            <a:ext cx="66675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9" name="円/楕円 725"/>
          <p:cNvSpPr/>
          <p:nvPr/>
        </p:nvSpPr>
        <p:spPr>
          <a:xfrm>
            <a:off x="6839864" y="3888106"/>
            <a:ext cx="65088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0" name="円/楕円 726"/>
          <p:cNvSpPr/>
          <p:nvPr/>
        </p:nvSpPr>
        <p:spPr>
          <a:xfrm>
            <a:off x="1685252" y="3305494"/>
            <a:ext cx="65087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1" name="円/楕円 727"/>
          <p:cNvSpPr/>
          <p:nvPr/>
        </p:nvSpPr>
        <p:spPr>
          <a:xfrm>
            <a:off x="4917402" y="4665981"/>
            <a:ext cx="65087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2" name="円/楕円 728"/>
          <p:cNvSpPr/>
          <p:nvPr/>
        </p:nvSpPr>
        <p:spPr>
          <a:xfrm>
            <a:off x="1934489" y="2400619"/>
            <a:ext cx="66675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3" name="円/楕円 729"/>
          <p:cNvSpPr/>
          <p:nvPr/>
        </p:nvSpPr>
        <p:spPr>
          <a:xfrm>
            <a:off x="2001164" y="3408681"/>
            <a:ext cx="65088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4" name="円/楕円 730"/>
          <p:cNvSpPr/>
          <p:nvPr/>
        </p:nvSpPr>
        <p:spPr>
          <a:xfrm>
            <a:off x="6242964" y="4600894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5" name="円/楕円 731"/>
          <p:cNvSpPr/>
          <p:nvPr/>
        </p:nvSpPr>
        <p:spPr>
          <a:xfrm>
            <a:off x="1670964" y="2078356"/>
            <a:ext cx="65088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6" name="円/楕円 732"/>
          <p:cNvSpPr/>
          <p:nvPr/>
        </p:nvSpPr>
        <p:spPr>
          <a:xfrm>
            <a:off x="2310727" y="4381819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7" name="円/楕円 733"/>
          <p:cNvSpPr/>
          <p:nvPr/>
        </p:nvSpPr>
        <p:spPr>
          <a:xfrm>
            <a:off x="1926552" y="3486469"/>
            <a:ext cx="68262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8" name="円/楕円 734"/>
          <p:cNvSpPr/>
          <p:nvPr/>
        </p:nvSpPr>
        <p:spPr>
          <a:xfrm>
            <a:off x="2264689" y="3111819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9" name="円/楕円 735"/>
          <p:cNvSpPr/>
          <p:nvPr/>
        </p:nvSpPr>
        <p:spPr>
          <a:xfrm>
            <a:off x="1742402" y="4586606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0" name="円/楕円 736"/>
          <p:cNvSpPr/>
          <p:nvPr/>
        </p:nvSpPr>
        <p:spPr>
          <a:xfrm>
            <a:off x="2066252" y="4832669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1" name="円/楕円 737"/>
          <p:cNvSpPr/>
          <p:nvPr/>
        </p:nvSpPr>
        <p:spPr>
          <a:xfrm>
            <a:off x="2001164" y="2853056"/>
            <a:ext cx="65088" cy="66675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2" name="円/楕円 738"/>
          <p:cNvSpPr/>
          <p:nvPr/>
        </p:nvSpPr>
        <p:spPr>
          <a:xfrm>
            <a:off x="4652289" y="2530794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3" name="円/楕円 739"/>
          <p:cNvSpPr/>
          <p:nvPr/>
        </p:nvSpPr>
        <p:spPr>
          <a:xfrm>
            <a:off x="2596477" y="2530794"/>
            <a:ext cx="68262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4" name="円/楕円 740"/>
          <p:cNvSpPr/>
          <p:nvPr/>
        </p:nvSpPr>
        <p:spPr>
          <a:xfrm>
            <a:off x="1537614" y="2853056"/>
            <a:ext cx="65088" cy="66675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5" name="円/楕円 741"/>
          <p:cNvSpPr/>
          <p:nvPr/>
        </p:nvSpPr>
        <p:spPr>
          <a:xfrm>
            <a:off x="5515889" y="1964205"/>
            <a:ext cx="65088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6" name="円/楕円 742"/>
          <p:cNvSpPr/>
          <p:nvPr/>
        </p:nvSpPr>
        <p:spPr>
          <a:xfrm>
            <a:off x="1801139" y="2984819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7" name="円/楕円 743"/>
          <p:cNvSpPr/>
          <p:nvPr/>
        </p:nvSpPr>
        <p:spPr>
          <a:xfrm>
            <a:off x="4850727" y="3049906"/>
            <a:ext cx="66675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8" name="円/楕円 744"/>
          <p:cNvSpPr/>
          <p:nvPr/>
        </p:nvSpPr>
        <p:spPr>
          <a:xfrm>
            <a:off x="6641427" y="4340544"/>
            <a:ext cx="63500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9" name="円/楕円 745"/>
          <p:cNvSpPr/>
          <p:nvPr/>
        </p:nvSpPr>
        <p:spPr>
          <a:xfrm>
            <a:off x="7170064" y="4600894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0" name="円/楕円 746"/>
          <p:cNvSpPr/>
          <p:nvPr/>
        </p:nvSpPr>
        <p:spPr>
          <a:xfrm>
            <a:off x="7303414" y="3694431"/>
            <a:ext cx="65088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1" name="円/楕円 747"/>
          <p:cNvSpPr/>
          <p:nvPr/>
        </p:nvSpPr>
        <p:spPr>
          <a:xfrm>
            <a:off x="2001164" y="3111819"/>
            <a:ext cx="65088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2" name="円/楕円 748"/>
          <p:cNvSpPr/>
          <p:nvPr/>
        </p:nvSpPr>
        <p:spPr>
          <a:xfrm>
            <a:off x="1934489" y="2013269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3" name="円/楕円 749"/>
          <p:cNvSpPr/>
          <p:nvPr/>
        </p:nvSpPr>
        <p:spPr>
          <a:xfrm>
            <a:off x="7303414" y="2108221"/>
            <a:ext cx="65088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4" name="円/楕円 750"/>
          <p:cNvSpPr/>
          <p:nvPr/>
        </p:nvSpPr>
        <p:spPr>
          <a:xfrm>
            <a:off x="7170064" y="3240406"/>
            <a:ext cx="66675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5" name="円/楕円 751"/>
          <p:cNvSpPr/>
          <p:nvPr/>
        </p:nvSpPr>
        <p:spPr>
          <a:xfrm>
            <a:off x="6773189" y="2984819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6" name="円/楕円 752"/>
          <p:cNvSpPr/>
          <p:nvPr/>
        </p:nvSpPr>
        <p:spPr>
          <a:xfrm>
            <a:off x="6439814" y="3824606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7" name="円/楕円 753"/>
          <p:cNvSpPr/>
          <p:nvPr/>
        </p:nvSpPr>
        <p:spPr>
          <a:xfrm>
            <a:off x="2466302" y="2919731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8" name="円/楕円 754"/>
          <p:cNvSpPr/>
          <p:nvPr/>
        </p:nvSpPr>
        <p:spPr>
          <a:xfrm>
            <a:off x="5779414" y="2984819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9" name="円/楕円 755"/>
          <p:cNvSpPr/>
          <p:nvPr/>
        </p:nvSpPr>
        <p:spPr>
          <a:xfrm>
            <a:off x="3790277" y="3240406"/>
            <a:ext cx="66675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0" name="円/楕円 756"/>
          <p:cNvSpPr/>
          <p:nvPr/>
        </p:nvSpPr>
        <p:spPr>
          <a:xfrm>
            <a:off x="2929852" y="3759519"/>
            <a:ext cx="65087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1" name="円/楕円 757"/>
          <p:cNvSpPr/>
          <p:nvPr/>
        </p:nvSpPr>
        <p:spPr>
          <a:xfrm>
            <a:off x="1736052" y="2724469"/>
            <a:ext cx="65087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2" name="円/楕円 758"/>
          <p:cNvSpPr/>
          <p:nvPr/>
        </p:nvSpPr>
        <p:spPr>
          <a:xfrm>
            <a:off x="1670964" y="2337119"/>
            <a:ext cx="65088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3" name="円/楕円 759"/>
          <p:cNvSpPr/>
          <p:nvPr/>
        </p:nvSpPr>
        <p:spPr>
          <a:xfrm>
            <a:off x="1470939" y="1949769"/>
            <a:ext cx="66675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4" name="円/楕円 760"/>
          <p:cNvSpPr/>
          <p:nvPr/>
        </p:nvSpPr>
        <p:spPr>
          <a:xfrm>
            <a:off x="4388764" y="4727894"/>
            <a:ext cx="63500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5" name="円/楕円 761"/>
          <p:cNvSpPr/>
          <p:nvPr/>
        </p:nvSpPr>
        <p:spPr>
          <a:xfrm>
            <a:off x="3525164" y="3500756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6" name="円/楕円 762"/>
          <p:cNvSpPr/>
          <p:nvPr/>
        </p:nvSpPr>
        <p:spPr>
          <a:xfrm>
            <a:off x="2466302" y="3368994"/>
            <a:ext cx="65087" cy="68262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7" name="円/楕円 763"/>
          <p:cNvSpPr/>
          <p:nvPr/>
        </p:nvSpPr>
        <p:spPr>
          <a:xfrm>
            <a:off x="5115839" y="3694431"/>
            <a:ext cx="66675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8" name="円/楕円 764"/>
          <p:cNvSpPr/>
          <p:nvPr/>
        </p:nvSpPr>
        <p:spPr>
          <a:xfrm>
            <a:off x="3460077" y="3888106"/>
            <a:ext cx="65087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9" name="円/楕円 765"/>
          <p:cNvSpPr/>
          <p:nvPr/>
        </p:nvSpPr>
        <p:spPr>
          <a:xfrm>
            <a:off x="5580977" y="4472306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0" name="円/楕円 766"/>
          <p:cNvSpPr/>
          <p:nvPr/>
        </p:nvSpPr>
        <p:spPr>
          <a:xfrm>
            <a:off x="6573164" y="2272031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1" name="円/楕円 767"/>
          <p:cNvSpPr/>
          <p:nvPr/>
        </p:nvSpPr>
        <p:spPr>
          <a:xfrm>
            <a:off x="6309639" y="3759519"/>
            <a:ext cx="65088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2" name="円/楕円 768"/>
          <p:cNvSpPr/>
          <p:nvPr/>
        </p:nvSpPr>
        <p:spPr>
          <a:xfrm>
            <a:off x="4587202" y="4535806"/>
            <a:ext cx="65087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3" name="円/楕円 769"/>
          <p:cNvSpPr/>
          <p:nvPr/>
        </p:nvSpPr>
        <p:spPr>
          <a:xfrm>
            <a:off x="6439814" y="2984819"/>
            <a:ext cx="69850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4" name="円/楕円 770"/>
          <p:cNvSpPr/>
          <p:nvPr/>
        </p:nvSpPr>
        <p:spPr>
          <a:xfrm>
            <a:off x="3923627" y="3305494"/>
            <a:ext cx="65087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5" name="円/楕円 771"/>
          <p:cNvSpPr/>
          <p:nvPr/>
        </p:nvSpPr>
        <p:spPr>
          <a:xfrm>
            <a:off x="3593427" y="3888106"/>
            <a:ext cx="65087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6" name="円/楕円 772"/>
          <p:cNvSpPr/>
          <p:nvPr/>
        </p:nvSpPr>
        <p:spPr>
          <a:xfrm>
            <a:off x="5779414" y="3175319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7" name="円/楕円 773"/>
          <p:cNvSpPr/>
          <p:nvPr/>
        </p:nvSpPr>
        <p:spPr>
          <a:xfrm>
            <a:off x="4652289" y="3437256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8" name="円/楕円 774"/>
          <p:cNvSpPr/>
          <p:nvPr/>
        </p:nvSpPr>
        <p:spPr>
          <a:xfrm>
            <a:off x="4517352" y="3759519"/>
            <a:ext cx="69850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9" name="円/楕円 775"/>
          <p:cNvSpPr/>
          <p:nvPr/>
        </p:nvSpPr>
        <p:spPr>
          <a:xfrm>
            <a:off x="4982489" y="3953194"/>
            <a:ext cx="68263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0" name="円/楕円 776"/>
          <p:cNvSpPr/>
          <p:nvPr/>
        </p:nvSpPr>
        <p:spPr>
          <a:xfrm>
            <a:off x="3790277" y="4340544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1" name="円/楕円 777"/>
          <p:cNvSpPr/>
          <p:nvPr/>
        </p:nvSpPr>
        <p:spPr>
          <a:xfrm>
            <a:off x="5050752" y="4211956"/>
            <a:ext cx="65087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2" name="円/楕円 778"/>
          <p:cNvSpPr/>
          <p:nvPr/>
        </p:nvSpPr>
        <p:spPr>
          <a:xfrm>
            <a:off x="6374727" y="4211956"/>
            <a:ext cx="65087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3" name="円/楕円 779"/>
          <p:cNvSpPr/>
          <p:nvPr/>
        </p:nvSpPr>
        <p:spPr>
          <a:xfrm>
            <a:off x="4187152" y="2853056"/>
            <a:ext cx="66675" cy="6667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4" name="円/楕円 780"/>
          <p:cNvSpPr/>
          <p:nvPr/>
        </p:nvSpPr>
        <p:spPr>
          <a:xfrm>
            <a:off x="5314277" y="2659381"/>
            <a:ext cx="66675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5" name="円/楕円 781"/>
          <p:cNvSpPr/>
          <p:nvPr/>
        </p:nvSpPr>
        <p:spPr>
          <a:xfrm>
            <a:off x="4388764" y="3368994"/>
            <a:ext cx="63500" cy="68262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6" name="円/楕円 782"/>
          <p:cNvSpPr/>
          <p:nvPr/>
        </p:nvSpPr>
        <p:spPr>
          <a:xfrm>
            <a:off x="6176289" y="4665981"/>
            <a:ext cx="66675" cy="6191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7" name="円/楕円 783"/>
          <p:cNvSpPr/>
          <p:nvPr/>
        </p:nvSpPr>
        <p:spPr>
          <a:xfrm>
            <a:off x="6839864" y="4018281"/>
            <a:ext cx="65088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8" name="円/楕円 784"/>
          <p:cNvSpPr/>
          <p:nvPr/>
        </p:nvSpPr>
        <p:spPr>
          <a:xfrm>
            <a:off x="6704927" y="2530794"/>
            <a:ext cx="68262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9" name="円/楕円 785"/>
          <p:cNvSpPr/>
          <p:nvPr/>
        </p:nvSpPr>
        <p:spPr>
          <a:xfrm>
            <a:off x="6704927" y="3565844"/>
            <a:ext cx="68262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0" name="円/楕円 786"/>
          <p:cNvSpPr/>
          <p:nvPr/>
        </p:nvSpPr>
        <p:spPr>
          <a:xfrm>
            <a:off x="6309639" y="3305494"/>
            <a:ext cx="65088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1" name="円/楕円 787"/>
          <p:cNvSpPr/>
          <p:nvPr/>
        </p:nvSpPr>
        <p:spPr>
          <a:xfrm>
            <a:off x="5976264" y="414686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2" name="円/楕円 788"/>
          <p:cNvSpPr/>
          <p:nvPr/>
        </p:nvSpPr>
        <p:spPr>
          <a:xfrm>
            <a:off x="5314277" y="3305494"/>
            <a:ext cx="66675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3" name="円/楕円 789"/>
          <p:cNvSpPr/>
          <p:nvPr/>
        </p:nvSpPr>
        <p:spPr>
          <a:xfrm>
            <a:off x="4652289" y="4018281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4" name="円/楕円 790"/>
          <p:cNvSpPr/>
          <p:nvPr/>
        </p:nvSpPr>
        <p:spPr>
          <a:xfrm>
            <a:off x="4587202" y="2143444"/>
            <a:ext cx="65087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5" name="円/楕円 791"/>
          <p:cNvSpPr/>
          <p:nvPr/>
        </p:nvSpPr>
        <p:spPr>
          <a:xfrm>
            <a:off x="7435177" y="5247006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6" name="円/楕円 792"/>
          <p:cNvSpPr/>
          <p:nvPr/>
        </p:nvSpPr>
        <p:spPr>
          <a:xfrm>
            <a:off x="7170064" y="2984819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7" name="円/楕円 793"/>
          <p:cNvSpPr/>
          <p:nvPr/>
        </p:nvSpPr>
        <p:spPr>
          <a:xfrm>
            <a:off x="7303414" y="5762944"/>
            <a:ext cx="65088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8" name="円/楕円 794"/>
          <p:cNvSpPr/>
          <p:nvPr/>
        </p:nvSpPr>
        <p:spPr>
          <a:xfrm>
            <a:off x="5050752" y="4792981"/>
            <a:ext cx="65087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9" name="円/楕円 795"/>
          <p:cNvSpPr/>
          <p:nvPr/>
        </p:nvSpPr>
        <p:spPr>
          <a:xfrm>
            <a:off x="3060027" y="3175319"/>
            <a:ext cx="69850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0" name="円/楕円 796"/>
          <p:cNvSpPr/>
          <p:nvPr/>
        </p:nvSpPr>
        <p:spPr>
          <a:xfrm>
            <a:off x="6904952" y="4665981"/>
            <a:ext cx="68262" cy="6191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1" name="円/楕円 797"/>
          <p:cNvSpPr/>
          <p:nvPr/>
        </p:nvSpPr>
        <p:spPr>
          <a:xfrm>
            <a:off x="5779414" y="4535806"/>
            <a:ext cx="66675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2" name="円/楕円 798"/>
          <p:cNvSpPr/>
          <p:nvPr/>
        </p:nvSpPr>
        <p:spPr>
          <a:xfrm>
            <a:off x="5314277" y="5440681"/>
            <a:ext cx="66675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3" name="円/楕円 799"/>
          <p:cNvSpPr/>
          <p:nvPr/>
        </p:nvSpPr>
        <p:spPr>
          <a:xfrm>
            <a:off x="6509664" y="5310506"/>
            <a:ext cx="63500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4" name="円/楕円 800"/>
          <p:cNvSpPr/>
          <p:nvPr/>
        </p:nvSpPr>
        <p:spPr>
          <a:xfrm>
            <a:off x="4917402" y="5828031"/>
            <a:ext cx="65087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5" name="円/楕円 801"/>
          <p:cNvSpPr/>
          <p:nvPr/>
        </p:nvSpPr>
        <p:spPr>
          <a:xfrm>
            <a:off x="6573164" y="556926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6" name="円/楕円 802"/>
          <p:cNvSpPr/>
          <p:nvPr/>
        </p:nvSpPr>
        <p:spPr>
          <a:xfrm>
            <a:off x="6641427" y="5828031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7" name="円/楕円 803"/>
          <p:cNvSpPr/>
          <p:nvPr/>
        </p:nvSpPr>
        <p:spPr>
          <a:xfrm>
            <a:off x="5314277" y="4340544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8" name="円/楕円 804"/>
          <p:cNvSpPr/>
          <p:nvPr/>
        </p:nvSpPr>
        <p:spPr>
          <a:xfrm>
            <a:off x="6176289" y="4018281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9" name="円/楕円 805"/>
          <p:cNvSpPr/>
          <p:nvPr/>
        </p:nvSpPr>
        <p:spPr>
          <a:xfrm>
            <a:off x="5515889" y="4856481"/>
            <a:ext cx="65088" cy="66675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0" name="円/楕円 806"/>
          <p:cNvSpPr/>
          <p:nvPr/>
        </p:nvSpPr>
        <p:spPr>
          <a:xfrm>
            <a:off x="6904952" y="5310506"/>
            <a:ext cx="68262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1" name="円/楕円 807"/>
          <p:cNvSpPr/>
          <p:nvPr/>
        </p:nvSpPr>
        <p:spPr>
          <a:xfrm>
            <a:off x="7038302" y="5375594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2" name="円/楕円 808"/>
          <p:cNvSpPr/>
          <p:nvPr/>
        </p:nvSpPr>
        <p:spPr>
          <a:xfrm>
            <a:off x="6176289" y="5440681"/>
            <a:ext cx="66675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3" name="円/楕円 809"/>
          <p:cNvSpPr/>
          <p:nvPr/>
        </p:nvSpPr>
        <p:spPr>
          <a:xfrm>
            <a:off x="6044527" y="5116831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4" name="円/楕円 810"/>
          <p:cNvSpPr/>
          <p:nvPr/>
        </p:nvSpPr>
        <p:spPr>
          <a:xfrm>
            <a:off x="7435177" y="4792981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5" name="円/楕円 811"/>
          <p:cNvSpPr/>
          <p:nvPr/>
        </p:nvSpPr>
        <p:spPr>
          <a:xfrm>
            <a:off x="7104977" y="5634356"/>
            <a:ext cx="65087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6" name="円/楕円 812"/>
          <p:cNvSpPr/>
          <p:nvPr/>
        </p:nvSpPr>
        <p:spPr>
          <a:xfrm>
            <a:off x="6439814" y="4792981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7" name="円/楕円 813"/>
          <p:cNvSpPr/>
          <p:nvPr/>
        </p:nvSpPr>
        <p:spPr>
          <a:xfrm>
            <a:off x="5779414" y="5504181"/>
            <a:ext cx="66675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8" name="円/楕円 814"/>
          <p:cNvSpPr/>
          <p:nvPr/>
        </p:nvSpPr>
        <p:spPr>
          <a:xfrm>
            <a:off x="7236739" y="4081781"/>
            <a:ext cx="66675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9" name="円/楕円 815"/>
          <p:cNvSpPr/>
          <p:nvPr/>
        </p:nvSpPr>
        <p:spPr>
          <a:xfrm>
            <a:off x="5446039" y="3368994"/>
            <a:ext cx="69850" cy="68262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0" name="円/楕円 816"/>
          <p:cNvSpPr/>
          <p:nvPr/>
        </p:nvSpPr>
        <p:spPr>
          <a:xfrm>
            <a:off x="3723602" y="4146869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1" name="円/楕円 817"/>
          <p:cNvSpPr/>
          <p:nvPr/>
        </p:nvSpPr>
        <p:spPr>
          <a:xfrm>
            <a:off x="6109614" y="2659381"/>
            <a:ext cx="66675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2" name="円/楕円 818"/>
          <p:cNvSpPr/>
          <p:nvPr/>
        </p:nvSpPr>
        <p:spPr>
          <a:xfrm>
            <a:off x="3060027" y="2919731"/>
            <a:ext cx="69850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3" name="円/楕円 819"/>
          <p:cNvSpPr/>
          <p:nvPr/>
        </p:nvSpPr>
        <p:spPr>
          <a:xfrm>
            <a:off x="2729827" y="3500756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4" name="円/楕円 820"/>
          <p:cNvSpPr/>
          <p:nvPr/>
        </p:nvSpPr>
        <p:spPr>
          <a:xfrm>
            <a:off x="4917402" y="2787969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5" name="円/楕円 821"/>
          <p:cNvSpPr/>
          <p:nvPr/>
        </p:nvSpPr>
        <p:spPr>
          <a:xfrm>
            <a:off x="3790277" y="2659381"/>
            <a:ext cx="66675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6" name="円/楕円 822"/>
          <p:cNvSpPr/>
          <p:nvPr/>
        </p:nvSpPr>
        <p:spPr>
          <a:xfrm>
            <a:off x="3325139" y="3565844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7" name="円/楕円 823"/>
          <p:cNvSpPr/>
          <p:nvPr/>
        </p:nvSpPr>
        <p:spPr>
          <a:xfrm>
            <a:off x="4517352" y="3437256"/>
            <a:ext cx="6985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8" name="円/楕円 824"/>
          <p:cNvSpPr/>
          <p:nvPr/>
        </p:nvSpPr>
        <p:spPr>
          <a:xfrm>
            <a:off x="2929852" y="3953194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9" name="円/楕円 825"/>
          <p:cNvSpPr/>
          <p:nvPr/>
        </p:nvSpPr>
        <p:spPr>
          <a:xfrm>
            <a:off x="4187152" y="3824606"/>
            <a:ext cx="66675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0" name="円/楕円 826"/>
          <p:cNvSpPr/>
          <p:nvPr/>
        </p:nvSpPr>
        <p:spPr>
          <a:xfrm>
            <a:off x="5515889" y="3824606"/>
            <a:ext cx="65088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1" name="円/楕円 827"/>
          <p:cNvSpPr/>
          <p:nvPr/>
        </p:nvSpPr>
        <p:spPr>
          <a:xfrm>
            <a:off x="2994939" y="2594294"/>
            <a:ext cx="65088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2" name="円/楕円 828"/>
          <p:cNvSpPr/>
          <p:nvPr/>
        </p:nvSpPr>
        <p:spPr>
          <a:xfrm>
            <a:off x="4187152" y="2143444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3" name="円/楕円 829"/>
          <p:cNvSpPr/>
          <p:nvPr/>
        </p:nvSpPr>
        <p:spPr>
          <a:xfrm>
            <a:off x="3525164" y="298481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4" name="円/楕円 830"/>
          <p:cNvSpPr/>
          <p:nvPr/>
        </p:nvSpPr>
        <p:spPr>
          <a:xfrm>
            <a:off x="5580977" y="4211956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5" name="円/楕円 831"/>
          <p:cNvSpPr/>
          <p:nvPr/>
        </p:nvSpPr>
        <p:spPr>
          <a:xfrm>
            <a:off x="5976264" y="3630931"/>
            <a:ext cx="68263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6" name="円/楕円 832"/>
          <p:cNvSpPr/>
          <p:nvPr/>
        </p:nvSpPr>
        <p:spPr>
          <a:xfrm>
            <a:off x="5976264" y="2206944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7" name="円/楕円 833"/>
          <p:cNvSpPr/>
          <p:nvPr/>
        </p:nvSpPr>
        <p:spPr>
          <a:xfrm>
            <a:off x="6044527" y="3305494"/>
            <a:ext cx="65087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8" name="円/楕円 834"/>
          <p:cNvSpPr/>
          <p:nvPr/>
        </p:nvSpPr>
        <p:spPr>
          <a:xfrm>
            <a:off x="5446039" y="2919731"/>
            <a:ext cx="69850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9" name="円/楕円 835"/>
          <p:cNvSpPr/>
          <p:nvPr/>
        </p:nvSpPr>
        <p:spPr>
          <a:xfrm>
            <a:off x="5380952" y="3630931"/>
            <a:ext cx="65087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0" name="円/楕円 836"/>
          <p:cNvSpPr/>
          <p:nvPr/>
        </p:nvSpPr>
        <p:spPr>
          <a:xfrm>
            <a:off x="4452264" y="2919731"/>
            <a:ext cx="65088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1" name="円/楕円 837"/>
          <p:cNvSpPr/>
          <p:nvPr/>
        </p:nvSpPr>
        <p:spPr>
          <a:xfrm>
            <a:off x="3812502" y="5569269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2" name="円/楕円 838"/>
          <p:cNvSpPr/>
          <p:nvPr/>
        </p:nvSpPr>
        <p:spPr>
          <a:xfrm>
            <a:off x="5247602" y="2206944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3" name="テキスト ボックス 402"/>
          <p:cNvSpPr txBox="1"/>
          <p:nvPr/>
        </p:nvSpPr>
        <p:spPr>
          <a:xfrm>
            <a:off x="5198389" y="5220019"/>
            <a:ext cx="1348446" cy="40011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Color SC</a:t>
            </a:r>
            <a:endParaRPr lang="ja-JP" altLang="en-US" sz="20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04" name="テキスト ボックス 403"/>
          <p:cNvSpPr txBox="1"/>
          <p:nvPr/>
        </p:nvSpPr>
        <p:spPr>
          <a:xfrm>
            <a:off x="2879052" y="2627631"/>
            <a:ext cx="2935419" cy="40011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Quark-Gluon Plasma</a:t>
            </a:r>
            <a:endParaRPr lang="ja-JP" altLang="en-US" sz="20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05" name="テキスト ボックス 404"/>
          <p:cNvSpPr txBox="1"/>
          <p:nvPr/>
        </p:nvSpPr>
        <p:spPr>
          <a:xfrm>
            <a:off x="1740814" y="4915219"/>
            <a:ext cx="2060179" cy="70788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Hadron Phase</a:t>
            </a:r>
            <a:endParaRPr lang="ja-JP" altLang="en-US" sz="20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(confined)</a:t>
            </a:r>
          </a:p>
        </p:txBody>
      </p:sp>
      <p:sp>
        <p:nvSpPr>
          <p:cNvPr id="408" name="円/楕円 844"/>
          <p:cNvSpPr/>
          <p:nvPr/>
        </p:nvSpPr>
        <p:spPr>
          <a:xfrm>
            <a:off x="3525164" y="4146869"/>
            <a:ext cx="68263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9" name="円/楕円 845"/>
          <p:cNvSpPr/>
          <p:nvPr/>
        </p:nvSpPr>
        <p:spPr>
          <a:xfrm>
            <a:off x="1470939" y="3175319"/>
            <a:ext cx="66675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0" name="円/楕円 846"/>
          <p:cNvSpPr/>
          <p:nvPr/>
        </p:nvSpPr>
        <p:spPr>
          <a:xfrm>
            <a:off x="2359939" y="2814956"/>
            <a:ext cx="65088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1" name="円/楕円 847"/>
          <p:cNvSpPr/>
          <p:nvPr/>
        </p:nvSpPr>
        <p:spPr>
          <a:xfrm>
            <a:off x="3193377" y="4535806"/>
            <a:ext cx="331787" cy="320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2" name="円/楕円 848"/>
          <p:cNvSpPr/>
          <p:nvPr/>
        </p:nvSpPr>
        <p:spPr>
          <a:xfrm>
            <a:off x="3393402" y="4600894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3" name="円/楕円 849"/>
          <p:cNvSpPr/>
          <p:nvPr/>
        </p:nvSpPr>
        <p:spPr>
          <a:xfrm>
            <a:off x="3261639" y="4665981"/>
            <a:ext cx="63500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4" name="円/楕円 850"/>
          <p:cNvSpPr/>
          <p:nvPr/>
        </p:nvSpPr>
        <p:spPr>
          <a:xfrm>
            <a:off x="3348952" y="4727894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5" name="円/楕円 851"/>
          <p:cNvSpPr/>
          <p:nvPr/>
        </p:nvSpPr>
        <p:spPr>
          <a:xfrm>
            <a:off x="2729827" y="4340544"/>
            <a:ext cx="265112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6" name="円/楕円 852"/>
          <p:cNvSpPr/>
          <p:nvPr/>
        </p:nvSpPr>
        <p:spPr>
          <a:xfrm>
            <a:off x="2782214" y="4405631"/>
            <a:ext cx="66675" cy="66675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7" name="円/楕円 853"/>
          <p:cNvSpPr/>
          <p:nvPr/>
        </p:nvSpPr>
        <p:spPr>
          <a:xfrm>
            <a:off x="2883814" y="4415156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8" name="正方形/長方形 417"/>
          <p:cNvSpPr/>
          <p:nvPr/>
        </p:nvSpPr>
        <p:spPr>
          <a:xfrm>
            <a:off x="7578051" y="4988244"/>
            <a:ext cx="2009171" cy="1212055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9" name="フリーフォーム 418"/>
          <p:cNvSpPr/>
          <p:nvPr/>
        </p:nvSpPr>
        <p:spPr>
          <a:xfrm>
            <a:off x="3430452" y="4303923"/>
            <a:ext cx="1038387" cy="1642821"/>
          </a:xfrm>
          <a:custGeom>
            <a:avLst/>
            <a:gdLst>
              <a:gd name="connsiteX0" fmla="*/ 1038387 w 1038387"/>
              <a:gd name="connsiteY0" fmla="*/ 1642821 h 1642821"/>
              <a:gd name="connsiteX1" fmla="*/ 968644 w 1038387"/>
              <a:gd name="connsiteY1" fmla="*/ 1162373 h 1642821"/>
              <a:gd name="connsiteX2" fmla="*/ 743919 w 1038387"/>
              <a:gd name="connsiteY2" fmla="*/ 712922 h 1642821"/>
              <a:gd name="connsiteX3" fmla="*/ 379709 w 1038387"/>
              <a:gd name="connsiteY3" fmla="*/ 294468 h 1642821"/>
              <a:gd name="connsiteX4" fmla="*/ 0 w 1038387"/>
              <a:gd name="connsiteY4" fmla="*/ 0 h 164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87" h="1642821">
                <a:moveTo>
                  <a:pt x="1038387" y="1642821"/>
                </a:moveTo>
                <a:cubicBezTo>
                  <a:pt x="1028054" y="1480088"/>
                  <a:pt x="1017722" y="1317356"/>
                  <a:pt x="968644" y="1162373"/>
                </a:cubicBezTo>
                <a:cubicBezTo>
                  <a:pt x="919566" y="1007390"/>
                  <a:pt x="842075" y="857573"/>
                  <a:pt x="743919" y="712922"/>
                </a:cubicBezTo>
                <a:cubicBezTo>
                  <a:pt x="645763" y="568271"/>
                  <a:pt x="503695" y="413288"/>
                  <a:pt x="379709" y="294468"/>
                </a:cubicBezTo>
                <a:cubicBezTo>
                  <a:pt x="255723" y="175648"/>
                  <a:pt x="127861" y="87824"/>
                  <a:pt x="0" y="0"/>
                </a:cubicBezTo>
              </a:path>
            </a:pathLst>
          </a:cu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oval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HG丸ｺﾞｼｯｸM-PRO" panose="020F0600000000000000" pitchFamily="50" charset="-128"/>
              <a:cs typeface="+mn-cs"/>
            </a:endParaRPr>
          </a:p>
        </p:txBody>
      </p:sp>
      <p:sp>
        <p:nvSpPr>
          <p:cNvPr id="420" name="テキスト ボックス 419"/>
          <p:cNvSpPr txBox="1"/>
          <p:nvPr/>
        </p:nvSpPr>
        <p:spPr>
          <a:xfrm>
            <a:off x="3460077" y="3695158"/>
            <a:ext cx="2670924" cy="400110"/>
          </a:xfrm>
          <a:prstGeom prst="wedgeRectCallout">
            <a:avLst>
              <a:gd name="adj1" fmla="val -45561"/>
              <a:gd name="adj2" fmla="val 87678"/>
            </a:avLst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ＱＣＤ</a:t>
            </a:r>
            <a:r>
              <a:rPr lang="ja-JP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Critical Point</a:t>
            </a:r>
            <a:endParaRPr lang="ja-JP" altLang="en-US" sz="20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21" name="テキスト ボックス 420"/>
          <p:cNvSpPr txBox="1"/>
          <p:nvPr/>
        </p:nvSpPr>
        <p:spPr>
          <a:xfrm>
            <a:off x="1011797" y="1578001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T</a:t>
            </a:r>
            <a:endParaRPr kumimoji="1" lang="ja-JP" altLang="en-US" sz="2800" dirty="0"/>
          </a:p>
        </p:txBody>
      </p:sp>
      <p:sp>
        <p:nvSpPr>
          <p:cNvPr id="422" name="テキスト ボックス 421"/>
          <p:cNvSpPr txBox="1"/>
          <p:nvPr/>
        </p:nvSpPr>
        <p:spPr>
          <a:xfrm>
            <a:off x="7054041" y="5885194"/>
            <a:ext cx="39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panose="05050102010706020507" pitchFamily="18" charset="2"/>
              </a:rPr>
              <a:t>m</a:t>
            </a:r>
            <a:endParaRPr kumimoji="1" lang="ja-JP" altLang="en-US" sz="2800" dirty="0">
              <a:latin typeface="Symbol" panose="05050102010706020507" pitchFamily="18" charset="2"/>
            </a:endParaRPr>
          </a:p>
        </p:txBody>
      </p:sp>
      <p:grpSp>
        <p:nvGrpSpPr>
          <p:cNvPr id="406" name="グループ化 405"/>
          <p:cNvGrpSpPr/>
          <p:nvPr/>
        </p:nvGrpSpPr>
        <p:grpSpPr>
          <a:xfrm>
            <a:off x="1473081" y="2125127"/>
            <a:ext cx="3318938" cy="3239215"/>
            <a:chOff x="1253328" y="1372358"/>
            <a:chExt cx="3318938" cy="3239215"/>
          </a:xfrm>
        </p:grpSpPr>
        <p:sp>
          <p:nvSpPr>
            <p:cNvPr id="407" name="下矢印 406"/>
            <p:cNvSpPr/>
            <p:nvPr/>
          </p:nvSpPr>
          <p:spPr>
            <a:xfrm rot="255889">
              <a:off x="1514218" y="2614268"/>
              <a:ext cx="454100" cy="1040631"/>
            </a:xfrm>
            <a:prstGeom prst="downArrow">
              <a:avLst/>
            </a:prstGeom>
            <a:solidFill>
              <a:srgbClr val="549E39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429" name="下矢印 428"/>
            <p:cNvSpPr/>
            <p:nvPr/>
          </p:nvSpPr>
          <p:spPr>
            <a:xfrm rot="687617">
              <a:off x="2078566" y="2777578"/>
              <a:ext cx="454100" cy="1040631"/>
            </a:xfrm>
            <a:prstGeom prst="downArrow">
              <a:avLst/>
            </a:prstGeom>
            <a:solidFill>
              <a:srgbClr val="549E39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430" name="下矢印 429"/>
            <p:cNvSpPr/>
            <p:nvPr/>
          </p:nvSpPr>
          <p:spPr>
            <a:xfrm rot="1153134">
              <a:off x="2879157" y="3024618"/>
              <a:ext cx="454100" cy="1040631"/>
            </a:xfrm>
            <a:prstGeom prst="downArrow">
              <a:avLst/>
            </a:prstGeom>
            <a:solidFill>
              <a:srgbClr val="549E39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431" name="下矢印 430"/>
            <p:cNvSpPr/>
            <p:nvPr/>
          </p:nvSpPr>
          <p:spPr>
            <a:xfrm rot="1907133">
              <a:off x="3589847" y="3570942"/>
              <a:ext cx="454100" cy="1040631"/>
            </a:xfrm>
            <a:prstGeom prst="downArrow">
              <a:avLst/>
            </a:prstGeom>
            <a:solidFill>
              <a:srgbClr val="549E39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432" name="フリーフォーム 431"/>
            <p:cNvSpPr/>
            <p:nvPr/>
          </p:nvSpPr>
          <p:spPr>
            <a:xfrm>
              <a:off x="1895590" y="1834023"/>
              <a:ext cx="2444443" cy="1267381"/>
            </a:xfrm>
            <a:custGeom>
              <a:avLst/>
              <a:gdLst>
                <a:gd name="connsiteX0" fmla="*/ 0 w 2292439"/>
                <a:gd name="connsiteY0" fmla="*/ 12540 h 682241"/>
                <a:gd name="connsiteX1" fmla="*/ 1133341 w 2292439"/>
                <a:gd name="connsiteY1" fmla="*/ 89813 h 682241"/>
                <a:gd name="connsiteX2" fmla="*/ 2292439 w 2292439"/>
                <a:gd name="connsiteY2" fmla="*/ 682241 h 682241"/>
                <a:gd name="connsiteX0" fmla="*/ 0 w 2292439"/>
                <a:gd name="connsiteY0" fmla="*/ 1253 h 670954"/>
                <a:gd name="connsiteX1" fmla="*/ 592428 w 2292439"/>
                <a:gd name="connsiteY1" fmla="*/ 258830 h 670954"/>
                <a:gd name="connsiteX2" fmla="*/ 2292439 w 2292439"/>
                <a:gd name="connsiteY2" fmla="*/ 670954 h 670954"/>
                <a:gd name="connsiteX0" fmla="*/ 0 w 2369712"/>
                <a:gd name="connsiteY0" fmla="*/ 873 h 747847"/>
                <a:gd name="connsiteX1" fmla="*/ 669701 w 2369712"/>
                <a:gd name="connsiteY1" fmla="*/ 335723 h 747847"/>
                <a:gd name="connsiteX2" fmla="*/ 2369712 w 2369712"/>
                <a:gd name="connsiteY2" fmla="*/ 747847 h 747847"/>
                <a:gd name="connsiteX0" fmla="*/ 0 w 2369712"/>
                <a:gd name="connsiteY0" fmla="*/ 0 h 746974"/>
                <a:gd name="connsiteX1" fmla="*/ 669701 w 2369712"/>
                <a:gd name="connsiteY1" fmla="*/ 334850 h 746974"/>
                <a:gd name="connsiteX2" fmla="*/ 2369712 w 2369712"/>
                <a:gd name="connsiteY2" fmla="*/ 746974 h 746974"/>
                <a:gd name="connsiteX0" fmla="*/ 0 w 2472743"/>
                <a:gd name="connsiteY0" fmla="*/ 0 h 991672"/>
                <a:gd name="connsiteX1" fmla="*/ 772732 w 2472743"/>
                <a:gd name="connsiteY1" fmla="*/ 579548 h 991672"/>
                <a:gd name="connsiteX2" fmla="*/ 2472743 w 2472743"/>
                <a:gd name="connsiteY2" fmla="*/ 991672 h 991672"/>
                <a:gd name="connsiteX0" fmla="*/ 0 w 2472743"/>
                <a:gd name="connsiteY0" fmla="*/ 0 h 991672"/>
                <a:gd name="connsiteX1" fmla="*/ 772732 w 2472743"/>
                <a:gd name="connsiteY1" fmla="*/ 579548 h 991672"/>
                <a:gd name="connsiteX2" fmla="*/ 2472743 w 2472743"/>
                <a:gd name="connsiteY2" fmla="*/ 991672 h 991672"/>
                <a:gd name="connsiteX0" fmla="*/ 0 w 2472743"/>
                <a:gd name="connsiteY0" fmla="*/ 0 h 991672"/>
                <a:gd name="connsiteX1" fmla="*/ 772732 w 2472743"/>
                <a:gd name="connsiteY1" fmla="*/ 579548 h 991672"/>
                <a:gd name="connsiteX2" fmla="*/ 2472743 w 2472743"/>
                <a:gd name="connsiteY2" fmla="*/ 991672 h 991672"/>
                <a:gd name="connsiteX0" fmla="*/ 0 w 2395470"/>
                <a:gd name="connsiteY0" fmla="*/ 0 h 1171976"/>
                <a:gd name="connsiteX1" fmla="*/ 772732 w 2395470"/>
                <a:gd name="connsiteY1" fmla="*/ 579548 h 1171976"/>
                <a:gd name="connsiteX2" fmla="*/ 2395470 w 2395470"/>
                <a:gd name="connsiteY2" fmla="*/ 1171976 h 1171976"/>
                <a:gd name="connsiteX0" fmla="*/ 0 w 2421228"/>
                <a:gd name="connsiteY0" fmla="*/ 0 h 1094703"/>
                <a:gd name="connsiteX1" fmla="*/ 772732 w 2421228"/>
                <a:gd name="connsiteY1" fmla="*/ 579548 h 1094703"/>
                <a:gd name="connsiteX2" fmla="*/ 2421228 w 2421228"/>
                <a:gd name="connsiteY2" fmla="*/ 1094703 h 1094703"/>
                <a:gd name="connsiteX0" fmla="*/ 0 w 2421228"/>
                <a:gd name="connsiteY0" fmla="*/ 0 h 1094703"/>
                <a:gd name="connsiteX1" fmla="*/ 746974 w 2421228"/>
                <a:gd name="connsiteY1" fmla="*/ 476517 h 1094703"/>
                <a:gd name="connsiteX2" fmla="*/ 2421228 w 2421228"/>
                <a:gd name="connsiteY2" fmla="*/ 1094703 h 1094703"/>
                <a:gd name="connsiteX0" fmla="*/ 0 w 2408349"/>
                <a:gd name="connsiteY0" fmla="*/ 0 h 1159097"/>
                <a:gd name="connsiteX1" fmla="*/ 734095 w 2408349"/>
                <a:gd name="connsiteY1" fmla="*/ 540911 h 1159097"/>
                <a:gd name="connsiteX2" fmla="*/ 2408349 w 2408349"/>
                <a:gd name="connsiteY2" fmla="*/ 1159097 h 1159097"/>
                <a:gd name="connsiteX0" fmla="*/ 0 w 2408349"/>
                <a:gd name="connsiteY0" fmla="*/ 0 h 1159097"/>
                <a:gd name="connsiteX1" fmla="*/ 721216 w 2408349"/>
                <a:gd name="connsiteY1" fmla="*/ 489395 h 1159097"/>
                <a:gd name="connsiteX2" fmla="*/ 2408349 w 2408349"/>
                <a:gd name="connsiteY2" fmla="*/ 1159097 h 1159097"/>
                <a:gd name="connsiteX0" fmla="*/ 0 w 2408349"/>
                <a:gd name="connsiteY0" fmla="*/ 0 h 1159097"/>
                <a:gd name="connsiteX1" fmla="*/ 721216 w 2408349"/>
                <a:gd name="connsiteY1" fmla="*/ 489395 h 1159097"/>
                <a:gd name="connsiteX2" fmla="*/ 2408349 w 2408349"/>
                <a:gd name="connsiteY2" fmla="*/ 1159097 h 1159097"/>
                <a:gd name="connsiteX0" fmla="*/ 0 w 2408349"/>
                <a:gd name="connsiteY0" fmla="*/ 0 h 1159097"/>
                <a:gd name="connsiteX1" fmla="*/ 721216 w 2408349"/>
                <a:gd name="connsiteY1" fmla="*/ 489395 h 1159097"/>
                <a:gd name="connsiteX2" fmla="*/ 2408349 w 2408349"/>
                <a:gd name="connsiteY2" fmla="*/ 1159097 h 1159097"/>
                <a:gd name="connsiteX0" fmla="*/ 0 w 2444443"/>
                <a:gd name="connsiteY0" fmla="*/ 0 h 1267381"/>
                <a:gd name="connsiteX1" fmla="*/ 721216 w 2444443"/>
                <a:gd name="connsiteY1" fmla="*/ 489395 h 1267381"/>
                <a:gd name="connsiteX2" fmla="*/ 2444443 w 2444443"/>
                <a:gd name="connsiteY2" fmla="*/ 1267381 h 1267381"/>
                <a:gd name="connsiteX0" fmla="*/ 0 w 2444443"/>
                <a:gd name="connsiteY0" fmla="*/ 0 h 1267381"/>
                <a:gd name="connsiteX1" fmla="*/ 721216 w 2444443"/>
                <a:gd name="connsiteY1" fmla="*/ 489395 h 1267381"/>
                <a:gd name="connsiteX2" fmla="*/ 2444443 w 2444443"/>
                <a:gd name="connsiteY2" fmla="*/ 1267381 h 126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4443" h="1267381">
                  <a:moveTo>
                    <a:pt x="0" y="0"/>
                  </a:moveTo>
                  <a:cubicBezTo>
                    <a:pt x="195330" y="227527"/>
                    <a:pt x="339143" y="377778"/>
                    <a:pt x="721216" y="489395"/>
                  </a:cubicBezTo>
                  <a:cubicBezTo>
                    <a:pt x="1103289" y="601012"/>
                    <a:pt x="1964083" y="978849"/>
                    <a:pt x="2444443" y="1267381"/>
                  </a:cubicBezTo>
                </a:path>
              </a:pathLst>
            </a:custGeom>
            <a:noFill/>
            <a:ln w="57150" cap="flat" cmpd="sng" algn="ctr">
              <a:solidFill>
                <a:srgbClr val="549E39"/>
              </a:solidFill>
              <a:prstDash val="solid"/>
              <a:miter lim="800000"/>
              <a:headEnd type="triangle" w="lg" len="lg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433" name="テキスト ボックス 432"/>
            <p:cNvSpPr txBox="1"/>
            <p:nvPr/>
          </p:nvSpPr>
          <p:spPr>
            <a:xfrm>
              <a:off x="1589698" y="1372358"/>
              <a:ext cx="7681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55F51">
                      <a:lumMod val="75000"/>
                    </a:srgbClr>
                  </a:soli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Arial"/>
                  <a:ea typeface="ＭＳ Ｐゴシック"/>
                </a:rPr>
                <a:t>high</a:t>
              </a: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55F51">
                    <a:lumMod val="75000"/>
                  </a:srgb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434" name="テキスト ボックス 433"/>
            <p:cNvSpPr txBox="1"/>
            <p:nvPr/>
          </p:nvSpPr>
          <p:spPr>
            <a:xfrm>
              <a:off x="3924332" y="3067060"/>
              <a:ext cx="6479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55F51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low</a:t>
              </a: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55F51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435" name="テキスト ボックス 434"/>
            <p:cNvSpPr txBox="1"/>
            <p:nvPr/>
          </p:nvSpPr>
          <p:spPr>
            <a:xfrm rot="1279305">
              <a:off x="2425476" y="2161042"/>
              <a:ext cx="16802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55F51">
                      <a:lumMod val="75000"/>
                    </a:srgbClr>
                  </a:soli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Arial"/>
                  <a:ea typeface="ＭＳ Ｐゴシック"/>
                </a:rPr>
                <a:t>beam energy</a:t>
              </a:r>
              <a:endParaRPr kumimoji="0" lang="ja-JP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55F51">
                    <a:lumMod val="75000"/>
                  </a:srgb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436" name="下矢印 435"/>
            <p:cNvSpPr/>
            <p:nvPr/>
          </p:nvSpPr>
          <p:spPr>
            <a:xfrm rot="209270">
              <a:off x="1378803" y="2298190"/>
              <a:ext cx="454100" cy="1292415"/>
            </a:xfrm>
            <a:prstGeom prst="downArrow">
              <a:avLst/>
            </a:prstGeom>
            <a:solidFill>
              <a:srgbClr val="549E39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437" name="下矢印 436"/>
            <p:cNvSpPr/>
            <p:nvPr/>
          </p:nvSpPr>
          <p:spPr>
            <a:xfrm rot="156018">
              <a:off x="1253328" y="1869066"/>
              <a:ext cx="454100" cy="1685735"/>
            </a:xfrm>
            <a:prstGeom prst="downArrow">
              <a:avLst/>
            </a:prstGeom>
            <a:solidFill>
              <a:srgbClr val="549E39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139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角丸四角形 46"/>
          <p:cNvSpPr/>
          <p:nvPr/>
        </p:nvSpPr>
        <p:spPr>
          <a:xfrm>
            <a:off x="3059724" y="1344706"/>
            <a:ext cx="2650794" cy="1712904"/>
          </a:xfrm>
          <a:prstGeom prst="roundRect">
            <a:avLst/>
          </a:prstGeom>
          <a:gradFill>
            <a:gsLst>
              <a:gs pos="0">
                <a:srgbClr val="268496"/>
              </a:gs>
              <a:gs pos="50000">
                <a:srgbClr val="268496"/>
              </a:gs>
              <a:gs pos="100000">
                <a:srgbClr val="268496"/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11" name="右矢印 310"/>
          <p:cNvSpPr/>
          <p:nvPr/>
        </p:nvSpPr>
        <p:spPr>
          <a:xfrm flipH="1">
            <a:off x="4440283" y="2119393"/>
            <a:ext cx="661961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10" name="右矢印 309"/>
          <p:cNvSpPr/>
          <p:nvPr/>
        </p:nvSpPr>
        <p:spPr>
          <a:xfrm>
            <a:off x="3740038" y="1805327"/>
            <a:ext cx="690282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Beam-Energy Dependence</a:t>
            </a:r>
            <a:endParaRPr kumimoji="1" lang="ja-JP" altLang="en-US" dirty="0"/>
          </a:p>
        </p:txBody>
      </p:sp>
      <p:sp>
        <p:nvSpPr>
          <p:cNvPr id="109" name="円/楕円 108"/>
          <p:cNvSpPr>
            <a:spLocks noChangeAspect="1"/>
          </p:cNvSpPr>
          <p:nvPr/>
        </p:nvSpPr>
        <p:spPr>
          <a:xfrm>
            <a:off x="4988190" y="2182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0" name="円/楕円 109"/>
          <p:cNvSpPr>
            <a:spLocks noChangeAspect="1"/>
          </p:cNvSpPr>
          <p:nvPr/>
        </p:nvSpPr>
        <p:spPr>
          <a:xfrm>
            <a:off x="5077090" y="2326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1" name="円/楕円 110"/>
          <p:cNvSpPr>
            <a:spLocks noChangeAspect="1"/>
          </p:cNvSpPr>
          <p:nvPr/>
        </p:nvSpPr>
        <p:spPr>
          <a:xfrm>
            <a:off x="5229796" y="24551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円/楕円 111"/>
          <p:cNvSpPr>
            <a:spLocks noChangeAspect="1"/>
          </p:cNvSpPr>
          <p:nvPr/>
        </p:nvSpPr>
        <p:spPr>
          <a:xfrm>
            <a:off x="5132190" y="21826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3" name="円/楕円 112"/>
          <p:cNvSpPr>
            <a:spLocks noChangeAspect="1"/>
          </p:cNvSpPr>
          <p:nvPr/>
        </p:nvSpPr>
        <p:spPr>
          <a:xfrm>
            <a:off x="5297290" y="23350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4" name="円/楕円 113"/>
          <p:cNvSpPr>
            <a:spLocks noChangeAspect="1"/>
          </p:cNvSpPr>
          <p:nvPr/>
        </p:nvSpPr>
        <p:spPr>
          <a:xfrm>
            <a:off x="5344139" y="24563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5" name="円/楕円 114"/>
          <p:cNvSpPr>
            <a:spLocks noChangeAspect="1"/>
          </p:cNvSpPr>
          <p:nvPr/>
        </p:nvSpPr>
        <p:spPr>
          <a:xfrm>
            <a:off x="5359309" y="22967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6" name="円/楕円 115"/>
          <p:cNvSpPr>
            <a:spLocks noChangeAspect="1"/>
          </p:cNvSpPr>
          <p:nvPr/>
        </p:nvSpPr>
        <p:spPr>
          <a:xfrm>
            <a:off x="5184366" y="233364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7" name="円/楕円 116"/>
          <p:cNvSpPr>
            <a:spLocks noChangeAspect="1"/>
          </p:cNvSpPr>
          <p:nvPr/>
        </p:nvSpPr>
        <p:spPr>
          <a:xfrm>
            <a:off x="5203416" y="256087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17"/>
          <p:cNvSpPr>
            <a:spLocks noChangeAspect="1"/>
          </p:cNvSpPr>
          <p:nvPr/>
        </p:nvSpPr>
        <p:spPr>
          <a:xfrm>
            <a:off x="4997269" y="20554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9" name="円/楕円 118"/>
          <p:cNvSpPr>
            <a:spLocks noChangeAspect="1"/>
          </p:cNvSpPr>
          <p:nvPr/>
        </p:nvSpPr>
        <p:spPr>
          <a:xfrm>
            <a:off x="5263198" y="23539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円/楕円 119"/>
          <p:cNvSpPr>
            <a:spLocks noChangeAspect="1"/>
          </p:cNvSpPr>
          <p:nvPr/>
        </p:nvSpPr>
        <p:spPr>
          <a:xfrm>
            <a:off x="5141791" y="2012069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円/楕円 120"/>
          <p:cNvSpPr>
            <a:spLocks noChangeAspect="1"/>
          </p:cNvSpPr>
          <p:nvPr/>
        </p:nvSpPr>
        <p:spPr>
          <a:xfrm>
            <a:off x="5219299" y="20945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2" name="円/楕円 121"/>
          <p:cNvSpPr>
            <a:spLocks noChangeAspect="1"/>
          </p:cNvSpPr>
          <p:nvPr/>
        </p:nvSpPr>
        <p:spPr>
          <a:xfrm>
            <a:off x="5287548" y="21878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円/楕円 122"/>
          <p:cNvSpPr>
            <a:spLocks noChangeAspect="1"/>
          </p:cNvSpPr>
          <p:nvPr/>
        </p:nvSpPr>
        <p:spPr>
          <a:xfrm>
            <a:off x="5368524" y="23873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4" name="円/楕円 123"/>
          <p:cNvSpPr>
            <a:spLocks noChangeAspect="1"/>
          </p:cNvSpPr>
          <p:nvPr/>
        </p:nvSpPr>
        <p:spPr>
          <a:xfrm>
            <a:off x="4944145" y="22028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" name="円/楕円 124"/>
          <p:cNvSpPr>
            <a:spLocks noChangeAspect="1"/>
          </p:cNvSpPr>
          <p:nvPr/>
        </p:nvSpPr>
        <p:spPr>
          <a:xfrm>
            <a:off x="4969040" y="243732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25"/>
          <p:cNvSpPr>
            <a:spLocks noChangeAspect="1"/>
          </p:cNvSpPr>
          <p:nvPr/>
        </p:nvSpPr>
        <p:spPr>
          <a:xfrm>
            <a:off x="5170997" y="271045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26"/>
          <p:cNvSpPr>
            <a:spLocks noChangeAspect="1"/>
          </p:cNvSpPr>
          <p:nvPr/>
        </p:nvSpPr>
        <p:spPr>
          <a:xfrm>
            <a:off x="5102141" y="20840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円/楕円 127"/>
          <p:cNvSpPr>
            <a:spLocks noChangeAspect="1"/>
          </p:cNvSpPr>
          <p:nvPr/>
        </p:nvSpPr>
        <p:spPr>
          <a:xfrm>
            <a:off x="4978074" y="253722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28"/>
          <p:cNvSpPr>
            <a:spLocks noChangeAspect="1"/>
          </p:cNvSpPr>
          <p:nvPr/>
        </p:nvSpPr>
        <p:spPr>
          <a:xfrm>
            <a:off x="5114841" y="240728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129"/>
          <p:cNvSpPr>
            <a:spLocks noChangeAspect="1"/>
          </p:cNvSpPr>
          <p:nvPr/>
        </p:nvSpPr>
        <p:spPr>
          <a:xfrm>
            <a:off x="5036632" y="246418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130"/>
          <p:cNvSpPr>
            <a:spLocks noChangeAspect="1"/>
          </p:cNvSpPr>
          <p:nvPr/>
        </p:nvSpPr>
        <p:spPr>
          <a:xfrm>
            <a:off x="5040494" y="21768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円/楕円 131"/>
          <p:cNvSpPr>
            <a:spLocks noChangeAspect="1"/>
          </p:cNvSpPr>
          <p:nvPr/>
        </p:nvSpPr>
        <p:spPr>
          <a:xfrm>
            <a:off x="5028340" y="198687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" name="円/楕円 132"/>
          <p:cNvSpPr>
            <a:spLocks noChangeAspect="1"/>
          </p:cNvSpPr>
          <p:nvPr/>
        </p:nvSpPr>
        <p:spPr>
          <a:xfrm>
            <a:off x="4930371" y="24097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133"/>
          <p:cNvSpPr>
            <a:spLocks noChangeAspect="1"/>
          </p:cNvSpPr>
          <p:nvPr/>
        </p:nvSpPr>
        <p:spPr>
          <a:xfrm>
            <a:off x="5369019" y="2218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円/楕円 134"/>
          <p:cNvSpPr>
            <a:spLocks noChangeAspect="1"/>
          </p:cNvSpPr>
          <p:nvPr/>
        </p:nvSpPr>
        <p:spPr>
          <a:xfrm>
            <a:off x="5061606" y="26670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135"/>
          <p:cNvSpPr>
            <a:spLocks noChangeAspect="1"/>
          </p:cNvSpPr>
          <p:nvPr/>
        </p:nvSpPr>
        <p:spPr>
          <a:xfrm>
            <a:off x="4966659" y="210133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円/楕円 136"/>
          <p:cNvSpPr>
            <a:spLocks noChangeAspect="1"/>
          </p:cNvSpPr>
          <p:nvPr/>
        </p:nvSpPr>
        <p:spPr>
          <a:xfrm>
            <a:off x="5109778" y="190954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円/楕円 137"/>
          <p:cNvSpPr>
            <a:spLocks noChangeAspect="1"/>
          </p:cNvSpPr>
          <p:nvPr/>
        </p:nvSpPr>
        <p:spPr>
          <a:xfrm>
            <a:off x="5165680" y="259361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138"/>
          <p:cNvSpPr>
            <a:spLocks noChangeAspect="1"/>
          </p:cNvSpPr>
          <p:nvPr/>
        </p:nvSpPr>
        <p:spPr>
          <a:xfrm>
            <a:off x="5275416" y="2644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139"/>
          <p:cNvSpPr>
            <a:spLocks noChangeAspect="1"/>
          </p:cNvSpPr>
          <p:nvPr/>
        </p:nvSpPr>
        <p:spPr>
          <a:xfrm>
            <a:off x="5189079" y="19813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円/楕円 140"/>
          <p:cNvSpPr>
            <a:spLocks noChangeAspect="1"/>
          </p:cNvSpPr>
          <p:nvPr/>
        </p:nvSpPr>
        <p:spPr>
          <a:xfrm>
            <a:off x="5299040" y="19958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円/楕円 141"/>
          <p:cNvSpPr>
            <a:spLocks noChangeAspect="1"/>
          </p:cNvSpPr>
          <p:nvPr/>
        </p:nvSpPr>
        <p:spPr>
          <a:xfrm>
            <a:off x="5314111" y="25593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円/楕円 142"/>
          <p:cNvSpPr>
            <a:spLocks noChangeAspect="1"/>
          </p:cNvSpPr>
          <p:nvPr/>
        </p:nvSpPr>
        <p:spPr>
          <a:xfrm>
            <a:off x="4932213" y="232167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円/楕円 143"/>
          <p:cNvSpPr>
            <a:spLocks noChangeAspect="1"/>
          </p:cNvSpPr>
          <p:nvPr/>
        </p:nvSpPr>
        <p:spPr>
          <a:xfrm>
            <a:off x="5351417" y="210282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円/楕円 144"/>
          <p:cNvSpPr>
            <a:spLocks noChangeAspect="1"/>
          </p:cNvSpPr>
          <p:nvPr/>
        </p:nvSpPr>
        <p:spPr>
          <a:xfrm>
            <a:off x="5012618" y="259145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145"/>
          <p:cNvSpPr>
            <a:spLocks noChangeAspect="1"/>
          </p:cNvSpPr>
          <p:nvPr/>
        </p:nvSpPr>
        <p:spPr>
          <a:xfrm>
            <a:off x="5197665" y="22094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7" name="円/楕円 146"/>
          <p:cNvSpPr>
            <a:spLocks noChangeAspect="1"/>
          </p:cNvSpPr>
          <p:nvPr/>
        </p:nvSpPr>
        <p:spPr>
          <a:xfrm>
            <a:off x="5006507" y="23853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8" name="円/楕円 147"/>
          <p:cNvSpPr>
            <a:spLocks noChangeAspect="1"/>
          </p:cNvSpPr>
          <p:nvPr/>
        </p:nvSpPr>
        <p:spPr>
          <a:xfrm>
            <a:off x="5119290" y="250689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148"/>
          <p:cNvSpPr>
            <a:spLocks noChangeAspect="1"/>
          </p:cNvSpPr>
          <p:nvPr/>
        </p:nvSpPr>
        <p:spPr>
          <a:xfrm>
            <a:off x="5007612" y="22948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" name="円/楕円 149"/>
          <p:cNvSpPr>
            <a:spLocks noChangeAspect="1"/>
          </p:cNvSpPr>
          <p:nvPr/>
        </p:nvSpPr>
        <p:spPr>
          <a:xfrm>
            <a:off x="5128910" y="261676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150"/>
          <p:cNvSpPr>
            <a:spLocks noChangeAspect="1"/>
          </p:cNvSpPr>
          <p:nvPr/>
        </p:nvSpPr>
        <p:spPr>
          <a:xfrm>
            <a:off x="5266946" y="225800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2" name="円/楕円 151"/>
          <p:cNvSpPr>
            <a:spLocks noChangeAspect="1"/>
          </p:cNvSpPr>
          <p:nvPr/>
        </p:nvSpPr>
        <p:spPr>
          <a:xfrm>
            <a:off x="5120789" y="224720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3" name="円/楕円 152"/>
          <p:cNvSpPr>
            <a:spLocks noChangeAspect="1"/>
          </p:cNvSpPr>
          <p:nvPr/>
        </p:nvSpPr>
        <p:spPr>
          <a:xfrm>
            <a:off x="5303757" y="22353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4" name="円/楕円 153"/>
          <p:cNvSpPr>
            <a:spLocks noChangeAspect="1"/>
          </p:cNvSpPr>
          <p:nvPr/>
        </p:nvSpPr>
        <p:spPr>
          <a:xfrm>
            <a:off x="5106370" y="201133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5" name="円/楕円 154"/>
          <p:cNvSpPr>
            <a:spLocks noChangeAspect="1"/>
          </p:cNvSpPr>
          <p:nvPr/>
        </p:nvSpPr>
        <p:spPr>
          <a:xfrm>
            <a:off x="5219169" y="191999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6" name="円/楕円 155"/>
          <p:cNvSpPr>
            <a:spLocks noChangeAspect="1"/>
          </p:cNvSpPr>
          <p:nvPr/>
        </p:nvSpPr>
        <p:spPr>
          <a:xfrm>
            <a:off x="5141806" y="21565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7" name="円/楕円 156"/>
          <p:cNvSpPr>
            <a:spLocks noChangeAspect="1"/>
          </p:cNvSpPr>
          <p:nvPr/>
        </p:nvSpPr>
        <p:spPr>
          <a:xfrm>
            <a:off x="3346405" y="1877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8" name="円/楕円 157"/>
          <p:cNvSpPr>
            <a:spLocks noChangeAspect="1"/>
          </p:cNvSpPr>
          <p:nvPr/>
        </p:nvSpPr>
        <p:spPr>
          <a:xfrm>
            <a:off x="3435305" y="2021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9" name="円/楕円 158"/>
          <p:cNvSpPr>
            <a:spLocks noChangeAspect="1"/>
          </p:cNvSpPr>
          <p:nvPr/>
        </p:nvSpPr>
        <p:spPr>
          <a:xfrm>
            <a:off x="3588011" y="21502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0" name="円/楕円 159"/>
          <p:cNvSpPr>
            <a:spLocks noChangeAspect="1"/>
          </p:cNvSpPr>
          <p:nvPr/>
        </p:nvSpPr>
        <p:spPr>
          <a:xfrm>
            <a:off x="3490405" y="18778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1" name="円/楕円 160"/>
          <p:cNvSpPr>
            <a:spLocks noChangeAspect="1"/>
          </p:cNvSpPr>
          <p:nvPr/>
        </p:nvSpPr>
        <p:spPr>
          <a:xfrm>
            <a:off x="3655505" y="20302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2" name="円/楕円 161"/>
          <p:cNvSpPr>
            <a:spLocks noChangeAspect="1"/>
          </p:cNvSpPr>
          <p:nvPr/>
        </p:nvSpPr>
        <p:spPr>
          <a:xfrm>
            <a:off x="3702354" y="21515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3" name="円/楕円 162"/>
          <p:cNvSpPr>
            <a:spLocks noChangeAspect="1"/>
          </p:cNvSpPr>
          <p:nvPr/>
        </p:nvSpPr>
        <p:spPr>
          <a:xfrm>
            <a:off x="3717524" y="199196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4" name="円/楕円 163"/>
          <p:cNvSpPr>
            <a:spLocks noChangeAspect="1"/>
          </p:cNvSpPr>
          <p:nvPr/>
        </p:nvSpPr>
        <p:spPr>
          <a:xfrm>
            <a:off x="3542581" y="20288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5" name="円/楕円 164"/>
          <p:cNvSpPr>
            <a:spLocks noChangeAspect="1"/>
          </p:cNvSpPr>
          <p:nvPr/>
        </p:nvSpPr>
        <p:spPr>
          <a:xfrm>
            <a:off x="3561631" y="22560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6" name="円/楕円 165"/>
          <p:cNvSpPr>
            <a:spLocks noChangeAspect="1"/>
          </p:cNvSpPr>
          <p:nvPr/>
        </p:nvSpPr>
        <p:spPr>
          <a:xfrm>
            <a:off x="3355484" y="17506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7" name="円/楕円 166"/>
          <p:cNvSpPr>
            <a:spLocks noChangeAspect="1"/>
          </p:cNvSpPr>
          <p:nvPr/>
        </p:nvSpPr>
        <p:spPr>
          <a:xfrm>
            <a:off x="3621413" y="20491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8" name="円/楕円 167"/>
          <p:cNvSpPr>
            <a:spLocks noChangeAspect="1"/>
          </p:cNvSpPr>
          <p:nvPr/>
        </p:nvSpPr>
        <p:spPr>
          <a:xfrm>
            <a:off x="3500006" y="170724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9" name="円/楕円 168"/>
          <p:cNvSpPr>
            <a:spLocks noChangeAspect="1"/>
          </p:cNvSpPr>
          <p:nvPr/>
        </p:nvSpPr>
        <p:spPr>
          <a:xfrm>
            <a:off x="3577514" y="17897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0" name="円/楕円 169"/>
          <p:cNvSpPr>
            <a:spLocks noChangeAspect="1"/>
          </p:cNvSpPr>
          <p:nvPr/>
        </p:nvSpPr>
        <p:spPr>
          <a:xfrm>
            <a:off x="3645763" y="188305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1" name="円/楕円 170"/>
          <p:cNvSpPr>
            <a:spLocks noChangeAspect="1"/>
          </p:cNvSpPr>
          <p:nvPr/>
        </p:nvSpPr>
        <p:spPr>
          <a:xfrm>
            <a:off x="3726739" y="208253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2" name="円/楕円 171"/>
          <p:cNvSpPr>
            <a:spLocks noChangeAspect="1"/>
          </p:cNvSpPr>
          <p:nvPr/>
        </p:nvSpPr>
        <p:spPr>
          <a:xfrm>
            <a:off x="3302360" y="18980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3" name="円/楕円 172"/>
          <p:cNvSpPr>
            <a:spLocks noChangeAspect="1"/>
          </p:cNvSpPr>
          <p:nvPr/>
        </p:nvSpPr>
        <p:spPr>
          <a:xfrm>
            <a:off x="3327255" y="213249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4" name="円/楕円 173"/>
          <p:cNvSpPr>
            <a:spLocks noChangeAspect="1"/>
          </p:cNvSpPr>
          <p:nvPr/>
        </p:nvSpPr>
        <p:spPr>
          <a:xfrm>
            <a:off x="3529212" y="240562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5" name="円/楕円 174"/>
          <p:cNvSpPr>
            <a:spLocks noChangeAspect="1"/>
          </p:cNvSpPr>
          <p:nvPr/>
        </p:nvSpPr>
        <p:spPr>
          <a:xfrm>
            <a:off x="3460356" y="17792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6" name="円/楕円 175"/>
          <p:cNvSpPr>
            <a:spLocks noChangeAspect="1"/>
          </p:cNvSpPr>
          <p:nvPr/>
        </p:nvSpPr>
        <p:spPr>
          <a:xfrm>
            <a:off x="3336289" y="22323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7" name="円/楕円 176"/>
          <p:cNvSpPr>
            <a:spLocks noChangeAspect="1"/>
          </p:cNvSpPr>
          <p:nvPr/>
        </p:nvSpPr>
        <p:spPr>
          <a:xfrm>
            <a:off x="3473056" y="210246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8" name="円/楕円 177"/>
          <p:cNvSpPr>
            <a:spLocks noChangeAspect="1"/>
          </p:cNvSpPr>
          <p:nvPr/>
        </p:nvSpPr>
        <p:spPr>
          <a:xfrm>
            <a:off x="3394847" y="21593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9" name="円/楕円 178"/>
          <p:cNvSpPr>
            <a:spLocks noChangeAspect="1"/>
          </p:cNvSpPr>
          <p:nvPr/>
        </p:nvSpPr>
        <p:spPr>
          <a:xfrm>
            <a:off x="3398709" y="18720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0" name="円/楕円 179"/>
          <p:cNvSpPr>
            <a:spLocks noChangeAspect="1"/>
          </p:cNvSpPr>
          <p:nvPr/>
        </p:nvSpPr>
        <p:spPr>
          <a:xfrm>
            <a:off x="3386555" y="16820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1" name="円/楕円 180"/>
          <p:cNvSpPr>
            <a:spLocks noChangeAspect="1"/>
          </p:cNvSpPr>
          <p:nvPr/>
        </p:nvSpPr>
        <p:spPr>
          <a:xfrm>
            <a:off x="3288586" y="21048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2" name="円/楕円 181"/>
          <p:cNvSpPr>
            <a:spLocks noChangeAspect="1"/>
          </p:cNvSpPr>
          <p:nvPr/>
        </p:nvSpPr>
        <p:spPr>
          <a:xfrm>
            <a:off x="3727234" y="1913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" name="円/楕円 182"/>
          <p:cNvSpPr>
            <a:spLocks noChangeAspect="1"/>
          </p:cNvSpPr>
          <p:nvPr/>
        </p:nvSpPr>
        <p:spPr>
          <a:xfrm>
            <a:off x="3419821" y="23622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4" name="円/楕円 183"/>
          <p:cNvSpPr>
            <a:spLocks noChangeAspect="1"/>
          </p:cNvSpPr>
          <p:nvPr/>
        </p:nvSpPr>
        <p:spPr>
          <a:xfrm>
            <a:off x="3324874" y="179650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5" name="円/楕円 184"/>
          <p:cNvSpPr>
            <a:spLocks noChangeAspect="1"/>
          </p:cNvSpPr>
          <p:nvPr/>
        </p:nvSpPr>
        <p:spPr>
          <a:xfrm>
            <a:off x="3467993" y="160471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6" name="円/楕円 185"/>
          <p:cNvSpPr>
            <a:spLocks noChangeAspect="1"/>
          </p:cNvSpPr>
          <p:nvPr/>
        </p:nvSpPr>
        <p:spPr>
          <a:xfrm>
            <a:off x="3523895" y="228878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7" name="円/楕円 186"/>
          <p:cNvSpPr>
            <a:spLocks noChangeAspect="1"/>
          </p:cNvSpPr>
          <p:nvPr/>
        </p:nvSpPr>
        <p:spPr>
          <a:xfrm>
            <a:off x="3633631" y="2339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8" name="円/楕円 187"/>
          <p:cNvSpPr>
            <a:spLocks noChangeAspect="1"/>
          </p:cNvSpPr>
          <p:nvPr/>
        </p:nvSpPr>
        <p:spPr>
          <a:xfrm>
            <a:off x="3547294" y="167656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9" name="円/楕円 188"/>
          <p:cNvSpPr>
            <a:spLocks noChangeAspect="1"/>
          </p:cNvSpPr>
          <p:nvPr/>
        </p:nvSpPr>
        <p:spPr>
          <a:xfrm>
            <a:off x="3657255" y="16910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0" name="円/楕円 189"/>
          <p:cNvSpPr>
            <a:spLocks noChangeAspect="1"/>
          </p:cNvSpPr>
          <p:nvPr/>
        </p:nvSpPr>
        <p:spPr>
          <a:xfrm>
            <a:off x="3672326" y="22545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1" name="円/楕円 190"/>
          <p:cNvSpPr>
            <a:spLocks noChangeAspect="1"/>
          </p:cNvSpPr>
          <p:nvPr/>
        </p:nvSpPr>
        <p:spPr>
          <a:xfrm>
            <a:off x="3290428" y="201684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2" name="円/楕円 191"/>
          <p:cNvSpPr>
            <a:spLocks noChangeAspect="1"/>
          </p:cNvSpPr>
          <p:nvPr/>
        </p:nvSpPr>
        <p:spPr>
          <a:xfrm>
            <a:off x="3709632" y="179799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3" name="円/楕円 192"/>
          <p:cNvSpPr>
            <a:spLocks noChangeAspect="1"/>
          </p:cNvSpPr>
          <p:nvPr/>
        </p:nvSpPr>
        <p:spPr>
          <a:xfrm>
            <a:off x="3370833" y="22866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4" name="円/楕円 193"/>
          <p:cNvSpPr>
            <a:spLocks noChangeAspect="1"/>
          </p:cNvSpPr>
          <p:nvPr/>
        </p:nvSpPr>
        <p:spPr>
          <a:xfrm>
            <a:off x="3555880" y="190466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5" name="円/楕円 194"/>
          <p:cNvSpPr>
            <a:spLocks noChangeAspect="1"/>
          </p:cNvSpPr>
          <p:nvPr/>
        </p:nvSpPr>
        <p:spPr>
          <a:xfrm>
            <a:off x="3364722" y="20805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6" name="円/楕円 195"/>
          <p:cNvSpPr>
            <a:spLocks noChangeAspect="1"/>
          </p:cNvSpPr>
          <p:nvPr/>
        </p:nvSpPr>
        <p:spPr>
          <a:xfrm>
            <a:off x="3477505" y="22020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7" name="円/楕円 196"/>
          <p:cNvSpPr>
            <a:spLocks noChangeAspect="1"/>
          </p:cNvSpPr>
          <p:nvPr/>
        </p:nvSpPr>
        <p:spPr>
          <a:xfrm>
            <a:off x="3365827" y="19900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8" name="円/楕円 197"/>
          <p:cNvSpPr>
            <a:spLocks noChangeAspect="1"/>
          </p:cNvSpPr>
          <p:nvPr/>
        </p:nvSpPr>
        <p:spPr>
          <a:xfrm>
            <a:off x="3487125" y="23119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9" name="円/楕円 198"/>
          <p:cNvSpPr>
            <a:spLocks noChangeAspect="1"/>
          </p:cNvSpPr>
          <p:nvPr/>
        </p:nvSpPr>
        <p:spPr>
          <a:xfrm>
            <a:off x="3625161" y="19531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0" name="円/楕円 199"/>
          <p:cNvSpPr>
            <a:spLocks noChangeAspect="1"/>
          </p:cNvSpPr>
          <p:nvPr/>
        </p:nvSpPr>
        <p:spPr>
          <a:xfrm>
            <a:off x="3479004" y="194237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1" name="円/楕円 200"/>
          <p:cNvSpPr>
            <a:spLocks noChangeAspect="1"/>
          </p:cNvSpPr>
          <p:nvPr/>
        </p:nvSpPr>
        <p:spPr>
          <a:xfrm>
            <a:off x="3661972" y="19305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2" name="円/楕円 201"/>
          <p:cNvSpPr>
            <a:spLocks noChangeAspect="1"/>
          </p:cNvSpPr>
          <p:nvPr/>
        </p:nvSpPr>
        <p:spPr>
          <a:xfrm>
            <a:off x="3464585" y="170650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3" name="円/楕円 202"/>
          <p:cNvSpPr>
            <a:spLocks noChangeAspect="1"/>
          </p:cNvSpPr>
          <p:nvPr/>
        </p:nvSpPr>
        <p:spPr>
          <a:xfrm>
            <a:off x="3577384" y="16151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4" name="円/楕円 203"/>
          <p:cNvSpPr>
            <a:spLocks noChangeAspect="1"/>
          </p:cNvSpPr>
          <p:nvPr/>
        </p:nvSpPr>
        <p:spPr>
          <a:xfrm>
            <a:off x="3500021" y="18517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57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角丸四角形 46"/>
          <p:cNvSpPr/>
          <p:nvPr/>
        </p:nvSpPr>
        <p:spPr>
          <a:xfrm>
            <a:off x="3059724" y="1344706"/>
            <a:ext cx="2650794" cy="1712904"/>
          </a:xfrm>
          <a:prstGeom prst="roundRect">
            <a:avLst/>
          </a:prstGeom>
          <a:gradFill>
            <a:gsLst>
              <a:gs pos="0">
                <a:srgbClr val="268496"/>
              </a:gs>
              <a:gs pos="50000">
                <a:srgbClr val="268496"/>
              </a:gs>
              <a:gs pos="100000">
                <a:srgbClr val="268496"/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11" name="右矢印 310"/>
          <p:cNvSpPr/>
          <p:nvPr/>
        </p:nvSpPr>
        <p:spPr>
          <a:xfrm flipH="1">
            <a:off x="4440283" y="2119393"/>
            <a:ext cx="661961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10" name="右矢印 309"/>
          <p:cNvSpPr/>
          <p:nvPr/>
        </p:nvSpPr>
        <p:spPr>
          <a:xfrm>
            <a:off x="3740038" y="1805327"/>
            <a:ext cx="690282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Beam-Energy Dependence</a:t>
            </a:r>
            <a:endParaRPr kumimoji="1" lang="ja-JP" altLang="en-US" dirty="0"/>
          </a:p>
        </p:txBody>
      </p:sp>
      <p:sp>
        <p:nvSpPr>
          <p:cNvPr id="109" name="円/楕円 108"/>
          <p:cNvSpPr>
            <a:spLocks noChangeAspect="1"/>
          </p:cNvSpPr>
          <p:nvPr/>
        </p:nvSpPr>
        <p:spPr>
          <a:xfrm>
            <a:off x="4988190" y="2182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0" name="円/楕円 109"/>
          <p:cNvSpPr>
            <a:spLocks noChangeAspect="1"/>
          </p:cNvSpPr>
          <p:nvPr/>
        </p:nvSpPr>
        <p:spPr>
          <a:xfrm>
            <a:off x="5077090" y="2326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1" name="円/楕円 110"/>
          <p:cNvSpPr>
            <a:spLocks noChangeAspect="1"/>
          </p:cNvSpPr>
          <p:nvPr/>
        </p:nvSpPr>
        <p:spPr>
          <a:xfrm>
            <a:off x="5229796" y="24551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円/楕円 111"/>
          <p:cNvSpPr>
            <a:spLocks noChangeAspect="1"/>
          </p:cNvSpPr>
          <p:nvPr/>
        </p:nvSpPr>
        <p:spPr>
          <a:xfrm>
            <a:off x="5132190" y="21826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3" name="円/楕円 112"/>
          <p:cNvSpPr>
            <a:spLocks noChangeAspect="1"/>
          </p:cNvSpPr>
          <p:nvPr/>
        </p:nvSpPr>
        <p:spPr>
          <a:xfrm>
            <a:off x="5297290" y="23350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4" name="円/楕円 113"/>
          <p:cNvSpPr>
            <a:spLocks noChangeAspect="1"/>
          </p:cNvSpPr>
          <p:nvPr/>
        </p:nvSpPr>
        <p:spPr>
          <a:xfrm>
            <a:off x="5344139" y="24563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5" name="円/楕円 114"/>
          <p:cNvSpPr>
            <a:spLocks noChangeAspect="1"/>
          </p:cNvSpPr>
          <p:nvPr/>
        </p:nvSpPr>
        <p:spPr>
          <a:xfrm>
            <a:off x="5359309" y="22967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6" name="円/楕円 115"/>
          <p:cNvSpPr>
            <a:spLocks noChangeAspect="1"/>
          </p:cNvSpPr>
          <p:nvPr/>
        </p:nvSpPr>
        <p:spPr>
          <a:xfrm>
            <a:off x="5184366" y="233364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7" name="円/楕円 116"/>
          <p:cNvSpPr>
            <a:spLocks noChangeAspect="1"/>
          </p:cNvSpPr>
          <p:nvPr/>
        </p:nvSpPr>
        <p:spPr>
          <a:xfrm>
            <a:off x="5203416" y="256087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17"/>
          <p:cNvSpPr>
            <a:spLocks noChangeAspect="1"/>
          </p:cNvSpPr>
          <p:nvPr/>
        </p:nvSpPr>
        <p:spPr>
          <a:xfrm>
            <a:off x="4997269" y="20554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9" name="円/楕円 118"/>
          <p:cNvSpPr>
            <a:spLocks noChangeAspect="1"/>
          </p:cNvSpPr>
          <p:nvPr/>
        </p:nvSpPr>
        <p:spPr>
          <a:xfrm>
            <a:off x="5263198" y="23539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円/楕円 119"/>
          <p:cNvSpPr>
            <a:spLocks noChangeAspect="1"/>
          </p:cNvSpPr>
          <p:nvPr/>
        </p:nvSpPr>
        <p:spPr>
          <a:xfrm>
            <a:off x="5141791" y="2012069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円/楕円 120"/>
          <p:cNvSpPr>
            <a:spLocks noChangeAspect="1"/>
          </p:cNvSpPr>
          <p:nvPr/>
        </p:nvSpPr>
        <p:spPr>
          <a:xfrm>
            <a:off x="5219299" y="20945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2" name="円/楕円 121"/>
          <p:cNvSpPr>
            <a:spLocks noChangeAspect="1"/>
          </p:cNvSpPr>
          <p:nvPr/>
        </p:nvSpPr>
        <p:spPr>
          <a:xfrm>
            <a:off x="5287548" y="21878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円/楕円 122"/>
          <p:cNvSpPr>
            <a:spLocks noChangeAspect="1"/>
          </p:cNvSpPr>
          <p:nvPr/>
        </p:nvSpPr>
        <p:spPr>
          <a:xfrm>
            <a:off x="5368524" y="23873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4" name="円/楕円 123"/>
          <p:cNvSpPr>
            <a:spLocks noChangeAspect="1"/>
          </p:cNvSpPr>
          <p:nvPr/>
        </p:nvSpPr>
        <p:spPr>
          <a:xfrm>
            <a:off x="4944145" y="22028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" name="円/楕円 124"/>
          <p:cNvSpPr>
            <a:spLocks noChangeAspect="1"/>
          </p:cNvSpPr>
          <p:nvPr/>
        </p:nvSpPr>
        <p:spPr>
          <a:xfrm>
            <a:off x="4969040" y="243732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25"/>
          <p:cNvSpPr>
            <a:spLocks noChangeAspect="1"/>
          </p:cNvSpPr>
          <p:nvPr/>
        </p:nvSpPr>
        <p:spPr>
          <a:xfrm>
            <a:off x="5170997" y="271045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26"/>
          <p:cNvSpPr>
            <a:spLocks noChangeAspect="1"/>
          </p:cNvSpPr>
          <p:nvPr/>
        </p:nvSpPr>
        <p:spPr>
          <a:xfrm>
            <a:off x="5102141" y="20840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円/楕円 127"/>
          <p:cNvSpPr>
            <a:spLocks noChangeAspect="1"/>
          </p:cNvSpPr>
          <p:nvPr/>
        </p:nvSpPr>
        <p:spPr>
          <a:xfrm>
            <a:off x="4978074" y="253722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28"/>
          <p:cNvSpPr>
            <a:spLocks noChangeAspect="1"/>
          </p:cNvSpPr>
          <p:nvPr/>
        </p:nvSpPr>
        <p:spPr>
          <a:xfrm>
            <a:off x="5114841" y="240728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129"/>
          <p:cNvSpPr>
            <a:spLocks noChangeAspect="1"/>
          </p:cNvSpPr>
          <p:nvPr/>
        </p:nvSpPr>
        <p:spPr>
          <a:xfrm>
            <a:off x="5036632" y="246418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130"/>
          <p:cNvSpPr>
            <a:spLocks noChangeAspect="1"/>
          </p:cNvSpPr>
          <p:nvPr/>
        </p:nvSpPr>
        <p:spPr>
          <a:xfrm>
            <a:off x="5040494" y="21768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円/楕円 131"/>
          <p:cNvSpPr>
            <a:spLocks noChangeAspect="1"/>
          </p:cNvSpPr>
          <p:nvPr/>
        </p:nvSpPr>
        <p:spPr>
          <a:xfrm>
            <a:off x="5028340" y="198687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" name="円/楕円 132"/>
          <p:cNvSpPr>
            <a:spLocks noChangeAspect="1"/>
          </p:cNvSpPr>
          <p:nvPr/>
        </p:nvSpPr>
        <p:spPr>
          <a:xfrm>
            <a:off x="4930371" y="24097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133"/>
          <p:cNvSpPr>
            <a:spLocks noChangeAspect="1"/>
          </p:cNvSpPr>
          <p:nvPr/>
        </p:nvSpPr>
        <p:spPr>
          <a:xfrm>
            <a:off x="5369019" y="2218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円/楕円 134"/>
          <p:cNvSpPr>
            <a:spLocks noChangeAspect="1"/>
          </p:cNvSpPr>
          <p:nvPr/>
        </p:nvSpPr>
        <p:spPr>
          <a:xfrm>
            <a:off x="5061606" y="26670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135"/>
          <p:cNvSpPr>
            <a:spLocks noChangeAspect="1"/>
          </p:cNvSpPr>
          <p:nvPr/>
        </p:nvSpPr>
        <p:spPr>
          <a:xfrm>
            <a:off x="4966659" y="210133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円/楕円 136"/>
          <p:cNvSpPr>
            <a:spLocks noChangeAspect="1"/>
          </p:cNvSpPr>
          <p:nvPr/>
        </p:nvSpPr>
        <p:spPr>
          <a:xfrm>
            <a:off x="5109778" y="190954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円/楕円 137"/>
          <p:cNvSpPr>
            <a:spLocks noChangeAspect="1"/>
          </p:cNvSpPr>
          <p:nvPr/>
        </p:nvSpPr>
        <p:spPr>
          <a:xfrm>
            <a:off x="5165680" y="259361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138"/>
          <p:cNvSpPr>
            <a:spLocks noChangeAspect="1"/>
          </p:cNvSpPr>
          <p:nvPr/>
        </p:nvSpPr>
        <p:spPr>
          <a:xfrm>
            <a:off x="5275416" y="2644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139"/>
          <p:cNvSpPr>
            <a:spLocks noChangeAspect="1"/>
          </p:cNvSpPr>
          <p:nvPr/>
        </p:nvSpPr>
        <p:spPr>
          <a:xfrm>
            <a:off x="5189079" y="19813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円/楕円 140"/>
          <p:cNvSpPr>
            <a:spLocks noChangeAspect="1"/>
          </p:cNvSpPr>
          <p:nvPr/>
        </p:nvSpPr>
        <p:spPr>
          <a:xfrm>
            <a:off x="5299040" y="19958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円/楕円 141"/>
          <p:cNvSpPr>
            <a:spLocks noChangeAspect="1"/>
          </p:cNvSpPr>
          <p:nvPr/>
        </p:nvSpPr>
        <p:spPr>
          <a:xfrm>
            <a:off x="5314111" y="25593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円/楕円 142"/>
          <p:cNvSpPr>
            <a:spLocks noChangeAspect="1"/>
          </p:cNvSpPr>
          <p:nvPr/>
        </p:nvSpPr>
        <p:spPr>
          <a:xfrm>
            <a:off x="4932213" y="232167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円/楕円 143"/>
          <p:cNvSpPr>
            <a:spLocks noChangeAspect="1"/>
          </p:cNvSpPr>
          <p:nvPr/>
        </p:nvSpPr>
        <p:spPr>
          <a:xfrm>
            <a:off x="5351417" y="210282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円/楕円 144"/>
          <p:cNvSpPr>
            <a:spLocks noChangeAspect="1"/>
          </p:cNvSpPr>
          <p:nvPr/>
        </p:nvSpPr>
        <p:spPr>
          <a:xfrm>
            <a:off x="5012618" y="259145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145"/>
          <p:cNvSpPr>
            <a:spLocks noChangeAspect="1"/>
          </p:cNvSpPr>
          <p:nvPr/>
        </p:nvSpPr>
        <p:spPr>
          <a:xfrm>
            <a:off x="5197665" y="22094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7" name="円/楕円 146"/>
          <p:cNvSpPr>
            <a:spLocks noChangeAspect="1"/>
          </p:cNvSpPr>
          <p:nvPr/>
        </p:nvSpPr>
        <p:spPr>
          <a:xfrm>
            <a:off x="5006507" y="23853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8" name="円/楕円 147"/>
          <p:cNvSpPr>
            <a:spLocks noChangeAspect="1"/>
          </p:cNvSpPr>
          <p:nvPr/>
        </p:nvSpPr>
        <p:spPr>
          <a:xfrm>
            <a:off x="5119290" y="250689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148"/>
          <p:cNvSpPr>
            <a:spLocks noChangeAspect="1"/>
          </p:cNvSpPr>
          <p:nvPr/>
        </p:nvSpPr>
        <p:spPr>
          <a:xfrm>
            <a:off x="5007612" y="22948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" name="円/楕円 149"/>
          <p:cNvSpPr>
            <a:spLocks noChangeAspect="1"/>
          </p:cNvSpPr>
          <p:nvPr/>
        </p:nvSpPr>
        <p:spPr>
          <a:xfrm>
            <a:off x="5128910" y="261676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150"/>
          <p:cNvSpPr>
            <a:spLocks noChangeAspect="1"/>
          </p:cNvSpPr>
          <p:nvPr/>
        </p:nvSpPr>
        <p:spPr>
          <a:xfrm>
            <a:off x="5266946" y="225800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2" name="円/楕円 151"/>
          <p:cNvSpPr>
            <a:spLocks noChangeAspect="1"/>
          </p:cNvSpPr>
          <p:nvPr/>
        </p:nvSpPr>
        <p:spPr>
          <a:xfrm>
            <a:off x="5120789" y="224720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3" name="円/楕円 152"/>
          <p:cNvSpPr>
            <a:spLocks noChangeAspect="1"/>
          </p:cNvSpPr>
          <p:nvPr/>
        </p:nvSpPr>
        <p:spPr>
          <a:xfrm>
            <a:off x="5303757" y="22353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4" name="円/楕円 153"/>
          <p:cNvSpPr>
            <a:spLocks noChangeAspect="1"/>
          </p:cNvSpPr>
          <p:nvPr/>
        </p:nvSpPr>
        <p:spPr>
          <a:xfrm>
            <a:off x="5106370" y="201133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5" name="円/楕円 154"/>
          <p:cNvSpPr>
            <a:spLocks noChangeAspect="1"/>
          </p:cNvSpPr>
          <p:nvPr/>
        </p:nvSpPr>
        <p:spPr>
          <a:xfrm>
            <a:off x="5219169" y="191999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6" name="円/楕円 155"/>
          <p:cNvSpPr>
            <a:spLocks noChangeAspect="1"/>
          </p:cNvSpPr>
          <p:nvPr/>
        </p:nvSpPr>
        <p:spPr>
          <a:xfrm>
            <a:off x="5141806" y="21565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7" name="円/楕円 156"/>
          <p:cNvSpPr>
            <a:spLocks noChangeAspect="1"/>
          </p:cNvSpPr>
          <p:nvPr/>
        </p:nvSpPr>
        <p:spPr>
          <a:xfrm>
            <a:off x="3346405" y="1877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8" name="円/楕円 157"/>
          <p:cNvSpPr>
            <a:spLocks noChangeAspect="1"/>
          </p:cNvSpPr>
          <p:nvPr/>
        </p:nvSpPr>
        <p:spPr>
          <a:xfrm>
            <a:off x="3435305" y="2021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9" name="円/楕円 158"/>
          <p:cNvSpPr>
            <a:spLocks noChangeAspect="1"/>
          </p:cNvSpPr>
          <p:nvPr/>
        </p:nvSpPr>
        <p:spPr>
          <a:xfrm>
            <a:off x="3588011" y="21502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0" name="円/楕円 159"/>
          <p:cNvSpPr>
            <a:spLocks noChangeAspect="1"/>
          </p:cNvSpPr>
          <p:nvPr/>
        </p:nvSpPr>
        <p:spPr>
          <a:xfrm>
            <a:off x="3490405" y="18778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1" name="円/楕円 160"/>
          <p:cNvSpPr>
            <a:spLocks noChangeAspect="1"/>
          </p:cNvSpPr>
          <p:nvPr/>
        </p:nvSpPr>
        <p:spPr>
          <a:xfrm>
            <a:off x="3655505" y="20302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2" name="円/楕円 161"/>
          <p:cNvSpPr>
            <a:spLocks noChangeAspect="1"/>
          </p:cNvSpPr>
          <p:nvPr/>
        </p:nvSpPr>
        <p:spPr>
          <a:xfrm>
            <a:off x="3702354" y="21515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3" name="円/楕円 162"/>
          <p:cNvSpPr>
            <a:spLocks noChangeAspect="1"/>
          </p:cNvSpPr>
          <p:nvPr/>
        </p:nvSpPr>
        <p:spPr>
          <a:xfrm>
            <a:off x="3717524" y="199196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4" name="円/楕円 163"/>
          <p:cNvSpPr>
            <a:spLocks noChangeAspect="1"/>
          </p:cNvSpPr>
          <p:nvPr/>
        </p:nvSpPr>
        <p:spPr>
          <a:xfrm>
            <a:off x="3542581" y="20288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5" name="円/楕円 164"/>
          <p:cNvSpPr>
            <a:spLocks noChangeAspect="1"/>
          </p:cNvSpPr>
          <p:nvPr/>
        </p:nvSpPr>
        <p:spPr>
          <a:xfrm>
            <a:off x="3561631" y="22560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6" name="円/楕円 165"/>
          <p:cNvSpPr>
            <a:spLocks noChangeAspect="1"/>
          </p:cNvSpPr>
          <p:nvPr/>
        </p:nvSpPr>
        <p:spPr>
          <a:xfrm>
            <a:off x="3355484" y="17506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7" name="円/楕円 166"/>
          <p:cNvSpPr>
            <a:spLocks noChangeAspect="1"/>
          </p:cNvSpPr>
          <p:nvPr/>
        </p:nvSpPr>
        <p:spPr>
          <a:xfrm>
            <a:off x="3621413" y="20491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8" name="円/楕円 167"/>
          <p:cNvSpPr>
            <a:spLocks noChangeAspect="1"/>
          </p:cNvSpPr>
          <p:nvPr/>
        </p:nvSpPr>
        <p:spPr>
          <a:xfrm>
            <a:off x="3500006" y="170724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9" name="円/楕円 168"/>
          <p:cNvSpPr>
            <a:spLocks noChangeAspect="1"/>
          </p:cNvSpPr>
          <p:nvPr/>
        </p:nvSpPr>
        <p:spPr>
          <a:xfrm>
            <a:off x="3577514" y="17897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0" name="円/楕円 169"/>
          <p:cNvSpPr>
            <a:spLocks noChangeAspect="1"/>
          </p:cNvSpPr>
          <p:nvPr/>
        </p:nvSpPr>
        <p:spPr>
          <a:xfrm>
            <a:off x="3645763" y="188305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1" name="円/楕円 170"/>
          <p:cNvSpPr>
            <a:spLocks noChangeAspect="1"/>
          </p:cNvSpPr>
          <p:nvPr/>
        </p:nvSpPr>
        <p:spPr>
          <a:xfrm>
            <a:off x="3726739" y="208253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2" name="円/楕円 171"/>
          <p:cNvSpPr>
            <a:spLocks noChangeAspect="1"/>
          </p:cNvSpPr>
          <p:nvPr/>
        </p:nvSpPr>
        <p:spPr>
          <a:xfrm>
            <a:off x="3302360" y="18980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3" name="円/楕円 172"/>
          <p:cNvSpPr>
            <a:spLocks noChangeAspect="1"/>
          </p:cNvSpPr>
          <p:nvPr/>
        </p:nvSpPr>
        <p:spPr>
          <a:xfrm>
            <a:off x="3327255" y="213249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4" name="円/楕円 173"/>
          <p:cNvSpPr>
            <a:spLocks noChangeAspect="1"/>
          </p:cNvSpPr>
          <p:nvPr/>
        </p:nvSpPr>
        <p:spPr>
          <a:xfrm>
            <a:off x="3529212" y="240562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5" name="円/楕円 174"/>
          <p:cNvSpPr>
            <a:spLocks noChangeAspect="1"/>
          </p:cNvSpPr>
          <p:nvPr/>
        </p:nvSpPr>
        <p:spPr>
          <a:xfrm>
            <a:off x="3460356" y="17792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6" name="円/楕円 175"/>
          <p:cNvSpPr>
            <a:spLocks noChangeAspect="1"/>
          </p:cNvSpPr>
          <p:nvPr/>
        </p:nvSpPr>
        <p:spPr>
          <a:xfrm>
            <a:off x="3336289" y="22323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7" name="円/楕円 176"/>
          <p:cNvSpPr>
            <a:spLocks noChangeAspect="1"/>
          </p:cNvSpPr>
          <p:nvPr/>
        </p:nvSpPr>
        <p:spPr>
          <a:xfrm>
            <a:off x="3473056" y="210246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8" name="円/楕円 177"/>
          <p:cNvSpPr>
            <a:spLocks noChangeAspect="1"/>
          </p:cNvSpPr>
          <p:nvPr/>
        </p:nvSpPr>
        <p:spPr>
          <a:xfrm>
            <a:off x="3394847" y="21593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9" name="円/楕円 178"/>
          <p:cNvSpPr>
            <a:spLocks noChangeAspect="1"/>
          </p:cNvSpPr>
          <p:nvPr/>
        </p:nvSpPr>
        <p:spPr>
          <a:xfrm>
            <a:off x="3398709" y="18720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0" name="円/楕円 179"/>
          <p:cNvSpPr>
            <a:spLocks noChangeAspect="1"/>
          </p:cNvSpPr>
          <p:nvPr/>
        </p:nvSpPr>
        <p:spPr>
          <a:xfrm>
            <a:off x="3386555" y="16820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1" name="円/楕円 180"/>
          <p:cNvSpPr>
            <a:spLocks noChangeAspect="1"/>
          </p:cNvSpPr>
          <p:nvPr/>
        </p:nvSpPr>
        <p:spPr>
          <a:xfrm>
            <a:off x="3288586" y="21048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2" name="円/楕円 181"/>
          <p:cNvSpPr>
            <a:spLocks noChangeAspect="1"/>
          </p:cNvSpPr>
          <p:nvPr/>
        </p:nvSpPr>
        <p:spPr>
          <a:xfrm>
            <a:off x="3727234" y="1913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" name="円/楕円 182"/>
          <p:cNvSpPr>
            <a:spLocks noChangeAspect="1"/>
          </p:cNvSpPr>
          <p:nvPr/>
        </p:nvSpPr>
        <p:spPr>
          <a:xfrm>
            <a:off x="3419821" y="23622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4" name="円/楕円 183"/>
          <p:cNvSpPr>
            <a:spLocks noChangeAspect="1"/>
          </p:cNvSpPr>
          <p:nvPr/>
        </p:nvSpPr>
        <p:spPr>
          <a:xfrm>
            <a:off x="3324874" y="179650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5" name="円/楕円 184"/>
          <p:cNvSpPr>
            <a:spLocks noChangeAspect="1"/>
          </p:cNvSpPr>
          <p:nvPr/>
        </p:nvSpPr>
        <p:spPr>
          <a:xfrm>
            <a:off x="3467993" y="160471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6" name="円/楕円 185"/>
          <p:cNvSpPr>
            <a:spLocks noChangeAspect="1"/>
          </p:cNvSpPr>
          <p:nvPr/>
        </p:nvSpPr>
        <p:spPr>
          <a:xfrm>
            <a:off x="3523895" y="228878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7" name="円/楕円 186"/>
          <p:cNvSpPr>
            <a:spLocks noChangeAspect="1"/>
          </p:cNvSpPr>
          <p:nvPr/>
        </p:nvSpPr>
        <p:spPr>
          <a:xfrm>
            <a:off x="3633631" y="2339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8" name="円/楕円 187"/>
          <p:cNvSpPr>
            <a:spLocks noChangeAspect="1"/>
          </p:cNvSpPr>
          <p:nvPr/>
        </p:nvSpPr>
        <p:spPr>
          <a:xfrm>
            <a:off x="3547294" y="167656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9" name="円/楕円 188"/>
          <p:cNvSpPr>
            <a:spLocks noChangeAspect="1"/>
          </p:cNvSpPr>
          <p:nvPr/>
        </p:nvSpPr>
        <p:spPr>
          <a:xfrm>
            <a:off x="3657255" y="16910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0" name="円/楕円 189"/>
          <p:cNvSpPr>
            <a:spLocks noChangeAspect="1"/>
          </p:cNvSpPr>
          <p:nvPr/>
        </p:nvSpPr>
        <p:spPr>
          <a:xfrm>
            <a:off x="3672326" y="22545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1" name="円/楕円 190"/>
          <p:cNvSpPr>
            <a:spLocks noChangeAspect="1"/>
          </p:cNvSpPr>
          <p:nvPr/>
        </p:nvSpPr>
        <p:spPr>
          <a:xfrm>
            <a:off x="3290428" y="201684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2" name="円/楕円 191"/>
          <p:cNvSpPr>
            <a:spLocks noChangeAspect="1"/>
          </p:cNvSpPr>
          <p:nvPr/>
        </p:nvSpPr>
        <p:spPr>
          <a:xfrm>
            <a:off x="3709632" y="179799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3" name="円/楕円 192"/>
          <p:cNvSpPr>
            <a:spLocks noChangeAspect="1"/>
          </p:cNvSpPr>
          <p:nvPr/>
        </p:nvSpPr>
        <p:spPr>
          <a:xfrm>
            <a:off x="3370833" y="22866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4" name="円/楕円 193"/>
          <p:cNvSpPr>
            <a:spLocks noChangeAspect="1"/>
          </p:cNvSpPr>
          <p:nvPr/>
        </p:nvSpPr>
        <p:spPr>
          <a:xfrm>
            <a:off x="3555880" y="190466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5" name="円/楕円 194"/>
          <p:cNvSpPr>
            <a:spLocks noChangeAspect="1"/>
          </p:cNvSpPr>
          <p:nvPr/>
        </p:nvSpPr>
        <p:spPr>
          <a:xfrm>
            <a:off x="3364722" y="20805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6" name="円/楕円 195"/>
          <p:cNvSpPr>
            <a:spLocks noChangeAspect="1"/>
          </p:cNvSpPr>
          <p:nvPr/>
        </p:nvSpPr>
        <p:spPr>
          <a:xfrm>
            <a:off x="3477505" y="22020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7" name="円/楕円 196"/>
          <p:cNvSpPr>
            <a:spLocks noChangeAspect="1"/>
          </p:cNvSpPr>
          <p:nvPr/>
        </p:nvSpPr>
        <p:spPr>
          <a:xfrm>
            <a:off x="3365827" y="19900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8" name="円/楕円 197"/>
          <p:cNvSpPr>
            <a:spLocks noChangeAspect="1"/>
          </p:cNvSpPr>
          <p:nvPr/>
        </p:nvSpPr>
        <p:spPr>
          <a:xfrm>
            <a:off x="3487125" y="23119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9" name="円/楕円 198"/>
          <p:cNvSpPr>
            <a:spLocks noChangeAspect="1"/>
          </p:cNvSpPr>
          <p:nvPr/>
        </p:nvSpPr>
        <p:spPr>
          <a:xfrm>
            <a:off x="3625161" y="19531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0" name="円/楕円 199"/>
          <p:cNvSpPr>
            <a:spLocks noChangeAspect="1"/>
          </p:cNvSpPr>
          <p:nvPr/>
        </p:nvSpPr>
        <p:spPr>
          <a:xfrm>
            <a:off x="3479004" y="194237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1" name="円/楕円 200"/>
          <p:cNvSpPr>
            <a:spLocks noChangeAspect="1"/>
          </p:cNvSpPr>
          <p:nvPr/>
        </p:nvSpPr>
        <p:spPr>
          <a:xfrm>
            <a:off x="3661972" y="19305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2" name="円/楕円 201"/>
          <p:cNvSpPr>
            <a:spLocks noChangeAspect="1"/>
          </p:cNvSpPr>
          <p:nvPr/>
        </p:nvSpPr>
        <p:spPr>
          <a:xfrm>
            <a:off x="3464585" y="170650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3" name="円/楕円 202"/>
          <p:cNvSpPr>
            <a:spLocks noChangeAspect="1"/>
          </p:cNvSpPr>
          <p:nvPr/>
        </p:nvSpPr>
        <p:spPr>
          <a:xfrm>
            <a:off x="3577384" y="16151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4" name="円/楕円 203"/>
          <p:cNvSpPr>
            <a:spLocks noChangeAspect="1"/>
          </p:cNvSpPr>
          <p:nvPr/>
        </p:nvSpPr>
        <p:spPr>
          <a:xfrm>
            <a:off x="3500021" y="18517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208" name="グループ化 207"/>
          <p:cNvGrpSpPr/>
          <p:nvPr/>
        </p:nvGrpSpPr>
        <p:grpSpPr>
          <a:xfrm>
            <a:off x="737401" y="1951607"/>
            <a:ext cx="3347391" cy="4670720"/>
            <a:chOff x="737401" y="1951607"/>
            <a:chExt cx="3347391" cy="4670720"/>
          </a:xfrm>
        </p:grpSpPr>
        <p:sp>
          <p:nvSpPr>
            <p:cNvPr id="206" name="右矢印 205"/>
            <p:cNvSpPr/>
            <p:nvPr/>
          </p:nvSpPr>
          <p:spPr>
            <a:xfrm>
              <a:off x="3277041" y="4172214"/>
              <a:ext cx="690282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07" name="右矢印 206"/>
            <p:cNvSpPr/>
            <p:nvPr/>
          </p:nvSpPr>
          <p:spPr>
            <a:xfrm flipH="1">
              <a:off x="795387" y="4681141"/>
              <a:ext cx="661961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05" name="角丸四角形 204"/>
            <p:cNvSpPr/>
            <p:nvPr/>
          </p:nvSpPr>
          <p:spPr>
            <a:xfrm>
              <a:off x="1448076" y="4184325"/>
              <a:ext cx="1867833" cy="968037"/>
            </a:xfrm>
            <a:prstGeom prst="roundRect">
              <a:avLst>
                <a:gd name="adj" fmla="val 26526"/>
              </a:avLst>
            </a:prstGeom>
            <a:gradFill flip="none" rotWithShape="1">
              <a:gsLst>
                <a:gs pos="0">
                  <a:srgbClr val="F89708"/>
                </a:gs>
                <a:gs pos="100000">
                  <a:srgbClr val="FE3E0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1514690" y="3415554"/>
              <a:ext cx="1733168" cy="461665"/>
            </a:xfrm>
            <a:prstGeom prst="rect">
              <a:avLst/>
            </a:prstGeom>
            <a:gradFill>
              <a:gsLst>
                <a:gs pos="0">
                  <a:srgbClr val="C00000">
                    <a:lumMod val="98000"/>
                    <a:lumOff val="2000"/>
                  </a:srgbClr>
                </a:gs>
                <a:gs pos="50000">
                  <a:srgbClr val="C00000"/>
                </a:gs>
                <a:gs pos="100000">
                  <a:srgbClr val="C00000">
                    <a:lumMod val="99000"/>
                  </a:srgb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High energy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737401" y="5605155"/>
              <a:ext cx="33473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Nuclear transparency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043576" y="6160662"/>
              <a:ext cx="27350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net-baryon #: small</a:t>
              </a:r>
            </a:p>
          </p:txBody>
        </p:sp>
        <p:sp>
          <p:nvSpPr>
            <p:cNvPr id="9" name="円/楕円 8"/>
            <p:cNvSpPr>
              <a:spLocks noChangeAspect="1"/>
            </p:cNvSpPr>
            <p:nvPr/>
          </p:nvSpPr>
          <p:spPr>
            <a:xfrm>
              <a:off x="1370861" y="4564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" name="円/楕円 9"/>
            <p:cNvSpPr>
              <a:spLocks noChangeAspect="1"/>
            </p:cNvSpPr>
            <p:nvPr/>
          </p:nvSpPr>
          <p:spPr>
            <a:xfrm>
              <a:off x="1459761" y="4708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" name="円/楕円 10"/>
            <p:cNvSpPr>
              <a:spLocks noChangeAspect="1"/>
            </p:cNvSpPr>
            <p:nvPr/>
          </p:nvSpPr>
          <p:spPr>
            <a:xfrm>
              <a:off x="1612467" y="483655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2" name="円/楕円 11"/>
            <p:cNvSpPr>
              <a:spLocks noChangeAspect="1"/>
            </p:cNvSpPr>
            <p:nvPr/>
          </p:nvSpPr>
          <p:spPr>
            <a:xfrm>
              <a:off x="1514861" y="45641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" name="円/楕円 12"/>
            <p:cNvSpPr>
              <a:spLocks noChangeAspect="1"/>
            </p:cNvSpPr>
            <p:nvPr/>
          </p:nvSpPr>
          <p:spPr>
            <a:xfrm>
              <a:off x="1679961" y="47165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4" name="円/楕円 13"/>
            <p:cNvSpPr>
              <a:spLocks noChangeAspect="1"/>
            </p:cNvSpPr>
            <p:nvPr/>
          </p:nvSpPr>
          <p:spPr>
            <a:xfrm>
              <a:off x="1726810" y="48378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5" name="円/楕円 14"/>
            <p:cNvSpPr>
              <a:spLocks noChangeAspect="1"/>
            </p:cNvSpPr>
            <p:nvPr/>
          </p:nvSpPr>
          <p:spPr>
            <a:xfrm>
              <a:off x="1741980" y="46782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6" name="円/楕円 15"/>
            <p:cNvSpPr>
              <a:spLocks noChangeAspect="1"/>
            </p:cNvSpPr>
            <p:nvPr/>
          </p:nvSpPr>
          <p:spPr>
            <a:xfrm>
              <a:off x="1567037" y="471507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7" name="円/楕円 16"/>
            <p:cNvSpPr>
              <a:spLocks noChangeAspect="1"/>
            </p:cNvSpPr>
            <p:nvPr/>
          </p:nvSpPr>
          <p:spPr>
            <a:xfrm>
              <a:off x="1586087" y="49423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8" name="円/楕円 17"/>
            <p:cNvSpPr>
              <a:spLocks noChangeAspect="1"/>
            </p:cNvSpPr>
            <p:nvPr/>
          </p:nvSpPr>
          <p:spPr>
            <a:xfrm>
              <a:off x="1379940" y="44369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9" name="円/楕円 18"/>
            <p:cNvSpPr>
              <a:spLocks noChangeAspect="1"/>
            </p:cNvSpPr>
            <p:nvPr/>
          </p:nvSpPr>
          <p:spPr>
            <a:xfrm>
              <a:off x="1645869" y="47353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円/楕円 19"/>
            <p:cNvSpPr>
              <a:spLocks noChangeAspect="1"/>
            </p:cNvSpPr>
            <p:nvPr/>
          </p:nvSpPr>
          <p:spPr>
            <a:xfrm>
              <a:off x="1524462" y="439350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1" name="円/楕円 20"/>
            <p:cNvSpPr>
              <a:spLocks noChangeAspect="1"/>
            </p:cNvSpPr>
            <p:nvPr/>
          </p:nvSpPr>
          <p:spPr>
            <a:xfrm>
              <a:off x="1601970" y="44759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" name="円/楕円 21"/>
            <p:cNvSpPr>
              <a:spLocks noChangeAspect="1"/>
            </p:cNvSpPr>
            <p:nvPr/>
          </p:nvSpPr>
          <p:spPr>
            <a:xfrm>
              <a:off x="1670219" y="456931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" name="円/楕円 22"/>
            <p:cNvSpPr>
              <a:spLocks noChangeAspect="1"/>
            </p:cNvSpPr>
            <p:nvPr/>
          </p:nvSpPr>
          <p:spPr>
            <a:xfrm>
              <a:off x="1751195" y="476879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円/楕円 23"/>
            <p:cNvSpPr>
              <a:spLocks noChangeAspect="1"/>
            </p:cNvSpPr>
            <p:nvPr/>
          </p:nvSpPr>
          <p:spPr>
            <a:xfrm>
              <a:off x="1326816" y="45842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" name="円/楕円 24"/>
            <p:cNvSpPr>
              <a:spLocks noChangeAspect="1"/>
            </p:cNvSpPr>
            <p:nvPr/>
          </p:nvSpPr>
          <p:spPr>
            <a:xfrm>
              <a:off x="1351711" y="481876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" name="円/楕円 25"/>
            <p:cNvSpPr>
              <a:spLocks noChangeAspect="1"/>
            </p:cNvSpPr>
            <p:nvPr/>
          </p:nvSpPr>
          <p:spPr>
            <a:xfrm>
              <a:off x="1553668" y="509189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" name="円/楕円 26"/>
            <p:cNvSpPr>
              <a:spLocks noChangeAspect="1"/>
            </p:cNvSpPr>
            <p:nvPr/>
          </p:nvSpPr>
          <p:spPr>
            <a:xfrm>
              <a:off x="1484812" y="44655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" name="円/楕円 27"/>
            <p:cNvSpPr>
              <a:spLocks noChangeAspect="1"/>
            </p:cNvSpPr>
            <p:nvPr/>
          </p:nvSpPr>
          <p:spPr>
            <a:xfrm>
              <a:off x="1360745" y="49186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" name="円/楕円 28"/>
            <p:cNvSpPr>
              <a:spLocks noChangeAspect="1"/>
            </p:cNvSpPr>
            <p:nvPr/>
          </p:nvSpPr>
          <p:spPr>
            <a:xfrm>
              <a:off x="1497512" y="478872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" name="円/楕円 29"/>
            <p:cNvSpPr>
              <a:spLocks noChangeAspect="1"/>
            </p:cNvSpPr>
            <p:nvPr/>
          </p:nvSpPr>
          <p:spPr>
            <a:xfrm>
              <a:off x="1419303" y="484561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" name="円/楕円 30"/>
            <p:cNvSpPr>
              <a:spLocks noChangeAspect="1"/>
            </p:cNvSpPr>
            <p:nvPr/>
          </p:nvSpPr>
          <p:spPr>
            <a:xfrm>
              <a:off x="1423165" y="455831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2" name="円/楕円 31"/>
            <p:cNvSpPr>
              <a:spLocks noChangeAspect="1"/>
            </p:cNvSpPr>
            <p:nvPr/>
          </p:nvSpPr>
          <p:spPr>
            <a:xfrm>
              <a:off x="1411011" y="436830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3" name="円/楕円 32"/>
            <p:cNvSpPr>
              <a:spLocks noChangeAspect="1"/>
            </p:cNvSpPr>
            <p:nvPr/>
          </p:nvSpPr>
          <p:spPr>
            <a:xfrm>
              <a:off x="1313042" y="479114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4" name="円/楕円 33"/>
            <p:cNvSpPr>
              <a:spLocks noChangeAspect="1"/>
            </p:cNvSpPr>
            <p:nvPr/>
          </p:nvSpPr>
          <p:spPr>
            <a:xfrm>
              <a:off x="1962958" y="44469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5" name="円/楕円 34"/>
            <p:cNvSpPr>
              <a:spLocks noChangeAspect="1"/>
            </p:cNvSpPr>
            <p:nvPr/>
          </p:nvSpPr>
          <p:spPr>
            <a:xfrm>
              <a:off x="1444277" y="504850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6" name="円/楕円 35"/>
            <p:cNvSpPr>
              <a:spLocks noChangeAspect="1"/>
            </p:cNvSpPr>
            <p:nvPr/>
          </p:nvSpPr>
          <p:spPr>
            <a:xfrm>
              <a:off x="1349330" y="448277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7" name="円/楕円 36"/>
            <p:cNvSpPr>
              <a:spLocks noChangeAspect="1"/>
            </p:cNvSpPr>
            <p:nvPr/>
          </p:nvSpPr>
          <p:spPr>
            <a:xfrm>
              <a:off x="1492449" y="429098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8" name="円/楕円 37"/>
            <p:cNvSpPr>
              <a:spLocks noChangeAspect="1"/>
            </p:cNvSpPr>
            <p:nvPr/>
          </p:nvSpPr>
          <p:spPr>
            <a:xfrm>
              <a:off x="1548351" y="497505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9" name="円/楕円 38"/>
            <p:cNvSpPr>
              <a:spLocks noChangeAspect="1"/>
            </p:cNvSpPr>
            <p:nvPr/>
          </p:nvSpPr>
          <p:spPr>
            <a:xfrm>
              <a:off x="1658087" y="5025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" name="円/楕円 39"/>
            <p:cNvSpPr>
              <a:spLocks noChangeAspect="1"/>
            </p:cNvSpPr>
            <p:nvPr/>
          </p:nvSpPr>
          <p:spPr>
            <a:xfrm>
              <a:off x="1571750" y="436283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" name="円/楕円 40"/>
            <p:cNvSpPr>
              <a:spLocks noChangeAspect="1"/>
            </p:cNvSpPr>
            <p:nvPr/>
          </p:nvSpPr>
          <p:spPr>
            <a:xfrm>
              <a:off x="1681711" y="43773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2" name="円/楕円 41"/>
            <p:cNvSpPr>
              <a:spLocks noChangeAspect="1"/>
            </p:cNvSpPr>
            <p:nvPr/>
          </p:nvSpPr>
          <p:spPr>
            <a:xfrm>
              <a:off x="1696782" y="49407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3" name="円/楕円 42"/>
            <p:cNvSpPr>
              <a:spLocks noChangeAspect="1"/>
            </p:cNvSpPr>
            <p:nvPr/>
          </p:nvSpPr>
          <p:spPr>
            <a:xfrm>
              <a:off x="1314884" y="47031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4" name="円/楕円 43"/>
            <p:cNvSpPr>
              <a:spLocks noChangeAspect="1"/>
            </p:cNvSpPr>
            <p:nvPr/>
          </p:nvSpPr>
          <p:spPr>
            <a:xfrm>
              <a:off x="1734088" y="448426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" name="円/楕円 44"/>
            <p:cNvSpPr>
              <a:spLocks noChangeAspect="1"/>
            </p:cNvSpPr>
            <p:nvPr/>
          </p:nvSpPr>
          <p:spPr>
            <a:xfrm>
              <a:off x="1395289" y="497288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6" name="円/楕円 45"/>
            <p:cNvSpPr>
              <a:spLocks noChangeAspect="1"/>
            </p:cNvSpPr>
            <p:nvPr/>
          </p:nvSpPr>
          <p:spPr>
            <a:xfrm>
              <a:off x="1580336" y="45909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9" name="円/楕円 48"/>
            <p:cNvSpPr>
              <a:spLocks noChangeAspect="1"/>
            </p:cNvSpPr>
            <p:nvPr/>
          </p:nvSpPr>
          <p:spPr>
            <a:xfrm>
              <a:off x="1389178" y="47668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" name="円/楕円 49"/>
            <p:cNvSpPr>
              <a:spLocks noChangeAspect="1"/>
            </p:cNvSpPr>
            <p:nvPr/>
          </p:nvSpPr>
          <p:spPr>
            <a:xfrm>
              <a:off x="1501961" y="488833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1" name="円/楕円 50"/>
            <p:cNvSpPr>
              <a:spLocks noChangeAspect="1"/>
            </p:cNvSpPr>
            <p:nvPr/>
          </p:nvSpPr>
          <p:spPr>
            <a:xfrm>
              <a:off x="1390283" y="46763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2" name="円/楕円 51"/>
            <p:cNvSpPr>
              <a:spLocks noChangeAspect="1"/>
            </p:cNvSpPr>
            <p:nvPr/>
          </p:nvSpPr>
          <p:spPr>
            <a:xfrm>
              <a:off x="1511581" y="49981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3" name="円/楕円 52"/>
            <p:cNvSpPr>
              <a:spLocks noChangeAspect="1"/>
            </p:cNvSpPr>
            <p:nvPr/>
          </p:nvSpPr>
          <p:spPr>
            <a:xfrm>
              <a:off x="1649617" y="463943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4" name="円/楕円 53"/>
            <p:cNvSpPr>
              <a:spLocks noChangeAspect="1"/>
            </p:cNvSpPr>
            <p:nvPr/>
          </p:nvSpPr>
          <p:spPr>
            <a:xfrm>
              <a:off x="1503460" y="462864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円/楕円 54"/>
            <p:cNvSpPr>
              <a:spLocks noChangeAspect="1"/>
            </p:cNvSpPr>
            <p:nvPr/>
          </p:nvSpPr>
          <p:spPr>
            <a:xfrm>
              <a:off x="1988942" y="4807629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6" name="円/楕円 55"/>
            <p:cNvSpPr>
              <a:spLocks noChangeAspect="1"/>
            </p:cNvSpPr>
            <p:nvPr/>
          </p:nvSpPr>
          <p:spPr>
            <a:xfrm>
              <a:off x="1489041" y="439277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7" name="円/楕円 56"/>
            <p:cNvSpPr>
              <a:spLocks noChangeAspect="1"/>
            </p:cNvSpPr>
            <p:nvPr/>
          </p:nvSpPr>
          <p:spPr>
            <a:xfrm>
              <a:off x="1601840" y="430143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8" name="円/楕円 57"/>
            <p:cNvSpPr>
              <a:spLocks noChangeAspect="1"/>
            </p:cNvSpPr>
            <p:nvPr/>
          </p:nvSpPr>
          <p:spPr>
            <a:xfrm>
              <a:off x="1524477" y="45380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9" name="円/楕円 58"/>
            <p:cNvSpPr>
              <a:spLocks noChangeAspect="1"/>
            </p:cNvSpPr>
            <p:nvPr/>
          </p:nvSpPr>
          <p:spPr>
            <a:xfrm>
              <a:off x="2906645" y="4420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0" name="円/楕円 59"/>
            <p:cNvSpPr>
              <a:spLocks noChangeAspect="1"/>
            </p:cNvSpPr>
            <p:nvPr/>
          </p:nvSpPr>
          <p:spPr>
            <a:xfrm>
              <a:off x="2995545" y="4564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1" name="円/楕円 60"/>
            <p:cNvSpPr>
              <a:spLocks noChangeAspect="1"/>
            </p:cNvSpPr>
            <p:nvPr/>
          </p:nvSpPr>
          <p:spPr>
            <a:xfrm>
              <a:off x="3148251" y="469255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2" name="円/楕円 61"/>
            <p:cNvSpPr>
              <a:spLocks noChangeAspect="1"/>
            </p:cNvSpPr>
            <p:nvPr/>
          </p:nvSpPr>
          <p:spPr>
            <a:xfrm>
              <a:off x="3050645" y="44201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3" name="円/楕円 62"/>
            <p:cNvSpPr>
              <a:spLocks noChangeAspect="1"/>
            </p:cNvSpPr>
            <p:nvPr/>
          </p:nvSpPr>
          <p:spPr>
            <a:xfrm>
              <a:off x="3215745" y="45725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4" name="円/楕円 63"/>
            <p:cNvSpPr>
              <a:spLocks noChangeAspect="1"/>
            </p:cNvSpPr>
            <p:nvPr/>
          </p:nvSpPr>
          <p:spPr>
            <a:xfrm>
              <a:off x="3262594" y="46938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5" name="円/楕円 64"/>
            <p:cNvSpPr>
              <a:spLocks noChangeAspect="1"/>
            </p:cNvSpPr>
            <p:nvPr/>
          </p:nvSpPr>
          <p:spPr>
            <a:xfrm>
              <a:off x="3277764" y="45342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6" name="円/楕円 65"/>
            <p:cNvSpPr>
              <a:spLocks noChangeAspect="1"/>
            </p:cNvSpPr>
            <p:nvPr/>
          </p:nvSpPr>
          <p:spPr>
            <a:xfrm>
              <a:off x="3102821" y="457107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7" name="円/楕円 66"/>
            <p:cNvSpPr>
              <a:spLocks noChangeAspect="1"/>
            </p:cNvSpPr>
            <p:nvPr/>
          </p:nvSpPr>
          <p:spPr>
            <a:xfrm>
              <a:off x="3121871" y="47983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8" name="円/楕円 67"/>
            <p:cNvSpPr>
              <a:spLocks noChangeAspect="1"/>
            </p:cNvSpPr>
            <p:nvPr/>
          </p:nvSpPr>
          <p:spPr>
            <a:xfrm>
              <a:off x="2915724" y="42929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9" name="円/楕円 68"/>
            <p:cNvSpPr>
              <a:spLocks noChangeAspect="1"/>
            </p:cNvSpPr>
            <p:nvPr/>
          </p:nvSpPr>
          <p:spPr>
            <a:xfrm>
              <a:off x="3181653" y="45913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0" name="円/楕円 69"/>
            <p:cNvSpPr>
              <a:spLocks noChangeAspect="1"/>
            </p:cNvSpPr>
            <p:nvPr/>
          </p:nvSpPr>
          <p:spPr>
            <a:xfrm>
              <a:off x="3060246" y="424950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1" name="円/楕円 70"/>
            <p:cNvSpPr>
              <a:spLocks noChangeAspect="1"/>
            </p:cNvSpPr>
            <p:nvPr/>
          </p:nvSpPr>
          <p:spPr>
            <a:xfrm>
              <a:off x="3137754" y="43319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2" name="円/楕円 71"/>
            <p:cNvSpPr>
              <a:spLocks noChangeAspect="1"/>
            </p:cNvSpPr>
            <p:nvPr/>
          </p:nvSpPr>
          <p:spPr>
            <a:xfrm>
              <a:off x="3206003" y="442531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3" name="円/楕円 72"/>
            <p:cNvSpPr>
              <a:spLocks noChangeAspect="1"/>
            </p:cNvSpPr>
            <p:nvPr/>
          </p:nvSpPr>
          <p:spPr>
            <a:xfrm>
              <a:off x="3286979" y="462479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4" name="円/楕円 73"/>
            <p:cNvSpPr>
              <a:spLocks noChangeAspect="1"/>
            </p:cNvSpPr>
            <p:nvPr/>
          </p:nvSpPr>
          <p:spPr>
            <a:xfrm>
              <a:off x="2862600" y="44402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5" name="円/楕円 74"/>
            <p:cNvSpPr>
              <a:spLocks noChangeAspect="1"/>
            </p:cNvSpPr>
            <p:nvPr/>
          </p:nvSpPr>
          <p:spPr>
            <a:xfrm>
              <a:off x="2887495" y="467476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6" name="円/楕円 75"/>
            <p:cNvSpPr>
              <a:spLocks noChangeAspect="1"/>
            </p:cNvSpPr>
            <p:nvPr/>
          </p:nvSpPr>
          <p:spPr>
            <a:xfrm>
              <a:off x="3089452" y="494789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7" name="円/楕円 76"/>
            <p:cNvSpPr>
              <a:spLocks noChangeAspect="1"/>
            </p:cNvSpPr>
            <p:nvPr/>
          </p:nvSpPr>
          <p:spPr>
            <a:xfrm>
              <a:off x="3020596" y="43215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8" name="円/楕円 77"/>
            <p:cNvSpPr>
              <a:spLocks noChangeAspect="1"/>
            </p:cNvSpPr>
            <p:nvPr/>
          </p:nvSpPr>
          <p:spPr>
            <a:xfrm>
              <a:off x="2896529" y="47746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9" name="円/楕円 78"/>
            <p:cNvSpPr>
              <a:spLocks noChangeAspect="1"/>
            </p:cNvSpPr>
            <p:nvPr/>
          </p:nvSpPr>
          <p:spPr>
            <a:xfrm>
              <a:off x="3033296" y="464472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円/楕円 79"/>
            <p:cNvSpPr>
              <a:spLocks noChangeAspect="1"/>
            </p:cNvSpPr>
            <p:nvPr/>
          </p:nvSpPr>
          <p:spPr>
            <a:xfrm>
              <a:off x="2955087" y="470161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1" name="円/楕円 80"/>
            <p:cNvSpPr>
              <a:spLocks noChangeAspect="1"/>
            </p:cNvSpPr>
            <p:nvPr/>
          </p:nvSpPr>
          <p:spPr>
            <a:xfrm>
              <a:off x="2958949" y="441431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" name="円/楕円 81"/>
            <p:cNvSpPr>
              <a:spLocks noChangeAspect="1"/>
            </p:cNvSpPr>
            <p:nvPr/>
          </p:nvSpPr>
          <p:spPr>
            <a:xfrm>
              <a:off x="2946795" y="422430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3" name="円/楕円 82"/>
            <p:cNvSpPr>
              <a:spLocks noChangeAspect="1"/>
            </p:cNvSpPr>
            <p:nvPr/>
          </p:nvSpPr>
          <p:spPr>
            <a:xfrm>
              <a:off x="2848826" y="464714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4" name="円/楕円 83"/>
            <p:cNvSpPr>
              <a:spLocks noChangeAspect="1"/>
            </p:cNvSpPr>
            <p:nvPr/>
          </p:nvSpPr>
          <p:spPr>
            <a:xfrm>
              <a:off x="3287474" y="4455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5" name="円/楕円 84"/>
            <p:cNvSpPr>
              <a:spLocks noChangeAspect="1"/>
            </p:cNvSpPr>
            <p:nvPr/>
          </p:nvSpPr>
          <p:spPr>
            <a:xfrm>
              <a:off x="2980061" y="490450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6" name="円/楕円 85"/>
            <p:cNvSpPr>
              <a:spLocks noChangeAspect="1"/>
            </p:cNvSpPr>
            <p:nvPr/>
          </p:nvSpPr>
          <p:spPr>
            <a:xfrm>
              <a:off x="2885114" y="433877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7" name="円/楕円 86"/>
            <p:cNvSpPr>
              <a:spLocks noChangeAspect="1"/>
            </p:cNvSpPr>
            <p:nvPr/>
          </p:nvSpPr>
          <p:spPr>
            <a:xfrm>
              <a:off x="3028233" y="414698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8" name="円/楕円 87"/>
            <p:cNvSpPr>
              <a:spLocks noChangeAspect="1"/>
            </p:cNvSpPr>
            <p:nvPr/>
          </p:nvSpPr>
          <p:spPr>
            <a:xfrm>
              <a:off x="3084135" y="483105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9" name="円/楕円 88"/>
            <p:cNvSpPr>
              <a:spLocks noChangeAspect="1"/>
            </p:cNvSpPr>
            <p:nvPr/>
          </p:nvSpPr>
          <p:spPr>
            <a:xfrm>
              <a:off x="3193871" y="4881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0" name="円/楕円 89"/>
            <p:cNvSpPr>
              <a:spLocks noChangeAspect="1"/>
            </p:cNvSpPr>
            <p:nvPr/>
          </p:nvSpPr>
          <p:spPr>
            <a:xfrm>
              <a:off x="3107534" y="421883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1" name="円/楕円 90"/>
            <p:cNvSpPr>
              <a:spLocks noChangeAspect="1"/>
            </p:cNvSpPr>
            <p:nvPr/>
          </p:nvSpPr>
          <p:spPr>
            <a:xfrm>
              <a:off x="3217495" y="42333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2" name="円/楕円 91"/>
            <p:cNvSpPr>
              <a:spLocks noChangeAspect="1"/>
            </p:cNvSpPr>
            <p:nvPr/>
          </p:nvSpPr>
          <p:spPr>
            <a:xfrm>
              <a:off x="3232566" y="47967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3" name="円/楕円 92"/>
            <p:cNvSpPr>
              <a:spLocks noChangeAspect="1"/>
            </p:cNvSpPr>
            <p:nvPr/>
          </p:nvSpPr>
          <p:spPr>
            <a:xfrm>
              <a:off x="2850668" y="45591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4" name="円/楕円 93"/>
            <p:cNvSpPr>
              <a:spLocks noChangeAspect="1"/>
            </p:cNvSpPr>
            <p:nvPr/>
          </p:nvSpPr>
          <p:spPr>
            <a:xfrm>
              <a:off x="3269872" y="434026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5" name="円/楕円 94"/>
            <p:cNvSpPr>
              <a:spLocks noChangeAspect="1"/>
            </p:cNvSpPr>
            <p:nvPr/>
          </p:nvSpPr>
          <p:spPr>
            <a:xfrm>
              <a:off x="2931073" y="482888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6" name="円/楕円 95"/>
            <p:cNvSpPr>
              <a:spLocks noChangeAspect="1"/>
            </p:cNvSpPr>
            <p:nvPr/>
          </p:nvSpPr>
          <p:spPr>
            <a:xfrm>
              <a:off x="3116120" y="44469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7" name="円/楕円 96"/>
            <p:cNvSpPr>
              <a:spLocks noChangeAspect="1"/>
            </p:cNvSpPr>
            <p:nvPr/>
          </p:nvSpPr>
          <p:spPr>
            <a:xfrm>
              <a:off x="2380508" y="457498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8" name="円/楕円 97"/>
            <p:cNvSpPr>
              <a:spLocks noChangeAspect="1"/>
            </p:cNvSpPr>
            <p:nvPr/>
          </p:nvSpPr>
          <p:spPr>
            <a:xfrm>
              <a:off x="3037745" y="474433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9" name="円/楕円 98"/>
            <p:cNvSpPr>
              <a:spLocks noChangeAspect="1"/>
            </p:cNvSpPr>
            <p:nvPr/>
          </p:nvSpPr>
          <p:spPr>
            <a:xfrm>
              <a:off x="2926067" y="45323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0" name="円/楕円 99"/>
            <p:cNvSpPr>
              <a:spLocks noChangeAspect="1"/>
            </p:cNvSpPr>
            <p:nvPr/>
          </p:nvSpPr>
          <p:spPr>
            <a:xfrm>
              <a:off x="3047365" y="48541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1" name="円/楕円 100"/>
            <p:cNvSpPr>
              <a:spLocks noChangeAspect="1"/>
            </p:cNvSpPr>
            <p:nvPr/>
          </p:nvSpPr>
          <p:spPr>
            <a:xfrm>
              <a:off x="3185401" y="449543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2" name="円/楕円 101"/>
            <p:cNvSpPr>
              <a:spLocks noChangeAspect="1"/>
            </p:cNvSpPr>
            <p:nvPr/>
          </p:nvSpPr>
          <p:spPr>
            <a:xfrm>
              <a:off x="3039244" y="448464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3" name="円/楕円 102"/>
            <p:cNvSpPr>
              <a:spLocks noChangeAspect="1"/>
            </p:cNvSpPr>
            <p:nvPr/>
          </p:nvSpPr>
          <p:spPr>
            <a:xfrm>
              <a:off x="3222212" y="447282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4" name="円/楕円 103"/>
            <p:cNvSpPr>
              <a:spLocks noChangeAspect="1"/>
            </p:cNvSpPr>
            <p:nvPr/>
          </p:nvSpPr>
          <p:spPr>
            <a:xfrm>
              <a:off x="3024825" y="424877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5" name="円/楕円 104"/>
            <p:cNvSpPr>
              <a:spLocks noChangeAspect="1"/>
            </p:cNvSpPr>
            <p:nvPr/>
          </p:nvSpPr>
          <p:spPr>
            <a:xfrm>
              <a:off x="3137624" y="415743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6" name="円/楕円 105"/>
            <p:cNvSpPr>
              <a:spLocks noChangeAspect="1"/>
            </p:cNvSpPr>
            <p:nvPr/>
          </p:nvSpPr>
          <p:spPr>
            <a:xfrm>
              <a:off x="2663898" y="443429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6" name="曲折矢印 305"/>
            <p:cNvSpPr/>
            <p:nvPr/>
          </p:nvSpPr>
          <p:spPr>
            <a:xfrm rot="16200000" flipH="1">
              <a:off x="1821298" y="1958641"/>
              <a:ext cx="1179593" cy="1165525"/>
            </a:xfrm>
            <a:prstGeom prst="bentArrow">
              <a:avLst>
                <a:gd name="adj1" fmla="val 32939"/>
                <a:gd name="adj2" fmla="val 36566"/>
                <a:gd name="adj3" fmla="val 33461"/>
                <a:gd name="adj4" fmla="val 59172"/>
              </a:avLst>
            </a:prstGeom>
            <a:gradFill>
              <a:gsLst>
                <a:gs pos="0">
                  <a:srgbClr val="C00000">
                    <a:lumMod val="98000"/>
                    <a:lumOff val="2000"/>
                  </a:srgbClr>
                </a:gs>
                <a:gs pos="50000">
                  <a:srgbClr val="CC0000"/>
                </a:gs>
                <a:gs pos="100000">
                  <a:srgbClr val="C00000">
                    <a:lumMod val="99000"/>
                  </a:srgb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209" name="グループ化 208"/>
          <p:cNvGrpSpPr/>
          <p:nvPr/>
        </p:nvGrpSpPr>
        <p:grpSpPr>
          <a:xfrm>
            <a:off x="5145585" y="1968514"/>
            <a:ext cx="2722298" cy="4653814"/>
            <a:chOff x="5145585" y="1968514"/>
            <a:chExt cx="2722298" cy="4653814"/>
          </a:xfrm>
        </p:grpSpPr>
        <p:sp>
          <p:nvSpPr>
            <p:cNvPr id="308" name="右矢印 307"/>
            <p:cNvSpPr/>
            <p:nvPr/>
          </p:nvSpPr>
          <p:spPr>
            <a:xfrm>
              <a:off x="5423545" y="4672608"/>
              <a:ext cx="690282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309" name="右矢印 308"/>
            <p:cNvSpPr/>
            <p:nvPr/>
          </p:nvSpPr>
          <p:spPr>
            <a:xfrm flipH="1">
              <a:off x="6702915" y="4347768"/>
              <a:ext cx="661961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grpSp>
          <p:nvGrpSpPr>
            <p:cNvPr id="48" name="グループ化 47"/>
            <p:cNvGrpSpPr/>
            <p:nvPr/>
          </p:nvGrpSpPr>
          <p:grpSpPr>
            <a:xfrm>
              <a:off x="5145585" y="1968514"/>
              <a:ext cx="2722298" cy="4653814"/>
              <a:chOff x="5145585" y="1968514"/>
              <a:chExt cx="2722298" cy="4653814"/>
            </a:xfrm>
          </p:grpSpPr>
          <p:sp>
            <p:nvSpPr>
              <p:cNvPr id="5" name="テキスト ボックス 4"/>
              <p:cNvSpPr txBox="1"/>
              <p:nvPr/>
            </p:nvSpPr>
            <p:spPr>
              <a:xfrm>
                <a:off x="5722703" y="3415554"/>
                <a:ext cx="1672254" cy="461665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rPr>
                  <a:t>Low energy</a:t>
                </a:r>
                <a:endPara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endParaRPr>
              </a:p>
            </p:txBody>
          </p:sp>
          <p:sp>
            <p:nvSpPr>
              <p:cNvPr id="8" name="テキスト ボックス 7"/>
              <p:cNvSpPr txBox="1"/>
              <p:nvPr/>
            </p:nvSpPr>
            <p:spPr>
              <a:xfrm>
                <a:off x="5243447" y="5600495"/>
                <a:ext cx="262443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rPr>
                  <a:t>Baryon stopping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endParaRPr>
              </a:p>
            </p:txBody>
          </p:sp>
          <p:sp>
            <p:nvSpPr>
              <p:cNvPr id="210" name="円/楕円 209"/>
              <p:cNvSpPr>
                <a:spLocks noChangeAspect="1"/>
              </p:cNvSpPr>
              <p:nvPr/>
            </p:nvSpPr>
            <p:spPr>
              <a:xfrm>
                <a:off x="6084446" y="4735812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1" name="円/楕円 210"/>
              <p:cNvSpPr>
                <a:spLocks noChangeAspect="1"/>
              </p:cNvSpPr>
              <p:nvPr/>
            </p:nvSpPr>
            <p:spPr>
              <a:xfrm>
                <a:off x="6173346" y="4879812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2" name="円/楕円 211"/>
              <p:cNvSpPr>
                <a:spLocks noChangeAspect="1"/>
              </p:cNvSpPr>
              <p:nvPr/>
            </p:nvSpPr>
            <p:spPr>
              <a:xfrm>
                <a:off x="6326052" y="500824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3" name="円/楕円 212"/>
              <p:cNvSpPr>
                <a:spLocks noChangeAspect="1"/>
              </p:cNvSpPr>
              <p:nvPr/>
            </p:nvSpPr>
            <p:spPr>
              <a:xfrm>
                <a:off x="6228446" y="4735812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4" name="円/楕円 213"/>
              <p:cNvSpPr>
                <a:spLocks noChangeAspect="1"/>
              </p:cNvSpPr>
              <p:nvPr/>
            </p:nvSpPr>
            <p:spPr>
              <a:xfrm>
                <a:off x="6393546" y="4888212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5" name="円/楕円 214"/>
              <p:cNvSpPr>
                <a:spLocks noChangeAspect="1"/>
              </p:cNvSpPr>
              <p:nvPr/>
            </p:nvSpPr>
            <p:spPr>
              <a:xfrm>
                <a:off x="6440395" y="500949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6" name="円/楕円 215"/>
              <p:cNvSpPr>
                <a:spLocks noChangeAspect="1"/>
              </p:cNvSpPr>
              <p:nvPr/>
            </p:nvSpPr>
            <p:spPr>
              <a:xfrm>
                <a:off x="6455565" y="484991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7" name="円/楕円 216"/>
              <p:cNvSpPr>
                <a:spLocks noChangeAspect="1"/>
              </p:cNvSpPr>
              <p:nvPr/>
            </p:nvSpPr>
            <p:spPr>
              <a:xfrm>
                <a:off x="6280622" y="488676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8" name="円/楕円 217"/>
              <p:cNvSpPr>
                <a:spLocks noChangeAspect="1"/>
              </p:cNvSpPr>
              <p:nvPr/>
            </p:nvSpPr>
            <p:spPr>
              <a:xfrm>
                <a:off x="6299672" y="511399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9" name="円/楕円 218"/>
              <p:cNvSpPr>
                <a:spLocks noChangeAspect="1"/>
              </p:cNvSpPr>
              <p:nvPr/>
            </p:nvSpPr>
            <p:spPr>
              <a:xfrm>
                <a:off x="6093525" y="460859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0" name="円/楕円 219"/>
              <p:cNvSpPr>
                <a:spLocks noChangeAspect="1"/>
              </p:cNvSpPr>
              <p:nvPr/>
            </p:nvSpPr>
            <p:spPr>
              <a:xfrm>
                <a:off x="6359454" y="490705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1" name="円/楕円 220"/>
              <p:cNvSpPr>
                <a:spLocks noChangeAspect="1"/>
              </p:cNvSpPr>
              <p:nvPr/>
            </p:nvSpPr>
            <p:spPr>
              <a:xfrm>
                <a:off x="6238047" y="4565191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2" name="円/楕円 221"/>
              <p:cNvSpPr>
                <a:spLocks noChangeAspect="1"/>
              </p:cNvSpPr>
              <p:nvPr/>
            </p:nvSpPr>
            <p:spPr>
              <a:xfrm>
                <a:off x="6315555" y="464765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3" name="円/楕円 222"/>
              <p:cNvSpPr>
                <a:spLocks noChangeAspect="1"/>
              </p:cNvSpPr>
              <p:nvPr/>
            </p:nvSpPr>
            <p:spPr>
              <a:xfrm>
                <a:off x="6383804" y="474100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4" name="円/楕円 223"/>
              <p:cNvSpPr>
                <a:spLocks noChangeAspect="1"/>
              </p:cNvSpPr>
              <p:nvPr/>
            </p:nvSpPr>
            <p:spPr>
              <a:xfrm>
                <a:off x="6464780" y="494048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5" name="円/楕円 224"/>
              <p:cNvSpPr>
                <a:spLocks noChangeAspect="1"/>
              </p:cNvSpPr>
              <p:nvPr/>
            </p:nvSpPr>
            <p:spPr>
              <a:xfrm>
                <a:off x="6040401" y="475595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6" name="円/楕円 225"/>
              <p:cNvSpPr>
                <a:spLocks noChangeAspect="1"/>
              </p:cNvSpPr>
              <p:nvPr/>
            </p:nvSpPr>
            <p:spPr>
              <a:xfrm>
                <a:off x="6065296" y="4990448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7" name="円/楕円 226"/>
              <p:cNvSpPr>
                <a:spLocks noChangeAspect="1"/>
              </p:cNvSpPr>
              <p:nvPr/>
            </p:nvSpPr>
            <p:spPr>
              <a:xfrm>
                <a:off x="6267253" y="526358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8" name="円/楕円 227"/>
              <p:cNvSpPr>
                <a:spLocks noChangeAspect="1"/>
              </p:cNvSpPr>
              <p:nvPr/>
            </p:nvSpPr>
            <p:spPr>
              <a:xfrm>
                <a:off x="6198397" y="463721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9" name="円/楕円 228"/>
              <p:cNvSpPr>
                <a:spLocks noChangeAspect="1"/>
              </p:cNvSpPr>
              <p:nvPr/>
            </p:nvSpPr>
            <p:spPr>
              <a:xfrm>
                <a:off x="6074330" y="509034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0" name="円/楕円 229"/>
              <p:cNvSpPr>
                <a:spLocks noChangeAspect="1"/>
              </p:cNvSpPr>
              <p:nvPr/>
            </p:nvSpPr>
            <p:spPr>
              <a:xfrm>
                <a:off x="6211097" y="4960411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1" name="円/楕円 230"/>
              <p:cNvSpPr>
                <a:spLocks noChangeAspect="1"/>
              </p:cNvSpPr>
              <p:nvPr/>
            </p:nvSpPr>
            <p:spPr>
              <a:xfrm>
                <a:off x="6132888" y="501730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2" name="円/楕円 231"/>
              <p:cNvSpPr>
                <a:spLocks noChangeAspect="1"/>
              </p:cNvSpPr>
              <p:nvPr/>
            </p:nvSpPr>
            <p:spPr>
              <a:xfrm>
                <a:off x="6136750" y="472999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3" name="円/楕円 232"/>
              <p:cNvSpPr>
                <a:spLocks noChangeAspect="1"/>
              </p:cNvSpPr>
              <p:nvPr/>
            </p:nvSpPr>
            <p:spPr>
              <a:xfrm>
                <a:off x="6124596" y="4539992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4" name="円/楕円 233"/>
              <p:cNvSpPr>
                <a:spLocks noChangeAspect="1"/>
              </p:cNvSpPr>
              <p:nvPr/>
            </p:nvSpPr>
            <p:spPr>
              <a:xfrm>
                <a:off x="6026627" y="496283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5" name="円/楕円 234"/>
              <p:cNvSpPr>
                <a:spLocks noChangeAspect="1"/>
              </p:cNvSpPr>
              <p:nvPr/>
            </p:nvSpPr>
            <p:spPr>
              <a:xfrm>
                <a:off x="6465275" y="477116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6" name="円/楕円 235"/>
              <p:cNvSpPr>
                <a:spLocks noChangeAspect="1"/>
              </p:cNvSpPr>
              <p:nvPr/>
            </p:nvSpPr>
            <p:spPr>
              <a:xfrm>
                <a:off x="6157862" y="522018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7" name="円/楕円 236"/>
              <p:cNvSpPr>
                <a:spLocks noChangeAspect="1"/>
              </p:cNvSpPr>
              <p:nvPr/>
            </p:nvSpPr>
            <p:spPr>
              <a:xfrm>
                <a:off x="6062915" y="465445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8" name="円/楕円 237"/>
              <p:cNvSpPr>
                <a:spLocks noChangeAspect="1"/>
              </p:cNvSpPr>
              <p:nvPr/>
            </p:nvSpPr>
            <p:spPr>
              <a:xfrm>
                <a:off x="6206034" y="446266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9" name="円/楕円 238"/>
              <p:cNvSpPr>
                <a:spLocks noChangeAspect="1"/>
              </p:cNvSpPr>
              <p:nvPr/>
            </p:nvSpPr>
            <p:spPr>
              <a:xfrm>
                <a:off x="6261936" y="514673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0" name="円/楕円 239"/>
              <p:cNvSpPr>
                <a:spLocks noChangeAspect="1"/>
              </p:cNvSpPr>
              <p:nvPr/>
            </p:nvSpPr>
            <p:spPr>
              <a:xfrm>
                <a:off x="6371672" y="519716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1" name="円/楕円 240"/>
              <p:cNvSpPr>
                <a:spLocks noChangeAspect="1"/>
              </p:cNvSpPr>
              <p:nvPr/>
            </p:nvSpPr>
            <p:spPr>
              <a:xfrm>
                <a:off x="6285335" y="453452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2" name="円/楕円 241"/>
              <p:cNvSpPr>
                <a:spLocks noChangeAspect="1"/>
              </p:cNvSpPr>
              <p:nvPr/>
            </p:nvSpPr>
            <p:spPr>
              <a:xfrm>
                <a:off x="6395296" y="454898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3" name="円/楕円 242"/>
              <p:cNvSpPr>
                <a:spLocks noChangeAspect="1"/>
              </p:cNvSpPr>
              <p:nvPr/>
            </p:nvSpPr>
            <p:spPr>
              <a:xfrm>
                <a:off x="6410367" y="511245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4" name="円/楕円 243"/>
              <p:cNvSpPr>
                <a:spLocks noChangeAspect="1"/>
              </p:cNvSpPr>
              <p:nvPr/>
            </p:nvSpPr>
            <p:spPr>
              <a:xfrm>
                <a:off x="6028469" y="487479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5" name="円/楕円 244"/>
              <p:cNvSpPr>
                <a:spLocks noChangeAspect="1"/>
              </p:cNvSpPr>
              <p:nvPr/>
            </p:nvSpPr>
            <p:spPr>
              <a:xfrm>
                <a:off x="6447673" y="465594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6" name="円/楕円 245"/>
              <p:cNvSpPr>
                <a:spLocks noChangeAspect="1"/>
              </p:cNvSpPr>
              <p:nvPr/>
            </p:nvSpPr>
            <p:spPr>
              <a:xfrm>
                <a:off x="6108874" y="514457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7" name="円/楕円 246"/>
              <p:cNvSpPr>
                <a:spLocks noChangeAspect="1"/>
              </p:cNvSpPr>
              <p:nvPr/>
            </p:nvSpPr>
            <p:spPr>
              <a:xfrm>
                <a:off x="6293921" y="476261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8" name="円/楕円 247"/>
              <p:cNvSpPr>
                <a:spLocks noChangeAspect="1"/>
              </p:cNvSpPr>
              <p:nvPr/>
            </p:nvSpPr>
            <p:spPr>
              <a:xfrm>
                <a:off x="6102763" y="493848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9" name="円/楕円 248"/>
              <p:cNvSpPr>
                <a:spLocks noChangeAspect="1"/>
              </p:cNvSpPr>
              <p:nvPr/>
            </p:nvSpPr>
            <p:spPr>
              <a:xfrm>
                <a:off x="6215546" y="506001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0" name="円/楕円 249"/>
              <p:cNvSpPr>
                <a:spLocks noChangeAspect="1"/>
              </p:cNvSpPr>
              <p:nvPr/>
            </p:nvSpPr>
            <p:spPr>
              <a:xfrm>
                <a:off x="6103868" y="484799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1" name="円/楕円 250"/>
              <p:cNvSpPr>
                <a:spLocks noChangeAspect="1"/>
              </p:cNvSpPr>
              <p:nvPr/>
            </p:nvSpPr>
            <p:spPr>
              <a:xfrm>
                <a:off x="6225166" y="516988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2" name="円/楕円 251"/>
              <p:cNvSpPr>
                <a:spLocks noChangeAspect="1"/>
              </p:cNvSpPr>
              <p:nvPr/>
            </p:nvSpPr>
            <p:spPr>
              <a:xfrm>
                <a:off x="6363202" y="481112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3" name="円/楕円 252"/>
              <p:cNvSpPr>
                <a:spLocks noChangeAspect="1"/>
              </p:cNvSpPr>
              <p:nvPr/>
            </p:nvSpPr>
            <p:spPr>
              <a:xfrm>
                <a:off x="6217045" y="480033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4" name="円/楕円 253"/>
              <p:cNvSpPr>
                <a:spLocks noChangeAspect="1"/>
              </p:cNvSpPr>
              <p:nvPr/>
            </p:nvSpPr>
            <p:spPr>
              <a:xfrm>
                <a:off x="6400013" y="478851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5" name="円/楕円 254"/>
              <p:cNvSpPr>
                <a:spLocks noChangeAspect="1"/>
              </p:cNvSpPr>
              <p:nvPr/>
            </p:nvSpPr>
            <p:spPr>
              <a:xfrm>
                <a:off x="6202626" y="456445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6" name="円/楕円 255"/>
              <p:cNvSpPr>
                <a:spLocks noChangeAspect="1"/>
              </p:cNvSpPr>
              <p:nvPr/>
            </p:nvSpPr>
            <p:spPr>
              <a:xfrm>
                <a:off x="6315425" y="447311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7" name="円/楕円 256"/>
              <p:cNvSpPr>
                <a:spLocks noChangeAspect="1"/>
              </p:cNvSpPr>
              <p:nvPr/>
            </p:nvSpPr>
            <p:spPr>
              <a:xfrm>
                <a:off x="6238062" y="470969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8" name="円/楕円 257"/>
              <p:cNvSpPr>
                <a:spLocks noChangeAspect="1"/>
              </p:cNvSpPr>
              <p:nvPr/>
            </p:nvSpPr>
            <p:spPr>
              <a:xfrm>
                <a:off x="6271471" y="443098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9" name="円/楕円 258"/>
              <p:cNvSpPr>
                <a:spLocks noChangeAspect="1"/>
              </p:cNvSpPr>
              <p:nvPr/>
            </p:nvSpPr>
            <p:spPr>
              <a:xfrm>
                <a:off x="6360371" y="457498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0" name="円/楕円 259"/>
              <p:cNvSpPr>
                <a:spLocks noChangeAspect="1"/>
              </p:cNvSpPr>
              <p:nvPr/>
            </p:nvSpPr>
            <p:spPr>
              <a:xfrm>
                <a:off x="6513077" y="4703412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1" name="円/楕円 260"/>
              <p:cNvSpPr>
                <a:spLocks noChangeAspect="1"/>
              </p:cNvSpPr>
              <p:nvPr/>
            </p:nvSpPr>
            <p:spPr>
              <a:xfrm>
                <a:off x="6415471" y="4430983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2" name="円/楕円 261"/>
              <p:cNvSpPr>
                <a:spLocks noChangeAspect="1"/>
              </p:cNvSpPr>
              <p:nvPr/>
            </p:nvSpPr>
            <p:spPr>
              <a:xfrm>
                <a:off x="6580571" y="4583383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3" name="円/楕円 262"/>
              <p:cNvSpPr>
                <a:spLocks noChangeAspect="1"/>
              </p:cNvSpPr>
              <p:nvPr/>
            </p:nvSpPr>
            <p:spPr>
              <a:xfrm>
                <a:off x="6627420" y="470467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4" name="円/楕円 263"/>
              <p:cNvSpPr>
                <a:spLocks noChangeAspect="1"/>
              </p:cNvSpPr>
              <p:nvPr/>
            </p:nvSpPr>
            <p:spPr>
              <a:xfrm>
                <a:off x="6642590" y="454508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5" name="円/楕円 264"/>
              <p:cNvSpPr>
                <a:spLocks noChangeAspect="1"/>
              </p:cNvSpPr>
              <p:nvPr/>
            </p:nvSpPr>
            <p:spPr>
              <a:xfrm>
                <a:off x="6467647" y="4581935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6" name="円/楕円 265"/>
              <p:cNvSpPr>
                <a:spLocks noChangeAspect="1"/>
              </p:cNvSpPr>
              <p:nvPr/>
            </p:nvSpPr>
            <p:spPr>
              <a:xfrm>
                <a:off x="6486697" y="4809165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7" name="円/楕円 266"/>
              <p:cNvSpPr>
                <a:spLocks noChangeAspect="1"/>
              </p:cNvSpPr>
              <p:nvPr/>
            </p:nvSpPr>
            <p:spPr>
              <a:xfrm>
                <a:off x="6280550" y="430376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8" name="円/楕円 267"/>
              <p:cNvSpPr>
                <a:spLocks noChangeAspect="1"/>
              </p:cNvSpPr>
              <p:nvPr/>
            </p:nvSpPr>
            <p:spPr>
              <a:xfrm>
                <a:off x="6546479" y="460222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9" name="円/楕円 268"/>
              <p:cNvSpPr>
                <a:spLocks noChangeAspect="1"/>
              </p:cNvSpPr>
              <p:nvPr/>
            </p:nvSpPr>
            <p:spPr>
              <a:xfrm>
                <a:off x="6425072" y="4260362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0" name="円/楕円 269"/>
              <p:cNvSpPr>
                <a:spLocks noChangeAspect="1"/>
              </p:cNvSpPr>
              <p:nvPr/>
            </p:nvSpPr>
            <p:spPr>
              <a:xfrm>
                <a:off x="6502580" y="434282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1" name="円/楕円 270"/>
              <p:cNvSpPr>
                <a:spLocks noChangeAspect="1"/>
              </p:cNvSpPr>
              <p:nvPr/>
            </p:nvSpPr>
            <p:spPr>
              <a:xfrm>
                <a:off x="6570829" y="443617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2" name="円/楕円 271"/>
              <p:cNvSpPr>
                <a:spLocks noChangeAspect="1"/>
              </p:cNvSpPr>
              <p:nvPr/>
            </p:nvSpPr>
            <p:spPr>
              <a:xfrm>
                <a:off x="6651805" y="463565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3" name="円/楕円 272"/>
              <p:cNvSpPr>
                <a:spLocks noChangeAspect="1"/>
              </p:cNvSpPr>
              <p:nvPr/>
            </p:nvSpPr>
            <p:spPr>
              <a:xfrm>
                <a:off x="6227426" y="445112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4" name="円/楕円 273"/>
              <p:cNvSpPr>
                <a:spLocks noChangeAspect="1"/>
              </p:cNvSpPr>
              <p:nvPr/>
            </p:nvSpPr>
            <p:spPr>
              <a:xfrm>
                <a:off x="6252321" y="4685619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5" name="円/楕円 274"/>
              <p:cNvSpPr>
                <a:spLocks noChangeAspect="1"/>
              </p:cNvSpPr>
              <p:nvPr/>
            </p:nvSpPr>
            <p:spPr>
              <a:xfrm>
                <a:off x="6454278" y="495875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6" name="円/楕円 275"/>
              <p:cNvSpPr>
                <a:spLocks noChangeAspect="1"/>
              </p:cNvSpPr>
              <p:nvPr/>
            </p:nvSpPr>
            <p:spPr>
              <a:xfrm>
                <a:off x="6385422" y="433239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7" name="円/楕円 276"/>
              <p:cNvSpPr>
                <a:spLocks noChangeAspect="1"/>
              </p:cNvSpPr>
              <p:nvPr/>
            </p:nvSpPr>
            <p:spPr>
              <a:xfrm>
                <a:off x="6261355" y="478551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8" name="円/楕円 277"/>
              <p:cNvSpPr>
                <a:spLocks noChangeAspect="1"/>
              </p:cNvSpPr>
              <p:nvPr/>
            </p:nvSpPr>
            <p:spPr>
              <a:xfrm>
                <a:off x="6398122" y="4655582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9" name="円/楕円 278"/>
              <p:cNvSpPr>
                <a:spLocks noChangeAspect="1"/>
              </p:cNvSpPr>
              <p:nvPr/>
            </p:nvSpPr>
            <p:spPr>
              <a:xfrm>
                <a:off x="6319913" y="471247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0" name="円/楕円 279"/>
              <p:cNvSpPr>
                <a:spLocks noChangeAspect="1"/>
              </p:cNvSpPr>
              <p:nvPr/>
            </p:nvSpPr>
            <p:spPr>
              <a:xfrm>
                <a:off x="6323775" y="442516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1" name="円/楕円 280"/>
              <p:cNvSpPr>
                <a:spLocks noChangeAspect="1"/>
              </p:cNvSpPr>
              <p:nvPr/>
            </p:nvSpPr>
            <p:spPr>
              <a:xfrm>
                <a:off x="6311621" y="4235163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2" name="円/楕円 281"/>
              <p:cNvSpPr>
                <a:spLocks noChangeAspect="1"/>
              </p:cNvSpPr>
              <p:nvPr/>
            </p:nvSpPr>
            <p:spPr>
              <a:xfrm>
                <a:off x="6213652" y="4658001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3" name="円/楕円 282"/>
              <p:cNvSpPr>
                <a:spLocks noChangeAspect="1"/>
              </p:cNvSpPr>
              <p:nvPr/>
            </p:nvSpPr>
            <p:spPr>
              <a:xfrm>
                <a:off x="6652300" y="446633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4" name="円/楕円 283"/>
              <p:cNvSpPr>
                <a:spLocks noChangeAspect="1"/>
              </p:cNvSpPr>
              <p:nvPr/>
            </p:nvSpPr>
            <p:spPr>
              <a:xfrm>
                <a:off x="6344887" y="491536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5" name="円/楕円 284"/>
              <p:cNvSpPr>
                <a:spLocks noChangeAspect="1"/>
              </p:cNvSpPr>
              <p:nvPr/>
            </p:nvSpPr>
            <p:spPr>
              <a:xfrm>
                <a:off x="6249940" y="434962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6" name="円/楕円 285"/>
              <p:cNvSpPr>
                <a:spLocks noChangeAspect="1"/>
              </p:cNvSpPr>
              <p:nvPr/>
            </p:nvSpPr>
            <p:spPr>
              <a:xfrm>
                <a:off x="6393059" y="415783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7" name="円/楕円 286"/>
              <p:cNvSpPr>
                <a:spLocks noChangeAspect="1"/>
              </p:cNvSpPr>
              <p:nvPr/>
            </p:nvSpPr>
            <p:spPr>
              <a:xfrm>
                <a:off x="6448961" y="484190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8" name="円/楕円 287"/>
              <p:cNvSpPr>
                <a:spLocks noChangeAspect="1"/>
              </p:cNvSpPr>
              <p:nvPr/>
            </p:nvSpPr>
            <p:spPr>
              <a:xfrm>
                <a:off x="6558697" y="489233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9" name="円/楕円 288"/>
              <p:cNvSpPr>
                <a:spLocks noChangeAspect="1"/>
              </p:cNvSpPr>
              <p:nvPr/>
            </p:nvSpPr>
            <p:spPr>
              <a:xfrm>
                <a:off x="6472360" y="4229691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0" name="円/楕円 289"/>
              <p:cNvSpPr>
                <a:spLocks noChangeAspect="1"/>
              </p:cNvSpPr>
              <p:nvPr/>
            </p:nvSpPr>
            <p:spPr>
              <a:xfrm>
                <a:off x="6582321" y="424415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1" name="円/楕円 290"/>
              <p:cNvSpPr>
                <a:spLocks noChangeAspect="1"/>
              </p:cNvSpPr>
              <p:nvPr/>
            </p:nvSpPr>
            <p:spPr>
              <a:xfrm>
                <a:off x="6597392" y="480762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2" name="円/楕円 291"/>
              <p:cNvSpPr>
                <a:spLocks noChangeAspect="1"/>
              </p:cNvSpPr>
              <p:nvPr/>
            </p:nvSpPr>
            <p:spPr>
              <a:xfrm>
                <a:off x="6215494" y="456996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3" name="円/楕円 292"/>
              <p:cNvSpPr>
                <a:spLocks noChangeAspect="1"/>
              </p:cNvSpPr>
              <p:nvPr/>
            </p:nvSpPr>
            <p:spPr>
              <a:xfrm>
                <a:off x="6634698" y="435111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4" name="円/楕円 293"/>
              <p:cNvSpPr>
                <a:spLocks noChangeAspect="1"/>
              </p:cNvSpPr>
              <p:nvPr/>
            </p:nvSpPr>
            <p:spPr>
              <a:xfrm>
                <a:off x="6129647" y="442630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5" name="円/楕円 294"/>
              <p:cNvSpPr>
                <a:spLocks noChangeAspect="1"/>
              </p:cNvSpPr>
              <p:nvPr/>
            </p:nvSpPr>
            <p:spPr>
              <a:xfrm>
                <a:off x="6480946" y="445778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6" name="円/楕円 295"/>
              <p:cNvSpPr>
                <a:spLocks noChangeAspect="1"/>
              </p:cNvSpPr>
              <p:nvPr/>
            </p:nvSpPr>
            <p:spPr>
              <a:xfrm>
                <a:off x="6668437" y="478196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7" name="円/楕円 296"/>
              <p:cNvSpPr>
                <a:spLocks noChangeAspect="1"/>
              </p:cNvSpPr>
              <p:nvPr/>
            </p:nvSpPr>
            <p:spPr>
              <a:xfrm>
                <a:off x="6044632" y="4476596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8" name="円/楕円 297"/>
              <p:cNvSpPr>
                <a:spLocks noChangeAspect="1"/>
              </p:cNvSpPr>
              <p:nvPr/>
            </p:nvSpPr>
            <p:spPr>
              <a:xfrm>
                <a:off x="6290893" y="454316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9" name="円/楕円 298"/>
              <p:cNvSpPr>
                <a:spLocks noChangeAspect="1"/>
              </p:cNvSpPr>
              <p:nvPr/>
            </p:nvSpPr>
            <p:spPr>
              <a:xfrm>
                <a:off x="5957041" y="479300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0" name="円/楕円 299"/>
              <p:cNvSpPr>
                <a:spLocks noChangeAspect="1"/>
              </p:cNvSpPr>
              <p:nvPr/>
            </p:nvSpPr>
            <p:spPr>
              <a:xfrm>
                <a:off x="6550227" y="450629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1" name="円/楕円 300"/>
              <p:cNvSpPr>
                <a:spLocks noChangeAspect="1"/>
              </p:cNvSpPr>
              <p:nvPr/>
            </p:nvSpPr>
            <p:spPr>
              <a:xfrm>
                <a:off x="6404070" y="449550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2" name="円/楕円 301"/>
              <p:cNvSpPr>
                <a:spLocks noChangeAspect="1"/>
              </p:cNvSpPr>
              <p:nvPr/>
            </p:nvSpPr>
            <p:spPr>
              <a:xfrm>
                <a:off x="6587038" y="448368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3" name="円/楕円 302"/>
              <p:cNvSpPr>
                <a:spLocks noChangeAspect="1"/>
              </p:cNvSpPr>
              <p:nvPr/>
            </p:nvSpPr>
            <p:spPr>
              <a:xfrm>
                <a:off x="6389651" y="425962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4" name="円/楕円 303"/>
              <p:cNvSpPr>
                <a:spLocks noChangeAspect="1"/>
              </p:cNvSpPr>
              <p:nvPr/>
            </p:nvSpPr>
            <p:spPr>
              <a:xfrm>
                <a:off x="6502450" y="416828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5" name="円/楕円 304"/>
              <p:cNvSpPr>
                <a:spLocks noChangeAspect="1"/>
              </p:cNvSpPr>
              <p:nvPr/>
            </p:nvSpPr>
            <p:spPr>
              <a:xfrm>
                <a:off x="6425087" y="440487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" name="曲折矢印 2"/>
              <p:cNvSpPr/>
              <p:nvPr/>
            </p:nvSpPr>
            <p:spPr>
              <a:xfrm rot="5400000">
                <a:off x="5834753" y="1975548"/>
                <a:ext cx="1179593" cy="1165525"/>
              </a:xfrm>
              <a:prstGeom prst="bentArrow">
                <a:avLst>
                  <a:gd name="adj1" fmla="val 32939"/>
                  <a:gd name="adj2" fmla="val 36566"/>
                  <a:gd name="adj3" fmla="val 33461"/>
                  <a:gd name="adj4" fmla="val 5917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endParaRPr>
              </a:p>
            </p:txBody>
          </p:sp>
          <p:sp>
            <p:nvSpPr>
              <p:cNvPr id="307" name="テキスト ボックス 306"/>
              <p:cNvSpPr txBox="1"/>
              <p:nvPr/>
            </p:nvSpPr>
            <p:spPr>
              <a:xfrm>
                <a:off x="5145585" y="6160663"/>
                <a:ext cx="27029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rPr>
                  <a:t>net-baryon #: large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784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umimoji="1"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テーマ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ユーザー定義 5">
      <a:majorFont>
        <a:latin typeface="Arial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標準デザイン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4">
      <a:majorFont>
        <a:latin typeface="Arial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0_標準デザイン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ユーザー定義 4">
      <a:majorFont>
        <a:latin typeface="Arial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標準デザイン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ユーザー定義 4">
      <a:majorFont>
        <a:latin typeface="Arial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標準デザイン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ユーザー定義 4">
      <a:majorFont>
        <a:latin typeface="Arial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標準デザイン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ユーザー定義 4">
      <a:majorFont>
        <a:latin typeface="Arial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6_標準デザイン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ユーザー定義 4">
      <a:majorFont>
        <a:latin typeface="Arial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1_メトロポリタン">
  <a:themeElements>
    <a:clrScheme name="メトロポリタン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メトロポリタン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メトロポリタン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D5487D36-20B9-4AF8-9845-4EE893DA08C1}"/>
    </a:ext>
  </a:extLst>
</a:theme>
</file>

<file path=ppt/theme/theme20.xml><?xml version="1.0" encoding="utf-8"?>
<a:theme xmlns:a="http://schemas.openxmlformats.org/drawingml/2006/main" name="7_標準デザイン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ユーザー定義 4">
      <a:majorFont>
        <a:latin typeface="Arial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奥行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奥行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4.xml><?xml version="1.0" encoding="utf-8"?>
<a:theme xmlns:a="http://schemas.openxmlformats.org/drawingml/2006/main" name="1_奥行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奥行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5.xml><?xml version="1.0" encoding="utf-8"?>
<a:theme xmlns:a="http://schemas.openxmlformats.org/drawingml/2006/main" name="2_奥行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奥行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6.xml><?xml version="1.0" encoding="utf-8"?>
<a:theme xmlns:a="http://schemas.openxmlformats.org/drawingml/2006/main" name="3_奥行">
  <a:themeElements>
    <a:clrScheme name="奥行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奥行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7.xml><?xml version="1.0" encoding="utf-8"?>
<a:theme xmlns:a="http://schemas.openxmlformats.org/drawingml/2006/main" name="4_奥行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奥行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8.xml><?xml version="1.0" encoding="utf-8"?>
<a:theme xmlns:a="http://schemas.openxmlformats.org/drawingml/2006/main" name="5_奥行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奥行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umimoji="1"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9.xml><?xml version="1.0" encoding="utf-8"?>
<a:theme xmlns:a="http://schemas.openxmlformats.org/drawingml/2006/main" name="13_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1419</TotalTime>
  <Words>1750</Words>
  <Application>Microsoft Office PowerPoint</Application>
  <PresentationFormat>画面に合わせる (4:3)</PresentationFormat>
  <Paragraphs>507</Paragraphs>
  <Slides>57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16</vt:i4>
      </vt:variant>
      <vt:variant>
        <vt:lpstr>テーマ</vt:lpstr>
      </vt:variant>
      <vt:variant>
        <vt:i4>20</vt:i4>
      </vt:variant>
      <vt:variant>
        <vt:lpstr>スライド タイトル</vt:lpstr>
      </vt:variant>
      <vt:variant>
        <vt:i4>57</vt:i4>
      </vt:variant>
    </vt:vector>
  </HeadingPairs>
  <TitlesOfParts>
    <vt:vector size="93" baseType="lpstr">
      <vt:lpstr>HGｺﾞｼｯｸE</vt:lpstr>
      <vt:lpstr>HGｺﾞｼｯｸM</vt:lpstr>
      <vt:lpstr>HG丸ｺﾞｼｯｸM-PRO</vt:lpstr>
      <vt:lpstr>ＭＳ Ｐゴシック</vt:lpstr>
      <vt:lpstr>メイリオ</vt:lpstr>
      <vt:lpstr>游ゴシック</vt:lpstr>
      <vt:lpstr>Agency FB</vt:lpstr>
      <vt:lpstr>Arial</vt:lpstr>
      <vt:lpstr>Calibri</vt:lpstr>
      <vt:lpstr>Calibri Light</vt:lpstr>
      <vt:lpstr>Corbel</vt:lpstr>
      <vt:lpstr>Gill Sans MT</vt:lpstr>
      <vt:lpstr>Symbol</vt:lpstr>
      <vt:lpstr>Times New Roman</vt:lpstr>
      <vt:lpstr>Trebuchet MS</vt:lpstr>
      <vt:lpstr>Wingdings</vt:lpstr>
      <vt:lpstr>Office テーマ</vt:lpstr>
      <vt:lpstr>1_メトロポリタン</vt:lpstr>
      <vt:lpstr>奥行</vt:lpstr>
      <vt:lpstr>1_奥行</vt:lpstr>
      <vt:lpstr>2_奥行</vt:lpstr>
      <vt:lpstr>3_奥行</vt:lpstr>
      <vt:lpstr>4_奥行</vt:lpstr>
      <vt:lpstr>5_奥行</vt:lpstr>
      <vt:lpstr>13_標準デザイン</vt:lpstr>
      <vt:lpstr>1_Office テーマ</vt:lpstr>
      <vt:lpstr>1_標準デザイン</vt:lpstr>
      <vt:lpstr>12_標準デザイン</vt:lpstr>
      <vt:lpstr>10_標準デザイン</vt:lpstr>
      <vt:lpstr>2_標準デザイン</vt:lpstr>
      <vt:lpstr>3_標準デザイン</vt:lpstr>
      <vt:lpstr>4_標準デザイン</vt:lpstr>
      <vt:lpstr>5_標準デザイン</vt:lpstr>
      <vt:lpstr>6_標準デザイン</vt:lpstr>
      <vt:lpstr>レトロスペクト</vt:lpstr>
      <vt:lpstr>7_標準デザイン</vt:lpstr>
      <vt:lpstr>Exploring QCD Phase Structure in Heavy-Ion Collisions</vt:lpstr>
      <vt:lpstr>Keywords</vt:lpstr>
      <vt:lpstr>QCD Phase Diagram</vt:lpstr>
      <vt:lpstr>Relativistic Heavy-ion Collisions </vt:lpstr>
      <vt:lpstr>Accelerator Experiments</vt:lpstr>
      <vt:lpstr>Recent Hot Topics in HIC</vt:lpstr>
      <vt:lpstr>Beam-Energy Scan</vt:lpstr>
      <vt:lpstr>Beam-Energy Dependence</vt:lpstr>
      <vt:lpstr>Beam-Energy Dependence</vt:lpstr>
      <vt:lpstr>Baryon Stopping</vt:lpstr>
      <vt:lpstr>Beam-Energy Scan</vt:lpstr>
      <vt:lpstr>Maximum Density</vt:lpstr>
      <vt:lpstr>PowerPoint プレゼンテーション</vt:lpstr>
      <vt:lpstr>HI Acceleration @ J-PARC</vt:lpstr>
      <vt:lpstr>J-PARC-HI J-PARC = Japan Proton Accelerator Research Complex</vt:lpstr>
      <vt:lpstr>Collision Rate</vt:lpstr>
      <vt:lpstr>Observables</vt:lpstr>
      <vt:lpstr>Non-trivial Collision Dynamics</vt:lpstr>
      <vt:lpstr>PowerPoint プレゼンテーション</vt:lpstr>
      <vt:lpstr>dv1/dy: Signal of 1st Phase Tr.?</vt:lpstr>
      <vt:lpstr>Maximum Density Scan?</vt:lpstr>
      <vt:lpstr>Search of Rare Events</vt:lpstr>
      <vt:lpstr>Fluctuations</vt:lpstr>
      <vt:lpstr>Thermal Fluctuations  </vt:lpstr>
      <vt:lpstr>Thermal Fluctuations  </vt:lpstr>
      <vt:lpstr> Event-by-Event Fluctuations</vt:lpstr>
      <vt:lpstr>A Coin Game</vt:lpstr>
      <vt:lpstr>A Coin Game</vt:lpstr>
      <vt:lpstr> Higher-Order Cumulants  </vt:lpstr>
      <vt:lpstr> Fluctuations: Theory vs Experiment  </vt:lpstr>
      <vt:lpstr> Thermal Blurring  </vt:lpstr>
      <vt:lpstr> (Non-Interacting) Brownian Particle Model  </vt:lpstr>
      <vt:lpstr> (Non-Interacting) Brownian Particle Model  </vt:lpstr>
      <vt:lpstr> 4th order : w/ Critical Fluctuation  </vt:lpstr>
      <vt:lpstr> Rapidity Window Dep.  </vt:lpstr>
      <vt:lpstr> Efficiency Correction  </vt:lpstr>
      <vt:lpstr> Slot Machine Analogy  </vt:lpstr>
      <vt:lpstr> Slot Machine Analogy  </vt:lpstr>
      <vt:lpstr> The Binomial Model  </vt:lpstr>
      <vt:lpstr>PowerPoint プレゼンテーション</vt:lpstr>
      <vt:lpstr> Multi-efficiency Problem  </vt:lpstr>
      <vt:lpstr> New Formula for Efficiency Correction  </vt:lpstr>
      <vt:lpstr>検出効率補正への応用</vt:lpstr>
      <vt:lpstr>More Efficient Formulas</vt:lpstr>
      <vt:lpstr>4th Order Cumulant: History</vt:lpstr>
      <vt:lpstr> Proton v.s. Baryon Number Cumulants  </vt:lpstr>
      <vt:lpstr> Baryons in Hadronic Phase  </vt:lpstr>
      <vt:lpstr>Constructing Dynamical Model for Low-E Collisions</vt:lpstr>
      <vt:lpstr>Theoretical Challenges</vt:lpstr>
      <vt:lpstr>Theoretical Challenges</vt:lpstr>
      <vt:lpstr>PowerPoint プレゼンテーション</vt:lpstr>
      <vt:lpstr>How to Create Initial Condition</vt:lpstr>
      <vt:lpstr>Modelling Low-E Collisions</vt:lpstr>
      <vt:lpstr>Project for An Integrated Model</vt:lpstr>
      <vt:lpstr>今年度の活動</vt:lpstr>
      <vt:lpstr>Summary</vt:lpstr>
      <vt:lpstr>Lepton &amp; Photon: Hierarchical Observation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QCD Phase Structure in Heavy-Ion Collisions</dc:title>
  <dc:creator>Masakiyo Kitazawa</dc:creator>
  <cp:lastModifiedBy>Masakiyo Kitazawa</cp:lastModifiedBy>
  <cp:revision>44</cp:revision>
  <dcterms:created xsi:type="dcterms:W3CDTF">2018-01-31T04:58:16Z</dcterms:created>
  <dcterms:modified xsi:type="dcterms:W3CDTF">2018-02-02T01:21:55Z</dcterms:modified>
</cp:coreProperties>
</file>