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43"/>
  </p:notesMasterIdLst>
  <p:sldIdLst>
    <p:sldId id="889" r:id="rId4"/>
    <p:sldId id="826" r:id="rId5"/>
    <p:sldId id="864" r:id="rId6"/>
    <p:sldId id="890" r:id="rId7"/>
    <p:sldId id="811" r:id="rId8"/>
    <p:sldId id="865" r:id="rId9"/>
    <p:sldId id="866" r:id="rId10"/>
    <p:sldId id="868" r:id="rId11"/>
    <p:sldId id="870" r:id="rId12"/>
    <p:sldId id="891" r:id="rId13"/>
    <p:sldId id="888" r:id="rId14"/>
    <p:sldId id="892" r:id="rId15"/>
    <p:sldId id="875" r:id="rId16"/>
    <p:sldId id="824" r:id="rId17"/>
    <p:sldId id="876" r:id="rId18"/>
    <p:sldId id="878" r:id="rId19"/>
    <p:sldId id="879" r:id="rId20"/>
    <p:sldId id="880" r:id="rId21"/>
    <p:sldId id="881" r:id="rId22"/>
    <p:sldId id="882" r:id="rId23"/>
    <p:sldId id="893" r:id="rId24"/>
    <p:sldId id="883" r:id="rId25"/>
    <p:sldId id="887" r:id="rId26"/>
    <p:sldId id="895" r:id="rId27"/>
    <p:sldId id="896" r:id="rId28"/>
    <p:sldId id="894" r:id="rId29"/>
    <p:sldId id="856" r:id="rId30"/>
    <p:sldId id="857" r:id="rId31"/>
    <p:sldId id="858" r:id="rId32"/>
    <p:sldId id="874" r:id="rId33"/>
    <p:sldId id="859" r:id="rId34"/>
    <p:sldId id="861" r:id="rId35"/>
    <p:sldId id="860" r:id="rId36"/>
    <p:sldId id="873" r:id="rId37"/>
    <p:sldId id="836" r:id="rId38"/>
    <p:sldId id="775" r:id="rId39"/>
    <p:sldId id="779" r:id="rId40"/>
    <p:sldId id="781" r:id="rId41"/>
    <p:sldId id="897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9F2936"/>
    <a:srgbClr val="3333FF"/>
    <a:srgbClr val="FF0000"/>
    <a:srgbClr val="4EA5D8"/>
    <a:srgbClr val="CCCC00"/>
    <a:srgbClr val="003300"/>
    <a:srgbClr val="66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0" autoAdjust="0"/>
    <p:restoredTop sz="96488" autoAdjust="0"/>
  </p:normalViewPr>
  <p:slideViewPr>
    <p:cSldViewPr>
      <p:cViewPr varScale="1">
        <p:scale>
          <a:sx n="93" d="100"/>
          <a:sy n="93" d="100"/>
        </p:scale>
        <p:origin x="8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6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49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28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0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148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13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35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emf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12" Type="http://schemas.openxmlformats.org/officeDocument/2006/relationships/image" Target="../media/image57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emf"/><Relationship Id="rId11" Type="http://schemas.openxmlformats.org/officeDocument/2006/relationships/image" Target="../media/image56.png"/><Relationship Id="rId5" Type="http://schemas.openxmlformats.org/officeDocument/2006/relationships/image" Target="../media/image50.emf"/><Relationship Id="rId10" Type="http://schemas.openxmlformats.org/officeDocument/2006/relationships/image" Target="../media/image55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0.emf"/><Relationship Id="rId7" Type="http://schemas.openxmlformats.org/officeDocument/2006/relationships/image" Target="../media/image64.png"/><Relationship Id="rId12" Type="http://schemas.openxmlformats.org/officeDocument/2006/relationships/image" Target="../media/image57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emf"/><Relationship Id="rId11" Type="http://schemas.openxmlformats.org/officeDocument/2006/relationships/image" Target="../media/image56.png"/><Relationship Id="rId5" Type="http://schemas.openxmlformats.org/officeDocument/2006/relationships/image" Target="../media/image62.emf"/><Relationship Id="rId10" Type="http://schemas.openxmlformats.org/officeDocument/2006/relationships/image" Target="../media/image66.emf"/><Relationship Id="rId4" Type="http://schemas.openxmlformats.org/officeDocument/2006/relationships/image" Target="../media/image61.emf"/><Relationship Id="rId9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8.emf"/><Relationship Id="rId7" Type="http://schemas.openxmlformats.org/officeDocument/2006/relationships/image" Target="../media/image65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png"/><Relationship Id="rId5" Type="http://schemas.openxmlformats.org/officeDocument/2006/relationships/image" Target="../media/image70.emf"/><Relationship Id="rId10" Type="http://schemas.openxmlformats.org/officeDocument/2006/relationships/image" Target="../media/image72.png"/><Relationship Id="rId4" Type="http://schemas.openxmlformats.org/officeDocument/2006/relationships/image" Target="../media/image69.emf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tif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12" Type="http://schemas.openxmlformats.org/officeDocument/2006/relationships/image" Target="../media/image88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emf"/><Relationship Id="rId11" Type="http://schemas.openxmlformats.org/officeDocument/2006/relationships/image" Target="../media/image87.emf"/><Relationship Id="rId5" Type="http://schemas.openxmlformats.org/officeDocument/2006/relationships/image" Target="../media/image81.emf"/><Relationship Id="rId10" Type="http://schemas.openxmlformats.org/officeDocument/2006/relationships/image" Target="../media/image86.emf"/><Relationship Id="rId4" Type="http://schemas.openxmlformats.org/officeDocument/2006/relationships/image" Target="../media/image80.emf"/><Relationship Id="rId9" Type="http://schemas.openxmlformats.org/officeDocument/2006/relationships/image" Target="../media/image8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12" Type="http://schemas.openxmlformats.org/officeDocument/2006/relationships/image" Target="../media/image88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1.emf"/><Relationship Id="rId11" Type="http://schemas.openxmlformats.org/officeDocument/2006/relationships/image" Target="../media/image86.emf"/><Relationship Id="rId5" Type="http://schemas.openxmlformats.org/officeDocument/2006/relationships/image" Target="../media/image80.emf"/><Relationship Id="rId10" Type="http://schemas.openxmlformats.org/officeDocument/2006/relationships/image" Target="../media/image85.emf"/><Relationship Id="rId4" Type="http://schemas.openxmlformats.org/officeDocument/2006/relationships/image" Target="../media/image79.emf"/><Relationship Id="rId9" Type="http://schemas.openxmlformats.org/officeDocument/2006/relationships/image" Target="../media/image84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12" Type="http://schemas.openxmlformats.org/officeDocument/2006/relationships/image" Target="../media/image88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1.emf"/><Relationship Id="rId11" Type="http://schemas.openxmlformats.org/officeDocument/2006/relationships/image" Target="../media/image86.emf"/><Relationship Id="rId5" Type="http://schemas.openxmlformats.org/officeDocument/2006/relationships/image" Target="../media/image80.emf"/><Relationship Id="rId10" Type="http://schemas.openxmlformats.org/officeDocument/2006/relationships/image" Target="../media/image85.emf"/><Relationship Id="rId4" Type="http://schemas.openxmlformats.org/officeDocument/2006/relationships/image" Target="../media/image79.emf"/><Relationship Id="rId9" Type="http://schemas.openxmlformats.org/officeDocument/2006/relationships/image" Target="../media/image8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7.png"/><Relationship Id="rId5" Type="http://schemas.openxmlformats.org/officeDocument/2006/relationships/image" Target="../media/image96.emf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6.emf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6.png"/><Relationship Id="rId11" Type="http://schemas.openxmlformats.org/officeDocument/2006/relationships/image" Target="../media/image118.png"/><Relationship Id="rId5" Type="http://schemas.openxmlformats.org/officeDocument/2006/relationships/image" Target="../media/image115.png"/><Relationship Id="rId10" Type="http://schemas.openxmlformats.org/officeDocument/2006/relationships/image" Target="../media/image25.png"/><Relationship Id="rId4" Type="http://schemas.openxmlformats.org/officeDocument/2006/relationships/image" Target="../media/image114.emf"/><Relationship Id="rId9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1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121.png"/><Relationship Id="rId5" Type="http://schemas.openxmlformats.org/officeDocument/2006/relationships/image" Target="../media/image116.png"/><Relationship Id="rId10" Type="http://schemas.openxmlformats.org/officeDocument/2006/relationships/image" Target="../media/image120.png"/><Relationship Id="rId4" Type="http://schemas.openxmlformats.org/officeDocument/2006/relationships/image" Target="../media/image17.emf"/><Relationship Id="rId9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38895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800" dirty="0" smtClean="0">
                <a:latin typeface="+mn-lt"/>
              </a:rPr>
              <a:t>Evolution of Critical Fluctuations </a:t>
            </a:r>
            <a:r>
              <a:rPr lang="en-US" altLang="ja-JP" sz="4800" dirty="0">
                <a:latin typeface="+mn-lt"/>
              </a:rPr>
              <a:t>/</a:t>
            </a:r>
            <a:r>
              <a:rPr lang="en-US" altLang="ja-JP" sz="4800" dirty="0" smtClean="0">
                <a:latin typeface="+mn-lt"/>
              </a:rPr>
              <a:t> Non-binomial</a:t>
            </a:r>
            <a:r>
              <a:rPr lang="en-US" altLang="ja-JP" sz="4800" dirty="0">
                <a:latin typeface="+mn-lt"/>
              </a:rPr>
              <a:t> </a:t>
            </a:r>
            <a:r>
              <a:rPr lang="en-US" altLang="ja-JP" sz="4800" dirty="0" smtClean="0">
                <a:latin typeface="+mn-lt"/>
              </a:rPr>
              <a:t>Efficiency correction</a:t>
            </a:r>
            <a:endParaRPr kumimoji="1" lang="ja-JP" altLang="en-US" sz="4800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11709" y="3501008"/>
            <a:ext cx="3724288" cy="1237262"/>
          </a:xfr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36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9149" y="5797713"/>
            <a:ext cx="5685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GSI Workshop</a:t>
            </a:r>
          </a:p>
          <a:p>
            <a:pPr algn="ctr"/>
            <a:r>
              <a:rPr lang="en-US" altLang="ja-JP" sz="2000" dirty="0" smtClean="0"/>
              <a:t>Constraining the Phase Boundary with Data from HIC</a:t>
            </a:r>
          </a:p>
          <a:p>
            <a:pPr algn="ctr"/>
            <a:r>
              <a:rPr lang="en-US" altLang="ja-JP" sz="2000" dirty="0" smtClean="0"/>
              <a:t>GSI, Darmstadt,  12/Feb./2018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58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37230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3462595" y="3717032"/>
            <a:ext cx="3741641" cy="3068960"/>
          </a:xfrm>
          <a:prstGeom prst="wedgeRectCallout">
            <a:avLst>
              <a:gd name="adj1" fmla="val -98111"/>
              <a:gd name="adj2" fmla="val -309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815" y="3770650"/>
            <a:ext cx="3630473" cy="2970718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4285247" y="556520"/>
            <a:ext cx="4312598" cy="5543902"/>
            <a:chOff x="4285247" y="556520"/>
            <a:chExt cx="4312598" cy="5543902"/>
          </a:xfrm>
        </p:grpSpPr>
        <p:sp>
          <p:nvSpPr>
            <p:cNvPr id="88" name="四角形吹き出し 87"/>
            <p:cNvSpPr/>
            <p:nvPr/>
          </p:nvSpPr>
          <p:spPr>
            <a:xfrm>
              <a:off x="4285247" y="556520"/>
              <a:ext cx="3741641" cy="3068960"/>
            </a:xfrm>
            <a:prstGeom prst="wedgeRectCallout">
              <a:avLst>
                <a:gd name="adj1" fmla="val -101634"/>
                <a:gd name="adj2" fmla="val -15074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5961" y="620688"/>
              <a:ext cx="3610415" cy="2950681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 rot="5400000">
              <a:off x="5949203" y="3451780"/>
              <a:ext cx="48356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50000"/>
                    </a:schemeClr>
                  </a:solidFill>
                </a:rPr>
                <a:t>As a result of a simple random walk…</a:t>
              </a:r>
              <a:endParaRPr kumimoji="1" lang="ja-JP" altLang="en-US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" name="曲折矢印 14"/>
            <p:cNvSpPr/>
            <p:nvPr/>
          </p:nvSpPr>
          <p:spPr>
            <a:xfrm rot="5400000" flipH="1">
              <a:off x="7013638" y="3944431"/>
              <a:ext cx="1275068" cy="751432"/>
            </a:xfrm>
            <a:prstGeom prst="bentArrow">
              <a:avLst>
                <a:gd name="adj1" fmla="val 33028"/>
                <a:gd name="adj2" fmla="val 38188"/>
                <a:gd name="adj3" fmla="val 46789"/>
                <a:gd name="adj4" fmla="val 71273"/>
              </a:avLst>
            </a:prstGeom>
            <a:solidFill>
              <a:srgbClr val="9F293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18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5926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Dep. 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3752" y="1607773"/>
            <a:ext cx="392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 Collab.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(X. Luo, CPOD2014)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9" y="1989991"/>
            <a:ext cx="3960440" cy="3095193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5508104" y="137885"/>
            <a:ext cx="3528392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4824548" y="1700808"/>
            <a:ext cx="4303080" cy="3162551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41" y="4863359"/>
            <a:ext cx="1467818" cy="317435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77" y="370044"/>
            <a:ext cx="1503272" cy="512785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75" y="1039593"/>
            <a:ext cx="1032316" cy="51578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6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370045"/>
            <a:ext cx="1212495" cy="517271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5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1039593"/>
            <a:ext cx="1210772" cy="51578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402079" y="-27384"/>
            <a:ext cx="18774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25386" y="968047"/>
            <a:ext cx="31053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-order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2311" y="5279603"/>
            <a:ext cx="873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</a:rPr>
              <a:t>Is non-monotonic </a:t>
            </a: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</a:rPr>
              <a:t>Dh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</a:rPr>
              <a:t> dependence already observed?</a:t>
            </a:r>
            <a:endParaRPr lang="ja-JP" alt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Different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initial conditions give rise to different characteristic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dependence.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  <a:sym typeface="Wingdings" panose="05000000000000000000" pitchFamily="2" charset="2"/>
              </a:rPr>
              <a:t> Study initial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  <a:sym typeface="Wingdings" panose="05000000000000000000" pitchFamily="2" charset="2"/>
              </a:rPr>
              <a:t>condition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139952" y="6453336"/>
            <a:ext cx="499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Finite volume effects: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Sakaida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+, PRC90 (2015)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04302" y="919548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MK+,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2015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95536" y="2213102"/>
            <a:ext cx="7980502" cy="6788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</a:t>
            </a:r>
            <a:r>
              <a:rPr kumimoji="1" lang="en-US" altLang="ja-JP" dirty="0" smtClean="0"/>
              <a:t>iffusion </a:t>
            </a:r>
            <a:endParaRPr kumimoji="1" lang="en-US" altLang="ja-JP" sz="24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Evolution</a:t>
            </a:r>
            <a:r>
              <a:rPr kumimoji="1" lang="en-US" altLang="ja-JP" dirty="0" smtClean="0"/>
              <a:t> of Critical Fluctuations: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order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Evolution of Critical Fluctuations: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</a:t>
            </a:r>
            <a:endParaRPr kumimoji="1" lang="en-US" altLang="ja-JP" sz="24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Non-binomial Efficiency Correction</a:t>
            </a:r>
            <a:endParaRPr lang="en-US" altLang="ja-JP" sz="4000" dirty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altLang="ja-JP" sz="2400" dirty="0"/>
              <a:t>P</a:t>
            </a:r>
            <a:r>
              <a:rPr kumimoji="1" lang="en-US" altLang="ja-JP" sz="2400" dirty="0" smtClean="0"/>
              <a:t>revious methods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New general method</a:t>
            </a: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91880" y="5661248"/>
            <a:ext cx="534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Sakaida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Fujii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MK, PRC95,064905(2017)</a:t>
            </a:r>
          </a:p>
        </p:txBody>
      </p:sp>
    </p:spTree>
    <p:extLst>
      <p:ext uri="{BB962C8B-B14F-4D97-AF65-F5344CB8AC3E}">
        <p14:creationId xmlns:p14="http://schemas.microsoft.com/office/powerpoint/2010/main" val="27736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8" y="2266171"/>
            <a:ext cx="7297544" cy="41151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5769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Effect of D</a:t>
            </a:r>
            <a:r>
              <a:rPr kumimoji="1" lang="en-US" altLang="ja-JP" dirty="0" smtClean="0"/>
              <a:t>ynamical Evolution  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056713" y="1484784"/>
            <a:ext cx="6907775" cy="3651894"/>
            <a:chOff x="2056713" y="1484784"/>
            <a:chExt cx="6907775" cy="3651894"/>
          </a:xfrm>
        </p:grpSpPr>
        <p:sp>
          <p:nvSpPr>
            <p:cNvPr id="8" name="角丸四角形 7"/>
            <p:cNvSpPr/>
            <p:nvPr/>
          </p:nvSpPr>
          <p:spPr>
            <a:xfrm>
              <a:off x="2673618" y="1484784"/>
              <a:ext cx="6290870" cy="3651894"/>
            </a:xfrm>
            <a:prstGeom prst="roundRect">
              <a:avLst>
                <a:gd name="adj" fmla="val 12042"/>
              </a:avLst>
            </a:prstGeom>
            <a:solidFill>
              <a:schemeClr val="lt1">
                <a:alpha val="82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094660" y="1651809"/>
              <a:ext cx="16898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Growth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275857" y="2132856"/>
              <a:ext cx="5374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Growth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of the</a:t>
              </a:r>
              <a:r>
                <a:rPr kumimoji="1" lang="en-US" altLang="ja-JP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c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ritical fluctuation is limited by the critical slowing down.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069266" y="3192462"/>
              <a:ext cx="34627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Decay by diffusion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275855" y="3720325"/>
              <a:ext cx="5158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Fluctuations developed at CP are modified by the time evolution in later stage before observation.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右矢印 23"/>
            <p:cNvSpPr/>
            <p:nvPr/>
          </p:nvSpPr>
          <p:spPr>
            <a:xfrm rot="20333267" flipH="1">
              <a:off x="2147952" y="2865454"/>
              <a:ext cx="889272" cy="4846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右矢印 24"/>
            <p:cNvSpPr/>
            <p:nvPr/>
          </p:nvSpPr>
          <p:spPr>
            <a:xfrm flipH="1">
              <a:off x="2056713" y="3893446"/>
              <a:ext cx="970559" cy="4846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9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5536" y="4090805"/>
            <a:ext cx="8352928" cy="22867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38562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Dynamical Evolution of Critical Fluctuations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980728"/>
            <a:ext cx="6558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Evolution of </a:t>
            </a:r>
            <a:r>
              <a:rPr lang="en-US" altLang="ja-JP" sz="2800" b="1" dirty="0"/>
              <a:t>spatially uniform “</a:t>
            </a:r>
            <a:r>
              <a:rPr lang="en-US" altLang="ja-JP" sz="2800" b="1" dirty="0">
                <a:latin typeface="Symbol" panose="05050102010706020507" pitchFamily="18" charset="2"/>
              </a:rPr>
              <a:t>s</a:t>
            </a:r>
            <a:r>
              <a:rPr lang="en-US" altLang="ja-JP" sz="2800" b="1" dirty="0"/>
              <a:t>” </a:t>
            </a:r>
            <a:r>
              <a:rPr lang="en-US" altLang="ja-JP" sz="2800" b="1" dirty="0" smtClean="0"/>
              <a:t>mode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05025" y="1570859"/>
            <a:ext cx="30784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>
                <a:solidFill>
                  <a:srgbClr val="002060"/>
                </a:solidFill>
              </a:rPr>
              <a:t>Berdnikov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Rajagopal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(2000)</a:t>
            </a:r>
            <a:endParaRPr kumimoji="1" lang="en-US" altLang="ja-JP" sz="2000" dirty="0" smtClean="0">
              <a:solidFill>
                <a:srgbClr val="002060"/>
              </a:solidFill>
            </a:endParaRPr>
          </a:p>
          <a:p>
            <a:pPr algn="r"/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(2002)</a:t>
            </a:r>
          </a:p>
          <a:p>
            <a:pPr algn="r"/>
            <a:r>
              <a:rPr kumimoji="1" lang="en-US" altLang="ja-JP" sz="2000" dirty="0" smtClean="0">
                <a:solidFill>
                  <a:srgbClr val="002060"/>
                </a:solidFill>
              </a:rPr>
              <a:t>Mukherjee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+ (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503948"/>
            <a:ext cx="2793221" cy="193479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94888" y="6404292"/>
            <a:ext cx="734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2060"/>
                </a:solidFill>
              </a:rPr>
              <a:t>See also,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Kapusta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Torres-Rincon (2012); Herold,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…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1" y="1594117"/>
            <a:ext cx="2790311" cy="186723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68632" y="4087603"/>
            <a:ext cx="6483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THIS STUDY</a:t>
            </a:r>
            <a:endParaRPr kumimoji="1" lang="en-US" altLang="ja-JP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Evolution of 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conserved charge fluctuations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7725" y="4995768"/>
            <a:ext cx="4445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+, PRC2017; Murata, MK, in prep.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7664" y="5463145"/>
            <a:ext cx="603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ja-JP" sz="2400" dirty="0" smtClean="0"/>
              <a:t>Conserved charges are directly observable.</a:t>
            </a:r>
          </a:p>
          <a:p>
            <a:pPr marL="457200" indent="-457200">
              <a:buAutoNum type="arabicPeriod"/>
            </a:pPr>
            <a:r>
              <a:rPr lang="en-US" altLang="ja-JP" sz="2400" dirty="0"/>
              <a:t>S</a:t>
            </a:r>
            <a:r>
              <a:rPr lang="en-US" altLang="ja-JP" sz="2400" dirty="0" smtClean="0"/>
              <a:t>oft mode</a:t>
            </a:r>
            <a:r>
              <a:rPr kumimoji="1" lang="en-US" altLang="ja-JP" sz="2400" dirty="0" smtClean="0"/>
              <a:t> at QCD-CP is a conserved mode.</a:t>
            </a:r>
            <a:endParaRPr kumimoji="1" lang="ja-JP" altLang="en-US" sz="2400" dirty="0"/>
          </a:p>
        </p:txBody>
      </p:sp>
      <p:sp>
        <p:nvSpPr>
          <p:cNvPr id="15" name="上下矢印 14"/>
          <p:cNvSpPr/>
          <p:nvPr/>
        </p:nvSpPr>
        <p:spPr>
          <a:xfrm>
            <a:off x="1723350" y="3357134"/>
            <a:ext cx="1791200" cy="986575"/>
          </a:xfrm>
          <a:prstGeom prst="upDownArrow">
            <a:avLst>
              <a:gd name="adj1" fmla="val 50000"/>
              <a:gd name="adj2" fmla="val 344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1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8" grpId="0"/>
      <p:bldP spid="12" grpId="0"/>
      <p:bldP spid="13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角丸四角形 48"/>
          <p:cNvSpPr/>
          <p:nvPr/>
        </p:nvSpPr>
        <p:spPr>
          <a:xfrm>
            <a:off x="237128" y="1700808"/>
            <a:ext cx="5424198" cy="16641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69224" cy="584775"/>
          </a:xfrm>
        </p:spPr>
        <p:txBody>
          <a:bodyPr/>
          <a:lstStyle/>
          <a:p>
            <a:r>
              <a:rPr kumimoji="1" lang="en-US" altLang="ja-JP" dirty="0" smtClean="0"/>
              <a:t> Soft Mode of QCD-CP = Conserved Mode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25472" y="888790"/>
            <a:ext cx="557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2003; </a:t>
            </a:r>
            <a:r>
              <a:rPr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Ohtani</a:t>
            </a:r>
            <a:r>
              <a:rPr lang="en-US" altLang="ja-JP" dirty="0" smtClean="0">
                <a:solidFill>
                  <a:srgbClr val="002060"/>
                </a:solidFill>
              </a:rPr>
              <a:t>, 2004; Son,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2004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89727" y="5851934"/>
            <a:ext cx="47923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3" y="5713233"/>
            <a:ext cx="263691" cy="236047"/>
          </a:xfrm>
          <a:prstGeom prst="rect">
            <a:avLst/>
          </a:prstGeom>
        </p:spPr>
      </p:pic>
      <p:sp>
        <p:nvSpPr>
          <p:cNvPr id="24" name="フリーフォーム 23"/>
          <p:cNvSpPr/>
          <p:nvPr/>
        </p:nvSpPr>
        <p:spPr>
          <a:xfrm>
            <a:off x="333230" y="466900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 flipV="1">
            <a:off x="323528" y="477521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article}&#10;\usepackage{amsmath}&#10;\pagestyle{empty}&lt;/preamble&gt;&#10;  &lt;body&gt;\begin{align*} &#10;\sigma \sim M_q&#10;\end{align*}&lt;/body&gt;&#10;  &lt;fcolor&gt;FF0014FF&lt;/fcolor&gt;&#10;  &lt;bcolor&gt;FFFFFFFF&lt;/bcolor&gt;&#10;  &lt;transparent&gt;True&lt;/transparent&gt;&#10;  &lt;resolution&gt;1800&lt;/resolution&gt;&#10;  &lt;imageh&gt;242&lt;/imageh&gt;&#10;  &lt;imagew&gt;80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308491"/>
            <a:ext cx="1087832" cy="328249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article}&#10;\usepackage{amsmath}&#10;\pagestyle{empty}&lt;/preamble&gt;&#10;  &lt;body&gt;\begin{align*} &#10;n_{\rm B}&#10;\end{align*}&lt;/body&gt;&#10;  &lt;fcolor&gt;FFFF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19" y="5348871"/>
            <a:ext cx="452050" cy="24795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089408" y="1872753"/>
            <a:ext cx="3717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Fluctuations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i="1" dirty="0" err="1" smtClean="0"/>
              <a:t>n</a:t>
            </a:r>
            <a:r>
              <a:rPr kumimoji="1" lang="en-US" altLang="ja-JP" sz="2400" baseline="-25000" dirty="0" err="1" smtClean="0"/>
              <a:t>B</a:t>
            </a:r>
            <a:r>
              <a:rPr kumimoji="1" lang="en-US" altLang="ja-JP" sz="2400" dirty="0" smtClean="0"/>
              <a:t> are </a:t>
            </a:r>
          </a:p>
          <a:p>
            <a:pPr algn="ctr"/>
            <a:r>
              <a:rPr kumimoji="1" lang="en-US" altLang="ja-JP" sz="2400" dirty="0" smtClean="0"/>
              <a:t>coupled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around the CP</a:t>
            </a:r>
            <a:r>
              <a:rPr kumimoji="1" lang="en-US" altLang="ja-JP" sz="2400" dirty="0" smtClean="0"/>
              <a:t>!</a:t>
            </a:r>
            <a:endParaRPr kumimoji="1" lang="ja-JP" altLang="en-US" sz="2400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257740" y="2940705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457072" y="1716569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/>
          <p:cNvSpPr/>
          <p:nvPr/>
        </p:nvSpPr>
        <p:spPr>
          <a:xfrm rot="19776353">
            <a:off x="6917012" y="2807541"/>
            <a:ext cx="1080120" cy="2663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 rot="19776353">
            <a:off x="6654061" y="2742705"/>
            <a:ext cx="1606019" cy="396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 rot="19776353">
            <a:off x="6363064" y="2670705"/>
            <a:ext cx="2190027" cy="540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>
            <a:spLocks noChangeAspect="1"/>
          </p:cNvSpPr>
          <p:nvPr/>
        </p:nvSpPr>
        <p:spPr>
          <a:xfrm rot="19776353">
            <a:off x="7165067" y="2868704"/>
            <a:ext cx="584006" cy="144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91" y="1603822"/>
            <a:ext cx="251520" cy="209279"/>
          </a:xfrm>
          <a:prstGeom prst="rect">
            <a:avLst/>
          </a:prstGeom>
        </p:spPr>
      </p:pic>
      <p:sp>
        <p:nvSpPr>
          <p:cNvPr id="38" name="左右矢印 37"/>
          <p:cNvSpPr/>
          <p:nvPr/>
        </p:nvSpPr>
        <p:spPr>
          <a:xfrm>
            <a:off x="5922112" y="2277698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  <a:alpha val="64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 rot="19888411">
            <a:off x="5844897" y="1703975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critical</a:t>
            </a:r>
          </a:p>
          <a:p>
            <a:r>
              <a:rPr lang="en-US" altLang="ja-JP" sz="2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oft mode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下矢印 39"/>
          <p:cNvSpPr/>
          <p:nvPr/>
        </p:nvSpPr>
        <p:spPr>
          <a:xfrm flipV="1">
            <a:off x="6789556" y="3293444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88735" y="4092833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: fast damping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35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01" y="3421036"/>
            <a:ext cx="444456" cy="308580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n_{\rm B}&#10;\end{align*}&lt;/body&gt;&#10;  &lt;fcolor&gt;FF00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53" y="3145200"/>
            <a:ext cx="340327" cy="186672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article}&#10;\usepackage{amsmath}&#10;\pagestyle{empty}&lt;/preamble&gt;&#10;  &lt;body&gt;\begin{align*} &#10;F(\sigma,n) = &#10;&amp;amp;A \sigma^2 + B \sigma n + C n^2 &#10;\\&#10;&amp;amp;+ \cdots&#10;\end{align*}&lt;/body&gt;&#10;  &lt;fcolor&gt;FF000000&lt;/fcolor&gt;&#10;  &lt;bcolor&gt;FFFFFFFF&lt;/bcolor&gt;&#10;  &lt;transparent&gt;True&lt;/transparent&gt;&#10;  &lt;resolution&gt;1800&lt;/resolution&gt;&#10;  &lt;imageh&gt;612&lt;/imageh&gt;&#10;  &lt;imagew&gt;303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81" y="4637969"/>
            <a:ext cx="3210983" cy="64769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article}&#10;\usepackage{amsmath}&#10;\pagestyle{empty}&lt;/preamble&gt;&#10;  &lt;body&gt;\begin{align*} &#10;\delta \sigma \simeq \delta n_B&#10;\end{align*}&lt;/body&gt;&#10;  &lt;fcolor&gt;FF000000&lt;/fcolor&gt;&#10;  &lt;bcolor&gt;FFFFFFFF&lt;/bcolor&gt;&#10;  &lt;transparent&gt;True&lt;/transparent&gt;&#10;  &lt;resolution&gt;1800&lt;/resolution&gt;&#10;  &lt;imageh&gt;216&lt;/imageh&gt;&#10;  &lt;imagew&gt;1008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72" y="2811223"/>
            <a:ext cx="1845041" cy="395366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flipV="1">
            <a:off x="1043608" y="4344063"/>
            <a:ext cx="0" cy="176232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1732" cy="584775"/>
          </a:xfrm>
        </p:spPr>
        <p:txBody>
          <a:bodyPr/>
          <a:lstStyle/>
          <a:p>
            <a:r>
              <a:rPr kumimoji="1" lang="en-US" altLang="ja-JP" dirty="0" smtClean="0"/>
              <a:t> Analysis of 2</a:t>
            </a:r>
            <a:r>
              <a:rPr kumimoji="1" lang="en-US" altLang="ja-JP" baseline="30000" dirty="0" smtClean="0"/>
              <a:t>nd</a:t>
            </a:r>
            <a:r>
              <a:rPr lang="en-US" altLang="ja-JP" dirty="0"/>
              <a:t>-</a:t>
            </a:r>
            <a:r>
              <a:rPr kumimoji="1" lang="en-US" altLang="ja-JP" dirty="0" smtClean="0"/>
              <a:t>order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27584" y="1124744"/>
            <a:ext cx="7229955" cy="2808312"/>
          </a:xfrm>
          <a:prstGeom prst="roundRect">
            <a:avLst>
              <a:gd name="adj" fmla="val 1462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6388" y="1197872"/>
            <a:ext cx="46688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Evolution of baryon number density</a:t>
            </a:r>
          </a:p>
          <a:p>
            <a:pPr algn="ctr"/>
            <a:r>
              <a:rPr lang="en-US" altLang="ja-JP" sz="2800" b="1" dirty="0" smtClean="0"/>
              <a:t>Stochastic Diffusion Equation</a:t>
            </a:r>
            <a:endParaRPr kumimoji="1" lang="ja-JP" altLang="en-US" sz="2800" b="1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n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26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55" y="2151847"/>
            <a:ext cx="3645181" cy="44982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xi(x_1,t_1)\xi(x_2,t_2)\rangle = \chi_2(t)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923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5" y="2939656"/>
            <a:ext cx="4151842" cy="31432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737620" y="2139519"/>
            <a:ext cx="814309" cy="497393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43240" y="2920560"/>
            <a:ext cx="648072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D(t),~\chi_2(t)&#10;\end{align*}&lt;/body&gt;&#10;  &lt;fcolor&gt;FF000000&lt;/fcolor&gt;&#10;  &lt;bcolor&gt;FFFFFFFF&lt;/bcolor&gt;&#10;  &lt;transparent&gt;True&lt;/transparent&gt;&#10;  &lt;resolution&gt;1800&lt;/resolution&gt;&#10;  &lt;imageh&gt;250&lt;/imageh&gt;&#10;  &lt;imagew&gt;1208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19" y="3486007"/>
            <a:ext cx="1255372" cy="25980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832191" y="3356992"/>
            <a:ext cx="472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:parameters characterizing criticality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01527" y="321045"/>
            <a:ext cx="2242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+ (2017)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755576" y="4997971"/>
            <a:ext cx="7272808" cy="1723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93065" y="5037706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Our Main C</a:t>
            </a:r>
            <a:r>
              <a:rPr kumimoji="1"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onclusion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35591" y="5719734"/>
            <a:ext cx="422423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N</a:t>
            </a:r>
            <a:r>
              <a:rPr kumimoji="1" lang="en-US" altLang="ja-JP" sz="2400" dirty="0" smtClean="0"/>
              <a:t>on-monotonicity in</a:t>
            </a:r>
          </a:p>
          <a:p>
            <a:pPr algn="ctr"/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or correlation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2946" y="578129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70852" y="5726951"/>
            <a:ext cx="139974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S</a:t>
            </a:r>
            <a:r>
              <a:rPr kumimoji="1" lang="en-US" altLang="ja-JP" sz="2400" dirty="0" smtClean="0"/>
              <a:t>ignal of</a:t>
            </a:r>
          </a:p>
          <a:p>
            <a:pPr algn="ctr"/>
            <a:r>
              <a:rPr kumimoji="1" lang="en-US" altLang="ja-JP" sz="2400" dirty="0" smtClean="0"/>
              <a:t>QCD-CP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0860" y="4077076"/>
            <a:ext cx="8090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We study the </a:t>
            </a:r>
            <a:r>
              <a:rPr lang="en-US" altLang="ja-JP" sz="2400" dirty="0" smtClean="0"/>
              <a:t>2</a:t>
            </a:r>
            <a:r>
              <a:rPr lang="en-US" altLang="ja-JP" sz="2400" baseline="30000" dirty="0" smtClean="0"/>
              <a:t>nd</a:t>
            </a:r>
            <a:r>
              <a:rPr lang="en-US" altLang="ja-JP" sz="2400" dirty="0" smtClean="0"/>
              <a:t> order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/>
              <a:t>as well as correlation function.</a:t>
            </a:r>
            <a:endParaRPr kumimoji="1" lang="ja-JP" altLang="en-US" sz="2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521742" y="3412927"/>
            <a:ext cx="5948851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3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05033" cy="584775"/>
          </a:xfrm>
        </p:spPr>
        <p:txBody>
          <a:bodyPr/>
          <a:lstStyle/>
          <a:p>
            <a:r>
              <a:rPr kumimoji="1" lang="en-US" altLang="ja-JP" dirty="0" smtClean="0"/>
              <a:t> Parametrizing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>
            <a:off x="4813216" y="815103"/>
            <a:ext cx="3791232" cy="30404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977143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Critical behavior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556792"/>
            <a:ext cx="2344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3D </a:t>
            </a:r>
            <a:r>
              <a:rPr kumimoji="1" lang="en-US" altLang="ja-JP" sz="2400" dirty="0" err="1" smtClean="0"/>
              <a:t>Ising</a:t>
            </a:r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/>
              <a:t>r,H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model H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15764" y="885126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(critical point)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4062" y="3646241"/>
            <a:ext cx="2862787" cy="35277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24783" y="3626177"/>
            <a:ext cx="2862785" cy="35679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article}&#10;\usepackage{amsmath}&#10;\pagestyle{empty}&lt;/preamble&gt;&#10;  &lt;body&gt;\begin{align*} &#10;D(T)&#10;\end{align*}&lt;/body&gt;&#10;  &lt;fcolor&gt;FF000000&lt;/fcolor&gt;&#10;  &lt;bcolor&gt;FFFFFFFF&lt;/bcolor&gt;&#10;  &lt;transparent&gt;True&lt;/transparent&gt;&#10;  &lt;resolution&gt;1800&lt;/resolution&gt;&#10;  &lt;imageh&gt;250&lt;/imageh&gt;&#10;  &lt;imagew&gt;55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1" y="4533514"/>
            <a:ext cx="735836" cy="3326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chi(T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70" y="4162772"/>
            <a:ext cx="806092" cy="404664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flipV="1">
            <a:off x="5626492" y="4365104"/>
            <a:ext cx="484632" cy="8044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691" y="487464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critical</a:t>
            </a: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enhancement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534010" y="5169540"/>
            <a:ext cx="484632" cy="8517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7813" y="473614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critical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slowing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down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362167"/>
            <a:ext cx="332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Temperature dep.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0621" y="2414394"/>
            <a:ext cx="3585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err="1" smtClean="0">
                <a:solidFill>
                  <a:srgbClr val="002060"/>
                </a:solidFill>
              </a:rPr>
              <a:t>Berdnikov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Rajagopal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 (2000)</a:t>
            </a:r>
          </a:p>
          <a:p>
            <a:pPr algn="r"/>
            <a:r>
              <a:rPr lang="en-US" altLang="ja-JP" sz="1600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2060"/>
                </a:solidFill>
              </a:rPr>
              <a:t> (2011); 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Mukherjee</a:t>
            </a:r>
            <a:r>
              <a:rPr lang="en-US" altLang="ja-JP" sz="1600" dirty="0">
                <a:solidFill>
                  <a:srgbClr val="002060"/>
                </a:solidFill>
              </a:rPr>
              <a:t>+</a:t>
            </a:r>
            <a:r>
              <a:rPr lang="en-US" altLang="ja-JP" sz="1600" dirty="0" smtClean="0">
                <a:solidFill>
                  <a:srgbClr val="002060"/>
                </a:solidFill>
              </a:rPr>
              <a:t>(2015)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1763688" y="5474841"/>
            <a:ext cx="5688632" cy="13385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511216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318027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88729" cy="584775"/>
          </a:xfrm>
        </p:spPr>
        <p:txBody>
          <a:bodyPr/>
          <a:lstStyle/>
          <a:p>
            <a:r>
              <a:rPr kumimoji="1" lang="en-US" altLang="ja-JP" dirty="0" smtClean="0"/>
              <a:t> Crossover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" y="1196752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196752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17468" y="-73594"/>
            <a:ext cx="2376265" cy="34767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263017" y="2344537"/>
            <a:ext cx="2288846" cy="34804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05866" y="501317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monotonically </a:t>
            </a:r>
            <a:r>
              <a:rPr kumimoji="1" lang="en-US" altLang="ja-JP" sz="2400" dirty="0" err="1" smtClean="0"/>
              <a:t>decresing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0976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lang="en-US" altLang="ja-JP" sz="2000" dirty="0" smtClean="0"/>
              <a:t>increasing</a:t>
            </a:r>
            <a:endParaRPr kumimoji="1" lang="ja-JP" altLang="en-US" sz="20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6" y="5731175"/>
            <a:ext cx="481542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35860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kumimoji="1" lang="en-US" altLang="ja-JP" sz="2000" dirty="0" smtClean="0"/>
              <a:t>decreasing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47" y="5731175"/>
            <a:ext cx="770467" cy="264583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5076056" y="5894414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39467" y="5766947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511215" y="1297747"/>
            <a:ext cx="3659803" cy="2851333"/>
            <a:chOff x="5511215" y="1297747"/>
            <a:chExt cx="3659803" cy="2851333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/>
            <a:stretch/>
          </p:blipFill>
          <p:spPr bwMode="auto">
            <a:xfrm>
              <a:off x="5511215" y="1297747"/>
              <a:ext cx="3659803" cy="28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7355207" y="3067263"/>
              <a:ext cx="13165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2000" dirty="0" smtClean="0">
                  <a:solidFill>
                    <a:srgbClr val="0070C0"/>
                  </a:solidFill>
                </a:rPr>
                <a:t>ALICE</a:t>
              </a:r>
            </a:p>
            <a:p>
              <a:pPr algn="r"/>
              <a:r>
                <a:rPr lang="en-US" altLang="ja-JP" sz="2000" dirty="0" smtClean="0">
                  <a:solidFill>
                    <a:srgbClr val="0070C0"/>
                  </a:solidFill>
                </a:rPr>
                <a:t>PRL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6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68760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268760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1732"/>
            <a:ext cx="5728606" cy="3863762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141887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523530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23143" cy="584775"/>
          </a:xfrm>
        </p:spPr>
        <p:txBody>
          <a:bodyPr/>
          <a:lstStyle/>
          <a:p>
            <a:r>
              <a:rPr kumimoji="1" lang="en-US" altLang="ja-JP" dirty="0" smtClean="0"/>
              <a:t> Critical Point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95089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0586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4259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75" y="5851740"/>
            <a:ext cx="481542" cy="26458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524066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24" y="5860464"/>
            <a:ext cx="770467" cy="264583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>
          <a:xfrm>
            <a:off x="478882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9168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011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</a:t>
            </a:r>
            <a:r>
              <a:rPr kumimoji="1" lang="en-US" altLang="ja-JP" dirty="0" smtClean="0"/>
              <a:t>iffusion </a:t>
            </a:r>
            <a:endParaRPr kumimoji="1" lang="en-US" altLang="ja-JP" sz="24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Evolution</a:t>
            </a:r>
            <a:r>
              <a:rPr kumimoji="1" lang="en-US" altLang="ja-JP" dirty="0" smtClean="0"/>
              <a:t> of Critical Fluctuations: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order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Evolution of Critical Fluctuations: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</a:t>
            </a:r>
            <a:endParaRPr kumimoji="1" lang="en-US" altLang="ja-JP" sz="24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Non-binomial Efficiency Correction</a:t>
            </a:r>
            <a:endParaRPr lang="en-US" altLang="ja-JP" sz="4000" dirty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altLang="ja-JP" sz="2400" dirty="0"/>
              <a:t>P</a:t>
            </a:r>
            <a:r>
              <a:rPr kumimoji="1" lang="en-US" altLang="ja-JP" sz="2400" dirty="0" smtClean="0"/>
              <a:t>revious methods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New general method</a:t>
            </a:r>
            <a:endParaRPr lang="en-US" altLang="ja-JP" sz="2400" dirty="0" smtClean="0"/>
          </a:p>
          <a:p>
            <a:pPr marL="800100" lvl="2" indent="0" algn="r">
              <a:buNone/>
            </a:pPr>
            <a:endParaRPr lang="en-US" altLang="ja-JP" dirty="0">
              <a:solidFill>
                <a:srgbClr val="002060"/>
              </a:solidFill>
            </a:endParaRPr>
          </a:p>
          <a:p>
            <a:pPr marL="800100" lvl="2" indent="0" algn="r">
              <a:buNone/>
            </a:pPr>
            <a:r>
              <a:rPr lang="en-US" altLang="ja-JP" dirty="0" smtClean="0">
                <a:solidFill>
                  <a:srgbClr val="002060"/>
                </a:solidFill>
              </a:rPr>
              <a:t>General Review:</a:t>
            </a:r>
            <a:r>
              <a:rPr kumimoji="1" lang="en-US" altLang="ja-JP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MK, PPNP (2016)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4759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Criticap</a:t>
            </a:r>
            <a:r>
              <a:rPr kumimoji="1" lang="en-US" altLang="ja-JP" dirty="0" smtClean="0"/>
              <a:t> Point / Correlation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2776"/>
            <a:ext cx="5799151" cy="37073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412776"/>
            <a:ext cx="5799151" cy="370733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41887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23530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95089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0586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4259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75" y="5851740"/>
            <a:ext cx="481542" cy="26458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24066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sp>
        <p:nvSpPr>
          <p:cNvPr id="20" name="右矢印 19"/>
          <p:cNvSpPr/>
          <p:nvPr/>
        </p:nvSpPr>
        <p:spPr>
          <a:xfrm>
            <a:off x="478882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9168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article}&#10;\usepackage{amsmath}&#10;\pagestyle{empty}&lt;/preamble&gt;&#10;  &lt;body&gt;\begin{align*} &#10;C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6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63" y="5851740"/>
            <a:ext cx="730250" cy="2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95536" y="2797404"/>
            <a:ext cx="7980502" cy="6788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</a:t>
            </a:r>
            <a:r>
              <a:rPr kumimoji="1" lang="en-US" altLang="ja-JP" dirty="0" smtClean="0"/>
              <a:t>iffusion </a:t>
            </a:r>
            <a:endParaRPr kumimoji="1" lang="en-US" altLang="ja-JP" sz="24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Evolution</a:t>
            </a:r>
            <a:r>
              <a:rPr kumimoji="1" lang="en-US" altLang="ja-JP" dirty="0" smtClean="0"/>
              <a:t> of Critical Fluctuations: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order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Evolution of Critical Fluctuations: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</a:t>
            </a:r>
            <a:endParaRPr kumimoji="1" lang="en-US" altLang="ja-JP" sz="24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Non-binomial Efficiency Correction</a:t>
            </a:r>
            <a:endParaRPr lang="en-US" altLang="ja-JP" sz="4000" dirty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altLang="ja-JP" sz="2400" dirty="0"/>
              <a:t>P</a:t>
            </a:r>
            <a:r>
              <a:rPr kumimoji="1" lang="en-US" altLang="ja-JP" sz="2400" dirty="0" smtClean="0"/>
              <a:t>revious methods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New general method</a:t>
            </a: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91880" y="5661248"/>
            <a:ext cx="3027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Murata, MK,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20792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73452" y="4964984"/>
            <a:ext cx="6414842" cy="15120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997523" y="3168120"/>
            <a:ext cx="1458715" cy="8712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73452" y="1862943"/>
            <a:ext cx="5610716" cy="23801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87299" cy="584775"/>
          </a:xfrm>
        </p:spPr>
        <p:txBody>
          <a:bodyPr/>
          <a:lstStyle/>
          <a:p>
            <a:r>
              <a:rPr kumimoji="1" lang="en-US" altLang="ja-JP" dirty="0" smtClean="0"/>
              <a:t> Analysis of 3</a:t>
            </a:r>
            <a:r>
              <a:rPr kumimoji="1" lang="en-US" altLang="ja-JP" baseline="30000" dirty="0" smtClean="0"/>
              <a:t>rd</a:t>
            </a:r>
            <a:r>
              <a:rPr lang="en-US" altLang="ja-JP" dirty="0" smtClean="0"/>
              <a:t>-</a:t>
            </a:r>
            <a:r>
              <a:rPr kumimoji="1" lang="en-US" altLang="ja-JP" dirty="0" smtClean="0"/>
              <a:t>order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49783" y="210734"/>
            <a:ext cx="1957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Murata, MK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in preparation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\frac{\delta \Omega[n]}{\delta n(x)} + \partial_x \xi&#10;\end{align*}&lt;/body&gt;&#10;  &lt;fcolor&gt;FF000000&lt;/fcolor&gt;&#10;  &lt;bcolor&gt;FFFFFFFF&lt;/bcolor&gt;&#10;  &lt;transparent&gt;True&lt;/transparent&gt;&#10;  &lt;resolution&gt;1800&lt;/resolution&gt;&#10;  &lt;imageh&gt;589&lt;/imageh&gt;&#10;  &lt;imagew&gt;2785&lt;/imagew&gt;&#10;  &lt;scale&gt;50&lt;/scale&gt;&#10;  &lt;cursor&gt;7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93" y="2463279"/>
            <a:ext cx="3607526" cy="762956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Omega[n] = \int dx ( \lambda_2 n(x)^2 + \lambda_3 n(x)^3 )&#10;\end{align*}&lt;/body&gt;&#10;  &lt;fcolor&gt;FF000000&lt;/fcolor&gt;&#10;  &lt;bcolor&gt;FFFFFFFF&lt;/bcolor&gt;&#10;  &lt;transparent&gt;True&lt;/transparent&gt;&#10;  &lt;resolution&gt;1800&lt;/resolution&gt;&#10;  &lt;imageh&gt;553&lt;/imageh&gt;&#10;  &lt;imagew&gt;3534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93" y="3272906"/>
            <a:ext cx="4141569" cy="648072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40377" y="1954943"/>
            <a:ext cx="457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Include a non-linear effect into SDE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mbda_3=0&#10;\end{align*}&lt;/body&gt;&#10;  &lt;fcolor&gt;FF000000&lt;/fcolor&gt;&#10;  &lt;bcolor&gt;FFFFFFFF&lt;/bcolor&gt;&#10;  &lt;transparent&gt;True&lt;/transparent&gt;&#10;  &lt;resolution&gt;1800&lt;/resolution&gt;&#10;  &lt;imageh&gt;213&lt;/imageh&gt;&#10;  &lt;imagew&gt;6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57" y="3351276"/>
            <a:ext cx="730250" cy="22542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394098" y="3553372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SDE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33492" y="5102261"/>
            <a:ext cx="5876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Analytic solution </a:t>
            </a:r>
            <a:r>
              <a:rPr lang="en-US" altLang="ja-JP" sz="2400" dirty="0"/>
              <a:t>at the leading order in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 for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2074" y="3791057"/>
            <a:ext cx="2721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See,</a:t>
            </a:r>
            <a:r>
              <a:rPr lang="ja-JP" altLang="en-US" sz="2000" dirty="0" smtClean="0">
                <a:solidFill>
                  <a:srgbClr val="002060"/>
                </a:solidFill>
              </a:rPr>
              <a:t>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lang="en-US" altLang="ja-JP" sz="2000" dirty="0" smtClean="0">
                <a:solidFill>
                  <a:srgbClr val="002060"/>
                </a:solidFill>
              </a:rPr>
              <a:t>, QM2017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0377" y="1041731"/>
            <a:ext cx="563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SDE: Higher 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vanish </a:t>
            </a:r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equi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^3 \rangle_c, ~\langle \delta n(x_1) n(x_2) n(x_3) \rangle&#10;\end{align*}&lt;/body&gt;&#10;  &lt;fcolor&gt;FF000000&lt;/fcolor&gt;&#10;  &lt;bcolor&gt;FFFFFFFF&lt;/bcolor&gt;&#10;  &lt;transparent&gt;True&lt;/transparent&gt;&#10;  &lt;resolution&gt;1800&lt;/resolution&gt;&#10;  &lt;imageh&gt;280&lt;/imageh&gt;&#10;  &lt;imagew&gt;2881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89" y="5685213"/>
            <a:ext cx="4643038" cy="451249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6231394" y="3209454"/>
            <a:ext cx="773783" cy="77720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5400000">
            <a:off x="2660089" y="3632612"/>
            <a:ext cx="534199" cy="19707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mbda_3=\frac{\chi_3}{\chi_2^3}&#10;\end{align*}&lt;/body&gt;&#10;  &lt;fcolor&gt;FF000000&lt;/fcolor&gt;&#10;  &lt;bcolor&gt;FFFFFFFF&lt;/bcolor&gt;&#10;  &lt;transparent&gt;True&lt;/transparent&gt;&#10;  &lt;resolution&gt;1800&lt;/resolution&gt;&#10;  &lt;imageh&gt;515&lt;/imageh&gt;&#10;  &lt;imagew&gt;874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4" y="2172760"/>
            <a:ext cx="924983" cy="5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36956" cy="584775"/>
          </a:xfrm>
        </p:spPr>
        <p:txBody>
          <a:bodyPr/>
          <a:lstStyle/>
          <a:p>
            <a:r>
              <a:rPr kumimoji="1" lang="en-US" altLang="ja-JP" dirty="0" smtClean="0"/>
              <a:t> Time Evolution: Near CP  </a:t>
            </a:r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 rot="10800000">
            <a:off x="6421158" y="3814778"/>
            <a:ext cx="1913695" cy="88009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29" y="3168980"/>
            <a:ext cx="2848814" cy="21366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046410" y="5225414"/>
            <a:ext cx="2846070" cy="81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459" y="5256748"/>
            <a:ext cx="274687" cy="1400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037" y="5256748"/>
            <a:ext cx="269302" cy="14003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966" y="5288458"/>
            <a:ext cx="770204" cy="2192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531740" y="4134261"/>
            <a:ext cx="573505" cy="2411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629" y="3016147"/>
            <a:ext cx="190959" cy="1224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254" y="1196752"/>
            <a:ext cx="2946385" cy="18065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171702" y="3227759"/>
            <a:ext cx="1184930" cy="2585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1187" y="5082334"/>
            <a:ext cx="272533" cy="20143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0" y="1635248"/>
            <a:ext cx="4588044" cy="344103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00" y="1765859"/>
            <a:ext cx="1707661" cy="1237435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573450" y="2303260"/>
            <a:ext cx="1707661" cy="736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49783" y="210734"/>
            <a:ext cx="1957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Murata, MK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in preparation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48264" y="5570714"/>
            <a:ext cx="1944635" cy="1015663"/>
          </a:xfrm>
          <a:prstGeom prst="wedgeRectCallout">
            <a:avLst>
              <a:gd name="adj1" fmla="val 772"/>
              <a:gd name="adj2" fmla="val -10539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negative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 </a:t>
            </a:r>
          </a:p>
          <a:p>
            <a:pPr algn="r"/>
            <a:r>
              <a:rPr kumimoji="1" lang="en-US" altLang="ja-JP" dirty="0" smtClean="0">
                <a:solidFill>
                  <a:srgbClr val="002060"/>
                </a:solidFill>
              </a:rPr>
              <a:t>(2009)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9" name="楕円 18"/>
          <p:cNvSpPr/>
          <p:nvPr/>
        </p:nvSpPr>
        <p:spPr>
          <a:xfrm>
            <a:off x="7049783" y="429580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9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6" y="1635248"/>
            <a:ext cx="4589311" cy="34410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36956" cy="584775"/>
          </a:xfrm>
        </p:spPr>
        <p:txBody>
          <a:bodyPr/>
          <a:lstStyle/>
          <a:p>
            <a:r>
              <a:rPr kumimoji="1" lang="en-US" altLang="ja-JP" dirty="0" smtClean="0"/>
              <a:t> Time Evolution: Near CP  </a:t>
            </a:r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 rot="10800000">
            <a:off x="6421158" y="3814778"/>
            <a:ext cx="1913695" cy="88009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29" y="3168980"/>
            <a:ext cx="2848814" cy="21366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046410" y="5225414"/>
            <a:ext cx="2846070" cy="81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459" y="5256748"/>
            <a:ext cx="274687" cy="1400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037" y="5256748"/>
            <a:ext cx="269302" cy="14003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966" y="5288458"/>
            <a:ext cx="770204" cy="2192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531740" y="4134261"/>
            <a:ext cx="573505" cy="2411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2629" y="3016147"/>
            <a:ext cx="190959" cy="1224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7254" y="1196752"/>
            <a:ext cx="2946385" cy="18065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71702" y="3227759"/>
            <a:ext cx="1184930" cy="2585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1187" y="5082334"/>
            <a:ext cx="272533" cy="20143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00" y="1765859"/>
            <a:ext cx="1707661" cy="1237435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573450" y="2476420"/>
            <a:ext cx="1707661" cy="54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49783" y="210734"/>
            <a:ext cx="1957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Murata, MK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in preparation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48264" y="5570714"/>
            <a:ext cx="1944635" cy="1015663"/>
          </a:xfrm>
          <a:prstGeom prst="wedgeRectCallout">
            <a:avLst>
              <a:gd name="adj1" fmla="val 772"/>
              <a:gd name="adj2" fmla="val -10539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negative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 </a:t>
            </a:r>
          </a:p>
          <a:p>
            <a:pPr algn="r"/>
            <a:r>
              <a:rPr kumimoji="1" lang="en-US" altLang="ja-JP" dirty="0" smtClean="0">
                <a:solidFill>
                  <a:srgbClr val="002060"/>
                </a:solidFill>
              </a:rPr>
              <a:t>(2009)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7049783" y="429580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0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1" y="1635248"/>
            <a:ext cx="4587192" cy="34410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36956" cy="584775"/>
          </a:xfrm>
        </p:spPr>
        <p:txBody>
          <a:bodyPr/>
          <a:lstStyle/>
          <a:p>
            <a:r>
              <a:rPr kumimoji="1" lang="en-US" altLang="ja-JP" dirty="0" smtClean="0"/>
              <a:t> Time Evolution: Near CP  </a:t>
            </a:r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 rot="10800000">
            <a:off x="6421158" y="3814778"/>
            <a:ext cx="1913695" cy="88009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29" y="3168980"/>
            <a:ext cx="2848814" cy="21366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046410" y="5225414"/>
            <a:ext cx="2846070" cy="81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752" y="5256748"/>
            <a:ext cx="274687" cy="1400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037" y="5256748"/>
            <a:ext cx="269302" cy="14003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259" y="5288458"/>
            <a:ext cx="770204" cy="2192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531740" y="4134261"/>
            <a:ext cx="573505" cy="2411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2629" y="3016147"/>
            <a:ext cx="190959" cy="1224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7254" y="1196752"/>
            <a:ext cx="2946385" cy="18065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71702" y="3227759"/>
            <a:ext cx="1184930" cy="2585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1187" y="5082334"/>
            <a:ext cx="272533" cy="20143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00" y="1765859"/>
            <a:ext cx="1707661" cy="123743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23528" y="5702385"/>
            <a:ext cx="6521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Sharp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peak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survives as a remnant of </a:t>
            </a:r>
            <a:r>
              <a:rPr kumimoji="1" lang="en-US" altLang="ja-JP" sz="2400" dirty="0" err="1" smtClean="0"/>
              <a:t>criticarity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Negative 3</a:t>
            </a:r>
            <a:r>
              <a:rPr kumimoji="1" lang="en-US" altLang="ja-JP" sz="2400" baseline="30000" dirty="0" smtClean="0"/>
              <a:t>rd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is </a:t>
            </a:r>
            <a:r>
              <a:rPr kumimoji="1" lang="en-US" altLang="ja-JP" sz="2400" dirty="0" smtClean="0"/>
              <a:t>buried </a:t>
            </a:r>
            <a:r>
              <a:rPr kumimoji="1" lang="en-US" altLang="ja-JP" sz="2400" dirty="0" smtClean="0"/>
              <a:t>by the diffusion.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49783" y="210734"/>
            <a:ext cx="1957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Murata, MK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in preparation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48264" y="5570714"/>
            <a:ext cx="1944635" cy="1015663"/>
          </a:xfrm>
          <a:prstGeom prst="wedgeRectCallout">
            <a:avLst>
              <a:gd name="adj1" fmla="val 772"/>
              <a:gd name="adj2" fmla="val -10539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negative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 </a:t>
            </a:r>
          </a:p>
          <a:p>
            <a:pPr algn="r"/>
            <a:r>
              <a:rPr kumimoji="1" lang="en-US" altLang="ja-JP" dirty="0" smtClean="0">
                <a:solidFill>
                  <a:srgbClr val="002060"/>
                </a:solidFill>
              </a:rPr>
              <a:t>(2009)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7049783" y="429580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5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95536" y="3717032"/>
            <a:ext cx="6768752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</a:t>
            </a:r>
            <a:r>
              <a:rPr kumimoji="1" lang="en-US" altLang="ja-JP" dirty="0" smtClean="0"/>
              <a:t>iffusion </a:t>
            </a:r>
            <a:endParaRPr kumimoji="1" lang="en-US" altLang="ja-JP" sz="24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Evolution</a:t>
            </a:r>
            <a:r>
              <a:rPr kumimoji="1" lang="en-US" altLang="ja-JP" dirty="0" smtClean="0"/>
              <a:t> of Critical Fluctuations: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order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Evolution of Critical Fluctuations: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</a:t>
            </a:r>
            <a:endParaRPr kumimoji="1" lang="en-US" altLang="ja-JP" sz="24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Non-binomial Efficiency Correction</a:t>
            </a:r>
            <a:endParaRPr lang="en-US" altLang="ja-JP" sz="4000" dirty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altLang="ja-JP" sz="2400" dirty="0"/>
              <a:t>P</a:t>
            </a:r>
            <a:r>
              <a:rPr kumimoji="1" lang="en-US" altLang="ja-JP" sz="2400" dirty="0" smtClean="0"/>
              <a:t>revious methods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New general method</a:t>
            </a: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91880" y="5661248"/>
            <a:ext cx="3895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Nonaka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Esumi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MK, 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  <a:ea typeface="ＭＳ Ｐゴシック"/>
              </a:rPr>
              <a:t>to appear soon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7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594140" y="1916831"/>
            <a:ext cx="2875315" cy="15836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39552" y="1916831"/>
            <a:ext cx="2304256" cy="15836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81875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Efficiency / Efficiency Correction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426886" y="2080885"/>
            <a:ext cx="1584176" cy="12555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Detector</a:t>
            </a:r>
            <a:endParaRPr kumimoji="1" lang="ja-JP" altLang="en-US" sz="2800" dirty="0"/>
          </a:p>
        </p:txBody>
      </p:sp>
      <p:sp>
        <p:nvSpPr>
          <p:cNvPr id="5" name="右矢印 4"/>
          <p:cNvSpPr/>
          <p:nvPr/>
        </p:nvSpPr>
        <p:spPr>
          <a:xfrm>
            <a:off x="2890863" y="2240605"/>
            <a:ext cx="504056" cy="9361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9542" y="2004866"/>
            <a:ext cx="2044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True particle # </a:t>
            </a:r>
          </a:p>
          <a:p>
            <a:pPr algn="ctr"/>
            <a:r>
              <a:rPr kumimoji="1" lang="en-US" altLang="ja-JP" sz="2400" dirty="0" smtClean="0"/>
              <a:t>distribution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50&lt;/imageh&gt;&#10;  &lt;imagew&gt;582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1" y="2987809"/>
            <a:ext cx="942059" cy="404664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5061484" y="2254037"/>
            <a:ext cx="504056" cy="9361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86718" y="2004865"/>
            <a:ext cx="2690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Observed</a:t>
            </a:r>
            <a:r>
              <a:rPr kumimoji="1" lang="en-US" altLang="ja-JP" sz="2400" dirty="0" smtClean="0"/>
              <a:t> particle # </a:t>
            </a:r>
          </a:p>
          <a:p>
            <a:pPr algn="ctr"/>
            <a:r>
              <a:rPr kumimoji="1" lang="en-US" altLang="ja-JP" sz="2400" dirty="0" smtClean="0"/>
              <a:t>distribution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tilde{P}(n)&#10;\end{align*}&lt;/body&gt;&#10;  &lt;fcolor&gt;FF000000&lt;/fcolor&gt;&#10;  &lt;bcolor&gt;FFFFFFFF&lt;/bcolor&gt;&#10;  &lt;transparent&gt;True&lt;/transparent&gt;&#10;  &lt;resolution&gt;1800&lt;/resolution&gt;&#10;  &lt;imageh&gt;292&lt;/imageh&gt;&#10;  &lt;imagew&gt;50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87" y="2919825"/>
            <a:ext cx="817422" cy="472648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789194" y="3380251"/>
            <a:ext cx="2747032" cy="1260246"/>
            <a:chOff x="789194" y="3380251"/>
            <a:chExt cx="2747032" cy="1260246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789194" y="3721096"/>
              <a:ext cx="2747032" cy="91940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chemeClr val="accent1">
                      <a:lumMod val="50000"/>
                    </a:schemeClr>
                  </a:solidFill>
                </a:rPr>
                <a:t>We need </a:t>
              </a:r>
              <a:r>
                <a:rPr lang="en-US" altLang="ja-JP" sz="2400" dirty="0" err="1" smtClean="0">
                  <a:solidFill>
                    <a:schemeClr val="accent1">
                      <a:lumMod val="50000"/>
                    </a:schemeClr>
                  </a:solidFill>
                </a:rPr>
                <a:t>cumulants</a:t>
              </a:r>
              <a:endParaRPr lang="en-US" altLang="ja-JP" sz="24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accent1">
                      <a:lumMod val="50000"/>
                    </a:schemeClr>
                  </a:solidFill>
                </a:rPr>
                <a:t>of this distribution.</a:t>
              </a:r>
              <a:endParaRPr kumimoji="1" lang="ja-JP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上矢印 16"/>
            <p:cNvSpPr/>
            <p:nvPr/>
          </p:nvSpPr>
          <p:spPr>
            <a:xfrm>
              <a:off x="1115616" y="3380251"/>
              <a:ext cx="793074" cy="34084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990258" y="3381888"/>
            <a:ext cx="2900502" cy="1258609"/>
            <a:chOff x="5990258" y="3381888"/>
            <a:chExt cx="2900502" cy="1258609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5990258" y="3721096"/>
              <a:ext cx="2900502" cy="91940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chemeClr val="accent1">
                      <a:lumMod val="50000"/>
                    </a:schemeClr>
                  </a:solidFill>
                </a:rPr>
                <a:t>We can measure</a:t>
              </a:r>
            </a:p>
            <a:p>
              <a:pPr algn="ctr"/>
              <a:r>
                <a:rPr kumimoji="1" lang="en-US" altLang="ja-JP" sz="2400" dirty="0" smtClean="0">
                  <a:solidFill>
                    <a:schemeClr val="accent1">
                      <a:lumMod val="50000"/>
                    </a:schemeClr>
                  </a:solidFill>
                </a:rPr>
                <a:t>this distribution only.</a:t>
              </a:r>
              <a:endParaRPr kumimoji="1" lang="ja-JP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上矢印 17"/>
            <p:cNvSpPr/>
            <p:nvPr/>
          </p:nvSpPr>
          <p:spPr>
            <a:xfrm>
              <a:off x="6444208" y="3381888"/>
              <a:ext cx="793074" cy="34084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594728" y="1034732"/>
            <a:ext cx="8063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</a:t>
            </a:r>
            <a:r>
              <a:rPr kumimoji="1" lang="en-US" altLang="ja-JP" sz="2400" dirty="0" smtClean="0"/>
              <a:t>xperimental detectors have </a:t>
            </a:r>
            <a:r>
              <a:rPr lang="en-US" altLang="ja-JP" sz="2400" dirty="0" smtClean="0"/>
              <a:t>miscounting &amp; misidentification… </a:t>
            </a:r>
            <a:endParaRPr kumimoji="1" lang="ja-JP" altLang="en-US" sz="2400" dirty="0"/>
          </a:p>
        </p:txBody>
      </p:sp>
      <p:sp>
        <p:nvSpPr>
          <p:cNvPr id="26" name="下カーブ矢印 25"/>
          <p:cNvSpPr/>
          <p:nvPr/>
        </p:nvSpPr>
        <p:spPr>
          <a:xfrm rot="10800000">
            <a:off x="2417415" y="4722496"/>
            <a:ext cx="3995303" cy="1010416"/>
          </a:xfrm>
          <a:prstGeom prst="curvedDownArrow">
            <a:avLst>
              <a:gd name="adj1" fmla="val 35077"/>
              <a:gd name="adj2" fmla="val 93339"/>
              <a:gd name="adj3" fmla="val 3523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5809" y="5838511"/>
            <a:ext cx="501823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True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have to be</a:t>
            </a:r>
          </a:p>
          <a:p>
            <a:r>
              <a:rPr lang="en-US" altLang="ja-JP" sz="2400" dirty="0" smtClean="0"/>
              <a:t>reconstructed from experimental data.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25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619672" y="4268131"/>
            <a:ext cx="6918780" cy="2473237"/>
          </a:xfrm>
          <a:prstGeom prst="roundRect">
            <a:avLst>
              <a:gd name="adj" fmla="val 1126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1187624" y="2597627"/>
            <a:ext cx="5187401" cy="144016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639159" y="927123"/>
            <a:ext cx="2974096" cy="1440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0666" cy="584775"/>
          </a:xfrm>
        </p:spPr>
        <p:txBody>
          <a:bodyPr/>
          <a:lstStyle/>
          <a:p>
            <a:r>
              <a:rPr kumimoji="1" lang="en-US" altLang="ja-JP" dirty="0" smtClean="0"/>
              <a:t> Response Matrix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343623" y="1019431"/>
            <a:ext cx="1584176" cy="12555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Detector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576001" y="927123"/>
            <a:ext cx="2080771" cy="1440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1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7" y="1941241"/>
            <a:ext cx="339918" cy="2751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77000" y="1062375"/>
            <a:ext cx="1979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Fixed injected </a:t>
            </a:r>
          </a:p>
          <a:p>
            <a:pPr algn="ctr"/>
            <a:r>
              <a:rPr kumimoji="1" lang="en-US" altLang="ja-JP" sz="2400" dirty="0" smtClean="0"/>
              <a:t>particle #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3961" y="994029"/>
            <a:ext cx="2824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Probability observing</a:t>
            </a:r>
          </a:p>
          <a:p>
            <a:pPr algn="ctr"/>
            <a:r>
              <a:rPr lang="en-US" altLang="ja-JP" sz="2400" i="1" dirty="0" smtClean="0"/>
              <a:t>n</a:t>
            </a:r>
            <a:r>
              <a:rPr lang="en-US" altLang="ja-JP" sz="2400" dirty="0" smtClean="0"/>
              <a:t> particles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{\cal R}(n;N)&#10;\end{align*}&lt;/body&gt;&#10;  &lt;fcolor&gt;FF000000&lt;/fcolor&gt;&#10;  &lt;bcolor&gt;FFFFFFFF&lt;/bcolor&gt;&#10;  &lt;transparent&gt;True&lt;/transparent&gt;&#10;  &lt;resolution&gt;1800&lt;/resolution&gt;&#10;  &lt;imageh&gt;250&lt;/imageh&gt;&#10;  &lt;imagew&gt;862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91" y="1891931"/>
            <a:ext cx="1259632" cy="365322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2743739" y="1179151"/>
            <a:ext cx="504056" cy="9361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5020910" y="1179151"/>
            <a:ext cx="504056" cy="9361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9553" y="2638817"/>
            <a:ext cx="498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If each measurement is uncorrelated…</a:t>
            </a:r>
            <a:endParaRPr kumimoji="1" lang="ja-JP" altLang="en-US" sz="24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tilde{P}(n) = \sum_N {\cal R}(n;N) P(N)&#10;\end{align*}&lt;/body&gt;&#10;  &lt;fcolor&gt;FF000000&lt;/fcolor&gt;&#10;  &lt;bcolor&gt;FFFFFFFF&lt;/bcolor&gt;&#10;  &lt;transparent&gt;True&lt;/transparent&gt;&#10;  &lt;resolution&gt;1800&lt;/resolution&gt;&#10;  &lt;imageh&gt;534&lt;/imageh&gt;&#10;  &lt;imagew&gt;2746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89" y="3237131"/>
            <a:ext cx="3581072" cy="69639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{\cal R}(n;N)&#10;\end{align*}&lt;/body&gt;&#10;  &lt;fcolor&gt;FF000000&lt;/fcolor&gt;&#10;  &lt;bcolor&gt;FFFFFFFF&lt;/bcolor&gt;&#10;  &lt;transparent&gt;True&lt;/transparent&gt;&#10;  &lt;resolution&gt;1800&lt;/resolution&gt;&#10;  &lt;imageh&gt;250&lt;/imageh&gt;&#10;  &lt;imagew&gt;862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23" y="4474721"/>
            <a:ext cx="1439097" cy="41737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866492" y="4880797"/>
            <a:ext cx="26607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Response matrix</a:t>
            </a:r>
          </a:p>
          <a:p>
            <a:r>
              <a:rPr lang="en-US" altLang="ja-JP" sz="2400" dirty="0" smtClean="0"/>
              <a:t>model of detector</a:t>
            </a:r>
            <a:endParaRPr kumimoji="1" lang="ja-JP" altLang="en-US" sz="2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818" y="4335725"/>
            <a:ext cx="3744573" cy="2380929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11&lt;/imageh&gt;&#10;  &lt;imagew&gt;1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64" y="4495445"/>
            <a:ext cx="141817" cy="11747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1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35" y="6212598"/>
            <a:ext cx="222250" cy="179917"/>
          </a:xfrm>
          <a:prstGeom prst="rect">
            <a:avLst/>
          </a:prstGeom>
        </p:spPr>
      </p:pic>
      <p:sp>
        <p:nvSpPr>
          <p:cNvPr id="24" name="上矢印 23"/>
          <p:cNvSpPr/>
          <p:nvPr/>
        </p:nvSpPr>
        <p:spPr>
          <a:xfrm>
            <a:off x="3542827" y="3713148"/>
            <a:ext cx="1273765" cy="554983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9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3" grpId="0"/>
      <p:bldP spid="17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7491207" y="887902"/>
            <a:ext cx="1577439" cy="18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494546" y="1556792"/>
            <a:ext cx="7245806" cy="1322478"/>
          </a:xfrm>
          <a:prstGeom prst="roundRect">
            <a:avLst>
              <a:gd name="adj" fmla="val 9803"/>
            </a:avLst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85147" cy="584775"/>
          </a:xfrm>
        </p:spPr>
        <p:txBody>
          <a:bodyPr/>
          <a:lstStyle/>
          <a:p>
            <a:r>
              <a:rPr kumimoji="1" lang="en-US" altLang="ja-JP" dirty="0" smtClean="0"/>
              <a:t> Efficiency Correction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654419"/>
            <a:ext cx="695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I</a:t>
            </a:r>
            <a:r>
              <a:rPr kumimoji="1" lang="en-US" altLang="ja-JP" sz="2400" dirty="0" smtClean="0"/>
              <a:t>ndependence of efficiency loss for individual particles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{\cal R}(n;N)&#10;\end{align*}&lt;/body&gt;&#10;  &lt;fcolor&gt;FF000000&lt;/fcolor&gt;&#10;  &lt;bcolor&gt;FFFFFFFF&lt;/bcolor&gt;&#10;  &lt;transparent&gt;True&lt;/transparent&gt;&#10;  &lt;resolution&gt;1800&lt;/resolution&gt;&#10;  &lt;imageh&gt;250&lt;/imageh&gt;&#10;  &lt;imagew&gt;862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91340"/>
            <a:ext cx="1259632" cy="36532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43808" y="2236087"/>
            <a:ext cx="3574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:Binomial distribution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2879270"/>
            <a:ext cx="6288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of n can be represented by those of N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40220" y="3356323"/>
            <a:ext cx="7128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sz="2000" dirty="0" err="1">
                <a:solidFill>
                  <a:srgbClr val="002060"/>
                </a:solidFill>
              </a:rPr>
              <a:t>Bialas</a:t>
            </a:r>
            <a:r>
              <a:rPr lang="en-US" altLang="ja-JP" sz="2000" dirty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Peschanski</a:t>
            </a:r>
            <a:r>
              <a:rPr lang="en-US" altLang="ja-JP" sz="2000" dirty="0" smtClean="0">
                <a:solidFill>
                  <a:srgbClr val="002060"/>
                </a:solidFill>
              </a:rPr>
              <a:t> (1986);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2012)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  <a:ea typeface="ＭＳ Ｐゴシック"/>
              </a:rPr>
              <a:t>;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Bzdak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Koch (2012)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019739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Binomial model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4221088"/>
            <a:ext cx="198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Unfolding</a:t>
            </a:r>
            <a:endParaRPr kumimoji="1" lang="ja-JP" altLang="en-US" sz="2800" b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486113"/>
            <a:ext cx="3141936" cy="199775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91558" y="4744308"/>
            <a:ext cx="4547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Construct </a:t>
            </a:r>
            <a:r>
              <a:rPr lang="en-US" altLang="ja-JP" sz="2400" dirty="0" smtClean="0"/>
              <a:t>true </a:t>
            </a:r>
            <a:r>
              <a:rPr kumimoji="1" lang="en-US" altLang="ja-JP" sz="2400" dirty="0" smtClean="0"/>
              <a:t>distribution </a:t>
            </a:r>
            <a:r>
              <a:rPr kumimoji="1" lang="en-US" altLang="ja-JP" sz="2400" dirty="0" err="1" smtClean="0"/>
              <a:t>func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Numerically demanding</a:t>
            </a:r>
            <a:endParaRPr kumimoji="1" lang="ja-JP" altLang="en-US" sz="2400" dirty="0"/>
          </a:p>
        </p:txBody>
      </p:sp>
      <p:sp>
        <p:nvSpPr>
          <p:cNvPr id="13" name="右矢印 12"/>
          <p:cNvSpPr/>
          <p:nvPr/>
        </p:nvSpPr>
        <p:spPr>
          <a:xfrm>
            <a:off x="1034121" y="2217698"/>
            <a:ext cx="440499" cy="49833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94" y="791437"/>
            <a:ext cx="4392488" cy="41497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88866" cy="584775"/>
          </a:xfrm>
        </p:spPr>
        <p:txBody>
          <a:bodyPr/>
          <a:lstStyle/>
          <a:p>
            <a:r>
              <a:rPr kumimoji="1" lang="en-US" altLang="ja-JP" dirty="0" smtClean="0"/>
              <a:t> Higher-Order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53648" y="48488"/>
            <a:ext cx="172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 Collab.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2010~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9574" y="4941168"/>
            <a:ext cx="5110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-zero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-Gaussian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have been established!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8" y="1152211"/>
            <a:ext cx="3232616" cy="37288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75" y="2231597"/>
            <a:ext cx="792088" cy="41949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7" y="3369786"/>
            <a:ext cx="792088" cy="42083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82" y="3736779"/>
            <a:ext cx="792088" cy="41949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9853"/>
            <a:ext cx="792088" cy="420838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5855389" y="986712"/>
            <a:ext cx="677997" cy="10856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429828">
            <a:off x="5490472" y="68517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Enhancement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946" y="6083816"/>
            <a:ext cx="56124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Have we measured critical fluctuations?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662" y="5264954"/>
            <a:ext cx="2864914" cy="18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251520" y="1916832"/>
            <a:ext cx="4320480" cy="4752528"/>
          </a:xfrm>
          <a:prstGeom prst="roundRect">
            <a:avLst>
              <a:gd name="adj" fmla="val 9803"/>
            </a:avLst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323528" y="909293"/>
            <a:ext cx="6336704" cy="8635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328155" cy="584775"/>
          </a:xfrm>
        </p:spPr>
        <p:txBody>
          <a:bodyPr/>
          <a:lstStyle/>
          <a:p>
            <a:r>
              <a:rPr kumimoji="1" lang="en-US" altLang="ja-JP" dirty="0" smtClean="0"/>
              <a:t> Binomial Model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72" y="2556104"/>
            <a:ext cx="3851740" cy="374471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86562" y="1972412"/>
            <a:ext cx="2446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accent6">
                    <a:lumMod val="50000"/>
                  </a:schemeClr>
                </a:solidFill>
              </a:rPr>
              <a:t>Numerical Cost</a:t>
            </a:r>
            <a:endParaRPr kumimoji="1" lang="ja-JP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32091" y="3378411"/>
            <a:ext cx="183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Conventional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47662" y="5379279"/>
            <a:ext cx="75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New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944238" y="4272171"/>
            <a:ext cx="679269" cy="6946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5774" y="909293"/>
            <a:ext cx="606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An efficient algorithm for multi-variable system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56870" y="1261819"/>
            <a:ext cx="385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, MK, </a:t>
            </a:r>
            <a:r>
              <a:rPr kumimoji="1" lang="en-US" altLang="ja-JP" sz="2400" dirty="0" err="1" smtClean="0">
                <a:solidFill>
                  <a:srgbClr val="002060"/>
                </a:solidFill>
              </a:rPr>
              <a:t>Esumi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,</a:t>
            </a:r>
            <a:r>
              <a:rPr lang="ja-JP" altLang="en-US" sz="2400" dirty="0">
                <a:solidFill>
                  <a:srgbClr val="002060"/>
                </a:solidFill>
              </a:rPr>
              <a:t> </a:t>
            </a:r>
            <a:r>
              <a:rPr lang="en-US" altLang="ja-JP" sz="2400" dirty="0" smtClean="0">
                <a:solidFill>
                  <a:srgbClr val="002060"/>
                </a:solidFill>
              </a:rPr>
              <a:t>PRC2017</a:t>
            </a:r>
            <a:endParaRPr kumimoji="1" lang="en-US" altLang="ja-JP" sz="2400" dirty="0" smtClean="0">
              <a:solidFill>
                <a:srgbClr val="00206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705036" y="1916832"/>
            <a:ext cx="4115436" cy="4752528"/>
            <a:chOff x="4705036" y="1916832"/>
            <a:chExt cx="4115436" cy="4752528"/>
          </a:xfrm>
        </p:grpSpPr>
        <p:sp>
          <p:nvSpPr>
            <p:cNvPr id="23" name="角丸四角形 22"/>
            <p:cNvSpPr/>
            <p:nvPr/>
          </p:nvSpPr>
          <p:spPr>
            <a:xfrm>
              <a:off x="4705036" y="1916832"/>
              <a:ext cx="4115436" cy="4752528"/>
            </a:xfrm>
            <a:prstGeom prst="roundRect">
              <a:avLst>
                <a:gd name="adj" fmla="val 9803"/>
              </a:avLst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5318574" y="2568994"/>
              <a:ext cx="950379" cy="5549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source</a:t>
              </a:r>
              <a:endParaRPr kumimoji="1" lang="ja-JP" altLang="en-US" sz="2000" dirty="0"/>
            </a:p>
          </p:txBody>
        </p:sp>
        <p:sp>
          <p:nvSpPr>
            <p:cNvPr id="11" name="右矢印 10"/>
            <p:cNvSpPr/>
            <p:nvPr/>
          </p:nvSpPr>
          <p:spPr>
            <a:xfrm>
              <a:off x="6300193" y="2618949"/>
              <a:ext cx="63192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963779" y="2618949"/>
              <a:ext cx="1208621" cy="4826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kumimoji="1" lang="en-US" altLang="ja-JP" sz="2800" i="1" dirty="0" err="1" smtClean="0">
                  <a:latin typeface="Symbol" panose="05050102010706020507" pitchFamily="18" charset="2"/>
                </a:rPr>
                <a:t>e</a:t>
              </a:r>
              <a:r>
                <a:rPr kumimoji="1" lang="en-US" altLang="ja-JP" sz="2800" baseline="-25000" dirty="0" err="1" smtClean="0"/>
                <a:t>A</a:t>
              </a:r>
              <a:r>
                <a:rPr kumimoji="1" lang="en-US" altLang="ja-JP" sz="2800" dirty="0" smtClean="0"/>
                <a:t>=0.3</a:t>
              </a:r>
              <a:endParaRPr kumimoji="1" lang="ja-JP" altLang="en-US" sz="2800" dirty="0"/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8397" y="4172344"/>
              <a:ext cx="3011237" cy="2372852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5405299" y="1972785"/>
              <a:ext cx="2714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A Toy Model Test</a:t>
              </a:r>
              <a:endParaRPr kumimoji="1" lang="ja-JP" altLang="en-US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861114" y="3717032"/>
              <a:ext cx="3865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deviation from true </a:t>
              </a:r>
              <a:r>
                <a:rPr kumimoji="1" lang="en-US" altLang="ja-JP" sz="2400" dirty="0" err="1" smtClean="0"/>
                <a:t>cumulant</a:t>
              </a:r>
              <a:endParaRPr kumimoji="1" lang="ja-JP" altLang="en-US" sz="2400" dirty="0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5318575" y="3162049"/>
              <a:ext cx="950378" cy="5549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source</a:t>
              </a:r>
              <a:endParaRPr kumimoji="1" lang="ja-JP" altLang="en-US" dirty="0"/>
            </a:p>
          </p:txBody>
        </p:sp>
        <p:sp>
          <p:nvSpPr>
            <p:cNvPr id="12" name="右矢印 11"/>
            <p:cNvSpPr/>
            <p:nvPr/>
          </p:nvSpPr>
          <p:spPr>
            <a:xfrm>
              <a:off x="6300193" y="3180910"/>
              <a:ext cx="63192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963778" y="3198239"/>
              <a:ext cx="1208621" cy="4826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kumimoji="1" lang="en-US" altLang="ja-JP" sz="2800" i="1" dirty="0" err="1" smtClean="0">
                  <a:latin typeface="Symbol" panose="05050102010706020507" pitchFamily="18" charset="2"/>
                </a:rPr>
                <a:t>e</a:t>
              </a:r>
              <a:r>
                <a:rPr kumimoji="1" lang="en-US" altLang="ja-JP" sz="2800" baseline="-25000" dirty="0" err="1" smtClean="0"/>
                <a:t>B</a:t>
              </a:r>
              <a:r>
                <a:rPr kumimoji="1" lang="en-US" altLang="ja-JP" sz="2800" dirty="0" smtClean="0"/>
                <a:t>=0.7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115616" y="3611542"/>
            <a:ext cx="6918780" cy="2193722"/>
          </a:xfrm>
          <a:prstGeom prst="roundRect">
            <a:avLst>
              <a:gd name="adj" fmla="val 1126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208938" y="2477817"/>
            <a:ext cx="6315390" cy="1023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23528" y="1052736"/>
            <a:ext cx="3672407" cy="13145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83717" cy="584775"/>
          </a:xfrm>
        </p:spPr>
        <p:txBody>
          <a:bodyPr/>
          <a:lstStyle/>
          <a:p>
            <a:r>
              <a:rPr kumimoji="1" lang="en-US" altLang="ja-JP" dirty="0" smtClean="0"/>
              <a:t> General Efficiency Correction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67113" y="1701"/>
            <a:ext cx="2676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400" dirty="0" err="1" smtClean="0">
                <a:solidFill>
                  <a:srgbClr val="002060"/>
                </a:solidFill>
              </a:rPr>
              <a:t>Esumi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, MK,</a:t>
            </a:r>
          </a:p>
          <a:p>
            <a:pPr algn="r"/>
            <a:r>
              <a:rPr lang="en-US" altLang="ja-JP" sz="2400" dirty="0" smtClean="0">
                <a:solidFill>
                  <a:srgbClr val="002060"/>
                </a:solidFill>
              </a:rPr>
              <a:t>to appear soon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1110318"/>
            <a:ext cx="310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Use moments of R(</a:t>
            </a:r>
            <a:r>
              <a:rPr kumimoji="1" lang="en-US" altLang="ja-JP" sz="2400" dirty="0" err="1" smtClean="0"/>
              <a:t>n;N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R = \sum_n n^m {\cal R}(n;N)&#10;\end{align*}&lt;/body&gt;&#10;  &lt;fcolor&gt;FF000000&lt;/fcolor&gt;&#10;  &lt;bcolor&gt;FFFFFFFF&lt;/bcolor&gt;&#10;  &lt;transparent&gt;True&lt;/transparent&gt;&#10;  &lt;resolution&gt;1800&lt;/resolution&gt;&#10;  &lt;imageh&gt;524&lt;/imageh&gt;&#10;  &lt;imagew&gt;2609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81886"/>
            <a:ext cx="3043116" cy="61119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90770" y="2517143"/>
            <a:ext cx="191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Taylor expand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R = r_{m0}' + r_{m1}' (N-N_0) + r_{m2}' (N-N_0)^2 + \cdots&#10;\end{align*}&lt;/body&gt;&#10;  &lt;fcolor&gt;FF000000&lt;/fcolor&gt;&#10;  &lt;bcolor&gt;FFFFFFFF&lt;/bcolor&gt;&#10;  &lt;transparent&gt;True&lt;/transparent&gt;&#10;  &lt;resolution&gt;1800&lt;/resolution&gt;&#10;  &lt;imageh&gt;281&lt;/imageh&gt;&#10;  &lt;imagew&gt;5573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96" y="3018942"/>
            <a:ext cx="5898092" cy="29739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  \left[\begin{matrix}&#10;    \langle n \rangle \\ \langle n^2 \rangle \\ &#10;\vdots&#10;  \end{matrix}\right]&#10;  =&#10;  R&#10;  \left[\begin{matrix}&#10;    \langle N \rangle \\ \langle N^2 \rangle \\ &#10;\vdots&#10;  \end{matrix}\right]&#10;\end{align*}&lt;/body&gt;&#10;  &lt;fcolor&gt;FF000000&lt;/fcolor&gt;&#10;  &lt;bcolor&gt;FFFFFFFF&lt;/bcolor&gt;&#10;  &lt;transparent&gt;True&lt;/transparent&gt;&#10;  &lt;resolution&gt;1800&lt;/resolution&gt;&#10;  &lt;imageh&gt;1193&lt;/imageh&gt;&#10;  &lt;imagew&gt;2053&lt;/imagew&gt;&#10;  &lt;scale&gt;50&lt;/scale&gt;&#10;  &lt;cursor&gt;2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47" y="4326648"/>
            <a:ext cx="2172760" cy="1262592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  \left[\begin{matrix}&#10;    \langle N \rangle \\ \langle N^2 \rangle \\ &#10;\vdots&#10;  \end{matrix}\right]&#10;  =&#10;  R^{-1}&#10;  \left[\begin{matrix}&#10;    \langle n \rangle \\ \langle n^2 \rangle \\ &#10;\vdots&#10;  \end{matrix}\right]&#10;\end{align*}&lt;/body&gt;&#10;  &lt;fcolor&gt;FF000000&lt;/fcolor&gt;&#10;  &lt;bcolor&gt;FFFFFFFF&lt;/bcolor&gt;&#10;  &lt;transparent&gt;True&lt;/transparent&gt;&#10;  &lt;resolution&gt;1800&lt;/resolution&gt;&#10;  &lt;imageh&gt;1193&lt;/imageh&gt;&#10;  &lt;imagew&gt;2321&lt;/imagew&gt;&#10;  &lt;scale&gt;50&lt;/scale&gt;&#10;  &lt;cursor&gt;18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95" y="4326648"/>
            <a:ext cx="2456393" cy="126259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115616" y="5939428"/>
            <a:ext cx="6016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By truncating the Taylor exp. at </a:t>
            </a:r>
            <a:r>
              <a:rPr kumimoji="1" lang="en-US" altLang="ja-JP" sz="2400" i="1" dirty="0" err="1" smtClean="0"/>
              <a:t>m</a:t>
            </a:r>
            <a:r>
              <a:rPr kumimoji="1" lang="en-US" altLang="ja-JP" sz="2400" dirty="0" err="1" smtClean="0"/>
              <a:t>th</a:t>
            </a:r>
            <a:r>
              <a:rPr kumimoji="1" lang="en-US" altLang="ja-JP" sz="2400" dirty="0" smtClean="0"/>
              <a:t> order,</a:t>
            </a:r>
          </a:p>
          <a:p>
            <a:r>
              <a:rPr kumimoji="1" lang="en-US" altLang="ja-JP" sz="2400" dirty="0" smtClean="0"/>
              <a:t>“true” moments up to </a:t>
            </a:r>
            <a:r>
              <a:rPr kumimoji="1" lang="en-US" altLang="ja-JP" sz="2400" i="1" dirty="0" err="1" smtClean="0"/>
              <a:t>m</a:t>
            </a:r>
            <a:r>
              <a:rPr kumimoji="1" lang="en-US" altLang="ja-JP" sz="2400" dirty="0" err="1" smtClean="0"/>
              <a:t>th</a:t>
            </a:r>
            <a:r>
              <a:rPr kumimoji="1" lang="en-US" altLang="ja-JP" sz="2400" dirty="0" smtClean="0"/>
              <a:t> order are obtained.</a:t>
            </a:r>
            <a:endParaRPr kumimoji="1" lang="ja-JP" altLang="en-US" sz="2400" dirty="0"/>
          </a:p>
        </p:txBody>
      </p:sp>
      <p:sp>
        <p:nvSpPr>
          <p:cNvPr id="24" name="右矢印 23"/>
          <p:cNvSpPr/>
          <p:nvPr/>
        </p:nvSpPr>
        <p:spPr>
          <a:xfrm>
            <a:off x="4211960" y="4475579"/>
            <a:ext cx="527198" cy="9361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曲折矢印 24"/>
          <p:cNvSpPr/>
          <p:nvPr/>
        </p:nvSpPr>
        <p:spPr>
          <a:xfrm flipV="1">
            <a:off x="628448" y="2267120"/>
            <a:ext cx="628212" cy="620529"/>
          </a:xfrm>
          <a:prstGeom prst="bentArrow">
            <a:avLst>
              <a:gd name="adj1" fmla="val 29184"/>
              <a:gd name="adj2" fmla="val 31276"/>
              <a:gd name="adj3" fmla="val 34293"/>
              <a:gd name="adj4" fmla="val 5316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859490"/>
            <a:ext cx="2245815" cy="142796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361337" y="3701681"/>
            <a:ext cx="6427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Relation b/w true and observed moments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88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  <p:bldP spid="24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67890" cy="584775"/>
          </a:xfrm>
        </p:spPr>
        <p:txBody>
          <a:bodyPr/>
          <a:lstStyle/>
          <a:p>
            <a:r>
              <a:rPr kumimoji="1" lang="en-US" altLang="ja-JP" dirty="0" smtClean="0"/>
              <a:t> A </a:t>
            </a:r>
            <a:r>
              <a:rPr kumimoji="1" lang="en-US" altLang="ja-JP" dirty="0" smtClean="0"/>
              <a:t>Toy-Model </a:t>
            </a:r>
            <a:r>
              <a:rPr kumimoji="1" lang="en-US" altLang="ja-JP" dirty="0" smtClean="0"/>
              <a:t>Analysis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79" y="2630727"/>
            <a:ext cx="6230406" cy="40267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6876256" y="48488"/>
            <a:ext cx="2200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Esumi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</a:t>
            </a:r>
          </a:p>
          <a:p>
            <a:pPr algn="r"/>
            <a:r>
              <a:rPr lang="en-US" altLang="ja-JP" sz="2000" dirty="0" smtClean="0">
                <a:solidFill>
                  <a:srgbClr val="002060"/>
                </a:solidFill>
              </a:rPr>
              <a:t>to appear soon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2564904"/>
            <a:ext cx="195303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Input P(N): </a:t>
            </a:r>
          </a:p>
          <a:p>
            <a:r>
              <a:rPr kumimoji="1" lang="en-US" altLang="ja-JP" sz="2400" dirty="0" smtClean="0"/>
              <a:t>Poisson(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=40)</a:t>
            </a:r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292930" y="858789"/>
            <a:ext cx="7330738" cy="12020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908720"/>
            <a:ext cx="6741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Binomial </a:t>
            </a:r>
            <a:r>
              <a:rPr lang="en-US" altLang="ja-JP" sz="2400" dirty="0" smtClean="0"/>
              <a:t>model w/ m</a:t>
            </a:r>
            <a:r>
              <a:rPr kumimoji="1" lang="en-US" altLang="ja-JP" sz="2400" dirty="0" smtClean="0"/>
              <a:t>ultiplicity-dependent efficiency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epsilon(N) = \epsilon_0 + (N-N_{\rm ave}) \epsilon'&#10;\end{align*}&lt;/body&gt;&#10;  &lt;fcolor&gt;FF000000&lt;/fcolor&gt;&#10;  &lt;bcolor&gt;FFFFFFFF&lt;/bcolor&gt;&#10;  &lt;transparent&gt;True&lt;/transparent&gt;&#10;  &lt;resolution&gt;1800&lt;/resolution&gt;&#10;  &lt;imageh&gt;264&lt;/imageh&gt;&#10;  &lt;imagew&gt;2730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77" y="1522731"/>
            <a:ext cx="3394197" cy="32823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868458" y="1370385"/>
            <a:ext cx="1857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Holtzman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Bzdak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Koch (16)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epsilon_0=0.7&#10;\end{align*}&lt;/body&gt;&#10;  &lt;fcolor&gt;FF000000&lt;/fcolor&gt;&#10;  &lt;bcolor&gt;FFFFFFFF&lt;/bcolor&gt;&#10;  &lt;transparent&gt;True&lt;/transparent&gt;&#10;  &lt;resolution&gt;1800&lt;/resolution&gt;&#10;  &lt;imageh&gt;209&lt;/imageh&gt;&#10;  &lt;imagew&gt;84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6" y="3678765"/>
            <a:ext cx="897467" cy="22119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8425" y="5338275"/>
            <a:ext cx="3033415" cy="13849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True </a:t>
            </a:r>
            <a:r>
              <a:rPr kumimoji="1" lang="en-US" altLang="ja-JP" sz="2800" b="1" dirty="0" err="1" smtClean="0">
                <a:solidFill>
                  <a:schemeClr val="accent2">
                    <a:lumMod val="50000"/>
                  </a:schemeClr>
                </a:solidFill>
              </a:rPr>
              <a:t>cumulants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 are</a:t>
            </a:r>
          </a:p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reproduced within</a:t>
            </a:r>
          </a:p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statistics!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0663" y="4145146"/>
            <a:ext cx="195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Red: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true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cumulant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36553" y="2225296"/>
            <a:ext cx="33522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Reconstructed </a:t>
            </a:r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138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6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507418" cy="584775"/>
          </a:xfrm>
        </p:spPr>
        <p:txBody>
          <a:bodyPr/>
          <a:lstStyle/>
          <a:p>
            <a:r>
              <a:rPr kumimoji="1" lang="en-US" altLang="ja-JP" dirty="0" smtClean="0"/>
              <a:t> Comments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R = \sum_n n^m {\cal R}(n;N)&#10;\end{align*}&lt;/body&gt;&#10;  &lt;fcolor&gt;FF000000&lt;/fcolor&gt;&#10;  &lt;bcolor&gt;FFFFFFFF&lt;/bcolor&gt;&#10;  &lt;transparent&gt;True&lt;/transparent&gt;&#10;  &lt;resolution&gt;1800&lt;/resolution&gt;&#10;  &lt;imageh&gt;524&lt;/imageh&gt;&#10;  &lt;imagew&gt;2609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1626"/>
            <a:ext cx="3043116" cy="61119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72416"/>
            <a:ext cx="3312368" cy="210934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5536" y="1142355"/>
            <a:ext cx="4073744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 </a:t>
            </a:r>
          </a:p>
          <a:p>
            <a:endParaRPr kumimoji="1" lang="en-US" altLang="ja-JP" sz="1100" dirty="0" smtClean="0"/>
          </a:p>
          <a:p>
            <a:r>
              <a:rPr kumimoji="1" lang="en-US" altLang="ja-JP" sz="2400" dirty="0" smtClean="0"/>
              <a:t>     can be obtained from R(</a:t>
            </a:r>
            <a:r>
              <a:rPr kumimoji="1" lang="en-US" altLang="ja-JP" sz="2400" dirty="0" err="1" smtClean="0"/>
              <a:t>n;N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329710"/>
            <a:ext cx="7344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T</a:t>
            </a:r>
            <a:r>
              <a:rPr kumimoji="1" lang="en-US" altLang="ja-JP" sz="2400" dirty="0" smtClean="0"/>
              <a:t>he truncation has to be well justified</a:t>
            </a:r>
            <a:r>
              <a:rPr kumimoji="1" lang="en-US" altLang="ja-JP" sz="2400" dirty="0" smtClean="0"/>
              <a:t>.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Some distributions are automatically </a:t>
            </a:r>
            <a:r>
              <a:rPr kumimoji="1" lang="en-US" altLang="ja-JP" sz="2400" dirty="0" smtClean="0"/>
              <a:t>truncated.</a:t>
            </a:r>
            <a:endParaRPr kumimoji="1"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Correct efficiency correction is possible.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binomial</a:t>
            </a:r>
            <a:r>
              <a:rPr lang="en-US" altLang="ja-JP" sz="2400" dirty="0" smtClean="0"/>
              <a:t>, hyper-geometric, beta-binomial, </a:t>
            </a:r>
            <a:r>
              <a:rPr lang="en-US" altLang="ja-JP" sz="2400" dirty="0" smtClean="0"/>
              <a:t>… , binomial </a:t>
            </a:r>
            <a:r>
              <a:rPr lang="en-US" altLang="ja-JP" sz="2400" dirty="0" smtClean="0"/>
              <a:t>with fluctuating probability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Compared to unfolding method,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numerically cheaper and would be more stable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origin of error is more apparent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Extension to multi-variable case is straightforward.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6136" y="4124366"/>
            <a:ext cx="2150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He, Luo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last Friday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4932040" y="1340768"/>
            <a:ext cx="3816424" cy="18440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60583" y="1340768"/>
            <a:ext cx="3816424" cy="18440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540847" cy="584775"/>
          </a:xfrm>
        </p:spPr>
        <p:txBody>
          <a:bodyPr/>
          <a:lstStyle/>
          <a:p>
            <a:r>
              <a:rPr kumimoji="1" lang="en-US" altLang="ja-JP" dirty="0" smtClean="0"/>
              <a:t> Proton </a:t>
            </a:r>
            <a:r>
              <a:rPr kumimoji="1" lang="en-US" altLang="ja-JP" dirty="0" err="1" smtClean="0"/>
              <a:t>v.s</a:t>
            </a:r>
            <a:r>
              <a:rPr kumimoji="1" lang="en-US" altLang="ja-JP" dirty="0" smtClean="0"/>
              <a:t>. Baryon Number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437112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The difference would be large.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Reconstruction of &lt;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&gt;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is possible using the binomial model.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The use of binomial model is justified by “isospin randomization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And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the loss due to momentum cut…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484784"/>
            <a:ext cx="34631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proton number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94518" y="1484783"/>
            <a:ext cx="34914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Many theories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baryon number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N_p^n \rangle_{\rm c}&#10;\end{align*}&lt;/body&gt;&#10;  &lt;fcolor&gt;FF000000&lt;/fcolor&gt;&#10;  &lt;bcolor&gt;FFFFFFFF&lt;/bcolor&gt;&#10;  &lt;transparent&gt;True&lt;/transparent&gt;&#10;  &lt;resolution&gt;1800&lt;/resolution&gt;&#10;  &lt;imageh&gt;283&lt;/imageh&gt;&#10;  &lt;imagew&gt;612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1010214" cy="46714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_{\rm B}^n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12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45" y="2516671"/>
            <a:ext cx="1010214" cy="412669"/>
          </a:xfrm>
          <a:prstGeom prst="rect">
            <a:avLst/>
          </a:prstGeom>
        </p:spPr>
      </p:pic>
      <p:sp>
        <p:nvSpPr>
          <p:cNvPr id="15" name="左右矢印 14"/>
          <p:cNvSpPr/>
          <p:nvPr/>
        </p:nvSpPr>
        <p:spPr>
          <a:xfrm>
            <a:off x="4050468" y="1686693"/>
            <a:ext cx="1008112" cy="1083156"/>
          </a:xfrm>
          <a:prstGeom prst="leftRightArrow">
            <a:avLst>
              <a:gd name="adj1" fmla="val 50000"/>
              <a:gd name="adj2" fmla="val 3454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下カーブ矢印 15"/>
          <p:cNvSpPr/>
          <p:nvPr/>
        </p:nvSpPr>
        <p:spPr>
          <a:xfrm flipV="1">
            <a:off x="3320073" y="3192800"/>
            <a:ext cx="2548071" cy="691393"/>
          </a:xfrm>
          <a:prstGeom prst="curvedDownArrow">
            <a:avLst>
              <a:gd name="adj1" fmla="val 55347"/>
              <a:gd name="adj2" fmla="val 128348"/>
              <a:gd name="adj3" fmla="val 42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3415259"/>
            <a:ext cx="26239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measurement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50% efficiency loss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6486" y="806367"/>
            <a:ext cx="285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2012; 2012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5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980728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Understanding dynamical aspects of fluctuations is important!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Plenty </a:t>
            </a: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information </a:t>
            </a: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in </a:t>
            </a:r>
            <a:r>
              <a:rPr lang="en-US" altLang="ja-JP" sz="2400" dirty="0" err="1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y</a:t>
            </a: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dependence of </a:t>
            </a:r>
            <a:r>
              <a:rPr lang="en-US" altLang="ja-JP" sz="2400" dirty="0" err="1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cumulants</a:t>
            </a: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Higher order </a:t>
            </a:r>
            <a:r>
              <a:rPr kumimoji="1" lang="en-US" altLang="ja-JP" sz="2400" dirty="0" err="1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cumulants</a:t>
            </a: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can behave non-monotonically.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can </a:t>
            </a: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be used for constraining parameters.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Non-monotonicity in 2</a:t>
            </a:r>
            <a:r>
              <a:rPr kumimoji="1" lang="en-US" altLang="ja-JP" sz="2400" baseline="300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nd</a:t>
            </a: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order </a:t>
            </a:r>
            <a:r>
              <a:rPr kumimoji="1" lang="en-US" altLang="ja-JP" sz="2400" dirty="0" err="1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cumulant</a:t>
            </a: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is an experimental signal for </a:t>
            </a: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 </a:t>
            </a: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existence of the QCD-CP.</a:t>
            </a:r>
            <a:endParaRPr kumimoji="1" lang="en-US" altLang="ja-JP" sz="2400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A general algorithm for the efficiency correction:</a:t>
            </a:r>
            <a:endParaRPr lang="en-US" altLang="ja-JP" sz="2400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Correct reconstruction for non-binomial response.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Smaller numerical cost than unfolding methods.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Reonstructing</a:t>
            </a: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baryon # </a:t>
            </a:r>
            <a:r>
              <a:rPr lang="en-US" altLang="ja-JP" sz="2400" dirty="0" err="1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cumulants</a:t>
            </a: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is important</a:t>
            </a:r>
            <a:r>
              <a:rPr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Let’s continue the search for the QCD-CP!</a:t>
            </a:r>
            <a:endParaRPr lang="en-US" altLang="ja-JP" sz="2400" dirty="0" smtClean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9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4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629" b="9968"/>
          <a:stretch/>
        </p:blipFill>
        <p:spPr>
          <a:xfrm>
            <a:off x="935115" y="991610"/>
            <a:ext cx="2479408" cy="1152127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四角形吹き出し 21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四角形吹き出し 22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40488" y="785433"/>
            <a:ext cx="1888361" cy="5616166"/>
            <a:chOff x="3840488" y="785433"/>
            <a:chExt cx="1888361" cy="5616166"/>
          </a:xfrm>
        </p:grpSpPr>
        <p:sp>
          <p:nvSpPr>
            <p:cNvPr id="35" name="四角形吹き出し 34"/>
            <p:cNvSpPr/>
            <p:nvPr/>
          </p:nvSpPr>
          <p:spPr>
            <a:xfrm>
              <a:off x="4309720" y="5499441"/>
              <a:ext cx="1419129" cy="902158"/>
            </a:xfrm>
            <a:prstGeom prst="wedgeRectCallout">
              <a:avLst>
                <a:gd name="adj1" fmla="val -82196"/>
                <a:gd name="adj2" fmla="val -103613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330068" y="5939934"/>
              <a:ext cx="1383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baryon #</a:t>
              </a:r>
              <a:endParaRPr kumimoji="1" lang="ja-JP" altLang="en-US" sz="2400" dirty="0"/>
            </a:p>
          </p:txBody>
        </p: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75" y="5676145"/>
              <a:ext cx="1216879" cy="291347"/>
            </a:xfrm>
            <a:prstGeom prst="rect">
              <a:avLst/>
            </a:prstGeom>
          </p:spPr>
        </p:pic>
        <p:cxnSp>
          <p:nvCxnSpPr>
            <p:cNvPr id="38" name="直線コネクタ 37"/>
            <p:cNvCxnSpPr>
              <a:endCxn id="35" idx="4"/>
            </p:cNvCxnSpPr>
            <p:nvPr/>
          </p:nvCxnSpPr>
          <p:spPr>
            <a:xfrm>
              <a:off x="3840488" y="785433"/>
              <a:ext cx="12329" cy="423033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76256" y="188640"/>
            <a:ext cx="207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MK, NPA(2015)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539552" y="970483"/>
            <a:ext cx="5219935" cy="39497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87299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: w/ </a:t>
            </a:r>
            <a:r>
              <a:rPr lang="en-US" altLang="ja-JP" dirty="0" smtClean="0"/>
              <a:t>Critical Fluctuation  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6228184" y="989705"/>
            <a:ext cx="2808312" cy="4444968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000000&lt;/fcolor&gt;&#10;  &lt;bcolor&gt;FFFFFFFF&lt;/bcolor&gt;&#10;  &lt;transparent&gt;True&lt;/transparent&gt;&#10;  &lt;resolution&gt;1800&lt;/resolution&gt;&#10;  &lt;imageh&gt;689&lt;/imageh&gt;&#10;  &lt;imagew&gt;2086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2378527" cy="78562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000000&lt;/fcolor&gt;&#10;  &lt;bcolor&gt;FFFFFFFF&lt;/bcolor&gt;&#10;  &lt;transparent&gt;True&lt;/transparent&gt;&#10;  &lt;resolution&gt;1800&lt;/resolution&gt;&#10;  &lt;imageh&gt;687&lt;/imageh&gt;&#10;  &lt;imagew&gt;2073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363704" cy="783340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92310" cy="584775"/>
          </a:xfrm>
        </p:spPr>
        <p:txBody>
          <a:bodyPr/>
          <a:lstStyle/>
          <a:p>
            <a:r>
              <a:rPr kumimoji="1" lang="en-US" altLang="ja-JP" dirty="0" smtClean="0"/>
              <a:t> Translating Languages  </a:t>
            </a:r>
            <a:endParaRPr kumimoji="1" lang="ja-JP" altLang="en-US" dirty="0"/>
          </a:p>
        </p:txBody>
      </p:sp>
      <p:pic>
        <p:nvPicPr>
          <p:cNvPr id="135" name="図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189"/>
            <a:ext cx="4185543" cy="2664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36960"/>
            <a:ext cx="3543624" cy="2664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7" name="テキスト ボックス 136"/>
          <p:cNvSpPr txBox="1"/>
          <p:nvPr/>
        </p:nvSpPr>
        <p:spPr>
          <a:xfrm>
            <a:off x="934581" y="853919"/>
            <a:ext cx="3251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Brownian particle model</a:t>
            </a:r>
            <a:endParaRPr kumimoji="1" lang="ja-JP" altLang="en-US" sz="24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5534686" y="853918"/>
            <a:ext cx="233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From </a:t>
            </a:r>
            <a:r>
              <a:rPr kumimoji="1" lang="en-US" altLang="ja-JP" sz="2400" dirty="0" err="1" smtClean="0"/>
              <a:t>Bzdak’s</a:t>
            </a:r>
            <a:r>
              <a:rPr kumimoji="1" lang="en-US" altLang="ja-JP" sz="2400" dirty="0" smtClean="0"/>
              <a:t> talk</a:t>
            </a:r>
            <a:endParaRPr kumimoji="1" lang="ja-JP" altLang="en-US" sz="2400" dirty="0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\langle n^m \bar{n}^{\bar m} \rangle_{\rm fc}&#10;=\kappa_{m\bar m} \Delta y&#10;F_{m+\bar m}(\Delta y/d)&#10;\end{align*}&lt;/body&gt;&#10;  &lt;fcolor&gt;FF000000&lt;/fcolor&gt;&#10;  &lt;bcolor&gt;FFFFFFFF&lt;/bcolor&gt;&#10;  &lt;transparent&gt;True&lt;/transparent&gt;&#10;  &lt;resolution&gt;1800&lt;/resolution&gt;&#10;  &lt;imageh&gt;268&lt;/imageh&gt;&#10;  &lt;imagew&gt;3630&lt;/imagew&gt;&#10;  &lt;scale&gt;50&lt;/scale&gt;&#10;  &lt;cursor&gt;11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4323191" cy="319177"/>
          </a:xfrm>
          <a:prstGeom prst="rect">
            <a:avLst/>
          </a:prstGeom>
        </p:spPr>
      </p:pic>
      <p:pic>
        <p:nvPicPr>
          <p:cNvPr id="152" name="TexTeXPicture" descr="&lt;?xml version=&quot;1.0&quot; encoding=&quot;utf-16&quot;?&gt;&#10;&lt;TeXTeX&gt;&#10;  &lt;preamble&gt;\documentclass{jarticle}&#10;\usepackage{amsmath}&#10;\pagestyle{empty}&lt;/preamble&gt;&#10;  &lt;body&gt;\begin{align*} &#10;c_{m\bar{m}}^0 = \frac12 \frac{\partial^2}{\partial \Delta y^2} \langle n^m \bar{n}^{\bar m} \rangle_{\rm fc} \Big|_{\Delta y\to0}&#10;=\kappa_{m\bar m}&#10;\frac{\partial}{\partial \Delta y}&#10;F_{m+\bar m}(\Delta y/d)&#10;\Big|_{\Delta y\to0}&#10;\end{align*}&lt;/body&gt;&#10;  &lt;fcolor&gt;FF000000&lt;/fcolor&gt;&#10;  &lt;bcolor&gt;FFFFFFFF&lt;/bcolor&gt;&#10;  &lt;transparent&gt;True&lt;/transparent&gt;&#10;  &lt;resolution&gt;1800&lt;/resolution&gt;&#10;  &lt;imageh&gt;594&lt;/imageh&gt;&#10;  &lt;imagew&gt;6827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7030317" cy="611689"/>
          </a:xfrm>
          <a:prstGeom prst="rect">
            <a:avLst/>
          </a:prstGeom>
        </p:spPr>
      </p:pic>
      <p:pic>
        <p:nvPicPr>
          <p:cNvPr id="153" name="TexTeXPicture" descr="&lt;?xml version=&quot;1.0&quot; encoding=&quot;utf-16&quot;?&gt;&#10;&lt;TeXTeX&gt;&#10;  &lt;preamble&gt;\documentclass{jarticle}&#10;\usepackage{amsmath}&#10;\pagestyle{empty}&lt;/preamble&gt;&#10;  &lt;body&gt;\begin{align*} &#10;=\frac{\kappa_{m\bar m}}d&#10;\frac1{\sqrt{(m+\bar{m})(2\pi)^{m+\bar{m}-1}}}&#10;\end{align*}&lt;/body&gt;&#10;  &lt;fcolor&gt;FF000000&lt;/fcolor&gt;&#10;  &lt;bcolor&gt;FFFFFFFF&lt;/bcolor&gt;&#10;  &lt;transparent&gt;True&lt;/transparent&gt;&#10;  &lt;resolution&gt;1800&lt;/resolution&gt;&#10;  &lt;imageh&gt;614&lt;/imageh&gt;&#10;  &lt;imagew&gt;3276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0" y="5595593"/>
            <a:ext cx="3373563" cy="632284"/>
          </a:xfrm>
          <a:prstGeom prst="rect">
            <a:avLst/>
          </a:prstGeom>
        </p:spPr>
      </p:pic>
      <p:pic>
        <p:nvPicPr>
          <p:cNvPr id="158" name="TexTeXPicture" descr="&lt;?xml version=&quot;1.0&quot; encoding=&quot;utf-16&quot;?&gt;&#10;&lt;TeXTeX&gt;&#10;  &lt;preamble&gt;\documentclass{article}&#10;\usepackage{amsmath}&#10;\pagestyle{empty}&lt;/preamble&gt;&#10;  &lt;body&gt;\begin{align*} &#10;&amp;amp;\kappa_{m\bar{m}} :{\rm ~F~ cumulants~ at~ initial~ condition}&#10;\\&amp;amp;&#10;d : {\rm ~diffusion~ distance}&#10;\end{align*}&lt;/body&gt;&#10;  &lt;fcolor&gt;FF000000&lt;/fcolor&gt;&#10;  &lt;bcolor&gt;FFFFFFFF&lt;/bcolor&gt;&#10;  &lt;transparent&gt;True&lt;/transparent&gt;&#10;  &lt;resolution&gt;1800&lt;/resolution&gt;&#10;  &lt;imageh&gt;549&lt;/imageh&gt;&#10;  &lt;imagew&gt;4255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145910"/>
            <a:ext cx="4095424" cy="5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95536" y="1340768"/>
            <a:ext cx="230425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</a:t>
            </a:r>
            <a:r>
              <a:rPr kumimoji="1" lang="en-US" altLang="ja-JP" dirty="0" smtClean="0"/>
              <a:t>iffusion </a:t>
            </a:r>
            <a:endParaRPr kumimoji="1" lang="en-US" altLang="ja-JP" sz="24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Evolution</a:t>
            </a:r>
            <a:r>
              <a:rPr kumimoji="1" lang="en-US" altLang="ja-JP" dirty="0" smtClean="0"/>
              <a:t> of Critical Fluctuations: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order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Evolution of Critical Fluctuations: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</a:t>
            </a:r>
            <a:endParaRPr kumimoji="1" lang="en-US" altLang="ja-JP" sz="24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Non-binomial Efficiency Correction</a:t>
            </a:r>
            <a:endParaRPr lang="en-US" altLang="ja-JP" sz="4000" dirty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altLang="ja-JP" sz="2400" dirty="0"/>
              <a:t>P</a:t>
            </a:r>
            <a:r>
              <a:rPr kumimoji="1" lang="en-US" altLang="ja-JP" sz="2400" dirty="0" smtClean="0"/>
              <a:t>revious methods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New general method</a:t>
            </a: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91880" y="5661248"/>
            <a:ext cx="4884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Ono, PLB 728, 386 (2014)</a:t>
            </a:r>
          </a:p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 PRL90, 064911 (2014)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MK, NPA942, 65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37230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538489" y="2937908"/>
            <a:ext cx="3337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Distributions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smtClean="0"/>
              <a:t>Y and</a:t>
            </a:r>
            <a:endParaRPr lang="en-US" altLang="ja-JP" sz="2400" dirty="0" smtClean="0"/>
          </a:p>
          <a:p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 are different due to</a:t>
            </a:r>
          </a:p>
          <a:p>
            <a:r>
              <a:rPr kumimoji="1" lang="en-US" altLang="ja-JP" sz="2400" dirty="0" smtClean="0"/>
              <a:t>“thermal blurring”.</a:t>
            </a:r>
          </a:p>
          <a:p>
            <a:pPr algn="r"/>
            <a:r>
              <a:rPr lang="en-US" altLang="ja-JP" dirty="0" smtClean="0">
                <a:solidFill>
                  <a:srgbClr val="002060"/>
                </a:solidFill>
              </a:rPr>
              <a:t>Ohnishi, MK, </a:t>
            </a:r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PRC(2016)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" name="グループ化 68"/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70" name="四角形吹き出し 69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82" name="直線矢印コネクタ 81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85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86" name="フリーフォーム 85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574222" y="5152367"/>
            <a:ext cx="3659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Y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continue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to change unti</a:t>
            </a:r>
            <a:r>
              <a:rPr lang="en-US" altLang="ja-JP" sz="2400" dirty="0"/>
              <a:t>l</a:t>
            </a:r>
            <a:r>
              <a:rPr kumimoji="1" lang="en-US" altLang="ja-JP" sz="2400" dirty="0" smtClean="0"/>
              <a:t> 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4132" y="21814"/>
            <a:ext cx="3029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altLang="ja-JP" dirty="0"/>
              <a:t>Asakawa, Heinz, </a:t>
            </a:r>
            <a:r>
              <a:rPr lang="de-DE" altLang="ja-JP" dirty="0" smtClean="0"/>
              <a:t>Muller (2000)</a:t>
            </a:r>
            <a:endParaRPr lang="de-DE" altLang="ja-JP" dirty="0"/>
          </a:p>
          <a:p>
            <a:pPr algn="r"/>
            <a:r>
              <a:rPr lang="de-DE" altLang="ja-JP" dirty="0"/>
              <a:t>Jeon, </a:t>
            </a:r>
            <a:r>
              <a:rPr lang="de-DE" altLang="ja-JP" dirty="0" smtClean="0"/>
              <a:t>Koch (2000)</a:t>
            </a:r>
            <a:endParaRPr lang="de-DE" altLang="ja-JP" dirty="0"/>
          </a:p>
          <a:p>
            <a:pPr algn="r"/>
            <a:r>
              <a:rPr lang="en-US" altLang="ja-JP" dirty="0" err="1" smtClean="0"/>
              <a:t>Shuryak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Stephanov</a:t>
            </a:r>
            <a:r>
              <a:rPr lang="en-US" altLang="ja-JP" dirty="0" smtClean="0"/>
              <a:t> (2001)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2485379" y="2802540"/>
            <a:ext cx="2952328" cy="2160240"/>
            <a:chOff x="4637049" y="3851642"/>
            <a:chExt cx="2952328" cy="2160240"/>
          </a:xfrm>
        </p:grpSpPr>
        <p:sp>
          <p:nvSpPr>
            <p:cNvPr id="52" name="四角形吹き出し 51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6762"/>
                <a:gd name="adj2" fmla="val -28204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64" name="直線矢印コネクタ 63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grpSp>
        <p:nvGrpSpPr>
          <p:cNvPr id="32" name="グループ化 31"/>
          <p:cNvGrpSpPr/>
          <p:nvPr/>
        </p:nvGrpSpPr>
        <p:grpSpPr>
          <a:xfrm>
            <a:off x="3275856" y="764704"/>
            <a:ext cx="2952328" cy="2160240"/>
            <a:chOff x="4785434" y="1196752"/>
            <a:chExt cx="2952328" cy="2160240"/>
          </a:xfrm>
        </p:grpSpPr>
        <p:sp>
          <p:nvSpPr>
            <p:cNvPr id="33" name="四角形吹き出し 32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90926"/>
                <a:gd name="adj2" fmla="val -9127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2354" cy="584775"/>
          </a:xfrm>
        </p:spPr>
        <p:txBody>
          <a:bodyPr/>
          <a:lstStyle/>
          <a:p>
            <a:r>
              <a:rPr kumimoji="1" lang="en-US" altLang="ja-JP" smtClean="0"/>
              <a:t> (Non-Interacting) </a:t>
            </a:r>
            <a:r>
              <a:rPr kumimoji="1" lang="en-US" altLang="ja-JP" dirty="0" smtClean="0"/>
              <a:t>Brownian Particle </a:t>
            </a:r>
            <a:r>
              <a:rPr lang="en-US" altLang="ja-JP" dirty="0" smtClean="0"/>
              <a:t>Model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154"/>
          <p:cNvSpPr/>
          <p:nvPr/>
        </p:nvSpPr>
        <p:spPr>
          <a:xfrm>
            <a:off x="1284346" y="5877272"/>
            <a:ext cx="2951494" cy="84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2354" cy="584775"/>
          </a:xfrm>
        </p:spPr>
        <p:txBody>
          <a:bodyPr/>
          <a:lstStyle/>
          <a:p>
            <a:r>
              <a:rPr kumimoji="1" lang="en-US" altLang="ja-JP" dirty="0" smtClean="0"/>
              <a:t> (Non-Interacting) Brownian Particle Model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/>
          <p:cNvGrpSpPr/>
          <p:nvPr/>
        </p:nvGrpSpPr>
        <p:grpSpPr>
          <a:xfrm>
            <a:off x="961378" y="1939288"/>
            <a:ext cx="2720930" cy="2312008"/>
            <a:chOff x="961378" y="1939288"/>
            <a:chExt cx="2720930" cy="2247670"/>
          </a:xfrm>
        </p:grpSpPr>
        <p:sp>
          <p:nvSpPr>
            <p:cNvPr id="164" name="二等辺三角形 163"/>
            <p:cNvSpPr/>
            <p:nvPr/>
          </p:nvSpPr>
          <p:spPr>
            <a:xfrm>
              <a:off x="1965808" y="1939288"/>
              <a:ext cx="1716500" cy="224767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diffusion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distance</a:t>
              </a:r>
            </a:p>
          </p:txBody>
        </p:sp>
        <p:pic>
          <p:nvPicPr>
            <p:cNvPr id="168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907981" y="6237312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465024" y="1654562"/>
            <a:ext cx="5571472" cy="4397332"/>
            <a:chOff x="3465024" y="1654562"/>
            <a:chExt cx="5571472" cy="4397332"/>
          </a:xfrm>
        </p:grpSpPr>
        <p:sp>
          <p:nvSpPr>
            <p:cNvPr id="12" name="角丸四角形 11"/>
            <p:cNvSpPr/>
            <p:nvPr/>
          </p:nvSpPr>
          <p:spPr>
            <a:xfrm>
              <a:off x="5191980" y="5373216"/>
              <a:ext cx="3844516" cy="67867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0" name="正方形/長方形 149"/>
            <p:cNvSpPr/>
            <p:nvPr/>
          </p:nvSpPr>
          <p:spPr>
            <a:xfrm>
              <a:off x="3465024" y="1654562"/>
              <a:ext cx="2226956" cy="3466526"/>
            </a:xfrm>
            <a:prstGeom prst="rect">
              <a:avLst/>
            </a:prstGeom>
            <a:solidFill>
              <a:srgbClr val="4F81BD">
                <a:alpha val="37000"/>
              </a:srgbClr>
            </a:solidFill>
            <a:ln w="25400" cap="flat" cmpd="sng" algn="ctr">
              <a:solidFill>
                <a:srgbClr val="4F81BD">
                  <a:shade val="50000"/>
                  <a:alpha val="53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2" name="左中かっこ 151"/>
            <p:cNvSpPr/>
            <p:nvPr/>
          </p:nvSpPr>
          <p:spPr>
            <a:xfrm rot="16200000">
              <a:off x="4385730" y="4206001"/>
              <a:ext cx="385543" cy="2226956"/>
            </a:xfrm>
            <a:prstGeom prst="leftBrace">
              <a:avLst>
                <a:gd name="adj1" fmla="val 27563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6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00" y="5512251"/>
              <a:ext cx="577636" cy="262561"/>
            </a:xfrm>
            <a:prstGeom prst="rect">
              <a:avLst/>
            </a:prstGeom>
          </p:spPr>
        </p:pic>
        <p:sp>
          <p:nvSpPr>
            <p:cNvPr id="5" name="右矢印 4"/>
            <p:cNvSpPr/>
            <p:nvPr/>
          </p:nvSpPr>
          <p:spPr>
            <a:xfrm>
              <a:off x="5292080" y="5445224"/>
              <a:ext cx="419060" cy="52601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690056" y="5484851"/>
              <a:ext cx="3226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Study 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Y dependence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8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6000013"/>
            <a:ext cx="1075316" cy="24065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76822" y="624066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Poisson distribution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3" y="541075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792225" y="1195749"/>
            <a:ext cx="5579975" cy="42221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0943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0247" y="3128510"/>
            <a:ext cx="2315709" cy="34342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64859" y="119731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715" y="1291437"/>
            <a:ext cx="2024154" cy="33983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65800" y="1659281"/>
            <a:ext cx="4500000" cy="328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237464" y="4077072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367042" y="1981088"/>
            <a:ext cx="432048" cy="76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865250" y="1916832"/>
            <a:ext cx="4320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218892" y="1574997"/>
            <a:ext cx="4608000" cy="45719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73847" y="820671"/>
            <a:ext cx="3149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Before</a:t>
            </a:r>
            <a:r>
              <a:rPr kumimoji="1" lang="en-US" altLang="ja-JP" sz="2800" dirty="0" smtClean="0"/>
              <a:t> the diffusion</a:t>
            </a:r>
            <a:endParaRPr kumimoji="1" lang="ja-JP" altLang="en-US" sz="28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5821075" y="1923767"/>
            <a:ext cx="0" cy="936104"/>
          </a:xfrm>
          <a:prstGeom prst="line">
            <a:avLst/>
          </a:prstGeom>
          <a:ln w="1270"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3" y="541075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792225" y="1195749"/>
            <a:ext cx="5579975" cy="42221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0943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0247" y="3128510"/>
            <a:ext cx="2315709" cy="34342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64859" y="119731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715" y="1291437"/>
            <a:ext cx="2024154" cy="3398311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5821075" y="1923767"/>
            <a:ext cx="0" cy="936104"/>
          </a:xfrm>
          <a:prstGeom prst="line">
            <a:avLst/>
          </a:prstGeom>
          <a:ln w="1270"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911993" y="827617"/>
            <a:ext cx="287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A</a:t>
            </a:r>
            <a:r>
              <a:rPr kumimoji="1" lang="en-US" altLang="ja-JP" sz="2800" b="1" dirty="0" smtClean="0">
                <a:solidFill>
                  <a:srgbClr val="7030A0"/>
                </a:solidFill>
              </a:rPr>
              <a:t>ft</a:t>
            </a:r>
            <a:r>
              <a:rPr kumimoji="1" lang="en-US" altLang="ja-JP" sz="2800" b="1" dirty="0" smtClean="0">
                <a:solidFill>
                  <a:srgbClr val="3333FF"/>
                </a:solidFill>
              </a:rPr>
              <a:t>er</a:t>
            </a:r>
            <a:r>
              <a:rPr kumimoji="1" lang="en-US" altLang="ja-JP" sz="2800" dirty="0" smtClean="0"/>
              <a:t> the diffusion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552" y="5912147"/>
            <a:ext cx="836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at small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is modified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toward a Poisson value.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on-monotonic behavior can appear.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171508" y="1595244"/>
            <a:ext cx="2056676" cy="3456384"/>
            <a:chOff x="4171508" y="1595244"/>
            <a:chExt cx="2056676" cy="3456384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4171508" y="1595244"/>
              <a:ext cx="0" cy="345638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四角形吹き出し 22"/>
            <p:cNvSpPr/>
            <p:nvPr/>
          </p:nvSpPr>
          <p:spPr>
            <a:xfrm>
              <a:off x="4420284" y="4082270"/>
              <a:ext cx="1751189" cy="902158"/>
            </a:xfrm>
            <a:prstGeom prst="wedgeRectCallout">
              <a:avLst>
                <a:gd name="adj1" fmla="val -63034"/>
                <a:gd name="adj2" fmla="val -103613"/>
              </a:avLst>
            </a:prstGeom>
            <a:solidFill>
              <a:srgbClr val="FFFFFF">
                <a:alpha val="8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63571" y="4574645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(rough estimate)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40" y="4242002"/>
              <a:ext cx="1216879" cy="291347"/>
            </a:xfrm>
            <a:prstGeom prst="rect">
              <a:avLst/>
            </a:prstGeom>
          </p:spPr>
        </p:pic>
      </p:grpSp>
      <p:sp>
        <p:nvSpPr>
          <p:cNvPr id="31" name="上矢印 30"/>
          <p:cNvSpPr/>
          <p:nvPr/>
        </p:nvSpPr>
        <p:spPr>
          <a:xfrm flipV="1">
            <a:off x="1331640" y="2266683"/>
            <a:ext cx="1039079" cy="1306332"/>
          </a:xfrm>
          <a:prstGeom prst="upArrow">
            <a:avLst>
              <a:gd name="adj1" fmla="val 50000"/>
              <a:gd name="adj2" fmla="val 70759"/>
            </a:avLst>
          </a:prstGeom>
          <a:solidFill>
            <a:srgbClr val="9F293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6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5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17961</TotalTime>
  <Words>1448</Words>
  <Application>Microsoft Office PowerPoint</Application>
  <PresentationFormat>画面に合わせる (4:3)</PresentationFormat>
  <Paragraphs>362</Paragraphs>
  <Slides>39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Symbol</vt:lpstr>
      <vt:lpstr>Wingdings</vt:lpstr>
      <vt:lpstr>Office テーマ</vt:lpstr>
      <vt:lpstr>1_標準デザイン</vt:lpstr>
      <vt:lpstr>Evolution of Critical Fluctuations / Non-binomial Efficiency correction</vt:lpstr>
      <vt:lpstr>Contents</vt:lpstr>
      <vt:lpstr> Higher-Order Cumulants  </vt:lpstr>
      <vt:lpstr>Contents</vt:lpstr>
      <vt:lpstr> Time Evolution of Fluctuations  </vt:lpstr>
      <vt:lpstr> (Non-Interacting) Brownian Particle Model  </vt:lpstr>
      <vt:lpstr> (Non-Interacting) Brownian Particle Model  </vt:lpstr>
      <vt:lpstr> 4th Order Cumulant  </vt:lpstr>
      <vt:lpstr> 4th Order Cumulant  </vt:lpstr>
      <vt:lpstr> Time Evolution of Fluctuations  </vt:lpstr>
      <vt:lpstr> Rapidity Window Dep.  </vt:lpstr>
      <vt:lpstr>Contents</vt:lpstr>
      <vt:lpstr> Effect of Dynamical Evolution  </vt:lpstr>
      <vt:lpstr> Dynamical Evolution of Critical Fluctuations  </vt:lpstr>
      <vt:lpstr> Soft Mode of QCD-CP = Conserved Mode  </vt:lpstr>
      <vt:lpstr> Analysis of 2nd-order Cumulant  </vt:lpstr>
      <vt:lpstr> Parametrizing D(t) and c(t)  </vt:lpstr>
      <vt:lpstr> Crossover / Cumulant  </vt:lpstr>
      <vt:lpstr> Critical Point / Cumulant  </vt:lpstr>
      <vt:lpstr> Criticap Point / Correlation Func.  </vt:lpstr>
      <vt:lpstr>Contents</vt:lpstr>
      <vt:lpstr> Analysis of 3rd-order Cumulant  </vt:lpstr>
      <vt:lpstr> Time Evolution: Near CP  </vt:lpstr>
      <vt:lpstr> Time Evolution: Near CP  </vt:lpstr>
      <vt:lpstr> Time Evolution: Near CP  </vt:lpstr>
      <vt:lpstr>Contents</vt:lpstr>
      <vt:lpstr> Efficiency / Efficiency Correction  </vt:lpstr>
      <vt:lpstr> Response Matrix  </vt:lpstr>
      <vt:lpstr> Efficiency Correction  </vt:lpstr>
      <vt:lpstr> Binomial Model  </vt:lpstr>
      <vt:lpstr> General Efficiency Correction  </vt:lpstr>
      <vt:lpstr> A Toy-Model Analysis  </vt:lpstr>
      <vt:lpstr> Comments  </vt:lpstr>
      <vt:lpstr> Proton v.s. Baryon Number Cumulants  </vt:lpstr>
      <vt:lpstr> Summary  </vt:lpstr>
      <vt:lpstr> Baryons in Hadronic Phase  </vt:lpstr>
      <vt:lpstr> Dh Dependence: 4th order  </vt:lpstr>
      <vt:lpstr> 4th order : w/ Critical Fluctuation  </vt:lpstr>
      <vt:lpstr> Translating Languages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1235</cp:revision>
  <dcterms:created xsi:type="dcterms:W3CDTF">2011-06-07T09:50:32Z</dcterms:created>
  <dcterms:modified xsi:type="dcterms:W3CDTF">2018-02-12T11:51:35Z</dcterms:modified>
</cp:coreProperties>
</file>