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30"/>
  </p:notesMasterIdLst>
  <p:sldIdLst>
    <p:sldId id="889" r:id="rId4"/>
    <p:sldId id="903" r:id="rId5"/>
    <p:sldId id="904" r:id="rId6"/>
    <p:sldId id="905" r:id="rId7"/>
    <p:sldId id="906" r:id="rId8"/>
    <p:sldId id="899" r:id="rId9"/>
    <p:sldId id="875" r:id="rId10"/>
    <p:sldId id="824" r:id="rId11"/>
    <p:sldId id="876" r:id="rId12"/>
    <p:sldId id="878" r:id="rId13"/>
    <p:sldId id="879" r:id="rId14"/>
    <p:sldId id="907" r:id="rId15"/>
    <p:sldId id="881" r:id="rId16"/>
    <p:sldId id="883" r:id="rId17"/>
    <p:sldId id="887" r:id="rId18"/>
    <p:sldId id="895" r:id="rId19"/>
    <p:sldId id="896" r:id="rId20"/>
    <p:sldId id="902" r:id="rId21"/>
    <p:sldId id="836" r:id="rId22"/>
    <p:sldId id="908" r:id="rId23"/>
    <p:sldId id="909" r:id="rId24"/>
    <p:sldId id="910" r:id="rId25"/>
    <p:sldId id="781" r:id="rId26"/>
    <p:sldId id="901" r:id="rId27"/>
    <p:sldId id="898" r:id="rId28"/>
    <p:sldId id="775" r:id="rId2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9F2936"/>
    <a:srgbClr val="3333FF"/>
    <a:srgbClr val="FF0000"/>
    <a:srgbClr val="4EA5D8"/>
    <a:srgbClr val="CCCC00"/>
    <a:srgbClr val="003300"/>
    <a:srgbClr val="66FF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10" autoAdjust="0"/>
    <p:restoredTop sz="96488" autoAdjust="0"/>
  </p:normalViewPr>
  <p:slideViewPr>
    <p:cSldViewPr>
      <p:cViewPr varScale="1">
        <p:scale>
          <a:sx n="93" d="100"/>
          <a:sy n="93" d="100"/>
        </p:scale>
        <p:origin x="859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C838E-31EC-40C1-8940-369804504364}" type="datetimeFigureOut">
              <a:rPr kumimoji="1" lang="ja-JP" altLang="en-US" smtClean="0"/>
              <a:t>2018/3/22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0489-EC92-4AD8-80DC-FB4734E5B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2660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2957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354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lang="ja-JP" altLang="en-US" smtClean="0">
                <a:solidFill>
                  <a:prstClr val="black"/>
                </a:solidFill>
              </a:rPr>
              <a:pPr/>
              <a:t>26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16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2018/3/22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2018/3/22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2018/3/22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36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04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3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19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30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3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28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1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2018/3/22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00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64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5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2018/3/22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2018/3/22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2018/3/22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2018/3/22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2018/3/22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2018/3/22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2018/3/22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2018/3/22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9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30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emf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emf"/><Relationship Id="rId11" Type="http://schemas.openxmlformats.org/officeDocument/2006/relationships/image" Target="../media/image41.png"/><Relationship Id="rId5" Type="http://schemas.openxmlformats.org/officeDocument/2006/relationships/image" Target="../media/image35.emf"/><Relationship Id="rId10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tiff"/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12" Type="http://schemas.openxmlformats.org/officeDocument/2006/relationships/image" Target="../media/image56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0.emf"/><Relationship Id="rId11" Type="http://schemas.openxmlformats.org/officeDocument/2006/relationships/image" Target="../media/image55.emf"/><Relationship Id="rId5" Type="http://schemas.openxmlformats.org/officeDocument/2006/relationships/image" Target="../media/image49.emf"/><Relationship Id="rId10" Type="http://schemas.openxmlformats.org/officeDocument/2006/relationships/image" Target="../media/image54.emf"/><Relationship Id="rId4" Type="http://schemas.openxmlformats.org/officeDocument/2006/relationships/image" Target="../media/image48.emf"/><Relationship Id="rId9" Type="http://schemas.openxmlformats.org/officeDocument/2006/relationships/image" Target="../media/image5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12" Type="http://schemas.openxmlformats.org/officeDocument/2006/relationships/image" Target="../media/image56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9.emf"/><Relationship Id="rId11" Type="http://schemas.openxmlformats.org/officeDocument/2006/relationships/image" Target="../media/image54.emf"/><Relationship Id="rId5" Type="http://schemas.openxmlformats.org/officeDocument/2006/relationships/image" Target="../media/image48.emf"/><Relationship Id="rId10" Type="http://schemas.openxmlformats.org/officeDocument/2006/relationships/image" Target="../media/image53.emf"/><Relationship Id="rId4" Type="http://schemas.openxmlformats.org/officeDocument/2006/relationships/image" Target="../media/image47.emf"/><Relationship Id="rId9" Type="http://schemas.openxmlformats.org/officeDocument/2006/relationships/image" Target="../media/image52.tif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12" Type="http://schemas.openxmlformats.org/officeDocument/2006/relationships/image" Target="../media/image56.pn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9.emf"/><Relationship Id="rId11" Type="http://schemas.openxmlformats.org/officeDocument/2006/relationships/image" Target="../media/image54.emf"/><Relationship Id="rId5" Type="http://schemas.openxmlformats.org/officeDocument/2006/relationships/image" Target="../media/image48.emf"/><Relationship Id="rId10" Type="http://schemas.openxmlformats.org/officeDocument/2006/relationships/image" Target="../media/image53.emf"/><Relationship Id="rId4" Type="http://schemas.openxmlformats.org/officeDocument/2006/relationships/image" Target="../media/image47.emf"/><Relationship Id="rId9" Type="http://schemas.openxmlformats.org/officeDocument/2006/relationships/image" Target="../media/image52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2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8.png"/><Relationship Id="rId5" Type="http://schemas.openxmlformats.org/officeDocument/2006/relationships/image" Target="../media/image64.png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emf"/><Relationship Id="rId9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ctrTitle"/>
          </p:nvPr>
        </p:nvSpPr>
        <p:spPr>
          <a:xfrm>
            <a:off x="0" y="1238895"/>
            <a:ext cx="9144000" cy="1470025"/>
          </a:xfrm>
        </p:spPr>
        <p:txBody>
          <a:bodyPr>
            <a:noAutofit/>
          </a:bodyPr>
          <a:lstStyle/>
          <a:p>
            <a:r>
              <a:rPr lang="en-US" altLang="ja-JP" sz="4800" dirty="0" smtClean="0">
                <a:latin typeface="+mn-lt"/>
              </a:rPr>
              <a:t>QCD</a:t>
            </a:r>
            <a:r>
              <a:rPr lang="ja-JP" altLang="en-US" sz="4800" dirty="0" smtClean="0">
                <a:latin typeface="+mn-lt"/>
              </a:rPr>
              <a:t>臨界点付近における保存電荷高次キュムラントの時間発展</a:t>
            </a:r>
            <a:endParaRPr kumimoji="1" lang="ja-JP" altLang="en-US" sz="4800" dirty="0">
              <a:latin typeface="+mn-lt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250949" y="3501008"/>
            <a:ext cx="4645824" cy="1237262"/>
          </a:xfrm>
        </p:spPr>
        <p:txBody>
          <a:bodyPr wrap="none">
            <a:spAutoFit/>
          </a:bodyPr>
          <a:lstStyle/>
          <a:p>
            <a:r>
              <a:rPr lang="ja-JP" altLang="en-US" sz="3600" dirty="0" smtClean="0">
                <a:solidFill>
                  <a:schemeClr val="tx1"/>
                </a:solidFill>
              </a:rPr>
              <a:t>村田大雅、</a:t>
            </a:r>
            <a:r>
              <a:rPr lang="ja-JP" altLang="en-US" sz="3600" baseline="30000" dirty="0" smtClean="0">
                <a:solidFill>
                  <a:schemeClr val="tx1"/>
                </a:solidFill>
              </a:rPr>
              <a:t>○</a:t>
            </a:r>
            <a:r>
              <a:rPr lang="ja-JP" altLang="en-US" sz="3600" dirty="0" smtClean="0">
                <a:solidFill>
                  <a:schemeClr val="tx1"/>
                </a:solidFill>
              </a:rPr>
              <a:t>北沢正清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r>
              <a:rPr lang="en-US" altLang="ja-JP" dirty="0" smtClean="0">
                <a:solidFill>
                  <a:schemeClr val="tx1"/>
                </a:solidFill>
              </a:rPr>
              <a:t>(</a:t>
            </a:r>
            <a:r>
              <a:rPr lang="ja-JP" altLang="en-US" dirty="0" smtClean="0">
                <a:solidFill>
                  <a:schemeClr val="tx1"/>
                </a:solidFill>
              </a:rPr>
              <a:t>大阪大学</a:t>
            </a:r>
            <a:r>
              <a:rPr lang="en-US" altLang="ja-JP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48548" y="5797713"/>
            <a:ext cx="52469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dirty="0" smtClean="0"/>
              <a:t>日本物理学会第７３回年次大会</a:t>
            </a:r>
            <a:endParaRPr lang="en-US" altLang="ja-JP" sz="2000" dirty="0" smtClean="0"/>
          </a:p>
          <a:p>
            <a:pPr algn="ctr"/>
            <a:r>
              <a:rPr lang="ja-JP" altLang="en-US" sz="2000" dirty="0" smtClean="0"/>
              <a:t>東京理科大学野田キャンパス、</a:t>
            </a:r>
            <a:r>
              <a:rPr kumimoji="1" lang="en-US" altLang="ja-JP" sz="2000" dirty="0" smtClean="0"/>
              <a:t>2018</a:t>
            </a:r>
            <a:r>
              <a:rPr kumimoji="1" lang="ja-JP" altLang="en-US" sz="2000" dirty="0" smtClean="0"/>
              <a:t>年</a:t>
            </a:r>
            <a:r>
              <a:rPr kumimoji="1" lang="en-US" altLang="ja-JP" sz="2000" dirty="0" smtClean="0"/>
              <a:t>3</a:t>
            </a:r>
            <a:r>
              <a:rPr kumimoji="1" lang="ja-JP" altLang="en-US" sz="2000" dirty="0" smtClean="0"/>
              <a:t>月</a:t>
            </a:r>
            <a:r>
              <a:rPr kumimoji="1" lang="en-US" altLang="ja-JP" sz="2000" dirty="0" smtClean="0"/>
              <a:t>22</a:t>
            </a:r>
            <a:r>
              <a:rPr kumimoji="1" lang="ja-JP" altLang="en-US" sz="2000" dirty="0" smtClean="0"/>
              <a:t>日</a:t>
            </a:r>
            <a:endParaRPr kumimoji="1" lang="en-US" altLang="ja-JP" sz="2000" dirty="0" smtClean="0"/>
          </a:p>
          <a:p>
            <a:pPr algn="ctr"/>
            <a:r>
              <a:rPr kumimoji="1" lang="en-US" altLang="ja-JP" sz="2000" dirty="0" smtClean="0"/>
              <a:t>22pK102-9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3589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91732" cy="584775"/>
          </a:xfrm>
        </p:spPr>
        <p:txBody>
          <a:bodyPr/>
          <a:lstStyle/>
          <a:p>
            <a:r>
              <a:rPr kumimoji="1" lang="en-US" altLang="ja-JP" dirty="0" smtClean="0"/>
              <a:t> Analysis of 2</a:t>
            </a:r>
            <a:r>
              <a:rPr kumimoji="1" lang="en-US" altLang="ja-JP" baseline="30000" dirty="0" smtClean="0"/>
              <a:t>nd</a:t>
            </a:r>
            <a:r>
              <a:rPr lang="en-US" altLang="ja-JP" dirty="0"/>
              <a:t>-</a:t>
            </a:r>
            <a:r>
              <a:rPr kumimoji="1" lang="en-US" altLang="ja-JP" dirty="0" smtClean="0"/>
              <a:t>order </a:t>
            </a:r>
            <a:r>
              <a:rPr kumimoji="1" lang="en-US" altLang="ja-JP" dirty="0" err="1" smtClean="0"/>
              <a:t>Cumulant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827584" y="1124744"/>
            <a:ext cx="7229955" cy="2808312"/>
          </a:xfrm>
          <a:prstGeom prst="roundRect">
            <a:avLst>
              <a:gd name="adj" fmla="val 1462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46388" y="1197872"/>
            <a:ext cx="466884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Evolution of baryon number density</a:t>
            </a:r>
          </a:p>
          <a:p>
            <a:pPr algn="ctr"/>
            <a:r>
              <a:rPr lang="en-US" altLang="ja-JP" sz="2800" b="1" dirty="0" smtClean="0">
                <a:solidFill>
                  <a:schemeClr val="accent3">
                    <a:lumMod val="50000"/>
                  </a:schemeClr>
                </a:solidFill>
              </a:rPr>
              <a:t>Stochastic Diffusion Equation</a:t>
            </a:r>
            <a:endParaRPr kumimoji="1" lang="ja-JP" alt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partial_t n = D(t) \partial_x^2 n + \partial_x \xi&#10;\end{align*}&lt;/body&gt;&#10;  &lt;fcolor&gt;FF000000&lt;/fcolor&gt;&#10;  &lt;bcolor&gt;FFFFFFFF&lt;/bcolor&gt;&#10;  &lt;transparent&gt;True&lt;/transparent&gt;&#10;  &lt;resolution&gt;1800&lt;/resolution&gt;&#10;  &lt;imageh&gt;280&lt;/imageh&gt;&#10;  &lt;imagew&gt;2269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155" y="2151847"/>
            <a:ext cx="3645181" cy="449824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\xi(x_1,t_1)\xi(x_2,t_2)\rangle = \chi_2(t) \delta^{(2)}(1-2)&#10;\end{align*}&lt;/body&gt;&#10;  &lt;fcolor&gt;FF000000&lt;/fcolor&gt;&#10;  &lt;bcolor&gt;FFFFFFFF&lt;/bcolor&gt;&#10;  &lt;transparent&gt;True&lt;/transparent&gt;&#10;  &lt;resolution&gt;1800&lt;/resolution&gt;&#10;  &lt;imageh&gt;297&lt;/imageh&gt;&#10;  &lt;imagew&gt;3923&lt;/imagew&gt;&#10;  &lt;scale&gt;50&lt;/scale&gt;&#10;  &lt;cursor&gt;8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385" y="2939656"/>
            <a:ext cx="4151842" cy="314325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3737620" y="2139519"/>
            <a:ext cx="814309" cy="497393"/>
          </a:xfrm>
          <a:prstGeom prst="rect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743240" y="2920560"/>
            <a:ext cx="648072" cy="394758"/>
          </a:xfrm>
          <a:prstGeom prst="rect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D(t),~\chi_2(t)&#10;\end{align*}&lt;/body&gt;&#10;  &lt;fcolor&gt;FF000000&lt;/fcolor&gt;&#10;  &lt;bcolor&gt;FFFFFFFF&lt;/bcolor&gt;&#10;  &lt;transparent&gt;True&lt;/transparent&gt;&#10;  &lt;resolution&gt;1800&lt;/resolution&gt;&#10;  &lt;imageh&gt;250&lt;/imageh&gt;&#10;  &lt;imagew&gt;1208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19" y="3486007"/>
            <a:ext cx="1255372" cy="259804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832191" y="3356992"/>
            <a:ext cx="4721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:parameters characterizing criticality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666215" y="246989"/>
            <a:ext cx="24464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solidFill>
                  <a:srgbClr val="002060"/>
                </a:solidFill>
              </a:rPr>
              <a:t>Sakaida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sz="2400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en-US" altLang="ja-JP" sz="2400" dirty="0" err="1" smtClean="0">
                <a:solidFill>
                  <a:srgbClr val="002060"/>
                </a:solidFill>
              </a:rPr>
              <a:t>Fujii</a:t>
            </a:r>
            <a:r>
              <a:rPr lang="en-US" altLang="ja-JP" sz="2400" dirty="0" smtClean="0">
                <a:solidFill>
                  <a:srgbClr val="002060"/>
                </a:solidFill>
              </a:rPr>
              <a:t>, MK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 (2017)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521742" y="3412927"/>
            <a:ext cx="5948851" cy="394758"/>
          </a:xfrm>
          <a:prstGeom prst="rect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26246" y="4322672"/>
            <a:ext cx="601062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i="1" dirty="0" smtClean="0"/>
              <a:t>n</a:t>
            </a:r>
            <a:r>
              <a:rPr kumimoji="1" lang="en-US" altLang="ja-JP" sz="2400" dirty="0" smtClean="0"/>
              <a:t> is a conserved charge.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A</a:t>
            </a:r>
            <a:r>
              <a:rPr lang="en-US" altLang="ja-JP" sz="2400" dirty="0" smtClean="0"/>
              <a:t>nalytically solvable.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Neglect </a:t>
            </a:r>
            <a:r>
              <a:rPr lang="en-US" altLang="ja-JP" sz="2400" i="1" dirty="0" smtClean="0">
                <a:latin typeface="Symbol" panose="05050102010706020507" pitchFamily="18" charset="2"/>
              </a:rPr>
              <a:t>s </a:t>
            </a:r>
            <a:r>
              <a:rPr lang="en-US" altLang="ja-JP" sz="2400" dirty="0" smtClean="0"/>
              <a:t>: Justified for slow dynamics.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Applicable </a:t>
            </a:r>
            <a:r>
              <a:rPr lang="en-US" altLang="ja-JP" sz="2400" b="1" dirty="0" smtClean="0"/>
              <a:t>only to 2</a:t>
            </a:r>
            <a:r>
              <a:rPr lang="en-US" altLang="ja-JP" sz="2400" b="1" baseline="30000" dirty="0" smtClean="0"/>
              <a:t>nd</a:t>
            </a:r>
            <a:r>
              <a:rPr lang="en-US" altLang="ja-JP" sz="2400" b="1" dirty="0" smtClean="0"/>
              <a:t> order </a:t>
            </a:r>
            <a:r>
              <a:rPr lang="en-US" altLang="ja-JP" sz="2400" dirty="0" smtClean="0"/>
              <a:t>fluctuations.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This study: t</a:t>
            </a:r>
            <a:r>
              <a:rPr kumimoji="1" lang="en-US" altLang="ja-JP" sz="2400" dirty="0" smtClean="0"/>
              <a:t>ranslationally-invariant solution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2230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505033" cy="584775"/>
          </a:xfrm>
        </p:spPr>
        <p:txBody>
          <a:bodyPr/>
          <a:lstStyle/>
          <a:p>
            <a:r>
              <a:rPr kumimoji="1" lang="en-US" altLang="ja-JP" dirty="0" smtClean="0"/>
              <a:t> Parametrizing D(</a:t>
            </a:r>
            <a:r>
              <a:rPr kumimoji="1" lang="en-US" altLang="ja-JP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dirty="0" smtClean="0"/>
              <a:t>) and </a:t>
            </a:r>
            <a:r>
              <a:rPr kumimoji="1" lang="en-US" altLang="ja-JP" dirty="0" smtClean="0">
                <a:latin typeface="Symbol" panose="05050102010706020507" pitchFamily="18" charset="2"/>
              </a:rPr>
              <a:t>c</a:t>
            </a:r>
            <a:r>
              <a:rPr kumimoji="1" lang="en-US" altLang="ja-JP" dirty="0" smtClean="0"/>
              <a:t>(</a:t>
            </a:r>
            <a:r>
              <a:rPr kumimoji="1" lang="en-US" altLang="ja-JP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dirty="0" smtClean="0"/>
              <a:t>)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977143"/>
            <a:ext cx="3086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Critical behavior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5576" y="1556792"/>
            <a:ext cx="23445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3D </a:t>
            </a:r>
            <a:r>
              <a:rPr kumimoji="1" lang="en-US" altLang="ja-JP" sz="2400" dirty="0" err="1" smtClean="0"/>
              <a:t>Ising</a:t>
            </a:r>
            <a:r>
              <a:rPr kumimoji="1" lang="en-US" altLang="ja-JP" sz="2400" dirty="0" smtClean="0"/>
              <a:t> (</a:t>
            </a:r>
            <a:r>
              <a:rPr kumimoji="1" lang="en-US" altLang="ja-JP" sz="2400" dirty="0" err="1" smtClean="0"/>
              <a:t>r,H</a:t>
            </a:r>
            <a:r>
              <a:rPr kumimoji="1" lang="en-US" altLang="ja-JP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model H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15764" y="885126"/>
            <a:ext cx="170912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(critical point)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44062" y="3646241"/>
            <a:ext cx="2862787" cy="352779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724783" y="3626177"/>
            <a:ext cx="2862785" cy="356792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article}&#10;\usepackage{amsmath}&#10;\pagestyle{empty}&lt;/preamble&gt;&#10;  &lt;body&gt;\begin{align*} &#10;D(T)&#10;\end{align*}&lt;/body&gt;&#10;  &lt;fcolor&gt;FF000000&lt;/fcolor&gt;&#10;  &lt;bcolor&gt;FFFFFFFF&lt;/bcolor&gt;&#10;  &lt;transparent&gt;True&lt;/transparent&gt;&#10;  &lt;resolution&gt;1800&lt;/resolution&gt;&#10;  &lt;imageh&gt;250&lt;/imageh&gt;&#10;  &lt;imagew&gt;553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41" y="4533514"/>
            <a:ext cx="735836" cy="332656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article}&#10;\usepackage{amsmath}&#10;\pagestyle{empty}&lt;/preamble&gt;&#10;  &lt;body&gt;\begin{align*} &#10;\chi(T)&#10;\end{align*}&lt;/body&gt;&#10;  &lt;fcolor&gt;FF000000&lt;/fcolor&gt;&#10;  &lt;bcolor&gt;FFFFFFFF&lt;/bcolor&gt;&#10;  &lt;transparent&gt;True&lt;/transparent&gt;&#10;  &lt;resolution&gt;1800&lt;/resolution&gt;&#10;  &lt;imageh&gt;250&lt;/imageh&gt;&#10;  &lt;imagew&gt;49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970" y="4162772"/>
            <a:ext cx="806092" cy="404664"/>
          </a:xfrm>
          <a:prstGeom prst="rect">
            <a:avLst/>
          </a:prstGeom>
        </p:spPr>
      </p:pic>
      <p:sp>
        <p:nvSpPr>
          <p:cNvPr id="4" name="下矢印 3"/>
          <p:cNvSpPr/>
          <p:nvPr/>
        </p:nvSpPr>
        <p:spPr>
          <a:xfrm flipV="1">
            <a:off x="5626492" y="4365104"/>
            <a:ext cx="484632" cy="80443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73691" y="4874644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critical</a:t>
            </a:r>
          </a:p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enhancement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下矢印 10"/>
          <p:cNvSpPr/>
          <p:nvPr/>
        </p:nvSpPr>
        <p:spPr>
          <a:xfrm>
            <a:off x="2534010" y="5169540"/>
            <a:ext cx="484632" cy="8517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97813" y="4736144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critical</a:t>
            </a:r>
          </a:p>
          <a:p>
            <a:r>
              <a:rPr lang="en-US" altLang="ja-JP" dirty="0" smtClean="0">
                <a:solidFill>
                  <a:srgbClr val="002060"/>
                </a:solidFill>
              </a:rPr>
              <a:t>slowing</a:t>
            </a:r>
          </a:p>
          <a:p>
            <a:r>
              <a:rPr kumimoji="1" lang="en-US" altLang="ja-JP" dirty="0" smtClean="0">
                <a:solidFill>
                  <a:srgbClr val="002060"/>
                </a:solidFill>
              </a:rPr>
              <a:t>down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1520" y="3362167"/>
            <a:ext cx="3326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Temperature dep.</a:t>
            </a:r>
            <a:endParaRPr kumimoji="1" lang="ja-JP" altLang="en-US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50621" y="2414394"/>
            <a:ext cx="3585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600" dirty="0" err="1" smtClean="0">
                <a:solidFill>
                  <a:srgbClr val="002060"/>
                </a:solidFill>
              </a:rPr>
              <a:t>Berdnikov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sz="1600" dirty="0" err="1" smtClean="0">
                <a:solidFill>
                  <a:srgbClr val="002060"/>
                </a:solidFill>
              </a:rPr>
              <a:t>Rajagopal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 (2000)</a:t>
            </a:r>
          </a:p>
          <a:p>
            <a:pPr algn="r"/>
            <a:r>
              <a:rPr lang="en-US" altLang="ja-JP" sz="1600" dirty="0" err="1" smtClean="0">
                <a:solidFill>
                  <a:srgbClr val="002060"/>
                </a:solidFill>
              </a:rPr>
              <a:t>Stephanov</a:t>
            </a:r>
            <a:r>
              <a:rPr lang="en-US" altLang="ja-JP" sz="1600" dirty="0" smtClean="0">
                <a:solidFill>
                  <a:srgbClr val="002060"/>
                </a:solidFill>
              </a:rPr>
              <a:t> (2011); 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Mukherjee</a:t>
            </a:r>
            <a:r>
              <a:rPr lang="en-US" altLang="ja-JP" sz="1600" dirty="0">
                <a:solidFill>
                  <a:srgbClr val="002060"/>
                </a:solidFill>
              </a:rPr>
              <a:t>+</a:t>
            </a:r>
            <a:r>
              <a:rPr lang="en-US" altLang="ja-JP" sz="1600" dirty="0" smtClean="0">
                <a:solidFill>
                  <a:srgbClr val="002060"/>
                </a:solidFill>
              </a:rPr>
              <a:t>(2015)</a:t>
            </a:r>
            <a:endParaRPr kumimoji="1" lang="ja-JP" altLang="en-US" sz="1600" dirty="0">
              <a:solidFill>
                <a:srgbClr val="002060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6"/>
          <a:srcRect b="90"/>
          <a:stretch/>
        </p:blipFill>
        <p:spPr>
          <a:xfrm>
            <a:off x="4813216" y="815103"/>
            <a:ext cx="3791232" cy="304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1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505033" cy="584775"/>
          </a:xfrm>
        </p:spPr>
        <p:txBody>
          <a:bodyPr/>
          <a:lstStyle/>
          <a:p>
            <a:r>
              <a:rPr kumimoji="1" lang="en-US" altLang="ja-JP" dirty="0" smtClean="0"/>
              <a:t> Parametrizing D(</a:t>
            </a:r>
            <a:r>
              <a:rPr kumimoji="1" lang="en-US" altLang="ja-JP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dirty="0" smtClean="0"/>
              <a:t>) and </a:t>
            </a:r>
            <a:r>
              <a:rPr kumimoji="1" lang="en-US" altLang="ja-JP" dirty="0" smtClean="0">
                <a:latin typeface="Symbol" panose="05050102010706020507" pitchFamily="18" charset="2"/>
              </a:rPr>
              <a:t>c</a:t>
            </a:r>
            <a:r>
              <a:rPr kumimoji="1" lang="en-US" altLang="ja-JP" dirty="0" smtClean="0"/>
              <a:t>(</a:t>
            </a:r>
            <a:r>
              <a:rPr kumimoji="1" lang="en-US" altLang="ja-JP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dirty="0" smtClean="0"/>
              <a:t>)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0" y="977143"/>
            <a:ext cx="3086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Critical behavior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5576" y="1556792"/>
            <a:ext cx="23445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3D </a:t>
            </a:r>
            <a:r>
              <a:rPr kumimoji="1" lang="en-US" altLang="ja-JP" sz="2400" dirty="0" err="1" smtClean="0"/>
              <a:t>Ising</a:t>
            </a:r>
            <a:r>
              <a:rPr kumimoji="1" lang="en-US" altLang="ja-JP" sz="2400" dirty="0" smtClean="0"/>
              <a:t> (</a:t>
            </a:r>
            <a:r>
              <a:rPr kumimoji="1" lang="en-US" altLang="ja-JP" sz="2400" dirty="0" err="1" smtClean="0"/>
              <a:t>r,H</a:t>
            </a:r>
            <a:r>
              <a:rPr kumimoji="1" lang="en-US" altLang="ja-JP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model H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15764" y="885126"/>
            <a:ext cx="170912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(critical point)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44062" y="3646241"/>
            <a:ext cx="2862787" cy="352779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724783" y="3626177"/>
            <a:ext cx="2862785" cy="356792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article}&#10;\usepackage{amsmath}&#10;\pagestyle{empty}&lt;/preamble&gt;&#10;  &lt;body&gt;\begin{align*} &#10;D(T)&#10;\end{align*}&lt;/body&gt;&#10;  &lt;fcolor&gt;FF000000&lt;/fcolor&gt;&#10;  &lt;bcolor&gt;FFFFFFFF&lt;/bcolor&gt;&#10;  &lt;transparent&gt;True&lt;/transparent&gt;&#10;  &lt;resolution&gt;1800&lt;/resolution&gt;&#10;  &lt;imageh&gt;250&lt;/imageh&gt;&#10;  &lt;imagew&gt;553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41" y="4533514"/>
            <a:ext cx="735836" cy="332656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article}&#10;\usepackage{amsmath}&#10;\pagestyle{empty}&lt;/preamble&gt;&#10;  &lt;body&gt;\begin{align*} &#10;\chi(T)&#10;\end{align*}&lt;/body&gt;&#10;  &lt;fcolor&gt;FF000000&lt;/fcolor&gt;&#10;  &lt;bcolor&gt;FFFFFFFF&lt;/bcolor&gt;&#10;  &lt;transparent&gt;True&lt;/transparent&gt;&#10;  &lt;resolution&gt;1800&lt;/resolution&gt;&#10;  &lt;imageh&gt;250&lt;/imageh&gt;&#10;  &lt;imagew&gt;49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970" y="4162772"/>
            <a:ext cx="806092" cy="404664"/>
          </a:xfrm>
          <a:prstGeom prst="rect">
            <a:avLst/>
          </a:prstGeom>
        </p:spPr>
      </p:pic>
      <p:sp>
        <p:nvSpPr>
          <p:cNvPr id="4" name="下矢印 3"/>
          <p:cNvSpPr/>
          <p:nvPr/>
        </p:nvSpPr>
        <p:spPr>
          <a:xfrm flipV="1">
            <a:off x="5626492" y="4365104"/>
            <a:ext cx="484632" cy="80443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73691" y="4874644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critical</a:t>
            </a:r>
          </a:p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enhancement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下矢印 10"/>
          <p:cNvSpPr/>
          <p:nvPr/>
        </p:nvSpPr>
        <p:spPr>
          <a:xfrm>
            <a:off x="2534010" y="5169540"/>
            <a:ext cx="484632" cy="8517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97813" y="4736144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critical</a:t>
            </a:r>
          </a:p>
          <a:p>
            <a:r>
              <a:rPr lang="en-US" altLang="ja-JP" dirty="0" smtClean="0">
                <a:solidFill>
                  <a:srgbClr val="002060"/>
                </a:solidFill>
              </a:rPr>
              <a:t>slowing</a:t>
            </a:r>
          </a:p>
          <a:p>
            <a:r>
              <a:rPr kumimoji="1" lang="en-US" altLang="ja-JP" dirty="0" smtClean="0">
                <a:solidFill>
                  <a:srgbClr val="002060"/>
                </a:solidFill>
              </a:rPr>
              <a:t>down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1520" y="3362167"/>
            <a:ext cx="3326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Temperature dep.</a:t>
            </a:r>
            <a:endParaRPr kumimoji="1" lang="ja-JP" altLang="en-US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50621" y="2414394"/>
            <a:ext cx="3585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600" dirty="0" err="1" smtClean="0">
                <a:solidFill>
                  <a:srgbClr val="002060"/>
                </a:solidFill>
              </a:rPr>
              <a:t>Berdnikov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sz="1600" dirty="0" err="1" smtClean="0">
                <a:solidFill>
                  <a:srgbClr val="002060"/>
                </a:solidFill>
              </a:rPr>
              <a:t>Rajagopal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 (2000)</a:t>
            </a:r>
          </a:p>
          <a:p>
            <a:pPr algn="r"/>
            <a:r>
              <a:rPr lang="en-US" altLang="ja-JP" sz="1600" dirty="0" err="1" smtClean="0">
                <a:solidFill>
                  <a:srgbClr val="002060"/>
                </a:solidFill>
              </a:rPr>
              <a:t>Stephanov</a:t>
            </a:r>
            <a:r>
              <a:rPr lang="en-US" altLang="ja-JP" sz="1600" dirty="0" smtClean="0">
                <a:solidFill>
                  <a:srgbClr val="002060"/>
                </a:solidFill>
              </a:rPr>
              <a:t> (2011); 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Mukherjee</a:t>
            </a:r>
            <a:r>
              <a:rPr lang="en-US" altLang="ja-JP" sz="1600" dirty="0">
                <a:solidFill>
                  <a:srgbClr val="002060"/>
                </a:solidFill>
              </a:rPr>
              <a:t>+</a:t>
            </a:r>
            <a:r>
              <a:rPr lang="en-US" altLang="ja-JP" sz="1600" dirty="0" smtClean="0">
                <a:solidFill>
                  <a:srgbClr val="002060"/>
                </a:solidFill>
              </a:rPr>
              <a:t>(2015)</a:t>
            </a:r>
            <a:endParaRPr kumimoji="1" lang="ja-JP" altLang="en-US" sz="1600" dirty="0">
              <a:solidFill>
                <a:srgbClr val="00206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6"/>
          <a:srcRect b="38818"/>
          <a:stretch/>
        </p:blipFill>
        <p:spPr>
          <a:xfrm>
            <a:off x="4444859" y="4073122"/>
            <a:ext cx="3510000" cy="210042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7"/>
          <a:srcRect b="90"/>
          <a:stretch/>
        </p:blipFill>
        <p:spPr>
          <a:xfrm>
            <a:off x="4813216" y="815103"/>
            <a:ext cx="3791232" cy="3040461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6902205" y="5228516"/>
            <a:ext cx="1891736" cy="1015663"/>
          </a:xfrm>
          <a:prstGeom prst="wedgeRectCallout">
            <a:avLst>
              <a:gd name="adj1" fmla="val -68670"/>
              <a:gd name="adj2" fmla="val 20183"/>
            </a:avLst>
          </a:prstGeom>
          <a:solidFill>
            <a:schemeClr val="lt1">
              <a:alpha val="5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/>
              <a:t>N</a:t>
            </a:r>
            <a:r>
              <a:rPr kumimoji="1" lang="en-US" altLang="ja-JP" sz="2400" dirty="0" smtClean="0"/>
              <a:t>egative</a:t>
            </a:r>
          </a:p>
          <a:p>
            <a:r>
              <a:rPr kumimoji="1" lang="en-US" altLang="ja-JP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Ejiri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MK</a:t>
            </a:r>
            <a:endParaRPr lang="en-US" altLang="ja-JP" dirty="0">
              <a:solidFill>
                <a:srgbClr val="002060"/>
              </a:solidFill>
            </a:endParaRPr>
          </a:p>
          <a:p>
            <a:pPr algn="r"/>
            <a:r>
              <a:rPr kumimoji="1" lang="en-US" altLang="ja-JP" dirty="0" smtClean="0">
                <a:solidFill>
                  <a:srgbClr val="002060"/>
                </a:solidFill>
              </a:rPr>
              <a:t>(2009)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21" name="楕円 20"/>
          <p:cNvSpPr/>
          <p:nvPr/>
        </p:nvSpPr>
        <p:spPr>
          <a:xfrm>
            <a:off x="5995503" y="5570714"/>
            <a:ext cx="592722" cy="68521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374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5710951" cy="385673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68760"/>
            <a:ext cx="5710951" cy="385673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1268760"/>
            <a:ext cx="5710951" cy="385673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8760"/>
            <a:ext cx="5710951" cy="385673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68760"/>
            <a:ext cx="5710951" cy="3856734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61732"/>
            <a:ext cx="5728606" cy="3863762"/>
          </a:xfrm>
          <a:prstGeom prst="rect">
            <a:avLst/>
          </a:prstGeom>
        </p:spPr>
      </p:pic>
      <p:sp>
        <p:nvSpPr>
          <p:cNvPr id="18" name="角丸四角形 17"/>
          <p:cNvSpPr/>
          <p:nvPr/>
        </p:nvSpPr>
        <p:spPr>
          <a:xfrm>
            <a:off x="1418879" y="5561740"/>
            <a:ext cx="5832648" cy="11646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 27"/>
          <p:cNvSpPr/>
          <p:nvPr/>
        </p:nvSpPr>
        <p:spPr>
          <a:xfrm>
            <a:off x="5235302" y="5732380"/>
            <a:ext cx="1789688" cy="809230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923143" cy="584775"/>
          </a:xfrm>
        </p:spPr>
        <p:txBody>
          <a:bodyPr/>
          <a:lstStyle/>
          <a:p>
            <a:r>
              <a:rPr kumimoji="1" lang="en-US" altLang="ja-JP" dirty="0" smtClean="0"/>
              <a:t> Critical Point / </a:t>
            </a:r>
            <a:r>
              <a:rPr kumimoji="1" lang="en-US" altLang="ja-JP" dirty="0" err="1" smtClean="0"/>
              <a:t>Cumulant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15" name="TexTeXPicture" descr="&lt;?xml version=&quot;1.0&quot; encoding=&quot;utf-16&quot;?&gt;&#10;&lt;TeXTeX&gt;&#10;  &lt;preamble&gt;\documentclass{article}&#10;\usepackage{amsmath}&#10;\pagestyle{empty}&lt;/preamble&gt;&#10;  &lt;body&gt;\begin{align*} &#10;K(\Delta y) = \langle \delta Q^2 \rangle / \langle \delta Q^2 \rangle_{\rm eq.}&#10;\end{align*}&lt;/body&gt;&#10;  &lt;fcolor&gt;FF000000&lt;/fcolor&gt;&#10;  &lt;bcolor&gt;FFFFFFFF&lt;/bcolor&gt;&#10;  &lt;transparent&gt;True&lt;/transparent&gt;&#10;  &lt;resolution&gt;1800&lt;/resolution&gt;&#10;  &lt;imageh&gt;289&lt;/imageh&gt;&#10;  &lt;imagew&gt;2688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4018499" cy="43204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6188856" y="11943"/>
            <a:ext cx="2346397" cy="3563887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6070057" y="2322405"/>
            <a:ext cx="2429261" cy="3718625"/>
          </a:xfrm>
          <a:prstGeom prst="rect">
            <a:avLst/>
          </a:prstGeom>
        </p:spPr>
      </p:pic>
      <p:sp>
        <p:nvSpPr>
          <p:cNvPr id="20" name="角丸四角形 19"/>
          <p:cNvSpPr/>
          <p:nvPr/>
        </p:nvSpPr>
        <p:spPr>
          <a:xfrm>
            <a:off x="2950897" y="5736030"/>
            <a:ext cx="1789688" cy="809230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05866" y="5013176"/>
            <a:ext cx="3429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non-monotonic 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kumimoji="1" lang="en-US" altLang="ja-JP" sz="2400" dirty="0" err="1" smtClean="0"/>
              <a:t>y</a:t>
            </a:r>
            <a:r>
              <a:rPr kumimoji="1" lang="en-US" altLang="ja-JP" sz="2400" dirty="0" smtClean="0"/>
              <a:t> dep.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942592" y="6082656"/>
            <a:ext cx="1797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non-monotonic</a:t>
            </a:r>
          </a:p>
        </p:txBody>
      </p:sp>
      <p:pic>
        <p:nvPicPr>
          <p:cNvPr id="23" name="TexTeXPicture" descr="&lt;?xml version=&quot;1.0&quot; encoding=&quot;utf-16&quot;?&gt;&#10;&lt;TeXTeX&gt;&#10;  &lt;preamble&gt;\documentclass{article}&#10;\usepackage{amsmath}&#10;\pagestyle{empty}&lt;/preamble&gt;&#10;  &lt;body&gt;\begin{align*} &#10;\chi(\tau)&#10;\end{align*}&lt;/body&gt;&#10;  &lt;fcolor&gt;FF000000&lt;/fcolor&gt;&#10;  &lt;bcolor&gt;FFFFFFFF&lt;/bcolor&gt;&#10;  &lt;transparent&gt;True&lt;/transparent&gt;&#10;  &lt;resolution&gt;1800&lt;/resolution&gt;&#10;  &lt;imageh&gt;250&lt;/imageh&gt;&#10;  &lt;imagew&gt;455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375" y="5851740"/>
            <a:ext cx="481542" cy="264583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5240664" y="6092822"/>
            <a:ext cx="1797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non-monotonic</a:t>
            </a:r>
          </a:p>
        </p:txBody>
      </p:sp>
      <p:pic>
        <p:nvPicPr>
          <p:cNvPr id="25" name="TexTeXPicture" descr="&lt;?xml version=&quot;1.0&quot; encoding=&quot;utf-16&quot;?&gt;&#10;&lt;TeXTeX&gt;&#10;  &lt;preamble&gt;\documentclass{article}&#10;\usepackage{amsmath}&#10;\pagestyle{empty}&lt;/preamble&gt;&#10;  &lt;body&gt;\begin{align*} &#10;K(\Delta y)&#10;\end{align*}&lt;/body&gt;&#10;  &lt;fcolor&gt;FF000000&lt;/fcolor&gt;&#10;  &lt;bcolor&gt;FFFFFFFF&lt;/bcolor&gt;&#10;  &lt;transparent&gt;True&lt;/transparent&gt;&#10;  &lt;resolution&gt;1800&lt;/resolution&gt;&#10;  &lt;imageh&gt;250&lt;/imageh&gt;&#10;  &lt;imagew&gt;728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24" y="5860464"/>
            <a:ext cx="770467" cy="264583"/>
          </a:xfrm>
          <a:prstGeom prst="rect">
            <a:avLst/>
          </a:prstGeom>
        </p:spPr>
      </p:pic>
      <p:sp>
        <p:nvSpPr>
          <p:cNvPr id="26" name="右矢印 25"/>
          <p:cNvSpPr/>
          <p:nvPr/>
        </p:nvSpPr>
        <p:spPr>
          <a:xfrm>
            <a:off x="4788829" y="5852613"/>
            <a:ext cx="392595" cy="576064"/>
          </a:xfrm>
          <a:prstGeom prst="rightArrow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591681" y="5710613"/>
            <a:ext cx="1186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Analytic</a:t>
            </a:r>
          </a:p>
          <a:p>
            <a:r>
              <a:rPr lang="en-US" altLang="ja-JP" sz="2400" dirty="0" smtClean="0"/>
              <a:t>result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76256" y="115573"/>
            <a:ext cx="2165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solidFill>
                  <a:srgbClr val="0070C0"/>
                </a:solidFill>
              </a:rPr>
              <a:t>Sakaida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+ (2017)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13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473452" y="1124745"/>
            <a:ext cx="8275012" cy="2808312"/>
          </a:xfrm>
          <a:prstGeom prst="roundRect">
            <a:avLst>
              <a:gd name="adj" fmla="val 122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779146" cy="584775"/>
          </a:xfrm>
        </p:spPr>
        <p:txBody>
          <a:bodyPr/>
          <a:lstStyle/>
          <a:p>
            <a:r>
              <a:rPr kumimoji="1" lang="en-US" altLang="ja-JP" dirty="0" smtClean="0"/>
              <a:t> Exploring 3</a:t>
            </a:r>
            <a:r>
              <a:rPr kumimoji="1" lang="en-US" altLang="ja-JP" baseline="30000" dirty="0" smtClean="0"/>
              <a:t>rd</a:t>
            </a:r>
            <a:r>
              <a:rPr lang="en-US" altLang="ja-JP" dirty="0" smtClean="0"/>
              <a:t>-</a:t>
            </a:r>
            <a:r>
              <a:rPr kumimoji="1" lang="en-US" altLang="ja-JP" dirty="0" smtClean="0"/>
              <a:t>order </a:t>
            </a:r>
            <a:r>
              <a:rPr kumimoji="1" lang="en-US" altLang="ja-JP" dirty="0" err="1" smtClean="0"/>
              <a:t>Cumulant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49783" y="210734"/>
            <a:ext cx="1957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Murata, MK</a:t>
            </a:r>
          </a:p>
          <a:p>
            <a:r>
              <a:rPr lang="en-US" altLang="ja-JP" sz="2400" dirty="0" smtClean="0">
                <a:solidFill>
                  <a:srgbClr val="002060"/>
                </a:solidFill>
              </a:rPr>
              <a:t>in preparation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726916" y="1197590"/>
            <a:ext cx="3768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>
                <a:solidFill>
                  <a:schemeClr val="accent3">
                    <a:lumMod val="50000"/>
                  </a:schemeClr>
                </a:solidFill>
              </a:rPr>
              <a:t>SDE</a:t>
            </a:r>
            <a:r>
              <a:rPr lang="ja-JP" alt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ja-JP" sz="2800" b="1" dirty="0" smtClean="0">
                <a:solidFill>
                  <a:schemeClr val="accent3">
                    <a:lumMod val="50000"/>
                  </a:schemeClr>
                </a:solidFill>
              </a:rPr>
              <a:t>+ Non-linear effects</a:t>
            </a:r>
            <a:endParaRPr kumimoji="1" lang="ja-JP" alt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3608" y="2649031"/>
            <a:ext cx="2447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Effective potential</a:t>
            </a:r>
            <a:endParaRPr kumimoji="1" lang="ja-JP" altLang="en-US" sz="2400" dirty="0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Omega[n(x)] = \int dx \Big( &#10;c (\nabla n)^2 +&#10;\lambda_2 (n(x))^2 + \lambda_3 (n(x))^3 + \cdots \Big)&#10;\end{align*}&lt;/body&gt;&#10;  &lt;fcolor&gt;FF000000&lt;/fcolor&gt;&#10;  &lt;bcolor&gt;FFFFFFFF&lt;/bcolor&gt;&#10;  &lt;transparent&gt;True&lt;/transparent&gt;&#10;  &lt;resolution&gt;1800&lt;/resolution&gt;&#10;  &lt;imageh&gt;553&lt;/imageh&gt;&#10;  &lt;imagew&gt;6051&lt;/imagew&gt;&#10;  &lt;scale&gt;50&lt;/scale&gt;&#10;  &lt;cursor&gt;11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110696"/>
            <a:ext cx="7091294" cy="648072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683568" y="4175059"/>
            <a:ext cx="38484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latin typeface="Century" panose="02040604050505020304" pitchFamily="18" charset="0"/>
              </a:rPr>
              <a:t>c=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400" baseline="-25000" dirty="0" smtClean="0">
                <a:latin typeface="Century" panose="02040604050505020304" pitchFamily="18" charset="0"/>
              </a:rPr>
              <a:t>3</a:t>
            </a:r>
            <a:r>
              <a:rPr kumimoji="1" lang="en-US" altLang="ja-JP" sz="2400" dirty="0" smtClean="0">
                <a:latin typeface="Century" panose="02040604050505020304" pitchFamily="18" charset="0"/>
              </a:rPr>
              <a:t>=0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 SDE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400" baseline="-25000" dirty="0" smtClean="0">
                <a:latin typeface="Century" panose="02040604050505020304" pitchFamily="18" charset="0"/>
              </a:rPr>
              <a:t>3</a:t>
            </a:r>
            <a:r>
              <a:rPr kumimoji="1" lang="en-US" altLang="ja-JP" sz="2400" dirty="0" smtClean="0"/>
              <a:t> </a:t>
            </a:r>
            <a:r>
              <a:rPr lang="en-US" altLang="ja-JP" sz="2400" dirty="0" smtClean="0"/>
              <a:t>characterize</a:t>
            </a:r>
            <a:r>
              <a:rPr kumimoji="1" lang="en-US" altLang="ja-JP" sz="2400" dirty="0" smtClean="0"/>
              <a:t>s skewness:</a:t>
            </a:r>
          </a:p>
        </p:txBody>
      </p:sp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lambda_3=\chi_3 /\chi_2^3&#10;\end{align*}&lt;/body&gt;&#10;  &lt;fcolor&gt;FF000000&lt;/fcolor&gt;&#10;  &lt;bcolor&gt;FFFFFFFF&lt;/bcolor&gt;&#10;  &lt;transparent&gt;True&lt;/transparent&gt;&#10;  &lt;resolution&gt;1800&lt;/resolution&gt;&#10;  &lt;imageh&gt;279&lt;/imageh&gt;&#10;  &lt;imagew&gt;1212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77" y="4639215"/>
            <a:ext cx="1282699" cy="295275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81844" y="5096647"/>
            <a:ext cx="73627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Solve this equation </a:t>
            </a:r>
            <a:r>
              <a:rPr lang="en-US" altLang="ja-JP" sz="2400" b="1" dirty="0" smtClean="0"/>
              <a:t>at the leading order </a:t>
            </a:r>
            <a:r>
              <a:rPr lang="en-US" altLang="ja-JP" sz="2400" dirty="0" smtClean="0"/>
              <a:t>in </a:t>
            </a:r>
            <a:r>
              <a:rPr lang="en-US" altLang="ja-JP" sz="2400" dirty="0" smtClean="0">
                <a:latin typeface="Symbol" panose="05050102010706020507" pitchFamily="18" charset="2"/>
              </a:rPr>
              <a:t>l</a:t>
            </a:r>
            <a:r>
              <a:rPr lang="en-US" altLang="ja-JP" sz="2400" baseline="-25000" dirty="0" smtClean="0">
                <a:latin typeface="Century" panose="02040604050505020304" pitchFamily="18" charset="0"/>
              </a:rPr>
              <a:t>3</a:t>
            </a:r>
            <a:r>
              <a:rPr lang="en-US" altLang="ja-JP" sz="2400" dirty="0" smtClean="0"/>
              <a:t> with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smtClean="0">
                <a:latin typeface="Century" panose="02040604050505020304" pitchFamily="18" charset="0"/>
              </a:rPr>
              <a:t>c=0</a:t>
            </a:r>
            <a:r>
              <a:rPr kumimoji="1" lang="en-US" altLang="ja-JP" sz="2400" dirty="0" smtClean="0"/>
              <a:t>.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latin typeface="Symbol" panose="05050102010706020507" pitchFamily="18" charset="2"/>
              </a:rPr>
              <a:t>l</a:t>
            </a:r>
            <a:r>
              <a:rPr lang="en-US" altLang="ja-JP" sz="2400" baseline="-25000" dirty="0" smtClean="0">
                <a:latin typeface="Century" panose="02040604050505020304" pitchFamily="18" charset="0"/>
              </a:rPr>
              <a:t>3</a:t>
            </a:r>
            <a:r>
              <a:rPr lang="en-US" altLang="ja-JP" sz="2400" dirty="0" smtClean="0">
                <a:latin typeface="Century" panose="02040604050505020304" pitchFamily="18" charset="0"/>
                <a:sym typeface="Wingdings" panose="05000000000000000000" pitchFamily="2" charset="2"/>
              </a:rPr>
              <a:t>0 </a:t>
            </a:r>
            <a:r>
              <a:rPr lang="en-US" altLang="ja-JP" sz="2400" dirty="0" smtClean="0">
                <a:sym typeface="Wingdings" panose="05000000000000000000" pitchFamily="2" charset="2"/>
              </a:rPr>
              <a:t>@ QCD-CP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latin typeface="Century" panose="02040604050505020304" pitchFamily="18" charset="0"/>
                <a:sym typeface="Wingdings" panose="05000000000000000000" pitchFamily="2" charset="2"/>
              </a:rPr>
              <a:t>c=0 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 </a:t>
            </a:r>
            <a:r>
              <a:rPr lang="en-US" altLang="ja-JP" sz="2400" dirty="0" smtClean="0">
                <a:sym typeface="Wingdings" panose="05000000000000000000" pitchFamily="2" charset="2"/>
              </a:rPr>
              <a:t>short </a:t>
            </a:r>
            <a:r>
              <a:rPr lang="en-US" altLang="ja-JP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x</a:t>
            </a:r>
            <a:r>
              <a:rPr lang="en-US" altLang="ja-JP" sz="2400" dirty="0" smtClean="0">
                <a:sym typeface="Wingdings" panose="05000000000000000000" pitchFamily="2" charset="2"/>
              </a:rPr>
              <a:t>.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Numerical analysis: </a:t>
            </a:r>
            <a:r>
              <a:rPr lang="en-US" altLang="ja-JP" sz="2400" dirty="0" err="1" smtClean="0"/>
              <a:t>Nahrgang</a:t>
            </a:r>
            <a:r>
              <a:rPr lang="en-US" altLang="ja-JP" sz="2400" dirty="0" smtClean="0"/>
              <a:t>, QM2018</a:t>
            </a:r>
            <a:endParaRPr lang="ja-JP" altLang="en-US" sz="24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partial_t n = \gamma(t) \partial_x^2 \frac{\delta \Omega[n]}{\delta n(x)} + \partial_x \xi&#10;\end{align*}&lt;/body&gt;&#10;  &lt;fcolor&gt;FF000000&lt;/fcolor&gt;&#10;  &lt;bcolor&gt;FFFFFFFF&lt;/bcolor&gt;&#10;  &lt;transparent&gt;True&lt;/transparent&gt;&#10;  &lt;resolution&gt;1800&lt;/resolution&gt;&#10;  &lt;imageh&gt;589&lt;/imageh&gt;&#10;  &lt;imagew&gt;2715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531" y="1716855"/>
            <a:ext cx="3516852" cy="76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036956" cy="584775"/>
          </a:xfrm>
        </p:spPr>
        <p:txBody>
          <a:bodyPr/>
          <a:lstStyle/>
          <a:p>
            <a:r>
              <a:rPr kumimoji="1" lang="en-US" altLang="ja-JP" dirty="0" smtClean="0"/>
              <a:t> Time Evolution: Near CP  </a:t>
            </a:r>
            <a:endParaRPr kumimoji="1" lang="ja-JP" altLang="en-US" dirty="0"/>
          </a:p>
        </p:txBody>
      </p:sp>
      <p:sp>
        <p:nvSpPr>
          <p:cNvPr id="3" name="右矢印 2"/>
          <p:cNvSpPr/>
          <p:nvPr/>
        </p:nvSpPr>
        <p:spPr>
          <a:xfrm rot="10800000">
            <a:off x="6421158" y="3814778"/>
            <a:ext cx="1913695" cy="88009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29" y="3168980"/>
            <a:ext cx="2848814" cy="2136611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6046410" y="5225414"/>
            <a:ext cx="2846070" cy="81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1459" y="5256748"/>
            <a:ext cx="274687" cy="14003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037" y="5256748"/>
            <a:ext cx="269302" cy="14003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6966" y="5288458"/>
            <a:ext cx="770204" cy="21921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531740" y="4134261"/>
            <a:ext cx="573505" cy="24113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2629" y="3016147"/>
            <a:ext cx="190959" cy="12240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7254" y="1196752"/>
            <a:ext cx="2946385" cy="180654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171702" y="3227759"/>
            <a:ext cx="1184930" cy="25853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51187" y="5082334"/>
            <a:ext cx="272533" cy="20143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50" y="1635248"/>
            <a:ext cx="4588044" cy="344103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200" y="1765859"/>
            <a:ext cx="1707661" cy="1237435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3573450" y="2303260"/>
            <a:ext cx="1707661" cy="736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049783" y="210734"/>
            <a:ext cx="1957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Murata, MK</a:t>
            </a:r>
          </a:p>
          <a:p>
            <a:r>
              <a:rPr lang="en-US" altLang="ja-JP" sz="2400" dirty="0" smtClean="0">
                <a:solidFill>
                  <a:srgbClr val="002060"/>
                </a:solidFill>
              </a:rPr>
              <a:t>in preparation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948264" y="5570714"/>
            <a:ext cx="1891736" cy="1015663"/>
          </a:xfrm>
          <a:prstGeom prst="wedgeRectCallout">
            <a:avLst>
              <a:gd name="adj1" fmla="val 772"/>
              <a:gd name="adj2" fmla="val -10539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negative</a:t>
            </a:r>
          </a:p>
          <a:p>
            <a:r>
              <a:rPr kumimoji="1" lang="en-US" altLang="ja-JP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Ejiri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dirty="0" smtClean="0">
                <a:solidFill>
                  <a:srgbClr val="002060"/>
                </a:solidFill>
              </a:rPr>
              <a:t>MK</a:t>
            </a:r>
          </a:p>
          <a:p>
            <a:pPr algn="r"/>
            <a:r>
              <a:rPr kumimoji="1" lang="en-US" altLang="ja-JP" dirty="0" smtClean="0">
                <a:solidFill>
                  <a:srgbClr val="002060"/>
                </a:solidFill>
              </a:rPr>
              <a:t>(2009</a:t>
            </a:r>
            <a:r>
              <a:rPr kumimoji="1" lang="en-US" altLang="ja-JP" dirty="0" smtClean="0">
                <a:solidFill>
                  <a:srgbClr val="002060"/>
                </a:solidFill>
              </a:rPr>
              <a:t>)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9" name="楕円 18"/>
          <p:cNvSpPr/>
          <p:nvPr/>
        </p:nvSpPr>
        <p:spPr>
          <a:xfrm>
            <a:off x="7049783" y="4295802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995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16" y="1635248"/>
            <a:ext cx="4589311" cy="344103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036956" cy="584775"/>
          </a:xfrm>
        </p:spPr>
        <p:txBody>
          <a:bodyPr/>
          <a:lstStyle/>
          <a:p>
            <a:r>
              <a:rPr kumimoji="1" lang="en-US" altLang="ja-JP" dirty="0" smtClean="0"/>
              <a:t> Time Evolution: Near CP  </a:t>
            </a:r>
            <a:endParaRPr kumimoji="1" lang="ja-JP" altLang="en-US" dirty="0"/>
          </a:p>
        </p:txBody>
      </p:sp>
      <p:sp>
        <p:nvSpPr>
          <p:cNvPr id="3" name="右矢印 2"/>
          <p:cNvSpPr/>
          <p:nvPr/>
        </p:nvSpPr>
        <p:spPr>
          <a:xfrm rot="10800000">
            <a:off x="6421158" y="3814778"/>
            <a:ext cx="1913695" cy="88009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29" y="3168980"/>
            <a:ext cx="2848814" cy="2136611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6046410" y="5225414"/>
            <a:ext cx="2846070" cy="81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1459" y="5256748"/>
            <a:ext cx="274687" cy="14003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4037" y="5256748"/>
            <a:ext cx="269302" cy="14003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6966" y="5288458"/>
            <a:ext cx="770204" cy="21921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5531740" y="4134261"/>
            <a:ext cx="573505" cy="24113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2629" y="3016147"/>
            <a:ext cx="190959" cy="12240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7254" y="1196752"/>
            <a:ext cx="2946385" cy="180654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171702" y="3227759"/>
            <a:ext cx="1184930" cy="25853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51187" y="5082334"/>
            <a:ext cx="272533" cy="20143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200" y="1765859"/>
            <a:ext cx="1707661" cy="1237435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3573450" y="2476420"/>
            <a:ext cx="1707661" cy="547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049783" y="210734"/>
            <a:ext cx="1957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Murata, MK</a:t>
            </a:r>
          </a:p>
          <a:p>
            <a:r>
              <a:rPr lang="en-US" altLang="ja-JP" sz="2400" dirty="0" smtClean="0">
                <a:solidFill>
                  <a:srgbClr val="002060"/>
                </a:solidFill>
              </a:rPr>
              <a:t>in preparation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948264" y="5570714"/>
            <a:ext cx="1891736" cy="1015663"/>
          </a:xfrm>
          <a:prstGeom prst="wedgeRectCallout">
            <a:avLst>
              <a:gd name="adj1" fmla="val 772"/>
              <a:gd name="adj2" fmla="val -10539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negative</a:t>
            </a:r>
          </a:p>
          <a:p>
            <a:r>
              <a:rPr kumimoji="1" lang="en-US" altLang="ja-JP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Ejiri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dirty="0" smtClean="0">
                <a:solidFill>
                  <a:srgbClr val="002060"/>
                </a:solidFill>
              </a:rPr>
              <a:t>MK</a:t>
            </a:r>
          </a:p>
          <a:p>
            <a:pPr algn="r"/>
            <a:r>
              <a:rPr kumimoji="1" lang="en-US" altLang="ja-JP" dirty="0" smtClean="0">
                <a:solidFill>
                  <a:srgbClr val="002060"/>
                </a:solidFill>
              </a:rPr>
              <a:t>(2009</a:t>
            </a:r>
            <a:r>
              <a:rPr kumimoji="1" lang="en-US" altLang="ja-JP" dirty="0" smtClean="0">
                <a:solidFill>
                  <a:srgbClr val="002060"/>
                </a:solidFill>
              </a:rPr>
              <a:t>)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20" name="楕円 19"/>
          <p:cNvSpPr/>
          <p:nvPr/>
        </p:nvSpPr>
        <p:spPr>
          <a:xfrm>
            <a:off x="7049783" y="4295802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002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61" y="1635248"/>
            <a:ext cx="4587192" cy="344103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036956" cy="584775"/>
          </a:xfrm>
        </p:spPr>
        <p:txBody>
          <a:bodyPr/>
          <a:lstStyle/>
          <a:p>
            <a:r>
              <a:rPr kumimoji="1" lang="en-US" altLang="ja-JP" dirty="0" smtClean="0"/>
              <a:t> Time Evolution: Near CP  </a:t>
            </a:r>
            <a:endParaRPr kumimoji="1" lang="ja-JP" altLang="en-US" dirty="0"/>
          </a:p>
        </p:txBody>
      </p:sp>
      <p:sp>
        <p:nvSpPr>
          <p:cNvPr id="3" name="右矢印 2"/>
          <p:cNvSpPr/>
          <p:nvPr/>
        </p:nvSpPr>
        <p:spPr>
          <a:xfrm rot="10800000">
            <a:off x="6421158" y="3814778"/>
            <a:ext cx="1913695" cy="88009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29" y="3168980"/>
            <a:ext cx="2848814" cy="2136611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6046410" y="5225414"/>
            <a:ext cx="2846070" cy="81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6752" y="5256748"/>
            <a:ext cx="274687" cy="14003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4037" y="5256748"/>
            <a:ext cx="269302" cy="14003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2259" y="5288458"/>
            <a:ext cx="770204" cy="21921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5531740" y="4134261"/>
            <a:ext cx="573505" cy="24113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2629" y="3016147"/>
            <a:ext cx="190959" cy="12240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7254" y="1196752"/>
            <a:ext cx="2946385" cy="180654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171702" y="3227759"/>
            <a:ext cx="1184930" cy="25853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51187" y="5082334"/>
            <a:ext cx="272533" cy="20143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200" y="1765859"/>
            <a:ext cx="1707661" cy="1237435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323528" y="5702385"/>
            <a:ext cx="6521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Sharp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peak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survives as a remnant of </a:t>
            </a:r>
            <a:r>
              <a:rPr kumimoji="1" lang="en-US" altLang="ja-JP" sz="2400" dirty="0" err="1" smtClean="0"/>
              <a:t>criticarity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Negative 3</a:t>
            </a:r>
            <a:r>
              <a:rPr kumimoji="1" lang="en-US" altLang="ja-JP" sz="2400" baseline="30000" dirty="0" smtClean="0"/>
              <a:t>rd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cumulant</a:t>
            </a:r>
            <a:r>
              <a:rPr kumimoji="1" lang="en-US" altLang="ja-JP" sz="2400" dirty="0" smtClean="0"/>
              <a:t> is buried by the diffusion.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049783" y="210734"/>
            <a:ext cx="1957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Murata, MK</a:t>
            </a:r>
          </a:p>
          <a:p>
            <a:r>
              <a:rPr lang="en-US" altLang="ja-JP" sz="2400" dirty="0" smtClean="0">
                <a:solidFill>
                  <a:srgbClr val="002060"/>
                </a:solidFill>
              </a:rPr>
              <a:t>in preparation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948264" y="5570714"/>
            <a:ext cx="1891736" cy="1015663"/>
          </a:xfrm>
          <a:prstGeom prst="wedgeRectCallout">
            <a:avLst>
              <a:gd name="adj1" fmla="val 772"/>
              <a:gd name="adj2" fmla="val -10539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negative</a:t>
            </a:r>
          </a:p>
          <a:p>
            <a:r>
              <a:rPr kumimoji="1" lang="en-US" altLang="ja-JP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Ejiri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dirty="0" smtClean="0">
                <a:solidFill>
                  <a:srgbClr val="002060"/>
                </a:solidFill>
              </a:rPr>
              <a:t>MK</a:t>
            </a:r>
          </a:p>
          <a:p>
            <a:pPr algn="r"/>
            <a:r>
              <a:rPr kumimoji="1" lang="en-US" altLang="ja-JP" dirty="0" smtClean="0">
                <a:solidFill>
                  <a:srgbClr val="002060"/>
                </a:solidFill>
              </a:rPr>
              <a:t>(2009</a:t>
            </a:r>
            <a:r>
              <a:rPr kumimoji="1" lang="en-US" altLang="ja-JP" dirty="0" smtClean="0">
                <a:solidFill>
                  <a:srgbClr val="002060"/>
                </a:solidFill>
              </a:rPr>
              <a:t>)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7" name="楕円 16"/>
          <p:cNvSpPr/>
          <p:nvPr/>
        </p:nvSpPr>
        <p:spPr>
          <a:xfrm>
            <a:off x="7049783" y="4295802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458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494085" cy="584775"/>
          </a:xfrm>
        </p:spPr>
        <p:txBody>
          <a:bodyPr/>
          <a:lstStyle/>
          <a:p>
            <a:r>
              <a:rPr kumimoji="1" lang="en-US" altLang="ja-JP" dirty="0" smtClean="0"/>
              <a:t> Comparison of 2</a:t>
            </a:r>
            <a:r>
              <a:rPr kumimoji="1" lang="en-US" altLang="ja-JP" baseline="30000" dirty="0" smtClean="0"/>
              <a:t>nd</a:t>
            </a:r>
            <a:r>
              <a:rPr kumimoji="1" lang="en-US" altLang="ja-JP" dirty="0" smtClean="0"/>
              <a:t>/3</a:t>
            </a:r>
            <a:r>
              <a:rPr kumimoji="1" lang="en-US" altLang="ja-JP" baseline="30000" dirty="0" smtClean="0"/>
              <a:t>rd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138" y="779513"/>
            <a:ext cx="5644801" cy="4664601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Q^n \rangle_{\rm c} / \langle Q^n \rangle_{\rm c}^{\rm hadron}&#10;\end{align*}&lt;/body&gt;&#10;  &lt;fcolor&gt;FF000000&lt;/fcolor&gt;&#10;  &lt;bcolor&gt;FFFFFFFF&lt;/bcolor&gt;&#10;  &lt;transparent&gt;True&lt;/transparent&gt;&#10;  &lt;resolution&gt;1800&lt;/resolution&gt;&#10;  &lt;imageh&gt;287&lt;/imageh&gt;&#10;  &lt;imagew&gt;1850&lt;/imagew&gt;&#10;  &lt;scale&gt;50&lt;/scale&gt;&#10;  &lt;cursor&gt;8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0459" y="2887936"/>
            <a:ext cx="1957917" cy="30374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259631" y="5528808"/>
            <a:ext cx="4621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Sharper peak in 3</a:t>
            </a:r>
            <a:r>
              <a:rPr kumimoji="1" lang="en-US" altLang="ja-JP" sz="2400" baseline="30000" dirty="0" smtClean="0"/>
              <a:t>rd</a:t>
            </a:r>
            <a:r>
              <a:rPr kumimoji="1" lang="en-US" altLang="ja-JP" sz="2400" dirty="0" smtClean="0"/>
              <a:t> order </a:t>
            </a:r>
            <a:r>
              <a:rPr kumimoji="1" lang="en-US" altLang="ja-JP" sz="2400" dirty="0" err="1" smtClean="0"/>
              <a:t>cumulant</a:t>
            </a:r>
            <a:r>
              <a:rPr kumimoji="1" lang="en-US" altLang="ja-JP" sz="2400" dirty="0" smtClean="0"/>
              <a:t>.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835696" y="5990473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①Diffusion is much slower for higher order</a:t>
            </a:r>
          </a:p>
          <a:p>
            <a:r>
              <a:rPr lang="en-US" altLang="ja-JP" sz="2400" dirty="0"/>
              <a:t>②Remnant of negative </a:t>
            </a:r>
            <a:r>
              <a:rPr lang="en-US" altLang="ja-JP" sz="2400" dirty="0">
                <a:latin typeface="Symbol" panose="05050102010706020507" pitchFamily="18" charset="2"/>
              </a:rPr>
              <a:t>c</a:t>
            </a:r>
            <a:r>
              <a:rPr lang="en-US" altLang="ja-JP" sz="2400" baseline="-25000" dirty="0"/>
              <a:t>3</a:t>
            </a:r>
            <a:r>
              <a:rPr lang="en-US" altLang="ja-JP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112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1608133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ja-JP" altLang="en-US" dirty="0" smtClean="0"/>
              <a:t>まとめ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980728"/>
            <a:ext cx="820891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QCD</a:t>
            </a:r>
            <a:r>
              <a:rPr kumimoji="1" lang="ja-JP" altLang="en-US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臨界点付近に</a:t>
            </a:r>
            <a:r>
              <a:rPr kumimoji="1" lang="ja-JP" altLang="en-US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おける保存電荷</a:t>
            </a:r>
            <a:r>
              <a:rPr kumimoji="1" lang="en-US" altLang="ja-JP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3</a:t>
            </a:r>
            <a:r>
              <a:rPr kumimoji="1" lang="ja-JP" altLang="en-US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次</a:t>
            </a:r>
            <a:r>
              <a:rPr kumimoji="1" lang="ja-JP" altLang="en-US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キュムラント時間</a:t>
            </a:r>
            <a:r>
              <a:rPr kumimoji="1" lang="ja-JP" altLang="en-US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発展の、電荷保存則を尊重</a:t>
            </a:r>
            <a:r>
              <a:rPr kumimoji="1" lang="ja-JP" altLang="en-US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した解析</a:t>
            </a:r>
            <a:r>
              <a:rPr kumimoji="1" lang="ja-JP" altLang="en-US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。</a:t>
            </a:r>
            <a:endParaRPr kumimoji="1" lang="en-US" altLang="ja-JP" sz="2400" dirty="0" smtClean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1400" dirty="0" smtClean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有効ポテンシャルの非ガウス性を考慮</a:t>
            </a:r>
            <a:r>
              <a:rPr kumimoji="1" lang="ja-JP" altLang="en-US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した方程式を、摂</a:t>
            </a:r>
            <a:r>
              <a:rPr kumimoji="1" lang="ja-JP" altLang="en-US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動的に解いた。</a:t>
            </a:r>
            <a:endParaRPr kumimoji="1" lang="en-US" altLang="ja-JP" sz="2400" dirty="0" smtClean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1400" dirty="0" smtClean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3</a:t>
            </a:r>
            <a:r>
              <a:rPr kumimoji="1" lang="ja-JP" altLang="en-US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次キュムラント</a:t>
            </a:r>
            <a:r>
              <a:rPr kumimoji="1" lang="ja-JP" altLang="en-US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にピーク</a:t>
            </a:r>
            <a:r>
              <a:rPr kumimoji="1" lang="ja-JP" altLang="en-US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構造が出現</a:t>
            </a:r>
            <a:endParaRPr kumimoji="1" lang="en-US" altLang="ja-JP" sz="2400" dirty="0" smtClean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1200" b="1" dirty="0" smtClean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b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2,3</a:t>
            </a:r>
            <a:r>
              <a:rPr lang="ja-JP" altLang="en-US" sz="2400" b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次</a:t>
            </a:r>
            <a:r>
              <a:rPr lang="ja-JP" altLang="en-US" sz="2400" b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キュムラントの実験的解析</a:t>
            </a:r>
            <a:r>
              <a:rPr lang="ja-JP" altLang="en-US" sz="24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・</a:t>
            </a:r>
            <a:r>
              <a:rPr lang="ja-JP" altLang="en-US" sz="2400" b="1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比較の重要性</a:t>
            </a:r>
            <a:endParaRPr kumimoji="1" lang="en-US" altLang="ja-JP" sz="2400" b="1" dirty="0" smtClean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Future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ja-JP" altLang="en-US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有限体積効果（並進対称性</a:t>
            </a:r>
            <a:r>
              <a:rPr lang="ja-JP" altLang="en-US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を</a:t>
            </a:r>
            <a:r>
              <a:rPr lang="ja-JP" altLang="en-US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課さない</a:t>
            </a:r>
            <a:r>
              <a:rPr lang="ja-JP" altLang="en-US" sz="2400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解析</a:t>
            </a:r>
            <a:r>
              <a:rPr lang="ja-JP" altLang="en-US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）</a:t>
            </a:r>
            <a:endParaRPr lang="en-US" altLang="ja-JP" sz="2400" dirty="0" smtClean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ja-JP" altLang="en-US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４次キュムラントの解析</a:t>
            </a:r>
            <a:endParaRPr lang="en-US" altLang="ja-JP" sz="2400" dirty="0" smtClean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ja-JP" altLang="en-US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数値シミュレーションとの比較</a:t>
            </a:r>
            <a:endParaRPr kumimoji="1" lang="en-US" altLang="ja-JP" sz="2400" dirty="0" smtClean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ja-JP" altLang="en-US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拡散</a:t>
            </a:r>
            <a:r>
              <a:rPr lang="ja-JP" altLang="en-US" sz="2400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モデル</a:t>
            </a:r>
            <a:r>
              <a:rPr lang="ja-JP" altLang="en-US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との比較</a:t>
            </a:r>
            <a:endParaRPr kumimoji="1" lang="en-US" altLang="ja-JP" sz="2400" dirty="0" smtClean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092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3777" cy="584775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 Beam-Energy Scan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4355455" y="4257346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1186805" y="3176258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43930" y="5554333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1186805" y="2384096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02630" y="551782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355455" y="4257346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800">
              <a:solidFill>
                <a:srgbClr val="000000"/>
              </a:solidFill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300018" y="4765346"/>
            <a:ext cx="13981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>
                <a:solidFill>
                  <a:srgbClr val="0000FF"/>
                </a:solidFill>
              </a:rPr>
              <a:t>Color SC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433618" y="540193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626668" y="3392158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3568" y="2339646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555230" y="3320721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694033" y="4224802"/>
            <a:ext cx="14083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rgbClr val="00B050"/>
                </a:solidFill>
              </a:rPr>
              <a:t>Hadrons</a:t>
            </a:r>
          </a:p>
        </p:txBody>
      </p:sp>
    </p:spTree>
    <p:extLst>
      <p:ext uri="{BB962C8B-B14F-4D97-AF65-F5344CB8AC3E}">
        <p14:creationId xmlns:p14="http://schemas.microsoft.com/office/powerpoint/2010/main" val="156102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132354" cy="584775"/>
          </a:xfrm>
        </p:spPr>
        <p:txBody>
          <a:bodyPr/>
          <a:lstStyle/>
          <a:p>
            <a:r>
              <a:rPr kumimoji="1" lang="en-US" altLang="ja-JP" smtClean="0"/>
              <a:t> (Non-Interacting) </a:t>
            </a:r>
            <a:r>
              <a:rPr kumimoji="1" lang="en-US" altLang="ja-JP" dirty="0" smtClean="0"/>
              <a:t>Brownian Particle </a:t>
            </a:r>
            <a:r>
              <a:rPr lang="en-US" altLang="ja-JP" dirty="0" smtClean="0"/>
              <a:t>Model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611560" y="1124744"/>
            <a:ext cx="0" cy="5184576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38485"/>
            <a:ext cx="179512" cy="37083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21684" y="1091715"/>
            <a:ext cx="392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Initial condition (uniform)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007096" y="1642255"/>
            <a:ext cx="6984776" cy="483272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4"/>
          <p:cNvSpPr/>
          <p:nvPr/>
        </p:nvSpPr>
        <p:spPr>
          <a:xfrm>
            <a:off x="5658272" y="191405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11"/>
          <p:cNvSpPr/>
          <p:nvPr/>
        </p:nvSpPr>
        <p:spPr>
          <a:xfrm>
            <a:off x="5539440" y="186005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12"/>
          <p:cNvSpPr/>
          <p:nvPr/>
        </p:nvSpPr>
        <p:spPr>
          <a:xfrm>
            <a:off x="1301857" y="190023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13"/>
          <p:cNvSpPr/>
          <p:nvPr/>
        </p:nvSpPr>
        <p:spPr>
          <a:xfrm>
            <a:off x="4434533" y="178491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14"/>
          <p:cNvSpPr/>
          <p:nvPr/>
        </p:nvSpPr>
        <p:spPr>
          <a:xfrm>
            <a:off x="1254483" y="17922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20"/>
          <p:cNvSpPr/>
          <p:nvPr/>
        </p:nvSpPr>
        <p:spPr>
          <a:xfrm>
            <a:off x="2818445" y="184433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21"/>
          <p:cNvSpPr/>
          <p:nvPr/>
        </p:nvSpPr>
        <p:spPr>
          <a:xfrm>
            <a:off x="3804322" y="182779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22"/>
          <p:cNvSpPr/>
          <p:nvPr/>
        </p:nvSpPr>
        <p:spPr>
          <a:xfrm>
            <a:off x="3729096" y="193579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23"/>
          <p:cNvSpPr/>
          <p:nvPr/>
        </p:nvSpPr>
        <p:spPr>
          <a:xfrm>
            <a:off x="4488533" y="191814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24"/>
          <p:cNvSpPr/>
          <p:nvPr/>
        </p:nvSpPr>
        <p:spPr>
          <a:xfrm>
            <a:off x="5646024" y="18060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26"/>
          <p:cNvSpPr/>
          <p:nvPr/>
        </p:nvSpPr>
        <p:spPr>
          <a:xfrm>
            <a:off x="3696467" y="181688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27"/>
          <p:cNvSpPr/>
          <p:nvPr/>
        </p:nvSpPr>
        <p:spPr>
          <a:xfrm>
            <a:off x="1192294" y="189621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円/楕円 29"/>
          <p:cNvSpPr/>
          <p:nvPr/>
        </p:nvSpPr>
        <p:spPr>
          <a:xfrm>
            <a:off x="2747574" y="17903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30"/>
          <p:cNvSpPr/>
          <p:nvPr/>
        </p:nvSpPr>
        <p:spPr>
          <a:xfrm>
            <a:off x="2761300" y="19211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32"/>
          <p:cNvSpPr/>
          <p:nvPr/>
        </p:nvSpPr>
        <p:spPr>
          <a:xfrm>
            <a:off x="4363839" y="189291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33"/>
          <p:cNvSpPr/>
          <p:nvPr/>
        </p:nvSpPr>
        <p:spPr>
          <a:xfrm>
            <a:off x="4333200" y="175016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34"/>
          <p:cNvSpPr/>
          <p:nvPr/>
        </p:nvSpPr>
        <p:spPr>
          <a:xfrm>
            <a:off x="2662172" y="1742785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" name="円/楕円 37"/>
          <p:cNvSpPr/>
          <p:nvPr/>
        </p:nvSpPr>
        <p:spPr>
          <a:xfrm>
            <a:off x="3632550" y="1745046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" name="円/楕円 38"/>
          <p:cNvSpPr/>
          <p:nvPr/>
        </p:nvSpPr>
        <p:spPr>
          <a:xfrm>
            <a:off x="5496272" y="1733680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" name="円/楕円 39"/>
          <p:cNvSpPr/>
          <p:nvPr/>
        </p:nvSpPr>
        <p:spPr>
          <a:xfrm>
            <a:off x="1146483" y="174491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3" name="円/楕円 88"/>
          <p:cNvSpPr/>
          <p:nvPr/>
        </p:nvSpPr>
        <p:spPr>
          <a:xfrm>
            <a:off x="7330473" y="18261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4" name="円/楕円 89"/>
          <p:cNvSpPr/>
          <p:nvPr/>
        </p:nvSpPr>
        <p:spPr>
          <a:xfrm>
            <a:off x="7384473" y="192802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5" name="円/楕円 90"/>
          <p:cNvSpPr/>
          <p:nvPr/>
        </p:nvSpPr>
        <p:spPr>
          <a:xfrm>
            <a:off x="6704313" y="183599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6" name="円/楕円 91"/>
          <p:cNvSpPr/>
          <p:nvPr/>
        </p:nvSpPr>
        <p:spPr>
          <a:xfrm>
            <a:off x="7438473" y="180188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7" name="円/楕円 92"/>
          <p:cNvSpPr/>
          <p:nvPr/>
        </p:nvSpPr>
        <p:spPr>
          <a:xfrm>
            <a:off x="6567539" y="18269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8" name="円/楕円 93"/>
          <p:cNvSpPr/>
          <p:nvPr/>
        </p:nvSpPr>
        <p:spPr>
          <a:xfrm>
            <a:off x="6638509" y="189112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6" name="円/楕円 101"/>
          <p:cNvSpPr/>
          <p:nvPr/>
        </p:nvSpPr>
        <p:spPr>
          <a:xfrm>
            <a:off x="6524683" y="1738073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8" name="円/楕円 103"/>
          <p:cNvSpPr/>
          <p:nvPr/>
        </p:nvSpPr>
        <p:spPr>
          <a:xfrm>
            <a:off x="7269561" y="1737806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160" name="直線コネクタ 159"/>
          <p:cNvCxnSpPr/>
          <p:nvPr/>
        </p:nvCxnSpPr>
        <p:spPr>
          <a:xfrm>
            <a:off x="425599" y="1931869"/>
            <a:ext cx="36004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グループ化 12"/>
          <p:cNvGrpSpPr/>
          <p:nvPr/>
        </p:nvGrpSpPr>
        <p:grpSpPr>
          <a:xfrm>
            <a:off x="1402155" y="2329541"/>
            <a:ext cx="6887587" cy="1857417"/>
            <a:chOff x="1402155" y="2329541"/>
            <a:chExt cx="6887587" cy="1857417"/>
          </a:xfrm>
        </p:grpSpPr>
        <p:grpSp>
          <p:nvGrpSpPr>
            <p:cNvPr id="125" name="グループ化 124"/>
            <p:cNvGrpSpPr/>
            <p:nvPr/>
          </p:nvGrpSpPr>
          <p:grpSpPr>
            <a:xfrm>
              <a:off x="1402155" y="2329541"/>
              <a:ext cx="5798636" cy="1857417"/>
              <a:chOff x="1933537" y="2422405"/>
              <a:chExt cx="4841734" cy="1835596"/>
            </a:xfrm>
          </p:grpSpPr>
          <p:cxnSp>
            <p:nvCxnSpPr>
              <p:cNvPr id="126" name="直線コネクタ 125"/>
              <p:cNvCxnSpPr/>
              <p:nvPr/>
            </p:nvCxnSpPr>
            <p:spPr>
              <a:xfrm>
                <a:off x="4272896" y="2422405"/>
                <a:ext cx="336873" cy="3600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7" name="直線コネクタ 126"/>
              <p:cNvCxnSpPr/>
              <p:nvPr/>
            </p:nvCxnSpPr>
            <p:spPr>
              <a:xfrm flipH="1">
                <a:off x="4096871" y="2782445"/>
                <a:ext cx="512898" cy="54257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8" name="直線コネクタ 127"/>
              <p:cNvCxnSpPr/>
              <p:nvPr/>
            </p:nvCxnSpPr>
            <p:spPr>
              <a:xfrm flipH="1">
                <a:off x="3643923" y="3314101"/>
                <a:ext cx="460061" cy="213566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9" name="直線コネクタ 128"/>
              <p:cNvCxnSpPr/>
              <p:nvPr/>
            </p:nvCxnSpPr>
            <p:spPr>
              <a:xfrm flipH="1">
                <a:off x="3055863" y="3523091"/>
                <a:ext cx="589192" cy="68383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0" name="直線コネクタ 129"/>
              <p:cNvCxnSpPr/>
              <p:nvPr/>
            </p:nvCxnSpPr>
            <p:spPr>
              <a:xfrm>
                <a:off x="5561570" y="2441099"/>
                <a:ext cx="60270" cy="77346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1" name="直線コネクタ 130"/>
              <p:cNvCxnSpPr/>
              <p:nvPr/>
            </p:nvCxnSpPr>
            <p:spPr>
              <a:xfrm>
                <a:off x="5629401" y="3206030"/>
                <a:ext cx="285152" cy="349752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2" name="直線コネクタ 131"/>
              <p:cNvCxnSpPr/>
              <p:nvPr/>
            </p:nvCxnSpPr>
            <p:spPr>
              <a:xfrm flipH="1">
                <a:off x="5484002" y="3536387"/>
                <a:ext cx="423905" cy="23060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3" name="直線コネクタ 132"/>
              <p:cNvCxnSpPr/>
              <p:nvPr/>
            </p:nvCxnSpPr>
            <p:spPr>
              <a:xfrm>
                <a:off x="5513840" y="3766996"/>
                <a:ext cx="396361" cy="49100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4" name="直線コネクタ 133"/>
              <p:cNvCxnSpPr/>
              <p:nvPr/>
            </p:nvCxnSpPr>
            <p:spPr>
              <a:xfrm flipH="1">
                <a:off x="3147345" y="2427835"/>
                <a:ext cx="84457" cy="41164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5" name="直線コネクタ 134"/>
              <p:cNvCxnSpPr/>
              <p:nvPr/>
            </p:nvCxnSpPr>
            <p:spPr>
              <a:xfrm>
                <a:off x="3147345" y="2821735"/>
                <a:ext cx="164160" cy="283568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3311506" y="3089947"/>
                <a:ext cx="192702" cy="60739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7" name="直線コネクタ 136"/>
              <p:cNvCxnSpPr/>
              <p:nvPr/>
            </p:nvCxnSpPr>
            <p:spPr>
              <a:xfrm flipH="1">
                <a:off x="3452854" y="3677766"/>
                <a:ext cx="48682" cy="55268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8" name="直線コネクタ 137"/>
              <p:cNvCxnSpPr/>
              <p:nvPr/>
            </p:nvCxnSpPr>
            <p:spPr>
              <a:xfrm>
                <a:off x="6060070" y="2458614"/>
                <a:ext cx="336873" cy="3600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9" name="直線コネクタ 138"/>
              <p:cNvCxnSpPr/>
              <p:nvPr/>
            </p:nvCxnSpPr>
            <p:spPr>
              <a:xfrm flipH="1">
                <a:off x="6084216" y="2818654"/>
                <a:ext cx="310449" cy="2602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0" name="直線コネクタ 139"/>
              <p:cNvCxnSpPr/>
              <p:nvPr/>
            </p:nvCxnSpPr>
            <p:spPr>
              <a:xfrm>
                <a:off x="6078872" y="3070776"/>
                <a:ext cx="532080" cy="52874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1" name="直線コネクタ 140"/>
              <p:cNvCxnSpPr/>
              <p:nvPr/>
            </p:nvCxnSpPr>
            <p:spPr>
              <a:xfrm>
                <a:off x="6616872" y="3597745"/>
                <a:ext cx="158399" cy="60917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2" name="直線コネクタ 141"/>
              <p:cNvCxnSpPr/>
              <p:nvPr/>
            </p:nvCxnSpPr>
            <p:spPr>
              <a:xfrm>
                <a:off x="1933537" y="2450443"/>
                <a:ext cx="47675" cy="25643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1979712" y="2689167"/>
                <a:ext cx="547373" cy="69531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4" name="直線コネクタ 143"/>
              <p:cNvCxnSpPr/>
              <p:nvPr/>
            </p:nvCxnSpPr>
            <p:spPr>
              <a:xfrm>
                <a:off x="2519749" y="3366353"/>
                <a:ext cx="168912" cy="32233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5" name="直線コネクタ 144"/>
              <p:cNvCxnSpPr/>
              <p:nvPr/>
            </p:nvCxnSpPr>
            <p:spPr>
              <a:xfrm>
                <a:off x="2688662" y="3687046"/>
                <a:ext cx="30181" cy="54340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6" name="直線コネクタ 145"/>
              <p:cNvCxnSpPr/>
              <p:nvPr/>
            </p:nvCxnSpPr>
            <p:spPr>
              <a:xfrm flipH="1">
                <a:off x="5157084" y="2437094"/>
                <a:ext cx="55734" cy="34122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7" name="直線コネクタ 146"/>
              <p:cNvCxnSpPr/>
              <p:nvPr/>
            </p:nvCxnSpPr>
            <p:spPr>
              <a:xfrm flipH="1">
                <a:off x="4644186" y="2778317"/>
                <a:ext cx="512898" cy="54257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8" name="直線コネクタ 147"/>
              <p:cNvCxnSpPr/>
              <p:nvPr/>
            </p:nvCxnSpPr>
            <p:spPr>
              <a:xfrm>
                <a:off x="4651299" y="3309973"/>
                <a:ext cx="168912" cy="32233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9" name="直線コネクタ 148"/>
              <p:cNvCxnSpPr/>
              <p:nvPr/>
            </p:nvCxnSpPr>
            <p:spPr>
              <a:xfrm flipH="1">
                <a:off x="4529412" y="3630681"/>
                <a:ext cx="290799" cy="60913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169" name="テキスト ボックス 168"/>
            <p:cNvSpPr txBox="1"/>
            <p:nvPr/>
          </p:nvSpPr>
          <p:spPr>
            <a:xfrm>
              <a:off x="7125513" y="3141218"/>
              <a:ext cx="11642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random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walk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151" name="グループ化 150"/>
          <p:cNvGrpSpPr/>
          <p:nvPr/>
        </p:nvGrpSpPr>
        <p:grpSpPr>
          <a:xfrm>
            <a:off x="4932039" y="2308967"/>
            <a:ext cx="4032449" cy="587084"/>
            <a:chOff x="4932039" y="2308967"/>
            <a:chExt cx="4032449" cy="587084"/>
          </a:xfrm>
        </p:grpSpPr>
        <p:sp>
          <p:nvSpPr>
            <p:cNvPr id="153" name="四角形吹き出し 152"/>
            <p:cNvSpPr/>
            <p:nvPr/>
          </p:nvSpPr>
          <p:spPr>
            <a:xfrm>
              <a:off x="4932039" y="2308967"/>
              <a:ext cx="4032449" cy="587084"/>
            </a:xfrm>
            <a:prstGeom prst="wedgeRectCallout">
              <a:avLst>
                <a:gd name="adj1" fmla="val -28824"/>
                <a:gd name="adj2" fmla="val -9603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15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\rangle_c,~&#10;\langle \bar{Q}^3\rangle_c,~&#10;\langle \bar{Q}^4\rangle_c\end{align*}&lt;/body&gt;&#10;  &lt;fcolor&gt;FF000000&lt;/fcolor&gt;&#10;  &lt;bcolor&gt;FFFFFFFF&lt;/bcolor&gt;&#10;  &lt;transparent&gt;True&lt;/transparent&gt;&#10;  &lt;resolution&gt;1800&lt;/resolution&gt;&#10;  &lt;imageh&gt;283&lt;/imageh&gt;&#10;  &lt;imagew&gt;2155&lt;/imagew&gt;&#10;  &lt;scale&gt;50&lt;/scale&gt;&#10;  &lt;cursor&gt;91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4659" y="2456246"/>
              <a:ext cx="2209093" cy="290104"/>
            </a:xfrm>
            <a:prstGeom prst="rect">
              <a:avLst/>
            </a:prstGeom>
          </p:spPr>
        </p:pic>
        <p:sp>
          <p:nvSpPr>
            <p:cNvPr id="156" name="テキスト ボックス 155"/>
            <p:cNvSpPr txBox="1"/>
            <p:nvPr/>
          </p:nvSpPr>
          <p:spPr>
            <a:xfrm>
              <a:off x="5009487" y="2370465"/>
              <a:ext cx="1565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cumulants</a:t>
              </a: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: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159" name="テキスト ボックス 158"/>
          <p:cNvSpPr txBox="1"/>
          <p:nvPr/>
        </p:nvSpPr>
        <p:spPr>
          <a:xfrm>
            <a:off x="4829564" y="6201581"/>
            <a:ext cx="4329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iffusion master equation: MK+, PLB(2014)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probabilistic argument: Ohnishi+, PRC(2016)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2" name="円/楕円 10"/>
          <p:cNvSpPr/>
          <p:nvPr/>
        </p:nvSpPr>
        <p:spPr>
          <a:xfrm>
            <a:off x="1833631" y="179216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3" name="円/楕円 18"/>
          <p:cNvSpPr/>
          <p:nvPr/>
        </p:nvSpPr>
        <p:spPr>
          <a:xfrm>
            <a:off x="1835249" y="19318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" name="円/楕円 31"/>
          <p:cNvSpPr/>
          <p:nvPr/>
        </p:nvSpPr>
        <p:spPr>
          <a:xfrm>
            <a:off x="1943249" y="188241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" name="円/楕円 42"/>
          <p:cNvSpPr/>
          <p:nvPr/>
        </p:nvSpPr>
        <p:spPr>
          <a:xfrm>
            <a:off x="1763688" y="175016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53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角丸四角形 154"/>
          <p:cNvSpPr/>
          <p:nvPr/>
        </p:nvSpPr>
        <p:spPr>
          <a:xfrm>
            <a:off x="1284346" y="5877272"/>
            <a:ext cx="2951494" cy="84153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132354" cy="584775"/>
          </a:xfrm>
        </p:spPr>
        <p:txBody>
          <a:bodyPr/>
          <a:lstStyle/>
          <a:p>
            <a:r>
              <a:rPr kumimoji="1" lang="en-US" altLang="ja-JP" dirty="0" smtClean="0"/>
              <a:t> (Non-Interacting) Brownian Particle Model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611560" y="1124744"/>
            <a:ext cx="0" cy="5184576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38485"/>
            <a:ext cx="179512" cy="37083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21684" y="1091715"/>
            <a:ext cx="392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Initial condition (uniform)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007096" y="1642255"/>
            <a:ext cx="6984776" cy="483272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4"/>
          <p:cNvSpPr/>
          <p:nvPr/>
        </p:nvSpPr>
        <p:spPr>
          <a:xfrm>
            <a:off x="5658272" y="191405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10"/>
          <p:cNvSpPr/>
          <p:nvPr/>
        </p:nvSpPr>
        <p:spPr>
          <a:xfrm>
            <a:off x="1833631" y="179216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11"/>
          <p:cNvSpPr/>
          <p:nvPr/>
        </p:nvSpPr>
        <p:spPr>
          <a:xfrm>
            <a:off x="5539440" y="186005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12"/>
          <p:cNvSpPr/>
          <p:nvPr/>
        </p:nvSpPr>
        <p:spPr>
          <a:xfrm>
            <a:off x="1301857" y="190023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13"/>
          <p:cNvSpPr/>
          <p:nvPr/>
        </p:nvSpPr>
        <p:spPr>
          <a:xfrm>
            <a:off x="4434533" y="178491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14"/>
          <p:cNvSpPr/>
          <p:nvPr/>
        </p:nvSpPr>
        <p:spPr>
          <a:xfrm>
            <a:off x="1254483" y="17922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18"/>
          <p:cNvSpPr/>
          <p:nvPr/>
        </p:nvSpPr>
        <p:spPr>
          <a:xfrm>
            <a:off x="1835249" y="19318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20"/>
          <p:cNvSpPr/>
          <p:nvPr/>
        </p:nvSpPr>
        <p:spPr>
          <a:xfrm>
            <a:off x="2818445" y="184433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21"/>
          <p:cNvSpPr/>
          <p:nvPr/>
        </p:nvSpPr>
        <p:spPr>
          <a:xfrm>
            <a:off x="3804322" y="182779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22"/>
          <p:cNvSpPr/>
          <p:nvPr/>
        </p:nvSpPr>
        <p:spPr>
          <a:xfrm>
            <a:off x="3729096" y="193579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23"/>
          <p:cNvSpPr/>
          <p:nvPr/>
        </p:nvSpPr>
        <p:spPr>
          <a:xfrm>
            <a:off x="4488533" y="191814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24"/>
          <p:cNvSpPr/>
          <p:nvPr/>
        </p:nvSpPr>
        <p:spPr>
          <a:xfrm>
            <a:off x="5646024" y="18060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26"/>
          <p:cNvSpPr/>
          <p:nvPr/>
        </p:nvSpPr>
        <p:spPr>
          <a:xfrm>
            <a:off x="3696467" y="181688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27"/>
          <p:cNvSpPr/>
          <p:nvPr/>
        </p:nvSpPr>
        <p:spPr>
          <a:xfrm>
            <a:off x="1192294" y="189621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円/楕円 29"/>
          <p:cNvSpPr/>
          <p:nvPr/>
        </p:nvSpPr>
        <p:spPr>
          <a:xfrm>
            <a:off x="2747574" y="17903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30"/>
          <p:cNvSpPr/>
          <p:nvPr/>
        </p:nvSpPr>
        <p:spPr>
          <a:xfrm>
            <a:off x="2761300" y="19211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円/楕円 31"/>
          <p:cNvSpPr/>
          <p:nvPr/>
        </p:nvSpPr>
        <p:spPr>
          <a:xfrm>
            <a:off x="1943249" y="188241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32"/>
          <p:cNvSpPr/>
          <p:nvPr/>
        </p:nvSpPr>
        <p:spPr>
          <a:xfrm>
            <a:off x="4363839" y="189291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33"/>
          <p:cNvSpPr/>
          <p:nvPr/>
        </p:nvSpPr>
        <p:spPr>
          <a:xfrm>
            <a:off x="4333200" y="175016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34"/>
          <p:cNvSpPr/>
          <p:nvPr/>
        </p:nvSpPr>
        <p:spPr>
          <a:xfrm>
            <a:off x="2662172" y="1742785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" name="円/楕円 37"/>
          <p:cNvSpPr/>
          <p:nvPr/>
        </p:nvSpPr>
        <p:spPr>
          <a:xfrm>
            <a:off x="3632550" y="1745046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" name="円/楕円 38"/>
          <p:cNvSpPr/>
          <p:nvPr/>
        </p:nvSpPr>
        <p:spPr>
          <a:xfrm>
            <a:off x="5496272" y="1733680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" name="円/楕円 39"/>
          <p:cNvSpPr/>
          <p:nvPr/>
        </p:nvSpPr>
        <p:spPr>
          <a:xfrm>
            <a:off x="1146483" y="174491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9" name="円/楕円 42"/>
          <p:cNvSpPr/>
          <p:nvPr/>
        </p:nvSpPr>
        <p:spPr>
          <a:xfrm>
            <a:off x="1763688" y="175016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1007132" y="4221088"/>
            <a:ext cx="6984776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" name="円/楕円 46"/>
          <p:cNvSpPr/>
          <p:nvPr/>
        </p:nvSpPr>
        <p:spPr>
          <a:xfrm>
            <a:off x="4900631" y="489425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" name="円/楕円 47"/>
          <p:cNvSpPr/>
          <p:nvPr/>
        </p:nvSpPr>
        <p:spPr>
          <a:xfrm>
            <a:off x="5481424" y="451541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" name="円/楕円 48"/>
          <p:cNvSpPr/>
          <p:nvPr/>
        </p:nvSpPr>
        <p:spPr>
          <a:xfrm>
            <a:off x="3837585" y="471137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" name="円/楕円 49"/>
          <p:cNvSpPr/>
          <p:nvPr/>
        </p:nvSpPr>
        <p:spPr>
          <a:xfrm>
            <a:off x="2291829" y="449614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7" name="円/楕円 50"/>
          <p:cNvSpPr/>
          <p:nvPr/>
        </p:nvSpPr>
        <p:spPr>
          <a:xfrm>
            <a:off x="3891585" y="481330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8" name="円/楕円 51"/>
          <p:cNvSpPr/>
          <p:nvPr/>
        </p:nvSpPr>
        <p:spPr>
          <a:xfrm>
            <a:off x="2226685" y="439429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9" name="円/楕円 52"/>
          <p:cNvSpPr/>
          <p:nvPr/>
        </p:nvSpPr>
        <p:spPr>
          <a:xfrm>
            <a:off x="3211370" y="441496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0" name="円/楕円 53"/>
          <p:cNvSpPr/>
          <p:nvPr/>
        </p:nvSpPr>
        <p:spPr>
          <a:xfrm>
            <a:off x="1545163" y="44490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1" name="円/楕円 54"/>
          <p:cNvSpPr/>
          <p:nvPr/>
        </p:nvSpPr>
        <p:spPr>
          <a:xfrm>
            <a:off x="5362592" y="446141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2" name="円/楕円 55"/>
          <p:cNvSpPr/>
          <p:nvPr/>
        </p:nvSpPr>
        <p:spPr>
          <a:xfrm>
            <a:off x="1306522" y="488700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3" name="円/楕円 56"/>
          <p:cNvSpPr/>
          <p:nvPr/>
        </p:nvSpPr>
        <p:spPr>
          <a:xfrm>
            <a:off x="4465257" y="449580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4" name="円/楕円 57"/>
          <p:cNvSpPr/>
          <p:nvPr/>
        </p:nvSpPr>
        <p:spPr>
          <a:xfrm>
            <a:off x="1259148" y="477900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5" name="円/楕円 58"/>
          <p:cNvSpPr/>
          <p:nvPr/>
        </p:nvSpPr>
        <p:spPr>
          <a:xfrm>
            <a:off x="3945585" y="468715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6" name="円/楕円 59"/>
          <p:cNvSpPr/>
          <p:nvPr/>
        </p:nvSpPr>
        <p:spPr>
          <a:xfrm>
            <a:off x="5011921" y="495493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7" name="円/楕円 60"/>
          <p:cNvSpPr/>
          <p:nvPr/>
        </p:nvSpPr>
        <p:spPr>
          <a:xfrm>
            <a:off x="3074596" y="440590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8" name="円/楕円 61"/>
          <p:cNvSpPr/>
          <p:nvPr/>
        </p:nvSpPr>
        <p:spPr>
          <a:xfrm>
            <a:off x="1546781" y="458875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9" name="円/楕円 62"/>
          <p:cNvSpPr/>
          <p:nvPr/>
        </p:nvSpPr>
        <p:spPr>
          <a:xfrm>
            <a:off x="3145566" y="447009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0" name="円/楕円 63"/>
          <p:cNvSpPr/>
          <p:nvPr/>
        </p:nvSpPr>
        <p:spPr>
          <a:xfrm>
            <a:off x="2864013" y="486864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1" name="円/楕円 64"/>
          <p:cNvSpPr/>
          <p:nvPr/>
        </p:nvSpPr>
        <p:spPr>
          <a:xfrm>
            <a:off x="3383568" y="484984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2" name="円/楕円 65"/>
          <p:cNvSpPr/>
          <p:nvPr/>
        </p:nvSpPr>
        <p:spPr>
          <a:xfrm>
            <a:off x="3308342" y="49578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3" name="円/楕円 66"/>
          <p:cNvSpPr/>
          <p:nvPr/>
        </p:nvSpPr>
        <p:spPr>
          <a:xfrm>
            <a:off x="4519257" y="462903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" name="円/楕円 67"/>
          <p:cNvSpPr/>
          <p:nvPr/>
        </p:nvSpPr>
        <p:spPr>
          <a:xfrm>
            <a:off x="5469176" y="440741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" name="円/楕円 68"/>
          <p:cNvSpPr/>
          <p:nvPr/>
        </p:nvSpPr>
        <p:spPr>
          <a:xfrm>
            <a:off x="2183829" y="448847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" name="円/楕円 69"/>
          <p:cNvSpPr/>
          <p:nvPr/>
        </p:nvSpPr>
        <p:spPr>
          <a:xfrm>
            <a:off x="3275713" y="483893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7" name="円/楕円 70"/>
          <p:cNvSpPr/>
          <p:nvPr/>
        </p:nvSpPr>
        <p:spPr>
          <a:xfrm>
            <a:off x="1196959" y="488298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8" name="円/楕円 71"/>
          <p:cNvSpPr/>
          <p:nvPr/>
        </p:nvSpPr>
        <p:spPr>
          <a:xfrm>
            <a:off x="5007780" y="484025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9" name="円/楕円 72"/>
          <p:cNvSpPr/>
          <p:nvPr/>
        </p:nvSpPr>
        <p:spPr>
          <a:xfrm>
            <a:off x="2793142" y="481464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0" name="円/楕円 73"/>
          <p:cNvSpPr/>
          <p:nvPr/>
        </p:nvSpPr>
        <p:spPr>
          <a:xfrm>
            <a:off x="2806868" y="494546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" name="円/楕円 74"/>
          <p:cNvSpPr/>
          <p:nvPr/>
        </p:nvSpPr>
        <p:spPr>
          <a:xfrm>
            <a:off x="1654781" y="45393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2" name="円/楕円 75"/>
          <p:cNvSpPr/>
          <p:nvPr/>
        </p:nvSpPr>
        <p:spPr>
          <a:xfrm>
            <a:off x="4394563" y="460380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3" name="円/楕円 76"/>
          <p:cNvSpPr/>
          <p:nvPr/>
        </p:nvSpPr>
        <p:spPr>
          <a:xfrm>
            <a:off x="4363924" y="446105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4" name="円/楕円 77"/>
          <p:cNvSpPr/>
          <p:nvPr/>
        </p:nvSpPr>
        <p:spPr>
          <a:xfrm>
            <a:off x="2707740" y="476709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5" name="円/楕円 78"/>
          <p:cNvSpPr/>
          <p:nvPr/>
        </p:nvSpPr>
        <p:spPr>
          <a:xfrm>
            <a:off x="3031740" y="4317041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6" name="円/楕円 79"/>
          <p:cNvSpPr/>
          <p:nvPr/>
        </p:nvSpPr>
        <p:spPr>
          <a:xfrm>
            <a:off x="4867980" y="478625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7" name="円/楕円 80"/>
          <p:cNvSpPr/>
          <p:nvPr/>
        </p:nvSpPr>
        <p:spPr>
          <a:xfrm>
            <a:off x="3211796" y="476709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8" name="円/楕円 81"/>
          <p:cNvSpPr/>
          <p:nvPr/>
        </p:nvSpPr>
        <p:spPr>
          <a:xfrm>
            <a:off x="5319424" y="4335049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9" name="円/楕円 82"/>
          <p:cNvSpPr/>
          <p:nvPr/>
        </p:nvSpPr>
        <p:spPr>
          <a:xfrm>
            <a:off x="1151148" y="4731680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0" name="円/楕円 83"/>
          <p:cNvSpPr/>
          <p:nvPr/>
        </p:nvSpPr>
        <p:spPr>
          <a:xfrm>
            <a:off x="3776673" y="4623081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1" name="円/楕円 84"/>
          <p:cNvSpPr/>
          <p:nvPr/>
        </p:nvSpPr>
        <p:spPr>
          <a:xfrm>
            <a:off x="2131676" y="4335049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2" name="円/楕円 85"/>
          <p:cNvSpPr/>
          <p:nvPr/>
        </p:nvSpPr>
        <p:spPr>
          <a:xfrm>
            <a:off x="1475220" y="440705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3" name="円/楕円 88"/>
          <p:cNvSpPr/>
          <p:nvPr/>
        </p:nvSpPr>
        <p:spPr>
          <a:xfrm>
            <a:off x="7330473" y="18261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4" name="円/楕円 89"/>
          <p:cNvSpPr/>
          <p:nvPr/>
        </p:nvSpPr>
        <p:spPr>
          <a:xfrm>
            <a:off x="7384473" y="192802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5" name="円/楕円 90"/>
          <p:cNvSpPr/>
          <p:nvPr/>
        </p:nvSpPr>
        <p:spPr>
          <a:xfrm>
            <a:off x="6704313" y="183599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6" name="円/楕円 91"/>
          <p:cNvSpPr/>
          <p:nvPr/>
        </p:nvSpPr>
        <p:spPr>
          <a:xfrm>
            <a:off x="7438473" y="180188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7" name="円/楕円 92"/>
          <p:cNvSpPr/>
          <p:nvPr/>
        </p:nvSpPr>
        <p:spPr>
          <a:xfrm>
            <a:off x="6567539" y="18269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8" name="円/楕円 93"/>
          <p:cNvSpPr/>
          <p:nvPr/>
        </p:nvSpPr>
        <p:spPr>
          <a:xfrm>
            <a:off x="6638509" y="189112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6" name="円/楕円 101"/>
          <p:cNvSpPr/>
          <p:nvPr/>
        </p:nvSpPr>
        <p:spPr>
          <a:xfrm>
            <a:off x="6524683" y="1738073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8" name="円/楕円 103"/>
          <p:cNvSpPr/>
          <p:nvPr/>
        </p:nvSpPr>
        <p:spPr>
          <a:xfrm>
            <a:off x="7269561" y="1737806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9" name="円/楕円 104"/>
          <p:cNvSpPr/>
          <p:nvPr/>
        </p:nvSpPr>
        <p:spPr>
          <a:xfrm>
            <a:off x="7532434" y="476523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0" name="円/楕円 105"/>
          <p:cNvSpPr/>
          <p:nvPr/>
        </p:nvSpPr>
        <p:spPr>
          <a:xfrm>
            <a:off x="7586434" y="48671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1" name="円/楕円 106"/>
          <p:cNvSpPr/>
          <p:nvPr/>
        </p:nvSpPr>
        <p:spPr>
          <a:xfrm>
            <a:off x="6158130" y="445888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2" name="円/楕円 107"/>
          <p:cNvSpPr/>
          <p:nvPr/>
        </p:nvSpPr>
        <p:spPr>
          <a:xfrm>
            <a:off x="7640434" y="474101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3" name="円/楕円 108"/>
          <p:cNvSpPr/>
          <p:nvPr/>
        </p:nvSpPr>
        <p:spPr>
          <a:xfrm>
            <a:off x="6021356" y="444982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4" name="円/楕円 109"/>
          <p:cNvSpPr/>
          <p:nvPr/>
        </p:nvSpPr>
        <p:spPr>
          <a:xfrm>
            <a:off x="6092326" y="451401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5" name="円/楕円 110"/>
          <p:cNvSpPr/>
          <p:nvPr/>
        </p:nvSpPr>
        <p:spPr>
          <a:xfrm>
            <a:off x="6360431" y="484446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6" name="円/楕円 111"/>
          <p:cNvSpPr/>
          <p:nvPr/>
        </p:nvSpPr>
        <p:spPr>
          <a:xfrm>
            <a:off x="7122908" y="457205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7" name="円/楕円 112"/>
          <p:cNvSpPr/>
          <p:nvPr/>
        </p:nvSpPr>
        <p:spPr>
          <a:xfrm>
            <a:off x="7047682" y="46800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8" name="円/楕円 113"/>
          <p:cNvSpPr/>
          <p:nvPr/>
        </p:nvSpPr>
        <p:spPr>
          <a:xfrm>
            <a:off x="7015053" y="456113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9" name="円/楕円 114"/>
          <p:cNvSpPr/>
          <p:nvPr/>
        </p:nvSpPr>
        <p:spPr>
          <a:xfrm>
            <a:off x="6289560" y="47904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0" name="円/楕円 115"/>
          <p:cNvSpPr/>
          <p:nvPr/>
        </p:nvSpPr>
        <p:spPr>
          <a:xfrm>
            <a:off x="6303286" y="492128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1" name="円/楕円 116"/>
          <p:cNvSpPr/>
          <p:nvPr/>
        </p:nvSpPr>
        <p:spPr>
          <a:xfrm>
            <a:off x="6204158" y="4742924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2" name="円/楕円 117"/>
          <p:cNvSpPr/>
          <p:nvPr/>
        </p:nvSpPr>
        <p:spPr>
          <a:xfrm>
            <a:off x="5978500" y="436096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3" name="円/楕円 118"/>
          <p:cNvSpPr/>
          <p:nvPr/>
        </p:nvSpPr>
        <p:spPr>
          <a:xfrm>
            <a:off x="6951136" y="4489302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4" name="円/楕円 119"/>
          <p:cNvSpPr/>
          <p:nvPr/>
        </p:nvSpPr>
        <p:spPr>
          <a:xfrm>
            <a:off x="7471522" y="4676933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160" name="直線コネクタ 159"/>
          <p:cNvCxnSpPr/>
          <p:nvPr/>
        </p:nvCxnSpPr>
        <p:spPr>
          <a:xfrm>
            <a:off x="425599" y="1931869"/>
            <a:ext cx="36004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グループ化 13"/>
          <p:cNvGrpSpPr/>
          <p:nvPr/>
        </p:nvGrpSpPr>
        <p:grpSpPr>
          <a:xfrm>
            <a:off x="961378" y="1939288"/>
            <a:ext cx="2720930" cy="2312008"/>
            <a:chOff x="961378" y="1939288"/>
            <a:chExt cx="2720930" cy="2247670"/>
          </a:xfrm>
        </p:grpSpPr>
        <p:sp>
          <p:nvSpPr>
            <p:cNvPr id="164" name="二等辺三角形 163"/>
            <p:cNvSpPr/>
            <p:nvPr/>
          </p:nvSpPr>
          <p:spPr>
            <a:xfrm>
              <a:off x="1965808" y="1939288"/>
              <a:ext cx="1716500" cy="2247670"/>
            </a:xfrm>
            <a:prstGeom prst="triangle">
              <a:avLst/>
            </a:prstGeom>
            <a:gradFill flip="none" rotWithShape="1">
              <a:gsLst>
                <a:gs pos="0">
                  <a:srgbClr val="C00000">
                    <a:alpha val="80000"/>
                  </a:srgbClr>
                </a:gs>
                <a:gs pos="100000">
                  <a:srgbClr val="C00000">
                    <a:alpha val="22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65" name="テキスト ボックス 164"/>
            <p:cNvSpPr txBox="1"/>
            <p:nvPr/>
          </p:nvSpPr>
          <p:spPr>
            <a:xfrm>
              <a:off x="961378" y="3140968"/>
              <a:ext cx="10974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diffusion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distance</a:t>
              </a:r>
            </a:p>
          </p:txBody>
        </p:sp>
        <p:pic>
          <p:nvPicPr>
            <p:cNvPr id="168" name="TexTeXPicture" descr="&lt;?xml version=&quot;1.0&quot; encoding=&quot;utf-16&quot;?&gt;&#10;&lt;TeXTeX&gt;&#10;  &lt;preamble&gt;\documentclass{jarticle}&#10;\usepackage{amsmath}&#10;\pagestyle{empty}&lt;/preamble&gt;&#10;  &lt;body&gt;\begin{align*} &#10;\Delta Y_{\rm drift}&#10;\end{align*}&lt;/body&gt;&#10;  &lt;fcolor&gt;FF000000&lt;/fcolor&gt;&#10;  &lt;bcolor&gt;FFFFFFFF&lt;/bcolor&gt;&#10;  &lt;transparent&gt;True&lt;/transparent&gt;&#10;  &lt;resolution&gt;1800&lt;/resolution&gt;&#10;  &lt;imageh&gt;214&lt;/imageh&gt;&#10;  &lt;imagew&gt;711&lt;/imagew&gt;&#10;  &lt;scale&gt;50&lt;/scale&gt;&#10;  &lt;cursor&gt;36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410" y="3856706"/>
              <a:ext cx="845887" cy="254598"/>
            </a:xfrm>
            <a:prstGeom prst="rect">
              <a:avLst/>
            </a:prstGeom>
          </p:spPr>
        </p:pic>
      </p:grpSp>
      <p:grpSp>
        <p:nvGrpSpPr>
          <p:cNvPr id="13" name="グループ化 12"/>
          <p:cNvGrpSpPr/>
          <p:nvPr/>
        </p:nvGrpSpPr>
        <p:grpSpPr>
          <a:xfrm>
            <a:off x="1402155" y="2329541"/>
            <a:ext cx="6887587" cy="1857417"/>
            <a:chOff x="1402155" y="2329541"/>
            <a:chExt cx="6887587" cy="1857417"/>
          </a:xfrm>
        </p:grpSpPr>
        <p:grpSp>
          <p:nvGrpSpPr>
            <p:cNvPr id="125" name="グループ化 124"/>
            <p:cNvGrpSpPr/>
            <p:nvPr/>
          </p:nvGrpSpPr>
          <p:grpSpPr>
            <a:xfrm>
              <a:off x="1402155" y="2329541"/>
              <a:ext cx="5798636" cy="1857417"/>
              <a:chOff x="1933537" y="2422405"/>
              <a:chExt cx="4841734" cy="1835596"/>
            </a:xfrm>
          </p:grpSpPr>
          <p:cxnSp>
            <p:nvCxnSpPr>
              <p:cNvPr id="126" name="直線コネクタ 125"/>
              <p:cNvCxnSpPr/>
              <p:nvPr/>
            </p:nvCxnSpPr>
            <p:spPr>
              <a:xfrm>
                <a:off x="4272896" y="2422405"/>
                <a:ext cx="336873" cy="3600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7" name="直線コネクタ 126"/>
              <p:cNvCxnSpPr/>
              <p:nvPr/>
            </p:nvCxnSpPr>
            <p:spPr>
              <a:xfrm flipH="1">
                <a:off x="4096871" y="2782445"/>
                <a:ext cx="512898" cy="54257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8" name="直線コネクタ 127"/>
              <p:cNvCxnSpPr/>
              <p:nvPr/>
            </p:nvCxnSpPr>
            <p:spPr>
              <a:xfrm flipH="1">
                <a:off x="3643923" y="3314101"/>
                <a:ext cx="460061" cy="213566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9" name="直線コネクタ 128"/>
              <p:cNvCxnSpPr/>
              <p:nvPr/>
            </p:nvCxnSpPr>
            <p:spPr>
              <a:xfrm flipH="1">
                <a:off x="3055863" y="3523091"/>
                <a:ext cx="589192" cy="68383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0" name="直線コネクタ 129"/>
              <p:cNvCxnSpPr/>
              <p:nvPr/>
            </p:nvCxnSpPr>
            <p:spPr>
              <a:xfrm>
                <a:off x="5561570" y="2441099"/>
                <a:ext cx="60270" cy="77346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1" name="直線コネクタ 130"/>
              <p:cNvCxnSpPr/>
              <p:nvPr/>
            </p:nvCxnSpPr>
            <p:spPr>
              <a:xfrm>
                <a:off x="5629401" y="3206030"/>
                <a:ext cx="285152" cy="349752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2" name="直線コネクタ 131"/>
              <p:cNvCxnSpPr/>
              <p:nvPr/>
            </p:nvCxnSpPr>
            <p:spPr>
              <a:xfrm flipH="1">
                <a:off x="5484002" y="3536387"/>
                <a:ext cx="423905" cy="23060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3" name="直線コネクタ 132"/>
              <p:cNvCxnSpPr/>
              <p:nvPr/>
            </p:nvCxnSpPr>
            <p:spPr>
              <a:xfrm>
                <a:off x="5513840" y="3766996"/>
                <a:ext cx="396361" cy="49100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4" name="直線コネクタ 133"/>
              <p:cNvCxnSpPr/>
              <p:nvPr/>
            </p:nvCxnSpPr>
            <p:spPr>
              <a:xfrm flipH="1">
                <a:off x="3147345" y="2427835"/>
                <a:ext cx="84457" cy="41164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5" name="直線コネクタ 134"/>
              <p:cNvCxnSpPr/>
              <p:nvPr/>
            </p:nvCxnSpPr>
            <p:spPr>
              <a:xfrm>
                <a:off x="3147345" y="2821735"/>
                <a:ext cx="164160" cy="283568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3311506" y="3089947"/>
                <a:ext cx="192702" cy="60739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7" name="直線コネクタ 136"/>
              <p:cNvCxnSpPr/>
              <p:nvPr/>
            </p:nvCxnSpPr>
            <p:spPr>
              <a:xfrm flipH="1">
                <a:off x="3452854" y="3677766"/>
                <a:ext cx="48682" cy="55268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8" name="直線コネクタ 137"/>
              <p:cNvCxnSpPr/>
              <p:nvPr/>
            </p:nvCxnSpPr>
            <p:spPr>
              <a:xfrm>
                <a:off x="6060070" y="2458614"/>
                <a:ext cx="336873" cy="3600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9" name="直線コネクタ 138"/>
              <p:cNvCxnSpPr/>
              <p:nvPr/>
            </p:nvCxnSpPr>
            <p:spPr>
              <a:xfrm flipH="1">
                <a:off x="6084216" y="2818654"/>
                <a:ext cx="310449" cy="2602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0" name="直線コネクタ 139"/>
              <p:cNvCxnSpPr/>
              <p:nvPr/>
            </p:nvCxnSpPr>
            <p:spPr>
              <a:xfrm>
                <a:off x="6078872" y="3070776"/>
                <a:ext cx="532080" cy="52874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1" name="直線コネクタ 140"/>
              <p:cNvCxnSpPr/>
              <p:nvPr/>
            </p:nvCxnSpPr>
            <p:spPr>
              <a:xfrm>
                <a:off x="6616872" y="3597745"/>
                <a:ext cx="158399" cy="60917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2" name="直線コネクタ 141"/>
              <p:cNvCxnSpPr/>
              <p:nvPr/>
            </p:nvCxnSpPr>
            <p:spPr>
              <a:xfrm>
                <a:off x="1933537" y="2450443"/>
                <a:ext cx="47675" cy="25643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1979712" y="2689167"/>
                <a:ext cx="547373" cy="69531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4" name="直線コネクタ 143"/>
              <p:cNvCxnSpPr/>
              <p:nvPr/>
            </p:nvCxnSpPr>
            <p:spPr>
              <a:xfrm>
                <a:off x="2519749" y="3366353"/>
                <a:ext cx="168912" cy="32233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5" name="直線コネクタ 144"/>
              <p:cNvCxnSpPr/>
              <p:nvPr/>
            </p:nvCxnSpPr>
            <p:spPr>
              <a:xfrm>
                <a:off x="2688662" y="3687046"/>
                <a:ext cx="30181" cy="54340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6" name="直線コネクタ 145"/>
              <p:cNvCxnSpPr/>
              <p:nvPr/>
            </p:nvCxnSpPr>
            <p:spPr>
              <a:xfrm flipH="1">
                <a:off x="5157084" y="2437094"/>
                <a:ext cx="55734" cy="34122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7" name="直線コネクタ 146"/>
              <p:cNvCxnSpPr/>
              <p:nvPr/>
            </p:nvCxnSpPr>
            <p:spPr>
              <a:xfrm flipH="1">
                <a:off x="4644186" y="2778317"/>
                <a:ext cx="512898" cy="54257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8" name="直線コネクタ 147"/>
              <p:cNvCxnSpPr/>
              <p:nvPr/>
            </p:nvCxnSpPr>
            <p:spPr>
              <a:xfrm>
                <a:off x="4651299" y="3309973"/>
                <a:ext cx="168912" cy="32233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9" name="直線コネクタ 148"/>
              <p:cNvCxnSpPr/>
              <p:nvPr/>
            </p:nvCxnSpPr>
            <p:spPr>
              <a:xfrm flipH="1">
                <a:off x="4529412" y="3630681"/>
                <a:ext cx="290799" cy="60913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169" name="テキスト ボックス 168"/>
            <p:cNvSpPr txBox="1"/>
            <p:nvPr/>
          </p:nvSpPr>
          <p:spPr>
            <a:xfrm>
              <a:off x="7125513" y="3141218"/>
              <a:ext cx="11642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random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walk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4907981" y="6237312"/>
            <a:ext cx="4259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iffusion master equation: MK+, PLB(2014)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probabilistic argument: Ohnishi+, PRC(2016)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3465024" y="1654562"/>
            <a:ext cx="5571472" cy="4397332"/>
            <a:chOff x="3465024" y="1654562"/>
            <a:chExt cx="5571472" cy="4397332"/>
          </a:xfrm>
        </p:grpSpPr>
        <p:sp>
          <p:nvSpPr>
            <p:cNvPr id="12" name="角丸四角形 11"/>
            <p:cNvSpPr/>
            <p:nvPr/>
          </p:nvSpPr>
          <p:spPr>
            <a:xfrm>
              <a:off x="5191980" y="5373216"/>
              <a:ext cx="3844516" cy="67867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50" name="正方形/長方形 149"/>
            <p:cNvSpPr/>
            <p:nvPr/>
          </p:nvSpPr>
          <p:spPr>
            <a:xfrm>
              <a:off x="3465024" y="1654562"/>
              <a:ext cx="2226956" cy="3466526"/>
            </a:xfrm>
            <a:prstGeom prst="rect">
              <a:avLst/>
            </a:prstGeom>
            <a:solidFill>
              <a:srgbClr val="4F81BD">
                <a:alpha val="37000"/>
              </a:srgbClr>
            </a:solidFill>
            <a:ln w="25400" cap="flat" cmpd="sng" algn="ctr">
              <a:solidFill>
                <a:srgbClr val="4F81BD">
                  <a:shade val="50000"/>
                  <a:alpha val="53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52" name="左中かっこ 151"/>
            <p:cNvSpPr/>
            <p:nvPr/>
          </p:nvSpPr>
          <p:spPr>
            <a:xfrm rot="16200000">
              <a:off x="4385730" y="4206001"/>
              <a:ext cx="385543" cy="2226956"/>
            </a:xfrm>
            <a:prstGeom prst="leftBrace">
              <a:avLst>
                <a:gd name="adj1" fmla="val 27563"/>
                <a:gd name="adj2" fmla="val 50000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166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200" y="5512251"/>
              <a:ext cx="577636" cy="262561"/>
            </a:xfrm>
            <a:prstGeom prst="rect">
              <a:avLst/>
            </a:prstGeom>
          </p:spPr>
        </p:pic>
        <p:sp>
          <p:nvSpPr>
            <p:cNvPr id="5" name="右矢印 4"/>
            <p:cNvSpPr/>
            <p:nvPr/>
          </p:nvSpPr>
          <p:spPr>
            <a:xfrm>
              <a:off x="5292080" y="5445224"/>
              <a:ext cx="419060" cy="526015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5690056" y="5484851"/>
              <a:ext cx="32263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Study </a:t>
              </a: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/>
                  <a:cs typeface="+mn-cs"/>
                </a:rPr>
                <a:t>D</a:t>
              </a: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Y dependence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t\to\infty&#10;\end{align*}&lt;/body&gt;&#10;  &lt;fcolor&gt;FF000000&lt;/fcolor&gt;&#10;  &lt;bcolor&gt;FFFFFFFF&lt;/bcolor&gt;&#10;  &lt;transparent&gt;True&lt;/transparent&gt;&#10;  &lt;resolution&gt;1800&lt;/resolution&gt;&#10;  &lt;imageh&gt;158&lt;/imageh&gt;&#10;  &lt;imagew&gt;706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320" y="6000013"/>
            <a:ext cx="1075316" cy="240652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476822" y="6240665"/>
            <a:ext cx="26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Poisson distribution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151" name="グループ化 150"/>
          <p:cNvGrpSpPr/>
          <p:nvPr/>
        </p:nvGrpSpPr>
        <p:grpSpPr>
          <a:xfrm>
            <a:off x="4932039" y="2308967"/>
            <a:ext cx="4032449" cy="587084"/>
            <a:chOff x="4932039" y="2308967"/>
            <a:chExt cx="4032449" cy="587084"/>
          </a:xfrm>
        </p:grpSpPr>
        <p:sp>
          <p:nvSpPr>
            <p:cNvPr id="153" name="四角形吹き出し 152"/>
            <p:cNvSpPr/>
            <p:nvPr/>
          </p:nvSpPr>
          <p:spPr>
            <a:xfrm>
              <a:off x="4932039" y="2308967"/>
              <a:ext cx="4032449" cy="587084"/>
            </a:xfrm>
            <a:prstGeom prst="wedgeRectCallout">
              <a:avLst>
                <a:gd name="adj1" fmla="val -28824"/>
                <a:gd name="adj2" fmla="val -9603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15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\rangle_c,~&#10;\langle \bar{Q}^3\rangle_c,~&#10;\langle \bar{Q}^4\rangle_c\end{align*}&lt;/body&gt;&#10;  &lt;fcolor&gt;FF000000&lt;/fcolor&gt;&#10;  &lt;bcolor&gt;FFFFFFFF&lt;/bcolor&gt;&#10;  &lt;transparent&gt;True&lt;/transparent&gt;&#10;  &lt;resolution&gt;1800&lt;/resolution&gt;&#10;  &lt;imageh&gt;283&lt;/imageh&gt;&#10;  &lt;imagew&gt;2155&lt;/imagew&gt;&#10;  &lt;scale&gt;50&lt;/scale&gt;&#10;  &lt;cursor&gt;91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4659" y="2456246"/>
              <a:ext cx="2209093" cy="290104"/>
            </a:xfrm>
            <a:prstGeom prst="rect">
              <a:avLst/>
            </a:prstGeom>
          </p:spPr>
        </p:pic>
        <p:sp>
          <p:nvSpPr>
            <p:cNvPr id="156" name="テキスト ボックス 155"/>
            <p:cNvSpPr txBox="1"/>
            <p:nvPr/>
          </p:nvSpPr>
          <p:spPr>
            <a:xfrm>
              <a:off x="5009487" y="2370465"/>
              <a:ext cx="1565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cumulants</a:t>
              </a: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: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399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37230" cy="584775"/>
          </a:xfrm>
        </p:spPr>
        <p:txBody>
          <a:bodyPr>
            <a:spAutoFit/>
          </a:bodyPr>
          <a:lstStyle/>
          <a:p>
            <a:r>
              <a:rPr kumimoji="1" lang="en-US" altLang="ja-JP" dirty="0" smtClean="0"/>
              <a:t> Time Evolution of Fluctuations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35929"/>
          <a:stretch/>
        </p:blipFill>
        <p:spPr>
          <a:xfrm>
            <a:off x="-36512" y="1484784"/>
            <a:ext cx="5008066" cy="6036323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000000&lt;/fcolor&gt;&#10;  &lt;bcolor&gt;FFFFFFFF&lt;/bcolor&gt;&#10;  &lt;transparent&gt;True&lt;/transparent&gt;&#10;  &lt;resolution&gt;1800&lt;/resolution&gt;&#10;  &lt;imageh&gt;112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453336"/>
            <a:ext cx="244358" cy="260648"/>
          </a:xfrm>
          <a:prstGeom prst="rect">
            <a:avLst/>
          </a:prstGeom>
        </p:spPr>
      </p:pic>
      <p:sp>
        <p:nvSpPr>
          <p:cNvPr id="11" name="四角形吹き出し 10"/>
          <p:cNvSpPr/>
          <p:nvPr/>
        </p:nvSpPr>
        <p:spPr>
          <a:xfrm>
            <a:off x="3462595" y="3717032"/>
            <a:ext cx="3741641" cy="3068960"/>
          </a:xfrm>
          <a:prstGeom prst="wedgeRectCallout">
            <a:avLst>
              <a:gd name="adj1" fmla="val -98111"/>
              <a:gd name="adj2" fmla="val -3091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971600" y="1988840"/>
            <a:ext cx="1296144" cy="4248472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下矢印 6"/>
          <p:cNvSpPr/>
          <p:nvPr/>
        </p:nvSpPr>
        <p:spPr>
          <a:xfrm rot="1022266" flipV="1">
            <a:off x="1631826" y="2228954"/>
            <a:ext cx="827218" cy="943514"/>
          </a:xfrm>
          <a:prstGeom prst="downArrow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1875514" y="2634314"/>
            <a:ext cx="0" cy="43907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1969101" y="2634314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2083986" y="2634314"/>
            <a:ext cx="178183" cy="411165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-252536" y="1441919"/>
            <a:ext cx="2514705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prstClr val="black"/>
                </a:solidFill>
              </a:rPr>
              <a:t>Detector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9" name="フリーフォーム 28"/>
          <p:cNvSpPr>
            <a:spLocks noChangeAspect="1"/>
          </p:cNvSpPr>
          <p:nvPr/>
        </p:nvSpPr>
        <p:spPr>
          <a:xfrm>
            <a:off x="51591" y="3132120"/>
            <a:ext cx="1840017" cy="140832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76200">
            <a:solidFill>
              <a:srgbClr val="FFC0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91" y="2839896"/>
            <a:ext cx="625760" cy="284436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225&lt;/imageh&gt;&#10;  &lt;imagew&gt;318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51" y="1015745"/>
            <a:ext cx="517647" cy="366260"/>
          </a:xfrm>
          <a:prstGeom prst="rect">
            <a:avLst/>
          </a:prstGeom>
        </p:spPr>
      </p:pic>
      <p:sp>
        <p:nvSpPr>
          <p:cNvPr id="68" name="二等辺三角形 67"/>
          <p:cNvSpPr/>
          <p:nvPr/>
        </p:nvSpPr>
        <p:spPr>
          <a:xfrm flipV="1">
            <a:off x="-396552" y="1873965"/>
            <a:ext cx="2696370" cy="4384391"/>
          </a:xfrm>
          <a:prstGeom prst="triangle">
            <a:avLst/>
          </a:prstGeom>
          <a:solidFill>
            <a:srgbClr val="4EA5D8">
              <a:alpha val="4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/>
          <p:cNvSpPr>
            <a:spLocks noChangeAspect="1"/>
          </p:cNvSpPr>
          <p:nvPr/>
        </p:nvSpPr>
        <p:spPr>
          <a:xfrm>
            <a:off x="395538" y="4265788"/>
            <a:ext cx="1184201" cy="108718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57150">
            <a:solidFill>
              <a:srgbClr val="0033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 rot="19775408">
            <a:off x="1668092" y="3205372"/>
            <a:ext cx="1313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Hadronic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 rot="19543470">
            <a:off x="1830686" y="4094663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QGP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3815" y="3770650"/>
            <a:ext cx="3630473" cy="2970718"/>
          </a:xfrm>
          <a:prstGeom prst="rect">
            <a:avLst/>
          </a:prstGeom>
        </p:spPr>
      </p:pic>
      <p:grpSp>
        <p:nvGrpSpPr>
          <p:cNvPr id="20" name="グループ化 19"/>
          <p:cNvGrpSpPr/>
          <p:nvPr/>
        </p:nvGrpSpPr>
        <p:grpSpPr>
          <a:xfrm>
            <a:off x="4285247" y="556520"/>
            <a:ext cx="4312598" cy="5543902"/>
            <a:chOff x="4285247" y="556520"/>
            <a:chExt cx="4312598" cy="5543902"/>
          </a:xfrm>
        </p:grpSpPr>
        <p:sp>
          <p:nvSpPr>
            <p:cNvPr id="88" name="四角形吹き出し 87"/>
            <p:cNvSpPr/>
            <p:nvPr/>
          </p:nvSpPr>
          <p:spPr>
            <a:xfrm>
              <a:off x="4285247" y="556520"/>
              <a:ext cx="3741641" cy="3068960"/>
            </a:xfrm>
            <a:prstGeom prst="wedgeRectCallout">
              <a:avLst>
                <a:gd name="adj1" fmla="val -101634"/>
                <a:gd name="adj2" fmla="val -15074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45961" y="620688"/>
              <a:ext cx="3610415" cy="2950681"/>
            </a:xfrm>
            <a:prstGeom prst="rect">
              <a:avLst/>
            </a:prstGeom>
          </p:spPr>
        </p:pic>
        <p:sp>
          <p:nvSpPr>
            <p:cNvPr id="14" name="テキスト ボックス 13"/>
            <p:cNvSpPr txBox="1"/>
            <p:nvPr/>
          </p:nvSpPr>
          <p:spPr>
            <a:xfrm rot="5400000">
              <a:off x="5949203" y="3451780"/>
              <a:ext cx="48356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accent2">
                      <a:lumMod val="50000"/>
                    </a:schemeClr>
                  </a:solidFill>
                </a:rPr>
                <a:t>As a result of a simple random walk…</a:t>
              </a:r>
              <a:endParaRPr kumimoji="1" lang="ja-JP" altLang="en-US" sz="24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5" name="曲折矢印 14"/>
            <p:cNvSpPr/>
            <p:nvPr/>
          </p:nvSpPr>
          <p:spPr>
            <a:xfrm rot="5400000" flipH="1">
              <a:off x="7013638" y="3944431"/>
              <a:ext cx="1275068" cy="751432"/>
            </a:xfrm>
            <a:prstGeom prst="bentArrow">
              <a:avLst>
                <a:gd name="adj1" fmla="val 33028"/>
                <a:gd name="adj2" fmla="val 38188"/>
                <a:gd name="adj3" fmla="val 46789"/>
                <a:gd name="adj4" fmla="val 71273"/>
              </a:avLst>
            </a:prstGeom>
            <a:solidFill>
              <a:srgbClr val="9F2936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5106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990132"/>
            <a:ext cx="1467818" cy="31743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/>
          <a:srcRect l="9026" b="6057"/>
          <a:stretch/>
        </p:blipFill>
        <p:spPr>
          <a:xfrm>
            <a:off x="539552" y="970483"/>
            <a:ext cx="5219935" cy="394976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287299" cy="584775"/>
          </a:xfrm>
        </p:spPr>
        <p:txBody>
          <a:bodyPr>
            <a:spAutoFit/>
          </a:bodyPr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4</a:t>
            </a:r>
            <a:r>
              <a:rPr lang="en-US" altLang="ja-JP" baseline="30000" dirty="0" smtClean="0"/>
              <a:t>th</a:t>
            </a:r>
            <a:r>
              <a:rPr kumimoji="1" lang="en-US" altLang="ja-JP" dirty="0" smtClean="0"/>
              <a:t> order : w/ </a:t>
            </a:r>
            <a:r>
              <a:rPr lang="en-US" altLang="ja-JP" dirty="0" smtClean="0"/>
              <a:t>Critical Fluctuation  </a:t>
            </a:r>
            <a:endParaRPr kumimoji="1" lang="ja-JP" altLang="en-US" dirty="0"/>
          </a:p>
        </p:txBody>
      </p:sp>
      <p:cxnSp>
        <p:nvCxnSpPr>
          <p:cNvPr id="32" name="直線コネクタ 31"/>
          <p:cNvCxnSpPr/>
          <p:nvPr/>
        </p:nvCxnSpPr>
        <p:spPr>
          <a:xfrm>
            <a:off x="3085408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2238071" y="764704"/>
            <a:ext cx="0" cy="47525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3840488" y="785433"/>
            <a:ext cx="12329" cy="423033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6" name="四角形吹き出し 35"/>
          <p:cNvSpPr/>
          <p:nvPr/>
        </p:nvSpPr>
        <p:spPr>
          <a:xfrm>
            <a:off x="2694739" y="5767202"/>
            <a:ext cx="1398781" cy="902158"/>
          </a:xfrm>
          <a:prstGeom prst="wedgeRectCallout">
            <a:avLst>
              <a:gd name="adj1" fmla="val -21931"/>
              <a:gd name="adj2" fmla="val -7827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Delta\eta=1.6&#10;\end{align*}&lt;/body&gt;&#10;  &lt;fcolor&gt;FF000000&lt;/fcolor&gt;&#10;  &lt;bcolor&gt;FFFFFFFF&lt;/bcolor&gt;&#10;  &lt;transparent&gt;True&lt;/transparent&gt;&#10;  &lt;resolution&gt;1800&lt;/resolution&gt;&#10;  &lt;imageh&gt;232&lt;/imageh&gt;&#10;  &lt;imagew&gt;968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46" y="5943906"/>
            <a:ext cx="1215623" cy="291347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2694739" y="6207695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sp>
        <p:nvSpPr>
          <p:cNvPr id="39" name="四角形吹き出し 38"/>
          <p:cNvSpPr/>
          <p:nvPr/>
        </p:nvSpPr>
        <p:spPr>
          <a:xfrm>
            <a:off x="1229959" y="5756616"/>
            <a:ext cx="1419129" cy="902158"/>
          </a:xfrm>
          <a:prstGeom prst="wedgeRectCallout">
            <a:avLst>
              <a:gd name="adj1" fmla="val 21018"/>
              <a:gd name="adj2" fmla="val -8296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250307" y="6197109"/>
            <a:ext cx="139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at ALICE</a:t>
            </a:r>
            <a:endParaRPr kumimoji="1" lang="ja-JP" altLang="en-US" sz="2400" dirty="0"/>
          </a:p>
        </p:txBody>
      </p:sp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14" y="5933320"/>
            <a:ext cx="1216879" cy="291347"/>
          </a:xfrm>
          <a:prstGeom prst="rect">
            <a:avLst/>
          </a:prstGeom>
        </p:spPr>
      </p:pic>
      <p:sp>
        <p:nvSpPr>
          <p:cNvPr id="42" name="四角形吹き出し 41"/>
          <p:cNvSpPr/>
          <p:nvPr/>
        </p:nvSpPr>
        <p:spPr>
          <a:xfrm>
            <a:off x="4309720" y="5499441"/>
            <a:ext cx="1419129" cy="902158"/>
          </a:xfrm>
          <a:prstGeom prst="wedgeRectCallout">
            <a:avLst>
              <a:gd name="adj1" fmla="val -82196"/>
              <a:gd name="adj2" fmla="val -103613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330068" y="5939934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baryon #</a:t>
            </a:r>
            <a:endParaRPr kumimoji="1" lang="ja-JP" altLang="en-US" sz="2400" dirty="0"/>
          </a:p>
        </p:txBody>
      </p:sp>
      <p:pic>
        <p:nvPicPr>
          <p:cNvPr id="44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075" y="5676145"/>
            <a:ext cx="1216879" cy="291347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D\sim M^{-1}&#10;\end{align*}&lt;/body&gt;&#10;  &lt;fcolor&gt;FF000000&lt;/fcolor&gt;&#10;  &lt;bcolor&gt;FFFFFFFF&lt;/bcolor&gt;&#10;  &lt;transparent&gt;True&lt;/transparent&gt;&#10;  &lt;resolution&gt;1800&lt;/resolution&gt;&#10;  &lt;imageh&gt;219&lt;/imageh&gt;&#10;  &lt;imagew&gt;1042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31" y="6368683"/>
            <a:ext cx="1380250" cy="290091"/>
          </a:xfrm>
          <a:prstGeom prst="rect">
            <a:avLst/>
          </a:prstGeom>
        </p:spPr>
      </p:pic>
      <p:sp>
        <p:nvSpPr>
          <p:cNvPr id="31" name="角丸四角形 30"/>
          <p:cNvSpPr/>
          <p:nvPr/>
        </p:nvSpPr>
        <p:spPr>
          <a:xfrm>
            <a:off x="6228184" y="989705"/>
            <a:ext cx="2808312" cy="4444968"/>
          </a:xfrm>
          <a:prstGeom prst="roundRect">
            <a:avLst>
              <a:gd name="adj" fmla="val 1365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438858" y="739691"/>
            <a:ext cx="22926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6">
                    <a:lumMod val="50000"/>
                  </a:schemeClr>
                </a:solidFill>
              </a:rPr>
              <a:t>Initial Condition</a:t>
            </a:r>
            <a:endParaRPr kumimoji="1" lang="ja-JP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8" name="TexTeXPicture" descr="&lt;?xml version=&quot;1.0&quot; encoding=&quot;utf-16&quot;?&gt;&#10;&lt;TeXTeX&gt;&#10;  &lt;preamble&gt;\documentclass{jarticle}&#10;\usepackage{amsmath}&#10;\pagestyle{empty}&lt;/preamble&gt;&#10;  &lt;body&gt;\begin{align*} &#10;b= \frac{ \langle Q_{\rm(net)}^2 Q_{\rm(tot)}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2014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2429865"/>
            <a:ext cx="2344829" cy="799850"/>
          </a:xfrm>
          <a:prstGeom prst="rect">
            <a:avLst/>
          </a:prstGeom>
        </p:spPr>
      </p:pic>
      <p:pic>
        <p:nvPicPr>
          <p:cNvPr id="49" name="TexTeXPicture" descr="&lt;?xml version=&quot;1.0&quot; encoding=&quot;utf-16&quot;?&gt;&#10;&lt;TeXTeX&gt;&#10;  &lt;preamble&gt;\documentclass{jarticle}&#10;\usepackage{amsmath}&#10;\pagestyle{empty}&lt;/preamble&gt;&#10;  &lt;body&gt;\begin{align*} &#10;c= \frac{ \langle Q_{\rm(tot)}^2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89050"/>
            <a:ext cx="1600864" cy="799850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D_4 = \frac{ \langle Q_{\rm(net)}^4 \rangle_c }{&#10;\langle Q_{\rm(tot)}\rangle}=4&#10;\end{align*}&lt;/body&gt;&#10;  &lt;fcolor&gt;FF000000&lt;/fcolor&gt;&#10;  &lt;bcolor&gt;FFFFFFFF&lt;/bcolor&gt;&#10;  &lt;transparent&gt;True&lt;/transparent&gt;&#10;  &lt;resolution&gt;1800&lt;/resolution&gt;&#10;  &lt;imageh&gt;689&lt;/imageh&gt;&#10;  &lt;imagew&gt;2086&lt;/imagew&gt;&#10;  &lt;scale&gt;50&lt;/scale&gt;&#10;  &lt;cursor&gt;95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3" y="1349746"/>
            <a:ext cx="2378527" cy="785620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=1&#10;\end{align*}&lt;/body&gt;&#10;  &lt;fcolor&gt;FF000000&lt;/fcolor&gt;&#10;  &lt;bcolor&gt;FFFFFFFF&lt;/bcolor&gt;&#10;  &lt;transparent&gt;True&lt;/transparent&gt;&#10;  &lt;resolution&gt;1800&lt;/resolution&gt;&#10;  &lt;imageh&gt;687&lt;/imageh&gt;&#10;  &lt;imagew&gt;2073&lt;/imagew&gt;&#10;  &lt;scale&gt;50&lt;/scale&gt;&#10;  &lt;cursor&gt;96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52" y="4445860"/>
            <a:ext cx="2363704" cy="783340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{\rm Skellam}&#10;\end{align*}&lt;/body&gt;&#10;  &lt;fcolor&gt;FF000000&lt;/fcolor&gt;&#10;  &lt;bcolor&gt;FFFFFFFF&lt;/bcolor&gt;&#10;  &lt;transparent&gt;True&lt;/transparent&gt;&#10;  &lt;resolution&gt;1800&lt;/resolution&gt;&#10;  &lt;imageh&gt;284&lt;/imageh&gt;&#10;  &lt;imagew&gt;191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42726" y="2714103"/>
            <a:ext cx="2315709" cy="3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3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2007281" cy="584775"/>
          </a:xfrm>
        </p:spPr>
        <p:txBody>
          <a:bodyPr/>
          <a:lstStyle/>
          <a:p>
            <a:r>
              <a:rPr kumimoji="1" lang="en-US" altLang="ja-JP" dirty="0" smtClean="0"/>
              <a:t> Solution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492896"/>
            <a:ext cx="8585702" cy="34236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99592" y="945749"/>
            <a:ext cx="3127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Evolution </a:t>
            </a:r>
            <a:r>
              <a:rPr kumimoji="1" lang="en-US" altLang="ja-JP" sz="2800" dirty="0" err="1" smtClean="0"/>
              <a:t>eqation</a:t>
            </a:r>
            <a:r>
              <a:rPr kumimoji="1" lang="en-US" altLang="ja-JP" sz="2800" dirty="0" smtClean="0"/>
              <a:t> of</a:t>
            </a:r>
            <a:endParaRPr kumimoji="1" lang="ja-JP" altLang="en-US" sz="28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langle N^3 \rangle_c&#10;\end{align*}&lt;/body&gt;&#10;  &lt;fcolor&gt;FF000000&lt;/fcolor&gt;&#10;  &lt;bcolor&gt;FFFFFFFF&lt;/bcolor&gt;&#10;  &lt;transparent&gt;True&lt;/transparent&gt;&#10;  &lt;resolution&gt;1800&lt;/resolution&gt;&#10;  &lt;imageh&gt;280&lt;/imageh&gt;&#10;  &lt;imagew&gt;591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25228"/>
            <a:ext cx="952459" cy="451249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(x_1) n(x_2) n(x_3) \rangle&#10;\end{align*}&lt;/body&gt;&#10;  &lt;fcolor&gt;FF000000&lt;/fcolor&gt;&#10;  &lt;bcolor&gt;FFFFFFFF&lt;/bcolor&gt;&#10;  &lt;transparent&gt;True&lt;/transparent&gt;&#10;  &lt;resolution&gt;1800&lt;/resolution&gt;&#10;  &lt;imageh&gt;250&lt;/imageh&gt;&#10;  &lt;imagew&gt;2053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730" y="1005908"/>
            <a:ext cx="3308628" cy="402901"/>
          </a:xfrm>
          <a:prstGeom prst="rect">
            <a:avLst/>
          </a:prstGeom>
        </p:spPr>
      </p:pic>
      <p:sp>
        <p:nvSpPr>
          <p:cNvPr id="9" name="右矢印 8"/>
          <p:cNvSpPr/>
          <p:nvPr/>
        </p:nvSpPr>
        <p:spPr>
          <a:xfrm>
            <a:off x="3419872" y="1750921"/>
            <a:ext cx="750874" cy="4512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41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727576" cy="584775"/>
          </a:xfrm>
        </p:spPr>
        <p:txBody>
          <a:bodyPr/>
          <a:lstStyle/>
          <a:p>
            <a:r>
              <a:rPr kumimoji="1" lang="ja-JP" altLang="en-US" dirty="0" smtClean="0"/>
              <a:t> </a:t>
            </a:r>
            <a:r>
              <a:rPr kumimoji="1" lang="en-US" altLang="ja-JP" dirty="0" smtClean="0"/>
              <a:t>QCD</a:t>
            </a:r>
            <a:r>
              <a:rPr kumimoji="1" lang="ja-JP" altLang="en-US" dirty="0" smtClean="0"/>
              <a:t>臨界点探索</a:t>
            </a:r>
            <a:r>
              <a:rPr kumimoji="1" lang="en-US" altLang="ja-JP" dirty="0" smtClean="0"/>
              <a:t>@ HIC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44" y="1700807"/>
            <a:ext cx="5483054" cy="360040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41837" y="1268760"/>
            <a:ext cx="3779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Beam-Energy </a:t>
            </a:r>
            <a:r>
              <a:rPr lang="en-US" altLang="ja-JP" sz="2800" b="1" dirty="0" smtClean="0"/>
              <a:t>S</a:t>
            </a:r>
            <a:r>
              <a:rPr kumimoji="1" lang="en-US" altLang="ja-JP" sz="2800" b="1" dirty="0" smtClean="0"/>
              <a:t>can (BES)</a:t>
            </a:r>
            <a:endParaRPr kumimoji="1" lang="ja-JP" altLang="en-US" sz="2800" b="1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167" y="2048587"/>
            <a:ext cx="3232616" cy="3728887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article}&#10;\usepackage{amsmath}&#10;\pagestyle{empty}&lt;/preamble&gt;&#10;  &lt;body&gt;\begin{align*} &#10;\langle N_p^3 \rangle_c&#10;\end{align*}&lt;/body&gt;&#10;  &lt;fcolor&gt;FF000000&lt;/fcolor&gt;&#10;  &lt;bcolor&gt;FFFFFFFF&lt;/bcolor&gt;&#10;  &lt;transparent&gt;True&lt;/transparent&gt;&#10;  &lt;resolution&gt;1800&lt;/resolution&gt;&#10;  &lt;imageh&gt;313&lt;/imageh&gt;&#10;  &lt;imagew&gt;591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24" y="3127973"/>
            <a:ext cx="792088" cy="419498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article}&#10;\usepackage{amsmath}&#10;\pagestyle{empty}&lt;/preamble&gt;&#10;  &lt;body&gt;\begin{align*} &#10;\langle N_p^4 \rangle_c&#10;\end{align*}&lt;/body&gt;&#10;  &lt;fcolor&gt;FF000000&lt;/fcolor&gt;&#10;  &lt;bcolor&gt;FFFFFFFF&lt;/bcolor&gt;&#10;  &lt;transparent&gt;True&lt;/transparent&gt;&#10;  &lt;resolution&gt;1800&lt;/resolution&gt;&#10;  &lt;imageh&gt;314&lt;/imageh&gt;&#10;  &lt;imagew&gt;59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236" y="4266162"/>
            <a:ext cx="792088" cy="420838"/>
          </a:xfrm>
          <a:prstGeom prst="rect">
            <a:avLst/>
          </a:prstGeom>
        </p:spPr>
      </p:pic>
      <p:sp>
        <p:nvSpPr>
          <p:cNvPr id="8" name="楕円 7"/>
          <p:cNvSpPr/>
          <p:nvPr/>
        </p:nvSpPr>
        <p:spPr>
          <a:xfrm>
            <a:off x="5848868" y="3547471"/>
            <a:ext cx="677997" cy="108568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2443662">
            <a:off x="5535104" y="3316638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+mn-cs"/>
              </a:rPr>
              <a:t>Enhancement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70397" y="1217590"/>
            <a:ext cx="32993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b="1" dirty="0" smtClean="0"/>
              <a:t>陽子数高次キュムラント</a:t>
            </a:r>
            <a:endParaRPr lang="en-US" altLang="ja-JP" sz="2400" b="1" dirty="0" smtClean="0"/>
          </a:p>
          <a:p>
            <a:pPr algn="ctr"/>
            <a:r>
              <a:rPr kumimoji="1" lang="ja-JP" altLang="en-US" sz="2400" dirty="0" smtClean="0"/>
              <a:t>（</a:t>
            </a:r>
            <a:r>
              <a:rPr kumimoji="1" lang="en-US" altLang="ja-JP" sz="2400" dirty="0" smtClean="0"/>
              <a:t>STAR2016</a:t>
            </a:r>
            <a:r>
              <a:rPr kumimoji="1" lang="ja-JP" altLang="en-US" sz="2400" dirty="0" smtClean="0"/>
              <a:t>）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00921" y="5746033"/>
            <a:ext cx="71144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/>
              <a:t>保存電荷のイベント毎ゆらぎを用いた</a:t>
            </a:r>
            <a:r>
              <a:rPr kumimoji="1" lang="en-US" altLang="ja-JP" sz="2400" dirty="0" smtClean="0"/>
              <a:t>QCD</a:t>
            </a:r>
            <a:r>
              <a:rPr kumimoji="1" lang="ja-JP" altLang="en-US" sz="2400" dirty="0" smtClean="0"/>
              <a:t>臨界点探索</a:t>
            </a:r>
            <a:endParaRPr kumimoji="1" lang="en-US" altLang="ja-JP" sz="2400" dirty="0" smtClean="0"/>
          </a:p>
          <a:p>
            <a:pPr algn="ctr"/>
            <a:r>
              <a:rPr lang="en-US" altLang="ja-JP" sz="2400" dirty="0" smtClean="0"/>
              <a:t>STAR-BES-I (2010~2016) / ALICE (2013~) / NA61</a:t>
            </a:r>
          </a:p>
          <a:p>
            <a:pPr algn="ctr"/>
            <a:r>
              <a:rPr kumimoji="1" lang="en-US" altLang="ja-JP" sz="2400" dirty="0" smtClean="0"/>
              <a:t>future: STAR-BES-II, J-PARC-HI, NICA, FAIR</a:t>
            </a:r>
          </a:p>
        </p:txBody>
      </p:sp>
    </p:spTree>
    <p:extLst>
      <p:ext uri="{BB962C8B-B14F-4D97-AF65-F5344CB8AC3E}">
        <p14:creationId xmlns:p14="http://schemas.microsoft.com/office/powerpoint/2010/main" val="1127192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46862" y="897270"/>
            <a:ext cx="8889634" cy="3107794"/>
          </a:xfrm>
          <a:prstGeom prst="rect">
            <a:avLst/>
          </a:prstGeom>
          <a:gradFill flip="none" rotWithShape="1">
            <a:gsLst>
              <a:gs pos="35000">
                <a:srgbClr val="FFC000"/>
              </a:gs>
              <a:gs pos="0">
                <a:srgbClr val="FF0000"/>
              </a:gs>
              <a:gs pos="84000">
                <a:schemeClr val="accent6">
                  <a:lumMod val="4000"/>
                  <a:lumOff val="96000"/>
                </a:schemeClr>
              </a:gs>
              <a:gs pos="100000">
                <a:schemeClr val="accent6">
                  <a:lumMod val="4000"/>
                  <a:lumOff val="96000"/>
                </a:scheme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92209" cy="584775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Baryon</a:t>
            </a:r>
            <a:r>
              <a:rPr kumimoji="1" lang="en-US" altLang="ja-JP" dirty="0" smtClean="0"/>
              <a:t>s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Phase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43748" y="4388790"/>
            <a:ext cx="131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solidFill>
                  <a:prstClr val="black"/>
                </a:solidFill>
              </a:rPr>
              <a:t>hadronize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435810" y="4386385"/>
            <a:ext cx="1306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chem.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f.o</a:t>
            </a:r>
            <a:r>
              <a:rPr lang="en-US" altLang="ja-JP" sz="2000" dirty="0" smtClean="0">
                <a:solidFill>
                  <a:prstClr val="black"/>
                </a:solidFill>
              </a:rPr>
              <a:t>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4247458" y="4401615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kinetic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f.o</a:t>
            </a:r>
            <a:r>
              <a:rPr lang="en-US" altLang="ja-JP" sz="2000" dirty="0" smtClean="0">
                <a:solidFill>
                  <a:prstClr val="black"/>
                </a:solidFill>
              </a:rPr>
              <a:t>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cxnSp>
        <p:nvCxnSpPr>
          <p:cNvPr id="303" name="直線矢印コネクタ 302"/>
          <p:cNvCxnSpPr/>
          <p:nvPr/>
        </p:nvCxnSpPr>
        <p:spPr>
          <a:xfrm>
            <a:off x="1633785" y="4783679"/>
            <a:ext cx="273135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テキスト ボックス 305"/>
          <p:cNvSpPr txBox="1"/>
          <p:nvPr/>
        </p:nvSpPr>
        <p:spPr>
          <a:xfrm>
            <a:off x="2483768" y="4437112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10~20fm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318" name="円/楕円 317"/>
          <p:cNvSpPr/>
          <p:nvPr/>
        </p:nvSpPr>
        <p:spPr>
          <a:xfrm>
            <a:off x="4524849" y="13498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0" name="円/楕円 319"/>
          <p:cNvSpPr/>
          <p:nvPr/>
        </p:nvSpPr>
        <p:spPr>
          <a:xfrm>
            <a:off x="2800150" y="29057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1" name="円/楕円 320"/>
          <p:cNvSpPr/>
          <p:nvPr/>
        </p:nvSpPr>
        <p:spPr>
          <a:xfrm>
            <a:off x="878432" y="2401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2" name="円/楕円 321"/>
          <p:cNvSpPr/>
          <p:nvPr/>
        </p:nvSpPr>
        <p:spPr>
          <a:xfrm>
            <a:off x="1029003" y="29249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3" name="円/楕円 322"/>
          <p:cNvSpPr/>
          <p:nvPr/>
        </p:nvSpPr>
        <p:spPr>
          <a:xfrm>
            <a:off x="853162" y="173298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4" name="円/楕円 323"/>
          <p:cNvSpPr/>
          <p:nvPr/>
        </p:nvSpPr>
        <p:spPr>
          <a:xfrm>
            <a:off x="2335514" y="22357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5" name="円/楕円 324"/>
          <p:cNvSpPr/>
          <p:nvPr/>
        </p:nvSpPr>
        <p:spPr>
          <a:xfrm>
            <a:off x="1486426" y="34654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6" name="円/楕円 325"/>
          <p:cNvSpPr/>
          <p:nvPr/>
        </p:nvSpPr>
        <p:spPr>
          <a:xfrm>
            <a:off x="2335514" y="32850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7" name="円/楕円 326"/>
          <p:cNvSpPr/>
          <p:nvPr/>
        </p:nvSpPr>
        <p:spPr>
          <a:xfrm>
            <a:off x="1861268" y="2627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8" name="円/楕円 327"/>
          <p:cNvSpPr/>
          <p:nvPr/>
        </p:nvSpPr>
        <p:spPr>
          <a:xfrm>
            <a:off x="3646666" y="31409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9" name="円/楕円 328"/>
          <p:cNvSpPr/>
          <p:nvPr/>
        </p:nvSpPr>
        <p:spPr>
          <a:xfrm>
            <a:off x="1431888" y="2483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0" name="円/楕円 329"/>
          <p:cNvSpPr/>
          <p:nvPr/>
        </p:nvSpPr>
        <p:spPr>
          <a:xfrm>
            <a:off x="3173130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1" name="円/楕円 330"/>
          <p:cNvSpPr/>
          <p:nvPr/>
        </p:nvSpPr>
        <p:spPr>
          <a:xfrm>
            <a:off x="6386649" y="104127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2" name="円/楕円 331"/>
          <p:cNvSpPr/>
          <p:nvPr/>
        </p:nvSpPr>
        <p:spPr>
          <a:xfrm>
            <a:off x="1521301" y="1763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3" name="円/楕円 332"/>
          <p:cNvSpPr/>
          <p:nvPr/>
        </p:nvSpPr>
        <p:spPr>
          <a:xfrm>
            <a:off x="4365139" y="1043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4" name="円/楕円 333"/>
          <p:cNvSpPr/>
          <p:nvPr/>
        </p:nvSpPr>
        <p:spPr>
          <a:xfrm>
            <a:off x="1011395" y="36565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5" name="円/楕円 334"/>
          <p:cNvSpPr/>
          <p:nvPr/>
        </p:nvSpPr>
        <p:spPr>
          <a:xfrm>
            <a:off x="5004048" y="256490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6" name="円/楕円 335"/>
          <p:cNvSpPr/>
          <p:nvPr/>
        </p:nvSpPr>
        <p:spPr>
          <a:xfrm>
            <a:off x="4788024" y="1484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7" name="円/楕円 336"/>
          <p:cNvSpPr/>
          <p:nvPr/>
        </p:nvSpPr>
        <p:spPr>
          <a:xfrm>
            <a:off x="4856001" y="1115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8" name="円/楕円 337"/>
          <p:cNvSpPr/>
          <p:nvPr/>
        </p:nvSpPr>
        <p:spPr>
          <a:xfrm>
            <a:off x="5529356" y="197846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9" name="円/楕円 338"/>
          <p:cNvSpPr/>
          <p:nvPr/>
        </p:nvSpPr>
        <p:spPr>
          <a:xfrm>
            <a:off x="5457071" y="11339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0" name="円/楕円 339"/>
          <p:cNvSpPr/>
          <p:nvPr/>
        </p:nvSpPr>
        <p:spPr>
          <a:xfrm>
            <a:off x="5385071" y="36818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1" name="円/楕円 340"/>
          <p:cNvSpPr/>
          <p:nvPr/>
        </p:nvSpPr>
        <p:spPr>
          <a:xfrm>
            <a:off x="6454962" y="3737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2" name="円/楕円 341"/>
          <p:cNvSpPr/>
          <p:nvPr/>
        </p:nvSpPr>
        <p:spPr>
          <a:xfrm>
            <a:off x="4928001" y="2056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3" name="円/楕円 342"/>
          <p:cNvSpPr/>
          <p:nvPr/>
        </p:nvSpPr>
        <p:spPr>
          <a:xfrm>
            <a:off x="6094922" y="207917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4" name="円/楕円 343"/>
          <p:cNvSpPr/>
          <p:nvPr/>
        </p:nvSpPr>
        <p:spPr>
          <a:xfrm>
            <a:off x="2422514" y="11247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5" name="円/楕円 344"/>
          <p:cNvSpPr/>
          <p:nvPr/>
        </p:nvSpPr>
        <p:spPr>
          <a:xfrm>
            <a:off x="5746356" y="27381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6" name="円/楕円 345"/>
          <p:cNvSpPr/>
          <p:nvPr/>
        </p:nvSpPr>
        <p:spPr>
          <a:xfrm>
            <a:off x="3284332" y="18334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7" name="円/楕円 346"/>
          <p:cNvSpPr/>
          <p:nvPr/>
        </p:nvSpPr>
        <p:spPr>
          <a:xfrm>
            <a:off x="1633785" y="10535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8" name="円/楕円 347"/>
          <p:cNvSpPr/>
          <p:nvPr/>
        </p:nvSpPr>
        <p:spPr>
          <a:xfrm>
            <a:off x="3459289" y="105513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9" name="円/楕円 348"/>
          <p:cNvSpPr/>
          <p:nvPr/>
        </p:nvSpPr>
        <p:spPr>
          <a:xfrm>
            <a:off x="2166827" y="105275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0" name="円/楕円 349"/>
          <p:cNvSpPr/>
          <p:nvPr/>
        </p:nvSpPr>
        <p:spPr>
          <a:xfrm>
            <a:off x="2154440" y="201598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1" name="円/楕円 350"/>
          <p:cNvSpPr/>
          <p:nvPr/>
        </p:nvSpPr>
        <p:spPr>
          <a:xfrm>
            <a:off x="1794890" y="14848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2" name="円/楕円 351"/>
          <p:cNvSpPr/>
          <p:nvPr/>
        </p:nvSpPr>
        <p:spPr>
          <a:xfrm>
            <a:off x="2237451" y="139279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3" name="円/楕円 352"/>
          <p:cNvSpPr/>
          <p:nvPr/>
        </p:nvSpPr>
        <p:spPr>
          <a:xfrm>
            <a:off x="3155913" y="227687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4" name="円/楕円 353"/>
          <p:cNvSpPr/>
          <p:nvPr/>
        </p:nvSpPr>
        <p:spPr>
          <a:xfrm>
            <a:off x="2565085" y="2747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5" name="円/楕円 354"/>
          <p:cNvSpPr/>
          <p:nvPr/>
        </p:nvSpPr>
        <p:spPr>
          <a:xfrm>
            <a:off x="4078714" y="220486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6" name="円/楕円 355"/>
          <p:cNvSpPr/>
          <p:nvPr/>
        </p:nvSpPr>
        <p:spPr>
          <a:xfrm>
            <a:off x="4300160" y="2987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7" name="円/楕円 356"/>
          <p:cNvSpPr/>
          <p:nvPr/>
        </p:nvSpPr>
        <p:spPr>
          <a:xfrm>
            <a:off x="4453936" y="2675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8" name="円/楕円 357"/>
          <p:cNvSpPr/>
          <p:nvPr/>
        </p:nvSpPr>
        <p:spPr>
          <a:xfrm>
            <a:off x="4854459" y="29438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9" name="円/楕円 358"/>
          <p:cNvSpPr/>
          <p:nvPr/>
        </p:nvSpPr>
        <p:spPr>
          <a:xfrm>
            <a:off x="3958883" y="12669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0" name="円/楕円 359"/>
          <p:cNvSpPr/>
          <p:nvPr/>
        </p:nvSpPr>
        <p:spPr>
          <a:xfrm>
            <a:off x="3146117" y="12585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1" name="円/楕円 360"/>
          <p:cNvSpPr/>
          <p:nvPr/>
        </p:nvSpPr>
        <p:spPr>
          <a:xfrm>
            <a:off x="389630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2" name="円/楕円 361"/>
          <p:cNvSpPr/>
          <p:nvPr/>
        </p:nvSpPr>
        <p:spPr>
          <a:xfrm>
            <a:off x="4079682" y="1525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3" name="円/楕円 362"/>
          <p:cNvSpPr/>
          <p:nvPr/>
        </p:nvSpPr>
        <p:spPr>
          <a:xfrm>
            <a:off x="3408639" y="1453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4" name="円/楕円 363"/>
          <p:cNvSpPr/>
          <p:nvPr/>
        </p:nvSpPr>
        <p:spPr>
          <a:xfrm>
            <a:off x="3749783" y="1597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5" name="円/楕円 364"/>
          <p:cNvSpPr/>
          <p:nvPr/>
        </p:nvSpPr>
        <p:spPr>
          <a:xfrm>
            <a:off x="3548890" y="242088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6" name="円/楕円 365"/>
          <p:cNvSpPr/>
          <p:nvPr/>
        </p:nvSpPr>
        <p:spPr>
          <a:xfrm>
            <a:off x="3534372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7" name="円/楕円 366"/>
          <p:cNvSpPr/>
          <p:nvPr/>
        </p:nvSpPr>
        <p:spPr>
          <a:xfrm>
            <a:off x="4544542" y="323605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8" name="円/楕円 367"/>
          <p:cNvSpPr/>
          <p:nvPr/>
        </p:nvSpPr>
        <p:spPr>
          <a:xfrm>
            <a:off x="4654778" y="3659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9" name="円/楕円 368"/>
          <p:cNvSpPr/>
          <p:nvPr/>
        </p:nvSpPr>
        <p:spPr>
          <a:xfrm>
            <a:off x="3796894" y="3665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0" name="円/楕円 369"/>
          <p:cNvSpPr/>
          <p:nvPr/>
        </p:nvSpPr>
        <p:spPr>
          <a:xfrm>
            <a:off x="4138038" y="3809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1" name="円/楕円 370"/>
          <p:cNvSpPr/>
          <p:nvPr/>
        </p:nvSpPr>
        <p:spPr>
          <a:xfrm>
            <a:off x="5000001" y="37513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2" name="円/楕円 371"/>
          <p:cNvSpPr/>
          <p:nvPr/>
        </p:nvSpPr>
        <p:spPr>
          <a:xfrm>
            <a:off x="1861268" y="205577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3" name="円/楕円 372"/>
          <p:cNvSpPr/>
          <p:nvPr/>
        </p:nvSpPr>
        <p:spPr>
          <a:xfrm>
            <a:off x="2459350" y="36832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4" name="円/楕円 373"/>
          <p:cNvSpPr/>
          <p:nvPr/>
        </p:nvSpPr>
        <p:spPr>
          <a:xfrm>
            <a:off x="3218117" y="296756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5" name="円/楕円 374"/>
          <p:cNvSpPr/>
          <p:nvPr/>
        </p:nvSpPr>
        <p:spPr>
          <a:xfrm>
            <a:off x="1853994" y="30767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6" name="円/楕円 375"/>
          <p:cNvSpPr/>
          <p:nvPr/>
        </p:nvSpPr>
        <p:spPr>
          <a:xfrm>
            <a:off x="2813161" y="1340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7" name="円/楕円 376"/>
          <p:cNvSpPr/>
          <p:nvPr/>
        </p:nvSpPr>
        <p:spPr>
          <a:xfrm>
            <a:off x="1918474" y="350484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8" name="円/楕円 377"/>
          <p:cNvSpPr/>
          <p:nvPr/>
        </p:nvSpPr>
        <p:spPr>
          <a:xfrm>
            <a:off x="1012839" y="33629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9" name="円/楕円 378"/>
          <p:cNvSpPr/>
          <p:nvPr/>
        </p:nvSpPr>
        <p:spPr>
          <a:xfrm>
            <a:off x="1691696" y="3623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0" name="円/楕円 379"/>
          <p:cNvSpPr/>
          <p:nvPr/>
        </p:nvSpPr>
        <p:spPr>
          <a:xfrm>
            <a:off x="1948043" y="376368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1" name="円/楕円 380"/>
          <p:cNvSpPr/>
          <p:nvPr/>
        </p:nvSpPr>
        <p:spPr>
          <a:xfrm>
            <a:off x="357973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2" name="円/楕円 381"/>
          <p:cNvSpPr/>
          <p:nvPr/>
        </p:nvSpPr>
        <p:spPr>
          <a:xfrm>
            <a:off x="1547664" y="37890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3" name="円/楕円 382"/>
          <p:cNvSpPr/>
          <p:nvPr/>
        </p:nvSpPr>
        <p:spPr>
          <a:xfrm>
            <a:off x="2200791" y="374194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4" name="円/楕円 383"/>
          <p:cNvSpPr/>
          <p:nvPr/>
        </p:nvSpPr>
        <p:spPr>
          <a:xfrm>
            <a:off x="3961558" y="2915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5" name="円/楕円 384"/>
          <p:cNvSpPr/>
          <p:nvPr/>
        </p:nvSpPr>
        <p:spPr>
          <a:xfrm>
            <a:off x="256654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6" name="円/楕円 385"/>
          <p:cNvSpPr/>
          <p:nvPr/>
        </p:nvSpPr>
        <p:spPr>
          <a:xfrm>
            <a:off x="2885161" y="263692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7" name="円/楕円 386"/>
          <p:cNvSpPr/>
          <p:nvPr/>
        </p:nvSpPr>
        <p:spPr>
          <a:xfrm>
            <a:off x="2009946" y="2415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8" name="円/楕円 387"/>
          <p:cNvSpPr/>
          <p:nvPr/>
        </p:nvSpPr>
        <p:spPr>
          <a:xfrm>
            <a:off x="2351090" y="2559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9" name="円/楕円 388"/>
          <p:cNvSpPr/>
          <p:nvPr/>
        </p:nvSpPr>
        <p:spPr>
          <a:xfrm>
            <a:off x="1029976" y="154281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0" name="円/楕円 389"/>
          <p:cNvSpPr/>
          <p:nvPr/>
        </p:nvSpPr>
        <p:spPr>
          <a:xfrm>
            <a:off x="2207118" y="30163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1" name="円/楕円 390"/>
          <p:cNvSpPr/>
          <p:nvPr/>
        </p:nvSpPr>
        <p:spPr>
          <a:xfrm>
            <a:off x="3029161" y="374112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2" name="円/楕円 391"/>
          <p:cNvSpPr/>
          <p:nvPr/>
        </p:nvSpPr>
        <p:spPr>
          <a:xfrm>
            <a:off x="1138037" y="2169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3" name="円/楕円 392"/>
          <p:cNvSpPr/>
          <p:nvPr/>
        </p:nvSpPr>
        <p:spPr>
          <a:xfrm>
            <a:off x="1431888" y="157080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4" name="円/楕円 393"/>
          <p:cNvSpPr/>
          <p:nvPr/>
        </p:nvSpPr>
        <p:spPr>
          <a:xfrm>
            <a:off x="2697202" y="37611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5" name="円/楕円 394"/>
          <p:cNvSpPr/>
          <p:nvPr/>
        </p:nvSpPr>
        <p:spPr>
          <a:xfrm>
            <a:off x="1170172" y="96937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6" name="円/楕円 395"/>
          <p:cNvSpPr/>
          <p:nvPr/>
        </p:nvSpPr>
        <p:spPr>
          <a:xfrm>
            <a:off x="3210392" y="2707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7" name="円/楕円 396"/>
          <p:cNvSpPr/>
          <p:nvPr/>
        </p:nvSpPr>
        <p:spPr>
          <a:xfrm>
            <a:off x="82758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8" name="円/楕円 397"/>
          <p:cNvSpPr/>
          <p:nvPr/>
        </p:nvSpPr>
        <p:spPr>
          <a:xfrm>
            <a:off x="1290971" y="11967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9" name="円/楕円 398"/>
          <p:cNvSpPr/>
          <p:nvPr/>
        </p:nvSpPr>
        <p:spPr>
          <a:xfrm>
            <a:off x="1739117" y="23501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0" name="円/楕円 399"/>
          <p:cNvSpPr/>
          <p:nvPr/>
        </p:nvSpPr>
        <p:spPr>
          <a:xfrm>
            <a:off x="961072" y="120812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1" name="円/楕円 400"/>
          <p:cNvSpPr/>
          <p:nvPr/>
        </p:nvSpPr>
        <p:spPr>
          <a:xfrm>
            <a:off x="1558434" y="2780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2" name="円/楕円 401"/>
          <p:cNvSpPr/>
          <p:nvPr/>
        </p:nvSpPr>
        <p:spPr>
          <a:xfrm>
            <a:off x="2828651" y="318270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3" name="円/楕円 402"/>
          <p:cNvSpPr/>
          <p:nvPr/>
        </p:nvSpPr>
        <p:spPr>
          <a:xfrm>
            <a:off x="639284" y="2924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4" name="円/楕円 403"/>
          <p:cNvSpPr/>
          <p:nvPr/>
        </p:nvSpPr>
        <p:spPr>
          <a:xfrm>
            <a:off x="2782570" y="2128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5" name="円/楕円 404"/>
          <p:cNvSpPr/>
          <p:nvPr/>
        </p:nvSpPr>
        <p:spPr>
          <a:xfrm>
            <a:off x="2479514" y="162880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6" name="円/楕円 405"/>
          <p:cNvSpPr/>
          <p:nvPr/>
        </p:nvSpPr>
        <p:spPr>
          <a:xfrm>
            <a:off x="709908" y="334811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7" name="円/楕円 406"/>
          <p:cNvSpPr/>
          <p:nvPr/>
        </p:nvSpPr>
        <p:spPr>
          <a:xfrm>
            <a:off x="1494932" y="31324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8" name="円/楕円 407"/>
          <p:cNvSpPr/>
          <p:nvPr/>
        </p:nvSpPr>
        <p:spPr>
          <a:xfrm>
            <a:off x="885976" y="2025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9" name="円/楕円 408"/>
          <p:cNvSpPr/>
          <p:nvPr/>
        </p:nvSpPr>
        <p:spPr>
          <a:xfrm>
            <a:off x="1146971" y="18735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0" name="円/楕円 409"/>
          <p:cNvSpPr/>
          <p:nvPr/>
        </p:nvSpPr>
        <p:spPr>
          <a:xfrm>
            <a:off x="840460" y="26698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1" name="円/楕円 410"/>
          <p:cNvSpPr/>
          <p:nvPr/>
        </p:nvSpPr>
        <p:spPr>
          <a:xfrm>
            <a:off x="1187159" y="248205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2" name="円/楕円 411"/>
          <p:cNvSpPr/>
          <p:nvPr/>
        </p:nvSpPr>
        <p:spPr>
          <a:xfrm>
            <a:off x="1269561" y="274858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3" name="円/楕円 412"/>
          <p:cNvSpPr/>
          <p:nvPr/>
        </p:nvSpPr>
        <p:spPr>
          <a:xfrm>
            <a:off x="1250487" y="3767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4" name="円/楕円 413"/>
          <p:cNvSpPr/>
          <p:nvPr/>
        </p:nvSpPr>
        <p:spPr>
          <a:xfrm>
            <a:off x="2160238" y="1619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5" name="円/楕円 414"/>
          <p:cNvSpPr/>
          <p:nvPr/>
        </p:nvSpPr>
        <p:spPr>
          <a:xfrm>
            <a:off x="3029130" y="158452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6" name="円/楕円 415"/>
          <p:cNvSpPr/>
          <p:nvPr/>
        </p:nvSpPr>
        <p:spPr>
          <a:xfrm>
            <a:off x="454292" y="172259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7" name="円/楕円 416"/>
          <p:cNvSpPr/>
          <p:nvPr/>
        </p:nvSpPr>
        <p:spPr>
          <a:xfrm>
            <a:off x="1883199" y="1187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8" name="円/楕円 417"/>
          <p:cNvSpPr/>
          <p:nvPr/>
        </p:nvSpPr>
        <p:spPr>
          <a:xfrm>
            <a:off x="1566932" y="130431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9" name="円/楕円 418"/>
          <p:cNvSpPr/>
          <p:nvPr/>
        </p:nvSpPr>
        <p:spPr>
          <a:xfrm>
            <a:off x="3664864" y="268421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0" name="円/楕円 419"/>
          <p:cNvSpPr/>
          <p:nvPr/>
        </p:nvSpPr>
        <p:spPr>
          <a:xfrm>
            <a:off x="5878922" y="110890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2" name="円/楕円 421"/>
          <p:cNvSpPr/>
          <p:nvPr/>
        </p:nvSpPr>
        <p:spPr>
          <a:xfrm>
            <a:off x="3408639" y="3731614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4" name="円/楕円 423"/>
          <p:cNvSpPr/>
          <p:nvPr/>
        </p:nvSpPr>
        <p:spPr>
          <a:xfrm>
            <a:off x="2699816" y="980752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5" name="円/楕円 424"/>
          <p:cNvSpPr/>
          <p:nvPr/>
        </p:nvSpPr>
        <p:spPr>
          <a:xfrm>
            <a:off x="1539413" y="2040636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62274" y="28529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8" name="円/楕円 427"/>
          <p:cNvSpPr/>
          <p:nvPr/>
        </p:nvSpPr>
        <p:spPr>
          <a:xfrm>
            <a:off x="531994" y="2756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9" name="円/楕円 428"/>
          <p:cNvSpPr/>
          <p:nvPr/>
        </p:nvSpPr>
        <p:spPr>
          <a:xfrm>
            <a:off x="370672" y="20477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0" name="円/楕円 429"/>
          <p:cNvSpPr/>
          <p:nvPr/>
        </p:nvSpPr>
        <p:spPr>
          <a:xfrm>
            <a:off x="441912" y="356745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1" name="円/楕円 430"/>
          <p:cNvSpPr/>
          <p:nvPr/>
        </p:nvSpPr>
        <p:spPr>
          <a:xfrm>
            <a:off x="169365" y="37843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2" name="円/楕円 431"/>
          <p:cNvSpPr/>
          <p:nvPr/>
        </p:nvSpPr>
        <p:spPr>
          <a:xfrm>
            <a:off x="423994" y="30365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3" name="円/楕円 432"/>
          <p:cNvSpPr/>
          <p:nvPr/>
        </p:nvSpPr>
        <p:spPr>
          <a:xfrm>
            <a:off x="503560" y="101674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4" name="円/楕円 433"/>
          <p:cNvSpPr/>
          <p:nvPr/>
        </p:nvSpPr>
        <p:spPr>
          <a:xfrm>
            <a:off x="388131" y="12546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5" name="円/楕円 434"/>
          <p:cNvSpPr/>
          <p:nvPr/>
        </p:nvSpPr>
        <p:spPr>
          <a:xfrm>
            <a:off x="346791" y="14292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6" name="円/楕円 435"/>
          <p:cNvSpPr/>
          <p:nvPr/>
        </p:nvSpPr>
        <p:spPr>
          <a:xfrm>
            <a:off x="389903" y="22814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7" name="円/楕円 436"/>
          <p:cNvSpPr/>
          <p:nvPr/>
        </p:nvSpPr>
        <p:spPr>
          <a:xfrm>
            <a:off x="585257" y="211205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8" name="円/楕円 437"/>
          <p:cNvSpPr/>
          <p:nvPr/>
        </p:nvSpPr>
        <p:spPr>
          <a:xfrm>
            <a:off x="223365" y="347318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9" name="円/楕円 438"/>
          <p:cNvSpPr/>
          <p:nvPr/>
        </p:nvSpPr>
        <p:spPr>
          <a:xfrm>
            <a:off x="590020" y="25669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0" name="円/楕円 439"/>
          <p:cNvSpPr/>
          <p:nvPr/>
        </p:nvSpPr>
        <p:spPr>
          <a:xfrm>
            <a:off x="804460" y="31827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1" name="円/楕円 440"/>
          <p:cNvSpPr/>
          <p:nvPr/>
        </p:nvSpPr>
        <p:spPr>
          <a:xfrm>
            <a:off x="182924" y="22411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2" name="円/楕円 441"/>
          <p:cNvSpPr/>
          <p:nvPr/>
        </p:nvSpPr>
        <p:spPr>
          <a:xfrm>
            <a:off x="517621" y="37885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3" name="円/楕円 442"/>
          <p:cNvSpPr/>
          <p:nvPr/>
        </p:nvSpPr>
        <p:spPr>
          <a:xfrm>
            <a:off x="694322" y="23128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4" name="円/楕円 443"/>
          <p:cNvSpPr/>
          <p:nvPr/>
        </p:nvSpPr>
        <p:spPr>
          <a:xfrm>
            <a:off x="655908" y="190549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5" name="円/楕円 444"/>
          <p:cNvSpPr/>
          <p:nvPr/>
        </p:nvSpPr>
        <p:spPr>
          <a:xfrm>
            <a:off x="262274" y="13187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6" name="円/楕円 445"/>
          <p:cNvSpPr/>
          <p:nvPr/>
        </p:nvSpPr>
        <p:spPr>
          <a:xfrm>
            <a:off x="218479" y="25917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7" name="円/楕円 446"/>
          <p:cNvSpPr/>
          <p:nvPr/>
        </p:nvSpPr>
        <p:spPr>
          <a:xfrm>
            <a:off x="578225" y="153201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8" name="円/楕円 447"/>
          <p:cNvSpPr/>
          <p:nvPr/>
        </p:nvSpPr>
        <p:spPr>
          <a:xfrm>
            <a:off x="744247" y="36472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9" name="円/楕円 448"/>
          <p:cNvSpPr/>
          <p:nvPr/>
        </p:nvSpPr>
        <p:spPr>
          <a:xfrm>
            <a:off x="226282" y="306896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0" name="円/楕円 449"/>
          <p:cNvSpPr/>
          <p:nvPr/>
        </p:nvSpPr>
        <p:spPr>
          <a:xfrm>
            <a:off x="358994" y="250930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73" name="直線コネクタ 172"/>
          <p:cNvCxnSpPr/>
          <p:nvPr/>
        </p:nvCxnSpPr>
        <p:spPr>
          <a:xfrm>
            <a:off x="410560" y="5695068"/>
            <a:ext cx="428597" cy="0"/>
          </a:xfrm>
          <a:prstGeom prst="line">
            <a:avLst/>
          </a:prstGeom>
          <a:ln w="57150">
            <a:solidFill>
              <a:srgbClr val="CC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/>
          <p:nvPr/>
        </p:nvCxnSpPr>
        <p:spPr>
          <a:xfrm>
            <a:off x="410560" y="6021288"/>
            <a:ext cx="428597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コネクタ 179"/>
          <p:cNvCxnSpPr/>
          <p:nvPr/>
        </p:nvCxnSpPr>
        <p:spPr>
          <a:xfrm>
            <a:off x="410560" y="6381328"/>
            <a:ext cx="428597" cy="0"/>
          </a:xfrm>
          <a:prstGeom prst="line">
            <a:avLst/>
          </a:prstGeom>
          <a:ln w="101600" cmpd="tri">
            <a:solidFill>
              <a:srgbClr val="00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p,\bar p&#10;\end{align*}&lt;/body&gt;&#10;  &lt;fcolor&gt;FF000000&lt;/fcolor&gt;&#10;  &lt;bcolor&gt;FFFFFFFF&lt;/bcolor&gt;&#10;  &lt;transparent&gt;True&lt;/transparent&gt;&#10;  &lt;resolution&gt;1800&lt;/resolution&gt;&#10;  &lt;imageh&gt;195&lt;/imageh&gt;&#10;  &lt;imagew&gt;37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5563844"/>
            <a:ext cx="521415" cy="272590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n,\bar n&#10;\end{align*}&lt;/body&gt;&#10;  &lt;fcolor&gt;FF000000&lt;/fcolor&gt;&#10;  &lt;bcolor&gt;FFFFFFFF&lt;/bcolor&gt;&#10;  &lt;transparent&gt;True&lt;/transparent&gt;&#10;  &lt;resolution&gt;1800&lt;/resolution&gt;&#10;  &lt;imageh&gt;195&lt;/imageh&gt;&#10;  &lt;imagew&gt;39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34" y="5935036"/>
            <a:ext cx="517238" cy="255345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Delta(1232)&#10;\end{align*}&lt;/body&gt;&#10;  &lt;fcolor&gt;FF000000&lt;/fcolor&gt;&#10;  &lt;bcolor&gt;FFFFFFFF&lt;/bcolor&gt;&#10;  &lt;transparent&gt;True&lt;/transparent&gt;&#10;  &lt;resolution&gt;1800&lt;/resolution&gt;&#10;  &lt;imageh&gt;249&lt;/imageh&gt;&#10;  &lt;imagew&gt;864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6276059"/>
            <a:ext cx="1025472" cy="295535"/>
          </a:xfrm>
          <a:prstGeom prst="rect">
            <a:avLst/>
          </a:prstGeom>
        </p:spPr>
      </p:pic>
      <p:sp>
        <p:nvSpPr>
          <p:cNvPr id="188" name="円/楕円 187"/>
          <p:cNvSpPr/>
          <p:nvPr/>
        </p:nvSpPr>
        <p:spPr>
          <a:xfrm>
            <a:off x="2228049" y="55881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411760" y="5445224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mesons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90" name="円/楕円 189"/>
          <p:cNvSpPr/>
          <p:nvPr/>
        </p:nvSpPr>
        <p:spPr>
          <a:xfrm>
            <a:off x="2195736" y="5949280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11760" y="5837202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baryons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grpSp>
        <p:nvGrpSpPr>
          <p:cNvPr id="195" name="グループ化 194"/>
          <p:cNvGrpSpPr/>
          <p:nvPr/>
        </p:nvGrpSpPr>
        <p:grpSpPr>
          <a:xfrm>
            <a:off x="1055775" y="3220715"/>
            <a:ext cx="7415411" cy="461153"/>
            <a:chOff x="973013" y="3436739"/>
            <a:chExt cx="7415411" cy="461153"/>
          </a:xfrm>
        </p:grpSpPr>
        <p:cxnSp>
          <p:nvCxnSpPr>
            <p:cNvPr id="196" name="直線コネクタ 195"/>
            <p:cNvCxnSpPr/>
            <p:nvPr/>
          </p:nvCxnSpPr>
          <p:spPr>
            <a:xfrm flipV="1">
              <a:off x="2482323" y="3717032"/>
              <a:ext cx="161203" cy="1603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線コネクタ 197"/>
            <p:cNvCxnSpPr/>
            <p:nvPr/>
          </p:nvCxnSpPr>
          <p:spPr>
            <a:xfrm flipV="1">
              <a:off x="4626260" y="3709492"/>
              <a:ext cx="375992" cy="147972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線コネクタ 198"/>
            <p:cNvCxnSpPr/>
            <p:nvPr/>
          </p:nvCxnSpPr>
          <p:spPr>
            <a:xfrm>
              <a:off x="3620998" y="3458605"/>
              <a:ext cx="218974" cy="130956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線コネクタ 200"/>
            <p:cNvCxnSpPr/>
            <p:nvPr/>
          </p:nvCxnSpPr>
          <p:spPr>
            <a:xfrm flipV="1">
              <a:off x="1438612" y="3521092"/>
              <a:ext cx="298591" cy="136939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線コネクタ 201"/>
            <p:cNvCxnSpPr/>
            <p:nvPr/>
          </p:nvCxnSpPr>
          <p:spPr>
            <a:xfrm>
              <a:off x="973013" y="3436739"/>
              <a:ext cx="483638" cy="21197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線コネクタ 202"/>
            <p:cNvCxnSpPr/>
            <p:nvPr/>
          </p:nvCxnSpPr>
          <p:spPr>
            <a:xfrm>
              <a:off x="1716840" y="3521092"/>
              <a:ext cx="766928" cy="376800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線コネクタ 203"/>
            <p:cNvCxnSpPr/>
            <p:nvPr/>
          </p:nvCxnSpPr>
          <p:spPr>
            <a:xfrm flipV="1">
              <a:off x="4968596" y="3521092"/>
              <a:ext cx="3419828" cy="201868"/>
            </a:xfrm>
            <a:prstGeom prst="line">
              <a:avLst/>
            </a:prstGeom>
            <a:ln w="57150">
              <a:solidFill>
                <a:srgbClr val="C00000"/>
              </a:soli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線コネクタ 204"/>
            <p:cNvCxnSpPr/>
            <p:nvPr/>
          </p:nvCxnSpPr>
          <p:spPr>
            <a:xfrm flipV="1">
              <a:off x="2643526" y="3458605"/>
              <a:ext cx="977472" cy="250887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線コネクタ 205"/>
            <p:cNvCxnSpPr/>
            <p:nvPr/>
          </p:nvCxnSpPr>
          <p:spPr>
            <a:xfrm flipH="1" flipV="1">
              <a:off x="3839972" y="3589561"/>
              <a:ext cx="804036" cy="26679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グループ化 206"/>
          <p:cNvGrpSpPr/>
          <p:nvPr/>
        </p:nvGrpSpPr>
        <p:grpSpPr>
          <a:xfrm>
            <a:off x="1064175" y="2319204"/>
            <a:ext cx="7407011" cy="887800"/>
            <a:chOff x="981413" y="2535228"/>
            <a:chExt cx="7407011" cy="887800"/>
          </a:xfrm>
        </p:grpSpPr>
        <p:cxnSp>
          <p:nvCxnSpPr>
            <p:cNvPr id="208" name="直線コネクタ 207"/>
            <p:cNvCxnSpPr/>
            <p:nvPr/>
          </p:nvCxnSpPr>
          <p:spPr>
            <a:xfrm flipV="1">
              <a:off x="2482323" y="2733864"/>
              <a:ext cx="161203" cy="23074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線コネクタ 209"/>
            <p:cNvCxnSpPr/>
            <p:nvPr/>
          </p:nvCxnSpPr>
          <p:spPr>
            <a:xfrm flipV="1">
              <a:off x="4045549" y="2535228"/>
              <a:ext cx="297779" cy="75817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線コネクタ 210"/>
            <p:cNvCxnSpPr/>
            <p:nvPr/>
          </p:nvCxnSpPr>
          <p:spPr>
            <a:xfrm flipV="1">
              <a:off x="4932056" y="2564888"/>
              <a:ext cx="230072" cy="2144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線コネクタ 211"/>
            <p:cNvCxnSpPr/>
            <p:nvPr/>
          </p:nvCxnSpPr>
          <p:spPr>
            <a:xfrm flipV="1">
              <a:off x="981413" y="2964611"/>
              <a:ext cx="1545579" cy="45841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 flipV="1">
              <a:off x="3640974" y="2600909"/>
              <a:ext cx="404575" cy="29826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コネクタ 213"/>
            <p:cNvCxnSpPr/>
            <p:nvPr/>
          </p:nvCxnSpPr>
          <p:spPr>
            <a:xfrm>
              <a:off x="5162128" y="2564888"/>
              <a:ext cx="3226296" cy="26844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>
              <a:off x="2643526" y="2733864"/>
              <a:ext cx="977472" cy="18605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コネクタ 215"/>
            <p:cNvCxnSpPr/>
            <p:nvPr/>
          </p:nvCxnSpPr>
          <p:spPr>
            <a:xfrm>
              <a:off x="4332024" y="2535228"/>
              <a:ext cx="583673" cy="24410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" name="グループ化 218"/>
          <p:cNvGrpSpPr/>
          <p:nvPr/>
        </p:nvGrpSpPr>
        <p:grpSpPr>
          <a:xfrm>
            <a:off x="466994" y="1241818"/>
            <a:ext cx="8004192" cy="819030"/>
            <a:chOff x="384232" y="1457842"/>
            <a:chExt cx="8004192" cy="819030"/>
          </a:xfrm>
        </p:grpSpPr>
        <p:cxnSp>
          <p:nvCxnSpPr>
            <p:cNvPr id="220" name="直線コネクタ 219"/>
            <p:cNvCxnSpPr/>
            <p:nvPr/>
          </p:nvCxnSpPr>
          <p:spPr>
            <a:xfrm flipV="1">
              <a:off x="928633" y="1588814"/>
              <a:ext cx="216600" cy="184003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線コネクタ 221"/>
            <p:cNvCxnSpPr/>
            <p:nvPr/>
          </p:nvCxnSpPr>
          <p:spPr>
            <a:xfrm>
              <a:off x="1695023" y="1825485"/>
              <a:ext cx="298591" cy="2605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線コネクタ 222"/>
            <p:cNvCxnSpPr/>
            <p:nvPr/>
          </p:nvCxnSpPr>
          <p:spPr>
            <a:xfrm flipV="1">
              <a:off x="2526992" y="2116825"/>
              <a:ext cx="307276" cy="1061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コネクタ 223"/>
            <p:cNvCxnSpPr/>
            <p:nvPr/>
          </p:nvCxnSpPr>
          <p:spPr>
            <a:xfrm flipV="1">
              <a:off x="3501690" y="2044817"/>
              <a:ext cx="225986" cy="22166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線コネクタ 225"/>
            <p:cNvCxnSpPr/>
            <p:nvPr/>
          </p:nvCxnSpPr>
          <p:spPr>
            <a:xfrm>
              <a:off x="4773239" y="1862832"/>
              <a:ext cx="308032" cy="92910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線コネクタ 226"/>
            <p:cNvCxnSpPr/>
            <p:nvPr/>
          </p:nvCxnSpPr>
          <p:spPr>
            <a:xfrm>
              <a:off x="384232" y="1628800"/>
              <a:ext cx="597181" cy="144016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線コネクタ 227"/>
            <p:cNvCxnSpPr/>
            <p:nvPr/>
          </p:nvCxnSpPr>
          <p:spPr>
            <a:xfrm>
              <a:off x="1959407" y="2086000"/>
              <a:ext cx="597181" cy="14401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線コネクタ 228"/>
            <p:cNvCxnSpPr/>
            <p:nvPr/>
          </p:nvCxnSpPr>
          <p:spPr>
            <a:xfrm>
              <a:off x="1140022" y="1588814"/>
              <a:ext cx="597181" cy="264394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線コネクタ 229"/>
            <p:cNvCxnSpPr/>
            <p:nvPr/>
          </p:nvCxnSpPr>
          <p:spPr>
            <a:xfrm>
              <a:off x="2834268" y="2116833"/>
              <a:ext cx="662706" cy="160039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線コネクタ 231"/>
            <p:cNvCxnSpPr/>
            <p:nvPr/>
          </p:nvCxnSpPr>
          <p:spPr>
            <a:xfrm flipV="1">
              <a:off x="3680561" y="1853208"/>
              <a:ext cx="1091136" cy="191611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線コネクタ 234"/>
            <p:cNvCxnSpPr/>
            <p:nvPr/>
          </p:nvCxnSpPr>
          <p:spPr>
            <a:xfrm flipV="1">
              <a:off x="5076056" y="1457842"/>
              <a:ext cx="3312368" cy="512990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6" name="円/楕円 235"/>
          <p:cNvSpPr/>
          <p:nvPr/>
        </p:nvSpPr>
        <p:spPr>
          <a:xfrm>
            <a:off x="531994" y="332174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8" name="円/楕円 237"/>
          <p:cNvSpPr/>
          <p:nvPr/>
        </p:nvSpPr>
        <p:spPr>
          <a:xfrm>
            <a:off x="623653" y="11607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9" name="円/楕円 238"/>
          <p:cNvSpPr/>
          <p:nvPr/>
        </p:nvSpPr>
        <p:spPr>
          <a:xfrm>
            <a:off x="218479" y="16468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858362" y="836712"/>
            <a:ext cx="98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218402" y="836712"/>
            <a:ext cx="4382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5074896" y="836712"/>
            <a:ext cx="0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7740352" y="692696"/>
            <a:ext cx="10801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7668344" y="30303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time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40" name="円/楕円 239"/>
          <p:cNvSpPr/>
          <p:nvPr/>
        </p:nvSpPr>
        <p:spPr>
          <a:xfrm>
            <a:off x="226282" y="188562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2" name="円/楕円 241"/>
          <p:cNvSpPr/>
          <p:nvPr/>
        </p:nvSpPr>
        <p:spPr>
          <a:xfrm>
            <a:off x="226282" y="10165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4" name="円/楕円 243"/>
          <p:cNvSpPr/>
          <p:nvPr/>
        </p:nvSpPr>
        <p:spPr>
          <a:xfrm>
            <a:off x="316672" y="325106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218479" y="5445224"/>
            <a:ext cx="3312810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 rot="21304964">
            <a:off x="3892121" y="5299793"/>
            <a:ext cx="5020222" cy="1153543"/>
            <a:chOff x="4223682" y="5299793"/>
            <a:chExt cx="5020222" cy="1153543"/>
          </a:xfrm>
        </p:grpSpPr>
        <p:sp>
          <p:nvSpPr>
            <p:cNvPr id="11" name="角丸四角形 10"/>
            <p:cNvSpPr/>
            <p:nvPr/>
          </p:nvSpPr>
          <p:spPr>
            <a:xfrm>
              <a:off x="4223682" y="5299793"/>
              <a:ext cx="5020222" cy="115354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4283968" y="5301208"/>
              <a:ext cx="485421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dirty="0" smtClean="0"/>
                <a:t>Baryons behave like</a:t>
              </a:r>
            </a:p>
            <a:p>
              <a:pPr algn="ctr"/>
              <a:r>
                <a:rPr lang="en-US" altLang="ja-JP" sz="3200" dirty="0" smtClean="0"/>
                <a:t>Brownian pollens in water</a:t>
              </a:r>
              <a:endParaRPr kumimoji="1" lang="ja-JP" alt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0140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193777" cy="584775"/>
          </a:xfrm>
        </p:spPr>
        <p:txBody>
          <a:bodyPr/>
          <a:lstStyle/>
          <a:p>
            <a:r>
              <a:rPr kumimoji="1" lang="en-US" altLang="ja-JP" dirty="0" smtClean="0"/>
              <a:t> Beam-Energy Scan</a:t>
            </a:r>
            <a:r>
              <a:rPr kumimoji="1" lang="ja-JP" altLang="en-US" dirty="0" smtClean="0"/>
              <a:t>  </a:t>
            </a:r>
            <a:endParaRPr kumimoji="1" lang="ja-JP" altLang="en-US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4355455" y="4257346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1186805" y="3176258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043930" y="5554333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1186805" y="2384096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02630" y="551782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4355455" y="4257346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5300018" y="4765346"/>
            <a:ext cx="13981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rgbClr val="0000FF"/>
                </a:solidFill>
              </a:rPr>
              <a:t>Color SC</a:t>
            </a: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433618" y="5401933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626668" y="3392158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3568" y="2339646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555230" y="3320721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694033" y="4224802"/>
            <a:ext cx="14083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rgbClr val="00B050"/>
                </a:solidFill>
              </a:rPr>
              <a:t>Hadrons</a:t>
            </a:r>
          </a:p>
        </p:txBody>
      </p:sp>
      <p:sp>
        <p:nvSpPr>
          <p:cNvPr id="17" name="下矢印 16"/>
          <p:cNvSpPr/>
          <p:nvPr/>
        </p:nvSpPr>
        <p:spPr>
          <a:xfrm rot="255889">
            <a:off x="1514218" y="261426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9" name="下矢印 18"/>
          <p:cNvSpPr/>
          <p:nvPr/>
        </p:nvSpPr>
        <p:spPr>
          <a:xfrm rot="687617">
            <a:off x="2078566" y="277757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0" name="下矢印 19"/>
          <p:cNvSpPr/>
          <p:nvPr/>
        </p:nvSpPr>
        <p:spPr>
          <a:xfrm rot="1153134">
            <a:off x="2879157" y="3024618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1" name="下矢印 20"/>
          <p:cNvSpPr/>
          <p:nvPr/>
        </p:nvSpPr>
        <p:spPr>
          <a:xfrm rot="1907133">
            <a:off x="3589847" y="3570942"/>
            <a:ext cx="454100" cy="1040631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2" name="フリーフォーム 21"/>
          <p:cNvSpPr/>
          <p:nvPr/>
        </p:nvSpPr>
        <p:spPr>
          <a:xfrm>
            <a:off x="1895590" y="1834023"/>
            <a:ext cx="2444443" cy="1267381"/>
          </a:xfrm>
          <a:custGeom>
            <a:avLst/>
            <a:gdLst>
              <a:gd name="connsiteX0" fmla="*/ 0 w 2292439"/>
              <a:gd name="connsiteY0" fmla="*/ 12540 h 682241"/>
              <a:gd name="connsiteX1" fmla="*/ 1133341 w 2292439"/>
              <a:gd name="connsiteY1" fmla="*/ 89813 h 682241"/>
              <a:gd name="connsiteX2" fmla="*/ 2292439 w 2292439"/>
              <a:gd name="connsiteY2" fmla="*/ 682241 h 682241"/>
              <a:gd name="connsiteX0" fmla="*/ 0 w 2292439"/>
              <a:gd name="connsiteY0" fmla="*/ 1253 h 670954"/>
              <a:gd name="connsiteX1" fmla="*/ 592428 w 2292439"/>
              <a:gd name="connsiteY1" fmla="*/ 258830 h 670954"/>
              <a:gd name="connsiteX2" fmla="*/ 2292439 w 2292439"/>
              <a:gd name="connsiteY2" fmla="*/ 670954 h 670954"/>
              <a:gd name="connsiteX0" fmla="*/ 0 w 2369712"/>
              <a:gd name="connsiteY0" fmla="*/ 873 h 747847"/>
              <a:gd name="connsiteX1" fmla="*/ 669701 w 2369712"/>
              <a:gd name="connsiteY1" fmla="*/ 335723 h 747847"/>
              <a:gd name="connsiteX2" fmla="*/ 2369712 w 2369712"/>
              <a:gd name="connsiteY2" fmla="*/ 747847 h 747847"/>
              <a:gd name="connsiteX0" fmla="*/ 0 w 2369712"/>
              <a:gd name="connsiteY0" fmla="*/ 0 h 746974"/>
              <a:gd name="connsiteX1" fmla="*/ 669701 w 2369712"/>
              <a:gd name="connsiteY1" fmla="*/ 334850 h 746974"/>
              <a:gd name="connsiteX2" fmla="*/ 2369712 w 2369712"/>
              <a:gd name="connsiteY2" fmla="*/ 746974 h 746974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472743"/>
              <a:gd name="connsiteY0" fmla="*/ 0 h 991672"/>
              <a:gd name="connsiteX1" fmla="*/ 772732 w 2472743"/>
              <a:gd name="connsiteY1" fmla="*/ 579548 h 991672"/>
              <a:gd name="connsiteX2" fmla="*/ 2472743 w 2472743"/>
              <a:gd name="connsiteY2" fmla="*/ 991672 h 991672"/>
              <a:gd name="connsiteX0" fmla="*/ 0 w 2395470"/>
              <a:gd name="connsiteY0" fmla="*/ 0 h 1171976"/>
              <a:gd name="connsiteX1" fmla="*/ 772732 w 2395470"/>
              <a:gd name="connsiteY1" fmla="*/ 579548 h 1171976"/>
              <a:gd name="connsiteX2" fmla="*/ 2395470 w 2395470"/>
              <a:gd name="connsiteY2" fmla="*/ 1171976 h 1171976"/>
              <a:gd name="connsiteX0" fmla="*/ 0 w 2421228"/>
              <a:gd name="connsiteY0" fmla="*/ 0 h 1094703"/>
              <a:gd name="connsiteX1" fmla="*/ 772732 w 2421228"/>
              <a:gd name="connsiteY1" fmla="*/ 579548 h 1094703"/>
              <a:gd name="connsiteX2" fmla="*/ 2421228 w 2421228"/>
              <a:gd name="connsiteY2" fmla="*/ 1094703 h 1094703"/>
              <a:gd name="connsiteX0" fmla="*/ 0 w 2421228"/>
              <a:gd name="connsiteY0" fmla="*/ 0 h 1094703"/>
              <a:gd name="connsiteX1" fmla="*/ 746974 w 2421228"/>
              <a:gd name="connsiteY1" fmla="*/ 476517 h 1094703"/>
              <a:gd name="connsiteX2" fmla="*/ 2421228 w 2421228"/>
              <a:gd name="connsiteY2" fmla="*/ 1094703 h 1094703"/>
              <a:gd name="connsiteX0" fmla="*/ 0 w 2408349"/>
              <a:gd name="connsiteY0" fmla="*/ 0 h 1159097"/>
              <a:gd name="connsiteX1" fmla="*/ 734095 w 2408349"/>
              <a:gd name="connsiteY1" fmla="*/ 540911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08349"/>
              <a:gd name="connsiteY0" fmla="*/ 0 h 1159097"/>
              <a:gd name="connsiteX1" fmla="*/ 721216 w 2408349"/>
              <a:gd name="connsiteY1" fmla="*/ 489395 h 1159097"/>
              <a:gd name="connsiteX2" fmla="*/ 2408349 w 2408349"/>
              <a:gd name="connsiteY2" fmla="*/ 1159097 h 1159097"/>
              <a:gd name="connsiteX0" fmla="*/ 0 w 2444443"/>
              <a:gd name="connsiteY0" fmla="*/ 0 h 1267381"/>
              <a:gd name="connsiteX1" fmla="*/ 721216 w 2444443"/>
              <a:gd name="connsiteY1" fmla="*/ 489395 h 1267381"/>
              <a:gd name="connsiteX2" fmla="*/ 2444443 w 2444443"/>
              <a:gd name="connsiteY2" fmla="*/ 1267381 h 1267381"/>
              <a:gd name="connsiteX0" fmla="*/ 0 w 2444443"/>
              <a:gd name="connsiteY0" fmla="*/ 0 h 1267381"/>
              <a:gd name="connsiteX1" fmla="*/ 721216 w 2444443"/>
              <a:gd name="connsiteY1" fmla="*/ 489395 h 1267381"/>
              <a:gd name="connsiteX2" fmla="*/ 2444443 w 2444443"/>
              <a:gd name="connsiteY2" fmla="*/ 1267381 h 126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4443" h="1267381">
                <a:moveTo>
                  <a:pt x="0" y="0"/>
                </a:moveTo>
                <a:cubicBezTo>
                  <a:pt x="195330" y="227527"/>
                  <a:pt x="339143" y="377778"/>
                  <a:pt x="721216" y="489395"/>
                </a:cubicBezTo>
                <a:cubicBezTo>
                  <a:pt x="1103289" y="601012"/>
                  <a:pt x="1964083" y="978849"/>
                  <a:pt x="2444443" y="1267381"/>
                </a:cubicBezTo>
              </a:path>
            </a:pathLst>
          </a:custGeom>
          <a:ln w="34925">
            <a:solidFill>
              <a:srgbClr val="C0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589698" y="1372358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C3300"/>
                </a:solidFill>
              </a:rPr>
              <a:t>high</a:t>
            </a:r>
            <a:endParaRPr lang="ja-JP" altLang="en-US" sz="2400" dirty="0">
              <a:solidFill>
                <a:srgbClr val="CC33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924332" y="3067060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C3300"/>
                </a:solidFill>
              </a:rPr>
              <a:t>low</a:t>
            </a:r>
            <a:endParaRPr lang="ja-JP" altLang="en-US" sz="2400" dirty="0">
              <a:solidFill>
                <a:srgbClr val="CC33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 rot="1279305">
            <a:off x="2425476" y="2161042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beam energy</a:t>
            </a:r>
            <a:endParaRPr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27" name="下矢印 26"/>
          <p:cNvSpPr/>
          <p:nvPr/>
        </p:nvSpPr>
        <p:spPr>
          <a:xfrm rot="209270">
            <a:off x="1378803" y="2298190"/>
            <a:ext cx="454100" cy="1292415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28" name="下矢印 27"/>
          <p:cNvSpPr/>
          <p:nvPr/>
        </p:nvSpPr>
        <p:spPr>
          <a:xfrm rot="156018">
            <a:off x="1253328" y="1869066"/>
            <a:ext cx="454100" cy="1685735"/>
          </a:xfrm>
          <a:prstGeom prst="down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4662984" y="260648"/>
            <a:ext cx="4277086" cy="3960440"/>
            <a:chOff x="4662984" y="260648"/>
            <a:chExt cx="4277086" cy="3960440"/>
          </a:xfrm>
        </p:grpSpPr>
        <p:pic>
          <p:nvPicPr>
            <p:cNvPr id="29" name="Picture 19" descr="tch_mub_strange_gce_w_sabita_la_pim_linear.gif"/>
            <p:cNvPicPr>
              <a:picLocks noChangeAspect="1"/>
            </p:cNvPicPr>
            <p:nvPr/>
          </p:nvPicPr>
          <p:blipFill>
            <a:blip r:embed="rId2"/>
            <a:srcRect l="1420" t="8372" r="8521" b="1674"/>
            <a:stretch>
              <a:fillRect/>
            </a:stretch>
          </p:blipFill>
          <p:spPr>
            <a:xfrm>
              <a:off x="4662984" y="597813"/>
              <a:ext cx="4277086" cy="3623275"/>
            </a:xfrm>
            <a:prstGeom prst="rect">
              <a:avLst/>
            </a:prstGeom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7380312" y="260648"/>
              <a:ext cx="14929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70C0"/>
                  </a:solidFill>
                </a:rPr>
                <a:t>STAR 2012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1352327" y="5992275"/>
            <a:ext cx="53558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RHIC-BES-I, LHC, </a:t>
            </a:r>
            <a:r>
              <a:rPr kumimoji="1" lang="en-US" altLang="ja-JP" sz="2400" dirty="0" smtClean="0"/>
              <a:t>SPS-NA61</a:t>
            </a:r>
          </a:p>
          <a:p>
            <a:r>
              <a:rPr lang="en-US" altLang="ja-JP" sz="2400" dirty="0" smtClean="0"/>
              <a:t>Future: RHIC-BES-II, J-PARC-HI, FAIR, NICA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1333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09438"/>
            <a:ext cx="4060236" cy="32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角丸四角形 5"/>
          <p:cNvSpPr/>
          <p:nvPr/>
        </p:nvSpPr>
        <p:spPr>
          <a:xfrm>
            <a:off x="3375254" y="5648305"/>
            <a:ext cx="3284978" cy="114316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320961" cy="584775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 Event-by-Event Fluctuations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026" y="1239143"/>
            <a:ext cx="905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Fluctuations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can be measured by e-by-e analysis in experiments.</a:t>
            </a:r>
          </a:p>
        </p:txBody>
      </p:sp>
      <p:pic>
        <p:nvPicPr>
          <p:cNvPr id="42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1070997" y="2066945"/>
            <a:ext cx="2304256" cy="16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1115616" y="4803249"/>
            <a:ext cx="2304256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Detector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 flipV="1">
            <a:off x="683568" y="2896905"/>
            <a:ext cx="1539557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H="1" flipV="1">
            <a:off x="2267744" y="2896905"/>
            <a:ext cx="1584176" cy="269233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H="1">
            <a:off x="1907704" y="3573303"/>
            <a:ext cx="14401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H="1">
            <a:off x="1453346" y="3472418"/>
            <a:ext cx="310342" cy="4138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flipH="1">
            <a:off x="2107822" y="3679343"/>
            <a:ext cx="31812" cy="3683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2267744" y="3655751"/>
            <a:ext cx="0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flipH="1">
            <a:off x="1763688" y="3598924"/>
            <a:ext cx="144016" cy="3402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>
            <a:off x="2938125" y="3546040"/>
            <a:ext cx="243413" cy="2666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2552015" y="3579113"/>
            <a:ext cx="151538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>
            <a:off x="2411760" y="3632160"/>
            <a:ext cx="6448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/>
          <p:cNvSpPr txBox="1"/>
          <p:nvPr/>
        </p:nvSpPr>
        <p:spPr>
          <a:xfrm>
            <a:off x="5645366" y="1988766"/>
            <a:ext cx="253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STAR, PRL</a:t>
            </a:r>
            <a:r>
              <a:rPr kumimoji="1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105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(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2010)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曲折矢印 2"/>
          <p:cNvSpPr/>
          <p:nvPr/>
        </p:nvSpPr>
        <p:spPr>
          <a:xfrm rot="10800000">
            <a:off x="6786812" y="5670565"/>
            <a:ext cx="864096" cy="782770"/>
          </a:xfrm>
          <a:prstGeom prst="bentArrow">
            <a:avLst>
              <a:gd name="adj1" fmla="val 31314"/>
              <a:gd name="adj2" fmla="val 32893"/>
              <a:gd name="adj3" fmla="val 34472"/>
              <a:gd name="adj4" fmla="val 3533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_p^2 \rangle, &#10;\langle \delta N_p^3 \rangle,&#10;\langle \delta N_p^4 \rangle_c&#10;\end{align*}&lt;/body&gt;&#10;  &lt;fcolor&gt;FF000000&lt;/fcolor&gt;&#10;  &lt;bcolor&gt;FFFFFFFF&lt;/bcolor&gt;&#10;  &lt;transparent&gt;True&lt;/transparent&gt;&#10;  &lt;resolution&gt;1800&lt;/resolution&gt;&#10;  &lt;imageh&gt;317&lt;/imageh&gt;&#10;  &lt;imagew&gt;2237&lt;/imagew&gt;&#10;  &lt;scale&gt;50&lt;/scale&gt;&#10;  &lt;cursor&gt;10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90" y="6254510"/>
            <a:ext cx="2927506" cy="41485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259202" y="5670211"/>
            <a:ext cx="151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Cumulants</a:t>
            </a:r>
            <a:endParaRPr kumimoji="1" lang="ja-JP" altLang="en-US" sz="24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824884" y="792871"/>
            <a:ext cx="4180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002060"/>
                </a:solidFill>
              </a:rPr>
              <a:t>Review: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Asakawa</a:t>
            </a:r>
            <a:r>
              <a:rPr lang="en-US" altLang="ja-JP" sz="2000" dirty="0" smtClean="0">
                <a:solidFill>
                  <a:srgbClr val="002060"/>
                </a:solidFill>
              </a:rPr>
              <a:t>, MK</a:t>
            </a:r>
            <a:r>
              <a:rPr lang="en-US" altLang="ja-JP" sz="2000" dirty="0">
                <a:solidFill>
                  <a:srgbClr val="002060"/>
                </a:solidFill>
              </a:rPr>
              <a:t>, </a:t>
            </a:r>
            <a:r>
              <a:rPr lang="en-US" altLang="ja-JP" sz="2000" dirty="0" smtClean="0">
                <a:solidFill>
                  <a:srgbClr val="002060"/>
                </a:solidFill>
              </a:rPr>
              <a:t>PPNP </a:t>
            </a:r>
            <a:r>
              <a:rPr lang="en-US" altLang="ja-JP" sz="2000" b="1" dirty="0" smtClean="0">
                <a:solidFill>
                  <a:srgbClr val="002060"/>
                </a:solidFill>
              </a:rPr>
              <a:t>90</a:t>
            </a:r>
            <a:r>
              <a:rPr lang="en-US" altLang="ja-JP" sz="2000" dirty="0" smtClean="0">
                <a:solidFill>
                  <a:srgbClr val="002060"/>
                </a:solidFill>
              </a:rPr>
              <a:t> (2016</a:t>
            </a:r>
            <a:r>
              <a:rPr lang="en-US" altLang="ja-JP" sz="2000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4733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1583525"/>
            <a:ext cx="4392488" cy="414973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988866" cy="584775"/>
          </a:xfrm>
        </p:spPr>
        <p:txBody>
          <a:bodyPr/>
          <a:lstStyle/>
          <a:p>
            <a:r>
              <a:rPr kumimoji="1" lang="en-US" altLang="ja-JP" dirty="0" smtClean="0"/>
              <a:t> Higher-Order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53648" y="48488"/>
            <a:ext cx="1722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STAR Collab.</a:t>
            </a:r>
          </a:p>
          <a:p>
            <a:r>
              <a:rPr lang="en-US" altLang="ja-JP" sz="2000" dirty="0" smtClean="0"/>
              <a:t>2010~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3425" y="5733256"/>
            <a:ext cx="7446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Non</a:t>
            </a:r>
            <a:r>
              <a:rPr kumimoji="1" lang="en-US" altLang="ja-JP" sz="2400" dirty="0" smtClean="0"/>
              <a:t>-zero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non</a:t>
            </a:r>
            <a:r>
              <a:rPr kumimoji="1" lang="en-US" altLang="ja-JP" sz="2400" dirty="0" smtClean="0"/>
              <a:t>-Gaussian </a:t>
            </a:r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have been established!</a:t>
            </a:r>
            <a:endParaRPr kumimoji="1" lang="ja-JP" altLang="en-US" sz="2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944299"/>
            <a:ext cx="3232616" cy="3728887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article}&#10;\usepackage{amsmath}&#10;\pagestyle{empty}&lt;/preamble&gt;&#10;  &lt;body&gt;\begin{align*} &#10;\langle N_p^3 \rangle_c&#10;\end{align*}&lt;/body&gt;&#10;  &lt;fcolor&gt;FF000000&lt;/fcolor&gt;&#10;  &lt;bcolor&gt;FFFFFFFF&lt;/bcolor&gt;&#10;  &lt;transparent&gt;True&lt;/transparent&gt;&#10;  &lt;resolution&gt;1800&lt;/resolution&gt;&#10;  &lt;imageh&gt;313&lt;/imageh&gt;&#10;  &lt;imagew&gt;591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717" y="3023685"/>
            <a:ext cx="792088" cy="419498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article}&#10;\usepackage{amsmath}&#10;\pagestyle{empty}&lt;/preamble&gt;&#10;  &lt;body&gt;\begin{align*} &#10;\langle N_p^4 \rangle_c&#10;\end{align*}&lt;/body&gt;&#10;  &lt;fcolor&gt;FF000000&lt;/fcolor&gt;&#10;  &lt;bcolor&gt;FFFFFFFF&lt;/bcolor&gt;&#10;  &lt;transparent&gt;True&lt;/transparent&gt;&#10;  &lt;resolution&gt;1800&lt;/resolution&gt;&#10;  &lt;imageh&gt;314&lt;/imageh&gt;&#10;  &lt;imagew&gt;59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629" y="4161874"/>
            <a:ext cx="792088" cy="420838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article}&#10;\usepackage{amsmath}&#10;\pagestyle{empty}&lt;/preamble&gt;&#10;  &lt;body&gt;\begin{align*} &#10;\langle N_p^3 \rangle_c&#10;\end{align*}&lt;/body&gt;&#10;  &lt;fcolor&gt;FF000000&lt;/fcolor&gt;&#10;  &lt;bcolor&gt;FFFFFFFF&lt;/bcolor&gt;&#10;  &lt;transparent&gt;True&lt;/transparent&gt;&#10;  &lt;resolution&gt;1800&lt;/resolution&gt;&#10;  &lt;imageh&gt;313&lt;/imageh&gt;&#10;  &lt;imagew&gt;591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4528867"/>
            <a:ext cx="792088" cy="419498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article}&#10;\usepackage{amsmath}&#10;\pagestyle{empty}&lt;/preamble&gt;&#10;  &lt;body&gt;\begin{align*} &#10;\langle N_p^4 \rangle_c&#10;\end{align*}&lt;/body&gt;&#10;  &lt;fcolor&gt;FF000000&lt;/fcolor&gt;&#10;  &lt;bcolor&gt;FFFFFFFF&lt;/bcolor&gt;&#10;  &lt;transparent&gt;True&lt;/transparent&gt;&#10;  &lt;resolution&gt;1800&lt;/resolution&gt;&#10;  &lt;imageh&gt;314&lt;/imageh&gt;&#10;  &lt;imagew&gt;59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906" y="2641941"/>
            <a:ext cx="792088" cy="420838"/>
          </a:xfrm>
          <a:prstGeom prst="rect">
            <a:avLst/>
          </a:prstGeom>
        </p:spPr>
      </p:pic>
      <p:sp>
        <p:nvSpPr>
          <p:cNvPr id="9" name="楕円 8"/>
          <p:cNvSpPr/>
          <p:nvPr/>
        </p:nvSpPr>
        <p:spPr>
          <a:xfrm>
            <a:off x="6160031" y="1778800"/>
            <a:ext cx="677997" cy="108568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 rot="16762168">
            <a:off x="4909679" y="2090810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Enhancement</a:t>
            </a:r>
            <a:endParaRPr kumimoji="1" lang="ja-JP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970580" y="6246427"/>
            <a:ext cx="515609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Have we measured critical fluctuations?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2" y="782956"/>
            <a:ext cx="87382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Higher-order </a:t>
            </a:r>
            <a:r>
              <a:rPr kumimoji="1" lang="en-US" altLang="ja-JP" sz="2800" dirty="0" err="1" smtClean="0"/>
              <a:t>cumulants</a:t>
            </a:r>
            <a:r>
              <a:rPr kumimoji="1" lang="en-US" altLang="ja-JP" sz="2800" dirty="0" smtClean="0"/>
              <a:t>: Sensitive to QCD phase structure!</a:t>
            </a:r>
          </a:p>
          <a:p>
            <a:pPr algn="ctr"/>
            <a:r>
              <a:rPr lang="en-US" altLang="ja-JP" sz="2000" dirty="0" err="1" smtClean="0">
                <a:solidFill>
                  <a:srgbClr val="0070C0"/>
                </a:solidFill>
              </a:rPr>
              <a:t>Stephanov</a:t>
            </a:r>
            <a:r>
              <a:rPr lang="en-US" altLang="ja-JP" sz="2000" dirty="0" smtClean="0">
                <a:solidFill>
                  <a:srgbClr val="0070C0"/>
                </a:solidFill>
              </a:rPr>
              <a:t>, 2009; </a:t>
            </a:r>
            <a:r>
              <a:rPr lang="en-US" altLang="ja-JP" sz="2000" dirty="0" err="1" smtClean="0">
                <a:solidFill>
                  <a:srgbClr val="0070C0"/>
                </a:solidFill>
              </a:rPr>
              <a:t>Asakawa</a:t>
            </a:r>
            <a:r>
              <a:rPr lang="en-US" altLang="ja-JP" sz="2000" dirty="0" smtClean="0">
                <a:solidFill>
                  <a:srgbClr val="0070C0"/>
                </a:solidFill>
              </a:rPr>
              <a:t>, </a:t>
            </a:r>
            <a:r>
              <a:rPr lang="en-US" altLang="ja-JP" sz="2000" dirty="0" err="1" smtClean="0">
                <a:solidFill>
                  <a:srgbClr val="0070C0"/>
                </a:solidFill>
              </a:rPr>
              <a:t>Ejiri</a:t>
            </a:r>
            <a:r>
              <a:rPr lang="en-US" altLang="ja-JP" sz="2000" dirty="0" smtClean="0">
                <a:solidFill>
                  <a:srgbClr val="0070C0"/>
                </a:solidFill>
              </a:rPr>
              <a:t>, MK, 2009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0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52690" y="188640"/>
            <a:ext cx="777809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4000" dirty="0" smtClean="0"/>
              <a:t>Caution</a:t>
            </a:r>
          </a:p>
          <a:p>
            <a:pPr algn="ctr"/>
            <a:r>
              <a:rPr lang="ja-JP" altLang="en-US" sz="3200" dirty="0" smtClean="0"/>
              <a:t>実験</a:t>
            </a:r>
            <a:r>
              <a:rPr lang="ja-JP" altLang="en-US" sz="3200" dirty="0"/>
              <a:t>が</a:t>
            </a:r>
            <a:r>
              <a:rPr lang="ja-JP" altLang="en-US" sz="3200" dirty="0" smtClean="0"/>
              <a:t>観測するゆらぎ≠ある時刻の熱ゆらぎ</a:t>
            </a:r>
            <a:endParaRPr kumimoji="1" lang="ja-JP" altLang="en-US" sz="3200" dirty="0"/>
          </a:p>
        </p:txBody>
      </p:sp>
      <p:pic>
        <p:nvPicPr>
          <p:cNvPr id="50" name="図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544" y="1588873"/>
            <a:ext cx="4680520" cy="5668689"/>
          </a:xfrm>
          <a:prstGeom prst="rect">
            <a:avLst/>
          </a:prstGeom>
        </p:spPr>
      </p:pic>
      <p:pic>
        <p:nvPicPr>
          <p:cNvPr id="68" name="図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581128"/>
            <a:ext cx="3053211" cy="2160240"/>
          </a:xfrm>
          <a:prstGeom prst="rect">
            <a:avLst/>
          </a:prstGeom>
        </p:spPr>
      </p:pic>
      <p:pic>
        <p:nvPicPr>
          <p:cNvPr id="88" name="図 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1393746"/>
            <a:ext cx="3609374" cy="1883380"/>
          </a:xfrm>
          <a:prstGeom prst="rect">
            <a:avLst/>
          </a:prstGeom>
        </p:spPr>
      </p:pic>
      <p:sp>
        <p:nvSpPr>
          <p:cNvPr id="89" name="テキスト ボックス 88"/>
          <p:cNvSpPr txBox="1"/>
          <p:nvPr/>
        </p:nvSpPr>
        <p:spPr>
          <a:xfrm>
            <a:off x="4644008" y="3501008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dirty="0" smtClean="0"/>
              <a:t>ゆらぎは</a:t>
            </a:r>
            <a:r>
              <a:rPr lang="ja-JP" altLang="en-US" sz="2400" dirty="0"/>
              <a:t>、</a:t>
            </a:r>
            <a:r>
              <a:rPr kumimoji="1" lang="ja-JP" altLang="en-US" sz="2400" dirty="0" smtClean="0"/>
              <a:t>あるラピディティ領域</a:t>
            </a:r>
            <a:r>
              <a:rPr lang="en-US" altLang="ja-JP" sz="2400" dirty="0" err="1"/>
              <a:t>Δy</a:t>
            </a:r>
            <a:r>
              <a:rPr kumimoji="1" lang="ja-JP" altLang="en-US" sz="2400" dirty="0" smtClean="0"/>
              <a:t>で測定される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Δy</a:t>
            </a:r>
            <a:r>
              <a:rPr lang="ja-JP" altLang="en-US" sz="2400" dirty="0" smtClean="0"/>
              <a:t>領域内</a:t>
            </a:r>
            <a:r>
              <a:rPr lang="ja-JP" altLang="en-US" sz="2400" dirty="0"/>
              <a:t>の</a:t>
            </a:r>
            <a:r>
              <a:rPr lang="ja-JP" altLang="en-US" sz="2400" dirty="0" smtClean="0"/>
              <a:t>粒子数は、時々刻々と変化する</a:t>
            </a:r>
            <a:r>
              <a:rPr lang="ja-JP" altLang="en-US" sz="2400" dirty="0"/>
              <a:t>　</a:t>
            </a:r>
            <a:r>
              <a:rPr lang="ja-JP" altLang="en-US" sz="2400" dirty="0" smtClean="0"/>
              <a:t>　</a:t>
            </a:r>
            <a:endParaRPr kumimoji="1" lang="ja-JP" altLang="en-US" sz="2400" dirty="0"/>
          </a:p>
        </p:txBody>
      </p:sp>
      <p:sp>
        <p:nvSpPr>
          <p:cNvPr id="90" name="下矢印 89"/>
          <p:cNvSpPr/>
          <p:nvPr/>
        </p:nvSpPr>
        <p:spPr>
          <a:xfrm>
            <a:off x="6012160" y="5085184"/>
            <a:ext cx="1512168" cy="50405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4793184" y="5711726"/>
            <a:ext cx="395012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ja-JP" altLang="en-US" sz="2800" dirty="0"/>
              <a:t>時間発展を論じる必要性</a:t>
            </a:r>
          </a:p>
        </p:txBody>
      </p:sp>
    </p:spTree>
    <p:extLst>
      <p:ext uri="{BB962C8B-B14F-4D97-AF65-F5344CB8AC3E}">
        <p14:creationId xmlns:p14="http://schemas.microsoft.com/office/powerpoint/2010/main" val="280038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8" y="2266171"/>
            <a:ext cx="7297544" cy="411515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857694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Effect of D</a:t>
            </a:r>
            <a:r>
              <a:rPr kumimoji="1" lang="en-US" altLang="ja-JP" dirty="0" smtClean="0"/>
              <a:t>ynamical Evolution  </a:t>
            </a:r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2056713" y="1484784"/>
            <a:ext cx="6907775" cy="3651894"/>
            <a:chOff x="2056713" y="1484784"/>
            <a:chExt cx="6907775" cy="3651894"/>
          </a:xfrm>
        </p:grpSpPr>
        <p:sp>
          <p:nvSpPr>
            <p:cNvPr id="8" name="角丸四角形 7"/>
            <p:cNvSpPr/>
            <p:nvPr/>
          </p:nvSpPr>
          <p:spPr>
            <a:xfrm>
              <a:off x="2673618" y="1484784"/>
              <a:ext cx="6290870" cy="3651894"/>
            </a:xfrm>
            <a:prstGeom prst="roundRect">
              <a:avLst>
                <a:gd name="adj" fmla="val 12042"/>
              </a:avLst>
            </a:prstGeom>
            <a:solidFill>
              <a:schemeClr val="lt1">
                <a:alpha val="82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3094660" y="1651809"/>
              <a:ext cx="16898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p"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Growth</a:t>
              </a: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3275857" y="2132856"/>
              <a:ext cx="53744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altLang="ja-JP" sz="2400" b="1" dirty="0" smtClean="0">
                  <a:solidFill>
                    <a:prstClr val="black"/>
                  </a:solidFill>
                  <a:latin typeface="Arial"/>
                </a:rPr>
                <a:t>Critical </a:t>
              </a:r>
              <a:r>
                <a:rPr lang="en-US" altLang="ja-JP" sz="2400" b="1" dirty="0">
                  <a:solidFill>
                    <a:prstClr val="black"/>
                  </a:solidFill>
                  <a:latin typeface="Arial"/>
                </a:rPr>
                <a:t>slowing </a:t>
              </a:r>
              <a:r>
                <a:rPr lang="en-US" altLang="ja-JP" sz="2400" b="1" dirty="0" smtClean="0">
                  <a:solidFill>
                    <a:prstClr val="black"/>
                  </a:solidFill>
                  <a:latin typeface="Arial"/>
                </a:rPr>
                <a:t>down </a:t>
              </a:r>
              <a:r>
                <a:rPr lang="en-US" altLang="ja-JP" sz="2400" dirty="0" smtClean="0">
                  <a:solidFill>
                    <a:prstClr val="black"/>
                  </a:solidFill>
                  <a:latin typeface="Arial"/>
                </a:rPr>
                <a:t>suppresses the </a:t>
              </a:r>
              <a:r>
                <a:rPr lang="en-US" altLang="ja-JP" sz="2400" dirty="0">
                  <a:solidFill>
                    <a:prstClr val="black"/>
                  </a:solidFill>
                  <a:latin typeface="Arial"/>
                  <a:ea typeface="ＭＳ Ｐゴシック"/>
                </a:rPr>
                <a:t>g</a:t>
              </a:r>
              <a:r>
                <a:rPr lang="en-US" altLang="ja-JP" sz="2400" dirty="0" smtClean="0">
                  <a:solidFill>
                    <a:prstClr val="black"/>
                  </a:solidFill>
                  <a:latin typeface="Arial"/>
                  <a:ea typeface="ＭＳ Ｐゴシック"/>
                </a:rPr>
                <a:t>rowth</a:t>
              </a: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 of </a:t>
              </a:r>
              <a:r>
                <a:rPr kumimoji="1" lang="en-US" altLang="ja-JP" sz="24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c</a:t>
              </a: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</a:rPr>
                <a:t>ritical fluctuation.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3069266" y="3192462"/>
              <a:ext cx="34627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p"/>
                <a:tabLst/>
                <a:defRPr/>
              </a:pPr>
              <a:r>
                <a:rPr kumimoji="1" lang="en-US" altLang="ja-JP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Decay by diffusion</a:t>
              </a: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3275855" y="3720325"/>
              <a:ext cx="51584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Fluctuations developed at CP are modified by the time evolution in later stage before observation.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4" name="右矢印 23"/>
            <p:cNvSpPr/>
            <p:nvPr/>
          </p:nvSpPr>
          <p:spPr>
            <a:xfrm rot="20333267" flipH="1">
              <a:off x="2228982" y="2772457"/>
              <a:ext cx="889272" cy="484632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5" name="右矢印 24"/>
            <p:cNvSpPr/>
            <p:nvPr/>
          </p:nvSpPr>
          <p:spPr>
            <a:xfrm flipH="1">
              <a:off x="2056713" y="3893446"/>
              <a:ext cx="970559" cy="484632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395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395536" y="4090805"/>
            <a:ext cx="8352928" cy="22867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385629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Dynamical Evolution of Critical Fluctuations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980728"/>
            <a:ext cx="6558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Evolution of </a:t>
            </a:r>
            <a:r>
              <a:rPr lang="en-US" altLang="ja-JP" sz="2800" b="1" dirty="0"/>
              <a:t>spatially uniform “</a:t>
            </a:r>
            <a:r>
              <a:rPr lang="en-US" altLang="ja-JP" sz="2800" b="1" dirty="0">
                <a:latin typeface="Symbol" panose="05050102010706020507" pitchFamily="18" charset="2"/>
              </a:rPr>
              <a:t>s</a:t>
            </a:r>
            <a:r>
              <a:rPr lang="en-US" altLang="ja-JP" sz="2800" b="1" dirty="0"/>
              <a:t>” </a:t>
            </a:r>
            <a:r>
              <a:rPr lang="en-US" altLang="ja-JP" sz="2800" b="1" dirty="0" smtClean="0"/>
              <a:t>mode</a:t>
            </a:r>
            <a:endParaRPr kumimoji="1" lang="ja-JP" altLang="en-US" sz="28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05025" y="1570859"/>
            <a:ext cx="30784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err="1" smtClean="0">
                <a:solidFill>
                  <a:srgbClr val="002060"/>
                </a:solidFill>
              </a:rPr>
              <a:t>Berdnikov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Rajagopal</a:t>
            </a:r>
            <a:r>
              <a:rPr lang="en-US" altLang="ja-JP" sz="2000" dirty="0">
                <a:solidFill>
                  <a:srgbClr val="002060"/>
                </a:solidFill>
              </a:rPr>
              <a:t> </a:t>
            </a:r>
            <a:r>
              <a:rPr lang="en-US" altLang="ja-JP" sz="2000" dirty="0" smtClean="0">
                <a:solidFill>
                  <a:srgbClr val="002060"/>
                </a:solidFill>
              </a:rPr>
              <a:t>(2000)</a:t>
            </a:r>
            <a:endParaRPr kumimoji="1" lang="en-US" altLang="ja-JP" sz="2000" dirty="0" smtClean="0">
              <a:solidFill>
                <a:srgbClr val="002060"/>
              </a:solidFill>
            </a:endParaRPr>
          </a:p>
          <a:p>
            <a:pPr algn="r"/>
            <a:r>
              <a:rPr lang="en-US" altLang="ja-JP" sz="2000" dirty="0" err="1" smtClean="0">
                <a:solidFill>
                  <a:srgbClr val="002060"/>
                </a:solidFill>
              </a:rPr>
              <a:t>Asakawa</a:t>
            </a:r>
            <a:r>
              <a:rPr lang="en-US" altLang="ja-JP" sz="2000" dirty="0" smtClean="0">
                <a:solidFill>
                  <a:srgbClr val="002060"/>
                </a:solidFill>
              </a:rPr>
              <a:t>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Nonaka</a:t>
            </a:r>
            <a:r>
              <a:rPr lang="en-US" altLang="ja-JP" sz="2000" dirty="0">
                <a:solidFill>
                  <a:srgbClr val="002060"/>
                </a:solidFill>
              </a:rPr>
              <a:t> </a:t>
            </a:r>
            <a:r>
              <a:rPr lang="en-US" altLang="ja-JP" sz="2000" dirty="0" smtClean="0">
                <a:solidFill>
                  <a:srgbClr val="002060"/>
                </a:solidFill>
              </a:rPr>
              <a:t>(2002)</a:t>
            </a:r>
          </a:p>
          <a:p>
            <a:pPr algn="r"/>
            <a:r>
              <a:rPr kumimoji="1" lang="en-US" altLang="ja-JP" sz="2000" dirty="0" smtClean="0">
                <a:solidFill>
                  <a:srgbClr val="002060"/>
                </a:solidFill>
              </a:rPr>
              <a:t>Mukherjee+ (2015)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1503948"/>
            <a:ext cx="2793221" cy="193479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894888" y="6404292"/>
            <a:ext cx="7342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rgbClr val="002060"/>
                </a:solidFill>
              </a:rPr>
              <a:t>See also,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Kapusta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Torres-Rincon (2012); Herold,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Nahrgang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… (2015)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61" y="1594117"/>
            <a:ext cx="2790311" cy="186723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268632" y="4087603"/>
            <a:ext cx="64836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schemeClr val="accent2">
                    <a:lumMod val="50000"/>
                  </a:schemeClr>
                </a:solidFill>
              </a:rPr>
              <a:t>THIS STUDY</a:t>
            </a:r>
            <a:endParaRPr kumimoji="1" lang="en-US" altLang="ja-JP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800" dirty="0" smtClean="0">
                <a:solidFill>
                  <a:schemeClr val="accent2">
                    <a:lumMod val="50000"/>
                  </a:schemeClr>
                </a:solidFill>
              </a:rPr>
              <a:t>Evolution of </a:t>
            </a:r>
            <a:r>
              <a:rPr kumimoji="1" lang="en-US" altLang="ja-JP" sz="2800" b="1" dirty="0" smtClean="0">
                <a:solidFill>
                  <a:schemeClr val="accent2">
                    <a:lumMod val="50000"/>
                  </a:schemeClr>
                </a:solidFill>
              </a:rPr>
              <a:t>conserved charge fluctuations</a:t>
            </a:r>
            <a:endParaRPr kumimoji="1" lang="ja-JP" alt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87725" y="4995768"/>
            <a:ext cx="4445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err="1" smtClean="0">
                <a:solidFill>
                  <a:srgbClr val="002060"/>
                </a:solidFill>
              </a:rPr>
              <a:t>Sakaida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+, PRC2017; Murata, MK, in prep.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47664" y="5463145"/>
            <a:ext cx="6036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ja-JP" sz="2400" dirty="0" smtClean="0"/>
              <a:t>Conserved charges are directly observable.</a:t>
            </a:r>
          </a:p>
          <a:p>
            <a:pPr marL="457200" indent="-457200">
              <a:buAutoNum type="arabicPeriod"/>
            </a:pPr>
            <a:r>
              <a:rPr lang="en-US" altLang="ja-JP" sz="2400" dirty="0"/>
              <a:t>S</a:t>
            </a:r>
            <a:r>
              <a:rPr lang="en-US" altLang="ja-JP" sz="2400" dirty="0" smtClean="0"/>
              <a:t>oft mode</a:t>
            </a:r>
            <a:r>
              <a:rPr kumimoji="1" lang="en-US" altLang="ja-JP" sz="2400" dirty="0" smtClean="0"/>
              <a:t> at QCD-CP is a conserved mode.</a:t>
            </a:r>
            <a:endParaRPr kumimoji="1" lang="ja-JP" altLang="en-US" sz="2400" dirty="0"/>
          </a:p>
        </p:txBody>
      </p:sp>
      <p:sp>
        <p:nvSpPr>
          <p:cNvPr id="15" name="上下矢印 14"/>
          <p:cNvSpPr/>
          <p:nvPr/>
        </p:nvSpPr>
        <p:spPr>
          <a:xfrm>
            <a:off x="1723350" y="3357134"/>
            <a:ext cx="1791200" cy="986575"/>
          </a:xfrm>
          <a:prstGeom prst="upDownArrow">
            <a:avLst>
              <a:gd name="adj1" fmla="val 50000"/>
              <a:gd name="adj2" fmla="val 344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17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  <p:bldP spid="8" grpId="0"/>
      <p:bldP spid="12" grpId="0"/>
      <p:bldP spid="13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角丸四角形 48"/>
          <p:cNvSpPr/>
          <p:nvPr/>
        </p:nvSpPr>
        <p:spPr>
          <a:xfrm>
            <a:off x="237128" y="1700808"/>
            <a:ext cx="5424198" cy="16641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169224" cy="584775"/>
          </a:xfrm>
        </p:spPr>
        <p:txBody>
          <a:bodyPr/>
          <a:lstStyle/>
          <a:p>
            <a:r>
              <a:rPr kumimoji="1" lang="en-US" altLang="ja-JP" dirty="0" smtClean="0"/>
              <a:t> Soft Mode of QCD-CP = Conserved Mode 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25472" y="888790"/>
            <a:ext cx="5579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2060"/>
                </a:solidFill>
              </a:rPr>
              <a:t>Fujii</a:t>
            </a:r>
            <a:r>
              <a:rPr lang="en-US" altLang="ja-JP" dirty="0">
                <a:solidFill>
                  <a:srgbClr val="002060"/>
                </a:solidFill>
              </a:rPr>
              <a:t> </a:t>
            </a:r>
            <a:r>
              <a:rPr lang="en-US" altLang="ja-JP" dirty="0" smtClean="0">
                <a:solidFill>
                  <a:srgbClr val="002060"/>
                </a:solidFill>
              </a:rPr>
              <a:t>2003; </a:t>
            </a:r>
            <a:r>
              <a:rPr lang="en-US" altLang="ja-JP" dirty="0" err="1" smtClean="0">
                <a:solidFill>
                  <a:srgbClr val="002060"/>
                </a:solidFill>
              </a:rPr>
              <a:t>Fujii</a:t>
            </a:r>
            <a:r>
              <a:rPr lang="en-US" altLang="ja-JP" dirty="0" smtClean="0">
                <a:solidFill>
                  <a:srgbClr val="002060"/>
                </a:solidFill>
              </a:rPr>
              <a:t>, </a:t>
            </a:r>
            <a:r>
              <a:rPr lang="en-US" altLang="ja-JP" dirty="0" err="1" smtClean="0">
                <a:solidFill>
                  <a:srgbClr val="002060"/>
                </a:solidFill>
              </a:rPr>
              <a:t>Ohtani</a:t>
            </a:r>
            <a:r>
              <a:rPr lang="en-US" altLang="ja-JP" dirty="0" smtClean="0">
                <a:solidFill>
                  <a:srgbClr val="002060"/>
                </a:solidFill>
              </a:rPr>
              <a:t>, 2004; Son, </a:t>
            </a:r>
            <a:r>
              <a:rPr lang="en-US" altLang="ja-JP" dirty="0" err="1" smtClean="0">
                <a:solidFill>
                  <a:srgbClr val="002060"/>
                </a:solidFill>
              </a:rPr>
              <a:t>Stephanov</a:t>
            </a:r>
            <a:r>
              <a:rPr lang="en-US" altLang="ja-JP" dirty="0" smtClean="0">
                <a:solidFill>
                  <a:srgbClr val="002060"/>
                </a:solidFill>
              </a:rPr>
              <a:t>, 2004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289727" y="5851934"/>
            <a:ext cx="47923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783" y="5713233"/>
            <a:ext cx="263691" cy="236047"/>
          </a:xfrm>
          <a:prstGeom prst="rect">
            <a:avLst/>
          </a:prstGeom>
        </p:spPr>
      </p:pic>
      <p:sp>
        <p:nvSpPr>
          <p:cNvPr id="24" name="フリーフォーム 23"/>
          <p:cNvSpPr/>
          <p:nvPr/>
        </p:nvSpPr>
        <p:spPr>
          <a:xfrm>
            <a:off x="333230" y="4669007"/>
            <a:ext cx="4616995" cy="916392"/>
          </a:xfrm>
          <a:custGeom>
            <a:avLst/>
            <a:gdLst>
              <a:gd name="connsiteX0" fmla="*/ 0 w 4278385"/>
              <a:gd name="connsiteY0" fmla="*/ 916392 h 916392"/>
              <a:gd name="connsiteX1" fmla="*/ 838899 w 4278385"/>
              <a:gd name="connsiteY1" fmla="*/ 329163 h 916392"/>
              <a:gd name="connsiteX2" fmla="*/ 2063691 w 4278385"/>
              <a:gd name="connsiteY2" fmla="*/ 622777 h 916392"/>
              <a:gd name="connsiteX3" fmla="*/ 3212983 w 4278385"/>
              <a:gd name="connsiteY3" fmla="*/ 10381 h 916392"/>
              <a:gd name="connsiteX4" fmla="*/ 4278385 w 4278385"/>
              <a:gd name="connsiteY4" fmla="*/ 295607 h 91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385" h="916392">
                <a:moveTo>
                  <a:pt x="0" y="916392"/>
                </a:moveTo>
                <a:cubicBezTo>
                  <a:pt x="247475" y="647245"/>
                  <a:pt x="494951" y="378099"/>
                  <a:pt x="838899" y="329163"/>
                </a:cubicBezTo>
                <a:cubicBezTo>
                  <a:pt x="1182847" y="280227"/>
                  <a:pt x="1668010" y="675907"/>
                  <a:pt x="2063691" y="622777"/>
                </a:cubicBezTo>
                <a:cubicBezTo>
                  <a:pt x="2459372" y="569647"/>
                  <a:pt x="2843867" y="64909"/>
                  <a:pt x="3212983" y="10381"/>
                </a:cubicBezTo>
                <a:cubicBezTo>
                  <a:pt x="3582099" y="-44147"/>
                  <a:pt x="3930242" y="125730"/>
                  <a:pt x="4278385" y="295607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2060"/>
              </a:solidFill>
            </a:endParaRPr>
          </a:p>
        </p:txBody>
      </p:sp>
      <p:sp>
        <p:nvSpPr>
          <p:cNvPr id="25" name="フリーフォーム 24"/>
          <p:cNvSpPr/>
          <p:nvPr/>
        </p:nvSpPr>
        <p:spPr>
          <a:xfrm flipV="1">
            <a:off x="323528" y="4775217"/>
            <a:ext cx="4616995" cy="916392"/>
          </a:xfrm>
          <a:custGeom>
            <a:avLst/>
            <a:gdLst>
              <a:gd name="connsiteX0" fmla="*/ 0 w 4278385"/>
              <a:gd name="connsiteY0" fmla="*/ 916392 h 916392"/>
              <a:gd name="connsiteX1" fmla="*/ 838899 w 4278385"/>
              <a:gd name="connsiteY1" fmla="*/ 329163 h 916392"/>
              <a:gd name="connsiteX2" fmla="*/ 2063691 w 4278385"/>
              <a:gd name="connsiteY2" fmla="*/ 622777 h 916392"/>
              <a:gd name="connsiteX3" fmla="*/ 3212983 w 4278385"/>
              <a:gd name="connsiteY3" fmla="*/ 10381 h 916392"/>
              <a:gd name="connsiteX4" fmla="*/ 4278385 w 4278385"/>
              <a:gd name="connsiteY4" fmla="*/ 295607 h 91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385" h="916392">
                <a:moveTo>
                  <a:pt x="0" y="916392"/>
                </a:moveTo>
                <a:cubicBezTo>
                  <a:pt x="247475" y="647245"/>
                  <a:pt x="494951" y="378099"/>
                  <a:pt x="838899" y="329163"/>
                </a:cubicBezTo>
                <a:cubicBezTo>
                  <a:pt x="1182847" y="280227"/>
                  <a:pt x="1668010" y="675907"/>
                  <a:pt x="2063691" y="622777"/>
                </a:cubicBezTo>
                <a:cubicBezTo>
                  <a:pt x="2459372" y="569647"/>
                  <a:pt x="2843867" y="64909"/>
                  <a:pt x="3212983" y="10381"/>
                </a:cubicBezTo>
                <a:cubicBezTo>
                  <a:pt x="3582099" y="-44147"/>
                  <a:pt x="3930242" y="125730"/>
                  <a:pt x="4278385" y="29560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2060"/>
              </a:solidFill>
            </a:endParaRPr>
          </a:p>
        </p:txBody>
      </p:sp>
      <p:pic>
        <p:nvPicPr>
          <p:cNvPr id="27" name="TexTeXPicture" descr="&lt;?xml version=&quot;1.0&quot; encoding=&quot;utf-16&quot;?&gt;&#10;&lt;TeXTeX&gt;&#10;  &lt;preamble&gt;\documentclass{article}&#10;\usepackage{amsmath}&#10;\pagestyle{empty}&lt;/preamble&gt;&#10;  &lt;body&gt;\begin{align*} &#10;\sigma \sim M_q&#10;\end{align*}&lt;/body&gt;&#10;  &lt;fcolor&gt;FF0014FF&lt;/fcolor&gt;&#10;  &lt;bcolor&gt;FFFFFFFF&lt;/bcolor&gt;&#10;  &lt;transparent&gt;True&lt;/transparent&gt;&#10;  &lt;resolution&gt;1800&lt;/resolution&gt;&#10;  &lt;imageh&gt;242&lt;/imageh&gt;&#10;  &lt;imagew&gt;802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9" y="4308491"/>
            <a:ext cx="1087832" cy="328249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article}&#10;\usepackage{amsmath}&#10;\pagestyle{empty}&lt;/preamble&gt;&#10;  &lt;body&gt;\begin{align*} &#10;n_{\rm B}&#10;\end{align*}&lt;/body&gt;&#10;  &lt;fcolor&gt;FFFF0000&lt;/fcolor&gt;&#10;  &lt;bcolor&gt;FFFFFFFF&lt;/bcolor&gt;&#10;  &lt;transparent&gt;True&lt;/transparent&gt;&#10;  &lt;resolution&gt;1800&lt;/resolution&gt;&#10;  &lt;imageh&gt;147&lt;/imageh&gt;&#10;  &lt;imagew&gt;268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119" y="5348871"/>
            <a:ext cx="452050" cy="247953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1089408" y="1872753"/>
            <a:ext cx="37171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Fluctuations of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sz="2400" dirty="0" smtClean="0"/>
              <a:t> and </a:t>
            </a:r>
            <a:r>
              <a:rPr kumimoji="1" lang="en-US" altLang="ja-JP" sz="2400" i="1" dirty="0" err="1" smtClean="0"/>
              <a:t>n</a:t>
            </a:r>
            <a:r>
              <a:rPr kumimoji="1" lang="en-US" altLang="ja-JP" sz="2400" baseline="-25000" dirty="0" err="1" smtClean="0"/>
              <a:t>B</a:t>
            </a:r>
            <a:r>
              <a:rPr kumimoji="1" lang="en-US" altLang="ja-JP" sz="2400" dirty="0" smtClean="0"/>
              <a:t> are </a:t>
            </a:r>
          </a:p>
          <a:p>
            <a:pPr algn="ctr"/>
            <a:r>
              <a:rPr kumimoji="1" lang="en-US" altLang="ja-JP" sz="2400" dirty="0" smtClean="0"/>
              <a:t>coupled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around the CP</a:t>
            </a:r>
            <a:r>
              <a:rPr kumimoji="1" lang="en-US" altLang="ja-JP" sz="2400" dirty="0" smtClean="0"/>
              <a:t>!</a:t>
            </a:r>
            <a:endParaRPr kumimoji="1" lang="ja-JP" altLang="en-US" sz="2400" dirty="0"/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6257740" y="2940705"/>
            <a:ext cx="259228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7457072" y="1716569"/>
            <a:ext cx="0" cy="2376264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楕円 32"/>
          <p:cNvSpPr/>
          <p:nvPr/>
        </p:nvSpPr>
        <p:spPr>
          <a:xfrm rot="19776353">
            <a:off x="6917012" y="2807541"/>
            <a:ext cx="1080120" cy="266328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/>
          <p:cNvSpPr>
            <a:spLocks noChangeAspect="1"/>
          </p:cNvSpPr>
          <p:nvPr/>
        </p:nvSpPr>
        <p:spPr>
          <a:xfrm rot="19776353">
            <a:off x="6654061" y="2742705"/>
            <a:ext cx="1606019" cy="39600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/>
          <p:cNvSpPr>
            <a:spLocks noChangeAspect="1"/>
          </p:cNvSpPr>
          <p:nvPr/>
        </p:nvSpPr>
        <p:spPr>
          <a:xfrm rot="19776353">
            <a:off x="6363064" y="2670705"/>
            <a:ext cx="2190027" cy="54000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/>
          <p:cNvSpPr>
            <a:spLocks noChangeAspect="1"/>
          </p:cNvSpPr>
          <p:nvPr/>
        </p:nvSpPr>
        <p:spPr>
          <a:xfrm rot="19776353">
            <a:off x="7165067" y="2868704"/>
            <a:ext cx="584006" cy="14400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91" y="1603822"/>
            <a:ext cx="251520" cy="209279"/>
          </a:xfrm>
          <a:prstGeom prst="rect">
            <a:avLst/>
          </a:prstGeom>
        </p:spPr>
      </p:pic>
      <p:sp>
        <p:nvSpPr>
          <p:cNvPr id="38" name="左右矢印 37"/>
          <p:cNvSpPr/>
          <p:nvPr/>
        </p:nvSpPr>
        <p:spPr>
          <a:xfrm>
            <a:off x="5922112" y="2277698"/>
            <a:ext cx="2602643" cy="728066"/>
          </a:xfrm>
          <a:prstGeom prst="leftRightArrow">
            <a:avLst>
              <a:gd name="adj1" fmla="val 44598"/>
              <a:gd name="adj2" fmla="val 75349"/>
            </a:avLst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  <a:alpha val="64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scene3d>
            <a:camera prst="isometricTopUp"/>
            <a:lightRig rig="threePt" dir="t"/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 rot="19888411">
            <a:off x="5844897" y="1703975"/>
            <a:ext cx="17636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3">
                    <a:lumMod val="50000"/>
                  </a:schemeClr>
                </a:solidFill>
              </a:rPr>
              <a:t>critical</a:t>
            </a:r>
          </a:p>
          <a:p>
            <a:r>
              <a:rPr lang="en-US" altLang="ja-JP" sz="2800" dirty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kumimoji="1" lang="en-US" altLang="ja-JP" sz="2800" dirty="0" smtClean="0">
                <a:solidFill>
                  <a:schemeClr val="accent3">
                    <a:lumMod val="50000"/>
                  </a:schemeClr>
                </a:solidFill>
              </a:rPr>
              <a:t>oft mode</a:t>
            </a:r>
            <a:endParaRPr kumimoji="1" lang="ja-JP" alt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0" name="下矢印 39"/>
          <p:cNvSpPr/>
          <p:nvPr/>
        </p:nvSpPr>
        <p:spPr>
          <a:xfrm flipV="1">
            <a:off x="6789556" y="3293444"/>
            <a:ext cx="268607" cy="799389"/>
          </a:xfrm>
          <a:prstGeom prst="downArrow">
            <a:avLst>
              <a:gd name="adj1" fmla="val 50000"/>
              <a:gd name="adj2" fmla="val 14015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988735" y="4092833"/>
            <a:ext cx="213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s</a:t>
            </a:r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</a:rPr>
              <a:t>: fast damping</a:t>
            </a:r>
            <a:endParaRPr kumimoji="1" lang="ja-JP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T_{0\mu}&#10;\end{align*}&lt;/body&gt;&#10;  &lt;fcolor&gt;FF000000&lt;/fcolor&gt;&#10;  &lt;bcolor&gt;FFFFFFFF&lt;/bcolor&gt;&#10;  &lt;transparent&gt;True&lt;/transparent&gt;&#10;  &lt;resolution&gt;1800&lt;/resolution&gt;&#10;  &lt;imageh&gt;243&lt;/imageh&gt;&#10;  &lt;imagew&gt;350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601" y="3421036"/>
            <a:ext cx="444456" cy="308580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n_{\rm B}&#10;\end{align*}&lt;/body&gt;&#10;  &lt;fcolor&gt;FF000000&lt;/fcolor&gt;&#10;  &lt;bcolor&gt;FFFFFFFF&lt;/bcolor&gt;&#10;  &lt;transparent&gt;True&lt;/transparent&gt;&#10;  &lt;resolution&gt;1800&lt;/resolution&gt;&#10;  &lt;imageh&gt;147&lt;/imageh&gt;&#10;  &lt;imagew&gt;268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653" y="3145200"/>
            <a:ext cx="340327" cy="186672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article}&#10;\usepackage{amsmath}&#10;\pagestyle{empty}&lt;/preamble&gt;&#10;  &lt;body&gt;\begin{align*} &#10;F(\sigma,n) = &#10;&amp;amp;A \sigma^2 + B \sigma n + C n^2 &#10;\\&#10;&amp;amp;+ \cdots&#10;\end{align*}&lt;/body&gt;&#10;  &lt;fcolor&gt;FF000000&lt;/fcolor&gt;&#10;  &lt;bcolor&gt;FFFFFFFF&lt;/bcolor&gt;&#10;  &lt;transparent&gt;True&lt;/transparent&gt;&#10;  &lt;resolution&gt;1800&lt;/resolution&gt;&#10;  &lt;imageh&gt;612&lt;/imageh&gt;&#10;  &lt;imagew&gt;3034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081" y="4637969"/>
            <a:ext cx="3210983" cy="647699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\documentclass{article}&#10;\usepackage{amsmath}&#10;\pagestyle{empty}&lt;/preamble&gt;&#10;  &lt;body&gt;\begin{align*} &#10;\delta \sigma \simeq \delta n_B&#10;\end{align*}&lt;/body&gt;&#10;  &lt;fcolor&gt;FF000000&lt;/fcolor&gt;&#10;  &lt;bcolor&gt;FFFFFFFF&lt;/bcolor&gt;&#10;  &lt;transparent&gt;True&lt;/transparent&gt;&#10;  &lt;resolution&gt;1800&lt;/resolution&gt;&#10;  &lt;imageh&gt;216&lt;/imageh&gt;&#10;  &lt;imagew&gt;1008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472" y="2811223"/>
            <a:ext cx="1845041" cy="395366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 flipV="1">
            <a:off x="1043608" y="4344063"/>
            <a:ext cx="0" cy="1762326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0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5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400" dirty="0"/>
        </a:defPPr>
      </a:lstStyle>
    </a:tx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75D22EA2-34B8-49A9-B8E1-BD2F8736ABC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18311</TotalTime>
  <Words>933</Words>
  <Application>Microsoft Office PowerPoint</Application>
  <PresentationFormat>画面に合わせる (4:3)</PresentationFormat>
  <Paragraphs>216</Paragraphs>
  <Slides>26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26</vt:i4>
      </vt:variant>
    </vt:vector>
  </HeadingPairs>
  <TitlesOfParts>
    <vt:vector size="34" baseType="lpstr">
      <vt:lpstr>ＭＳ Ｐゴシック</vt:lpstr>
      <vt:lpstr>Arial</vt:lpstr>
      <vt:lpstr>Calibri</vt:lpstr>
      <vt:lpstr>Century</vt:lpstr>
      <vt:lpstr>Symbol</vt:lpstr>
      <vt:lpstr>Wingdings</vt:lpstr>
      <vt:lpstr>Office テーマ</vt:lpstr>
      <vt:lpstr>1_標準デザイン</vt:lpstr>
      <vt:lpstr>QCD臨界点付近における保存電荷高次キュムラントの時間発展</vt:lpstr>
      <vt:lpstr> Beam-Energy Scan  </vt:lpstr>
      <vt:lpstr> Beam-Energy Scan  </vt:lpstr>
      <vt:lpstr> Event-by-Event Fluctuations</vt:lpstr>
      <vt:lpstr> Higher-Order Cumulants  </vt:lpstr>
      <vt:lpstr>PowerPoint プレゼンテーション</vt:lpstr>
      <vt:lpstr> Effect of Dynamical Evolution  </vt:lpstr>
      <vt:lpstr> Dynamical Evolution of Critical Fluctuations  </vt:lpstr>
      <vt:lpstr> Soft Mode of QCD-CP = Conserved Mode  </vt:lpstr>
      <vt:lpstr> Analysis of 2nd-order Cumulant  </vt:lpstr>
      <vt:lpstr> Parametrizing D(t) and c(t)  </vt:lpstr>
      <vt:lpstr> Parametrizing D(t) and c(t)  </vt:lpstr>
      <vt:lpstr> Critical Point / Cumulant  </vt:lpstr>
      <vt:lpstr> Exploring 3rd-order Cumulant  </vt:lpstr>
      <vt:lpstr> Time Evolution: Near CP  </vt:lpstr>
      <vt:lpstr> Time Evolution: Near CP  </vt:lpstr>
      <vt:lpstr> Time Evolution: Near CP  </vt:lpstr>
      <vt:lpstr> Comparison of 2nd/3rd Cumulants  </vt:lpstr>
      <vt:lpstr> まとめ  </vt:lpstr>
      <vt:lpstr> (Non-Interacting) Brownian Particle Model  </vt:lpstr>
      <vt:lpstr> (Non-Interacting) Brownian Particle Model  </vt:lpstr>
      <vt:lpstr> Time Evolution of Fluctuations  </vt:lpstr>
      <vt:lpstr> 4th order : w/ Critical Fluctuation  </vt:lpstr>
      <vt:lpstr> Solution  </vt:lpstr>
      <vt:lpstr> QCD臨界点探索@ HIC  </vt:lpstr>
      <vt:lpstr> Baryons in Hadronic Phase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衝突エネルギー走査により QCD相構造に迫る試み</dc:title>
  <dc:creator>kitazawa</dc:creator>
  <cp:lastModifiedBy>Masakiyo Kitazawa</cp:lastModifiedBy>
  <cp:revision>1266</cp:revision>
  <dcterms:created xsi:type="dcterms:W3CDTF">2011-06-07T09:50:32Z</dcterms:created>
  <dcterms:modified xsi:type="dcterms:W3CDTF">2018-03-22T06:52:41Z</dcterms:modified>
</cp:coreProperties>
</file>