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8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0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1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2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3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4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15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72" r:id="rId3"/>
    <p:sldMasterId id="2147483690" r:id="rId4"/>
    <p:sldMasterId id="2147483744" r:id="rId5"/>
    <p:sldMasterId id="2147483780" r:id="rId6"/>
    <p:sldMasterId id="2147483804" r:id="rId7"/>
    <p:sldMasterId id="2147483816" r:id="rId8"/>
    <p:sldMasterId id="2147483828" r:id="rId9"/>
    <p:sldMasterId id="2147483840" r:id="rId10"/>
    <p:sldMasterId id="2147483852" r:id="rId11"/>
    <p:sldMasterId id="2147483864" r:id="rId12"/>
    <p:sldMasterId id="2147483876" r:id="rId13"/>
    <p:sldMasterId id="2147483888" r:id="rId14"/>
    <p:sldMasterId id="2147483912" r:id="rId15"/>
    <p:sldMasterId id="2147483924" r:id="rId16"/>
    <p:sldMasterId id="2147483936" r:id="rId17"/>
  </p:sldMasterIdLst>
  <p:notesMasterIdLst>
    <p:notesMasterId r:id="rId42"/>
  </p:notesMasterIdLst>
  <p:sldIdLst>
    <p:sldId id="256" r:id="rId18"/>
    <p:sldId id="257" r:id="rId19"/>
    <p:sldId id="266" r:id="rId20"/>
    <p:sldId id="267" r:id="rId21"/>
    <p:sldId id="268" r:id="rId22"/>
    <p:sldId id="269" r:id="rId23"/>
    <p:sldId id="263" r:id="rId24"/>
    <p:sldId id="279" r:id="rId25"/>
    <p:sldId id="326" r:id="rId26"/>
    <p:sldId id="293" r:id="rId27"/>
    <p:sldId id="288" r:id="rId28"/>
    <p:sldId id="291" r:id="rId29"/>
    <p:sldId id="320" r:id="rId30"/>
    <p:sldId id="321" r:id="rId31"/>
    <p:sldId id="318" r:id="rId32"/>
    <p:sldId id="319" r:id="rId33"/>
    <p:sldId id="322" r:id="rId34"/>
    <p:sldId id="323" r:id="rId35"/>
    <p:sldId id="330" r:id="rId36"/>
    <p:sldId id="327" r:id="rId37"/>
    <p:sldId id="329" r:id="rId38"/>
    <p:sldId id="331" r:id="rId39"/>
    <p:sldId id="332" r:id="rId40"/>
    <p:sldId id="325" r:id="rId4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11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2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6.xml"/><Relationship Id="rId2" Type="http://schemas.openxmlformats.org/officeDocument/2006/relationships/slideMaster" Target="slideMasters/slideMaster1.xml"/><Relationship Id="rId16" Type="http://schemas.openxmlformats.org/officeDocument/2006/relationships/slideMaster" Target="slideMasters/slideMaster15.xml"/><Relationship Id="rId29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Master" Target="slideMasters/slideMaster10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4.xml"/><Relationship Id="rId15" Type="http://schemas.openxmlformats.org/officeDocument/2006/relationships/slideMaster" Target="slideMasters/slideMaster14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10" Type="http://schemas.openxmlformats.org/officeDocument/2006/relationships/slideMaster" Target="slideMasters/slideMaster9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slideMaster" Target="slideMasters/slideMaster13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7.xml"/><Relationship Id="rId3" Type="http://schemas.openxmlformats.org/officeDocument/2006/relationships/slideMaster" Target="slideMasters/slideMaster2.xml"/><Relationship Id="rId12" Type="http://schemas.openxmlformats.org/officeDocument/2006/relationships/slideMaster" Target="slideMasters/slideMaster11.xml"/><Relationship Id="rId17" Type="http://schemas.openxmlformats.org/officeDocument/2006/relationships/slideMaster" Target="slideMasters/slideMaster16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tableStyles" Target="tableStyles.xml"/><Relationship Id="rId20" Type="http://schemas.openxmlformats.org/officeDocument/2006/relationships/slide" Target="slides/slide3.xml"/><Relationship Id="rId41" Type="http://schemas.openxmlformats.org/officeDocument/2006/relationships/slide" Target="slides/slide2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1A00C-FBD6-4E11-9FB3-E6717D7ACE40}" type="datetimeFigureOut">
              <a:rPr kumimoji="1" lang="ja-JP" altLang="en-US" smtClean="0"/>
              <a:t>2018/5/9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481CF-3197-483E-911B-DDDFD5993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8663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30489-EC92-4AD8-80DC-FB4734E5B95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726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1AA2-6828-41B9-A21C-D74C5B274775}" type="datetimeFigureOut">
              <a:rPr kumimoji="1" lang="ja-JP" altLang="en-US" smtClean="0"/>
              <a:t>2018/5/9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9855-B620-454E-A5A1-4BAEC1F7A0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6655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1AA2-6828-41B9-A21C-D74C5B274775}" type="datetimeFigureOut">
              <a:rPr kumimoji="1" lang="ja-JP" altLang="en-US" smtClean="0"/>
              <a:t>2018/5/9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9855-B620-454E-A5A1-4BAEC1F7A0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261399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399F7D-4DEF-42F8-B910-E56B2FC427EF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53891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9F2BAE-FA1B-4CAB-98CF-6C62690ED48A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16369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2449A-BA96-4A03-9A32-AC6B00DE7E23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75904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1A973-23E3-4325-8C8D-3195EC8D9108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72959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AFC432-C016-423B-AB63-21759318E411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251819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982EBC-BC35-47D0-A7F2-97BFC42470DF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8851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48C40-A332-4803-A62C-8B13B562F8BE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0087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0E2792-234D-449C-ADB6-209F5F905DE8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993752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8E589-C177-4643-A396-135197EABC72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81939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DB963-C960-48DC-A1AE-B28FC5F28E0C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82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1AA2-6828-41B9-A21C-D74C5B274775}" type="datetimeFigureOut">
              <a:rPr kumimoji="1" lang="ja-JP" altLang="en-US" smtClean="0"/>
              <a:t>2018/5/9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9855-B620-454E-A5A1-4BAEC1F7A0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669235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39A36-EFF9-4011-A07A-C13A58A8CE3B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21176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C4C20-1EE1-4AE6-A757-02362DDBC68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31242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FD4B-92F2-403A-A5F1-222472C77B52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540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4A3AA-D18B-4550-B18A-708B11DEE364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65522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4192E-5EB2-4E5A-BD42-933888B8BA9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007118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C2425F-BC23-47F3-9D01-658ED77EE065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61875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E2EAF8-1148-4230-B8AC-7525966683F5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25347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FA06A-C3FD-46DA-BB34-5230A85E4F10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369503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02448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</p:spPr>
        <p:txBody>
          <a:bodyPr>
            <a:spAutoFit/>
          </a:bodyPr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743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929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490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0770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41775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14314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16109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73399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05319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51348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66221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767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265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61594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</p:spPr>
        <p:txBody>
          <a:bodyPr>
            <a:spAutoFit/>
          </a:bodyPr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73736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72561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44323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48904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7847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437944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47159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61105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289393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954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038946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80668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</p:spPr>
        <p:txBody>
          <a:bodyPr>
            <a:spAutoFit/>
          </a:bodyPr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1828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17189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37470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81747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53419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630707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335842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563489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3405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97746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18115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45458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</p:spPr>
        <p:txBody>
          <a:bodyPr>
            <a:spAutoFit/>
          </a:bodyPr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39637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03809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1923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86063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88470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21473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12540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12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70669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12951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31181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03634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</p:spPr>
        <p:txBody>
          <a:bodyPr>
            <a:spAutoFit/>
          </a:bodyPr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30610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00318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3160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08574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49364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30924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483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44753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69892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31331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34909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0E2792-234D-449C-ADB6-209F5F905DE8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59330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8E589-C177-4643-A396-135197EABC72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19523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DB963-C960-48DC-A1AE-B28FC5F28E0C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48825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39A36-EFF9-4011-A07A-C13A58A8CE3B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60001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C4C20-1EE1-4AE6-A757-02362DDBC68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3243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FD4B-92F2-403A-A5F1-222472C77B52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2278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4A3AA-D18B-4550-B18A-708B11DEE364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6184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5244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4192E-5EB2-4E5A-BD42-933888B8BA9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55812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C2425F-BC23-47F3-9D01-658ED77EE065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65187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E2EAF8-1148-4230-B8AC-7525966683F5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45647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FA06A-C3FD-46DA-BB34-5230A85E4F10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72885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88656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</p:spPr>
        <p:txBody>
          <a:bodyPr>
            <a:spAutoFit/>
          </a:bodyPr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42574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31690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46759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39198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2961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97620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47394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968510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741133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21631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745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1AA2-6828-41B9-A21C-D74C5B274775}" type="datetimeFigureOut">
              <a:rPr kumimoji="1" lang="ja-JP" altLang="en-US" smtClean="0"/>
              <a:t>2018/5/9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9855-B620-454E-A5A1-4BAEC1F7A0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007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4487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2190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7395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16109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9724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36089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621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7240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1232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869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1AA2-6828-41B9-A21C-D74C5B274775}" type="datetimeFigureOut">
              <a:rPr kumimoji="1" lang="ja-JP" altLang="en-US" smtClean="0"/>
              <a:t>2018/5/9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9855-B620-454E-A5A1-4BAEC1F7A0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9419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265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6677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6285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0632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9839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072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8647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5493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48471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4810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57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1AA2-6828-41B9-A21C-D74C5B274775}" type="datetimeFigureOut">
              <a:rPr kumimoji="1" lang="ja-JP" altLang="en-US" smtClean="0"/>
              <a:t>2018/5/9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9855-B620-454E-A5A1-4BAEC1F7A0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61067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12115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0586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169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1398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7931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4018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6609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265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7807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8475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428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1AA2-6828-41B9-A21C-D74C5B274775}" type="datetimeFigureOut">
              <a:rPr kumimoji="1" lang="ja-JP" altLang="en-US" smtClean="0"/>
              <a:t>2018/5/9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9855-B620-454E-A5A1-4BAEC1F7A0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52969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3037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6822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4934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6197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82782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32454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3645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67855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3107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89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1AA2-6828-41B9-A21C-D74C5B274775}" type="datetimeFigureOut">
              <a:rPr kumimoji="1" lang="ja-JP" altLang="en-US" smtClean="0"/>
              <a:t>2018/5/9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9855-B620-454E-A5A1-4BAEC1F7A0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22552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6637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08482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8371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9762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611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6986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9760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6727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2357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289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1AA2-6828-41B9-A21C-D74C5B274775}" type="datetimeFigureOut">
              <a:rPr kumimoji="1" lang="ja-JP" altLang="en-US" smtClean="0"/>
              <a:t>2018/5/9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9855-B620-454E-A5A1-4BAEC1F7A0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10992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3372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6029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6011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3662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0E2792-234D-449C-ADB6-209F5F905DE8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0113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8E589-C177-4643-A396-135197EABC72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03517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DB963-C960-48DC-A1AE-B28FC5F28E0C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0971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39A36-EFF9-4011-A07A-C13A58A8CE3B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7171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C4C20-1EE1-4AE6-A757-02362DDBC68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4330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FD4B-92F2-403A-A5F1-222472C77B52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152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1AA2-6828-41B9-A21C-D74C5B274775}" type="datetimeFigureOut">
              <a:rPr kumimoji="1" lang="ja-JP" altLang="en-US" smtClean="0"/>
              <a:t>2018/5/9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9855-B620-454E-A5A1-4BAEC1F7A0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023957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4A3AA-D18B-4550-B18A-708B11DEE364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6784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4192E-5EB2-4E5A-BD42-933888B8BA9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7856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C2425F-BC23-47F3-9D01-658ED77EE065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7295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E2EAF8-1148-4230-B8AC-7525966683F5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16078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FA06A-C3FD-46DA-BB34-5230A85E4F10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11471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5685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</p:spPr>
        <p:txBody>
          <a:bodyPr>
            <a:spAutoFit/>
          </a:bodyPr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6248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6965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1221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438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1AA2-6828-41B9-A21C-D74C5B274775}" type="datetimeFigureOut">
              <a:rPr kumimoji="1" lang="ja-JP" altLang="en-US" smtClean="0"/>
              <a:t>2018/5/9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9855-B620-454E-A5A1-4BAEC1F7A0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280204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97064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8844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971596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3677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44763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6154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610B8E-25DA-4062-B696-AED8E808F55B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11261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</p:spPr>
        <p:txBody>
          <a:bodyPr>
            <a:spAutoFit/>
          </a:bodyPr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A6643-3B75-41B3-9340-42DBBD0E8059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00246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371AEF-FFA0-463D-A25C-1D4783AFD62B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32783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07CB2-7C5E-4232-A9DA-880BF5E6C8BE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7300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3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90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51AA2-6828-41B9-A21C-D74C5B274775}" type="datetimeFigureOut">
              <a:rPr kumimoji="1" lang="ja-JP" altLang="en-US" smtClean="0"/>
              <a:t>2018/5/9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B9855-B620-454E-A5A1-4BAEC1F7A0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349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24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744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757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47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49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3B2A54-07F6-40ED-8E47-7B4510F7AA59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47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931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140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89263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kumimoji="1"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140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7354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kumimoji="1"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140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5895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kumimoji="1"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50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3B2A54-07F6-40ED-8E47-7B4510F7AA59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48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897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371EE3-6466-4CB4-8F58-9F6853CEEB0F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01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3B2A54-07F6-40ED-8E47-7B4510F7AA59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2018/5/9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44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8.xml"/><Relationship Id="rId5" Type="http://schemas.openxmlformats.org/officeDocument/2006/relationships/image" Target="../media/image36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emf"/><Relationship Id="rId7" Type="http://schemas.openxmlformats.org/officeDocument/2006/relationships/image" Target="../media/image46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78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10" Type="http://schemas.openxmlformats.org/officeDocument/2006/relationships/image" Target="../media/image36.png"/><Relationship Id="rId4" Type="http://schemas.openxmlformats.org/officeDocument/2006/relationships/image" Target="../media/image43.emf"/><Relationship Id="rId9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78.xml"/><Relationship Id="rId6" Type="http://schemas.openxmlformats.org/officeDocument/2006/relationships/image" Target="../media/image37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8.xml"/><Relationship Id="rId5" Type="http://schemas.openxmlformats.org/officeDocument/2006/relationships/image" Target="../media/image35.png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5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8.xml"/><Relationship Id="rId6" Type="http://schemas.openxmlformats.org/officeDocument/2006/relationships/image" Target="../media/image53.png"/><Relationship Id="rId5" Type="http://schemas.openxmlformats.org/officeDocument/2006/relationships/image" Target="../media/image35.png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5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8.xml"/><Relationship Id="rId6" Type="http://schemas.openxmlformats.org/officeDocument/2006/relationships/image" Target="../media/image53.png"/><Relationship Id="rId5" Type="http://schemas.openxmlformats.org/officeDocument/2006/relationships/image" Target="../media/image35.png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78.xml"/><Relationship Id="rId6" Type="http://schemas.openxmlformats.org/officeDocument/2006/relationships/image" Target="../media/image35.png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10494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Observing Critical Fluctuations in the Dynamics of</a:t>
            </a:r>
            <a:br>
              <a:rPr lang="en-US" altLang="ja-JP" dirty="0" smtClean="0"/>
            </a:br>
            <a:r>
              <a:rPr lang="en-US" altLang="ja-JP" dirty="0" smtClean="0"/>
              <a:t>Heavy Ion Collisions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63001"/>
            <a:ext cx="6858000" cy="1655762"/>
          </a:xfrm>
        </p:spPr>
        <p:txBody>
          <a:bodyPr>
            <a:noAutofit/>
          </a:bodyPr>
          <a:lstStyle/>
          <a:p>
            <a:pPr>
              <a:lnSpc>
                <a:spcPct val="50000"/>
              </a:lnSpc>
            </a:pPr>
            <a:r>
              <a:rPr kumimoji="1" lang="en-US" altLang="ja-JP" sz="3200" dirty="0" err="1" smtClean="0"/>
              <a:t>Masakiyo</a:t>
            </a:r>
            <a:r>
              <a:rPr kumimoji="1" lang="en-US" altLang="ja-JP" sz="3200" dirty="0" smtClean="0"/>
              <a:t> Kitazawa</a:t>
            </a:r>
          </a:p>
          <a:p>
            <a:r>
              <a:rPr lang="en-US" altLang="ja-JP" dirty="0" smtClean="0"/>
              <a:t>(Osaka U., Osaka / KEK)</a:t>
            </a:r>
          </a:p>
          <a:p>
            <a:r>
              <a:rPr lang="en-US" altLang="ja-JP" dirty="0" smtClean="0"/>
              <a:t>with</a:t>
            </a:r>
          </a:p>
          <a:p>
            <a:r>
              <a:rPr lang="en-US" altLang="ja-JP" sz="3200" dirty="0" smtClean="0"/>
              <a:t>Marlene </a:t>
            </a:r>
            <a:r>
              <a:rPr lang="en-US" altLang="ja-JP" sz="3200" dirty="0" err="1" smtClean="0"/>
              <a:t>Nahrgang</a:t>
            </a:r>
            <a:endParaRPr lang="en-US" altLang="ja-JP" sz="3200" dirty="0" smtClean="0"/>
          </a:p>
          <a:p>
            <a:r>
              <a:rPr lang="en-US" altLang="ja-JP" dirty="0" smtClean="0"/>
              <a:t>(SUBATECH, Nantes)</a:t>
            </a:r>
          </a:p>
          <a:p>
            <a:endParaRPr lang="en-US" altLang="ja-JP" sz="1100" dirty="0"/>
          </a:p>
          <a:p>
            <a:r>
              <a:rPr lang="en-US" altLang="ja-JP" dirty="0" smtClean="0"/>
              <a:t>TYL/FJPPL, FKPPL workshop, Nara, May. 9, 2018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028147" y="327220"/>
            <a:ext cx="3087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New proposal: HAD_03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4904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15"/>
          <p:cNvSpPr/>
          <p:nvPr/>
        </p:nvSpPr>
        <p:spPr>
          <a:xfrm>
            <a:off x="383177" y="975360"/>
            <a:ext cx="8325394" cy="26648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237057" cy="584775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Thermal Fluctuations 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フリーフォーム 3"/>
          <p:cNvSpPr/>
          <p:nvPr/>
        </p:nvSpPr>
        <p:spPr>
          <a:xfrm>
            <a:off x="4897443" y="2312401"/>
            <a:ext cx="1764405" cy="880255"/>
          </a:xfrm>
          <a:custGeom>
            <a:avLst/>
            <a:gdLst>
              <a:gd name="connsiteX0" fmla="*/ 0 w 1764405"/>
              <a:gd name="connsiteY0" fmla="*/ 862889 h 891731"/>
              <a:gd name="connsiteX1" fmla="*/ 669701 w 1764405"/>
              <a:gd name="connsiteY1" fmla="*/ 785616 h 891731"/>
              <a:gd name="connsiteX2" fmla="*/ 850005 w 1764405"/>
              <a:gd name="connsiteY2" fmla="*/ 5 h 891731"/>
              <a:gd name="connsiteX3" fmla="*/ 1159098 w 1764405"/>
              <a:gd name="connsiteY3" fmla="*/ 772737 h 891731"/>
              <a:gd name="connsiteX4" fmla="*/ 1764405 w 1764405"/>
              <a:gd name="connsiteY4" fmla="*/ 875768 h 891731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9 h 880255"/>
              <a:gd name="connsiteX1" fmla="*/ 643943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64405"/>
              <a:gd name="connsiteY0" fmla="*/ 862939 h 880255"/>
              <a:gd name="connsiteX1" fmla="*/ 553791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4405" h="880255">
                <a:moveTo>
                  <a:pt x="0" y="862939"/>
                </a:moveTo>
                <a:cubicBezTo>
                  <a:pt x="264017" y="896209"/>
                  <a:pt x="360608" y="877964"/>
                  <a:pt x="553791" y="734150"/>
                </a:cubicBezTo>
                <a:cubicBezTo>
                  <a:pt x="746974" y="590336"/>
                  <a:pt x="740535" y="6494"/>
                  <a:pt x="850005" y="55"/>
                </a:cubicBezTo>
                <a:cubicBezTo>
                  <a:pt x="959476" y="-6384"/>
                  <a:pt x="1058214" y="549554"/>
                  <a:pt x="1210614" y="695514"/>
                </a:cubicBezTo>
                <a:cubicBezTo>
                  <a:pt x="1363014" y="841474"/>
                  <a:pt x="1537951" y="897282"/>
                  <a:pt x="1764405" y="875818"/>
                </a:cubicBezTo>
              </a:path>
            </a:pathLst>
          </a:custGeom>
          <a:solidFill>
            <a:srgbClr val="F09494"/>
          </a:solidFill>
          <a:ln w="952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763688" y="1656893"/>
            <a:ext cx="2138046" cy="1696833"/>
          </a:xfrm>
          <a:prstGeom prst="rect">
            <a:avLst/>
          </a:prstGeom>
          <a:solidFill>
            <a:srgbClr val="9FB8CD"/>
          </a:solidFill>
          <a:ln w="1905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 flipV="1">
            <a:off x="4764339" y="1841559"/>
            <a:ext cx="0" cy="151216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7" name="テキスト ボックス 6"/>
          <p:cNvSpPr txBox="1"/>
          <p:nvPr/>
        </p:nvSpPr>
        <p:spPr>
          <a:xfrm>
            <a:off x="4836408" y="1656893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ＭＳ Ｐゴシック"/>
                <a:cs typeface="+mn-cs"/>
              </a:rPr>
              <a:t>P(N)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/>
              <a:ea typeface="ＭＳ Ｐゴシック"/>
              <a:cs typeface="+mn-cs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4643376" y="3183183"/>
            <a:ext cx="2209006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cxnSp>
      <p:cxnSp>
        <p:nvCxnSpPr>
          <p:cNvPr id="9" name="直線コネクタ 8"/>
          <p:cNvCxnSpPr/>
          <p:nvPr/>
        </p:nvCxnSpPr>
        <p:spPr>
          <a:xfrm flipV="1">
            <a:off x="5747879" y="2026225"/>
            <a:ext cx="0" cy="1156958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/>
        </p:spPr>
      </p:cxnSp>
      <p:sp>
        <p:nvSpPr>
          <p:cNvPr id="10" name="正方形/長方形 9"/>
          <p:cNvSpPr/>
          <p:nvPr/>
        </p:nvSpPr>
        <p:spPr>
          <a:xfrm>
            <a:off x="2460452" y="2182145"/>
            <a:ext cx="798472" cy="713006"/>
          </a:xfrm>
          <a:prstGeom prst="rect">
            <a:avLst/>
          </a:prstGeom>
          <a:solidFill>
            <a:srgbClr val="9FB8CD"/>
          </a:solidFill>
          <a:ln w="19050" cap="flat" cmpd="sng" algn="ctr">
            <a:solidFill>
              <a:srgbClr val="727CA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52540" y="256786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BE0E3">
                    <a:lumMod val="25000"/>
                  </a:srgbClr>
                </a:solidFill>
                <a:effectLst/>
                <a:uLnTx/>
                <a:uFillTx/>
                <a:latin typeface="Gill Sans MT"/>
                <a:ea typeface="ＭＳ Ｐゴシック"/>
                <a:cs typeface="+mn-cs"/>
              </a:rPr>
              <a:t>V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BBE0E3">
                  <a:lumMod val="25000"/>
                </a:srgbClr>
              </a:solidFill>
              <a:effectLst/>
              <a:uLnTx/>
              <a:uFillTx/>
              <a:latin typeface="Gill Sans MT"/>
              <a:ea typeface="ＭＳ Ｐゴシック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676476" y="228947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ＭＳ Ｐゴシック"/>
                <a:cs typeface="+mn-cs"/>
              </a:rPr>
              <a:t>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/>
              <a:ea typeface="ＭＳ Ｐゴシック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590594" y="270926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ＭＳ Ｐゴシック"/>
                <a:cs typeface="+mn-cs"/>
              </a:rPr>
              <a:t>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/>
              <a:ea typeface="ＭＳ Ｐゴシック"/>
              <a:cs typeface="+mn-cs"/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5457217" y="2746332"/>
            <a:ext cx="619125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/>
        </p:spPr>
      </p:cxn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sigma&#10;\end{align*}&lt;/body&gt;&#10;  &lt;fcolor&gt;FF000000&lt;/fcolor&gt;&#10;  &lt;bcolor&gt;FFFFFFFF&lt;/bcolor&gt;&#10;  &lt;transparent&gt;True&lt;/transparent&gt;&#10;  &lt;resolution&gt;1800&lt;/resolution&gt;&#10;  &lt;imageh&gt;109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64" y="2391095"/>
            <a:ext cx="221955" cy="184679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707673" y="1124744"/>
            <a:ext cx="7728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Observables are fluctuating even in an equilibrated medium.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5034239" y="6306174"/>
            <a:ext cx="39276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Review: 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Asakawa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, MK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,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PPNP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90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 (’16)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50821" y="4053965"/>
            <a:ext cx="76177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Phase transition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 Large fluctuation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b="1" dirty="0" smtClean="0">
                <a:sym typeface="Wingdings" panose="05000000000000000000" pitchFamily="2" charset="2"/>
              </a:rPr>
              <a:t>Non-Gaussian fluctuations</a:t>
            </a:r>
            <a:r>
              <a:rPr lang="en-US" altLang="ja-JP" sz="2400" dirty="0" smtClean="0">
                <a:sym typeface="Wingdings" panose="05000000000000000000" pitchFamily="2" charset="2"/>
              </a:rPr>
              <a:t>: good observables of QCD-CP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075936" y="4884962"/>
            <a:ext cx="5771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002060"/>
                </a:solidFill>
              </a:rPr>
              <a:t>Stephanov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PRL</a:t>
            </a:r>
            <a:r>
              <a:rPr lang="en-US" altLang="ja-JP" sz="2000" dirty="0" smtClean="0">
                <a:solidFill>
                  <a:srgbClr val="002060"/>
                </a:solidFill>
              </a:rPr>
              <a:t> (2009); </a:t>
            </a:r>
            <a:r>
              <a:rPr lang="en-US" altLang="ja-JP" sz="2000" dirty="0" err="1" smtClean="0">
                <a:solidFill>
                  <a:srgbClr val="002060"/>
                </a:solidFill>
              </a:rPr>
              <a:t>Asakawa</a:t>
            </a:r>
            <a:r>
              <a:rPr lang="en-US" altLang="ja-JP" sz="2000" dirty="0" smtClean="0">
                <a:solidFill>
                  <a:srgbClr val="002060"/>
                </a:solidFill>
              </a:rPr>
              <a:t>, </a:t>
            </a:r>
            <a:r>
              <a:rPr lang="en-US" altLang="ja-JP" sz="2000" dirty="0" err="1" smtClean="0">
                <a:solidFill>
                  <a:srgbClr val="002060"/>
                </a:solidFill>
              </a:rPr>
              <a:t>Ejiri</a:t>
            </a:r>
            <a:r>
              <a:rPr lang="en-US" altLang="ja-JP" sz="2000" dirty="0" smtClean="0">
                <a:solidFill>
                  <a:srgbClr val="002060"/>
                </a:solidFill>
              </a:rPr>
              <a:t>, MK, PRL (2009)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15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09438"/>
            <a:ext cx="4060236" cy="325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角丸四角形 5"/>
          <p:cNvSpPr/>
          <p:nvPr/>
        </p:nvSpPr>
        <p:spPr>
          <a:xfrm>
            <a:off x="3375254" y="5648305"/>
            <a:ext cx="3284978" cy="11431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320961" cy="584775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 Event-by-Event Fluctuations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6026" y="1239143"/>
            <a:ext cx="8204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Fluctuations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can be measured by e-by-e analysis in experiments.</a:t>
            </a:r>
          </a:p>
        </p:txBody>
      </p:sp>
      <p:pic>
        <p:nvPicPr>
          <p:cNvPr id="42" name="Picture 3" descr="H:\tex\paris01\carto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5"/>
          <a:stretch/>
        </p:blipFill>
        <p:spPr bwMode="auto">
          <a:xfrm>
            <a:off x="1070997" y="2066945"/>
            <a:ext cx="2304256" cy="165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正方形/長方形 18"/>
          <p:cNvSpPr/>
          <p:nvPr/>
        </p:nvSpPr>
        <p:spPr>
          <a:xfrm>
            <a:off x="1115616" y="4803249"/>
            <a:ext cx="2304256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Detector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44" name="直線コネクタ 43"/>
          <p:cNvCxnSpPr/>
          <p:nvPr/>
        </p:nvCxnSpPr>
        <p:spPr>
          <a:xfrm flipV="1">
            <a:off x="683568" y="2896905"/>
            <a:ext cx="1539557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 flipH="1" flipV="1">
            <a:off x="2267744" y="2896905"/>
            <a:ext cx="1584176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 flipH="1">
            <a:off x="1907704" y="3573303"/>
            <a:ext cx="144016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 flipH="1">
            <a:off x="1453346" y="3472418"/>
            <a:ext cx="310342" cy="4138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 flipH="1">
            <a:off x="2107822" y="3679343"/>
            <a:ext cx="31812" cy="3683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>
            <a:off x="2267744" y="3655751"/>
            <a:ext cx="0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 flipH="1">
            <a:off x="1763688" y="3598924"/>
            <a:ext cx="144016" cy="3402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>
            <a:off x="2938125" y="3546040"/>
            <a:ext cx="243413" cy="2666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>
            <a:off x="2552015" y="3579113"/>
            <a:ext cx="151538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>
            <a:off x="2411760" y="3632160"/>
            <a:ext cx="64486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50"/>
          <p:cNvSpPr txBox="1"/>
          <p:nvPr/>
        </p:nvSpPr>
        <p:spPr>
          <a:xfrm>
            <a:off x="5645366" y="1988766"/>
            <a:ext cx="2539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STAR, PRL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105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(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2010)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曲折矢印 2"/>
          <p:cNvSpPr/>
          <p:nvPr/>
        </p:nvSpPr>
        <p:spPr>
          <a:xfrm rot="10800000">
            <a:off x="6786812" y="5670565"/>
            <a:ext cx="864096" cy="782770"/>
          </a:xfrm>
          <a:prstGeom prst="bentArrow">
            <a:avLst>
              <a:gd name="adj1" fmla="val 31314"/>
              <a:gd name="adj2" fmla="val 32893"/>
              <a:gd name="adj3" fmla="val 34472"/>
              <a:gd name="adj4" fmla="val 3533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p^2 \rangle, &#10;\langle \delta N_p^3 \rangle,&#10;\langle \delta N_p^4 \rangle_c&#10;\end{align*}&lt;/body&gt;&#10;  &lt;fcolor&gt;FF000000&lt;/fcolor&gt;&#10;  &lt;bcolor&gt;FFFFFFFF&lt;/bcolor&gt;&#10;  &lt;transparent&gt;True&lt;/transparent&gt;&#10;  &lt;resolution&gt;1800&lt;/resolution&gt;&#10;  &lt;imageh&gt;317&lt;/imageh&gt;&#10;  &lt;imagew&gt;2237&lt;/imagew&gt;&#10;  &lt;scale&gt;50&lt;/scale&gt;&#10;  &lt;cursor&gt;10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90" y="6254510"/>
            <a:ext cx="2927506" cy="41485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259202" y="5670211"/>
            <a:ext cx="1517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Cumulants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824884" y="792871"/>
            <a:ext cx="41809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Review: 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Asakawa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, MK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,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PPNP 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90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 (2016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1253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294" y="791437"/>
            <a:ext cx="4392488" cy="414973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988866" cy="584775"/>
          </a:xfrm>
        </p:spPr>
        <p:txBody>
          <a:bodyPr/>
          <a:lstStyle/>
          <a:p>
            <a:r>
              <a:rPr kumimoji="1" lang="en-US" altLang="ja-JP" dirty="0" smtClean="0"/>
              <a:t> Higher-Order </a:t>
            </a:r>
            <a:r>
              <a:rPr kumimoji="1" lang="en-US" altLang="ja-JP" dirty="0" err="1" smtClean="0"/>
              <a:t>Cumulants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453648" y="48488"/>
            <a:ext cx="17221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STAR Collab.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2010~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39574" y="4941168"/>
            <a:ext cx="6037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Enhanement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in non-Gaussian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cumulants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has been </a:t>
            </a:r>
            <a:r>
              <a:rPr lang="en-US" altLang="ja-JP" sz="2400" dirty="0" smtClean="0">
                <a:solidFill>
                  <a:prstClr val="black"/>
                </a:solidFill>
                <a:latin typeface="Arial"/>
                <a:ea typeface="ＭＳ Ｐゴシック"/>
              </a:rPr>
              <a:t>observed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!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18" y="1152211"/>
            <a:ext cx="3232616" cy="3728887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article}&#10;\usepackage{amsmath}&#10;\pagestyle{empty}&lt;/preamble&gt;&#10;  &lt;body&gt;\begin{align*} &#10;\langle N_p^3 \rangle_c&#10;\end{align*}&lt;/body&gt;&#10;  &lt;fcolor&gt;FF000000&lt;/fcolor&gt;&#10;  &lt;bcolor&gt;FFFFFFFF&lt;/bcolor&gt;&#10;  &lt;transparent&gt;True&lt;/transparent&gt;&#10;  &lt;resolution&gt;1800&lt;/resolution&gt;&#10;  &lt;imageh&gt;313&lt;/imageh&gt;&#10;  &lt;imagew&gt;591&lt;/imagew&gt;&#10;  &lt;scale&gt;50&lt;/scale&gt;&#10;  &lt;cursor&gt;3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075" y="2231597"/>
            <a:ext cx="792088" cy="419498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article}&#10;\usepackage{amsmath}&#10;\pagestyle{empty}&lt;/preamble&gt;&#10;  &lt;body&gt;\begin{align*} &#10;\langle N_p^4 \rangle_c&#10;\end{align*}&lt;/body&gt;&#10;  &lt;fcolor&gt;FF000000&lt;/fcolor&gt;&#10;  &lt;bcolor&gt;FFFFFFFF&lt;/bcolor&gt;&#10;  &lt;transparent&gt;True&lt;/transparent&gt;&#10;  &lt;resolution&gt;1800&lt;/resolution&gt;&#10;  &lt;imageh&gt;314&lt;/imageh&gt;&#10;  &lt;imagew&gt;591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987" y="3369786"/>
            <a:ext cx="792088" cy="420838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article}&#10;\usepackage{amsmath}&#10;\pagestyle{empty}&lt;/preamble&gt;&#10;  &lt;body&gt;\begin{align*} &#10;\langle N_p^3 \rangle_c&#10;\end{align*}&lt;/body&gt;&#10;  &lt;fcolor&gt;FF000000&lt;/fcolor&gt;&#10;  &lt;bcolor&gt;FFFFFFFF&lt;/bcolor&gt;&#10;  &lt;transparent&gt;True&lt;/transparent&gt;&#10;  &lt;resolution&gt;1800&lt;/resolution&gt;&#10;  &lt;imageh&gt;313&lt;/imageh&gt;&#10;  &lt;imagew&gt;591&lt;/imagew&gt;&#10;  &lt;scale&gt;50&lt;/scale&gt;&#10;  &lt;cursor&gt;3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282" y="3736779"/>
            <a:ext cx="792088" cy="419498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article}&#10;\usepackage{amsmath}&#10;\pagestyle{empty}&lt;/preamble&gt;&#10;  &lt;body&gt;\begin{align*} &#10;\langle N_p^4 \rangle_c&#10;\end{align*}&lt;/body&gt;&#10;  &lt;fcolor&gt;FF000000&lt;/fcolor&gt;&#10;  &lt;bcolor&gt;FFFFFFFF&lt;/bcolor&gt;&#10;  &lt;transparent&gt;True&lt;/transparent&gt;&#10;  &lt;resolution&gt;1800&lt;/resolution&gt;&#10;  &lt;imageh&gt;314&lt;/imageh&gt;&#10;  &lt;imagew&gt;591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849853"/>
            <a:ext cx="792088" cy="420838"/>
          </a:xfrm>
          <a:prstGeom prst="rect">
            <a:avLst/>
          </a:prstGeom>
        </p:spPr>
      </p:pic>
      <p:sp>
        <p:nvSpPr>
          <p:cNvPr id="9" name="楕円 8"/>
          <p:cNvSpPr/>
          <p:nvPr/>
        </p:nvSpPr>
        <p:spPr>
          <a:xfrm>
            <a:off x="5855389" y="986712"/>
            <a:ext cx="677997" cy="108568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 rot="2429828">
            <a:off x="5490472" y="685173"/>
            <a:ext cx="2085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+mn-cs"/>
              </a:rPr>
              <a:t>Enhancement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295094" y="6082331"/>
            <a:ext cx="652294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Have we measured critical fluctuations?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3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37230" cy="584775"/>
          </a:xfrm>
        </p:spPr>
        <p:txBody>
          <a:bodyPr>
            <a:spAutoFit/>
          </a:bodyPr>
          <a:lstStyle/>
          <a:p>
            <a:r>
              <a:rPr kumimoji="1" lang="en-US" altLang="ja-JP" dirty="0" smtClean="0"/>
              <a:t> Time Evolution of Fluctuations  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35929"/>
          <a:stretch/>
        </p:blipFill>
        <p:spPr>
          <a:xfrm>
            <a:off x="-36512" y="1484784"/>
            <a:ext cx="5008066" cy="6036323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 flipV="1">
            <a:off x="971600" y="1988840"/>
            <a:ext cx="1296144" cy="4248472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下矢印 6"/>
          <p:cNvSpPr/>
          <p:nvPr/>
        </p:nvSpPr>
        <p:spPr>
          <a:xfrm rot="1022266" flipV="1">
            <a:off x="1631826" y="2228954"/>
            <a:ext cx="827218" cy="943514"/>
          </a:xfrm>
          <a:prstGeom prst="downArrow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H="1" flipV="1">
            <a:off x="1875514" y="2634314"/>
            <a:ext cx="0" cy="439076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V="1">
            <a:off x="1969101" y="2634314"/>
            <a:ext cx="108506" cy="432048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2083986" y="2634314"/>
            <a:ext cx="178183" cy="411165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000000&lt;/fcolor&gt;&#10;  &lt;bcolor&gt;FFFFFFFF&lt;/bcolor&gt;&#10;  &lt;transparent&gt;True&lt;/transparent&gt;&#10;  &lt;resolution&gt;1800&lt;/resolution&gt;&#10;  &lt;imageh&gt;112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453336"/>
            <a:ext cx="244358" cy="260648"/>
          </a:xfrm>
          <a:prstGeom prst="rect">
            <a:avLst/>
          </a:prstGeom>
        </p:spPr>
      </p:pic>
      <p:sp>
        <p:nvSpPr>
          <p:cNvPr id="27" name="正方形/長方形 26"/>
          <p:cNvSpPr/>
          <p:nvPr/>
        </p:nvSpPr>
        <p:spPr>
          <a:xfrm>
            <a:off x="-252536" y="1441919"/>
            <a:ext cx="2514705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Detector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9" name="フリーフォーム 28"/>
          <p:cNvSpPr>
            <a:spLocks noChangeAspect="1"/>
          </p:cNvSpPr>
          <p:nvPr/>
        </p:nvSpPr>
        <p:spPr>
          <a:xfrm>
            <a:off x="51591" y="3132120"/>
            <a:ext cx="1840017" cy="140832"/>
          </a:xfrm>
          <a:custGeom>
            <a:avLst/>
            <a:gdLst>
              <a:gd name="connsiteX0" fmla="*/ 0 w 679268"/>
              <a:gd name="connsiteY0" fmla="*/ 0 h 122184"/>
              <a:gd name="connsiteX1" fmla="*/ 391885 w 679268"/>
              <a:gd name="connsiteY1" fmla="*/ 121920 h 122184"/>
              <a:gd name="connsiteX2" fmla="*/ 679268 w 679268"/>
              <a:gd name="connsiteY2" fmla="*/ 26126 h 122184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82"/>
              <a:gd name="connsiteX1" fmla="*/ 355489 w 679268"/>
              <a:gd name="connsiteY1" fmla="*/ 111853 h 111982"/>
              <a:gd name="connsiteX2" fmla="*/ 679268 w 679268"/>
              <a:gd name="connsiteY2" fmla="*/ 26126 h 111982"/>
              <a:gd name="connsiteX0" fmla="*/ 0 w 679268"/>
              <a:gd name="connsiteY0" fmla="*/ 0 h 111859"/>
              <a:gd name="connsiteX1" fmla="*/ 355489 w 679268"/>
              <a:gd name="connsiteY1" fmla="*/ 111853 h 111859"/>
              <a:gd name="connsiteX2" fmla="*/ 679268 w 679268"/>
              <a:gd name="connsiteY2" fmla="*/ 26126 h 111859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88367"/>
              <a:gd name="connsiteY0" fmla="*/ 0 h 111999"/>
              <a:gd name="connsiteX1" fmla="*/ 355489 w 688367"/>
              <a:gd name="connsiteY1" fmla="*/ 111853 h 111999"/>
              <a:gd name="connsiteX2" fmla="*/ 688367 w 688367"/>
              <a:gd name="connsiteY2" fmla="*/ 18575 h 111999"/>
              <a:gd name="connsiteX0" fmla="*/ 0 w 719905"/>
              <a:gd name="connsiteY0" fmla="*/ 0 h 188523"/>
              <a:gd name="connsiteX1" fmla="*/ 387027 w 719905"/>
              <a:gd name="connsiteY1" fmla="*/ 186004 h 188523"/>
              <a:gd name="connsiteX2" fmla="*/ 719905 w 719905"/>
              <a:gd name="connsiteY2" fmla="*/ 92726 h 188523"/>
              <a:gd name="connsiteX0" fmla="*/ 0 w 728665"/>
              <a:gd name="connsiteY0" fmla="*/ 6141 h 192152"/>
              <a:gd name="connsiteX1" fmla="*/ 387027 w 728665"/>
              <a:gd name="connsiteY1" fmla="*/ 192145 h 192152"/>
              <a:gd name="connsiteX2" fmla="*/ 728665 w 728665"/>
              <a:gd name="connsiteY2" fmla="*/ 0 h 192152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55512"/>
              <a:gd name="connsiteX1" fmla="*/ 376514 w 728665"/>
              <a:gd name="connsiteY1" fmla="*/ 55474 h 55512"/>
              <a:gd name="connsiteX2" fmla="*/ 728665 w 728665"/>
              <a:gd name="connsiteY2" fmla="*/ 0 h 5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665" h="55512">
                <a:moveTo>
                  <a:pt x="0" y="6141"/>
                </a:moveTo>
                <a:cubicBezTo>
                  <a:pt x="100791" y="37300"/>
                  <a:pt x="248061" y="56497"/>
                  <a:pt x="376514" y="55474"/>
                </a:cubicBezTo>
                <a:cubicBezTo>
                  <a:pt x="504967" y="54451"/>
                  <a:pt x="608288" y="38443"/>
                  <a:pt x="728665" y="0"/>
                </a:cubicBezTo>
              </a:path>
            </a:pathLst>
          </a:custGeom>
          <a:noFill/>
          <a:ln w="76200">
            <a:solidFill>
              <a:srgbClr val="FFC0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175&lt;/imageh&gt;&#10;  &lt;imagew&gt;38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91" y="2839896"/>
            <a:ext cx="625760" cy="284436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225&lt;/imageh&gt;&#10;  &lt;imagew&gt;318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51" y="1015745"/>
            <a:ext cx="517647" cy="36626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694089" y="3158219"/>
            <a:ext cx="440678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</a:rPr>
              <a:t>Particle-number fluctuations</a:t>
            </a:r>
          </a:p>
          <a:p>
            <a:pPr lvl="0"/>
            <a:r>
              <a:rPr lang="en-US" altLang="ja-JP" sz="2800" dirty="0">
                <a:solidFill>
                  <a:prstClr val="black"/>
                </a:solidFill>
              </a:rPr>
              <a:t>in </a:t>
            </a:r>
            <a:r>
              <a:rPr lang="en-US" altLang="ja-JP" sz="2800" dirty="0" smtClean="0">
                <a:solidFill>
                  <a:prstClr val="black"/>
                </a:solidFill>
              </a:rPr>
              <a:t>a phase space </a:t>
            </a:r>
            <a:r>
              <a:rPr lang="en-US" altLang="ja-JP" sz="2800" dirty="0" smtClean="0">
                <a:solidFill>
                  <a:prstClr val="black"/>
                </a:solidFill>
                <a:latin typeface="Calibri"/>
                <a:ea typeface="ＭＳ Ｐゴシック"/>
              </a:rPr>
              <a:t>continue to </a:t>
            </a:r>
          </a:p>
          <a:p>
            <a:pPr lvl="0"/>
            <a:r>
              <a:rPr lang="en-US" altLang="ja-JP" sz="2800" dirty="0" smtClean="0">
                <a:solidFill>
                  <a:prstClr val="black"/>
                </a:solidFill>
                <a:latin typeface="Calibri"/>
                <a:ea typeface="ＭＳ Ｐゴシック"/>
              </a:rPr>
              <a:t>change during 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</a:rPr>
              <a:t>the time </a:t>
            </a:r>
          </a:p>
          <a:p>
            <a:pPr lvl="0"/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</a:rPr>
              <a:t>evolution.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8" name="二等辺三角形 67"/>
          <p:cNvSpPr/>
          <p:nvPr/>
        </p:nvSpPr>
        <p:spPr>
          <a:xfrm flipV="1">
            <a:off x="-396552" y="1873965"/>
            <a:ext cx="2696370" cy="4384391"/>
          </a:xfrm>
          <a:prstGeom prst="triangle">
            <a:avLst/>
          </a:prstGeom>
          <a:solidFill>
            <a:srgbClr val="4EA5D8">
              <a:alpha val="4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grpSp>
        <p:nvGrpSpPr>
          <p:cNvPr id="69" name="グループ化 68"/>
          <p:cNvGrpSpPr/>
          <p:nvPr/>
        </p:nvGrpSpPr>
        <p:grpSpPr>
          <a:xfrm>
            <a:off x="1572307" y="4663354"/>
            <a:ext cx="2952328" cy="2160240"/>
            <a:chOff x="4637049" y="3851642"/>
            <a:chExt cx="2952328" cy="2160240"/>
          </a:xfrm>
        </p:grpSpPr>
        <p:sp>
          <p:nvSpPr>
            <p:cNvPr id="70" name="四角形吹き出し 69"/>
            <p:cNvSpPr/>
            <p:nvPr/>
          </p:nvSpPr>
          <p:spPr>
            <a:xfrm>
              <a:off x="4637049" y="3851642"/>
              <a:ext cx="2952328" cy="2160240"/>
            </a:xfrm>
            <a:prstGeom prst="wedgeRectCallout">
              <a:avLst>
                <a:gd name="adj1" fmla="val -67010"/>
                <a:gd name="adj2" fmla="val -62780"/>
              </a:avLst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71" name="正方形/長方形 70"/>
            <p:cNvSpPr/>
            <p:nvPr/>
          </p:nvSpPr>
          <p:spPr>
            <a:xfrm>
              <a:off x="5320145" y="5435818"/>
              <a:ext cx="144016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72" name="正方形/長方形 71"/>
            <p:cNvSpPr/>
            <p:nvPr/>
          </p:nvSpPr>
          <p:spPr>
            <a:xfrm>
              <a:off x="5464161" y="5425600"/>
              <a:ext cx="144016" cy="822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73" name="正方形/長方形 72"/>
            <p:cNvSpPr/>
            <p:nvPr/>
          </p:nvSpPr>
          <p:spPr>
            <a:xfrm>
              <a:off x="5608176" y="5363810"/>
              <a:ext cx="144015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74" name="正方形/長方形 73"/>
            <p:cNvSpPr/>
            <p:nvPr/>
          </p:nvSpPr>
          <p:spPr>
            <a:xfrm>
              <a:off x="5752193" y="5269414"/>
              <a:ext cx="144016" cy="2384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75" name="正方形/長方形 74"/>
            <p:cNvSpPr/>
            <p:nvPr/>
          </p:nvSpPr>
          <p:spPr>
            <a:xfrm>
              <a:off x="5896209" y="4822324"/>
              <a:ext cx="144016" cy="6855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76" name="正方形/長方形 75"/>
            <p:cNvSpPr/>
            <p:nvPr/>
          </p:nvSpPr>
          <p:spPr>
            <a:xfrm>
              <a:off x="6040225" y="4355698"/>
              <a:ext cx="144016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77" name="正方形/長方形 76"/>
            <p:cNvSpPr/>
            <p:nvPr/>
          </p:nvSpPr>
          <p:spPr>
            <a:xfrm>
              <a:off x="6184241" y="4318268"/>
              <a:ext cx="144016" cy="11895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78" name="正方形/長方形 77"/>
            <p:cNvSpPr/>
            <p:nvPr/>
          </p:nvSpPr>
          <p:spPr>
            <a:xfrm>
              <a:off x="6328257" y="5038348"/>
              <a:ext cx="144016" cy="4694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79" name="正方形/長方形 78"/>
            <p:cNvSpPr/>
            <p:nvPr/>
          </p:nvSpPr>
          <p:spPr>
            <a:xfrm>
              <a:off x="6472273" y="5316800"/>
              <a:ext cx="144016" cy="1910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80" name="正方形/長方形 79"/>
            <p:cNvSpPr/>
            <p:nvPr/>
          </p:nvSpPr>
          <p:spPr>
            <a:xfrm>
              <a:off x="6616289" y="5425600"/>
              <a:ext cx="144016" cy="822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81" name="正方形/長方形 80"/>
            <p:cNvSpPr/>
            <p:nvPr/>
          </p:nvSpPr>
          <p:spPr>
            <a:xfrm>
              <a:off x="6760305" y="5462106"/>
              <a:ext cx="144016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cxnSp>
          <p:nvCxnSpPr>
            <p:cNvPr id="82" name="直線矢印コネクタ 81"/>
            <p:cNvCxnSpPr/>
            <p:nvPr/>
          </p:nvCxnSpPr>
          <p:spPr>
            <a:xfrm flipV="1">
              <a:off x="5032113" y="4139674"/>
              <a:ext cx="0" cy="16561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矢印コネクタ 82"/>
            <p:cNvCxnSpPr/>
            <p:nvPr/>
          </p:nvCxnSpPr>
          <p:spPr>
            <a:xfrm>
              <a:off x="4816089" y="5507826"/>
              <a:ext cx="24482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4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765" y="5670376"/>
              <a:ext cx="254612" cy="207101"/>
            </a:xfrm>
            <a:prstGeom prst="rect">
              <a:avLst/>
            </a:prstGeom>
          </p:spPr>
        </p:pic>
        <p:pic>
          <p:nvPicPr>
            <p:cNvPr id="85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00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9615" y="4047262"/>
              <a:ext cx="684586" cy="293393"/>
            </a:xfrm>
            <a:prstGeom prst="rect">
              <a:avLst/>
            </a:prstGeom>
          </p:spPr>
        </p:pic>
      </p:grpSp>
      <p:sp>
        <p:nvSpPr>
          <p:cNvPr id="86" name="フリーフォーム 85"/>
          <p:cNvSpPr>
            <a:spLocks noChangeAspect="1"/>
          </p:cNvSpPr>
          <p:nvPr/>
        </p:nvSpPr>
        <p:spPr>
          <a:xfrm>
            <a:off x="395538" y="4265788"/>
            <a:ext cx="1184201" cy="108718"/>
          </a:xfrm>
          <a:custGeom>
            <a:avLst/>
            <a:gdLst>
              <a:gd name="connsiteX0" fmla="*/ 0 w 679268"/>
              <a:gd name="connsiteY0" fmla="*/ 0 h 122184"/>
              <a:gd name="connsiteX1" fmla="*/ 391885 w 679268"/>
              <a:gd name="connsiteY1" fmla="*/ 121920 h 122184"/>
              <a:gd name="connsiteX2" fmla="*/ 679268 w 679268"/>
              <a:gd name="connsiteY2" fmla="*/ 26126 h 122184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82"/>
              <a:gd name="connsiteX1" fmla="*/ 355489 w 679268"/>
              <a:gd name="connsiteY1" fmla="*/ 111853 h 111982"/>
              <a:gd name="connsiteX2" fmla="*/ 679268 w 679268"/>
              <a:gd name="connsiteY2" fmla="*/ 26126 h 111982"/>
              <a:gd name="connsiteX0" fmla="*/ 0 w 679268"/>
              <a:gd name="connsiteY0" fmla="*/ 0 h 111859"/>
              <a:gd name="connsiteX1" fmla="*/ 355489 w 679268"/>
              <a:gd name="connsiteY1" fmla="*/ 111853 h 111859"/>
              <a:gd name="connsiteX2" fmla="*/ 679268 w 679268"/>
              <a:gd name="connsiteY2" fmla="*/ 26126 h 111859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88367"/>
              <a:gd name="connsiteY0" fmla="*/ 0 h 111999"/>
              <a:gd name="connsiteX1" fmla="*/ 355489 w 688367"/>
              <a:gd name="connsiteY1" fmla="*/ 111853 h 111999"/>
              <a:gd name="connsiteX2" fmla="*/ 688367 w 688367"/>
              <a:gd name="connsiteY2" fmla="*/ 18575 h 111999"/>
              <a:gd name="connsiteX0" fmla="*/ 0 w 719905"/>
              <a:gd name="connsiteY0" fmla="*/ 0 h 188523"/>
              <a:gd name="connsiteX1" fmla="*/ 387027 w 719905"/>
              <a:gd name="connsiteY1" fmla="*/ 186004 h 188523"/>
              <a:gd name="connsiteX2" fmla="*/ 719905 w 719905"/>
              <a:gd name="connsiteY2" fmla="*/ 92726 h 188523"/>
              <a:gd name="connsiteX0" fmla="*/ 0 w 728665"/>
              <a:gd name="connsiteY0" fmla="*/ 6141 h 192152"/>
              <a:gd name="connsiteX1" fmla="*/ 387027 w 728665"/>
              <a:gd name="connsiteY1" fmla="*/ 192145 h 192152"/>
              <a:gd name="connsiteX2" fmla="*/ 728665 w 728665"/>
              <a:gd name="connsiteY2" fmla="*/ 0 h 192152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55512"/>
              <a:gd name="connsiteX1" fmla="*/ 376514 w 728665"/>
              <a:gd name="connsiteY1" fmla="*/ 55474 h 55512"/>
              <a:gd name="connsiteX2" fmla="*/ 728665 w 728665"/>
              <a:gd name="connsiteY2" fmla="*/ 0 h 5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665" h="55512">
                <a:moveTo>
                  <a:pt x="0" y="6141"/>
                </a:moveTo>
                <a:cubicBezTo>
                  <a:pt x="100791" y="37300"/>
                  <a:pt x="248061" y="56497"/>
                  <a:pt x="376514" y="55474"/>
                </a:cubicBezTo>
                <a:cubicBezTo>
                  <a:pt x="504967" y="54451"/>
                  <a:pt x="608288" y="38443"/>
                  <a:pt x="728665" y="0"/>
                </a:cubicBezTo>
              </a:path>
            </a:pathLst>
          </a:custGeom>
          <a:noFill/>
          <a:ln w="57150">
            <a:solidFill>
              <a:srgbClr val="0033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14132" y="21814"/>
            <a:ext cx="30298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Asakawa, Heinz, </a:t>
            </a:r>
            <a:r>
              <a:rPr kumimoji="1" lang="de-DE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Muller (2000)</a:t>
            </a:r>
            <a:endParaRPr kumimoji="1" lang="de-DE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Jeon, </a:t>
            </a:r>
            <a:r>
              <a:rPr kumimoji="1" lang="de-DE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Koch (2000)</a:t>
            </a:r>
            <a:endParaRPr kumimoji="1" lang="de-DE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Shuryak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Stephanov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(2001)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 rot="19775408">
            <a:off x="1668092" y="3205372"/>
            <a:ext cx="1313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Hadronic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grpSp>
        <p:nvGrpSpPr>
          <p:cNvPr id="32" name="グループ化 31"/>
          <p:cNvGrpSpPr/>
          <p:nvPr/>
        </p:nvGrpSpPr>
        <p:grpSpPr>
          <a:xfrm>
            <a:off x="3275856" y="764704"/>
            <a:ext cx="2952328" cy="2160240"/>
            <a:chOff x="4785434" y="1196752"/>
            <a:chExt cx="2952328" cy="2160240"/>
          </a:xfrm>
        </p:grpSpPr>
        <p:sp>
          <p:nvSpPr>
            <p:cNvPr id="33" name="四角形吹き出し 32"/>
            <p:cNvSpPr/>
            <p:nvPr/>
          </p:nvSpPr>
          <p:spPr>
            <a:xfrm>
              <a:off x="4785434" y="1196752"/>
              <a:ext cx="2952328" cy="2160240"/>
            </a:xfrm>
            <a:prstGeom prst="wedgeRectCallout">
              <a:avLst>
                <a:gd name="adj1" fmla="val -90926"/>
                <a:gd name="adj2" fmla="val -9127"/>
              </a:avLst>
            </a:prstGeom>
            <a:ln>
              <a:solidFill>
                <a:srgbClr val="00206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5255097" y="2694580"/>
              <a:ext cx="144016" cy="1431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5399113" y="2766588"/>
              <a:ext cx="144016" cy="711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5543129" y="2622572"/>
              <a:ext cx="144016" cy="215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5687144" y="2457312"/>
              <a:ext cx="144017" cy="3804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5831161" y="2390665"/>
              <a:ext cx="144016" cy="4470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5975177" y="2290109"/>
              <a:ext cx="144016" cy="5476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6119193" y="2290110"/>
              <a:ext cx="144016" cy="5476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6263209" y="2334540"/>
              <a:ext cx="144016" cy="5032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6407225" y="2549724"/>
              <a:ext cx="144016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6551241" y="2529320"/>
              <a:ext cx="144016" cy="3084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6695257" y="2694580"/>
              <a:ext cx="144016" cy="1431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6839273" y="2694579"/>
              <a:ext cx="144016" cy="1431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6983289" y="2766588"/>
              <a:ext cx="144016" cy="711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cxnSp>
          <p:nvCxnSpPr>
            <p:cNvPr id="47" name="直線矢印コネクタ 46"/>
            <p:cNvCxnSpPr/>
            <p:nvPr/>
          </p:nvCxnSpPr>
          <p:spPr>
            <a:xfrm flipV="1">
              <a:off x="5111081" y="1469604"/>
              <a:ext cx="0" cy="16561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矢印コネクタ 47"/>
            <p:cNvCxnSpPr/>
            <p:nvPr/>
          </p:nvCxnSpPr>
          <p:spPr>
            <a:xfrm>
              <a:off x="4895057" y="2837756"/>
              <a:ext cx="24482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9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2733" y="3000306"/>
              <a:ext cx="254612" cy="207101"/>
            </a:xfrm>
            <a:prstGeom prst="rect">
              <a:avLst/>
            </a:prstGeom>
          </p:spPr>
        </p:pic>
        <p:pic>
          <p:nvPicPr>
            <p:cNvPr id="50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00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8583" y="1377192"/>
              <a:ext cx="684586" cy="293393"/>
            </a:xfrm>
            <a:prstGeom prst="rect">
              <a:avLst/>
            </a:prstGeom>
          </p:spPr>
        </p:pic>
      </p:grpSp>
      <p:sp>
        <p:nvSpPr>
          <p:cNvPr id="4" name="テキスト ボックス 3"/>
          <p:cNvSpPr txBox="1"/>
          <p:nvPr/>
        </p:nvSpPr>
        <p:spPr>
          <a:xfrm rot="19543470">
            <a:off x="1830686" y="4094663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QGP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45910" y="1743541"/>
            <a:ext cx="385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i="1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t</a:t>
            </a:r>
            <a:endParaRPr kumimoji="1" lang="ja-JP" altLang="en-US" sz="4000" i="1" dirty="0"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81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68" y="2266171"/>
            <a:ext cx="7297544" cy="411515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857694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/>
              <a:t>Effect of D</a:t>
            </a:r>
            <a:r>
              <a:rPr kumimoji="1" lang="en-US" altLang="ja-JP" dirty="0" smtClean="0"/>
              <a:t>ynamical Evolution  </a:t>
            </a:r>
            <a:endParaRPr kumimoji="1" lang="ja-JP" altLang="en-US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2107227" y="1484784"/>
            <a:ext cx="6543055" cy="1845847"/>
            <a:chOff x="2107227" y="1484784"/>
            <a:chExt cx="6543055" cy="1845847"/>
          </a:xfrm>
        </p:grpSpPr>
        <p:sp>
          <p:nvSpPr>
            <p:cNvPr id="8" name="角丸四角形 7"/>
            <p:cNvSpPr/>
            <p:nvPr/>
          </p:nvSpPr>
          <p:spPr>
            <a:xfrm>
              <a:off x="2960914" y="1484784"/>
              <a:ext cx="5547360" cy="1563216"/>
            </a:xfrm>
            <a:prstGeom prst="roundRect">
              <a:avLst>
                <a:gd name="adj" fmla="val 12042"/>
              </a:avLst>
            </a:prstGeom>
            <a:solidFill>
              <a:schemeClr val="lt1">
                <a:alpha val="82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3094660" y="1512465"/>
              <a:ext cx="16898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p"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Growth</a:t>
              </a: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3275857" y="1993512"/>
              <a:ext cx="53744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2400" dirty="0" smtClean="0">
                  <a:solidFill>
                    <a:prstClr val="black"/>
                  </a:solidFill>
                  <a:latin typeface="Arial"/>
                  <a:ea typeface="ＭＳ Ｐゴシック"/>
                </a:rPr>
                <a:t>Growth</a:t>
              </a: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 of the</a:t>
              </a:r>
              <a:r>
                <a:rPr kumimoji="1" lang="en-US" altLang="ja-JP" sz="24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 c</a:t>
              </a: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ritical fluctuation is limited by the critical slowing down.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endParaRPr>
            </a:p>
          </p:txBody>
        </p:sp>
        <p:sp>
          <p:nvSpPr>
            <p:cNvPr id="24" name="右矢印 23"/>
            <p:cNvSpPr/>
            <p:nvPr/>
          </p:nvSpPr>
          <p:spPr>
            <a:xfrm rot="19947490" flipH="1">
              <a:off x="2107227" y="2845999"/>
              <a:ext cx="1085928" cy="484632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1990354" y="3215025"/>
            <a:ext cx="6517920" cy="1862072"/>
            <a:chOff x="1990354" y="3215025"/>
            <a:chExt cx="6517920" cy="1862072"/>
          </a:xfrm>
        </p:grpSpPr>
        <p:sp>
          <p:nvSpPr>
            <p:cNvPr id="12" name="角丸四角形 11"/>
            <p:cNvSpPr/>
            <p:nvPr/>
          </p:nvSpPr>
          <p:spPr>
            <a:xfrm>
              <a:off x="2960914" y="3215025"/>
              <a:ext cx="5547360" cy="1862072"/>
            </a:xfrm>
            <a:prstGeom prst="roundRect">
              <a:avLst>
                <a:gd name="adj" fmla="val 12042"/>
              </a:avLst>
            </a:prstGeom>
            <a:solidFill>
              <a:schemeClr val="lt1">
                <a:alpha val="82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3069266" y="3244716"/>
              <a:ext cx="34627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p"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Decay by diffusion</a:t>
              </a: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3275855" y="3772579"/>
              <a:ext cx="515840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Fluctuations developed at CP are modified by the time evolution in later stage before observation.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5" name="右矢印 24"/>
            <p:cNvSpPr/>
            <p:nvPr/>
          </p:nvSpPr>
          <p:spPr>
            <a:xfrm flipH="1">
              <a:off x="1990354" y="4051506"/>
              <a:ext cx="1211484" cy="484632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2185851" y="6321473"/>
            <a:ext cx="6678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So far, these problems have not been studied seriously…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2277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385629" cy="584775"/>
          </a:xfrm>
        </p:spPr>
        <p:txBody>
          <a:bodyPr/>
          <a:lstStyle/>
          <a:p>
            <a:r>
              <a:rPr kumimoji="1" lang="en-US" altLang="ja-JP" dirty="0" smtClean="0"/>
              <a:t> Two Groups Working</a:t>
            </a:r>
            <a:r>
              <a:rPr lang="ja-JP" altLang="en-US" dirty="0"/>
              <a:t> </a:t>
            </a:r>
            <a:r>
              <a:rPr lang="en-US" altLang="ja-JP" dirty="0" smtClean="0"/>
              <a:t>Actively </a:t>
            </a:r>
            <a:r>
              <a:rPr kumimoji="1" lang="en-US" altLang="ja-JP" dirty="0" smtClean="0"/>
              <a:t>on Dynamics  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255" y="1200367"/>
            <a:ext cx="1839695" cy="238936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8" t="27284" r="34097" b="26421"/>
          <a:stretch/>
        </p:blipFill>
        <p:spPr>
          <a:xfrm rot="5400000">
            <a:off x="1256782" y="1408675"/>
            <a:ext cx="2389360" cy="1972745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784180" y="3849189"/>
            <a:ext cx="33345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err="1" smtClean="0"/>
              <a:t>Masakiyo</a:t>
            </a:r>
            <a:r>
              <a:rPr kumimoji="1" lang="en-US" altLang="ja-JP" sz="3200" dirty="0" smtClean="0"/>
              <a:t> Kitazawa</a:t>
            </a:r>
          </a:p>
          <a:p>
            <a:pPr algn="ctr"/>
            <a:r>
              <a:rPr lang="en-US" altLang="ja-JP" sz="2400" dirty="0" smtClean="0"/>
              <a:t>(Osaka University/KEK)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87279" y="3849189"/>
            <a:ext cx="32956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/>
              <a:t>Marlene </a:t>
            </a:r>
            <a:r>
              <a:rPr kumimoji="1" lang="en-US" altLang="ja-JP" sz="3200" dirty="0" err="1" smtClean="0"/>
              <a:t>Nahrgang</a:t>
            </a:r>
            <a:endParaRPr kumimoji="1" lang="en-US" altLang="ja-JP" sz="3200" dirty="0" smtClean="0"/>
          </a:p>
          <a:p>
            <a:pPr algn="ctr"/>
            <a:r>
              <a:rPr lang="en-US" altLang="ja-JP" sz="2400" dirty="0" smtClean="0"/>
              <a:t>(SUBATECH)</a:t>
            </a:r>
            <a:endParaRPr kumimoji="1" lang="ja-JP" altLang="en-US" sz="2400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4"/>
          <a:srcRect l="10159" t="9561" r="54625" b="66454"/>
          <a:stretch/>
        </p:blipFill>
        <p:spPr>
          <a:xfrm>
            <a:off x="5448371" y="1200367"/>
            <a:ext cx="1973461" cy="2389360"/>
          </a:xfrm>
          <a:prstGeom prst="rect">
            <a:avLst/>
          </a:prstGeom>
        </p:spPr>
      </p:pic>
      <p:grpSp>
        <p:nvGrpSpPr>
          <p:cNvPr id="15" name="グループ化 14"/>
          <p:cNvGrpSpPr/>
          <p:nvPr/>
        </p:nvGrpSpPr>
        <p:grpSpPr>
          <a:xfrm>
            <a:off x="972787" y="4818313"/>
            <a:ext cx="7274701" cy="1754326"/>
            <a:chOff x="972787" y="4818313"/>
            <a:chExt cx="7274701" cy="1754326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972787" y="4818313"/>
              <a:ext cx="2957349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dirty="0" smtClean="0"/>
                <a:t>Diffusion in Brownian model</a:t>
              </a:r>
            </a:p>
            <a:p>
              <a:pPr algn="ctr"/>
              <a:r>
                <a:rPr lang="en-US" altLang="ja-JP" dirty="0" smtClean="0"/>
                <a:t>2014~</a:t>
              </a:r>
            </a:p>
            <a:p>
              <a:pPr algn="ctr"/>
              <a:r>
                <a:rPr kumimoji="1" lang="en-US" altLang="ja-JP" dirty="0" smtClean="0"/>
                <a:t>Thermal blurring effects</a:t>
              </a:r>
            </a:p>
            <a:p>
              <a:pPr algn="ctr"/>
              <a:r>
                <a:rPr lang="en-US" altLang="ja-JP" dirty="0" smtClean="0"/>
                <a:t>2016</a:t>
              </a:r>
              <a:endParaRPr lang="en-US" altLang="ja-JP" dirty="0"/>
            </a:p>
            <a:p>
              <a:pPr algn="ctr"/>
              <a:r>
                <a:rPr lang="en-US" altLang="ja-JP" dirty="0"/>
                <a:t>S</a:t>
              </a:r>
              <a:r>
                <a:rPr lang="en-US" altLang="ja-JP" dirty="0" smtClean="0"/>
                <a:t>tochastic diffusion model</a:t>
              </a:r>
            </a:p>
            <a:p>
              <a:pPr algn="ctr"/>
              <a:r>
                <a:rPr kumimoji="1" lang="en-US" altLang="ja-JP" dirty="0" smtClean="0"/>
                <a:t>2017</a:t>
              </a:r>
              <a:endParaRPr kumimoji="1" lang="ja-JP" altLang="en-US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4622713" y="4818313"/>
              <a:ext cx="3624775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dirty="0"/>
                <a:t>C</a:t>
              </a:r>
              <a:r>
                <a:rPr kumimoji="1" lang="en-US" altLang="ja-JP" dirty="0" smtClean="0"/>
                <a:t>hiral fluid dynamics: model building</a:t>
              </a:r>
            </a:p>
            <a:p>
              <a:pPr algn="ctr"/>
              <a:r>
                <a:rPr kumimoji="1" lang="en-US" altLang="ja-JP" dirty="0" smtClean="0"/>
                <a:t>2011~</a:t>
              </a:r>
            </a:p>
            <a:p>
              <a:pPr algn="ctr"/>
              <a:r>
                <a:rPr kumimoji="1" lang="en-US" altLang="ja-JP" dirty="0" smtClean="0"/>
                <a:t>chiral fluid dynamics: applications</a:t>
              </a:r>
            </a:p>
            <a:p>
              <a:pPr algn="ctr"/>
              <a:r>
                <a:rPr lang="en-US" altLang="ja-JP" dirty="0" smtClean="0"/>
                <a:t>2014~</a:t>
              </a:r>
            </a:p>
            <a:p>
              <a:pPr algn="ctr"/>
              <a:r>
                <a:rPr kumimoji="1" lang="en-US" altLang="ja-JP" dirty="0" smtClean="0"/>
                <a:t>diffusion of non-</a:t>
              </a:r>
              <a:r>
                <a:rPr kumimoji="1" lang="en-US" altLang="ja-JP" dirty="0" err="1" smtClean="0"/>
                <a:t>Gaussianity</a:t>
              </a:r>
              <a:endParaRPr kumimoji="1" lang="en-US" altLang="ja-JP" dirty="0" smtClean="0"/>
            </a:p>
            <a:p>
              <a:pPr algn="ctr"/>
              <a:r>
                <a:rPr lang="en-US" altLang="ja-JP" dirty="0" smtClean="0"/>
                <a:t>2018</a:t>
              </a:r>
              <a:endParaRPr kumimoji="1" lang="ja-JP" altLang="en-US" dirty="0"/>
            </a:p>
          </p:txBody>
        </p:sp>
      </p:grpSp>
      <p:sp>
        <p:nvSpPr>
          <p:cNvPr id="14" name="正方形/長方形 13"/>
          <p:cNvSpPr/>
          <p:nvPr/>
        </p:nvSpPr>
        <p:spPr>
          <a:xfrm>
            <a:off x="784181" y="5972988"/>
            <a:ext cx="7463308" cy="599651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15" y="1083332"/>
            <a:ext cx="1149531" cy="7661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206" y="1083332"/>
            <a:ext cx="1151457" cy="7661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テキスト ボックス 5"/>
          <p:cNvSpPr txBox="1"/>
          <p:nvPr/>
        </p:nvSpPr>
        <p:spPr>
          <a:xfrm>
            <a:off x="369665" y="1849494"/>
            <a:ext cx="937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Osaka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614282" y="1849493"/>
            <a:ext cx="1063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Nantes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8889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857694" cy="584775"/>
          </a:xfrm>
        </p:spPr>
        <p:txBody>
          <a:bodyPr/>
          <a:lstStyle/>
          <a:p>
            <a:r>
              <a:rPr kumimoji="1" lang="en-US" altLang="ja-JP" dirty="0" smtClean="0"/>
              <a:t> Stochastic Diffusion Equation  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7544" y="3284984"/>
            <a:ext cx="5379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Stochastic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diffusion equation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1043608" y="1602540"/>
            <a:ext cx="3384376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1043608" y="3944736"/>
            <a:ext cx="5256584" cy="142775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 + \partial_\eta \xi(\eta,\tau)&#10;\end{align*}&lt;/body&gt;&#10;  &lt;fcolor&gt;FF000000&lt;/fcolor&gt;&#10;  &lt;bcolor&gt;FFFFFFFF&lt;/bcolor&gt;&#10;  &lt;transparent&gt;True&lt;/transparent&gt;&#10;  &lt;resolution&gt;1800&lt;/resolution&gt;&#10;  &lt;imageh&gt;318&lt;/imageh&gt;&#10;  &lt;imagew&gt;257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160760"/>
            <a:ext cx="4859437" cy="599651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 &#10;\end{align*}&lt;/body&gt;&#10;  &lt;fcolor&gt;FF000000&lt;/fcolor&gt;&#10;  &lt;bcolor&gt;FFFFFFFF&lt;/bcolor&gt;&#10;  &lt;transparent&gt;True&lt;/transparent&gt;&#10;  &lt;resolution&gt;1800&lt;/resolution&gt;&#10;  &lt;imageh&gt;315&lt;/imageh&gt;&#10;  &lt;imagew&gt;1340&lt;/imagew&gt;&#10;  &lt;scale&gt;50&lt;/scale&gt;&#10;  &lt;cursor&gt;5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09599"/>
            <a:ext cx="2526832" cy="593994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467544" y="980728"/>
            <a:ext cx="3520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Diffusion equation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499992" y="1620399"/>
            <a:ext cx="4752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Describe a relaxation of a conserved density </a:t>
            </a:r>
            <a:r>
              <a:rPr kumimoji="1" lang="en-US" altLang="ja-JP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n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toward uniform state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without fluctuation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856185" y="4160759"/>
            <a:ext cx="2267149" cy="599651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475656" y="5600921"/>
            <a:ext cx="67698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Describe a relaxation toward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fluctuating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uniform state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Only Gaussian fluctuations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7" name="TexTeXPicture" descr="&lt;?xml version=&quot;1.0&quot; encoding=&quot;utf-16&quot;?&gt;&#10;&lt;TeXTeX&gt;&#10;  &lt;preamble&gt;\documentclass{article}&#10;\usepackage{amsmath}&#10;\pagestyle{empty}&lt;/preamble&gt;&#10;  &lt;body&gt;\begin{align*} &#10;\langle \xi(\eta_1)\xi(\eta_2) \rangle \sim \chi \delta(\eta_1-\eta_2)&#10;\end{align*}&lt;/body&gt;&#10;  &lt;fcolor&gt;FF000000&lt;/fcolor&gt;&#10;  &lt;bcolor&gt;FFFFFFFF&lt;/bcolor&gt;&#10;  &lt;transparent&gt;True&lt;/transparent&gt;&#10;  &lt;resolution&gt;1800&lt;/resolution&gt;&#10;  &lt;imageh&gt;250&lt;/imageh&gt;&#10;  &lt;imagew&gt;281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984" y="4920535"/>
            <a:ext cx="3399831" cy="301510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3902259" y="6483350"/>
            <a:ext cx="4271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Review: 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Asakawa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, MK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,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PPNP 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90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(2016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)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300192" y="842915"/>
            <a:ext cx="28216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002060"/>
                </a:solidFill>
              </a:rPr>
              <a:t>Sakaida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MK, et al</a:t>
            </a:r>
            <a:r>
              <a:rPr lang="en-US" altLang="ja-JP" sz="2000" dirty="0">
                <a:solidFill>
                  <a:srgbClr val="002060"/>
                </a:solidFill>
              </a:rPr>
              <a:t>. </a:t>
            </a:r>
            <a:endParaRPr lang="en-US" altLang="ja-JP" sz="2000" dirty="0" smtClean="0">
              <a:solidFill>
                <a:srgbClr val="002060"/>
              </a:solidFill>
            </a:endParaRPr>
          </a:p>
          <a:p>
            <a:r>
              <a:rPr lang="en-US" altLang="ja-JP" sz="2000" dirty="0" smtClean="0">
                <a:solidFill>
                  <a:srgbClr val="002060"/>
                </a:solidFill>
              </a:rPr>
              <a:t>PR</a:t>
            </a:r>
            <a:r>
              <a:rPr lang="en-US" altLang="ja-JP" sz="2000" b="1" dirty="0" smtClean="0">
                <a:solidFill>
                  <a:srgbClr val="002060"/>
                </a:solidFill>
              </a:rPr>
              <a:t>D95</a:t>
            </a:r>
            <a:r>
              <a:rPr lang="en-US" altLang="ja-JP" sz="2000" dirty="0" smtClean="0">
                <a:solidFill>
                  <a:srgbClr val="002060"/>
                </a:solidFill>
              </a:rPr>
              <a:t>, 064905 (2017)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849" y="65410"/>
            <a:ext cx="1149531" cy="7661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298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785284" cy="584775"/>
          </a:xfrm>
        </p:spPr>
        <p:txBody>
          <a:bodyPr/>
          <a:lstStyle/>
          <a:p>
            <a:r>
              <a:rPr kumimoji="1" lang="en-US" altLang="ja-JP" dirty="0" smtClean="0"/>
              <a:t> Evolution of Fluctuation  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b="90"/>
          <a:stretch/>
        </p:blipFill>
        <p:spPr>
          <a:xfrm>
            <a:off x="0" y="2391361"/>
            <a:ext cx="3463381" cy="277753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8862"/>
          <a:stretch/>
        </p:blipFill>
        <p:spPr>
          <a:xfrm>
            <a:off x="3953691" y="2261544"/>
            <a:ext cx="5204864" cy="385673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/>
          <a:srcRect l="7490"/>
          <a:stretch/>
        </p:blipFill>
        <p:spPr>
          <a:xfrm>
            <a:off x="3875314" y="2261544"/>
            <a:ext cx="5283240" cy="385673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5"/>
          <a:srcRect l="8404"/>
          <a:stretch/>
        </p:blipFill>
        <p:spPr>
          <a:xfrm>
            <a:off x="3927566" y="2261544"/>
            <a:ext cx="5230987" cy="385673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6"/>
          <a:srcRect l="9167"/>
          <a:stretch/>
        </p:blipFill>
        <p:spPr>
          <a:xfrm>
            <a:off x="3971109" y="2261544"/>
            <a:ext cx="5187446" cy="385673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7"/>
          <a:srcRect l="7795"/>
          <a:stretch/>
        </p:blipFill>
        <p:spPr>
          <a:xfrm>
            <a:off x="3892731" y="2261544"/>
            <a:ext cx="5265824" cy="385673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8"/>
          <a:srcRect l="7922"/>
          <a:stretch/>
        </p:blipFill>
        <p:spPr>
          <a:xfrm>
            <a:off x="3901440" y="2254516"/>
            <a:ext cx="5274770" cy="3863762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article}&#10;\usepackage{amsmath}&#10;\pagestyle{empty}&lt;/preamble&gt;&#10;  &lt;body&gt;\begin{align*} &#10;K(\Delta y) = \langle \delta Q^2 \rangle / \langle \delta Q^2 \rangle_{\rm eq.}&#10;\end{align*}&lt;/body&gt;&#10;  &lt;fcolor&gt;FF000000&lt;/fcolor&gt;&#10;  &lt;bcolor&gt;FFFFFFFF&lt;/bcolor&gt;&#10;  &lt;transparent&gt;True&lt;/transparent&gt;&#10;  &lt;resolution&gt;1800&lt;/resolution&gt;&#10;  &lt;imageh&gt;289&lt;/imageh&gt;&#10;  &lt;imagew&gt;2688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15248" y="3787579"/>
            <a:ext cx="3128833" cy="3363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テキスト ボックス 12"/>
          <p:cNvSpPr txBox="1"/>
          <p:nvPr/>
        </p:nvSpPr>
        <p:spPr>
          <a:xfrm>
            <a:off x="1532975" y="917094"/>
            <a:ext cx="6042039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Solve the time evolution </a:t>
            </a:r>
            <a:r>
              <a:rPr kumimoji="1" lang="en-US" altLang="ja-JP" sz="2800" b="1" dirty="0" smtClean="0"/>
              <a:t>analytically</a:t>
            </a:r>
          </a:p>
          <a:p>
            <a:pPr algn="ctr"/>
            <a:r>
              <a:rPr kumimoji="1" lang="en-US" altLang="ja-JP" sz="2800" dirty="0" smtClean="0"/>
              <a:t>for Gaussian fluctuations</a:t>
            </a:r>
            <a:endParaRPr kumimoji="1" lang="ja-JP" altLang="en-US" sz="2800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2861063" y="4557129"/>
            <a:ext cx="3385863" cy="2145361"/>
            <a:chOff x="2861063" y="4557129"/>
            <a:chExt cx="3385863" cy="2145361"/>
          </a:xfrm>
        </p:grpSpPr>
        <p:sp>
          <p:nvSpPr>
            <p:cNvPr id="14" name="上矢印 13"/>
            <p:cNvSpPr/>
            <p:nvPr/>
          </p:nvSpPr>
          <p:spPr>
            <a:xfrm rot="1057936">
              <a:off x="4876385" y="4557129"/>
              <a:ext cx="612908" cy="1613698"/>
            </a:xfrm>
            <a:prstGeom prst="upArrow">
              <a:avLst>
                <a:gd name="adj1" fmla="val 50000"/>
                <a:gd name="adj2" fmla="val 65693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2861063" y="5871493"/>
              <a:ext cx="3385863" cy="83099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ja-JP" sz="2400" dirty="0"/>
                <a:t>N</a:t>
              </a:r>
              <a:r>
                <a:rPr kumimoji="1" lang="en-US" altLang="ja-JP" sz="2400" dirty="0" smtClean="0"/>
                <a:t>on-monotonic </a:t>
              </a:r>
              <a:r>
                <a:rPr kumimoji="1" lang="en-US" altLang="ja-JP" sz="2400" dirty="0" err="1" smtClean="0">
                  <a:latin typeface="Symbol" panose="05050102010706020507" pitchFamily="18" charset="2"/>
                </a:rPr>
                <a:t>D</a:t>
              </a:r>
              <a:r>
                <a:rPr kumimoji="1" lang="en-US" altLang="ja-JP" sz="2400" dirty="0" err="1" smtClean="0"/>
                <a:t>y</a:t>
              </a:r>
              <a:r>
                <a:rPr kumimoji="1" lang="en-US" altLang="ja-JP" sz="2400" dirty="0" smtClean="0"/>
                <a:t> dep.</a:t>
              </a:r>
            </a:p>
            <a:p>
              <a:r>
                <a:rPr lang="en-US" altLang="ja-JP" sz="2400" dirty="0" smtClean="0"/>
                <a:t>as a signal of QCD-CP</a:t>
              </a:r>
              <a:endParaRPr kumimoji="1" lang="en-US" altLang="ja-JP" sz="2400" dirty="0" smtClean="0"/>
            </a:p>
          </p:txBody>
        </p:sp>
      </p:grpSp>
      <p:sp>
        <p:nvSpPr>
          <p:cNvPr id="15" name="テキスト ボックス 14"/>
          <p:cNvSpPr txBox="1"/>
          <p:nvPr/>
        </p:nvSpPr>
        <p:spPr>
          <a:xfrm>
            <a:off x="6246926" y="81421"/>
            <a:ext cx="28216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002060"/>
                </a:solidFill>
              </a:rPr>
              <a:t>Sakaida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MK, et al</a:t>
            </a:r>
            <a:r>
              <a:rPr lang="en-US" altLang="ja-JP" sz="2000" dirty="0">
                <a:solidFill>
                  <a:srgbClr val="002060"/>
                </a:solidFill>
              </a:rPr>
              <a:t>. </a:t>
            </a:r>
            <a:endParaRPr lang="en-US" altLang="ja-JP" sz="2000" dirty="0" smtClean="0">
              <a:solidFill>
                <a:srgbClr val="002060"/>
              </a:solidFill>
            </a:endParaRPr>
          </a:p>
          <a:p>
            <a:r>
              <a:rPr lang="en-US" altLang="ja-JP" sz="2000" dirty="0" smtClean="0">
                <a:solidFill>
                  <a:srgbClr val="002060"/>
                </a:solidFill>
              </a:rPr>
              <a:t>PR</a:t>
            </a:r>
            <a:r>
              <a:rPr lang="en-US" altLang="ja-JP" sz="2000" b="1" dirty="0" smtClean="0">
                <a:solidFill>
                  <a:srgbClr val="002060"/>
                </a:solidFill>
              </a:rPr>
              <a:t>D95</a:t>
            </a:r>
            <a:r>
              <a:rPr lang="en-US" altLang="ja-JP" sz="2000" dirty="0" smtClean="0">
                <a:solidFill>
                  <a:srgbClr val="002060"/>
                </a:solidFill>
              </a:rPr>
              <a:t>, 064905 (2017)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976845" y="2391360"/>
            <a:ext cx="696686" cy="3779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346" y="917094"/>
            <a:ext cx="1149531" cy="7661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895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278" y="2356448"/>
            <a:ext cx="3269412" cy="428785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925020" cy="584775"/>
          </a:xfrm>
        </p:spPr>
        <p:txBody>
          <a:bodyPr/>
          <a:lstStyle/>
          <a:p>
            <a:r>
              <a:rPr kumimoji="1" lang="en-US" altLang="ja-JP" dirty="0" smtClean="0"/>
              <a:t> Extension to Non-</a:t>
            </a:r>
            <a:r>
              <a:rPr kumimoji="1" lang="en-US" altLang="ja-JP" dirty="0" err="1" smtClean="0"/>
              <a:t>Gaussianity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730173" y="880671"/>
            <a:ext cx="4746219" cy="9508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n + \partial_\eta \xi(\eta,\tau)&#10;\end{align*}&lt;/body&gt;&#10;  &lt;fcolor&gt;FF000000&lt;/fcolor&gt;&#10;  &lt;bcolor&gt;FFFFFFFF&lt;/bcolor&gt;&#10;  &lt;transparent&gt;True&lt;/transparent&gt;&#10;  &lt;resolution&gt;1800&lt;/resolution&gt;&#10;  &lt;imageh&gt;318&lt;/imageh&gt;&#10;  &lt;imagew&gt;257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98" y="1096696"/>
            <a:ext cx="4182556" cy="516124"/>
          </a:xfrm>
          <a:prstGeom prst="rect">
            <a:avLst/>
          </a:prstGeom>
        </p:spPr>
      </p:pic>
      <p:sp>
        <p:nvSpPr>
          <p:cNvPr id="8" name="角丸四角形 7"/>
          <p:cNvSpPr/>
          <p:nvPr/>
        </p:nvSpPr>
        <p:spPr>
          <a:xfrm>
            <a:off x="198875" y="2431973"/>
            <a:ext cx="5651985" cy="180039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076561" y="1060644"/>
            <a:ext cx="1112860" cy="578681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D \partial_\eta^2 \frac{\delta F(n)}{\delta n} + \partial_\eta \xi(\eta,\tau)&#10;\end{align*}&lt;/body&gt;&#10;  &lt;fcolor&gt;FF000000&lt;/fcolor&gt;&#10;  &lt;bcolor&gt;FFFFFFFF&lt;/bcolor&gt;&#10;  &lt;transparent&gt;True&lt;/transparent&gt;&#10;  &lt;resolution&gt;1800&lt;/resolution&gt;&#10;  &lt;imageh&gt;528&lt;/imageh&gt;&#10;  &lt;imagew&gt;3145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96" y="2565776"/>
            <a:ext cx="5242742" cy="880180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6243180" y="955466"/>
            <a:ext cx="28761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002060"/>
                </a:solidFill>
              </a:rPr>
              <a:t>Nahrgang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sz="2000" dirty="0" err="1" smtClean="0">
                <a:solidFill>
                  <a:srgbClr val="002060"/>
                </a:solidFill>
              </a:rPr>
              <a:t>Bluhm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et al.</a:t>
            </a:r>
          </a:p>
          <a:p>
            <a:r>
              <a:rPr lang="en-US" altLang="ja-JP" sz="2000" dirty="0" smtClean="0">
                <a:solidFill>
                  <a:srgbClr val="002060"/>
                </a:solidFill>
              </a:rPr>
              <a:t>arXiv:1804.05728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81534" y="4832845"/>
            <a:ext cx="4929879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Solve the time evolution </a:t>
            </a:r>
            <a:r>
              <a:rPr kumimoji="1" lang="en-US" altLang="ja-JP" sz="2800" b="1" dirty="0" smtClean="0"/>
              <a:t>stochastically </a:t>
            </a:r>
            <a:r>
              <a:rPr lang="en-US" altLang="ja-JP" sz="2800" dirty="0" smtClean="0"/>
              <a:t>including </a:t>
            </a:r>
          </a:p>
          <a:p>
            <a:pPr algn="ctr"/>
            <a:r>
              <a:rPr lang="en-US" altLang="ja-JP" sz="2800" b="1" dirty="0" smtClean="0"/>
              <a:t>non-Gaussian</a:t>
            </a:r>
            <a:r>
              <a:rPr lang="en-US" altLang="ja-JP" sz="2800" dirty="0" smtClean="0"/>
              <a:t> fluctuations</a:t>
            </a:r>
            <a:endParaRPr kumimoji="1" lang="ja-JP" altLang="en-US" sz="2800" dirty="0"/>
          </a:p>
        </p:txBody>
      </p:sp>
      <p:pic>
        <p:nvPicPr>
          <p:cNvPr id="6" name="TexTeXPicture" descr="&lt;?xml version=&quot;1.0&quot; encoding=&quot;utf-16&quot;?&gt;&#10;&lt;TeXTeX&gt;&#10;  &lt;preamble&gt;\documentclass{article}&#10;\usepackage{amsmath}&#10;\pagestyle{empty}&lt;/preamble&gt;&#10;  &lt;body&gt;\begin{align*} &#10;F(n) = n^2 + a n^3 + b n^4 + c n^6&#10;\end{align*}&lt;/body&gt;&#10;  &lt;fcolor&gt;FF000000&lt;/fcolor&gt;&#10;  &lt;bcolor&gt;FFFFFFFF&lt;/bcolor&gt;&#10;  &lt;transparent&gt;True&lt;/transparent&gt;&#10;  &lt;resolution&gt;1800&lt;/resolution&gt;&#10;  &lt;imageh&gt;281&lt;/imageh&gt;&#10;  &lt;imagew&gt;3143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80" y="3669711"/>
            <a:ext cx="3790589" cy="338897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1601943" y="2511794"/>
            <a:ext cx="2038239" cy="1056852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下矢印 6"/>
          <p:cNvSpPr/>
          <p:nvPr/>
        </p:nvSpPr>
        <p:spPr>
          <a:xfrm>
            <a:off x="2368731" y="1663352"/>
            <a:ext cx="577743" cy="851891"/>
          </a:xfrm>
          <a:prstGeom prst="downArrow">
            <a:avLst/>
          </a:prstGeom>
          <a:solidFill>
            <a:srgbClr val="FF0000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67775" y="1863080"/>
            <a:ext cx="3620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Include non-linear effects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172" y="114509"/>
            <a:ext cx="1151457" cy="7661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222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楕円 6"/>
          <p:cNvSpPr/>
          <p:nvPr/>
        </p:nvSpPr>
        <p:spPr>
          <a:xfrm>
            <a:off x="2029097" y="1064139"/>
            <a:ext cx="5138057" cy="178354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00803" cy="584775"/>
          </a:xfrm>
        </p:spPr>
        <p:txBody>
          <a:bodyPr/>
          <a:lstStyle/>
          <a:p>
            <a:r>
              <a:rPr kumimoji="1" lang="en-US" altLang="ja-JP" dirty="0" smtClean="0"/>
              <a:t> Many Things To Do  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1311"/>
            <a:ext cx="1458202" cy="9718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ContrastingRightFacing"/>
            <a:lightRig rig="threePt" dir="t"/>
          </a:scene3d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11" y="1110292"/>
            <a:ext cx="1460582" cy="9718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threePt" dir="t"/>
          </a:scene3d>
        </p:spPr>
      </p:pic>
      <p:sp>
        <p:nvSpPr>
          <p:cNvPr id="6" name="テキスト ボックス 5"/>
          <p:cNvSpPr txBox="1"/>
          <p:nvPr/>
        </p:nvSpPr>
        <p:spPr>
          <a:xfrm>
            <a:off x="3139616" y="1565381"/>
            <a:ext cx="29170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Stochastic diffusion</a:t>
            </a:r>
          </a:p>
          <a:p>
            <a:pPr algn="ctr"/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model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1458202" y="836232"/>
            <a:ext cx="1798804" cy="9010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/>
              <a:t>Gaussian</a:t>
            </a:r>
          </a:p>
          <a:p>
            <a:pPr algn="ctr"/>
            <a:r>
              <a:rPr lang="en-US" altLang="ja-JP" sz="2000"/>
              <a:t>Analytic</a:t>
            </a:r>
          </a:p>
        </p:txBody>
      </p:sp>
      <p:sp>
        <p:nvSpPr>
          <p:cNvPr id="15" name="角丸四角形 14"/>
          <p:cNvSpPr/>
          <p:nvPr/>
        </p:nvSpPr>
        <p:spPr>
          <a:xfrm>
            <a:off x="5612384" y="815530"/>
            <a:ext cx="1951054" cy="90102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dirty="0"/>
              <a:t>Non-Gaussian</a:t>
            </a:r>
          </a:p>
          <a:p>
            <a:pPr algn="ctr"/>
            <a:r>
              <a:rPr lang="en-US" altLang="ja-JP" sz="2000" dirty="0" err="1"/>
              <a:t>Stochasitc</a:t>
            </a:r>
            <a:endParaRPr lang="en-US" altLang="ja-JP" sz="2000" dirty="0"/>
          </a:p>
        </p:txBody>
      </p:sp>
      <p:sp>
        <p:nvSpPr>
          <p:cNvPr id="17" name="下矢印 16"/>
          <p:cNvSpPr/>
          <p:nvPr/>
        </p:nvSpPr>
        <p:spPr>
          <a:xfrm>
            <a:off x="1953176" y="1780696"/>
            <a:ext cx="705394" cy="520696"/>
          </a:xfrm>
          <a:prstGeom prst="downArrow">
            <a:avLst/>
          </a:prstGeom>
          <a:solidFill>
            <a:schemeClr val="accent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下矢印 17"/>
          <p:cNvSpPr/>
          <p:nvPr/>
        </p:nvSpPr>
        <p:spPr>
          <a:xfrm>
            <a:off x="6235214" y="1762597"/>
            <a:ext cx="705394" cy="538795"/>
          </a:xfrm>
          <a:prstGeom prst="downArrow">
            <a:avLst/>
          </a:prstGeom>
          <a:solidFill>
            <a:schemeClr val="accent2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54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QCD Phase Diagram</a:t>
            </a:r>
            <a:endParaRPr kumimoji="1" lang="ja-JP" altLang="en-US" dirty="0"/>
          </a:p>
        </p:txBody>
      </p:sp>
      <p:sp>
        <p:nvSpPr>
          <p:cNvPr id="212" name="正方形/長方形 211"/>
          <p:cNvSpPr/>
          <p:nvPr/>
        </p:nvSpPr>
        <p:spPr>
          <a:xfrm>
            <a:off x="1403898" y="1690689"/>
            <a:ext cx="6162167" cy="3815691"/>
          </a:xfrm>
          <a:prstGeom prst="rect">
            <a:avLst/>
          </a:prstGeom>
          <a:gradFill flip="none" rotWithShape="1">
            <a:gsLst>
              <a:gs pos="0">
                <a:srgbClr val="FF7C80">
                  <a:tint val="66000"/>
                  <a:satMod val="160000"/>
                </a:srgbClr>
              </a:gs>
              <a:gs pos="50000">
                <a:srgbClr val="FF7C80">
                  <a:tint val="44500"/>
                  <a:satMod val="160000"/>
                </a:srgbClr>
              </a:gs>
              <a:gs pos="100000">
                <a:srgbClr val="FF7C8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13" name="円/楕円 646"/>
          <p:cNvSpPr/>
          <p:nvPr/>
        </p:nvSpPr>
        <p:spPr>
          <a:xfrm>
            <a:off x="3923627" y="4988244"/>
            <a:ext cx="5103812" cy="1422400"/>
          </a:xfrm>
          <a:prstGeom prst="ellipse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14" name="円弧 213"/>
          <p:cNvSpPr/>
          <p:nvPr/>
        </p:nvSpPr>
        <p:spPr>
          <a:xfrm>
            <a:off x="-1643736" y="3759519"/>
            <a:ext cx="6096000" cy="4397375"/>
          </a:xfrm>
          <a:prstGeom prst="arc">
            <a:avLst/>
          </a:prstGeom>
          <a:solidFill>
            <a:srgbClr val="99CCFF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15" name="正方形/長方形 214"/>
          <p:cNvSpPr/>
          <p:nvPr/>
        </p:nvSpPr>
        <p:spPr>
          <a:xfrm>
            <a:off x="1405852" y="5959794"/>
            <a:ext cx="7024687" cy="45085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cxnSp>
        <p:nvCxnSpPr>
          <p:cNvPr id="216" name="直線矢印コネクタ 215"/>
          <p:cNvCxnSpPr/>
          <p:nvPr/>
        </p:nvCxnSpPr>
        <p:spPr>
          <a:xfrm rot="5400000" flipH="1" flipV="1">
            <a:off x="-761879" y="3920650"/>
            <a:ext cx="4335462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cxnSp>
        <p:nvCxnSpPr>
          <p:cNvPr id="217" name="直線矢印コネクタ 216"/>
          <p:cNvCxnSpPr/>
          <p:nvPr/>
        </p:nvCxnSpPr>
        <p:spPr>
          <a:xfrm>
            <a:off x="1272502" y="5959794"/>
            <a:ext cx="6429375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218" name="円/楕円 654"/>
          <p:cNvSpPr/>
          <p:nvPr/>
        </p:nvSpPr>
        <p:spPr>
          <a:xfrm>
            <a:off x="2136102" y="5504181"/>
            <a:ext cx="330200" cy="323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19" name="円/楕円 655"/>
          <p:cNvSpPr/>
          <p:nvPr/>
        </p:nvSpPr>
        <p:spPr>
          <a:xfrm>
            <a:off x="2317077" y="570103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0" name="円/楕円 656"/>
          <p:cNvSpPr/>
          <p:nvPr/>
        </p:nvSpPr>
        <p:spPr>
          <a:xfrm>
            <a:off x="2201189" y="5664519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1" name="円/楕円 657"/>
          <p:cNvSpPr/>
          <p:nvPr/>
        </p:nvSpPr>
        <p:spPr>
          <a:xfrm>
            <a:off x="2294852" y="556926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2" name="円/楕円 658"/>
          <p:cNvSpPr/>
          <p:nvPr/>
        </p:nvSpPr>
        <p:spPr>
          <a:xfrm>
            <a:off x="2001164" y="3437256"/>
            <a:ext cx="65088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3" name="円/楕円 659"/>
          <p:cNvSpPr/>
          <p:nvPr/>
        </p:nvSpPr>
        <p:spPr>
          <a:xfrm>
            <a:off x="1537614" y="5053331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4" name="円/楕円 660"/>
          <p:cNvSpPr/>
          <p:nvPr/>
        </p:nvSpPr>
        <p:spPr>
          <a:xfrm>
            <a:off x="5515889" y="5762944"/>
            <a:ext cx="65088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5" name="円/楕円 661"/>
          <p:cNvSpPr/>
          <p:nvPr/>
        </p:nvSpPr>
        <p:spPr>
          <a:xfrm>
            <a:off x="5247602" y="524700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6" name="円/楕円 662"/>
          <p:cNvSpPr/>
          <p:nvPr/>
        </p:nvSpPr>
        <p:spPr>
          <a:xfrm>
            <a:off x="4718964" y="576294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7" name="円/楕円 663"/>
          <p:cNvSpPr/>
          <p:nvPr/>
        </p:nvSpPr>
        <p:spPr>
          <a:xfrm rot="19629234">
            <a:off x="2001164" y="4727894"/>
            <a:ext cx="263525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8" name="円/楕円 664"/>
          <p:cNvSpPr>
            <a:spLocks noChangeArrowheads="1"/>
          </p:cNvSpPr>
          <p:nvPr/>
        </p:nvSpPr>
        <p:spPr bwMode="auto">
          <a:xfrm rot="-4990811">
            <a:off x="1673345" y="4468338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9" name="円/楕円 665"/>
          <p:cNvSpPr>
            <a:spLocks noChangeArrowheads="1"/>
          </p:cNvSpPr>
          <p:nvPr/>
        </p:nvSpPr>
        <p:spPr bwMode="auto">
          <a:xfrm rot="5190236">
            <a:off x="2201190" y="4275456"/>
            <a:ext cx="258762" cy="198437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0" name="円/楕円 666"/>
          <p:cNvSpPr/>
          <p:nvPr/>
        </p:nvSpPr>
        <p:spPr>
          <a:xfrm>
            <a:off x="3060027" y="5181919"/>
            <a:ext cx="333375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1" name="円/楕円 667"/>
          <p:cNvSpPr/>
          <p:nvPr/>
        </p:nvSpPr>
        <p:spPr>
          <a:xfrm>
            <a:off x="3261639" y="5569269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2" name="円/楕円 668"/>
          <p:cNvSpPr/>
          <p:nvPr/>
        </p:nvSpPr>
        <p:spPr>
          <a:xfrm>
            <a:off x="3658514" y="5375594"/>
            <a:ext cx="330200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3" name="テキスト ボックス 93"/>
          <p:cNvSpPr txBox="1">
            <a:spLocks noChangeArrowheads="1"/>
          </p:cNvSpPr>
          <p:nvPr/>
        </p:nvSpPr>
        <p:spPr bwMode="auto">
          <a:xfrm>
            <a:off x="3858539" y="6012181"/>
            <a:ext cx="1482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 smtClean="0">
                <a:solidFill>
                  <a:srgbClr val="000000"/>
                </a:solidFill>
                <a:cs typeface="Times New Roman" pitchFamily="18" charset="0"/>
              </a:rPr>
              <a:t>~10</a:t>
            </a:r>
            <a:r>
              <a:rPr lang="en-US" altLang="ja-JP" sz="2000" b="1" baseline="30000" dirty="0" smtClean="0">
                <a:solidFill>
                  <a:srgbClr val="000000"/>
                </a:solidFill>
                <a:cs typeface="Times New Roman" pitchFamily="18" charset="0"/>
              </a:rPr>
              <a:t>15</a:t>
            </a:r>
            <a:r>
              <a:rPr lang="en-US" altLang="ja-JP" sz="2000" b="1" i="1" dirty="0" smtClean="0">
                <a:solidFill>
                  <a:srgbClr val="000000"/>
                </a:solidFill>
                <a:cs typeface="Times New Roman" pitchFamily="18" charset="0"/>
              </a:rPr>
              <a:t>g/cm</a:t>
            </a:r>
            <a:r>
              <a:rPr lang="en-US" altLang="ja-JP" sz="2000" b="1" baseline="30000" dirty="0" smtClean="0">
                <a:solidFill>
                  <a:srgbClr val="00000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234" name="テキスト ボックス 94"/>
          <p:cNvSpPr txBox="1">
            <a:spLocks noChangeArrowheads="1"/>
          </p:cNvSpPr>
          <p:nvPr/>
        </p:nvSpPr>
        <p:spPr bwMode="auto">
          <a:xfrm rot="-5400000">
            <a:off x="577062" y="3476914"/>
            <a:ext cx="11400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smtClean="0">
                <a:solidFill>
                  <a:srgbClr val="000000"/>
                </a:solidFill>
                <a:latin typeface="Arial" panose="020B0604020202020204" pitchFamily="34" charset="0"/>
                <a:ea typeface="HGｺﾞｼｯｸE" pitchFamily="49" charset="-128"/>
                <a:cs typeface="Arial" panose="020B0604020202020204" pitchFamily="34" charset="0"/>
              </a:rPr>
              <a:t>150MeV</a:t>
            </a:r>
            <a:endParaRPr lang="ja-JP" altLang="en-US" sz="2000" baseline="30000" dirty="0" smtClean="0">
              <a:solidFill>
                <a:srgbClr val="000000"/>
              </a:solidFill>
              <a:latin typeface="Arial" panose="020B0604020202020204" pitchFamily="34" charset="0"/>
              <a:ea typeface="HGｺﾞｼｯｸE" pitchFamily="49" charset="-128"/>
              <a:cs typeface="Arial" panose="020B0604020202020204" pitchFamily="34" charset="0"/>
            </a:endParaRPr>
          </a:p>
        </p:txBody>
      </p:sp>
      <p:sp>
        <p:nvSpPr>
          <p:cNvPr id="235" name="線吹き出し 2 (枠付き) 234"/>
          <p:cNvSpPr>
            <a:spLocks/>
          </p:cNvSpPr>
          <p:nvPr/>
        </p:nvSpPr>
        <p:spPr bwMode="auto">
          <a:xfrm>
            <a:off x="1703508" y="6091556"/>
            <a:ext cx="1839912" cy="322262"/>
          </a:xfrm>
          <a:prstGeom prst="borderCallout2">
            <a:avLst>
              <a:gd name="adj1" fmla="val 29298"/>
              <a:gd name="adj2" fmla="val -1074"/>
              <a:gd name="adj3" fmla="val 29298"/>
              <a:gd name="adj4" fmla="val -11746"/>
              <a:gd name="adj5" fmla="val -27520"/>
              <a:gd name="adj6" fmla="val -11746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12700" algn="ctr">
            <a:solidFill>
              <a:srgbClr val="000000"/>
            </a:solidFill>
            <a:miter lim="800000"/>
            <a:headEnd/>
            <a:tailEnd/>
          </a:ln>
          <a:effectLst>
            <a:outerShdw sx="102000" sy="102000" algn="ctr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Our Universe</a:t>
            </a:r>
            <a:endParaRPr kumimoji="0" lang="ja-JP" altLang="en-US" b="1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6" name="円/楕円 672"/>
          <p:cNvSpPr>
            <a:spLocks noChangeArrowheads="1"/>
          </p:cNvSpPr>
          <p:nvPr/>
        </p:nvSpPr>
        <p:spPr bwMode="auto">
          <a:xfrm rot="-3497947">
            <a:off x="6512045" y="5181126"/>
            <a:ext cx="257175" cy="195262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7" name="円/楕円 673"/>
          <p:cNvSpPr/>
          <p:nvPr/>
        </p:nvSpPr>
        <p:spPr>
          <a:xfrm rot="1849631">
            <a:off x="6773189" y="5569269"/>
            <a:ext cx="265113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8" name="円/楕円 674"/>
          <p:cNvSpPr>
            <a:spLocks noChangeArrowheads="1"/>
          </p:cNvSpPr>
          <p:nvPr/>
        </p:nvSpPr>
        <p:spPr bwMode="auto">
          <a:xfrm rot="-4852152">
            <a:off x="5132508" y="5566888"/>
            <a:ext cx="260350" cy="201612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9" name="円/楕円 675"/>
          <p:cNvSpPr/>
          <p:nvPr/>
        </p:nvSpPr>
        <p:spPr>
          <a:xfrm rot="19961792">
            <a:off x="5644477" y="5310506"/>
            <a:ext cx="266700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0" name="円/楕円 676"/>
          <p:cNvSpPr/>
          <p:nvPr/>
        </p:nvSpPr>
        <p:spPr>
          <a:xfrm>
            <a:off x="6176289" y="5634356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1" name="円/楕円 677"/>
          <p:cNvSpPr/>
          <p:nvPr/>
        </p:nvSpPr>
        <p:spPr>
          <a:xfrm rot="1508149">
            <a:off x="4747539" y="5291456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2" name="円/楕円 678"/>
          <p:cNvSpPr/>
          <p:nvPr/>
        </p:nvSpPr>
        <p:spPr>
          <a:xfrm rot="19365573">
            <a:off x="1867814" y="3368994"/>
            <a:ext cx="268288" cy="196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ysDot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3" name="円/楕円 679"/>
          <p:cNvSpPr/>
          <p:nvPr/>
        </p:nvSpPr>
        <p:spPr>
          <a:xfrm rot="572975">
            <a:off x="1537614" y="3240406"/>
            <a:ext cx="263525" cy="196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ysDot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4" name="円/楕円 680"/>
          <p:cNvSpPr/>
          <p:nvPr/>
        </p:nvSpPr>
        <p:spPr>
          <a:xfrm>
            <a:off x="6904952" y="5675631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5" name="円/楕円 681"/>
          <p:cNvSpPr/>
          <p:nvPr/>
        </p:nvSpPr>
        <p:spPr>
          <a:xfrm>
            <a:off x="3393402" y="563435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6" name="円/楕円 682"/>
          <p:cNvSpPr/>
          <p:nvPr/>
        </p:nvSpPr>
        <p:spPr>
          <a:xfrm>
            <a:off x="6573164" y="5310506"/>
            <a:ext cx="68263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7" name="円/楕円 683"/>
          <p:cNvSpPr/>
          <p:nvPr/>
        </p:nvSpPr>
        <p:spPr>
          <a:xfrm>
            <a:off x="1588414" y="3305494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8" name="円/楕円 684"/>
          <p:cNvSpPr/>
          <p:nvPr/>
        </p:nvSpPr>
        <p:spPr>
          <a:xfrm>
            <a:off x="6242964" y="5697856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9" name="円/楕円 685"/>
          <p:cNvSpPr/>
          <p:nvPr/>
        </p:nvSpPr>
        <p:spPr>
          <a:xfrm>
            <a:off x="3193377" y="5375594"/>
            <a:ext cx="68262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0" name="円/楕円 686"/>
          <p:cNvSpPr/>
          <p:nvPr/>
        </p:nvSpPr>
        <p:spPr>
          <a:xfrm>
            <a:off x="6839864" y="5621656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1" name="円/楕円 687"/>
          <p:cNvSpPr/>
          <p:nvPr/>
        </p:nvSpPr>
        <p:spPr>
          <a:xfrm>
            <a:off x="1786852" y="4496119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2" name="円/楕円 688"/>
          <p:cNvSpPr/>
          <p:nvPr/>
        </p:nvSpPr>
        <p:spPr>
          <a:xfrm>
            <a:off x="5712739" y="537559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3" name="円/楕円 689"/>
          <p:cNvSpPr/>
          <p:nvPr/>
        </p:nvSpPr>
        <p:spPr>
          <a:xfrm>
            <a:off x="1588414" y="5116831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4" name="円/楕円 690"/>
          <p:cNvSpPr/>
          <p:nvPr/>
        </p:nvSpPr>
        <p:spPr>
          <a:xfrm>
            <a:off x="5779414" y="537559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5" name="円/楕円 691"/>
          <p:cNvSpPr/>
          <p:nvPr/>
        </p:nvSpPr>
        <p:spPr>
          <a:xfrm>
            <a:off x="2294852" y="4275456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6" name="円/楕円 692"/>
          <p:cNvSpPr/>
          <p:nvPr/>
        </p:nvSpPr>
        <p:spPr>
          <a:xfrm>
            <a:off x="5247602" y="5569269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7" name="円/楕円 693"/>
          <p:cNvSpPr/>
          <p:nvPr/>
        </p:nvSpPr>
        <p:spPr>
          <a:xfrm>
            <a:off x="6641427" y="5181919"/>
            <a:ext cx="63500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8" name="円/楕円 694"/>
          <p:cNvSpPr/>
          <p:nvPr/>
        </p:nvSpPr>
        <p:spPr>
          <a:xfrm>
            <a:off x="5247602" y="5697856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9" name="円/楕円 695"/>
          <p:cNvSpPr/>
          <p:nvPr/>
        </p:nvSpPr>
        <p:spPr>
          <a:xfrm>
            <a:off x="1537614" y="2594294"/>
            <a:ext cx="65088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0" name="円/楕円 696"/>
          <p:cNvSpPr/>
          <p:nvPr/>
        </p:nvSpPr>
        <p:spPr>
          <a:xfrm>
            <a:off x="4850727" y="537559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1" name="円/楕円 697"/>
          <p:cNvSpPr/>
          <p:nvPr/>
        </p:nvSpPr>
        <p:spPr>
          <a:xfrm>
            <a:off x="6309639" y="5697856"/>
            <a:ext cx="65088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2" name="円/楕円 698"/>
          <p:cNvSpPr/>
          <p:nvPr/>
        </p:nvSpPr>
        <p:spPr>
          <a:xfrm>
            <a:off x="4785639" y="5310506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3" name="円/楕円 699"/>
          <p:cNvSpPr/>
          <p:nvPr/>
        </p:nvSpPr>
        <p:spPr>
          <a:xfrm>
            <a:off x="1602702" y="2984819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4" name="円/楕円 700"/>
          <p:cNvSpPr/>
          <p:nvPr/>
        </p:nvSpPr>
        <p:spPr>
          <a:xfrm>
            <a:off x="3856952" y="5440681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5" name="円/楕円 701"/>
          <p:cNvSpPr/>
          <p:nvPr/>
        </p:nvSpPr>
        <p:spPr>
          <a:xfrm>
            <a:off x="3723602" y="5504181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6" name="円/楕円 702"/>
          <p:cNvSpPr/>
          <p:nvPr/>
        </p:nvSpPr>
        <p:spPr>
          <a:xfrm>
            <a:off x="2399627" y="3565844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7" name="円/楕円 703"/>
          <p:cNvSpPr/>
          <p:nvPr/>
        </p:nvSpPr>
        <p:spPr>
          <a:xfrm>
            <a:off x="3460077" y="5762944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8" name="円/楕円 704"/>
          <p:cNvSpPr/>
          <p:nvPr/>
        </p:nvSpPr>
        <p:spPr>
          <a:xfrm>
            <a:off x="3325139" y="576294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9" name="円/楕円 705"/>
          <p:cNvSpPr/>
          <p:nvPr/>
        </p:nvSpPr>
        <p:spPr>
          <a:xfrm>
            <a:off x="1691602" y="5124769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0" name="円/楕円 706"/>
          <p:cNvSpPr/>
          <p:nvPr/>
        </p:nvSpPr>
        <p:spPr>
          <a:xfrm>
            <a:off x="3129877" y="5247006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1" name="円/楕円 707"/>
          <p:cNvSpPr/>
          <p:nvPr/>
        </p:nvSpPr>
        <p:spPr>
          <a:xfrm>
            <a:off x="3261639" y="5291456"/>
            <a:ext cx="63500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2" name="円/楕円 708"/>
          <p:cNvSpPr/>
          <p:nvPr/>
        </p:nvSpPr>
        <p:spPr>
          <a:xfrm>
            <a:off x="2136102" y="4727894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3" name="円/楕円 709"/>
          <p:cNvSpPr/>
          <p:nvPr/>
        </p:nvSpPr>
        <p:spPr>
          <a:xfrm>
            <a:off x="4056977" y="4405631"/>
            <a:ext cx="65087" cy="6667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4" name="円/楕円 710"/>
          <p:cNvSpPr/>
          <p:nvPr/>
        </p:nvSpPr>
        <p:spPr>
          <a:xfrm>
            <a:off x="6773189" y="343725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5" name="円/楕円 711"/>
          <p:cNvSpPr/>
          <p:nvPr/>
        </p:nvSpPr>
        <p:spPr>
          <a:xfrm>
            <a:off x="5050752" y="4211956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6" name="円/楕円 712"/>
          <p:cNvSpPr/>
          <p:nvPr/>
        </p:nvSpPr>
        <p:spPr>
          <a:xfrm>
            <a:off x="3193377" y="2853056"/>
            <a:ext cx="68262" cy="66675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7" name="円/楕円 713"/>
          <p:cNvSpPr/>
          <p:nvPr/>
        </p:nvSpPr>
        <p:spPr>
          <a:xfrm>
            <a:off x="6904952" y="2659381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8" name="円/楕円 714"/>
          <p:cNvSpPr/>
          <p:nvPr/>
        </p:nvSpPr>
        <p:spPr>
          <a:xfrm>
            <a:off x="3757460" y="1964205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9" name="円/楕円 715"/>
          <p:cNvSpPr/>
          <p:nvPr/>
        </p:nvSpPr>
        <p:spPr>
          <a:xfrm>
            <a:off x="3525164" y="2465706"/>
            <a:ext cx="68263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0" name="円/楕円 716"/>
          <p:cNvSpPr/>
          <p:nvPr/>
        </p:nvSpPr>
        <p:spPr>
          <a:xfrm>
            <a:off x="2863177" y="3500756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1" name="円/楕円 717"/>
          <p:cNvSpPr/>
          <p:nvPr/>
        </p:nvSpPr>
        <p:spPr>
          <a:xfrm>
            <a:off x="5644477" y="2659381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2" name="円/楕円 718"/>
          <p:cNvSpPr/>
          <p:nvPr/>
        </p:nvSpPr>
        <p:spPr>
          <a:xfrm>
            <a:off x="5115839" y="2724469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3" name="円/楕円 719"/>
          <p:cNvSpPr/>
          <p:nvPr/>
        </p:nvSpPr>
        <p:spPr>
          <a:xfrm>
            <a:off x="2929852" y="2143444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4" name="円/楕円 720"/>
          <p:cNvSpPr/>
          <p:nvPr/>
        </p:nvSpPr>
        <p:spPr>
          <a:xfrm>
            <a:off x="2201189" y="2206944"/>
            <a:ext cx="63500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5" name="円/楕円 721"/>
          <p:cNvSpPr/>
          <p:nvPr/>
        </p:nvSpPr>
        <p:spPr>
          <a:xfrm>
            <a:off x="5846089" y="3500756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6" name="円/楕円 722"/>
          <p:cNvSpPr/>
          <p:nvPr/>
        </p:nvSpPr>
        <p:spPr>
          <a:xfrm>
            <a:off x="4388764" y="4211956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7" name="円/楕円 723"/>
          <p:cNvSpPr/>
          <p:nvPr/>
        </p:nvSpPr>
        <p:spPr>
          <a:xfrm>
            <a:off x="5446039" y="4018281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8" name="円/楕円 724"/>
          <p:cNvSpPr/>
          <p:nvPr/>
        </p:nvSpPr>
        <p:spPr>
          <a:xfrm>
            <a:off x="3393402" y="2143444"/>
            <a:ext cx="66675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9" name="円/楕円 725"/>
          <p:cNvSpPr/>
          <p:nvPr/>
        </p:nvSpPr>
        <p:spPr>
          <a:xfrm>
            <a:off x="6839864" y="3888106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0" name="円/楕円 726"/>
          <p:cNvSpPr/>
          <p:nvPr/>
        </p:nvSpPr>
        <p:spPr>
          <a:xfrm>
            <a:off x="1685252" y="3305494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1" name="円/楕円 727"/>
          <p:cNvSpPr/>
          <p:nvPr/>
        </p:nvSpPr>
        <p:spPr>
          <a:xfrm>
            <a:off x="4917402" y="4665981"/>
            <a:ext cx="65087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2" name="円/楕円 728"/>
          <p:cNvSpPr/>
          <p:nvPr/>
        </p:nvSpPr>
        <p:spPr>
          <a:xfrm>
            <a:off x="1934489" y="2400619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3" name="円/楕円 729"/>
          <p:cNvSpPr/>
          <p:nvPr/>
        </p:nvSpPr>
        <p:spPr>
          <a:xfrm>
            <a:off x="2001164" y="3408681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4" name="円/楕円 730"/>
          <p:cNvSpPr/>
          <p:nvPr/>
        </p:nvSpPr>
        <p:spPr>
          <a:xfrm>
            <a:off x="6242964" y="460089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5" name="円/楕円 731"/>
          <p:cNvSpPr/>
          <p:nvPr/>
        </p:nvSpPr>
        <p:spPr>
          <a:xfrm>
            <a:off x="1670964" y="2078356"/>
            <a:ext cx="65088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6" name="円/楕円 732"/>
          <p:cNvSpPr/>
          <p:nvPr/>
        </p:nvSpPr>
        <p:spPr>
          <a:xfrm>
            <a:off x="2310727" y="4381819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7" name="円/楕円 733"/>
          <p:cNvSpPr/>
          <p:nvPr/>
        </p:nvSpPr>
        <p:spPr>
          <a:xfrm>
            <a:off x="1926552" y="3486469"/>
            <a:ext cx="68262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8" name="円/楕円 734"/>
          <p:cNvSpPr/>
          <p:nvPr/>
        </p:nvSpPr>
        <p:spPr>
          <a:xfrm>
            <a:off x="2264689" y="3111819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9" name="円/楕円 735"/>
          <p:cNvSpPr/>
          <p:nvPr/>
        </p:nvSpPr>
        <p:spPr>
          <a:xfrm>
            <a:off x="1742402" y="4586606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0" name="円/楕円 736"/>
          <p:cNvSpPr/>
          <p:nvPr/>
        </p:nvSpPr>
        <p:spPr>
          <a:xfrm>
            <a:off x="2066252" y="4832669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1" name="円/楕円 737"/>
          <p:cNvSpPr/>
          <p:nvPr/>
        </p:nvSpPr>
        <p:spPr>
          <a:xfrm>
            <a:off x="2001164" y="2853056"/>
            <a:ext cx="65088" cy="66675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2" name="円/楕円 738"/>
          <p:cNvSpPr/>
          <p:nvPr/>
        </p:nvSpPr>
        <p:spPr>
          <a:xfrm>
            <a:off x="4652289" y="2530794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3" name="円/楕円 739"/>
          <p:cNvSpPr/>
          <p:nvPr/>
        </p:nvSpPr>
        <p:spPr>
          <a:xfrm>
            <a:off x="2596477" y="2530794"/>
            <a:ext cx="68262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4" name="円/楕円 740"/>
          <p:cNvSpPr/>
          <p:nvPr/>
        </p:nvSpPr>
        <p:spPr>
          <a:xfrm>
            <a:off x="1537614" y="2853056"/>
            <a:ext cx="65088" cy="66675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5" name="円/楕円 741"/>
          <p:cNvSpPr/>
          <p:nvPr/>
        </p:nvSpPr>
        <p:spPr>
          <a:xfrm>
            <a:off x="5515889" y="1964205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6" name="円/楕円 742"/>
          <p:cNvSpPr/>
          <p:nvPr/>
        </p:nvSpPr>
        <p:spPr>
          <a:xfrm>
            <a:off x="1801139" y="298481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7" name="円/楕円 743"/>
          <p:cNvSpPr/>
          <p:nvPr/>
        </p:nvSpPr>
        <p:spPr>
          <a:xfrm>
            <a:off x="4850727" y="3049906"/>
            <a:ext cx="66675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8" name="円/楕円 744"/>
          <p:cNvSpPr/>
          <p:nvPr/>
        </p:nvSpPr>
        <p:spPr>
          <a:xfrm>
            <a:off x="6641427" y="4340544"/>
            <a:ext cx="63500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9" name="円/楕円 745"/>
          <p:cNvSpPr/>
          <p:nvPr/>
        </p:nvSpPr>
        <p:spPr>
          <a:xfrm>
            <a:off x="7170064" y="460089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0" name="円/楕円 746"/>
          <p:cNvSpPr/>
          <p:nvPr/>
        </p:nvSpPr>
        <p:spPr>
          <a:xfrm>
            <a:off x="7303414" y="3694431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1" name="円/楕円 747"/>
          <p:cNvSpPr/>
          <p:nvPr/>
        </p:nvSpPr>
        <p:spPr>
          <a:xfrm>
            <a:off x="2001164" y="3111819"/>
            <a:ext cx="65088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2" name="円/楕円 748"/>
          <p:cNvSpPr/>
          <p:nvPr/>
        </p:nvSpPr>
        <p:spPr>
          <a:xfrm>
            <a:off x="1934489" y="201326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3" name="円/楕円 749"/>
          <p:cNvSpPr/>
          <p:nvPr/>
        </p:nvSpPr>
        <p:spPr>
          <a:xfrm>
            <a:off x="7303414" y="2108221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4" name="円/楕円 750"/>
          <p:cNvSpPr/>
          <p:nvPr/>
        </p:nvSpPr>
        <p:spPr>
          <a:xfrm>
            <a:off x="7170064" y="3240406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5" name="円/楕円 751"/>
          <p:cNvSpPr/>
          <p:nvPr/>
        </p:nvSpPr>
        <p:spPr>
          <a:xfrm>
            <a:off x="6773189" y="298481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6" name="円/楕円 752"/>
          <p:cNvSpPr/>
          <p:nvPr/>
        </p:nvSpPr>
        <p:spPr>
          <a:xfrm>
            <a:off x="6439814" y="3824606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7" name="円/楕円 753"/>
          <p:cNvSpPr/>
          <p:nvPr/>
        </p:nvSpPr>
        <p:spPr>
          <a:xfrm>
            <a:off x="2466302" y="291973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8" name="円/楕円 754"/>
          <p:cNvSpPr/>
          <p:nvPr/>
        </p:nvSpPr>
        <p:spPr>
          <a:xfrm>
            <a:off x="5779414" y="298481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9" name="円/楕円 755"/>
          <p:cNvSpPr/>
          <p:nvPr/>
        </p:nvSpPr>
        <p:spPr>
          <a:xfrm>
            <a:off x="3790277" y="3240406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0" name="円/楕円 756"/>
          <p:cNvSpPr/>
          <p:nvPr/>
        </p:nvSpPr>
        <p:spPr>
          <a:xfrm>
            <a:off x="2929852" y="3759519"/>
            <a:ext cx="65087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1" name="円/楕円 757"/>
          <p:cNvSpPr/>
          <p:nvPr/>
        </p:nvSpPr>
        <p:spPr>
          <a:xfrm>
            <a:off x="1736052" y="2724469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2" name="円/楕円 758"/>
          <p:cNvSpPr/>
          <p:nvPr/>
        </p:nvSpPr>
        <p:spPr>
          <a:xfrm>
            <a:off x="1670964" y="2337119"/>
            <a:ext cx="65088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3" name="円/楕円 759"/>
          <p:cNvSpPr/>
          <p:nvPr/>
        </p:nvSpPr>
        <p:spPr>
          <a:xfrm>
            <a:off x="1470939" y="1949769"/>
            <a:ext cx="66675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4" name="円/楕円 760"/>
          <p:cNvSpPr/>
          <p:nvPr/>
        </p:nvSpPr>
        <p:spPr>
          <a:xfrm>
            <a:off x="4388764" y="4727894"/>
            <a:ext cx="63500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5" name="円/楕円 761"/>
          <p:cNvSpPr/>
          <p:nvPr/>
        </p:nvSpPr>
        <p:spPr>
          <a:xfrm>
            <a:off x="3525164" y="3500756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6" name="円/楕円 762"/>
          <p:cNvSpPr/>
          <p:nvPr/>
        </p:nvSpPr>
        <p:spPr>
          <a:xfrm>
            <a:off x="2466302" y="3368994"/>
            <a:ext cx="65087" cy="68262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7" name="円/楕円 763"/>
          <p:cNvSpPr/>
          <p:nvPr/>
        </p:nvSpPr>
        <p:spPr>
          <a:xfrm>
            <a:off x="5115839" y="369443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8" name="円/楕円 764"/>
          <p:cNvSpPr/>
          <p:nvPr/>
        </p:nvSpPr>
        <p:spPr>
          <a:xfrm>
            <a:off x="3460077" y="3888106"/>
            <a:ext cx="65087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9" name="円/楕円 765"/>
          <p:cNvSpPr/>
          <p:nvPr/>
        </p:nvSpPr>
        <p:spPr>
          <a:xfrm>
            <a:off x="5580977" y="4472306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0" name="円/楕円 766"/>
          <p:cNvSpPr/>
          <p:nvPr/>
        </p:nvSpPr>
        <p:spPr>
          <a:xfrm>
            <a:off x="6573164" y="2272031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1" name="円/楕円 767"/>
          <p:cNvSpPr/>
          <p:nvPr/>
        </p:nvSpPr>
        <p:spPr>
          <a:xfrm>
            <a:off x="6309639" y="3759519"/>
            <a:ext cx="65088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2" name="円/楕円 768"/>
          <p:cNvSpPr/>
          <p:nvPr/>
        </p:nvSpPr>
        <p:spPr>
          <a:xfrm>
            <a:off x="4587202" y="4535806"/>
            <a:ext cx="65087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3" name="円/楕円 769"/>
          <p:cNvSpPr/>
          <p:nvPr/>
        </p:nvSpPr>
        <p:spPr>
          <a:xfrm>
            <a:off x="6439814" y="2984819"/>
            <a:ext cx="69850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4" name="円/楕円 770"/>
          <p:cNvSpPr/>
          <p:nvPr/>
        </p:nvSpPr>
        <p:spPr>
          <a:xfrm>
            <a:off x="3923627" y="3305494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5" name="円/楕円 771"/>
          <p:cNvSpPr/>
          <p:nvPr/>
        </p:nvSpPr>
        <p:spPr>
          <a:xfrm>
            <a:off x="3593427" y="3888106"/>
            <a:ext cx="65087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6" name="円/楕円 772"/>
          <p:cNvSpPr/>
          <p:nvPr/>
        </p:nvSpPr>
        <p:spPr>
          <a:xfrm>
            <a:off x="5779414" y="3175319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7" name="円/楕円 773"/>
          <p:cNvSpPr/>
          <p:nvPr/>
        </p:nvSpPr>
        <p:spPr>
          <a:xfrm>
            <a:off x="4652289" y="343725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8" name="円/楕円 774"/>
          <p:cNvSpPr/>
          <p:nvPr/>
        </p:nvSpPr>
        <p:spPr>
          <a:xfrm>
            <a:off x="4517352" y="3759519"/>
            <a:ext cx="69850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9" name="円/楕円 775"/>
          <p:cNvSpPr/>
          <p:nvPr/>
        </p:nvSpPr>
        <p:spPr>
          <a:xfrm>
            <a:off x="4982489" y="3953194"/>
            <a:ext cx="68263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0" name="円/楕円 776"/>
          <p:cNvSpPr/>
          <p:nvPr/>
        </p:nvSpPr>
        <p:spPr>
          <a:xfrm>
            <a:off x="3790277" y="434054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1" name="円/楕円 777"/>
          <p:cNvSpPr/>
          <p:nvPr/>
        </p:nvSpPr>
        <p:spPr>
          <a:xfrm>
            <a:off x="5050752" y="4211956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2" name="円/楕円 778"/>
          <p:cNvSpPr/>
          <p:nvPr/>
        </p:nvSpPr>
        <p:spPr>
          <a:xfrm>
            <a:off x="6374727" y="4211956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3" name="円/楕円 779"/>
          <p:cNvSpPr/>
          <p:nvPr/>
        </p:nvSpPr>
        <p:spPr>
          <a:xfrm>
            <a:off x="4187152" y="2853056"/>
            <a:ext cx="66675" cy="6667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4" name="円/楕円 780"/>
          <p:cNvSpPr/>
          <p:nvPr/>
        </p:nvSpPr>
        <p:spPr>
          <a:xfrm>
            <a:off x="5314277" y="2659381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5" name="円/楕円 781"/>
          <p:cNvSpPr/>
          <p:nvPr/>
        </p:nvSpPr>
        <p:spPr>
          <a:xfrm>
            <a:off x="4388764" y="3368994"/>
            <a:ext cx="63500" cy="68262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6" name="円/楕円 782"/>
          <p:cNvSpPr/>
          <p:nvPr/>
        </p:nvSpPr>
        <p:spPr>
          <a:xfrm>
            <a:off x="6176289" y="4665981"/>
            <a:ext cx="66675" cy="6191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7" name="円/楕円 783"/>
          <p:cNvSpPr/>
          <p:nvPr/>
        </p:nvSpPr>
        <p:spPr>
          <a:xfrm>
            <a:off x="6839864" y="4018281"/>
            <a:ext cx="65088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8" name="円/楕円 784"/>
          <p:cNvSpPr/>
          <p:nvPr/>
        </p:nvSpPr>
        <p:spPr>
          <a:xfrm>
            <a:off x="6704927" y="2530794"/>
            <a:ext cx="68262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9" name="円/楕円 785"/>
          <p:cNvSpPr/>
          <p:nvPr/>
        </p:nvSpPr>
        <p:spPr>
          <a:xfrm>
            <a:off x="6704927" y="3565844"/>
            <a:ext cx="68262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0" name="円/楕円 786"/>
          <p:cNvSpPr/>
          <p:nvPr/>
        </p:nvSpPr>
        <p:spPr>
          <a:xfrm>
            <a:off x="6309639" y="3305494"/>
            <a:ext cx="65088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1" name="円/楕円 787"/>
          <p:cNvSpPr/>
          <p:nvPr/>
        </p:nvSpPr>
        <p:spPr>
          <a:xfrm>
            <a:off x="5976264" y="414686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2" name="円/楕円 788"/>
          <p:cNvSpPr/>
          <p:nvPr/>
        </p:nvSpPr>
        <p:spPr>
          <a:xfrm>
            <a:off x="5314277" y="3305494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3" name="円/楕円 789"/>
          <p:cNvSpPr/>
          <p:nvPr/>
        </p:nvSpPr>
        <p:spPr>
          <a:xfrm>
            <a:off x="4652289" y="4018281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4" name="円/楕円 790"/>
          <p:cNvSpPr/>
          <p:nvPr/>
        </p:nvSpPr>
        <p:spPr>
          <a:xfrm>
            <a:off x="4587202" y="2143444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5" name="円/楕円 791"/>
          <p:cNvSpPr/>
          <p:nvPr/>
        </p:nvSpPr>
        <p:spPr>
          <a:xfrm>
            <a:off x="7435177" y="524700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6" name="円/楕円 792"/>
          <p:cNvSpPr/>
          <p:nvPr/>
        </p:nvSpPr>
        <p:spPr>
          <a:xfrm>
            <a:off x="7170064" y="298481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7" name="円/楕円 793"/>
          <p:cNvSpPr/>
          <p:nvPr/>
        </p:nvSpPr>
        <p:spPr>
          <a:xfrm>
            <a:off x="7303414" y="5762944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8" name="円/楕円 794"/>
          <p:cNvSpPr/>
          <p:nvPr/>
        </p:nvSpPr>
        <p:spPr>
          <a:xfrm>
            <a:off x="5050752" y="4792981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9" name="円/楕円 795"/>
          <p:cNvSpPr/>
          <p:nvPr/>
        </p:nvSpPr>
        <p:spPr>
          <a:xfrm>
            <a:off x="3060027" y="3175319"/>
            <a:ext cx="69850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0" name="円/楕円 796"/>
          <p:cNvSpPr/>
          <p:nvPr/>
        </p:nvSpPr>
        <p:spPr>
          <a:xfrm>
            <a:off x="6904952" y="4665981"/>
            <a:ext cx="68262" cy="6191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1" name="円/楕円 797"/>
          <p:cNvSpPr/>
          <p:nvPr/>
        </p:nvSpPr>
        <p:spPr>
          <a:xfrm>
            <a:off x="5779414" y="4535806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2" name="円/楕円 798"/>
          <p:cNvSpPr/>
          <p:nvPr/>
        </p:nvSpPr>
        <p:spPr>
          <a:xfrm>
            <a:off x="5314277" y="5440681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3" name="円/楕円 799"/>
          <p:cNvSpPr/>
          <p:nvPr/>
        </p:nvSpPr>
        <p:spPr>
          <a:xfrm>
            <a:off x="6509664" y="5310506"/>
            <a:ext cx="63500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4" name="円/楕円 800"/>
          <p:cNvSpPr/>
          <p:nvPr/>
        </p:nvSpPr>
        <p:spPr>
          <a:xfrm>
            <a:off x="4917402" y="5828031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5" name="円/楕円 801"/>
          <p:cNvSpPr/>
          <p:nvPr/>
        </p:nvSpPr>
        <p:spPr>
          <a:xfrm>
            <a:off x="6573164" y="556926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6" name="円/楕円 802"/>
          <p:cNvSpPr/>
          <p:nvPr/>
        </p:nvSpPr>
        <p:spPr>
          <a:xfrm>
            <a:off x="6641427" y="5828031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7" name="円/楕円 803"/>
          <p:cNvSpPr/>
          <p:nvPr/>
        </p:nvSpPr>
        <p:spPr>
          <a:xfrm>
            <a:off x="5314277" y="434054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8" name="円/楕円 804"/>
          <p:cNvSpPr/>
          <p:nvPr/>
        </p:nvSpPr>
        <p:spPr>
          <a:xfrm>
            <a:off x="6176289" y="4018281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9" name="円/楕円 805"/>
          <p:cNvSpPr/>
          <p:nvPr/>
        </p:nvSpPr>
        <p:spPr>
          <a:xfrm>
            <a:off x="5515889" y="4856481"/>
            <a:ext cx="65088" cy="66675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0" name="円/楕円 806"/>
          <p:cNvSpPr/>
          <p:nvPr/>
        </p:nvSpPr>
        <p:spPr>
          <a:xfrm>
            <a:off x="6904952" y="5310506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1" name="円/楕円 807"/>
          <p:cNvSpPr/>
          <p:nvPr/>
        </p:nvSpPr>
        <p:spPr>
          <a:xfrm>
            <a:off x="7038302" y="537559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2" name="円/楕円 808"/>
          <p:cNvSpPr/>
          <p:nvPr/>
        </p:nvSpPr>
        <p:spPr>
          <a:xfrm>
            <a:off x="6176289" y="5440681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3" name="円/楕円 809"/>
          <p:cNvSpPr/>
          <p:nvPr/>
        </p:nvSpPr>
        <p:spPr>
          <a:xfrm>
            <a:off x="6044527" y="511683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4" name="円/楕円 810"/>
          <p:cNvSpPr/>
          <p:nvPr/>
        </p:nvSpPr>
        <p:spPr>
          <a:xfrm>
            <a:off x="7435177" y="4792981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5" name="円/楕円 811"/>
          <p:cNvSpPr/>
          <p:nvPr/>
        </p:nvSpPr>
        <p:spPr>
          <a:xfrm>
            <a:off x="7104977" y="5634356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6" name="円/楕円 812"/>
          <p:cNvSpPr/>
          <p:nvPr/>
        </p:nvSpPr>
        <p:spPr>
          <a:xfrm>
            <a:off x="6439814" y="4792981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7" name="円/楕円 813"/>
          <p:cNvSpPr/>
          <p:nvPr/>
        </p:nvSpPr>
        <p:spPr>
          <a:xfrm>
            <a:off x="5779414" y="550418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8" name="円/楕円 814"/>
          <p:cNvSpPr/>
          <p:nvPr/>
        </p:nvSpPr>
        <p:spPr>
          <a:xfrm>
            <a:off x="7236739" y="408178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9" name="円/楕円 815"/>
          <p:cNvSpPr/>
          <p:nvPr/>
        </p:nvSpPr>
        <p:spPr>
          <a:xfrm>
            <a:off x="5446039" y="3368994"/>
            <a:ext cx="69850" cy="68262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0" name="円/楕円 816"/>
          <p:cNvSpPr/>
          <p:nvPr/>
        </p:nvSpPr>
        <p:spPr>
          <a:xfrm>
            <a:off x="3723602" y="414686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1" name="円/楕円 817"/>
          <p:cNvSpPr/>
          <p:nvPr/>
        </p:nvSpPr>
        <p:spPr>
          <a:xfrm>
            <a:off x="6109614" y="2659381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2" name="円/楕円 818"/>
          <p:cNvSpPr/>
          <p:nvPr/>
        </p:nvSpPr>
        <p:spPr>
          <a:xfrm>
            <a:off x="3060027" y="2919731"/>
            <a:ext cx="69850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3" name="円/楕円 819"/>
          <p:cNvSpPr/>
          <p:nvPr/>
        </p:nvSpPr>
        <p:spPr>
          <a:xfrm>
            <a:off x="2729827" y="3500756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4" name="円/楕円 820"/>
          <p:cNvSpPr/>
          <p:nvPr/>
        </p:nvSpPr>
        <p:spPr>
          <a:xfrm>
            <a:off x="4917402" y="2787969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5" name="円/楕円 821"/>
          <p:cNvSpPr/>
          <p:nvPr/>
        </p:nvSpPr>
        <p:spPr>
          <a:xfrm>
            <a:off x="3790277" y="265938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6" name="円/楕円 822"/>
          <p:cNvSpPr/>
          <p:nvPr/>
        </p:nvSpPr>
        <p:spPr>
          <a:xfrm>
            <a:off x="3325139" y="356584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7" name="円/楕円 823"/>
          <p:cNvSpPr/>
          <p:nvPr/>
        </p:nvSpPr>
        <p:spPr>
          <a:xfrm>
            <a:off x="4517352" y="3437256"/>
            <a:ext cx="6985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8" name="円/楕円 824"/>
          <p:cNvSpPr/>
          <p:nvPr/>
        </p:nvSpPr>
        <p:spPr>
          <a:xfrm>
            <a:off x="2929852" y="3953194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9" name="円/楕円 825"/>
          <p:cNvSpPr/>
          <p:nvPr/>
        </p:nvSpPr>
        <p:spPr>
          <a:xfrm>
            <a:off x="4187152" y="3824606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0" name="円/楕円 826"/>
          <p:cNvSpPr/>
          <p:nvPr/>
        </p:nvSpPr>
        <p:spPr>
          <a:xfrm>
            <a:off x="5515889" y="3824606"/>
            <a:ext cx="65088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1" name="円/楕円 827"/>
          <p:cNvSpPr/>
          <p:nvPr/>
        </p:nvSpPr>
        <p:spPr>
          <a:xfrm>
            <a:off x="2994939" y="2594294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2" name="円/楕円 828"/>
          <p:cNvSpPr/>
          <p:nvPr/>
        </p:nvSpPr>
        <p:spPr>
          <a:xfrm>
            <a:off x="4187152" y="2143444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3" name="円/楕円 829"/>
          <p:cNvSpPr/>
          <p:nvPr/>
        </p:nvSpPr>
        <p:spPr>
          <a:xfrm>
            <a:off x="3525164" y="298481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4" name="円/楕円 830"/>
          <p:cNvSpPr/>
          <p:nvPr/>
        </p:nvSpPr>
        <p:spPr>
          <a:xfrm>
            <a:off x="5580977" y="4211956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5" name="円/楕円 831"/>
          <p:cNvSpPr/>
          <p:nvPr/>
        </p:nvSpPr>
        <p:spPr>
          <a:xfrm>
            <a:off x="5976264" y="3630931"/>
            <a:ext cx="68263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6" name="円/楕円 832"/>
          <p:cNvSpPr/>
          <p:nvPr/>
        </p:nvSpPr>
        <p:spPr>
          <a:xfrm>
            <a:off x="5976264" y="220694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7" name="円/楕円 833"/>
          <p:cNvSpPr/>
          <p:nvPr/>
        </p:nvSpPr>
        <p:spPr>
          <a:xfrm>
            <a:off x="6044527" y="3305494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8" name="円/楕円 834"/>
          <p:cNvSpPr/>
          <p:nvPr/>
        </p:nvSpPr>
        <p:spPr>
          <a:xfrm>
            <a:off x="5446039" y="2919731"/>
            <a:ext cx="69850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9" name="円/楕円 835"/>
          <p:cNvSpPr/>
          <p:nvPr/>
        </p:nvSpPr>
        <p:spPr>
          <a:xfrm>
            <a:off x="5380952" y="3630931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0" name="円/楕円 836"/>
          <p:cNvSpPr/>
          <p:nvPr/>
        </p:nvSpPr>
        <p:spPr>
          <a:xfrm>
            <a:off x="4452264" y="2919731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1" name="円/楕円 837"/>
          <p:cNvSpPr/>
          <p:nvPr/>
        </p:nvSpPr>
        <p:spPr>
          <a:xfrm>
            <a:off x="3812502" y="5569269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2" name="円/楕円 838"/>
          <p:cNvSpPr/>
          <p:nvPr/>
        </p:nvSpPr>
        <p:spPr>
          <a:xfrm>
            <a:off x="5247602" y="220694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3" name="テキスト ボックス 402"/>
          <p:cNvSpPr txBox="1"/>
          <p:nvPr/>
        </p:nvSpPr>
        <p:spPr>
          <a:xfrm>
            <a:off x="5198389" y="5220019"/>
            <a:ext cx="1348446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Color SC</a:t>
            </a:r>
            <a:endParaRPr lang="ja-JP" altLang="en-US" sz="20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04" name="テキスト ボックス 403"/>
          <p:cNvSpPr txBox="1"/>
          <p:nvPr/>
        </p:nvSpPr>
        <p:spPr>
          <a:xfrm>
            <a:off x="2879052" y="2627631"/>
            <a:ext cx="2935419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Quark-Gluon Plasma</a:t>
            </a:r>
            <a:endParaRPr lang="ja-JP" altLang="en-US" sz="20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05" name="テキスト ボックス 404"/>
          <p:cNvSpPr txBox="1"/>
          <p:nvPr/>
        </p:nvSpPr>
        <p:spPr>
          <a:xfrm>
            <a:off x="1740814" y="4915219"/>
            <a:ext cx="2060179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Hadron Phase</a:t>
            </a:r>
            <a:endParaRPr lang="ja-JP" altLang="en-US" sz="20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(confined)</a:t>
            </a:r>
          </a:p>
        </p:txBody>
      </p:sp>
      <p:sp>
        <p:nvSpPr>
          <p:cNvPr id="408" name="円/楕円 844"/>
          <p:cNvSpPr/>
          <p:nvPr/>
        </p:nvSpPr>
        <p:spPr>
          <a:xfrm>
            <a:off x="3525164" y="4146869"/>
            <a:ext cx="68263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9" name="円/楕円 845"/>
          <p:cNvSpPr/>
          <p:nvPr/>
        </p:nvSpPr>
        <p:spPr>
          <a:xfrm>
            <a:off x="1470939" y="3175319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0" name="円/楕円 846"/>
          <p:cNvSpPr/>
          <p:nvPr/>
        </p:nvSpPr>
        <p:spPr>
          <a:xfrm>
            <a:off x="2359939" y="2814956"/>
            <a:ext cx="65088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1" name="円/楕円 847"/>
          <p:cNvSpPr/>
          <p:nvPr/>
        </p:nvSpPr>
        <p:spPr>
          <a:xfrm>
            <a:off x="3193377" y="4535806"/>
            <a:ext cx="331787" cy="320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2" name="円/楕円 848"/>
          <p:cNvSpPr/>
          <p:nvPr/>
        </p:nvSpPr>
        <p:spPr>
          <a:xfrm>
            <a:off x="3393402" y="460089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3" name="円/楕円 849"/>
          <p:cNvSpPr/>
          <p:nvPr/>
        </p:nvSpPr>
        <p:spPr>
          <a:xfrm>
            <a:off x="3261639" y="4665981"/>
            <a:ext cx="63500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4" name="円/楕円 850"/>
          <p:cNvSpPr/>
          <p:nvPr/>
        </p:nvSpPr>
        <p:spPr>
          <a:xfrm>
            <a:off x="3348952" y="472789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5" name="円/楕円 851"/>
          <p:cNvSpPr/>
          <p:nvPr/>
        </p:nvSpPr>
        <p:spPr>
          <a:xfrm>
            <a:off x="2729827" y="4340544"/>
            <a:ext cx="265112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6" name="円/楕円 852"/>
          <p:cNvSpPr/>
          <p:nvPr/>
        </p:nvSpPr>
        <p:spPr>
          <a:xfrm>
            <a:off x="2782214" y="4405631"/>
            <a:ext cx="66675" cy="66675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7" name="円/楕円 853"/>
          <p:cNvSpPr/>
          <p:nvPr/>
        </p:nvSpPr>
        <p:spPr>
          <a:xfrm>
            <a:off x="2883814" y="4415156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8" name="正方形/長方形 417"/>
          <p:cNvSpPr/>
          <p:nvPr/>
        </p:nvSpPr>
        <p:spPr>
          <a:xfrm>
            <a:off x="7578051" y="4988244"/>
            <a:ext cx="2009171" cy="121205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9" name="フリーフォーム 418"/>
          <p:cNvSpPr/>
          <p:nvPr/>
        </p:nvSpPr>
        <p:spPr>
          <a:xfrm>
            <a:off x="3430452" y="4312632"/>
            <a:ext cx="1038387" cy="1642821"/>
          </a:xfrm>
          <a:custGeom>
            <a:avLst/>
            <a:gdLst>
              <a:gd name="connsiteX0" fmla="*/ 1038387 w 1038387"/>
              <a:gd name="connsiteY0" fmla="*/ 1642821 h 1642821"/>
              <a:gd name="connsiteX1" fmla="*/ 968644 w 1038387"/>
              <a:gd name="connsiteY1" fmla="*/ 1162373 h 1642821"/>
              <a:gd name="connsiteX2" fmla="*/ 743919 w 1038387"/>
              <a:gd name="connsiteY2" fmla="*/ 712922 h 1642821"/>
              <a:gd name="connsiteX3" fmla="*/ 379709 w 1038387"/>
              <a:gd name="connsiteY3" fmla="*/ 294468 h 1642821"/>
              <a:gd name="connsiteX4" fmla="*/ 0 w 1038387"/>
              <a:gd name="connsiteY4" fmla="*/ 0 h 164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387" h="1642821">
                <a:moveTo>
                  <a:pt x="1038387" y="1642821"/>
                </a:moveTo>
                <a:cubicBezTo>
                  <a:pt x="1028054" y="1480088"/>
                  <a:pt x="1017722" y="1317356"/>
                  <a:pt x="968644" y="1162373"/>
                </a:cubicBezTo>
                <a:cubicBezTo>
                  <a:pt x="919566" y="1007390"/>
                  <a:pt x="842075" y="857573"/>
                  <a:pt x="743919" y="712922"/>
                </a:cubicBezTo>
                <a:cubicBezTo>
                  <a:pt x="645763" y="568271"/>
                  <a:pt x="503695" y="413288"/>
                  <a:pt x="379709" y="294468"/>
                </a:cubicBezTo>
                <a:cubicBezTo>
                  <a:pt x="255723" y="175648"/>
                  <a:pt x="127861" y="87824"/>
                  <a:pt x="0" y="0"/>
                </a:cubicBezTo>
              </a:path>
            </a:pathLst>
          </a:cu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oval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420" name="テキスト ボックス 419"/>
          <p:cNvSpPr txBox="1"/>
          <p:nvPr/>
        </p:nvSpPr>
        <p:spPr>
          <a:xfrm>
            <a:off x="3460077" y="3695158"/>
            <a:ext cx="2670924" cy="400110"/>
          </a:xfrm>
          <a:prstGeom prst="wedgeRectCallout">
            <a:avLst>
              <a:gd name="adj1" fmla="val -45561"/>
              <a:gd name="adj2" fmla="val 87678"/>
            </a:avLst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ＱＣＤ</a:t>
            </a:r>
            <a:r>
              <a:rPr lang="ja-JP" altLang="en-US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Critical Point</a:t>
            </a:r>
            <a:endParaRPr lang="ja-JP" altLang="en-US" sz="20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21" name="テキスト ボックス 420"/>
          <p:cNvSpPr txBox="1"/>
          <p:nvPr/>
        </p:nvSpPr>
        <p:spPr>
          <a:xfrm>
            <a:off x="1011797" y="1578001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T</a:t>
            </a:r>
            <a:endParaRPr kumimoji="1" lang="ja-JP" altLang="en-US" sz="2800" dirty="0"/>
          </a:p>
        </p:txBody>
      </p:sp>
      <p:sp>
        <p:nvSpPr>
          <p:cNvPr id="422" name="テキスト ボックス 421"/>
          <p:cNvSpPr txBox="1"/>
          <p:nvPr/>
        </p:nvSpPr>
        <p:spPr>
          <a:xfrm>
            <a:off x="7054041" y="5885194"/>
            <a:ext cx="39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Symbol" panose="05050102010706020507" pitchFamily="18" charset="2"/>
              </a:rPr>
              <a:t>m</a:t>
            </a:r>
            <a:endParaRPr kumimoji="1" lang="ja-JP" altLang="en-US" sz="2800" dirty="0">
              <a:latin typeface="Symbol" panose="05050102010706020507" pitchFamily="18" charset="2"/>
            </a:endParaRPr>
          </a:p>
        </p:txBody>
      </p:sp>
      <p:grpSp>
        <p:nvGrpSpPr>
          <p:cNvPr id="427" name="グループ化 426"/>
          <p:cNvGrpSpPr/>
          <p:nvPr/>
        </p:nvGrpSpPr>
        <p:grpSpPr>
          <a:xfrm>
            <a:off x="569589" y="1396907"/>
            <a:ext cx="2978829" cy="2023595"/>
            <a:chOff x="907938" y="1467689"/>
            <a:chExt cx="2978829" cy="2023595"/>
          </a:xfrm>
        </p:grpSpPr>
        <p:pic>
          <p:nvPicPr>
            <p:cNvPr id="423" name="Picture 23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12" t="13928" r="6606" b="12302"/>
            <a:stretch/>
          </p:blipFill>
          <p:spPr bwMode="auto">
            <a:xfrm rot="21375406">
              <a:off x="907938" y="1467689"/>
              <a:ext cx="2978829" cy="20235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5" name="テキスト ボックス 424"/>
            <p:cNvSpPr txBox="1"/>
            <p:nvPr/>
          </p:nvSpPr>
          <p:spPr>
            <a:xfrm>
              <a:off x="1630820" y="1579760"/>
              <a:ext cx="19602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bg1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Early Universe</a:t>
              </a:r>
              <a:endParaRPr kumimoji="1" lang="ja-JP" altLang="en-US" sz="2400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428" name="グループ化 427"/>
          <p:cNvGrpSpPr/>
          <p:nvPr/>
        </p:nvGrpSpPr>
        <p:grpSpPr>
          <a:xfrm>
            <a:off x="6540760" y="3622388"/>
            <a:ext cx="2221323" cy="2426368"/>
            <a:chOff x="6122746" y="3631097"/>
            <a:chExt cx="2221323" cy="2426368"/>
          </a:xfrm>
        </p:grpSpPr>
        <p:pic>
          <p:nvPicPr>
            <p:cNvPr id="424" name="Picture 223" descr="still-1-final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5" t="15627" r="14366" b="12819"/>
            <a:stretch/>
          </p:blipFill>
          <p:spPr bwMode="auto">
            <a:xfrm rot="322826">
              <a:off x="6122746" y="3631097"/>
              <a:ext cx="2221323" cy="24263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6" name="テキスト ボックス 425"/>
            <p:cNvSpPr txBox="1"/>
            <p:nvPr/>
          </p:nvSpPr>
          <p:spPr>
            <a:xfrm>
              <a:off x="6557531" y="5157163"/>
              <a:ext cx="129715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400" dirty="0" smtClean="0">
                  <a:solidFill>
                    <a:schemeClr val="bg1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Compact</a:t>
              </a:r>
            </a:p>
            <a:p>
              <a:pPr algn="ctr"/>
              <a:r>
                <a:rPr kumimoji="1" lang="en-US" altLang="ja-JP" sz="2400" dirty="0" smtClean="0">
                  <a:solidFill>
                    <a:schemeClr val="bg1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Stars</a:t>
              </a:r>
              <a:endParaRPr kumimoji="1" lang="ja-JP" altLang="en-US" sz="24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290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テキスト ボックス 30"/>
          <p:cNvSpPr txBox="1"/>
          <p:nvPr/>
        </p:nvSpPr>
        <p:spPr>
          <a:xfrm>
            <a:off x="2912600" y="2999242"/>
            <a:ext cx="3275256" cy="1138773"/>
          </a:xfrm>
          <a:prstGeom prst="rect">
            <a:avLst/>
          </a:prstGeom>
          <a:solidFill>
            <a:srgbClr val="FF0000">
              <a:alpha val="10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solidFill>
                  <a:srgbClr val="FF0000"/>
                </a:solidFill>
              </a:rPr>
              <a:t>Comparison</a:t>
            </a:r>
          </a:p>
          <a:p>
            <a:pPr algn="ctr"/>
            <a:r>
              <a:rPr lang="en-US" altLang="ja-JP" sz="2000" dirty="0" smtClean="0">
                <a:solidFill>
                  <a:srgbClr val="FF0000"/>
                </a:solidFill>
              </a:rPr>
              <a:t>Deeper understanding</a:t>
            </a:r>
          </a:p>
          <a:p>
            <a:pPr algn="ctr"/>
            <a:r>
              <a:rPr kumimoji="1" lang="en-US" altLang="ja-JP" sz="2000" dirty="0" smtClean="0">
                <a:solidFill>
                  <a:srgbClr val="FF0000"/>
                </a:solidFill>
              </a:rPr>
              <a:t>on dynamics of fluctuations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7" name="楕円 6"/>
          <p:cNvSpPr/>
          <p:nvPr/>
        </p:nvSpPr>
        <p:spPr>
          <a:xfrm>
            <a:off x="2029097" y="1064139"/>
            <a:ext cx="5138057" cy="178354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00803" cy="584775"/>
          </a:xfrm>
        </p:spPr>
        <p:txBody>
          <a:bodyPr/>
          <a:lstStyle/>
          <a:p>
            <a:r>
              <a:rPr kumimoji="1" lang="en-US" altLang="ja-JP" dirty="0" smtClean="0"/>
              <a:t> Many Things To Do  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1311"/>
            <a:ext cx="1458202" cy="9718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ContrastingRightFacing"/>
            <a:lightRig rig="threePt" dir="t"/>
          </a:scene3d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11" y="1110292"/>
            <a:ext cx="1460582" cy="9718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threePt" dir="t"/>
          </a:scene3d>
        </p:spPr>
      </p:pic>
      <p:sp>
        <p:nvSpPr>
          <p:cNvPr id="6" name="テキスト ボックス 5"/>
          <p:cNvSpPr txBox="1"/>
          <p:nvPr/>
        </p:nvSpPr>
        <p:spPr>
          <a:xfrm>
            <a:off x="3139616" y="1565381"/>
            <a:ext cx="29170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Stochastic diffusion</a:t>
            </a:r>
          </a:p>
          <a:p>
            <a:pPr algn="ctr"/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model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1458202" y="836232"/>
            <a:ext cx="1798804" cy="9010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/>
              <a:t>Gaussian</a:t>
            </a:r>
          </a:p>
          <a:p>
            <a:pPr algn="ctr"/>
            <a:r>
              <a:rPr lang="en-US" altLang="ja-JP" sz="2000"/>
              <a:t>Analytic</a:t>
            </a:r>
          </a:p>
        </p:txBody>
      </p:sp>
      <p:sp>
        <p:nvSpPr>
          <p:cNvPr id="14" name="角丸四角形 13"/>
          <p:cNvSpPr/>
          <p:nvPr/>
        </p:nvSpPr>
        <p:spPr>
          <a:xfrm>
            <a:off x="1229927" y="2259353"/>
            <a:ext cx="2255353" cy="9010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dirty="0"/>
              <a:t>analytic result</a:t>
            </a:r>
          </a:p>
          <a:p>
            <a:pPr algn="ctr"/>
            <a:r>
              <a:rPr lang="en-US" altLang="ja-JP" sz="2000" dirty="0"/>
              <a:t>for non-Gaussian</a:t>
            </a:r>
          </a:p>
        </p:txBody>
      </p:sp>
      <p:sp>
        <p:nvSpPr>
          <p:cNvPr id="15" name="角丸四角形 14"/>
          <p:cNvSpPr/>
          <p:nvPr/>
        </p:nvSpPr>
        <p:spPr>
          <a:xfrm>
            <a:off x="5612384" y="815530"/>
            <a:ext cx="1951054" cy="90102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dirty="0"/>
              <a:t>Non-Gaussian</a:t>
            </a:r>
          </a:p>
          <a:p>
            <a:pPr algn="ctr"/>
            <a:r>
              <a:rPr lang="en-US" altLang="ja-JP" sz="2000" dirty="0" err="1"/>
              <a:t>Stochasitc</a:t>
            </a:r>
            <a:endParaRPr lang="en-US" altLang="ja-JP" sz="2000" dirty="0"/>
          </a:p>
        </p:txBody>
      </p:sp>
      <p:sp>
        <p:nvSpPr>
          <p:cNvPr id="16" name="角丸四角形 15"/>
          <p:cNvSpPr/>
          <p:nvPr/>
        </p:nvSpPr>
        <p:spPr>
          <a:xfrm>
            <a:off x="5612384" y="2250048"/>
            <a:ext cx="1951054" cy="90102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dirty="0"/>
              <a:t>parameter</a:t>
            </a:r>
          </a:p>
          <a:p>
            <a:pPr algn="ctr"/>
            <a:r>
              <a:rPr lang="en-US" altLang="ja-JP" sz="2000" dirty="0"/>
              <a:t>dependence</a:t>
            </a:r>
          </a:p>
        </p:txBody>
      </p:sp>
      <p:sp>
        <p:nvSpPr>
          <p:cNvPr id="17" name="下矢印 16"/>
          <p:cNvSpPr/>
          <p:nvPr/>
        </p:nvSpPr>
        <p:spPr>
          <a:xfrm>
            <a:off x="1953176" y="1780696"/>
            <a:ext cx="705394" cy="520696"/>
          </a:xfrm>
          <a:prstGeom prst="downArrow">
            <a:avLst/>
          </a:prstGeom>
          <a:solidFill>
            <a:schemeClr val="accent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下矢印 17"/>
          <p:cNvSpPr/>
          <p:nvPr/>
        </p:nvSpPr>
        <p:spPr>
          <a:xfrm>
            <a:off x="6235214" y="1762597"/>
            <a:ext cx="705394" cy="538795"/>
          </a:xfrm>
          <a:prstGeom prst="downArrow">
            <a:avLst/>
          </a:prstGeom>
          <a:solidFill>
            <a:schemeClr val="accent2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左右矢印 18"/>
          <p:cNvSpPr/>
          <p:nvPr/>
        </p:nvSpPr>
        <p:spPr>
          <a:xfrm>
            <a:off x="3735977" y="2301392"/>
            <a:ext cx="1628503" cy="809897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055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/>
          <p:cNvSpPr txBox="1"/>
          <p:nvPr/>
        </p:nvSpPr>
        <p:spPr>
          <a:xfrm>
            <a:off x="2912600" y="2999242"/>
            <a:ext cx="3275256" cy="1138773"/>
          </a:xfrm>
          <a:prstGeom prst="rect">
            <a:avLst/>
          </a:prstGeom>
          <a:solidFill>
            <a:srgbClr val="FF0000">
              <a:alpha val="10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solidFill>
                  <a:srgbClr val="FF0000"/>
                </a:solidFill>
              </a:rPr>
              <a:t>Comparison</a:t>
            </a:r>
          </a:p>
          <a:p>
            <a:pPr algn="ctr"/>
            <a:r>
              <a:rPr lang="en-US" altLang="ja-JP" sz="2000" dirty="0" smtClean="0">
                <a:solidFill>
                  <a:srgbClr val="FF0000"/>
                </a:solidFill>
              </a:rPr>
              <a:t>Deeper understanding</a:t>
            </a:r>
          </a:p>
          <a:p>
            <a:pPr algn="ctr"/>
            <a:r>
              <a:rPr kumimoji="1" lang="en-US" altLang="ja-JP" sz="2000" dirty="0" smtClean="0">
                <a:solidFill>
                  <a:srgbClr val="FF0000"/>
                </a:solidFill>
              </a:rPr>
              <a:t>on dynamics of fluctuations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7" name="楕円 6"/>
          <p:cNvSpPr/>
          <p:nvPr/>
        </p:nvSpPr>
        <p:spPr>
          <a:xfrm>
            <a:off x="2029097" y="1064139"/>
            <a:ext cx="5138057" cy="178354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00803" cy="584775"/>
          </a:xfrm>
        </p:spPr>
        <p:txBody>
          <a:bodyPr/>
          <a:lstStyle/>
          <a:p>
            <a:r>
              <a:rPr kumimoji="1" lang="en-US" altLang="ja-JP" dirty="0" smtClean="0"/>
              <a:t> Many Things To Do  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1311"/>
            <a:ext cx="1458202" cy="9718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ContrastingRightFacing"/>
            <a:lightRig rig="threePt" dir="t"/>
          </a:scene3d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11" y="1110292"/>
            <a:ext cx="1460582" cy="9718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threePt" dir="t"/>
          </a:scene3d>
        </p:spPr>
      </p:pic>
      <p:sp>
        <p:nvSpPr>
          <p:cNvPr id="6" name="テキスト ボックス 5"/>
          <p:cNvSpPr txBox="1"/>
          <p:nvPr/>
        </p:nvSpPr>
        <p:spPr>
          <a:xfrm>
            <a:off x="3139616" y="1565381"/>
            <a:ext cx="29170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Stochastic diffusion</a:t>
            </a:r>
          </a:p>
          <a:p>
            <a:pPr algn="ctr"/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model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685082" y="3265228"/>
            <a:ext cx="2395207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000" dirty="0" smtClean="0"/>
              <a:t>Coupling to</a:t>
            </a:r>
          </a:p>
          <a:p>
            <a:r>
              <a:rPr kumimoji="1" lang="en-US" altLang="ja-JP" sz="2000" dirty="0" smtClean="0"/>
              <a:t>chiral condensate</a:t>
            </a:r>
            <a:endParaRPr lang="en-US" altLang="ja-JP" sz="2000" dirty="0" smtClean="0"/>
          </a:p>
          <a:p>
            <a:r>
              <a:rPr kumimoji="1" lang="en-US" altLang="ja-JP" sz="2000" dirty="0" smtClean="0"/>
              <a:t>in chiral-fluid model</a:t>
            </a:r>
          </a:p>
        </p:txBody>
      </p:sp>
      <p:sp>
        <p:nvSpPr>
          <p:cNvPr id="13" name="角丸四角形 12"/>
          <p:cNvSpPr/>
          <p:nvPr/>
        </p:nvSpPr>
        <p:spPr>
          <a:xfrm>
            <a:off x="1458202" y="836232"/>
            <a:ext cx="1798804" cy="9010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/>
              <a:t>Gaussian</a:t>
            </a:r>
          </a:p>
          <a:p>
            <a:pPr algn="ctr"/>
            <a:r>
              <a:rPr lang="en-US" altLang="ja-JP" sz="2000"/>
              <a:t>Analytic</a:t>
            </a:r>
          </a:p>
        </p:txBody>
      </p:sp>
      <p:sp>
        <p:nvSpPr>
          <p:cNvPr id="14" name="角丸四角形 13"/>
          <p:cNvSpPr/>
          <p:nvPr/>
        </p:nvSpPr>
        <p:spPr>
          <a:xfrm>
            <a:off x="1229927" y="2259353"/>
            <a:ext cx="2255353" cy="9010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dirty="0"/>
              <a:t>analytic result</a:t>
            </a:r>
          </a:p>
          <a:p>
            <a:pPr algn="ctr"/>
            <a:r>
              <a:rPr lang="en-US" altLang="ja-JP" sz="2000" dirty="0"/>
              <a:t>for non-Gaussian</a:t>
            </a:r>
          </a:p>
        </p:txBody>
      </p:sp>
      <p:sp>
        <p:nvSpPr>
          <p:cNvPr id="15" name="角丸四角形 14"/>
          <p:cNvSpPr/>
          <p:nvPr/>
        </p:nvSpPr>
        <p:spPr>
          <a:xfrm>
            <a:off x="5612384" y="815530"/>
            <a:ext cx="1951054" cy="90102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dirty="0"/>
              <a:t>Non-Gaussian</a:t>
            </a:r>
          </a:p>
          <a:p>
            <a:pPr algn="ctr"/>
            <a:r>
              <a:rPr lang="en-US" altLang="ja-JP" sz="2000" dirty="0" err="1"/>
              <a:t>Stochasitc</a:t>
            </a:r>
            <a:endParaRPr lang="en-US" altLang="ja-JP" sz="2000" dirty="0"/>
          </a:p>
        </p:txBody>
      </p:sp>
      <p:sp>
        <p:nvSpPr>
          <p:cNvPr id="16" name="角丸四角形 15"/>
          <p:cNvSpPr/>
          <p:nvPr/>
        </p:nvSpPr>
        <p:spPr>
          <a:xfrm>
            <a:off x="5612384" y="2250048"/>
            <a:ext cx="1951054" cy="90102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dirty="0"/>
              <a:t>parameter</a:t>
            </a:r>
          </a:p>
          <a:p>
            <a:pPr algn="ctr"/>
            <a:r>
              <a:rPr lang="en-US" altLang="ja-JP" sz="2000" dirty="0"/>
              <a:t>dependence</a:t>
            </a:r>
          </a:p>
        </p:txBody>
      </p:sp>
      <p:sp>
        <p:nvSpPr>
          <p:cNvPr id="17" name="下矢印 16"/>
          <p:cNvSpPr/>
          <p:nvPr/>
        </p:nvSpPr>
        <p:spPr>
          <a:xfrm>
            <a:off x="1953176" y="1780696"/>
            <a:ext cx="705394" cy="520696"/>
          </a:xfrm>
          <a:prstGeom prst="downArrow">
            <a:avLst/>
          </a:prstGeom>
          <a:solidFill>
            <a:schemeClr val="accent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下矢印 17"/>
          <p:cNvSpPr/>
          <p:nvPr/>
        </p:nvSpPr>
        <p:spPr>
          <a:xfrm>
            <a:off x="6235214" y="1762597"/>
            <a:ext cx="705394" cy="538795"/>
          </a:xfrm>
          <a:prstGeom prst="downArrow">
            <a:avLst/>
          </a:prstGeom>
          <a:solidFill>
            <a:schemeClr val="accent2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左右矢印 18"/>
          <p:cNvSpPr/>
          <p:nvPr/>
        </p:nvSpPr>
        <p:spPr>
          <a:xfrm>
            <a:off x="3735977" y="2301392"/>
            <a:ext cx="1628503" cy="809897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83738" y="3259854"/>
            <a:ext cx="2153154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Diffusion on </a:t>
            </a:r>
          </a:p>
          <a:p>
            <a:r>
              <a:rPr kumimoji="1" lang="en-US" altLang="ja-JP" sz="2000" dirty="0" smtClean="0"/>
              <a:t>Brownian particle</a:t>
            </a:r>
          </a:p>
          <a:p>
            <a:r>
              <a:rPr lang="en-US" altLang="ja-JP" sz="2000" dirty="0" smtClean="0"/>
              <a:t>model</a:t>
            </a:r>
            <a:endParaRPr kumimoji="1" lang="ja-JP" altLang="en-US" sz="2000" dirty="0"/>
          </a:p>
        </p:txBody>
      </p:sp>
      <p:sp>
        <p:nvSpPr>
          <p:cNvPr id="22" name="下矢印 21"/>
          <p:cNvSpPr/>
          <p:nvPr/>
        </p:nvSpPr>
        <p:spPr>
          <a:xfrm rot="16200000">
            <a:off x="2154245" y="3446675"/>
            <a:ext cx="1008649" cy="642019"/>
          </a:xfrm>
          <a:prstGeom prst="downArrow">
            <a:avLst/>
          </a:prstGeom>
          <a:solidFill>
            <a:schemeClr val="accent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下矢印 22"/>
          <p:cNvSpPr/>
          <p:nvPr/>
        </p:nvSpPr>
        <p:spPr>
          <a:xfrm rot="5400000">
            <a:off x="5860694" y="3435561"/>
            <a:ext cx="1063583" cy="585192"/>
          </a:xfrm>
          <a:prstGeom prst="downArrow">
            <a:avLst/>
          </a:prstGeom>
          <a:solidFill>
            <a:schemeClr val="accent2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8" t="27284" r="34097" b="26421"/>
          <a:stretch/>
        </p:blipFill>
        <p:spPr>
          <a:xfrm rot="5400000">
            <a:off x="105346" y="4408820"/>
            <a:ext cx="899165" cy="742384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 rotWithShape="1">
          <a:blip r:embed="rId5"/>
          <a:srcRect l="10159" t="9561" r="54625" b="66454"/>
          <a:stretch/>
        </p:blipFill>
        <p:spPr>
          <a:xfrm>
            <a:off x="8359512" y="4349754"/>
            <a:ext cx="726693" cy="87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99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/>
          <p:cNvSpPr txBox="1"/>
          <p:nvPr/>
        </p:nvSpPr>
        <p:spPr>
          <a:xfrm>
            <a:off x="2912600" y="2999242"/>
            <a:ext cx="3275256" cy="1138773"/>
          </a:xfrm>
          <a:prstGeom prst="rect">
            <a:avLst/>
          </a:prstGeom>
          <a:solidFill>
            <a:srgbClr val="FF0000">
              <a:alpha val="10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solidFill>
                  <a:srgbClr val="FF0000"/>
                </a:solidFill>
              </a:rPr>
              <a:t>Comparison</a:t>
            </a:r>
          </a:p>
          <a:p>
            <a:pPr algn="ctr"/>
            <a:r>
              <a:rPr lang="en-US" altLang="ja-JP" sz="2000" dirty="0" smtClean="0">
                <a:solidFill>
                  <a:srgbClr val="FF0000"/>
                </a:solidFill>
              </a:rPr>
              <a:t>Deeper understanding</a:t>
            </a:r>
          </a:p>
          <a:p>
            <a:pPr algn="ctr"/>
            <a:r>
              <a:rPr kumimoji="1" lang="en-US" altLang="ja-JP" sz="2000" dirty="0" smtClean="0">
                <a:solidFill>
                  <a:srgbClr val="FF0000"/>
                </a:solidFill>
              </a:rPr>
              <a:t>on dynamics of fluctuations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7" name="楕円 6"/>
          <p:cNvSpPr/>
          <p:nvPr/>
        </p:nvSpPr>
        <p:spPr>
          <a:xfrm>
            <a:off x="2029097" y="1064139"/>
            <a:ext cx="5138057" cy="178354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00803" cy="584775"/>
          </a:xfrm>
        </p:spPr>
        <p:txBody>
          <a:bodyPr/>
          <a:lstStyle/>
          <a:p>
            <a:r>
              <a:rPr kumimoji="1" lang="en-US" altLang="ja-JP" dirty="0" smtClean="0"/>
              <a:t> Many Things To Do  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1311"/>
            <a:ext cx="1458202" cy="9718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ContrastingRightFacing"/>
            <a:lightRig rig="threePt" dir="t"/>
          </a:scene3d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11" y="1110292"/>
            <a:ext cx="1460582" cy="9718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threePt" dir="t"/>
          </a:scene3d>
        </p:spPr>
      </p:pic>
      <p:sp>
        <p:nvSpPr>
          <p:cNvPr id="6" name="テキスト ボックス 5"/>
          <p:cNvSpPr txBox="1"/>
          <p:nvPr/>
        </p:nvSpPr>
        <p:spPr>
          <a:xfrm>
            <a:off x="3139616" y="1565381"/>
            <a:ext cx="29170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Stochastic diffusion</a:t>
            </a:r>
          </a:p>
          <a:p>
            <a:pPr algn="ctr"/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model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685082" y="3265228"/>
            <a:ext cx="2395207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000" dirty="0" smtClean="0"/>
              <a:t>Coupling to</a:t>
            </a:r>
          </a:p>
          <a:p>
            <a:r>
              <a:rPr kumimoji="1" lang="en-US" altLang="ja-JP" sz="2000" dirty="0" smtClean="0"/>
              <a:t>chiral condensate</a:t>
            </a:r>
            <a:endParaRPr lang="en-US" altLang="ja-JP" sz="2000" dirty="0" smtClean="0"/>
          </a:p>
          <a:p>
            <a:r>
              <a:rPr kumimoji="1" lang="en-US" altLang="ja-JP" sz="2000" dirty="0" smtClean="0"/>
              <a:t>in chiral-fluid model</a:t>
            </a:r>
          </a:p>
        </p:txBody>
      </p:sp>
      <p:sp>
        <p:nvSpPr>
          <p:cNvPr id="13" name="角丸四角形 12"/>
          <p:cNvSpPr/>
          <p:nvPr/>
        </p:nvSpPr>
        <p:spPr>
          <a:xfrm>
            <a:off x="1458202" y="836232"/>
            <a:ext cx="1798804" cy="9010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/>
              <a:t>Gaussian</a:t>
            </a:r>
          </a:p>
          <a:p>
            <a:pPr algn="ctr"/>
            <a:r>
              <a:rPr lang="en-US" altLang="ja-JP" sz="2000"/>
              <a:t>Analytic</a:t>
            </a:r>
          </a:p>
        </p:txBody>
      </p:sp>
      <p:sp>
        <p:nvSpPr>
          <p:cNvPr id="14" name="角丸四角形 13"/>
          <p:cNvSpPr/>
          <p:nvPr/>
        </p:nvSpPr>
        <p:spPr>
          <a:xfrm>
            <a:off x="1229927" y="2259353"/>
            <a:ext cx="2255353" cy="9010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dirty="0"/>
              <a:t>analytic result</a:t>
            </a:r>
          </a:p>
          <a:p>
            <a:pPr algn="ctr"/>
            <a:r>
              <a:rPr lang="en-US" altLang="ja-JP" sz="2000" dirty="0"/>
              <a:t>for non-Gaussian</a:t>
            </a:r>
          </a:p>
        </p:txBody>
      </p:sp>
      <p:sp>
        <p:nvSpPr>
          <p:cNvPr id="15" name="角丸四角形 14"/>
          <p:cNvSpPr/>
          <p:nvPr/>
        </p:nvSpPr>
        <p:spPr>
          <a:xfrm>
            <a:off x="5612384" y="815530"/>
            <a:ext cx="1951054" cy="90102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dirty="0"/>
              <a:t>Non-Gaussian</a:t>
            </a:r>
          </a:p>
          <a:p>
            <a:pPr algn="ctr"/>
            <a:r>
              <a:rPr lang="en-US" altLang="ja-JP" sz="2000" dirty="0" err="1"/>
              <a:t>Stochasitc</a:t>
            </a:r>
            <a:endParaRPr lang="en-US" altLang="ja-JP" sz="2000" dirty="0"/>
          </a:p>
        </p:txBody>
      </p:sp>
      <p:sp>
        <p:nvSpPr>
          <p:cNvPr id="16" name="角丸四角形 15"/>
          <p:cNvSpPr/>
          <p:nvPr/>
        </p:nvSpPr>
        <p:spPr>
          <a:xfrm>
            <a:off x="5612384" y="2250048"/>
            <a:ext cx="1951054" cy="90102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dirty="0"/>
              <a:t>parameter</a:t>
            </a:r>
          </a:p>
          <a:p>
            <a:pPr algn="ctr"/>
            <a:r>
              <a:rPr lang="en-US" altLang="ja-JP" sz="2000" dirty="0"/>
              <a:t>dependence</a:t>
            </a:r>
          </a:p>
        </p:txBody>
      </p:sp>
      <p:sp>
        <p:nvSpPr>
          <p:cNvPr id="17" name="下矢印 16"/>
          <p:cNvSpPr/>
          <p:nvPr/>
        </p:nvSpPr>
        <p:spPr>
          <a:xfrm>
            <a:off x="1953176" y="1780696"/>
            <a:ext cx="705394" cy="520696"/>
          </a:xfrm>
          <a:prstGeom prst="downArrow">
            <a:avLst/>
          </a:prstGeom>
          <a:solidFill>
            <a:schemeClr val="accent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下矢印 17"/>
          <p:cNvSpPr/>
          <p:nvPr/>
        </p:nvSpPr>
        <p:spPr>
          <a:xfrm>
            <a:off x="6235214" y="1762597"/>
            <a:ext cx="705394" cy="538795"/>
          </a:xfrm>
          <a:prstGeom prst="downArrow">
            <a:avLst/>
          </a:prstGeom>
          <a:solidFill>
            <a:schemeClr val="accent2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左右矢印 18"/>
          <p:cNvSpPr/>
          <p:nvPr/>
        </p:nvSpPr>
        <p:spPr>
          <a:xfrm>
            <a:off x="3735977" y="2301392"/>
            <a:ext cx="1628503" cy="809897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83738" y="3259854"/>
            <a:ext cx="2153154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Diffusion on </a:t>
            </a:r>
          </a:p>
          <a:p>
            <a:r>
              <a:rPr kumimoji="1" lang="en-US" altLang="ja-JP" sz="2000" dirty="0" smtClean="0"/>
              <a:t>Brownian particle</a:t>
            </a:r>
          </a:p>
          <a:p>
            <a:r>
              <a:rPr lang="en-US" altLang="ja-JP" sz="2000" dirty="0" smtClean="0"/>
              <a:t>model</a:t>
            </a:r>
            <a:endParaRPr kumimoji="1" lang="ja-JP" altLang="en-US" sz="2000" dirty="0"/>
          </a:p>
        </p:txBody>
      </p:sp>
      <p:sp>
        <p:nvSpPr>
          <p:cNvPr id="22" name="下矢印 21"/>
          <p:cNvSpPr/>
          <p:nvPr/>
        </p:nvSpPr>
        <p:spPr>
          <a:xfrm rot="16200000">
            <a:off x="2154245" y="3446675"/>
            <a:ext cx="1008649" cy="642019"/>
          </a:xfrm>
          <a:prstGeom prst="downArrow">
            <a:avLst/>
          </a:prstGeom>
          <a:solidFill>
            <a:schemeClr val="accent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下矢印 22"/>
          <p:cNvSpPr/>
          <p:nvPr/>
        </p:nvSpPr>
        <p:spPr>
          <a:xfrm rot="5400000">
            <a:off x="5860694" y="3435561"/>
            <a:ext cx="1063583" cy="585192"/>
          </a:xfrm>
          <a:prstGeom prst="downArrow">
            <a:avLst/>
          </a:prstGeom>
          <a:solidFill>
            <a:schemeClr val="accent2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下矢印 23"/>
          <p:cNvSpPr/>
          <p:nvPr/>
        </p:nvSpPr>
        <p:spPr>
          <a:xfrm>
            <a:off x="3096358" y="4066888"/>
            <a:ext cx="3003532" cy="1994277"/>
          </a:xfrm>
          <a:prstGeom prst="downArrow">
            <a:avLst>
              <a:gd name="adj1" fmla="val 50000"/>
              <a:gd name="adj2" fmla="val 27963"/>
            </a:avLst>
          </a:prstGeom>
          <a:gradFill>
            <a:gsLst>
              <a:gs pos="0">
                <a:srgbClr val="FF0000"/>
              </a:gs>
              <a:gs pos="100000">
                <a:srgbClr val="FF0000">
                  <a:alpha val="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8" t="27284" r="34097" b="26421"/>
          <a:stretch/>
        </p:blipFill>
        <p:spPr>
          <a:xfrm rot="5400000">
            <a:off x="105346" y="4408820"/>
            <a:ext cx="899165" cy="742384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5"/>
          <a:srcRect l="10159" t="9561" r="54625" b="66454"/>
          <a:stretch/>
        </p:blipFill>
        <p:spPr>
          <a:xfrm>
            <a:off x="8359512" y="4349754"/>
            <a:ext cx="726693" cy="879841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2195864" y="4335937"/>
            <a:ext cx="4804520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/>
              <a:t>Dynamical evolution in</a:t>
            </a:r>
          </a:p>
          <a:p>
            <a:pPr algn="ctr"/>
            <a:r>
              <a:rPr kumimoji="1" lang="en-US" altLang="ja-JP" sz="2800" dirty="0" smtClean="0"/>
              <a:t>realistic space-time evolution</a:t>
            </a:r>
            <a:endParaRPr kumimoji="1" lang="ja-JP" altLang="en-US" sz="2800" dirty="0"/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017" y="4659255"/>
            <a:ext cx="720809" cy="907684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7"/>
          <a:srcRect l="23189" r="28373" b="14266"/>
          <a:stretch/>
        </p:blipFill>
        <p:spPr>
          <a:xfrm>
            <a:off x="7066624" y="4659256"/>
            <a:ext cx="768013" cy="90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40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/>
          <p:cNvSpPr txBox="1"/>
          <p:nvPr/>
        </p:nvSpPr>
        <p:spPr>
          <a:xfrm>
            <a:off x="2912600" y="2999242"/>
            <a:ext cx="3275256" cy="1138773"/>
          </a:xfrm>
          <a:prstGeom prst="rect">
            <a:avLst/>
          </a:prstGeom>
          <a:solidFill>
            <a:srgbClr val="FF0000">
              <a:alpha val="10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solidFill>
                  <a:srgbClr val="FF0000"/>
                </a:solidFill>
              </a:rPr>
              <a:t>Comparison</a:t>
            </a:r>
          </a:p>
          <a:p>
            <a:pPr algn="ctr"/>
            <a:r>
              <a:rPr lang="en-US" altLang="ja-JP" sz="2000" dirty="0" smtClean="0">
                <a:solidFill>
                  <a:srgbClr val="FF0000"/>
                </a:solidFill>
              </a:rPr>
              <a:t>Deeper understanding</a:t>
            </a:r>
          </a:p>
          <a:p>
            <a:pPr algn="ctr"/>
            <a:r>
              <a:rPr kumimoji="1" lang="en-US" altLang="ja-JP" sz="2000" dirty="0" smtClean="0">
                <a:solidFill>
                  <a:srgbClr val="FF0000"/>
                </a:solidFill>
              </a:rPr>
              <a:t>on dynamics of fluctuations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7" name="楕円 6"/>
          <p:cNvSpPr/>
          <p:nvPr/>
        </p:nvSpPr>
        <p:spPr>
          <a:xfrm>
            <a:off x="2029097" y="1064139"/>
            <a:ext cx="5138057" cy="178354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00803" cy="584775"/>
          </a:xfrm>
        </p:spPr>
        <p:txBody>
          <a:bodyPr/>
          <a:lstStyle/>
          <a:p>
            <a:r>
              <a:rPr kumimoji="1" lang="en-US" altLang="ja-JP" dirty="0" smtClean="0"/>
              <a:t> Many Things To Do  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1311"/>
            <a:ext cx="1458202" cy="9718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ContrastingRightFacing"/>
            <a:lightRig rig="threePt" dir="t"/>
          </a:scene3d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11" y="1110292"/>
            <a:ext cx="1460582" cy="9718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threePt" dir="t"/>
          </a:scene3d>
        </p:spPr>
      </p:pic>
      <p:sp>
        <p:nvSpPr>
          <p:cNvPr id="6" name="テキスト ボックス 5"/>
          <p:cNvSpPr txBox="1"/>
          <p:nvPr/>
        </p:nvSpPr>
        <p:spPr>
          <a:xfrm>
            <a:off x="3139616" y="1565381"/>
            <a:ext cx="29170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Stochastic diffusion</a:t>
            </a:r>
          </a:p>
          <a:p>
            <a:pPr algn="ctr"/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model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685082" y="3265228"/>
            <a:ext cx="2395207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000" dirty="0" smtClean="0"/>
              <a:t>Coupling to</a:t>
            </a:r>
          </a:p>
          <a:p>
            <a:r>
              <a:rPr kumimoji="1" lang="en-US" altLang="ja-JP" sz="2000" dirty="0" smtClean="0"/>
              <a:t>chiral condensate</a:t>
            </a:r>
            <a:endParaRPr lang="en-US" altLang="ja-JP" sz="2000" dirty="0" smtClean="0"/>
          </a:p>
          <a:p>
            <a:r>
              <a:rPr kumimoji="1" lang="en-US" altLang="ja-JP" sz="2000" dirty="0" smtClean="0"/>
              <a:t>in chiral-fluid model</a:t>
            </a:r>
          </a:p>
        </p:txBody>
      </p:sp>
      <p:sp>
        <p:nvSpPr>
          <p:cNvPr id="13" name="角丸四角形 12"/>
          <p:cNvSpPr/>
          <p:nvPr/>
        </p:nvSpPr>
        <p:spPr>
          <a:xfrm>
            <a:off x="1458202" y="836232"/>
            <a:ext cx="1798804" cy="9010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/>
              <a:t>Gaussian</a:t>
            </a:r>
          </a:p>
          <a:p>
            <a:pPr algn="ctr"/>
            <a:r>
              <a:rPr lang="en-US" altLang="ja-JP" sz="2000"/>
              <a:t>Analytic</a:t>
            </a:r>
          </a:p>
        </p:txBody>
      </p:sp>
      <p:sp>
        <p:nvSpPr>
          <p:cNvPr id="14" name="角丸四角形 13"/>
          <p:cNvSpPr/>
          <p:nvPr/>
        </p:nvSpPr>
        <p:spPr>
          <a:xfrm>
            <a:off x="1229927" y="2259353"/>
            <a:ext cx="2255353" cy="9010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dirty="0"/>
              <a:t>analytic result</a:t>
            </a:r>
          </a:p>
          <a:p>
            <a:pPr algn="ctr"/>
            <a:r>
              <a:rPr lang="en-US" altLang="ja-JP" sz="2000" dirty="0"/>
              <a:t>for non-Gaussian</a:t>
            </a:r>
          </a:p>
        </p:txBody>
      </p:sp>
      <p:sp>
        <p:nvSpPr>
          <p:cNvPr id="15" name="角丸四角形 14"/>
          <p:cNvSpPr/>
          <p:nvPr/>
        </p:nvSpPr>
        <p:spPr>
          <a:xfrm>
            <a:off x="5612384" y="815530"/>
            <a:ext cx="1951054" cy="90102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dirty="0"/>
              <a:t>Non-Gaussian</a:t>
            </a:r>
          </a:p>
          <a:p>
            <a:pPr algn="ctr"/>
            <a:r>
              <a:rPr lang="en-US" altLang="ja-JP" sz="2000" dirty="0" err="1"/>
              <a:t>Stochasitc</a:t>
            </a:r>
            <a:endParaRPr lang="en-US" altLang="ja-JP" sz="2000" dirty="0"/>
          </a:p>
        </p:txBody>
      </p:sp>
      <p:sp>
        <p:nvSpPr>
          <p:cNvPr id="16" name="角丸四角形 15"/>
          <p:cNvSpPr/>
          <p:nvPr/>
        </p:nvSpPr>
        <p:spPr>
          <a:xfrm>
            <a:off x="5612384" y="2250048"/>
            <a:ext cx="1951054" cy="90102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dirty="0"/>
              <a:t>parameter</a:t>
            </a:r>
          </a:p>
          <a:p>
            <a:pPr algn="ctr"/>
            <a:r>
              <a:rPr lang="en-US" altLang="ja-JP" sz="2000" dirty="0"/>
              <a:t>dependence</a:t>
            </a:r>
          </a:p>
        </p:txBody>
      </p:sp>
      <p:sp>
        <p:nvSpPr>
          <p:cNvPr id="17" name="下矢印 16"/>
          <p:cNvSpPr/>
          <p:nvPr/>
        </p:nvSpPr>
        <p:spPr>
          <a:xfrm>
            <a:off x="1953176" y="1780696"/>
            <a:ext cx="705394" cy="520696"/>
          </a:xfrm>
          <a:prstGeom prst="downArrow">
            <a:avLst/>
          </a:prstGeom>
          <a:solidFill>
            <a:schemeClr val="accent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下矢印 17"/>
          <p:cNvSpPr/>
          <p:nvPr/>
        </p:nvSpPr>
        <p:spPr>
          <a:xfrm>
            <a:off x="6235214" y="1762597"/>
            <a:ext cx="705394" cy="538795"/>
          </a:xfrm>
          <a:prstGeom prst="downArrow">
            <a:avLst/>
          </a:prstGeom>
          <a:solidFill>
            <a:schemeClr val="accent2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左右矢印 18"/>
          <p:cNvSpPr/>
          <p:nvPr/>
        </p:nvSpPr>
        <p:spPr>
          <a:xfrm>
            <a:off x="3735977" y="2301392"/>
            <a:ext cx="1628503" cy="809897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83738" y="3259854"/>
            <a:ext cx="2153154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Diffusion on </a:t>
            </a:r>
          </a:p>
          <a:p>
            <a:r>
              <a:rPr kumimoji="1" lang="en-US" altLang="ja-JP" sz="2000" dirty="0" smtClean="0"/>
              <a:t>Brownian particle</a:t>
            </a:r>
          </a:p>
          <a:p>
            <a:r>
              <a:rPr lang="en-US" altLang="ja-JP" sz="2000" dirty="0" smtClean="0"/>
              <a:t>model</a:t>
            </a:r>
            <a:endParaRPr kumimoji="1" lang="ja-JP" altLang="en-US" sz="2000" dirty="0"/>
          </a:p>
        </p:txBody>
      </p:sp>
      <p:sp>
        <p:nvSpPr>
          <p:cNvPr id="22" name="下矢印 21"/>
          <p:cNvSpPr/>
          <p:nvPr/>
        </p:nvSpPr>
        <p:spPr>
          <a:xfrm rot="16200000">
            <a:off x="2154245" y="3446675"/>
            <a:ext cx="1008649" cy="642019"/>
          </a:xfrm>
          <a:prstGeom prst="downArrow">
            <a:avLst/>
          </a:prstGeom>
          <a:solidFill>
            <a:schemeClr val="accent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下矢印 22"/>
          <p:cNvSpPr/>
          <p:nvPr/>
        </p:nvSpPr>
        <p:spPr>
          <a:xfrm rot="5400000">
            <a:off x="5860694" y="3435561"/>
            <a:ext cx="1063583" cy="585192"/>
          </a:xfrm>
          <a:prstGeom prst="downArrow">
            <a:avLst/>
          </a:prstGeom>
          <a:solidFill>
            <a:schemeClr val="accent2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下矢印 23"/>
          <p:cNvSpPr/>
          <p:nvPr/>
        </p:nvSpPr>
        <p:spPr>
          <a:xfrm>
            <a:off x="3096358" y="4066889"/>
            <a:ext cx="3003532" cy="1985568"/>
          </a:xfrm>
          <a:prstGeom prst="downArrow">
            <a:avLst>
              <a:gd name="adj1" fmla="val 50000"/>
              <a:gd name="adj2" fmla="val 27963"/>
            </a:avLst>
          </a:prstGeom>
          <a:gradFill>
            <a:gsLst>
              <a:gs pos="0">
                <a:srgbClr val="FF0000"/>
              </a:gs>
              <a:gs pos="100000">
                <a:srgbClr val="FF0000">
                  <a:alpha val="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8" t="27284" r="34097" b="26421"/>
          <a:stretch/>
        </p:blipFill>
        <p:spPr>
          <a:xfrm rot="5400000">
            <a:off x="105346" y="4408820"/>
            <a:ext cx="899165" cy="742384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5"/>
          <a:srcRect l="10159" t="9561" r="54625" b="66454"/>
          <a:stretch/>
        </p:blipFill>
        <p:spPr>
          <a:xfrm>
            <a:off x="8359512" y="4349754"/>
            <a:ext cx="726693" cy="879841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2195864" y="4335937"/>
            <a:ext cx="4804520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/>
              <a:t>Dynamical evolution in</a:t>
            </a:r>
          </a:p>
          <a:p>
            <a:pPr algn="ctr"/>
            <a:r>
              <a:rPr kumimoji="1" lang="en-US" altLang="ja-JP" sz="2800" dirty="0" smtClean="0"/>
              <a:t>realistic space-time evolution</a:t>
            </a:r>
            <a:endParaRPr kumimoji="1" lang="ja-JP" altLang="en-US" sz="2800" dirty="0"/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017" y="4659255"/>
            <a:ext cx="720809" cy="907684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7"/>
          <a:srcRect l="23189" r="28373" b="14266"/>
          <a:stretch/>
        </p:blipFill>
        <p:spPr>
          <a:xfrm>
            <a:off x="7066624" y="4659256"/>
            <a:ext cx="768013" cy="907684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1058727" y="5950678"/>
            <a:ext cx="6983002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Realistic description of fluctuation dynamics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New methodology to search for phases of QCD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133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角丸四角形 17"/>
          <p:cNvSpPr/>
          <p:nvPr/>
        </p:nvSpPr>
        <p:spPr>
          <a:xfrm>
            <a:off x="4065839" y="3980908"/>
            <a:ext cx="4233429" cy="2524389"/>
          </a:xfrm>
          <a:prstGeom prst="roundRect">
            <a:avLst>
              <a:gd name="adj" fmla="val 1045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 16"/>
          <p:cNvSpPr/>
          <p:nvPr/>
        </p:nvSpPr>
        <p:spPr>
          <a:xfrm>
            <a:off x="635726" y="3980908"/>
            <a:ext cx="3082834" cy="2524389"/>
          </a:xfrm>
          <a:prstGeom prst="roundRect">
            <a:avLst>
              <a:gd name="adj" fmla="val 1045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279791" cy="584775"/>
          </a:xfrm>
        </p:spPr>
        <p:txBody>
          <a:bodyPr/>
          <a:lstStyle/>
          <a:p>
            <a:r>
              <a:rPr kumimoji="1" lang="en-US" altLang="ja-JP" dirty="0" smtClean="0"/>
              <a:t> Summary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5097" y="913041"/>
            <a:ext cx="779417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b="1" dirty="0" smtClean="0"/>
              <a:t>Beam-energy scan</a:t>
            </a:r>
            <a:r>
              <a:rPr lang="en-US" altLang="ja-JP" sz="2400" dirty="0" smtClean="0"/>
              <a:t>: world-wide exciting topics!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b="1" dirty="0" smtClean="0"/>
              <a:t>Fluctuations</a:t>
            </a:r>
            <a:r>
              <a:rPr kumimoji="1" lang="en-US" altLang="ja-JP" sz="2400" dirty="0" smtClean="0"/>
              <a:t>: important observables for the search for QCD phase structure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11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Proper description of dynamics of fluctuations is necessary, but has not been studied well.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b="1" dirty="0" smtClean="0">
                <a:solidFill>
                  <a:srgbClr val="FF0000"/>
                </a:solidFill>
              </a:rPr>
              <a:t>Osaka-Nantes bilateral collaboration will play a crucial role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in resolving these problems!!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21461" r="20933" b="47196"/>
          <a:stretch/>
        </p:blipFill>
        <p:spPr>
          <a:xfrm>
            <a:off x="6925560" y="4475506"/>
            <a:ext cx="1089668" cy="124712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23189" r="28373" b="14266"/>
          <a:stretch/>
        </p:blipFill>
        <p:spPr>
          <a:xfrm>
            <a:off x="5599612" y="4475506"/>
            <a:ext cx="1055218" cy="124712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/>
          <a:srcRect l="63024" t="36368" r="30448" b="52682"/>
          <a:stretch/>
        </p:blipFill>
        <p:spPr>
          <a:xfrm>
            <a:off x="2374560" y="4475506"/>
            <a:ext cx="991088" cy="124712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8" t="27284" r="34097" b="26421"/>
          <a:stretch/>
        </p:blipFill>
        <p:spPr>
          <a:xfrm rot="5400000">
            <a:off x="938001" y="4584232"/>
            <a:ext cx="1247119" cy="102966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6"/>
          <a:srcRect l="10159" t="9561" r="54625" b="66454"/>
          <a:stretch/>
        </p:blipFill>
        <p:spPr>
          <a:xfrm>
            <a:off x="4298840" y="4475506"/>
            <a:ext cx="1030043" cy="124712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981914" y="5722626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err="1" smtClean="0"/>
              <a:t>Masakiyo</a:t>
            </a:r>
            <a:endParaRPr kumimoji="1" lang="en-US" altLang="ja-JP" dirty="0" smtClean="0"/>
          </a:p>
          <a:p>
            <a:pPr algn="ctr"/>
            <a:r>
              <a:rPr lang="en-US" altLang="ja-JP" dirty="0" smtClean="0"/>
              <a:t>Kitazawa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264810" y="5722625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err="1" smtClean="0"/>
              <a:t>Yukinao</a:t>
            </a:r>
            <a:endParaRPr lang="en-US" altLang="ja-JP" dirty="0"/>
          </a:p>
          <a:p>
            <a:pPr algn="ctr"/>
            <a:r>
              <a:rPr kumimoji="1" lang="en-US" altLang="ja-JP" dirty="0" err="1" smtClean="0"/>
              <a:t>Akamatsu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214979" y="5722624"/>
            <a:ext cx="119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Marlene</a:t>
            </a:r>
          </a:p>
          <a:p>
            <a:pPr algn="ctr"/>
            <a:r>
              <a:rPr lang="en-US" altLang="ja-JP" dirty="0" err="1" smtClean="0"/>
              <a:t>Nahrgang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548842" y="5722623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err="1" smtClean="0"/>
              <a:t>Iurii</a:t>
            </a:r>
            <a:endParaRPr lang="en-US" altLang="ja-JP" dirty="0"/>
          </a:p>
          <a:p>
            <a:pPr algn="ctr"/>
            <a:r>
              <a:rPr kumimoji="1" lang="en-US" altLang="ja-JP" dirty="0" smtClean="0"/>
              <a:t>Karpenko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999752" y="5720729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Marcus</a:t>
            </a:r>
          </a:p>
          <a:p>
            <a:pPr algn="ctr"/>
            <a:r>
              <a:rPr lang="en-US" altLang="ja-JP" dirty="0" err="1" smtClean="0"/>
              <a:t>Bluhm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320273" y="3997062"/>
            <a:ext cx="1707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chemeClr val="tx2">
                    <a:lumMod val="50000"/>
                  </a:schemeClr>
                </a:solidFill>
              </a:rPr>
              <a:t>Osaka </a:t>
            </a:r>
            <a:r>
              <a:rPr lang="en-US" altLang="ja-JP" sz="2000" dirty="0" smtClean="0">
                <a:solidFill>
                  <a:schemeClr val="tx2">
                    <a:lumMod val="50000"/>
                  </a:schemeClr>
                </a:solidFill>
              </a:rPr>
              <a:t>Group</a:t>
            </a:r>
            <a:endParaRPr kumimoji="1" lang="ja-JP" alt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292726" y="3995965"/>
            <a:ext cx="1779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chemeClr val="accent2">
                    <a:lumMod val="50000"/>
                  </a:schemeClr>
                </a:solidFill>
              </a:rPr>
              <a:t>Nantes</a:t>
            </a:r>
            <a:r>
              <a:rPr kumimoji="1" lang="en-US" altLang="ja-JP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ja-JP" sz="2000" dirty="0" smtClean="0">
                <a:solidFill>
                  <a:schemeClr val="accent2">
                    <a:lumMod val="50000"/>
                  </a:schemeClr>
                </a:solidFill>
              </a:rPr>
              <a:t>Group</a:t>
            </a:r>
            <a:endParaRPr kumimoji="1" lang="ja-JP" alt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86743" y="6505297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and young students…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218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Beam-Energy Scan Program</a:t>
            </a:r>
            <a:br>
              <a:rPr kumimoji="1" lang="en-US" altLang="ja-JP" dirty="0" smtClean="0"/>
            </a:br>
            <a:r>
              <a:rPr lang="en-US" altLang="ja-JP" dirty="0" smtClean="0"/>
              <a:t>in Heavy-Ion Collisions</a:t>
            </a:r>
            <a:endParaRPr kumimoji="1" lang="ja-JP" altLang="en-US" dirty="0"/>
          </a:p>
        </p:txBody>
      </p:sp>
      <p:sp>
        <p:nvSpPr>
          <p:cNvPr id="212" name="正方形/長方形 211"/>
          <p:cNvSpPr/>
          <p:nvPr/>
        </p:nvSpPr>
        <p:spPr>
          <a:xfrm>
            <a:off x="1403898" y="1690689"/>
            <a:ext cx="6162167" cy="3815691"/>
          </a:xfrm>
          <a:prstGeom prst="rect">
            <a:avLst/>
          </a:prstGeom>
          <a:gradFill flip="none" rotWithShape="1">
            <a:gsLst>
              <a:gs pos="0">
                <a:srgbClr val="FF7C80">
                  <a:tint val="66000"/>
                  <a:satMod val="160000"/>
                </a:srgbClr>
              </a:gs>
              <a:gs pos="50000">
                <a:srgbClr val="FF7C80">
                  <a:tint val="44500"/>
                  <a:satMod val="160000"/>
                </a:srgbClr>
              </a:gs>
              <a:gs pos="100000">
                <a:srgbClr val="FF7C8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13" name="円/楕円 646"/>
          <p:cNvSpPr/>
          <p:nvPr/>
        </p:nvSpPr>
        <p:spPr>
          <a:xfrm>
            <a:off x="3923627" y="4988244"/>
            <a:ext cx="5103812" cy="1422400"/>
          </a:xfrm>
          <a:prstGeom prst="ellipse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14" name="円弧 213"/>
          <p:cNvSpPr/>
          <p:nvPr/>
        </p:nvSpPr>
        <p:spPr>
          <a:xfrm>
            <a:off x="-1643736" y="3759519"/>
            <a:ext cx="6096000" cy="4397375"/>
          </a:xfrm>
          <a:prstGeom prst="arc">
            <a:avLst/>
          </a:prstGeom>
          <a:solidFill>
            <a:srgbClr val="99CCFF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15" name="正方形/長方形 214"/>
          <p:cNvSpPr/>
          <p:nvPr/>
        </p:nvSpPr>
        <p:spPr>
          <a:xfrm>
            <a:off x="1405852" y="5959794"/>
            <a:ext cx="7024687" cy="45085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cxnSp>
        <p:nvCxnSpPr>
          <p:cNvPr id="216" name="直線矢印コネクタ 215"/>
          <p:cNvCxnSpPr/>
          <p:nvPr/>
        </p:nvCxnSpPr>
        <p:spPr>
          <a:xfrm rot="5400000" flipH="1" flipV="1">
            <a:off x="-761879" y="3920650"/>
            <a:ext cx="4335462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cxnSp>
        <p:nvCxnSpPr>
          <p:cNvPr id="217" name="直線矢印コネクタ 216"/>
          <p:cNvCxnSpPr/>
          <p:nvPr/>
        </p:nvCxnSpPr>
        <p:spPr>
          <a:xfrm>
            <a:off x="1272502" y="5959794"/>
            <a:ext cx="6429375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218" name="円/楕円 654"/>
          <p:cNvSpPr/>
          <p:nvPr/>
        </p:nvSpPr>
        <p:spPr>
          <a:xfrm>
            <a:off x="2136102" y="5504181"/>
            <a:ext cx="330200" cy="323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19" name="円/楕円 655"/>
          <p:cNvSpPr/>
          <p:nvPr/>
        </p:nvSpPr>
        <p:spPr>
          <a:xfrm>
            <a:off x="2317077" y="570103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0" name="円/楕円 656"/>
          <p:cNvSpPr/>
          <p:nvPr/>
        </p:nvSpPr>
        <p:spPr>
          <a:xfrm>
            <a:off x="2201189" y="5664519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1" name="円/楕円 657"/>
          <p:cNvSpPr/>
          <p:nvPr/>
        </p:nvSpPr>
        <p:spPr>
          <a:xfrm>
            <a:off x="2294852" y="556926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2" name="円/楕円 658"/>
          <p:cNvSpPr/>
          <p:nvPr/>
        </p:nvSpPr>
        <p:spPr>
          <a:xfrm>
            <a:off x="2001164" y="3437256"/>
            <a:ext cx="65088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3" name="円/楕円 659"/>
          <p:cNvSpPr/>
          <p:nvPr/>
        </p:nvSpPr>
        <p:spPr>
          <a:xfrm>
            <a:off x="1537614" y="5053331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4" name="円/楕円 660"/>
          <p:cNvSpPr/>
          <p:nvPr/>
        </p:nvSpPr>
        <p:spPr>
          <a:xfrm>
            <a:off x="5515889" y="5762944"/>
            <a:ext cx="65088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5" name="円/楕円 661"/>
          <p:cNvSpPr/>
          <p:nvPr/>
        </p:nvSpPr>
        <p:spPr>
          <a:xfrm>
            <a:off x="5247602" y="524700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6" name="円/楕円 662"/>
          <p:cNvSpPr/>
          <p:nvPr/>
        </p:nvSpPr>
        <p:spPr>
          <a:xfrm>
            <a:off x="4718964" y="576294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7" name="円/楕円 663"/>
          <p:cNvSpPr/>
          <p:nvPr/>
        </p:nvSpPr>
        <p:spPr>
          <a:xfrm rot="19629234">
            <a:off x="2001164" y="4727894"/>
            <a:ext cx="263525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8" name="円/楕円 664"/>
          <p:cNvSpPr>
            <a:spLocks noChangeArrowheads="1"/>
          </p:cNvSpPr>
          <p:nvPr/>
        </p:nvSpPr>
        <p:spPr bwMode="auto">
          <a:xfrm rot="-4990811">
            <a:off x="1673345" y="4468338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9" name="円/楕円 665"/>
          <p:cNvSpPr>
            <a:spLocks noChangeArrowheads="1"/>
          </p:cNvSpPr>
          <p:nvPr/>
        </p:nvSpPr>
        <p:spPr bwMode="auto">
          <a:xfrm rot="5190236">
            <a:off x="2201190" y="4275456"/>
            <a:ext cx="258762" cy="198437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0" name="円/楕円 666"/>
          <p:cNvSpPr/>
          <p:nvPr/>
        </p:nvSpPr>
        <p:spPr>
          <a:xfrm>
            <a:off x="3060027" y="5181919"/>
            <a:ext cx="333375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1" name="円/楕円 667"/>
          <p:cNvSpPr/>
          <p:nvPr/>
        </p:nvSpPr>
        <p:spPr>
          <a:xfrm>
            <a:off x="3261639" y="5569269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2" name="円/楕円 668"/>
          <p:cNvSpPr/>
          <p:nvPr/>
        </p:nvSpPr>
        <p:spPr>
          <a:xfrm>
            <a:off x="3658514" y="5375594"/>
            <a:ext cx="330200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3" name="テキスト ボックス 93"/>
          <p:cNvSpPr txBox="1">
            <a:spLocks noChangeArrowheads="1"/>
          </p:cNvSpPr>
          <p:nvPr/>
        </p:nvSpPr>
        <p:spPr bwMode="auto">
          <a:xfrm>
            <a:off x="3858539" y="6012181"/>
            <a:ext cx="1482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 smtClean="0">
                <a:solidFill>
                  <a:srgbClr val="000000"/>
                </a:solidFill>
                <a:cs typeface="Times New Roman" pitchFamily="18" charset="0"/>
              </a:rPr>
              <a:t>~10</a:t>
            </a:r>
            <a:r>
              <a:rPr lang="en-US" altLang="ja-JP" sz="2000" b="1" baseline="30000" dirty="0" smtClean="0">
                <a:solidFill>
                  <a:srgbClr val="000000"/>
                </a:solidFill>
                <a:cs typeface="Times New Roman" pitchFamily="18" charset="0"/>
              </a:rPr>
              <a:t>15</a:t>
            </a:r>
            <a:r>
              <a:rPr lang="en-US" altLang="ja-JP" sz="2000" b="1" i="1" dirty="0" smtClean="0">
                <a:solidFill>
                  <a:srgbClr val="000000"/>
                </a:solidFill>
                <a:cs typeface="Times New Roman" pitchFamily="18" charset="0"/>
              </a:rPr>
              <a:t>g/cm</a:t>
            </a:r>
            <a:r>
              <a:rPr lang="en-US" altLang="ja-JP" sz="2000" b="1" baseline="30000" dirty="0" smtClean="0">
                <a:solidFill>
                  <a:srgbClr val="00000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234" name="テキスト ボックス 94"/>
          <p:cNvSpPr txBox="1">
            <a:spLocks noChangeArrowheads="1"/>
          </p:cNvSpPr>
          <p:nvPr/>
        </p:nvSpPr>
        <p:spPr bwMode="auto">
          <a:xfrm rot="-5400000">
            <a:off x="577062" y="3476914"/>
            <a:ext cx="11400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smtClean="0">
                <a:solidFill>
                  <a:srgbClr val="000000"/>
                </a:solidFill>
                <a:latin typeface="Arial" panose="020B0604020202020204" pitchFamily="34" charset="0"/>
                <a:ea typeface="HGｺﾞｼｯｸE" pitchFamily="49" charset="-128"/>
                <a:cs typeface="Arial" panose="020B0604020202020204" pitchFamily="34" charset="0"/>
              </a:rPr>
              <a:t>150MeV</a:t>
            </a:r>
            <a:endParaRPr lang="ja-JP" altLang="en-US" sz="2000" baseline="30000" dirty="0" smtClean="0">
              <a:solidFill>
                <a:srgbClr val="000000"/>
              </a:solidFill>
              <a:latin typeface="Arial" panose="020B0604020202020204" pitchFamily="34" charset="0"/>
              <a:ea typeface="HGｺﾞｼｯｸE" pitchFamily="49" charset="-128"/>
              <a:cs typeface="Arial" panose="020B0604020202020204" pitchFamily="34" charset="0"/>
            </a:endParaRPr>
          </a:p>
        </p:txBody>
      </p:sp>
      <p:sp>
        <p:nvSpPr>
          <p:cNvPr id="235" name="線吹き出し 2 (枠付き) 234"/>
          <p:cNvSpPr>
            <a:spLocks/>
          </p:cNvSpPr>
          <p:nvPr/>
        </p:nvSpPr>
        <p:spPr bwMode="auto">
          <a:xfrm>
            <a:off x="1703508" y="6091556"/>
            <a:ext cx="1839912" cy="322262"/>
          </a:xfrm>
          <a:prstGeom prst="borderCallout2">
            <a:avLst>
              <a:gd name="adj1" fmla="val 29298"/>
              <a:gd name="adj2" fmla="val -1074"/>
              <a:gd name="adj3" fmla="val 29298"/>
              <a:gd name="adj4" fmla="val -11746"/>
              <a:gd name="adj5" fmla="val -27520"/>
              <a:gd name="adj6" fmla="val -11746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12700" algn="ctr">
            <a:solidFill>
              <a:srgbClr val="000000"/>
            </a:solidFill>
            <a:miter lim="800000"/>
            <a:headEnd/>
            <a:tailEnd/>
          </a:ln>
          <a:effectLst>
            <a:outerShdw sx="102000" sy="102000" algn="ctr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Our Universe</a:t>
            </a:r>
            <a:endParaRPr kumimoji="0" lang="ja-JP" altLang="en-US" b="1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6" name="円/楕円 672"/>
          <p:cNvSpPr>
            <a:spLocks noChangeArrowheads="1"/>
          </p:cNvSpPr>
          <p:nvPr/>
        </p:nvSpPr>
        <p:spPr bwMode="auto">
          <a:xfrm rot="-3497947">
            <a:off x="6512045" y="5181126"/>
            <a:ext cx="257175" cy="195262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7" name="円/楕円 673"/>
          <p:cNvSpPr/>
          <p:nvPr/>
        </p:nvSpPr>
        <p:spPr>
          <a:xfrm rot="1849631">
            <a:off x="6773189" y="5569269"/>
            <a:ext cx="265113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8" name="円/楕円 674"/>
          <p:cNvSpPr>
            <a:spLocks noChangeArrowheads="1"/>
          </p:cNvSpPr>
          <p:nvPr/>
        </p:nvSpPr>
        <p:spPr bwMode="auto">
          <a:xfrm rot="-4852152">
            <a:off x="5132508" y="5566888"/>
            <a:ext cx="260350" cy="201612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9" name="円/楕円 675"/>
          <p:cNvSpPr/>
          <p:nvPr/>
        </p:nvSpPr>
        <p:spPr>
          <a:xfrm rot="19961792">
            <a:off x="5644477" y="5310506"/>
            <a:ext cx="266700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0" name="円/楕円 676"/>
          <p:cNvSpPr/>
          <p:nvPr/>
        </p:nvSpPr>
        <p:spPr>
          <a:xfrm>
            <a:off x="6176289" y="5634356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1" name="円/楕円 677"/>
          <p:cNvSpPr/>
          <p:nvPr/>
        </p:nvSpPr>
        <p:spPr>
          <a:xfrm rot="1508149">
            <a:off x="4747539" y="5291456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2" name="円/楕円 678"/>
          <p:cNvSpPr/>
          <p:nvPr/>
        </p:nvSpPr>
        <p:spPr>
          <a:xfrm rot="19365573">
            <a:off x="1867814" y="3368994"/>
            <a:ext cx="268288" cy="196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ysDot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3" name="円/楕円 679"/>
          <p:cNvSpPr/>
          <p:nvPr/>
        </p:nvSpPr>
        <p:spPr>
          <a:xfrm rot="572975">
            <a:off x="1537614" y="3240406"/>
            <a:ext cx="263525" cy="196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ysDot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4" name="円/楕円 680"/>
          <p:cNvSpPr/>
          <p:nvPr/>
        </p:nvSpPr>
        <p:spPr>
          <a:xfrm>
            <a:off x="6904952" y="5675631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5" name="円/楕円 681"/>
          <p:cNvSpPr/>
          <p:nvPr/>
        </p:nvSpPr>
        <p:spPr>
          <a:xfrm>
            <a:off x="3393402" y="563435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6" name="円/楕円 682"/>
          <p:cNvSpPr/>
          <p:nvPr/>
        </p:nvSpPr>
        <p:spPr>
          <a:xfrm>
            <a:off x="6573164" y="5310506"/>
            <a:ext cx="68263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7" name="円/楕円 683"/>
          <p:cNvSpPr/>
          <p:nvPr/>
        </p:nvSpPr>
        <p:spPr>
          <a:xfrm>
            <a:off x="1588414" y="3305494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8" name="円/楕円 684"/>
          <p:cNvSpPr/>
          <p:nvPr/>
        </p:nvSpPr>
        <p:spPr>
          <a:xfrm>
            <a:off x="6242964" y="5697856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9" name="円/楕円 685"/>
          <p:cNvSpPr/>
          <p:nvPr/>
        </p:nvSpPr>
        <p:spPr>
          <a:xfrm>
            <a:off x="3193377" y="5375594"/>
            <a:ext cx="68262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0" name="円/楕円 686"/>
          <p:cNvSpPr/>
          <p:nvPr/>
        </p:nvSpPr>
        <p:spPr>
          <a:xfrm>
            <a:off x="6839864" y="5621656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1" name="円/楕円 687"/>
          <p:cNvSpPr/>
          <p:nvPr/>
        </p:nvSpPr>
        <p:spPr>
          <a:xfrm>
            <a:off x="1786852" y="4496119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2" name="円/楕円 688"/>
          <p:cNvSpPr/>
          <p:nvPr/>
        </p:nvSpPr>
        <p:spPr>
          <a:xfrm>
            <a:off x="5712739" y="537559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3" name="円/楕円 689"/>
          <p:cNvSpPr/>
          <p:nvPr/>
        </p:nvSpPr>
        <p:spPr>
          <a:xfrm>
            <a:off x="1588414" y="5116831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4" name="円/楕円 690"/>
          <p:cNvSpPr/>
          <p:nvPr/>
        </p:nvSpPr>
        <p:spPr>
          <a:xfrm>
            <a:off x="5779414" y="537559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5" name="円/楕円 691"/>
          <p:cNvSpPr/>
          <p:nvPr/>
        </p:nvSpPr>
        <p:spPr>
          <a:xfrm>
            <a:off x="2294852" y="4275456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6" name="円/楕円 692"/>
          <p:cNvSpPr/>
          <p:nvPr/>
        </p:nvSpPr>
        <p:spPr>
          <a:xfrm>
            <a:off x="5247602" y="5569269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7" name="円/楕円 693"/>
          <p:cNvSpPr/>
          <p:nvPr/>
        </p:nvSpPr>
        <p:spPr>
          <a:xfrm>
            <a:off x="6641427" y="5181919"/>
            <a:ext cx="63500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8" name="円/楕円 694"/>
          <p:cNvSpPr/>
          <p:nvPr/>
        </p:nvSpPr>
        <p:spPr>
          <a:xfrm>
            <a:off x="5247602" y="5697856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9" name="円/楕円 695"/>
          <p:cNvSpPr/>
          <p:nvPr/>
        </p:nvSpPr>
        <p:spPr>
          <a:xfrm>
            <a:off x="1537614" y="2594294"/>
            <a:ext cx="65088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0" name="円/楕円 696"/>
          <p:cNvSpPr/>
          <p:nvPr/>
        </p:nvSpPr>
        <p:spPr>
          <a:xfrm>
            <a:off x="4850727" y="537559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1" name="円/楕円 697"/>
          <p:cNvSpPr/>
          <p:nvPr/>
        </p:nvSpPr>
        <p:spPr>
          <a:xfrm>
            <a:off x="6309639" y="5697856"/>
            <a:ext cx="65088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2" name="円/楕円 698"/>
          <p:cNvSpPr/>
          <p:nvPr/>
        </p:nvSpPr>
        <p:spPr>
          <a:xfrm>
            <a:off x="4785639" y="5310506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3" name="円/楕円 699"/>
          <p:cNvSpPr/>
          <p:nvPr/>
        </p:nvSpPr>
        <p:spPr>
          <a:xfrm>
            <a:off x="1602702" y="2984819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4" name="円/楕円 700"/>
          <p:cNvSpPr/>
          <p:nvPr/>
        </p:nvSpPr>
        <p:spPr>
          <a:xfrm>
            <a:off x="3856952" y="5440681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5" name="円/楕円 701"/>
          <p:cNvSpPr/>
          <p:nvPr/>
        </p:nvSpPr>
        <p:spPr>
          <a:xfrm>
            <a:off x="3723602" y="5504181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6" name="円/楕円 702"/>
          <p:cNvSpPr/>
          <p:nvPr/>
        </p:nvSpPr>
        <p:spPr>
          <a:xfrm>
            <a:off x="2399627" y="3565844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7" name="円/楕円 703"/>
          <p:cNvSpPr/>
          <p:nvPr/>
        </p:nvSpPr>
        <p:spPr>
          <a:xfrm>
            <a:off x="3460077" y="5762944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8" name="円/楕円 704"/>
          <p:cNvSpPr/>
          <p:nvPr/>
        </p:nvSpPr>
        <p:spPr>
          <a:xfrm>
            <a:off x="3325139" y="576294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9" name="円/楕円 705"/>
          <p:cNvSpPr/>
          <p:nvPr/>
        </p:nvSpPr>
        <p:spPr>
          <a:xfrm>
            <a:off x="1691602" y="5124769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0" name="円/楕円 706"/>
          <p:cNvSpPr/>
          <p:nvPr/>
        </p:nvSpPr>
        <p:spPr>
          <a:xfrm>
            <a:off x="3129877" y="5247006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1" name="円/楕円 707"/>
          <p:cNvSpPr/>
          <p:nvPr/>
        </p:nvSpPr>
        <p:spPr>
          <a:xfrm>
            <a:off x="3261639" y="5291456"/>
            <a:ext cx="63500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2" name="円/楕円 708"/>
          <p:cNvSpPr/>
          <p:nvPr/>
        </p:nvSpPr>
        <p:spPr>
          <a:xfrm>
            <a:off x="2136102" y="4727894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3" name="円/楕円 709"/>
          <p:cNvSpPr/>
          <p:nvPr/>
        </p:nvSpPr>
        <p:spPr>
          <a:xfrm>
            <a:off x="4056977" y="4405631"/>
            <a:ext cx="65087" cy="6667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4" name="円/楕円 710"/>
          <p:cNvSpPr/>
          <p:nvPr/>
        </p:nvSpPr>
        <p:spPr>
          <a:xfrm>
            <a:off x="6773189" y="343725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5" name="円/楕円 711"/>
          <p:cNvSpPr/>
          <p:nvPr/>
        </p:nvSpPr>
        <p:spPr>
          <a:xfrm>
            <a:off x="5050752" y="4211956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6" name="円/楕円 712"/>
          <p:cNvSpPr/>
          <p:nvPr/>
        </p:nvSpPr>
        <p:spPr>
          <a:xfrm>
            <a:off x="3193377" y="2853056"/>
            <a:ext cx="68262" cy="66675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7" name="円/楕円 713"/>
          <p:cNvSpPr/>
          <p:nvPr/>
        </p:nvSpPr>
        <p:spPr>
          <a:xfrm>
            <a:off x="6904952" y="2659381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8" name="円/楕円 714"/>
          <p:cNvSpPr/>
          <p:nvPr/>
        </p:nvSpPr>
        <p:spPr>
          <a:xfrm>
            <a:off x="3757460" y="1964205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9" name="円/楕円 715"/>
          <p:cNvSpPr/>
          <p:nvPr/>
        </p:nvSpPr>
        <p:spPr>
          <a:xfrm>
            <a:off x="3525164" y="2465706"/>
            <a:ext cx="68263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0" name="円/楕円 716"/>
          <p:cNvSpPr/>
          <p:nvPr/>
        </p:nvSpPr>
        <p:spPr>
          <a:xfrm>
            <a:off x="2863177" y="3500756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1" name="円/楕円 717"/>
          <p:cNvSpPr/>
          <p:nvPr/>
        </p:nvSpPr>
        <p:spPr>
          <a:xfrm>
            <a:off x="5644477" y="2659381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2" name="円/楕円 718"/>
          <p:cNvSpPr/>
          <p:nvPr/>
        </p:nvSpPr>
        <p:spPr>
          <a:xfrm>
            <a:off x="5115839" y="2724469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3" name="円/楕円 719"/>
          <p:cNvSpPr/>
          <p:nvPr/>
        </p:nvSpPr>
        <p:spPr>
          <a:xfrm>
            <a:off x="2929852" y="2143444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4" name="円/楕円 720"/>
          <p:cNvSpPr/>
          <p:nvPr/>
        </p:nvSpPr>
        <p:spPr>
          <a:xfrm>
            <a:off x="2201189" y="2206944"/>
            <a:ext cx="63500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5" name="円/楕円 721"/>
          <p:cNvSpPr/>
          <p:nvPr/>
        </p:nvSpPr>
        <p:spPr>
          <a:xfrm>
            <a:off x="5846089" y="3500756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6" name="円/楕円 722"/>
          <p:cNvSpPr/>
          <p:nvPr/>
        </p:nvSpPr>
        <p:spPr>
          <a:xfrm>
            <a:off x="4388764" y="4211956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7" name="円/楕円 723"/>
          <p:cNvSpPr/>
          <p:nvPr/>
        </p:nvSpPr>
        <p:spPr>
          <a:xfrm>
            <a:off x="5446039" y="4018281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8" name="円/楕円 724"/>
          <p:cNvSpPr/>
          <p:nvPr/>
        </p:nvSpPr>
        <p:spPr>
          <a:xfrm>
            <a:off x="3393402" y="2143444"/>
            <a:ext cx="66675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9" name="円/楕円 725"/>
          <p:cNvSpPr/>
          <p:nvPr/>
        </p:nvSpPr>
        <p:spPr>
          <a:xfrm>
            <a:off x="6839864" y="3888106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0" name="円/楕円 726"/>
          <p:cNvSpPr/>
          <p:nvPr/>
        </p:nvSpPr>
        <p:spPr>
          <a:xfrm>
            <a:off x="1685252" y="3305494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1" name="円/楕円 727"/>
          <p:cNvSpPr/>
          <p:nvPr/>
        </p:nvSpPr>
        <p:spPr>
          <a:xfrm>
            <a:off x="4917402" y="4665981"/>
            <a:ext cx="65087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2" name="円/楕円 728"/>
          <p:cNvSpPr/>
          <p:nvPr/>
        </p:nvSpPr>
        <p:spPr>
          <a:xfrm>
            <a:off x="1934489" y="2400619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3" name="円/楕円 729"/>
          <p:cNvSpPr/>
          <p:nvPr/>
        </p:nvSpPr>
        <p:spPr>
          <a:xfrm>
            <a:off x="2001164" y="3408681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4" name="円/楕円 730"/>
          <p:cNvSpPr/>
          <p:nvPr/>
        </p:nvSpPr>
        <p:spPr>
          <a:xfrm>
            <a:off x="6242964" y="460089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5" name="円/楕円 731"/>
          <p:cNvSpPr/>
          <p:nvPr/>
        </p:nvSpPr>
        <p:spPr>
          <a:xfrm>
            <a:off x="1670964" y="2078356"/>
            <a:ext cx="65088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6" name="円/楕円 732"/>
          <p:cNvSpPr/>
          <p:nvPr/>
        </p:nvSpPr>
        <p:spPr>
          <a:xfrm>
            <a:off x="2310727" y="4381819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7" name="円/楕円 733"/>
          <p:cNvSpPr/>
          <p:nvPr/>
        </p:nvSpPr>
        <p:spPr>
          <a:xfrm>
            <a:off x="1926552" y="3486469"/>
            <a:ext cx="68262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8" name="円/楕円 734"/>
          <p:cNvSpPr/>
          <p:nvPr/>
        </p:nvSpPr>
        <p:spPr>
          <a:xfrm>
            <a:off x="2264689" y="3111819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9" name="円/楕円 735"/>
          <p:cNvSpPr/>
          <p:nvPr/>
        </p:nvSpPr>
        <p:spPr>
          <a:xfrm>
            <a:off x="1742402" y="4586606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0" name="円/楕円 736"/>
          <p:cNvSpPr/>
          <p:nvPr/>
        </p:nvSpPr>
        <p:spPr>
          <a:xfrm>
            <a:off x="2066252" y="4832669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1" name="円/楕円 737"/>
          <p:cNvSpPr/>
          <p:nvPr/>
        </p:nvSpPr>
        <p:spPr>
          <a:xfrm>
            <a:off x="2001164" y="2853056"/>
            <a:ext cx="65088" cy="66675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2" name="円/楕円 738"/>
          <p:cNvSpPr/>
          <p:nvPr/>
        </p:nvSpPr>
        <p:spPr>
          <a:xfrm>
            <a:off x="4652289" y="2530794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3" name="円/楕円 739"/>
          <p:cNvSpPr/>
          <p:nvPr/>
        </p:nvSpPr>
        <p:spPr>
          <a:xfrm>
            <a:off x="2596477" y="2530794"/>
            <a:ext cx="68262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4" name="円/楕円 740"/>
          <p:cNvSpPr/>
          <p:nvPr/>
        </p:nvSpPr>
        <p:spPr>
          <a:xfrm>
            <a:off x="1537614" y="2853056"/>
            <a:ext cx="65088" cy="66675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5" name="円/楕円 741"/>
          <p:cNvSpPr/>
          <p:nvPr/>
        </p:nvSpPr>
        <p:spPr>
          <a:xfrm>
            <a:off x="5515889" y="1964205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6" name="円/楕円 742"/>
          <p:cNvSpPr/>
          <p:nvPr/>
        </p:nvSpPr>
        <p:spPr>
          <a:xfrm>
            <a:off x="1801139" y="298481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7" name="円/楕円 743"/>
          <p:cNvSpPr/>
          <p:nvPr/>
        </p:nvSpPr>
        <p:spPr>
          <a:xfrm>
            <a:off x="4850727" y="3049906"/>
            <a:ext cx="66675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8" name="円/楕円 744"/>
          <p:cNvSpPr/>
          <p:nvPr/>
        </p:nvSpPr>
        <p:spPr>
          <a:xfrm>
            <a:off x="6641427" y="4340544"/>
            <a:ext cx="63500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9" name="円/楕円 745"/>
          <p:cNvSpPr/>
          <p:nvPr/>
        </p:nvSpPr>
        <p:spPr>
          <a:xfrm>
            <a:off x="7170064" y="460089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0" name="円/楕円 746"/>
          <p:cNvSpPr/>
          <p:nvPr/>
        </p:nvSpPr>
        <p:spPr>
          <a:xfrm>
            <a:off x="7303414" y="3694431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1" name="円/楕円 747"/>
          <p:cNvSpPr/>
          <p:nvPr/>
        </p:nvSpPr>
        <p:spPr>
          <a:xfrm>
            <a:off x="2001164" y="3111819"/>
            <a:ext cx="65088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2" name="円/楕円 748"/>
          <p:cNvSpPr/>
          <p:nvPr/>
        </p:nvSpPr>
        <p:spPr>
          <a:xfrm>
            <a:off x="1934489" y="201326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3" name="円/楕円 749"/>
          <p:cNvSpPr/>
          <p:nvPr/>
        </p:nvSpPr>
        <p:spPr>
          <a:xfrm>
            <a:off x="7303414" y="2108221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4" name="円/楕円 750"/>
          <p:cNvSpPr/>
          <p:nvPr/>
        </p:nvSpPr>
        <p:spPr>
          <a:xfrm>
            <a:off x="7170064" y="3240406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5" name="円/楕円 751"/>
          <p:cNvSpPr/>
          <p:nvPr/>
        </p:nvSpPr>
        <p:spPr>
          <a:xfrm>
            <a:off x="6773189" y="298481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6" name="円/楕円 752"/>
          <p:cNvSpPr/>
          <p:nvPr/>
        </p:nvSpPr>
        <p:spPr>
          <a:xfrm>
            <a:off x="6439814" y="3824606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7" name="円/楕円 753"/>
          <p:cNvSpPr/>
          <p:nvPr/>
        </p:nvSpPr>
        <p:spPr>
          <a:xfrm>
            <a:off x="2466302" y="291973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8" name="円/楕円 754"/>
          <p:cNvSpPr/>
          <p:nvPr/>
        </p:nvSpPr>
        <p:spPr>
          <a:xfrm>
            <a:off x="5779414" y="298481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9" name="円/楕円 755"/>
          <p:cNvSpPr/>
          <p:nvPr/>
        </p:nvSpPr>
        <p:spPr>
          <a:xfrm>
            <a:off x="3790277" y="3240406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0" name="円/楕円 756"/>
          <p:cNvSpPr/>
          <p:nvPr/>
        </p:nvSpPr>
        <p:spPr>
          <a:xfrm>
            <a:off x="2929852" y="3759519"/>
            <a:ext cx="65087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1" name="円/楕円 757"/>
          <p:cNvSpPr/>
          <p:nvPr/>
        </p:nvSpPr>
        <p:spPr>
          <a:xfrm>
            <a:off x="1736052" y="2724469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2" name="円/楕円 758"/>
          <p:cNvSpPr/>
          <p:nvPr/>
        </p:nvSpPr>
        <p:spPr>
          <a:xfrm>
            <a:off x="1670964" y="2337119"/>
            <a:ext cx="65088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3" name="円/楕円 759"/>
          <p:cNvSpPr/>
          <p:nvPr/>
        </p:nvSpPr>
        <p:spPr>
          <a:xfrm>
            <a:off x="1470939" y="1949769"/>
            <a:ext cx="66675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4" name="円/楕円 760"/>
          <p:cNvSpPr/>
          <p:nvPr/>
        </p:nvSpPr>
        <p:spPr>
          <a:xfrm>
            <a:off x="4388764" y="4727894"/>
            <a:ext cx="63500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5" name="円/楕円 761"/>
          <p:cNvSpPr/>
          <p:nvPr/>
        </p:nvSpPr>
        <p:spPr>
          <a:xfrm>
            <a:off x="3525164" y="3500756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6" name="円/楕円 762"/>
          <p:cNvSpPr/>
          <p:nvPr/>
        </p:nvSpPr>
        <p:spPr>
          <a:xfrm>
            <a:off x="2466302" y="3368994"/>
            <a:ext cx="65087" cy="68262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7" name="円/楕円 763"/>
          <p:cNvSpPr/>
          <p:nvPr/>
        </p:nvSpPr>
        <p:spPr>
          <a:xfrm>
            <a:off x="5115839" y="369443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8" name="円/楕円 764"/>
          <p:cNvSpPr/>
          <p:nvPr/>
        </p:nvSpPr>
        <p:spPr>
          <a:xfrm>
            <a:off x="3460077" y="3888106"/>
            <a:ext cx="65087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9" name="円/楕円 765"/>
          <p:cNvSpPr/>
          <p:nvPr/>
        </p:nvSpPr>
        <p:spPr>
          <a:xfrm>
            <a:off x="5580977" y="4472306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0" name="円/楕円 766"/>
          <p:cNvSpPr/>
          <p:nvPr/>
        </p:nvSpPr>
        <p:spPr>
          <a:xfrm>
            <a:off x="6573164" y="2272031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1" name="円/楕円 767"/>
          <p:cNvSpPr/>
          <p:nvPr/>
        </p:nvSpPr>
        <p:spPr>
          <a:xfrm>
            <a:off x="6309639" y="3759519"/>
            <a:ext cx="65088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2" name="円/楕円 768"/>
          <p:cNvSpPr/>
          <p:nvPr/>
        </p:nvSpPr>
        <p:spPr>
          <a:xfrm>
            <a:off x="4587202" y="4535806"/>
            <a:ext cx="65087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3" name="円/楕円 769"/>
          <p:cNvSpPr/>
          <p:nvPr/>
        </p:nvSpPr>
        <p:spPr>
          <a:xfrm>
            <a:off x="6439814" y="2984819"/>
            <a:ext cx="69850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4" name="円/楕円 770"/>
          <p:cNvSpPr/>
          <p:nvPr/>
        </p:nvSpPr>
        <p:spPr>
          <a:xfrm>
            <a:off x="3923627" y="3305494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5" name="円/楕円 771"/>
          <p:cNvSpPr/>
          <p:nvPr/>
        </p:nvSpPr>
        <p:spPr>
          <a:xfrm>
            <a:off x="3593427" y="3888106"/>
            <a:ext cx="65087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6" name="円/楕円 772"/>
          <p:cNvSpPr/>
          <p:nvPr/>
        </p:nvSpPr>
        <p:spPr>
          <a:xfrm>
            <a:off x="5779414" y="3175319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7" name="円/楕円 773"/>
          <p:cNvSpPr/>
          <p:nvPr/>
        </p:nvSpPr>
        <p:spPr>
          <a:xfrm>
            <a:off x="4652289" y="343725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8" name="円/楕円 774"/>
          <p:cNvSpPr/>
          <p:nvPr/>
        </p:nvSpPr>
        <p:spPr>
          <a:xfrm>
            <a:off x="4517352" y="3759519"/>
            <a:ext cx="69850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9" name="円/楕円 775"/>
          <p:cNvSpPr/>
          <p:nvPr/>
        </p:nvSpPr>
        <p:spPr>
          <a:xfrm>
            <a:off x="4982489" y="3953194"/>
            <a:ext cx="68263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0" name="円/楕円 776"/>
          <p:cNvSpPr/>
          <p:nvPr/>
        </p:nvSpPr>
        <p:spPr>
          <a:xfrm>
            <a:off x="3790277" y="434054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1" name="円/楕円 777"/>
          <p:cNvSpPr/>
          <p:nvPr/>
        </p:nvSpPr>
        <p:spPr>
          <a:xfrm>
            <a:off x="5050752" y="4211956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2" name="円/楕円 778"/>
          <p:cNvSpPr/>
          <p:nvPr/>
        </p:nvSpPr>
        <p:spPr>
          <a:xfrm>
            <a:off x="6374727" y="4211956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3" name="円/楕円 779"/>
          <p:cNvSpPr/>
          <p:nvPr/>
        </p:nvSpPr>
        <p:spPr>
          <a:xfrm>
            <a:off x="4187152" y="2853056"/>
            <a:ext cx="66675" cy="6667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4" name="円/楕円 780"/>
          <p:cNvSpPr/>
          <p:nvPr/>
        </p:nvSpPr>
        <p:spPr>
          <a:xfrm>
            <a:off x="5314277" y="2659381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5" name="円/楕円 781"/>
          <p:cNvSpPr/>
          <p:nvPr/>
        </p:nvSpPr>
        <p:spPr>
          <a:xfrm>
            <a:off x="4388764" y="3368994"/>
            <a:ext cx="63500" cy="68262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6" name="円/楕円 782"/>
          <p:cNvSpPr/>
          <p:nvPr/>
        </p:nvSpPr>
        <p:spPr>
          <a:xfrm>
            <a:off x="6176289" y="4665981"/>
            <a:ext cx="66675" cy="6191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7" name="円/楕円 783"/>
          <p:cNvSpPr/>
          <p:nvPr/>
        </p:nvSpPr>
        <p:spPr>
          <a:xfrm>
            <a:off x="6839864" y="4018281"/>
            <a:ext cx="65088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8" name="円/楕円 784"/>
          <p:cNvSpPr/>
          <p:nvPr/>
        </p:nvSpPr>
        <p:spPr>
          <a:xfrm>
            <a:off x="6704927" y="2530794"/>
            <a:ext cx="68262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9" name="円/楕円 785"/>
          <p:cNvSpPr/>
          <p:nvPr/>
        </p:nvSpPr>
        <p:spPr>
          <a:xfrm>
            <a:off x="6704927" y="3565844"/>
            <a:ext cx="68262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0" name="円/楕円 786"/>
          <p:cNvSpPr/>
          <p:nvPr/>
        </p:nvSpPr>
        <p:spPr>
          <a:xfrm>
            <a:off x="6309639" y="3305494"/>
            <a:ext cx="65088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1" name="円/楕円 787"/>
          <p:cNvSpPr/>
          <p:nvPr/>
        </p:nvSpPr>
        <p:spPr>
          <a:xfrm>
            <a:off x="5976264" y="414686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2" name="円/楕円 788"/>
          <p:cNvSpPr/>
          <p:nvPr/>
        </p:nvSpPr>
        <p:spPr>
          <a:xfrm>
            <a:off x="5314277" y="3305494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3" name="円/楕円 789"/>
          <p:cNvSpPr/>
          <p:nvPr/>
        </p:nvSpPr>
        <p:spPr>
          <a:xfrm>
            <a:off x="4652289" y="4018281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4" name="円/楕円 790"/>
          <p:cNvSpPr/>
          <p:nvPr/>
        </p:nvSpPr>
        <p:spPr>
          <a:xfrm>
            <a:off x="4587202" y="2143444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5" name="円/楕円 791"/>
          <p:cNvSpPr/>
          <p:nvPr/>
        </p:nvSpPr>
        <p:spPr>
          <a:xfrm>
            <a:off x="7435177" y="524700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6" name="円/楕円 792"/>
          <p:cNvSpPr/>
          <p:nvPr/>
        </p:nvSpPr>
        <p:spPr>
          <a:xfrm>
            <a:off x="7170064" y="298481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7" name="円/楕円 793"/>
          <p:cNvSpPr/>
          <p:nvPr/>
        </p:nvSpPr>
        <p:spPr>
          <a:xfrm>
            <a:off x="7303414" y="5762944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8" name="円/楕円 794"/>
          <p:cNvSpPr/>
          <p:nvPr/>
        </p:nvSpPr>
        <p:spPr>
          <a:xfrm>
            <a:off x="5050752" y="4792981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9" name="円/楕円 795"/>
          <p:cNvSpPr/>
          <p:nvPr/>
        </p:nvSpPr>
        <p:spPr>
          <a:xfrm>
            <a:off x="3060027" y="3175319"/>
            <a:ext cx="69850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0" name="円/楕円 796"/>
          <p:cNvSpPr/>
          <p:nvPr/>
        </p:nvSpPr>
        <p:spPr>
          <a:xfrm>
            <a:off x="6904952" y="4665981"/>
            <a:ext cx="68262" cy="6191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1" name="円/楕円 797"/>
          <p:cNvSpPr/>
          <p:nvPr/>
        </p:nvSpPr>
        <p:spPr>
          <a:xfrm>
            <a:off x="5779414" y="4535806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2" name="円/楕円 798"/>
          <p:cNvSpPr/>
          <p:nvPr/>
        </p:nvSpPr>
        <p:spPr>
          <a:xfrm>
            <a:off x="5314277" y="5440681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3" name="円/楕円 799"/>
          <p:cNvSpPr/>
          <p:nvPr/>
        </p:nvSpPr>
        <p:spPr>
          <a:xfrm>
            <a:off x="6509664" y="5310506"/>
            <a:ext cx="63500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4" name="円/楕円 800"/>
          <p:cNvSpPr/>
          <p:nvPr/>
        </p:nvSpPr>
        <p:spPr>
          <a:xfrm>
            <a:off x="4917402" y="5828031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5" name="円/楕円 801"/>
          <p:cNvSpPr/>
          <p:nvPr/>
        </p:nvSpPr>
        <p:spPr>
          <a:xfrm>
            <a:off x="6573164" y="556926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6" name="円/楕円 802"/>
          <p:cNvSpPr/>
          <p:nvPr/>
        </p:nvSpPr>
        <p:spPr>
          <a:xfrm>
            <a:off x="6641427" y="5828031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7" name="円/楕円 803"/>
          <p:cNvSpPr/>
          <p:nvPr/>
        </p:nvSpPr>
        <p:spPr>
          <a:xfrm>
            <a:off x="5314277" y="434054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8" name="円/楕円 804"/>
          <p:cNvSpPr/>
          <p:nvPr/>
        </p:nvSpPr>
        <p:spPr>
          <a:xfrm>
            <a:off x="6176289" y="4018281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9" name="円/楕円 805"/>
          <p:cNvSpPr/>
          <p:nvPr/>
        </p:nvSpPr>
        <p:spPr>
          <a:xfrm>
            <a:off x="5515889" y="4856481"/>
            <a:ext cx="65088" cy="66675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0" name="円/楕円 806"/>
          <p:cNvSpPr/>
          <p:nvPr/>
        </p:nvSpPr>
        <p:spPr>
          <a:xfrm>
            <a:off x="6904952" y="5310506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1" name="円/楕円 807"/>
          <p:cNvSpPr/>
          <p:nvPr/>
        </p:nvSpPr>
        <p:spPr>
          <a:xfrm>
            <a:off x="7038302" y="537559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2" name="円/楕円 808"/>
          <p:cNvSpPr/>
          <p:nvPr/>
        </p:nvSpPr>
        <p:spPr>
          <a:xfrm>
            <a:off x="6176289" y="5440681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3" name="円/楕円 809"/>
          <p:cNvSpPr/>
          <p:nvPr/>
        </p:nvSpPr>
        <p:spPr>
          <a:xfrm>
            <a:off x="6044527" y="511683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4" name="円/楕円 810"/>
          <p:cNvSpPr/>
          <p:nvPr/>
        </p:nvSpPr>
        <p:spPr>
          <a:xfrm>
            <a:off x="7435177" y="4792981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5" name="円/楕円 811"/>
          <p:cNvSpPr/>
          <p:nvPr/>
        </p:nvSpPr>
        <p:spPr>
          <a:xfrm>
            <a:off x="7104977" y="5634356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6" name="円/楕円 812"/>
          <p:cNvSpPr/>
          <p:nvPr/>
        </p:nvSpPr>
        <p:spPr>
          <a:xfrm>
            <a:off x="6439814" y="4792981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7" name="円/楕円 813"/>
          <p:cNvSpPr/>
          <p:nvPr/>
        </p:nvSpPr>
        <p:spPr>
          <a:xfrm>
            <a:off x="5779414" y="550418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8" name="円/楕円 814"/>
          <p:cNvSpPr/>
          <p:nvPr/>
        </p:nvSpPr>
        <p:spPr>
          <a:xfrm>
            <a:off x="7236739" y="408178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9" name="円/楕円 815"/>
          <p:cNvSpPr/>
          <p:nvPr/>
        </p:nvSpPr>
        <p:spPr>
          <a:xfrm>
            <a:off x="5446039" y="3368994"/>
            <a:ext cx="69850" cy="68262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0" name="円/楕円 816"/>
          <p:cNvSpPr/>
          <p:nvPr/>
        </p:nvSpPr>
        <p:spPr>
          <a:xfrm>
            <a:off x="3723602" y="414686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1" name="円/楕円 817"/>
          <p:cNvSpPr/>
          <p:nvPr/>
        </p:nvSpPr>
        <p:spPr>
          <a:xfrm>
            <a:off x="6109614" y="2659381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2" name="円/楕円 818"/>
          <p:cNvSpPr/>
          <p:nvPr/>
        </p:nvSpPr>
        <p:spPr>
          <a:xfrm>
            <a:off x="3060027" y="2919731"/>
            <a:ext cx="69850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3" name="円/楕円 819"/>
          <p:cNvSpPr/>
          <p:nvPr/>
        </p:nvSpPr>
        <p:spPr>
          <a:xfrm>
            <a:off x="2729827" y="3500756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4" name="円/楕円 820"/>
          <p:cNvSpPr/>
          <p:nvPr/>
        </p:nvSpPr>
        <p:spPr>
          <a:xfrm>
            <a:off x="4917402" y="2787969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5" name="円/楕円 821"/>
          <p:cNvSpPr/>
          <p:nvPr/>
        </p:nvSpPr>
        <p:spPr>
          <a:xfrm>
            <a:off x="3790277" y="265938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6" name="円/楕円 822"/>
          <p:cNvSpPr/>
          <p:nvPr/>
        </p:nvSpPr>
        <p:spPr>
          <a:xfrm>
            <a:off x="3325139" y="356584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7" name="円/楕円 823"/>
          <p:cNvSpPr/>
          <p:nvPr/>
        </p:nvSpPr>
        <p:spPr>
          <a:xfrm>
            <a:off x="4517352" y="3437256"/>
            <a:ext cx="6985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8" name="円/楕円 824"/>
          <p:cNvSpPr/>
          <p:nvPr/>
        </p:nvSpPr>
        <p:spPr>
          <a:xfrm>
            <a:off x="2929852" y="3953194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9" name="円/楕円 825"/>
          <p:cNvSpPr/>
          <p:nvPr/>
        </p:nvSpPr>
        <p:spPr>
          <a:xfrm>
            <a:off x="4187152" y="3824606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0" name="円/楕円 826"/>
          <p:cNvSpPr/>
          <p:nvPr/>
        </p:nvSpPr>
        <p:spPr>
          <a:xfrm>
            <a:off x="5515889" y="3824606"/>
            <a:ext cx="65088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1" name="円/楕円 827"/>
          <p:cNvSpPr/>
          <p:nvPr/>
        </p:nvSpPr>
        <p:spPr>
          <a:xfrm>
            <a:off x="2994939" y="2594294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2" name="円/楕円 828"/>
          <p:cNvSpPr/>
          <p:nvPr/>
        </p:nvSpPr>
        <p:spPr>
          <a:xfrm>
            <a:off x="4187152" y="2143444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3" name="円/楕円 829"/>
          <p:cNvSpPr/>
          <p:nvPr/>
        </p:nvSpPr>
        <p:spPr>
          <a:xfrm>
            <a:off x="3525164" y="298481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4" name="円/楕円 830"/>
          <p:cNvSpPr/>
          <p:nvPr/>
        </p:nvSpPr>
        <p:spPr>
          <a:xfrm>
            <a:off x="5580977" y="4211956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5" name="円/楕円 831"/>
          <p:cNvSpPr/>
          <p:nvPr/>
        </p:nvSpPr>
        <p:spPr>
          <a:xfrm>
            <a:off x="5976264" y="3630931"/>
            <a:ext cx="68263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6" name="円/楕円 832"/>
          <p:cNvSpPr/>
          <p:nvPr/>
        </p:nvSpPr>
        <p:spPr>
          <a:xfrm>
            <a:off x="5976264" y="220694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7" name="円/楕円 833"/>
          <p:cNvSpPr/>
          <p:nvPr/>
        </p:nvSpPr>
        <p:spPr>
          <a:xfrm>
            <a:off x="6044527" y="3305494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8" name="円/楕円 834"/>
          <p:cNvSpPr/>
          <p:nvPr/>
        </p:nvSpPr>
        <p:spPr>
          <a:xfrm>
            <a:off x="5446039" y="2919731"/>
            <a:ext cx="69850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9" name="円/楕円 835"/>
          <p:cNvSpPr/>
          <p:nvPr/>
        </p:nvSpPr>
        <p:spPr>
          <a:xfrm>
            <a:off x="5380952" y="3630931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0" name="円/楕円 836"/>
          <p:cNvSpPr/>
          <p:nvPr/>
        </p:nvSpPr>
        <p:spPr>
          <a:xfrm>
            <a:off x="4452264" y="2919731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1" name="円/楕円 837"/>
          <p:cNvSpPr/>
          <p:nvPr/>
        </p:nvSpPr>
        <p:spPr>
          <a:xfrm>
            <a:off x="3812502" y="5569269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2" name="円/楕円 838"/>
          <p:cNvSpPr/>
          <p:nvPr/>
        </p:nvSpPr>
        <p:spPr>
          <a:xfrm>
            <a:off x="5247602" y="220694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3" name="テキスト ボックス 402"/>
          <p:cNvSpPr txBox="1"/>
          <p:nvPr/>
        </p:nvSpPr>
        <p:spPr>
          <a:xfrm>
            <a:off x="5198389" y="5220019"/>
            <a:ext cx="1348446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Color SC</a:t>
            </a:r>
            <a:endParaRPr lang="ja-JP" altLang="en-US" sz="20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04" name="テキスト ボックス 403"/>
          <p:cNvSpPr txBox="1"/>
          <p:nvPr/>
        </p:nvSpPr>
        <p:spPr>
          <a:xfrm>
            <a:off x="2879052" y="2627631"/>
            <a:ext cx="2935419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Quark-Gluon Plasma</a:t>
            </a:r>
            <a:endParaRPr lang="ja-JP" altLang="en-US" sz="20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05" name="テキスト ボックス 404"/>
          <p:cNvSpPr txBox="1"/>
          <p:nvPr/>
        </p:nvSpPr>
        <p:spPr>
          <a:xfrm>
            <a:off x="1740814" y="4915219"/>
            <a:ext cx="2060179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Hadron Phase</a:t>
            </a:r>
            <a:endParaRPr lang="ja-JP" altLang="en-US" sz="20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(confined)</a:t>
            </a:r>
          </a:p>
        </p:txBody>
      </p:sp>
      <p:sp>
        <p:nvSpPr>
          <p:cNvPr id="408" name="円/楕円 844"/>
          <p:cNvSpPr/>
          <p:nvPr/>
        </p:nvSpPr>
        <p:spPr>
          <a:xfrm>
            <a:off x="3525164" y="4146869"/>
            <a:ext cx="68263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9" name="円/楕円 845"/>
          <p:cNvSpPr/>
          <p:nvPr/>
        </p:nvSpPr>
        <p:spPr>
          <a:xfrm>
            <a:off x="1470939" y="3175319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0" name="円/楕円 846"/>
          <p:cNvSpPr/>
          <p:nvPr/>
        </p:nvSpPr>
        <p:spPr>
          <a:xfrm>
            <a:off x="2359939" y="2814956"/>
            <a:ext cx="65088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1" name="円/楕円 847"/>
          <p:cNvSpPr/>
          <p:nvPr/>
        </p:nvSpPr>
        <p:spPr>
          <a:xfrm>
            <a:off x="3193377" y="4535806"/>
            <a:ext cx="331787" cy="320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2" name="円/楕円 848"/>
          <p:cNvSpPr/>
          <p:nvPr/>
        </p:nvSpPr>
        <p:spPr>
          <a:xfrm>
            <a:off x="3393402" y="460089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3" name="円/楕円 849"/>
          <p:cNvSpPr/>
          <p:nvPr/>
        </p:nvSpPr>
        <p:spPr>
          <a:xfrm>
            <a:off x="3261639" y="4665981"/>
            <a:ext cx="63500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4" name="円/楕円 850"/>
          <p:cNvSpPr/>
          <p:nvPr/>
        </p:nvSpPr>
        <p:spPr>
          <a:xfrm>
            <a:off x="3348952" y="472789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5" name="円/楕円 851"/>
          <p:cNvSpPr/>
          <p:nvPr/>
        </p:nvSpPr>
        <p:spPr>
          <a:xfrm>
            <a:off x="2729827" y="4340544"/>
            <a:ext cx="265112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6" name="円/楕円 852"/>
          <p:cNvSpPr/>
          <p:nvPr/>
        </p:nvSpPr>
        <p:spPr>
          <a:xfrm>
            <a:off x="2782214" y="4405631"/>
            <a:ext cx="66675" cy="66675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7" name="円/楕円 853"/>
          <p:cNvSpPr/>
          <p:nvPr/>
        </p:nvSpPr>
        <p:spPr>
          <a:xfrm>
            <a:off x="2883814" y="4415156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8" name="正方形/長方形 417"/>
          <p:cNvSpPr/>
          <p:nvPr/>
        </p:nvSpPr>
        <p:spPr>
          <a:xfrm>
            <a:off x="7578051" y="4988244"/>
            <a:ext cx="2009171" cy="121205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9" name="フリーフォーム 418"/>
          <p:cNvSpPr/>
          <p:nvPr/>
        </p:nvSpPr>
        <p:spPr>
          <a:xfrm>
            <a:off x="3430452" y="4303923"/>
            <a:ext cx="1038387" cy="1642821"/>
          </a:xfrm>
          <a:custGeom>
            <a:avLst/>
            <a:gdLst>
              <a:gd name="connsiteX0" fmla="*/ 1038387 w 1038387"/>
              <a:gd name="connsiteY0" fmla="*/ 1642821 h 1642821"/>
              <a:gd name="connsiteX1" fmla="*/ 968644 w 1038387"/>
              <a:gd name="connsiteY1" fmla="*/ 1162373 h 1642821"/>
              <a:gd name="connsiteX2" fmla="*/ 743919 w 1038387"/>
              <a:gd name="connsiteY2" fmla="*/ 712922 h 1642821"/>
              <a:gd name="connsiteX3" fmla="*/ 379709 w 1038387"/>
              <a:gd name="connsiteY3" fmla="*/ 294468 h 1642821"/>
              <a:gd name="connsiteX4" fmla="*/ 0 w 1038387"/>
              <a:gd name="connsiteY4" fmla="*/ 0 h 164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387" h="1642821">
                <a:moveTo>
                  <a:pt x="1038387" y="1642821"/>
                </a:moveTo>
                <a:cubicBezTo>
                  <a:pt x="1028054" y="1480088"/>
                  <a:pt x="1017722" y="1317356"/>
                  <a:pt x="968644" y="1162373"/>
                </a:cubicBezTo>
                <a:cubicBezTo>
                  <a:pt x="919566" y="1007390"/>
                  <a:pt x="842075" y="857573"/>
                  <a:pt x="743919" y="712922"/>
                </a:cubicBezTo>
                <a:cubicBezTo>
                  <a:pt x="645763" y="568271"/>
                  <a:pt x="503695" y="413288"/>
                  <a:pt x="379709" y="294468"/>
                </a:cubicBezTo>
                <a:cubicBezTo>
                  <a:pt x="255723" y="175648"/>
                  <a:pt x="127861" y="87824"/>
                  <a:pt x="0" y="0"/>
                </a:cubicBezTo>
              </a:path>
            </a:pathLst>
          </a:cu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oval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420" name="テキスト ボックス 419"/>
          <p:cNvSpPr txBox="1"/>
          <p:nvPr/>
        </p:nvSpPr>
        <p:spPr>
          <a:xfrm>
            <a:off x="3460077" y="3695158"/>
            <a:ext cx="2670924" cy="400110"/>
          </a:xfrm>
          <a:prstGeom prst="wedgeRectCallout">
            <a:avLst>
              <a:gd name="adj1" fmla="val -45561"/>
              <a:gd name="adj2" fmla="val 87678"/>
            </a:avLst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ＱＣＤ</a:t>
            </a:r>
            <a:r>
              <a:rPr lang="ja-JP" altLang="en-US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Critical Point</a:t>
            </a:r>
            <a:endParaRPr lang="ja-JP" altLang="en-US" sz="20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21" name="テキスト ボックス 420"/>
          <p:cNvSpPr txBox="1"/>
          <p:nvPr/>
        </p:nvSpPr>
        <p:spPr>
          <a:xfrm>
            <a:off x="1011797" y="1578001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T</a:t>
            </a:r>
            <a:endParaRPr kumimoji="1" lang="ja-JP" altLang="en-US" sz="2800" dirty="0"/>
          </a:p>
        </p:txBody>
      </p:sp>
      <p:sp>
        <p:nvSpPr>
          <p:cNvPr id="422" name="テキスト ボックス 421"/>
          <p:cNvSpPr txBox="1"/>
          <p:nvPr/>
        </p:nvSpPr>
        <p:spPr>
          <a:xfrm>
            <a:off x="7054041" y="5885194"/>
            <a:ext cx="39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Symbol" panose="05050102010706020507" pitchFamily="18" charset="2"/>
              </a:rPr>
              <a:t>m</a:t>
            </a:r>
            <a:endParaRPr kumimoji="1" lang="ja-JP" altLang="en-US" sz="2800" dirty="0">
              <a:latin typeface="Symbol" panose="05050102010706020507" pitchFamily="18" charset="2"/>
            </a:endParaRPr>
          </a:p>
        </p:txBody>
      </p:sp>
      <p:grpSp>
        <p:nvGrpSpPr>
          <p:cNvPr id="406" name="グループ化 405"/>
          <p:cNvGrpSpPr/>
          <p:nvPr/>
        </p:nvGrpSpPr>
        <p:grpSpPr>
          <a:xfrm>
            <a:off x="1473081" y="2081534"/>
            <a:ext cx="3395882" cy="3282808"/>
            <a:chOff x="1253328" y="1328765"/>
            <a:chExt cx="3395882" cy="3282808"/>
          </a:xfrm>
        </p:grpSpPr>
        <p:sp>
          <p:nvSpPr>
            <p:cNvPr id="407" name="下矢印 406"/>
            <p:cNvSpPr/>
            <p:nvPr/>
          </p:nvSpPr>
          <p:spPr>
            <a:xfrm rot="255889">
              <a:off x="1514218" y="2614268"/>
              <a:ext cx="454100" cy="1040631"/>
            </a:xfrm>
            <a:prstGeom prst="downArrow">
              <a:avLst/>
            </a:prstGeom>
            <a:solidFill>
              <a:srgbClr val="549E39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29" name="下矢印 428"/>
            <p:cNvSpPr/>
            <p:nvPr/>
          </p:nvSpPr>
          <p:spPr>
            <a:xfrm rot="687617">
              <a:off x="2078566" y="2777578"/>
              <a:ext cx="454100" cy="1040631"/>
            </a:xfrm>
            <a:prstGeom prst="downArrow">
              <a:avLst/>
            </a:prstGeom>
            <a:solidFill>
              <a:srgbClr val="549E39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30" name="下矢印 429"/>
            <p:cNvSpPr/>
            <p:nvPr/>
          </p:nvSpPr>
          <p:spPr>
            <a:xfrm rot="1153134">
              <a:off x="2879157" y="3024618"/>
              <a:ext cx="454100" cy="1040631"/>
            </a:xfrm>
            <a:prstGeom prst="downArrow">
              <a:avLst/>
            </a:prstGeom>
            <a:solidFill>
              <a:srgbClr val="549E39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31" name="下矢印 430"/>
            <p:cNvSpPr/>
            <p:nvPr/>
          </p:nvSpPr>
          <p:spPr>
            <a:xfrm rot="1907133">
              <a:off x="3589847" y="3570942"/>
              <a:ext cx="454100" cy="1040631"/>
            </a:xfrm>
            <a:prstGeom prst="downArrow">
              <a:avLst/>
            </a:prstGeom>
            <a:solidFill>
              <a:srgbClr val="549E39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32" name="フリーフォーム 431"/>
            <p:cNvSpPr/>
            <p:nvPr/>
          </p:nvSpPr>
          <p:spPr>
            <a:xfrm>
              <a:off x="1895590" y="1834023"/>
              <a:ext cx="2444443" cy="1267381"/>
            </a:xfrm>
            <a:custGeom>
              <a:avLst/>
              <a:gdLst>
                <a:gd name="connsiteX0" fmla="*/ 0 w 2292439"/>
                <a:gd name="connsiteY0" fmla="*/ 12540 h 682241"/>
                <a:gd name="connsiteX1" fmla="*/ 1133341 w 2292439"/>
                <a:gd name="connsiteY1" fmla="*/ 89813 h 682241"/>
                <a:gd name="connsiteX2" fmla="*/ 2292439 w 2292439"/>
                <a:gd name="connsiteY2" fmla="*/ 682241 h 682241"/>
                <a:gd name="connsiteX0" fmla="*/ 0 w 2292439"/>
                <a:gd name="connsiteY0" fmla="*/ 1253 h 670954"/>
                <a:gd name="connsiteX1" fmla="*/ 592428 w 2292439"/>
                <a:gd name="connsiteY1" fmla="*/ 258830 h 670954"/>
                <a:gd name="connsiteX2" fmla="*/ 2292439 w 2292439"/>
                <a:gd name="connsiteY2" fmla="*/ 670954 h 670954"/>
                <a:gd name="connsiteX0" fmla="*/ 0 w 2369712"/>
                <a:gd name="connsiteY0" fmla="*/ 873 h 747847"/>
                <a:gd name="connsiteX1" fmla="*/ 669701 w 2369712"/>
                <a:gd name="connsiteY1" fmla="*/ 335723 h 747847"/>
                <a:gd name="connsiteX2" fmla="*/ 2369712 w 2369712"/>
                <a:gd name="connsiteY2" fmla="*/ 747847 h 747847"/>
                <a:gd name="connsiteX0" fmla="*/ 0 w 2369712"/>
                <a:gd name="connsiteY0" fmla="*/ 0 h 746974"/>
                <a:gd name="connsiteX1" fmla="*/ 669701 w 2369712"/>
                <a:gd name="connsiteY1" fmla="*/ 334850 h 746974"/>
                <a:gd name="connsiteX2" fmla="*/ 2369712 w 2369712"/>
                <a:gd name="connsiteY2" fmla="*/ 746974 h 746974"/>
                <a:gd name="connsiteX0" fmla="*/ 0 w 2472743"/>
                <a:gd name="connsiteY0" fmla="*/ 0 h 991672"/>
                <a:gd name="connsiteX1" fmla="*/ 772732 w 2472743"/>
                <a:gd name="connsiteY1" fmla="*/ 579548 h 991672"/>
                <a:gd name="connsiteX2" fmla="*/ 2472743 w 2472743"/>
                <a:gd name="connsiteY2" fmla="*/ 991672 h 991672"/>
                <a:gd name="connsiteX0" fmla="*/ 0 w 2472743"/>
                <a:gd name="connsiteY0" fmla="*/ 0 h 991672"/>
                <a:gd name="connsiteX1" fmla="*/ 772732 w 2472743"/>
                <a:gd name="connsiteY1" fmla="*/ 579548 h 991672"/>
                <a:gd name="connsiteX2" fmla="*/ 2472743 w 2472743"/>
                <a:gd name="connsiteY2" fmla="*/ 991672 h 991672"/>
                <a:gd name="connsiteX0" fmla="*/ 0 w 2472743"/>
                <a:gd name="connsiteY0" fmla="*/ 0 h 991672"/>
                <a:gd name="connsiteX1" fmla="*/ 772732 w 2472743"/>
                <a:gd name="connsiteY1" fmla="*/ 579548 h 991672"/>
                <a:gd name="connsiteX2" fmla="*/ 2472743 w 2472743"/>
                <a:gd name="connsiteY2" fmla="*/ 991672 h 991672"/>
                <a:gd name="connsiteX0" fmla="*/ 0 w 2395470"/>
                <a:gd name="connsiteY0" fmla="*/ 0 h 1171976"/>
                <a:gd name="connsiteX1" fmla="*/ 772732 w 2395470"/>
                <a:gd name="connsiteY1" fmla="*/ 579548 h 1171976"/>
                <a:gd name="connsiteX2" fmla="*/ 2395470 w 2395470"/>
                <a:gd name="connsiteY2" fmla="*/ 1171976 h 1171976"/>
                <a:gd name="connsiteX0" fmla="*/ 0 w 2421228"/>
                <a:gd name="connsiteY0" fmla="*/ 0 h 1094703"/>
                <a:gd name="connsiteX1" fmla="*/ 772732 w 2421228"/>
                <a:gd name="connsiteY1" fmla="*/ 579548 h 1094703"/>
                <a:gd name="connsiteX2" fmla="*/ 2421228 w 2421228"/>
                <a:gd name="connsiteY2" fmla="*/ 1094703 h 1094703"/>
                <a:gd name="connsiteX0" fmla="*/ 0 w 2421228"/>
                <a:gd name="connsiteY0" fmla="*/ 0 h 1094703"/>
                <a:gd name="connsiteX1" fmla="*/ 746974 w 2421228"/>
                <a:gd name="connsiteY1" fmla="*/ 476517 h 1094703"/>
                <a:gd name="connsiteX2" fmla="*/ 2421228 w 2421228"/>
                <a:gd name="connsiteY2" fmla="*/ 1094703 h 1094703"/>
                <a:gd name="connsiteX0" fmla="*/ 0 w 2408349"/>
                <a:gd name="connsiteY0" fmla="*/ 0 h 1159097"/>
                <a:gd name="connsiteX1" fmla="*/ 734095 w 2408349"/>
                <a:gd name="connsiteY1" fmla="*/ 540911 h 1159097"/>
                <a:gd name="connsiteX2" fmla="*/ 2408349 w 2408349"/>
                <a:gd name="connsiteY2" fmla="*/ 1159097 h 1159097"/>
                <a:gd name="connsiteX0" fmla="*/ 0 w 2408349"/>
                <a:gd name="connsiteY0" fmla="*/ 0 h 1159097"/>
                <a:gd name="connsiteX1" fmla="*/ 721216 w 2408349"/>
                <a:gd name="connsiteY1" fmla="*/ 489395 h 1159097"/>
                <a:gd name="connsiteX2" fmla="*/ 2408349 w 2408349"/>
                <a:gd name="connsiteY2" fmla="*/ 1159097 h 1159097"/>
                <a:gd name="connsiteX0" fmla="*/ 0 w 2408349"/>
                <a:gd name="connsiteY0" fmla="*/ 0 h 1159097"/>
                <a:gd name="connsiteX1" fmla="*/ 721216 w 2408349"/>
                <a:gd name="connsiteY1" fmla="*/ 489395 h 1159097"/>
                <a:gd name="connsiteX2" fmla="*/ 2408349 w 2408349"/>
                <a:gd name="connsiteY2" fmla="*/ 1159097 h 1159097"/>
                <a:gd name="connsiteX0" fmla="*/ 0 w 2408349"/>
                <a:gd name="connsiteY0" fmla="*/ 0 h 1159097"/>
                <a:gd name="connsiteX1" fmla="*/ 721216 w 2408349"/>
                <a:gd name="connsiteY1" fmla="*/ 489395 h 1159097"/>
                <a:gd name="connsiteX2" fmla="*/ 2408349 w 2408349"/>
                <a:gd name="connsiteY2" fmla="*/ 1159097 h 1159097"/>
                <a:gd name="connsiteX0" fmla="*/ 0 w 2444443"/>
                <a:gd name="connsiteY0" fmla="*/ 0 h 1267381"/>
                <a:gd name="connsiteX1" fmla="*/ 721216 w 2444443"/>
                <a:gd name="connsiteY1" fmla="*/ 489395 h 1267381"/>
                <a:gd name="connsiteX2" fmla="*/ 2444443 w 2444443"/>
                <a:gd name="connsiteY2" fmla="*/ 1267381 h 1267381"/>
                <a:gd name="connsiteX0" fmla="*/ 0 w 2444443"/>
                <a:gd name="connsiteY0" fmla="*/ 0 h 1267381"/>
                <a:gd name="connsiteX1" fmla="*/ 721216 w 2444443"/>
                <a:gd name="connsiteY1" fmla="*/ 489395 h 1267381"/>
                <a:gd name="connsiteX2" fmla="*/ 2444443 w 2444443"/>
                <a:gd name="connsiteY2" fmla="*/ 1267381 h 126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4443" h="1267381">
                  <a:moveTo>
                    <a:pt x="0" y="0"/>
                  </a:moveTo>
                  <a:cubicBezTo>
                    <a:pt x="195330" y="227527"/>
                    <a:pt x="339143" y="377778"/>
                    <a:pt x="721216" y="489395"/>
                  </a:cubicBezTo>
                  <a:cubicBezTo>
                    <a:pt x="1103289" y="601012"/>
                    <a:pt x="1964083" y="978849"/>
                    <a:pt x="2444443" y="1267381"/>
                  </a:cubicBezTo>
                </a:path>
              </a:pathLst>
            </a:custGeom>
            <a:noFill/>
            <a:ln w="57150" cap="flat" cmpd="sng" algn="ctr">
              <a:solidFill>
                <a:srgbClr val="549E39"/>
              </a:solidFill>
              <a:prstDash val="solid"/>
              <a:miter lim="800000"/>
              <a:headEnd type="triangle" w="lg" len="lg"/>
              <a:tailEnd type="triangle"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33" name="テキスト ボックス 432"/>
            <p:cNvSpPr txBox="1"/>
            <p:nvPr/>
          </p:nvSpPr>
          <p:spPr>
            <a:xfrm>
              <a:off x="1537082" y="1328765"/>
              <a:ext cx="8659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55F51">
                      <a:lumMod val="75000"/>
                    </a:srgbClr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uLnTx/>
                  <a:uFillTx/>
                  <a:latin typeface="Arial"/>
                  <a:ea typeface="ＭＳ Ｐゴシック"/>
                </a:rPr>
                <a:t>high</a:t>
              </a:r>
              <a:endParaRPr kumimoji="0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"/>
                <a:ea typeface="ＭＳ Ｐゴシック"/>
              </a:endParaRPr>
            </a:p>
          </p:txBody>
        </p:sp>
        <p:sp>
          <p:nvSpPr>
            <p:cNvPr id="434" name="テキスト ボックス 433"/>
            <p:cNvSpPr txBox="1"/>
            <p:nvPr/>
          </p:nvSpPr>
          <p:spPr>
            <a:xfrm>
              <a:off x="3924332" y="3067060"/>
              <a:ext cx="7248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55F51">
                      <a:lumMod val="75000"/>
                    </a:srgbClr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uLnTx/>
                  <a:uFillTx/>
                  <a:latin typeface="Arial"/>
                  <a:ea typeface="ＭＳ Ｐゴシック"/>
                </a:rPr>
                <a:t>low</a:t>
              </a:r>
              <a:endParaRPr kumimoji="0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"/>
                <a:ea typeface="ＭＳ Ｐゴシック"/>
              </a:endParaRPr>
            </a:p>
          </p:txBody>
        </p:sp>
        <p:sp>
          <p:nvSpPr>
            <p:cNvPr id="435" name="テキスト ボックス 434"/>
            <p:cNvSpPr txBox="1"/>
            <p:nvPr/>
          </p:nvSpPr>
          <p:spPr>
            <a:xfrm rot="1279305">
              <a:off x="2211042" y="2019918"/>
              <a:ext cx="22862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55F51">
                      <a:lumMod val="75000"/>
                    </a:srgbClr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uLnTx/>
                  <a:uFillTx/>
                  <a:latin typeface="Arial"/>
                  <a:ea typeface="ＭＳ Ｐゴシック"/>
                </a:rPr>
                <a:t>beam energy</a:t>
              </a:r>
              <a:endParaRPr kumimoji="0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"/>
                <a:ea typeface="ＭＳ Ｐゴシック"/>
              </a:endParaRPr>
            </a:p>
          </p:txBody>
        </p:sp>
        <p:sp>
          <p:nvSpPr>
            <p:cNvPr id="436" name="下矢印 435"/>
            <p:cNvSpPr/>
            <p:nvPr/>
          </p:nvSpPr>
          <p:spPr>
            <a:xfrm rot="209270">
              <a:off x="1378803" y="2298190"/>
              <a:ext cx="454100" cy="1292415"/>
            </a:xfrm>
            <a:prstGeom prst="downArrow">
              <a:avLst/>
            </a:prstGeom>
            <a:solidFill>
              <a:srgbClr val="549E39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37" name="下矢印 436"/>
            <p:cNvSpPr/>
            <p:nvPr/>
          </p:nvSpPr>
          <p:spPr>
            <a:xfrm rot="156018">
              <a:off x="1253328" y="1869066"/>
              <a:ext cx="454100" cy="1685735"/>
            </a:xfrm>
            <a:prstGeom prst="downArrow">
              <a:avLst/>
            </a:prstGeom>
            <a:solidFill>
              <a:srgbClr val="549E39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139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角丸四角形 46"/>
          <p:cNvSpPr/>
          <p:nvPr/>
        </p:nvSpPr>
        <p:spPr>
          <a:xfrm>
            <a:off x="3059724" y="1344706"/>
            <a:ext cx="2650794" cy="1712904"/>
          </a:xfrm>
          <a:prstGeom prst="roundRect">
            <a:avLst/>
          </a:prstGeom>
          <a:gradFill>
            <a:gsLst>
              <a:gs pos="0">
                <a:srgbClr val="268496"/>
              </a:gs>
              <a:gs pos="50000">
                <a:srgbClr val="268496"/>
              </a:gs>
              <a:gs pos="100000">
                <a:srgbClr val="268496"/>
              </a:gs>
            </a:gsLst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11" name="右矢印 310"/>
          <p:cNvSpPr/>
          <p:nvPr/>
        </p:nvSpPr>
        <p:spPr>
          <a:xfrm flipH="1">
            <a:off x="4440283" y="2119393"/>
            <a:ext cx="661961" cy="534795"/>
          </a:xfrm>
          <a:prstGeom prst="rightArrow">
            <a:avLst/>
          </a:prstGeom>
          <a:gradFill>
            <a:gsLst>
              <a:gs pos="0">
                <a:srgbClr val="A4D642">
                  <a:lumMod val="98000"/>
                  <a:lumOff val="2000"/>
                </a:srgbClr>
              </a:gs>
              <a:gs pos="50000">
                <a:srgbClr val="A4D642"/>
              </a:gs>
              <a:gs pos="100000">
                <a:srgbClr val="A4D642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10" name="右矢印 309"/>
          <p:cNvSpPr/>
          <p:nvPr/>
        </p:nvSpPr>
        <p:spPr>
          <a:xfrm>
            <a:off x="3740038" y="1805327"/>
            <a:ext cx="690282" cy="534795"/>
          </a:xfrm>
          <a:prstGeom prst="rightArrow">
            <a:avLst/>
          </a:prstGeom>
          <a:gradFill>
            <a:gsLst>
              <a:gs pos="0">
                <a:srgbClr val="A4D642">
                  <a:lumMod val="98000"/>
                  <a:lumOff val="2000"/>
                </a:srgbClr>
              </a:gs>
              <a:gs pos="50000">
                <a:srgbClr val="A4D642"/>
              </a:gs>
              <a:gs pos="100000">
                <a:srgbClr val="A4D642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Beam-Energy Dependence</a:t>
            </a:r>
            <a:endParaRPr kumimoji="1" lang="ja-JP" altLang="en-US" dirty="0"/>
          </a:p>
        </p:txBody>
      </p:sp>
      <p:sp>
        <p:nvSpPr>
          <p:cNvPr id="109" name="円/楕円 108"/>
          <p:cNvSpPr>
            <a:spLocks noChangeAspect="1"/>
          </p:cNvSpPr>
          <p:nvPr/>
        </p:nvSpPr>
        <p:spPr>
          <a:xfrm>
            <a:off x="4988190" y="218269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0" name="円/楕円 109"/>
          <p:cNvSpPr>
            <a:spLocks noChangeAspect="1"/>
          </p:cNvSpPr>
          <p:nvPr/>
        </p:nvSpPr>
        <p:spPr>
          <a:xfrm>
            <a:off x="5077090" y="232669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1" name="円/楕円 110"/>
          <p:cNvSpPr>
            <a:spLocks noChangeAspect="1"/>
          </p:cNvSpPr>
          <p:nvPr/>
        </p:nvSpPr>
        <p:spPr>
          <a:xfrm>
            <a:off x="5229796" y="245511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2" name="円/楕円 111"/>
          <p:cNvSpPr>
            <a:spLocks noChangeAspect="1"/>
          </p:cNvSpPr>
          <p:nvPr/>
        </p:nvSpPr>
        <p:spPr>
          <a:xfrm>
            <a:off x="5132190" y="2182690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3" name="円/楕円 112"/>
          <p:cNvSpPr>
            <a:spLocks noChangeAspect="1"/>
          </p:cNvSpPr>
          <p:nvPr/>
        </p:nvSpPr>
        <p:spPr>
          <a:xfrm>
            <a:off x="5297290" y="2335090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4" name="円/楕円 113"/>
          <p:cNvSpPr>
            <a:spLocks noChangeAspect="1"/>
          </p:cNvSpPr>
          <p:nvPr/>
        </p:nvSpPr>
        <p:spPr>
          <a:xfrm>
            <a:off x="5344139" y="245637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5" name="円/楕円 114"/>
          <p:cNvSpPr>
            <a:spLocks noChangeAspect="1"/>
          </p:cNvSpPr>
          <p:nvPr/>
        </p:nvSpPr>
        <p:spPr>
          <a:xfrm>
            <a:off x="5359309" y="229679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6" name="円/楕円 115"/>
          <p:cNvSpPr>
            <a:spLocks noChangeAspect="1"/>
          </p:cNvSpPr>
          <p:nvPr/>
        </p:nvSpPr>
        <p:spPr>
          <a:xfrm>
            <a:off x="5184366" y="233364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7" name="円/楕円 116"/>
          <p:cNvSpPr>
            <a:spLocks noChangeAspect="1"/>
          </p:cNvSpPr>
          <p:nvPr/>
        </p:nvSpPr>
        <p:spPr>
          <a:xfrm>
            <a:off x="5203416" y="256087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8" name="円/楕円 117"/>
          <p:cNvSpPr>
            <a:spLocks noChangeAspect="1"/>
          </p:cNvSpPr>
          <p:nvPr/>
        </p:nvSpPr>
        <p:spPr>
          <a:xfrm>
            <a:off x="4997269" y="205547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9" name="円/楕円 118"/>
          <p:cNvSpPr>
            <a:spLocks noChangeAspect="1"/>
          </p:cNvSpPr>
          <p:nvPr/>
        </p:nvSpPr>
        <p:spPr>
          <a:xfrm>
            <a:off x="5263198" y="235393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0" name="円/楕円 119"/>
          <p:cNvSpPr>
            <a:spLocks noChangeAspect="1"/>
          </p:cNvSpPr>
          <p:nvPr/>
        </p:nvSpPr>
        <p:spPr>
          <a:xfrm>
            <a:off x="5141791" y="2012069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1" name="円/楕円 120"/>
          <p:cNvSpPr>
            <a:spLocks noChangeAspect="1"/>
          </p:cNvSpPr>
          <p:nvPr/>
        </p:nvSpPr>
        <p:spPr>
          <a:xfrm>
            <a:off x="5219299" y="20945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2" name="円/楕円 121"/>
          <p:cNvSpPr>
            <a:spLocks noChangeAspect="1"/>
          </p:cNvSpPr>
          <p:nvPr/>
        </p:nvSpPr>
        <p:spPr>
          <a:xfrm>
            <a:off x="5287548" y="218788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3" name="円/楕円 122"/>
          <p:cNvSpPr>
            <a:spLocks noChangeAspect="1"/>
          </p:cNvSpPr>
          <p:nvPr/>
        </p:nvSpPr>
        <p:spPr>
          <a:xfrm>
            <a:off x="5368524" y="238736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4" name="円/楕円 123"/>
          <p:cNvSpPr>
            <a:spLocks noChangeAspect="1"/>
          </p:cNvSpPr>
          <p:nvPr/>
        </p:nvSpPr>
        <p:spPr>
          <a:xfrm>
            <a:off x="4944145" y="220283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5" name="円/楕円 124"/>
          <p:cNvSpPr>
            <a:spLocks noChangeAspect="1"/>
          </p:cNvSpPr>
          <p:nvPr/>
        </p:nvSpPr>
        <p:spPr>
          <a:xfrm>
            <a:off x="4969040" y="2437326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6" name="円/楕円 125"/>
          <p:cNvSpPr>
            <a:spLocks noChangeAspect="1"/>
          </p:cNvSpPr>
          <p:nvPr/>
        </p:nvSpPr>
        <p:spPr>
          <a:xfrm>
            <a:off x="5170997" y="271045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7" name="円/楕円 126"/>
          <p:cNvSpPr>
            <a:spLocks noChangeAspect="1"/>
          </p:cNvSpPr>
          <p:nvPr/>
        </p:nvSpPr>
        <p:spPr>
          <a:xfrm>
            <a:off x="5102141" y="208409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8" name="円/楕円 127"/>
          <p:cNvSpPr>
            <a:spLocks noChangeAspect="1"/>
          </p:cNvSpPr>
          <p:nvPr/>
        </p:nvSpPr>
        <p:spPr>
          <a:xfrm>
            <a:off x="4978074" y="253722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9" name="円/楕円 128"/>
          <p:cNvSpPr>
            <a:spLocks noChangeAspect="1"/>
          </p:cNvSpPr>
          <p:nvPr/>
        </p:nvSpPr>
        <p:spPr>
          <a:xfrm>
            <a:off x="5114841" y="240728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0" name="円/楕円 129"/>
          <p:cNvSpPr>
            <a:spLocks noChangeAspect="1"/>
          </p:cNvSpPr>
          <p:nvPr/>
        </p:nvSpPr>
        <p:spPr>
          <a:xfrm>
            <a:off x="5036632" y="246418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1" name="円/楕円 130"/>
          <p:cNvSpPr>
            <a:spLocks noChangeAspect="1"/>
          </p:cNvSpPr>
          <p:nvPr/>
        </p:nvSpPr>
        <p:spPr>
          <a:xfrm>
            <a:off x="5040494" y="217687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2" name="円/楕円 131"/>
          <p:cNvSpPr>
            <a:spLocks noChangeAspect="1"/>
          </p:cNvSpPr>
          <p:nvPr/>
        </p:nvSpPr>
        <p:spPr>
          <a:xfrm>
            <a:off x="5028340" y="198687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3" name="円/楕円 132"/>
          <p:cNvSpPr>
            <a:spLocks noChangeAspect="1"/>
          </p:cNvSpPr>
          <p:nvPr/>
        </p:nvSpPr>
        <p:spPr>
          <a:xfrm>
            <a:off x="4930371" y="240970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4" name="円/楕円 133"/>
          <p:cNvSpPr>
            <a:spLocks noChangeAspect="1"/>
          </p:cNvSpPr>
          <p:nvPr/>
        </p:nvSpPr>
        <p:spPr>
          <a:xfrm>
            <a:off x="5369019" y="221804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5" name="円/楕円 134"/>
          <p:cNvSpPr>
            <a:spLocks noChangeAspect="1"/>
          </p:cNvSpPr>
          <p:nvPr/>
        </p:nvSpPr>
        <p:spPr>
          <a:xfrm>
            <a:off x="5061606" y="266706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6" name="円/楕円 135"/>
          <p:cNvSpPr>
            <a:spLocks noChangeAspect="1"/>
          </p:cNvSpPr>
          <p:nvPr/>
        </p:nvSpPr>
        <p:spPr>
          <a:xfrm>
            <a:off x="4966659" y="210133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7" name="円/楕円 136"/>
          <p:cNvSpPr>
            <a:spLocks noChangeAspect="1"/>
          </p:cNvSpPr>
          <p:nvPr/>
        </p:nvSpPr>
        <p:spPr>
          <a:xfrm>
            <a:off x="5109778" y="190954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8" name="円/楕円 137"/>
          <p:cNvSpPr>
            <a:spLocks noChangeAspect="1"/>
          </p:cNvSpPr>
          <p:nvPr/>
        </p:nvSpPr>
        <p:spPr>
          <a:xfrm>
            <a:off x="5165680" y="259361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9" name="円/楕円 138"/>
          <p:cNvSpPr>
            <a:spLocks noChangeAspect="1"/>
          </p:cNvSpPr>
          <p:nvPr/>
        </p:nvSpPr>
        <p:spPr>
          <a:xfrm>
            <a:off x="5275416" y="264404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0" name="円/楕円 139"/>
          <p:cNvSpPr>
            <a:spLocks noChangeAspect="1"/>
          </p:cNvSpPr>
          <p:nvPr/>
        </p:nvSpPr>
        <p:spPr>
          <a:xfrm>
            <a:off x="5189079" y="198139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1" name="円/楕円 140"/>
          <p:cNvSpPr>
            <a:spLocks noChangeAspect="1"/>
          </p:cNvSpPr>
          <p:nvPr/>
        </p:nvSpPr>
        <p:spPr>
          <a:xfrm>
            <a:off x="5299040" y="199586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2" name="円/楕円 141"/>
          <p:cNvSpPr>
            <a:spLocks noChangeAspect="1"/>
          </p:cNvSpPr>
          <p:nvPr/>
        </p:nvSpPr>
        <p:spPr>
          <a:xfrm>
            <a:off x="5314111" y="25593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3" name="円/楕円 142"/>
          <p:cNvSpPr>
            <a:spLocks noChangeAspect="1"/>
          </p:cNvSpPr>
          <p:nvPr/>
        </p:nvSpPr>
        <p:spPr>
          <a:xfrm>
            <a:off x="4932213" y="232167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4" name="円/楕円 143"/>
          <p:cNvSpPr>
            <a:spLocks noChangeAspect="1"/>
          </p:cNvSpPr>
          <p:nvPr/>
        </p:nvSpPr>
        <p:spPr>
          <a:xfrm>
            <a:off x="5351417" y="210282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5" name="円/楕円 144"/>
          <p:cNvSpPr>
            <a:spLocks noChangeAspect="1"/>
          </p:cNvSpPr>
          <p:nvPr/>
        </p:nvSpPr>
        <p:spPr>
          <a:xfrm>
            <a:off x="5012618" y="259145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6" name="円/楕円 145"/>
          <p:cNvSpPr>
            <a:spLocks noChangeAspect="1"/>
          </p:cNvSpPr>
          <p:nvPr/>
        </p:nvSpPr>
        <p:spPr>
          <a:xfrm>
            <a:off x="5197665" y="220949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7" name="円/楕円 146"/>
          <p:cNvSpPr>
            <a:spLocks noChangeAspect="1"/>
          </p:cNvSpPr>
          <p:nvPr/>
        </p:nvSpPr>
        <p:spPr>
          <a:xfrm>
            <a:off x="5006507" y="238536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8" name="円/楕円 147"/>
          <p:cNvSpPr>
            <a:spLocks noChangeAspect="1"/>
          </p:cNvSpPr>
          <p:nvPr/>
        </p:nvSpPr>
        <p:spPr>
          <a:xfrm>
            <a:off x="5119290" y="250689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9" name="円/楕円 148"/>
          <p:cNvSpPr>
            <a:spLocks noChangeAspect="1"/>
          </p:cNvSpPr>
          <p:nvPr/>
        </p:nvSpPr>
        <p:spPr>
          <a:xfrm>
            <a:off x="5007612" y="229487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0" name="円/楕円 149"/>
          <p:cNvSpPr>
            <a:spLocks noChangeAspect="1"/>
          </p:cNvSpPr>
          <p:nvPr/>
        </p:nvSpPr>
        <p:spPr>
          <a:xfrm>
            <a:off x="5128910" y="261676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1" name="円/楕円 150"/>
          <p:cNvSpPr>
            <a:spLocks noChangeAspect="1"/>
          </p:cNvSpPr>
          <p:nvPr/>
        </p:nvSpPr>
        <p:spPr>
          <a:xfrm>
            <a:off x="5266946" y="225800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2" name="円/楕円 151"/>
          <p:cNvSpPr>
            <a:spLocks noChangeAspect="1"/>
          </p:cNvSpPr>
          <p:nvPr/>
        </p:nvSpPr>
        <p:spPr>
          <a:xfrm>
            <a:off x="5120789" y="224720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3" name="円/楕円 152"/>
          <p:cNvSpPr>
            <a:spLocks noChangeAspect="1"/>
          </p:cNvSpPr>
          <p:nvPr/>
        </p:nvSpPr>
        <p:spPr>
          <a:xfrm>
            <a:off x="5303757" y="223538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4" name="円/楕円 153"/>
          <p:cNvSpPr>
            <a:spLocks noChangeAspect="1"/>
          </p:cNvSpPr>
          <p:nvPr/>
        </p:nvSpPr>
        <p:spPr>
          <a:xfrm>
            <a:off x="5106370" y="201133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5" name="円/楕円 154"/>
          <p:cNvSpPr>
            <a:spLocks noChangeAspect="1"/>
          </p:cNvSpPr>
          <p:nvPr/>
        </p:nvSpPr>
        <p:spPr>
          <a:xfrm>
            <a:off x="5219169" y="191999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6" name="円/楕円 155"/>
          <p:cNvSpPr>
            <a:spLocks noChangeAspect="1"/>
          </p:cNvSpPr>
          <p:nvPr/>
        </p:nvSpPr>
        <p:spPr>
          <a:xfrm>
            <a:off x="5141806" y="215657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7" name="円/楕円 156"/>
          <p:cNvSpPr>
            <a:spLocks noChangeAspect="1"/>
          </p:cNvSpPr>
          <p:nvPr/>
        </p:nvSpPr>
        <p:spPr>
          <a:xfrm>
            <a:off x="3346405" y="187786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8" name="円/楕円 157"/>
          <p:cNvSpPr>
            <a:spLocks noChangeAspect="1"/>
          </p:cNvSpPr>
          <p:nvPr/>
        </p:nvSpPr>
        <p:spPr>
          <a:xfrm>
            <a:off x="3435305" y="202186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9" name="円/楕円 158"/>
          <p:cNvSpPr>
            <a:spLocks noChangeAspect="1"/>
          </p:cNvSpPr>
          <p:nvPr/>
        </p:nvSpPr>
        <p:spPr>
          <a:xfrm>
            <a:off x="3588011" y="215029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0" name="円/楕円 159"/>
          <p:cNvSpPr>
            <a:spLocks noChangeAspect="1"/>
          </p:cNvSpPr>
          <p:nvPr/>
        </p:nvSpPr>
        <p:spPr>
          <a:xfrm>
            <a:off x="3490405" y="1877861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1" name="円/楕円 160"/>
          <p:cNvSpPr>
            <a:spLocks noChangeAspect="1"/>
          </p:cNvSpPr>
          <p:nvPr/>
        </p:nvSpPr>
        <p:spPr>
          <a:xfrm>
            <a:off x="3655505" y="2030261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2" name="円/楕円 161"/>
          <p:cNvSpPr>
            <a:spLocks noChangeAspect="1"/>
          </p:cNvSpPr>
          <p:nvPr/>
        </p:nvSpPr>
        <p:spPr>
          <a:xfrm>
            <a:off x="3702354" y="215154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3" name="円/楕円 162"/>
          <p:cNvSpPr>
            <a:spLocks noChangeAspect="1"/>
          </p:cNvSpPr>
          <p:nvPr/>
        </p:nvSpPr>
        <p:spPr>
          <a:xfrm>
            <a:off x="3717524" y="199196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4" name="円/楕円 163"/>
          <p:cNvSpPr>
            <a:spLocks noChangeAspect="1"/>
          </p:cNvSpPr>
          <p:nvPr/>
        </p:nvSpPr>
        <p:spPr>
          <a:xfrm>
            <a:off x="3542581" y="202881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5" name="円/楕円 164"/>
          <p:cNvSpPr>
            <a:spLocks noChangeAspect="1"/>
          </p:cNvSpPr>
          <p:nvPr/>
        </p:nvSpPr>
        <p:spPr>
          <a:xfrm>
            <a:off x="3561631" y="225604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6" name="円/楕円 165"/>
          <p:cNvSpPr>
            <a:spLocks noChangeAspect="1"/>
          </p:cNvSpPr>
          <p:nvPr/>
        </p:nvSpPr>
        <p:spPr>
          <a:xfrm>
            <a:off x="3355484" y="175064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7" name="円/楕円 166"/>
          <p:cNvSpPr>
            <a:spLocks noChangeAspect="1"/>
          </p:cNvSpPr>
          <p:nvPr/>
        </p:nvSpPr>
        <p:spPr>
          <a:xfrm>
            <a:off x="3621413" y="204910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8" name="円/楕円 167"/>
          <p:cNvSpPr>
            <a:spLocks noChangeAspect="1"/>
          </p:cNvSpPr>
          <p:nvPr/>
        </p:nvSpPr>
        <p:spPr>
          <a:xfrm>
            <a:off x="3500006" y="1707240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9" name="円/楕円 168"/>
          <p:cNvSpPr>
            <a:spLocks noChangeAspect="1"/>
          </p:cNvSpPr>
          <p:nvPr/>
        </p:nvSpPr>
        <p:spPr>
          <a:xfrm>
            <a:off x="3577514" y="178970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0" name="円/楕円 169"/>
          <p:cNvSpPr>
            <a:spLocks noChangeAspect="1"/>
          </p:cNvSpPr>
          <p:nvPr/>
        </p:nvSpPr>
        <p:spPr>
          <a:xfrm>
            <a:off x="3645763" y="188305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1" name="円/楕円 170"/>
          <p:cNvSpPr>
            <a:spLocks noChangeAspect="1"/>
          </p:cNvSpPr>
          <p:nvPr/>
        </p:nvSpPr>
        <p:spPr>
          <a:xfrm>
            <a:off x="3726739" y="208253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2" name="円/楕円 171"/>
          <p:cNvSpPr>
            <a:spLocks noChangeAspect="1"/>
          </p:cNvSpPr>
          <p:nvPr/>
        </p:nvSpPr>
        <p:spPr>
          <a:xfrm>
            <a:off x="3302360" y="189800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3" name="円/楕円 172"/>
          <p:cNvSpPr>
            <a:spLocks noChangeAspect="1"/>
          </p:cNvSpPr>
          <p:nvPr/>
        </p:nvSpPr>
        <p:spPr>
          <a:xfrm>
            <a:off x="3327255" y="2132497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4" name="円/楕円 173"/>
          <p:cNvSpPr>
            <a:spLocks noChangeAspect="1"/>
          </p:cNvSpPr>
          <p:nvPr/>
        </p:nvSpPr>
        <p:spPr>
          <a:xfrm>
            <a:off x="3529212" y="240562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5" name="円/楕円 174"/>
          <p:cNvSpPr>
            <a:spLocks noChangeAspect="1"/>
          </p:cNvSpPr>
          <p:nvPr/>
        </p:nvSpPr>
        <p:spPr>
          <a:xfrm>
            <a:off x="3460356" y="177926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6" name="円/楕円 175"/>
          <p:cNvSpPr>
            <a:spLocks noChangeAspect="1"/>
          </p:cNvSpPr>
          <p:nvPr/>
        </p:nvSpPr>
        <p:spPr>
          <a:xfrm>
            <a:off x="3336289" y="223239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7" name="円/楕円 176"/>
          <p:cNvSpPr>
            <a:spLocks noChangeAspect="1"/>
          </p:cNvSpPr>
          <p:nvPr/>
        </p:nvSpPr>
        <p:spPr>
          <a:xfrm>
            <a:off x="3473056" y="210246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8" name="円/楕円 177"/>
          <p:cNvSpPr>
            <a:spLocks noChangeAspect="1"/>
          </p:cNvSpPr>
          <p:nvPr/>
        </p:nvSpPr>
        <p:spPr>
          <a:xfrm>
            <a:off x="3394847" y="215935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9" name="円/楕円 178"/>
          <p:cNvSpPr>
            <a:spLocks noChangeAspect="1"/>
          </p:cNvSpPr>
          <p:nvPr/>
        </p:nvSpPr>
        <p:spPr>
          <a:xfrm>
            <a:off x="3398709" y="187204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0" name="円/楕円 179"/>
          <p:cNvSpPr>
            <a:spLocks noChangeAspect="1"/>
          </p:cNvSpPr>
          <p:nvPr/>
        </p:nvSpPr>
        <p:spPr>
          <a:xfrm>
            <a:off x="3386555" y="168204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1" name="円/楕円 180"/>
          <p:cNvSpPr>
            <a:spLocks noChangeAspect="1"/>
          </p:cNvSpPr>
          <p:nvPr/>
        </p:nvSpPr>
        <p:spPr>
          <a:xfrm>
            <a:off x="3288586" y="210487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2" name="円/楕円 181"/>
          <p:cNvSpPr>
            <a:spLocks noChangeAspect="1"/>
          </p:cNvSpPr>
          <p:nvPr/>
        </p:nvSpPr>
        <p:spPr>
          <a:xfrm>
            <a:off x="3727234" y="191321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3" name="円/楕円 182"/>
          <p:cNvSpPr>
            <a:spLocks noChangeAspect="1"/>
          </p:cNvSpPr>
          <p:nvPr/>
        </p:nvSpPr>
        <p:spPr>
          <a:xfrm>
            <a:off x="3419821" y="236223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4" name="円/楕円 183"/>
          <p:cNvSpPr>
            <a:spLocks noChangeAspect="1"/>
          </p:cNvSpPr>
          <p:nvPr/>
        </p:nvSpPr>
        <p:spPr>
          <a:xfrm>
            <a:off x="3324874" y="179650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5" name="円/楕円 184"/>
          <p:cNvSpPr>
            <a:spLocks noChangeAspect="1"/>
          </p:cNvSpPr>
          <p:nvPr/>
        </p:nvSpPr>
        <p:spPr>
          <a:xfrm>
            <a:off x="3467993" y="160471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6" name="円/楕円 185"/>
          <p:cNvSpPr>
            <a:spLocks noChangeAspect="1"/>
          </p:cNvSpPr>
          <p:nvPr/>
        </p:nvSpPr>
        <p:spPr>
          <a:xfrm>
            <a:off x="3523895" y="228878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7" name="円/楕円 186"/>
          <p:cNvSpPr>
            <a:spLocks noChangeAspect="1"/>
          </p:cNvSpPr>
          <p:nvPr/>
        </p:nvSpPr>
        <p:spPr>
          <a:xfrm>
            <a:off x="3633631" y="233921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8" name="円/楕円 187"/>
          <p:cNvSpPr>
            <a:spLocks noChangeAspect="1"/>
          </p:cNvSpPr>
          <p:nvPr/>
        </p:nvSpPr>
        <p:spPr>
          <a:xfrm>
            <a:off x="3547294" y="167656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9" name="円/楕円 188"/>
          <p:cNvSpPr>
            <a:spLocks noChangeAspect="1"/>
          </p:cNvSpPr>
          <p:nvPr/>
        </p:nvSpPr>
        <p:spPr>
          <a:xfrm>
            <a:off x="3657255" y="169103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0" name="円/楕円 189"/>
          <p:cNvSpPr>
            <a:spLocks noChangeAspect="1"/>
          </p:cNvSpPr>
          <p:nvPr/>
        </p:nvSpPr>
        <p:spPr>
          <a:xfrm>
            <a:off x="3672326" y="225450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1" name="円/楕円 190"/>
          <p:cNvSpPr>
            <a:spLocks noChangeAspect="1"/>
          </p:cNvSpPr>
          <p:nvPr/>
        </p:nvSpPr>
        <p:spPr>
          <a:xfrm>
            <a:off x="3290428" y="201684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2" name="円/楕円 191"/>
          <p:cNvSpPr>
            <a:spLocks noChangeAspect="1"/>
          </p:cNvSpPr>
          <p:nvPr/>
        </p:nvSpPr>
        <p:spPr>
          <a:xfrm>
            <a:off x="3709632" y="179799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3" name="円/楕円 192"/>
          <p:cNvSpPr>
            <a:spLocks noChangeAspect="1"/>
          </p:cNvSpPr>
          <p:nvPr/>
        </p:nvSpPr>
        <p:spPr>
          <a:xfrm>
            <a:off x="3370833" y="228662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4" name="円/楕円 193"/>
          <p:cNvSpPr>
            <a:spLocks noChangeAspect="1"/>
          </p:cNvSpPr>
          <p:nvPr/>
        </p:nvSpPr>
        <p:spPr>
          <a:xfrm>
            <a:off x="3555880" y="190466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5" name="円/楕円 194"/>
          <p:cNvSpPr>
            <a:spLocks noChangeAspect="1"/>
          </p:cNvSpPr>
          <p:nvPr/>
        </p:nvSpPr>
        <p:spPr>
          <a:xfrm>
            <a:off x="3364722" y="208053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6" name="円/楕円 195"/>
          <p:cNvSpPr>
            <a:spLocks noChangeAspect="1"/>
          </p:cNvSpPr>
          <p:nvPr/>
        </p:nvSpPr>
        <p:spPr>
          <a:xfrm>
            <a:off x="3477505" y="220206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7" name="円/楕円 196"/>
          <p:cNvSpPr>
            <a:spLocks noChangeAspect="1"/>
          </p:cNvSpPr>
          <p:nvPr/>
        </p:nvSpPr>
        <p:spPr>
          <a:xfrm>
            <a:off x="3365827" y="199004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8" name="円/楕円 197"/>
          <p:cNvSpPr>
            <a:spLocks noChangeAspect="1"/>
          </p:cNvSpPr>
          <p:nvPr/>
        </p:nvSpPr>
        <p:spPr>
          <a:xfrm>
            <a:off x="3487125" y="231193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9" name="円/楕円 198"/>
          <p:cNvSpPr>
            <a:spLocks noChangeAspect="1"/>
          </p:cNvSpPr>
          <p:nvPr/>
        </p:nvSpPr>
        <p:spPr>
          <a:xfrm>
            <a:off x="3625161" y="195317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0" name="円/楕円 199"/>
          <p:cNvSpPr>
            <a:spLocks noChangeAspect="1"/>
          </p:cNvSpPr>
          <p:nvPr/>
        </p:nvSpPr>
        <p:spPr>
          <a:xfrm>
            <a:off x="3479004" y="194237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1" name="円/楕円 200"/>
          <p:cNvSpPr>
            <a:spLocks noChangeAspect="1"/>
          </p:cNvSpPr>
          <p:nvPr/>
        </p:nvSpPr>
        <p:spPr>
          <a:xfrm>
            <a:off x="3661972" y="193055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2" name="円/楕円 201"/>
          <p:cNvSpPr>
            <a:spLocks noChangeAspect="1"/>
          </p:cNvSpPr>
          <p:nvPr/>
        </p:nvSpPr>
        <p:spPr>
          <a:xfrm>
            <a:off x="3464585" y="170650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3" name="円/楕円 202"/>
          <p:cNvSpPr>
            <a:spLocks noChangeAspect="1"/>
          </p:cNvSpPr>
          <p:nvPr/>
        </p:nvSpPr>
        <p:spPr>
          <a:xfrm>
            <a:off x="3577384" y="161516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4" name="円/楕円 203"/>
          <p:cNvSpPr>
            <a:spLocks noChangeAspect="1"/>
          </p:cNvSpPr>
          <p:nvPr/>
        </p:nvSpPr>
        <p:spPr>
          <a:xfrm>
            <a:off x="3500021" y="185174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57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角丸四角形 46"/>
          <p:cNvSpPr/>
          <p:nvPr/>
        </p:nvSpPr>
        <p:spPr>
          <a:xfrm>
            <a:off x="3059724" y="1344706"/>
            <a:ext cx="2650794" cy="1712904"/>
          </a:xfrm>
          <a:prstGeom prst="roundRect">
            <a:avLst/>
          </a:prstGeom>
          <a:gradFill>
            <a:gsLst>
              <a:gs pos="0">
                <a:srgbClr val="268496"/>
              </a:gs>
              <a:gs pos="50000">
                <a:srgbClr val="268496"/>
              </a:gs>
              <a:gs pos="100000">
                <a:srgbClr val="268496"/>
              </a:gs>
            </a:gsLst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11" name="右矢印 310"/>
          <p:cNvSpPr/>
          <p:nvPr/>
        </p:nvSpPr>
        <p:spPr>
          <a:xfrm flipH="1">
            <a:off x="4440283" y="2119393"/>
            <a:ext cx="661961" cy="534795"/>
          </a:xfrm>
          <a:prstGeom prst="rightArrow">
            <a:avLst/>
          </a:prstGeom>
          <a:gradFill>
            <a:gsLst>
              <a:gs pos="0">
                <a:srgbClr val="A4D642">
                  <a:lumMod val="98000"/>
                  <a:lumOff val="2000"/>
                </a:srgbClr>
              </a:gs>
              <a:gs pos="50000">
                <a:srgbClr val="A4D642"/>
              </a:gs>
              <a:gs pos="100000">
                <a:srgbClr val="A4D642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10" name="右矢印 309"/>
          <p:cNvSpPr/>
          <p:nvPr/>
        </p:nvSpPr>
        <p:spPr>
          <a:xfrm>
            <a:off x="3740038" y="1805327"/>
            <a:ext cx="690282" cy="534795"/>
          </a:xfrm>
          <a:prstGeom prst="rightArrow">
            <a:avLst/>
          </a:prstGeom>
          <a:gradFill>
            <a:gsLst>
              <a:gs pos="0">
                <a:srgbClr val="A4D642">
                  <a:lumMod val="98000"/>
                  <a:lumOff val="2000"/>
                </a:srgbClr>
              </a:gs>
              <a:gs pos="50000">
                <a:srgbClr val="A4D642"/>
              </a:gs>
              <a:gs pos="100000">
                <a:srgbClr val="A4D642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Beam-Energy Dependence</a:t>
            </a:r>
            <a:endParaRPr kumimoji="1" lang="ja-JP" altLang="en-US" dirty="0"/>
          </a:p>
        </p:txBody>
      </p:sp>
      <p:sp>
        <p:nvSpPr>
          <p:cNvPr id="109" name="円/楕円 108"/>
          <p:cNvSpPr>
            <a:spLocks noChangeAspect="1"/>
          </p:cNvSpPr>
          <p:nvPr/>
        </p:nvSpPr>
        <p:spPr>
          <a:xfrm>
            <a:off x="4988190" y="218269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0" name="円/楕円 109"/>
          <p:cNvSpPr>
            <a:spLocks noChangeAspect="1"/>
          </p:cNvSpPr>
          <p:nvPr/>
        </p:nvSpPr>
        <p:spPr>
          <a:xfrm>
            <a:off x="5077090" y="232669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1" name="円/楕円 110"/>
          <p:cNvSpPr>
            <a:spLocks noChangeAspect="1"/>
          </p:cNvSpPr>
          <p:nvPr/>
        </p:nvSpPr>
        <p:spPr>
          <a:xfrm>
            <a:off x="5229796" y="245511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2" name="円/楕円 111"/>
          <p:cNvSpPr>
            <a:spLocks noChangeAspect="1"/>
          </p:cNvSpPr>
          <p:nvPr/>
        </p:nvSpPr>
        <p:spPr>
          <a:xfrm>
            <a:off x="5132190" y="2182690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3" name="円/楕円 112"/>
          <p:cNvSpPr>
            <a:spLocks noChangeAspect="1"/>
          </p:cNvSpPr>
          <p:nvPr/>
        </p:nvSpPr>
        <p:spPr>
          <a:xfrm>
            <a:off x="5297290" y="2335090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4" name="円/楕円 113"/>
          <p:cNvSpPr>
            <a:spLocks noChangeAspect="1"/>
          </p:cNvSpPr>
          <p:nvPr/>
        </p:nvSpPr>
        <p:spPr>
          <a:xfrm>
            <a:off x="5344139" y="245637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5" name="円/楕円 114"/>
          <p:cNvSpPr>
            <a:spLocks noChangeAspect="1"/>
          </p:cNvSpPr>
          <p:nvPr/>
        </p:nvSpPr>
        <p:spPr>
          <a:xfrm>
            <a:off x="5359309" y="229679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6" name="円/楕円 115"/>
          <p:cNvSpPr>
            <a:spLocks noChangeAspect="1"/>
          </p:cNvSpPr>
          <p:nvPr/>
        </p:nvSpPr>
        <p:spPr>
          <a:xfrm>
            <a:off x="5184366" y="233364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7" name="円/楕円 116"/>
          <p:cNvSpPr>
            <a:spLocks noChangeAspect="1"/>
          </p:cNvSpPr>
          <p:nvPr/>
        </p:nvSpPr>
        <p:spPr>
          <a:xfrm>
            <a:off x="5203416" y="256087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8" name="円/楕円 117"/>
          <p:cNvSpPr>
            <a:spLocks noChangeAspect="1"/>
          </p:cNvSpPr>
          <p:nvPr/>
        </p:nvSpPr>
        <p:spPr>
          <a:xfrm>
            <a:off x="4997269" y="205547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9" name="円/楕円 118"/>
          <p:cNvSpPr>
            <a:spLocks noChangeAspect="1"/>
          </p:cNvSpPr>
          <p:nvPr/>
        </p:nvSpPr>
        <p:spPr>
          <a:xfrm>
            <a:off x="5263198" y="235393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0" name="円/楕円 119"/>
          <p:cNvSpPr>
            <a:spLocks noChangeAspect="1"/>
          </p:cNvSpPr>
          <p:nvPr/>
        </p:nvSpPr>
        <p:spPr>
          <a:xfrm>
            <a:off x="5141791" y="2012069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1" name="円/楕円 120"/>
          <p:cNvSpPr>
            <a:spLocks noChangeAspect="1"/>
          </p:cNvSpPr>
          <p:nvPr/>
        </p:nvSpPr>
        <p:spPr>
          <a:xfrm>
            <a:off x="5219299" y="20945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2" name="円/楕円 121"/>
          <p:cNvSpPr>
            <a:spLocks noChangeAspect="1"/>
          </p:cNvSpPr>
          <p:nvPr/>
        </p:nvSpPr>
        <p:spPr>
          <a:xfrm>
            <a:off x="5287548" y="218788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3" name="円/楕円 122"/>
          <p:cNvSpPr>
            <a:spLocks noChangeAspect="1"/>
          </p:cNvSpPr>
          <p:nvPr/>
        </p:nvSpPr>
        <p:spPr>
          <a:xfrm>
            <a:off x="5368524" y="238736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4" name="円/楕円 123"/>
          <p:cNvSpPr>
            <a:spLocks noChangeAspect="1"/>
          </p:cNvSpPr>
          <p:nvPr/>
        </p:nvSpPr>
        <p:spPr>
          <a:xfrm>
            <a:off x="4944145" y="220283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5" name="円/楕円 124"/>
          <p:cNvSpPr>
            <a:spLocks noChangeAspect="1"/>
          </p:cNvSpPr>
          <p:nvPr/>
        </p:nvSpPr>
        <p:spPr>
          <a:xfrm>
            <a:off x="4969040" y="2437326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6" name="円/楕円 125"/>
          <p:cNvSpPr>
            <a:spLocks noChangeAspect="1"/>
          </p:cNvSpPr>
          <p:nvPr/>
        </p:nvSpPr>
        <p:spPr>
          <a:xfrm>
            <a:off x="5170997" y="271045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7" name="円/楕円 126"/>
          <p:cNvSpPr>
            <a:spLocks noChangeAspect="1"/>
          </p:cNvSpPr>
          <p:nvPr/>
        </p:nvSpPr>
        <p:spPr>
          <a:xfrm>
            <a:off x="5102141" y="208409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8" name="円/楕円 127"/>
          <p:cNvSpPr>
            <a:spLocks noChangeAspect="1"/>
          </p:cNvSpPr>
          <p:nvPr/>
        </p:nvSpPr>
        <p:spPr>
          <a:xfrm>
            <a:off x="4978074" y="253722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9" name="円/楕円 128"/>
          <p:cNvSpPr>
            <a:spLocks noChangeAspect="1"/>
          </p:cNvSpPr>
          <p:nvPr/>
        </p:nvSpPr>
        <p:spPr>
          <a:xfrm>
            <a:off x="5114841" y="240728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0" name="円/楕円 129"/>
          <p:cNvSpPr>
            <a:spLocks noChangeAspect="1"/>
          </p:cNvSpPr>
          <p:nvPr/>
        </p:nvSpPr>
        <p:spPr>
          <a:xfrm>
            <a:off x="5036632" y="246418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1" name="円/楕円 130"/>
          <p:cNvSpPr>
            <a:spLocks noChangeAspect="1"/>
          </p:cNvSpPr>
          <p:nvPr/>
        </p:nvSpPr>
        <p:spPr>
          <a:xfrm>
            <a:off x="5040494" y="217687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2" name="円/楕円 131"/>
          <p:cNvSpPr>
            <a:spLocks noChangeAspect="1"/>
          </p:cNvSpPr>
          <p:nvPr/>
        </p:nvSpPr>
        <p:spPr>
          <a:xfrm>
            <a:off x="5028340" y="198687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3" name="円/楕円 132"/>
          <p:cNvSpPr>
            <a:spLocks noChangeAspect="1"/>
          </p:cNvSpPr>
          <p:nvPr/>
        </p:nvSpPr>
        <p:spPr>
          <a:xfrm>
            <a:off x="4930371" y="240970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4" name="円/楕円 133"/>
          <p:cNvSpPr>
            <a:spLocks noChangeAspect="1"/>
          </p:cNvSpPr>
          <p:nvPr/>
        </p:nvSpPr>
        <p:spPr>
          <a:xfrm>
            <a:off x="5369019" y="221804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5" name="円/楕円 134"/>
          <p:cNvSpPr>
            <a:spLocks noChangeAspect="1"/>
          </p:cNvSpPr>
          <p:nvPr/>
        </p:nvSpPr>
        <p:spPr>
          <a:xfrm>
            <a:off x="5061606" y="266706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6" name="円/楕円 135"/>
          <p:cNvSpPr>
            <a:spLocks noChangeAspect="1"/>
          </p:cNvSpPr>
          <p:nvPr/>
        </p:nvSpPr>
        <p:spPr>
          <a:xfrm>
            <a:off x="4966659" y="210133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7" name="円/楕円 136"/>
          <p:cNvSpPr>
            <a:spLocks noChangeAspect="1"/>
          </p:cNvSpPr>
          <p:nvPr/>
        </p:nvSpPr>
        <p:spPr>
          <a:xfrm>
            <a:off x="5109778" y="190954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8" name="円/楕円 137"/>
          <p:cNvSpPr>
            <a:spLocks noChangeAspect="1"/>
          </p:cNvSpPr>
          <p:nvPr/>
        </p:nvSpPr>
        <p:spPr>
          <a:xfrm>
            <a:off x="5165680" y="259361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9" name="円/楕円 138"/>
          <p:cNvSpPr>
            <a:spLocks noChangeAspect="1"/>
          </p:cNvSpPr>
          <p:nvPr/>
        </p:nvSpPr>
        <p:spPr>
          <a:xfrm>
            <a:off x="5275416" y="264404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0" name="円/楕円 139"/>
          <p:cNvSpPr>
            <a:spLocks noChangeAspect="1"/>
          </p:cNvSpPr>
          <p:nvPr/>
        </p:nvSpPr>
        <p:spPr>
          <a:xfrm>
            <a:off x="5189079" y="198139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1" name="円/楕円 140"/>
          <p:cNvSpPr>
            <a:spLocks noChangeAspect="1"/>
          </p:cNvSpPr>
          <p:nvPr/>
        </p:nvSpPr>
        <p:spPr>
          <a:xfrm>
            <a:off x="5299040" y="199586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2" name="円/楕円 141"/>
          <p:cNvSpPr>
            <a:spLocks noChangeAspect="1"/>
          </p:cNvSpPr>
          <p:nvPr/>
        </p:nvSpPr>
        <p:spPr>
          <a:xfrm>
            <a:off x="5314111" y="25593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3" name="円/楕円 142"/>
          <p:cNvSpPr>
            <a:spLocks noChangeAspect="1"/>
          </p:cNvSpPr>
          <p:nvPr/>
        </p:nvSpPr>
        <p:spPr>
          <a:xfrm>
            <a:off x="4932213" y="232167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4" name="円/楕円 143"/>
          <p:cNvSpPr>
            <a:spLocks noChangeAspect="1"/>
          </p:cNvSpPr>
          <p:nvPr/>
        </p:nvSpPr>
        <p:spPr>
          <a:xfrm>
            <a:off x="5351417" y="210282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5" name="円/楕円 144"/>
          <p:cNvSpPr>
            <a:spLocks noChangeAspect="1"/>
          </p:cNvSpPr>
          <p:nvPr/>
        </p:nvSpPr>
        <p:spPr>
          <a:xfrm>
            <a:off x="5012618" y="259145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6" name="円/楕円 145"/>
          <p:cNvSpPr>
            <a:spLocks noChangeAspect="1"/>
          </p:cNvSpPr>
          <p:nvPr/>
        </p:nvSpPr>
        <p:spPr>
          <a:xfrm>
            <a:off x="5197665" y="220949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7" name="円/楕円 146"/>
          <p:cNvSpPr>
            <a:spLocks noChangeAspect="1"/>
          </p:cNvSpPr>
          <p:nvPr/>
        </p:nvSpPr>
        <p:spPr>
          <a:xfrm>
            <a:off x="5006507" y="238536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8" name="円/楕円 147"/>
          <p:cNvSpPr>
            <a:spLocks noChangeAspect="1"/>
          </p:cNvSpPr>
          <p:nvPr/>
        </p:nvSpPr>
        <p:spPr>
          <a:xfrm>
            <a:off x="5119290" y="250689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9" name="円/楕円 148"/>
          <p:cNvSpPr>
            <a:spLocks noChangeAspect="1"/>
          </p:cNvSpPr>
          <p:nvPr/>
        </p:nvSpPr>
        <p:spPr>
          <a:xfrm>
            <a:off x="5007612" y="229487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0" name="円/楕円 149"/>
          <p:cNvSpPr>
            <a:spLocks noChangeAspect="1"/>
          </p:cNvSpPr>
          <p:nvPr/>
        </p:nvSpPr>
        <p:spPr>
          <a:xfrm>
            <a:off x="5128910" y="261676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1" name="円/楕円 150"/>
          <p:cNvSpPr>
            <a:spLocks noChangeAspect="1"/>
          </p:cNvSpPr>
          <p:nvPr/>
        </p:nvSpPr>
        <p:spPr>
          <a:xfrm>
            <a:off x="5266946" y="225800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2" name="円/楕円 151"/>
          <p:cNvSpPr>
            <a:spLocks noChangeAspect="1"/>
          </p:cNvSpPr>
          <p:nvPr/>
        </p:nvSpPr>
        <p:spPr>
          <a:xfrm>
            <a:off x="5120789" y="224720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3" name="円/楕円 152"/>
          <p:cNvSpPr>
            <a:spLocks noChangeAspect="1"/>
          </p:cNvSpPr>
          <p:nvPr/>
        </p:nvSpPr>
        <p:spPr>
          <a:xfrm>
            <a:off x="5303757" y="223538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4" name="円/楕円 153"/>
          <p:cNvSpPr>
            <a:spLocks noChangeAspect="1"/>
          </p:cNvSpPr>
          <p:nvPr/>
        </p:nvSpPr>
        <p:spPr>
          <a:xfrm>
            <a:off x="5106370" y="201133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5" name="円/楕円 154"/>
          <p:cNvSpPr>
            <a:spLocks noChangeAspect="1"/>
          </p:cNvSpPr>
          <p:nvPr/>
        </p:nvSpPr>
        <p:spPr>
          <a:xfrm>
            <a:off x="5219169" y="191999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6" name="円/楕円 155"/>
          <p:cNvSpPr>
            <a:spLocks noChangeAspect="1"/>
          </p:cNvSpPr>
          <p:nvPr/>
        </p:nvSpPr>
        <p:spPr>
          <a:xfrm>
            <a:off x="5141806" y="215657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7" name="円/楕円 156"/>
          <p:cNvSpPr>
            <a:spLocks noChangeAspect="1"/>
          </p:cNvSpPr>
          <p:nvPr/>
        </p:nvSpPr>
        <p:spPr>
          <a:xfrm>
            <a:off x="3346405" y="187786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8" name="円/楕円 157"/>
          <p:cNvSpPr>
            <a:spLocks noChangeAspect="1"/>
          </p:cNvSpPr>
          <p:nvPr/>
        </p:nvSpPr>
        <p:spPr>
          <a:xfrm>
            <a:off x="3435305" y="202186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9" name="円/楕円 158"/>
          <p:cNvSpPr>
            <a:spLocks noChangeAspect="1"/>
          </p:cNvSpPr>
          <p:nvPr/>
        </p:nvSpPr>
        <p:spPr>
          <a:xfrm>
            <a:off x="3588011" y="215029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0" name="円/楕円 159"/>
          <p:cNvSpPr>
            <a:spLocks noChangeAspect="1"/>
          </p:cNvSpPr>
          <p:nvPr/>
        </p:nvSpPr>
        <p:spPr>
          <a:xfrm>
            <a:off x="3490405" y="1877861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1" name="円/楕円 160"/>
          <p:cNvSpPr>
            <a:spLocks noChangeAspect="1"/>
          </p:cNvSpPr>
          <p:nvPr/>
        </p:nvSpPr>
        <p:spPr>
          <a:xfrm>
            <a:off x="3655505" y="2030261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2" name="円/楕円 161"/>
          <p:cNvSpPr>
            <a:spLocks noChangeAspect="1"/>
          </p:cNvSpPr>
          <p:nvPr/>
        </p:nvSpPr>
        <p:spPr>
          <a:xfrm>
            <a:off x="3702354" y="215154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3" name="円/楕円 162"/>
          <p:cNvSpPr>
            <a:spLocks noChangeAspect="1"/>
          </p:cNvSpPr>
          <p:nvPr/>
        </p:nvSpPr>
        <p:spPr>
          <a:xfrm>
            <a:off x="3717524" y="199196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4" name="円/楕円 163"/>
          <p:cNvSpPr>
            <a:spLocks noChangeAspect="1"/>
          </p:cNvSpPr>
          <p:nvPr/>
        </p:nvSpPr>
        <p:spPr>
          <a:xfrm>
            <a:off x="3542581" y="202881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5" name="円/楕円 164"/>
          <p:cNvSpPr>
            <a:spLocks noChangeAspect="1"/>
          </p:cNvSpPr>
          <p:nvPr/>
        </p:nvSpPr>
        <p:spPr>
          <a:xfrm>
            <a:off x="3561631" y="225604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6" name="円/楕円 165"/>
          <p:cNvSpPr>
            <a:spLocks noChangeAspect="1"/>
          </p:cNvSpPr>
          <p:nvPr/>
        </p:nvSpPr>
        <p:spPr>
          <a:xfrm>
            <a:off x="3355484" y="175064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7" name="円/楕円 166"/>
          <p:cNvSpPr>
            <a:spLocks noChangeAspect="1"/>
          </p:cNvSpPr>
          <p:nvPr/>
        </p:nvSpPr>
        <p:spPr>
          <a:xfrm>
            <a:off x="3621413" y="204910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8" name="円/楕円 167"/>
          <p:cNvSpPr>
            <a:spLocks noChangeAspect="1"/>
          </p:cNvSpPr>
          <p:nvPr/>
        </p:nvSpPr>
        <p:spPr>
          <a:xfrm>
            <a:off x="3500006" y="1707240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9" name="円/楕円 168"/>
          <p:cNvSpPr>
            <a:spLocks noChangeAspect="1"/>
          </p:cNvSpPr>
          <p:nvPr/>
        </p:nvSpPr>
        <p:spPr>
          <a:xfrm>
            <a:off x="3577514" y="178970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0" name="円/楕円 169"/>
          <p:cNvSpPr>
            <a:spLocks noChangeAspect="1"/>
          </p:cNvSpPr>
          <p:nvPr/>
        </p:nvSpPr>
        <p:spPr>
          <a:xfrm>
            <a:off x="3645763" y="188305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1" name="円/楕円 170"/>
          <p:cNvSpPr>
            <a:spLocks noChangeAspect="1"/>
          </p:cNvSpPr>
          <p:nvPr/>
        </p:nvSpPr>
        <p:spPr>
          <a:xfrm>
            <a:off x="3726739" y="208253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2" name="円/楕円 171"/>
          <p:cNvSpPr>
            <a:spLocks noChangeAspect="1"/>
          </p:cNvSpPr>
          <p:nvPr/>
        </p:nvSpPr>
        <p:spPr>
          <a:xfrm>
            <a:off x="3302360" y="189800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3" name="円/楕円 172"/>
          <p:cNvSpPr>
            <a:spLocks noChangeAspect="1"/>
          </p:cNvSpPr>
          <p:nvPr/>
        </p:nvSpPr>
        <p:spPr>
          <a:xfrm>
            <a:off x="3327255" y="2132497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4" name="円/楕円 173"/>
          <p:cNvSpPr>
            <a:spLocks noChangeAspect="1"/>
          </p:cNvSpPr>
          <p:nvPr/>
        </p:nvSpPr>
        <p:spPr>
          <a:xfrm>
            <a:off x="3529212" y="240562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5" name="円/楕円 174"/>
          <p:cNvSpPr>
            <a:spLocks noChangeAspect="1"/>
          </p:cNvSpPr>
          <p:nvPr/>
        </p:nvSpPr>
        <p:spPr>
          <a:xfrm>
            <a:off x="3460356" y="177926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6" name="円/楕円 175"/>
          <p:cNvSpPr>
            <a:spLocks noChangeAspect="1"/>
          </p:cNvSpPr>
          <p:nvPr/>
        </p:nvSpPr>
        <p:spPr>
          <a:xfrm>
            <a:off x="3336289" y="223239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7" name="円/楕円 176"/>
          <p:cNvSpPr>
            <a:spLocks noChangeAspect="1"/>
          </p:cNvSpPr>
          <p:nvPr/>
        </p:nvSpPr>
        <p:spPr>
          <a:xfrm>
            <a:off x="3473056" y="210246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8" name="円/楕円 177"/>
          <p:cNvSpPr>
            <a:spLocks noChangeAspect="1"/>
          </p:cNvSpPr>
          <p:nvPr/>
        </p:nvSpPr>
        <p:spPr>
          <a:xfrm>
            <a:off x="3394847" y="215935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9" name="円/楕円 178"/>
          <p:cNvSpPr>
            <a:spLocks noChangeAspect="1"/>
          </p:cNvSpPr>
          <p:nvPr/>
        </p:nvSpPr>
        <p:spPr>
          <a:xfrm>
            <a:off x="3398709" y="187204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0" name="円/楕円 179"/>
          <p:cNvSpPr>
            <a:spLocks noChangeAspect="1"/>
          </p:cNvSpPr>
          <p:nvPr/>
        </p:nvSpPr>
        <p:spPr>
          <a:xfrm>
            <a:off x="3386555" y="168204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1" name="円/楕円 180"/>
          <p:cNvSpPr>
            <a:spLocks noChangeAspect="1"/>
          </p:cNvSpPr>
          <p:nvPr/>
        </p:nvSpPr>
        <p:spPr>
          <a:xfrm>
            <a:off x="3288586" y="210487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2" name="円/楕円 181"/>
          <p:cNvSpPr>
            <a:spLocks noChangeAspect="1"/>
          </p:cNvSpPr>
          <p:nvPr/>
        </p:nvSpPr>
        <p:spPr>
          <a:xfrm>
            <a:off x="3727234" y="191321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3" name="円/楕円 182"/>
          <p:cNvSpPr>
            <a:spLocks noChangeAspect="1"/>
          </p:cNvSpPr>
          <p:nvPr/>
        </p:nvSpPr>
        <p:spPr>
          <a:xfrm>
            <a:off x="3419821" y="236223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4" name="円/楕円 183"/>
          <p:cNvSpPr>
            <a:spLocks noChangeAspect="1"/>
          </p:cNvSpPr>
          <p:nvPr/>
        </p:nvSpPr>
        <p:spPr>
          <a:xfrm>
            <a:off x="3324874" y="179650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5" name="円/楕円 184"/>
          <p:cNvSpPr>
            <a:spLocks noChangeAspect="1"/>
          </p:cNvSpPr>
          <p:nvPr/>
        </p:nvSpPr>
        <p:spPr>
          <a:xfrm>
            <a:off x="3467993" y="160471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6" name="円/楕円 185"/>
          <p:cNvSpPr>
            <a:spLocks noChangeAspect="1"/>
          </p:cNvSpPr>
          <p:nvPr/>
        </p:nvSpPr>
        <p:spPr>
          <a:xfrm>
            <a:off x="3523895" y="228878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7" name="円/楕円 186"/>
          <p:cNvSpPr>
            <a:spLocks noChangeAspect="1"/>
          </p:cNvSpPr>
          <p:nvPr/>
        </p:nvSpPr>
        <p:spPr>
          <a:xfrm>
            <a:off x="3633631" y="233921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8" name="円/楕円 187"/>
          <p:cNvSpPr>
            <a:spLocks noChangeAspect="1"/>
          </p:cNvSpPr>
          <p:nvPr/>
        </p:nvSpPr>
        <p:spPr>
          <a:xfrm>
            <a:off x="3547294" y="167656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9" name="円/楕円 188"/>
          <p:cNvSpPr>
            <a:spLocks noChangeAspect="1"/>
          </p:cNvSpPr>
          <p:nvPr/>
        </p:nvSpPr>
        <p:spPr>
          <a:xfrm>
            <a:off x="3657255" y="169103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0" name="円/楕円 189"/>
          <p:cNvSpPr>
            <a:spLocks noChangeAspect="1"/>
          </p:cNvSpPr>
          <p:nvPr/>
        </p:nvSpPr>
        <p:spPr>
          <a:xfrm>
            <a:off x="3672326" y="225450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1" name="円/楕円 190"/>
          <p:cNvSpPr>
            <a:spLocks noChangeAspect="1"/>
          </p:cNvSpPr>
          <p:nvPr/>
        </p:nvSpPr>
        <p:spPr>
          <a:xfrm>
            <a:off x="3290428" y="201684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2" name="円/楕円 191"/>
          <p:cNvSpPr>
            <a:spLocks noChangeAspect="1"/>
          </p:cNvSpPr>
          <p:nvPr/>
        </p:nvSpPr>
        <p:spPr>
          <a:xfrm>
            <a:off x="3709632" y="179799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3" name="円/楕円 192"/>
          <p:cNvSpPr>
            <a:spLocks noChangeAspect="1"/>
          </p:cNvSpPr>
          <p:nvPr/>
        </p:nvSpPr>
        <p:spPr>
          <a:xfrm>
            <a:off x="3370833" y="228662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4" name="円/楕円 193"/>
          <p:cNvSpPr>
            <a:spLocks noChangeAspect="1"/>
          </p:cNvSpPr>
          <p:nvPr/>
        </p:nvSpPr>
        <p:spPr>
          <a:xfrm>
            <a:off x="3555880" y="190466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5" name="円/楕円 194"/>
          <p:cNvSpPr>
            <a:spLocks noChangeAspect="1"/>
          </p:cNvSpPr>
          <p:nvPr/>
        </p:nvSpPr>
        <p:spPr>
          <a:xfrm>
            <a:off x="3364722" y="208053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6" name="円/楕円 195"/>
          <p:cNvSpPr>
            <a:spLocks noChangeAspect="1"/>
          </p:cNvSpPr>
          <p:nvPr/>
        </p:nvSpPr>
        <p:spPr>
          <a:xfrm>
            <a:off x="3477505" y="220206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7" name="円/楕円 196"/>
          <p:cNvSpPr>
            <a:spLocks noChangeAspect="1"/>
          </p:cNvSpPr>
          <p:nvPr/>
        </p:nvSpPr>
        <p:spPr>
          <a:xfrm>
            <a:off x="3365827" y="199004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8" name="円/楕円 197"/>
          <p:cNvSpPr>
            <a:spLocks noChangeAspect="1"/>
          </p:cNvSpPr>
          <p:nvPr/>
        </p:nvSpPr>
        <p:spPr>
          <a:xfrm>
            <a:off x="3487125" y="231193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9" name="円/楕円 198"/>
          <p:cNvSpPr>
            <a:spLocks noChangeAspect="1"/>
          </p:cNvSpPr>
          <p:nvPr/>
        </p:nvSpPr>
        <p:spPr>
          <a:xfrm>
            <a:off x="3625161" y="195317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0" name="円/楕円 199"/>
          <p:cNvSpPr>
            <a:spLocks noChangeAspect="1"/>
          </p:cNvSpPr>
          <p:nvPr/>
        </p:nvSpPr>
        <p:spPr>
          <a:xfrm>
            <a:off x="3479004" y="194237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1" name="円/楕円 200"/>
          <p:cNvSpPr>
            <a:spLocks noChangeAspect="1"/>
          </p:cNvSpPr>
          <p:nvPr/>
        </p:nvSpPr>
        <p:spPr>
          <a:xfrm>
            <a:off x="3661972" y="193055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2" name="円/楕円 201"/>
          <p:cNvSpPr>
            <a:spLocks noChangeAspect="1"/>
          </p:cNvSpPr>
          <p:nvPr/>
        </p:nvSpPr>
        <p:spPr>
          <a:xfrm>
            <a:off x="3464585" y="170650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3" name="円/楕円 202"/>
          <p:cNvSpPr>
            <a:spLocks noChangeAspect="1"/>
          </p:cNvSpPr>
          <p:nvPr/>
        </p:nvSpPr>
        <p:spPr>
          <a:xfrm>
            <a:off x="3577384" y="161516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4" name="円/楕円 203"/>
          <p:cNvSpPr>
            <a:spLocks noChangeAspect="1"/>
          </p:cNvSpPr>
          <p:nvPr/>
        </p:nvSpPr>
        <p:spPr>
          <a:xfrm>
            <a:off x="3500021" y="185174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208" name="グループ化 207"/>
          <p:cNvGrpSpPr/>
          <p:nvPr/>
        </p:nvGrpSpPr>
        <p:grpSpPr>
          <a:xfrm>
            <a:off x="737401" y="1951607"/>
            <a:ext cx="3347391" cy="4670720"/>
            <a:chOff x="737401" y="1951607"/>
            <a:chExt cx="3347391" cy="4670720"/>
          </a:xfrm>
        </p:grpSpPr>
        <p:sp>
          <p:nvSpPr>
            <p:cNvPr id="206" name="右矢印 205"/>
            <p:cNvSpPr/>
            <p:nvPr/>
          </p:nvSpPr>
          <p:spPr>
            <a:xfrm>
              <a:off x="3277041" y="4172214"/>
              <a:ext cx="690282" cy="534795"/>
            </a:xfrm>
            <a:prstGeom prst="rightArrow">
              <a:avLst/>
            </a:prstGeom>
            <a:gradFill>
              <a:gsLst>
                <a:gs pos="0">
                  <a:srgbClr val="A4D642">
                    <a:lumMod val="98000"/>
                    <a:lumOff val="2000"/>
                  </a:srgbClr>
                </a:gs>
                <a:gs pos="50000">
                  <a:srgbClr val="A4D642"/>
                </a:gs>
                <a:gs pos="100000">
                  <a:srgbClr val="A4D642">
                    <a:lumMod val="99000"/>
                  </a:srgbClr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207" name="右矢印 206"/>
            <p:cNvSpPr/>
            <p:nvPr/>
          </p:nvSpPr>
          <p:spPr>
            <a:xfrm flipH="1">
              <a:off x="795387" y="4681141"/>
              <a:ext cx="661961" cy="534795"/>
            </a:xfrm>
            <a:prstGeom prst="rightArrow">
              <a:avLst/>
            </a:prstGeom>
            <a:gradFill>
              <a:gsLst>
                <a:gs pos="0">
                  <a:srgbClr val="A4D642">
                    <a:lumMod val="98000"/>
                    <a:lumOff val="2000"/>
                  </a:srgbClr>
                </a:gs>
                <a:gs pos="50000">
                  <a:srgbClr val="A4D642"/>
                </a:gs>
                <a:gs pos="100000">
                  <a:srgbClr val="A4D642">
                    <a:lumMod val="99000"/>
                  </a:srgbClr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205" name="角丸四角形 204"/>
            <p:cNvSpPr/>
            <p:nvPr/>
          </p:nvSpPr>
          <p:spPr>
            <a:xfrm>
              <a:off x="1448076" y="4184325"/>
              <a:ext cx="1867833" cy="968037"/>
            </a:xfrm>
            <a:prstGeom prst="roundRect">
              <a:avLst>
                <a:gd name="adj" fmla="val 26526"/>
              </a:avLst>
            </a:prstGeom>
            <a:gradFill flip="none" rotWithShape="1">
              <a:gsLst>
                <a:gs pos="0">
                  <a:srgbClr val="F89708"/>
                </a:gs>
                <a:gs pos="100000">
                  <a:srgbClr val="FE3E0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1514690" y="3415554"/>
              <a:ext cx="1733168" cy="461665"/>
            </a:xfrm>
            <a:prstGeom prst="rect">
              <a:avLst/>
            </a:prstGeom>
            <a:gradFill>
              <a:gsLst>
                <a:gs pos="0">
                  <a:srgbClr val="C00000">
                    <a:lumMod val="98000"/>
                    <a:lumOff val="2000"/>
                  </a:srgbClr>
                </a:gs>
                <a:gs pos="50000">
                  <a:srgbClr val="C00000"/>
                </a:gs>
                <a:gs pos="100000">
                  <a:srgbClr val="C00000">
                    <a:lumMod val="99000"/>
                  </a:srgb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High energy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737401" y="5605155"/>
              <a:ext cx="33473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Nuclear transparency</a:t>
              </a: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1043576" y="6160662"/>
              <a:ext cx="27350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net-baryon #: small</a:t>
              </a:r>
            </a:p>
          </p:txBody>
        </p:sp>
        <p:sp>
          <p:nvSpPr>
            <p:cNvPr id="9" name="円/楕円 8"/>
            <p:cNvSpPr>
              <a:spLocks noChangeAspect="1"/>
            </p:cNvSpPr>
            <p:nvPr/>
          </p:nvSpPr>
          <p:spPr>
            <a:xfrm>
              <a:off x="1370861" y="4564125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" name="円/楕円 9"/>
            <p:cNvSpPr>
              <a:spLocks noChangeAspect="1"/>
            </p:cNvSpPr>
            <p:nvPr/>
          </p:nvSpPr>
          <p:spPr>
            <a:xfrm>
              <a:off x="1459761" y="4708125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1" name="円/楕円 10"/>
            <p:cNvSpPr>
              <a:spLocks noChangeAspect="1"/>
            </p:cNvSpPr>
            <p:nvPr/>
          </p:nvSpPr>
          <p:spPr>
            <a:xfrm>
              <a:off x="1612467" y="4836554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2" name="円/楕円 11"/>
            <p:cNvSpPr>
              <a:spLocks noChangeAspect="1"/>
            </p:cNvSpPr>
            <p:nvPr/>
          </p:nvSpPr>
          <p:spPr>
            <a:xfrm>
              <a:off x="1514861" y="4564125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3" name="円/楕円 12"/>
            <p:cNvSpPr>
              <a:spLocks noChangeAspect="1"/>
            </p:cNvSpPr>
            <p:nvPr/>
          </p:nvSpPr>
          <p:spPr>
            <a:xfrm>
              <a:off x="1679961" y="4716525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4" name="円/楕円 13"/>
            <p:cNvSpPr>
              <a:spLocks noChangeAspect="1"/>
            </p:cNvSpPr>
            <p:nvPr/>
          </p:nvSpPr>
          <p:spPr>
            <a:xfrm>
              <a:off x="1726810" y="4837812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5" name="円/楕円 14"/>
            <p:cNvSpPr>
              <a:spLocks noChangeAspect="1"/>
            </p:cNvSpPr>
            <p:nvPr/>
          </p:nvSpPr>
          <p:spPr>
            <a:xfrm>
              <a:off x="1741980" y="467822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" name="円/楕円 15"/>
            <p:cNvSpPr>
              <a:spLocks noChangeAspect="1"/>
            </p:cNvSpPr>
            <p:nvPr/>
          </p:nvSpPr>
          <p:spPr>
            <a:xfrm>
              <a:off x="1567037" y="4715077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7" name="円/楕円 16"/>
            <p:cNvSpPr>
              <a:spLocks noChangeAspect="1"/>
            </p:cNvSpPr>
            <p:nvPr/>
          </p:nvSpPr>
          <p:spPr>
            <a:xfrm>
              <a:off x="1586087" y="4942307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8" name="円/楕円 17"/>
            <p:cNvSpPr>
              <a:spLocks noChangeAspect="1"/>
            </p:cNvSpPr>
            <p:nvPr/>
          </p:nvSpPr>
          <p:spPr>
            <a:xfrm>
              <a:off x="1379940" y="443690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9" name="円/楕円 18"/>
            <p:cNvSpPr>
              <a:spLocks noChangeAspect="1"/>
            </p:cNvSpPr>
            <p:nvPr/>
          </p:nvSpPr>
          <p:spPr>
            <a:xfrm>
              <a:off x="1645869" y="473536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0" name="円/楕円 19"/>
            <p:cNvSpPr>
              <a:spLocks noChangeAspect="1"/>
            </p:cNvSpPr>
            <p:nvPr/>
          </p:nvSpPr>
          <p:spPr>
            <a:xfrm>
              <a:off x="1524462" y="4393504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1" name="円/楕円 20"/>
            <p:cNvSpPr>
              <a:spLocks noChangeAspect="1"/>
            </p:cNvSpPr>
            <p:nvPr/>
          </p:nvSpPr>
          <p:spPr>
            <a:xfrm>
              <a:off x="1601970" y="447597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" name="円/楕円 21"/>
            <p:cNvSpPr>
              <a:spLocks noChangeAspect="1"/>
            </p:cNvSpPr>
            <p:nvPr/>
          </p:nvSpPr>
          <p:spPr>
            <a:xfrm>
              <a:off x="1670219" y="456931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" name="円/楕円 22"/>
            <p:cNvSpPr>
              <a:spLocks noChangeAspect="1"/>
            </p:cNvSpPr>
            <p:nvPr/>
          </p:nvSpPr>
          <p:spPr>
            <a:xfrm>
              <a:off x="1751195" y="476879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4" name="円/楕円 23"/>
            <p:cNvSpPr>
              <a:spLocks noChangeAspect="1"/>
            </p:cNvSpPr>
            <p:nvPr/>
          </p:nvSpPr>
          <p:spPr>
            <a:xfrm>
              <a:off x="1326816" y="458426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" name="円/楕円 24"/>
            <p:cNvSpPr>
              <a:spLocks noChangeAspect="1"/>
            </p:cNvSpPr>
            <p:nvPr/>
          </p:nvSpPr>
          <p:spPr>
            <a:xfrm>
              <a:off x="1351711" y="4818761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" name="円/楕円 25"/>
            <p:cNvSpPr>
              <a:spLocks noChangeAspect="1"/>
            </p:cNvSpPr>
            <p:nvPr/>
          </p:nvSpPr>
          <p:spPr>
            <a:xfrm>
              <a:off x="1553668" y="509189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7" name="円/楕円 26"/>
            <p:cNvSpPr>
              <a:spLocks noChangeAspect="1"/>
            </p:cNvSpPr>
            <p:nvPr/>
          </p:nvSpPr>
          <p:spPr>
            <a:xfrm>
              <a:off x="1484812" y="4465532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8" name="円/楕円 27"/>
            <p:cNvSpPr>
              <a:spLocks noChangeAspect="1"/>
            </p:cNvSpPr>
            <p:nvPr/>
          </p:nvSpPr>
          <p:spPr>
            <a:xfrm>
              <a:off x="1360745" y="491866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9" name="円/楕円 28"/>
            <p:cNvSpPr>
              <a:spLocks noChangeAspect="1"/>
            </p:cNvSpPr>
            <p:nvPr/>
          </p:nvSpPr>
          <p:spPr>
            <a:xfrm>
              <a:off x="1497512" y="4788724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0" name="円/楕円 29"/>
            <p:cNvSpPr>
              <a:spLocks noChangeAspect="1"/>
            </p:cNvSpPr>
            <p:nvPr/>
          </p:nvSpPr>
          <p:spPr>
            <a:xfrm>
              <a:off x="1419303" y="484561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1" name="円/楕円 30"/>
            <p:cNvSpPr>
              <a:spLocks noChangeAspect="1"/>
            </p:cNvSpPr>
            <p:nvPr/>
          </p:nvSpPr>
          <p:spPr>
            <a:xfrm>
              <a:off x="1423165" y="455831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2" name="円/楕円 31"/>
            <p:cNvSpPr>
              <a:spLocks noChangeAspect="1"/>
            </p:cNvSpPr>
            <p:nvPr/>
          </p:nvSpPr>
          <p:spPr>
            <a:xfrm>
              <a:off x="1411011" y="4368305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3" name="円/楕円 32"/>
            <p:cNvSpPr>
              <a:spLocks noChangeAspect="1"/>
            </p:cNvSpPr>
            <p:nvPr/>
          </p:nvSpPr>
          <p:spPr>
            <a:xfrm>
              <a:off x="1313042" y="4791143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4" name="円/楕円 33"/>
            <p:cNvSpPr>
              <a:spLocks noChangeAspect="1"/>
            </p:cNvSpPr>
            <p:nvPr/>
          </p:nvSpPr>
          <p:spPr>
            <a:xfrm>
              <a:off x="1962958" y="4446929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5" name="円/楕円 34"/>
            <p:cNvSpPr>
              <a:spLocks noChangeAspect="1"/>
            </p:cNvSpPr>
            <p:nvPr/>
          </p:nvSpPr>
          <p:spPr>
            <a:xfrm>
              <a:off x="1444277" y="5048502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6" name="円/楕円 35"/>
            <p:cNvSpPr>
              <a:spLocks noChangeAspect="1"/>
            </p:cNvSpPr>
            <p:nvPr/>
          </p:nvSpPr>
          <p:spPr>
            <a:xfrm>
              <a:off x="1349330" y="448277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" name="円/楕円 36"/>
            <p:cNvSpPr>
              <a:spLocks noChangeAspect="1"/>
            </p:cNvSpPr>
            <p:nvPr/>
          </p:nvSpPr>
          <p:spPr>
            <a:xfrm>
              <a:off x="1492449" y="429098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8" name="円/楕円 37"/>
            <p:cNvSpPr>
              <a:spLocks noChangeAspect="1"/>
            </p:cNvSpPr>
            <p:nvPr/>
          </p:nvSpPr>
          <p:spPr>
            <a:xfrm>
              <a:off x="1548351" y="497505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9" name="円/楕円 38"/>
            <p:cNvSpPr>
              <a:spLocks noChangeAspect="1"/>
            </p:cNvSpPr>
            <p:nvPr/>
          </p:nvSpPr>
          <p:spPr>
            <a:xfrm>
              <a:off x="1658087" y="502547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0" name="円/楕円 39"/>
            <p:cNvSpPr>
              <a:spLocks noChangeAspect="1"/>
            </p:cNvSpPr>
            <p:nvPr/>
          </p:nvSpPr>
          <p:spPr>
            <a:xfrm>
              <a:off x="1571750" y="4362833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" name="円/楕円 40"/>
            <p:cNvSpPr>
              <a:spLocks noChangeAspect="1"/>
            </p:cNvSpPr>
            <p:nvPr/>
          </p:nvSpPr>
          <p:spPr>
            <a:xfrm>
              <a:off x="1681711" y="437730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2" name="円/楕円 41"/>
            <p:cNvSpPr>
              <a:spLocks noChangeAspect="1"/>
            </p:cNvSpPr>
            <p:nvPr/>
          </p:nvSpPr>
          <p:spPr>
            <a:xfrm>
              <a:off x="1696782" y="494077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3" name="円/楕円 42"/>
            <p:cNvSpPr>
              <a:spLocks noChangeAspect="1"/>
            </p:cNvSpPr>
            <p:nvPr/>
          </p:nvSpPr>
          <p:spPr>
            <a:xfrm>
              <a:off x="1314884" y="470311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4" name="円/楕円 43"/>
            <p:cNvSpPr>
              <a:spLocks noChangeAspect="1"/>
            </p:cNvSpPr>
            <p:nvPr/>
          </p:nvSpPr>
          <p:spPr>
            <a:xfrm>
              <a:off x="1734088" y="4484261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5" name="円/楕円 44"/>
            <p:cNvSpPr>
              <a:spLocks noChangeAspect="1"/>
            </p:cNvSpPr>
            <p:nvPr/>
          </p:nvSpPr>
          <p:spPr>
            <a:xfrm>
              <a:off x="1395289" y="497288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6" name="円/楕円 45"/>
            <p:cNvSpPr>
              <a:spLocks noChangeAspect="1"/>
            </p:cNvSpPr>
            <p:nvPr/>
          </p:nvSpPr>
          <p:spPr>
            <a:xfrm>
              <a:off x="1580336" y="4590929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9" name="円/楕円 48"/>
            <p:cNvSpPr>
              <a:spLocks noChangeAspect="1"/>
            </p:cNvSpPr>
            <p:nvPr/>
          </p:nvSpPr>
          <p:spPr>
            <a:xfrm>
              <a:off x="1389178" y="476680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0" name="円/楕円 49"/>
            <p:cNvSpPr>
              <a:spLocks noChangeAspect="1"/>
            </p:cNvSpPr>
            <p:nvPr/>
          </p:nvSpPr>
          <p:spPr>
            <a:xfrm>
              <a:off x="1501961" y="488833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1" name="円/楕円 50"/>
            <p:cNvSpPr>
              <a:spLocks noChangeAspect="1"/>
            </p:cNvSpPr>
            <p:nvPr/>
          </p:nvSpPr>
          <p:spPr>
            <a:xfrm>
              <a:off x="1390283" y="467630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2" name="円/楕円 51"/>
            <p:cNvSpPr>
              <a:spLocks noChangeAspect="1"/>
            </p:cNvSpPr>
            <p:nvPr/>
          </p:nvSpPr>
          <p:spPr>
            <a:xfrm>
              <a:off x="1511581" y="499819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3" name="円/楕円 52"/>
            <p:cNvSpPr>
              <a:spLocks noChangeAspect="1"/>
            </p:cNvSpPr>
            <p:nvPr/>
          </p:nvSpPr>
          <p:spPr>
            <a:xfrm>
              <a:off x="1649617" y="463943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4" name="円/楕円 53"/>
            <p:cNvSpPr>
              <a:spLocks noChangeAspect="1"/>
            </p:cNvSpPr>
            <p:nvPr/>
          </p:nvSpPr>
          <p:spPr>
            <a:xfrm>
              <a:off x="1503460" y="462864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5" name="円/楕円 54"/>
            <p:cNvSpPr>
              <a:spLocks noChangeAspect="1"/>
            </p:cNvSpPr>
            <p:nvPr/>
          </p:nvSpPr>
          <p:spPr>
            <a:xfrm>
              <a:off x="1988942" y="4807629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6" name="円/楕円 55"/>
            <p:cNvSpPr>
              <a:spLocks noChangeAspect="1"/>
            </p:cNvSpPr>
            <p:nvPr/>
          </p:nvSpPr>
          <p:spPr>
            <a:xfrm>
              <a:off x="1489041" y="4392771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7" name="円/楕円 56"/>
            <p:cNvSpPr>
              <a:spLocks noChangeAspect="1"/>
            </p:cNvSpPr>
            <p:nvPr/>
          </p:nvSpPr>
          <p:spPr>
            <a:xfrm>
              <a:off x="1601840" y="430143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8" name="円/楕円 57"/>
            <p:cNvSpPr>
              <a:spLocks noChangeAspect="1"/>
            </p:cNvSpPr>
            <p:nvPr/>
          </p:nvSpPr>
          <p:spPr>
            <a:xfrm>
              <a:off x="1524477" y="4538012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9" name="円/楕円 58"/>
            <p:cNvSpPr>
              <a:spLocks noChangeAspect="1"/>
            </p:cNvSpPr>
            <p:nvPr/>
          </p:nvSpPr>
          <p:spPr>
            <a:xfrm>
              <a:off x="2906645" y="4420125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" name="円/楕円 59"/>
            <p:cNvSpPr>
              <a:spLocks noChangeAspect="1"/>
            </p:cNvSpPr>
            <p:nvPr/>
          </p:nvSpPr>
          <p:spPr>
            <a:xfrm>
              <a:off x="2995545" y="4564125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1" name="円/楕円 60"/>
            <p:cNvSpPr>
              <a:spLocks noChangeAspect="1"/>
            </p:cNvSpPr>
            <p:nvPr/>
          </p:nvSpPr>
          <p:spPr>
            <a:xfrm>
              <a:off x="3148251" y="4692554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2" name="円/楕円 61"/>
            <p:cNvSpPr>
              <a:spLocks noChangeAspect="1"/>
            </p:cNvSpPr>
            <p:nvPr/>
          </p:nvSpPr>
          <p:spPr>
            <a:xfrm>
              <a:off x="3050645" y="4420125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3" name="円/楕円 62"/>
            <p:cNvSpPr>
              <a:spLocks noChangeAspect="1"/>
            </p:cNvSpPr>
            <p:nvPr/>
          </p:nvSpPr>
          <p:spPr>
            <a:xfrm>
              <a:off x="3215745" y="4572525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4" name="円/楕円 63"/>
            <p:cNvSpPr>
              <a:spLocks noChangeAspect="1"/>
            </p:cNvSpPr>
            <p:nvPr/>
          </p:nvSpPr>
          <p:spPr>
            <a:xfrm>
              <a:off x="3262594" y="4693812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5" name="円/楕円 64"/>
            <p:cNvSpPr>
              <a:spLocks noChangeAspect="1"/>
            </p:cNvSpPr>
            <p:nvPr/>
          </p:nvSpPr>
          <p:spPr>
            <a:xfrm>
              <a:off x="3277764" y="453422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6" name="円/楕円 65"/>
            <p:cNvSpPr>
              <a:spLocks noChangeAspect="1"/>
            </p:cNvSpPr>
            <p:nvPr/>
          </p:nvSpPr>
          <p:spPr>
            <a:xfrm>
              <a:off x="3102821" y="4571077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7" name="円/楕円 66"/>
            <p:cNvSpPr>
              <a:spLocks noChangeAspect="1"/>
            </p:cNvSpPr>
            <p:nvPr/>
          </p:nvSpPr>
          <p:spPr>
            <a:xfrm>
              <a:off x="3121871" y="4798307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8" name="円/楕円 67"/>
            <p:cNvSpPr>
              <a:spLocks noChangeAspect="1"/>
            </p:cNvSpPr>
            <p:nvPr/>
          </p:nvSpPr>
          <p:spPr>
            <a:xfrm>
              <a:off x="2915724" y="429290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9" name="円/楕円 68"/>
            <p:cNvSpPr>
              <a:spLocks noChangeAspect="1"/>
            </p:cNvSpPr>
            <p:nvPr/>
          </p:nvSpPr>
          <p:spPr>
            <a:xfrm>
              <a:off x="3181653" y="459136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0" name="円/楕円 69"/>
            <p:cNvSpPr>
              <a:spLocks noChangeAspect="1"/>
            </p:cNvSpPr>
            <p:nvPr/>
          </p:nvSpPr>
          <p:spPr>
            <a:xfrm>
              <a:off x="3060246" y="4249504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1" name="円/楕円 70"/>
            <p:cNvSpPr>
              <a:spLocks noChangeAspect="1"/>
            </p:cNvSpPr>
            <p:nvPr/>
          </p:nvSpPr>
          <p:spPr>
            <a:xfrm>
              <a:off x="3137754" y="433197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2" name="円/楕円 71"/>
            <p:cNvSpPr>
              <a:spLocks noChangeAspect="1"/>
            </p:cNvSpPr>
            <p:nvPr/>
          </p:nvSpPr>
          <p:spPr>
            <a:xfrm>
              <a:off x="3206003" y="442531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3" name="円/楕円 72"/>
            <p:cNvSpPr>
              <a:spLocks noChangeAspect="1"/>
            </p:cNvSpPr>
            <p:nvPr/>
          </p:nvSpPr>
          <p:spPr>
            <a:xfrm>
              <a:off x="3286979" y="462479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4" name="円/楕円 73"/>
            <p:cNvSpPr>
              <a:spLocks noChangeAspect="1"/>
            </p:cNvSpPr>
            <p:nvPr/>
          </p:nvSpPr>
          <p:spPr>
            <a:xfrm>
              <a:off x="2862600" y="444026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5" name="円/楕円 74"/>
            <p:cNvSpPr>
              <a:spLocks noChangeAspect="1"/>
            </p:cNvSpPr>
            <p:nvPr/>
          </p:nvSpPr>
          <p:spPr>
            <a:xfrm>
              <a:off x="2887495" y="4674761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6" name="円/楕円 75"/>
            <p:cNvSpPr>
              <a:spLocks noChangeAspect="1"/>
            </p:cNvSpPr>
            <p:nvPr/>
          </p:nvSpPr>
          <p:spPr>
            <a:xfrm>
              <a:off x="3089452" y="494789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7" name="円/楕円 76"/>
            <p:cNvSpPr>
              <a:spLocks noChangeAspect="1"/>
            </p:cNvSpPr>
            <p:nvPr/>
          </p:nvSpPr>
          <p:spPr>
            <a:xfrm>
              <a:off x="3020596" y="4321532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8" name="円/楕円 77"/>
            <p:cNvSpPr>
              <a:spLocks noChangeAspect="1"/>
            </p:cNvSpPr>
            <p:nvPr/>
          </p:nvSpPr>
          <p:spPr>
            <a:xfrm>
              <a:off x="2896529" y="477466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9" name="円/楕円 78"/>
            <p:cNvSpPr>
              <a:spLocks noChangeAspect="1"/>
            </p:cNvSpPr>
            <p:nvPr/>
          </p:nvSpPr>
          <p:spPr>
            <a:xfrm>
              <a:off x="3033296" y="4644724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0" name="円/楕円 79"/>
            <p:cNvSpPr>
              <a:spLocks noChangeAspect="1"/>
            </p:cNvSpPr>
            <p:nvPr/>
          </p:nvSpPr>
          <p:spPr>
            <a:xfrm>
              <a:off x="2955087" y="470161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1" name="円/楕円 80"/>
            <p:cNvSpPr>
              <a:spLocks noChangeAspect="1"/>
            </p:cNvSpPr>
            <p:nvPr/>
          </p:nvSpPr>
          <p:spPr>
            <a:xfrm>
              <a:off x="2958949" y="441431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2" name="円/楕円 81"/>
            <p:cNvSpPr>
              <a:spLocks noChangeAspect="1"/>
            </p:cNvSpPr>
            <p:nvPr/>
          </p:nvSpPr>
          <p:spPr>
            <a:xfrm>
              <a:off x="2946795" y="4224305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3" name="円/楕円 82"/>
            <p:cNvSpPr>
              <a:spLocks noChangeAspect="1"/>
            </p:cNvSpPr>
            <p:nvPr/>
          </p:nvSpPr>
          <p:spPr>
            <a:xfrm>
              <a:off x="2848826" y="4647143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4" name="円/楕円 83"/>
            <p:cNvSpPr>
              <a:spLocks noChangeAspect="1"/>
            </p:cNvSpPr>
            <p:nvPr/>
          </p:nvSpPr>
          <p:spPr>
            <a:xfrm>
              <a:off x="3287474" y="445547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5" name="円/楕円 84"/>
            <p:cNvSpPr>
              <a:spLocks noChangeAspect="1"/>
            </p:cNvSpPr>
            <p:nvPr/>
          </p:nvSpPr>
          <p:spPr>
            <a:xfrm>
              <a:off x="2980061" y="4904502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6" name="円/楕円 85"/>
            <p:cNvSpPr>
              <a:spLocks noChangeAspect="1"/>
            </p:cNvSpPr>
            <p:nvPr/>
          </p:nvSpPr>
          <p:spPr>
            <a:xfrm>
              <a:off x="2885114" y="433877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7" name="円/楕円 86"/>
            <p:cNvSpPr>
              <a:spLocks noChangeAspect="1"/>
            </p:cNvSpPr>
            <p:nvPr/>
          </p:nvSpPr>
          <p:spPr>
            <a:xfrm>
              <a:off x="3028233" y="414698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8" name="円/楕円 87"/>
            <p:cNvSpPr>
              <a:spLocks noChangeAspect="1"/>
            </p:cNvSpPr>
            <p:nvPr/>
          </p:nvSpPr>
          <p:spPr>
            <a:xfrm>
              <a:off x="3084135" y="483105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9" name="円/楕円 88"/>
            <p:cNvSpPr>
              <a:spLocks noChangeAspect="1"/>
            </p:cNvSpPr>
            <p:nvPr/>
          </p:nvSpPr>
          <p:spPr>
            <a:xfrm>
              <a:off x="3193871" y="488147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0" name="円/楕円 89"/>
            <p:cNvSpPr>
              <a:spLocks noChangeAspect="1"/>
            </p:cNvSpPr>
            <p:nvPr/>
          </p:nvSpPr>
          <p:spPr>
            <a:xfrm>
              <a:off x="3107534" y="4218833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1" name="円/楕円 90"/>
            <p:cNvSpPr>
              <a:spLocks noChangeAspect="1"/>
            </p:cNvSpPr>
            <p:nvPr/>
          </p:nvSpPr>
          <p:spPr>
            <a:xfrm>
              <a:off x="3217495" y="423330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2" name="円/楕円 91"/>
            <p:cNvSpPr>
              <a:spLocks noChangeAspect="1"/>
            </p:cNvSpPr>
            <p:nvPr/>
          </p:nvSpPr>
          <p:spPr>
            <a:xfrm>
              <a:off x="3232566" y="479677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3" name="円/楕円 92"/>
            <p:cNvSpPr>
              <a:spLocks noChangeAspect="1"/>
            </p:cNvSpPr>
            <p:nvPr/>
          </p:nvSpPr>
          <p:spPr>
            <a:xfrm>
              <a:off x="2850668" y="455911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4" name="円/楕円 93"/>
            <p:cNvSpPr>
              <a:spLocks noChangeAspect="1"/>
            </p:cNvSpPr>
            <p:nvPr/>
          </p:nvSpPr>
          <p:spPr>
            <a:xfrm>
              <a:off x="3269872" y="4340261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5" name="円/楕円 94"/>
            <p:cNvSpPr>
              <a:spLocks noChangeAspect="1"/>
            </p:cNvSpPr>
            <p:nvPr/>
          </p:nvSpPr>
          <p:spPr>
            <a:xfrm>
              <a:off x="2931073" y="482888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6" name="円/楕円 95"/>
            <p:cNvSpPr>
              <a:spLocks noChangeAspect="1"/>
            </p:cNvSpPr>
            <p:nvPr/>
          </p:nvSpPr>
          <p:spPr>
            <a:xfrm>
              <a:off x="3116120" y="4446929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7" name="円/楕円 96"/>
            <p:cNvSpPr>
              <a:spLocks noChangeAspect="1"/>
            </p:cNvSpPr>
            <p:nvPr/>
          </p:nvSpPr>
          <p:spPr>
            <a:xfrm>
              <a:off x="2380508" y="457498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8" name="円/楕円 97"/>
            <p:cNvSpPr>
              <a:spLocks noChangeAspect="1"/>
            </p:cNvSpPr>
            <p:nvPr/>
          </p:nvSpPr>
          <p:spPr>
            <a:xfrm>
              <a:off x="3037745" y="474433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9" name="円/楕円 98"/>
            <p:cNvSpPr>
              <a:spLocks noChangeAspect="1"/>
            </p:cNvSpPr>
            <p:nvPr/>
          </p:nvSpPr>
          <p:spPr>
            <a:xfrm>
              <a:off x="2926067" y="453230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0" name="円/楕円 99"/>
            <p:cNvSpPr>
              <a:spLocks noChangeAspect="1"/>
            </p:cNvSpPr>
            <p:nvPr/>
          </p:nvSpPr>
          <p:spPr>
            <a:xfrm>
              <a:off x="3047365" y="485419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1" name="円/楕円 100"/>
            <p:cNvSpPr>
              <a:spLocks noChangeAspect="1"/>
            </p:cNvSpPr>
            <p:nvPr/>
          </p:nvSpPr>
          <p:spPr>
            <a:xfrm>
              <a:off x="3185401" y="449543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2" name="円/楕円 101"/>
            <p:cNvSpPr>
              <a:spLocks noChangeAspect="1"/>
            </p:cNvSpPr>
            <p:nvPr/>
          </p:nvSpPr>
          <p:spPr>
            <a:xfrm>
              <a:off x="3039244" y="448464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" name="円/楕円 102"/>
            <p:cNvSpPr>
              <a:spLocks noChangeAspect="1"/>
            </p:cNvSpPr>
            <p:nvPr/>
          </p:nvSpPr>
          <p:spPr>
            <a:xfrm>
              <a:off x="3222212" y="447282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" name="円/楕円 103"/>
            <p:cNvSpPr>
              <a:spLocks noChangeAspect="1"/>
            </p:cNvSpPr>
            <p:nvPr/>
          </p:nvSpPr>
          <p:spPr>
            <a:xfrm>
              <a:off x="3024825" y="4248771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5" name="円/楕円 104"/>
            <p:cNvSpPr>
              <a:spLocks noChangeAspect="1"/>
            </p:cNvSpPr>
            <p:nvPr/>
          </p:nvSpPr>
          <p:spPr>
            <a:xfrm>
              <a:off x="3137624" y="415743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6" name="円/楕円 105"/>
            <p:cNvSpPr>
              <a:spLocks noChangeAspect="1"/>
            </p:cNvSpPr>
            <p:nvPr/>
          </p:nvSpPr>
          <p:spPr>
            <a:xfrm>
              <a:off x="2663898" y="4434295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06" name="曲折矢印 305"/>
            <p:cNvSpPr/>
            <p:nvPr/>
          </p:nvSpPr>
          <p:spPr>
            <a:xfrm rot="16200000" flipH="1">
              <a:off x="1821298" y="1958641"/>
              <a:ext cx="1179593" cy="1165525"/>
            </a:xfrm>
            <a:prstGeom prst="bentArrow">
              <a:avLst>
                <a:gd name="adj1" fmla="val 32939"/>
                <a:gd name="adj2" fmla="val 36566"/>
                <a:gd name="adj3" fmla="val 33461"/>
                <a:gd name="adj4" fmla="val 59172"/>
              </a:avLst>
            </a:prstGeom>
            <a:gradFill>
              <a:gsLst>
                <a:gs pos="0">
                  <a:srgbClr val="C00000">
                    <a:lumMod val="98000"/>
                    <a:lumOff val="2000"/>
                  </a:srgbClr>
                </a:gs>
                <a:gs pos="50000">
                  <a:srgbClr val="CC0000"/>
                </a:gs>
                <a:gs pos="100000">
                  <a:srgbClr val="C00000">
                    <a:lumMod val="99000"/>
                  </a:srgb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grpSp>
        <p:nvGrpSpPr>
          <p:cNvPr id="209" name="グループ化 208"/>
          <p:cNvGrpSpPr/>
          <p:nvPr/>
        </p:nvGrpSpPr>
        <p:grpSpPr>
          <a:xfrm>
            <a:off x="5145585" y="1968514"/>
            <a:ext cx="2722298" cy="4653814"/>
            <a:chOff x="5145585" y="1968514"/>
            <a:chExt cx="2722298" cy="4653814"/>
          </a:xfrm>
        </p:grpSpPr>
        <p:sp>
          <p:nvSpPr>
            <p:cNvPr id="308" name="右矢印 307"/>
            <p:cNvSpPr/>
            <p:nvPr/>
          </p:nvSpPr>
          <p:spPr>
            <a:xfrm>
              <a:off x="5423545" y="4672608"/>
              <a:ext cx="690282" cy="534795"/>
            </a:xfrm>
            <a:prstGeom prst="rightArrow">
              <a:avLst/>
            </a:prstGeom>
            <a:gradFill>
              <a:gsLst>
                <a:gs pos="0">
                  <a:srgbClr val="A4D642">
                    <a:lumMod val="98000"/>
                    <a:lumOff val="2000"/>
                  </a:srgbClr>
                </a:gs>
                <a:gs pos="50000">
                  <a:srgbClr val="A4D642"/>
                </a:gs>
                <a:gs pos="100000">
                  <a:srgbClr val="A4D642">
                    <a:lumMod val="99000"/>
                  </a:srgbClr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309" name="右矢印 308"/>
            <p:cNvSpPr/>
            <p:nvPr/>
          </p:nvSpPr>
          <p:spPr>
            <a:xfrm flipH="1">
              <a:off x="6702915" y="4347768"/>
              <a:ext cx="661961" cy="534795"/>
            </a:xfrm>
            <a:prstGeom prst="rightArrow">
              <a:avLst/>
            </a:prstGeom>
            <a:gradFill>
              <a:gsLst>
                <a:gs pos="0">
                  <a:srgbClr val="A4D642">
                    <a:lumMod val="98000"/>
                    <a:lumOff val="2000"/>
                  </a:srgbClr>
                </a:gs>
                <a:gs pos="50000">
                  <a:srgbClr val="A4D642"/>
                </a:gs>
                <a:gs pos="100000">
                  <a:srgbClr val="A4D642">
                    <a:lumMod val="99000"/>
                  </a:srgbClr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grpSp>
          <p:nvGrpSpPr>
            <p:cNvPr id="48" name="グループ化 47"/>
            <p:cNvGrpSpPr/>
            <p:nvPr/>
          </p:nvGrpSpPr>
          <p:grpSpPr>
            <a:xfrm>
              <a:off x="5145585" y="1968514"/>
              <a:ext cx="2722298" cy="4653814"/>
              <a:chOff x="5145585" y="1968514"/>
              <a:chExt cx="2722298" cy="4653814"/>
            </a:xfrm>
          </p:grpSpPr>
          <p:sp>
            <p:nvSpPr>
              <p:cNvPr id="5" name="テキスト ボックス 4"/>
              <p:cNvSpPr txBox="1"/>
              <p:nvPr/>
            </p:nvSpPr>
            <p:spPr>
              <a:xfrm>
                <a:off x="5722703" y="3415554"/>
                <a:ext cx="1672254" cy="461665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rPr>
                  <a:t>Low energy</a:t>
                </a: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endParaRPr>
              </a:p>
            </p:txBody>
          </p:sp>
          <p:sp>
            <p:nvSpPr>
              <p:cNvPr id="8" name="テキスト ボックス 7"/>
              <p:cNvSpPr txBox="1"/>
              <p:nvPr/>
            </p:nvSpPr>
            <p:spPr>
              <a:xfrm>
                <a:off x="5243447" y="5600495"/>
                <a:ext cx="26244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rPr>
                  <a:t>Baryon stopping</a:t>
                </a:r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endParaRPr>
              </a:p>
            </p:txBody>
          </p:sp>
          <p:sp>
            <p:nvSpPr>
              <p:cNvPr id="210" name="円/楕円 209"/>
              <p:cNvSpPr>
                <a:spLocks noChangeAspect="1"/>
              </p:cNvSpPr>
              <p:nvPr/>
            </p:nvSpPr>
            <p:spPr>
              <a:xfrm>
                <a:off x="6084446" y="4735812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11" name="円/楕円 210"/>
              <p:cNvSpPr>
                <a:spLocks noChangeAspect="1"/>
              </p:cNvSpPr>
              <p:nvPr/>
            </p:nvSpPr>
            <p:spPr>
              <a:xfrm>
                <a:off x="6173346" y="4879812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12" name="円/楕円 211"/>
              <p:cNvSpPr>
                <a:spLocks noChangeAspect="1"/>
              </p:cNvSpPr>
              <p:nvPr/>
            </p:nvSpPr>
            <p:spPr>
              <a:xfrm>
                <a:off x="6326052" y="5008241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13" name="円/楕円 212"/>
              <p:cNvSpPr>
                <a:spLocks noChangeAspect="1"/>
              </p:cNvSpPr>
              <p:nvPr/>
            </p:nvSpPr>
            <p:spPr>
              <a:xfrm>
                <a:off x="6228446" y="4735812"/>
                <a:ext cx="144000" cy="14400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14" name="円/楕円 213"/>
              <p:cNvSpPr>
                <a:spLocks noChangeAspect="1"/>
              </p:cNvSpPr>
              <p:nvPr/>
            </p:nvSpPr>
            <p:spPr>
              <a:xfrm>
                <a:off x="6393546" y="4888212"/>
                <a:ext cx="144000" cy="14400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15" name="円/楕円 214"/>
              <p:cNvSpPr>
                <a:spLocks noChangeAspect="1"/>
              </p:cNvSpPr>
              <p:nvPr/>
            </p:nvSpPr>
            <p:spPr>
              <a:xfrm>
                <a:off x="6440395" y="5009499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16" name="円/楕円 215"/>
              <p:cNvSpPr>
                <a:spLocks noChangeAspect="1"/>
              </p:cNvSpPr>
              <p:nvPr/>
            </p:nvSpPr>
            <p:spPr>
              <a:xfrm>
                <a:off x="6455565" y="4849913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17" name="円/楕円 216"/>
              <p:cNvSpPr>
                <a:spLocks noChangeAspect="1"/>
              </p:cNvSpPr>
              <p:nvPr/>
            </p:nvSpPr>
            <p:spPr>
              <a:xfrm>
                <a:off x="6280622" y="4886764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18" name="円/楕円 217"/>
              <p:cNvSpPr>
                <a:spLocks noChangeAspect="1"/>
              </p:cNvSpPr>
              <p:nvPr/>
            </p:nvSpPr>
            <p:spPr>
              <a:xfrm>
                <a:off x="6299672" y="5113994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19" name="円/楕円 218"/>
              <p:cNvSpPr>
                <a:spLocks noChangeAspect="1"/>
              </p:cNvSpPr>
              <p:nvPr/>
            </p:nvSpPr>
            <p:spPr>
              <a:xfrm>
                <a:off x="6093525" y="4608595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0" name="円/楕円 219"/>
              <p:cNvSpPr>
                <a:spLocks noChangeAspect="1"/>
              </p:cNvSpPr>
              <p:nvPr/>
            </p:nvSpPr>
            <p:spPr>
              <a:xfrm>
                <a:off x="6359454" y="4907055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1" name="円/楕円 220"/>
              <p:cNvSpPr>
                <a:spLocks noChangeAspect="1"/>
              </p:cNvSpPr>
              <p:nvPr/>
            </p:nvSpPr>
            <p:spPr>
              <a:xfrm>
                <a:off x="6238047" y="4565191"/>
                <a:ext cx="144000" cy="14400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2" name="円/楕円 221"/>
              <p:cNvSpPr>
                <a:spLocks noChangeAspect="1"/>
              </p:cNvSpPr>
              <p:nvPr/>
            </p:nvSpPr>
            <p:spPr>
              <a:xfrm>
                <a:off x="6315555" y="4647658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3" name="円/楕円 222"/>
              <p:cNvSpPr>
                <a:spLocks noChangeAspect="1"/>
              </p:cNvSpPr>
              <p:nvPr/>
            </p:nvSpPr>
            <p:spPr>
              <a:xfrm>
                <a:off x="6383804" y="4741003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4" name="円/楕円 223"/>
              <p:cNvSpPr>
                <a:spLocks noChangeAspect="1"/>
              </p:cNvSpPr>
              <p:nvPr/>
            </p:nvSpPr>
            <p:spPr>
              <a:xfrm>
                <a:off x="6464780" y="4940483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5" name="円/楕円 224"/>
              <p:cNvSpPr>
                <a:spLocks noChangeAspect="1"/>
              </p:cNvSpPr>
              <p:nvPr/>
            </p:nvSpPr>
            <p:spPr>
              <a:xfrm>
                <a:off x="6040401" y="4755955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6" name="円/楕円 225"/>
              <p:cNvSpPr>
                <a:spLocks noChangeAspect="1"/>
              </p:cNvSpPr>
              <p:nvPr/>
            </p:nvSpPr>
            <p:spPr>
              <a:xfrm>
                <a:off x="6065296" y="4990448"/>
                <a:ext cx="144000" cy="14400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7" name="円/楕円 226"/>
              <p:cNvSpPr>
                <a:spLocks noChangeAspect="1"/>
              </p:cNvSpPr>
              <p:nvPr/>
            </p:nvSpPr>
            <p:spPr>
              <a:xfrm>
                <a:off x="6267253" y="5263580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8" name="円/楕円 227"/>
              <p:cNvSpPr>
                <a:spLocks noChangeAspect="1"/>
              </p:cNvSpPr>
              <p:nvPr/>
            </p:nvSpPr>
            <p:spPr>
              <a:xfrm>
                <a:off x="6198397" y="4637219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9" name="円/楕円 228"/>
              <p:cNvSpPr>
                <a:spLocks noChangeAspect="1"/>
              </p:cNvSpPr>
              <p:nvPr/>
            </p:nvSpPr>
            <p:spPr>
              <a:xfrm>
                <a:off x="6074330" y="5090347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30" name="円/楕円 229"/>
              <p:cNvSpPr>
                <a:spLocks noChangeAspect="1"/>
              </p:cNvSpPr>
              <p:nvPr/>
            </p:nvSpPr>
            <p:spPr>
              <a:xfrm>
                <a:off x="6211097" y="4960411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31" name="円/楕円 230"/>
              <p:cNvSpPr>
                <a:spLocks noChangeAspect="1"/>
              </p:cNvSpPr>
              <p:nvPr/>
            </p:nvSpPr>
            <p:spPr>
              <a:xfrm>
                <a:off x="6132888" y="5017305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32" name="円/楕円 231"/>
              <p:cNvSpPr>
                <a:spLocks noChangeAspect="1"/>
              </p:cNvSpPr>
              <p:nvPr/>
            </p:nvSpPr>
            <p:spPr>
              <a:xfrm>
                <a:off x="6136750" y="4729997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33" name="円/楕円 232"/>
              <p:cNvSpPr>
                <a:spLocks noChangeAspect="1"/>
              </p:cNvSpPr>
              <p:nvPr/>
            </p:nvSpPr>
            <p:spPr>
              <a:xfrm>
                <a:off x="6124596" y="4539992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34" name="円/楕円 233"/>
              <p:cNvSpPr>
                <a:spLocks noChangeAspect="1"/>
              </p:cNvSpPr>
              <p:nvPr/>
            </p:nvSpPr>
            <p:spPr>
              <a:xfrm>
                <a:off x="6026627" y="4962830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35" name="円/楕円 234"/>
              <p:cNvSpPr>
                <a:spLocks noChangeAspect="1"/>
              </p:cNvSpPr>
              <p:nvPr/>
            </p:nvSpPr>
            <p:spPr>
              <a:xfrm>
                <a:off x="6465275" y="4771164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36" name="円/楕円 235"/>
              <p:cNvSpPr>
                <a:spLocks noChangeAspect="1"/>
              </p:cNvSpPr>
              <p:nvPr/>
            </p:nvSpPr>
            <p:spPr>
              <a:xfrm>
                <a:off x="6157862" y="5220189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37" name="円/楕円 236"/>
              <p:cNvSpPr>
                <a:spLocks noChangeAspect="1"/>
              </p:cNvSpPr>
              <p:nvPr/>
            </p:nvSpPr>
            <p:spPr>
              <a:xfrm>
                <a:off x="6062915" y="4654457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38" name="円/楕円 237"/>
              <p:cNvSpPr>
                <a:spLocks noChangeAspect="1"/>
              </p:cNvSpPr>
              <p:nvPr/>
            </p:nvSpPr>
            <p:spPr>
              <a:xfrm>
                <a:off x="6206034" y="4462667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39" name="円/楕円 238"/>
              <p:cNvSpPr>
                <a:spLocks noChangeAspect="1"/>
              </p:cNvSpPr>
              <p:nvPr/>
            </p:nvSpPr>
            <p:spPr>
              <a:xfrm>
                <a:off x="6261936" y="5146737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0" name="円/楕円 239"/>
              <p:cNvSpPr>
                <a:spLocks noChangeAspect="1"/>
              </p:cNvSpPr>
              <p:nvPr/>
            </p:nvSpPr>
            <p:spPr>
              <a:xfrm>
                <a:off x="6371672" y="5197164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1" name="円/楕円 240"/>
              <p:cNvSpPr>
                <a:spLocks noChangeAspect="1"/>
              </p:cNvSpPr>
              <p:nvPr/>
            </p:nvSpPr>
            <p:spPr>
              <a:xfrm>
                <a:off x="6285335" y="4534520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2" name="円/楕円 241"/>
              <p:cNvSpPr>
                <a:spLocks noChangeAspect="1"/>
              </p:cNvSpPr>
              <p:nvPr/>
            </p:nvSpPr>
            <p:spPr>
              <a:xfrm>
                <a:off x="6395296" y="4548988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3" name="円/楕円 242"/>
              <p:cNvSpPr>
                <a:spLocks noChangeAspect="1"/>
              </p:cNvSpPr>
              <p:nvPr/>
            </p:nvSpPr>
            <p:spPr>
              <a:xfrm>
                <a:off x="6410367" y="5112458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4" name="円/楕円 243"/>
              <p:cNvSpPr>
                <a:spLocks noChangeAspect="1"/>
              </p:cNvSpPr>
              <p:nvPr/>
            </p:nvSpPr>
            <p:spPr>
              <a:xfrm>
                <a:off x="6028469" y="4874798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5" name="円/楕円 244"/>
              <p:cNvSpPr>
                <a:spLocks noChangeAspect="1"/>
              </p:cNvSpPr>
              <p:nvPr/>
            </p:nvSpPr>
            <p:spPr>
              <a:xfrm>
                <a:off x="6447673" y="4655948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6" name="円/楕円 245"/>
              <p:cNvSpPr>
                <a:spLocks noChangeAspect="1"/>
              </p:cNvSpPr>
              <p:nvPr/>
            </p:nvSpPr>
            <p:spPr>
              <a:xfrm>
                <a:off x="6108874" y="5144574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7" name="円/楕円 246"/>
              <p:cNvSpPr>
                <a:spLocks noChangeAspect="1"/>
              </p:cNvSpPr>
              <p:nvPr/>
            </p:nvSpPr>
            <p:spPr>
              <a:xfrm>
                <a:off x="6293921" y="4762616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8" name="円/楕円 247"/>
              <p:cNvSpPr>
                <a:spLocks noChangeAspect="1"/>
              </p:cNvSpPr>
              <p:nvPr/>
            </p:nvSpPr>
            <p:spPr>
              <a:xfrm>
                <a:off x="6102763" y="4938488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9" name="円/楕円 248"/>
              <p:cNvSpPr>
                <a:spLocks noChangeAspect="1"/>
              </p:cNvSpPr>
              <p:nvPr/>
            </p:nvSpPr>
            <p:spPr>
              <a:xfrm>
                <a:off x="6215546" y="5060017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50" name="円/楕円 249"/>
              <p:cNvSpPr>
                <a:spLocks noChangeAspect="1"/>
              </p:cNvSpPr>
              <p:nvPr/>
            </p:nvSpPr>
            <p:spPr>
              <a:xfrm>
                <a:off x="6103868" y="4847995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51" name="円/楕円 250"/>
              <p:cNvSpPr>
                <a:spLocks noChangeAspect="1"/>
              </p:cNvSpPr>
              <p:nvPr/>
            </p:nvSpPr>
            <p:spPr>
              <a:xfrm>
                <a:off x="6225166" y="5169885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52" name="円/楕円 251"/>
              <p:cNvSpPr>
                <a:spLocks noChangeAspect="1"/>
              </p:cNvSpPr>
              <p:nvPr/>
            </p:nvSpPr>
            <p:spPr>
              <a:xfrm>
                <a:off x="6363202" y="4811124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53" name="円/楕円 252"/>
              <p:cNvSpPr>
                <a:spLocks noChangeAspect="1"/>
              </p:cNvSpPr>
              <p:nvPr/>
            </p:nvSpPr>
            <p:spPr>
              <a:xfrm>
                <a:off x="6217045" y="4800330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54" name="円/楕円 253"/>
              <p:cNvSpPr>
                <a:spLocks noChangeAspect="1"/>
              </p:cNvSpPr>
              <p:nvPr/>
            </p:nvSpPr>
            <p:spPr>
              <a:xfrm>
                <a:off x="6400013" y="4788510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55" name="円/楕円 254"/>
              <p:cNvSpPr>
                <a:spLocks noChangeAspect="1"/>
              </p:cNvSpPr>
              <p:nvPr/>
            </p:nvSpPr>
            <p:spPr>
              <a:xfrm>
                <a:off x="6202626" y="4564458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56" name="円/楕円 255"/>
              <p:cNvSpPr>
                <a:spLocks noChangeAspect="1"/>
              </p:cNvSpPr>
              <p:nvPr/>
            </p:nvSpPr>
            <p:spPr>
              <a:xfrm>
                <a:off x="6315425" y="4473117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57" name="円/楕円 256"/>
              <p:cNvSpPr>
                <a:spLocks noChangeAspect="1"/>
              </p:cNvSpPr>
              <p:nvPr/>
            </p:nvSpPr>
            <p:spPr>
              <a:xfrm>
                <a:off x="6238062" y="4709699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58" name="円/楕円 257"/>
              <p:cNvSpPr>
                <a:spLocks noChangeAspect="1"/>
              </p:cNvSpPr>
              <p:nvPr/>
            </p:nvSpPr>
            <p:spPr>
              <a:xfrm>
                <a:off x="6271471" y="4430983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59" name="円/楕円 258"/>
              <p:cNvSpPr>
                <a:spLocks noChangeAspect="1"/>
              </p:cNvSpPr>
              <p:nvPr/>
            </p:nvSpPr>
            <p:spPr>
              <a:xfrm>
                <a:off x="6360371" y="4574983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0" name="円/楕円 259"/>
              <p:cNvSpPr>
                <a:spLocks noChangeAspect="1"/>
              </p:cNvSpPr>
              <p:nvPr/>
            </p:nvSpPr>
            <p:spPr>
              <a:xfrm>
                <a:off x="6513077" y="4703412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1" name="円/楕円 260"/>
              <p:cNvSpPr>
                <a:spLocks noChangeAspect="1"/>
              </p:cNvSpPr>
              <p:nvPr/>
            </p:nvSpPr>
            <p:spPr>
              <a:xfrm>
                <a:off x="6415471" y="4430983"/>
                <a:ext cx="144000" cy="14400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2" name="円/楕円 261"/>
              <p:cNvSpPr>
                <a:spLocks noChangeAspect="1"/>
              </p:cNvSpPr>
              <p:nvPr/>
            </p:nvSpPr>
            <p:spPr>
              <a:xfrm>
                <a:off x="6580571" y="4583383"/>
                <a:ext cx="144000" cy="14400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3" name="円/楕円 262"/>
              <p:cNvSpPr>
                <a:spLocks noChangeAspect="1"/>
              </p:cNvSpPr>
              <p:nvPr/>
            </p:nvSpPr>
            <p:spPr>
              <a:xfrm>
                <a:off x="6627420" y="4704670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4" name="円/楕円 263"/>
              <p:cNvSpPr>
                <a:spLocks noChangeAspect="1"/>
              </p:cNvSpPr>
              <p:nvPr/>
            </p:nvSpPr>
            <p:spPr>
              <a:xfrm>
                <a:off x="6642590" y="4545084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5" name="円/楕円 264"/>
              <p:cNvSpPr>
                <a:spLocks noChangeAspect="1"/>
              </p:cNvSpPr>
              <p:nvPr/>
            </p:nvSpPr>
            <p:spPr>
              <a:xfrm>
                <a:off x="6467647" y="4581935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6" name="円/楕円 265"/>
              <p:cNvSpPr>
                <a:spLocks noChangeAspect="1"/>
              </p:cNvSpPr>
              <p:nvPr/>
            </p:nvSpPr>
            <p:spPr>
              <a:xfrm>
                <a:off x="6486697" y="4809165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7" name="円/楕円 266"/>
              <p:cNvSpPr>
                <a:spLocks noChangeAspect="1"/>
              </p:cNvSpPr>
              <p:nvPr/>
            </p:nvSpPr>
            <p:spPr>
              <a:xfrm>
                <a:off x="6280550" y="4303766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8" name="円/楕円 267"/>
              <p:cNvSpPr>
                <a:spLocks noChangeAspect="1"/>
              </p:cNvSpPr>
              <p:nvPr/>
            </p:nvSpPr>
            <p:spPr>
              <a:xfrm>
                <a:off x="6546479" y="4602226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9" name="円/楕円 268"/>
              <p:cNvSpPr>
                <a:spLocks noChangeAspect="1"/>
              </p:cNvSpPr>
              <p:nvPr/>
            </p:nvSpPr>
            <p:spPr>
              <a:xfrm>
                <a:off x="6425072" y="4260362"/>
                <a:ext cx="144000" cy="14400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70" name="円/楕円 269"/>
              <p:cNvSpPr>
                <a:spLocks noChangeAspect="1"/>
              </p:cNvSpPr>
              <p:nvPr/>
            </p:nvSpPr>
            <p:spPr>
              <a:xfrm>
                <a:off x="6502580" y="4342829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71" name="円/楕円 270"/>
              <p:cNvSpPr>
                <a:spLocks noChangeAspect="1"/>
              </p:cNvSpPr>
              <p:nvPr/>
            </p:nvSpPr>
            <p:spPr>
              <a:xfrm>
                <a:off x="6570829" y="4436174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72" name="円/楕円 271"/>
              <p:cNvSpPr>
                <a:spLocks noChangeAspect="1"/>
              </p:cNvSpPr>
              <p:nvPr/>
            </p:nvSpPr>
            <p:spPr>
              <a:xfrm>
                <a:off x="6651805" y="4635654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73" name="円/楕円 272"/>
              <p:cNvSpPr>
                <a:spLocks noChangeAspect="1"/>
              </p:cNvSpPr>
              <p:nvPr/>
            </p:nvSpPr>
            <p:spPr>
              <a:xfrm>
                <a:off x="6227426" y="4451126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74" name="円/楕円 273"/>
              <p:cNvSpPr>
                <a:spLocks noChangeAspect="1"/>
              </p:cNvSpPr>
              <p:nvPr/>
            </p:nvSpPr>
            <p:spPr>
              <a:xfrm>
                <a:off x="6252321" y="4685619"/>
                <a:ext cx="144000" cy="14400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75" name="円/楕円 274"/>
              <p:cNvSpPr>
                <a:spLocks noChangeAspect="1"/>
              </p:cNvSpPr>
              <p:nvPr/>
            </p:nvSpPr>
            <p:spPr>
              <a:xfrm>
                <a:off x="6454278" y="4958751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76" name="円/楕円 275"/>
              <p:cNvSpPr>
                <a:spLocks noChangeAspect="1"/>
              </p:cNvSpPr>
              <p:nvPr/>
            </p:nvSpPr>
            <p:spPr>
              <a:xfrm>
                <a:off x="6385422" y="4332390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77" name="円/楕円 276"/>
              <p:cNvSpPr>
                <a:spLocks noChangeAspect="1"/>
              </p:cNvSpPr>
              <p:nvPr/>
            </p:nvSpPr>
            <p:spPr>
              <a:xfrm>
                <a:off x="6261355" y="4785518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78" name="円/楕円 277"/>
              <p:cNvSpPr>
                <a:spLocks noChangeAspect="1"/>
              </p:cNvSpPr>
              <p:nvPr/>
            </p:nvSpPr>
            <p:spPr>
              <a:xfrm>
                <a:off x="6398122" y="4655582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79" name="円/楕円 278"/>
              <p:cNvSpPr>
                <a:spLocks noChangeAspect="1"/>
              </p:cNvSpPr>
              <p:nvPr/>
            </p:nvSpPr>
            <p:spPr>
              <a:xfrm>
                <a:off x="6319913" y="4712476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80" name="円/楕円 279"/>
              <p:cNvSpPr>
                <a:spLocks noChangeAspect="1"/>
              </p:cNvSpPr>
              <p:nvPr/>
            </p:nvSpPr>
            <p:spPr>
              <a:xfrm>
                <a:off x="6323775" y="4425168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81" name="円/楕円 280"/>
              <p:cNvSpPr>
                <a:spLocks noChangeAspect="1"/>
              </p:cNvSpPr>
              <p:nvPr/>
            </p:nvSpPr>
            <p:spPr>
              <a:xfrm>
                <a:off x="6311621" y="4235163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82" name="円/楕円 281"/>
              <p:cNvSpPr>
                <a:spLocks noChangeAspect="1"/>
              </p:cNvSpPr>
              <p:nvPr/>
            </p:nvSpPr>
            <p:spPr>
              <a:xfrm>
                <a:off x="6213652" y="4658001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83" name="円/楕円 282"/>
              <p:cNvSpPr>
                <a:spLocks noChangeAspect="1"/>
              </p:cNvSpPr>
              <p:nvPr/>
            </p:nvSpPr>
            <p:spPr>
              <a:xfrm>
                <a:off x="6652300" y="4466335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84" name="円/楕円 283"/>
              <p:cNvSpPr>
                <a:spLocks noChangeAspect="1"/>
              </p:cNvSpPr>
              <p:nvPr/>
            </p:nvSpPr>
            <p:spPr>
              <a:xfrm>
                <a:off x="6344887" y="4915360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85" name="円/楕円 284"/>
              <p:cNvSpPr>
                <a:spLocks noChangeAspect="1"/>
              </p:cNvSpPr>
              <p:nvPr/>
            </p:nvSpPr>
            <p:spPr>
              <a:xfrm>
                <a:off x="6249940" y="4349628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86" name="円/楕円 285"/>
              <p:cNvSpPr>
                <a:spLocks noChangeAspect="1"/>
              </p:cNvSpPr>
              <p:nvPr/>
            </p:nvSpPr>
            <p:spPr>
              <a:xfrm>
                <a:off x="6393059" y="4157838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87" name="円/楕円 286"/>
              <p:cNvSpPr>
                <a:spLocks noChangeAspect="1"/>
              </p:cNvSpPr>
              <p:nvPr/>
            </p:nvSpPr>
            <p:spPr>
              <a:xfrm>
                <a:off x="6448961" y="4841908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88" name="円/楕円 287"/>
              <p:cNvSpPr>
                <a:spLocks noChangeAspect="1"/>
              </p:cNvSpPr>
              <p:nvPr/>
            </p:nvSpPr>
            <p:spPr>
              <a:xfrm>
                <a:off x="6558697" y="4892335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89" name="円/楕円 288"/>
              <p:cNvSpPr>
                <a:spLocks noChangeAspect="1"/>
              </p:cNvSpPr>
              <p:nvPr/>
            </p:nvSpPr>
            <p:spPr>
              <a:xfrm>
                <a:off x="6472360" y="4229691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90" name="円/楕円 289"/>
              <p:cNvSpPr>
                <a:spLocks noChangeAspect="1"/>
              </p:cNvSpPr>
              <p:nvPr/>
            </p:nvSpPr>
            <p:spPr>
              <a:xfrm>
                <a:off x="6582321" y="4244159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91" name="円/楕円 290"/>
              <p:cNvSpPr>
                <a:spLocks noChangeAspect="1"/>
              </p:cNvSpPr>
              <p:nvPr/>
            </p:nvSpPr>
            <p:spPr>
              <a:xfrm>
                <a:off x="6597392" y="4807629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92" name="円/楕円 291"/>
              <p:cNvSpPr>
                <a:spLocks noChangeAspect="1"/>
              </p:cNvSpPr>
              <p:nvPr/>
            </p:nvSpPr>
            <p:spPr>
              <a:xfrm>
                <a:off x="6215494" y="4569969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93" name="円/楕円 292"/>
              <p:cNvSpPr>
                <a:spLocks noChangeAspect="1"/>
              </p:cNvSpPr>
              <p:nvPr/>
            </p:nvSpPr>
            <p:spPr>
              <a:xfrm>
                <a:off x="6634698" y="4351119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94" name="円/楕円 293"/>
              <p:cNvSpPr>
                <a:spLocks noChangeAspect="1"/>
              </p:cNvSpPr>
              <p:nvPr/>
            </p:nvSpPr>
            <p:spPr>
              <a:xfrm>
                <a:off x="6129647" y="4426304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95" name="円/楕円 294"/>
              <p:cNvSpPr>
                <a:spLocks noChangeAspect="1"/>
              </p:cNvSpPr>
              <p:nvPr/>
            </p:nvSpPr>
            <p:spPr>
              <a:xfrm>
                <a:off x="6480946" y="4457787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96" name="円/楕円 295"/>
              <p:cNvSpPr>
                <a:spLocks noChangeAspect="1"/>
              </p:cNvSpPr>
              <p:nvPr/>
            </p:nvSpPr>
            <p:spPr>
              <a:xfrm>
                <a:off x="6668437" y="4781968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97" name="円/楕円 296"/>
              <p:cNvSpPr>
                <a:spLocks noChangeAspect="1"/>
              </p:cNvSpPr>
              <p:nvPr/>
            </p:nvSpPr>
            <p:spPr>
              <a:xfrm>
                <a:off x="6044632" y="4476596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98" name="円/楕円 297"/>
              <p:cNvSpPr>
                <a:spLocks noChangeAspect="1"/>
              </p:cNvSpPr>
              <p:nvPr/>
            </p:nvSpPr>
            <p:spPr>
              <a:xfrm>
                <a:off x="6290893" y="4543166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99" name="円/楕円 298"/>
              <p:cNvSpPr>
                <a:spLocks noChangeAspect="1"/>
              </p:cNvSpPr>
              <p:nvPr/>
            </p:nvSpPr>
            <p:spPr>
              <a:xfrm>
                <a:off x="5957041" y="4793004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00" name="円/楕円 299"/>
              <p:cNvSpPr>
                <a:spLocks noChangeAspect="1"/>
              </p:cNvSpPr>
              <p:nvPr/>
            </p:nvSpPr>
            <p:spPr>
              <a:xfrm>
                <a:off x="6550227" y="4506295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01" name="円/楕円 300"/>
              <p:cNvSpPr>
                <a:spLocks noChangeAspect="1"/>
              </p:cNvSpPr>
              <p:nvPr/>
            </p:nvSpPr>
            <p:spPr>
              <a:xfrm>
                <a:off x="6404070" y="4495501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02" name="円/楕円 301"/>
              <p:cNvSpPr>
                <a:spLocks noChangeAspect="1"/>
              </p:cNvSpPr>
              <p:nvPr/>
            </p:nvSpPr>
            <p:spPr>
              <a:xfrm>
                <a:off x="6587038" y="4483681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03" name="円/楕円 302"/>
              <p:cNvSpPr>
                <a:spLocks noChangeAspect="1"/>
              </p:cNvSpPr>
              <p:nvPr/>
            </p:nvSpPr>
            <p:spPr>
              <a:xfrm>
                <a:off x="6389651" y="4259629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04" name="円/楕円 303"/>
              <p:cNvSpPr>
                <a:spLocks noChangeAspect="1"/>
              </p:cNvSpPr>
              <p:nvPr/>
            </p:nvSpPr>
            <p:spPr>
              <a:xfrm>
                <a:off x="6502450" y="4168288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05" name="円/楕円 304"/>
              <p:cNvSpPr>
                <a:spLocks noChangeAspect="1"/>
              </p:cNvSpPr>
              <p:nvPr/>
            </p:nvSpPr>
            <p:spPr>
              <a:xfrm>
                <a:off x="6425087" y="4404870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" name="曲折矢印 2"/>
              <p:cNvSpPr/>
              <p:nvPr/>
            </p:nvSpPr>
            <p:spPr>
              <a:xfrm rot="5400000">
                <a:off x="5834753" y="1975548"/>
                <a:ext cx="1179593" cy="1165525"/>
              </a:xfrm>
              <a:prstGeom prst="bentArrow">
                <a:avLst>
                  <a:gd name="adj1" fmla="val 32939"/>
                  <a:gd name="adj2" fmla="val 36566"/>
                  <a:gd name="adj3" fmla="val 33461"/>
                  <a:gd name="adj4" fmla="val 5917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endParaRPr>
              </a:p>
            </p:txBody>
          </p:sp>
          <p:sp>
            <p:nvSpPr>
              <p:cNvPr id="307" name="テキスト ボックス 306"/>
              <p:cNvSpPr txBox="1"/>
              <p:nvPr/>
            </p:nvSpPr>
            <p:spPr>
              <a:xfrm>
                <a:off x="5145585" y="6160663"/>
                <a:ext cx="27029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rPr>
                  <a:t>net-baryon #: large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0784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Baryon Stopping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582" y="1869039"/>
            <a:ext cx="4514172" cy="449912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133948" y="5950637"/>
            <a:ext cx="1002197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rapidity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55686" y="5183172"/>
            <a:ext cx="1571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transparency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80940" y="2068423"/>
            <a:ext cx="1117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stopping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85685" y="1326123"/>
            <a:ext cx="3825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rapidity dep. of net-proton #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sqrt{s_{_{NN}}} \simeq 4-6 {\rm GeV}&#10;\end{align*}&lt;/body&gt;&#10;  &lt;fcolor&gt;FFFFFFFF&lt;/fcolor&gt;&#10;  &lt;bcolor&gt;FFFFFFFF&lt;/bcolor&gt;&#10;  &lt;transparent&gt;True&lt;/transparent&gt;&#10;  &lt;resolution&gt;1800&lt;/resolution&gt;&#10;  &lt;imageh&gt;252&lt;/imageh&gt;&#10;  &lt;imagew&gt;2000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867" y="4141719"/>
            <a:ext cx="2621235" cy="330276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5213313" y="4412987"/>
            <a:ext cx="3985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Baryons stop at collision point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sqrt{s_{_{NN}}} &amp;gt; 10 {\rm GeV}&#10;\end{align*}&lt;/body&gt;&#10;  &lt;fcolor&gt;FFFFFFFF&lt;/fcolor&gt;&#10;  &lt;bcolor&gt;FFFFFFFF&lt;/bcolor&gt;&#10;  &lt;transparent&gt;True&lt;/transparent&gt;&#10;  &lt;resolution&gt;1800&lt;/resolution&gt;&#10;  &lt;imageh&gt;252&lt;/imageh&gt;&#10;  &lt;imagew&gt;1696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867" y="4997396"/>
            <a:ext cx="2237213" cy="332416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5212038" y="5286682"/>
            <a:ext cx="2927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Baryons pass through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5 {\rm GeV}&#10;\end{align*}&lt;/body&gt;&#10;  &lt;fcolor&gt;FF000000&lt;/fcolor&gt;&#10;  &lt;bcolor&gt;FFFFFFFF&lt;/bcolor&gt;&#10;  &lt;transparent&gt;True&lt;/transparent&gt;&#10;  &lt;resolution&gt;1800&lt;/resolution&gt;&#10;  &lt;imageh&gt;176&lt;/imageh&gt;&#10;  &lt;imagew&gt;600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912" y="2130201"/>
            <a:ext cx="735167" cy="215649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20 {\rm GeV}&#10;\end{align*}&lt;/body&gt;&#10;  &lt;fcolor&gt;FF000000&lt;/fcolor&gt;&#10;  &lt;bcolor&gt;FFFFFFFF&lt;/bcolor&gt;&#10;  &lt;transparent&gt;True&lt;/transparent&gt;&#10;  &lt;resolution&gt;1800&lt;/resolution&gt;&#10;  &lt;imageh&gt;176&lt;/imageh&gt;&#10;  &lt;imagew&gt;725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820" y="2899747"/>
            <a:ext cx="888327" cy="215649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200 {\rm GeV}&#10;\end{align*}&lt;/body&gt;&#10;  &lt;fcolor&gt;FF000000&lt;/fcolor&gt;&#10;  &lt;bcolor&gt;FFFFFFFF&lt;/bcolor&gt;&#10;  &lt;transparent&gt;True&lt;/transparent&gt;&#10;  &lt;resolution&gt;1800&lt;/resolution&gt;&#10;  &lt;imageh&gt;176&lt;/imageh&gt;&#10;  &lt;imagew&gt;850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027" y="4412987"/>
            <a:ext cx="1041487" cy="21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8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グループ化 114"/>
          <p:cNvGrpSpPr/>
          <p:nvPr/>
        </p:nvGrpSpPr>
        <p:grpSpPr>
          <a:xfrm>
            <a:off x="227519" y="-8238"/>
            <a:ext cx="1606144" cy="6866238"/>
            <a:chOff x="227519" y="-8238"/>
            <a:chExt cx="1606144" cy="6866238"/>
          </a:xfrm>
        </p:grpSpPr>
        <p:sp>
          <p:nvSpPr>
            <p:cNvPr id="140" name="正方形/長方形 139"/>
            <p:cNvSpPr/>
            <p:nvPr/>
          </p:nvSpPr>
          <p:spPr>
            <a:xfrm>
              <a:off x="293044" y="-8238"/>
              <a:ext cx="1475096" cy="6866238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41" name="テキスト ボックス 140"/>
            <p:cNvSpPr txBox="1"/>
            <p:nvPr/>
          </p:nvSpPr>
          <p:spPr>
            <a:xfrm>
              <a:off x="227519" y="5559972"/>
              <a:ext cx="160614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J-PARC-HI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2025~?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2-6.2 GeV</a:t>
              </a:r>
              <a:endPara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sp>
        <p:nvSpPr>
          <p:cNvPr id="4" name="角丸四角形 3"/>
          <p:cNvSpPr/>
          <p:nvPr/>
        </p:nvSpPr>
        <p:spPr>
          <a:xfrm>
            <a:off x="5164834" y="4169382"/>
            <a:ext cx="3920839" cy="2449487"/>
          </a:xfrm>
          <a:prstGeom prst="roundRect">
            <a:avLst/>
          </a:prstGeom>
          <a:solidFill>
            <a:srgbClr val="FFCCCC"/>
          </a:solidFill>
          <a:ln w="127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93297" y="4412256"/>
            <a:ext cx="3186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Heavy-Ion Collisions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円/楕円 5"/>
          <p:cNvSpPr>
            <a:spLocks noChangeAspect="1"/>
          </p:cNvSpPr>
          <p:nvPr/>
        </p:nvSpPr>
        <p:spPr>
          <a:xfrm>
            <a:off x="8105854" y="570562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円/楕円 6"/>
          <p:cNvSpPr>
            <a:spLocks noChangeAspect="1"/>
          </p:cNvSpPr>
          <p:nvPr/>
        </p:nvSpPr>
        <p:spPr>
          <a:xfrm>
            <a:off x="8194754" y="584962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円/楕円 7"/>
          <p:cNvSpPr>
            <a:spLocks noChangeAspect="1"/>
          </p:cNvSpPr>
          <p:nvPr/>
        </p:nvSpPr>
        <p:spPr>
          <a:xfrm>
            <a:off x="8347460" y="597805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円/楕円 8"/>
          <p:cNvSpPr>
            <a:spLocks noChangeAspect="1"/>
          </p:cNvSpPr>
          <p:nvPr/>
        </p:nvSpPr>
        <p:spPr>
          <a:xfrm>
            <a:off x="8249854" y="5705621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円/楕円 9"/>
          <p:cNvSpPr>
            <a:spLocks noChangeAspect="1"/>
          </p:cNvSpPr>
          <p:nvPr/>
        </p:nvSpPr>
        <p:spPr>
          <a:xfrm>
            <a:off x="8414954" y="5858021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円/楕円 10"/>
          <p:cNvSpPr>
            <a:spLocks noChangeAspect="1"/>
          </p:cNvSpPr>
          <p:nvPr/>
        </p:nvSpPr>
        <p:spPr>
          <a:xfrm>
            <a:off x="8461803" y="597930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円/楕円 11"/>
          <p:cNvSpPr>
            <a:spLocks noChangeAspect="1"/>
          </p:cNvSpPr>
          <p:nvPr/>
        </p:nvSpPr>
        <p:spPr>
          <a:xfrm>
            <a:off x="8476973" y="581972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円/楕円 12"/>
          <p:cNvSpPr>
            <a:spLocks noChangeAspect="1"/>
          </p:cNvSpPr>
          <p:nvPr/>
        </p:nvSpPr>
        <p:spPr>
          <a:xfrm>
            <a:off x="8302030" y="585657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円/楕円 13"/>
          <p:cNvSpPr>
            <a:spLocks noChangeAspect="1"/>
          </p:cNvSpPr>
          <p:nvPr/>
        </p:nvSpPr>
        <p:spPr>
          <a:xfrm>
            <a:off x="8321080" y="608380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円/楕円 14"/>
          <p:cNvSpPr>
            <a:spLocks noChangeAspect="1"/>
          </p:cNvSpPr>
          <p:nvPr/>
        </p:nvSpPr>
        <p:spPr>
          <a:xfrm>
            <a:off x="8114933" y="557840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円/楕円 15"/>
          <p:cNvSpPr>
            <a:spLocks noChangeAspect="1"/>
          </p:cNvSpPr>
          <p:nvPr/>
        </p:nvSpPr>
        <p:spPr>
          <a:xfrm>
            <a:off x="8380862" y="587686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円/楕円 16"/>
          <p:cNvSpPr>
            <a:spLocks noChangeAspect="1"/>
          </p:cNvSpPr>
          <p:nvPr/>
        </p:nvSpPr>
        <p:spPr>
          <a:xfrm>
            <a:off x="8259455" y="5535000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円/楕円 17"/>
          <p:cNvSpPr>
            <a:spLocks noChangeAspect="1"/>
          </p:cNvSpPr>
          <p:nvPr/>
        </p:nvSpPr>
        <p:spPr>
          <a:xfrm>
            <a:off x="8336963" y="561746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円/楕円 18"/>
          <p:cNvSpPr>
            <a:spLocks noChangeAspect="1"/>
          </p:cNvSpPr>
          <p:nvPr/>
        </p:nvSpPr>
        <p:spPr>
          <a:xfrm>
            <a:off x="8405212" y="571081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円/楕円 19"/>
          <p:cNvSpPr>
            <a:spLocks noChangeAspect="1"/>
          </p:cNvSpPr>
          <p:nvPr/>
        </p:nvSpPr>
        <p:spPr>
          <a:xfrm>
            <a:off x="8486188" y="591029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" name="円/楕円 20"/>
          <p:cNvSpPr>
            <a:spLocks noChangeAspect="1"/>
          </p:cNvSpPr>
          <p:nvPr/>
        </p:nvSpPr>
        <p:spPr>
          <a:xfrm>
            <a:off x="8061809" y="572576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円/楕円 21"/>
          <p:cNvSpPr>
            <a:spLocks noChangeAspect="1"/>
          </p:cNvSpPr>
          <p:nvPr/>
        </p:nvSpPr>
        <p:spPr>
          <a:xfrm>
            <a:off x="8086704" y="5960257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" name="円/楕円 22"/>
          <p:cNvSpPr>
            <a:spLocks noChangeAspect="1"/>
          </p:cNvSpPr>
          <p:nvPr/>
        </p:nvSpPr>
        <p:spPr>
          <a:xfrm>
            <a:off x="8288661" y="623338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" name="円/楕円 23"/>
          <p:cNvSpPr>
            <a:spLocks noChangeAspect="1"/>
          </p:cNvSpPr>
          <p:nvPr/>
        </p:nvSpPr>
        <p:spPr>
          <a:xfrm>
            <a:off x="8219805" y="560702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円/楕円 24"/>
          <p:cNvSpPr>
            <a:spLocks noChangeAspect="1"/>
          </p:cNvSpPr>
          <p:nvPr/>
        </p:nvSpPr>
        <p:spPr>
          <a:xfrm>
            <a:off x="8095738" y="606015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円/楕円 25"/>
          <p:cNvSpPr>
            <a:spLocks noChangeAspect="1"/>
          </p:cNvSpPr>
          <p:nvPr/>
        </p:nvSpPr>
        <p:spPr>
          <a:xfrm>
            <a:off x="8232505" y="593022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円/楕円 26"/>
          <p:cNvSpPr>
            <a:spLocks noChangeAspect="1"/>
          </p:cNvSpPr>
          <p:nvPr/>
        </p:nvSpPr>
        <p:spPr>
          <a:xfrm>
            <a:off x="8154296" y="598711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" name="円/楕円 27"/>
          <p:cNvSpPr>
            <a:spLocks noChangeAspect="1"/>
          </p:cNvSpPr>
          <p:nvPr/>
        </p:nvSpPr>
        <p:spPr>
          <a:xfrm>
            <a:off x="8158158" y="569980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" name="円/楕円 28"/>
          <p:cNvSpPr>
            <a:spLocks noChangeAspect="1"/>
          </p:cNvSpPr>
          <p:nvPr/>
        </p:nvSpPr>
        <p:spPr>
          <a:xfrm>
            <a:off x="8146004" y="550980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" name="円/楕円 29"/>
          <p:cNvSpPr>
            <a:spLocks noChangeAspect="1"/>
          </p:cNvSpPr>
          <p:nvPr/>
        </p:nvSpPr>
        <p:spPr>
          <a:xfrm>
            <a:off x="8048035" y="593263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" name="円/楕円 30"/>
          <p:cNvSpPr>
            <a:spLocks noChangeAspect="1"/>
          </p:cNvSpPr>
          <p:nvPr/>
        </p:nvSpPr>
        <p:spPr>
          <a:xfrm>
            <a:off x="8486683" y="574097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2" name="円/楕円 31"/>
          <p:cNvSpPr>
            <a:spLocks noChangeAspect="1"/>
          </p:cNvSpPr>
          <p:nvPr/>
        </p:nvSpPr>
        <p:spPr>
          <a:xfrm>
            <a:off x="8179270" y="618999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3" name="円/楕円 32"/>
          <p:cNvSpPr>
            <a:spLocks noChangeAspect="1"/>
          </p:cNvSpPr>
          <p:nvPr/>
        </p:nvSpPr>
        <p:spPr>
          <a:xfrm>
            <a:off x="8084323" y="562426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" name="円/楕円 33"/>
          <p:cNvSpPr>
            <a:spLocks noChangeAspect="1"/>
          </p:cNvSpPr>
          <p:nvPr/>
        </p:nvSpPr>
        <p:spPr>
          <a:xfrm>
            <a:off x="8227442" y="543247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" name="円/楕円 34"/>
          <p:cNvSpPr>
            <a:spLocks noChangeAspect="1"/>
          </p:cNvSpPr>
          <p:nvPr/>
        </p:nvSpPr>
        <p:spPr>
          <a:xfrm>
            <a:off x="8283344" y="611654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" name="円/楕円 35"/>
          <p:cNvSpPr>
            <a:spLocks noChangeAspect="1"/>
          </p:cNvSpPr>
          <p:nvPr/>
        </p:nvSpPr>
        <p:spPr>
          <a:xfrm>
            <a:off x="8393080" y="616697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7" name="円/楕円 36"/>
          <p:cNvSpPr>
            <a:spLocks noChangeAspect="1"/>
          </p:cNvSpPr>
          <p:nvPr/>
        </p:nvSpPr>
        <p:spPr>
          <a:xfrm>
            <a:off x="8306743" y="550432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8" name="円/楕円 37"/>
          <p:cNvSpPr>
            <a:spLocks noChangeAspect="1"/>
          </p:cNvSpPr>
          <p:nvPr/>
        </p:nvSpPr>
        <p:spPr>
          <a:xfrm>
            <a:off x="8416704" y="551879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9" name="円/楕円 38"/>
          <p:cNvSpPr>
            <a:spLocks noChangeAspect="1"/>
          </p:cNvSpPr>
          <p:nvPr/>
        </p:nvSpPr>
        <p:spPr>
          <a:xfrm>
            <a:off x="8431775" y="608226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" name="円/楕円 39"/>
          <p:cNvSpPr>
            <a:spLocks noChangeAspect="1"/>
          </p:cNvSpPr>
          <p:nvPr/>
        </p:nvSpPr>
        <p:spPr>
          <a:xfrm>
            <a:off x="8049877" y="584460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" name="円/楕円 40"/>
          <p:cNvSpPr>
            <a:spLocks noChangeAspect="1"/>
          </p:cNvSpPr>
          <p:nvPr/>
        </p:nvSpPr>
        <p:spPr>
          <a:xfrm>
            <a:off x="8469081" y="562575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2" name="円/楕円 41"/>
          <p:cNvSpPr>
            <a:spLocks noChangeAspect="1"/>
          </p:cNvSpPr>
          <p:nvPr/>
        </p:nvSpPr>
        <p:spPr>
          <a:xfrm>
            <a:off x="8130282" y="611438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3" name="円/楕円 42"/>
          <p:cNvSpPr>
            <a:spLocks noChangeAspect="1"/>
          </p:cNvSpPr>
          <p:nvPr/>
        </p:nvSpPr>
        <p:spPr>
          <a:xfrm>
            <a:off x="8315329" y="573242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4" name="右矢印 43"/>
          <p:cNvSpPr/>
          <p:nvPr/>
        </p:nvSpPr>
        <p:spPr>
          <a:xfrm>
            <a:off x="6314929" y="5302187"/>
            <a:ext cx="677348" cy="678597"/>
          </a:xfrm>
          <a:prstGeom prst="rightArrow">
            <a:avLst/>
          </a:prstGeom>
          <a:solidFill>
            <a:srgbClr val="808DA9"/>
          </a:solidFill>
          <a:ln w="190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5" name="右矢印 44"/>
          <p:cNvSpPr/>
          <p:nvPr/>
        </p:nvSpPr>
        <p:spPr>
          <a:xfrm flipH="1">
            <a:off x="7257149" y="5576974"/>
            <a:ext cx="692507" cy="678597"/>
          </a:xfrm>
          <a:prstGeom prst="rightArrow">
            <a:avLst/>
          </a:prstGeom>
          <a:solidFill>
            <a:srgbClr val="808DA9"/>
          </a:solidFill>
          <a:ln w="190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6" name="円/楕円 45"/>
          <p:cNvSpPr>
            <a:spLocks noChangeAspect="1"/>
          </p:cNvSpPr>
          <p:nvPr/>
        </p:nvSpPr>
        <p:spPr>
          <a:xfrm>
            <a:off x="8124171" y="590829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7" name="円/楕円 46"/>
          <p:cNvSpPr>
            <a:spLocks noChangeAspect="1"/>
          </p:cNvSpPr>
          <p:nvPr/>
        </p:nvSpPr>
        <p:spPr>
          <a:xfrm>
            <a:off x="8236954" y="602982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8" name="円/楕円 47"/>
          <p:cNvSpPr>
            <a:spLocks noChangeAspect="1"/>
          </p:cNvSpPr>
          <p:nvPr/>
        </p:nvSpPr>
        <p:spPr>
          <a:xfrm>
            <a:off x="8125276" y="581780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9" name="円/楕円 48"/>
          <p:cNvSpPr>
            <a:spLocks noChangeAspect="1"/>
          </p:cNvSpPr>
          <p:nvPr/>
        </p:nvSpPr>
        <p:spPr>
          <a:xfrm>
            <a:off x="8246574" y="613969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0" name="円/楕円 49"/>
          <p:cNvSpPr>
            <a:spLocks noChangeAspect="1"/>
          </p:cNvSpPr>
          <p:nvPr/>
        </p:nvSpPr>
        <p:spPr>
          <a:xfrm>
            <a:off x="8384610" y="578093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1" name="円/楕円 50"/>
          <p:cNvSpPr>
            <a:spLocks noChangeAspect="1"/>
          </p:cNvSpPr>
          <p:nvPr/>
        </p:nvSpPr>
        <p:spPr>
          <a:xfrm>
            <a:off x="8238453" y="577013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2" name="円/楕円 51"/>
          <p:cNvSpPr>
            <a:spLocks noChangeAspect="1"/>
          </p:cNvSpPr>
          <p:nvPr/>
        </p:nvSpPr>
        <p:spPr>
          <a:xfrm>
            <a:off x="8421421" y="575831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3" name="円/楕円 52"/>
          <p:cNvSpPr>
            <a:spLocks noChangeAspect="1"/>
          </p:cNvSpPr>
          <p:nvPr/>
        </p:nvSpPr>
        <p:spPr>
          <a:xfrm>
            <a:off x="8224034" y="553426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4" name="円/楕円 53"/>
          <p:cNvSpPr>
            <a:spLocks noChangeAspect="1"/>
          </p:cNvSpPr>
          <p:nvPr/>
        </p:nvSpPr>
        <p:spPr>
          <a:xfrm>
            <a:off x="8336833" y="544292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5" name="円/楕円 54"/>
          <p:cNvSpPr>
            <a:spLocks noChangeAspect="1"/>
          </p:cNvSpPr>
          <p:nvPr/>
        </p:nvSpPr>
        <p:spPr>
          <a:xfrm>
            <a:off x="8259470" y="567950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6" name="円/楕円 55"/>
          <p:cNvSpPr>
            <a:spLocks noChangeAspect="1"/>
          </p:cNvSpPr>
          <p:nvPr/>
        </p:nvSpPr>
        <p:spPr>
          <a:xfrm>
            <a:off x="5702065" y="545759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7" name="円/楕円 56"/>
          <p:cNvSpPr>
            <a:spLocks noChangeAspect="1"/>
          </p:cNvSpPr>
          <p:nvPr/>
        </p:nvSpPr>
        <p:spPr>
          <a:xfrm>
            <a:off x="5790965" y="560159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8" name="円/楕円 57"/>
          <p:cNvSpPr>
            <a:spLocks noChangeAspect="1"/>
          </p:cNvSpPr>
          <p:nvPr/>
        </p:nvSpPr>
        <p:spPr>
          <a:xfrm>
            <a:off x="5943671" y="573002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9" name="円/楕円 58"/>
          <p:cNvSpPr>
            <a:spLocks noChangeAspect="1"/>
          </p:cNvSpPr>
          <p:nvPr/>
        </p:nvSpPr>
        <p:spPr>
          <a:xfrm>
            <a:off x="5846065" y="5457591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0" name="円/楕円 59"/>
          <p:cNvSpPr>
            <a:spLocks noChangeAspect="1"/>
          </p:cNvSpPr>
          <p:nvPr/>
        </p:nvSpPr>
        <p:spPr>
          <a:xfrm>
            <a:off x="6011165" y="5609991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1" name="円/楕円 60"/>
          <p:cNvSpPr>
            <a:spLocks noChangeAspect="1"/>
          </p:cNvSpPr>
          <p:nvPr/>
        </p:nvSpPr>
        <p:spPr>
          <a:xfrm>
            <a:off x="6058014" y="573127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2" name="円/楕円 61"/>
          <p:cNvSpPr>
            <a:spLocks noChangeAspect="1"/>
          </p:cNvSpPr>
          <p:nvPr/>
        </p:nvSpPr>
        <p:spPr>
          <a:xfrm>
            <a:off x="6073184" y="557169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3" name="円/楕円 62"/>
          <p:cNvSpPr>
            <a:spLocks noChangeAspect="1"/>
          </p:cNvSpPr>
          <p:nvPr/>
        </p:nvSpPr>
        <p:spPr>
          <a:xfrm>
            <a:off x="5898241" y="560854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4" name="円/楕円 63"/>
          <p:cNvSpPr>
            <a:spLocks noChangeAspect="1"/>
          </p:cNvSpPr>
          <p:nvPr/>
        </p:nvSpPr>
        <p:spPr>
          <a:xfrm>
            <a:off x="5917291" y="583577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5" name="円/楕円 64"/>
          <p:cNvSpPr>
            <a:spLocks noChangeAspect="1"/>
          </p:cNvSpPr>
          <p:nvPr/>
        </p:nvSpPr>
        <p:spPr>
          <a:xfrm>
            <a:off x="5711144" y="533037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6" name="円/楕円 65"/>
          <p:cNvSpPr>
            <a:spLocks noChangeAspect="1"/>
          </p:cNvSpPr>
          <p:nvPr/>
        </p:nvSpPr>
        <p:spPr>
          <a:xfrm>
            <a:off x="5977073" y="562883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7" name="円/楕円 66"/>
          <p:cNvSpPr>
            <a:spLocks noChangeAspect="1"/>
          </p:cNvSpPr>
          <p:nvPr/>
        </p:nvSpPr>
        <p:spPr>
          <a:xfrm>
            <a:off x="5855666" y="5286970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8" name="円/楕円 67"/>
          <p:cNvSpPr>
            <a:spLocks noChangeAspect="1"/>
          </p:cNvSpPr>
          <p:nvPr/>
        </p:nvSpPr>
        <p:spPr>
          <a:xfrm>
            <a:off x="5933174" y="536943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9" name="円/楕円 68"/>
          <p:cNvSpPr>
            <a:spLocks noChangeAspect="1"/>
          </p:cNvSpPr>
          <p:nvPr/>
        </p:nvSpPr>
        <p:spPr>
          <a:xfrm>
            <a:off x="6001423" y="546278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0" name="円/楕円 69"/>
          <p:cNvSpPr>
            <a:spLocks noChangeAspect="1"/>
          </p:cNvSpPr>
          <p:nvPr/>
        </p:nvSpPr>
        <p:spPr>
          <a:xfrm>
            <a:off x="6082399" y="566226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1" name="円/楕円 70"/>
          <p:cNvSpPr>
            <a:spLocks noChangeAspect="1"/>
          </p:cNvSpPr>
          <p:nvPr/>
        </p:nvSpPr>
        <p:spPr>
          <a:xfrm>
            <a:off x="5658020" y="547773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2" name="円/楕円 71"/>
          <p:cNvSpPr>
            <a:spLocks noChangeAspect="1"/>
          </p:cNvSpPr>
          <p:nvPr/>
        </p:nvSpPr>
        <p:spPr>
          <a:xfrm>
            <a:off x="5682915" y="5712227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3" name="円/楕円 72"/>
          <p:cNvSpPr>
            <a:spLocks noChangeAspect="1"/>
          </p:cNvSpPr>
          <p:nvPr/>
        </p:nvSpPr>
        <p:spPr>
          <a:xfrm>
            <a:off x="5884872" y="598535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4" name="円/楕円 73"/>
          <p:cNvSpPr>
            <a:spLocks noChangeAspect="1"/>
          </p:cNvSpPr>
          <p:nvPr/>
        </p:nvSpPr>
        <p:spPr>
          <a:xfrm>
            <a:off x="5816016" y="535899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5" name="円/楕円 74"/>
          <p:cNvSpPr>
            <a:spLocks noChangeAspect="1"/>
          </p:cNvSpPr>
          <p:nvPr/>
        </p:nvSpPr>
        <p:spPr>
          <a:xfrm>
            <a:off x="5691949" y="581212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6" name="円/楕円 75"/>
          <p:cNvSpPr>
            <a:spLocks noChangeAspect="1"/>
          </p:cNvSpPr>
          <p:nvPr/>
        </p:nvSpPr>
        <p:spPr>
          <a:xfrm>
            <a:off x="5828716" y="568219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7" name="円/楕円 76"/>
          <p:cNvSpPr>
            <a:spLocks noChangeAspect="1"/>
          </p:cNvSpPr>
          <p:nvPr/>
        </p:nvSpPr>
        <p:spPr>
          <a:xfrm>
            <a:off x="5750507" y="573908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8" name="円/楕円 77"/>
          <p:cNvSpPr>
            <a:spLocks noChangeAspect="1"/>
          </p:cNvSpPr>
          <p:nvPr/>
        </p:nvSpPr>
        <p:spPr>
          <a:xfrm>
            <a:off x="5754369" y="545177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9" name="円/楕円 78"/>
          <p:cNvSpPr>
            <a:spLocks noChangeAspect="1"/>
          </p:cNvSpPr>
          <p:nvPr/>
        </p:nvSpPr>
        <p:spPr>
          <a:xfrm>
            <a:off x="5742215" y="526177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0" name="円/楕円 79"/>
          <p:cNvSpPr>
            <a:spLocks noChangeAspect="1"/>
          </p:cNvSpPr>
          <p:nvPr/>
        </p:nvSpPr>
        <p:spPr>
          <a:xfrm>
            <a:off x="5644246" y="568460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1" name="円/楕円 80"/>
          <p:cNvSpPr>
            <a:spLocks noChangeAspect="1"/>
          </p:cNvSpPr>
          <p:nvPr/>
        </p:nvSpPr>
        <p:spPr>
          <a:xfrm>
            <a:off x="6082894" y="549294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2" name="円/楕円 81"/>
          <p:cNvSpPr>
            <a:spLocks noChangeAspect="1"/>
          </p:cNvSpPr>
          <p:nvPr/>
        </p:nvSpPr>
        <p:spPr>
          <a:xfrm>
            <a:off x="5775481" y="594196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3" name="円/楕円 82"/>
          <p:cNvSpPr>
            <a:spLocks noChangeAspect="1"/>
          </p:cNvSpPr>
          <p:nvPr/>
        </p:nvSpPr>
        <p:spPr>
          <a:xfrm>
            <a:off x="5680534" y="53762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4" name="円/楕円 83"/>
          <p:cNvSpPr>
            <a:spLocks noChangeAspect="1"/>
          </p:cNvSpPr>
          <p:nvPr/>
        </p:nvSpPr>
        <p:spPr>
          <a:xfrm>
            <a:off x="5823653" y="518444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5" name="円/楕円 84"/>
          <p:cNvSpPr>
            <a:spLocks noChangeAspect="1"/>
          </p:cNvSpPr>
          <p:nvPr/>
        </p:nvSpPr>
        <p:spPr>
          <a:xfrm>
            <a:off x="5879555" y="586851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6" name="円/楕円 85"/>
          <p:cNvSpPr>
            <a:spLocks noChangeAspect="1"/>
          </p:cNvSpPr>
          <p:nvPr/>
        </p:nvSpPr>
        <p:spPr>
          <a:xfrm>
            <a:off x="5989291" y="591894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7" name="円/楕円 86"/>
          <p:cNvSpPr>
            <a:spLocks noChangeAspect="1"/>
          </p:cNvSpPr>
          <p:nvPr/>
        </p:nvSpPr>
        <p:spPr>
          <a:xfrm>
            <a:off x="5902954" y="525629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8" name="円/楕円 87"/>
          <p:cNvSpPr>
            <a:spLocks noChangeAspect="1"/>
          </p:cNvSpPr>
          <p:nvPr/>
        </p:nvSpPr>
        <p:spPr>
          <a:xfrm>
            <a:off x="6012915" y="527076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9" name="円/楕円 88"/>
          <p:cNvSpPr>
            <a:spLocks noChangeAspect="1"/>
          </p:cNvSpPr>
          <p:nvPr/>
        </p:nvSpPr>
        <p:spPr>
          <a:xfrm>
            <a:off x="6027986" y="583423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0" name="円/楕円 89"/>
          <p:cNvSpPr>
            <a:spLocks noChangeAspect="1"/>
          </p:cNvSpPr>
          <p:nvPr/>
        </p:nvSpPr>
        <p:spPr>
          <a:xfrm>
            <a:off x="5646088" y="559657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1" name="円/楕円 90"/>
          <p:cNvSpPr>
            <a:spLocks noChangeAspect="1"/>
          </p:cNvSpPr>
          <p:nvPr/>
        </p:nvSpPr>
        <p:spPr>
          <a:xfrm>
            <a:off x="6065292" y="537772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2" name="円/楕円 91"/>
          <p:cNvSpPr>
            <a:spLocks noChangeAspect="1"/>
          </p:cNvSpPr>
          <p:nvPr/>
        </p:nvSpPr>
        <p:spPr>
          <a:xfrm>
            <a:off x="5726493" y="586635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3" name="円/楕円 92"/>
          <p:cNvSpPr>
            <a:spLocks noChangeAspect="1"/>
          </p:cNvSpPr>
          <p:nvPr/>
        </p:nvSpPr>
        <p:spPr>
          <a:xfrm>
            <a:off x="5911540" y="548439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4" name="円/楕円 93"/>
          <p:cNvSpPr>
            <a:spLocks noChangeAspect="1"/>
          </p:cNvSpPr>
          <p:nvPr/>
        </p:nvSpPr>
        <p:spPr>
          <a:xfrm>
            <a:off x="5720382" y="566026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5" name="円/楕円 94"/>
          <p:cNvSpPr>
            <a:spLocks noChangeAspect="1"/>
          </p:cNvSpPr>
          <p:nvPr/>
        </p:nvSpPr>
        <p:spPr>
          <a:xfrm>
            <a:off x="5833165" y="578179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6" name="円/楕円 95"/>
          <p:cNvSpPr>
            <a:spLocks noChangeAspect="1"/>
          </p:cNvSpPr>
          <p:nvPr/>
        </p:nvSpPr>
        <p:spPr>
          <a:xfrm>
            <a:off x="5721487" y="556977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7" name="円/楕円 96"/>
          <p:cNvSpPr>
            <a:spLocks noChangeAspect="1"/>
          </p:cNvSpPr>
          <p:nvPr/>
        </p:nvSpPr>
        <p:spPr>
          <a:xfrm>
            <a:off x="5842785" y="589166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8" name="円/楕円 97"/>
          <p:cNvSpPr>
            <a:spLocks noChangeAspect="1"/>
          </p:cNvSpPr>
          <p:nvPr/>
        </p:nvSpPr>
        <p:spPr>
          <a:xfrm>
            <a:off x="5980821" y="553290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9" name="円/楕円 98"/>
          <p:cNvSpPr>
            <a:spLocks noChangeAspect="1"/>
          </p:cNvSpPr>
          <p:nvPr/>
        </p:nvSpPr>
        <p:spPr>
          <a:xfrm>
            <a:off x="5834664" y="552210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0" name="円/楕円 99"/>
          <p:cNvSpPr>
            <a:spLocks noChangeAspect="1"/>
          </p:cNvSpPr>
          <p:nvPr/>
        </p:nvSpPr>
        <p:spPr>
          <a:xfrm>
            <a:off x="6017632" y="551028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1" name="円/楕円 100"/>
          <p:cNvSpPr>
            <a:spLocks noChangeAspect="1"/>
          </p:cNvSpPr>
          <p:nvPr/>
        </p:nvSpPr>
        <p:spPr>
          <a:xfrm>
            <a:off x="5820245" y="528623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" name="円/楕円 101"/>
          <p:cNvSpPr>
            <a:spLocks noChangeAspect="1"/>
          </p:cNvSpPr>
          <p:nvPr/>
        </p:nvSpPr>
        <p:spPr>
          <a:xfrm>
            <a:off x="5933044" y="519489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" name="円/楕円 102"/>
          <p:cNvSpPr>
            <a:spLocks noChangeAspect="1"/>
          </p:cNvSpPr>
          <p:nvPr/>
        </p:nvSpPr>
        <p:spPr>
          <a:xfrm>
            <a:off x="5855681" y="543147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06" name="直線コネクタ 105"/>
          <p:cNvCxnSpPr/>
          <p:nvPr/>
        </p:nvCxnSpPr>
        <p:spPr>
          <a:xfrm>
            <a:off x="4689347" y="594924"/>
            <a:ext cx="0" cy="29296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/>
          <p:cNvCxnSpPr/>
          <p:nvPr/>
        </p:nvCxnSpPr>
        <p:spPr>
          <a:xfrm>
            <a:off x="7065250" y="594924"/>
            <a:ext cx="0" cy="29296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TexTeXPicture" descr="&lt;?xml version=&quot;1.0&quot; encoding=&quot;utf-16&quot;?&gt;&#10;&lt;TeXTeX&gt;&#10;  &lt;preamble&gt;\documentclass{jarticle}&#10;\usepackage{amsmath}&#10;\pagestyle{empty}&lt;/preamble&gt;&#10;  &lt;body&gt;\begin{align*} &#10;\sqrt{s_{_{NN}}}&#10;\end{align*}&lt;/body&gt;&#10;  &lt;fcolor&gt;FFFFFFFF&lt;/fcolor&gt;&#10;  &lt;bcolor&gt;FFFFFFFF&lt;/bcolor&gt;&#10;  &lt;transparent&gt;True&lt;/transparent&gt;&#10;  &lt;resolution&gt;1800&lt;/resolution&gt;&#10;  &lt;imageh&gt;249&lt;/imageh&gt;&#10;  &lt;imagew&gt;627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164" y="138843"/>
            <a:ext cx="1126991" cy="447561"/>
          </a:xfrm>
          <a:prstGeom prst="rect">
            <a:avLst/>
          </a:prstGeom>
        </p:spPr>
      </p:pic>
      <p:cxnSp>
        <p:nvCxnSpPr>
          <p:cNvPr id="112" name="直線コネクタ 111"/>
          <p:cNvCxnSpPr/>
          <p:nvPr/>
        </p:nvCxnSpPr>
        <p:spPr>
          <a:xfrm>
            <a:off x="2313444" y="594924"/>
            <a:ext cx="0" cy="29296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TexTeXPicture" descr="&lt;?xml version=&quot;1.0&quot; encoding=&quot;utf-16&quot;?&gt;&#10;&lt;TeXTeX&gt;&#10;  &lt;preamble&gt;\documentclass{jarticle}&#10;\usepackage{amsmath}&#10;\pagestyle{empty}&lt;/preamble&gt;&#10;  &lt;body&gt;\begin{align*} &#10;1{\rm TeV}&#10;\end{align*}&lt;/body&gt;&#10;  &lt;fcolor&gt;FFFFFFFF&lt;/fcolor&gt;&#10;  &lt;bcolor&gt;FFFFFFFF&lt;/bcolor&gt;&#10;  &lt;transparent&gt;True&lt;/transparent&gt;&#10;  &lt;resolution&gt;1800&lt;/resolution&gt;&#10;  &lt;imageh&gt;173&lt;/imageh&gt;&#10;  &lt;imagew&gt;552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816" y="207915"/>
            <a:ext cx="760868" cy="238461"/>
          </a:xfrm>
          <a:prstGeom prst="rect">
            <a:avLst/>
          </a:prstGeom>
        </p:spPr>
      </p:pic>
      <p:pic>
        <p:nvPicPr>
          <p:cNvPr id="119" name="TexTeXPicture" descr="&lt;?xml version=&quot;1.0&quot; encoding=&quot;utf-16&quot;?&gt;&#10;&lt;TeXTeX&gt;&#10;  &lt;preamble&gt;\documentclass{jarticle}&#10;\usepackage{amsmath}&#10;\pagestyle{empty}&lt;/preamble&gt;&#10;  &lt;body&gt;\begin{align*} &#10;10^2{\rm GeV}&#10;\end{align*}&lt;/body&gt;&#10;  &lt;fcolor&gt;FFFFFFFF&lt;/fcolor&gt;&#10;  &lt;bcolor&gt;FFFFFFFF&lt;/bcolor&gt;&#10;  &lt;transparent&gt;True&lt;/transparent&gt;&#10;  &lt;resolution&gt;1800&lt;/resolution&gt;&#10;  &lt;imageh&gt;220&lt;/imageh&gt;&#10;  &lt;imagew&gt;825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331" y="144164"/>
            <a:ext cx="1137166" cy="303245"/>
          </a:xfrm>
          <a:prstGeom prst="rect">
            <a:avLst/>
          </a:prstGeom>
        </p:spPr>
      </p:pic>
      <p:pic>
        <p:nvPicPr>
          <p:cNvPr id="120" name="TexTeXPicture" descr="&lt;?xml version=&quot;1.0&quot; encoding=&quot;utf-16&quot;?&gt;&#10;&lt;TeXTeX&gt;&#10;  &lt;preamble&gt;\documentclass{jarticle}&#10;\usepackage{amsmath}&#10;\pagestyle{empty}&lt;/preamble&gt;&#10;  &lt;body&gt;\begin{align*} &#10;10{\rm GeV}&#10;\end{align*}&lt;/body&gt;&#10;  &lt;fcolor&gt;FFFFFFFF&lt;/fcolor&gt;&#10;  &lt;bcolor&gt;FFFFFFFF&lt;/bcolor&gt;&#10;  &lt;transparent&gt;True&lt;/transparent&gt;&#10;  &lt;resolution&gt;1800&lt;/resolution&gt;&#10;  &lt;imageh&gt;176&lt;/imageh&gt;&#10;  &lt;imagew&gt;714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361" y="204814"/>
            <a:ext cx="984166" cy="242596"/>
          </a:xfrm>
          <a:prstGeom prst="rect">
            <a:avLst/>
          </a:prstGeom>
        </p:spPr>
      </p:pic>
      <p:grpSp>
        <p:nvGrpSpPr>
          <p:cNvPr id="2" name="グループ化 1"/>
          <p:cNvGrpSpPr/>
          <p:nvPr/>
        </p:nvGrpSpPr>
        <p:grpSpPr>
          <a:xfrm>
            <a:off x="293044" y="741405"/>
            <a:ext cx="1305489" cy="851725"/>
            <a:chOff x="293044" y="741405"/>
            <a:chExt cx="1305489" cy="851725"/>
          </a:xfrm>
        </p:grpSpPr>
        <p:sp>
          <p:nvSpPr>
            <p:cNvPr id="122" name="正方形/長方形 121"/>
            <p:cNvSpPr/>
            <p:nvPr/>
          </p:nvSpPr>
          <p:spPr>
            <a:xfrm>
              <a:off x="293044" y="741405"/>
              <a:ext cx="1305489" cy="851725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50000"/>
                    <a:alpha val="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21" name="テキスト ボックス 120"/>
            <p:cNvSpPr txBox="1"/>
            <p:nvPr/>
          </p:nvSpPr>
          <p:spPr>
            <a:xfrm>
              <a:off x="793059" y="844603"/>
              <a:ext cx="75232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AGS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-1996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sp>
        <p:nvSpPr>
          <p:cNvPr id="123" name="テキスト ボックス 122"/>
          <p:cNvSpPr txBox="1"/>
          <p:nvPr/>
        </p:nvSpPr>
        <p:spPr>
          <a:xfrm>
            <a:off x="4009831" y="3153610"/>
            <a:ext cx="44743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~2010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History of HIC = increasing energy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24" name="テキスト ボックス 123"/>
          <p:cNvSpPr txBox="1"/>
          <p:nvPr/>
        </p:nvSpPr>
        <p:spPr>
          <a:xfrm>
            <a:off x="2299844" y="4098353"/>
            <a:ext cx="2825348" cy="1292662"/>
          </a:xfrm>
          <a:prstGeom prst="rect">
            <a:avLst/>
          </a:prstGeom>
          <a:solidFill>
            <a:schemeClr val="tx2">
              <a:alpha val="21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2010~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Beam-energy scan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Low-energy</a:t>
            </a:r>
            <a:r>
              <a:rPr kumimoji="1" lang="en-US" altLang="ja-JP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 </a:t>
            </a:r>
            <a:r>
              <a:rPr kumimoji="1" lang="en-US" altLang="ja-JP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exp.</a:t>
            </a:r>
            <a:endParaRPr kumimoji="1" lang="ja-JP" alt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grpSp>
        <p:nvGrpSpPr>
          <p:cNvPr id="104" name="グループ化 103"/>
          <p:cNvGrpSpPr/>
          <p:nvPr/>
        </p:nvGrpSpPr>
        <p:grpSpPr>
          <a:xfrm>
            <a:off x="1633906" y="732884"/>
            <a:ext cx="1500022" cy="851725"/>
            <a:chOff x="1633906" y="732884"/>
            <a:chExt cx="1500022" cy="851725"/>
          </a:xfrm>
        </p:grpSpPr>
        <p:sp>
          <p:nvSpPr>
            <p:cNvPr id="125" name="正方形/長方形 124"/>
            <p:cNvSpPr/>
            <p:nvPr/>
          </p:nvSpPr>
          <p:spPr>
            <a:xfrm>
              <a:off x="1633906" y="732884"/>
              <a:ext cx="1500022" cy="851725"/>
            </a:xfrm>
            <a:prstGeom prst="rect">
              <a:avLst/>
            </a:prstGeom>
            <a:gradFill flip="none" rotWithShape="1">
              <a:gsLst>
                <a:gs pos="0">
                  <a:srgbClr val="7DA62C">
                    <a:alpha val="0"/>
                  </a:srgbClr>
                </a:gs>
                <a:gs pos="100000">
                  <a:srgbClr val="7DA62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27" name="テキスト ボックス 126"/>
            <p:cNvSpPr txBox="1"/>
            <p:nvPr/>
          </p:nvSpPr>
          <p:spPr>
            <a:xfrm>
              <a:off x="1878222" y="840858"/>
              <a:ext cx="119808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SPS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1994-2000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grpSp>
        <p:nvGrpSpPr>
          <p:cNvPr id="105" name="グループ化 104"/>
          <p:cNvGrpSpPr/>
          <p:nvPr/>
        </p:nvGrpSpPr>
        <p:grpSpPr>
          <a:xfrm>
            <a:off x="3426942" y="736665"/>
            <a:ext cx="2060544" cy="854978"/>
            <a:chOff x="3426942" y="736665"/>
            <a:chExt cx="2060544" cy="854978"/>
          </a:xfrm>
        </p:grpSpPr>
        <p:sp>
          <p:nvSpPr>
            <p:cNvPr id="126" name="正方形/長方形 125"/>
            <p:cNvSpPr/>
            <p:nvPr/>
          </p:nvSpPr>
          <p:spPr>
            <a:xfrm>
              <a:off x="3426942" y="736665"/>
              <a:ext cx="2060544" cy="851725"/>
            </a:xfrm>
            <a:prstGeom prst="rect">
              <a:avLst/>
            </a:prstGeom>
            <a:gradFill flip="none" rotWithShape="1">
              <a:gsLst>
                <a:gs pos="0">
                  <a:srgbClr val="FF66CC">
                    <a:alpha val="0"/>
                  </a:srgbClr>
                </a:gs>
                <a:gs pos="100000">
                  <a:srgbClr val="FF66C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29" name="テキスト ボックス 128"/>
            <p:cNvSpPr txBox="1"/>
            <p:nvPr/>
          </p:nvSpPr>
          <p:spPr>
            <a:xfrm>
              <a:off x="4490781" y="852979"/>
              <a:ext cx="82907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RHIC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2000-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grpSp>
        <p:nvGrpSpPr>
          <p:cNvPr id="107" name="グループ化 106"/>
          <p:cNvGrpSpPr/>
          <p:nvPr/>
        </p:nvGrpSpPr>
        <p:grpSpPr>
          <a:xfrm>
            <a:off x="5618720" y="732884"/>
            <a:ext cx="2220028" cy="864226"/>
            <a:chOff x="5618720" y="732884"/>
            <a:chExt cx="2220028" cy="864226"/>
          </a:xfrm>
        </p:grpSpPr>
        <p:sp>
          <p:nvSpPr>
            <p:cNvPr id="128" name="正方形/長方形 127"/>
            <p:cNvSpPr/>
            <p:nvPr/>
          </p:nvSpPr>
          <p:spPr>
            <a:xfrm>
              <a:off x="5618720" y="732884"/>
              <a:ext cx="2220028" cy="851725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30" name="テキスト ボックス 129"/>
            <p:cNvSpPr txBox="1"/>
            <p:nvPr/>
          </p:nvSpPr>
          <p:spPr>
            <a:xfrm>
              <a:off x="6901961" y="858446"/>
              <a:ext cx="73161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LHC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2010-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grpSp>
        <p:nvGrpSpPr>
          <p:cNvPr id="114" name="グループ化 113"/>
          <p:cNvGrpSpPr/>
          <p:nvPr/>
        </p:nvGrpSpPr>
        <p:grpSpPr>
          <a:xfrm>
            <a:off x="4423722" y="1716625"/>
            <a:ext cx="4250079" cy="1260972"/>
            <a:chOff x="4423722" y="1716625"/>
            <a:chExt cx="4250079" cy="1260972"/>
          </a:xfrm>
        </p:grpSpPr>
        <p:sp>
          <p:nvSpPr>
            <p:cNvPr id="131" name="左中かっこ 130"/>
            <p:cNvSpPr/>
            <p:nvPr/>
          </p:nvSpPr>
          <p:spPr>
            <a:xfrm rot="16200000">
              <a:off x="5934138" y="206209"/>
              <a:ext cx="348342" cy="3369173"/>
            </a:xfrm>
            <a:prstGeom prst="leftBrace">
              <a:avLst>
                <a:gd name="adj1" fmla="val 36711"/>
                <a:gd name="adj2" fmla="val 50000"/>
              </a:avLst>
            </a:prstGeom>
            <a:ln w="19050">
              <a:solidFill>
                <a:srgbClr val="FFFF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33" name="テキスト ボックス 132"/>
            <p:cNvSpPr txBox="1"/>
            <p:nvPr/>
          </p:nvSpPr>
          <p:spPr>
            <a:xfrm>
              <a:off x="4454376" y="2146600"/>
              <a:ext cx="421942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creation of quark-gluon plasma,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strongly-interacting QGP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cxnSp>
        <p:nvCxnSpPr>
          <p:cNvPr id="3" name="直線矢印コネクタ 2"/>
          <p:cNvCxnSpPr/>
          <p:nvPr/>
        </p:nvCxnSpPr>
        <p:spPr>
          <a:xfrm flipV="1">
            <a:off x="293044" y="741405"/>
            <a:ext cx="8364924" cy="0"/>
          </a:xfrm>
          <a:prstGeom prst="straightConnector1">
            <a:avLst/>
          </a:prstGeom>
          <a:ln w="571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グループ化 107"/>
          <p:cNvGrpSpPr/>
          <p:nvPr/>
        </p:nvGrpSpPr>
        <p:grpSpPr>
          <a:xfrm>
            <a:off x="1420711" y="1600023"/>
            <a:ext cx="2584075" cy="851725"/>
            <a:chOff x="1420711" y="1600023"/>
            <a:chExt cx="2584075" cy="851725"/>
          </a:xfrm>
        </p:grpSpPr>
        <p:sp>
          <p:nvSpPr>
            <p:cNvPr id="134" name="正方形/長方形 133"/>
            <p:cNvSpPr/>
            <p:nvPr/>
          </p:nvSpPr>
          <p:spPr>
            <a:xfrm>
              <a:off x="1420711" y="1600023"/>
              <a:ext cx="2584075" cy="851725"/>
            </a:xfrm>
            <a:prstGeom prst="rect">
              <a:avLst/>
            </a:prstGeom>
            <a:gradFill flip="none" rotWithShape="1">
              <a:gsLst>
                <a:gs pos="15000">
                  <a:schemeClr val="accent6">
                    <a:lumMod val="75000"/>
                  </a:schemeClr>
                </a:gs>
                <a:gs pos="85000">
                  <a:srgbClr val="CF8B03"/>
                </a:gs>
                <a:gs pos="0">
                  <a:schemeClr val="accent6">
                    <a:lumMod val="75000"/>
                    <a:alpha val="0"/>
                  </a:schemeClr>
                </a:gs>
                <a:gs pos="100000">
                  <a:schemeClr val="accent6">
                    <a:lumMod val="7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35" name="テキスト ボックス 134"/>
            <p:cNvSpPr txBox="1"/>
            <p:nvPr/>
          </p:nvSpPr>
          <p:spPr>
            <a:xfrm>
              <a:off x="1933861" y="1644224"/>
              <a:ext cx="145424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RHIC-BES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2010-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grpSp>
        <p:nvGrpSpPr>
          <p:cNvPr id="142" name="グループ化 141"/>
          <p:cNvGrpSpPr/>
          <p:nvPr/>
        </p:nvGrpSpPr>
        <p:grpSpPr>
          <a:xfrm>
            <a:off x="1236619" y="2319003"/>
            <a:ext cx="1282327" cy="851725"/>
            <a:chOff x="1420711" y="1600023"/>
            <a:chExt cx="2584075" cy="851725"/>
          </a:xfrm>
        </p:grpSpPr>
        <p:sp>
          <p:nvSpPr>
            <p:cNvPr id="143" name="正方形/長方形 142"/>
            <p:cNvSpPr/>
            <p:nvPr/>
          </p:nvSpPr>
          <p:spPr>
            <a:xfrm>
              <a:off x="1420711" y="1600023"/>
              <a:ext cx="2584075" cy="851725"/>
            </a:xfrm>
            <a:prstGeom prst="rect">
              <a:avLst/>
            </a:prstGeom>
            <a:gradFill flip="none" rotWithShape="1">
              <a:gsLst>
                <a:gs pos="15000">
                  <a:srgbClr val="C00000"/>
                </a:gs>
                <a:gs pos="85000">
                  <a:srgbClr val="CC3300"/>
                </a:gs>
                <a:gs pos="0">
                  <a:srgbClr val="C00000">
                    <a:alpha val="0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44" name="テキスト ボックス 143"/>
            <p:cNvSpPr txBox="1"/>
            <p:nvPr/>
          </p:nvSpPr>
          <p:spPr>
            <a:xfrm>
              <a:off x="1651199" y="1644224"/>
              <a:ext cx="201957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BES-II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2019-</a:t>
              </a:r>
              <a:endPara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grpSp>
        <p:nvGrpSpPr>
          <p:cNvPr id="113" name="グループ化 112"/>
          <p:cNvGrpSpPr/>
          <p:nvPr/>
        </p:nvGrpSpPr>
        <p:grpSpPr>
          <a:xfrm>
            <a:off x="896392" y="3126527"/>
            <a:ext cx="1849938" cy="851725"/>
            <a:chOff x="955589" y="2962999"/>
            <a:chExt cx="1849938" cy="851725"/>
          </a:xfrm>
        </p:grpSpPr>
        <p:sp>
          <p:nvSpPr>
            <p:cNvPr id="136" name="正方形/長方形 135"/>
            <p:cNvSpPr/>
            <p:nvPr/>
          </p:nvSpPr>
          <p:spPr>
            <a:xfrm>
              <a:off x="955589" y="2962999"/>
              <a:ext cx="1849938" cy="851725"/>
            </a:xfrm>
            <a:prstGeom prst="rect">
              <a:avLst/>
            </a:prstGeom>
            <a:gradFill flip="none" rotWithShape="1">
              <a:gsLst>
                <a:gs pos="15000">
                  <a:schemeClr val="accent5">
                    <a:lumMod val="75000"/>
                  </a:schemeClr>
                </a:gs>
                <a:gs pos="85000">
                  <a:schemeClr val="accent5">
                    <a:lumMod val="75000"/>
                  </a:schemeClr>
                </a:gs>
                <a:gs pos="0">
                  <a:schemeClr val="accent5">
                    <a:lumMod val="75000"/>
                    <a:alpha val="0"/>
                  </a:schemeClr>
                </a:gs>
                <a:gs pos="100000">
                  <a:schemeClr val="accent5">
                    <a:lumMod val="7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37" name="テキスト ボックス 136"/>
            <p:cNvSpPr txBox="1"/>
            <p:nvPr/>
          </p:nvSpPr>
          <p:spPr>
            <a:xfrm>
              <a:off x="1452464" y="3012968"/>
              <a:ext cx="85151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NICA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2020-?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grpSp>
        <p:nvGrpSpPr>
          <p:cNvPr id="111" name="グループ化 110"/>
          <p:cNvGrpSpPr/>
          <p:nvPr/>
        </p:nvGrpSpPr>
        <p:grpSpPr>
          <a:xfrm>
            <a:off x="394844" y="3854490"/>
            <a:ext cx="1849938" cy="866671"/>
            <a:chOff x="301549" y="2284018"/>
            <a:chExt cx="1849938" cy="866671"/>
          </a:xfrm>
        </p:grpSpPr>
        <p:sp>
          <p:nvSpPr>
            <p:cNvPr id="138" name="正方形/長方形 137"/>
            <p:cNvSpPr/>
            <p:nvPr/>
          </p:nvSpPr>
          <p:spPr>
            <a:xfrm>
              <a:off x="301549" y="2298964"/>
              <a:ext cx="1849938" cy="851725"/>
            </a:xfrm>
            <a:prstGeom prst="rect">
              <a:avLst/>
            </a:prstGeom>
            <a:gradFill flip="none" rotWithShape="1">
              <a:gsLst>
                <a:gs pos="15000">
                  <a:srgbClr val="003399"/>
                </a:gs>
                <a:gs pos="85000">
                  <a:srgbClr val="003399"/>
                </a:gs>
                <a:gs pos="0">
                  <a:srgbClr val="003399">
                    <a:alpha val="0"/>
                  </a:srgbClr>
                </a:gs>
                <a:gs pos="100000">
                  <a:srgbClr val="003399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39" name="テキスト ボックス 138"/>
            <p:cNvSpPr txBox="1"/>
            <p:nvPr/>
          </p:nvSpPr>
          <p:spPr>
            <a:xfrm>
              <a:off x="824646" y="2284018"/>
              <a:ext cx="80374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FAIR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2023-?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603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HI Acceleration </a:t>
            </a:r>
            <a:r>
              <a:rPr lang="en-US" altLang="ja-JP" dirty="0" smtClean="0"/>
              <a:t>@ </a:t>
            </a:r>
            <a:r>
              <a:rPr kumimoji="1" lang="en-US" altLang="ja-JP" dirty="0" smtClean="0"/>
              <a:t>J-PARC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078" y="1679706"/>
            <a:ext cx="7078981" cy="4001075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2483099" y="2599548"/>
            <a:ext cx="4880499" cy="2548469"/>
            <a:chOff x="2771800" y="1772816"/>
            <a:chExt cx="4880499" cy="2548469"/>
          </a:xfrm>
        </p:grpSpPr>
        <p:sp>
          <p:nvSpPr>
            <p:cNvPr id="7" name="1 つの角を切り取った四角形 6"/>
            <p:cNvSpPr/>
            <p:nvPr/>
          </p:nvSpPr>
          <p:spPr>
            <a:xfrm flipH="1">
              <a:off x="2771800" y="1772816"/>
              <a:ext cx="4880499" cy="2548469"/>
            </a:xfrm>
            <a:prstGeom prst="snip1Rect">
              <a:avLst>
                <a:gd name="adj" fmla="val 50000"/>
              </a:avLst>
            </a:prstGeom>
            <a:solidFill>
              <a:srgbClr val="FF0000">
                <a:alpha val="3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4578984" y="2944741"/>
              <a:ext cx="3018967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ＭＳ Ｐゴシック"/>
                  <a:cs typeface="+mn-cs"/>
                </a:rPr>
                <a:t>RCS &amp; Main Ring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ＭＳ Ｐゴシック"/>
                  <a:cs typeface="+mn-cs"/>
                </a:rPr>
                <a:t>stable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ＭＳ Ｐゴシック"/>
                  <a:cs typeface="+mn-cs"/>
                </a:rPr>
                <a:t>well established</a:t>
              </a:r>
              <a:endParaRPr kumimoji="0" lang="ja-JP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628650" y="1874373"/>
            <a:ext cx="3031250" cy="1450349"/>
            <a:chOff x="667185" y="1255594"/>
            <a:chExt cx="3031250" cy="1450349"/>
          </a:xfrm>
        </p:grpSpPr>
        <p:sp>
          <p:nvSpPr>
            <p:cNvPr id="10" name="1 つの角を切り取った四角形 9"/>
            <p:cNvSpPr/>
            <p:nvPr/>
          </p:nvSpPr>
          <p:spPr>
            <a:xfrm flipV="1">
              <a:off x="676426" y="1327737"/>
              <a:ext cx="3022009" cy="1378206"/>
            </a:xfrm>
            <a:prstGeom prst="snip1Rect">
              <a:avLst>
                <a:gd name="adj" fmla="val 50000"/>
              </a:avLst>
            </a:prstGeom>
            <a:solidFill>
              <a:srgbClr val="00B050">
                <a:alpha val="5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667185" y="1255594"/>
              <a:ext cx="283802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ＭＳ Ｐゴシック"/>
                  <a:cs typeface="+mn-cs"/>
                </a:rPr>
                <a:t>New HI Injector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ＭＳ Ｐゴシック"/>
                  <a:cs typeface="+mn-cs"/>
                </a:rPr>
                <a:t>high intensity</a:t>
              </a: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4772147" y="1208053"/>
            <a:ext cx="3995936" cy="2236904"/>
            <a:chOff x="5209189" y="357880"/>
            <a:chExt cx="3995936" cy="2236904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 rotWithShape="1">
            <a:blip r:embed="rId3"/>
            <a:srcRect l="259" t="1112" r="661" b="1112"/>
            <a:stretch/>
          </p:blipFill>
          <p:spPr>
            <a:xfrm rot="17887798">
              <a:off x="7070333" y="648580"/>
              <a:ext cx="2236904" cy="1655504"/>
            </a:xfrm>
            <a:prstGeom prst="rect">
              <a:avLst/>
            </a:prstGeom>
            <a:effectLst>
              <a:glow rad="228600">
                <a:srgbClr val="1B587C">
                  <a:alpha val="40000"/>
                </a:srgbClr>
              </a:glow>
            </a:effectLst>
          </p:spPr>
        </p:pic>
        <p:sp>
          <p:nvSpPr>
            <p:cNvPr id="14" name="正方形/長方形 13"/>
            <p:cNvSpPr/>
            <p:nvPr/>
          </p:nvSpPr>
          <p:spPr>
            <a:xfrm>
              <a:off x="5209189" y="533858"/>
              <a:ext cx="399593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139700">
                      <a:srgbClr val="1B587C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ＭＳ Ｐゴシック"/>
                  <a:cs typeface="+mn-cs"/>
                </a:rPr>
                <a:t>J-PARC Heavy Ion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139700">
                      <a:srgbClr val="1B587C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ＭＳ Ｐゴシック"/>
                  <a:cs typeface="+mn-cs"/>
                </a:rPr>
                <a:t>Spectrometer</a:t>
              </a:r>
              <a:r>
                <a:rPr kumimoji="0" lang="en-US" altLang="ja-JP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139700">
                      <a:srgbClr val="1B587C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gency FB" panose="020B0503020202020204" pitchFamily="34" charset="0"/>
                  <a:ea typeface="ＭＳ Ｐゴシック"/>
                  <a:cs typeface="+mn-cs"/>
                </a:rPr>
                <a:t> </a:t>
              </a:r>
              <a:endParaRPr kumimoji="0" lang="ja-JP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srgbClr val="1B587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ＭＳ Ｐゴシック"/>
                <a:cs typeface="+mn-cs"/>
              </a:endParaRPr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992038" y="5865962"/>
            <a:ext cx="69765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Use of reliable / high-performance RCS &amp;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ain ring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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Reduce cost and time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4183" y="3245464"/>
            <a:ext cx="3734438" cy="33551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649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err="1" smtClean="0"/>
              <a:t>Searh</a:t>
            </a:r>
            <a:r>
              <a:rPr kumimoji="1" lang="en-US" altLang="ja-JP" dirty="0" smtClean="0"/>
              <a:t> for QCD Phase Structure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with Fluctuation Observables</a:t>
            </a:r>
            <a:endParaRPr kumimoji="1" lang="ja-JP" altLang="en-US" dirty="0"/>
          </a:p>
        </p:txBody>
      </p:sp>
      <p:sp>
        <p:nvSpPr>
          <p:cNvPr id="212" name="正方形/長方形 211"/>
          <p:cNvSpPr/>
          <p:nvPr/>
        </p:nvSpPr>
        <p:spPr>
          <a:xfrm>
            <a:off x="1403898" y="1690689"/>
            <a:ext cx="6162167" cy="3815691"/>
          </a:xfrm>
          <a:prstGeom prst="rect">
            <a:avLst/>
          </a:prstGeom>
          <a:gradFill flip="none" rotWithShape="1">
            <a:gsLst>
              <a:gs pos="0">
                <a:srgbClr val="FF7C80">
                  <a:tint val="66000"/>
                  <a:satMod val="160000"/>
                </a:srgbClr>
              </a:gs>
              <a:gs pos="50000">
                <a:srgbClr val="FF7C80">
                  <a:tint val="44500"/>
                  <a:satMod val="160000"/>
                </a:srgbClr>
              </a:gs>
              <a:gs pos="100000">
                <a:srgbClr val="FF7C8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3" name="円/楕円 646"/>
          <p:cNvSpPr/>
          <p:nvPr/>
        </p:nvSpPr>
        <p:spPr>
          <a:xfrm>
            <a:off x="3923627" y="4988244"/>
            <a:ext cx="5103812" cy="1422400"/>
          </a:xfrm>
          <a:prstGeom prst="ellipse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4" name="円弧 213"/>
          <p:cNvSpPr/>
          <p:nvPr/>
        </p:nvSpPr>
        <p:spPr>
          <a:xfrm>
            <a:off x="-1643736" y="3759519"/>
            <a:ext cx="6096000" cy="4397375"/>
          </a:xfrm>
          <a:prstGeom prst="arc">
            <a:avLst/>
          </a:prstGeom>
          <a:solidFill>
            <a:srgbClr val="99CCFF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5" name="正方形/長方形 214"/>
          <p:cNvSpPr/>
          <p:nvPr/>
        </p:nvSpPr>
        <p:spPr>
          <a:xfrm>
            <a:off x="1405852" y="5959794"/>
            <a:ext cx="7024687" cy="45085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216" name="直線矢印コネクタ 215"/>
          <p:cNvCxnSpPr/>
          <p:nvPr/>
        </p:nvCxnSpPr>
        <p:spPr>
          <a:xfrm rot="5400000" flipH="1" flipV="1">
            <a:off x="-761879" y="3920650"/>
            <a:ext cx="4335462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cxnSp>
        <p:nvCxnSpPr>
          <p:cNvPr id="217" name="直線矢印コネクタ 216"/>
          <p:cNvCxnSpPr/>
          <p:nvPr/>
        </p:nvCxnSpPr>
        <p:spPr>
          <a:xfrm>
            <a:off x="1272502" y="5959794"/>
            <a:ext cx="6429375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218" name="円/楕円 654"/>
          <p:cNvSpPr/>
          <p:nvPr/>
        </p:nvSpPr>
        <p:spPr>
          <a:xfrm>
            <a:off x="2136102" y="5504181"/>
            <a:ext cx="330200" cy="323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9" name="円/楕円 655"/>
          <p:cNvSpPr/>
          <p:nvPr/>
        </p:nvSpPr>
        <p:spPr>
          <a:xfrm>
            <a:off x="2317077" y="570103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0" name="円/楕円 656"/>
          <p:cNvSpPr/>
          <p:nvPr/>
        </p:nvSpPr>
        <p:spPr>
          <a:xfrm>
            <a:off x="2201189" y="5664519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1" name="円/楕円 657"/>
          <p:cNvSpPr/>
          <p:nvPr/>
        </p:nvSpPr>
        <p:spPr>
          <a:xfrm>
            <a:off x="2294852" y="556926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2" name="円/楕円 658"/>
          <p:cNvSpPr/>
          <p:nvPr/>
        </p:nvSpPr>
        <p:spPr>
          <a:xfrm>
            <a:off x="2001164" y="3437256"/>
            <a:ext cx="65088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3" name="円/楕円 659"/>
          <p:cNvSpPr/>
          <p:nvPr/>
        </p:nvSpPr>
        <p:spPr>
          <a:xfrm>
            <a:off x="1537614" y="5053331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4" name="円/楕円 660"/>
          <p:cNvSpPr/>
          <p:nvPr/>
        </p:nvSpPr>
        <p:spPr>
          <a:xfrm>
            <a:off x="5515889" y="5762944"/>
            <a:ext cx="65088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5" name="円/楕円 661"/>
          <p:cNvSpPr/>
          <p:nvPr/>
        </p:nvSpPr>
        <p:spPr>
          <a:xfrm>
            <a:off x="5247602" y="524700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6" name="円/楕円 662"/>
          <p:cNvSpPr/>
          <p:nvPr/>
        </p:nvSpPr>
        <p:spPr>
          <a:xfrm>
            <a:off x="4718964" y="576294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7" name="円/楕円 663"/>
          <p:cNvSpPr/>
          <p:nvPr/>
        </p:nvSpPr>
        <p:spPr>
          <a:xfrm rot="19629234">
            <a:off x="2001164" y="4727894"/>
            <a:ext cx="263525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8" name="円/楕円 664"/>
          <p:cNvSpPr>
            <a:spLocks noChangeArrowheads="1"/>
          </p:cNvSpPr>
          <p:nvPr/>
        </p:nvSpPr>
        <p:spPr bwMode="auto">
          <a:xfrm rot="-4990811">
            <a:off x="1673345" y="4468338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9" name="円/楕円 665"/>
          <p:cNvSpPr>
            <a:spLocks noChangeArrowheads="1"/>
          </p:cNvSpPr>
          <p:nvPr/>
        </p:nvSpPr>
        <p:spPr bwMode="auto">
          <a:xfrm rot="5190236">
            <a:off x="2201190" y="4275456"/>
            <a:ext cx="258762" cy="198437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0" name="円/楕円 666"/>
          <p:cNvSpPr/>
          <p:nvPr/>
        </p:nvSpPr>
        <p:spPr>
          <a:xfrm>
            <a:off x="3060027" y="5181919"/>
            <a:ext cx="333375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1" name="円/楕円 667"/>
          <p:cNvSpPr/>
          <p:nvPr/>
        </p:nvSpPr>
        <p:spPr>
          <a:xfrm>
            <a:off x="3261639" y="5569269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2" name="円/楕円 668"/>
          <p:cNvSpPr/>
          <p:nvPr/>
        </p:nvSpPr>
        <p:spPr>
          <a:xfrm>
            <a:off x="3658514" y="5375594"/>
            <a:ext cx="330200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3" name="テキスト ボックス 93"/>
          <p:cNvSpPr txBox="1">
            <a:spLocks noChangeArrowheads="1"/>
          </p:cNvSpPr>
          <p:nvPr/>
        </p:nvSpPr>
        <p:spPr bwMode="auto">
          <a:xfrm>
            <a:off x="3858539" y="6012181"/>
            <a:ext cx="1482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Times New Roman" pitchFamily="18" charset="0"/>
              </a:rPr>
              <a:t>~10</a:t>
            </a:r>
            <a:r>
              <a:rPr kumimoji="1" lang="en-US" altLang="ja-JP" sz="20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Times New Roman" pitchFamily="18" charset="0"/>
              </a:rPr>
              <a:t>15</a:t>
            </a:r>
            <a:r>
              <a:rPr kumimoji="1" lang="en-US" altLang="ja-JP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Times New Roman" pitchFamily="18" charset="0"/>
              </a:rPr>
              <a:t>g/cm</a:t>
            </a:r>
            <a:r>
              <a:rPr kumimoji="1" lang="en-US" altLang="ja-JP" sz="20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Times New Roman" pitchFamily="18" charset="0"/>
              </a:rPr>
              <a:t>3</a:t>
            </a:r>
          </a:p>
        </p:txBody>
      </p:sp>
      <p:sp>
        <p:nvSpPr>
          <p:cNvPr id="234" name="テキスト ボックス 94"/>
          <p:cNvSpPr txBox="1">
            <a:spLocks noChangeArrowheads="1"/>
          </p:cNvSpPr>
          <p:nvPr/>
        </p:nvSpPr>
        <p:spPr bwMode="auto">
          <a:xfrm rot="-5400000">
            <a:off x="577062" y="3476914"/>
            <a:ext cx="11400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GｺﾞｼｯｸE" pitchFamily="49" charset="-128"/>
                <a:cs typeface="Arial" panose="020B0604020202020204" pitchFamily="34" charset="0"/>
              </a:rPr>
              <a:t>150MeV</a:t>
            </a:r>
            <a:endParaRPr kumimoji="1" lang="ja-JP" altLang="en-US" sz="2000" b="0" i="0" u="none" strike="noStrike" kern="1200" cap="none" spc="0" normalizeH="0" baseline="30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HGｺﾞｼｯｸE" pitchFamily="49" charset="-128"/>
              <a:cs typeface="Arial" panose="020B0604020202020204" pitchFamily="34" charset="0"/>
            </a:endParaRPr>
          </a:p>
        </p:txBody>
      </p:sp>
      <p:sp>
        <p:nvSpPr>
          <p:cNvPr id="235" name="線吹き出し 2 (枠付き) 234"/>
          <p:cNvSpPr>
            <a:spLocks/>
          </p:cNvSpPr>
          <p:nvPr/>
        </p:nvSpPr>
        <p:spPr bwMode="auto">
          <a:xfrm>
            <a:off x="1703508" y="6091556"/>
            <a:ext cx="1839912" cy="322262"/>
          </a:xfrm>
          <a:prstGeom prst="borderCallout2">
            <a:avLst>
              <a:gd name="adj1" fmla="val 29298"/>
              <a:gd name="adj2" fmla="val -1074"/>
              <a:gd name="adj3" fmla="val 29298"/>
              <a:gd name="adj4" fmla="val -11746"/>
              <a:gd name="adj5" fmla="val -27520"/>
              <a:gd name="adj6" fmla="val -11746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12700" algn="ctr">
            <a:solidFill>
              <a:srgbClr val="000000"/>
            </a:solidFill>
            <a:miter lim="800000"/>
            <a:headEnd/>
            <a:tailEnd/>
          </a:ln>
          <a:effectLst>
            <a:outerShdw sx="102000" sy="102000" algn="ctr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Our Universe</a:t>
            </a:r>
            <a:endParaRPr kumimoji="0" lang="ja-JP" alt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236" name="円/楕円 672"/>
          <p:cNvSpPr>
            <a:spLocks noChangeArrowheads="1"/>
          </p:cNvSpPr>
          <p:nvPr/>
        </p:nvSpPr>
        <p:spPr bwMode="auto">
          <a:xfrm rot="-3497947">
            <a:off x="6512045" y="5181126"/>
            <a:ext cx="257175" cy="195262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7" name="円/楕円 673"/>
          <p:cNvSpPr/>
          <p:nvPr/>
        </p:nvSpPr>
        <p:spPr>
          <a:xfrm rot="1849631">
            <a:off x="6773189" y="5569269"/>
            <a:ext cx="265113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8" name="円/楕円 674"/>
          <p:cNvSpPr>
            <a:spLocks noChangeArrowheads="1"/>
          </p:cNvSpPr>
          <p:nvPr/>
        </p:nvSpPr>
        <p:spPr bwMode="auto">
          <a:xfrm rot="-4852152">
            <a:off x="5132508" y="5566888"/>
            <a:ext cx="260350" cy="201612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9" name="円/楕円 675"/>
          <p:cNvSpPr/>
          <p:nvPr/>
        </p:nvSpPr>
        <p:spPr>
          <a:xfrm rot="19961792">
            <a:off x="5644477" y="5310506"/>
            <a:ext cx="266700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0" name="円/楕円 676"/>
          <p:cNvSpPr/>
          <p:nvPr/>
        </p:nvSpPr>
        <p:spPr>
          <a:xfrm>
            <a:off x="6176289" y="5634356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1" name="円/楕円 677"/>
          <p:cNvSpPr/>
          <p:nvPr/>
        </p:nvSpPr>
        <p:spPr>
          <a:xfrm rot="1508149">
            <a:off x="4747539" y="5291456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2" name="円/楕円 678"/>
          <p:cNvSpPr/>
          <p:nvPr/>
        </p:nvSpPr>
        <p:spPr>
          <a:xfrm rot="19365573">
            <a:off x="1867814" y="3368994"/>
            <a:ext cx="268288" cy="196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ysDot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3" name="円/楕円 679"/>
          <p:cNvSpPr/>
          <p:nvPr/>
        </p:nvSpPr>
        <p:spPr>
          <a:xfrm rot="572975">
            <a:off x="1537614" y="3240406"/>
            <a:ext cx="263525" cy="196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ysDot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4" name="円/楕円 680"/>
          <p:cNvSpPr/>
          <p:nvPr/>
        </p:nvSpPr>
        <p:spPr>
          <a:xfrm>
            <a:off x="6904952" y="5675631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5" name="円/楕円 681"/>
          <p:cNvSpPr/>
          <p:nvPr/>
        </p:nvSpPr>
        <p:spPr>
          <a:xfrm>
            <a:off x="3393402" y="563435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6" name="円/楕円 682"/>
          <p:cNvSpPr/>
          <p:nvPr/>
        </p:nvSpPr>
        <p:spPr>
          <a:xfrm>
            <a:off x="6573164" y="5310506"/>
            <a:ext cx="68263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7" name="円/楕円 683"/>
          <p:cNvSpPr/>
          <p:nvPr/>
        </p:nvSpPr>
        <p:spPr>
          <a:xfrm>
            <a:off x="1588414" y="3305494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8" name="円/楕円 684"/>
          <p:cNvSpPr/>
          <p:nvPr/>
        </p:nvSpPr>
        <p:spPr>
          <a:xfrm>
            <a:off x="6242964" y="5697856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9" name="円/楕円 685"/>
          <p:cNvSpPr/>
          <p:nvPr/>
        </p:nvSpPr>
        <p:spPr>
          <a:xfrm>
            <a:off x="3193377" y="5375594"/>
            <a:ext cx="68262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0" name="円/楕円 686"/>
          <p:cNvSpPr/>
          <p:nvPr/>
        </p:nvSpPr>
        <p:spPr>
          <a:xfrm>
            <a:off x="6839864" y="5621656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1" name="円/楕円 687"/>
          <p:cNvSpPr/>
          <p:nvPr/>
        </p:nvSpPr>
        <p:spPr>
          <a:xfrm>
            <a:off x="1786852" y="4496119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2" name="円/楕円 688"/>
          <p:cNvSpPr/>
          <p:nvPr/>
        </p:nvSpPr>
        <p:spPr>
          <a:xfrm>
            <a:off x="5712739" y="537559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3" name="円/楕円 689"/>
          <p:cNvSpPr/>
          <p:nvPr/>
        </p:nvSpPr>
        <p:spPr>
          <a:xfrm>
            <a:off x="1588414" y="5116831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4" name="円/楕円 690"/>
          <p:cNvSpPr/>
          <p:nvPr/>
        </p:nvSpPr>
        <p:spPr>
          <a:xfrm>
            <a:off x="5779414" y="537559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5" name="円/楕円 691"/>
          <p:cNvSpPr/>
          <p:nvPr/>
        </p:nvSpPr>
        <p:spPr>
          <a:xfrm>
            <a:off x="2294852" y="4275456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6" name="円/楕円 692"/>
          <p:cNvSpPr/>
          <p:nvPr/>
        </p:nvSpPr>
        <p:spPr>
          <a:xfrm>
            <a:off x="5247602" y="5569269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7" name="円/楕円 693"/>
          <p:cNvSpPr/>
          <p:nvPr/>
        </p:nvSpPr>
        <p:spPr>
          <a:xfrm>
            <a:off x="6641427" y="5181919"/>
            <a:ext cx="63500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8" name="円/楕円 694"/>
          <p:cNvSpPr/>
          <p:nvPr/>
        </p:nvSpPr>
        <p:spPr>
          <a:xfrm>
            <a:off x="5247602" y="5697856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9" name="円/楕円 695"/>
          <p:cNvSpPr/>
          <p:nvPr/>
        </p:nvSpPr>
        <p:spPr>
          <a:xfrm>
            <a:off x="1537614" y="2594294"/>
            <a:ext cx="65088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0" name="円/楕円 696"/>
          <p:cNvSpPr/>
          <p:nvPr/>
        </p:nvSpPr>
        <p:spPr>
          <a:xfrm>
            <a:off x="4850727" y="537559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1" name="円/楕円 697"/>
          <p:cNvSpPr/>
          <p:nvPr/>
        </p:nvSpPr>
        <p:spPr>
          <a:xfrm>
            <a:off x="6309639" y="5697856"/>
            <a:ext cx="65088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2" name="円/楕円 698"/>
          <p:cNvSpPr/>
          <p:nvPr/>
        </p:nvSpPr>
        <p:spPr>
          <a:xfrm>
            <a:off x="4785639" y="5310506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3" name="円/楕円 699"/>
          <p:cNvSpPr/>
          <p:nvPr/>
        </p:nvSpPr>
        <p:spPr>
          <a:xfrm>
            <a:off x="1602702" y="2984819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4" name="円/楕円 700"/>
          <p:cNvSpPr/>
          <p:nvPr/>
        </p:nvSpPr>
        <p:spPr>
          <a:xfrm>
            <a:off x="3856952" y="5440681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5" name="円/楕円 701"/>
          <p:cNvSpPr/>
          <p:nvPr/>
        </p:nvSpPr>
        <p:spPr>
          <a:xfrm>
            <a:off x="3723602" y="5504181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6" name="円/楕円 702"/>
          <p:cNvSpPr/>
          <p:nvPr/>
        </p:nvSpPr>
        <p:spPr>
          <a:xfrm>
            <a:off x="2399627" y="3565844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7" name="円/楕円 703"/>
          <p:cNvSpPr/>
          <p:nvPr/>
        </p:nvSpPr>
        <p:spPr>
          <a:xfrm>
            <a:off x="3460077" y="5762944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8" name="円/楕円 704"/>
          <p:cNvSpPr/>
          <p:nvPr/>
        </p:nvSpPr>
        <p:spPr>
          <a:xfrm>
            <a:off x="3325139" y="576294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9" name="円/楕円 705"/>
          <p:cNvSpPr/>
          <p:nvPr/>
        </p:nvSpPr>
        <p:spPr>
          <a:xfrm>
            <a:off x="1691602" y="5124769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0" name="円/楕円 706"/>
          <p:cNvSpPr/>
          <p:nvPr/>
        </p:nvSpPr>
        <p:spPr>
          <a:xfrm>
            <a:off x="3129877" y="5247006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1" name="円/楕円 707"/>
          <p:cNvSpPr/>
          <p:nvPr/>
        </p:nvSpPr>
        <p:spPr>
          <a:xfrm>
            <a:off x="3261639" y="5291456"/>
            <a:ext cx="63500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2" name="円/楕円 708"/>
          <p:cNvSpPr/>
          <p:nvPr/>
        </p:nvSpPr>
        <p:spPr>
          <a:xfrm>
            <a:off x="2136102" y="4727894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3" name="円/楕円 709"/>
          <p:cNvSpPr/>
          <p:nvPr/>
        </p:nvSpPr>
        <p:spPr>
          <a:xfrm>
            <a:off x="4056977" y="4405631"/>
            <a:ext cx="65087" cy="6667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4" name="円/楕円 710"/>
          <p:cNvSpPr/>
          <p:nvPr/>
        </p:nvSpPr>
        <p:spPr>
          <a:xfrm>
            <a:off x="6773189" y="343725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5" name="円/楕円 711"/>
          <p:cNvSpPr/>
          <p:nvPr/>
        </p:nvSpPr>
        <p:spPr>
          <a:xfrm>
            <a:off x="5050752" y="4211956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6" name="円/楕円 712"/>
          <p:cNvSpPr/>
          <p:nvPr/>
        </p:nvSpPr>
        <p:spPr>
          <a:xfrm>
            <a:off x="3193377" y="2853056"/>
            <a:ext cx="68262" cy="66675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7" name="円/楕円 713"/>
          <p:cNvSpPr/>
          <p:nvPr/>
        </p:nvSpPr>
        <p:spPr>
          <a:xfrm>
            <a:off x="6904952" y="2659381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8" name="円/楕円 714"/>
          <p:cNvSpPr/>
          <p:nvPr/>
        </p:nvSpPr>
        <p:spPr>
          <a:xfrm>
            <a:off x="3757460" y="1964205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9" name="円/楕円 715"/>
          <p:cNvSpPr/>
          <p:nvPr/>
        </p:nvSpPr>
        <p:spPr>
          <a:xfrm>
            <a:off x="3525164" y="2465706"/>
            <a:ext cx="68263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0" name="円/楕円 716"/>
          <p:cNvSpPr/>
          <p:nvPr/>
        </p:nvSpPr>
        <p:spPr>
          <a:xfrm>
            <a:off x="2863177" y="3500756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1" name="円/楕円 717"/>
          <p:cNvSpPr/>
          <p:nvPr/>
        </p:nvSpPr>
        <p:spPr>
          <a:xfrm>
            <a:off x="5644477" y="2659381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2" name="円/楕円 718"/>
          <p:cNvSpPr/>
          <p:nvPr/>
        </p:nvSpPr>
        <p:spPr>
          <a:xfrm>
            <a:off x="5115839" y="2724469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3" name="円/楕円 719"/>
          <p:cNvSpPr/>
          <p:nvPr/>
        </p:nvSpPr>
        <p:spPr>
          <a:xfrm>
            <a:off x="2929852" y="2143444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4" name="円/楕円 720"/>
          <p:cNvSpPr/>
          <p:nvPr/>
        </p:nvSpPr>
        <p:spPr>
          <a:xfrm>
            <a:off x="2201189" y="2206944"/>
            <a:ext cx="63500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5" name="円/楕円 721"/>
          <p:cNvSpPr/>
          <p:nvPr/>
        </p:nvSpPr>
        <p:spPr>
          <a:xfrm>
            <a:off x="5846089" y="3500756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6" name="円/楕円 722"/>
          <p:cNvSpPr/>
          <p:nvPr/>
        </p:nvSpPr>
        <p:spPr>
          <a:xfrm>
            <a:off x="4388764" y="4211956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7" name="円/楕円 723"/>
          <p:cNvSpPr/>
          <p:nvPr/>
        </p:nvSpPr>
        <p:spPr>
          <a:xfrm>
            <a:off x="5446039" y="4018281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8" name="円/楕円 724"/>
          <p:cNvSpPr/>
          <p:nvPr/>
        </p:nvSpPr>
        <p:spPr>
          <a:xfrm>
            <a:off x="3393402" y="2143444"/>
            <a:ext cx="66675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9" name="円/楕円 725"/>
          <p:cNvSpPr/>
          <p:nvPr/>
        </p:nvSpPr>
        <p:spPr>
          <a:xfrm>
            <a:off x="6839864" y="3888106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0" name="円/楕円 726"/>
          <p:cNvSpPr/>
          <p:nvPr/>
        </p:nvSpPr>
        <p:spPr>
          <a:xfrm>
            <a:off x="1685252" y="3305494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1" name="円/楕円 727"/>
          <p:cNvSpPr/>
          <p:nvPr/>
        </p:nvSpPr>
        <p:spPr>
          <a:xfrm>
            <a:off x="4917402" y="4665981"/>
            <a:ext cx="65087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2" name="円/楕円 728"/>
          <p:cNvSpPr/>
          <p:nvPr/>
        </p:nvSpPr>
        <p:spPr>
          <a:xfrm>
            <a:off x="1934489" y="2400619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3" name="円/楕円 729"/>
          <p:cNvSpPr/>
          <p:nvPr/>
        </p:nvSpPr>
        <p:spPr>
          <a:xfrm>
            <a:off x="2001164" y="3408681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4" name="円/楕円 730"/>
          <p:cNvSpPr/>
          <p:nvPr/>
        </p:nvSpPr>
        <p:spPr>
          <a:xfrm>
            <a:off x="6242964" y="460089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5" name="円/楕円 731"/>
          <p:cNvSpPr/>
          <p:nvPr/>
        </p:nvSpPr>
        <p:spPr>
          <a:xfrm>
            <a:off x="1670964" y="2078356"/>
            <a:ext cx="65088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6" name="円/楕円 732"/>
          <p:cNvSpPr/>
          <p:nvPr/>
        </p:nvSpPr>
        <p:spPr>
          <a:xfrm>
            <a:off x="2310727" y="4381819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7" name="円/楕円 733"/>
          <p:cNvSpPr/>
          <p:nvPr/>
        </p:nvSpPr>
        <p:spPr>
          <a:xfrm>
            <a:off x="1926552" y="3486469"/>
            <a:ext cx="68262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8" name="円/楕円 734"/>
          <p:cNvSpPr/>
          <p:nvPr/>
        </p:nvSpPr>
        <p:spPr>
          <a:xfrm>
            <a:off x="2264689" y="3111819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9" name="円/楕円 735"/>
          <p:cNvSpPr/>
          <p:nvPr/>
        </p:nvSpPr>
        <p:spPr>
          <a:xfrm>
            <a:off x="1742402" y="4586606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0" name="円/楕円 736"/>
          <p:cNvSpPr/>
          <p:nvPr/>
        </p:nvSpPr>
        <p:spPr>
          <a:xfrm>
            <a:off x="2066252" y="4832669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1" name="円/楕円 737"/>
          <p:cNvSpPr/>
          <p:nvPr/>
        </p:nvSpPr>
        <p:spPr>
          <a:xfrm>
            <a:off x="2001164" y="2853056"/>
            <a:ext cx="65088" cy="66675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2" name="円/楕円 738"/>
          <p:cNvSpPr/>
          <p:nvPr/>
        </p:nvSpPr>
        <p:spPr>
          <a:xfrm>
            <a:off x="4652289" y="2530794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3" name="円/楕円 739"/>
          <p:cNvSpPr/>
          <p:nvPr/>
        </p:nvSpPr>
        <p:spPr>
          <a:xfrm>
            <a:off x="2596477" y="2530794"/>
            <a:ext cx="68262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4" name="円/楕円 740"/>
          <p:cNvSpPr/>
          <p:nvPr/>
        </p:nvSpPr>
        <p:spPr>
          <a:xfrm>
            <a:off x="1537614" y="2853056"/>
            <a:ext cx="65088" cy="66675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5" name="円/楕円 741"/>
          <p:cNvSpPr/>
          <p:nvPr/>
        </p:nvSpPr>
        <p:spPr>
          <a:xfrm>
            <a:off x="5515889" y="1964205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6" name="円/楕円 742"/>
          <p:cNvSpPr/>
          <p:nvPr/>
        </p:nvSpPr>
        <p:spPr>
          <a:xfrm>
            <a:off x="1801139" y="298481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7" name="円/楕円 743"/>
          <p:cNvSpPr/>
          <p:nvPr/>
        </p:nvSpPr>
        <p:spPr>
          <a:xfrm>
            <a:off x="4850727" y="3049906"/>
            <a:ext cx="66675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8" name="円/楕円 744"/>
          <p:cNvSpPr/>
          <p:nvPr/>
        </p:nvSpPr>
        <p:spPr>
          <a:xfrm>
            <a:off x="6641427" y="4340544"/>
            <a:ext cx="63500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9" name="円/楕円 745"/>
          <p:cNvSpPr/>
          <p:nvPr/>
        </p:nvSpPr>
        <p:spPr>
          <a:xfrm>
            <a:off x="7170064" y="460089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0" name="円/楕円 746"/>
          <p:cNvSpPr/>
          <p:nvPr/>
        </p:nvSpPr>
        <p:spPr>
          <a:xfrm>
            <a:off x="7303414" y="3694431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1" name="円/楕円 747"/>
          <p:cNvSpPr/>
          <p:nvPr/>
        </p:nvSpPr>
        <p:spPr>
          <a:xfrm>
            <a:off x="2001164" y="3111819"/>
            <a:ext cx="65088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2" name="円/楕円 748"/>
          <p:cNvSpPr/>
          <p:nvPr/>
        </p:nvSpPr>
        <p:spPr>
          <a:xfrm>
            <a:off x="1934489" y="201326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3" name="円/楕円 749"/>
          <p:cNvSpPr/>
          <p:nvPr/>
        </p:nvSpPr>
        <p:spPr>
          <a:xfrm>
            <a:off x="7303414" y="2108221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4" name="円/楕円 750"/>
          <p:cNvSpPr/>
          <p:nvPr/>
        </p:nvSpPr>
        <p:spPr>
          <a:xfrm>
            <a:off x="7170064" y="3240406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5" name="円/楕円 751"/>
          <p:cNvSpPr/>
          <p:nvPr/>
        </p:nvSpPr>
        <p:spPr>
          <a:xfrm>
            <a:off x="6773189" y="298481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6" name="円/楕円 752"/>
          <p:cNvSpPr/>
          <p:nvPr/>
        </p:nvSpPr>
        <p:spPr>
          <a:xfrm>
            <a:off x="6439814" y="3824606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7" name="円/楕円 753"/>
          <p:cNvSpPr/>
          <p:nvPr/>
        </p:nvSpPr>
        <p:spPr>
          <a:xfrm>
            <a:off x="2466302" y="291973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8" name="円/楕円 754"/>
          <p:cNvSpPr/>
          <p:nvPr/>
        </p:nvSpPr>
        <p:spPr>
          <a:xfrm>
            <a:off x="5779414" y="298481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9" name="円/楕円 755"/>
          <p:cNvSpPr/>
          <p:nvPr/>
        </p:nvSpPr>
        <p:spPr>
          <a:xfrm>
            <a:off x="3790277" y="3240406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0" name="円/楕円 756"/>
          <p:cNvSpPr/>
          <p:nvPr/>
        </p:nvSpPr>
        <p:spPr>
          <a:xfrm>
            <a:off x="2929852" y="3759519"/>
            <a:ext cx="65087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1" name="円/楕円 757"/>
          <p:cNvSpPr/>
          <p:nvPr/>
        </p:nvSpPr>
        <p:spPr>
          <a:xfrm>
            <a:off x="1736052" y="2724469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2" name="円/楕円 758"/>
          <p:cNvSpPr/>
          <p:nvPr/>
        </p:nvSpPr>
        <p:spPr>
          <a:xfrm>
            <a:off x="1670964" y="2337119"/>
            <a:ext cx="65088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3" name="円/楕円 759"/>
          <p:cNvSpPr/>
          <p:nvPr/>
        </p:nvSpPr>
        <p:spPr>
          <a:xfrm>
            <a:off x="1470939" y="1949769"/>
            <a:ext cx="66675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4" name="円/楕円 760"/>
          <p:cNvSpPr/>
          <p:nvPr/>
        </p:nvSpPr>
        <p:spPr>
          <a:xfrm>
            <a:off x="4388764" y="4727894"/>
            <a:ext cx="63500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5" name="円/楕円 761"/>
          <p:cNvSpPr/>
          <p:nvPr/>
        </p:nvSpPr>
        <p:spPr>
          <a:xfrm>
            <a:off x="3525164" y="3500756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6" name="円/楕円 762"/>
          <p:cNvSpPr/>
          <p:nvPr/>
        </p:nvSpPr>
        <p:spPr>
          <a:xfrm>
            <a:off x="2466302" y="3368994"/>
            <a:ext cx="65087" cy="68262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7" name="円/楕円 763"/>
          <p:cNvSpPr/>
          <p:nvPr/>
        </p:nvSpPr>
        <p:spPr>
          <a:xfrm>
            <a:off x="5115839" y="369443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8" name="円/楕円 764"/>
          <p:cNvSpPr/>
          <p:nvPr/>
        </p:nvSpPr>
        <p:spPr>
          <a:xfrm>
            <a:off x="3460077" y="3888106"/>
            <a:ext cx="65087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9" name="円/楕円 765"/>
          <p:cNvSpPr/>
          <p:nvPr/>
        </p:nvSpPr>
        <p:spPr>
          <a:xfrm>
            <a:off x="5580977" y="4472306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0" name="円/楕円 766"/>
          <p:cNvSpPr/>
          <p:nvPr/>
        </p:nvSpPr>
        <p:spPr>
          <a:xfrm>
            <a:off x="6573164" y="2272031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1" name="円/楕円 767"/>
          <p:cNvSpPr/>
          <p:nvPr/>
        </p:nvSpPr>
        <p:spPr>
          <a:xfrm>
            <a:off x="6309639" y="3759519"/>
            <a:ext cx="65088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2" name="円/楕円 768"/>
          <p:cNvSpPr/>
          <p:nvPr/>
        </p:nvSpPr>
        <p:spPr>
          <a:xfrm>
            <a:off x="4587202" y="4535806"/>
            <a:ext cx="65087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3" name="円/楕円 769"/>
          <p:cNvSpPr/>
          <p:nvPr/>
        </p:nvSpPr>
        <p:spPr>
          <a:xfrm>
            <a:off x="6439814" y="2984819"/>
            <a:ext cx="69850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4" name="円/楕円 770"/>
          <p:cNvSpPr/>
          <p:nvPr/>
        </p:nvSpPr>
        <p:spPr>
          <a:xfrm>
            <a:off x="3923627" y="3305494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5" name="円/楕円 771"/>
          <p:cNvSpPr/>
          <p:nvPr/>
        </p:nvSpPr>
        <p:spPr>
          <a:xfrm>
            <a:off x="3593427" y="3888106"/>
            <a:ext cx="65087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6" name="円/楕円 772"/>
          <p:cNvSpPr/>
          <p:nvPr/>
        </p:nvSpPr>
        <p:spPr>
          <a:xfrm>
            <a:off x="5779414" y="3175319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7" name="円/楕円 773"/>
          <p:cNvSpPr/>
          <p:nvPr/>
        </p:nvSpPr>
        <p:spPr>
          <a:xfrm>
            <a:off x="4652289" y="343725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8" name="円/楕円 774"/>
          <p:cNvSpPr/>
          <p:nvPr/>
        </p:nvSpPr>
        <p:spPr>
          <a:xfrm>
            <a:off x="4517352" y="3759519"/>
            <a:ext cx="69850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9" name="円/楕円 775"/>
          <p:cNvSpPr/>
          <p:nvPr/>
        </p:nvSpPr>
        <p:spPr>
          <a:xfrm>
            <a:off x="4982489" y="3953194"/>
            <a:ext cx="68263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0" name="円/楕円 776"/>
          <p:cNvSpPr/>
          <p:nvPr/>
        </p:nvSpPr>
        <p:spPr>
          <a:xfrm>
            <a:off x="3790277" y="434054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1" name="円/楕円 777"/>
          <p:cNvSpPr/>
          <p:nvPr/>
        </p:nvSpPr>
        <p:spPr>
          <a:xfrm>
            <a:off x="5050752" y="4211956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2" name="円/楕円 778"/>
          <p:cNvSpPr/>
          <p:nvPr/>
        </p:nvSpPr>
        <p:spPr>
          <a:xfrm>
            <a:off x="6374727" y="4211956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3" name="円/楕円 779"/>
          <p:cNvSpPr/>
          <p:nvPr/>
        </p:nvSpPr>
        <p:spPr>
          <a:xfrm>
            <a:off x="4187152" y="2853056"/>
            <a:ext cx="66675" cy="6667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4" name="円/楕円 780"/>
          <p:cNvSpPr/>
          <p:nvPr/>
        </p:nvSpPr>
        <p:spPr>
          <a:xfrm>
            <a:off x="5314277" y="2659381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5" name="円/楕円 781"/>
          <p:cNvSpPr/>
          <p:nvPr/>
        </p:nvSpPr>
        <p:spPr>
          <a:xfrm>
            <a:off x="4388764" y="3368994"/>
            <a:ext cx="63500" cy="68262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6" name="円/楕円 782"/>
          <p:cNvSpPr/>
          <p:nvPr/>
        </p:nvSpPr>
        <p:spPr>
          <a:xfrm>
            <a:off x="6176289" y="4665981"/>
            <a:ext cx="66675" cy="6191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7" name="円/楕円 783"/>
          <p:cNvSpPr/>
          <p:nvPr/>
        </p:nvSpPr>
        <p:spPr>
          <a:xfrm>
            <a:off x="6839864" y="4018281"/>
            <a:ext cx="65088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8" name="円/楕円 784"/>
          <p:cNvSpPr/>
          <p:nvPr/>
        </p:nvSpPr>
        <p:spPr>
          <a:xfrm>
            <a:off x="6704927" y="2530794"/>
            <a:ext cx="68262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9" name="円/楕円 785"/>
          <p:cNvSpPr/>
          <p:nvPr/>
        </p:nvSpPr>
        <p:spPr>
          <a:xfrm>
            <a:off x="6704927" y="3565844"/>
            <a:ext cx="68262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0" name="円/楕円 786"/>
          <p:cNvSpPr/>
          <p:nvPr/>
        </p:nvSpPr>
        <p:spPr>
          <a:xfrm>
            <a:off x="6309639" y="3305494"/>
            <a:ext cx="65088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1" name="円/楕円 787"/>
          <p:cNvSpPr/>
          <p:nvPr/>
        </p:nvSpPr>
        <p:spPr>
          <a:xfrm>
            <a:off x="5976264" y="414686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2" name="円/楕円 788"/>
          <p:cNvSpPr/>
          <p:nvPr/>
        </p:nvSpPr>
        <p:spPr>
          <a:xfrm>
            <a:off x="5314277" y="3305494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3" name="円/楕円 789"/>
          <p:cNvSpPr/>
          <p:nvPr/>
        </p:nvSpPr>
        <p:spPr>
          <a:xfrm>
            <a:off x="4652289" y="4018281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4" name="円/楕円 790"/>
          <p:cNvSpPr/>
          <p:nvPr/>
        </p:nvSpPr>
        <p:spPr>
          <a:xfrm>
            <a:off x="4587202" y="2143444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5" name="円/楕円 791"/>
          <p:cNvSpPr/>
          <p:nvPr/>
        </p:nvSpPr>
        <p:spPr>
          <a:xfrm>
            <a:off x="7435177" y="524700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6" name="円/楕円 792"/>
          <p:cNvSpPr/>
          <p:nvPr/>
        </p:nvSpPr>
        <p:spPr>
          <a:xfrm>
            <a:off x="7170064" y="298481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7" name="円/楕円 793"/>
          <p:cNvSpPr/>
          <p:nvPr/>
        </p:nvSpPr>
        <p:spPr>
          <a:xfrm>
            <a:off x="7303414" y="5762944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8" name="円/楕円 794"/>
          <p:cNvSpPr/>
          <p:nvPr/>
        </p:nvSpPr>
        <p:spPr>
          <a:xfrm>
            <a:off x="5050752" y="4792981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9" name="円/楕円 795"/>
          <p:cNvSpPr/>
          <p:nvPr/>
        </p:nvSpPr>
        <p:spPr>
          <a:xfrm>
            <a:off x="3060027" y="3175319"/>
            <a:ext cx="69850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0" name="円/楕円 796"/>
          <p:cNvSpPr/>
          <p:nvPr/>
        </p:nvSpPr>
        <p:spPr>
          <a:xfrm>
            <a:off x="6904952" y="4665981"/>
            <a:ext cx="68262" cy="6191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1" name="円/楕円 797"/>
          <p:cNvSpPr/>
          <p:nvPr/>
        </p:nvSpPr>
        <p:spPr>
          <a:xfrm>
            <a:off x="5779414" y="4535806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2" name="円/楕円 798"/>
          <p:cNvSpPr/>
          <p:nvPr/>
        </p:nvSpPr>
        <p:spPr>
          <a:xfrm>
            <a:off x="5314277" y="5440681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3" name="円/楕円 799"/>
          <p:cNvSpPr/>
          <p:nvPr/>
        </p:nvSpPr>
        <p:spPr>
          <a:xfrm>
            <a:off x="6509664" y="5310506"/>
            <a:ext cx="63500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4" name="円/楕円 800"/>
          <p:cNvSpPr/>
          <p:nvPr/>
        </p:nvSpPr>
        <p:spPr>
          <a:xfrm>
            <a:off x="4917402" y="5828031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5" name="円/楕円 801"/>
          <p:cNvSpPr/>
          <p:nvPr/>
        </p:nvSpPr>
        <p:spPr>
          <a:xfrm>
            <a:off x="6573164" y="556926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6" name="円/楕円 802"/>
          <p:cNvSpPr/>
          <p:nvPr/>
        </p:nvSpPr>
        <p:spPr>
          <a:xfrm>
            <a:off x="6641427" y="5828031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7" name="円/楕円 803"/>
          <p:cNvSpPr/>
          <p:nvPr/>
        </p:nvSpPr>
        <p:spPr>
          <a:xfrm>
            <a:off x="5314277" y="434054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8" name="円/楕円 804"/>
          <p:cNvSpPr/>
          <p:nvPr/>
        </p:nvSpPr>
        <p:spPr>
          <a:xfrm>
            <a:off x="6176289" y="4018281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9" name="円/楕円 805"/>
          <p:cNvSpPr/>
          <p:nvPr/>
        </p:nvSpPr>
        <p:spPr>
          <a:xfrm>
            <a:off x="5515889" y="4856481"/>
            <a:ext cx="65088" cy="66675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0" name="円/楕円 806"/>
          <p:cNvSpPr/>
          <p:nvPr/>
        </p:nvSpPr>
        <p:spPr>
          <a:xfrm>
            <a:off x="6904952" y="5310506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1" name="円/楕円 807"/>
          <p:cNvSpPr/>
          <p:nvPr/>
        </p:nvSpPr>
        <p:spPr>
          <a:xfrm>
            <a:off x="7038302" y="537559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2" name="円/楕円 808"/>
          <p:cNvSpPr/>
          <p:nvPr/>
        </p:nvSpPr>
        <p:spPr>
          <a:xfrm>
            <a:off x="6176289" y="5440681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3" name="円/楕円 809"/>
          <p:cNvSpPr/>
          <p:nvPr/>
        </p:nvSpPr>
        <p:spPr>
          <a:xfrm>
            <a:off x="6044527" y="511683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4" name="円/楕円 810"/>
          <p:cNvSpPr/>
          <p:nvPr/>
        </p:nvSpPr>
        <p:spPr>
          <a:xfrm>
            <a:off x="7435177" y="4792981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5" name="円/楕円 811"/>
          <p:cNvSpPr/>
          <p:nvPr/>
        </p:nvSpPr>
        <p:spPr>
          <a:xfrm>
            <a:off x="7104977" y="5634356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6" name="円/楕円 812"/>
          <p:cNvSpPr/>
          <p:nvPr/>
        </p:nvSpPr>
        <p:spPr>
          <a:xfrm>
            <a:off x="6439814" y="4792981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7" name="円/楕円 813"/>
          <p:cNvSpPr/>
          <p:nvPr/>
        </p:nvSpPr>
        <p:spPr>
          <a:xfrm>
            <a:off x="5779414" y="550418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8" name="円/楕円 814"/>
          <p:cNvSpPr/>
          <p:nvPr/>
        </p:nvSpPr>
        <p:spPr>
          <a:xfrm>
            <a:off x="7236739" y="408178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9" name="円/楕円 815"/>
          <p:cNvSpPr/>
          <p:nvPr/>
        </p:nvSpPr>
        <p:spPr>
          <a:xfrm>
            <a:off x="5446039" y="3368994"/>
            <a:ext cx="69850" cy="68262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0" name="円/楕円 816"/>
          <p:cNvSpPr/>
          <p:nvPr/>
        </p:nvSpPr>
        <p:spPr>
          <a:xfrm>
            <a:off x="3723602" y="414686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1" name="円/楕円 817"/>
          <p:cNvSpPr/>
          <p:nvPr/>
        </p:nvSpPr>
        <p:spPr>
          <a:xfrm>
            <a:off x="6109614" y="2659381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2" name="円/楕円 818"/>
          <p:cNvSpPr/>
          <p:nvPr/>
        </p:nvSpPr>
        <p:spPr>
          <a:xfrm>
            <a:off x="3060027" y="2919731"/>
            <a:ext cx="69850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3" name="円/楕円 819"/>
          <p:cNvSpPr/>
          <p:nvPr/>
        </p:nvSpPr>
        <p:spPr>
          <a:xfrm>
            <a:off x="2729827" y="3500756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4" name="円/楕円 820"/>
          <p:cNvSpPr/>
          <p:nvPr/>
        </p:nvSpPr>
        <p:spPr>
          <a:xfrm>
            <a:off x="4917402" y="2787969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5" name="円/楕円 821"/>
          <p:cNvSpPr/>
          <p:nvPr/>
        </p:nvSpPr>
        <p:spPr>
          <a:xfrm>
            <a:off x="3790277" y="265938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6" name="円/楕円 822"/>
          <p:cNvSpPr/>
          <p:nvPr/>
        </p:nvSpPr>
        <p:spPr>
          <a:xfrm>
            <a:off x="3325139" y="356584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7" name="円/楕円 823"/>
          <p:cNvSpPr/>
          <p:nvPr/>
        </p:nvSpPr>
        <p:spPr>
          <a:xfrm>
            <a:off x="4517352" y="3437256"/>
            <a:ext cx="6985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8" name="円/楕円 824"/>
          <p:cNvSpPr/>
          <p:nvPr/>
        </p:nvSpPr>
        <p:spPr>
          <a:xfrm>
            <a:off x="2929852" y="3953194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9" name="円/楕円 825"/>
          <p:cNvSpPr/>
          <p:nvPr/>
        </p:nvSpPr>
        <p:spPr>
          <a:xfrm>
            <a:off x="4187152" y="3824606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0" name="円/楕円 826"/>
          <p:cNvSpPr/>
          <p:nvPr/>
        </p:nvSpPr>
        <p:spPr>
          <a:xfrm>
            <a:off x="5515889" y="3824606"/>
            <a:ext cx="65088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1" name="円/楕円 827"/>
          <p:cNvSpPr/>
          <p:nvPr/>
        </p:nvSpPr>
        <p:spPr>
          <a:xfrm>
            <a:off x="2994939" y="2594294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2" name="円/楕円 828"/>
          <p:cNvSpPr/>
          <p:nvPr/>
        </p:nvSpPr>
        <p:spPr>
          <a:xfrm>
            <a:off x="4187152" y="2143444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3" name="円/楕円 829"/>
          <p:cNvSpPr/>
          <p:nvPr/>
        </p:nvSpPr>
        <p:spPr>
          <a:xfrm>
            <a:off x="3525164" y="298481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4" name="円/楕円 830"/>
          <p:cNvSpPr/>
          <p:nvPr/>
        </p:nvSpPr>
        <p:spPr>
          <a:xfrm>
            <a:off x="5580977" y="4211956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5" name="円/楕円 831"/>
          <p:cNvSpPr/>
          <p:nvPr/>
        </p:nvSpPr>
        <p:spPr>
          <a:xfrm>
            <a:off x="5976264" y="3630931"/>
            <a:ext cx="68263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6" name="円/楕円 832"/>
          <p:cNvSpPr/>
          <p:nvPr/>
        </p:nvSpPr>
        <p:spPr>
          <a:xfrm>
            <a:off x="5976264" y="220694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7" name="円/楕円 833"/>
          <p:cNvSpPr/>
          <p:nvPr/>
        </p:nvSpPr>
        <p:spPr>
          <a:xfrm>
            <a:off x="6044527" y="3305494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8" name="円/楕円 834"/>
          <p:cNvSpPr/>
          <p:nvPr/>
        </p:nvSpPr>
        <p:spPr>
          <a:xfrm>
            <a:off x="5446039" y="2919731"/>
            <a:ext cx="69850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9" name="円/楕円 835"/>
          <p:cNvSpPr/>
          <p:nvPr/>
        </p:nvSpPr>
        <p:spPr>
          <a:xfrm>
            <a:off x="5380952" y="3630931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0" name="円/楕円 836"/>
          <p:cNvSpPr/>
          <p:nvPr/>
        </p:nvSpPr>
        <p:spPr>
          <a:xfrm>
            <a:off x="4452264" y="2919731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1" name="円/楕円 837"/>
          <p:cNvSpPr/>
          <p:nvPr/>
        </p:nvSpPr>
        <p:spPr>
          <a:xfrm>
            <a:off x="3812502" y="5569269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2" name="円/楕円 838"/>
          <p:cNvSpPr/>
          <p:nvPr/>
        </p:nvSpPr>
        <p:spPr>
          <a:xfrm>
            <a:off x="5247602" y="220694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3" name="テキスト ボックス 402"/>
          <p:cNvSpPr txBox="1"/>
          <p:nvPr/>
        </p:nvSpPr>
        <p:spPr>
          <a:xfrm>
            <a:off x="5198389" y="5220019"/>
            <a:ext cx="1348446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Color SC</a:t>
            </a:r>
            <a:endParaRPr kumimoji="1" lang="ja-JP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404" name="テキスト ボックス 403"/>
          <p:cNvSpPr txBox="1"/>
          <p:nvPr/>
        </p:nvSpPr>
        <p:spPr>
          <a:xfrm>
            <a:off x="2879052" y="2627631"/>
            <a:ext cx="2935419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Quark-Gluon Plasma</a:t>
            </a:r>
            <a:endParaRPr kumimoji="1" lang="ja-JP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405" name="テキスト ボックス 404"/>
          <p:cNvSpPr txBox="1"/>
          <p:nvPr/>
        </p:nvSpPr>
        <p:spPr>
          <a:xfrm>
            <a:off x="1740814" y="4915219"/>
            <a:ext cx="2060179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Hadron Phase</a:t>
            </a:r>
            <a:endParaRPr kumimoji="1" lang="ja-JP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(confined)</a:t>
            </a:r>
          </a:p>
        </p:txBody>
      </p:sp>
      <p:sp>
        <p:nvSpPr>
          <p:cNvPr id="408" name="円/楕円 844"/>
          <p:cNvSpPr/>
          <p:nvPr/>
        </p:nvSpPr>
        <p:spPr>
          <a:xfrm>
            <a:off x="3525164" y="4146869"/>
            <a:ext cx="68263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9" name="円/楕円 845"/>
          <p:cNvSpPr/>
          <p:nvPr/>
        </p:nvSpPr>
        <p:spPr>
          <a:xfrm>
            <a:off x="1470939" y="3175319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0" name="円/楕円 846"/>
          <p:cNvSpPr/>
          <p:nvPr/>
        </p:nvSpPr>
        <p:spPr>
          <a:xfrm>
            <a:off x="2359939" y="2814956"/>
            <a:ext cx="65088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1" name="円/楕円 847"/>
          <p:cNvSpPr/>
          <p:nvPr/>
        </p:nvSpPr>
        <p:spPr>
          <a:xfrm>
            <a:off x="3193377" y="4535806"/>
            <a:ext cx="331787" cy="320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2" name="円/楕円 848"/>
          <p:cNvSpPr/>
          <p:nvPr/>
        </p:nvSpPr>
        <p:spPr>
          <a:xfrm>
            <a:off x="3393402" y="460089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3" name="円/楕円 849"/>
          <p:cNvSpPr/>
          <p:nvPr/>
        </p:nvSpPr>
        <p:spPr>
          <a:xfrm>
            <a:off x="3261639" y="4665981"/>
            <a:ext cx="63500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4" name="円/楕円 850"/>
          <p:cNvSpPr/>
          <p:nvPr/>
        </p:nvSpPr>
        <p:spPr>
          <a:xfrm>
            <a:off x="3348952" y="472789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5" name="円/楕円 851"/>
          <p:cNvSpPr/>
          <p:nvPr/>
        </p:nvSpPr>
        <p:spPr>
          <a:xfrm>
            <a:off x="2729827" y="4340544"/>
            <a:ext cx="265112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6" name="円/楕円 852"/>
          <p:cNvSpPr/>
          <p:nvPr/>
        </p:nvSpPr>
        <p:spPr>
          <a:xfrm>
            <a:off x="2782214" y="4405631"/>
            <a:ext cx="66675" cy="66675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7" name="円/楕円 853"/>
          <p:cNvSpPr/>
          <p:nvPr/>
        </p:nvSpPr>
        <p:spPr>
          <a:xfrm>
            <a:off x="2883814" y="4415156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8" name="正方形/長方形 417"/>
          <p:cNvSpPr/>
          <p:nvPr/>
        </p:nvSpPr>
        <p:spPr>
          <a:xfrm>
            <a:off x="7578051" y="4988244"/>
            <a:ext cx="2009171" cy="121205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9" name="フリーフォーム 418"/>
          <p:cNvSpPr/>
          <p:nvPr/>
        </p:nvSpPr>
        <p:spPr>
          <a:xfrm>
            <a:off x="3430452" y="4303923"/>
            <a:ext cx="1038387" cy="1642821"/>
          </a:xfrm>
          <a:custGeom>
            <a:avLst/>
            <a:gdLst>
              <a:gd name="connsiteX0" fmla="*/ 1038387 w 1038387"/>
              <a:gd name="connsiteY0" fmla="*/ 1642821 h 1642821"/>
              <a:gd name="connsiteX1" fmla="*/ 968644 w 1038387"/>
              <a:gd name="connsiteY1" fmla="*/ 1162373 h 1642821"/>
              <a:gd name="connsiteX2" fmla="*/ 743919 w 1038387"/>
              <a:gd name="connsiteY2" fmla="*/ 712922 h 1642821"/>
              <a:gd name="connsiteX3" fmla="*/ 379709 w 1038387"/>
              <a:gd name="connsiteY3" fmla="*/ 294468 h 1642821"/>
              <a:gd name="connsiteX4" fmla="*/ 0 w 1038387"/>
              <a:gd name="connsiteY4" fmla="*/ 0 h 164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387" h="1642821">
                <a:moveTo>
                  <a:pt x="1038387" y="1642821"/>
                </a:moveTo>
                <a:cubicBezTo>
                  <a:pt x="1028054" y="1480088"/>
                  <a:pt x="1017722" y="1317356"/>
                  <a:pt x="968644" y="1162373"/>
                </a:cubicBezTo>
                <a:cubicBezTo>
                  <a:pt x="919566" y="1007390"/>
                  <a:pt x="842075" y="857573"/>
                  <a:pt x="743919" y="712922"/>
                </a:cubicBezTo>
                <a:cubicBezTo>
                  <a:pt x="645763" y="568271"/>
                  <a:pt x="503695" y="413288"/>
                  <a:pt x="379709" y="294468"/>
                </a:cubicBezTo>
                <a:cubicBezTo>
                  <a:pt x="255723" y="175648"/>
                  <a:pt x="127861" y="87824"/>
                  <a:pt x="0" y="0"/>
                </a:cubicBezTo>
              </a:path>
            </a:pathLst>
          </a:cu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oval" w="lg" len="lg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420" name="テキスト ボックス 419"/>
          <p:cNvSpPr txBox="1"/>
          <p:nvPr/>
        </p:nvSpPr>
        <p:spPr>
          <a:xfrm>
            <a:off x="3460077" y="3695158"/>
            <a:ext cx="2670924" cy="400110"/>
          </a:xfrm>
          <a:prstGeom prst="wedgeRectCallout">
            <a:avLst>
              <a:gd name="adj1" fmla="val -45561"/>
              <a:gd name="adj2" fmla="val 87678"/>
            </a:avLst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ＱＣＤ</a:t>
            </a:r>
            <a:r>
              <a:rPr kumimoji="1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Critical Point</a:t>
            </a:r>
            <a:endParaRPr kumimoji="1" lang="ja-JP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421" name="テキスト ボックス 420"/>
          <p:cNvSpPr txBox="1"/>
          <p:nvPr/>
        </p:nvSpPr>
        <p:spPr>
          <a:xfrm>
            <a:off x="1011797" y="1578001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T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22" name="テキスト ボックス 421"/>
          <p:cNvSpPr txBox="1"/>
          <p:nvPr/>
        </p:nvSpPr>
        <p:spPr>
          <a:xfrm>
            <a:off x="7054041" y="5885194"/>
            <a:ext cx="39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メイリオ" panose="020B0604030504040204" pitchFamily="50" charset="-128"/>
                <a:cs typeface="+mn-cs"/>
              </a:rPr>
              <a:t>m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mbol" panose="05050102010706020507" pitchFamily="18" charset="2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406" name="グループ化 405"/>
          <p:cNvGrpSpPr/>
          <p:nvPr/>
        </p:nvGrpSpPr>
        <p:grpSpPr>
          <a:xfrm>
            <a:off x="1473081" y="2081534"/>
            <a:ext cx="3395882" cy="3282808"/>
            <a:chOff x="1253328" y="1328765"/>
            <a:chExt cx="3395882" cy="3282808"/>
          </a:xfrm>
        </p:grpSpPr>
        <p:sp>
          <p:nvSpPr>
            <p:cNvPr id="407" name="下矢印 406"/>
            <p:cNvSpPr/>
            <p:nvPr/>
          </p:nvSpPr>
          <p:spPr>
            <a:xfrm rot="255889">
              <a:off x="1514218" y="2614268"/>
              <a:ext cx="454100" cy="1040631"/>
            </a:xfrm>
            <a:prstGeom prst="downArrow">
              <a:avLst/>
            </a:prstGeom>
            <a:solidFill>
              <a:srgbClr val="549E39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29" name="下矢印 428"/>
            <p:cNvSpPr/>
            <p:nvPr/>
          </p:nvSpPr>
          <p:spPr>
            <a:xfrm rot="687617">
              <a:off x="2078566" y="2777578"/>
              <a:ext cx="454100" cy="1040631"/>
            </a:xfrm>
            <a:prstGeom prst="downArrow">
              <a:avLst/>
            </a:prstGeom>
            <a:solidFill>
              <a:srgbClr val="549E39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30" name="下矢印 429"/>
            <p:cNvSpPr/>
            <p:nvPr/>
          </p:nvSpPr>
          <p:spPr>
            <a:xfrm rot="1153134">
              <a:off x="2879157" y="3024618"/>
              <a:ext cx="454100" cy="1040631"/>
            </a:xfrm>
            <a:prstGeom prst="downArrow">
              <a:avLst/>
            </a:prstGeom>
            <a:solidFill>
              <a:srgbClr val="549E39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31" name="下矢印 430"/>
            <p:cNvSpPr/>
            <p:nvPr/>
          </p:nvSpPr>
          <p:spPr>
            <a:xfrm rot="1907133">
              <a:off x="3589847" y="3570942"/>
              <a:ext cx="454100" cy="1040631"/>
            </a:xfrm>
            <a:prstGeom prst="downArrow">
              <a:avLst/>
            </a:prstGeom>
            <a:solidFill>
              <a:srgbClr val="549E39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32" name="フリーフォーム 431"/>
            <p:cNvSpPr/>
            <p:nvPr/>
          </p:nvSpPr>
          <p:spPr>
            <a:xfrm>
              <a:off x="1895590" y="1834023"/>
              <a:ext cx="2444443" cy="1267381"/>
            </a:xfrm>
            <a:custGeom>
              <a:avLst/>
              <a:gdLst>
                <a:gd name="connsiteX0" fmla="*/ 0 w 2292439"/>
                <a:gd name="connsiteY0" fmla="*/ 12540 h 682241"/>
                <a:gd name="connsiteX1" fmla="*/ 1133341 w 2292439"/>
                <a:gd name="connsiteY1" fmla="*/ 89813 h 682241"/>
                <a:gd name="connsiteX2" fmla="*/ 2292439 w 2292439"/>
                <a:gd name="connsiteY2" fmla="*/ 682241 h 682241"/>
                <a:gd name="connsiteX0" fmla="*/ 0 w 2292439"/>
                <a:gd name="connsiteY0" fmla="*/ 1253 h 670954"/>
                <a:gd name="connsiteX1" fmla="*/ 592428 w 2292439"/>
                <a:gd name="connsiteY1" fmla="*/ 258830 h 670954"/>
                <a:gd name="connsiteX2" fmla="*/ 2292439 w 2292439"/>
                <a:gd name="connsiteY2" fmla="*/ 670954 h 670954"/>
                <a:gd name="connsiteX0" fmla="*/ 0 w 2369712"/>
                <a:gd name="connsiteY0" fmla="*/ 873 h 747847"/>
                <a:gd name="connsiteX1" fmla="*/ 669701 w 2369712"/>
                <a:gd name="connsiteY1" fmla="*/ 335723 h 747847"/>
                <a:gd name="connsiteX2" fmla="*/ 2369712 w 2369712"/>
                <a:gd name="connsiteY2" fmla="*/ 747847 h 747847"/>
                <a:gd name="connsiteX0" fmla="*/ 0 w 2369712"/>
                <a:gd name="connsiteY0" fmla="*/ 0 h 746974"/>
                <a:gd name="connsiteX1" fmla="*/ 669701 w 2369712"/>
                <a:gd name="connsiteY1" fmla="*/ 334850 h 746974"/>
                <a:gd name="connsiteX2" fmla="*/ 2369712 w 2369712"/>
                <a:gd name="connsiteY2" fmla="*/ 746974 h 746974"/>
                <a:gd name="connsiteX0" fmla="*/ 0 w 2472743"/>
                <a:gd name="connsiteY0" fmla="*/ 0 h 991672"/>
                <a:gd name="connsiteX1" fmla="*/ 772732 w 2472743"/>
                <a:gd name="connsiteY1" fmla="*/ 579548 h 991672"/>
                <a:gd name="connsiteX2" fmla="*/ 2472743 w 2472743"/>
                <a:gd name="connsiteY2" fmla="*/ 991672 h 991672"/>
                <a:gd name="connsiteX0" fmla="*/ 0 w 2472743"/>
                <a:gd name="connsiteY0" fmla="*/ 0 h 991672"/>
                <a:gd name="connsiteX1" fmla="*/ 772732 w 2472743"/>
                <a:gd name="connsiteY1" fmla="*/ 579548 h 991672"/>
                <a:gd name="connsiteX2" fmla="*/ 2472743 w 2472743"/>
                <a:gd name="connsiteY2" fmla="*/ 991672 h 991672"/>
                <a:gd name="connsiteX0" fmla="*/ 0 w 2472743"/>
                <a:gd name="connsiteY0" fmla="*/ 0 h 991672"/>
                <a:gd name="connsiteX1" fmla="*/ 772732 w 2472743"/>
                <a:gd name="connsiteY1" fmla="*/ 579548 h 991672"/>
                <a:gd name="connsiteX2" fmla="*/ 2472743 w 2472743"/>
                <a:gd name="connsiteY2" fmla="*/ 991672 h 991672"/>
                <a:gd name="connsiteX0" fmla="*/ 0 w 2395470"/>
                <a:gd name="connsiteY0" fmla="*/ 0 h 1171976"/>
                <a:gd name="connsiteX1" fmla="*/ 772732 w 2395470"/>
                <a:gd name="connsiteY1" fmla="*/ 579548 h 1171976"/>
                <a:gd name="connsiteX2" fmla="*/ 2395470 w 2395470"/>
                <a:gd name="connsiteY2" fmla="*/ 1171976 h 1171976"/>
                <a:gd name="connsiteX0" fmla="*/ 0 w 2421228"/>
                <a:gd name="connsiteY0" fmla="*/ 0 h 1094703"/>
                <a:gd name="connsiteX1" fmla="*/ 772732 w 2421228"/>
                <a:gd name="connsiteY1" fmla="*/ 579548 h 1094703"/>
                <a:gd name="connsiteX2" fmla="*/ 2421228 w 2421228"/>
                <a:gd name="connsiteY2" fmla="*/ 1094703 h 1094703"/>
                <a:gd name="connsiteX0" fmla="*/ 0 w 2421228"/>
                <a:gd name="connsiteY0" fmla="*/ 0 h 1094703"/>
                <a:gd name="connsiteX1" fmla="*/ 746974 w 2421228"/>
                <a:gd name="connsiteY1" fmla="*/ 476517 h 1094703"/>
                <a:gd name="connsiteX2" fmla="*/ 2421228 w 2421228"/>
                <a:gd name="connsiteY2" fmla="*/ 1094703 h 1094703"/>
                <a:gd name="connsiteX0" fmla="*/ 0 w 2408349"/>
                <a:gd name="connsiteY0" fmla="*/ 0 h 1159097"/>
                <a:gd name="connsiteX1" fmla="*/ 734095 w 2408349"/>
                <a:gd name="connsiteY1" fmla="*/ 540911 h 1159097"/>
                <a:gd name="connsiteX2" fmla="*/ 2408349 w 2408349"/>
                <a:gd name="connsiteY2" fmla="*/ 1159097 h 1159097"/>
                <a:gd name="connsiteX0" fmla="*/ 0 w 2408349"/>
                <a:gd name="connsiteY0" fmla="*/ 0 h 1159097"/>
                <a:gd name="connsiteX1" fmla="*/ 721216 w 2408349"/>
                <a:gd name="connsiteY1" fmla="*/ 489395 h 1159097"/>
                <a:gd name="connsiteX2" fmla="*/ 2408349 w 2408349"/>
                <a:gd name="connsiteY2" fmla="*/ 1159097 h 1159097"/>
                <a:gd name="connsiteX0" fmla="*/ 0 w 2408349"/>
                <a:gd name="connsiteY0" fmla="*/ 0 h 1159097"/>
                <a:gd name="connsiteX1" fmla="*/ 721216 w 2408349"/>
                <a:gd name="connsiteY1" fmla="*/ 489395 h 1159097"/>
                <a:gd name="connsiteX2" fmla="*/ 2408349 w 2408349"/>
                <a:gd name="connsiteY2" fmla="*/ 1159097 h 1159097"/>
                <a:gd name="connsiteX0" fmla="*/ 0 w 2408349"/>
                <a:gd name="connsiteY0" fmla="*/ 0 h 1159097"/>
                <a:gd name="connsiteX1" fmla="*/ 721216 w 2408349"/>
                <a:gd name="connsiteY1" fmla="*/ 489395 h 1159097"/>
                <a:gd name="connsiteX2" fmla="*/ 2408349 w 2408349"/>
                <a:gd name="connsiteY2" fmla="*/ 1159097 h 1159097"/>
                <a:gd name="connsiteX0" fmla="*/ 0 w 2444443"/>
                <a:gd name="connsiteY0" fmla="*/ 0 h 1267381"/>
                <a:gd name="connsiteX1" fmla="*/ 721216 w 2444443"/>
                <a:gd name="connsiteY1" fmla="*/ 489395 h 1267381"/>
                <a:gd name="connsiteX2" fmla="*/ 2444443 w 2444443"/>
                <a:gd name="connsiteY2" fmla="*/ 1267381 h 1267381"/>
                <a:gd name="connsiteX0" fmla="*/ 0 w 2444443"/>
                <a:gd name="connsiteY0" fmla="*/ 0 h 1267381"/>
                <a:gd name="connsiteX1" fmla="*/ 721216 w 2444443"/>
                <a:gd name="connsiteY1" fmla="*/ 489395 h 1267381"/>
                <a:gd name="connsiteX2" fmla="*/ 2444443 w 2444443"/>
                <a:gd name="connsiteY2" fmla="*/ 1267381 h 126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4443" h="1267381">
                  <a:moveTo>
                    <a:pt x="0" y="0"/>
                  </a:moveTo>
                  <a:cubicBezTo>
                    <a:pt x="195330" y="227527"/>
                    <a:pt x="339143" y="377778"/>
                    <a:pt x="721216" y="489395"/>
                  </a:cubicBezTo>
                  <a:cubicBezTo>
                    <a:pt x="1103289" y="601012"/>
                    <a:pt x="1964083" y="978849"/>
                    <a:pt x="2444443" y="1267381"/>
                  </a:cubicBezTo>
                </a:path>
              </a:pathLst>
            </a:custGeom>
            <a:noFill/>
            <a:ln w="57150" cap="flat" cmpd="sng" algn="ctr">
              <a:solidFill>
                <a:srgbClr val="549E39"/>
              </a:solidFill>
              <a:prstDash val="solid"/>
              <a:miter lim="800000"/>
              <a:headEnd type="triangle" w="lg" len="lg"/>
              <a:tailEnd type="triangle"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33" name="テキスト ボックス 432"/>
            <p:cNvSpPr txBox="1"/>
            <p:nvPr/>
          </p:nvSpPr>
          <p:spPr>
            <a:xfrm>
              <a:off x="1537082" y="1328765"/>
              <a:ext cx="8659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55F51">
                      <a:lumMod val="75000"/>
                    </a:srgbClr>
                  </a:solidFill>
                  <a:effectLst>
                    <a:glow rad="101600">
                      <a:srgbClr val="C0504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/>
                  <a:ea typeface="ＭＳ Ｐゴシック"/>
                  <a:cs typeface="+mn-cs"/>
                </a:rPr>
                <a:t>high</a:t>
              </a:r>
              <a:endParaRPr kumimoji="0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34" name="テキスト ボックス 433"/>
            <p:cNvSpPr txBox="1"/>
            <p:nvPr/>
          </p:nvSpPr>
          <p:spPr>
            <a:xfrm>
              <a:off x="3924332" y="3067060"/>
              <a:ext cx="7248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55F51">
                      <a:lumMod val="75000"/>
                    </a:srgbClr>
                  </a:solidFill>
                  <a:effectLst>
                    <a:glow rad="101600">
                      <a:srgbClr val="C0504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/>
                  <a:ea typeface="ＭＳ Ｐゴシック"/>
                  <a:cs typeface="+mn-cs"/>
                </a:rPr>
                <a:t>low</a:t>
              </a:r>
              <a:endParaRPr kumimoji="0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35" name="テキスト ボックス 434"/>
            <p:cNvSpPr txBox="1"/>
            <p:nvPr/>
          </p:nvSpPr>
          <p:spPr>
            <a:xfrm rot="1279305">
              <a:off x="2211042" y="2019918"/>
              <a:ext cx="22862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55F51">
                      <a:lumMod val="75000"/>
                    </a:srgbClr>
                  </a:solidFill>
                  <a:effectLst>
                    <a:glow rad="101600">
                      <a:srgbClr val="C0504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/>
                  <a:ea typeface="ＭＳ Ｐゴシック"/>
                  <a:cs typeface="+mn-cs"/>
                </a:rPr>
                <a:t>beam energy</a:t>
              </a:r>
              <a:endParaRPr kumimoji="0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36" name="下矢印 435"/>
            <p:cNvSpPr/>
            <p:nvPr/>
          </p:nvSpPr>
          <p:spPr>
            <a:xfrm rot="209270">
              <a:off x="1378803" y="2298190"/>
              <a:ext cx="454100" cy="1292415"/>
            </a:xfrm>
            <a:prstGeom prst="downArrow">
              <a:avLst/>
            </a:prstGeom>
            <a:solidFill>
              <a:srgbClr val="549E39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37" name="下矢印 436"/>
            <p:cNvSpPr/>
            <p:nvPr/>
          </p:nvSpPr>
          <p:spPr>
            <a:xfrm rot="156018">
              <a:off x="1253328" y="1869066"/>
              <a:ext cx="454100" cy="1685735"/>
            </a:xfrm>
            <a:prstGeom prst="downArrow">
              <a:avLst/>
            </a:prstGeom>
            <a:solidFill>
              <a:srgbClr val="549E39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116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標準デザイン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4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標準デザイン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4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5_標準デザイン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4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6_標準デザイン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4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7_標準デザイン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4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8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9_標準デザイン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4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sz="2400" dirty="0"/>
        </a:defPPr>
      </a:lstStyle>
    </a:tx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奥行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奥行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奥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1_奥行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奥行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奥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4.xml><?xml version="1.0" encoding="utf-8"?>
<a:theme xmlns:a="http://schemas.openxmlformats.org/drawingml/2006/main" name="4_奥行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奥行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奥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5.xml><?xml version="1.0" encoding="utf-8"?>
<a:theme xmlns:a="http://schemas.openxmlformats.org/drawingml/2006/main" name="13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2_標準デザイン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4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標準デザイン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4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BF0CB588-A438-43A6-B64B-1E54975B0FD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1783</TotalTime>
  <Words>848</Words>
  <Application>Microsoft Office PowerPoint</Application>
  <PresentationFormat>画面に合わせる (4:3)</PresentationFormat>
  <Paragraphs>292</Paragraphs>
  <Slides>24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17</vt:i4>
      </vt:variant>
      <vt:variant>
        <vt:lpstr>テーマ</vt:lpstr>
      </vt:variant>
      <vt:variant>
        <vt:i4>16</vt:i4>
      </vt:variant>
      <vt:variant>
        <vt:lpstr>スライド タイトル</vt:lpstr>
      </vt:variant>
      <vt:variant>
        <vt:i4>24</vt:i4>
      </vt:variant>
    </vt:vector>
  </HeadingPairs>
  <TitlesOfParts>
    <vt:vector size="57" baseType="lpstr">
      <vt:lpstr>HGｺﾞｼｯｸE</vt:lpstr>
      <vt:lpstr>HGｺﾞｼｯｸM</vt:lpstr>
      <vt:lpstr>HG丸ｺﾞｼｯｸM-PRO</vt:lpstr>
      <vt:lpstr>ＭＳ Ｐゴシック</vt:lpstr>
      <vt:lpstr>メイリオ</vt:lpstr>
      <vt:lpstr>游ゴシック</vt:lpstr>
      <vt:lpstr>Agency FB</vt:lpstr>
      <vt:lpstr>Arial</vt:lpstr>
      <vt:lpstr>Calibri</vt:lpstr>
      <vt:lpstr>Calibri Light</vt:lpstr>
      <vt:lpstr>Century</vt:lpstr>
      <vt:lpstr>Corbel</vt:lpstr>
      <vt:lpstr>Gill Sans MT</vt:lpstr>
      <vt:lpstr>Symbol</vt:lpstr>
      <vt:lpstr>Times New Roman</vt:lpstr>
      <vt:lpstr>Trebuchet MS</vt:lpstr>
      <vt:lpstr>Wingdings</vt:lpstr>
      <vt:lpstr>Office テーマ</vt:lpstr>
      <vt:lpstr>奥行</vt:lpstr>
      <vt:lpstr>1_奥行</vt:lpstr>
      <vt:lpstr>4_奥行</vt:lpstr>
      <vt:lpstr>13_標準デザイン</vt:lpstr>
      <vt:lpstr>1_標準デザイン</vt:lpstr>
      <vt:lpstr>12_標準デザイン</vt:lpstr>
      <vt:lpstr>10_標準デザイン</vt:lpstr>
      <vt:lpstr>2_標準デザイン</vt:lpstr>
      <vt:lpstr>3_標準デザイン</vt:lpstr>
      <vt:lpstr>4_標準デザイン</vt:lpstr>
      <vt:lpstr>5_標準デザイン</vt:lpstr>
      <vt:lpstr>6_標準デザイン</vt:lpstr>
      <vt:lpstr>7_標準デザイン</vt:lpstr>
      <vt:lpstr>8_標準デザイン</vt:lpstr>
      <vt:lpstr>9_標準デザイン</vt:lpstr>
      <vt:lpstr>Observing Critical Fluctuations in the Dynamics of Heavy Ion Collisions</vt:lpstr>
      <vt:lpstr>QCD Phase Diagram</vt:lpstr>
      <vt:lpstr>Beam-Energy Scan Program in Heavy-Ion Collisions</vt:lpstr>
      <vt:lpstr>Beam-Energy Dependence</vt:lpstr>
      <vt:lpstr>Beam-Energy Dependence</vt:lpstr>
      <vt:lpstr>Baryon Stopping</vt:lpstr>
      <vt:lpstr>PowerPoint プレゼンテーション</vt:lpstr>
      <vt:lpstr>HI Acceleration @ J-PARC</vt:lpstr>
      <vt:lpstr>Searh for QCD Phase Structure with Fluctuation Observables</vt:lpstr>
      <vt:lpstr>Thermal Fluctuations  </vt:lpstr>
      <vt:lpstr> Event-by-Event Fluctuations</vt:lpstr>
      <vt:lpstr> Higher-Order Cumulants  </vt:lpstr>
      <vt:lpstr> Time Evolution of Fluctuations  </vt:lpstr>
      <vt:lpstr> Effect of Dynamical Evolution  </vt:lpstr>
      <vt:lpstr> Two Groups Working Actively on Dynamics  </vt:lpstr>
      <vt:lpstr> Stochastic Diffusion Equation  </vt:lpstr>
      <vt:lpstr> Evolution of Fluctuation  </vt:lpstr>
      <vt:lpstr> Extension to Non-Gaussianity  </vt:lpstr>
      <vt:lpstr> Many Things To Do  </vt:lpstr>
      <vt:lpstr> Many Things To Do  </vt:lpstr>
      <vt:lpstr> Many Things To Do  </vt:lpstr>
      <vt:lpstr> Many Things To Do  </vt:lpstr>
      <vt:lpstr> Many Things To Do  </vt:lpstr>
      <vt:lpstr> Summary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QCD Phase Structure in Heavy-Ion Collisions</dc:title>
  <dc:creator>Masakiyo Kitazawa</dc:creator>
  <cp:lastModifiedBy>Masakiyo Kitazawa</cp:lastModifiedBy>
  <cp:revision>95</cp:revision>
  <dcterms:created xsi:type="dcterms:W3CDTF">2018-01-31T04:58:16Z</dcterms:created>
  <dcterms:modified xsi:type="dcterms:W3CDTF">2018-05-09T06:14:20Z</dcterms:modified>
</cp:coreProperties>
</file>