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258" r:id="rId5"/>
    <p:sldId id="300" r:id="rId6"/>
    <p:sldId id="259" r:id="rId7"/>
    <p:sldId id="309" r:id="rId8"/>
    <p:sldId id="302" r:id="rId9"/>
    <p:sldId id="260" r:id="rId10"/>
    <p:sldId id="261" r:id="rId11"/>
    <p:sldId id="262" r:id="rId12"/>
    <p:sldId id="311" r:id="rId13"/>
    <p:sldId id="263" r:id="rId14"/>
    <p:sldId id="310" r:id="rId15"/>
    <p:sldId id="265" r:id="rId16"/>
    <p:sldId id="264" r:id="rId17"/>
    <p:sldId id="266" r:id="rId18"/>
    <p:sldId id="267" r:id="rId19"/>
    <p:sldId id="268" r:id="rId20"/>
    <p:sldId id="270" r:id="rId21"/>
    <p:sldId id="271" r:id="rId22"/>
    <p:sldId id="279" r:id="rId23"/>
    <p:sldId id="272" r:id="rId24"/>
    <p:sldId id="273" r:id="rId25"/>
    <p:sldId id="274" r:id="rId26"/>
    <p:sldId id="275" r:id="rId27"/>
    <p:sldId id="285" r:id="rId28"/>
    <p:sldId id="303" r:id="rId29"/>
    <p:sldId id="276" r:id="rId30"/>
    <p:sldId id="297" r:id="rId31"/>
    <p:sldId id="298" r:id="rId32"/>
    <p:sldId id="277" r:id="rId33"/>
    <p:sldId id="278" r:id="rId34"/>
    <p:sldId id="281" r:id="rId35"/>
    <p:sldId id="283" r:id="rId36"/>
    <p:sldId id="280" r:id="rId37"/>
    <p:sldId id="304" r:id="rId38"/>
    <p:sldId id="284" r:id="rId39"/>
    <p:sldId id="286" r:id="rId40"/>
    <p:sldId id="287" r:id="rId41"/>
    <p:sldId id="305" r:id="rId42"/>
    <p:sldId id="288" r:id="rId43"/>
    <p:sldId id="307" r:id="rId44"/>
    <p:sldId id="306" r:id="rId45"/>
    <p:sldId id="299" r:id="rId46"/>
    <p:sldId id="289" r:id="rId47"/>
    <p:sldId id="290" r:id="rId48"/>
    <p:sldId id="291" r:id="rId49"/>
    <p:sldId id="295" r:id="rId50"/>
    <p:sldId id="296" r:id="rId51"/>
    <p:sldId id="308" r:id="rId52"/>
    <p:sldId id="292" r:id="rId5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7C80"/>
    <a:srgbClr val="66CCFF"/>
    <a:srgbClr val="20575F"/>
    <a:srgbClr val="11465E"/>
    <a:srgbClr val="1A6382"/>
    <a:srgbClr val="15536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2018/5/23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9.emf"/><Relationship Id="rId11" Type="http://schemas.openxmlformats.org/officeDocument/2006/relationships/image" Target="../media/image74.emf"/><Relationship Id="rId5" Type="http://schemas.openxmlformats.org/officeDocument/2006/relationships/image" Target="../media/image68.emf"/><Relationship Id="rId10" Type="http://schemas.openxmlformats.org/officeDocument/2006/relationships/image" Target="../media/image73.png"/><Relationship Id="rId4" Type="http://schemas.openxmlformats.org/officeDocument/2006/relationships/image" Target="../media/image67.emf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8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7.png"/><Relationship Id="rId7" Type="http://schemas.openxmlformats.org/officeDocument/2006/relationships/image" Target="../media/image83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emf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emf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3.png"/><Relationship Id="rId7" Type="http://schemas.openxmlformats.org/officeDocument/2006/relationships/image" Target="../media/image8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99.emf"/><Relationship Id="rId4" Type="http://schemas.openxmlformats.org/officeDocument/2006/relationships/image" Target="../media/image76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.jpg"/><Relationship Id="rId7" Type="http://schemas.openxmlformats.org/officeDocument/2006/relationships/image" Target="../media/image105.png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emf"/><Relationship Id="rId5" Type="http://schemas.openxmlformats.org/officeDocument/2006/relationships/image" Target="../media/image76.emf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8.emf"/><Relationship Id="rId7" Type="http://schemas.openxmlformats.org/officeDocument/2006/relationships/image" Target="../media/image122.png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3.png"/><Relationship Id="rId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-113219" y="422257"/>
            <a:ext cx="4681044" cy="6768000"/>
            <a:chOff x="184010" y="766359"/>
            <a:chExt cx="4379281" cy="6331698"/>
          </a:xfrm>
          <a:scene3d>
            <a:camera prst="perspectiveHeroicExtremeRightFacing" fov="6000000">
              <a:rot lat="151517" lon="20115621" rev="228828"/>
            </a:camera>
            <a:lightRig rig="balanced" dir="t"/>
          </a:scene3d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3263675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54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Stress Tensor</a:t>
            </a:r>
            <a:r>
              <a:rPr lang="ja-JP" altLang="en-US" sz="5400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en-US" altLang="ja-JP" sz="5400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D</a:t>
            </a:r>
            <a:r>
              <a:rPr lang="en-US" altLang="ja-JP" sz="54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istribution</a:t>
            </a:r>
            <a:br>
              <a:rPr lang="en-US" altLang="ja-JP" sz="54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54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around Flux Tube</a:t>
            </a:r>
            <a:br>
              <a:rPr lang="en-US" altLang="ja-JP" sz="54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54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in SU(3) Yang-Mills Theory</a:t>
            </a:r>
            <a:endParaRPr kumimoji="1" lang="ja-JP" altLang="en-US" sz="54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57349" y="2629525"/>
            <a:ext cx="6858000" cy="618523"/>
          </a:xfrm>
        </p:spPr>
        <p:txBody>
          <a:bodyPr>
            <a:noAutofit/>
          </a:bodyPr>
          <a:lstStyle/>
          <a:p>
            <a:r>
              <a:rPr kumimoji="1" lang="en-US" altLang="ja-JP" sz="2800" dirty="0" err="1" smtClean="0"/>
              <a:t>Masakiyo</a:t>
            </a:r>
            <a:r>
              <a:rPr kumimoji="1" lang="en-US" altLang="ja-JP" sz="2800" dirty="0" smtClean="0"/>
              <a:t> Kitazawa</a:t>
            </a:r>
          </a:p>
          <a:p>
            <a:r>
              <a:rPr lang="en-US" altLang="ja-JP" dirty="0" smtClean="0"/>
              <a:t>for </a:t>
            </a:r>
            <a:r>
              <a:rPr lang="en-US" altLang="ja-JP" dirty="0" err="1" smtClean="0"/>
              <a:t>FlowQCD</a:t>
            </a:r>
            <a:r>
              <a:rPr lang="en-US" altLang="ja-JP" dirty="0" smtClean="0"/>
              <a:t> Collaboration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9379" y="143435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XQCD2018, 23 May, 2018, Frankfurt, Germany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9516" y="5643513"/>
            <a:ext cx="3505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 (</a:t>
            </a:r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 Collab.)</a:t>
            </a:r>
          </a:p>
          <a:p>
            <a:pPr algn="r"/>
            <a:r>
              <a:rPr kumimoji="1" lang="en-US" altLang="ja-JP" sz="2000" dirty="0" smtClean="0"/>
              <a:t> arXiv:1803.01234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3" y="1397259"/>
            <a:ext cx="5800056" cy="393842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0" y="5450477"/>
            <a:ext cx="6444343" cy="1333503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0129" y="5526956"/>
            <a:ext cx="6133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force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Absolute </a:t>
            </a:r>
            <a:r>
              <a:rPr lang="en-US" altLang="ja-JP" sz="2400" dirty="0" smtClean="0"/>
              <a:t>value of the force </a:t>
            </a:r>
            <a:r>
              <a:rPr lang="en-US" altLang="ja-JP" sz="2400" dirty="0"/>
              <a:t>between </a:t>
            </a:r>
            <a:r>
              <a:rPr lang="en-US" altLang="ja-JP" sz="2400" dirty="0" smtClean="0"/>
              <a:t>sources</a:t>
            </a:r>
            <a:endParaRPr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448594" y="1397258"/>
            <a:ext cx="95795" cy="393842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4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Quark—Anti-quark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0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Quark—Anti-quark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867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Spatial Distribution of Stress Tensor</a:t>
            </a:r>
            <a:br>
              <a:rPr kumimoji="1" lang="en-US" altLang="ja-JP" dirty="0" smtClean="0"/>
            </a:br>
            <a:r>
              <a:rPr lang="en-US" altLang="ja-JP" sz="2800" dirty="0" smtClean="0"/>
              <a:t>in the QQ System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29" y="5309231"/>
            <a:ext cx="6133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Clearly gauge invariant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</a:t>
            </a:r>
            <a:r>
              <a:rPr kumimoji="1" lang="en-US" altLang="ja-JP" sz="2400" dirty="0" smtClean="0"/>
              <a:t>of field, line of the force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Absolute </a:t>
            </a:r>
            <a:r>
              <a:rPr lang="en-US" altLang="ja-JP" sz="2400" dirty="0" smtClean="0"/>
              <a:t>value of the force </a:t>
            </a:r>
            <a:r>
              <a:rPr lang="en-US" altLang="ja-JP" sz="2400" dirty="0"/>
              <a:t>between </a:t>
            </a:r>
            <a:r>
              <a:rPr lang="en-US" altLang="ja-JP" sz="2400" dirty="0" smtClean="0"/>
              <a:t>sources</a:t>
            </a:r>
            <a:endParaRPr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78586" y="1432092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Lattice simulation</a:t>
            </a:r>
          </a:p>
          <a:p>
            <a:r>
              <a:rPr kumimoji="1" lang="en-US" altLang="ja-JP" sz="2400" dirty="0" smtClean="0"/>
              <a:t>SU(3) Yang-Mills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86" y="3596542"/>
            <a:ext cx="2471071" cy="53149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29" y="4230639"/>
            <a:ext cx="1280583" cy="26458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766371" y="4634839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74" y="4703003"/>
            <a:ext cx="665692" cy="3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Comparison: 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26749" y="1484893"/>
            <a:ext cx="25892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31658" y="1489323"/>
            <a:ext cx="14189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</a:t>
            </a:r>
            <a:r>
              <a:rPr kumimoji="1" lang="en-US" altLang="ja-JP" sz="2400" dirty="0" smtClean="0"/>
              <a:t>of the </a:t>
            </a:r>
            <a:r>
              <a:rPr kumimoji="1" lang="en-US" altLang="ja-JP" sz="2400" dirty="0" smtClean="0"/>
              <a:t>force </a:t>
            </a:r>
            <a:r>
              <a:rPr kumimoji="1" lang="en-US" altLang="ja-JP" sz="2400" dirty="0" smtClean="0"/>
              <a:t>is clearly </a:t>
            </a:r>
            <a:r>
              <a:rPr kumimoji="1" lang="en-US" altLang="ja-JP" sz="2400" dirty="0" smtClean="0"/>
              <a:t>different </a:t>
            </a:r>
          </a:p>
          <a:p>
            <a:pPr algn="ctr"/>
            <a:r>
              <a:rPr kumimoji="1" lang="en-US" altLang="ja-JP" sz="2400" dirty="0" smtClean="0"/>
              <a:t>in </a:t>
            </a:r>
            <a:r>
              <a:rPr kumimoji="1" lang="en-US" altLang="ja-JP" sz="2400" dirty="0" smtClean="0"/>
              <a:t>YM </a:t>
            </a:r>
            <a:r>
              <a:rPr kumimoji="1" lang="en-US" altLang="ja-JP" sz="2400" dirty="0" smtClean="0"/>
              <a:t>and Maxwell theories!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7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691488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Energy-Momentum Tensor</a:t>
            </a:r>
            <a:br>
              <a:rPr kumimoji="1" lang="en-US" altLang="ja-JP" dirty="0" smtClean="0"/>
            </a:br>
            <a:r>
              <a:rPr lang="en-US" altLang="ja-JP" dirty="0" smtClean="0"/>
              <a:t>on the Lattice</a:t>
            </a:r>
            <a:br>
              <a:rPr lang="en-US" altLang="ja-JP" dirty="0" smtClean="0"/>
            </a:br>
            <a:r>
              <a:rPr lang="en-US" altLang="ja-JP" dirty="0" smtClean="0"/>
              <a:t>and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96" y="4158427"/>
            <a:ext cx="5883007" cy="231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(Yang-Mills)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50" y="5617458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41" y="5190753"/>
            <a:ext cx="4636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diffusion equation in 4-dim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diffusion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“continuous” cooling/smearing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04011" y="1201203"/>
            <a:ext cx="2864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Luscher</a:t>
            </a:r>
            <a:r>
              <a:rPr kumimoji="1" lang="en-US" altLang="ja-JP" dirty="0" smtClean="0"/>
              <a:t> 2010</a:t>
            </a:r>
          </a:p>
          <a:p>
            <a:r>
              <a:rPr lang="de-DE" altLang="ja-JP" dirty="0"/>
              <a:t>Narayanan, Neuberger, 2006</a:t>
            </a:r>
          </a:p>
          <a:p>
            <a:r>
              <a:rPr lang="de-DE" altLang="ja-JP" dirty="0"/>
              <a:t>Luscher, Weiss, 2011</a:t>
            </a:r>
          </a:p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349" y="4766412"/>
            <a:ext cx="4358035" cy="2024490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2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5150" cy="263525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34328" y="3444852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933476" y="5453907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18081" y="578531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0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sp>
        <p:nvSpPr>
          <p:cNvPr id="8" name="楕円 7"/>
          <p:cNvSpPr/>
          <p:nvPr/>
        </p:nvSpPr>
        <p:spPr>
          <a:xfrm>
            <a:off x="2324100" y="2789730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6288943" y="2789730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90" y="2512955"/>
            <a:ext cx="751418" cy="16615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59" y="2512955"/>
            <a:ext cx="757767" cy="1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31694" y="5058062"/>
            <a:ext cx="8444753" cy="16630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1" name="左中かっこ 10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996493" y="5085012"/>
            <a:ext cx="307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736884"/>
            <a:ext cx="7431596" cy="7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4698854" y="1844831"/>
            <a:ext cx="3976099" cy="3824455"/>
          </a:xfrm>
          <a:prstGeom prst="roundRect">
            <a:avLst>
              <a:gd name="adj" fmla="val 9684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00190" y="1863632"/>
            <a:ext cx="3976099" cy="3805654"/>
          </a:xfrm>
          <a:prstGeom prst="roundRect">
            <a:avLst>
              <a:gd name="adj" fmla="val 9684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 to Thermodynamics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49319" y="1292498"/>
            <a:ext cx="363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D94</a:t>
            </a:r>
            <a:r>
              <a:rPr lang="en-US" altLang="ja-JP" sz="2000" dirty="0"/>
              <a:t>, 114512 (2016</a:t>
            </a:r>
            <a:r>
              <a:rPr lang="en-US" altLang="ja-JP" sz="2000" dirty="0" smtClean="0"/>
              <a:t>)</a:t>
            </a:r>
            <a:endParaRPr lang="en-US" altLang="ja-JP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2357" y="1992590"/>
            <a:ext cx="2691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Conventional</a:t>
            </a:r>
          </a:p>
          <a:p>
            <a:pPr algn="ctr"/>
            <a:r>
              <a:rPr lang="en-US" altLang="ja-JP" sz="2800" b="1" dirty="0" smtClean="0"/>
              <a:t>Integral Method</a:t>
            </a:r>
            <a:endParaRPr kumimoji="1" lang="ja-JP" altLang="en-US" sz="2800" b="1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78" y="4535528"/>
            <a:ext cx="2099319" cy="53923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858579" y="1992589"/>
            <a:ext cx="3656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Our Approach</a:t>
            </a:r>
          </a:p>
          <a:p>
            <a:pPr algn="ctr"/>
            <a:r>
              <a:rPr lang="en-US" altLang="ja-JP" sz="2800" b="1" dirty="0" smtClean="0"/>
              <a:t>Gradient Flow Method</a:t>
            </a:r>
            <a:endParaRPr kumimoji="1" lang="ja-JP" altLang="en-US" sz="28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2446" y="3061852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Thermodynamic relations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9604" y="3061851"/>
            <a:ext cx="3214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Take expectation values</a:t>
            </a:r>
            <a:endParaRPr kumimoji="1" lang="ja-JP" altLang="en-US" sz="2400" dirty="0" smtClean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varepsilon &amp;amp;= \langle T_{00} \rangle &#10;\\&#10;p &amp;amp;= \langle T_{11} \rangle&#10;\end{align*}&lt;/body&gt;&#10;  &lt;fcolor&gt;FFFFFFFF&lt;/fcolor&gt;&#10;  &lt;bcolor&gt;FF000000&lt;/bcolor&gt;&#10;  &lt;transparent&gt;True&lt;/transparent&gt;&#10;  &lt;resolution&gt;1800&lt;/resolution&gt;&#10;  &lt;imageh&gt;699&lt;/imageh&gt;&#10;  &lt;imagew&gt;98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88" y="3779197"/>
            <a:ext cx="1444875" cy="1021200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frac{ \partial \ln Z}{\partial a} &#10;=&#10;\frac{ \partial \beta }{ \partial a} &#10;\frac{\partial \ln Z}{\partial\beta } &#10;\sim &#10;\frac{ \partial \beta }{ \partial a} \langle S \rangle&#10;\end{align*}&lt;/body&gt;&#10;  &lt;fcolor&gt;FFFFFFFF&lt;/fcolor&gt;&#10;  &lt;bcolor&gt;FFFFFFFF&lt;/bcolor&gt;&#10;  &lt;transparent&gt;True&lt;/transparent&gt;&#10;  &lt;resolution&gt;1800&lt;/resolution&gt;&#10;  &lt;imageh&gt;564&lt;/imageh&gt;&#10;  &lt;imagew&gt;3056&lt;/imagew&gt;&#10;  &lt;scale&gt;50&lt;/scale&gt;&#10;  &lt;cursor&gt;1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4" y="3741585"/>
            <a:ext cx="3307428" cy="610402"/>
          </a:xfrm>
          <a:prstGeom prst="rect">
            <a:avLst/>
          </a:prstGeom>
        </p:spPr>
      </p:pic>
      <p:sp>
        <p:nvSpPr>
          <p:cNvPr id="8" name="左中かっこ 7"/>
          <p:cNvSpPr/>
          <p:nvPr/>
        </p:nvSpPr>
        <p:spPr>
          <a:xfrm>
            <a:off x="5643154" y="3770818"/>
            <a:ext cx="224726" cy="1114697"/>
          </a:xfrm>
          <a:prstGeom prst="leftBrace">
            <a:avLst>
              <a:gd name="adj1" fmla="val 48333"/>
              <a:gd name="adj2" fmla="val 50000"/>
            </a:avLst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2357" y="5924967"/>
            <a:ext cx="7032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b="1" dirty="0" smtClean="0"/>
              <a:t>O</a:t>
            </a:r>
            <a:r>
              <a:rPr kumimoji="1" lang="en-US" altLang="ja-JP" sz="2400" b="1" dirty="0" smtClean="0"/>
              <a:t>ther progress: </a:t>
            </a:r>
            <a:r>
              <a:rPr lang="en-US" altLang="ja-JP" sz="2400" dirty="0" smtClean="0"/>
              <a:t>shifted boundary </a:t>
            </a:r>
            <a:r>
              <a:rPr lang="en-US" altLang="ja-JP" sz="2000" dirty="0" err="1" smtClean="0"/>
              <a:t>Giusti</a:t>
            </a:r>
            <a:r>
              <a:rPr lang="en-US" altLang="ja-JP" sz="2000" dirty="0"/>
              <a:t> and </a:t>
            </a:r>
            <a:r>
              <a:rPr lang="en-US" altLang="ja-JP" sz="2000" dirty="0" smtClean="0"/>
              <a:t>Pepe (2014~)</a:t>
            </a:r>
            <a:endParaRPr lang="en-US" altLang="ja-JP" dirty="0" smtClean="0"/>
          </a:p>
          <a:p>
            <a:pPr algn="r"/>
            <a:r>
              <a:rPr lang="en-US" altLang="ja-JP" sz="2400" dirty="0" err="1" smtClean="0"/>
              <a:t>Jarzynski’s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equality </a:t>
            </a:r>
            <a:r>
              <a:rPr lang="en-US" altLang="ja-JP" sz="2000" dirty="0" err="1" smtClean="0"/>
              <a:t>Caselle</a:t>
            </a:r>
            <a:r>
              <a:rPr lang="en-US" altLang="ja-JP" sz="2000" dirty="0" smtClean="0"/>
              <a:t>+ (2018); Talk by Nada, Monday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760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37132" y="1089566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lang="en-US" altLang="ja-JP" sz="2000" dirty="0" smtClean="0"/>
              <a:t>, </a:t>
            </a:r>
          </a:p>
          <a:p>
            <a:r>
              <a:rPr lang="en-US" altLang="ja-JP" sz="2000" dirty="0" smtClean="0"/>
              <a:t>PR</a:t>
            </a:r>
            <a:r>
              <a:rPr lang="en-US" altLang="ja-JP" sz="2000" b="1" dirty="0" smtClean="0"/>
              <a:t>D94</a:t>
            </a:r>
            <a:r>
              <a:rPr lang="en-US" altLang="ja-JP" sz="2000" dirty="0" smtClean="0"/>
              <a:t>, 114512 (2016)</a:t>
            </a:r>
            <a:endParaRPr kumimoji="1" lang="ja-JP" altLang="en-US" sz="2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4127530" y="1408869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1563" y="1426065"/>
            <a:ext cx="42593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Expectation values of </a:t>
            </a:r>
            <a:r>
              <a:rPr kumimoji="1" lang="en-US" altLang="ja-JP" sz="2800" i="1" dirty="0" err="1" smtClean="0"/>
              <a:t>T</a:t>
            </a:r>
            <a:r>
              <a:rPr kumimoji="1" lang="en-US" altLang="ja-JP" sz="2800" baseline="-25000" dirty="0" err="1" smtClean="0">
                <a:latin typeface="Symbol" panose="05050102010706020507" pitchFamily="18" charset="2"/>
              </a:rPr>
              <a:t>mn</a:t>
            </a:r>
            <a:endParaRPr kumimoji="1" lang="en-US" altLang="ja-JP" sz="2800" baseline="-25000" dirty="0" smtClean="0">
              <a:latin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Parameters: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Scale from gradient flow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3884" y="3146746"/>
            <a:ext cx="372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= </a:t>
            </a:r>
            <a:r>
              <a:rPr lang="en-US" altLang="ja-JP" sz="2400" dirty="0" smtClean="0">
                <a:solidFill>
                  <a:srgbClr val="FFFF00"/>
                </a:solidFill>
              </a:rPr>
              <a:t>12, 16, 20-24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aspect ratio 5.3&lt;N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</a:t>
            </a:r>
            <a:r>
              <a:rPr lang="en-US" altLang="ja-JP" sz="2400" dirty="0" smtClean="0">
                <a:solidFill>
                  <a:srgbClr val="FFFF00"/>
                </a:solidFill>
              </a:rPr>
              <a:t>/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&lt;8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1500~2000 configurations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1369" y="5620140"/>
            <a:ext cx="2435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1503.06516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o a T_c ~{\rm and}~ a\Lambda_{\rm MS}&#10;\end{align*}&lt;/body&gt;&#10;  &lt;fcolor&gt;FFFFFFFF&lt;/fcolor&gt;&#10;  &lt;bcolor&gt;FFFFFFFF&lt;/bcolor&gt;&#10;  &lt;transparent&gt;True&lt;/transparent&gt;&#10;  &lt;resolution&gt;1800&lt;/resolution&gt;&#10;  &lt;imageh&gt;215&lt;/imageh&gt;&#10;  &lt;imagew&gt;183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74" y="5145026"/>
            <a:ext cx="2520212" cy="29609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884" y="1927711"/>
            <a:ext cx="3415873" cy="48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t, a Dependence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319663" y="5579913"/>
            <a:ext cx="6216136" cy="799138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4" y="1419497"/>
            <a:ext cx="7934495" cy="2926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88" y="129469"/>
            <a:ext cx="2469981" cy="145107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425653" y="4458851"/>
            <a:ext cx="364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strong discretization effect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68277" y="4920516"/>
            <a:ext cx="204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over smeared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95914" y="5714829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Linear t dependence</a:t>
            </a:r>
            <a:endParaRPr kumimoji="1" lang="ja-JP" altLang="en-US" sz="2800" dirty="0"/>
          </a:p>
        </p:txBody>
      </p:sp>
      <p:sp>
        <p:nvSpPr>
          <p:cNvPr id="10" name="左中かっこ 9"/>
          <p:cNvSpPr/>
          <p:nvPr/>
        </p:nvSpPr>
        <p:spPr>
          <a:xfrm>
            <a:off x="1005124" y="4537522"/>
            <a:ext cx="205369" cy="844659"/>
          </a:xfrm>
          <a:prstGeom prst="leftBrace">
            <a:avLst>
              <a:gd name="adj1" fmla="val 4124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19663" y="3441603"/>
            <a:ext cx="1397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chemeClr val="bg1"/>
                </a:solidFill>
              </a:rPr>
              <a:t>c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lover+plaq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28830" y="3441603"/>
            <a:ext cx="817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lover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a &amp;lt; \sqrt{8t} &amp;lt; 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93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98" y="5783543"/>
            <a:ext cx="2560016" cy="38579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8t} &amp;lt; a&#10;\end{align*}&lt;/body&gt;&#10;  &lt;fcolor&gt;FFFFFFFF&lt;/fcolor&gt;&#10;  &lt;bcolor&gt;FFFFFFFF&lt;/bcolor&gt;&#10;  &lt;transparent&gt;True&lt;/transparent&gt;&#10;  &lt;resolution&gt;1800&lt;/resolution&gt;&#10;  &lt;imageh&gt;249&lt;/imageh&gt;&#10;  &lt;imagew&gt;8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4547580"/>
            <a:ext cx="1013519" cy="29310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 &amp;gt;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4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4988118"/>
            <a:ext cx="1718627" cy="3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365896" y="1427997"/>
            <a:ext cx="6216136" cy="87716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 Extrapolation</a:t>
            </a:r>
            <a:br>
              <a:rPr lang="en-US" altLang="ja-JP" dirty="0" smtClean="0"/>
            </a:b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cont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879&lt;/imagew&gt;&#10;  &lt;scale&gt;50&lt;/scale&gt;&#10;  &lt;cursor&gt;1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30" y="1558232"/>
            <a:ext cx="5163608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28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312229" y="5164183"/>
            <a:ext cx="3644200" cy="1489166"/>
          </a:xfrm>
          <a:prstGeom prst="roundRect">
            <a:avLst/>
          </a:prstGeom>
          <a:solidFill>
            <a:srgbClr val="20575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9399" y="5006887"/>
            <a:ext cx="2297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Fitting ranges: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B3D9FF"/>
                </a:solidFill>
              </a:rPr>
              <a:t>range-1: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92D050"/>
                </a:solidFill>
              </a:rPr>
              <a:t>range-2: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CCCC"/>
                </a:solidFill>
              </a:rPr>
              <a:t>range-3:</a:t>
            </a:r>
            <a:endParaRPr kumimoji="1" lang="ja-JP" altLang="en-US" sz="2400" dirty="0">
              <a:solidFill>
                <a:srgbClr val="FFCC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172008" y="2875950"/>
            <a:ext cx="881652" cy="689212"/>
            <a:chOff x="2172008" y="2875950"/>
            <a:chExt cx="881652" cy="689212"/>
          </a:xfrm>
        </p:grpSpPr>
        <p:sp>
          <p:nvSpPr>
            <p:cNvPr id="8" name="正方形/長方形 7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871592" y="2357839"/>
            <a:ext cx="993528" cy="960126"/>
            <a:chOff x="1871592" y="2357839"/>
            <a:chExt cx="993528" cy="960126"/>
          </a:xfrm>
        </p:grpSpPr>
        <p:sp>
          <p:nvSpPr>
            <p:cNvPr id="11" name="正方形/長方形 10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368356" y="2960914"/>
            <a:ext cx="976486" cy="872217"/>
            <a:chOff x="2368356" y="2960914"/>
            <a:chExt cx="976486" cy="872217"/>
          </a:xfrm>
        </p:grpSpPr>
        <p:sp>
          <p:nvSpPr>
            <p:cNvPr id="14" name="正方形/長方形 13"/>
            <p:cNvSpPr/>
            <p:nvPr/>
          </p:nvSpPr>
          <p:spPr>
            <a:xfrm>
              <a:off x="2368356" y="2960914"/>
              <a:ext cx="976486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&amp;amp;0.01&amp;lt;tT^2&amp;lt;0.015&#10;\\&#10;&amp;amp;0.005&amp;lt;tT^2&amp;lt;0.015&#10;\\&#10;&amp;amp;0.01&amp;lt;tT^2&amp;lt;0.02&#10;\end{align*}&lt;/body&gt;&#10;  &lt;fcolor&gt;FFFFFFFF&lt;/fcolor&gt;&#10;  &lt;bcolor&gt;FFFFFFFF&lt;/bcolor&gt;&#10;  &lt;transparent&gt;True&lt;/transparent&gt;&#10;  &lt;resolution&gt;1800&lt;/resolution&gt;&#10;  &lt;imageh&gt;1125&lt;/imageh&gt;&#10;  &lt;imagew&gt;215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55" y="5508983"/>
            <a:ext cx="1802675" cy="93932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503817" y="5250322"/>
            <a:ext cx="3452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 </a:t>
            </a:r>
            <a:r>
              <a:rPr lang="en-US" altLang="ja-JP" sz="2400" dirty="0" smtClean="0"/>
              <a:t>from the </a:t>
            </a:r>
          </a:p>
          <a:p>
            <a:pPr algn="ctr"/>
            <a:r>
              <a:rPr lang="en-US" altLang="ja-JP" sz="2400" dirty="0" smtClean="0"/>
              <a:t>choice of fitting range</a:t>
            </a:r>
          </a:p>
          <a:p>
            <a:pPr algn="ctr"/>
            <a:r>
              <a:rPr kumimoji="1" lang="ja-JP" altLang="en-US" sz="3200" dirty="0" smtClean="0"/>
              <a:t>≈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statistical error</a:t>
            </a:r>
            <a:endParaRPr kumimoji="1" lang="ja-JP" altLang="en-US" sz="2400" dirty="0"/>
          </a:p>
        </p:txBody>
      </p:sp>
      <p:sp>
        <p:nvSpPr>
          <p:cNvPr id="18" name="右矢印 17"/>
          <p:cNvSpPr/>
          <p:nvPr/>
        </p:nvSpPr>
        <p:spPr>
          <a:xfrm>
            <a:off x="4615540" y="5164184"/>
            <a:ext cx="836023" cy="148916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0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228099"/>
            <a:ext cx="8267015" cy="313205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48343" y="4532824"/>
            <a:ext cx="4014652" cy="212052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641" y="4650379"/>
            <a:ext cx="367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Error includes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statistical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choice of t range for t</a:t>
            </a:r>
            <a:r>
              <a:rPr lang="en-US" altLang="ja-JP" sz="2000" dirty="0" smtClean="0">
                <a:sym typeface="Wingdings" panose="05000000000000000000" pitchFamily="2" charset="2"/>
              </a:rPr>
              <a:t>0 limit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uncertainty in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a</a:t>
            </a:r>
            <a:r>
              <a:rPr kumimoji="1"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000" baseline="-25000" dirty="0" err="1" smtClean="0">
                <a:sym typeface="Wingdings" panose="05000000000000000000" pitchFamily="2" charset="2"/>
              </a:rPr>
              <a:t>MS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41" y="6035374"/>
            <a:ext cx="369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total error &lt;1.5% for T&gt;1.1T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c</a:t>
            </a:r>
            <a:endParaRPr kumimoji="1" lang="ja-JP" altLang="en-US" sz="2400" baseline="-25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3921" y="4492619"/>
            <a:ext cx="428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Excellent 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 accuracy only with ~2000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正方形/長方形 2"/>
          <p:cNvSpPr/>
          <p:nvPr/>
        </p:nvSpPr>
        <p:spPr>
          <a:xfrm>
            <a:off x="5549774" y="6321953"/>
            <a:ext cx="3491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2000" dirty="0" smtClean="0"/>
              <a:t>See also, talk </a:t>
            </a:r>
            <a:r>
              <a:rPr lang="en-US" altLang="ja-JP" sz="2000" dirty="0"/>
              <a:t>by Nada, Monday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Full QCD Result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93220" y="1100139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0457" y="5084019"/>
            <a:ext cx="7084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 except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stable extrapolation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Suppression of statistical error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59321" y="6382037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Physical mass: </a:t>
            </a:r>
            <a:r>
              <a:rPr kumimoji="1" lang="en-US" altLang="ja-JP" sz="2000" dirty="0" err="1" smtClean="0"/>
              <a:t>Kanaya</a:t>
            </a:r>
            <a:r>
              <a:rPr kumimoji="1" lang="en-US" altLang="ja-JP" sz="2000" dirty="0" smtClean="0"/>
              <a:t>+ (WHOT-QCD), 1710.10015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3117586" y="3128269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80289" y="3371834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Euclidean Correlator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726035"/>
              </p:ext>
            </p:extLst>
          </p:nvPr>
        </p:nvGraphicFramePr>
        <p:xfrm>
          <a:off x="266747" y="2307779"/>
          <a:ext cx="2795337" cy="22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6278631" imgH="4945196" progId="AcroExch.Document.DC">
                  <p:embed/>
                </p:oleObj>
              </mc:Choice>
              <mc:Fallback>
                <p:oleObj name="Acrobat Document" r:id="rId3" imgW="6278631" imgH="4945196" progId="AcroExch.Document.DC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47" y="2307779"/>
                        <a:ext cx="2795337" cy="22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46" y="2307778"/>
            <a:ext cx="2848988" cy="22016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35" y="2307778"/>
            <a:ext cx="2845609" cy="22016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66747" y="4723690"/>
            <a:ext cx="783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-independent plateau in all channels </a:t>
            </a:r>
            <a:r>
              <a:rPr lang="en-US" altLang="ja-JP" sz="2400" dirty="0" smtClean="0">
                <a:sym typeface="Wingdings" panose="05000000000000000000" pitchFamily="2" charset="2"/>
              </a:rPr>
              <a:t> conservation law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Confirmation of </a:t>
            </a:r>
            <a:r>
              <a:rPr lang="en-US" altLang="ja-JP" sz="2400" dirty="0" smtClean="0"/>
              <a:t>linear-response relations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New analysis of specific heat</a:t>
            </a:r>
            <a:endParaRPr lang="en-US" altLang="ja-JP" sz="2400" dirty="0" smtClean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s}{T^3} = \frac{ \langle \bar{T}_{44}(\tau) \bar{T}_{11}(0)\rangle}{VT^5}&#10;= \frac{ \langle \bar{T}_{41}(\tau) \bar{T}_{41}(0)\rangle}{VT^5}&#10;\end{align*}&lt;/body&gt;&#10;  &lt;fcolor&gt;FFFFFFFF&lt;/fcolor&gt;&#10;  &lt;bcolor&gt;FFFFFFFF&lt;/bcolor&gt;&#10;  &lt;transparent&gt;True&lt;/transparent&gt;&#10;  &lt;resolution&gt;1800&lt;/resolution&gt;&#10;  &lt;imageh&gt;549&lt;/imageh&gt;&#10;  &lt;imagew&gt;4189&lt;/imagew&gt;&#10;  &lt;scale&gt;50&lt;/scale&gt;&#10;  &lt;cursor&gt;16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6" y="5988676"/>
            <a:ext cx="4442535" cy="582227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44}(\tau) \bar{T}_{44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725009"/>
            <a:ext cx="2315721" cy="41572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4}(\tau) \bar T_{1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725008"/>
            <a:ext cx="2315721" cy="4157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1}(\tau) \bar T_{4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725008"/>
            <a:ext cx="2315721" cy="4157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1"/>
          <a:srcRect l="13378" t="9243" r="59250" b="66874"/>
          <a:stretch/>
        </p:blipFill>
        <p:spPr>
          <a:xfrm>
            <a:off x="2016244" y="2454853"/>
            <a:ext cx="1152767" cy="79502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368229" y="1109571"/>
            <a:ext cx="364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PR </a:t>
            </a:r>
            <a:r>
              <a:rPr lang="en-US" altLang="ja-JP" sz="2000" b="1" dirty="0" smtClean="0"/>
              <a:t>D96</a:t>
            </a:r>
            <a:r>
              <a:rPr lang="en-US" altLang="ja-JP" sz="2000" dirty="0"/>
              <a:t>, 111502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(2017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_V = \frac{ \langle \bar{T}_{00}^2\rangle}{VT^2}&#10;\end{align*}&lt;/body&gt;&#10;  &lt;fcolor&gt;FFFFFFFF&lt;/fcolor&gt;&#10;  &lt;bcolor&gt;FFFFFFFF&lt;/bcolor&gt;&#10;  &lt;transparent&gt;True&lt;/transparent&gt;&#10;  &lt;resolution&gt;1800&lt;/resolution&gt;&#10;  &lt;imageh&gt;549&lt;/imageh&gt;&#10;  &lt;imagew&gt;118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75" y="5988677"/>
            <a:ext cx="1253537" cy="5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1" y="4082612"/>
            <a:ext cx="1695406" cy="233243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990557" y="5403672"/>
            <a:ext cx="3238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</a:p>
          <a:p>
            <a:r>
              <a:rPr lang="en-US" altLang="ja-JP" sz="2800" dirty="0" smtClean="0"/>
              <a:t>Action-at-a-distance</a:t>
            </a:r>
            <a:endParaRPr kumimoji="1" lang="ja-JP" altLang="en-US" sz="2800" dirty="0"/>
          </a:p>
        </p:txBody>
      </p:sp>
      <p:sp>
        <p:nvSpPr>
          <p:cNvPr id="8" name="楕円 7"/>
          <p:cNvSpPr/>
          <p:nvPr/>
        </p:nvSpPr>
        <p:spPr>
          <a:xfrm>
            <a:off x="2324100" y="2789730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6288943" y="2789730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矢印 9"/>
          <p:cNvSpPr/>
          <p:nvPr/>
        </p:nvSpPr>
        <p:spPr>
          <a:xfrm>
            <a:off x="5580535" y="2931565"/>
            <a:ext cx="978408" cy="256330"/>
          </a:xfrm>
          <a:prstGeom prst="leftArrow">
            <a:avLst>
              <a:gd name="adj1" fmla="val 50000"/>
              <a:gd name="adj2" fmla="val 1132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68" y="3557551"/>
            <a:ext cx="1692275" cy="476250"/>
          </a:xfrm>
          <a:prstGeom prst="rect">
            <a:avLst/>
          </a:prstGeom>
        </p:spPr>
      </p:pic>
      <p:sp>
        <p:nvSpPr>
          <p:cNvPr id="12" name="左矢印 11"/>
          <p:cNvSpPr/>
          <p:nvPr/>
        </p:nvSpPr>
        <p:spPr>
          <a:xfrm rot="10800000">
            <a:off x="2594100" y="2931565"/>
            <a:ext cx="978408" cy="256330"/>
          </a:xfrm>
          <a:prstGeom prst="leftArrow">
            <a:avLst>
              <a:gd name="adj1" fmla="val 50000"/>
              <a:gd name="adj2" fmla="val 1132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68" y="4218440"/>
            <a:ext cx="1836208" cy="5736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90" y="2512955"/>
            <a:ext cx="751418" cy="16615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59" y="2512955"/>
            <a:ext cx="757767" cy="1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208412"/>
            <a:ext cx="7886700" cy="1325563"/>
          </a:xfrm>
        </p:spPr>
        <p:txBody>
          <a:bodyPr/>
          <a:lstStyle/>
          <a:p>
            <a:r>
              <a:rPr lang="en-US" altLang="ja-JP" dirty="0" smtClean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</a:rPr>
              <a:t>Analysis</a:t>
            </a:r>
            <a:r>
              <a:rPr kumimoji="1" lang="en-US" altLang="ja-JP" dirty="0" smtClean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</a:rPr>
              <a:t> of Stress Tensor</a:t>
            </a:r>
            <a:br>
              <a:rPr kumimoji="1" lang="en-US" altLang="ja-JP" dirty="0" smtClean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</a:rPr>
            </a:br>
            <a:r>
              <a:rPr lang="en-US" altLang="ja-JP" dirty="0" smtClean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</a:rPr>
              <a:t>in QQ System</a:t>
            </a:r>
            <a:endParaRPr kumimoji="1" lang="ja-JP" altLang="en-US" dirty="0">
              <a:effectLst>
                <a:glow rad="101600">
                  <a:schemeClr val="accent1">
                    <a:lumMod val="50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2382359" y="3318478"/>
            <a:ext cx="4379281" cy="3161777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3976189" y="1890486"/>
            <a:ext cx="279400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158385" y="4653935"/>
            <a:ext cx="4415246" cy="1860076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412414" y="1733620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Preparing Static QQ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76" y="3270202"/>
            <a:ext cx="4170593" cy="321048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634489" y="2370162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" name="平行四辺形 3"/>
          <p:cNvSpPr/>
          <p:nvPr/>
        </p:nvSpPr>
        <p:spPr>
          <a:xfrm>
            <a:off x="628650" y="2840947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55017" y="1733620"/>
            <a:ext cx="4286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for spatial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Multi-hit for temporal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</a:t>
            </a:r>
            <a:r>
              <a:rPr kumimoji="1" lang="en-US" altLang="ja-JP" sz="2400" dirty="0" smtClean="0"/>
              <a:t>gradient flow for W(R,T)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7" y="2029567"/>
            <a:ext cx="256556" cy="231112"/>
          </a:xfrm>
          <a:prstGeom prst="rect">
            <a:avLst/>
          </a:prstGeom>
        </p:spPr>
      </p:pic>
      <p:sp>
        <p:nvSpPr>
          <p:cNvPr id="10" name="楕円 9"/>
          <p:cNvSpPr>
            <a:spLocks noChangeAspect="1"/>
          </p:cNvSpPr>
          <p:nvPr/>
        </p:nvSpPr>
        <p:spPr>
          <a:xfrm>
            <a:off x="1543811" y="311632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006380" y="311632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1633811" y="2781300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096380" y="2733719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88975" y="1329067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69" y="1850455"/>
            <a:ext cx="959908" cy="264583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V(R) = - \lim_{T\to\infty} \log \langle W(R,T) \rangle&#10;\end{align*}&lt;/body&gt;&#10;  &lt;fcolor&gt;FFFFFFFF&lt;/fcolor&gt;&#10;  &lt;bcolor&gt;FF000000&lt;/bcolor&gt;&#10;  &lt;transparent&gt;True&lt;/transparent&gt;&#10;  &lt;resolution&gt;1800&lt;/resolution&gt;&#10;  &lt;imageh&gt;351&lt;/imageh&gt;&#10;  &lt;imagew&gt;3156&lt;/imagew&gt;&#10;  &lt;scale&gt;50&lt;/scale&gt;&#10;  &lt;cursor&gt;7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9" y="4991736"/>
            <a:ext cx="3340100" cy="371475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>
            <a:off x="3465851" y="2370162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1664570" y="3905695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19" y="3648937"/>
            <a:ext cx="188383" cy="18309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30" y="2475607"/>
            <a:ext cx="178858" cy="17885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9" y="5609448"/>
            <a:ext cx="4103157" cy="623358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6527800" y="523240"/>
            <a:ext cx="279400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5" y="2990049"/>
            <a:ext cx="175683" cy="23389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03" y="2954066"/>
            <a:ext cx="175683" cy="269875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823581" y="4186850"/>
            <a:ext cx="1839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potential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at b=6.6</a:t>
            </a:r>
          </a:p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(a=0.038 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kumimoji="1" lang="ja-JP" altLang="en-US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869679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219916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Simulation: </a:t>
            </a:r>
            <a:r>
              <a:rPr lang="en-US" altLang="ja-JP" sz="2400" dirty="0" err="1" smtClean="0"/>
              <a:t>bluegene</a:t>
            </a:r>
            <a:r>
              <a:rPr lang="en-US" altLang="ja-JP" sz="2400" dirty="0" smtClean="0"/>
              <a:t>/Q@KEK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916" y="3761739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686550" y="4789170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58370" y="54809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251356" y="4572000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64466" y="514849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816162" y="4330647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64537" y="4765524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平行四辺形 45"/>
          <p:cNvSpPr/>
          <p:nvPr/>
        </p:nvSpPr>
        <p:spPr>
          <a:xfrm rot="5400000" flipV="1">
            <a:off x="5812586" y="2713517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平行四辺形 42"/>
          <p:cNvSpPr/>
          <p:nvPr/>
        </p:nvSpPr>
        <p:spPr>
          <a:xfrm>
            <a:off x="6762750" y="2728234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平行四辺形 44"/>
          <p:cNvSpPr/>
          <p:nvPr/>
        </p:nvSpPr>
        <p:spPr>
          <a:xfrm>
            <a:off x="5421623" y="2725466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5400000" flipV="1">
            <a:off x="6293271" y="318722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/>
        </p:nvSpPr>
        <p:spPr>
          <a:xfrm>
            <a:off x="5414160" y="2725466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6181268" y="30008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7896398" y="3000848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6137571" y="3331049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0" y="3455259"/>
            <a:ext cx="188383" cy="183092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66" y="2780878"/>
            <a:ext cx="175683" cy="233892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74" y="2780878"/>
            <a:ext cx="175683" cy="269875"/>
          </a:xfrm>
          <a:prstGeom prst="rect">
            <a:avLst/>
          </a:prstGeom>
        </p:spPr>
      </p:pic>
      <p:cxnSp>
        <p:nvCxnSpPr>
          <p:cNvPr id="51" name="直線コネクタ 50"/>
          <p:cNvCxnSpPr>
            <a:stCxn id="34" idx="6"/>
            <a:endCxn id="35" idx="2"/>
          </p:cNvCxnSpPr>
          <p:nvPr/>
        </p:nvCxnSpPr>
        <p:spPr>
          <a:xfrm>
            <a:off x="6361268" y="3090848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平行四辺形 46"/>
          <p:cNvSpPr/>
          <p:nvPr/>
        </p:nvSpPr>
        <p:spPr>
          <a:xfrm rot="5400000" flipV="1">
            <a:off x="6293272" y="2234051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下矢印 51"/>
          <p:cNvSpPr/>
          <p:nvPr/>
        </p:nvSpPr>
        <p:spPr>
          <a:xfrm rot="1635065">
            <a:off x="7116126" y="2414569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53" name="楕円 52"/>
          <p:cNvSpPr>
            <a:spLocks noChangeAspect="1"/>
          </p:cNvSpPr>
          <p:nvPr/>
        </p:nvSpPr>
        <p:spPr>
          <a:xfrm>
            <a:off x="7061519" y="299689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925299" y="194946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6053420" y="2315907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765074" y="2315907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6060822" y="1717658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1" y="1725372"/>
            <a:ext cx="206614" cy="18495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9" y="2143693"/>
            <a:ext cx="191618" cy="264933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54" y="1981038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8338909" y="2632167"/>
            <a:ext cx="515372" cy="53437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180744" y="2094048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402819" y="2730590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9" name="平行四辺形 8"/>
          <p:cNvSpPr/>
          <p:nvPr/>
        </p:nvSpPr>
        <p:spPr>
          <a:xfrm>
            <a:off x="5396980" y="3201375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97" y="2389995"/>
            <a:ext cx="256556" cy="231112"/>
          </a:xfrm>
          <a:prstGeom prst="rect">
            <a:avLst/>
          </a:prstGeom>
        </p:spPr>
      </p:pic>
      <p:sp>
        <p:nvSpPr>
          <p:cNvPr id="11" name="楕円 10"/>
          <p:cNvSpPr>
            <a:spLocks noChangeAspect="1"/>
          </p:cNvSpPr>
          <p:nvPr/>
        </p:nvSpPr>
        <p:spPr>
          <a:xfrm>
            <a:off x="6312141" y="347675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7774710" y="3476757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402141" y="3141728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864710" y="3094147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92141" y="1576278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35" y="2097666"/>
            <a:ext cx="959908" cy="264583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8234181" y="2730590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432900" y="4266123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49" y="4009365"/>
            <a:ext cx="188383" cy="18309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46" y="2719139"/>
            <a:ext cx="393786" cy="393786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05" y="3350477"/>
            <a:ext cx="175683" cy="23389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3" y="3314494"/>
            <a:ext cx="175683" cy="26987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167890" y="1817371"/>
            <a:ext cx="2775257" cy="49853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283130" y="2160269"/>
            <a:ext cx="1663337" cy="2317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11" y="2374936"/>
            <a:ext cx="1091236" cy="149528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03322" y="1464207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=1.0</a:t>
            </a:r>
            <a:endParaRPr kumimoji="1" lang="ja-JP" alt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61852" y="2436171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=3.0</a:t>
            </a:r>
            <a:endParaRPr kumimoji="1" lang="ja-JP" altLang="en-US" sz="2400" dirty="0" smtClean="0">
              <a:solidFill>
                <a:srgbClr val="FF0000"/>
              </a:solidFill>
              <a:effectLst>
                <a:glow rad="101600">
                  <a:schemeClr val="tx1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51233" y="246379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=4.0</a:t>
            </a:r>
            <a:endParaRPr kumimoji="1" lang="ja-JP" altLang="en-US" sz="24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 </a:t>
            </a:r>
            <a:r>
              <a:rPr kumimoji="1" lang="en-US" altLang="ja-JP" dirty="0" smtClean="0"/>
              <a:t>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41172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50982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  <a:endParaRPr kumimoji="1" lang="en-US" altLang="ja-JP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 rot="1520493">
            <a:off x="2564781" y="279423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2045238">
            <a:off x="3627345" y="3173715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41172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50982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Then, </a:t>
            </a:r>
            <a:r>
              <a:rPr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441911" y="2782052"/>
            <a:ext cx="881652" cy="840438"/>
            <a:chOff x="2172008" y="2875950"/>
            <a:chExt cx="881652" cy="689212"/>
          </a:xfrm>
        </p:grpSpPr>
        <p:sp>
          <p:nvSpPr>
            <p:cNvPr id="9" name="正方形/長方形 8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141495" y="2344685"/>
            <a:ext cx="993528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626835" y="2852970"/>
            <a:ext cx="1013638" cy="1075972"/>
            <a:chOff x="2368356" y="2960914"/>
            <a:chExt cx="976486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368356" y="2960914"/>
              <a:ext cx="976486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 rot="1520493">
            <a:off x="2564781" y="279423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27345" y="3173715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Symmetry</a:t>
            </a:r>
            <a:r>
              <a:rPr kumimoji="1" lang="en-US" altLang="ja-JP" dirty="0" smtClean="0"/>
              <a:t> on </a:t>
            </a:r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547315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94" y="3749855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284&lt;/imageh&gt;&#10;  &lt;imagew&gt;1342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1" y="5341565"/>
            <a:ext cx="1754327" cy="37125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4763545" y="4918212"/>
            <a:ext cx="4014652" cy="186892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84007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151098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95703" y="1139870"/>
            <a:ext cx="2823540" cy="149168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95703" y="1139870"/>
            <a:ext cx="2823540" cy="149168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314083" y="5214279"/>
            <a:ext cx="39914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r>
              <a:rPr lang="en-US" altLang="ja-JP" sz="2800" dirty="0" smtClean="0"/>
              <a:t>Local interaction</a:t>
            </a:r>
          </a:p>
          <a:p>
            <a:r>
              <a:rPr lang="en-US" altLang="ja-JP" sz="2800" dirty="0" smtClean="0"/>
              <a:t>“Action through medium”</a:t>
            </a:r>
            <a:endParaRPr lang="ja-JP" altLang="en-US" sz="28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-42672"/>
            <a:ext cx="9144000" cy="6203529"/>
            <a:chOff x="0" y="-42672"/>
            <a:chExt cx="9144000" cy="6203529"/>
          </a:xfrm>
          <a:scene3d>
            <a:camera prst="perspectiveRelaxedModerately" fov="3900000"/>
            <a:lightRig rig="threePt" dir="t"/>
          </a:scene3d>
        </p:grpSpPr>
        <p:cxnSp>
          <p:nvCxnSpPr>
            <p:cNvPr id="13" name="直線コネクタ 12"/>
            <p:cNvCxnSpPr/>
            <p:nvPr/>
          </p:nvCxnSpPr>
          <p:spPr>
            <a:xfrm flipV="1">
              <a:off x="0" y="3053034"/>
              <a:ext cx="9144000" cy="0"/>
            </a:xfrm>
            <a:prstGeom prst="line">
              <a:avLst/>
            </a:prstGeom>
            <a:ln w="9525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フリーフォーム 16"/>
            <p:cNvSpPr/>
            <p:nvPr/>
          </p:nvSpPr>
          <p:spPr>
            <a:xfrm>
              <a:off x="2749296" y="2706234"/>
              <a:ext cx="3663696" cy="286902"/>
            </a:xfrm>
            <a:custGeom>
              <a:avLst/>
              <a:gdLst>
                <a:gd name="connsiteX0" fmla="*/ 0 w 3663696"/>
                <a:gd name="connsiteY0" fmla="*/ 280806 h 286902"/>
                <a:gd name="connsiteX1" fmla="*/ 646176 w 3663696"/>
                <a:gd name="connsiteY1" fmla="*/ 110118 h 286902"/>
                <a:gd name="connsiteX2" fmla="*/ 1426464 w 3663696"/>
                <a:gd name="connsiteY2" fmla="*/ 30870 h 286902"/>
                <a:gd name="connsiteX3" fmla="*/ 1987296 w 3663696"/>
                <a:gd name="connsiteY3" fmla="*/ 390 h 286902"/>
                <a:gd name="connsiteX4" fmla="*/ 2474976 w 3663696"/>
                <a:gd name="connsiteY4" fmla="*/ 49158 h 286902"/>
                <a:gd name="connsiteX5" fmla="*/ 3005328 w 3663696"/>
                <a:gd name="connsiteY5" fmla="*/ 134502 h 286902"/>
                <a:gd name="connsiteX6" fmla="*/ 3432048 w 3663696"/>
                <a:gd name="connsiteY6" fmla="*/ 219846 h 286902"/>
                <a:gd name="connsiteX7" fmla="*/ 3663696 w 3663696"/>
                <a:gd name="connsiteY7" fmla="*/ 286902 h 28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3696" h="286902">
                  <a:moveTo>
                    <a:pt x="0" y="280806"/>
                  </a:moveTo>
                  <a:cubicBezTo>
                    <a:pt x="204216" y="216290"/>
                    <a:pt x="408432" y="151774"/>
                    <a:pt x="646176" y="110118"/>
                  </a:cubicBezTo>
                  <a:cubicBezTo>
                    <a:pt x="883920" y="68462"/>
                    <a:pt x="1202944" y="49158"/>
                    <a:pt x="1426464" y="30870"/>
                  </a:cubicBezTo>
                  <a:cubicBezTo>
                    <a:pt x="1649984" y="12582"/>
                    <a:pt x="1812544" y="-2658"/>
                    <a:pt x="1987296" y="390"/>
                  </a:cubicBezTo>
                  <a:cubicBezTo>
                    <a:pt x="2162048" y="3438"/>
                    <a:pt x="2305304" y="26806"/>
                    <a:pt x="2474976" y="49158"/>
                  </a:cubicBezTo>
                  <a:cubicBezTo>
                    <a:pt x="2644648" y="71510"/>
                    <a:pt x="2845816" y="106054"/>
                    <a:pt x="3005328" y="134502"/>
                  </a:cubicBezTo>
                  <a:cubicBezTo>
                    <a:pt x="3164840" y="162950"/>
                    <a:pt x="3322320" y="194446"/>
                    <a:pt x="3432048" y="219846"/>
                  </a:cubicBezTo>
                  <a:cubicBezTo>
                    <a:pt x="3541776" y="245246"/>
                    <a:pt x="3602736" y="266074"/>
                    <a:pt x="3663696" y="286902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 flipV="1">
              <a:off x="2749296" y="3138516"/>
              <a:ext cx="3663696" cy="286902"/>
            </a:xfrm>
            <a:custGeom>
              <a:avLst/>
              <a:gdLst>
                <a:gd name="connsiteX0" fmla="*/ 0 w 3663696"/>
                <a:gd name="connsiteY0" fmla="*/ 280806 h 286902"/>
                <a:gd name="connsiteX1" fmla="*/ 646176 w 3663696"/>
                <a:gd name="connsiteY1" fmla="*/ 110118 h 286902"/>
                <a:gd name="connsiteX2" fmla="*/ 1426464 w 3663696"/>
                <a:gd name="connsiteY2" fmla="*/ 30870 h 286902"/>
                <a:gd name="connsiteX3" fmla="*/ 1987296 w 3663696"/>
                <a:gd name="connsiteY3" fmla="*/ 390 h 286902"/>
                <a:gd name="connsiteX4" fmla="*/ 2474976 w 3663696"/>
                <a:gd name="connsiteY4" fmla="*/ 49158 h 286902"/>
                <a:gd name="connsiteX5" fmla="*/ 3005328 w 3663696"/>
                <a:gd name="connsiteY5" fmla="*/ 134502 h 286902"/>
                <a:gd name="connsiteX6" fmla="*/ 3432048 w 3663696"/>
                <a:gd name="connsiteY6" fmla="*/ 219846 h 286902"/>
                <a:gd name="connsiteX7" fmla="*/ 3663696 w 3663696"/>
                <a:gd name="connsiteY7" fmla="*/ 286902 h 28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3696" h="286902">
                  <a:moveTo>
                    <a:pt x="0" y="280806"/>
                  </a:moveTo>
                  <a:cubicBezTo>
                    <a:pt x="204216" y="216290"/>
                    <a:pt x="408432" y="151774"/>
                    <a:pt x="646176" y="110118"/>
                  </a:cubicBezTo>
                  <a:cubicBezTo>
                    <a:pt x="883920" y="68462"/>
                    <a:pt x="1202944" y="49158"/>
                    <a:pt x="1426464" y="30870"/>
                  </a:cubicBezTo>
                  <a:cubicBezTo>
                    <a:pt x="1649984" y="12582"/>
                    <a:pt x="1812544" y="-2658"/>
                    <a:pt x="1987296" y="390"/>
                  </a:cubicBezTo>
                  <a:cubicBezTo>
                    <a:pt x="2162048" y="3438"/>
                    <a:pt x="2305304" y="26806"/>
                    <a:pt x="2474976" y="49158"/>
                  </a:cubicBezTo>
                  <a:cubicBezTo>
                    <a:pt x="2644648" y="71510"/>
                    <a:pt x="2845816" y="106054"/>
                    <a:pt x="3005328" y="134502"/>
                  </a:cubicBezTo>
                  <a:cubicBezTo>
                    <a:pt x="3164840" y="162950"/>
                    <a:pt x="3322320" y="194446"/>
                    <a:pt x="3432048" y="219846"/>
                  </a:cubicBezTo>
                  <a:cubicBezTo>
                    <a:pt x="3541776" y="245246"/>
                    <a:pt x="3602736" y="266074"/>
                    <a:pt x="3663696" y="286902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2731008" y="2218249"/>
              <a:ext cx="3675888" cy="671255"/>
            </a:xfrm>
            <a:custGeom>
              <a:avLst/>
              <a:gdLst>
                <a:gd name="connsiteX0" fmla="*/ 0 w 3675888"/>
                <a:gd name="connsiteY0" fmla="*/ 671255 h 671255"/>
                <a:gd name="connsiteX1" fmla="*/ 231648 w 3675888"/>
                <a:gd name="connsiteY1" fmla="*/ 470087 h 671255"/>
                <a:gd name="connsiteX2" fmla="*/ 463296 w 3675888"/>
                <a:gd name="connsiteY2" fmla="*/ 323783 h 671255"/>
                <a:gd name="connsiteX3" fmla="*/ 804672 w 3675888"/>
                <a:gd name="connsiteY3" fmla="*/ 177479 h 671255"/>
                <a:gd name="connsiteX4" fmla="*/ 1085088 w 3675888"/>
                <a:gd name="connsiteY4" fmla="*/ 92135 h 671255"/>
                <a:gd name="connsiteX5" fmla="*/ 1517904 w 3675888"/>
                <a:gd name="connsiteY5" fmla="*/ 12887 h 671255"/>
                <a:gd name="connsiteX6" fmla="*/ 1883664 w 3675888"/>
                <a:gd name="connsiteY6" fmla="*/ 695 h 671255"/>
                <a:gd name="connsiteX7" fmla="*/ 2231136 w 3675888"/>
                <a:gd name="connsiteY7" fmla="*/ 18983 h 671255"/>
                <a:gd name="connsiteX8" fmla="*/ 2554224 w 3675888"/>
                <a:gd name="connsiteY8" fmla="*/ 86039 h 671255"/>
                <a:gd name="connsiteX9" fmla="*/ 2852928 w 3675888"/>
                <a:gd name="connsiteY9" fmla="*/ 177479 h 671255"/>
                <a:gd name="connsiteX10" fmla="*/ 3133344 w 3675888"/>
                <a:gd name="connsiteY10" fmla="*/ 287207 h 671255"/>
                <a:gd name="connsiteX11" fmla="*/ 3377184 w 3675888"/>
                <a:gd name="connsiteY11" fmla="*/ 433511 h 671255"/>
                <a:gd name="connsiteX12" fmla="*/ 3675888 w 3675888"/>
                <a:gd name="connsiteY12" fmla="*/ 671255 h 67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5888" h="671255">
                  <a:moveTo>
                    <a:pt x="0" y="671255"/>
                  </a:moveTo>
                  <a:cubicBezTo>
                    <a:pt x="77216" y="599627"/>
                    <a:pt x="154432" y="527999"/>
                    <a:pt x="231648" y="470087"/>
                  </a:cubicBezTo>
                  <a:cubicBezTo>
                    <a:pt x="308864" y="412175"/>
                    <a:pt x="367792" y="372551"/>
                    <a:pt x="463296" y="323783"/>
                  </a:cubicBezTo>
                  <a:cubicBezTo>
                    <a:pt x="558800" y="275015"/>
                    <a:pt x="701040" y="216087"/>
                    <a:pt x="804672" y="177479"/>
                  </a:cubicBezTo>
                  <a:cubicBezTo>
                    <a:pt x="908304" y="138871"/>
                    <a:pt x="966216" y="119567"/>
                    <a:pt x="1085088" y="92135"/>
                  </a:cubicBezTo>
                  <a:cubicBezTo>
                    <a:pt x="1203960" y="64703"/>
                    <a:pt x="1384808" y="28127"/>
                    <a:pt x="1517904" y="12887"/>
                  </a:cubicBezTo>
                  <a:cubicBezTo>
                    <a:pt x="1651000" y="-2353"/>
                    <a:pt x="1764792" y="-321"/>
                    <a:pt x="1883664" y="695"/>
                  </a:cubicBezTo>
                  <a:cubicBezTo>
                    <a:pt x="2002536" y="1711"/>
                    <a:pt x="2119376" y="4759"/>
                    <a:pt x="2231136" y="18983"/>
                  </a:cubicBezTo>
                  <a:cubicBezTo>
                    <a:pt x="2342896" y="33207"/>
                    <a:pt x="2450592" y="59623"/>
                    <a:pt x="2554224" y="86039"/>
                  </a:cubicBezTo>
                  <a:cubicBezTo>
                    <a:pt x="2657856" y="112455"/>
                    <a:pt x="2756408" y="143951"/>
                    <a:pt x="2852928" y="177479"/>
                  </a:cubicBezTo>
                  <a:cubicBezTo>
                    <a:pt x="2949448" y="211007"/>
                    <a:pt x="3045968" y="244535"/>
                    <a:pt x="3133344" y="287207"/>
                  </a:cubicBezTo>
                  <a:cubicBezTo>
                    <a:pt x="3220720" y="329879"/>
                    <a:pt x="3286760" y="369503"/>
                    <a:pt x="3377184" y="433511"/>
                  </a:cubicBezTo>
                  <a:cubicBezTo>
                    <a:pt x="3467608" y="497519"/>
                    <a:pt x="3571748" y="584387"/>
                    <a:pt x="3675888" y="67125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 flipV="1">
              <a:off x="2731008" y="3232859"/>
              <a:ext cx="3675888" cy="671255"/>
            </a:xfrm>
            <a:custGeom>
              <a:avLst/>
              <a:gdLst>
                <a:gd name="connsiteX0" fmla="*/ 0 w 3675888"/>
                <a:gd name="connsiteY0" fmla="*/ 671255 h 671255"/>
                <a:gd name="connsiteX1" fmla="*/ 231648 w 3675888"/>
                <a:gd name="connsiteY1" fmla="*/ 470087 h 671255"/>
                <a:gd name="connsiteX2" fmla="*/ 463296 w 3675888"/>
                <a:gd name="connsiteY2" fmla="*/ 323783 h 671255"/>
                <a:gd name="connsiteX3" fmla="*/ 804672 w 3675888"/>
                <a:gd name="connsiteY3" fmla="*/ 177479 h 671255"/>
                <a:gd name="connsiteX4" fmla="*/ 1085088 w 3675888"/>
                <a:gd name="connsiteY4" fmla="*/ 92135 h 671255"/>
                <a:gd name="connsiteX5" fmla="*/ 1517904 w 3675888"/>
                <a:gd name="connsiteY5" fmla="*/ 12887 h 671255"/>
                <a:gd name="connsiteX6" fmla="*/ 1883664 w 3675888"/>
                <a:gd name="connsiteY6" fmla="*/ 695 h 671255"/>
                <a:gd name="connsiteX7" fmla="*/ 2231136 w 3675888"/>
                <a:gd name="connsiteY7" fmla="*/ 18983 h 671255"/>
                <a:gd name="connsiteX8" fmla="*/ 2554224 w 3675888"/>
                <a:gd name="connsiteY8" fmla="*/ 86039 h 671255"/>
                <a:gd name="connsiteX9" fmla="*/ 2852928 w 3675888"/>
                <a:gd name="connsiteY9" fmla="*/ 177479 h 671255"/>
                <a:gd name="connsiteX10" fmla="*/ 3133344 w 3675888"/>
                <a:gd name="connsiteY10" fmla="*/ 287207 h 671255"/>
                <a:gd name="connsiteX11" fmla="*/ 3377184 w 3675888"/>
                <a:gd name="connsiteY11" fmla="*/ 433511 h 671255"/>
                <a:gd name="connsiteX12" fmla="*/ 3675888 w 3675888"/>
                <a:gd name="connsiteY12" fmla="*/ 671255 h 67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5888" h="671255">
                  <a:moveTo>
                    <a:pt x="0" y="671255"/>
                  </a:moveTo>
                  <a:cubicBezTo>
                    <a:pt x="77216" y="599627"/>
                    <a:pt x="154432" y="527999"/>
                    <a:pt x="231648" y="470087"/>
                  </a:cubicBezTo>
                  <a:cubicBezTo>
                    <a:pt x="308864" y="412175"/>
                    <a:pt x="367792" y="372551"/>
                    <a:pt x="463296" y="323783"/>
                  </a:cubicBezTo>
                  <a:cubicBezTo>
                    <a:pt x="558800" y="275015"/>
                    <a:pt x="701040" y="216087"/>
                    <a:pt x="804672" y="177479"/>
                  </a:cubicBezTo>
                  <a:cubicBezTo>
                    <a:pt x="908304" y="138871"/>
                    <a:pt x="966216" y="119567"/>
                    <a:pt x="1085088" y="92135"/>
                  </a:cubicBezTo>
                  <a:cubicBezTo>
                    <a:pt x="1203960" y="64703"/>
                    <a:pt x="1384808" y="28127"/>
                    <a:pt x="1517904" y="12887"/>
                  </a:cubicBezTo>
                  <a:cubicBezTo>
                    <a:pt x="1651000" y="-2353"/>
                    <a:pt x="1764792" y="-321"/>
                    <a:pt x="1883664" y="695"/>
                  </a:cubicBezTo>
                  <a:cubicBezTo>
                    <a:pt x="2002536" y="1711"/>
                    <a:pt x="2119376" y="4759"/>
                    <a:pt x="2231136" y="18983"/>
                  </a:cubicBezTo>
                  <a:cubicBezTo>
                    <a:pt x="2342896" y="33207"/>
                    <a:pt x="2450592" y="59623"/>
                    <a:pt x="2554224" y="86039"/>
                  </a:cubicBezTo>
                  <a:cubicBezTo>
                    <a:pt x="2657856" y="112455"/>
                    <a:pt x="2756408" y="143951"/>
                    <a:pt x="2852928" y="177479"/>
                  </a:cubicBezTo>
                  <a:cubicBezTo>
                    <a:pt x="2949448" y="211007"/>
                    <a:pt x="3045968" y="244535"/>
                    <a:pt x="3133344" y="287207"/>
                  </a:cubicBezTo>
                  <a:cubicBezTo>
                    <a:pt x="3220720" y="329879"/>
                    <a:pt x="3286760" y="369503"/>
                    <a:pt x="3377184" y="433511"/>
                  </a:cubicBezTo>
                  <a:cubicBezTo>
                    <a:pt x="3467608" y="497519"/>
                    <a:pt x="3571748" y="584387"/>
                    <a:pt x="3675888" y="671255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2682240" y="1548230"/>
              <a:ext cx="3779520" cy="1304698"/>
            </a:xfrm>
            <a:custGeom>
              <a:avLst/>
              <a:gdLst>
                <a:gd name="connsiteX0" fmla="*/ 0 w 3779520"/>
                <a:gd name="connsiteY0" fmla="*/ 1304698 h 1304698"/>
                <a:gd name="connsiteX1" fmla="*/ 152400 w 3779520"/>
                <a:gd name="connsiteY1" fmla="*/ 1042570 h 1304698"/>
                <a:gd name="connsiteX2" fmla="*/ 323088 w 3779520"/>
                <a:gd name="connsiteY2" fmla="*/ 804826 h 1304698"/>
                <a:gd name="connsiteX3" fmla="*/ 591312 w 3779520"/>
                <a:gd name="connsiteY3" fmla="*/ 518314 h 1304698"/>
                <a:gd name="connsiteX4" fmla="*/ 883920 w 3779520"/>
                <a:gd name="connsiteY4" fmla="*/ 304954 h 1304698"/>
                <a:gd name="connsiteX5" fmla="*/ 1207008 w 3779520"/>
                <a:gd name="connsiteY5" fmla="*/ 134266 h 1304698"/>
                <a:gd name="connsiteX6" fmla="*/ 1542288 w 3779520"/>
                <a:gd name="connsiteY6" fmla="*/ 48922 h 1304698"/>
                <a:gd name="connsiteX7" fmla="*/ 1871472 w 3779520"/>
                <a:gd name="connsiteY7" fmla="*/ 154 h 1304698"/>
                <a:gd name="connsiteX8" fmla="*/ 2231136 w 3779520"/>
                <a:gd name="connsiteY8" fmla="*/ 36730 h 1304698"/>
                <a:gd name="connsiteX9" fmla="*/ 2548128 w 3779520"/>
                <a:gd name="connsiteY9" fmla="*/ 122074 h 1304698"/>
                <a:gd name="connsiteX10" fmla="*/ 2871216 w 3779520"/>
                <a:gd name="connsiteY10" fmla="*/ 274474 h 1304698"/>
                <a:gd name="connsiteX11" fmla="*/ 3108960 w 3779520"/>
                <a:gd name="connsiteY11" fmla="*/ 432970 h 1304698"/>
                <a:gd name="connsiteX12" fmla="*/ 3328416 w 3779520"/>
                <a:gd name="connsiteY12" fmla="*/ 628042 h 1304698"/>
                <a:gd name="connsiteX13" fmla="*/ 3535680 w 3779520"/>
                <a:gd name="connsiteY13" fmla="*/ 871882 h 1304698"/>
                <a:gd name="connsiteX14" fmla="*/ 3694176 w 3779520"/>
                <a:gd name="connsiteY14" fmla="*/ 1115722 h 1304698"/>
                <a:gd name="connsiteX15" fmla="*/ 3779520 w 3779520"/>
                <a:gd name="connsiteY15" fmla="*/ 1286410 h 130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79520" h="1304698">
                  <a:moveTo>
                    <a:pt x="0" y="1304698"/>
                  </a:moveTo>
                  <a:cubicBezTo>
                    <a:pt x="49276" y="1215290"/>
                    <a:pt x="98552" y="1125882"/>
                    <a:pt x="152400" y="1042570"/>
                  </a:cubicBezTo>
                  <a:cubicBezTo>
                    <a:pt x="206248" y="959258"/>
                    <a:pt x="249936" y="892202"/>
                    <a:pt x="323088" y="804826"/>
                  </a:cubicBezTo>
                  <a:cubicBezTo>
                    <a:pt x="396240" y="717450"/>
                    <a:pt x="497840" y="601626"/>
                    <a:pt x="591312" y="518314"/>
                  </a:cubicBezTo>
                  <a:cubicBezTo>
                    <a:pt x="684784" y="435002"/>
                    <a:pt x="781304" y="368962"/>
                    <a:pt x="883920" y="304954"/>
                  </a:cubicBezTo>
                  <a:cubicBezTo>
                    <a:pt x="986536" y="240946"/>
                    <a:pt x="1097280" y="176938"/>
                    <a:pt x="1207008" y="134266"/>
                  </a:cubicBezTo>
                  <a:cubicBezTo>
                    <a:pt x="1316736" y="91594"/>
                    <a:pt x="1431544" y="71274"/>
                    <a:pt x="1542288" y="48922"/>
                  </a:cubicBezTo>
                  <a:cubicBezTo>
                    <a:pt x="1653032" y="26570"/>
                    <a:pt x="1756664" y="2186"/>
                    <a:pt x="1871472" y="154"/>
                  </a:cubicBezTo>
                  <a:cubicBezTo>
                    <a:pt x="1986280" y="-1878"/>
                    <a:pt x="2118360" y="16410"/>
                    <a:pt x="2231136" y="36730"/>
                  </a:cubicBezTo>
                  <a:cubicBezTo>
                    <a:pt x="2343912" y="57050"/>
                    <a:pt x="2441448" y="82450"/>
                    <a:pt x="2548128" y="122074"/>
                  </a:cubicBezTo>
                  <a:cubicBezTo>
                    <a:pt x="2654808" y="161698"/>
                    <a:pt x="2777744" y="222658"/>
                    <a:pt x="2871216" y="274474"/>
                  </a:cubicBezTo>
                  <a:cubicBezTo>
                    <a:pt x="2964688" y="326290"/>
                    <a:pt x="3032760" y="374042"/>
                    <a:pt x="3108960" y="432970"/>
                  </a:cubicBezTo>
                  <a:cubicBezTo>
                    <a:pt x="3185160" y="491898"/>
                    <a:pt x="3257296" y="554890"/>
                    <a:pt x="3328416" y="628042"/>
                  </a:cubicBezTo>
                  <a:cubicBezTo>
                    <a:pt x="3399536" y="701194"/>
                    <a:pt x="3474720" y="790602"/>
                    <a:pt x="3535680" y="871882"/>
                  </a:cubicBezTo>
                  <a:cubicBezTo>
                    <a:pt x="3596640" y="953162"/>
                    <a:pt x="3653536" y="1046634"/>
                    <a:pt x="3694176" y="1115722"/>
                  </a:cubicBezTo>
                  <a:cubicBezTo>
                    <a:pt x="3734816" y="1184810"/>
                    <a:pt x="3757168" y="1235610"/>
                    <a:pt x="3779520" y="128641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 flipV="1">
              <a:off x="2674569" y="3267150"/>
              <a:ext cx="3779520" cy="1304698"/>
            </a:xfrm>
            <a:custGeom>
              <a:avLst/>
              <a:gdLst>
                <a:gd name="connsiteX0" fmla="*/ 0 w 3779520"/>
                <a:gd name="connsiteY0" fmla="*/ 1304698 h 1304698"/>
                <a:gd name="connsiteX1" fmla="*/ 152400 w 3779520"/>
                <a:gd name="connsiteY1" fmla="*/ 1042570 h 1304698"/>
                <a:gd name="connsiteX2" fmla="*/ 323088 w 3779520"/>
                <a:gd name="connsiteY2" fmla="*/ 804826 h 1304698"/>
                <a:gd name="connsiteX3" fmla="*/ 591312 w 3779520"/>
                <a:gd name="connsiteY3" fmla="*/ 518314 h 1304698"/>
                <a:gd name="connsiteX4" fmla="*/ 883920 w 3779520"/>
                <a:gd name="connsiteY4" fmla="*/ 304954 h 1304698"/>
                <a:gd name="connsiteX5" fmla="*/ 1207008 w 3779520"/>
                <a:gd name="connsiteY5" fmla="*/ 134266 h 1304698"/>
                <a:gd name="connsiteX6" fmla="*/ 1542288 w 3779520"/>
                <a:gd name="connsiteY6" fmla="*/ 48922 h 1304698"/>
                <a:gd name="connsiteX7" fmla="*/ 1871472 w 3779520"/>
                <a:gd name="connsiteY7" fmla="*/ 154 h 1304698"/>
                <a:gd name="connsiteX8" fmla="*/ 2231136 w 3779520"/>
                <a:gd name="connsiteY8" fmla="*/ 36730 h 1304698"/>
                <a:gd name="connsiteX9" fmla="*/ 2548128 w 3779520"/>
                <a:gd name="connsiteY9" fmla="*/ 122074 h 1304698"/>
                <a:gd name="connsiteX10" fmla="*/ 2871216 w 3779520"/>
                <a:gd name="connsiteY10" fmla="*/ 274474 h 1304698"/>
                <a:gd name="connsiteX11" fmla="*/ 3108960 w 3779520"/>
                <a:gd name="connsiteY11" fmla="*/ 432970 h 1304698"/>
                <a:gd name="connsiteX12" fmla="*/ 3328416 w 3779520"/>
                <a:gd name="connsiteY12" fmla="*/ 628042 h 1304698"/>
                <a:gd name="connsiteX13" fmla="*/ 3535680 w 3779520"/>
                <a:gd name="connsiteY13" fmla="*/ 871882 h 1304698"/>
                <a:gd name="connsiteX14" fmla="*/ 3694176 w 3779520"/>
                <a:gd name="connsiteY14" fmla="*/ 1115722 h 1304698"/>
                <a:gd name="connsiteX15" fmla="*/ 3779520 w 3779520"/>
                <a:gd name="connsiteY15" fmla="*/ 1286410 h 130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79520" h="1304698">
                  <a:moveTo>
                    <a:pt x="0" y="1304698"/>
                  </a:moveTo>
                  <a:cubicBezTo>
                    <a:pt x="49276" y="1215290"/>
                    <a:pt x="98552" y="1125882"/>
                    <a:pt x="152400" y="1042570"/>
                  </a:cubicBezTo>
                  <a:cubicBezTo>
                    <a:pt x="206248" y="959258"/>
                    <a:pt x="249936" y="892202"/>
                    <a:pt x="323088" y="804826"/>
                  </a:cubicBezTo>
                  <a:cubicBezTo>
                    <a:pt x="396240" y="717450"/>
                    <a:pt x="497840" y="601626"/>
                    <a:pt x="591312" y="518314"/>
                  </a:cubicBezTo>
                  <a:cubicBezTo>
                    <a:pt x="684784" y="435002"/>
                    <a:pt x="781304" y="368962"/>
                    <a:pt x="883920" y="304954"/>
                  </a:cubicBezTo>
                  <a:cubicBezTo>
                    <a:pt x="986536" y="240946"/>
                    <a:pt x="1097280" y="176938"/>
                    <a:pt x="1207008" y="134266"/>
                  </a:cubicBezTo>
                  <a:cubicBezTo>
                    <a:pt x="1316736" y="91594"/>
                    <a:pt x="1431544" y="71274"/>
                    <a:pt x="1542288" y="48922"/>
                  </a:cubicBezTo>
                  <a:cubicBezTo>
                    <a:pt x="1653032" y="26570"/>
                    <a:pt x="1756664" y="2186"/>
                    <a:pt x="1871472" y="154"/>
                  </a:cubicBezTo>
                  <a:cubicBezTo>
                    <a:pt x="1986280" y="-1878"/>
                    <a:pt x="2118360" y="16410"/>
                    <a:pt x="2231136" y="36730"/>
                  </a:cubicBezTo>
                  <a:cubicBezTo>
                    <a:pt x="2343912" y="57050"/>
                    <a:pt x="2441448" y="82450"/>
                    <a:pt x="2548128" y="122074"/>
                  </a:cubicBezTo>
                  <a:cubicBezTo>
                    <a:pt x="2654808" y="161698"/>
                    <a:pt x="2777744" y="222658"/>
                    <a:pt x="2871216" y="274474"/>
                  </a:cubicBezTo>
                  <a:cubicBezTo>
                    <a:pt x="2964688" y="326290"/>
                    <a:pt x="3032760" y="374042"/>
                    <a:pt x="3108960" y="432970"/>
                  </a:cubicBezTo>
                  <a:cubicBezTo>
                    <a:pt x="3185160" y="491898"/>
                    <a:pt x="3257296" y="554890"/>
                    <a:pt x="3328416" y="628042"/>
                  </a:cubicBezTo>
                  <a:cubicBezTo>
                    <a:pt x="3399536" y="701194"/>
                    <a:pt x="3474720" y="790602"/>
                    <a:pt x="3535680" y="871882"/>
                  </a:cubicBezTo>
                  <a:cubicBezTo>
                    <a:pt x="3596640" y="953162"/>
                    <a:pt x="3653536" y="1046634"/>
                    <a:pt x="3694176" y="1115722"/>
                  </a:cubicBezTo>
                  <a:cubicBezTo>
                    <a:pt x="3734816" y="1184810"/>
                    <a:pt x="3757168" y="1235610"/>
                    <a:pt x="3779520" y="128641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2602992" y="675820"/>
              <a:ext cx="3913632" cy="2195396"/>
            </a:xfrm>
            <a:custGeom>
              <a:avLst/>
              <a:gdLst>
                <a:gd name="connsiteX0" fmla="*/ 0 w 3913632"/>
                <a:gd name="connsiteY0" fmla="*/ 2146628 h 2195396"/>
                <a:gd name="connsiteX1" fmla="*/ 103632 w 3913632"/>
                <a:gd name="connsiteY1" fmla="*/ 1713812 h 2195396"/>
                <a:gd name="connsiteX2" fmla="*/ 341376 w 3913632"/>
                <a:gd name="connsiteY2" fmla="*/ 1134692 h 2195396"/>
                <a:gd name="connsiteX3" fmla="*/ 566928 w 3913632"/>
                <a:gd name="connsiteY3" fmla="*/ 768932 h 2195396"/>
                <a:gd name="connsiteX4" fmla="*/ 804672 w 3913632"/>
                <a:gd name="connsiteY4" fmla="*/ 506804 h 2195396"/>
                <a:gd name="connsiteX5" fmla="*/ 1127760 w 3913632"/>
                <a:gd name="connsiteY5" fmla="*/ 244676 h 2195396"/>
                <a:gd name="connsiteX6" fmla="*/ 1499616 w 3913632"/>
                <a:gd name="connsiteY6" fmla="*/ 80084 h 2195396"/>
                <a:gd name="connsiteX7" fmla="*/ 1908048 w 3913632"/>
                <a:gd name="connsiteY7" fmla="*/ 836 h 2195396"/>
                <a:gd name="connsiteX8" fmla="*/ 2322576 w 3913632"/>
                <a:gd name="connsiteY8" fmla="*/ 49604 h 2195396"/>
                <a:gd name="connsiteX9" fmla="*/ 2749296 w 3913632"/>
                <a:gd name="connsiteY9" fmla="*/ 214196 h 2195396"/>
                <a:gd name="connsiteX10" fmla="*/ 3005328 w 3913632"/>
                <a:gd name="connsiteY10" fmla="*/ 403172 h 2195396"/>
                <a:gd name="connsiteX11" fmla="*/ 3255264 w 3913632"/>
                <a:gd name="connsiteY11" fmla="*/ 653108 h 2195396"/>
                <a:gd name="connsiteX12" fmla="*/ 3493008 w 3913632"/>
                <a:gd name="connsiteY12" fmla="*/ 982292 h 2195396"/>
                <a:gd name="connsiteX13" fmla="*/ 3663696 w 3913632"/>
                <a:gd name="connsiteY13" fmla="*/ 1305380 h 2195396"/>
                <a:gd name="connsiteX14" fmla="*/ 3761232 w 3913632"/>
                <a:gd name="connsiteY14" fmla="*/ 1585796 h 2195396"/>
                <a:gd name="connsiteX15" fmla="*/ 3864864 w 3913632"/>
                <a:gd name="connsiteY15" fmla="*/ 1914980 h 2195396"/>
                <a:gd name="connsiteX16" fmla="*/ 3913632 w 3913632"/>
                <a:gd name="connsiteY16" fmla="*/ 2195396 h 219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13632" h="2195396">
                  <a:moveTo>
                    <a:pt x="0" y="2146628"/>
                  </a:moveTo>
                  <a:cubicBezTo>
                    <a:pt x="23368" y="2014548"/>
                    <a:pt x="46736" y="1882468"/>
                    <a:pt x="103632" y="1713812"/>
                  </a:cubicBezTo>
                  <a:cubicBezTo>
                    <a:pt x="160528" y="1545156"/>
                    <a:pt x="264160" y="1292172"/>
                    <a:pt x="341376" y="1134692"/>
                  </a:cubicBezTo>
                  <a:cubicBezTo>
                    <a:pt x="418592" y="977212"/>
                    <a:pt x="489712" y="873580"/>
                    <a:pt x="566928" y="768932"/>
                  </a:cubicBezTo>
                  <a:cubicBezTo>
                    <a:pt x="644144" y="664284"/>
                    <a:pt x="711200" y="594180"/>
                    <a:pt x="804672" y="506804"/>
                  </a:cubicBezTo>
                  <a:cubicBezTo>
                    <a:pt x="898144" y="419428"/>
                    <a:pt x="1011936" y="315796"/>
                    <a:pt x="1127760" y="244676"/>
                  </a:cubicBezTo>
                  <a:cubicBezTo>
                    <a:pt x="1243584" y="173556"/>
                    <a:pt x="1369568" y="120724"/>
                    <a:pt x="1499616" y="80084"/>
                  </a:cubicBezTo>
                  <a:cubicBezTo>
                    <a:pt x="1629664" y="39444"/>
                    <a:pt x="1770888" y="5916"/>
                    <a:pt x="1908048" y="836"/>
                  </a:cubicBezTo>
                  <a:cubicBezTo>
                    <a:pt x="2045208" y="-4244"/>
                    <a:pt x="2182368" y="14044"/>
                    <a:pt x="2322576" y="49604"/>
                  </a:cubicBezTo>
                  <a:cubicBezTo>
                    <a:pt x="2462784" y="85164"/>
                    <a:pt x="2635504" y="155268"/>
                    <a:pt x="2749296" y="214196"/>
                  </a:cubicBezTo>
                  <a:cubicBezTo>
                    <a:pt x="2863088" y="273124"/>
                    <a:pt x="2921000" y="330020"/>
                    <a:pt x="3005328" y="403172"/>
                  </a:cubicBezTo>
                  <a:cubicBezTo>
                    <a:pt x="3089656" y="476324"/>
                    <a:pt x="3173984" y="556588"/>
                    <a:pt x="3255264" y="653108"/>
                  </a:cubicBezTo>
                  <a:cubicBezTo>
                    <a:pt x="3336544" y="749628"/>
                    <a:pt x="3424936" y="873580"/>
                    <a:pt x="3493008" y="982292"/>
                  </a:cubicBezTo>
                  <a:cubicBezTo>
                    <a:pt x="3561080" y="1091004"/>
                    <a:pt x="3618992" y="1204796"/>
                    <a:pt x="3663696" y="1305380"/>
                  </a:cubicBezTo>
                  <a:cubicBezTo>
                    <a:pt x="3708400" y="1405964"/>
                    <a:pt x="3727704" y="1484196"/>
                    <a:pt x="3761232" y="1585796"/>
                  </a:cubicBezTo>
                  <a:cubicBezTo>
                    <a:pt x="3794760" y="1687396"/>
                    <a:pt x="3839464" y="1813380"/>
                    <a:pt x="3864864" y="1914980"/>
                  </a:cubicBezTo>
                  <a:cubicBezTo>
                    <a:pt x="3890264" y="2016580"/>
                    <a:pt x="3901948" y="2105988"/>
                    <a:pt x="3913632" y="2195396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 flipV="1">
              <a:off x="2598874" y="3243890"/>
              <a:ext cx="3913632" cy="2195396"/>
            </a:xfrm>
            <a:custGeom>
              <a:avLst/>
              <a:gdLst>
                <a:gd name="connsiteX0" fmla="*/ 0 w 3913632"/>
                <a:gd name="connsiteY0" fmla="*/ 2146628 h 2195396"/>
                <a:gd name="connsiteX1" fmla="*/ 103632 w 3913632"/>
                <a:gd name="connsiteY1" fmla="*/ 1713812 h 2195396"/>
                <a:gd name="connsiteX2" fmla="*/ 341376 w 3913632"/>
                <a:gd name="connsiteY2" fmla="*/ 1134692 h 2195396"/>
                <a:gd name="connsiteX3" fmla="*/ 566928 w 3913632"/>
                <a:gd name="connsiteY3" fmla="*/ 768932 h 2195396"/>
                <a:gd name="connsiteX4" fmla="*/ 804672 w 3913632"/>
                <a:gd name="connsiteY4" fmla="*/ 506804 h 2195396"/>
                <a:gd name="connsiteX5" fmla="*/ 1127760 w 3913632"/>
                <a:gd name="connsiteY5" fmla="*/ 244676 h 2195396"/>
                <a:gd name="connsiteX6" fmla="*/ 1499616 w 3913632"/>
                <a:gd name="connsiteY6" fmla="*/ 80084 h 2195396"/>
                <a:gd name="connsiteX7" fmla="*/ 1908048 w 3913632"/>
                <a:gd name="connsiteY7" fmla="*/ 836 h 2195396"/>
                <a:gd name="connsiteX8" fmla="*/ 2322576 w 3913632"/>
                <a:gd name="connsiteY8" fmla="*/ 49604 h 2195396"/>
                <a:gd name="connsiteX9" fmla="*/ 2749296 w 3913632"/>
                <a:gd name="connsiteY9" fmla="*/ 214196 h 2195396"/>
                <a:gd name="connsiteX10" fmla="*/ 3005328 w 3913632"/>
                <a:gd name="connsiteY10" fmla="*/ 403172 h 2195396"/>
                <a:gd name="connsiteX11" fmla="*/ 3255264 w 3913632"/>
                <a:gd name="connsiteY11" fmla="*/ 653108 h 2195396"/>
                <a:gd name="connsiteX12" fmla="*/ 3493008 w 3913632"/>
                <a:gd name="connsiteY12" fmla="*/ 982292 h 2195396"/>
                <a:gd name="connsiteX13" fmla="*/ 3663696 w 3913632"/>
                <a:gd name="connsiteY13" fmla="*/ 1305380 h 2195396"/>
                <a:gd name="connsiteX14" fmla="*/ 3761232 w 3913632"/>
                <a:gd name="connsiteY14" fmla="*/ 1585796 h 2195396"/>
                <a:gd name="connsiteX15" fmla="*/ 3864864 w 3913632"/>
                <a:gd name="connsiteY15" fmla="*/ 1914980 h 2195396"/>
                <a:gd name="connsiteX16" fmla="*/ 3913632 w 3913632"/>
                <a:gd name="connsiteY16" fmla="*/ 2195396 h 219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13632" h="2195396">
                  <a:moveTo>
                    <a:pt x="0" y="2146628"/>
                  </a:moveTo>
                  <a:cubicBezTo>
                    <a:pt x="23368" y="2014548"/>
                    <a:pt x="46736" y="1882468"/>
                    <a:pt x="103632" y="1713812"/>
                  </a:cubicBezTo>
                  <a:cubicBezTo>
                    <a:pt x="160528" y="1545156"/>
                    <a:pt x="264160" y="1292172"/>
                    <a:pt x="341376" y="1134692"/>
                  </a:cubicBezTo>
                  <a:cubicBezTo>
                    <a:pt x="418592" y="977212"/>
                    <a:pt x="489712" y="873580"/>
                    <a:pt x="566928" y="768932"/>
                  </a:cubicBezTo>
                  <a:cubicBezTo>
                    <a:pt x="644144" y="664284"/>
                    <a:pt x="711200" y="594180"/>
                    <a:pt x="804672" y="506804"/>
                  </a:cubicBezTo>
                  <a:cubicBezTo>
                    <a:pt x="898144" y="419428"/>
                    <a:pt x="1011936" y="315796"/>
                    <a:pt x="1127760" y="244676"/>
                  </a:cubicBezTo>
                  <a:cubicBezTo>
                    <a:pt x="1243584" y="173556"/>
                    <a:pt x="1369568" y="120724"/>
                    <a:pt x="1499616" y="80084"/>
                  </a:cubicBezTo>
                  <a:cubicBezTo>
                    <a:pt x="1629664" y="39444"/>
                    <a:pt x="1770888" y="5916"/>
                    <a:pt x="1908048" y="836"/>
                  </a:cubicBezTo>
                  <a:cubicBezTo>
                    <a:pt x="2045208" y="-4244"/>
                    <a:pt x="2182368" y="14044"/>
                    <a:pt x="2322576" y="49604"/>
                  </a:cubicBezTo>
                  <a:cubicBezTo>
                    <a:pt x="2462784" y="85164"/>
                    <a:pt x="2635504" y="155268"/>
                    <a:pt x="2749296" y="214196"/>
                  </a:cubicBezTo>
                  <a:cubicBezTo>
                    <a:pt x="2863088" y="273124"/>
                    <a:pt x="2921000" y="330020"/>
                    <a:pt x="3005328" y="403172"/>
                  </a:cubicBezTo>
                  <a:cubicBezTo>
                    <a:pt x="3089656" y="476324"/>
                    <a:pt x="3173984" y="556588"/>
                    <a:pt x="3255264" y="653108"/>
                  </a:cubicBezTo>
                  <a:cubicBezTo>
                    <a:pt x="3336544" y="749628"/>
                    <a:pt x="3424936" y="873580"/>
                    <a:pt x="3493008" y="982292"/>
                  </a:cubicBezTo>
                  <a:cubicBezTo>
                    <a:pt x="3561080" y="1091004"/>
                    <a:pt x="3618992" y="1204796"/>
                    <a:pt x="3663696" y="1305380"/>
                  </a:cubicBezTo>
                  <a:cubicBezTo>
                    <a:pt x="3708400" y="1405964"/>
                    <a:pt x="3727704" y="1484196"/>
                    <a:pt x="3761232" y="1585796"/>
                  </a:cubicBezTo>
                  <a:cubicBezTo>
                    <a:pt x="3794760" y="1687396"/>
                    <a:pt x="3839464" y="1813380"/>
                    <a:pt x="3864864" y="1914980"/>
                  </a:cubicBezTo>
                  <a:cubicBezTo>
                    <a:pt x="3890264" y="2016580"/>
                    <a:pt x="3901948" y="2105988"/>
                    <a:pt x="3913632" y="2195396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 flipV="1">
              <a:off x="2314083" y="3267150"/>
              <a:ext cx="634822" cy="2846832"/>
            </a:xfrm>
            <a:custGeom>
              <a:avLst/>
              <a:gdLst>
                <a:gd name="connsiteX0" fmla="*/ 171526 w 579958"/>
                <a:gd name="connsiteY0" fmla="*/ 2773680 h 2773680"/>
                <a:gd name="connsiteX1" fmla="*/ 98374 w 579958"/>
                <a:gd name="connsiteY1" fmla="*/ 2511552 h 2773680"/>
                <a:gd name="connsiteX2" fmla="*/ 19126 w 579958"/>
                <a:gd name="connsiteY2" fmla="*/ 2084832 h 2773680"/>
                <a:gd name="connsiteX3" fmla="*/ 838 w 579958"/>
                <a:gd name="connsiteY3" fmla="*/ 1725168 h 2773680"/>
                <a:gd name="connsiteX4" fmla="*/ 37414 w 579958"/>
                <a:gd name="connsiteY4" fmla="*/ 1322832 h 2773680"/>
                <a:gd name="connsiteX5" fmla="*/ 110566 w 579958"/>
                <a:gd name="connsiteY5" fmla="*/ 920496 h 2773680"/>
                <a:gd name="connsiteX6" fmla="*/ 189814 w 579958"/>
                <a:gd name="connsiteY6" fmla="*/ 670560 h 2773680"/>
                <a:gd name="connsiteX7" fmla="*/ 330022 w 579958"/>
                <a:gd name="connsiteY7" fmla="*/ 365760 h 2773680"/>
                <a:gd name="connsiteX8" fmla="*/ 579958 w 579958"/>
                <a:gd name="connsiteY8" fmla="*/ 0 h 2773680"/>
                <a:gd name="connsiteX0" fmla="*/ 171526 w 634822"/>
                <a:gd name="connsiteY0" fmla="*/ 2846832 h 2846832"/>
                <a:gd name="connsiteX1" fmla="*/ 98374 w 634822"/>
                <a:gd name="connsiteY1" fmla="*/ 2584704 h 2846832"/>
                <a:gd name="connsiteX2" fmla="*/ 19126 w 634822"/>
                <a:gd name="connsiteY2" fmla="*/ 2157984 h 2846832"/>
                <a:gd name="connsiteX3" fmla="*/ 838 w 634822"/>
                <a:gd name="connsiteY3" fmla="*/ 1798320 h 2846832"/>
                <a:gd name="connsiteX4" fmla="*/ 37414 w 634822"/>
                <a:gd name="connsiteY4" fmla="*/ 1395984 h 2846832"/>
                <a:gd name="connsiteX5" fmla="*/ 110566 w 634822"/>
                <a:gd name="connsiteY5" fmla="*/ 993648 h 2846832"/>
                <a:gd name="connsiteX6" fmla="*/ 189814 w 634822"/>
                <a:gd name="connsiteY6" fmla="*/ 743712 h 2846832"/>
                <a:gd name="connsiteX7" fmla="*/ 330022 w 634822"/>
                <a:gd name="connsiteY7" fmla="*/ 438912 h 2846832"/>
                <a:gd name="connsiteX8" fmla="*/ 634822 w 634822"/>
                <a:gd name="connsiteY8" fmla="*/ 0 h 284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822" h="2846832">
                  <a:moveTo>
                    <a:pt x="171526" y="2846832"/>
                  </a:moveTo>
                  <a:cubicBezTo>
                    <a:pt x="147650" y="2773172"/>
                    <a:pt x="123774" y="2699512"/>
                    <a:pt x="98374" y="2584704"/>
                  </a:cubicBezTo>
                  <a:cubicBezTo>
                    <a:pt x="72974" y="2469896"/>
                    <a:pt x="35382" y="2289048"/>
                    <a:pt x="19126" y="2157984"/>
                  </a:cubicBezTo>
                  <a:cubicBezTo>
                    <a:pt x="2870" y="2026920"/>
                    <a:pt x="-2210" y="1925320"/>
                    <a:pt x="838" y="1798320"/>
                  </a:cubicBezTo>
                  <a:cubicBezTo>
                    <a:pt x="3886" y="1671320"/>
                    <a:pt x="19126" y="1530096"/>
                    <a:pt x="37414" y="1395984"/>
                  </a:cubicBezTo>
                  <a:cubicBezTo>
                    <a:pt x="55702" y="1261872"/>
                    <a:pt x="85166" y="1102360"/>
                    <a:pt x="110566" y="993648"/>
                  </a:cubicBezTo>
                  <a:cubicBezTo>
                    <a:pt x="135966" y="884936"/>
                    <a:pt x="153238" y="836168"/>
                    <a:pt x="189814" y="743712"/>
                  </a:cubicBezTo>
                  <a:cubicBezTo>
                    <a:pt x="226390" y="651256"/>
                    <a:pt x="255854" y="562864"/>
                    <a:pt x="330022" y="438912"/>
                  </a:cubicBezTo>
                  <a:cubicBezTo>
                    <a:pt x="404190" y="314960"/>
                    <a:pt x="542366" y="127000"/>
                    <a:pt x="634822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67056" y="-6096"/>
              <a:ext cx="2883408" cy="3023616"/>
              <a:chOff x="67056" y="-6096"/>
              <a:chExt cx="2883408" cy="3023616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26" name="フリーフォーム 25"/>
              <p:cNvSpPr/>
              <p:nvPr/>
            </p:nvSpPr>
            <p:spPr>
              <a:xfrm>
                <a:off x="2315642" y="-6096"/>
                <a:ext cx="634822" cy="2846832"/>
              </a:xfrm>
              <a:custGeom>
                <a:avLst/>
                <a:gdLst>
                  <a:gd name="connsiteX0" fmla="*/ 171526 w 579958"/>
                  <a:gd name="connsiteY0" fmla="*/ 2773680 h 2773680"/>
                  <a:gd name="connsiteX1" fmla="*/ 98374 w 579958"/>
                  <a:gd name="connsiteY1" fmla="*/ 2511552 h 2773680"/>
                  <a:gd name="connsiteX2" fmla="*/ 19126 w 579958"/>
                  <a:gd name="connsiteY2" fmla="*/ 2084832 h 2773680"/>
                  <a:gd name="connsiteX3" fmla="*/ 838 w 579958"/>
                  <a:gd name="connsiteY3" fmla="*/ 1725168 h 2773680"/>
                  <a:gd name="connsiteX4" fmla="*/ 37414 w 579958"/>
                  <a:gd name="connsiteY4" fmla="*/ 1322832 h 2773680"/>
                  <a:gd name="connsiteX5" fmla="*/ 110566 w 579958"/>
                  <a:gd name="connsiteY5" fmla="*/ 920496 h 2773680"/>
                  <a:gd name="connsiteX6" fmla="*/ 189814 w 579958"/>
                  <a:gd name="connsiteY6" fmla="*/ 670560 h 2773680"/>
                  <a:gd name="connsiteX7" fmla="*/ 330022 w 579958"/>
                  <a:gd name="connsiteY7" fmla="*/ 365760 h 2773680"/>
                  <a:gd name="connsiteX8" fmla="*/ 579958 w 579958"/>
                  <a:gd name="connsiteY8" fmla="*/ 0 h 2773680"/>
                  <a:gd name="connsiteX0" fmla="*/ 171526 w 634822"/>
                  <a:gd name="connsiteY0" fmla="*/ 2846832 h 2846832"/>
                  <a:gd name="connsiteX1" fmla="*/ 98374 w 634822"/>
                  <a:gd name="connsiteY1" fmla="*/ 2584704 h 2846832"/>
                  <a:gd name="connsiteX2" fmla="*/ 19126 w 634822"/>
                  <a:gd name="connsiteY2" fmla="*/ 2157984 h 2846832"/>
                  <a:gd name="connsiteX3" fmla="*/ 838 w 634822"/>
                  <a:gd name="connsiteY3" fmla="*/ 1798320 h 2846832"/>
                  <a:gd name="connsiteX4" fmla="*/ 37414 w 634822"/>
                  <a:gd name="connsiteY4" fmla="*/ 1395984 h 2846832"/>
                  <a:gd name="connsiteX5" fmla="*/ 110566 w 634822"/>
                  <a:gd name="connsiteY5" fmla="*/ 993648 h 2846832"/>
                  <a:gd name="connsiteX6" fmla="*/ 189814 w 634822"/>
                  <a:gd name="connsiteY6" fmla="*/ 743712 h 2846832"/>
                  <a:gd name="connsiteX7" fmla="*/ 330022 w 634822"/>
                  <a:gd name="connsiteY7" fmla="*/ 438912 h 2846832"/>
                  <a:gd name="connsiteX8" fmla="*/ 634822 w 634822"/>
                  <a:gd name="connsiteY8" fmla="*/ 0 h 284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4822" h="2846832">
                    <a:moveTo>
                      <a:pt x="171526" y="2846832"/>
                    </a:moveTo>
                    <a:cubicBezTo>
                      <a:pt x="147650" y="2773172"/>
                      <a:pt x="123774" y="2699512"/>
                      <a:pt x="98374" y="2584704"/>
                    </a:cubicBezTo>
                    <a:cubicBezTo>
                      <a:pt x="72974" y="2469896"/>
                      <a:pt x="35382" y="2289048"/>
                      <a:pt x="19126" y="2157984"/>
                    </a:cubicBezTo>
                    <a:cubicBezTo>
                      <a:pt x="2870" y="2026920"/>
                      <a:pt x="-2210" y="1925320"/>
                      <a:pt x="838" y="1798320"/>
                    </a:cubicBezTo>
                    <a:cubicBezTo>
                      <a:pt x="3886" y="1671320"/>
                      <a:pt x="19126" y="1530096"/>
                      <a:pt x="37414" y="1395984"/>
                    </a:cubicBezTo>
                    <a:cubicBezTo>
                      <a:pt x="55702" y="1261872"/>
                      <a:pt x="85166" y="1102360"/>
                      <a:pt x="110566" y="993648"/>
                    </a:cubicBezTo>
                    <a:cubicBezTo>
                      <a:pt x="135966" y="884936"/>
                      <a:pt x="153238" y="836168"/>
                      <a:pt x="189814" y="743712"/>
                    </a:cubicBezTo>
                    <a:cubicBezTo>
                      <a:pt x="226390" y="651256"/>
                      <a:pt x="255854" y="562864"/>
                      <a:pt x="330022" y="438912"/>
                    </a:cubicBezTo>
                    <a:cubicBezTo>
                      <a:pt x="404190" y="314960"/>
                      <a:pt x="542366" y="127000"/>
                      <a:pt x="634822" y="0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4" name="グループ化 33"/>
              <p:cNvGrpSpPr/>
              <p:nvPr/>
            </p:nvGrpSpPr>
            <p:grpSpPr>
              <a:xfrm>
                <a:off x="67056" y="-6096"/>
                <a:ext cx="2328672" cy="3023616"/>
                <a:chOff x="67056" y="-6096"/>
                <a:chExt cx="2328672" cy="3023616"/>
              </a:xfrm>
            </p:grpSpPr>
            <p:sp>
              <p:nvSpPr>
                <p:cNvPr id="32" name="フリーフォーム 31"/>
                <p:cNvSpPr/>
                <p:nvPr/>
              </p:nvSpPr>
              <p:spPr>
                <a:xfrm>
                  <a:off x="1493282" y="-6096"/>
                  <a:ext cx="902446" cy="2932176"/>
                </a:xfrm>
                <a:custGeom>
                  <a:avLst/>
                  <a:gdLst>
                    <a:gd name="connsiteX0" fmla="*/ 902446 w 902446"/>
                    <a:gd name="connsiteY0" fmla="*/ 2804160 h 2804160"/>
                    <a:gd name="connsiteX1" fmla="*/ 689086 w 902446"/>
                    <a:gd name="connsiteY1" fmla="*/ 2609088 h 2804160"/>
                    <a:gd name="connsiteX2" fmla="*/ 445246 w 902446"/>
                    <a:gd name="connsiteY2" fmla="*/ 2304288 h 2804160"/>
                    <a:gd name="connsiteX3" fmla="*/ 256270 w 902446"/>
                    <a:gd name="connsiteY3" fmla="*/ 1975104 h 2804160"/>
                    <a:gd name="connsiteX4" fmla="*/ 91678 w 902446"/>
                    <a:gd name="connsiteY4" fmla="*/ 1542288 h 2804160"/>
                    <a:gd name="connsiteX5" fmla="*/ 24622 w 902446"/>
                    <a:gd name="connsiteY5" fmla="*/ 1158240 h 2804160"/>
                    <a:gd name="connsiteX6" fmla="*/ 238 w 902446"/>
                    <a:gd name="connsiteY6" fmla="*/ 847344 h 2804160"/>
                    <a:gd name="connsiteX7" fmla="*/ 36814 w 902446"/>
                    <a:gd name="connsiteY7" fmla="*/ 554736 h 2804160"/>
                    <a:gd name="connsiteX8" fmla="*/ 128254 w 902446"/>
                    <a:gd name="connsiteY8" fmla="*/ 231648 h 2804160"/>
                    <a:gd name="connsiteX9" fmla="*/ 237982 w 902446"/>
                    <a:gd name="connsiteY9" fmla="*/ 0 h 2804160"/>
                    <a:gd name="connsiteX0" fmla="*/ 902446 w 902446"/>
                    <a:gd name="connsiteY0" fmla="*/ 2932176 h 2932176"/>
                    <a:gd name="connsiteX1" fmla="*/ 689086 w 902446"/>
                    <a:gd name="connsiteY1" fmla="*/ 2737104 h 2932176"/>
                    <a:gd name="connsiteX2" fmla="*/ 445246 w 902446"/>
                    <a:gd name="connsiteY2" fmla="*/ 2432304 h 2932176"/>
                    <a:gd name="connsiteX3" fmla="*/ 256270 w 902446"/>
                    <a:gd name="connsiteY3" fmla="*/ 2103120 h 2932176"/>
                    <a:gd name="connsiteX4" fmla="*/ 91678 w 902446"/>
                    <a:gd name="connsiteY4" fmla="*/ 1670304 h 2932176"/>
                    <a:gd name="connsiteX5" fmla="*/ 24622 w 902446"/>
                    <a:gd name="connsiteY5" fmla="*/ 1286256 h 2932176"/>
                    <a:gd name="connsiteX6" fmla="*/ 238 w 902446"/>
                    <a:gd name="connsiteY6" fmla="*/ 975360 h 2932176"/>
                    <a:gd name="connsiteX7" fmla="*/ 36814 w 902446"/>
                    <a:gd name="connsiteY7" fmla="*/ 682752 h 2932176"/>
                    <a:gd name="connsiteX8" fmla="*/ 128254 w 902446"/>
                    <a:gd name="connsiteY8" fmla="*/ 359664 h 2932176"/>
                    <a:gd name="connsiteX9" fmla="*/ 305038 w 902446"/>
                    <a:gd name="connsiteY9" fmla="*/ 0 h 2932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2446" h="2932176">
                      <a:moveTo>
                        <a:pt x="902446" y="2932176"/>
                      </a:moveTo>
                      <a:cubicBezTo>
                        <a:pt x="833866" y="2876296"/>
                        <a:pt x="765286" y="2820416"/>
                        <a:pt x="689086" y="2737104"/>
                      </a:cubicBezTo>
                      <a:cubicBezTo>
                        <a:pt x="612886" y="2653792"/>
                        <a:pt x="517382" y="2537968"/>
                        <a:pt x="445246" y="2432304"/>
                      </a:cubicBezTo>
                      <a:cubicBezTo>
                        <a:pt x="373110" y="2326640"/>
                        <a:pt x="315198" y="2230120"/>
                        <a:pt x="256270" y="2103120"/>
                      </a:cubicBezTo>
                      <a:cubicBezTo>
                        <a:pt x="197342" y="1976120"/>
                        <a:pt x="130286" y="1806448"/>
                        <a:pt x="91678" y="1670304"/>
                      </a:cubicBezTo>
                      <a:cubicBezTo>
                        <a:pt x="53070" y="1534160"/>
                        <a:pt x="39862" y="1402080"/>
                        <a:pt x="24622" y="1286256"/>
                      </a:cubicBezTo>
                      <a:cubicBezTo>
                        <a:pt x="9382" y="1170432"/>
                        <a:pt x="-1794" y="1075944"/>
                        <a:pt x="238" y="975360"/>
                      </a:cubicBezTo>
                      <a:cubicBezTo>
                        <a:pt x="2270" y="874776"/>
                        <a:pt x="15478" y="785368"/>
                        <a:pt x="36814" y="682752"/>
                      </a:cubicBezTo>
                      <a:cubicBezTo>
                        <a:pt x="58150" y="580136"/>
                        <a:pt x="83550" y="473456"/>
                        <a:pt x="128254" y="359664"/>
                      </a:cubicBezTo>
                      <a:cubicBezTo>
                        <a:pt x="172958" y="245872"/>
                        <a:pt x="266938" y="69596"/>
                        <a:pt x="305038" y="0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/>
                <p:cNvSpPr/>
                <p:nvPr/>
              </p:nvSpPr>
              <p:spPr>
                <a:xfrm>
                  <a:off x="67056" y="1200912"/>
                  <a:ext cx="2298192" cy="1816608"/>
                </a:xfrm>
                <a:custGeom>
                  <a:avLst/>
                  <a:gdLst>
                    <a:gd name="connsiteX0" fmla="*/ 2298192 w 2298192"/>
                    <a:gd name="connsiteY0" fmla="*/ 1816608 h 1816608"/>
                    <a:gd name="connsiteX1" fmla="*/ 1962912 w 2298192"/>
                    <a:gd name="connsiteY1" fmla="*/ 1676400 h 1816608"/>
                    <a:gd name="connsiteX2" fmla="*/ 1609344 w 2298192"/>
                    <a:gd name="connsiteY2" fmla="*/ 1469136 h 1816608"/>
                    <a:gd name="connsiteX3" fmla="*/ 1304544 w 2298192"/>
                    <a:gd name="connsiteY3" fmla="*/ 1255776 h 1816608"/>
                    <a:gd name="connsiteX4" fmla="*/ 743712 w 2298192"/>
                    <a:gd name="connsiteY4" fmla="*/ 798576 h 1816608"/>
                    <a:gd name="connsiteX5" fmla="*/ 0 w 2298192"/>
                    <a:gd name="connsiteY5" fmla="*/ 0 h 1816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8192" h="1816608">
                      <a:moveTo>
                        <a:pt x="2298192" y="1816608"/>
                      </a:moveTo>
                      <a:cubicBezTo>
                        <a:pt x="2187956" y="1775460"/>
                        <a:pt x="2077720" y="1734312"/>
                        <a:pt x="1962912" y="1676400"/>
                      </a:cubicBezTo>
                      <a:cubicBezTo>
                        <a:pt x="1848104" y="1618488"/>
                        <a:pt x="1719072" y="1539240"/>
                        <a:pt x="1609344" y="1469136"/>
                      </a:cubicBezTo>
                      <a:cubicBezTo>
                        <a:pt x="1499616" y="1399032"/>
                        <a:pt x="1448816" y="1367536"/>
                        <a:pt x="1304544" y="1255776"/>
                      </a:cubicBezTo>
                      <a:cubicBezTo>
                        <a:pt x="1160272" y="1144016"/>
                        <a:pt x="961136" y="1007872"/>
                        <a:pt x="743712" y="798576"/>
                      </a:cubicBezTo>
                      <a:cubicBezTo>
                        <a:pt x="526288" y="589280"/>
                        <a:pt x="263144" y="2946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5" name="グループ化 34"/>
            <p:cNvGrpSpPr/>
            <p:nvPr/>
          </p:nvGrpSpPr>
          <p:grpSpPr>
            <a:xfrm flipV="1">
              <a:off x="65883" y="3121914"/>
              <a:ext cx="2328672" cy="3023616"/>
              <a:chOff x="67056" y="-6096"/>
              <a:chExt cx="2328672" cy="3023616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36" name="フリーフォーム 35"/>
              <p:cNvSpPr/>
              <p:nvPr/>
            </p:nvSpPr>
            <p:spPr>
              <a:xfrm>
                <a:off x="1493282" y="-6096"/>
                <a:ext cx="902446" cy="2932176"/>
              </a:xfrm>
              <a:custGeom>
                <a:avLst/>
                <a:gdLst>
                  <a:gd name="connsiteX0" fmla="*/ 902446 w 902446"/>
                  <a:gd name="connsiteY0" fmla="*/ 2804160 h 2804160"/>
                  <a:gd name="connsiteX1" fmla="*/ 689086 w 902446"/>
                  <a:gd name="connsiteY1" fmla="*/ 2609088 h 2804160"/>
                  <a:gd name="connsiteX2" fmla="*/ 445246 w 902446"/>
                  <a:gd name="connsiteY2" fmla="*/ 2304288 h 2804160"/>
                  <a:gd name="connsiteX3" fmla="*/ 256270 w 902446"/>
                  <a:gd name="connsiteY3" fmla="*/ 1975104 h 2804160"/>
                  <a:gd name="connsiteX4" fmla="*/ 91678 w 902446"/>
                  <a:gd name="connsiteY4" fmla="*/ 1542288 h 2804160"/>
                  <a:gd name="connsiteX5" fmla="*/ 24622 w 902446"/>
                  <a:gd name="connsiteY5" fmla="*/ 1158240 h 2804160"/>
                  <a:gd name="connsiteX6" fmla="*/ 238 w 902446"/>
                  <a:gd name="connsiteY6" fmla="*/ 847344 h 2804160"/>
                  <a:gd name="connsiteX7" fmla="*/ 36814 w 902446"/>
                  <a:gd name="connsiteY7" fmla="*/ 554736 h 2804160"/>
                  <a:gd name="connsiteX8" fmla="*/ 128254 w 902446"/>
                  <a:gd name="connsiteY8" fmla="*/ 231648 h 2804160"/>
                  <a:gd name="connsiteX9" fmla="*/ 237982 w 902446"/>
                  <a:gd name="connsiteY9" fmla="*/ 0 h 2804160"/>
                  <a:gd name="connsiteX0" fmla="*/ 902446 w 902446"/>
                  <a:gd name="connsiteY0" fmla="*/ 2932176 h 2932176"/>
                  <a:gd name="connsiteX1" fmla="*/ 689086 w 902446"/>
                  <a:gd name="connsiteY1" fmla="*/ 2737104 h 2932176"/>
                  <a:gd name="connsiteX2" fmla="*/ 445246 w 902446"/>
                  <a:gd name="connsiteY2" fmla="*/ 2432304 h 2932176"/>
                  <a:gd name="connsiteX3" fmla="*/ 256270 w 902446"/>
                  <a:gd name="connsiteY3" fmla="*/ 2103120 h 2932176"/>
                  <a:gd name="connsiteX4" fmla="*/ 91678 w 902446"/>
                  <a:gd name="connsiteY4" fmla="*/ 1670304 h 2932176"/>
                  <a:gd name="connsiteX5" fmla="*/ 24622 w 902446"/>
                  <a:gd name="connsiteY5" fmla="*/ 1286256 h 2932176"/>
                  <a:gd name="connsiteX6" fmla="*/ 238 w 902446"/>
                  <a:gd name="connsiteY6" fmla="*/ 975360 h 2932176"/>
                  <a:gd name="connsiteX7" fmla="*/ 36814 w 902446"/>
                  <a:gd name="connsiteY7" fmla="*/ 682752 h 2932176"/>
                  <a:gd name="connsiteX8" fmla="*/ 128254 w 902446"/>
                  <a:gd name="connsiteY8" fmla="*/ 359664 h 2932176"/>
                  <a:gd name="connsiteX9" fmla="*/ 305038 w 902446"/>
                  <a:gd name="connsiteY9" fmla="*/ 0 h 29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2446" h="2932176">
                    <a:moveTo>
                      <a:pt x="902446" y="2932176"/>
                    </a:moveTo>
                    <a:cubicBezTo>
                      <a:pt x="833866" y="2876296"/>
                      <a:pt x="765286" y="2820416"/>
                      <a:pt x="689086" y="2737104"/>
                    </a:cubicBezTo>
                    <a:cubicBezTo>
                      <a:pt x="612886" y="2653792"/>
                      <a:pt x="517382" y="2537968"/>
                      <a:pt x="445246" y="2432304"/>
                    </a:cubicBezTo>
                    <a:cubicBezTo>
                      <a:pt x="373110" y="2326640"/>
                      <a:pt x="315198" y="2230120"/>
                      <a:pt x="256270" y="2103120"/>
                    </a:cubicBezTo>
                    <a:cubicBezTo>
                      <a:pt x="197342" y="1976120"/>
                      <a:pt x="130286" y="1806448"/>
                      <a:pt x="91678" y="1670304"/>
                    </a:cubicBezTo>
                    <a:cubicBezTo>
                      <a:pt x="53070" y="1534160"/>
                      <a:pt x="39862" y="1402080"/>
                      <a:pt x="24622" y="1286256"/>
                    </a:cubicBezTo>
                    <a:cubicBezTo>
                      <a:pt x="9382" y="1170432"/>
                      <a:pt x="-1794" y="1075944"/>
                      <a:pt x="238" y="975360"/>
                    </a:cubicBezTo>
                    <a:cubicBezTo>
                      <a:pt x="2270" y="874776"/>
                      <a:pt x="15478" y="785368"/>
                      <a:pt x="36814" y="682752"/>
                    </a:cubicBezTo>
                    <a:cubicBezTo>
                      <a:pt x="58150" y="580136"/>
                      <a:pt x="83550" y="473456"/>
                      <a:pt x="128254" y="359664"/>
                    </a:cubicBezTo>
                    <a:cubicBezTo>
                      <a:pt x="172958" y="245872"/>
                      <a:pt x="266938" y="69596"/>
                      <a:pt x="305038" y="0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>
                <a:off x="67056" y="1200912"/>
                <a:ext cx="2298192" cy="1816608"/>
              </a:xfrm>
              <a:custGeom>
                <a:avLst/>
                <a:gdLst>
                  <a:gd name="connsiteX0" fmla="*/ 2298192 w 2298192"/>
                  <a:gd name="connsiteY0" fmla="*/ 1816608 h 1816608"/>
                  <a:gd name="connsiteX1" fmla="*/ 1962912 w 2298192"/>
                  <a:gd name="connsiteY1" fmla="*/ 1676400 h 1816608"/>
                  <a:gd name="connsiteX2" fmla="*/ 1609344 w 2298192"/>
                  <a:gd name="connsiteY2" fmla="*/ 1469136 h 1816608"/>
                  <a:gd name="connsiteX3" fmla="*/ 1304544 w 2298192"/>
                  <a:gd name="connsiteY3" fmla="*/ 1255776 h 1816608"/>
                  <a:gd name="connsiteX4" fmla="*/ 743712 w 2298192"/>
                  <a:gd name="connsiteY4" fmla="*/ 798576 h 1816608"/>
                  <a:gd name="connsiteX5" fmla="*/ 0 w 2298192"/>
                  <a:gd name="connsiteY5" fmla="*/ 0 h 181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8192" h="1816608">
                    <a:moveTo>
                      <a:pt x="2298192" y="1816608"/>
                    </a:moveTo>
                    <a:cubicBezTo>
                      <a:pt x="2187956" y="1775460"/>
                      <a:pt x="2077720" y="1734312"/>
                      <a:pt x="1962912" y="1676400"/>
                    </a:cubicBezTo>
                    <a:cubicBezTo>
                      <a:pt x="1848104" y="1618488"/>
                      <a:pt x="1719072" y="1539240"/>
                      <a:pt x="1609344" y="1469136"/>
                    </a:cubicBezTo>
                    <a:cubicBezTo>
                      <a:pt x="1499616" y="1399032"/>
                      <a:pt x="1448816" y="1367536"/>
                      <a:pt x="1304544" y="1255776"/>
                    </a:cubicBezTo>
                    <a:cubicBezTo>
                      <a:pt x="1160272" y="1144016"/>
                      <a:pt x="961136" y="1007872"/>
                      <a:pt x="743712" y="798576"/>
                    </a:cubicBezTo>
                    <a:cubicBezTo>
                      <a:pt x="526288" y="589280"/>
                      <a:pt x="263144" y="294640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 flipH="1">
              <a:off x="6183972" y="-42672"/>
              <a:ext cx="2883408" cy="3023616"/>
              <a:chOff x="67056" y="-6096"/>
              <a:chExt cx="2883408" cy="3023616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40" name="フリーフォーム 39"/>
              <p:cNvSpPr/>
              <p:nvPr/>
            </p:nvSpPr>
            <p:spPr>
              <a:xfrm>
                <a:off x="2315642" y="-6096"/>
                <a:ext cx="634822" cy="2846832"/>
              </a:xfrm>
              <a:custGeom>
                <a:avLst/>
                <a:gdLst>
                  <a:gd name="connsiteX0" fmla="*/ 171526 w 579958"/>
                  <a:gd name="connsiteY0" fmla="*/ 2773680 h 2773680"/>
                  <a:gd name="connsiteX1" fmla="*/ 98374 w 579958"/>
                  <a:gd name="connsiteY1" fmla="*/ 2511552 h 2773680"/>
                  <a:gd name="connsiteX2" fmla="*/ 19126 w 579958"/>
                  <a:gd name="connsiteY2" fmla="*/ 2084832 h 2773680"/>
                  <a:gd name="connsiteX3" fmla="*/ 838 w 579958"/>
                  <a:gd name="connsiteY3" fmla="*/ 1725168 h 2773680"/>
                  <a:gd name="connsiteX4" fmla="*/ 37414 w 579958"/>
                  <a:gd name="connsiteY4" fmla="*/ 1322832 h 2773680"/>
                  <a:gd name="connsiteX5" fmla="*/ 110566 w 579958"/>
                  <a:gd name="connsiteY5" fmla="*/ 920496 h 2773680"/>
                  <a:gd name="connsiteX6" fmla="*/ 189814 w 579958"/>
                  <a:gd name="connsiteY6" fmla="*/ 670560 h 2773680"/>
                  <a:gd name="connsiteX7" fmla="*/ 330022 w 579958"/>
                  <a:gd name="connsiteY7" fmla="*/ 365760 h 2773680"/>
                  <a:gd name="connsiteX8" fmla="*/ 579958 w 579958"/>
                  <a:gd name="connsiteY8" fmla="*/ 0 h 2773680"/>
                  <a:gd name="connsiteX0" fmla="*/ 171526 w 634822"/>
                  <a:gd name="connsiteY0" fmla="*/ 2846832 h 2846832"/>
                  <a:gd name="connsiteX1" fmla="*/ 98374 w 634822"/>
                  <a:gd name="connsiteY1" fmla="*/ 2584704 h 2846832"/>
                  <a:gd name="connsiteX2" fmla="*/ 19126 w 634822"/>
                  <a:gd name="connsiteY2" fmla="*/ 2157984 h 2846832"/>
                  <a:gd name="connsiteX3" fmla="*/ 838 w 634822"/>
                  <a:gd name="connsiteY3" fmla="*/ 1798320 h 2846832"/>
                  <a:gd name="connsiteX4" fmla="*/ 37414 w 634822"/>
                  <a:gd name="connsiteY4" fmla="*/ 1395984 h 2846832"/>
                  <a:gd name="connsiteX5" fmla="*/ 110566 w 634822"/>
                  <a:gd name="connsiteY5" fmla="*/ 993648 h 2846832"/>
                  <a:gd name="connsiteX6" fmla="*/ 189814 w 634822"/>
                  <a:gd name="connsiteY6" fmla="*/ 743712 h 2846832"/>
                  <a:gd name="connsiteX7" fmla="*/ 330022 w 634822"/>
                  <a:gd name="connsiteY7" fmla="*/ 438912 h 2846832"/>
                  <a:gd name="connsiteX8" fmla="*/ 634822 w 634822"/>
                  <a:gd name="connsiteY8" fmla="*/ 0 h 284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4822" h="2846832">
                    <a:moveTo>
                      <a:pt x="171526" y="2846832"/>
                    </a:moveTo>
                    <a:cubicBezTo>
                      <a:pt x="147650" y="2773172"/>
                      <a:pt x="123774" y="2699512"/>
                      <a:pt x="98374" y="2584704"/>
                    </a:cubicBezTo>
                    <a:cubicBezTo>
                      <a:pt x="72974" y="2469896"/>
                      <a:pt x="35382" y="2289048"/>
                      <a:pt x="19126" y="2157984"/>
                    </a:cubicBezTo>
                    <a:cubicBezTo>
                      <a:pt x="2870" y="2026920"/>
                      <a:pt x="-2210" y="1925320"/>
                      <a:pt x="838" y="1798320"/>
                    </a:cubicBezTo>
                    <a:cubicBezTo>
                      <a:pt x="3886" y="1671320"/>
                      <a:pt x="19126" y="1530096"/>
                      <a:pt x="37414" y="1395984"/>
                    </a:cubicBezTo>
                    <a:cubicBezTo>
                      <a:pt x="55702" y="1261872"/>
                      <a:pt x="85166" y="1102360"/>
                      <a:pt x="110566" y="993648"/>
                    </a:cubicBezTo>
                    <a:cubicBezTo>
                      <a:pt x="135966" y="884936"/>
                      <a:pt x="153238" y="836168"/>
                      <a:pt x="189814" y="743712"/>
                    </a:cubicBezTo>
                    <a:cubicBezTo>
                      <a:pt x="226390" y="651256"/>
                      <a:pt x="255854" y="562864"/>
                      <a:pt x="330022" y="438912"/>
                    </a:cubicBezTo>
                    <a:cubicBezTo>
                      <a:pt x="404190" y="314960"/>
                      <a:pt x="542366" y="127000"/>
                      <a:pt x="634822" y="0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" name="グループ化 40"/>
              <p:cNvGrpSpPr/>
              <p:nvPr/>
            </p:nvGrpSpPr>
            <p:grpSpPr>
              <a:xfrm>
                <a:off x="67056" y="-6096"/>
                <a:ext cx="2328672" cy="3023616"/>
                <a:chOff x="67056" y="-6096"/>
                <a:chExt cx="2328672" cy="3023616"/>
              </a:xfrm>
            </p:grpSpPr>
            <p:sp>
              <p:nvSpPr>
                <p:cNvPr id="42" name="フリーフォーム 41"/>
                <p:cNvSpPr/>
                <p:nvPr/>
              </p:nvSpPr>
              <p:spPr>
                <a:xfrm>
                  <a:off x="1493282" y="-6096"/>
                  <a:ext cx="902446" cy="2932176"/>
                </a:xfrm>
                <a:custGeom>
                  <a:avLst/>
                  <a:gdLst>
                    <a:gd name="connsiteX0" fmla="*/ 902446 w 902446"/>
                    <a:gd name="connsiteY0" fmla="*/ 2804160 h 2804160"/>
                    <a:gd name="connsiteX1" fmla="*/ 689086 w 902446"/>
                    <a:gd name="connsiteY1" fmla="*/ 2609088 h 2804160"/>
                    <a:gd name="connsiteX2" fmla="*/ 445246 w 902446"/>
                    <a:gd name="connsiteY2" fmla="*/ 2304288 h 2804160"/>
                    <a:gd name="connsiteX3" fmla="*/ 256270 w 902446"/>
                    <a:gd name="connsiteY3" fmla="*/ 1975104 h 2804160"/>
                    <a:gd name="connsiteX4" fmla="*/ 91678 w 902446"/>
                    <a:gd name="connsiteY4" fmla="*/ 1542288 h 2804160"/>
                    <a:gd name="connsiteX5" fmla="*/ 24622 w 902446"/>
                    <a:gd name="connsiteY5" fmla="*/ 1158240 h 2804160"/>
                    <a:gd name="connsiteX6" fmla="*/ 238 w 902446"/>
                    <a:gd name="connsiteY6" fmla="*/ 847344 h 2804160"/>
                    <a:gd name="connsiteX7" fmla="*/ 36814 w 902446"/>
                    <a:gd name="connsiteY7" fmla="*/ 554736 h 2804160"/>
                    <a:gd name="connsiteX8" fmla="*/ 128254 w 902446"/>
                    <a:gd name="connsiteY8" fmla="*/ 231648 h 2804160"/>
                    <a:gd name="connsiteX9" fmla="*/ 237982 w 902446"/>
                    <a:gd name="connsiteY9" fmla="*/ 0 h 2804160"/>
                    <a:gd name="connsiteX0" fmla="*/ 902446 w 902446"/>
                    <a:gd name="connsiteY0" fmla="*/ 2932176 h 2932176"/>
                    <a:gd name="connsiteX1" fmla="*/ 689086 w 902446"/>
                    <a:gd name="connsiteY1" fmla="*/ 2737104 h 2932176"/>
                    <a:gd name="connsiteX2" fmla="*/ 445246 w 902446"/>
                    <a:gd name="connsiteY2" fmla="*/ 2432304 h 2932176"/>
                    <a:gd name="connsiteX3" fmla="*/ 256270 w 902446"/>
                    <a:gd name="connsiteY3" fmla="*/ 2103120 h 2932176"/>
                    <a:gd name="connsiteX4" fmla="*/ 91678 w 902446"/>
                    <a:gd name="connsiteY4" fmla="*/ 1670304 h 2932176"/>
                    <a:gd name="connsiteX5" fmla="*/ 24622 w 902446"/>
                    <a:gd name="connsiteY5" fmla="*/ 1286256 h 2932176"/>
                    <a:gd name="connsiteX6" fmla="*/ 238 w 902446"/>
                    <a:gd name="connsiteY6" fmla="*/ 975360 h 2932176"/>
                    <a:gd name="connsiteX7" fmla="*/ 36814 w 902446"/>
                    <a:gd name="connsiteY7" fmla="*/ 682752 h 2932176"/>
                    <a:gd name="connsiteX8" fmla="*/ 128254 w 902446"/>
                    <a:gd name="connsiteY8" fmla="*/ 359664 h 2932176"/>
                    <a:gd name="connsiteX9" fmla="*/ 305038 w 902446"/>
                    <a:gd name="connsiteY9" fmla="*/ 0 h 2932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2446" h="2932176">
                      <a:moveTo>
                        <a:pt x="902446" y="2932176"/>
                      </a:moveTo>
                      <a:cubicBezTo>
                        <a:pt x="833866" y="2876296"/>
                        <a:pt x="765286" y="2820416"/>
                        <a:pt x="689086" y="2737104"/>
                      </a:cubicBezTo>
                      <a:cubicBezTo>
                        <a:pt x="612886" y="2653792"/>
                        <a:pt x="517382" y="2537968"/>
                        <a:pt x="445246" y="2432304"/>
                      </a:cubicBezTo>
                      <a:cubicBezTo>
                        <a:pt x="373110" y="2326640"/>
                        <a:pt x="315198" y="2230120"/>
                        <a:pt x="256270" y="2103120"/>
                      </a:cubicBezTo>
                      <a:cubicBezTo>
                        <a:pt x="197342" y="1976120"/>
                        <a:pt x="130286" y="1806448"/>
                        <a:pt x="91678" y="1670304"/>
                      </a:cubicBezTo>
                      <a:cubicBezTo>
                        <a:pt x="53070" y="1534160"/>
                        <a:pt x="39862" y="1402080"/>
                        <a:pt x="24622" y="1286256"/>
                      </a:cubicBezTo>
                      <a:cubicBezTo>
                        <a:pt x="9382" y="1170432"/>
                        <a:pt x="-1794" y="1075944"/>
                        <a:pt x="238" y="975360"/>
                      </a:cubicBezTo>
                      <a:cubicBezTo>
                        <a:pt x="2270" y="874776"/>
                        <a:pt x="15478" y="785368"/>
                        <a:pt x="36814" y="682752"/>
                      </a:cubicBezTo>
                      <a:cubicBezTo>
                        <a:pt x="58150" y="580136"/>
                        <a:pt x="83550" y="473456"/>
                        <a:pt x="128254" y="359664"/>
                      </a:cubicBezTo>
                      <a:cubicBezTo>
                        <a:pt x="172958" y="245872"/>
                        <a:pt x="266938" y="69596"/>
                        <a:pt x="305038" y="0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/>
                <p:cNvSpPr/>
                <p:nvPr/>
              </p:nvSpPr>
              <p:spPr>
                <a:xfrm>
                  <a:off x="67056" y="1200912"/>
                  <a:ext cx="2298192" cy="1816608"/>
                </a:xfrm>
                <a:custGeom>
                  <a:avLst/>
                  <a:gdLst>
                    <a:gd name="connsiteX0" fmla="*/ 2298192 w 2298192"/>
                    <a:gd name="connsiteY0" fmla="*/ 1816608 h 1816608"/>
                    <a:gd name="connsiteX1" fmla="*/ 1962912 w 2298192"/>
                    <a:gd name="connsiteY1" fmla="*/ 1676400 h 1816608"/>
                    <a:gd name="connsiteX2" fmla="*/ 1609344 w 2298192"/>
                    <a:gd name="connsiteY2" fmla="*/ 1469136 h 1816608"/>
                    <a:gd name="connsiteX3" fmla="*/ 1304544 w 2298192"/>
                    <a:gd name="connsiteY3" fmla="*/ 1255776 h 1816608"/>
                    <a:gd name="connsiteX4" fmla="*/ 743712 w 2298192"/>
                    <a:gd name="connsiteY4" fmla="*/ 798576 h 1816608"/>
                    <a:gd name="connsiteX5" fmla="*/ 0 w 2298192"/>
                    <a:gd name="connsiteY5" fmla="*/ 0 h 1816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8192" h="1816608">
                      <a:moveTo>
                        <a:pt x="2298192" y="1816608"/>
                      </a:moveTo>
                      <a:cubicBezTo>
                        <a:pt x="2187956" y="1775460"/>
                        <a:pt x="2077720" y="1734312"/>
                        <a:pt x="1962912" y="1676400"/>
                      </a:cubicBezTo>
                      <a:cubicBezTo>
                        <a:pt x="1848104" y="1618488"/>
                        <a:pt x="1719072" y="1539240"/>
                        <a:pt x="1609344" y="1469136"/>
                      </a:cubicBezTo>
                      <a:cubicBezTo>
                        <a:pt x="1499616" y="1399032"/>
                        <a:pt x="1448816" y="1367536"/>
                        <a:pt x="1304544" y="1255776"/>
                      </a:cubicBezTo>
                      <a:cubicBezTo>
                        <a:pt x="1160272" y="1144016"/>
                        <a:pt x="961136" y="1007872"/>
                        <a:pt x="743712" y="798576"/>
                      </a:cubicBezTo>
                      <a:cubicBezTo>
                        <a:pt x="526288" y="589280"/>
                        <a:pt x="263144" y="2946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4" name="グループ化 43"/>
            <p:cNvGrpSpPr/>
            <p:nvPr/>
          </p:nvGrpSpPr>
          <p:grpSpPr>
            <a:xfrm flipH="1" flipV="1">
              <a:off x="6183972" y="3137241"/>
              <a:ext cx="2883408" cy="3023616"/>
              <a:chOff x="67056" y="-6096"/>
              <a:chExt cx="2883408" cy="3023616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45" name="フリーフォーム 44"/>
              <p:cNvSpPr/>
              <p:nvPr/>
            </p:nvSpPr>
            <p:spPr>
              <a:xfrm>
                <a:off x="2315642" y="-6096"/>
                <a:ext cx="634822" cy="2846832"/>
              </a:xfrm>
              <a:custGeom>
                <a:avLst/>
                <a:gdLst>
                  <a:gd name="connsiteX0" fmla="*/ 171526 w 579958"/>
                  <a:gd name="connsiteY0" fmla="*/ 2773680 h 2773680"/>
                  <a:gd name="connsiteX1" fmla="*/ 98374 w 579958"/>
                  <a:gd name="connsiteY1" fmla="*/ 2511552 h 2773680"/>
                  <a:gd name="connsiteX2" fmla="*/ 19126 w 579958"/>
                  <a:gd name="connsiteY2" fmla="*/ 2084832 h 2773680"/>
                  <a:gd name="connsiteX3" fmla="*/ 838 w 579958"/>
                  <a:gd name="connsiteY3" fmla="*/ 1725168 h 2773680"/>
                  <a:gd name="connsiteX4" fmla="*/ 37414 w 579958"/>
                  <a:gd name="connsiteY4" fmla="*/ 1322832 h 2773680"/>
                  <a:gd name="connsiteX5" fmla="*/ 110566 w 579958"/>
                  <a:gd name="connsiteY5" fmla="*/ 920496 h 2773680"/>
                  <a:gd name="connsiteX6" fmla="*/ 189814 w 579958"/>
                  <a:gd name="connsiteY6" fmla="*/ 670560 h 2773680"/>
                  <a:gd name="connsiteX7" fmla="*/ 330022 w 579958"/>
                  <a:gd name="connsiteY7" fmla="*/ 365760 h 2773680"/>
                  <a:gd name="connsiteX8" fmla="*/ 579958 w 579958"/>
                  <a:gd name="connsiteY8" fmla="*/ 0 h 2773680"/>
                  <a:gd name="connsiteX0" fmla="*/ 171526 w 634822"/>
                  <a:gd name="connsiteY0" fmla="*/ 2846832 h 2846832"/>
                  <a:gd name="connsiteX1" fmla="*/ 98374 w 634822"/>
                  <a:gd name="connsiteY1" fmla="*/ 2584704 h 2846832"/>
                  <a:gd name="connsiteX2" fmla="*/ 19126 w 634822"/>
                  <a:gd name="connsiteY2" fmla="*/ 2157984 h 2846832"/>
                  <a:gd name="connsiteX3" fmla="*/ 838 w 634822"/>
                  <a:gd name="connsiteY3" fmla="*/ 1798320 h 2846832"/>
                  <a:gd name="connsiteX4" fmla="*/ 37414 w 634822"/>
                  <a:gd name="connsiteY4" fmla="*/ 1395984 h 2846832"/>
                  <a:gd name="connsiteX5" fmla="*/ 110566 w 634822"/>
                  <a:gd name="connsiteY5" fmla="*/ 993648 h 2846832"/>
                  <a:gd name="connsiteX6" fmla="*/ 189814 w 634822"/>
                  <a:gd name="connsiteY6" fmla="*/ 743712 h 2846832"/>
                  <a:gd name="connsiteX7" fmla="*/ 330022 w 634822"/>
                  <a:gd name="connsiteY7" fmla="*/ 438912 h 2846832"/>
                  <a:gd name="connsiteX8" fmla="*/ 634822 w 634822"/>
                  <a:gd name="connsiteY8" fmla="*/ 0 h 284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4822" h="2846832">
                    <a:moveTo>
                      <a:pt x="171526" y="2846832"/>
                    </a:moveTo>
                    <a:cubicBezTo>
                      <a:pt x="147650" y="2773172"/>
                      <a:pt x="123774" y="2699512"/>
                      <a:pt x="98374" y="2584704"/>
                    </a:cubicBezTo>
                    <a:cubicBezTo>
                      <a:pt x="72974" y="2469896"/>
                      <a:pt x="35382" y="2289048"/>
                      <a:pt x="19126" y="2157984"/>
                    </a:cubicBezTo>
                    <a:cubicBezTo>
                      <a:pt x="2870" y="2026920"/>
                      <a:pt x="-2210" y="1925320"/>
                      <a:pt x="838" y="1798320"/>
                    </a:cubicBezTo>
                    <a:cubicBezTo>
                      <a:pt x="3886" y="1671320"/>
                      <a:pt x="19126" y="1530096"/>
                      <a:pt x="37414" y="1395984"/>
                    </a:cubicBezTo>
                    <a:cubicBezTo>
                      <a:pt x="55702" y="1261872"/>
                      <a:pt x="85166" y="1102360"/>
                      <a:pt x="110566" y="993648"/>
                    </a:cubicBezTo>
                    <a:cubicBezTo>
                      <a:pt x="135966" y="884936"/>
                      <a:pt x="153238" y="836168"/>
                      <a:pt x="189814" y="743712"/>
                    </a:cubicBezTo>
                    <a:cubicBezTo>
                      <a:pt x="226390" y="651256"/>
                      <a:pt x="255854" y="562864"/>
                      <a:pt x="330022" y="438912"/>
                    </a:cubicBezTo>
                    <a:cubicBezTo>
                      <a:pt x="404190" y="314960"/>
                      <a:pt x="542366" y="127000"/>
                      <a:pt x="634822" y="0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67056" y="-6096"/>
                <a:ext cx="2328672" cy="3023616"/>
                <a:chOff x="67056" y="-6096"/>
                <a:chExt cx="2328672" cy="3023616"/>
              </a:xfrm>
            </p:grpSpPr>
            <p:sp>
              <p:nvSpPr>
                <p:cNvPr id="47" name="フリーフォーム 46"/>
                <p:cNvSpPr/>
                <p:nvPr/>
              </p:nvSpPr>
              <p:spPr>
                <a:xfrm>
                  <a:off x="1493282" y="-6096"/>
                  <a:ext cx="902446" cy="2932176"/>
                </a:xfrm>
                <a:custGeom>
                  <a:avLst/>
                  <a:gdLst>
                    <a:gd name="connsiteX0" fmla="*/ 902446 w 902446"/>
                    <a:gd name="connsiteY0" fmla="*/ 2804160 h 2804160"/>
                    <a:gd name="connsiteX1" fmla="*/ 689086 w 902446"/>
                    <a:gd name="connsiteY1" fmla="*/ 2609088 h 2804160"/>
                    <a:gd name="connsiteX2" fmla="*/ 445246 w 902446"/>
                    <a:gd name="connsiteY2" fmla="*/ 2304288 h 2804160"/>
                    <a:gd name="connsiteX3" fmla="*/ 256270 w 902446"/>
                    <a:gd name="connsiteY3" fmla="*/ 1975104 h 2804160"/>
                    <a:gd name="connsiteX4" fmla="*/ 91678 w 902446"/>
                    <a:gd name="connsiteY4" fmla="*/ 1542288 h 2804160"/>
                    <a:gd name="connsiteX5" fmla="*/ 24622 w 902446"/>
                    <a:gd name="connsiteY5" fmla="*/ 1158240 h 2804160"/>
                    <a:gd name="connsiteX6" fmla="*/ 238 w 902446"/>
                    <a:gd name="connsiteY6" fmla="*/ 847344 h 2804160"/>
                    <a:gd name="connsiteX7" fmla="*/ 36814 w 902446"/>
                    <a:gd name="connsiteY7" fmla="*/ 554736 h 2804160"/>
                    <a:gd name="connsiteX8" fmla="*/ 128254 w 902446"/>
                    <a:gd name="connsiteY8" fmla="*/ 231648 h 2804160"/>
                    <a:gd name="connsiteX9" fmla="*/ 237982 w 902446"/>
                    <a:gd name="connsiteY9" fmla="*/ 0 h 2804160"/>
                    <a:gd name="connsiteX0" fmla="*/ 902446 w 902446"/>
                    <a:gd name="connsiteY0" fmla="*/ 2932176 h 2932176"/>
                    <a:gd name="connsiteX1" fmla="*/ 689086 w 902446"/>
                    <a:gd name="connsiteY1" fmla="*/ 2737104 h 2932176"/>
                    <a:gd name="connsiteX2" fmla="*/ 445246 w 902446"/>
                    <a:gd name="connsiteY2" fmla="*/ 2432304 h 2932176"/>
                    <a:gd name="connsiteX3" fmla="*/ 256270 w 902446"/>
                    <a:gd name="connsiteY3" fmla="*/ 2103120 h 2932176"/>
                    <a:gd name="connsiteX4" fmla="*/ 91678 w 902446"/>
                    <a:gd name="connsiteY4" fmla="*/ 1670304 h 2932176"/>
                    <a:gd name="connsiteX5" fmla="*/ 24622 w 902446"/>
                    <a:gd name="connsiteY5" fmla="*/ 1286256 h 2932176"/>
                    <a:gd name="connsiteX6" fmla="*/ 238 w 902446"/>
                    <a:gd name="connsiteY6" fmla="*/ 975360 h 2932176"/>
                    <a:gd name="connsiteX7" fmla="*/ 36814 w 902446"/>
                    <a:gd name="connsiteY7" fmla="*/ 682752 h 2932176"/>
                    <a:gd name="connsiteX8" fmla="*/ 128254 w 902446"/>
                    <a:gd name="connsiteY8" fmla="*/ 359664 h 2932176"/>
                    <a:gd name="connsiteX9" fmla="*/ 305038 w 902446"/>
                    <a:gd name="connsiteY9" fmla="*/ 0 h 2932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2446" h="2932176">
                      <a:moveTo>
                        <a:pt x="902446" y="2932176"/>
                      </a:moveTo>
                      <a:cubicBezTo>
                        <a:pt x="833866" y="2876296"/>
                        <a:pt x="765286" y="2820416"/>
                        <a:pt x="689086" y="2737104"/>
                      </a:cubicBezTo>
                      <a:cubicBezTo>
                        <a:pt x="612886" y="2653792"/>
                        <a:pt x="517382" y="2537968"/>
                        <a:pt x="445246" y="2432304"/>
                      </a:cubicBezTo>
                      <a:cubicBezTo>
                        <a:pt x="373110" y="2326640"/>
                        <a:pt x="315198" y="2230120"/>
                        <a:pt x="256270" y="2103120"/>
                      </a:cubicBezTo>
                      <a:cubicBezTo>
                        <a:pt x="197342" y="1976120"/>
                        <a:pt x="130286" y="1806448"/>
                        <a:pt x="91678" y="1670304"/>
                      </a:cubicBezTo>
                      <a:cubicBezTo>
                        <a:pt x="53070" y="1534160"/>
                        <a:pt x="39862" y="1402080"/>
                        <a:pt x="24622" y="1286256"/>
                      </a:cubicBezTo>
                      <a:cubicBezTo>
                        <a:pt x="9382" y="1170432"/>
                        <a:pt x="-1794" y="1075944"/>
                        <a:pt x="238" y="975360"/>
                      </a:cubicBezTo>
                      <a:cubicBezTo>
                        <a:pt x="2270" y="874776"/>
                        <a:pt x="15478" y="785368"/>
                        <a:pt x="36814" y="682752"/>
                      </a:cubicBezTo>
                      <a:cubicBezTo>
                        <a:pt x="58150" y="580136"/>
                        <a:pt x="83550" y="473456"/>
                        <a:pt x="128254" y="359664"/>
                      </a:cubicBezTo>
                      <a:cubicBezTo>
                        <a:pt x="172958" y="245872"/>
                        <a:pt x="266938" y="69596"/>
                        <a:pt x="305038" y="0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/>
                <p:cNvSpPr/>
                <p:nvPr/>
              </p:nvSpPr>
              <p:spPr>
                <a:xfrm>
                  <a:off x="67056" y="1200912"/>
                  <a:ext cx="2298192" cy="1816608"/>
                </a:xfrm>
                <a:custGeom>
                  <a:avLst/>
                  <a:gdLst>
                    <a:gd name="connsiteX0" fmla="*/ 2298192 w 2298192"/>
                    <a:gd name="connsiteY0" fmla="*/ 1816608 h 1816608"/>
                    <a:gd name="connsiteX1" fmla="*/ 1962912 w 2298192"/>
                    <a:gd name="connsiteY1" fmla="*/ 1676400 h 1816608"/>
                    <a:gd name="connsiteX2" fmla="*/ 1609344 w 2298192"/>
                    <a:gd name="connsiteY2" fmla="*/ 1469136 h 1816608"/>
                    <a:gd name="connsiteX3" fmla="*/ 1304544 w 2298192"/>
                    <a:gd name="connsiteY3" fmla="*/ 1255776 h 1816608"/>
                    <a:gd name="connsiteX4" fmla="*/ 743712 w 2298192"/>
                    <a:gd name="connsiteY4" fmla="*/ 798576 h 1816608"/>
                    <a:gd name="connsiteX5" fmla="*/ 0 w 2298192"/>
                    <a:gd name="connsiteY5" fmla="*/ 0 h 1816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8192" h="1816608">
                      <a:moveTo>
                        <a:pt x="2298192" y="1816608"/>
                      </a:moveTo>
                      <a:cubicBezTo>
                        <a:pt x="2187956" y="1775460"/>
                        <a:pt x="2077720" y="1734312"/>
                        <a:pt x="1962912" y="1676400"/>
                      </a:cubicBezTo>
                      <a:cubicBezTo>
                        <a:pt x="1848104" y="1618488"/>
                        <a:pt x="1719072" y="1539240"/>
                        <a:pt x="1609344" y="1469136"/>
                      </a:cubicBezTo>
                      <a:cubicBezTo>
                        <a:pt x="1499616" y="1399032"/>
                        <a:pt x="1448816" y="1367536"/>
                        <a:pt x="1304544" y="1255776"/>
                      </a:cubicBezTo>
                      <a:cubicBezTo>
                        <a:pt x="1160272" y="1144016"/>
                        <a:pt x="961136" y="1007872"/>
                        <a:pt x="743712" y="798576"/>
                      </a:cubicBezTo>
                      <a:cubicBezTo>
                        <a:pt x="526288" y="589280"/>
                        <a:pt x="263144" y="2946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8" name="楕円 7"/>
          <p:cNvSpPr/>
          <p:nvPr/>
        </p:nvSpPr>
        <p:spPr>
          <a:xfrm>
            <a:off x="2324100" y="2789730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6288943" y="2789730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r="17182" b="21333"/>
          <a:stretch/>
        </p:blipFill>
        <p:spPr>
          <a:xfrm>
            <a:off x="332383" y="4269676"/>
            <a:ext cx="1911023" cy="23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8" y="546305"/>
            <a:ext cx="2475252" cy="19054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554333"/>
            <a:ext cx="2392046" cy="2050928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9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4" y="3497972"/>
            <a:ext cx="1388200" cy="19098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r="17182" b="21333"/>
          <a:stretch/>
        </p:blipFill>
        <p:spPr>
          <a:xfrm>
            <a:off x="7295714" y="3558391"/>
            <a:ext cx="1584219" cy="193918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475252" cy="19054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058" y="554333"/>
            <a:ext cx="2392046" cy="2050928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1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4" y="3497972"/>
            <a:ext cx="1388200" cy="19098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r="17182" b="21333"/>
          <a:stretch/>
        </p:blipFill>
        <p:spPr>
          <a:xfrm>
            <a:off x="7295714" y="3558391"/>
            <a:ext cx="1584219" cy="193918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98" y="546305"/>
            <a:ext cx="2475252" cy="19054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058" y="554333"/>
            <a:ext cx="2392046" cy="2050928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 rot="21217955">
            <a:off x="3912822" y="3935370"/>
            <a:ext cx="25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Agreement!</a:t>
            </a:r>
            <a:endParaRPr kumimoji="1" lang="ja-JP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8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691490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Distribution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Dual Abelian-Higgs Model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33637" y="3460771"/>
            <a:ext cx="2422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lang="en-US" altLang="ja-JP" sz="2000" dirty="0"/>
              <a:t>+</a:t>
            </a:r>
            <a:r>
              <a:rPr kumimoji="1" lang="en-US" altLang="ja-JP" sz="2000" dirty="0" smtClean="0"/>
              <a:t>, in prep.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42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49532" y="4284617"/>
            <a:ext cx="7005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flux-tube solution w/ monopoles </a:t>
            </a:r>
            <a:r>
              <a:rPr kumimoji="1"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Nielsen, </a:t>
            </a:r>
            <a:r>
              <a:rPr kumimoji="1" lang="en-US" altLang="ja-JP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Olesen</a:t>
            </a:r>
            <a:r>
              <a:rPr kumimoji="1"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(1973)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model for QCD vacuum (dual-</a:t>
            </a:r>
            <a:r>
              <a:rPr kumimoji="1" lang="en-US" altLang="ja-JP" sz="2400" dirty="0" err="1" smtClean="0"/>
              <a:t>Ginzburg</a:t>
            </a:r>
            <a:r>
              <a:rPr kumimoji="1" lang="en-US" altLang="ja-JP" sz="2400" dirty="0" smtClean="0"/>
              <a:t>-Landau)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describe symmetry breaking/restoration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sp>
        <p:nvSpPr>
          <p:cNvPr id="10" name="角丸四角形 9"/>
          <p:cNvSpPr/>
          <p:nvPr/>
        </p:nvSpPr>
        <p:spPr>
          <a:xfrm>
            <a:off x="548639" y="200428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54584" y="219456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985281"/>
            <a:ext cx="7404884" cy="72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200428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219456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98528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35801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27686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96550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39221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04636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27692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99162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352297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881233"/>
            <a:ext cx="405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393021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6017988"/>
            <a:ext cx="1749425" cy="5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1756377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364511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185052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5917865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</a:t>
            </a:r>
            <a:r>
              <a:rPr lang="en-US" altLang="ja-JP" sz="2000" dirty="0" smtClean="0"/>
              <a:t>Vega, </a:t>
            </a:r>
            <a:r>
              <a:rPr lang="en-US" altLang="ja-JP" sz="2000" dirty="0" err="1" smtClean="0"/>
              <a:t>Schaposnik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281207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13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ype-II</a:t>
            </a:r>
            <a:endParaRPr kumimoji="1" lang="ja-JP" altLang="en-US" sz="2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124229" y="4991093"/>
            <a:ext cx="267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Gauge</a:t>
            </a:r>
            <a:r>
              <a:rPr kumimoji="1" lang="en-US" altLang="ja-JP" sz="2800" dirty="0" smtClean="0"/>
              <a:t> dominant</a:t>
            </a:r>
            <a:endParaRPr kumimoji="1" lang="ja-JP" altLang="en-US" sz="2800" dirty="0" smtClean="0"/>
          </a:p>
        </p:txBody>
      </p:sp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40636" y="4991093"/>
            <a:ext cx="2552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Higgs</a:t>
            </a:r>
            <a:r>
              <a:rPr kumimoji="1" lang="en-US" altLang="ja-JP" sz="2800" dirty="0" smtClean="0"/>
              <a:t> dominant</a:t>
            </a:r>
            <a:endParaRPr kumimoji="1" lang="ja-JP" altLang="en-US" sz="28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9987" y="5998026"/>
            <a:ext cx="398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  <a:endParaRPr kumimoji="1" lang="ja-JP" altLang="en-US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65" y="6183196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826043" y="5721531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sp>
        <p:nvSpPr>
          <p:cNvPr id="24" name="右矢印 23"/>
          <p:cNvSpPr/>
          <p:nvPr/>
        </p:nvSpPr>
        <p:spPr>
          <a:xfrm flipH="1">
            <a:off x="4643241" y="6021130"/>
            <a:ext cx="1008622" cy="4846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7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89716" y="1252331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Abelian-Higgs</a:t>
            </a:r>
            <a:endParaRPr kumimoji="1" lang="ja-JP" altLang="en-US" sz="24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79" y="1732781"/>
            <a:ext cx="3310921" cy="243862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41056" y="4971866"/>
            <a:ext cx="70466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      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/>
              <a:t>Suggest type-I (if dual-SC picture is correct)?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       </a:t>
            </a:r>
            <a:r>
              <a:rPr lang="en-US" altLang="ja-JP" sz="2400" dirty="0" smtClean="0">
                <a:sym typeface="Wingdings" panose="05000000000000000000" pitchFamily="2" charset="2"/>
              </a:rPr>
              <a:t> T</a:t>
            </a:r>
            <a:r>
              <a:rPr lang="en-US" altLang="ja-JP" sz="2400" dirty="0" smtClean="0"/>
              <a:t>ranslationally-invariant flux tube is not formed.</a:t>
            </a:r>
            <a:endParaRPr lang="en-US" altLang="ja-JP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66762"/>
          <a:stretch/>
        </p:blipFill>
        <p:spPr>
          <a:xfrm>
            <a:off x="966651" y="1491766"/>
            <a:ext cx="3474719" cy="3205538"/>
          </a:xfrm>
          <a:prstGeom prst="rect">
            <a:avLst/>
          </a:prstGeom>
          <a:effectLst/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r="95486"/>
          <a:stretch/>
        </p:blipFill>
        <p:spPr>
          <a:xfrm>
            <a:off x="493022" y="1491766"/>
            <a:ext cx="471871" cy="3205538"/>
          </a:xfrm>
          <a:prstGeom prst="rect">
            <a:avLst/>
          </a:prstGeom>
          <a:effectLst/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_{rr} &amp;gt;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88" y="5106055"/>
            <a:ext cx="840317" cy="220133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88" y="5851943"/>
            <a:ext cx="1072092" cy="22013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814110" y="4274587"/>
            <a:ext cx="2862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Type-I; infinitely long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53737" y="1618745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左中かっこ 13"/>
          <p:cNvSpPr/>
          <p:nvPr/>
        </p:nvSpPr>
        <p:spPr>
          <a:xfrm>
            <a:off x="847327" y="5035170"/>
            <a:ext cx="206410" cy="1426590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9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-905445" y="226263"/>
            <a:ext cx="4681044" cy="6768000"/>
            <a:chOff x="184010" y="766359"/>
            <a:chExt cx="4379281" cy="6331698"/>
          </a:xfrm>
          <a:scene3d>
            <a:camera prst="perspectiveHeroicExtremeRightFacing">
              <a:rot lat="151517" lon="20115621" rev="228828"/>
            </a:camera>
            <a:lightRig rig="balanced" dir="t"/>
          </a:scene3d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4400" y="1458219"/>
            <a:ext cx="74109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First non-perturbative analysis of the stress tensor distribution in quark-anti-quark 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systems</a:t>
            </a:r>
            <a:endParaRPr kumimoji="1" lang="en-US" altLang="ja-JP" sz="2400" dirty="0" smtClean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New insights into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nature of the flux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tube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 smtClean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“Action-at-a-distance” force is given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by the sum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of local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interaction.</a:t>
            </a:r>
            <a:endParaRPr kumimoji="1" lang="en-US" altLang="ja-JP" sz="24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Non-trivial degeneracy in mid-plane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kumimoji="1" lang="en-US" altLang="ja-JP" sz="2400" baseline="-250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rr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&gt;0 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 type-I vacuum? / </a:t>
            </a:r>
            <a:r>
              <a:rPr kumimoji="1"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T</a:t>
            </a:r>
            <a:r>
              <a:rPr kumimoji="1" lang="en-US" altLang="ja-JP" sz="2400" baseline="-250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rr</a:t>
            </a:r>
            <a:r>
              <a:rPr kumimoji="1"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~T</a:t>
            </a:r>
            <a:r>
              <a:rPr kumimoji="1" lang="en-US" altLang="ja-JP" sz="2400" baseline="-250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qq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  Is R still small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?</a:t>
            </a:r>
            <a:endParaRPr kumimoji="1" lang="en-US" altLang="ja-JP" sz="2400" dirty="0" smtClean="0">
              <a:effectLst>
                <a:glow rad="127000">
                  <a:schemeClr val="accent1">
                    <a:lumMod val="50000"/>
                  </a:schemeClr>
                </a:glow>
              </a:effectLst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55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93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-905445" y="226263"/>
            <a:ext cx="4681044" cy="6768000"/>
            <a:chOff x="184010" y="766359"/>
            <a:chExt cx="4379281" cy="6331698"/>
          </a:xfrm>
          <a:scene3d>
            <a:camera prst="perspectiveHeroicExtremeRightFacing">
              <a:rot lat="151517" lon="20115621" rev="228828"/>
            </a:camera>
            <a:lightRig rig="balanced" dir="t"/>
          </a:scene3d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4400" y="1458219"/>
            <a:ext cx="74284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First non-perturbative analysis of the stress tensor distribution in quark-anti-quark 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systems</a:t>
            </a:r>
            <a:endParaRPr kumimoji="1" lang="en-US" altLang="ja-JP" sz="2400" dirty="0" smtClean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New insights into the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nature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of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flux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tube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 smtClean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“Action-at-a-distance” force is given by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sum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of local interaction</a:t>
            </a:r>
            <a:endParaRPr kumimoji="1" lang="en-US" altLang="ja-JP" sz="24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Non-trivial degeneracy in mid-plane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kumimoji="1" lang="en-US" altLang="ja-JP" sz="2400" baseline="-250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rr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&gt;0 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 type-I vacuum? / </a:t>
            </a:r>
            <a:r>
              <a:rPr kumimoji="1"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T</a:t>
            </a:r>
            <a:r>
              <a:rPr kumimoji="1" lang="en-US" altLang="ja-JP" sz="2400" baseline="-250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rr</a:t>
            </a:r>
            <a:r>
              <a:rPr kumimoji="1"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~T</a:t>
            </a:r>
            <a:r>
              <a:rPr kumimoji="1" lang="en-US" altLang="ja-JP" sz="2400" baseline="-250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qq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  Is R still small?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So many future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Nonzero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temperature / excited 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states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distribution inside hadrons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Model study of the flux tube with finite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length</a:t>
            </a:r>
            <a:endParaRPr lang="en-US" altLang="ja-JP" sz="2400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6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24417" y="1988276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51392" y="1988276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59256" y="1988276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28972" y="1991043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507674" y="2229577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38574" y="25313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204655" y="2374039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20555" y="2589939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36455" y="2805839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52355" y="2996339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68255" y="3212239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85742" y="3455126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86221" y="2685167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73207" y="3029136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47217" y="264632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thermal medium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840532" y="5538930"/>
            <a:ext cx="1132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Landau</a:t>
            </a:r>
          </a:p>
          <a:p>
            <a:r>
              <a:rPr lang="en-US" altLang="ja-JP" sz="2400" dirty="0" err="1" smtClean="0"/>
              <a:t>Lifshitz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elastic body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40532" y="198827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fluid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737265" y="3795621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7092642" y="3795621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443210" y="3795621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793201" y="3795621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138530" y="3795621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489098" y="3795621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220675" y="377431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978125" y="4797649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403843" y="525130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17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dirty="0" smtClean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dirty="0" smtClean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727683" y="4536026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978125" y="4198557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455405" y="5299838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002935" y="5247516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97162" y="4016563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7C80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dirty="0" smtClean="0">
              <a:solidFill>
                <a:srgbClr val="FF7C80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72901" y="5727211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3" y="1397259"/>
            <a:ext cx="5800056" cy="393842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0" y="5450477"/>
            <a:ext cx="6444343" cy="1333503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0129" y="5526956"/>
            <a:ext cx="6133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force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Absolute </a:t>
            </a:r>
            <a:r>
              <a:rPr lang="en-US" altLang="ja-JP" sz="2400" dirty="0" smtClean="0"/>
              <a:t>value of the force </a:t>
            </a:r>
            <a:r>
              <a:rPr lang="en-US" altLang="ja-JP" sz="2400" dirty="0"/>
              <a:t>between </a:t>
            </a:r>
            <a:r>
              <a:rPr lang="en-US" altLang="ja-JP" sz="2400" dirty="0" smtClean="0"/>
              <a:t>sources</a:t>
            </a:r>
            <a:endParaRPr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0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1131</Words>
  <Application>Microsoft Office PowerPoint</Application>
  <PresentationFormat>画面に合わせる (4:3)</PresentationFormat>
  <Paragraphs>330</Paragraphs>
  <Slides>50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66" baseType="lpstr">
      <vt:lpstr>HGｺﾞｼｯｸM</vt:lpstr>
      <vt:lpstr>ＭＳ Ｐゴシック</vt:lpstr>
      <vt:lpstr>メイリオ</vt:lpstr>
      <vt:lpstr>游ゴシック</vt:lpstr>
      <vt:lpstr>游ゴシック Light</vt:lpstr>
      <vt:lpstr>Andalus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Acrobat Document</vt:lpstr>
      <vt:lpstr>Stress Tensor Distribution around Flux Tube in SU(3) Yang-Mills Theory</vt:lpstr>
      <vt:lpstr>Force</vt:lpstr>
      <vt:lpstr>Force</vt:lpstr>
      <vt:lpstr>Force</vt:lpstr>
      <vt:lpstr>Stress = Force per Unit Area</vt:lpstr>
      <vt:lpstr>Stress = Force per Unit Area</vt:lpstr>
      <vt:lpstr>Stress = Force per Unit Area</vt:lpstr>
      <vt:lpstr>Maxwell Stress (in Maxwell Theory)</vt:lpstr>
      <vt:lpstr>Maxwell Stress (in Maxwell Theory)</vt:lpstr>
      <vt:lpstr>Maxwell Stress (in Maxwell Theory)</vt:lpstr>
      <vt:lpstr>Quark—Anti-quark system</vt:lpstr>
      <vt:lpstr>Quark—Anti-quark system</vt:lpstr>
      <vt:lpstr>Spatial Distribution of Stress Tensor in the QQ System</vt:lpstr>
      <vt:lpstr>Comparison: SU(3) YM vs Maxwell</vt:lpstr>
      <vt:lpstr>Energy-Momentum Tensor on the Lattice and Gradient Flow</vt:lpstr>
      <vt:lpstr>PowerPoint プレゼンテーション</vt:lpstr>
      <vt:lpstr>(Yang-Mills) Gradient Flow</vt:lpstr>
      <vt:lpstr>Small Flow-Time Expansion</vt:lpstr>
      <vt:lpstr>Constructing EMT 1</vt:lpstr>
      <vt:lpstr>Constructing EMT 2</vt:lpstr>
      <vt:lpstr>Application to Thermodynamics</vt:lpstr>
      <vt:lpstr>Numerical Simulation</vt:lpstr>
      <vt:lpstr>t, a Dependence</vt:lpstr>
      <vt:lpstr>Double Extrapolation t0, a0</vt:lpstr>
      <vt:lpstr>Double Extrapolation</vt:lpstr>
      <vt:lpstr>Double Extrapolation</vt:lpstr>
      <vt:lpstr>Temperature Dependence</vt:lpstr>
      <vt:lpstr>Full QCD Result</vt:lpstr>
      <vt:lpstr>EMT Euclidean Correlator</vt:lpstr>
      <vt:lpstr>Analysis of Stress Tensor in QQ System</vt:lpstr>
      <vt:lpstr>Preparing Static QQ</vt:lpstr>
      <vt:lpstr>Lattice Setup</vt:lpstr>
      <vt:lpstr>Ground State Saturation</vt:lpstr>
      <vt:lpstr>Ground State Saturation</vt:lpstr>
      <vt:lpstr>Continuum Extrapolation</vt:lpstr>
      <vt:lpstr>t0 Extrapolation</vt:lpstr>
      <vt:lpstr>Symmetry on Mid-Plane</vt:lpstr>
      <vt:lpstr>Mid-Plane</vt:lpstr>
      <vt:lpstr>Mid-Plane</vt:lpstr>
      <vt:lpstr>Force</vt:lpstr>
      <vt:lpstr>Force</vt:lpstr>
      <vt:lpstr>Force</vt:lpstr>
      <vt:lpstr>Stress Tensor Distribution  in Dual Abelian-Higgs Model</vt:lpstr>
      <vt:lpstr>Abelian-Higgs Model</vt:lpstr>
      <vt:lpstr>Abelian-Higgs Model</vt:lpstr>
      <vt:lpstr>Stress Tensor in AH Model</vt:lpstr>
      <vt:lpstr>Stress Tensor in AH Model</vt:lpstr>
      <vt:lpstr>Comparison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Masakiyo Kitazawa</cp:lastModifiedBy>
  <cp:revision>82</cp:revision>
  <dcterms:created xsi:type="dcterms:W3CDTF">2018-05-13T13:53:28Z</dcterms:created>
  <dcterms:modified xsi:type="dcterms:W3CDTF">2018-05-22T23:09:54Z</dcterms:modified>
</cp:coreProperties>
</file>