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4"/>
  </p:notesMasterIdLst>
  <p:handoutMasterIdLst>
    <p:handoutMasterId r:id="rId5"/>
  </p:handoutMasterIdLst>
  <p:sldIdLst>
    <p:sldId id="256" r:id="rId3"/>
  </p:sldIdLst>
  <p:sldSz cx="21386800" cy="30279975"/>
  <p:notesSz cx="6858000" cy="9144000"/>
  <p:defaultTextStyle>
    <a:defPPr>
      <a:defRPr lang="ja-JP"/>
    </a:defPPr>
    <a:lvl1pPr algn="l" defTabSz="2951163" rtl="0" eaLnBrk="0" fontAlgn="base" hangingPunct="0">
      <a:spcBef>
        <a:spcPct val="0"/>
      </a:spcBef>
      <a:spcAft>
        <a:spcPct val="0"/>
      </a:spcAft>
      <a:defRPr kumimoji="1" sz="58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1474788" indent="-1017588" algn="l" defTabSz="2951163" rtl="0" eaLnBrk="0" fontAlgn="base" hangingPunct="0">
      <a:spcBef>
        <a:spcPct val="0"/>
      </a:spcBef>
      <a:spcAft>
        <a:spcPct val="0"/>
      </a:spcAft>
      <a:defRPr kumimoji="1" sz="58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2951163" indent="-2036763" algn="l" defTabSz="2951163" rtl="0" eaLnBrk="0" fontAlgn="base" hangingPunct="0">
      <a:spcBef>
        <a:spcPct val="0"/>
      </a:spcBef>
      <a:spcAft>
        <a:spcPct val="0"/>
      </a:spcAft>
      <a:defRPr kumimoji="1" sz="58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4427538" indent="-3055938" algn="l" defTabSz="2951163" rtl="0" eaLnBrk="0" fontAlgn="base" hangingPunct="0">
      <a:spcBef>
        <a:spcPct val="0"/>
      </a:spcBef>
      <a:spcAft>
        <a:spcPct val="0"/>
      </a:spcAft>
      <a:defRPr kumimoji="1" sz="58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5903913" indent="-4075113" algn="l" defTabSz="2951163" rtl="0" eaLnBrk="0" fontAlgn="base" hangingPunct="0">
      <a:spcBef>
        <a:spcPct val="0"/>
      </a:spcBef>
      <a:spcAft>
        <a:spcPct val="0"/>
      </a:spcAft>
      <a:defRPr kumimoji="1" sz="58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58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58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58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58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7">
          <p15:clr>
            <a:srgbClr val="A4A3A4"/>
          </p15:clr>
        </p15:guide>
        <p15:guide id="2" pos="67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382" autoAdjust="0"/>
    <p:restoredTop sz="95592" autoAdjust="0"/>
  </p:normalViewPr>
  <p:slideViewPr>
    <p:cSldViewPr>
      <p:cViewPr varScale="1">
        <p:scale>
          <a:sx n="21" d="100"/>
          <a:sy n="21" d="100"/>
        </p:scale>
        <p:origin x="2803" y="82"/>
      </p:cViewPr>
      <p:guideLst>
        <p:guide orient="horz" pos="9537"/>
        <p:guide pos="6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28" d="100"/>
          <a:sy n="128" d="100"/>
        </p:scale>
        <p:origin x="752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C5E25AD-4602-453E-AF8A-15F2A1FC575A}" type="datetimeFigureOut">
              <a:rPr lang="ja-JP" altLang="en-US"/>
              <a:pPr>
                <a:defRPr/>
              </a:pPr>
              <a:t>2018/6/8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ED87187-8393-4144-85C5-8D19E051F61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295232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B5D66FA-FDFF-4950-8339-395A25BC74D7}" type="datetimeFigureOut">
              <a:rPr lang="ja-JP" altLang="en-US"/>
              <a:pPr>
                <a:defRPr/>
              </a:pPr>
              <a:t>2018/6/8</a:t>
            </a:fld>
            <a:endParaRPr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  <a:p>
            <a:pPr lvl="3"/>
            <a:r>
              <a:rPr lang="en-US" altLang="ja-JP" noProof="0"/>
              <a:t>Fourth level</a:t>
            </a:r>
          </a:p>
          <a:p>
            <a:pPr lvl="4"/>
            <a:r>
              <a:rPr lang="en-US" altLang="ja-JP" noProof="0"/>
              <a:t>Fifth level</a:t>
            </a:r>
            <a:endParaRPr lang="ja-JP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295232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FD783EB-4AB4-480E-93C0-C43D7765295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2951163" rtl="0" eaLnBrk="0" fontAlgn="base" hangingPunct="0">
      <a:spcBef>
        <a:spcPct val="30000"/>
      </a:spcBef>
      <a:spcAft>
        <a:spcPct val="0"/>
      </a:spcAft>
      <a:defRPr kumimoji="1" sz="3900" kern="1200">
        <a:solidFill>
          <a:schemeClr val="tx1"/>
        </a:solidFill>
        <a:latin typeface="+mn-lt"/>
        <a:ea typeface="+mn-ea"/>
        <a:cs typeface="ＭＳ Ｐゴシック" charset="0"/>
      </a:defRPr>
    </a:lvl1pPr>
    <a:lvl2pPr marL="1474788" algn="l" defTabSz="2951163" rtl="0" eaLnBrk="0" fontAlgn="base" hangingPunct="0">
      <a:spcBef>
        <a:spcPct val="30000"/>
      </a:spcBef>
      <a:spcAft>
        <a:spcPct val="0"/>
      </a:spcAft>
      <a:defRPr kumimoji="1" sz="3900" kern="1200">
        <a:solidFill>
          <a:schemeClr val="tx1"/>
        </a:solidFill>
        <a:latin typeface="+mn-lt"/>
        <a:ea typeface="+mn-ea"/>
        <a:cs typeface="+mn-cs"/>
      </a:defRPr>
    </a:lvl2pPr>
    <a:lvl3pPr marL="2951163" algn="l" defTabSz="2951163" rtl="0" eaLnBrk="0" fontAlgn="base" hangingPunct="0">
      <a:spcBef>
        <a:spcPct val="30000"/>
      </a:spcBef>
      <a:spcAft>
        <a:spcPct val="0"/>
      </a:spcAft>
      <a:defRPr kumimoji="1" sz="3900" kern="1200">
        <a:solidFill>
          <a:schemeClr val="tx1"/>
        </a:solidFill>
        <a:latin typeface="+mn-lt"/>
        <a:ea typeface="+mn-ea"/>
        <a:cs typeface="+mn-cs"/>
      </a:defRPr>
    </a:lvl3pPr>
    <a:lvl4pPr marL="4427538" algn="l" defTabSz="2951163" rtl="0" eaLnBrk="0" fontAlgn="base" hangingPunct="0">
      <a:spcBef>
        <a:spcPct val="30000"/>
      </a:spcBef>
      <a:spcAft>
        <a:spcPct val="0"/>
      </a:spcAft>
      <a:defRPr kumimoji="1" sz="3900" kern="1200">
        <a:solidFill>
          <a:schemeClr val="tx1"/>
        </a:solidFill>
        <a:latin typeface="+mn-lt"/>
        <a:ea typeface="+mn-ea"/>
        <a:cs typeface="+mn-cs"/>
      </a:defRPr>
    </a:lvl4pPr>
    <a:lvl5pPr marL="5903913" algn="l" defTabSz="2951163" rtl="0" eaLnBrk="0" fontAlgn="base" hangingPunct="0">
      <a:spcBef>
        <a:spcPct val="30000"/>
      </a:spcBef>
      <a:spcAft>
        <a:spcPct val="0"/>
      </a:spcAft>
      <a:defRPr kumimoji="1" sz="3900" kern="1200">
        <a:solidFill>
          <a:schemeClr val="tx1"/>
        </a:solidFill>
        <a:latin typeface="+mn-lt"/>
        <a:ea typeface="+mn-ea"/>
        <a:cs typeface="+mn-cs"/>
      </a:defRPr>
    </a:lvl5pPr>
    <a:lvl6pPr marL="7380808" algn="l" defTabSz="2952323" rtl="0" eaLnBrk="1" latinLnBrk="0" hangingPunct="1">
      <a:defRPr kumimoji="1" sz="3900" kern="1200">
        <a:solidFill>
          <a:schemeClr val="tx1"/>
        </a:solidFill>
        <a:latin typeface="+mn-lt"/>
        <a:ea typeface="+mn-ea"/>
        <a:cs typeface="+mn-cs"/>
      </a:defRPr>
    </a:lvl6pPr>
    <a:lvl7pPr marL="8856970" algn="l" defTabSz="2952323" rtl="0" eaLnBrk="1" latinLnBrk="0" hangingPunct="1">
      <a:defRPr kumimoji="1" sz="3900" kern="1200">
        <a:solidFill>
          <a:schemeClr val="tx1"/>
        </a:solidFill>
        <a:latin typeface="+mn-lt"/>
        <a:ea typeface="+mn-ea"/>
        <a:cs typeface="+mn-cs"/>
      </a:defRPr>
    </a:lvl7pPr>
    <a:lvl8pPr marL="10333131" algn="l" defTabSz="2952323" rtl="0" eaLnBrk="1" latinLnBrk="0" hangingPunct="1">
      <a:defRPr kumimoji="1" sz="3900" kern="1200">
        <a:solidFill>
          <a:schemeClr val="tx1"/>
        </a:solidFill>
        <a:latin typeface="+mn-lt"/>
        <a:ea typeface="+mn-ea"/>
        <a:cs typeface="+mn-cs"/>
      </a:defRPr>
    </a:lvl8pPr>
    <a:lvl9pPr marL="11809293" algn="l" defTabSz="2952323" rtl="0" eaLnBrk="1" latinLnBrk="0" hangingPunct="1">
      <a:defRPr kumimoji="1" sz="3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5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5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5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5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5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fld id="{795F4D02-5064-427F-B933-8504DC99244B}" type="slidenum">
              <a:rPr lang="ja-JP" altLang="en-US" sz="1200" smtClean="0"/>
              <a:pPr/>
              <a:t>1</a:t>
            </a:fld>
            <a:endParaRPr lang="ja-JP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010" y="9406424"/>
            <a:ext cx="18178780" cy="6490568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8020" y="17158652"/>
            <a:ext cx="14970760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/>
              <a:t>Click to edit Master subtitle style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6176B-29B6-4F78-9034-A5FCA2C2366A}" type="datetimeFigureOut">
              <a:rPr lang="ja-JP" altLang="en-US"/>
              <a:pPr>
                <a:defRPr/>
              </a:pPr>
              <a:t>2018/6/8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8CFBA-0AF5-4174-8BF4-F16482ACB06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71702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F7BFD-8E17-4654-8819-304F59AFF016}" type="datetimeFigureOut">
              <a:rPr lang="ja-JP" altLang="en-US"/>
              <a:pPr>
                <a:defRPr/>
              </a:pPr>
              <a:t>2018/6/8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C669E-14EC-4406-AF1C-91BEA4C7E75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7259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05430" y="1212608"/>
            <a:ext cx="4812030" cy="25836107"/>
          </a:xfrm>
        </p:spPr>
        <p:txBody>
          <a:bodyPr vert="eaVert"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9340" y="1212608"/>
            <a:ext cx="14079643" cy="25836107"/>
          </a:xfrm>
        </p:spPr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BCFF4-D55C-4D64-9595-0E5E7DEDC3E3}" type="datetimeFigureOut">
              <a:rPr lang="ja-JP" altLang="en-US"/>
              <a:pPr>
                <a:defRPr/>
              </a:pPr>
              <a:t>2018/6/8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BDBC5-E65E-4C5E-891A-93E6C6121F6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61289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D1DC1-8E40-4844-AB55-90DF53487A0B}" type="datetimeFigureOut">
              <a:rPr lang="ja-JP" altLang="en-US"/>
              <a:pPr>
                <a:defRPr/>
              </a:pPr>
              <a:t>2018/6/8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EDD5D-4940-4B9A-8376-498C352D32D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69164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411" y="19457689"/>
            <a:ext cx="18178780" cy="6013939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9411" y="12833949"/>
            <a:ext cx="18178780" cy="6623741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16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323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48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64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80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97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DE0F4-68D4-463D-8D0F-58B2C35A379F}" type="datetimeFigureOut">
              <a:rPr lang="ja-JP" altLang="en-US"/>
              <a:pPr>
                <a:defRPr/>
              </a:pPr>
              <a:t>2018/6/8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D9E80-86BD-4B4E-8188-17FBB7C62AA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25405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340" y="7065332"/>
            <a:ext cx="9445837" cy="19983383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71623" y="7065332"/>
            <a:ext cx="9445837" cy="19983383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E2747-D4E2-40B8-A17E-8B4B6D0F3085}" type="datetimeFigureOut">
              <a:rPr lang="ja-JP" altLang="en-US"/>
              <a:pPr>
                <a:defRPr/>
              </a:pPr>
              <a:t>2018/6/8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ABED1-7027-41BA-AB81-65308891835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37484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341" y="6777949"/>
            <a:ext cx="9449551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341" y="9602676"/>
            <a:ext cx="9449551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4200" y="6777949"/>
            <a:ext cx="9453262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4200" y="9602676"/>
            <a:ext cx="9453262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1CE9E-1913-472A-BF30-612B8E3F0276}" type="datetimeFigureOut">
              <a:rPr lang="ja-JP" altLang="en-US"/>
              <a:pPr>
                <a:defRPr/>
              </a:pPr>
              <a:t>2018/6/8</a:t>
            </a:fld>
            <a:endParaRPr lang="ja-JP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22A0D-679A-4BA7-8FAB-3456931AA89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62772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C2BC5-9725-4570-80C6-420F057840F1}" type="datetimeFigureOut">
              <a:rPr lang="ja-JP" altLang="en-US"/>
              <a:pPr>
                <a:defRPr/>
              </a:pPr>
              <a:t>2018/6/8</a:t>
            </a:fld>
            <a:endParaRPr lang="ja-JP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9BFB1-846D-46BB-9F3F-909DD671AAE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83864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C804E-3831-46AC-B6D0-8C23D56BD30E}" type="datetimeFigureOut">
              <a:rPr lang="ja-JP" altLang="en-US"/>
              <a:pPr>
                <a:defRPr/>
              </a:pPr>
              <a:t>2018/6/8</a:t>
            </a:fld>
            <a:endParaRPr lang="ja-JP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D2805-765E-49A9-B455-C655AB4F7EF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73733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341" y="1205592"/>
            <a:ext cx="7036111" cy="5130774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1645" y="1205594"/>
            <a:ext cx="11955817" cy="25843121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341" y="6336368"/>
            <a:ext cx="7036111" cy="20712347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31DDA-D536-4DFF-813C-119E33227969}" type="datetimeFigureOut">
              <a:rPr lang="ja-JP" altLang="en-US"/>
              <a:pPr>
                <a:defRPr/>
              </a:pPr>
              <a:t>2018/6/8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50C81-27FE-49DD-849D-8154BCC6A61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40591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962" y="21195984"/>
            <a:ext cx="12832080" cy="2502307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962" y="2705571"/>
            <a:ext cx="12832080" cy="18167985"/>
          </a:xfrm>
        </p:spPr>
        <p:txBody>
          <a:bodyPr rtlCol="0">
            <a:normAutofit/>
          </a:bodyPr>
          <a:lstStyle>
            <a:lvl1pPr marL="0" indent="0">
              <a:buNone/>
              <a:defRPr sz="10300"/>
            </a:lvl1pPr>
            <a:lvl2pPr marL="1476162" indent="0">
              <a:buNone/>
              <a:defRPr sz="9000"/>
            </a:lvl2pPr>
            <a:lvl3pPr marL="2952323" indent="0">
              <a:buNone/>
              <a:defRPr sz="7700"/>
            </a:lvl3pPr>
            <a:lvl4pPr marL="4428485" indent="0">
              <a:buNone/>
              <a:defRPr sz="6500"/>
            </a:lvl4pPr>
            <a:lvl5pPr marL="5904647" indent="0">
              <a:buNone/>
              <a:defRPr sz="6500"/>
            </a:lvl5pPr>
            <a:lvl6pPr marL="7380808" indent="0">
              <a:buNone/>
              <a:defRPr sz="6500"/>
            </a:lvl6pPr>
            <a:lvl7pPr marL="8856970" indent="0">
              <a:buNone/>
              <a:defRPr sz="6500"/>
            </a:lvl7pPr>
            <a:lvl8pPr marL="10333131" indent="0">
              <a:buNone/>
              <a:defRPr sz="6500"/>
            </a:lvl8pPr>
            <a:lvl9pPr marL="11809293" indent="0">
              <a:buNone/>
              <a:defRPr sz="65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962" y="23698291"/>
            <a:ext cx="12832080" cy="3553688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52D70-74E7-459E-9EA3-C4F495A17A5F}" type="datetimeFigureOut">
              <a:rPr lang="ja-JP" altLang="en-US"/>
              <a:pPr>
                <a:defRPr/>
              </a:pPr>
              <a:t>2018/6/8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BC571-9CEA-4BC5-9CEA-89DB53ED724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74822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図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9050"/>
            <a:ext cx="2136775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69975" y="1212850"/>
            <a:ext cx="19246850" cy="504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5232" tIns="147616" rIns="295232" bIns="1476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  <a:endParaRPr lang="ja-JP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9975" y="7065963"/>
            <a:ext cx="19246850" cy="1998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5232" tIns="147616" rIns="295232" bIns="1476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9975" y="28065413"/>
            <a:ext cx="4989513" cy="1611312"/>
          </a:xfrm>
          <a:prstGeom prst="rect">
            <a:avLst/>
          </a:prstGeom>
        </p:spPr>
        <p:txBody>
          <a:bodyPr vert="horz" wrap="square" lIns="295232" tIns="147616" rIns="295232" bIns="147616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3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887BBEA-DD1D-4DB7-9A34-8AA16156BBAF}" type="datetimeFigureOut">
              <a:rPr lang="ja-JP" altLang="en-US"/>
              <a:pPr>
                <a:defRPr/>
              </a:pPr>
              <a:t>2018/6/8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07263" y="28065413"/>
            <a:ext cx="6772275" cy="1611312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ctr" defTabSz="2952323" eaLnBrk="1" fontAlgn="auto" hangingPunct="1">
              <a:spcBef>
                <a:spcPts val="0"/>
              </a:spcBef>
              <a:spcAft>
                <a:spcPts val="0"/>
              </a:spcAft>
              <a:defRPr sz="3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27313" y="28065413"/>
            <a:ext cx="4989512" cy="1611312"/>
          </a:xfrm>
          <a:prstGeom prst="rect">
            <a:avLst/>
          </a:prstGeom>
        </p:spPr>
        <p:txBody>
          <a:bodyPr vert="horz" wrap="square" lIns="295232" tIns="147616" rIns="295232" bIns="14761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3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4741DB0-F6FE-4448-8983-2E657748FCA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13" name="TextBox 3"/>
          <p:cNvSpPr txBox="1"/>
          <p:nvPr userDrawn="1"/>
        </p:nvSpPr>
        <p:spPr bwMode="auto">
          <a:xfrm>
            <a:off x="738188" y="574675"/>
            <a:ext cx="12888912" cy="493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2952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600" b="1" spc="-250" dirty="0">
                <a:ln w="3175">
                  <a:noFill/>
                  <a:prstDash val="solid"/>
                </a:ln>
                <a:solidFill>
                  <a:schemeClr val="bg1"/>
                </a:solidFill>
                <a:latin typeface="+mn-lt"/>
                <a:ea typeface="+mn-ea"/>
              </a:rPr>
              <a:t>学際大規模情報基盤共同利用・共同研究拠点　</a:t>
            </a:r>
            <a:r>
              <a:rPr lang="ja-JP" altLang="en-US" sz="2600" b="1" spc="-250" dirty="0">
                <a:ln w="3175">
                  <a:noFill/>
                  <a:prstDash val="solid"/>
                </a:ln>
                <a:solidFill>
                  <a:srgbClr val="FFC000"/>
                </a:solidFill>
                <a:latin typeface="+mn-lt"/>
                <a:ea typeface="+mn-ea"/>
              </a:rPr>
              <a:t>萌芽型共同研究</a:t>
            </a:r>
            <a:r>
              <a:rPr lang="ja-JP" altLang="en-US" sz="2600" b="1" spc="-250" dirty="0">
                <a:ln w="3175">
                  <a:noFill/>
                  <a:prstDash val="solid"/>
                </a:ln>
                <a:solidFill>
                  <a:schemeClr val="bg1"/>
                </a:solidFill>
                <a:latin typeface="+mn-lt"/>
                <a:ea typeface="+mn-ea"/>
              </a:rPr>
              <a:t>   採択課題</a:t>
            </a:r>
          </a:p>
        </p:txBody>
      </p:sp>
      <p:sp>
        <p:nvSpPr>
          <p:cNvPr id="14" name="TextBox 4"/>
          <p:cNvSpPr txBox="1">
            <a:spLocks noChangeArrowheads="1"/>
          </p:cNvSpPr>
          <p:nvPr userDrawn="1"/>
        </p:nvSpPr>
        <p:spPr bwMode="auto">
          <a:xfrm>
            <a:off x="17046575" y="377825"/>
            <a:ext cx="4354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5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5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5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5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5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2951163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2951163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2951163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2951163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3200" b="1" i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10th </a:t>
            </a:r>
            <a:r>
              <a:rPr lang="en-US" altLang="ja-JP" sz="3200" b="1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Symposium</a:t>
            </a:r>
            <a:endParaRPr lang="ja-JP" altLang="en-US" sz="3200" b="1" i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図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28533725"/>
            <a:ext cx="213614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4"/>
          <p:cNvSpPr txBox="1">
            <a:spLocks noChangeArrowheads="1"/>
          </p:cNvSpPr>
          <p:nvPr userDrawn="1"/>
        </p:nvSpPr>
        <p:spPr bwMode="auto">
          <a:xfrm>
            <a:off x="17210088" y="29238575"/>
            <a:ext cx="43545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5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5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5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5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5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2951163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2951163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2951163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2951163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b="1" i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ja-JP" altLang="en-US" sz="2400" b="1" i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年　</a:t>
            </a:r>
            <a:r>
              <a:rPr lang="en-US" altLang="ja-JP" sz="2400" b="1" i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ja-JP" altLang="en-US" sz="2400" b="1" i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月</a:t>
            </a:r>
            <a:r>
              <a:rPr lang="en-US" altLang="ja-JP" sz="2400" b="1" i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ja-JP" altLang="en-US" sz="2400" b="1" i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日</a:t>
            </a:r>
            <a:r>
              <a:rPr lang="en-US" altLang="ja-JP" sz="2400" b="1" i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13</a:t>
            </a:r>
            <a:r>
              <a:rPr lang="ja-JP" altLang="en-US" sz="2400" b="1" i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日</a:t>
            </a:r>
            <a:endParaRPr lang="ja-JP" altLang="en-US" sz="2400" b="1" i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6" name="テキスト ボックス 1"/>
          <p:cNvSpPr txBox="1">
            <a:spLocks noChangeArrowheads="1"/>
          </p:cNvSpPr>
          <p:nvPr userDrawn="1"/>
        </p:nvSpPr>
        <p:spPr bwMode="auto">
          <a:xfrm>
            <a:off x="11701463" y="28605163"/>
            <a:ext cx="9648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2400" dirty="0">
                <a:solidFill>
                  <a:srgbClr val="027159"/>
                </a:solidFill>
              </a:rPr>
              <a:t>学際大規模情報基盤共同利用・共同研究拠点 </a:t>
            </a:r>
            <a:r>
              <a:rPr lang="ja-JP" altLang="en-US" sz="2400" dirty="0" smtClean="0">
                <a:solidFill>
                  <a:srgbClr val="027159"/>
                </a:solidFill>
              </a:rPr>
              <a:t>第</a:t>
            </a:r>
            <a:r>
              <a:rPr lang="en-US" altLang="ja-JP" sz="2400" dirty="0" smtClean="0">
                <a:solidFill>
                  <a:srgbClr val="027159"/>
                </a:solidFill>
              </a:rPr>
              <a:t>10</a:t>
            </a:r>
            <a:r>
              <a:rPr lang="ja-JP" altLang="en-US" sz="2400" dirty="0" smtClean="0">
                <a:solidFill>
                  <a:srgbClr val="027159"/>
                </a:solidFill>
              </a:rPr>
              <a:t>回</a:t>
            </a:r>
            <a:r>
              <a:rPr lang="ja-JP" altLang="en-US" sz="2400" dirty="0">
                <a:solidFill>
                  <a:srgbClr val="027159"/>
                </a:solidFill>
              </a:rPr>
              <a:t>シンポジウム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2951163" rtl="0" eaLnBrk="0" fontAlgn="base" hangingPunct="0">
        <a:spcBef>
          <a:spcPct val="0"/>
        </a:spcBef>
        <a:spcAft>
          <a:spcPct val="0"/>
        </a:spcAft>
        <a:defRPr kumimoji="1" sz="14200" kern="1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ctr" defTabSz="2951163" rtl="0" eaLnBrk="0" fontAlgn="base" hangingPunct="0">
        <a:spcBef>
          <a:spcPct val="0"/>
        </a:spcBef>
        <a:spcAft>
          <a:spcPct val="0"/>
        </a:spcAft>
        <a:defRPr kumimoji="1" sz="14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0"/>
        </a:defRPr>
      </a:lvl2pPr>
      <a:lvl3pPr algn="ctr" defTabSz="2951163" rtl="0" eaLnBrk="0" fontAlgn="base" hangingPunct="0">
        <a:spcBef>
          <a:spcPct val="0"/>
        </a:spcBef>
        <a:spcAft>
          <a:spcPct val="0"/>
        </a:spcAft>
        <a:defRPr kumimoji="1" sz="14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0"/>
        </a:defRPr>
      </a:lvl3pPr>
      <a:lvl4pPr algn="ctr" defTabSz="2951163" rtl="0" eaLnBrk="0" fontAlgn="base" hangingPunct="0">
        <a:spcBef>
          <a:spcPct val="0"/>
        </a:spcBef>
        <a:spcAft>
          <a:spcPct val="0"/>
        </a:spcAft>
        <a:defRPr kumimoji="1" sz="14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0"/>
        </a:defRPr>
      </a:lvl4pPr>
      <a:lvl5pPr algn="ctr" defTabSz="2951163" rtl="0" eaLnBrk="0" fontAlgn="base" hangingPunct="0">
        <a:spcBef>
          <a:spcPct val="0"/>
        </a:spcBef>
        <a:spcAft>
          <a:spcPct val="0"/>
        </a:spcAft>
        <a:defRPr kumimoji="1" sz="14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0"/>
        </a:defRPr>
      </a:lvl5pPr>
      <a:lvl6pPr marL="457200" algn="ctr" defTabSz="2951163" rtl="0" fontAlgn="base">
        <a:spcBef>
          <a:spcPct val="0"/>
        </a:spcBef>
        <a:spcAft>
          <a:spcPct val="0"/>
        </a:spcAft>
        <a:defRPr kumimoji="1" sz="142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defTabSz="2951163" rtl="0" fontAlgn="base">
        <a:spcBef>
          <a:spcPct val="0"/>
        </a:spcBef>
        <a:spcAft>
          <a:spcPct val="0"/>
        </a:spcAft>
        <a:defRPr kumimoji="1" sz="142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defTabSz="2951163" rtl="0" fontAlgn="base">
        <a:spcBef>
          <a:spcPct val="0"/>
        </a:spcBef>
        <a:spcAft>
          <a:spcPct val="0"/>
        </a:spcAft>
        <a:defRPr kumimoji="1" sz="142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defTabSz="2951163" rtl="0" fontAlgn="base">
        <a:spcBef>
          <a:spcPct val="0"/>
        </a:spcBef>
        <a:spcAft>
          <a:spcPct val="0"/>
        </a:spcAft>
        <a:defRPr kumimoji="1" sz="142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1106488" indent="-1106488" algn="l" defTabSz="2951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10300" kern="1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2398713" indent="-922338" algn="l" defTabSz="2951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89350" indent="-736600" algn="l" defTabSz="2951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5725" indent="-736600" algn="l" defTabSz="2951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100" indent="-736600" algn="l" defTabSz="2951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889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kumimoji="1"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5051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kumimoji="1"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1212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kumimoji="1"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737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kumimoji="1"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2952323" rtl="0" eaLnBrk="1" latinLnBrk="0" hangingPunct="1">
        <a:defRPr kumimoji="1"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162" algn="l" defTabSz="2952323" rtl="0" eaLnBrk="1" latinLnBrk="0" hangingPunct="1">
        <a:defRPr kumimoji="1"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323" algn="l" defTabSz="2952323" rtl="0" eaLnBrk="1" latinLnBrk="0" hangingPunct="1">
        <a:defRPr kumimoji="1"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485" algn="l" defTabSz="2952323" rtl="0" eaLnBrk="1" latinLnBrk="0" hangingPunct="1">
        <a:defRPr kumimoji="1"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647" algn="l" defTabSz="2952323" rtl="0" eaLnBrk="1" latinLnBrk="0" hangingPunct="1">
        <a:defRPr kumimoji="1"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808" algn="l" defTabSz="2952323" rtl="0" eaLnBrk="1" latinLnBrk="0" hangingPunct="1">
        <a:defRPr kumimoji="1"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970" algn="l" defTabSz="2952323" rtl="0" eaLnBrk="1" latinLnBrk="0" hangingPunct="1">
        <a:defRPr kumimoji="1"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3131" algn="l" defTabSz="2952323" rtl="0" eaLnBrk="1" latinLnBrk="0" hangingPunct="1">
        <a:defRPr kumimoji="1"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9293" algn="l" defTabSz="2952323" rtl="0" eaLnBrk="1" latinLnBrk="0" hangingPunct="1">
        <a:defRPr kumimoji="1"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角丸四角形 23"/>
          <p:cNvSpPr/>
          <p:nvPr/>
        </p:nvSpPr>
        <p:spPr>
          <a:xfrm>
            <a:off x="10909425" y="24429019"/>
            <a:ext cx="9519364" cy="3744416"/>
          </a:xfrm>
          <a:prstGeom prst="roundRect">
            <a:avLst>
              <a:gd name="adj" fmla="val 10512"/>
            </a:avLst>
          </a:prstGeom>
          <a:noFill/>
          <a:ln w="57150" cap="flat" cmpd="sng" algn="ctr">
            <a:solidFill>
              <a:srgbClr val="002060"/>
            </a:solidFill>
            <a:prstDash val="solid"/>
            <a:miter lim="800000"/>
          </a:ln>
          <a:effectLst>
            <a:glow rad="25400">
              <a:srgbClr val="97E9D5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orbel"/>
              <a:ea typeface="小塚ゴシック Pr6N L"/>
              <a:cs typeface="+mn-cs"/>
            </a:endParaRPr>
          </a:p>
        </p:txBody>
      </p:sp>
      <p:sp>
        <p:nvSpPr>
          <p:cNvPr id="4099" name="TextBox 7"/>
          <p:cNvSpPr txBox="1">
            <a:spLocks noChangeArrowheads="1"/>
          </p:cNvSpPr>
          <p:nvPr/>
        </p:nvSpPr>
        <p:spPr bwMode="auto">
          <a:xfrm>
            <a:off x="0" y="2393950"/>
            <a:ext cx="17246600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8000" rIns="360000">
            <a:spAutoFit/>
          </a:bodyPr>
          <a:lstStyle>
            <a:lvl1pPr>
              <a:defRPr kumimoji="1" sz="5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5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5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5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5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defTabSz="914400" eaLnBrk="1" fontAlgn="ctr" hangingPunct="1"/>
            <a:r>
              <a:rPr lang="ja-JP" altLang="en-US" sz="4100" b="1">
                <a:latin typeface="ＭＳ Ｐゴシック" panose="020B0600070205080204" pitchFamily="50" charset="-128"/>
              </a:rPr>
              <a:t>応力テンソルを用いたクォーク間相互作用の数値解析</a:t>
            </a:r>
            <a:endParaRPr lang="ja-JP" altLang="en-US" sz="4100" b="1" dirty="0">
              <a:latin typeface="Arial" panose="020B0604020202020204" pitchFamily="34" charset="0"/>
            </a:endParaRPr>
          </a:p>
        </p:txBody>
      </p:sp>
      <p:sp>
        <p:nvSpPr>
          <p:cNvPr id="4100" name="TextBox 8"/>
          <p:cNvSpPr txBox="1">
            <a:spLocks noChangeArrowheads="1"/>
          </p:cNvSpPr>
          <p:nvPr/>
        </p:nvSpPr>
        <p:spPr bwMode="auto">
          <a:xfrm>
            <a:off x="-36513" y="1671638"/>
            <a:ext cx="16741776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8000" rIns="36000">
            <a:spAutoFit/>
          </a:bodyPr>
          <a:lstStyle>
            <a:lvl1pPr>
              <a:defRPr kumimoji="1" sz="5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5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5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5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5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defTabSz="914400" eaLnBrk="1" fontAlgn="ctr" hangingPunct="1"/>
            <a:r>
              <a:rPr lang="ja-JP" altLang="en-US" sz="3200" b="1" i="1" dirty="0" smtClean="0">
                <a:latin typeface="ＭＳ Ｐゴシック" panose="020B0600070205080204" pitchFamily="50" charset="-128"/>
              </a:rPr>
              <a:t>北澤正清（大阪大学 </a:t>
            </a:r>
            <a:r>
              <a:rPr lang="en-US" altLang="ja-JP" sz="3200" b="1" i="1" dirty="0" smtClean="0">
                <a:latin typeface="ＭＳ Ｐゴシック" panose="020B0600070205080204" pitchFamily="50" charset="-128"/>
              </a:rPr>
              <a:t>/ KEK</a:t>
            </a:r>
            <a:r>
              <a:rPr lang="ja-JP" altLang="en-US" sz="3200" b="1" i="1" dirty="0" smtClean="0">
                <a:latin typeface="ＭＳ Ｐゴシック" panose="020B0600070205080204" pitchFamily="50" charset="-128"/>
              </a:rPr>
              <a:t>） </a:t>
            </a:r>
            <a:r>
              <a:rPr lang="en-US" altLang="ja-JP" sz="3200" i="1" dirty="0" smtClean="0">
                <a:latin typeface="ＭＳ Ｐゴシック" panose="020B0600070205080204" pitchFamily="50" charset="-128"/>
              </a:rPr>
              <a:t>for </a:t>
            </a:r>
            <a:r>
              <a:rPr lang="en-US" altLang="ja-JP" sz="3200" i="1" dirty="0" err="1" smtClean="0">
                <a:latin typeface="ＭＳ Ｐゴシック" panose="020B0600070205080204" pitchFamily="50" charset="-128"/>
              </a:rPr>
              <a:t>FlowQCD</a:t>
            </a:r>
            <a:r>
              <a:rPr lang="en-US" altLang="ja-JP" sz="3200" i="1" dirty="0" smtClean="0">
                <a:latin typeface="ＭＳ Ｐゴシック" panose="020B0600070205080204" pitchFamily="50" charset="-128"/>
              </a:rPr>
              <a:t> Collaboration</a:t>
            </a:r>
            <a:endParaRPr lang="en-US" altLang="ja-JP" sz="3200" i="1" dirty="0">
              <a:latin typeface="Arial" panose="020B0604020202020204" pitchFamily="34" charset="0"/>
            </a:endParaRPr>
          </a:p>
        </p:txBody>
      </p:sp>
      <p:sp>
        <p:nvSpPr>
          <p:cNvPr id="4101" name="TextBox 8"/>
          <p:cNvSpPr txBox="1">
            <a:spLocks noChangeArrowheads="1"/>
          </p:cNvSpPr>
          <p:nvPr/>
        </p:nvSpPr>
        <p:spPr bwMode="auto">
          <a:xfrm>
            <a:off x="36513" y="1027113"/>
            <a:ext cx="9577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8000" rIns="36000">
            <a:spAutoFit/>
          </a:bodyPr>
          <a:lstStyle>
            <a:lvl1pPr>
              <a:defRPr kumimoji="1" sz="5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5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5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5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5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defTabSz="914400" eaLnBrk="1" fontAlgn="ctr" hangingPunct="1"/>
            <a:r>
              <a:rPr lang="en-US" altLang="ja-JP" sz="3200" b="1" dirty="0" smtClean="0">
                <a:latin typeface="ＭＳ Ｐゴシック" panose="020B0600070205080204" pitchFamily="50" charset="-128"/>
              </a:rPr>
              <a:t>EX18308 </a:t>
            </a:r>
            <a:r>
              <a:rPr lang="en-US" altLang="ja-JP" sz="2800" b="1" dirty="0">
                <a:latin typeface="ＭＳ Ｐゴシック" panose="020B0600070205080204" pitchFamily="50" charset="-128"/>
              </a:rPr>
              <a:t>(</a:t>
            </a:r>
            <a:r>
              <a:rPr lang="ja-JP" altLang="en-US" sz="2800" b="1" dirty="0">
                <a:latin typeface="ＭＳ Ｐゴシック" panose="020B0600070205080204" pitchFamily="50" charset="-128"/>
              </a:rPr>
              <a:t>東京大学情報基盤センター推薦課題</a:t>
            </a:r>
            <a:r>
              <a:rPr lang="en-US" altLang="ja-JP" sz="2800" b="1" dirty="0">
                <a:latin typeface="ＭＳ Ｐゴシック" panose="020B0600070205080204" pitchFamily="50" charset="-128"/>
              </a:rPr>
              <a:t>)</a:t>
            </a:r>
            <a:endParaRPr lang="en-US" altLang="ja-JP" sz="3200" b="1" dirty="0">
              <a:latin typeface="ＭＳ Ｐゴシック" panose="020B0600070205080204" pitchFamily="50" charset="-128"/>
            </a:endParaRPr>
          </a:p>
        </p:txBody>
      </p:sp>
      <p:pic>
        <p:nvPicPr>
          <p:cNvPr id="23" name="Picture 76" descr="lattic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7061">
            <a:off x="13316113" y="12454176"/>
            <a:ext cx="3957842" cy="382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085"/>
          <a:stretch/>
        </p:blipFill>
        <p:spPr>
          <a:xfrm>
            <a:off x="945114" y="5945410"/>
            <a:ext cx="1651540" cy="2156551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393308" y="4732508"/>
            <a:ext cx="44358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57250" indent="-85725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ja-JP" altLang="en-US" sz="6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38100">
                    <a:schemeClr val="accent6">
                      <a:satMod val="175000"/>
                      <a:alpha val="40000"/>
                    </a:schemeClr>
                  </a:glow>
                </a:effectLst>
                <a:latin typeface="小塚ゴシック Pr6N B" panose="020B0800000000000000" pitchFamily="34" charset="-128"/>
                <a:ea typeface="小塚ゴシック Pr6N B" panose="020B0800000000000000" pitchFamily="34" charset="-128"/>
              </a:rPr>
              <a:t>力とは</a:t>
            </a:r>
            <a:r>
              <a:rPr lang="ja-JP" altLang="en-US" sz="6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38100">
                    <a:schemeClr val="accent6">
                      <a:satMod val="175000"/>
                      <a:alpha val="40000"/>
                    </a:schemeClr>
                  </a:glow>
                </a:effectLst>
                <a:latin typeface="小塚ゴシック Pr6N B" panose="020B0800000000000000" pitchFamily="34" charset="-128"/>
                <a:ea typeface="小塚ゴシック Pr6N B" panose="020B0800000000000000" pitchFamily="34" charset="-128"/>
              </a:rPr>
              <a:t>？</a:t>
            </a:r>
            <a:endParaRPr lang="ja-JP" altLang="en-US" sz="66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glow rad="38100">
                  <a:schemeClr val="accent6">
                    <a:satMod val="175000"/>
                    <a:alpha val="40000"/>
                  </a:schemeClr>
                </a:glow>
              </a:effectLst>
              <a:latin typeface="小塚ゴシック Pr6N B" panose="020B0800000000000000" pitchFamily="34" charset="-128"/>
              <a:ea typeface="小塚ゴシック Pr6N B" panose="020B0800000000000000" pitchFamily="34" charset="-128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5"/>
          <a:srcRect l="13493" t="7798" r="36694" b="41356"/>
          <a:stretch/>
        </p:blipFill>
        <p:spPr>
          <a:xfrm>
            <a:off x="945114" y="8243501"/>
            <a:ext cx="1651540" cy="2172410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1022923" y="7657096"/>
            <a:ext cx="1495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3200" dirty="0" smtClean="0">
                <a:solidFill>
                  <a:schemeClr val="bg1"/>
                </a:solidFill>
                <a:latin typeface="Andalus" panose="02020603050405020304" pitchFamily="18" charset="-78"/>
                <a:ea typeface="小塚ゴシック Pr6N L"/>
                <a:cs typeface="Andalus" panose="02020603050405020304" pitchFamily="18" charset="-78"/>
              </a:rPr>
              <a:t>Newton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014907" y="9874692"/>
            <a:ext cx="1503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3200" dirty="0" smtClean="0">
                <a:solidFill>
                  <a:schemeClr val="bg1"/>
                </a:solidFill>
                <a:effectLst>
                  <a:glow rad="101600">
                    <a:prstClr val="black"/>
                  </a:glow>
                </a:effectLst>
                <a:latin typeface="Andalus" panose="02020603050405020304" pitchFamily="18" charset="-78"/>
                <a:ea typeface="小塚ゴシック Pr6N L"/>
                <a:cs typeface="Andalus" panose="02020603050405020304" pitchFamily="18" charset="-78"/>
              </a:rPr>
              <a:t>Faraday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686780" y="5867255"/>
            <a:ext cx="2301399" cy="783193"/>
          </a:xfrm>
          <a:prstGeom prst="wedgeRoundRectCallou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小塚ゴシック Pr6N B"/>
                <a:ea typeface="小塚ゴシック Pr6N B"/>
              </a:rPr>
              <a:t>遠隔作用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731990" y="8227219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小塚ゴシック Pr6N B"/>
                <a:ea typeface="小塚ゴシック Pr6N B"/>
              </a:rPr>
              <a:t>近接作用</a:t>
            </a:r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6"/>
          <a:srcRect l="6158" b="50231"/>
          <a:stretch/>
        </p:blipFill>
        <p:spPr>
          <a:xfrm>
            <a:off x="900312" y="12737291"/>
            <a:ext cx="5857217" cy="4228825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 rotWithShape="1">
          <a:blip r:embed="rId6"/>
          <a:srcRect l="6191" t="49767" b="353"/>
          <a:stretch/>
        </p:blipFill>
        <p:spPr>
          <a:xfrm>
            <a:off x="7029205" y="12750130"/>
            <a:ext cx="5824435" cy="4215985"/>
          </a:xfrm>
          <a:prstGeom prst="rect">
            <a:avLst/>
          </a:prstGeom>
        </p:spPr>
      </p:pic>
      <p:sp>
        <p:nvSpPr>
          <p:cNvPr id="34" name="角丸四角形 33"/>
          <p:cNvSpPr/>
          <p:nvPr/>
        </p:nvSpPr>
        <p:spPr>
          <a:xfrm>
            <a:off x="945114" y="19753752"/>
            <a:ext cx="6719583" cy="3343801"/>
          </a:xfrm>
          <a:prstGeom prst="roundRect">
            <a:avLst>
              <a:gd name="adj" fmla="val 9360"/>
            </a:avLst>
          </a:prstGeom>
          <a:solidFill>
            <a:schemeClr val="bg1">
              <a:lumMod val="85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orbel"/>
              <a:ea typeface="小塚ゴシック Pr6N L"/>
              <a:cs typeface="+mn-cs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980615" y="22567262"/>
            <a:ext cx="4648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altLang="ja-JP" sz="1600" dirty="0" smtClean="0">
                <a:latin typeface="小塚ゴシック Pr6N EL" panose="020B0200000000000000" pitchFamily="34" charset="-128"/>
                <a:ea typeface="小塚ゴシック Pr6N EL" panose="020B0200000000000000" pitchFamily="34" charset="-128"/>
              </a:rPr>
              <a:t>Luscher</a:t>
            </a:r>
            <a:r>
              <a:rPr lang="de-DE" altLang="ja-JP" sz="1600" dirty="0">
                <a:latin typeface="小塚ゴシック Pr6N EL" panose="020B0200000000000000" pitchFamily="34" charset="-128"/>
                <a:ea typeface="小塚ゴシック Pr6N EL" panose="020B0200000000000000" pitchFamily="34" charset="-128"/>
              </a:rPr>
              <a:t>, Weiss, </a:t>
            </a:r>
            <a:r>
              <a:rPr lang="de-DE" altLang="ja-JP" sz="1600" dirty="0" smtClean="0">
                <a:latin typeface="小塚ゴシック Pr6N EL" panose="020B0200000000000000" pitchFamily="34" charset="-128"/>
                <a:ea typeface="小塚ゴシック Pr6N EL" panose="020B0200000000000000" pitchFamily="34" charset="-128"/>
              </a:rPr>
              <a:t>2011; Suzuki, 2013; FlowQCD, 2014</a:t>
            </a:r>
            <a:endParaRPr lang="de-DE" altLang="ja-JP" sz="1600" dirty="0">
              <a:latin typeface="小塚ゴシック Pr6N EL" panose="020B0200000000000000" pitchFamily="34" charset="-128"/>
              <a:ea typeface="小塚ゴシック Pr6N EL" panose="020B0200000000000000" pitchFamily="34" charset="-128"/>
            </a:endParaRPr>
          </a:p>
        </p:txBody>
      </p:sp>
      <p:pic>
        <p:nvPicPr>
          <p:cNvPr id="36" name="図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7096" y="19575805"/>
            <a:ext cx="6797648" cy="3157792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2952582" y="6564307"/>
            <a:ext cx="38779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3200" dirty="0"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距離</a:t>
            </a:r>
            <a:r>
              <a:rPr lang="ja-JP" altLang="en-US" sz="3200" dirty="0" smtClean="0"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を隔てた粒子の</a:t>
            </a:r>
            <a:endParaRPr lang="en-US" altLang="ja-JP" sz="3200" dirty="0" smtClean="0">
              <a:latin typeface="小塚ゴシック Pr6N L" panose="020B0200000000000000" pitchFamily="34" charset="-128"/>
              <a:ea typeface="小塚ゴシック Pr6N L" panose="020B0200000000000000" pitchFamily="34" charset="-128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3200" dirty="0" smtClean="0"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間に力が働く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952582" y="8888847"/>
            <a:ext cx="47884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3200" dirty="0"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力</a:t>
            </a:r>
            <a:r>
              <a:rPr lang="ja-JP" altLang="en-US" sz="3200" dirty="0" smtClean="0"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は、</a:t>
            </a:r>
            <a:r>
              <a:rPr lang="ja-JP" altLang="en-US" sz="3200" b="1" dirty="0" smtClean="0">
                <a:solidFill>
                  <a:srgbClr val="FF0000"/>
                </a:solidFill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空間を満たす場の</a:t>
            </a:r>
            <a:endParaRPr lang="en-US" altLang="ja-JP" sz="3200" b="1" dirty="0" smtClean="0">
              <a:solidFill>
                <a:srgbClr val="FF0000"/>
              </a:solidFill>
              <a:latin typeface="小塚ゴシック Pr6N L" panose="020B0200000000000000" pitchFamily="34" charset="-128"/>
              <a:ea typeface="小塚ゴシック Pr6N L" panose="020B0200000000000000" pitchFamily="34" charset="-128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3200" b="1" dirty="0" smtClean="0">
                <a:solidFill>
                  <a:srgbClr val="FF0000"/>
                </a:solidFill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歪み</a:t>
            </a:r>
            <a:r>
              <a:rPr lang="ja-JP" altLang="en-US" sz="3200" dirty="0" smtClean="0"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を介して伝搬する</a:t>
            </a:r>
            <a:endParaRPr lang="en-US" altLang="ja-JP" sz="3200" dirty="0" smtClean="0">
              <a:latin typeface="小塚ゴシック Pr6N L" panose="020B0200000000000000" pitchFamily="34" charset="-128"/>
              <a:ea typeface="小塚ゴシック Pr6N L" panose="020B0200000000000000" pitchFamily="34" charset="-128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8677177" y="6593354"/>
            <a:ext cx="11615254" cy="3593107"/>
          </a:xfrm>
          <a:prstGeom prst="roundRect">
            <a:avLst>
              <a:gd name="adj" fmla="val 12510"/>
            </a:avLst>
          </a:prstGeom>
          <a:solidFill>
            <a:schemeClr val="bg1">
              <a:lumMod val="85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8088891" y="4732508"/>
            <a:ext cx="61286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57250" indent="-85725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ja-JP" altLang="en-US" sz="6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38100">
                    <a:schemeClr val="accent6">
                      <a:satMod val="175000"/>
                      <a:alpha val="40000"/>
                    </a:schemeClr>
                  </a:glow>
                </a:effectLst>
                <a:latin typeface="小塚ゴシック Pr6N B" panose="020B0800000000000000" pitchFamily="34" charset="-128"/>
                <a:ea typeface="小塚ゴシック Pr6N B" panose="020B0800000000000000" pitchFamily="34" charset="-128"/>
              </a:rPr>
              <a:t>応力テンソル</a:t>
            </a: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9206152" y="5889663"/>
            <a:ext cx="9291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3200" dirty="0" smtClean="0"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近接作用における</a:t>
            </a:r>
            <a:r>
              <a:rPr lang="ja-JP" altLang="en-US" sz="3200" b="1" dirty="0" smtClean="0">
                <a:solidFill>
                  <a:srgbClr val="FF0000"/>
                </a:solidFill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力の局所的伝達</a:t>
            </a:r>
            <a:r>
              <a:rPr lang="ja-JP" altLang="en-US" sz="3200" dirty="0" smtClean="0"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を特徴づける量</a:t>
            </a:r>
            <a:endParaRPr lang="en-US" altLang="ja-JP" sz="3200" dirty="0" smtClean="0">
              <a:latin typeface="小塚ゴシック Pr6N L" panose="020B0200000000000000" pitchFamily="34" charset="-128"/>
              <a:ea typeface="小塚ゴシック Pr6N L" panose="020B0200000000000000" pitchFamily="34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9206152" y="6839403"/>
            <a:ext cx="4232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ja-JP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小塚ゴシック Pr6N B"/>
                <a:ea typeface="小塚ゴシック Pr6N B"/>
              </a:rPr>
              <a:t>電磁気学の場合</a:t>
            </a:r>
            <a:endParaRPr lang="en-US" altLang="ja-JP" sz="4000" dirty="0" smtClean="0">
              <a:solidFill>
                <a:schemeClr val="tx1">
                  <a:lumMod val="65000"/>
                  <a:lumOff val="35000"/>
                </a:schemeClr>
              </a:solidFill>
              <a:latin typeface="小塚ゴシック Pr6N B"/>
              <a:ea typeface="小塚ゴシック Pr6N B"/>
            </a:endParaRPr>
          </a:p>
        </p:txBody>
      </p:sp>
      <p:pic>
        <p:nvPicPr>
          <p:cNvPr id="45" name="図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98056" y="6575478"/>
            <a:ext cx="3266302" cy="3493127"/>
          </a:xfrm>
          <a:prstGeom prst="rect">
            <a:avLst/>
          </a:prstGeom>
        </p:spPr>
      </p:pic>
      <p:sp>
        <p:nvSpPr>
          <p:cNvPr id="46" name="テキスト ボックス 45"/>
          <p:cNvSpPr txBox="1"/>
          <p:nvPr/>
        </p:nvSpPr>
        <p:spPr>
          <a:xfrm>
            <a:off x="11610186" y="7972868"/>
            <a:ext cx="2512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3200" dirty="0" smtClean="0">
                <a:latin typeface="小塚ゴシック Pr6N L"/>
                <a:ea typeface="小塚ゴシック Pr6N L"/>
              </a:rPr>
              <a:t>Maxwell</a:t>
            </a:r>
            <a:r>
              <a:rPr lang="ja-JP" altLang="en-US" sz="3200" dirty="0" smtClean="0">
                <a:latin typeface="小塚ゴシック Pr6N L"/>
                <a:ea typeface="小塚ゴシック Pr6N L"/>
              </a:rPr>
              <a:t>応力</a:t>
            </a: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93308" y="11054238"/>
            <a:ext cx="178040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57250" indent="-85725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ja-JP" altLang="en-US" sz="6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38100">
                    <a:schemeClr val="accent6">
                      <a:satMod val="175000"/>
                      <a:alpha val="40000"/>
                    </a:schemeClr>
                  </a:glow>
                </a:effectLst>
                <a:latin typeface="小塚ゴシック Pr6N B" panose="020B0800000000000000" pitchFamily="34" charset="-128"/>
                <a:ea typeface="小塚ゴシック Pr6N B" panose="020B0800000000000000" pitchFamily="34" charset="-128"/>
              </a:rPr>
              <a:t>クォーク間の応力構造 </a:t>
            </a:r>
            <a:r>
              <a:rPr lang="en-US" altLang="ja-JP" sz="4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38100">
                    <a:schemeClr val="accent6">
                      <a:satMod val="175000"/>
                      <a:alpha val="40000"/>
                    </a:schemeClr>
                  </a:glow>
                </a:effectLst>
                <a:latin typeface="小塚ゴシック Pr6N L"/>
                <a:ea typeface="小塚ゴシック Pr6N L"/>
              </a:rPr>
              <a:t>R. </a:t>
            </a:r>
            <a:r>
              <a:rPr lang="en-US" altLang="ja-JP" sz="4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38100">
                    <a:schemeClr val="accent6">
                      <a:satMod val="175000"/>
                      <a:alpha val="40000"/>
                    </a:schemeClr>
                  </a:glow>
                </a:effectLst>
                <a:latin typeface="小塚ゴシック Pr6N L"/>
                <a:ea typeface="小塚ゴシック Pr6N L"/>
              </a:rPr>
              <a:t>Yanagihara</a:t>
            </a:r>
            <a:r>
              <a:rPr lang="en-US" altLang="ja-JP" sz="4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38100">
                    <a:schemeClr val="accent6">
                      <a:satMod val="175000"/>
                      <a:alpha val="40000"/>
                    </a:schemeClr>
                  </a:glow>
                </a:effectLst>
                <a:latin typeface="小塚ゴシック Pr6N L"/>
                <a:ea typeface="小塚ゴシック Pr6N L"/>
              </a:rPr>
              <a:t>+, arXiv:1803.05656</a:t>
            </a:r>
            <a:endParaRPr lang="ja-JP" altLang="en-US" sz="66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glow rad="38100">
                  <a:schemeClr val="accent6">
                    <a:satMod val="175000"/>
                    <a:alpha val="40000"/>
                  </a:schemeClr>
                </a:glow>
              </a:effectLst>
              <a:latin typeface="小塚ゴシック Pr6N L"/>
              <a:ea typeface="小塚ゴシック Pr6N L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940551" y="12203307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小塚ゴシック Pr6N B"/>
                <a:ea typeface="小塚ゴシック Pr6N B"/>
              </a:rPr>
              <a:t>応力構造：クォーク間</a:t>
            </a: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8179740" y="12201350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小塚ゴシック Pr6N B"/>
                <a:ea typeface="小塚ゴシック Pr6N B"/>
              </a:rPr>
              <a:t>応力構造：電磁気学</a:t>
            </a:r>
          </a:p>
        </p:txBody>
      </p:sp>
      <p:sp>
        <p:nvSpPr>
          <p:cNvPr id="50" name="角丸四角形 49"/>
          <p:cNvSpPr/>
          <p:nvPr/>
        </p:nvSpPr>
        <p:spPr>
          <a:xfrm>
            <a:off x="14788955" y="13382178"/>
            <a:ext cx="5639833" cy="3042165"/>
          </a:xfrm>
          <a:prstGeom prst="roundRect">
            <a:avLst>
              <a:gd name="adj" fmla="val 9039"/>
            </a:avLst>
          </a:prstGeom>
          <a:solidFill>
            <a:schemeClr val="bg1">
              <a:lumMod val="85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5012210" y="13570765"/>
            <a:ext cx="52802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  <a:ea typeface="小塚ゴシック Pr6N L"/>
              </a:rPr>
              <a:t>クォーク間相互作用の微視的伝達機構の可視化に成功！</a:t>
            </a:r>
            <a:r>
              <a:rPr lang="ja-JP" altLang="en-US" sz="3200" dirty="0" smtClean="0">
                <a:solidFill>
                  <a:srgbClr val="FF0000"/>
                </a:solidFill>
                <a:latin typeface="小塚ゴシック Pr6N B"/>
                <a:ea typeface="小塚ゴシック Pr6N B"/>
              </a:rPr>
              <a:t>世界初！</a:t>
            </a:r>
            <a:endParaRPr lang="en-US" altLang="ja-JP" sz="3200" dirty="0" smtClean="0">
              <a:solidFill>
                <a:srgbClr val="FF0000"/>
              </a:solidFill>
              <a:latin typeface="小塚ゴシック Pr6N B"/>
              <a:ea typeface="小塚ゴシック Pr6N B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  <a:ea typeface="小塚ゴシック Pr6N L"/>
              </a:rPr>
              <a:t>フラックスチューブ構造形成の確認</a:t>
            </a:r>
          </a:p>
        </p:txBody>
      </p:sp>
      <p:sp>
        <p:nvSpPr>
          <p:cNvPr id="52" name="右矢印 51"/>
          <p:cNvSpPr/>
          <p:nvPr/>
        </p:nvSpPr>
        <p:spPr>
          <a:xfrm>
            <a:off x="13253383" y="13455974"/>
            <a:ext cx="1653549" cy="2985404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orbel"/>
              <a:ea typeface="小塚ゴシック Pr6N L"/>
              <a:cs typeface="+mn-cs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2673689" y="19874114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小塚ゴシック Pr6N B"/>
                <a:ea typeface="小塚ゴシック Pr6N B"/>
              </a:rPr>
              <a:t>勾配流方程式</a:t>
            </a: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105216" y="18991030"/>
            <a:ext cx="16644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</a:pPr>
            <a:r>
              <a:rPr lang="ja-JP" altLang="en-US" sz="3200" dirty="0" smtClean="0">
                <a:latin typeface="Corbel"/>
                <a:ea typeface="小塚ゴシック Pr6N L"/>
              </a:rPr>
              <a:t>応力テンソルは極めて解析困難な量。本研究は</a:t>
            </a:r>
            <a:r>
              <a:rPr lang="ja-JP" altLang="en-US" sz="3200" b="1" dirty="0" smtClean="0">
                <a:solidFill>
                  <a:srgbClr val="FF0000"/>
                </a:solidFill>
                <a:latin typeface="Corbel"/>
                <a:ea typeface="小塚ゴシック Pr6N L"/>
              </a:rPr>
              <a:t>勾配流法の適用で</a:t>
            </a:r>
            <a:r>
              <a:rPr lang="ja-JP" altLang="en-US" sz="3200" dirty="0" smtClean="0">
                <a:latin typeface="Corbel"/>
                <a:ea typeface="小塚ゴシック Pr6N L"/>
              </a:rPr>
              <a:t>世界初の測定を実現。</a:t>
            </a: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1476376" y="16910570"/>
            <a:ext cx="5237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  <a:ea typeface="小塚ゴシック Pr6N L"/>
              </a:rPr>
              <a:t>格子ゲージ理論による第一原理計算</a:t>
            </a:r>
            <a:endParaRPr lang="en-US" altLang="ja-JP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orbel"/>
              <a:ea typeface="小塚ゴシック Pr6N L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11219686" y="24716177"/>
            <a:ext cx="889884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ja-JP" altLang="en-US" sz="3200" dirty="0">
                <a:latin typeface="Corbel"/>
                <a:ea typeface="小塚ゴシック Pr6N L"/>
              </a:rPr>
              <a:t>現在</a:t>
            </a:r>
            <a:r>
              <a:rPr lang="ja-JP" altLang="en-US" sz="3200" dirty="0" smtClean="0">
                <a:latin typeface="Corbel"/>
                <a:ea typeface="小塚ゴシック Pr6N L"/>
              </a:rPr>
              <a:t>の宇宙では、クォークは核子の内部に閉じ込められており、単独状態では存在しない。</a:t>
            </a:r>
            <a:endParaRPr lang="en-US" altLang="ja-JP" sz="3200" dirty="0" smtClean="0">
              <a:latin typeface="Corbel"/>
              <a:ea typeface="小塚ゴシック Pr6N L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ja-JP" altLang="en-US" sz="3200" dirty="0" smtClean="0">
                <a:latin typeface="Corbel"/>
                <a:ea typeface="小塚ゴシック Pr6N L"/>
              </a:rPr>
              <a:t>初期宇宙では、核子が溶け出し、クォークが自由に運動できる状態にあった。</a:t>
            </a:r>
            <a:endParaRPr lang="en-US" altLang="ja-JP" sz="3200" dirty="0" smtClean="0">
              <a:latin typeface="Corbel"/>
              <a:ea typeface="小塚ゴシック Pr6N L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ja-JP" altLang="en-US" sz="3600" dirty="0" smtClean="0">
                <a:solidFill>
                  <a:srgbClr val="FF0000"/>
                </a:solidFill>
                <a:latin typeface="小塚ゴシック Pr6N B"/>
                <a:ea typeface="小塚ゴシック Pr6N B"/>
              </a:rPr>
              <a:t>初期宇宙でのクォーク間相互作用の変質を、格子</a:t>
            </a:r>
            <a:r>
              <a:rPr lang="en-US" altLang="ja-JP" sz="3600" dirty="0" smtClean="0">
                <a:solidFill>
                  <a:srgbClr val="FF0000"/>
                </a:solidFill>
                <a:latin typeface="小塚ゴシック Pr6N B"/>
                <a:ea typeface="小塚ゴシック Pr6N B"/>
              </a:rPr>
              <a:t>QCD</a:t>
            </a:r>
            <a:r>
              <a:rPr lang="ja-JP" altLang="en-US" sz="3600" dirty="0" smtClean="0">
                <a:solidFill>
                  <a:srgbClr val="FF0000"/>
                </a:solidFill>
                <a:latin typeface="小塚ゴシック Pr6N B"/>
                <a:ea typeface="小塚ゴシック Pr6N B"/>
              </a:rPr>
              <a:t>数値計算で解明する！</a:t>
            </a: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1955543" y="21994898"/>
            <a:ext cx="4698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3200" dirty="0" smtClean="0">
                <a:latin typeface="Corbel"/>
                <a:ea typeface="小塚ゴシック Pr6N L"/>
              </a:rPr>
              <a:t>時空をにじませる方程式</a:t>
            </a:r>
          </a:p>
        </p:txBody>
      </p:sp>
      <p:sp>
        <p:nvSpPr>
          <p:cNvPr id="60" name="角丸四角形吹き出し 59"/>
          <p:cNvSpPr/>
          <p:nvPr/>
        </p:nvSpPr>
        <p:spPr>
          <a:xfrm>
            <a:off x="10189344" y="22268779"/>
            <a:ext cx="4112325" cy="1262056"/>
          </a:xfrm>
          <a:prstGeom prst="wedgeRoundRectCallout">
            <a:avLst>
              <a:gd name="adj1" fmla="val 19529"/>
              <a:gd name="adj2" fmla="val -97085"/>
              <a:gd name="adj3" fmla="val 16667"/>
            </a:avLst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orbel"/>
              <a:ea typeface="小塚ゴシック Pr6N L"/>
              <a:cs typeface="+mn-cs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10189344" y="22361198"/>
            <a:ext cx="4336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3200" b="1" dirty="0" smtClean="0">
                <a:latin typeface="Corbel"/>
                <a:ea typeface="小塚ゴシック Pr6N L"/>
              </a:rPr>
              <a:t>にじんだ世界では、測定が</a:t>
            </a:r>
            <a:r>
              <a:rPr lang="ja-JP" altLang="en-US" sz="3200" b="1" dirty="0">
                <a:latin typeface="Corbel"/>
                <a:ea typeface="小塚ゴシック Pr6N L"/>
              </a:rPr>
              <a:t>容易</a:t>
            </a:r>
            <a:r>
              <a:rPr lang="ja-JP" altLang="en-US" sz="3200" b="1" dirty="0" smtClean="0">
                <a:latin typeface="Corbel"/>
                <a:ea typeface="小塚ゴシック Pr6N L"/>
              </a:rPr>
              <a:t>になる！</a:t>
            </a: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6516622" y="21613302"/>
            <a:ext cx="222766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44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孔子</a:t>
            </a:r>
            <a:endParaRPr lang="en-US" altLang="ja-JP" sz="4000" dirty="0" smtClean="0">
              <a:latin typeface="HGP教科書体" panose="02020600000000000000" pitchFamily="18" charset="-128"/>
              <a:ea typeface="Adobe Song Std L" panose="02020300000000000000"/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24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（論語、子路</a:t>
            </a:r>
            <a:r>
              <a:rPr lang="en-US" altLang="ja-JP" sz="24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13</a:t>
            </a:r>
            <a:r>
              <a:rPr lang="ja-JP" altLang="en-US" sz="24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）</a:t>
            </a:r>
            <a:endParaRPr lang="ja-JP" altLang="en-US" sz="24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15451153" y="20989020"/>
            <a:ext cx="4320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24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小利を見ればすなわち大事成らず</a:t>
            </a:r>
            <a:endParaRPr lang="en-US" altLang="ja-JP" sz="2400" dirty="0" smtClean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14765097" y="20079861"/>
            <a:ext cx="5724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54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見小利則大事不成</a:t>
            </a:r>
            <a:endParaRPr lang="ja-JP" altLang="en-US" sz="54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pic>
        <p:nvPicPr>
          <p:cNvPr id="65" name="図 64"/>
          <p:cNvPicPr>
            <a:picLocks noChangeAspect="1"/>
          </p:cNvPicPr>
          <p:nvPr/>
        </p:nvPicPr>
        <p:blipFill rotWithShape="1">
          <a:blip r:embed="rId9"/>
          <a:srcRect t="20449"/>
          <a:stretch/>
        </p:blipFill>
        <p:spPr>
          <a:xfrm>
            <a:off x="873107" y="24667252"/>
            <a:ext cx="9621333" cy="3047785"/>
          </a:xfrm>
          <a:prstGeom prst="rect">
            <a:avLst/>
          </a:prstGeom>
        </p:spPr>
      </p:pic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\frac \partial {\partial t} A_\mu (t,x)&#10;= - \frac{\partial S_{\rm YM} }{ \partial A_\mu }&#10;\end{align*}&lt;/body&gt;&#10;  &lt;fcolor&gt;FF000000&lt;/fcolor&gt;&#10;  &lt;bcolor&gt;FFFFFFFF&lt;/bcolor&gt;&#10;  &lt;transparent&gt;True&lt;/transparent&gt;&#10;  &lt;resolution&gt;1800&lt;/resolution&gt;&#10;  &lt;imageh&gt;588&lt;/imageh&gt;&#10;  &lt;imagew&gt;2317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616" y="20664884"/>
            <a:ext cx="4416578" cy="1120823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sigma_{ij} = \varepsilon_0 E_i E_j + \frac1{\mu_0} B_i B_j - \frac12 \delta_{ij} \Big( \varepsilon_0 E^2 + \frac1{\mu_0} B^2 \Big)&#10;\end{align*}&lt;/body&gt;&#10;  &lt;fcolor&gt;FF000000&lt;/fcolor&gt;&#10;  &lt;bcolor&gt;FFFFFFFF&lt;/bcolor&gt;&#10;  &lt;transparent&gt;True&lt;/transparent&gt;&#10;  &lt;resolution&gt;1800&lt;/resolution&gt;&#10;  &lt;imageh&gt;554&lt;/imageh&gt;&#10;  &lt;imagew&gt;5119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142" y="8768857"/>
            <a:ext cx="7739938" cy="837649"/>
          </a:xfrm>
          <a:prstGeom prst="rect">
            <a:avLst/>
          </a:prstGeom>
        </p:spPr>
      </p:pic>
      <p:sp>
        <p:nvSpPr>
          <p:cNvPr id="66" name="テキスト ボックス 65"/>
          <p:cNvSpPr txBox="1"/>
          <p:nvPr/>
        </p:nvSpPr>
        <p:spPr>
          <a:xfrm>
            <a:off x="398993" y="17887553"/>
            <a:ext cx="112069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57250" indent="-85725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ja-JP" altLang="en-US" sz="6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38100">
                    <a:schemeClr val="accent6">
                      <a:satMod val="175000"/>
                      <a:alpha val="40000"/>
                    </a:schemeClr>
                  </a:glow>
                </a:effectLst>
                <a:latin typeface="小塚ゴシック Pr6N B" panose="020B0800000000000000" pitchFamily="34" charset="-128"/>
                <a:ea typeface="小塚ゴシック Pr6N B" panose="020B0800000000000000" pitchFamily="34" charset="-128"/>
              </a:rPr>
              <a:t>新しい解析手法：勾配流法</a:t>
            </a: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395346" y="23609055"/>
            <a:ext cx="27430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57250" indent="-85725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ja-JP" altLang="en-US" sz="6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38100">
                    <a:schemeClr val="accent6">
                      <a:satMod val="175000"/>
                      <a:alpha val="40000"/>
                    </a:schemeClr>
                  </a:glow>
                </a:effectLst>
                <a:latin typeface="小塚ゴシック Pr6N B" panose="020B0800000000000000" pitchFamily="34" charset="-128"/>
                <a:ea typeface="小塚ゴシック Pr6N B" panose="020B0800000000000000" pitchFamily="34" charset="-128"/>
              </a:rPr>
              <a:t>展望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92400" y="27671120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002060"/>
                </a:solidFill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真空</a:t>
            </a:r>
            <a:endParaRPr kumimoji="1" lang="ja-JP" altLang="en-US" sz="3600" b="1" dirty="0">
              <a:solidFill>
                <a:srgbClr val="002060"/>
              </a:solidFill>
              <a:latin typeface="小塚ゴシック Pr6N L" panose="020B0200000000000000" pitchFamily="34" charset="-128"/>
              <a:ea typeface="小塚ゴシック Pr6N L" panose="020B0200000000000000" pitchFamily="34" charset="-128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7617095" y="27671120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FF0000"/>
                </a:solidFill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初期宇宙⇒</a:t>
            </a:r>
            <a:endParaRPr kumimoji="1" lang="ja-JP" altLang="en-US" sz="3600" b="1" dirty="0">
              <a:solidFill>
                <a:srgbClr val="FF0000"/>
              </a:solidFill>
              <a:latin typeface="小塚ゴシック Pr6N L" panose="020B0200000000000000" pitchFamily="34" charset="-128"/>
              <a:ea typeface="小塚ゴシック Pr6N L" panose="020B0200000000000000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緑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FD4E82E4-EBF8-4DB8-95C5-5A5F30B0DB8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268</Words>
  <Application>Microsoft Office PowerPoint</Application>
  <PresentationFormat>ユーザー設定</PresentationFormat>
  <Paragraphs>39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4" baseType="lpstr">
      <vt:lpstr>Adobe Song Std L</vt:lpstr>
      <vt:lpstr>HGP教科書体</vt:lpstr>
      <vt:lpstr>ＭＳ Ｐゴシック</vt:lpstr>
      <vt:lpstr>メイリオ</vt:lpstr>
      <vt:lpstr>小塚ゴシック Pr6N B</vt:lpstr>
      <vt:lpstr>小塚ゴシック Pr6N EL</vt:lpstr>
      <vt:lpstr>小塚ゴシック Pr6N L</vt:lpstr>
      <vt:lpstr>Andalus</vt:lpstr>
      <vt:lpstr>Arial</vt:lpstr>
      <vt:lpstr>Calibri</vt:lpstr>
      <vt:lpstr>Corbel</vt:lpstr>
      <vt:lpstr>Wingdings</vt:lpstr>
      <vt:lpstr>Office Theme</vt:lpstr>
      <vt:lpstr>PowerPoint プレゼンテーション</vt:lpstr>
    </vt:vector>
  </TitlesOfParts>
  <Company>パルス・ステーション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井上高宏</dc:creator>
  <cp:lastModifiedBy>Masakiyo Kitazawa</cp:lastModifiedBy>
  <cp:revision>61</cp:revision>
  <dcterms:created xsi:type="dcterms:W3CDTF">2010-07-16T09:39:36Z</dcterms:created>
  <dcterms:modified xsi:type="dcterms:W3CDTF">2018-06-08T12:00:43Z</dcterms:modified>
</cp:coreProperties>
</file>