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sldIdLst>
    <p:sldId id="256" r:id="rId4"/>
    <p:sldId id="312" r:id="rId5"/>
    <p:sldId id="323" r:id="rId6"/>
    <p:sldId id="267" r:id="rId7"/>
    <p:sldId id="313" r:id="rId8"/>
    <p:sldId id="315" r:id="rId9"/>
    <p:sldId id="320" r:id="rId10"/>
    <p:sldId id="268" r:id="rId11"/>
    <p:sldId id="335" r:id="rId12"/>
    <p:sldId id="270" r:id="rId13"/>
    <p:sldId id="271" r:id="rId14"/>
    <p:sldId id="279" r:id="rId15"/>
    <p:sldId id="319" r:id="rId16"/>
    <p:sldId id="324" r:id="rId17"/>
    <p:sldId id="274" r:id="rId18"/>
    <p:sldId id="275" r:id="rId19"/>
    <p:sldId id="285" r:id="rId20"/>
    <p:sldId id="303" r:id="rId21"/>
    <p:sldId id="276" r:id="rId22"/>
    <p:sldId id="325" r:id="rId23"/>
    <p:sldId id="329" r:id="rId24"/>
    <p:sldId id="330" r:id="rId25"/>
    <p:sldId id="297" r:id="rId26"/>
    <p:sldId id="327" r:id="rId27"/>
    <p:sldId id="331" r:id="rId28"/>
    <p:sldId id="298" r:id="rId29"/>
    <p:sldId id="328" r:id="rId30"/>
    <p:sldId id="309" r:id="rId31"/>
    <p:sldId id="302" r:id="rId32"/>
    <p:sldId id="260" r:id="rId33"/>
    <p:sldId id="316" r:id="rId34"/>
    <p:sldId id="261" r:id="rId35"/>
    <p:sldId id="262" r:id="rId36"/>
    <p:sldId id="265" r:id="rId37"/>
    <p:sldId id="281" r:id="rId38"/>
    <p:sldId id="304" r:id="rId39"/>
    <p:sldId id="284" r:id="rId40"/>
    <p:sldId id="286" r:id="rId41"/>
    <p:sldId id="287" r:id="rId42"/>
    <p:sldId id="305" r:id="rId43"/>
    <p:sldId id="337" r:id="rId44"/>
    <p:sldId id="336" r:id="rId45"/>
    <p:sldId id="288" r:id="rId46"/>
    <p:sldId id="342" r:id="rId47"/>
    <p:sldId id="343" r:id="rId48"/>
    <p:sldId id="295" r:id="rId49"/>
    <p:sldId id="333" r:id="rId50"/>
    <p:sldId id="332" r:id="rId51"/>
    <p:sldId id="341" r:id="rId52"/>
    <p:sldId id="308" r:id="rId53"/>
    <p:sldId id="334" r:id="rId54"/>
    <p:sldId id="273" r:id="rId55"/>
    <p:sldId id="338" r:id="rId56"/>
    <p:sldId id="310" r:id="rId57"/>
    <p:sldId id="264" r:id="rId58"/>
    <p:sldId id="278" r:id="rId59"/>
    <p:sldId id="339" r:id="rId60"/>
    <p:sldId id="340" r:id="rId61"/>
    <p:sldId id="290" r:id="rId6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1465E"/>
    <a:srgbClr val="FF9999"/>
    <a:srgbClr val="0000FF"/>
    <a:srgbClr val="66CCFF"/>
    <a:srgbClr val="FF9900"/>
    <a:srgbClr val="FF7C80"/>
    <a:srgbClr val="20575F"/>
    <a:srgbClr val="1A6382"/>
    <a:srgbClr val="155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53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79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84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30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934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42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5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784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47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1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91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476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381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97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849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234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313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036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067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989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76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34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2018/8/4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45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2018/8/4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68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2018/8/4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76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2018/8/4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99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2018/8/4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61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2018/8/4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1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57A82-2473-4ADD-9670-591F0AD38E6D}" type="datetimeFigureOut">
              <a:rPr kumimoji="1" lang="ja-JP" altLang="en-US" smtClean="0"/>
              <a:t>2018/8/4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41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086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8.emf"/><Relationship Id="rId5" Type="http://schemas.openxmlformats.org/officeDocument/2006/relationships/image" Target="../media/image77.emf"/><Relationship Id="rId10" Type="http://schemas.openxmlformats.org/officeDocument/2006/relationships/image" Target="../media/image82.emf"/><Relationship Id="rId4" Type="http://schemas.openxmlformats.org/officeDocument/2006/relationships/image" Target="../media/image76.emf"/><Relationship Id="rId9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5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emf"/><Relationship Id="rId7" Type="http://schemas.openxmlformats.org/officeDocument/2006/relationships/image" Target="../media/image111.png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5.emf"/><Relationship Id="rId4" Type="http://schemas.openxmlformats.org/officeDocument/2006/relationships/image" Target="../media/image10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6.png"/><Relationship Id="rId7" Type="http://schemas.openxmlformats.org/officeDocument/2006/relationships/image" Target="../media/image109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1.png"/><Relationship Id="rId5" Type="http://schemas.openxmlformats.org/officeDocument/2006/relationships/image" Target="../media/image118.png"/><Relationship Id="rId10" Type="http://schemas.openxmlformats.org/officeDocument/2006/relationships/image" Target="../media/image121.png"/><Relationship Id="rId4" Type="http://schemas.openxmlformats.org/officeDocument/2006/relationships/image" Target="../media/image117.png"/><Relationship Id="rId9" Type="http://schemas.openxmlformats.org/officeDocument/2006/relationships/image" Target="../media/image1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26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9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7" Type="http://schemas.openxmlformats.org/officeDocument/2006/relationships/image" Target="../media/image127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7" Type="http://schemas.openxmlformats.org/officeDocument/2006/relationships/image" Target="../media/image9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1.jp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2.emf"/><Relationship Id="rId7" Type="http://schemas.openxmlformats.org/officeDocument/2006/relationships/image" Target="../media/image91.jpg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05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41.emf"/><Relationship Id="rId7" Type="http://schemas.openxmlformats.org/officeDocument/2006/relationships/image" Target="../media/image145.png"/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6.png"/><Relationship Id="rId5" Type="http://schemas.openxmlformats.org/officeDocument/2006/relationships/image" Target="../media/image127.emf"/><Relationship Id="rId4" Type="http://schemas.openxmlformats.org/officeDocument/2006/relationships/image" Target="../media/image1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openxmlformats.org/officeDocument/2006/relationships/image" Target="../media/image151.png"/><Relationship Id="rId2" Type="http://schemas.openxmlformats.org/officeDocument/2006/relationships/image" Target="../media/image14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0.png"/><Relationship Id="rId5" Type="http://schemas.openxmlformats.org/officeDocument/2006/relationships/image" Target="../media/image127.emf"/><Relationship Id="rId4" Type="http://schemas.openxmlformats.org/officeDocument/2006/relationships/image" Target="../media/image1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image" Target="../media/image76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4" Type="http://schemas.openxmlformats.org/officeDocument/2006/relationships/image" Target="../media/image65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4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6.emf"/><Relationship Id="rId7" Type="http://schemas.openxmlformats.org/officeDocument/2006/relationships/image" Target="../media/image160.png"/><Relationship Id="rId2" Type="http://schemas.openxmlformats.org/officeDocument/2006/relationships/image" Target="../media/image15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9.png"/><Relationship Id="rId5" Type="http://schemas.openxmlformats.org/officeDocument/2006/relationships/image" Target="../media/image158.emf"/><Relationship Id="rId4" Type="http://schemas.openxmlformats.org/officeDocument/2006/relationships/image" Target="../media/image157.emf"/><Relationship Id="rId9" Type="http://schemas.openxmlformats.org/officeDocument/2006/relationships/image" Target="../media/image7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2" Type="http://schemas.openxmlformats.org/officeDocument/2006/relationships/image" Target="../media/image162.emf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4.png"/><Relationship Id="rId7" Type="http://schemas.openxmlformats.org/officeDocument/2006/relationships/image" Target="../media/image167.png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9.png"/><Relationship Id="rId5" Type="http://schemas.openxmlformats.org/officeDocument/2006/relationships/image" Target="../media/image166.png"/><Relationship Id="rId10" Type="http://schemas.openxmlformats.org/officeDocument/2006/relationships/image" Target="../media/image111.png"/><Relationship Id="rId4" Type="http://schemas.openxmlformats.org/officeDocument/2006/relationships/image" Target="../media/image165.png"/><Relationship Id="rId9" Type="http://schemas.openxmlformats.org/officeDocument/2006/relationships/image" Target="../media/image11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64.png"/><Relationship Id="rId7" Type="http://schemas.openxmlformats.org/officeDocument/2006/relationships/image" Target="../media/image110.png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7.png"/><Relationship Id="rId5" Type="http://schemas.openxmlformats.org/officeDocument/2006/relationships/image" Target="../media/image109.png"/><Relationship Id="rId4" Type="http://schemas.openxmlformats.org/officeDocument/2006/relationships/image" Target="../media/image16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>
            <a:grpSpLocks noChangeAspect="1"/>
          </p:cNvGrpSpPr>
          <p:nvPr/>
        </p:nvGrpSpPr>
        <p:grpSpPr>
          <a:xfrm>
            <a:off x="-113219" y="422257"/>
            <a:ext cx="4681044" cy="6768000"/>
            <a:chOff x="184010" y="766359"/>
            <a:chExt cx="4379281" cy="6331698"/>
          </a:xfrm>
          <a:scene3d>
            <a:camera prst="perspectiveHeroicExtremeRightFacing" fov="6000000">
              <a:rot lat="151517" lon="20115621" rev="228828"/>
            </a:camera>
            <a:lightRig rig="balanced" dir="t"/>
          </a:scene3d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2"/>
            <a:srcRect l="6158" b="50231"/>
            <a:stretch/>
          </p:blipFill>
          <p:spPr>
            <a:xfrm>
              <a:off x="184010" y="766359"/>
              <a:ext cx="4379281" cy="3161777"/>
            </a:xfrm>
            <a:prstGeom prst="rect">
              <a:avLst/>
            </a:prstGeom>
            <a:sp3d prstMaterial="clear"/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/>
            <a:srcRect l="6191" t="49767" b="353"/>
            <a:stretch/>
          </p:blipFill>
          <p:spPr>
            <a:xfrm>
              <a:off x="184010" y="3928136"/>
              <a:ext cx="4379281" cy="3169921"/>
            </a:xfrm>
            <a:prstGeom prst="rect">
              <a:avLst/>
            </a:prstGeom>
            <a:sp3d prstMaterial="clear"/>
          </p:spPr>
        </p:pic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57350" y="1230930"/>
            <a:ext cx="6858000" cy="1194650"/>
          </a:xfrm>
        </p:spPr>
        <p:txBody>
          <a:bodyPr>
            <a:noAutofit/>
          </a:bodyPr>
          <a:lstStyle/>
          <a:p>
            <a:r>
              <a:rPr lang="en-US" altLang="ja-JP" sz="2800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Exploring </a:t>
            </a:r>
            <a:r>
              <a:rPr lang="en-US" altLang="ja-JP" sz="4000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Non-Abelian</a:t>
            </a:r>
            <a:br>
              <a:rPr lang="en-US" altLang="ja-JP" sz="4000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en-US" altLang="ja-JP" sz="4000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Gauge Theory</a:t>
            </a:r>
            <a:r>
              <a:rPr lang="en-US" altLang="ja-JP" sz="5400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 </a:t>
            </a:r>
            <a:r>
              <a:rPr lang="en-US" altLang="ja-JP" sz="2800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with</a:t>
            </a:r>
            <a:r>
              <a:rPr lang="en-US" altLang="ja-JP" sz="3600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/>
            </a:r>
            <a:br>
              <a:rPr lang="en-US" altLang="ja-JP" sz="3600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en-US" altLang="ja-JP" sz="5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Energy-Momentum Tensor</a:t>
            </a:r>
            <a:br>
              <a:rPr lang="en-US" altLang="ja-JP" sz="5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en-US" altLang="ja-JP" sz="2800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~ Stress</a:t>
            </a:r>
            <a:r>
              <a:rPr lang="en-US" altLang="ja-JP" sz="2800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, </a:t>
            </a:r>
            <a:r>
              <a:rPr lang="en-US" altLang="ja-JP" sz="2800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Thermodynamics and </a:t>
            </a:r>
            <a:r>
              <a:rPr lang="en-US" altLang="ja-JP" sz="2800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Correlations ~</a:t>
            </a:r>
            <a:endParaRPr kumimoji="1" lang="ja-JP" altLang="en-US" sz="2800" dirty="0">
              <a:effectLst>
                <a:glow rad="114300">
                  <a:srgbClr val="1A6382">
                    <a:alpha val="60000"/>
                  </a:srgbClr>
                </a:glow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57349" y="4456890"/>
            <a:ext cx="6858000" cy="618523"/>
          </a:xfrm>
        </p:spPr>
        <p:txBody>
          <a:bodyPr>
            <a:noAutofit/>
          </a:bodyPr>
          <a:lstStyle/>
          <a:p>
            <a:r>
              <a:rPr kumimoji="1" lang="en-US" altLang="ja-JP" sz="3600" b="1" dirty="0" err="1" smtClean="0"/>
              <a:t>Masakiyo</a:t>
            </a:r>
            <a:r>
              <a:rPr kumimoji="1" lang="en-US" altLang="ja-JP" sz="3600" b="1" dirty="0" smtClean="0"/>
              <a:t> Kitazawa</a:t>
            </a:r>
          </a:p>
          <a:p>
            <a:r>
              <a:rPr lang="en-US" altLang="ja-JP" b="1" dirty="0" smtClean="0"/>
              <a:t>for </a:t>
            </a:r>
            <a:r>
              <a:rPr lang="en-US" altLang="ja-JP" b="1" dirty="0" err="1" smtClean="0"/>
              <a:t>FlowQCD</a:t>
            </a:r>
            <a:r>
              <a:rPr lang="en-US" altLang="ja-JP" b="1" dirty="0" smtClean="0"/>
              <a:t> / WHOT-QCD Collaborations</a:t>
            </a:r>
            <a:endParaRPr kumimoji="1" lang="ja-JP" altLang="en-US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62902" y="143435"/>
            <a:ext cx="7446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 smtClean="0">
                <a:solidFill>
                  <a:prstClr val="white"/>
                </a:solidFill>
                <a:latin typeface="+mj-lt"/>
                <a:ea typeface="游ゴシック Light" panose="020B0300000000000000" pitchFamily="50" charset="-128"/>
              </a:rPr>
              <a:t>XIII Quark Confinement and Hadron Spectroscopy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游ゴシック Light" panose="020B0300000000000000" pitchFamily="50" charset="-128"/>
              </a:rPr>
              <a:t>, </a:t>
            </a:r>
            <a:r>
              <a:rPr lang="en-US" altLang="ja-JP" sz="1600" dirty="0">
                <a:solidFill>
                  <a:prstClr val="white"/>
                </a:solidFill>
                <a:latin typeface="+mj-lt"/>
                <a:ea typeface="游ゴシック Light" panose="020B0300000000000000" pitchFamily="50" charset="-128"/>
              </a:rPr>
              <a:t>4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游ゴシック Light" panose="020B0300000000000000" pitchFamily="50" charset="-128"/>
              </a:rPr>
              <a:t> Aug., 2018, </a:t>
            </a:r>
            <a:r>
              <a:rPr lang="en-US" altLang="ja-JP" sz="1600" dirty="0" err="1" smtClean="0">
                <a:solidFill>
                  <a:prstClr val="white"/>
                </a:solidFill>
                <a:latin typeface="+mj-lt"/>
                <a:ea typeface="游ゴシック Light" panose="020B0300000000000000" pitchFamily="50" charset="-128"/>
              </a:rPr>
              <a:t>Maynooth</a:t>
            </a:r>
            <a:r>
              <a:rPr lang="en-US" altLang="ja-JP" sz="1600" dirty="0" smtClean="0">
                <a:solidFill>
                  <a:prstClr val="white"/>
                </a:solidFill>
                <a:latin typeface="+mj-lt"/>
                <a:ea typeface="游ゴシック Light" panose="020B0300000000000000" pitchFamily="50" charset="-128"/>
              </a:rPr>
              <a:t>, Ireland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游ゴシック Light" panose="020B03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38198" y="5367617"/>
            <a:ext cx="75659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err="1" smtClean="0"/>
              <a:t>FlowQCD</a:t>
            </a:r>
            <a:r>
              <a:rPr lang="en-US" altLang="ja-JP" sz="2000" dirty="0" smtClean="0"/>
              <a:t>: M. </a:t>
            </a:r>
            <a:r>
              <a:rPr lang="en-US" altLang="ja-JP" sz="2000" dirty="0" err="1" smtClean="0"/>
              <a:t>Asakawa</a:t>
            </a:r>
            <a:r>
              <a:rPr lang="en-US" altLang="ja-JP" sz="2000" dirty="0" smtClean="0"/>
              <a:t>, T. </a:t>
            </a:r>
            <a:r>
              <a:rPr lang="en-US" altLang="ja-JP" sz="2000" dirty="0" err="1" smtClean="0"/>
              <a:t>Hatsuda</a:t>
            </a:r>
            <a:r>
              <a:rPr lang="en-US" altLang="ja-JP" sz="2000" dirty="0" smtClean="0"/>
              <a:t>, </a:t>
            </a:r>
            <a:r>
              <a:rPr lang="en-US" altLang="ja-JP" sz="2000" b="1" dirty="0" smtClean="0">
                <a:solidFill>
                  <a:srgbClr val="FFFF00"/>
                </a:solidFill>
              </a:rPr>
              <a:t>T. </a:t>
            </a:r>
            <a:r>
              <a:rPr lang="en-US" altLang="ja-JP" sz="2000" b="1" dirty="0" err="1" smtClean="0">
                <a:solidFill>
                  <a:srgbClr val="FFFF00"/>
                </a:solidFill>
              </a:rPr>
              <a:t>Iritani</a:t>
            </a:r>
            <a:r>
              <a:rPr lang="en-US" altLang="ja-JP" sz="2000" dirty="0"/>
              <a:t>, H</a:t>
            </a:r>
            <a:r>
              <a:rPr lang="en-US" altLang="ja-JP" sz="2000" dirty="0" smtClean="0"/>
              <a:t>. Suzuki</a:t>
            </a:r>
            <a:r>
              <a:rPr lang="en-US" altLang="ja-JP" sz="2000" dirty="0" smtClean="0"/>
              <a:t>, </a:t>
            </a:r>
            <a:r>
              <a:rPr lang="en-US" altLang="ja-JP" sz="2000" b="1" dirty="0" smtClean="0">
                <a:solidFill>
                  <a:srgbClr val="FFFF00"/>
                </a:solidFill>
              </a:rPr>
              <a:t>R. </a:t>
            </a:r>
            <a:r>
              <a:rPr lang="en-US" altLang="ja-JP" sz="2000" b="1" dirty="0" err="1" smtClean="0">
                <a:solidFill>
                  <a:srgbClr val="FFFF00"/>
                </a:solidFill>
              </a:rPr>
              <a:t>Yanagihara</a:t>
            </a:r>
            <a:endParaRPr kumimoji="1" lang="en-US" altLang="ja-JP" sz="2000" dirty="0" smtClean="0"/>
          </a:p>
          <a:p>
            <a:pPr algn="r"/>
            <a:r>
              <a:rPr kumimoji="1" lang="en-US" altLang="ja-JP" dirty="0" smtClean="0"/>
              <a:t>PR</a:t>
            </a:r>
            <a:r>
              <a:rPr kumimoji="1" lang="en-US" altLang="ja-JP" b="1" dirty="0" smtClean="0"/>
              <a:t>D94</a:t>
            </a:r>
            <a:r>
              <a:rPr kumimoji="1" lang="en-US" altLang="ja-JP" dirty="0" smtClean="0"/>
              <a:t>,114512(2016); PR</a:t>
            </a:r>
            <a:r>
              <a:rPr kumimoji="1" lang="en-US" altLang="ja-JP" b="1" dirty="0" smtClean="0"/>
              <a:t>D96</a:t>
            </a:r>
            <a:r>
              <a:rPr kumimoji="1" lang="en-US" altLang="ja-JP" dirty="0" smtClean="0"/>
              <a:t>,111502(2017); arXiv:1803.05656</a:t>
            </a:r>
          </a:p>
          <a:p>
            <a:r>
              <a:rPr lang="en-US" altLang="ja-JP" sz="2000" b="1" dirty="0" smtClean="0"/>
              <a:t>WHOT-QCD</a:t>
            </a:r>
            <a:r>
              <a:rPr lang="en-US" altLang="ja-JP" sz="2000" dirty="0" smtClean="0"/>
              <a:t>: </a:t>
            </a:r>
            <a:r>
              <a:rPr lang="en-US" altLang="ja-JP" sz="2000" dirty="0" smtClean="0"/>
              <a:t>S. </a:t>
            </a:r>
            <a:r>
              <a:rPr lang="en-US" altLang="ja-JP" sz="2000" dirty="0" err="1" smtClean="0"/>
              <a:t>Ejiri</a:t>
            </a:r>
            <a:r>
              <a:rPr lang="en-US" altLang="ja-JP" sz="2000" dirty="0" smtClean="0"/>
              <a:t>, </a:t>
            </a:r>
            <a:r>
              <a:rPr lang="en-US" altLang="ja-JP" sz="2000" dirty="0" smtClean="0"/>
              <a:t>K. </a:t>
            </a:r>
            <a:r>
              <a:rPr lang="en-US" altLang="ja-JP" sz="2000" dirty="0" err="1" smtClean="0"/>
              <a:t>Kanaya</a:t>
            </a:r>
            <a:r>
              <a:rPr lang="en-US" altLang="ja-JP" sz="2000" dirty="0"/>
              <a:t>, </a:t>
            </a:r>
            <a:r>
              <a:rPr lang="en-US" altLang="ja-JP" sz="2000" dirty="0" smtClean="0"/>
              <a:t>H. Suzuki</a:t>
            </a:r>
            <a:r>
              <a:rPr lang="en-US" altLang="ja-JP" sz="2000" dirty="0"/>
              <a:t>, </a:t>
            </a:r>
            <a:r>
              <a:rPr lang="en-US" altLang="ja-JP" sz="2000" b="1" dirty="0" smtClean="0">
                <a:solidFill>
                  <a:srgbClr val="FFFF00"/>
                </a:solidFill>
              </a:rPr>
              <a:t>Y. Taniguchi</a:t>
            </a:r>
            <a:r>
              <a:rPr lang="en-US" altLang="ja-JP" sz="2000" dirty="0" smtClean="0"/>
              <a:t>, </a:t>
            </a:r>
            <a:r>
              <a:rPr lang="en-US" altLang="ja-JP" sz="2000" dirty="0" smtClean="0"/>
              <a:t>T. </a:t>
            </a:r>
            <a:r>
              <a:rPr lang="en-US" altLang="ja-JP" sz="2000" dirty="0" err="1" smtClean="0"/>
              <a:t>Umeda</a:t>
            </a:r>
            <a:r>
              <a:rPr lang="en-US" altLang="ja-JP" sz="2000" dirty="0" smtClean="0"/>
              <a:t>, …</a:t>
            </a:r>
          </a:p>
          <a:p>
            <a:pPr algn="r"/>
            <a:r>
              <a:rPr lang="en-US" altLang="ja-JP" dirty="0" smtClean="0"/>
              <a:t>PR</a:t>
            </a:r>
            <a:r>
              <a:rPr lang="en-US" altLang="ja-JP" b="1" dirty="0" smtClean="0"/>
              <a:t>D96</a:t>
            </a:r>
            <a:r>
              <a:rPr lang="en-US" altLang="ja-JP" dirty="0" smtClean="0"/>
              <a:t>,014509(2017); arXiv:1710.10015</a:t>
            </a:r>
            <a:r>
              <a:rPr lang="en-US" altLang="ja-JP" dirty="0"/>
              <a:t>;</a:t>
            </a:r>
            <a:r>
              <a:rPr lang="en-US" altLang="ja-JP" dirty="0" smtClean="0"/>
              <a:t> arXiv:1711.02262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14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Small Flow-Time Expansion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89533" y="1095252"/>
            <a:ext cx="223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err="1" smtClean="0"/>
              <a:t>Luescher</a:t>
            </a:r>
            <a:r>
              <a:rPr kumimoji="1" lang="en-US" altLang="ja-JP" dirty="0" smtClean="0"/>
              <a:t>, Weisz, 2011</a:t>
            </a:r>
          </a:p>
          <a:p>
            <a:pPr algn="r"/>
            <a:r>
              <a:rPr lang="en-US" altLang="ja-JP" dirty="0" smtClean="0"/>
              <a:t>Suzuki, 2013</a:t>
            </a:r>
            <a:endParaRPr kumimoji="1"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970" b="6605"/>
          <a:stretch/>
        </p:blipFill>
        <p:spPr>
          <a:xfrm>
            <a:off x="791316" y="3529104"/>
            <a:ext cx="1366124" cy="3328896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1541691" y="5163184"/>
            <a:ext cx="2318344" cy="0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乗算記号 4"/>
          <p:cNvSpPr/>
          <p:nvPr/>
        </p:nvSpPr>
        <p:spPr>
          <a:xfrm>
            <a:off x="2552042" y="5039660"/>
            <a:ext cx="268941" cy="2716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27" y="5162966"/>
            <a:ext cx="139582" cy="290186"/>
          </a:xfrm>
          <a:prstGeom prst="rect">
            <a:avLst/>
          </a:prstGeom>
        </p:spPr>
      </p:pic>
      <p:sp>
        <p:nvSpPr>
          <p:cNvPr id="9" name="円/楕円 12"/>
          <p:cNvSpPr/>
          <p:nvPr/>
        </p:nvSpPr>
        <p:spPr>
          <a:xfrm>
            <a:off x="1381585" y="4627173"/>
            <a:ext cx="367553" cy="1103456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&#10;\end{align*}&lt;/body&gt;&#10;  &lt;fcolor&gt;FFFFFFFF&lt;/fcolor&gt;&#10;  &lt;bcolor&gt;FFFFFFFF&lt;/bcolor&gt;&#10;  &lt;transparent&gt;True&lt;/transparent&gt;&#10;  &lt;resolution&gt;1800&lt;/resolution&gt;&#10;  &lt;imageh&gt;292&lt;/imageh&gt;&#10;  &lt;imagew&gt;7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04" y="4701361"/>
            <a:ext cx="789702" cy="328013"/>
          </a:xfrm>
          <a:prstGeom prst="rect">
            <a:avLst/>
          </a:prstGeom>
        </p:spPr>
      </p:pic>
      <p:sp>
        <p:nvSpPr>
          <p:cNvPr id="11" name="二等辺三角形 10"/>
          <p:cNvSpPr/>
          <p:nvPr/>
        </p:nvSpPr>
        <p:spPr>
          <a:xfrm rot="5400000">
            <a:off x="1577258" y="4616104"/>
            <a:ext cx="1076334" cy="1098477"/>
          </a:xfrm>
          <a:prstGeom prst="triangle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100000">
                <a:srgbClr val="0070C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>
            <a:stCxn id="9" idx="1"/>
          </p:cNvCxnSpPr>
          <p:nvPr/>
        </p:nvCxnSpPr>
        <p:spPr>
          <a:xfrm>
            <a:off x="1435412" y="4788770"/>
            <a:ext cx="235023" cy="74839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13"/>
          <p:cNvSpPr/>
          <p:nvPr/>
        </p:nvSpPr>
        <p:spPr>
          <a:xfrm>
            <a:off x="2268071" y="1725301"/>
            <a:ext cx="5235387" cy="145883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69" y="2107896"/>
            <a:ext cx="4658143" cy="876187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81" y="2595866"/>
            <a:ext cx="571470" cy="167735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430202" y="3416797"/>
            <a:ext cx="3218082" cy="919401"/>
          </a:xfrm>
          <a:prstGeom prst="wedgeRoundRectCallout">
            <a:avLst>
              <a:gd name="adj1" fmla="val -22181"/>
              <a:gd name="adj2" fmla="val -109359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/>
              <a:t>remormalized</a:t>
            </a:r>
            <a:r>
              <a:rPr kumimoji="1" lang="en-US" altLang="ja-JP" sz="2400" dirty="0" smtClean="0"/>
              <a:t> operators</a:t>
            </a:r>
          </a:p>
          <a:p>
            <a:pPr algn="ctr"/>
            <a:r>
              <a:rPr lang="en-US" altLang="ja-JP" sz="2400" dirty="0" smtClean="0"/>
              <a:t>of original theory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06223" y="3444852"/>
            <a:ext cx="2529773" cy="510778"/>
          </a:xfrm>
          <a:prstGeom prst="wedgeRoundRectCallout">
            <a:avLst>
              <a:gd name="adj1" fmla="val -21542"/>
              <a:gd name="adj2" fmla="val -173292"/>
              <a:gd name="adj3" fmla="val 16667"/>
            </a:avLst>
          </a:prstGeom>
          <a:solidFill>
            <a:schemeClr val="tx2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an </a:t>
            </a:r>
            <a:r>
              <a:rPr kumimoji="1" lang="en-US" altLang="ja-JP" sz="2400" dirty="0" smtClean="0"/>
              <a:t>operator at t&gt;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右矢印 18"/>
          <p:cNvSpPr/>
          <p:nvPr/>
        </p:nvSpPr>
        <p:spPr>
          <a:xfrm flipH="1">
            <a:off x="1855036" y="5398974"/>
            <a:ext cx="734690" cy="300220"/>
          </a:xfrm>
          <a:prstGeom prst="rightArrow">
            <a:avLst>
              <a:gd name="adj1" fmla="val 50000"/>
              <a:gd name="adj2" fmla="val 100763"/>
            </a:avLst>
          </a:prstGeom>
          <a:ln w="28575">
            <a:solidFill>
              <a:srgbClr val="FF0000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06269" y="5673203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t</a:t>
            </a:r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kumimoji="1" lang="en-US" altLang="ja-JP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limit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-807494" y="5069601"/>
            <a:ext cx="277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original 4-dim theory</a:t>
            </a:r>
            <a:endParaRPr kumimoji="1" lang="ja-JP" altLang="en-US" sz="2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2\sqrt{2t}&#10;\end{align*}&lt;/body&gt;&#10;  &lt;fcolor&gt;FF000000&lt;/fcolor&gt;&#10;  &lt;bcolor&gt;FFFFFFFF&lt;/bcolor&gt;&#10;  &lt;transparent&gt;True&lt;/transparent&gt;&#10;  &lt;resolution&gt;1800&lt;/resolution&gt;&#10;  &lt;imageh&gt;249&lt;/imageh&gt;&#10;  &lt;imagew&gt;53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76" y="5663874"/>
            <a:ext cx="566208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1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04800" y="4016188"/>
            <a:ext cx="8624047" cy="2456330"/>
          </a:xfrm>
          <a:prstGeom prst="roundRect">
            <a:avLst>
              <a:gd name="adj" fmla="val 11323"/>
            </a:avLst>
          </a:prstGeom>
          <a:solidFill>
            <a:schemeClr val="accent1">
              <a:lumMod val="50000"/>
              <a:alpha val="7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492919" y="1673625"/>
            <a:ext cx="5184674" cy="140208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1" y="2054352"/>
            <a:ext cx="4458998" cy="83872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44" y="2540225"/>
            <a:ext cx="571470" cy="16773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153" y="1187716"/>
            <a:ext cx="2520182" cy="257199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92009" y="4101035"/>
            <a:ext cx="668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>
                <a:latin typeface="+mj-lt"/>
              </a:rPr>
              <a:t>G</a:t>
            </a:r>
            <a:r>
              <a:rPr kumimoji="1" lang="en-US" altLang="ja-JP" sz="2800" b="1" dirty="0" smtClean="0">
                <a:latin typeface="+mj-lt"/>
              </a:rPr>
              <a:t>auge-invariant dimension 4 operators</a:t>
            </a:r>
            <a:endParaRPr kumimoji="1" lang="ja-JP" altLang="en-US" sz="2800" b="1" dirty="0">
              <a:latin typeface="+mj-lt"/>
            </a:endParaRPr>
          </a:p>
        </p:txBody>
      </p:sp>
      <p:sp>
        <p:nvSpPr>
          <p:cNvPr id="10" name="左中かっこ 9"/>
          <p:cNvSpPr/>
          <p:nvPr/>
        </p:nvSpPr>
        <p:spPr>
          <a:xfrm>
            <a:off x="728141" y="4771063"/>
            <a:ext cx="335885" cy="138036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 U_{\mu\nu}(t,x) =&#10;G_{\mu\rho}(t,x)G_{\nu\rho}(t,x) - \frac14&#10;\delta_{\mu\nu} G_{\mu\nu}(t,x)G_{\mu\nu}(t,x) &#10;\\&#10;&amp;amp; E(t,x) = \frac14&#10;\delta_{\mu\nu} G_{\mu\nu}(t,x)G_{\mu\nu}(t,x) &#10;\end{align*}&lt;/body&gt;&#10;  &lt;fcolor&gt;FFFFFFFF&lt;/fcolor&gt;&#10;  &lt;bcolor&gt;FFFFFFFF&lt;/bcolor&gt;&#10;  &lt;transparent&gt;True&lt;/transparent&gt;&#10;  &lt;resolution&gt;1800&lt;/resolution&gt;&#10;  &lt;imageh&gt;1105&lt;/imageh&gt;&#10;  &lt;imagew&gt;5979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61" y="4771063"/>
            <a:ext cx="7468948" cy="1380361"/>
          </a:xfrm>
          <a:prstGeom prst="rect">
            <a:avLst/>
          </a:prstGeom>
        </p:spPr>
      </p:pic>
      <p:sp>
        <p:nvSpPr>
          <p:cNvPr id="12" name="上矢印 11"/>
          <p:cNvSpPr/>
          <p:nvPr/>
        </p:nvSpPr>
        <p:spPr>
          <a:xfrm>
            <a:off x="1064026" y="2893081"/>
            <a:ext cx="565269" cy="1123108"/>
          </a:xfrm>
          <a:prstGeom prst="upArrow">
            <a:avLst>
              <a:gd name="adj1" fmla="val 50000"/>
              <a:gd name="adj2" fmla="val 7696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22814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2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31694" y="4918718"/>
            <a:ext cx="8444753" cy="166302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210099" y="3808534"/>
            <a:ext cx="184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Suzuki </a:t>
            </a:r>
            <a:r>
              <a:rPr kumimoji="1" lang="en-US" altLang="ja-JP" sz="2400" dirty="0" err="1" smtClean="0"/>
              <a:t>coeffs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&amp;amp; \alpha_U(t) = g^2 \left[ 1 + 2b_0 s_1g^2 + O(g^4) \right]&#10;\\&#10;&amp;amp; \alpha_E(t) = \frac1{2b_0} \left[ 1 + 2b_0 s_2 g^2 + O(g^4) \right]&#10;\end{align*}&lt;/body&gt;&#10;  &lt;fcolor&gt;FFFFFFFF&lt;/fcolor&gt;&#10;  &lt;bcolor&gt;FFFFFFFF&lt;/bcolor&gt;&#10;  &lt;transparent&gt;True&lt;/transparent&gt;&#10;  &lt;resolution&gt;1800&lt;/resolution&gt;&#10;  &lt;imageh&gt;973&lt;/imageh&gt;&#10;  &lt;imagew&gt;3709&lt;/imagew&gt;&#10;  &lt;scale&gt;50&lt;/scale&gt;&#10;  &lt;cursor&gt;14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84" y="3570464"/>
            <a:ext cx="3646229" cy="956533"/>
          </a:xfrm>
          <a:prstGeom prst="rect">
            <a:avLst/>
          </a:prstGeom>
        </p:spPr>
      </p:pic>
      <p:sp>
        <p:nvSpPr>
          <p:cNvPr id="11" name="左中かっこ 10"/>
          <p:cNvSpPr/>
          <p:nvPr/>
        </p:nvSpPr>
        <p:spPr>
          <a:xfrm>
            <a:off x="3128519" y="3570464"/>
            <a:ext cx="214121" cy="956533"/>
          </a:xfrm>
          <a:prstGeom prst="leftBrace">
            <a:avLst>
              <a:gd name="adj1" fmla="val 3586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&amp;amp; g = g(1/\sqrt{8t})&#10;\\&#10;&amp;amp; s_1 = 0.03296\dots&#10;\\&#10;&amp;amp; s_2 = 0.19783\dots&#10;\end{align*}&lt;/body&gt;&#10;  &lt;fcolor&gt;FFFFFFFF&lt;/fcolor&gt;&#10;  &lt;bcolor&gt;FFFFFFFF&lt;/bcolor&gt;&#10;  &lt;transparent&gt;True&lt;/transparent&gt;&#10;  &lt;resolution&gt;1800&lt;/resolution&gt;&#10;  &lt;imageh&gt;1162&lt;/imageh&gt;&#10;  &lt;imagew&gt;1684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86" y="3808986"/>
            <a:ext cx="1399391" cy="96561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996493" y="4945668"/>
            <a:ext cx="3221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latin typeface="+mj-lt"/>
              </a:rPr>
              <a:t>Remormalized</a:t>
            </a:r>
            <a:r>
              <a:rPr kumimoji="1" lang="en-US" altLang="ja-JP" sz="2800" b="1" dirty="0" smtClean="0">
                <a:latin typeface="+mj-lt"/>
              </a:rPr>
              <a:t> EMT</a:t>
            </a:r>
            <a:endParaRPr kumimoji="1" lang="ja-JP" altLang="en-US" sz="2800" b="1" dirty="0">
              <a:latin typeface="+mj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= \lim_{t\to0} \left[ \frac1{\alpha_U(t)}&#10;U_{\mu\nu}(t,x) + \frac{\delta_{\mu\nu}}{4\alpha_E(t)} E(t,x)_{\rm subt.} \right]&#10;\end{align*}&lt;/body&gt;&#10;  &lt;fcolor&gt;FFFFFFFF&lt;/fcolor&gt;&#10;  &lt;bcolor&gt;FFFFFFFF&lt;/bcolor&gt;&#10;  &lt;transparent&gt;True&lt;/transparent&gt;&#10;  &lt;resolution&gt;1800&lt;/resolution&gt;&#10;  &lt;imageh&gt;598&lt;/imageh&gt;&#10;  &lt;imagew&gt;5573&lt;/imagew&gt;&#10;  &lt;scale&gt;50&lt;/scale&gt;&#10;  &lt;cursor&gt;10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1" y="5597540"/>
            <a:ext cx="7431596" cy="797433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2812868" y="1691555"/>
            <a:ext cx="2642410" cy="683514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3793128" y="2519188"/>
            <a:ext cx="822416" cy="534703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228726" y="1323707"/>
            <a:ext cx="2897150" cy="3352797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r>
              <a:rPr lang="en-US" altLang="ja-JP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Smeared world</a:t>
            </a:r>
          </a:p>
          <a:p>
            <a:pPr algn="ctr"/>
            <a:r>
              <a:rPr lang="en-US" altLang="ja-JP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by gradient flow</a:t>
            </a:r>
          </a:p>
          <a:p>
            <a:pPr algn="ctr"/>
            <a:endParaRPr kumimoji="1" lang="en-US" altLang="ja-JP" sz="24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altLang="ja-JP" sz="2400" dirty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Method</a:t>
            </a:r>
            <a:endParaRPr kumimoji="1" lang="ja-JP" altLang="en-US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25" y="112863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943200" y="1456950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7" name="右矢印 6"/>
          <p:cNvSpPr/>
          <p:nvPr/>
        </p:nvSpPr>
        <p:spPr>
          <a:xfrm>
            <a:off x="3082834" y="1667766"/>
            <a:ext cx="2387359" cy="108255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gradient  flow</a:t>
            </a:r>
            <a:endParaRPr kumimoji="1" lang="ja-JP" altLang="en-US" sz="2400" b="1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17" y="2408182"/>
            <a:ext cx="867690" cy="583240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10" name="角丸四角形 9"/>
          <p:cNvSpPr/>
          <p:nvPr/>
        </p:nvSpPr>
        <p:spPr>
          <a:xfrm>
            <a:off x="1045425" y="3168207"/>
            <a:ext cx="2098363" cy="155184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b="1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endParaRPr kumimoji="1" lang="en-US" altLang="ja-JP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n-US" altLang="ja-JP" sz="24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07" y="4046475"/>
            <a:ext cx="683710" cy="604602"/>
          </a:xfrm>
          <a:prstGeom prst="rect">
            <a:avLst/>
          </a:prstGeom>
        </p:spPr>
      </p:pic>
      <p:sp>
        <p:nvSpPr>
          <p:cNvPr id="15" name="乗算記号 14"/>
          <p:cNvSpPr/>
          <p:nvPr/>
        </p:nvSpPr>
        <p:spPr>
          <a:xfrm>
            <a:off x="1465497" y="2117478"/>
            <a:ext cx="1149737" cy="1069033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43" y="3545498"/>
            <a:ext cx="1316566" cy="461456"/>
          </a:xfrm>
          <a:prstGeom prst="rect">
            <a:avLst/>
          </a:prstGeom>
        </p:spPr>
      </p:pic>
      <p:sp>
        <p:nvSpPr>
          <p:cNvPr id="23" name="右矢印 22"/>
          <p:cNvSpPr/>
          <p:nvPr/>
        </p:nvSpPr>
        <p:spPr>
          <a:xfrm>
            <a:off x="3082834" y="3220144"/>
            <a:ext cx="2387359" cy="108255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gradient  flow</a:t>
            </a:r>
            <a:endParaRPr kumimoji="1" lang="ja-JP" altLang="en-US" sz="2400" b="1" dirty="0"/>
          </a:p>
        </p:txBody>
      </p:sp>
      <p:sp>
        <p:nvSpPr>
          <p:cNvPr id="3" name="角丸四角形 2"/>
          <p:cNvSpPr/>
          <p:nvPr/>
        </p:nvSpPr>
        <p:spPr>
          <a:xfrm>
            <a:off x="5632272" y="3266238"/>
            <a:ext cx="2090057" cy="1065926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6551202" y="4035453"/>
            <a:ext cx="2090056" cy="82716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/>
              <a:t>Measure on </a:t>
            </a:r>
          </a:p>
          <a:p>
            <a:pPr algn="ctr"/>
            <a:r>
              <a:rPr lang="en-US" altLang="ja-JP" sz="2800" b="1" dirty="0" smtClean="0"/>
              <a:t>the lattice</a:t>
            </a:r>
            <a:endParaRPr kumimoji="1" lang="ja-JP" altLang="en-US" sz="2800" b="1" dirty="0"/>
          </a:p>
        </p:txBody>
      </p:sp>
      <p:sp>
        <p:nvSpPr>
          <p:cNvPr id="27" name="右矢印 26"/>
          <p:cNvSpPr/>
          <p:nvPr/>
        </p:nvSpPr>
        <p:spPr>
          <a:xfrm rot="21175600" flipH="1">
            <a:off x="2428162" y="3866131"/>
            <a:ext cx="3439736" cy="484632"/>
          </a:xfrm>
          <a:prstGeom prst="rightArrow">
            <a:avLst>
              <a:gd name="adj1" fmla="val 50000"/>
              <a:gd name="adj2" fmla="val 132659"/>
            </a:avLst>
          </a:prstGeom>
          <a:solidFill>
            <a:srgbClr val="FF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3370217" y="4191291"/>
            <a:ext cx="2403566" cy="432937"/>
          </a:xfrm>
          <a:prstGeom prst="roundRect">
            <a:avLst/>
          </a:prstGeom>
          <a:gradFill rotWithShape="1">
            <a:gsLst>
              <a:gs pos="0">
                <a:srgbClr val="C0504D">
                  <a:satMod val="103000"/>
                  <a:lumMod val="102000"/>
                  <a:tint val="94000"/>
                </a:srgbClr>
              </a:gs>
              <a:gs pos="50000">
                <a:srgbClr val="C0504D">
                  <a:satMod val="110000"/>
                  <a:lumMod val="100000"/>
                  <a:shade val="100000"/>
                </a:srgbClr>
              </a:gs>
              <a:gs pos="100000">
                <a:srgbClr val="C0504D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analytic relation</a:t>
            </a:r>
            <a:endParaRPr kumimoji="0" lang="ja-JP" alt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818990" y="4961343"/>
            <a:ext cx="8081573" cy="1797373"/>
            <a:chOff x="818990" y="4961343"/>
            <a:chExt cx="8081573" cy="1797373"/>
          </a:xfrm>
        </p:grpSpPr>
        <p:sp>
          <p:nvSpPr>
            <p:cNvPr id="34" name="角丸四角形 33"/>
            <p:cNvSpPr/>
            <p:nvPr/>
          </p:nvSpPr>
          <p:spPr>
            <a:xfrm>
              <a:off x="818990" y="4961343"/>
              <a:ext cx="7672252" cy="1797373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182932" y="4965963"/>
              <a:ext cx="49443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b="1" dirty="0" smtClean="0"/>
                <a:t>Take</a:t>
              </a:r>
              <a:r>
                <a:rPr kumimoji="1" lang="en-US" altLang="ja-JP" sz="2800" b="1" dirty="0" smtClean="0"/>
                <a:t> </a:t>
              </a:r>
              <a:r>
                <a:rPr lang="en-US" altLang="ja-JP" sz="2800" b="1" dirty="0"/>
                <a:t>E</a:t>
              </a:r>
              <a:r>
                <a:rPr kumimoji="1" lang="en-US" altLang="ja-JP" sz="2800" b="1" dirty="0" smtClean="0"/>
                <a:t>xtrapolation </a:t>
              </a:r>
              <a:r>
                <a:rPr kumimoji="1" lang="en-US" altLang="ja-JP" sz="2800" b="1" dirty="0" smtClean="0">
                  <a:latin typeface="Century" panose="02040604050505020304" pitchFamily="18" charset="0"/>
                </a:rPr>
                <a:t>(</a:t>
              </a:r>
              <a:r>
                <a:rPr kumimoji="1" lang="en-US" altLang="ja-JP" sz="2800" b="1" dirty="0" err="1" smtClean="0">
                  <a:latin typeface="Century" panose="02040604050505020304" pitchFamily="18" charset="0"/>
                </a:rPr>
                <a:t>t,a</a:t>
              </a:r>
              <a:r>
                <a:rPr kumimoji="1" lang="en-US" altLang="ja-JP" sz="2800" b="1" dirty="0" smtClean="0">
                  <a:latin typeface="Century" panose="02040604050505020304" pitchFamily="18" charset="0"/>
                </a:rPr>
                <a:t>)</a:t>
              </a:r>
              <a:r>
                <a:rPr kumimoji="1" lang="en-US" altLang="ja-JP" sz="2800" b="1" dirty="0" smtClean="0">
                  <a:latin typeface="Century" panose="02040604050505020304" pitchFamily="18" charset="0"/>
                  <a:sym typeface="Wingdings" panose="05000000000000000000" pitchFamily="2" charset="2"/>
                </a:rPr>
                <a:t>(0,0)</a:t>
              </a:r>
              <a:endParaRPr kumimoji="1" lang="ja-JP" altLang="en-US" sz="2800" b="1" dirty="0" smtClean="0">
                <a:latin typeface="Century" panose="02040604050505020304" pitchFamily="18" charset="0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696583" y="6230001"/>
              <a:ext cx="2522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9999"/>
                  </a:solidFill>
                </a:rPr>
                <a:t>O(t) terms in SFTE</a:t>
              </a:r>
              <a:endParaRPr kumimoji="1" lang="ja-JP" altLang="en-US" sz="2400" dirty="0" smtClean="0">
                <a:solidFill>
                  <a:srgbClr val="FF9999"/>
                </a:solidFill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131856" y="6212752"/>
              <a:ext cx="27687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lattice discretization</a:t>
              </a:r>
              <a:endParaRPr kumimoji="1" lang="ja-JP" alt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8" name="角丸四角形 37"/>
            <p:cNvSpPr/>
            <p:nvPr/>
          </p:nvSpPr>
          <p:spPr>
            <a:xfrm rot="16200000" flipV="1">
              <a:off x="6466198" y="5378602"/>
              <a:ext cx="796789" cy="993433"/>
            </a:xfrm>
            <a:prstGeom prst="roundRect">
              <a:avLst/>
            </a:prstGeom>
            <a:solidFill>
              <a:schemeClr val="tx2">
                <a:alpha val="10196"/>
              </a:schemeClr>
            </a:solidFill>
            <a:ln w="19050">
              <a:solidFill>
                <a:schemeClr val="accent2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角丸四角形 38"/>
            <p:cNvSpPr/>
            <p:nvPr/>
          </p:nvSpPr>
          <p:spPr>
            <a:xfrm rot="16200000" flipV="1">
              <a:off x="5320180" y="5499670"/>
              <a:ext cx="796789" cy="751295"/>
            </a:xfrm>
            <a:prstGeom prst="roundRect">
              <a:avLst/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\frac{a^2}t + \cdots&#10;\end{align*}&lt;/body&gt;&#10;  &lt;fcolor&gt;FFFFFFFF&lt;/fcolor&gt;&#10;  &lt;bcolor&gt;FF000000&lt;/bcolor&gt;&#10;  &lt;transparent&gt;True&lt;/transparent&gt;&#10;  &lt;resolution&gt;1800&lt;/resolution&gt;&#10;  &lt;imageh&gt;546&lt;/imageh&gt;&#10;  &lt;imagew&gt;5226&lt;/imagew&gt;&#10;  &lt;scale&gt;50&lt;/scale&gt;&#10;  &lt;cursor&gt;148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2294" y="5520915"/>
              <a:ext cx="6268262" cy="654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1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7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895857" y="1521977"/>
            <a:ext cx="1310953" cy="1310953"/>
            <a:chOff x="3128612" y="2136930"/>
            <a:chExt cx="2808000" cy="2808000"/>
          </a:xfrm>
        </p:grpSpPr>
        <p:sp>
          <p:nvSpPr>
            <p:cNvPr id="15" name="円/楕円 3"/>
            <p:cNvSpPr/>
            <p:nvPr/>
          </p:nvSpPr>
          <p:spPr>
            <a:xfrm>
              <a:off x="3128612" y="2136930"/>
              <a:ext cx="2808000" cy="2808000"/>
            </a:xfrm>
            <a:prstGeom prst="ellipse">
              <a:avLst/>
            </a:prstGeom>
            <a:solidFill>
              <a:srgbClr val="424E5B"/>
            </a:solidFill>
            <a:ln w="12700" cap="flat" cmpd="sng" algn="ctr">
              <a:noFill/>
              <a:prstDash val="solid"/>
            </a:ln>
            <a:effectLst>
              <a:softEdge rad="127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円/楕円 6"/>
            <p:cNvSpPr/>
            <p:nvPr/>
          </p:nvSpPr>
          <p:spPr>
            <a:xfrm>
              <a:off x="3254612" y="2262930"/>
              <a:ext cx="2556000" cy="2556000"/>
            </a:xfrm>
            <a:prstGeom prst="ellips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656409" y="2844358"/>
            <a:ext cx="7539990" cy="128722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28528" y="53166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ー</a:t>
            </a:r>
            <a:endParaRPr kumimoji="1" lang="ja-JP" alt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81" y="1754830"/>
            <a:ext cx="1111704" cy="96213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80" y="5403178"/>
            <a:ext cx="1405709" cy="1101381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80" y="4184338"/>
            <a:ext cx="1409764" cy="105660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480" y="2954974"/>
            <a:ext cx="1418113" cy="106286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394688" y="1630591"/>
            <a:ext cx="552140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Constructing EMT on the </a:t>
            </a:r>
            <a:r>
              <a:rPr lang="en-US" altLang="ja-JP" sz="3200" dirty="0" smtClean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lattice</a:t>
            </a:r>
            <a:endParaRPr lang="en-US" altLang="ja-JP" sz="3200" dirty="0">
              <a:solidFill>
                <a:prstClr val="white">
                  <a:lumMod val="95000"/>
                </a:prstClr>
              </a:solidFill>
              <a:effectLst>
                <a:glow rad="63500">
                  <a:srgbClr val="41AEB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394688" y="2950874"/>
            <a:ext cx="314541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srgbClr val="FFCCCC"/>
                </a:solidFill>
              </a:rPr>
              <a:t>Thermodynamics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397035" y="4166416"/>
            <a:ext cx="452078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 smtClean="0">
                <a:solidFill>
                  <a:srgbClr val="B3D9FF"/>
                </a:solidFill>
              </a:rPr>
              <a:t>EMT Correlation </a:t>
            </a:r>
            <a:r>
              <a:rPr lang="en-US" altLang="ja-JP" sz="3200" dirty="0">
                <a:solidFill>
                  <a:srgbClr val="B3D9FF"/>
                </a:solidFill>
              </a:rPr>
              <a:t>Function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394687" y="5379894"/>
            <a:ext cx="552140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srgbClr val="FFFFCC"/>
                </a:solidFill>
              </a:rPr>
              <a:t>Stress distribution in </a:t>
            </a:r>
            <a:r>
              <a:rPr lang="en-US" altLang="ja-JP" sz="3200" dirty="0" err="1">
                <a:solidFill>
                  <a:srgbClr val="FFFFCC"/>
                </a:solidFill>
              </a:rPr>
              <a:t>qq</a:t>
            </a:r>
            <a:r>
              <a:rPr lang="en-US" altLang="ja-JP" sz="3200" dirty="0">
                <a:solidFill>
                  <a:srgbClr val="FFFFCC"/>
                </a:solidFill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968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t, a Dependence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1319663" y="5797638"/>
            <a:ext cx="6216136" cy="799138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14" y="1550132"/>
            <a:ext cx="7934495" cy="292614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388" y="132657"/>
            <a:ext cx="2523853" cy="1482722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2425653" y="4676576"/>
            <a:ext cx="3648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strong discretization effect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68277" y="5138241"/>
            <a:ext cx="2048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over smeared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95914" y="5932554"/>
            <a:ext cx="335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: Linear t dependence</a:t>
            </a:r>
            <a:endParaRPr kumimoji="1" lang="ja-JP" altLang="en-US" sz="2800" dirty="0"/>
          </a:p>
        </p:txBody>
      </p:sp>
      <p:sp>
        <p:nvSpPr>
          <p:cNvPr id="10" name="左中かっこ 9"/>
          <p:cNvSpPr/>
          <p:nvPr/>
        </p:nvSpPr>
        <p:spPr>
          <a:xfrm>
            <a:off x="1005124" y="4755247"/>
            <a:ext cx="205369" cy="844659"/>
          </a:xfrm>
          <a:prstGeom prst="leftBrace">
            <a:avLst>
              <a:gd name="adj1" fmla="val 4124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19663" y="3572238"/>
            <a:ext cx="1397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>
                <a:solidFill>
                  <a:schemeClr val="bg1"/>
                </a:solidFill>
              </a:rPr>
              <a:t>c</a:t>
            </a:r>
            <a:r>
              <a:rPr kumimoji="1" lang="en-US" altLang="ja-JP" sz="2000" dirty="0" err="1" smtClean="0">
                <a:solidFill>
                  <a:schemeClr val="bg1"/>
                </a:solidFill>
              </a:rPr>
              <a:t>lover+plaq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28830" y="3572238"/>
            <a:ext cx="817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c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lover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a &amp;lt; \sqrt{8t} &amp;lt; 1/(2T)&#10;\end{align*}&lt;/body&gt;&#10;  &lt;fcolor&gt;FFFFFFFF&lt;/fcolor&gt;&#10;  &lt;bcolor&gt;FFFFFFFF&lt;/bcolor&gt;&#10;  &lt;transparent&gt;True&lt;/transparent&gt;&#10;  &lt;resolution&gt;1800&lt;/resolution&gt;&#10;  &lt;imageh&gt;291&lt;/imageh&gt;&#10;  &lt;imagew&gt;193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98" y="6001268"/>
            <a:ext cx="2560016" cy="385792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qrt{8t} &amp;lt; a&#10;\end{align*}&lt;/body&gt;&#10;  &lt;fcolor&gt;FFFFFFFF&lt;/fcolor&gt;&#10;  &lt;bcolor&gt;FFFFFFFF&lt;/bcolor&gt;&#10;  &lt;transparent&gt;True&lt;/transparent&gt;&#10;  &lt;resolution&gt;1800&lt;/resolution&gt;&#10;  &lt;imageh&gt;249&lt;/imageh&gt;&#10;  &lt;imagew&gt;8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63" y="4765305"/>
            <a:ext cx="1013519" cy="29310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sqrt{8t} &amp;gt;1/(2T)&#10;\end{align*}&lt;/body&gt;&#10;  &lt;fcolor&gt;FFFFFFFF&lt;/fcolor&gt;&#10;  &lt;bcolor&gt;FFFFFFFF&lt;/bcolor&gt;&#10;  &lt;transparent&gt;True&lt;/transparent&gt;&#10;  &lt;resolution&gt;1800&lt;/resolution&gt;&#10;  &lt;imageh&gt;291&lt;/imageh&gt;&#10;  &lt;imagew&gt;1460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63" y="5205843"/>
            <a:ext cx="1718627" cy="34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1104808" y="1399757"/>
            <a:ext cx="6738309" cy="95212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Double Extrapolation</a:t>
            </a:r>
            <a:br>
              <a:rPr lang="en-US" altLang="ja-JP" dirty="0" smtClean="0"/>
            </a:br>
            <a:r>
              <a:rPr lang="en-US" altLang="ja-JP" sz="2800" dirty="0" smtClean="0">
                <a:latin typeface="Century" panose="02040604050505020304" pitchFamily="18" charset="0"/>
              </a:rPr>
              <a:t>t</a:t>
            </a:r>
            <a:r>
              <a:rPr lang="en-US" altLang="ja-JP" sz="2800" dirty="0" smtClean="0">
                <a:latin typeface="Century" panose="02040604050505020304" pitchFamily="18" charset="0"/>
                <a:sym typeface="Wingdings" panose="05000000000000000000" pitchFamily="2" charset="2"/>
              </a:rPr>
              <a:t>0, a0</a:t>
            </a:r>
            <a:endParaRPr kumimoji="1" lang="ja-JP" altLang="en-US" sz="2800" dirty="0">
              <a:latin typeface="Century" panose="02040604050505020304" pitchFamily="18" charset="0"/>
            </a:endParaRPr>
          </a:p>
        </p:txBody>
      </p:sp>
      <p:sp>
        <p:nvSpPr>
          <p:cNvPr id="4" name="直角三角形 3"/>
          <p:cNvSpPr/>
          <p:nvPr/>
        </p:nvSpPr>
        <p:spPr>
          <a:xfrm flipH="1">
            <a:off x="843725" y="3717887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60401" y="5755022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rot="16200000">
            <a:off x="-915404" y="4496634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386672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930957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625968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361988" y="3625704"/>
            <a:ext cx="331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Continuum extrapolation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61988" y="5606045"/>
            <a:ext cx="277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Small t extrapolation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05401" y="4766337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strong </a:t>
            </a:r>
          </a:p>
          <a:p>
            <a:r>
              <a:rPr kumimoji="1" lang="en-US" altLang="ja-JP" sz="2000" dirty="0" smtClean="0"/>
              <a:t>discretization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effect</a:t>
            </a: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cont} = \langle T_{\mu\nu}(t) \rangle_{\rm lat} + C(t) a^2&#10;\end{align*}&lt;/body&gt;&#10;  &lt;fcolor&gt;FFFFFFFF&lt;/fcolor&gt;&#10;  &lt;bcolor&gt;FFFFFFFF&lt;/bcolor&gt;&#10;  &lt;transparent&gt;True&lt;/transparent&gt;&#10;  &lt;resolution&gt;1800&lt;/resolution&gt;&#10;  &lt;imageh&gt;291&lt;/imageh&gt;&#10;  &lt;imagew&gt;3674&lt;/imagew&gt;&#10;  &lt;scale&gt;50&lt;/scale&gt;&#10;  &lt;cursor&gt;10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4206084"/>
            <a:ext cx="4237271" cy="33561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73" y="5933882"/>
            <a:ext cx="441119" cy="462224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1" y="2652760"/>
            <a:ext cx="221064" cy="456673"/>
          </a:xfrm>
          <a:prstGeom prst="rect">
            <a:avLst/>
          </a:prstGeom>
        </p:spPr>
      </p:pic>
      <p:sp>
        <p:nvSpPr>
          <p:cNvPr id="18" name="右矢印 17"/>
          <p:cNvSpPr/>
          <p:nvPr/>
        </p:nvSpPr>
        <p:spPr>
          <a:xfrm flipH="1">
            <a:off x="843723" y="3219824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843723" y="3663961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43723" y="4153958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rot="16200000" flipH="1">
            <a:off x="-422036" y="4351595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右矢印 21"/>
          <p:cNvSpPr/>
          <p:nvPr/>
        </p:nvSpPr>
        <p:spPr>
          <a:xfrm flipH="1">
            <a:off x="4473965" y="3287312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右矢印 22"/>
          <p:cNvSpPr/>
          <p:nvPr/>
        </p:nvSpPr>
        <p:spPr>
          <a:xfrm flipH="1">
            <a:off x="4473964" y="5166820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 \rangle = \langle T_{\mu\nu}(t) \rangle + C' t&#10;\end{align*}&lt;/body&gt;&#10;  &lt;fcolor&gt;FFFFFFFF&lt;/fcolor&gt;&#10;  &lt;bcolor&gt;FFFFFFFF&lt;/bcolor&gt;&#10;  &lt;transparent&gt;True&lt;/transparent&gt;&#10;  &lt;resolution&gt;1800&lt;/resolution&gt;&#10;  &lt;imageh&gt;275&lt;/imageh&gt;&#10;  &lt;imagew&gt;2409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6179694"/>
            <a:ext cx="2778330" cy="317161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3590088" y="2232207"/>
            <a:ext cx="25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9999"/>
                </a:solidFill>
              </a:rPr>
              <a:t>O(t) terms in SFTE</a:t>
            </a:r>
            <a:endParaRPr kumimoji="1" lang="ja-JP" altLang="en-US" sz="2400" dirty="0" smtClean="0">
              <a:solidFill>
                <a:srgbClr val="FF9999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25361" y="2214958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lattice discretization</a:t>
            </a:r>
            <a:endParaRPr kumimoji="1" lang="ja-JP" alt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 rot="16200000" flipV="1">
            <a:off x="6531887" y="1217333"/>
            <a:ext cx="796789" cy="1320384"/>
          </a:xfrm>
          <a:prstGeom prst="roundRect">
            <a:avLst/>
          </a:prstGeom>
          <a:solidFill>
            <a:schemeClr val="tx2">
              <a:alpha val="10196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 rot="16200000" flipV="1">
            <a:off x="5187558" y="1501876"/>
            <a:ext cx="796789" cy="751295"/>
          </a:xfrm>
          <a:prstGeom prst="roundRect">
            <a:avLst/>
          </a:prstGeom>
          <a:solidFill>
            <a:srgbClr val="FF0000">
              <a:alpha val="9804"/>
            </a:srgbClr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(t)\frac{a^2}t&#10;\end{align*}&lt;/body&gt;&#10;  &lt;fcolor&gt;FFFFFFFF&lt;/fcolor&gt;&#10;  &lt;bcolor&gt;FF000000&lt;/bcolor&gt;&#10;  &lt;transparent&gt;True&lt;/transparent&gt;&#10;  &lt;resolution&gt;1800&lt;/resolution&gt;&#10;  &lt;imageh&gt;546&lt;/imageh&gt;&#10;  &lt;imagew&gt;4907&lt;/imagew&gt;&#10;  &lt;scale&gt;50&lt;/scale&gt;&#10;  &lt;cursor&gt;9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53" y="1526904"/>
            <a:ext cx="6067442" cy="67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Double Extrapolation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09" y="1559207"/>
            <a:ext cx="7805701" cy="28884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160088" y="4447607"/>
            <a:ext cx="4524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Black line: continuum extrapolated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4285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Double Extrapolation</a:t>
            </a:r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5312229" y="5164183"/>
            <a:ext cx="3644200" cy="1489166"/>
          </a:xfrm>
          <a:prstGeom prst="roundRect">
            <a:avLst/>
          </a:prstGeom>
          <a:solidFill>
            <a:srgbClr val="20575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09" y="1559207"/>
            <a:ext cx="7805701" cy="28884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89399" y="5006887"/>
            <a:ext cx="22970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Fitting ranges: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olidFill>
                  <a:srgbClr val="B3D9FF"/>
                </a:solidFill>
              </a:rPr>
              <a:t>range-1: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92D050"/>
                </a:solidFill>
              </a:rPr>
              <a:t>range-2: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olidFill>
                  <a:srgbClr val="FFCCCC"/>
                </a:solidFill>
              </a:rPr>
              <a:t>range-3:</a:t>
            </a:r>
            <a:endParaRPr kumimoji="1" lang="ja-JP" altLang="en-US" sz="2400" dirty="0">
              <a:solidFill>
                <a:srgbClr val="FFCCCC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60088" y="4447607"/>
            <a:ext cx="4524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Black line: continuum extrapolated</a:t>
            </a:r>
            <a:endParaRPr kumimoji="1" lang="ja-JP" altLang="en-US" sz="24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2172008" y="2875950"/>
            <a:ext cx="881652" cy="689212"/>
            <a:chOff x="2172008" y="2875950"/>
            <a:chExt cx="881652" cy="689212"/>
          </a:xfrm>
        </p:grpSpPr>
        <p:sp>
          <p:nvSpPr>
            <p:cNvPr id="8" name="正方形/長方形 7"/>
            <p:cNvSpPr/>
            <p:nvPr/>
          </p:nvSpPr>
          <p:spPr>
            <a:xfrm>
              <a:off x="2351314" y="2875950"/>
              <a:ext cx="513806" cy="624896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172008" y="3195830"/>
              <a:ext cx="881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Range1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871592" y="2357839"/>
            <a:ext cx="993528" cy="960126"/>
            <a:chOff x="1871592" y="2357839"/>
            <a:chExt cx="993528" cy="960126"/>
          </a:xfrm>
        </p:grpSpPr>
        <p:sp>
          <p:nvSpPr>
            <p:cNvPr id="11" name="正方形/長方形 10"/>
            <p:cNvSpPr/>
            <p:nvPr/>
          </p:nvSpPr>
          <p:spPr>
            <a:xfrm>
              <a:off x="1871592" y="2414284"/>
              <a:ext cx="993528" cy="903681"/>
            </a:xfrm>
            <a:prstGeom prst="rect">
              <a:avLst/>
            </a:prstGeom>
            <a:solidFill>
              <a:srgbClr val="00B05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927530" y="235783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6600"/>
                  </a:solidFill>
                </a:rPr>
                <a:t>Range2</a:t>
              </a:r>
              <a:endParaRPr kumimoji="1" lang="ja-JP" altLang="en-US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2368356" y="2960914"/>
            <a:ext cx="976486" cy="872217"/>
            <a:chOff x="2368356" y="2960914"/>
            <a:chExt cx="976486" cy="872217"/>
          </a:xfrm>
        </p:grpSpPr>
        <p:sp>
          <p:nvSpPr>
            <p:cNvPr id="14" name="正方形/長方形 13"/>
            <p:cNvSpPr/>
            <p:nvPr/>
          </p:nvSpPr>
          <p:spPr>
            <a:xfrm>
              <a:off x="2368356" y="2960914"/>
              <a:ext cx="976486" cy="87221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411869" y="346379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AD0101"/>
                  </a:solidFill>
                </a:rPr>
                <a:t>Range3</a:t>
              </a:r>
              <a:endParaRPr kumimoji="1" lang="ja-JP" altLang="en-US" dirty="0">
                <a:solidFill>
                  <a:srgbClr val="AD0101"/>
                </a:solidFill>
              </a:endParaRPr>
            </a:p>
          </p:txBody>
        </p:sp>
      </p:grp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&amp;amp;0.01&amp;lt;tT^2&amp;lt;0.015&#10;\\&#10;&amp;amp;0.005&amp;lt;tT^2&amp;lt;0.015&#10;\\&#10;&amp;amp;0.01&amp;lt;tT^2&amp;lt;0.02&#10;\end{align*}&lt;/body&gt;&#10;  &lt;fcolor&gt;FFFFFFFF&lt;/fcolor&gt;&#10;  &lt;bcolor&gt;FFFFFFFF&lt;/bcolor&gt;&#10;  &lt;transparent&gt;True&lt;/transparent&gt;&#10;  &lt;resolution&gt;1800&lt;/resolution&gt;&#10;  &lt;imageh&gt;1125&lt;/imageh&gt;&#10;  &lt;imagew&gt;2159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55" y="5508983"/>
            <a:ext cx="1802675" cy="939328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503817" y="5250322"/>
            <a:ext cx="34526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Systematic error </a:t>
            </a:r>
            <a:r>
              <a:rPr lang="en-US" altLang="ja-JP" sz="2400" dirty="0" smtClean="0"/>
              <a:t>from the </a:t>
            </a:r>
          </a:p>
          <a:p>
            <a:pPr algn="ctr"/>
            <a:r>
              <a:rPr lang="en-US" altLang="ja-JP" sz="2400" dirty="0" smtClean="0"/>
              <a:t>choice of fitting range</a:t>
            </a:r>
          </a:p>
          <a:p>
            <a:pPr algn="ctr"/>
            <a:r>
              <a:rPr kumimoji="1" lang="ja-JP" altLang="en-US" sz="3200" dirty="0" smtClean="0"/>
              <a:t>≈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statistical error</a:t>
            </a:r>
            <a:endParaRPr kumimoji="1" lang="ja-JP" altLang="en-US" sz="2400" dirty="0"/>
          </a:p>
        </p:txBody>
      </p:sp>
      <p:sp>
        <p:nvSpPr>
          <p:cNvPr id="18" name="右矢印 17"/>
          <p:cNvSpPr/>
          <p:nvPr/>
        </p:nvSpPr>
        <p:spPr>
          <a:xfrm>
            <a:off x="4615540" y="5164184"/>
            <a:ext cx="836023" cy="148916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0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Temperature Dependence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38" y="1228099"/>
            <a:ext cx="8267015" cy="3132053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348343" y="4532824"/>
            <a:ext cx="4014652" cy="212052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8641" y="4650379"/>
            <a:ext cx="36760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Error includes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statistical error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choice of t range for t</a:t>
            </a:r>
            <a:r>
              <a:rPr lang="en-US" altLang="ja-JP" sz="2000" dirty="0" smtClean="0">
                <a:sym typeface="Wingdings" panose="05000000000000000000" pitchFamily="2" charset="2"/>
              </a:rPr>
              <a:t></a:t>
            </a:r>
            <a:r>
              <a:rPr lang="en-US" altLang="ja-JP" sz="2000" dirty="0" smtClean="0">
                <a:latin typeface="Century" panose="02040604050505020304" pitchFamily="18" charset="0"/>
                <a:sym typeface="Wingdings" panose="05000000000000000000" pitchFamily="2" charset="2"/>
              </a:rPr>
              <a:t>0</a:t>
            </a:r>
            <a:r>
              <a:rPr lang="en-US" altLang="ja-JP" sz="2000" dirty="0" smtClean="0">
                <a:sym typeface="Wingdings" panose="05000000000000000000" pitchFamily="2" charset="2"/>
              </a:rPr>
              <a:t> limit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 smtClean="0">
                <a:sym typeface="Wingdings" panose="05000000000000000000" pitchFamily="2" charset="2"/>
              </a:rPr>
              <a:t>uncertainty in </a:t>
            </a:r>
            <a:r>
              <a:rPr kumimoji="1" lang="en-US" altLang="ja-JP" sz="2000" dirty="0" err="1" smtClean="0">
                <a:sym typeface="Wingdings" panose="05000000000000000000" pitchFamily="2" charset="2"/>
              </a:rPr>
              <a:t>a</a:t>
            </a:r>
            <a:r>
              <a:rPr kumimoji="1" lang="en-US" altLang="ja-JP" sz="20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2000" baseline="-25000" dirty="0" err="1" smtClean="0">
                <a:sym typeface="Wingdings" panose="05000000000000000000" pitchFamily="2" charset="2"/>
              </a:rPr>
              <a:t>MS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8641" y="6035374"/>
            <a:ext cx="3693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total error &lt;1.5% for T&gt;1.1T</a:t>
            </a:r>
            <a:r>
              <a:rPr kumimoji="1" lang="en-US" altLang="ja-JP" sz="2400" baseline="-25000" dirty="0" smtClean="0">
                <a:solidFill>
                  <a:srgbClr val="FFFF00"/>
                </a:solidFill>
              </a:rPr>
              <a:t>c</a:t>
            </a:r>
            <a:endParaRPr kumimoji="1" lang="ja-JP" altLang="en-US" sz="2400" baseline="-25000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93921" y="4492619"/>
            <a:ext cx="428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Excellent agreement with integral method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High accuracy only with ~2000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55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779" y="3831771"/>
            <a:ext cx="2366406" cy="141639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727" y="1672893"/>
            <a:ext cx="2933958" cy="291530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テキスト ボックス 1"/>
          <p:cNvSpPr txBox="1"/>
          <p:nvPr/>
        </p:nvSpPr>
        <p:spPr>
          <a:xfrm>
            <a:off x="1153653" y="109961"/>
            <a:ext cx="6866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 smtClean="0"/>
              <a:t>Energy-Momentum Tensor</a:t>
            </a:r>
            <a:endParaRPr kumimoji="1" lang="ja-JP" altLang="en-US" sz="4800" dirty="0"/>
          </a:p>
        </p:txBody>
      </p:sp>
      <p:grpSp>
        <p:nvGrpSpPr>
          <p:cNvPr id="31" name="グループ化 30"/>
          <p:cNvGrpSpPr/>
          <p:nvPr/>
        </p:nvGrpSpPr>
        <p:grpSpPr>
          <a:xfrm>
            <a:off x="-330702" y="4665237"/>
            <a:ext cx="7645901" cy="1586228"/>
            <a:chOff x="708500" y="4983205"/>
            <a:chExt cx="7645901" cy="1586228"/>
          </a:xfrm>
          <a:scene3d>
            <a:camera prst="perspectiveRelaxedModerately" fov="7200000">
              <a:rot lat="18600000" lon="364821" rev="20787935"/>
            </a:camera>
            <a:lightRig rig="threePt" dir="t"/>
          </a:scene3d>
        </p:grpSpPr>
        <p:pic>
          <p:nvPicPr>
  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G_{\mu\nu}+\Lambda g_{\mu\nu} = \kappa T_{\mu\nu}&#10;\end{align*}&lt;/body&gt;&#10;  &lt;fcolor&gt;FFFFFFFF&lt;/fcolor&gt;&#10;  &lt;bcolor&gt;FFFFFFFF&lt;/bcolor&gt;&#10;  &lt;transparent&gt;True&lt;/transparent&gt;&#10;  &lt;resolution&gt;1800&lt;/resolution&gt;&#10;  &lt;imageh&gt;253&lt;/imageh&gt;&#10;  &lt;imagew&gt;2115&lt;/imagew&gt;&#10;  &lt;scale&gt;50&lt;/scale&gt;&#10;  &lt;cursor&gt;55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500" y="4983205"/>
              <a:ext cx="6257053" cy="748480"/>
            </a:xfrm>
            <a:prstGeom prst="rect">
              <a:avLst/>
            </a:prstGeom>
          </p:spPr>
        </p:pic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partial_\mu T_{\mu\nu}=0&#10;\end{align*}&lt;/body&gt;&#10;  &lt;fcolor&gt;FFFFFFFF&lt;/fcolor&gt;&#10;  &lt;bcolor&gt;FFFFFFFF&lt;/bcolor&gt;&#10;  &lt;transparent&gt;True&lt;/transparent&gt;&#10;  &lt;resolution&gt;1800&lt;/resolution&gt;&#10;  &lt;imageh&gt;253&lt;/imageh&gt;&#10;  &lt;imagew&gt;1094&lt;/imagew&gt;&#10;  &lt;scale&gt;50&lt;/scale&gt;&#10;  &lt;cursor&gt;41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308" y="5819200"/>
              <a:ext cx="3244093" cy="750233"/>
            </a:xfrm>
            <a:prstGeom prst="rect">
              <a:avLst/>
            </a:prstGeom>
          </p:spPr>
        </p:pic>
        <p:pic>
          <p:nvPicPr>
  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3&lt;/imageh&gt;&#10;  &lt;imagew&gt;363&lt;/imagew&gt;&#10;  &lt;scale&gt;50&lt;/scale&gt;&#10;  &lt;cursor&gt;16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647" y="5007773"/>
              <a:ext cx="1073906" cy="718896"/>
            </a:xfrm>
            <a:prstGeom prst="rect">
              <a:avLst/>
            </a:prstGeom>
            <a:effectLst>
              <a:glow rad="63500">
                <a:schemeClr val="accent5">
                  <a:alpha val="40000"/>
                </a:schemeClr>
              </a:glow>
            </a:effectLst>
          </p:spPr>
        </p:pic>
        <p:pic>
          <p:nvPicPr>
  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3&lt;/imageh&gt;&#10;  &lt;imagew&gt;363&lt;/imagew&gt;&#10;  &lt;scale&gt;50&lt;/scale&gt;&#10;  &lt;cursor&gt;16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7837" y="5844822"/>
              <a:ext cx="1073906" cy="718896"/>
            </a:xfrm>
            <a:prstGeom prst="rect">
              <a:avLst/>
            </a:prstGeom>
            <a:effectLst>
              <a:glow rad="63500">
                <a:schemeClr val="accent5">
                  <a:alpha val="40000"/>
                </a:schemeClr>
              </a:glow>
            </a:effectLst>
          </p:spPr>
        </p:pic>
      </p:grpSp>
      <p:sp>
        <p:nvSpPr>
          <p:cNvPr id="25" name="テキスト ボックス 24"/>
          <p:cNvSpPr txBox="1"/>
          <p:nvPr/>
        </p:nvSpPr>
        <p:spPr>
          <a:xfrm>
            <a:off x="824811" y="941930"/>
            <a:ext cx="7523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One of the 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most fundamental </a:t>
            </a:r>
            <a:r>
              <a:rPr kumimoji="1" lang="en-US" altLang="ja-JP" sz="2800" dirty="0" smtClean="0"/>
              <a:t>quantities in physics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3894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Thermodynamics on the Lattice</a:t>
            </a:r>
            <a:br>
              <a:rPr kumimoji="1" lang="en-US" altLang="ja-JP" dirty="0" smtClean="0"/>
            </a:br>
            <a:r>
              <a:rPr lang="en-US" altLang="ja-JP" sz="2800" dirty="0" smtClean="0"/>
              <a:t>recent progress in SU(3) YM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8650" y="1554010"/>
            <a:ext cx="50097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Integral method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Most conventional / established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Use </a:t>
            </a:r>
            <a:r>
              <a:rPr lang="en-US" altLang="ja-JP" sz="2400" dirty="0" err="1" smtClean="0"/>
              <a:t>themodynamic</a:t>
            </a:r>
            <a:r>
              <a:rPr lang="en-US" altLang="ja-JP" sz="2400" dirty="0" smtClean="0"/>
              <a:t> relations</a:t>
            </a:r>
          </a:p>
          <a:p>
            <a:pPr lvl="1"/>
            <a:r>
              <a:rPr lang="en-US" altLang="ja-JP" sz="2000" dirty="0" smtClean="0"/>
              <a:t>        Boyd+ 1995; </a:t>
            </a:r>
            <a:r>
              <a:rPr lang="en-US" altLang="ja-JP" sz="2000" dirty="0" err="1" smtClean="0"/>
              <a:t>Borsanyi</a:t>
            </a:r>
            <a:r>
              <a:rPr lang="en-US" altLang="ja-JP" sz="2000" dirty="0" smtClean="0"/>
              <a:t>, 2012</a:t>
            </a: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T\frac{ \partial (p/T^4)}{\partial T} = \frac{\varepsilon-3p}{T^4}&#10;\end{align*}&lt;/body&gt;&#10;  &lt;fcolor&gt;FFFFFFFF&lt;/fcolor&gt;&#10;  &lt;bcolor&gt;FFFFFFFF&lt;/bcolor&gt;&#10;  &lt;transparent&gt;True&lt;/transparent&gt;&#10;  &lt;resolution&gt;1800&lt;/resolution&gt;&#10;  &lt;imageh&gt;552&lt;/imageh&gt;&#10;  &lt;imagew&gt;214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47" y="2428053"/>
            <a:ext cx="2099319" cy="53923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28650" y="4508997"/>
            <a:ext cx="624138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Moving-frame method</a:t>
            </a:r>
          </a:p>
          <a:p>
            <a:pPr lvl="1"/>
            <a:r>
              <a:rPr lang="en-US" altLang="ja-JP" sz="2000" dirty="0" err="1" smtClean="0"/>
              <a:t>Giusti</a:t>
            </a:r>
            <a:r>
              <a:rPr lang="en-US" altLang="ja-JP" sz="2000" dirty="0" smtClean="0"/>
              <a:t>, Pepe, 2014~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Non-equilibrium method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Use </a:t>
            </a:r>
            <a:r>
              <a:rPr kumimoji="1" lang="en-US" altLang="ja-JP" sz="2400" dirty="0" err="1" smtClean="0"/>
              <a:t>Jarzynski’s</a:t>
            </a:r>
            <a:r>
              <a:rPr kumimoji="1" lang="en-US" altLang="ja-JP" sz="2400" dirty="0" smtClean="0"/>
              <a:t> equality </a:t>
            </a:r>
            <a:r>
              <a:rPr lang="en-US" altLang="ja-JP" sz="2000" dirty="0" err="1" smtClean="0"/>
              <a:t>Caselle</a:t>
            </a:r>
            <a:r>
              <a:rPr lang="en-US" altLang="ja-JP" sz="2000" dirty="0" smtClean="0"/>
              <a:t>+, 2016;2018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Differential method</a:t>
            </a:r>
          </a:p>
          <a:p>
            <a:pPr lvl="1"/>
            <a:r>
              <a:rPr lang="en-US" altLang="ja-JP" sz="2000" dirty="0" err="1" smtClean="0"/>
              <a:t>Shirogane</a:t>
            </a:r>
            <a:r>
              <a:rPr lang="en-US" altLang="ja-JP" sz="2000" dirty="0" smtClean="0"/>
              <a:t>+(WHOT-QCD), 2016~</a:t>
            </a:r>
            <a:endParaRPr kumimoji="1" lang="ja-JP" altLang="en-US" sz="2000" dirty="0" smtClean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p = \frac TV \ln Z&#10;\end{align*}&lt;/body&gt;&#10;  &lt;fcolor&gt;FFFFFFFF&lt;/fcolor&gt;&#10;  &lt;bcolor&gt;FFFFFFFF&lt;/bcolor&gt;&#10;  &lt;transparent&gt;True&lt;/transparent&gt;&#10;  &lt;resolution&gt;1800&lt;/resolution&gt;&#10;  &lt;imageh&gt;511&lt;/imageh&gt;&#10;  &lt;imagew&gt;1195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47" y="1773452"/>
            <a:ext cx="1293317" cy="553041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421278" y="3255343"/>
            <a:ext cx="8094072" cy="1238285"/>
            <a:chOff x="421278" y="3255343"/>
            <a:chExt cx="8094072" cy="1238285"/>
          </a:xfrm>
        </p:grpSpPr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varepsilon &amp;amp;= \langle T_{00} \rangle &#10;\\&#10;p &amp;amp;= \langle T_{11} \rangle&#10;\end{align*}&lt;/body&gt;&#10;  &lt;fcolor&gt;FFFFFFFF&lt;/fcolor&gt;&#10;  &lt;bcolor&gt;FF000000&lt;/bcolor&gt;&#10;  &lt;transparent&gt;True&lt;/transparent&gt;&#10;  &lt;resolution&gt;1800&lt;/resolution&gt;&#10;  &lt;imageh&gt;699&lt;/imageh&gt;&#10;  &lt;imagew&gt;989&lt;/imagew&gt;&#10;  &lt;scale&gt;50&lt;/scale&gt;&#10;  &lt;cursor&gt;61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979" y="3436477"/>
              <a:ext cx="1199127" cy="847512"/>
            </a:xfrm>
            <a:prstGeom prst="rect">
              <a:avLst/>
            </a:prstGeom>
          </p:spPr>
        </p:pic>
        <p:sp>
          <p:nvSpPr>
            <p:cNvPr id="8" name="左中かっこ 7"/>
            <p:cNvSpPr/>
            <p:nvPr/>
          </p:nvSpPr>
          <p:spPr>
            <a:xfrm>
              <a:off x="6005051" y="3428099"/>
              <a:ext cx="207309" cy="925560"/>
            </a:xfrm>
            <a:prstGeom prst="leftBrace">
              <a:avLst>
                <a:gd name="adj1" fmla="val 48333"/>
                <a:gd name="adj2" fmla="val 50000"/>
              </a:avLst>
            </a:prstGeom>
            <a:ln w="190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421278" y="3255343"/>
              <a:ext cx="8094072" cy="1238285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28650" y="3286765"/>
              <a:ext cx="5000343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2400" dirty="0" smtClean="0"/>
                <a:t>Gradient-flow method</a:t>
              </a:r>
            </a:p>
            <a:p>
              <a:pPr marL="800100" lvl="1" indent="-342900">
                <a:buFont typeface="Wingdings" panose="05000000000000000000" pitchFamily="2" charset="2"/>
                <a:buChar char="p"/>
              </a:pPr>
              <a:r>
                <a:rPr kumimoji="1" lang="en-US" altLang="ja-JP" sz="2400" dirty="0" smtClean="0"/>
                <a:t>Take expectation values of EMT</a:t>
              </a:r>
            </a:p>
            <a:p>
              <a:pPr lvl="1"/>
              <a:r>
                <a:rPr lang="en-US" altLang="ja-JP" sz="2000" dirty="0" smtClean="0"/>
                <a:t>        </a:t>
              </a:r>
              <a:r>
                <a:rPr lang="en-US" altLang="ja-JP" sz="2000" dirty="0" err="1" smtClean="0"/>
                <a:t>FlowQCD</a:t>
              </a:r>
              <a:r>
                <a:rPr lang="en-US" altLang="ja-JP" sz="2000" dirty="0" smtClean="0"/>
                <a:t>, 2014, 2016</a:t>
              </a:r>
              <a:endParaRPr kumimoji="1" lang="en-US" altLang="ja-JP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87628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SU(3) YM </a:t>
            </a:r>
            <a:r>
              <a:rPr kumimoji="1" lang="en-US" altLang="ja-JP" dirty="0" err="1" smtClean="0"/>
              <a:t>EoS</a:t>
            </a:r>
            <a:r>
              <a:rPr kumimoji="1" lang="en-US" altLang="ja-JP" dirty="0" smtClean="0"/>
              <a:t>: Comparison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51" y="1318540"/>
            <a:ext cx="5791199" cy="415393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071" y="1257578"/>
            <a:ext cx="5541842" cy="119512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93586" y="2666926"/>
            <a:ext cx="1670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Figure from</a:t>
            </a:r>
          </a:p>
          <a:p>
            <a:r>
              <a:rPr lang="en-US" altLang="ja-JP" sz="2400" dirty="0" err="1"/>
              <a:t>Caselle</a:t>
            </a:r>
            <a:r>
              <a:rPr lang="en-US" altLang="ja-JP" sz="2400" dirty="0"/>
              <a:t>+, </a:t>
            </a:r>
            <a:endParaRPr lang="en-US" altLang="ja-JP" sz="2400" dirty="0" smtClean="0"/>
          </a:p>
          <a:p>
            <a:r>
              <a:rPr lang="en-US" altLang="ja-JP" sz="2400" dirty="0" smtClean="0"/>
              <a:t>1801.03110</a:t>
            </a:r>
            <a:endParaRPr lang="en-US" altLang="ja-JP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9324" y="5533437"/>
            <a:ext cx="7723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</a:t>
            </a:r>
            <a:r>
              <a:rPr kumimoji="1" lang="en-US" altLang="ja-JP" sz="2400" dirty="0" smtClean="0"/>
              <a:t>easurement of thermodynamics with various methods.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All results are in good agreement.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But, non-negligible discrepancy at T/Tc</a:t>
            </a:r>
            <a:r>
              <a:rPr lang="ja-JP" altLang="en-US" sz="2400" dirty="0" smtClean="0"/>
              <a:t>≈</a:t>
            </a:r>
            <a:r>
              <a:rPr lang="en-US" altLang="ja-JP" sz="2400" dirty="0" smtClean="0"/>
              <a:t>1-1.3? </a:t>
            </a:r>
            <a:endParaRPr kumimoji="1" lang="ja-JP" altLang="en-US" sz="24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frac{e-3p}{T^4}&#10;\end{align*}&lt;/body&gt;&#10;  &lt;fcolor&gt;FFFFFFFF&lt;/fcolor&gt;&#10;  &lt;bcolor&gt;FF000000&lt;/bcolor&gt;&#10;  &lt;transparent&gt;True&lt;/transparent&gt;&#10;  &lt;resolution&gt;1800&lt;/resolution&gt;&#10;  &lt;imageh&gt;503&lt;/imageh&gt;&#10;  &lt;imagew&gt;671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63" y="1944115"/>
            <a:ext cx="964227" cy="72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894289" y="1458219"/>
            <a:ext cx="4801126" cy="240482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 Fermion</a:t>
            </a:r>
            <a:r>
              <a:rPr lang="en-US" altLang="ja-JP" dirty="0"/>
              <a:t>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85798" y="1458219"/>
            <a:ext cx="2400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, 2013</a:t>
            </a:r>
          </a:p>
          <a:p>
            <a:r>
              <a:rPr lang="en-US" altLang="ja-JP" sz="2000" dirty="0" smtClean="0"/>
              <a:t>Makino, Suzuki, 2014</a:t>
            </a:r>
          </a:p>
          <a:p>
            <a:r>
              <a:rPr kumimoji="1" lang="en-US" altLang="ja-JP" sz="2000" dirty="0" smtClean="0"/>
              <a:t>Taniguchi+ (WHOT) </a:t>
            </a:r>
          </a:p>
          <a:p>
            <a:pPr algn="r"/>
            <a:r>
              <a:rPr kumimoji="1" lang="en-US" altLang="ja-JP" sz="2000" dirty="0" smtClean="0"/>
              <a:t>2016; 2017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0248" y="4301803"/>
            <a:ext cx="66631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</a:rPr>
              <a:t>Not</a:t>
            </a:r>
            <a:r>
              <a:rPr lang="en-US" altLang="ja-JP" sz="2400" dirty="0" smtClean="0"/>
              <a:t> “gradient” flow </a:t>
            </a:r>
            <a:r>
              <a:rPr lang="en-US" altLang="ja-JP" sz="2400" dirty="0" smtClean="0">
                <a:solidFill>
                  <a:srgbClr val="FFFF00"/>
                </a:solidFill>
              </a:rPr>
              <a:t>but</a:t>
            </a:r>
            <a:r>
              <a:rPr lang="en-US" altLang="ja-JP" sz="2400" dirty="0" smtClean="0"/>
              <a:t> a “diffusion” equation.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Divergence in field renormalization of fermions.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All observables are finite at t&gt;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ja-JP" sz="2400" dirty="0" smtClean="0"/>
              <a:t> once Z(t)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is fixed.</a:t>
            </a: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tilde\psi(t,x)=Z(t)\psi(t,x)&#10;\end{align*}&lt;/body&gt;&#10;  &lt;fcolor&gt;FFFFFFFF&lt;/fcolor&gt;&#10;  &lt;bcolor&gt;FFFFFFFF&lt;/bcolor&gt;&#10;  &lt;transparent&gt;True&lt;/transparent&gt;&#10;  &lt;resolution&gt;1800&lt;/resolution&gt;&#10;  &lt;imageh&gt;294&lt;/imageh&gt;&#10;  &lt;imagew&gt;218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856" y="5984995"/>
            <a:ext cx="2972480" cy="399410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D_\mu = \partial_\mu + A_\mu(t,x)&#10;\end{align*}&lt;/body&gt;&#10;  &lt;fcolor&gt;FFFFFFFF&lt;/fcolor&gt;&#10;  &lt;bcolor&gt;FFFFFFFF&lt;/bcolor&gt;&#10;  &lt;transparent&gt;True&lt;/transparent&gt;&#10;  &lt;resolution&gt;1800&lt;/resolution&gt;&#10;  &lt;imageh&gt;261&lt;/imageh&gt;&#10;  &lt;imagew&gt;2065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88" y="3340524"/>
            <a:ext cx="2549349" cy="322218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partial_t \psi (t,x)&#10;&amp;amp;= D_\mu D_\mu \psi(t,x)&#10;\\&#10;\partial_t \bar\psi(t,x)&#10;&amp;amp;= \psi(t,x)\overleftarrow D_\mu \overleftarrow D_\mu &#10;\end{align*}&lt;/body&gt;&#10;  &lt;fcolor&gt;FFFFFFFF&lt;/fcolor&gt;&#10;  &lt;bcolor&gt;FFFFFFFF&lt;/bcolor&gt;&#10;  &lt;transparent&gt;True&lt;/transparent&gt;&#10;  &lt;resolution&gt;1800&lt;/resolution&gt;&#10;  &lt;imageh&gt;734&lt;/imageh&gt;&#10;  &lt;imagew&gt;2701&lt;/imagew&gt;&#10;  &lt;scale&gt;50&lt;/scale&gt;&#10;  &lt;cursor&gt;1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43" y="1742402"/>
            <a:ext cx="4266254" cy="115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2+1</a:t>
            </a:r>
            <a:r>
              <a:rPr kumimoji="1" lang="en-US" altLang="ja-JP" dirty="0" smtClean="0"/>
              <a:t> QCD </a:t>
            </a:r>
            <a:r>
              <a:rPr lang="en-US" altLang="ja-JP" dirty="0" err="1" smtClean="0"/>
              <a:t>EoS</a:t>
            </a:r>
            <a:r>
              <a:rPr lang="en-US" altLang="ja-JP" dirty="0" smtClean="0"/>
              <a:t> from Gradient Flow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08" y="1942424"/>
            <a:ext cx="7902046" cy="296050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700099" y="1082103"/>
            <a:ext cx="528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Taniguchi+ (WHOT-QCD), PR</a:t>
            </a:r>
            <a:r>
              <a:rPr kumimoji="1" lang="en-US" altLang="ja-JP" sz="2000" b="1" dirty="0" smtClean="0"/>
              <a:t>D96</a:t>
            </a:r>
            <a:r>
              <a:rPr kumimoji="1" lang="en-US" altLang="ja-JP" sz="2000" dirty="0" smtClean="0"/>
              <a:t>, 014509 (2017)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7910" y="5084019"/>
            <a:ext cx="70845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Agreement with integral method except for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=4, 6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 stable extrapolation for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=4,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6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Statistical error is substantially suppressed!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05266" y="6332336"/>
            <a:ext cx="5384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Physical mass: </a:t>
            </a:r>
            <a:r>
              <a:rPr kumimoji="1" lang="en-US" altLang="ja-JP" sz="2000" dirty="0" err="1" smtClean="0"/>
              <a:t>Kanaya</a:t>
            </a:r>
            <a:r>
              <a:rPr kumimoji="1" lang="en-US" altLang="ja-JP" sz="2000" dirty="0" smtClean="0"/>
              <a:t>+ (WHOT-QCD), 1710.10015</a:t>
            </a:r>
            <a:endParaRPr kumimoji="1" lang="ja-JP" altLang="en-US" sz="2000" dirty="0"/>
          </a:p>
        </p:txBody>
      </p:sp>
      <p:sp>
        <p:nvSpPr>
          <p:cNvPr id="8" name="右矢印 7"/>
          <p:cNvSpPr/>
          <p:nvPr/>
        </p:nvSpPr>
        <p:spPr>
          <a:xfrm>
            <a:off x="6888397" y="2453445"/>
            <a:ext cx="975360" cy="374469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23749" y="3239183"/>
            <a:ext cx="1358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no linear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window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3123749" y="2923458"/>
            <a:ext cx="975360" cy="374469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39578" y="2775508"/>
            <a:ext cx="1358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no linear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window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033960" y="1408479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/>
              <a:t>m</a:t>
            </a:r>
            <a:r>
              <a:rPr lang="en-US" altLang="ja-JP" sz="2400" baseline="-25000" dirty="0" err="1"/>
              <a:t>PS</a:t>
            </a:r>
            <a:r>
              <a:rPr lang="en-US" altLang="ja-JP" sz="2400" dirty="0"/>
              <a:t>/m</a:t>
            </a:r>
            <a:r>
              <a:rPr lang="en-US" altLang="ja-JP" sz="2400" baseline="-25000" dirty="0"/>
              <a:t>V</a:t>
            </a:r>
            <a:r>
              <a:rPr lang="en-US" altLang="ja-JP" sz="2400" dirty="0"/>
              <a:t> ≈0.63 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272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895857" y="1521977"/>
            <a:ext cx="1310953" cy="1310953"/>
            <a:chOff x="3128612" y="2136930"/>
            <a:chExt cx="2808000" cy="2808000"/>
          </a:xfrm>
        </p:grpSpPr>
        <p:sp>
          <p:nvSpPr>
            <p:cNvPr id="15" name="円/楕円 3"/>
            <p:cNvSpPr/>
            <p:nvPr/>
          </p:nvSpPr>
          <p:spPr>
            <a:xfrm>
              <a:off x="3128612" y="2136930"/>
              <a:ext cx="2808000" cy="2808000"/>
            </a:xfrm>
            <a:prstGeom prst="ellipse">
              <a:avLst/>
            </a:prstGeom>
            <a:solidFill>
              <a:srgbClr val="424E5B"/>
            </a:solidFill>
            <a:ln w="12700" cap="flat" cmpd="sng" algn="ctr">
              <a:noFill/>
              <a:prstDash val="solid"/>
            </a:ln>
            <a:effectLst>
              <a:softEdge rad="127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円/楕円 6"/>
            <p:cNvSpPr/>
            <p:nvPr/>
          </p:nvSpPr>
          <p:spPr>
            <a:xfrm>
              <a:off x="3254612" y="2262930"/>
              <a:ext cx="2556000" cy="2556000"/>
            </a:xfrm>
            <a:prstGeom prst="ellips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656409" y="4063565"/>
            <a:ext cx="7539990" cy="128722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28528" y="53166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ー</a:t>
            </a:r>
            <a:endParaRPr kumimoji="1" lang="ja-JP" alt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81" y="1754830"/>
            <a:ext cx="1111704" cy="96213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80" y="5403178"/>
            <a:ext cx="1405709" cy="1101381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80" y="4184338"/>
            <a:ext cx="1409764" cy="105660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480" y="2954974"/>
            <a:ext cx="1418113" cy="106286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394688" y="1630591"/>
            <a:ext cx="552140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Constructing EMT on the </a:t>
            </a:r>
            <a:r>
              <a:rPr lang="en-US" altLang="ja-JP" sz="3200" dirty="0" smtClean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lattice</a:t>
            </a:r>
            <a:endParaRPr lang="en-US" altLang="ja-JP" sz="3200" dirty="0">
              <a:solidFill>
                <a:prstClr val="white">
                  <a:lumMod val="95000"/>
                </a:prstClr>
              </a:solidFill>
              <a:effectLst>
                <a:glow rad="63500">
                  <a:srgbClr val="41AEB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394688" y="2950874"/>
            <a:ext cx="314541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srgbClr val="FFCCCC"/>
                </a:solidFill>
              </a:rPr>
              <a:t>Thermodynamics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397035" y="4166416"/>
            <a:ext cx="452078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 smtClean="0">
                <a:solidFill>
                  <a:srgbClr val="B3D9FF"/>
                </a:solidFill>
              </a:rPr>
              <a:t>EMT Correlation </a:t>
            </a:r>
            <a:r>
              <a:rPr lang="en-US" altLang="ja-JP" sz="3200" dirty="0">
                <a:solidFill>
                  <a:srgbClr val="B3D9FF"/>
                </a:solidFill>
              </a:rPr>
              <a:t>Function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394687" y="5379894"/>
            <a:ext cx="552140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srgbClr val="FFFFCC"/>
                </a:solidFill>
              </a:rPr>
              <a:t>Stress distribution in </a:t>
            </a:r>
            <a:r>
              <a:rPr lang="en-US" altLang="ja-JP" sz="3200" dirty="0" err="1">
                <a:solidFill>
                  <a:srgbClr val="FFFFCC"/>
                </a:solidFill>
              </a:rPr>
              <a:t>qq</a:t>
            </a:r>
            <a:r>
              <a:rPr lang="en-US" altLang="ja-JP" sz="3200" dirty="0">
                <a:solidFill>
                  <a:srgbClr val="FFFFCC"/>
                </a:solidFill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3437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18" y="132656"/>
            <a:ext cx="8163402" cy="1325563"/>
          </a:xfrm>
        </p:spPr>
        <p:txBody>
          <a:bodyPr/>
          <a:lstStyle/>
          <a:p>
            <a:r>
              <a:rPr lang="en-US" altLang="ja-JP" dirty="0" smtClean="0"/>
              <a:t>EMT Correlator: Motivation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2918" y="3780156"/>
            <a:ext cx="5460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Energy/Momentum Conservation</a:t>
            </a:r>
            <a:endParaRPr kumimoji="1" lang="ja-JP" altLang="en-US" sz="28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V&#10;= \frac{\langle \delta E^2 \rangle}{VT^2} &#10;\end{align*}&lt;/body&gt;&#10;  &lt;fcolor&gt;FFFFFFFF&lt;/fcolor&gt;&#10;  &lt;bcolor&gt;FFFFFFFF&lt;/bcolor&gt;&#10;  &lt;transparent&gt;True&lt;/transparent&gt;&#10;  &lt;resolution&gt;1800&lt;/resolution&gt;&#10;  &lt;imageh&gt;551&lt;/imageh&gt;&#10;  &lt;imagew&gt;125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33" y="5671142"/>
            <a:ext cx="1465889" cy="642566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eta = \int_0^\infty dt \int_0^{1/T}d\tau \int d^3x \langle T_{12}(x,-i\tau) T_{12}(0,t) \rangle&#10;\end{align*}&lt;/body&gt;&#10;  &lt;fcolor&gt;FFFFFFFF&lt;/fcolor&gt;&#10;  &lt;bcolor&gt;FFFFFFFF&lt;/bcolor&gt;&#10;  &lt;transparent&gt;True&lt;/transparent&gt;&#10;  &lt;resolution&gt;1800&lt;/resolution&gt;&#10;  &lt;imageh&gt;639&lt;/imageh&gt;&#10;  &lt;imagew&gt;5113&lt;/imagew&gt;&#10;  &lt;scale&gt;50&lt;/scale&gt;&#10;  &lt;cursor&gt;10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60" y="2440338"/>
            <a:ext cx="5186535" cy="64819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820805" y="1955769"/>
            <a:ext cx="343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Kubo formula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viscosity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2918" y="1370497"/>
            <a:ext cx="3647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Transport Coefficient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2918" y="5099512"/>
            <a:ext cx="5207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Fluctuation-Response Relations</a:t>
            </a:r>
            <a:endParaRPr kumimoji="1" lang="ja-JP" altLang="en-US" sz="28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bar{T}_{0\mu}(\tau) \bar{T}_{\rho\sigma}(0) \rangle&#10;\end{align*}&lt;/body&gt;&#10;  &lt;fcolor&gt;FFFFFFFF&lt;/fcolor&gt;&#10;  &lt;bcolor&gt;FFFFFFFF&lt;/bcolor&gt;&#10;  &lt;transparent&gt;True&lt;/transparent&gt;&#10;  &lt;resolution&gt;1800&lt;/resolution&gt;&#10;  &lt;imageh&gt;281&lt;/imageh&gt;&#10;  &lt;imagew&gt;1552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33" y="4424070"/>
            <a:ext cx="2020151" cy="36576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668764" y="4376118"/>
            <a:ext cx="3358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2400" dirty="0" smtClean="0"/>
              <a:t>-independent constant</a:t>
            </a:r>
            <a:endParaRPr kumimoji="1" lang="ja-JP" altLang="en-US" sz="2400" dirty="0" smtClean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E+p = \frac{ \langle \bar{T}_{01}^2 \rangle}{VT} = \frac{ \langle \bar{T}_{11} \bar{T}_{00} \rangle }{VT}&#10;\end{align*}&lt;/body&gt;&#10;  &lt;fcolor&gt;FFFFFFFF&lt;/fcolor&gt;&#10;  &lt;bcolor&gt;FFFFFFFF&lt;/bcolor&gt;&#10;  &lt;transparent&gt;True&lt;/transparent&gt;&#10;  &lt;resolution&gt;1800&lt;/resolution&gt;&#10;  &lt;imageh&gt;549&lt;/imageh&gt;&#10;  &lt;imagew&gt;2831&lt;/imagew&gt;&#10;  &lt;scale&gt;50&lt;/scale&gt;&#10;  &lt;cursor&gt;1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28" y="5622732"/>
            <a:ext cx="3873549" cy="751176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265634" y="3684195"/>
            <a:ext cx="7824626" cy="2882057"/>
          </a:xfrm>
          <a:prstGeom prst="roundRect">
            <a:avLst>
              <a:gd name="adj" fmla="val 10322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13216" y="1461470"/>
            <a:ext cx="261475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Karsch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Wyld</a:t>
            </a:r>
            <a:r>
              <a:rPr kumimoji="1" lang="en-US" altLang="ja-JP" sz="2000" dirty="0" smtClean="0"/>
              <a:t>, 1987</a:t>
            </a:r>
          </a:p>
          <a:p>
            <a:r>
              <a:rPr lang="en-US" altLang="ja-JP" sz="2000" dirty="0" smtClean="0"/>
              <a:t>Nakamura, Sakai, 2005</a:t>
            </a:r>
          </a:p>
          <a:p>
            <a:r>
              <a:rPr kumimoji="1" lang="en-US" altLang="ja-JP" sz="2000" dirty="0" smtClean="0"/>
              <a:t>Meyer; 2007, 2008</a:t>
            </a:r>
          </a:p>
          <a:p>
            <a:r>
              <a:rPr lang="en-US" altLang="ja-JP" sz="2000" dirty="0" smtClean="0"/>
              <a:t>…</a:t>
            </a:r>
          </a:p>
          <a:p>
            <a:r>
              <a:rPr lang="en-US" altLang="ja-JP" sz="2000" dirty="0" err="1" smtClean="0"/>
              <a:t>Borsanyi</a:t>
            </a:r>
            <a:r>
              <a:rPr lang="en-US" altLang="ja-JP" sz="2000" dirty="0" smtClean="0"/>
              <a:t>+, 2018 </a:t>
            </a:r>
          </a:p>
          <a:p>
            <a:r>
              <a:rPr lang="en-US" altLang="ja-JP" sz="2000" dirty="0" err="1" smtClean="0"/>
              <a:t>Astrakhantsev</a:t>
            </a:r>
            <a:r>
              <a:rPr lang="en-US" altLang="ja-JP" sz="2000" dirty="0"/>
              <a:t>+, 2018</a:t>
            </a:r>
          </a:p>
          <a:p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3609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Euclidean Correlator</a:t>
            </a:r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580678"/>
              </p:ext>
            </p:extLst>
          </p:nvPr>
        </p:nvGraphicFramePr>
        <p:xfrm>
          <a:off x="266747" y="2438412"/>
          <a:ext cx="2795337" cy="22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Acrobat Document" r:id="rId3" imgW="6278631" imgH="4945196" progId="AcroExch.Document.DC">
                  <p:embed/>
                </p:oleObj>
              </mc:Choice>
              <mc:Fallback>
                <p:oleObj name="Acrobat Document" r:id="rId3" imgW="6278631" imgH="4945196" progId="AcroExch.Document.DC">
                  <p:embed/>
                  <p:pic>
                    <p:nvPicPr>
                      <p:cNvPr id="5" name="オブジェクト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47" y="2438412"/>
                        <a:ext cx="2795337" cy="22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346" y="2438411"/>
            <a:ext cx="2848988" cy="220163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735" y="2438411"/>
            <a:ext cx="2845609" cy="220163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14793" y="4807099"/>
            <a:ext cx="78357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latin typeface="Symbol" panose="05050102010706020507" pitchFamily="18" charset="2"/>
              </a:rPr>
              <a:t>t</a:t>
            </a:r>
            <a:r>
              <a:rPr lang="en-US" altLang="ja-JP" sz="2400" dirty="0" smtClean="0"/>
              <a:t>-independent plateau in all channels </a:t>
            </a:r>
            <a:r>
              <a:rPr lang="en-US" altLang="ja-JP" sz="2400" dirty="0" smtClean="0">
                <a:sym typeface="Wingdings" panose="05000000000000000000" pitchFamily="2" charset="2"/>
              </a:rPr>
              <a:t> conservation law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Confirmation of fluctuation-response </a:t>
            </a:r>
            <a:r>
              <a:rPr lang="en-US" altLang="ja-JP" sz="2400" dirty="0" smtClean="0"/>
              <a:t>relations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New method to measure </a:t>
            </a:r>
            <a:r>
              <a:rPr lang="en-US" altLang="ja-JP" sz="2400" dirty="0" err="1" smtClean="0"/>
              <a:t>c</a:t>
            </a:r>
            <a:r>
              <a:rPr lang="en-US" altLang="ja-JP" sz="2400" baseline="-25000" dirty="0" err="1" smtClean="0"/>
              <a:t>V</a:t>
            </a:r>
            <a:endParaRPr lang="en-US" altLang="ja-JP" sz="2400" baseline="-250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\bar{T}_{44}(\tau) \bar{T}_{44}(0) \rangle&#10;\end{align*}&lt;/body&gt;&#10;  &lt;fcolor&gt;FFFFFFFF&lt;/fcolor&gt;&#10;  &lt;bcolor&gt;FFFFFFFF&lt;/bcolor&gt;&#10;  &lt;transparent&gt;True&lt;/transparent&gt;&#10;  &lt;resolution&gt;1800&lt;/resolution&gt;&#10;  &lt;imageh&gt;270&lt;/imageh&gt;&#10;  &lt;imagew&gt;1504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4" y="1855642"/>
            <a:ext cx="2315721" cy="415721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\bar T_{44}(\tau) \bar T_{11}(0) \rangle&#10;\end{align*}&lt;/body&gt;&#10;  &lt;fcolor&gt;FFFFFFFF&lt;/fcolor&gt;&#10;  &lt;bcolor&gt;FFFFFFFF&lt;/bcolor&gt;&#10;  &lt;transparent&gt;True&lt;/transparent&gt;&#10;  &lt;resolution&gt;1800&lt;/resolution&gt;&#10;  &lt;imageh&gt;270&lt;/imageh&gt;&#10;  &lt;imagew&gt;1504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79" y="1855641"/>
            <a:ext cx="2315721" cy="415721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bar T_{41}(\tau) \bar T_{41}(0) \rangle&#10;\end{align*}&lt;/body&gt;&#10;  &lt;fcolor&gt;FFFFFFFF&lt;/fcolor&gt;&#10;  &lt;bcolor&gt;FFFFFFFF&lt;/bcolor&gt;&#10;  &lt;transparent&gt;True&lt;/transparent&gt;&#10;  &lt;resolution&gt;1800&lt;/resolution&gt;&#10;  &lt;imageh&gt;270&lt;/imageh&gt;&#10;  &lt;imagew&gt;1504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78" y="1855641"/>
            <a:ext cx="2315721" cy="41572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10"/>
          <a:srcRect l="13378" t="9243" r="59250" b="66874"/>
          <a:stretch/>
        </p:blipFill>
        <p:spPr>
          <a:xfrm>
            <a:off x="-109090" y="592184"/>
            <a:ext cx="1589778" cy="109641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5368229" y="1109571"/>
            <a:ext cx="36481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 smtClean="0"/>
              <a:t>FlowQCD</a:t>
            </a:r>
            <a:r>
              <a:rPr lang="en-US" altLang="ja-JP" sz="2000" dirty="0" smtClean="0"/>
              <a:t>, PR </a:t>
            </a:r>
            <a:r>
              <a:rPr lang="en-US" altLang="ja-JP" sz="2000" b="1" dirty="0" smtClean="0"/>
              <a:t>D96</a:t>
            </a:r>
            <a:r>
              <a:rPr lang="en-US" altLang="ja-JP" sz="2000" dirty="0"/>
              <a:t>, 111502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(2017</a:t>
            </a:r>
            <a:r>
              <a:rPr lang="en-US" altLang="ja-JP" sz="2000" dirty="0" smtClean="0"/>
              <a:t>)</a:t>
            </a:r>
            <a:endParaRPr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51399" y="5977974"/>
            <a:ext cx="6431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Similar result for (41;41) channel: </a:t>
            </a:r>
            <a:r>
              <a:rPr kumimoji="1" lang="en-US" altLang="ja-JP" sz="2000" dirty="0" err="1" smtClean="0"/>
              <a:t>Borsanyi</a:t>
            </a:r>
            <a:r>
              <a:rPr lang="en-US" altLang="ja-JP" sz="2000" dirty="0" smtClean="0"/>
              <a:t>+, 2018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Perturbative analysis: </a:t>
            </a:r>
            <a:r>
              <a:rPr kumimoji="1" lang="en-US" altLang="ja-JP" sz="2000" dirty="0" smtClean="0"/>
              <a:t>Eller, Moore, 2018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6476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895857" y="1521977"/>
            <a:ext cx="1310953" cy="1310953"/>
            <a:chOff x="3128612" y="2136930"/>
            <a:chExt cx="2808000" cy="2808000"/>
          </a:xfrm>
        </p:grpSpPr>
        <p:sp>
          <p:nvSpPr>
            <p:cNvPr id="15" name="円/楕円 3"/>
            <p:cNvSpPr/>
            <p:nvPr/>
          </p:nvSpPr>
          <p:spPr>
            <a:xfrm>
              <a:off x="3128612" y="2136930"/>
              <a:ext cx="2808000" cy="2808000"/>
            </a:xfrm>
            <a:prstGeom prst="ellipse">
              <a:avLst/>
            </a:prstGeom>
            <a:solidFill>
              <a:srgbClr val="424E5B"/>
            </a:solidFill>
            <a:ln w="12700" cap="flat" cmpd="sng" algn="ctr">
              <a:noFill/>
              <a:prstDash val="solid"/>
            </a:ln>
            <a:effectLst>
              <a:softEdge rad="127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円/楕円 6"/>
            <p:cNvSpPr/>
            <p:nvPr/>
          </p:nvSpPr>
          <p:spPr>
            <a:xfrm>
              <a:off x="3254612" y="2262930"/>
              <a:ext cx="2556000" cy="2556000"/>
            </a:xfrm>
            <a:prstGeom prst="ellips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656409" y="5300178"/>
            <a:ext cx="7539990" cy="128722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28528" y="53166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ー</a:t>
            </a:r>
            <a:endParaRPr kumimoji="1" lang="ja-JP" alt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81" y="1754830"/>
            <a:ext cx="1111704" cy="96213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80" y="5403178"/>
            <a:ext cx="1405709" cy="1101381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80" y="4184338"/>
            <a:ext cx="1409764" cy="105660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480" y="2954974"/>
            <a:ext cx="1418113" cy="106286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394688" y="1630591"/>
            <a:ext cx="552140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Constructing EMT on the </a:t>
            </a:r>
            <a:r>
              <a:rPr lang="en-US" altLang="ja-JP" sz="3200" dirty="0" smtClean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lattice</a:t>
            </a:r>
            <a:endParaRPr lang="en-US" altLang="ja-JP" sz="3200" dirty="0">
              <a:solidFill>
                <a:prstClr val="white">
                  <a:lumMod val="95000"/>
                </a:prstClr>
              </a:solidFill>
              <a:effectLst>
                <a:glow rad="63500">
                  <a:srgbClr val="41AEB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394688" y="2950874"/>
            <a:ext cx="314541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srgbClr val="FFCCCC"/>
                </a:solidFill>
              </a:rPr>
              <a:t>Thermodynamics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397035" y="4166416"/>
            <a:ext cx="452078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 smtClean="0">
                <a:solidFill>
                  <a:srgbClr val="B3D9FF"/>
                </a:solidFill>
              </a:rPr>
              <a:t>EMT Correlation </a:t>
            </a:r>
            <a:r>
              <a:rPr lang="en-US" altLang="ja-JP" sz="3200" dirty="0">
                <a:solidFill>
                  <a:srgbClr val="B3D9FF"/>
                </a:solidFill>
              </a:rPr>
              <a:t>Function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394687" y="5379894"/>
            <a:ext cx="552140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srgbClr val="FFFFCC"/>
                </a:solidFill>
              </a:rPr>
              <a:t>Stress distribution in </a:t>
            </a:r>
            <a:r>
              <a:rPr lang="en-US" altLang="ja-JP" sz="3200" dirty="0" err="1">
                <a:solidFill>
                  <a:srgbClr val="FFFFCC"/>
                </a:solidFill>
              </a:rPr>
              <a:t>qq</a:t>
            </a:r>
            <a:r>
              <a:rPr lang="en-US" altLang="ja-JP" sz="3200" dirty="0">
                <a:solidFill>
                  <a:srgbClr val="FFFFCC"/>
                </a:solidFill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8648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</a:t>
            </a:r>
            <a:r>
              <a:rPr kumimoji="1" lang="en-US" altLang="ja-JP" sz="3600" dirty="0" smtClean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 smtClean="0"/>
              <a:t>nit Area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593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</a:t>
            </a:r>
            <a:r>
              <a:rPr kumimoji="1" lang="en-US" altLang="ja-JP" sz="3600" dirty="0" smtClean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 smtClean="0"/>
              <a:t>nit Area</a:t>
            </a:r>
            <a:endParaRPr kumimoji="1" lang="ja-JP" altLang="en-US" sz="3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60788" y="1447714"/>
            <a:ext cx="1614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Pressure</a:t>
            </a:r>
            <a:endParaRPr lang="ja-JP" altLang="en-US" sz="32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B3D9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49" y="4356163"/>
            <a:ext cx="1513355" cy="427611"/>
          </a:xfrm>
          <a:prstGeom prst="rect">
            <a:avLst/>
          </a:prstGeom>
        </p:spPr>
      </p:pic>
      <p:grpSp>
        <p:nvGrpSpPr>
          <p:cNvPr id="43" name="グループ化 42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44" name="平行四辺形 43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右矢印 44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  <a:solidFill>
              <a:srgbClr val="AD0101"/>
            </a:solidFill>
            <a:ln w="127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44" y="2257589"/>
            <a:ext cx="1038765" cy="816473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1324304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25"/>
          <p:cNvGrpSpPr/>
          <p:nvPr/>
        </p:nvGrpSpPr>
        <p:grpSpPr>
          <a:xfrm>
            <a:off x="5913071" y="2605874"/>
            <a:ext cx="2708421" cy="2101298"/>
            <a:chOff x="5913071" y="1926589"/>
            <a:chExt cx="2708421" cy="2101298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6876705" y="3566222"/>
              <a:ext cx="923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C000"/>
                  </a:solidFill>
                </a:rPr>
                <a:t>stress</a:t>
              </a:r>
              <a:endParaRPr kumimoji="1" lang="ja-JP" altLang="en-US" sz="2400" dirty="0">
                <a:solidFill>
                  <a:srgbClr val="FFC000"/>
                </a:solidFill>
              </a:endParaRPr>
            </a:p>
          </p:txBody>
        </p:sp>
        <p:sp>
          <p:nvSpPr>
            <p:cNvPr id="28" name="角丸四角形 27"/>
            <p:cNvSpPr/>
            <p:nvPr/>
          </p:nvSpPr>
          <p:spPr>
            <a:xfrm rot="16200000" flipV="1">
              <a:off x="6402209" y="1437451"/>
              <a:ext cx="1730146" cy="2708421"/>
            </a:xfrm>
            <a:prstGeom prst="roundRect">
              <a:avLst>
                <a:gd name="adj" fmla="val 8613"/>
              </a:avLst>
            </a:prstGeom>
            <a:solidFill>
              <a:srgbClr val="FF9900">
                <a:alpha val="9804"/>
              </a:srgbClr>
            </a:solidFill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08" y="3596657"/>
            <a:ext cx="1495595" cy="89517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05" y="2052854"/>
            <a:ext cx="1988788" cy="197614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begin{bmatrix}&#10;T_{00} &amp;amp; T_{01} &amp;amp; T_{02} &amp;amp; T_{03} \\&#10;T_{10} &amp;amp; T_{11} &amp;amp; T_{12} &amp;amp; T_{13} \\&#10;T_{20} &amp;amp; T_{21} &amp;amp; T_{22} &amp;amp; T_{23} \\&#10;T_{30} &amp;amp; T_{31} &amp;amp; T_{32} &amp;amp; T_{33} \\&#10;\end{bmatrix}&#10;\end{align*}&lt;/body&gt;&#10;  &lt;fcolor&gt;FFFFFFFF&lt;/fcolor&gt;&#10;  &lt;bcolor&gt;FFFFFFFF&lt;/bcolor&gt;&#10;  &lt;transparent&gt;True&lt;/transparent&gt;&#10;  &lt;resolution&gt;1800&lt;/resolution&gt;&#10;  &lt;imageh&gt;1495&lt;/imageh&gt;&#10;  &lt;imagew&gt;2344&lt;/imagew&gt;&#10;  &lt;scale&gt;50&lt;/scale&gt;&#10;  &lt;cursor&gt;17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97" y="1957500"/>
            <a:ext cx="3812059" cy="2431325"/>
          </a:xfrm>
          <a:prstGeom prst="rect">
            <a:avLst/>
          </a:prstGeom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4" name="グループ化 3"/>
          <p:cNvGrpSpPr/>
          <p:nvPr/>
        </p:nvGrpSpPr>
        <p:grpSpPr>
          <a:xfrm>
            <a:off x="4985365" y="1566018"/>
            <a:ext cx="1078466" cy="960770"/>
            <a:chOff x="4985365" y="886733"/>
            <a:chExt cx="1078466" cy="960770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5022584" y="886733"/>
              <a:ext cx="10412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FF00"/>
                  </a:solidFill>
                </a:rPr>
                <a:t>energy</a:t>
              </a:r>
              <a:endParaRPr kumimoji="1" lang="ja-JP" alt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1" name="角丸四角形 10"/>
            <p:cNvSpPr/>
            <p:nvPr/>
          </p:nvSpPr>
          <p:spPr>
            <a:xfrm rot="16200000" flipV="1">
              <a:off x="5076657" y="1272295"/>
              <a:ext cx="483916" cy="666499"/>
            </a:xfrm>
            <a:prstGeom prst="roundRect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5913071" y="1566018"/>
            <a:ext cx="2708420" cy="960768"/>
            <a:chOff x="5913071" y="886733"/>
            <a:chExt cx="2708420" cy="960768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6815126" y="886733"/>
              <a:ext cx="1694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7C80"/>
                  </a:solidFill>
                </a:rPr>
                <a:t>momentum</a:t>
              </a:r>
              <a:endParaRPr kumimoji="1" lang="ja-JP" altLang="en-US" sz="2400" dirty="0">
                <a:solidFill>
                  <a:srgbClr val="FF7C80"/>
                </a:solidFill>
              </a:endParaRPr>
            </a:p>
          </p:txBody>
        </p:sp>
        <p:sp>
          <p:nvSpPr>
            <p:cNvPr id="12" name="角丸四角形 11"/>
            <p:cNvSpPr/>
            <p:nvPr/>
          </p:nvSpPr>
          <p:spPr>
            <a:xfrm rot="16200000" flipV="1">
              <a:off x="7022181" y="248192"/>
              <a:ext cx="490199" cy="2708420"/>
            </a:xfrm>
            <a:prstGeom prst="roundRect">
              <a:avLst/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802350" y="2941393"/>
            <a:ext cx="2959734" cy="842856"/>
            <a:chOff x="5802350" y="2262108"/>
            <a:chExt cx="2959734" cy="842856"/>
          </a:xfrm>
        </p:grpSpPr>
        <p:sp>
          <p:nvSpPr>
            <p:cNvPr id="9" name="テキスト ボックス 8"/>
            <p:cNvSpPr txBox="1"/>
            <p:nvPr/>
          </p:nvSpPr>
          <p:spPr>
            <a:xfrm rot="1810013">
              <a:off x="7146716" y="2262108"/>
              <a:ext cx="1263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66CCFF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</a:rPr>
                <a:t>pressure</a:t>
              </a:r>
              <a:endParaRPr kumimoji="1" lang="ja-JP" altLang="en-US" sz="2400" dirty="0">
                <a:solidFill>
                  <a:srgbClr val="66CCF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" name="角丸四角形 13"/>
            <p:cNvSpPr/>
            <p:nvPr/>
          </p:nvSpPr>
          <p:spPr>
            <a:xfrm rot="7265078">
              <a:off x="6996002" y="1338883"/>
              <a:ext cx="572429" cy="2959734"/>
            </a:xfrm>
            <a:prstGeom prst="roundRect">
              <a:avLst>
                <a:gd name="adj" fmla="val 27987"/>
              </a:avLst>
            </a:prstGeom>
            <a:solidFill>
              <a:srgbClr val="00B0F0">
                <a:alpha val="10000"/>
              </a:srgb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1153653" y="109961"/>
            <a:ext cx="6866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 smtClean="0"/>
              <a:t>Energy-Momentum Tensor</a:t>
            </a:r>
            <a:endParaRPr kumimoji="1" lang="ja-JP" altLang="en-US" sz="4800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=&#10;\end{align*}&lt;/body&gt;&#10;  &lt;fcolor&gt;FFFFFFFF&lt;/fcolor&gt;&#10;  &lt;bcolor&gt;FFFFFFFF&lt;/bcolor&gt;&#10;  &lt;transparent&gt;True&lt;/transparent&gt;&#10;  &lt;resolution&gt;1800&lt;/resolution&gt;&#10;  &lt;imageh&gt;60&lt;/imageh&gt;&#10;  &lt;imagew&gt;16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53" y="2991110"/>
            <a:ext cx="779154" cy="28333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テキスト ボックス 2"/>
          <p:cNvSpPr txBox="1"/>
          <p:nvPr/>
        </p:nvSpPr>
        <p:spPr>
          <a:xfrm>
            <a:off x="672013" y="5407025"/>
            <a:ext cx="782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All</a:t>
            </a:r>
            <a:r>
              <a:rPr kumimoji="1" lang="en-US" altLang="ja-JP" sz="2800" dirty="0" smtClean="0"/>
              <a:t> components are important physical observables!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9904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782291" y="5157186"/>
            <a:ext cx="3136565" cy="148916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563921" y="4422406"/>
            <a:ext cx="487680" cy="434949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</a:t>
            </a:r>
            <a:r>
              <a:rPr kumimoji="1" lang="en-US" altLang="ja-JP" sz="3600" dirty="0" smtClean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 smtClean="0"/>
              <a:t>nit Area</a:t>
            </a:r>
            <a:endParaRPr kumimoji="1" lang="ja-JP" altLang="en-US" sz="3600" dirty="0"/>
          </a:p>
        </p:txBody>
      </p:sp>
      <p:sp>
        <p:nvSpPr>
          <p:cNvPr id="34" name="角丸四角形吹き出し 33"/>
          <p:cNvSpPr/>
          <p:nvPr/>
        </p:nvSpPr>
        <p:spPr>
          <a:xfrm>
            <a:off x="4671811" y="5157186"/>
            <a:ext cx="2952206" cy="1489166"/>
          </a:xfrm>
          <a:prstGeom prst="wedgeRoundRectCallout">
            <a:avLst>
              <a:gd name="adj1" fmla="val 22393"/>
              <a:gd name="adj2" fmla="val -73127"/>
              <a:gd name="adj3" fmla="val 16667"/>
            </a:avLst>
          </a:prstGeom>
          <a:solidFill>
            <a:schemeClr val="accent1">
              <a:lumMod val="50000"/>
              <a:alpha val="70000"/>
            </a:schemeClr>
          </a:solidFill>
          <a:ln w="28575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60788" y="1447714"/>
            <a:ext cx="1614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Pressure</a:t>
            </a:r>
            <a:endParaRPr lang="ja-JP" altLang="en-US" sz="32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B3D9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105862" y="1526611"/>
            <a:ext cx="437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Generally, F and n are not parallel</a:t>
            </a:r>
            <a:endParaRPr lang="ja-JP" altLang="en-US" sz="24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49" y="4356163"/>
            <a:ext cx="1513355" cy="427611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5046841" y="5208717"/>
            <a:ext cx="2097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Stress Tensor</a:t>
            </a:r>
            <a:endParaRPr lang="ja-JP" altLang="en-US" sz="28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44" name="平行四辺形 43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右矢印 44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  <a:solidFill>
              <a:srgbClr val="AD0101"/>
            </a:solidFill>
            <a:ln w="127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9" t="27094" r="35633" b="29743"/>
          <a:stretch/>
        </p:blipFill>
        <p:spPr>
          <a:xfrm>
            <a:off x="4178160" y="2117260"/>
            <a:ext cx="1959429" cy="1915887"/>
          </a:xfrm>
          <a:prstGeom prst="rect">
            <a:avLst/>
          </a:prstGeom>
        </p:spPr>
      </p:pic>
      <p:sp>
        <p:nvSpPr>
          <p:cNvPr id="47" name="平行四辺形 46"/>
          <p:cNvSpPr/>
          <p:nvPr/>
        </p:nvSpPr>
        <p:spPr>
          <a:xfrm rot="16200000" flipH="1" flipV="1">
            <a:off x="5052107" y="3221368"/>
            <a:ext cx="654735" cy="277082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6913481" y="2113527"/>
            <a:ext cx="1534839" cy="1885332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tint val="93725"/>
                  <a:invGamma/>
                  <a:alpha val="72000"/>
                </a:srgb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6840456" y="2113527"/>
            <a:ext cx="73025" cy="1885332"/>
          </a:xfrm>
          <a:prstGeom prst="rect">
            <a:avLst/>
          </a:prstGeom>
          <a:solidFill>
            <a:srgbClr val="9933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8448320" y="2113527"/>
            <a:ext cx="71438" cy="1885332"/>
          </a:xfrm>
          <a:prstGeom prst="rect">
            <a:avLst/>
          </a:prstGeom>
          <a:solidFill>
            <a:srgbClr val="9933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6518036" y="2116294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v</a:t>
            </a: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 flipV="1">
            <a:off x="8496738" y="2354828"/>
            <a:ext cx="15875" cy="7667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8527638" y="2656551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rgbClr val="FF0000"/>
                </a:solidFill>
                <a:latin typeface="Calibri" panose="020F0502020204030204"/>
                <a:ea typeface="メイリオ" panose="020B0604030504040204" pitchFamily="50" charset="-128"/>
              </a:rPr>
              <a:t>F</a:t>
            </a:r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 flipV="1">
            <a:off x="7193719" y="2499290"/>
            <a:ext cx="0" cy="1296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 flipV="1">
            <a:off x="7409619" y="2715190"/>
            <a:ext cx="0" cy="10810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6" name="Line 27"/>
          <p:cNvSpPr>
            <a:spLocks noChangeShapeType="1"/>
          </p:cNvSpPr>
          <p:nvPr/>
        </p:nvSpPr>
        <p:spPr bwMode="auto">
          <a:xfrm flipV="1">
            <a:off x="7625519" y="2931090"/>
            <a:ext cx="0" cy="8651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7" name="Line 28"/>
          <p:cNvSpPr>
            <a:spLocks noChangeShapeType="1"/>
          </p:cNvSpPr>
          <p:nvPr/>
        </p:nvSpPr>
        <p:spPr bwMode="auto">
          <a:xfrm flipV="1">
            <a:off x="7841419" y="3121590"/>
            <a:ext cx="0" cy="6746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 flipH="1" flipV="1">
            <a:off x="8057319" y="3337490"/>
            <a:ext cx="1588" cy="4587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9" name="Line 30"/>
          <p:cNvSpPr>
            <a:spLocks noChangeShapeType="1"/>
          </p:cNvSpPr>
          <p:nvPr/>
        </p:nvSpPr>
        <p:spPr bwMode="auto">
          <a:xfrm flipV="1">
            <a:off x="8274806" y="3580377"/>
            <a:ext cx="0" cy="215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0" name="AutoShape 67"/>
          <p:cNvSpPr>
            <a:spLocks noChangeArrowheads="1"/>
          </p:cNvSpPr>
          <p:nvPr/>
        </p:nvSpPr>
        <p:spPr bwMode="auto">
          <a:xfrm rot="16200000">
            <a:off x="6275285" y="2810418"/>
            <a:ext cx="865188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rgbClr val="666699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1" name="平行四辺形 60"/>
          <p:cNvSpPr/>
          <p:nvPr/>
        </p:nvSpPr>
        <p:spPr>
          <a:xfrm rot="16200000" flipH="1">
            <a:off x="7262271" y="3154387"/>
            <a:ext cx="843336" cy="191293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44" y="2257589"/>
            <a:ext cx="1038765" cy="816473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1324304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65" name="TexTeXPicture" descr="&lt;?xml version=&quot;1.0&quot; encoding=&quot;utf-16&quot;?&gt;&#10;&lt;TeXTeX&gt;&#10;  &lt;preamble&gt;\documentclass{jarticle}&#10;\usepackage{amsmath}&#10;\pagestyle{empty}&lt;/preamble&gt;&#10;  &lt;body&gt;\begin{align*} &#10;\frac{F_i}S &#10;= \sigma_{ij} n_j&#10;\end{align*}&lt;/body&gt;&#10;  &lt;fcolor&gt;FFFFFFFF&lt;/fcolor&gt;&#10;  &lt;bcolor&gt;FF000000&lt;/bcolor&gt;&#10;  &lt;transparent&gt;True&lt;/transparent&gt;&#10;  &lt;resolution&gt;1800&lt;/resolution&gt;&#10;  &lt;imageh&gt;511&lt;/imageh&gt;&#10;  &lt;imagew&gt;1148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32" y="4162131"/>
            <a:ext cx="1832479" cy="815676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5530262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736281" y="277157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- T_{ij}&#10;\end{align*}&lt;/body&gt;&#10;  &lt;fcolor&gt;FFFFFFFF&lt;/fcolor&gt;&#10;  &lt;bcolor&gt;FF000000&lt;/bcolor&gt;&#10;  &lt;transparent&gt;True&lt;/transparent&gt;&#10;  &lt;resolution&gt;1800&lt;/resolution&gt;&#10;  &lt;imageh&gt;242&lt;/imageh&gt;&#10;  &lt;imagew&gt;1125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260" y="5908701"/>
            <a:ext cx="1795766" cy="38628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00615" y="5248550"/>
            <a:ext cx="2608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In thermal medium</a:t>
            </a:r>
            <a:endParaRPr kumimoji="1" lang="ja-JP" altLang="en-US" sz="2400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= P \delta_{ij}&#10;\end{align*}&lt;/body&gt;&#10;  &lt;fcolor&gt;FFFFFFFF&lt;/fcolor&gt;&#10;  &lt;bcolor&gt;FFFFFFFF&lt;/bcolor&gt;&#10;  &lt;transparent&gt;True&lt;/transparent&gt;&#10;  &lt;resolution&gt;1800&lt;/resolution&gt;&#10;  &lt;imageh&gt;251&lt;/imageh&gt;&#10;  &lt;imagew&gt;1098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63" y="5864524"/>
            <a:ext cx="2166910" cy="49535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788134" y="6005931"/>
            <a:ext cx="973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Landau</a:t>
            </a:r>
          </a:p>
          <a:p>
            <a:r>
              <a:rPr lang="en-US" altLang="ja-JP" sz="2000" dirty="0" err="1" smtClean="0"/>
              <a:t>Lifshitz</a:t>
            </a:r>
            <a:endParaRPr kumimoji="1" lang="ja-JP" altLang="en-US" sz="20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3666583" y="322624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elastic body</a:t>
            </a:r>
            <a:endParaRPr kumimoji="1" lang="ja-JP" altLang="en-US" dirty="0" smtClean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29596" y="211352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fluid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67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556915" y="1125627"/>
            <a:ext cx="8021036" cy="2651920"/>
            <a:chOff x="556915" y="1125627"/>
            <a:chExt cx="8021036" cy="2651920"/>
          </a:xfrm>
        </p:grpSpPr>
        <p:sp>
          <p:nvSpPr>
            <p:cNvPr id="20" name="角丸四角形 19"/>
            <p:cNvSpPr/>
            <p:nvPr/>
          </p:nvSpPr>
          <p:spPr>
            <a:xfrm>
              <a:off x="556915" y="1125627"/>
              <a:ext cx="8021036" cy="265192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/>
            <p:cNvSpPr/>
            <p:nvPr/>
          </p:nvSpPr>
          <p:spPr>
            <a:xfrm>
              <a:off x="5053679" y="1911190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0070C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楕円 4"/>
            <p:cNvSpPr/>
            <p:nvPr/>
          </p:nvSpPr>
          <p:spPr>
            <a:xfrm>
              <a:off x="7450970" y="1911190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FF0000"/>
                </a:gs>
                <a:gs pos="100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左矢印 5"/>
            <p:cNvSpPr/>
            <p:nvPr/>
          </p:nvSpPr>
          <p:spPr>
            <a:xfrm>
              <a:off x="6742562" y="2053025"/>
              <a:ext cx="978408" cy="256330"/>
            </a:xfrm>
            <a:prstGeom prst="leftArrow">
              <a:avLst>
                <a:gd name="adj1" fmla="val 50000"/>
                <a:gd name="adj2" fmla="val 11322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左矢印 6"/>
            <p:cNvSpPr/>
            <p:nvPr/>
          </p:nvSpPr>
          <p:spPr>
            <a:xfrm rot="10800000">
              <a:off x="5323679" y="2053025"/>
              <a:ext cx="978408" cy="256330"/>
            </a:xfrm>
            <a:prstGeom prst="leftArrow">
              <a:avLst>
                <a:gd name="adj1" fmla="val 50000"/>
                <a:gd name="adj2" fmla="val 11322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m_1,~q_1&#10;\end{align*}&lt;/body&gt;&#10;  &lt;fcolor&gt;FFFFFFFF&lt;/fcolor&gt;&#10;  &lt;bcolor&gt;FF000000&lt;/bcolor&gt;&#10;  &lt;transparent&gt;True&lt;/transparent&gt;&#10;  &lt;resolution&gt;1800&lt;/resolution&gt;&#10;  &lt;imageh&gt;157&lt;/imageh&gt;&#10;  &lt;imagew&gt;710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7969" y="1634415"/>
              <a:ext cx="751418" cy="166158"/>
            </a:xfrm>
            <a:prstGeom prst="rect">
              <a:avLst/>
            </a:prstGeom>
          </p:spPr>
        </p:pic>
        <p:pic>
          <p:nvPicPr>
  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m_2,~q_2&#10;\end{align*}&lt;/body&gt;&#10;  &lt;fcolor&gt;FFFFFFFF&lt;/fcolor&gt;&#10;  &lt;bcolor&gt;FF000000&lt;/bcolor&gt;&#10;  &lt;transparent&gt;True&lt;/transparent&gt;&#10;  &lt;resolution&gt;1800&lt;/resolution&gt;&#10;  &lt;imageh&gt;157&lt;/imageh&gt;&#10;  &lt;imagew&gt;716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086" y="1634415"/>
              <a:ext cx="757767" cy="166158"/>
            </a:xfrm>
            <a:prstGeom prst="rect">
              <a:avLst/>
            </a:prstGeom>
          </p:spPr>
        </p:pic>
        <p:pic>
          <p:nvPicPr>
            <p:cNvPr id="41" name="図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4"/>
            <a:stretch/>
          </p:blipFill>
          <p:spPr>
            <a:xfrm>
              <a:off x="1314934" y="1888095"/>
              <a:ext cx="1399599" cy="1780605"/>
            </a:xfrm>
            <a:prstGeom prst="rect">
              <a:avLst/>
            </a:prstGeom>
          </p:spPr>
        </p:pic>
        <p:sp>
          <p:nvSpPr>
            <p:cNvPr id="42" name="テキスト ボックス 41"/>
            <p:cNvSpPr txBox="1"/>
            <p:nvPr/>
          </p:nvSpPr>
          <p:spPr>
            <a:xfrm>
              <a:off x="2729695" y="1855259"/>
              <a:ext cx="133402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Newton</a:t>
              </a:r>
              <a:endParaRPr lang="en-US" altLang="ja-JP" sz="28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  <a:p>
              <a:r>
                <a:rPr kumimoji="1"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1687</a:t>
              </a:r>
            </a:p>
          </p:txBody>
        </p:sp>
        <p:pic>
          <p:nvPicPr>
  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F=-G\frac{m_1 m_2}{r^2}&#10;\end{align*}&lt;/body&gt;&#10;  &lt;fcolor&gt;FFFFFFFF&lt;/fcolor&gt;&#10;  &lt;bcolor&gt;FF000000&lt;/bcolor&gt;&#10;  &lt;transparent&gt;True&lt;/transparent&gt;&#10;  &lt;resolution&gt;1800&lt;/resolution&gt;&#10;  &lt;imageh&gt;450&lt;/imageh&gt;&#10;  &lt;imagew&gt;1599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327" y="2816148"/>
              <a:ext cx="1692275" cy="476250"/>
            </a:xfrm>
            <a:prstGeom prst="rect">
              <a:avLst/>
            </a:prstGeom>
          </p:spPr>
        </p:pic>
        <p:pic>
          <p:nvPicPr>
  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F=-\frac1{4\pi\epsilon_0}\frac{q_1 q_2}{r^2}&#10;\end{align*}&lt;/body&gt;&#10;  &lt;fcolor&gt;FFFFFFFF&lt;/fcolor&gt;&#10;  &lt;bcolor&gt;FF000000&lt;/bcolor&gt;&#10;  &lt;transparent&gt;True&lt;/transparent&gt;&#10;  &lt;resolution&gt;1800&lt;/resolution&gt;&#10;  &lt;imageh&gt;542&lt;/imageh&gt;&#10;  &lt;imagew&gt;1735&lt;/imagew&gt;&#10;  &lt;scale&gt;50&lt;/scale&gt;&#10;  &lt;cursor&gt;41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222" y="2767464"/>
              <a:ext cx="1836208" cy="573617"/>
            </a:xfrm>
            <a:prstGeom prst="rect">
              <a:avLst/>
            </a:prstGeom>
          </p:spPr>
        </p:pic>
        <p:sp>
          <p:nvSpPr>
            <p:cNvPr id="47" name="テキスト ボックス 46"/>
            <p:cNvSpPr txBox="1"/>
            <p:nvPr/>
          </p:nvSpPr>
          <p:spPr>
            <a:xfrm>
              <a:off x="894457" y="1243093"/>
              <a:ext cx="3828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 smtClean="0"/>
                <a:t>Action-at-a-distance</a:t>
              </a:r>
              <a:endParaRPr kumimoji="1" lang="ja-JP" altLang="en-US" sz="3200" b="1" dirty="0" smtClean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56916" y="3960960"/>
            <a:ext cx="8021036" cy="2651920"/>
            <a:chOff x="556916" y="3960960"/>
            <a:chExt cx="8021036" cy="2651920"/>
          </a:xfrm>
        </p:grpSpPr>
        <p:sp>
          <p:nvSpPr>
            <p:cNvPr id="21" name="角丸四角形 20"/>
            <p:cNvSpPr/>
            <p:nvPr/>
          </p:nvSpPr>
          <p:spPr>
            <a:xfrm>
              <a:off x="556916" y="3960960"/>
              <a:ext cx="8021036" cy="265192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9" name="図 48"/>
            <p:cNvPicPr>
              <a:picLocks noChangeAspect="1"/>
            </p:cNvPicPr>
            <p:nvPr/>
          </p:nvPicPr>
          <p:blipFill rotWithShape="1">
            <a:blip r:embed="rId7"/>
            <a:srcRect l="14046" t="11190" r="13462" b="10485"/>
            <a:stretch/>
          </p:blipFill>
          <p:spPr>
            <a:xfrm>
              <a:off x="4890747" y="4079124"/>
              <a:ext cx="3248297" cy="2420983"/>
            </a:xfrm>
            <a:prstGeom prst="rect">
              <a:avLst/>
            </a:prstGeom>
          </p:spPr>
        </p:pic>
        <p:sp>
          <p:nvSpPr>
            <p:cNvPr id="10" name="楕円 9"/>
            <p:cNvSpPr/>
            <p:nvPr/>
          </p:nvSpPr>
          <p:spPr>
            <a:xfrm>
              <a:off x="5364309" y="5084844"/>
              <a:ext cx="360000" cy="360000"/>
            </a:xfrm>
            <a:prstGeom prst="ellipse">
              <a:avLst/>
            </a:prstGeom>
            <a:gradFill flip="none" rotWithShape="1">
              <a:gsLst>
                <a:gs pos="11000">
                  <a:srgbClr val="0070C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/>
            <p:cNvSpPr/>
            <p:nvPr/>
          </p:nvSpPr>
          <p:spPr>
            <a:xfrm>
              <a:off x="7280743" y="5100907"/>
              <a:ext cx="360000" cy="360000"/>
            </a:xfrm>
            <a:prstGeom prst="ellipse">
              <a:avLst/>
            </a:prstGeom>
            <a:gradFill flip="none" rotWithShape="1">
              <a:gsLst>
                <a:gs pos="11000">
                  <a:srgbClr val="FF0000"/>
                </a:gs>
                <a:gs pos="100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2713866" y="4690026"/>
              <a:ext cx="1342034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Faraday</a:t>
              </a:r>
            </a:p>
            <a:p>
              <a:r>
                <a:rPr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1839</a:t>
              </a:r>
            </a:p>
          </p:txBody>
        </p:sp>
        <p:pic>
          <p:nvPicPr>
            <p:cNvPr id="44" name="図 43"/>
            <p:cNvPicPr>
              <a:picLocks noChangeAspect="1"/>
            </p:cNvPicPr>
            <p:nvPr/>
          </p:nvPicPr>
          <p:blipFill rotWithShape="1">
            <a:blip r:embed="rId8"/>
            <a:srcRect l="10605" t="5461" r="29754" b="35380"/>
            <a:stretch/>
          </p:blipFill>
          <p:spPr>
            <a:xfrm>
              <a:off x="1314267" y="4690026"/>
              <a:ext cx="1376238" cy="1759133"/>
            </a:xfrm>
            <a:prstGeom prst="rect">
              <a:avLst/>
            </a:prstGeom>
          </p:spPr>
        </p:pic>
        <p:sp>
          <p:nvSpPr>
            <p:cNvPr id="48" name="テキスト ボックス 47"/>
            <p:cNvSpPr txBox="1"/>
            <p:nvPr/>
          </p:nvSpPr>
          <p:spPr>
            <a:xfrm>
              <a:off x="894457" y="4079124"/>
              <a:ext cx="31614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 smtClean="0"/>
                <a:t>Local interaction</a:t>
              </a:r>
              <a:endParaRPr kumimoji="1" lang="ja-JP" altLang="en-US" sz="3200" b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5012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27"/>
          <p:cNvSpPr/>
          <p:nvPr/>
        </p:nvSpPr>
        <p:spPr>
          <a:xfrm>
            <a:off x="458076" y="2899427"/>
            <a:ext cx="5007381" cy="3797464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Maxwell Stress</a:t>
            </a:r>
            <a:br>
              <a:rPr lang="en-US" altLang="ja-JP" dirty="0" smtClean="0"/>
            </a:br>
            <a:r>
              <a:rPr lang="en-US" altLang="ja-JP" sz="2400" dirty="0" smtClean="0"/>
              <a:t>(in Maxwell Theory)</a:t>
            </a:r>
            <a:endParaRPr kumimoji="1" lang="ja-JP" altLang="en-US" sz="2400" dirty="0"/>
          </a:p>
        </p:txBody>
      </p:sp>
      <p:cxnSp>
        <p:nvCxnSpPr>
          <p:cNvPr id="4" name="直線矢印コネクタ 3"/>
          <p:cNvCxnSpPr/>
          <p:nvPr/>
        </p:nvCxnSpPr>
        <p:spPr>
          <a:xfrm flipH="1" flipV="1">
            <a:off x="6601589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5" name="直線矢印コネクタ 4"/>
          <p:cNvCxnSpPr/>
          <p:nvPr/>
        </p:nvCxnSpPr>
        <p:spPr>
          <a:xfrm flipH="1" flipV="1">
            <a:off x="6956966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6" name="直線矢印コネクタ 5"/>
          <p:cNvCxnSpPr/>
          <p:nvPr/>
        </p:nvCxnSpPr>
        <p:spPr>
          <a:xfrm flipH="1" flipV="1">
            <a:off x="730753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7" name="直線矢印コネクタ 6"/>
          <p:cNvCxnSpPr/>
          <p:nvPr/>
        </p:nvCxnSpPr>
        <p:spPr>
          <a:xfrm flipH="1" flipV="1">
            <a:off x="7657525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8" name="直線矢印コネクタ 7"/>
          <p:cNvCxnSpPr/>
          <p:nvPr/>
        </p:nvCxnSpPr>
        <p:spPr>
          <a:xfrm flipH="1" flipV="1">
            <a:off x="800285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9" name="直線矢印コネクタ 8"/>
          <p:cNvCxnSpPr/>
          <p:nvPr/>
        </p:nvCxnSpPr>
        <p:spPr>
          <a:xfrm flipH="1" flipV="1">
            <a:off x="8353422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10" name="テキスト ボックス 9"/>
          <p:cNvSpPr txBox="1"/>
          <p:nvPr/>
        </p:nvSpPr>
        <p:spPr>
          <a:xfrm>
            <a:off x="6084999" y="403596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  <a:latin typeface="Calibri" panose="020F0502020204030204"/>
                <a:ea typeface="メイリオ" panose="020B0604030504040204" pitchFamily="50" charset="-128"/>
              </a:rPr>
              <a:t>E</a:t>
            </a:r>
            <a:endParaRPr lang="ja-JP" altLang="en-US" sz="2800" dirty="0">
              <a:solidFill>
                <a:srgbClr val="FFFF0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 rot="16200000" flipH="1">
            <a:off x="6842449" y="5059296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 rot="10800000" flipH="1">
            <a:off x="7346548" y="5451992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93094" y="5662763"/>
            <a:ext cx="3668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prstClr val="white"/>
                </a:solidFill>
                <a:ea typeface="メイリオ" panose="020B0604030504040204" pitchFamily="50" charset="-128"/>
              </a:rPr>
              <a:t>Parallel to field: </a:t>
            </a:r>
            <a:r>
              <a:rPr lang="en-US" altLang="ja-JP" sz="2400" b="1" dirty="0" smtClean="0">
                <a:solidFill>
                  <a:srgbClr val="FF7C80"/>
                </a:solidFill>
                <a:ea typeface="メイリオ" panose="020B0604030504040204" pitchFamily="50" charset="-128"/>
              </a:rPr>
              <a:t>Pulling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prstClr val="white"/>
                </a:solidFill>
                <a:ea typeface="メイリオ" panose="020B0604030504040204" pitchFamily="50" charset="-128"/>
              </a:rPr>
              <a:t>Vertical to field: </a:t>
            </a:r>
            <a:r>
              <a:rPr lang="en-US" altLang="ja-JP" sz="2400" b="1" dirty="0" smtClean="0">
                <a:solidFill>
                  <a:srgbClr val="00B0F0"/>
                </a:solidFill>
                <a:ea typeface="メイリオ" panose="020B0604030504040204" pitchFamily="50" charset="-128"/>
              </a:rPr>
              <a:t>Pushing</a:t>
            </a:r>
            <a:endParaRPr lang="ja-JP" altLang="en-US" sz="2400" b="1" dirty="0">
              <a:solidFill>
                <a:srgbClr val="00B0F0"/>
              </a:solidFill>
              <a:ea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61097" y="1445745"/>
            <a:ext cx="6839707" cy="117565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\varepsilon_0 E_i E_j + \frac1{\mu_0} B_i B_j - \frac12 \delta_{ij} \Big( \varepsilon_0 E^2 + \frac1{\mu_0} B^2 \Big)&#10;\end{align*}&lt;/body&gt;&#10;  &lt;fcolor&gt;FFFFFFFF&lt;/fcolor&gt;&#10;  &lt;bcolor&gt;FFFFFFFF&lt;/bcolor&gt;&#10;  &lt;transparent&gt;True&lt;/transparent&gt;&#10;  &lt;resolution&gt;1800&lt;/resolution&gt;&#10;  &lt;imageh&gt;554&lt;/imageh&gt;&#10;  &lt;imagew&gt;511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5" y="1672171"/>
            <a:ext cx="6052584" cy="655037"/>
          </a:xfrm>
          <a:prstGeom prst="rect">
            <a:avLst/>
          </a:prstGeom>
        </p:spPr>
      </p:pic>
      <p:sp>
        <p:nvSpPr>
          <p:cNvPr id="12" name="平行四辺形 11"/>
          <p:cNvSpPr/>
          <p:nvPr/>
        </p:nvSpPr>
        <p:spPr>
          <a:xfrm>
            <a:off x="6592007" y="4797673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842449" y="446020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平行四辺形 10"/>
          <p:cNvSpPr/>
          <p:nvPr/>
        </p:nvSpPr>
        <p:spPr>
          <a:xfrm rot="16200000" flipH="1">
            <a:off x="7398110" y="5500522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7945640" y="5448200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vec{E}=(E,0,0)&#10;\end{align*}&lt;/body&gt;&#10;  &lt;fcolor&gt;FFFFFFFF&lt;/fcolor&gt;&#10;  &lt;bcolor&gt;FFFFFFFF&lt;/bcolor&gt;&#10;  &lt;transparent&gt;True&lt;/transparent&gt;&#10;  &lt;resolution&gt;1800&lt;/resolution&gt;&#10;  &lt;imageh&gt;304&lt;/imageh&gt;&#10;  &lt;imagew&gt;135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066507"/>
            <a:ext cx="2193765" cy="490731"/>
          </a:xfrm>
          <a:prstGeom prst="rect">
            <a:avLst/>
          </a:prstGeom>
        </p:spPr>
      </p:pic>
      <p:sp>
        <p:nvSpPr>
          <p:cNvPr id="32" name="左中かっこ 31"/>
          <p:cNvSpPr/>
          <p:nvPr/>
        </p:nvSpPr>
        <p:spPr>
          <a:xfrm>
            <a:off x="970281" y="5738053"/>
            <a:ext cx="237185" cy="712470"/>
          </a:xfrm>
          <a:prstGeom prst="leftBrace">
            <a:avLst>
              <a:gd name="adj1" fmla="val 4754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61486" y="4278210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7C80"/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</a:rPr>
              <a:t>pulling</a:t>
            </a:r>
            <a:endParaRPr kumimoji="1" lang="ja-JP" altLang="en-US" sz="2800" b="1" dirty="0" smtClean="0">
              <a:solidFill>
                <a:srgbClr val="FF7C80"/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15606" y="5927895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</a:rPr>
              <a:t>pushing</a:t>
            </a:r>
            <a:endParaRPr kumimoji="1" lang="ja-JP" altLang="en-US" sz="28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34" y="1441800"/>
            <a:ext cx="1614218" cy="194096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2238103" y="3795621"/>
            <a:ext cx="792479" cy="501396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18210" y="4296672"/>
            <a:ext cx="666011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3966245" y="4800910"/>
            <a:ext cx="650822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T_{ij} =&#10;\left(&#10;\begin{array}{ccc}&#10;-E^2 &amp;amp; 0 &amp;amp; 0 \\&#10;0 &amp;amp; E^2 &amp;amp; 0 \\&#10;0 &amp;amp; 0 &amp;amp; E^2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881&lt;/imagew&gt;&#10;  &lt;scale&gt;50&lt;/scale&gt;&#10;  &lt;cursor&gt;9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835263"/>
            <a:ext cx="3963055" cy="1436110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7472901" y="3368413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Maxwell</a:t>
            </a:r>
          </a:p>
        </p:txBody>
      </p:sp>
    </p:spTree>
    <p:extLst>
      <p:ext uri="{BB962C8B-B14F-4D97-AF65-F5344CB8AC3E}">
        <p14:creationId xmlns:p14="http://schemas.microsoft.com/office/powerpoint/2010/main" val="25580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右矢印 15"/>
          <p:cNvSpPr/>
          <p:nvPr/>
        </p:nvSpPr>
        <p:spPr>
          <a:xfrm rot="10800000" flipH="1">
            <a:off x="7621557" y="4029270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t="49767" b="353"/>
          <a:stretch/>
        </p:blipFill>
        <p:spPr>
          <a:xfrm>
            <a:off x="182732" y="1388550"/>
            <a:ext cx="5926678" cy="4024406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480461" y="5478360"/>
            <a:ext cx="6141096" cy="1305620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Maxwell Stress</a:t>
            </a:r>
            <a:br>
              <a:rPr kumimoji="1" lang="en-US" altLang="ja-JP" dirty="0" smtClean="0"/>
            </a:br>
            <a:r>
              <a:rPr lang="en-US" altLang="ja-JP" sz="2400" dirty="0" smtClean="0"/>
              <a:t>(in Maxwell Theory)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v_j^{(k)} &#10;= \lambda_k v_i^{(k)}&#10;\end{align*}&lt;/body&gt;&#10;  &lt;fcolor&gt;FFFFFFFF&lt;/fcolor&gt;&#10;  &lt;bcolor&gt;FFFFFFFF&lt;/bcolor&gt;&#10;  &lt;transparent&gt;True&lt;/transparent&gt;&#10;  &lt;resolution&gt;1800&lt;/resolution&gt;&#10;  &lt;imageh&gt;365&lt;/imageh&gt;&#10;  &lt;imagew&gt;1697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71" y="1780205"/>
            <a:ext cx="2471071" cy="531492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(k=1,2,3)&#10;\end{align*}&lt;/body&gt;&#10;  &lt;fcolor&gt;FFFFFFFF&lt;/fcolor&gt;&#10;  &lt;bcolor&gt;FF000000&lt;/bcolor&gt;&#10;  &lt;transparent&gt;True&lt;/transparent&gt;&#10;  &lt;resolution&gt;1800&lt;/resolution&gt;&#10;  &lt;imageh&gt;250&lt;/imageh&gt;&#10;  &lt;imagew&gt;1210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14" y="2475265"/>
            <a:ext cx="1280583" cy="26458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553869" y="5952983"/>
            <a:ext cx="6067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Distortion of field, line of the force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Propagation of the force as local </a:t>
            </a:r>
            <a:r>
              <a:rPr lang="en-US" altLang="ja-JP" sz="2400" dirty="0" smtClean="0"/>
              <a:t>interaction</a:t>
            </a:r>
            <a:endParaRPr lang="en-US" altLang="ja-JP" sz="2400" dirty="0"/>
          </a:p>
        </p:txBody>
      </p:sp>
      <p:sp>
        <p:nvSpPr>
          <p:cNvPr id="10" name="右矢印 9"/>
          <p:cNvSpPr/>
          <p:nvPr/>
        </p:nvSpPr>
        <p:spPr>
          <a:xfrm>
            <a:off x="785407" y="5526957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32256" y="2992682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length:</a:t>
            </a: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qrt{|\lambda_k|}&#10;\end{align*}&lt;/body&gt;&#10;  &lt;fcolor&gt;FFFFFFFF&lt;/fcolor&gt;&#10;  &lt;bcolor&gt;FF000000&lt;/bcolor&gt;&#10;  &lt;transparent&gt;True&lt;/transparent&gt;&#10;  &lt;resolution&gt;1800&lt;/resolution&gt;&#10;  &lt;imageh&gt;299&lt;/imageh&gt;&#10;  &lt;imagew&gt;62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59" y="3060846"/>
            <a:ext cx="665692" cy="316442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 rot="16200000" flipH="1">
            <a:off x="6525279" y="4396955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平行四辺形 16"/>
          <p:cNvSpPr/>
          <p:nvPr/>
        </p:nvSpPr>
        <p:spPr>
          <a:xfrm>
            <a:off x="6274837" y="4135332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525279" y="3797863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平行四辺形 18"/>
          <p:cNvSpPr/>
          <p:nvPr/>
        </p:nvSpPr>
        <p:spPr>
          <a:xfrm rot="16200000" flipH="1">
            <a:off x="7673119" y="4077800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220649" y="4025478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33763" y="4796219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 smtClean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666861" y="479621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478360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Definite physical meaning</a:t>
            </a:r>
            <a:endParaRPr kumimoji="1" lang="ja-JP" altLang="en-US" sz="2800" b="1" dirty="0" smtClean="0"/>
          </a:p>
        </p:txBody>
      </p:sp>
      <p:sp>
        <p:nvSpPr>
          <p:cNvPr id="23" name="正方形/長方形 22"/>
          <p:cNvSpPr/>
          <p:nvPr/>
        </p:nvSpPr>
        <p:spPr>
          <a:xfrm>
            <a:off x="3535680" y="1388549"/>
            <a:ext cx="87090" cy="401569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00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Stress Tensor </a:t>
            </a:r>
            <a:r>
              <a:rPr lang="en-US" altLang="ja-JP" dirty="0" smtClean="0"/>
              <a:t>in QQ System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b="50231"/>
          <a:stretch/>
        </p:blipFill>
        <p:spPr>
          <a:xfrm>
            <a:off x="182733" y="1393812"/>
            <a:ext cx="5913120" cy="400628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235041" y="1815278"/>
            <a:ext cx="24705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Lattice simulation</a:t>
            </a:r>
          </a:p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SU(3) Yang-Mills</a:t>
            </a:r>
            <a:endParaRPr lang="en-US" altLang="ja-JP" sz="2400" dirty="0" smtClean="0">
              <a:solidFill>
                <a:srgbClr val="FFFF00"/>
              </a:solidFill>
            </a:endParaRPr>
          </a:p>
          <a:p>
            <a:r>
              <a:rPr kumimoji="1" lang="en-US" altLang="ja-JP" sz="2400" dirty="0" smtClean="0"/>
              <a:t>a=0.029 </a:t>
            </a:r>
            <a:r>
              <a:rPr kumimoji="1" lang="en-US" altLang="ja-JP" sz="2400" dirty="0" err="1" smtClean="0"/>
              <a:t>fm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R=0.69 </a:t>
            </a:r>
            <a:r>
              <a:rPr lang="en-US" altLang="ja-JP" sz="2400" dirty="0" err="1" smtClean="0"/>
              <a:t>fm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t/a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=2.0</a:t>
            </a:r>
            <a:endParaRPr kumimoji="1" lang="ja-JP" altLang="en-US" sz="24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33468" y="1300452"/>
            <a:ext cx="2824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Yanagihara</a:t>
            </a:r>
            <a:r>
              <a:rPr kumimoji="1" lang="en-US" altLang="ja-JP" sz="2000" dirty="0" smtClean="0"/>
              <a:t>+, 1803.05656</a:t>
            </a:r>
            <a:endParaRPr kumimoji="1" lang="ja-JP" altLang="en-US" sz="2000" dirty="0" smtClean="0"/>
          </a:p>
        </p:txBody>
      </p:sp>
      <p:sp>
        <p:nvSpPr>
          <p:cNvPr id="16" name="右矢印 15"/>
          <p:cNvSpPr/>
          <p:nvPr/>
        </p:nvSpPr>
        <p:spPr>
          <a:xfrm rot="10800000" flipH="1">
            <a:off x="7621557" y="4125069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右矢印 16"/>
          <p:cNvSpPr/>
          <p:nvPr/>
        </p:nvSpPr>
        <p:spPr>
          <a:xfrm rot="16200000" flipH="1">
            <a:off x="6525279" y="449275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平行四辺形 17"/>
          <p:cNvSpPr/>
          <p:nvPr/>
        </p:nvSpPr>
        <p:spPr>
          <a:xfrm>
            <a:off x="6274837" y="4231131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rot="5400000" flipH="1" flipV="1">
            <a:off x="6525279" y="389366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平行四辺形 19"/>
          <p:cNvSpPr/>
          <p:nvPr/>
        </p:nvSpPr>
        <p:spPr>
          <a:xfrm rot="16200000" flipH="1">
            <a:off x="7673119" y="4173599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flipH="1">
            <a:off x="8220649" y="4121277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33763" y="4892018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 smtClean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666861" y="489201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25441" y="2543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err="1" smtClean="0"/>
              <a:t>ー</a:t>
            </a:r>
            <a:endParaRPr kumimoji="1" lang="ja-JP" altLang="en-US" sz="2800" dirty="0" smtClean="0"/>
          </a:p>
        </p:txBody>
      </p:sp>
      <p:sp>
        <p:nvSpPr>
          <p:cNvPr id="24" name="正方形/長方形 23"/>
          <p:cNvSpPr/>
          <p:nvPr/>
        </p:nvSpPr>
        <p:spPr>
          <a:xfrm>
            <a:off x="3535680" y="1388549"/>
            <a:ext cx="87090" cy="401569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394663" y="5302609"/>
            <a:ext cx="6444343" cy="1555391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50130" y="5686303"/>
            <a:ext cx="6067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Distortion of field, line of the force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Propagation of the force as local </a:t>
            </a:r>
            <a:r>
              <a:rPr lang="en-US" altLang="ja-JP" sz="2400" dirty="0" smtClean="0"/>
              <a:t>interaction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Manifestly </a:t>
            </a:r>
            <a:r>
              <a:rPr lang="en-US" altLang="ja-JP" sz="2400" dirty="0"/>
              <a:t>gauge </a:t>
            </a:r>
            <a:r>
              <a:rPr lang="en-US" altLang="ja-JP" sz="2400" dirty="0" smtClean="0"/>
              <a:t>invariant</a:t>
            </a:r>
            <a:endParaRPr lang="en-US" altLang="ja-JP" sz="2400" dirty="0"/>
          </a:p>
        </p:txBody>
      </p:sp>
      <p:sp>
        <p:nvSpPr>
          <p:cNvPr id="13" name="右矢印 12"/>
          <p:cNvSpPr/>
          <p:nvPr/>
        </p:nvSpPr>
        <p:spPr>
          <a:xfrm>
            <a:off x="785407" y="5492121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273977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Definite physical meaning</a:t>
            </a:r>
            <a:endParaRPr kumimoji="1" lang="ja-JP" alt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50763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2035936" y="4016728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8678081" y="1458219"/>
            <a:ext cx="168812" cy="201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Lattice Setup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r="14370"/>
          <a:stretch/>
        </p:blipFill>
        <p:spPr>
          <a:xfrm>
            <a:off x="5028318" y="1458218"/>
            <a:ext cx="3649764" cy="202283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91402" y="1458219"/>
            <a:ext cx="440537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SU(3) Yang-Mills (Quenched)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Wilson gauge 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Clover operator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APE smearing / multi-hit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olidFill>
                  <a:srgbClr val="FFFF00"/>
                </a:solidFill>
              </a:rPr>
              <a:t>fine lattices (a=0.029-0.06 </a:t>
            </a:r>
            <a:r>
              <a:rPr kumimoji="1" lang="en-US" altLang="ja-JP" sz="2400" dirty="0" err="1" smtClean="0">
                <a:solidFill>
                  <a:srgbClr val="FFFF00"/>
                </a:solidFill>
              </a:rPr>
              <a:t>fm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</a:rPr>
              <a:t>continuum 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Simulation: </a:t>
            </a:r>
            <a:r>
              <a:rPr lang="en-US" altLang="ja-JP" sz="2400" dirty="0" err="1" smtClean="0"/>
              <a:t>bluegene</a:t>
            </a:r>
            <a:r>
              <a:rPr lang="en-US" altLang="ja-JP" sz="2400" dirty="0" smtClean="0"/>
              <a:t>/Q@KEK</a:t>
            </a:r>
            <a:endParaRPr kumimoji="1" lang="ja-JP" altLang="en-US" sz="24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318" y="3631104"/>
            <a:ext cx="3826260" cy="2945418"/>
          </a:xfrm>
          <a:prstGeom prst="rect">
            <a:avLst/>
          </a:prstGeom>
        </p:spPr>
      </p:pic>
      <p:sp>
        <p:nvSpPr>
          <p:cNvPr id="3" name="上矢印 2"/>
          <p:cNvSpPr/>
          <p:nvPr/>
        </p:nvSpPr>
        <p:spPr>
          <a:xfrm>
            <a:off x="6494952" y="4658535"/>
            <a:ext cx="373380" cy="703396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66772" y="5350321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R=0.46 </a:t>
            </a:r>
            <a:r>
              <a:rPr kumimoji="1" lang="en-US" altLang="ja-JP" sz="2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上矢印 8"/>
          <p:cNvSpPr/>
          <p:nvPr/>
        </p:nvSpPr>
        <p:spPr>
          <a:xfrm>
            <a:off x="7059758" y="4441365"/>
            <a:ext cx="373380" cy="58674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72868" y="5017856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R=0.69 </a:t>
            </a:r>
            <a:r>
              <a:rPr kumimoji="1" lang="en-US" altLang="ja-JP" sz="2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上矢印 10"/>
          <p:cNvSpPr/>
          <p:nvPr/>
        </p:nvSpPr>
        <p:spPr>
          <a:xfrm>
            <a:off x="7624564" y="4200012"/>
            <a:ext cx="373380" cy="458523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72939" y="4634889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R=0.92 </a:t>
            </a:r>
            <a:r>
              <a:rPr kumimoji="1" lang="en-US" altLang="ja-JP" sz="2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2703" y="5702827"/>
            <a:ext cx="2824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Yanagihara</a:t>
            </a:r>
            <a:r>
              <a:rPr kumimoji="1" lang="en-US" altLang="ja-JP" sz="2000" dirty="0" smtClean="0"/>
              <a:t>+, 1803.05656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275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Continuum </a:t>
            </a:r>
            <a:r>
              <a:rPr kumimoji="1" lang="en-US" altLang="ja-JP" dirty="0" smtClean="0"/>
              <a:t>Extrapolation</a:t>
            </a:r>
            <a:br>
              <a:rPr kumimoji="1" lang="en-US" altLang="ja-JP" dirty="0" smtClean="0"/>
            </a:br>
            <a:r>
              <a:rPr lang="en-US" altLang="ja-JP" sz="3200" dirty="0" smtClean="0"/>
              <a:t>at mid-point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95" y="1513100"/>
            <a:ext cx="4483281" cy="36865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r="89681"/>
          <a:stretch/>
        </p:blipFill>
        <p:spPr>
          <a:xfrm>
            <a:off x="284717" y="1513100"/>
            <a:ext cx="484397" cy="3686506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394527" y="5500818"/>
            <a:ext cx="4389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Calibri" panose="020F0502020204030204" pitchFamily="34" charset="0"/>
              </a:rPr>
              <a:t>a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0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extrapolation with fixed 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</a:t>
            </a:r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692" y="4127864"/>
            <a:ext cx="2574246" cy="266785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 rot="1605011">
            <a:off x="2593086" y="2820908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continuum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2045238">
            <a:off x="3660521" y="3228433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limit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3" name="平行四辺形 12"/>
          <p:cNvSpPr/>
          <p:nvPr/>
        </p:nvSpPr>
        <p:spPr>
          <a:xfrm rot="5400000" flipV="1">
            <a:off x="5934508" y="2373878"/>
            <a:ext cx="2682240" cy="785835"/>
          </a:xfrm>
          <a:prstGeom prst="parallelogram">
            <a:avLst>
              <a:gd name="adj" fmla="val 966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平行四辺形 13"/>
          <p:cNvSpPr/>
          <p:nvPr/>
        </p:nvSpPr>
        <p:spPr>
          <a:xfrm>
            <a:off x="6884672" y="2388595"/>
            <a:ext cx="2129727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/>
          <p:cNvSpPr/>
          <p:nvPr/>
        </p:nvSpPr>
        <p:spPr>
          <a:xfrm>
            <a:off x="5543545" y="2385827"/>
            <a:ext cx="2125000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平行四辺形 15"/>
          <p:cNvSpPr/>
          <p:nvPr/>
        </p:nvSpPr>
        <p:spPr>
          <a:xfrm rot="5400000" flipV="1">
            <a:off x="6415193" y="2847583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/>
          <p:cNvSpPr/>
          <p:nvPr/>
        </p:nvSpPr>
        <p:spPr>
          <a:xfrm>
            <a:off x="5536082" y="2385827"/>
            <a:ext cx="3474719" cy="761936"/>
          </a:xfrm>
          <a:prstGeom prst="parallelogram">
            <a:avLst>
              <a:gd name="adj" fmla="val 1031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/>
          <p:cNvSpPr>
            <a:spLocks noChangeAspect="1"/>
          </p:cNvSpPr>
          <p:nvPr/>
        </p:nvSpPr>
        <p:spPr>
          <a:xfrm>
            <a:off x="6303190" y="266120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/>
          <p:cNvSpPr>
            <a:spLocks noChangeAspect="1"/>
          </p:cNvSpPr>
          <p:nvPr/>
        </p:nvSpPr>
        <p:spPr>
          <a:xfrm>
            <a:off x="8018320" y="2661209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6259493" y="2991410"/>
            <a:ext cx="1745618" cy="6151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042" y="3115620"/>
            <a:ext cx="188383" cy="183092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88" y="2441239"/>
            <a:ext cx="175683" cy="233892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396" y="2441239"/>
            <a:ext cx="175683" cy="269875"/>
          </a:xfrm>
          <a:prstGeom prst="rect">
            <a:avLst/>
          </a:prstGeom>
        </p:spPr>
      </p:pic>
      <p:cxnSp>
        <p:nvCxnSpPr>
          <p:cNvPr id="25" name="直線コネクタ 24"/>
          <p:cNvCxnSpPr>
            <a:stCxn id="19" idx="6"/>
            <a:endCxn id="20" idx="2"/>
          </p:cNvCxnSpPr>
          <p:nvPr/>
        </p:nvCxnSpPr>
        <p:spPr>
          <a:xfrm>
            <a:off x="6483190" y="2751209"/>
            <a:ext cx="153513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平行四辺形 25"/>
          <p:cNvSpPr/>
          <p:nvPr/>
        </p:nvSpPr>
        <p:spPr>
          <a:xfrm rot="5400000" flipV="1">
            <a:off x="6415194" y="1894412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矢印 26"/>
          <p:cNvSpPr/>
          <p:nvPr/>
        </p:nvSpPr>
        <p:spPr>
          <a:xfrm rot="1635065">
            <a:off x="7238048" y="2074930"/>
            <a:ext cx="484632" cy="59518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5"/>
              </a:solidFill>
            </a:endParaRPr>
          </a:p>
        </p:txBody>
      </p:sp>
      <p:sp>
        <p:nvSpPr>
          <p:cNvPr id="28" name="楕円 27"/>
          <p:cNvSpPr>
            <a:spLocks noChangeAspect="1"/>
          </p:cNvSpPr>
          <p:nvPr/>
        </p:nvSpPr>
        <p:spPr>
          <a:xfrm>
            <a:off x="7183441" y="2657253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047221" y="1609830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mid point</a:t>
            </a:r>
            <a:endParaRPr kumimoji="1" lang="ja-JP" altLang="en-US" sz="2400" dirty="0" smtClean="0">
              <a:solidFill>
                <a:srgbClr val="FFFF00"/>
              </a:solidFill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6009877" y="211561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H="1">
            <a:off x="5721531" y="2115610"/>
            <a:ext cx="295748" cy="28795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 flipV="1">
            <a:off x="6017279" y="1534779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18" y="1568620"/>
            <a:ext cx="206614" cy="184953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276" y="1943396"/>
            <a:ext cx="191618" cy="264933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11" y="1780741"/>
            <a:ext cx="174956" cy="18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</a:t>
            </a:r>
            <a:r>
              <a:rPr lang="en-US" altLang="ja-JP" dirty="0" smtClean="0">
                <a:sym typeface="Wingdings" panose="05000000000000000000" pitchFamily="2" charset="2"/>
              </a:rPr>
              <a:t></a:t>
            </a:r>
            <a:r>
              <a:rPr lang="en-US" altLang="ja-JP" dirty="0" smtClean="0">
                <a:latin typeface="Calibri" panose="020F0502020204030204" pitchFamily="34" charset="0"/>
                <a:sym typeface="Wingdings" panose="05000000000000000000" pitchFamily="2" charset="2"/>
              </a:rPr>
              <a:t>0</a:t>
            </a:r>
            <a:r>
              <a:rPr lang="en-US" altLang="ja-JP" dirty="0" smtClean="0">
                <a:sym typeface="Wingdings" panose="05000000000000000000" pitchFamily="2" charset="2"/>
              </a:rPr>
              <a:t> </a:t>
            </a:r>
            <a:r>
              <a:rPr kumimoji="1" lang="en-US" altLang="ja-JP" dirty="0" smtClean="0"/>
              <a:t>Extrapolation</a:t>
            </a:r>
            <a:br>
              <a:rPr kumimoji="1" lang="en-US" altLang="ja-JP" dirty="0" smtClean="0"/>
            </a:br>
            <a:r>
              <a:rPr lang="en-US" altLang="ja-JP" sz="3200" dirty="0" smtClean="0"/>
              <a:t>at mid-point</a:t>
            </a:r>
            <a:endParaRPr kumimoji="1" lang="ja-JP" altLang="en-US" sz="32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95" y="1513100"/>
            <a:ext cx="4483281" cy="36865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r="89681"/>
          <a:stretch/>
        </p:blipFill>
        <p:spPr>
          <a:xfrm>
            <a:off x="284717" y="1513100"/>
            <a:ext cx="484397" cy="3686506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394527" y="5500818"/>
            <a:ext cx="4392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Calibri" panose="020F0502020204030204" pitchFamily="34" charset="0"/>
              </a:rPr>
              <a:t>a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0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extrapolation with fixed 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ym typeface="Wingdings" panose="05000000000000000000" pitchFamily="2" charset="2"/>
              </a:rPr>
              <a:t>Then, </a:t>
            </a:r>
            <a:r>
              <a:rPr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t0 </a:t>
            </a:r>
            <a:r>
              <a:rPr lang="en-US" altLang="ja-JP" sz="2400" dirty="0" smtClean="0">
                <a:sym typeface="Wingdings" panose="05000000000000000000" pitchFamily="2" charset="2"/>
              </a:rPr>
              <a:t>with three ranges</a:t>
            </a:r>
            <a:endParaRPr kumimoji="1" lang="ja-JP" altLang="en-US" sz="2400" dirty="0" smtClean="0"/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692" y="4093028"/>
            <a:ext cx="2574246" cy="2667855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2455001" y="2466611"/>
            <a:ext cx="1160943" cy="960126"/>
            <a:chOff x="1871592" y="2357839"/>
            <a:chExt cx="993528" cy="960126"/>
          </a:xfrm>
        </p:grpSpPr>
        <p:sp>
          <p:nvSpPr>
            <p:cNvPr id="12" name="正方形/長方形 11"/>
            <p:cNvSpPr/>
            <p:nvPr/>
          </p:nvSpPr>
          <p:spPr>
            <a:xfrm>
              <a:off x="1871592" y="2414284"/>
              <a:ext cx="993528" cy="903681"/>
            </a:xfrm>
            <a:prstGeom prst="rect">
              <a:avLst/>
            </a:prstGeom>
            <a:solidFill>
              <a:srgbClr val="00B05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927530" y="235783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6600"/>
                  </a:solidFill>
                </a:rPr>
                <a:t>Range2</a:t>
              </a:r>
              <a:endParaRPr kumimoji="1" lang="ja-JP" altLang="en-US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3000105" y="3189963"/>
            <a:ext cx="1195705" cy="1075972"/>
            <a:chOff x="2192962" y="2960914"/>
            <a:chExt cx="1151880" cy="872217"/>
          </a:xfrm>
        </p:grpSpPr>
        <p:sp>
          <p:nvSpPr>
            <p:cNvPr id="15" name="正方形/長方形 14"/>
            <p:cNvSpPr/>
            <p:nvPr/>
          </p:nvSpPr>
          <p:spPr>
            <a:xfrm>
              <a:off x="2192962" y="2960914"/>
              <a:ext cx="1151880" cy="87221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411869" y="346379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AD0101"/>
                  </a:solidFill>
                </a:rPr>
                <a:t>Range3</a:t>
              </a:r>
              <a:endParaRPr kumimoji="1" lang="ja-JP" altLang="en-US" dirty="0">
                <a:solidFill>
                  <a:srgbClr val="AD0101"/>
                </a:solidFill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080" y="1512780"/>
            <a:ext cx="2928748" cy="2416162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2753796" y="3043673"/>
            <a:ext cx="881652" cy="825005"/>
            <a:chOff x="2012036" y="2439630"/>
            <a:chExt cx="881652" cy="676556"/>
          </a:xfrm>
        </p:grpSpPr>
        <p:sp>
          <p:nvSpPr>
            <p:cNvPr id="9" name="正方形/長方形 8"/>
            <p:cNvSpPr/>
            <p:nvPr/>
          </p:nvSpPr>
          <p:spPr>
            <a:xfrm>
              <a:off x="2258345" y="2439630"/>
              <a:ext cx="615839" cy="624896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012036" y="2746854"/>
              <a:ext cx="881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Range1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 rot="1605011">
            <a:off x="2593086" y="2820908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continuum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 rot="2045238">
            <a:off x="3660521" y="3228433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limit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Stress Distribution</a:t>
            </a:r>
            <a:r>
              <a:rPr kumimoji="1" lang="en-US" altLang="ja-JP" dirty="0" smtClean="0"/>
              <a:t> on Mid-Plane</a:t>
            </a:r>
            <a:endParaRPr kumimoji="1" lang="ja-JP" altLang="en-US" dirty="0"/>
          </a:p>
        </p:txBody>
      </p:sp>
      <p:sp>
        <p:nvSpPr>
          <p:cNvPr id="6" name="平行四辺形 5"/>
          <p:cNvSpPr/>
          <p:nvPr/>
        </p:nvSpPr>
        <p:spPr>
          <a:xfrm>
            <a:off x="4250673" y="2559832"/>
            <a:ext cx="3465091" cy="1242437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/>
        </p:nvSpPr>
        <p:spPr>
          <a:xfrm rot="5400000" flipV="1">
            <a:off x="5672010" y="3312786"/>
            <a:ext cx="2806104" cy="1281407"/>
          </a:xfrm>
          <a:prstGeom prst="parallelogram">
            <a:avLst>
              <a:gd name="adj" fmla="val 9667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/>
        </p:nvSpPr>
        <p:spPr>
          <a:xfrm>
            <a:off x="4238504" y="2559832"/>
            <a:ext cx="5665985" cy="1242437"/>
          </a:xfrm>
          <a:prstGeom prst="parallelogram">
            <a:avLst>
              <a:gd name="adj" fmla="val 1031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18" y="2650189"/>
            <a:ext cx="286474" cy="381392"/>
          </a:xfrm>
          <a:prstGeom prst="rect">
            <a:avLst/>
          </a:prstGeom>
        </p:spPr>
      </p:pic>
      <p:sp>
        <p:nvSpPr>
          <p:cNvPr id="16" name="平行四辺形 15"/>
          <p:cNvSpPr/>
          <p:nvPr/>
        </p:nvSpPr>
        <p:spPr>
          <a:xfrm rot="5400000" flipV="1">
            <a:off x="5672011" y="1758515"/>
            <a:ext cx="2806104" cy="1281407"/>
          </a:xfrm>
          <a:prstGeom prst="parallelogram">
            <a:avLst>
              <a:gd name="adj" fmla="val 9667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平行四辺形 3"/>
          <p:cNvSpPr/>
          <p:nvPr/>
        </p:nvSpPr>
        <p:spPr>
          <a:xfrm rot="5400000" flipV="1">
            <a:off x="4888190" y="2540348"/>
            <a:ext cx="4373744" cy="1281407"/>
          </a:xfrm>
          <a:prstGeom prst="parallelogram">
            <a:avLst>
              <a:gd name="adj" fmla="val 966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/>
        </p:nvSpPr>
        <p:spPr>
          <a:xfrm>
            <a:off x="6641985" y="1958206"/>
            <a:ext cx="853440" cy="239485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 flipH="1" flipV="1">
            <a:off x="6704398" y="2632771"/>
            <a:ext cx="364309" cy="51641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302353" y="1562083"/>
            <a:ext cx="3510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From </a:t>
            </a:r>
            <a:r>
              <a:rPr lang="en-US" altLang="ja-JP" sz="2000" dirty="0" smtClean="0"/>
              <a:t>rotational </a:t>
            </a:r>
            <a:r>
              <a:rPr lang="en-US" altLang="ja-JP" sz="2000" dirty="0" err="1" smtClean="0"/>
              <a:t>symm</a:t>
            </a:r>
            <a:r>
              <a:rPr lang="en-US" altLang="ja-JP" sz="2000" dirty="0" smtClean="0"/>
              <a:t>. &amp; </a:t>
            </a:r>
            <a:r>
              <a:rPr kumimoji="1" lang="en-US" altLang="ja-JP" sz="2000" dirty="0" smtClean="0"/>
              <a:t>parity</a:t>
            </a:r>
            <a:endParaRPr kumimoji="1" lang="ja-JP" altLang="en-US" sz="2000" dirty="0" smtClean="0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6681880" y="2622128"/>
            <a:ext cx="626090" cy="0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H="1" flipV="1">
            <a:off x="6326828" y="2100392"/>
            <a:ext cx="364309" cy="516415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6691137" y="1962193"/>
            <a:ext cx="159470" cy="665257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vec{e}_z&#10;\end{align*}&lt;/body&gt;&#10;  &lt;fcolor&gt;FFFFFF00&lt;/fcolor&gt;&#10;  &lt;bcolor&gt;FF000000&lt;/bcolor&gt;&#10;  &lt;transparent&gt;True&lt;/transparent&gt;&#10;  &lt;resolution&gt;1800&lt;/resolution&gt;&#10;  &lt;imageh&gt;217&lt;/imageh&gt;&#10;  &lt;imagew&gt;195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362" y="2184047"/>
            <a:ext cx="297376" cy="330926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vec{e}_\theta&#10;\end{align*}&lt;/body&gt;&#10;  &lt;fcolor&gt;FFFFFF00&lt;/fcolor&gt;&#10;  &lt;bcolor&gt;FF000000&lt;/bcolor&gt;&#10;  &lt;transparent&gt;True&lt;/transparent&gt;&#10;  &lt;resolution&gt;1800&lt;/resolution&gt;&#10;  &lt;imageh&gt;217&lt;/imageh&gt;&#10;  &lt;imagew&gt;192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49" y="1598682"/>
            <a:ext cx="292801" cy="330926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vec{e}_r&#10;\end{align*}&lt;/body&gt;&#10;  &lt;fcolor&gt;FFFFFF00&lt;/fcolor&gt;&#10;  &lt;bcolor&gt;FF000000&lt;/bcolor&gt;&#10;  &lt;transparent&gt;True&lt;/transparent&gt;&#10;  &lt;resolution&gt;1800&lt;/resolution&gt;&#10;  &lt;imageh&gt;217&lt;/imageh&gt;&#10;  &lt;imagew&gt;1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64" y="1744153"/>
            <a:ext cx="294326" cy="330926"/>
          </a:xfrm>
          <a:prstGeom prst="rect">
            <a:avLst/>
          </a:prstGeom>
        </p:spPr>
      </p:pic>
      <p:sp>
        <p:nvSpPr>
          <p:cNvPr id="5" name="平行四辺形 4"/>
          <p:cNvSpPr/>
          <p:nvPr/>
        </p:nvSpPr>
        <p:spPr>
          <a:xfrm>
            <a:off x="6437557" y="2564346"/>
            <a:ext cx="3472799" cy="1242437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864" y="2650189"/>
            <a:ext cx="286474" cy="440067"/>
          </a:xfrm>
          <a:prstGeom prst="rect">
            <a:avLst/>
          </a:prstGeom>
        </p:spPr>
      </p:pic>
      <p:sp>
        <p:nvSpPr>
          <p:cNvPr id="9" name="楕円 8"/>
          <p:cNvSpPr>
            <a:spLocks noChangeAspect="1"/>
          </p:cNvSpPr>
          <p:nvPr/>
        </p:nvSpPr>
        <p:spPr>
          <a:xfrm>
            <a:off x="5489374" y="3008879"/>
            <a:ext cx="293514" cy="293514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5418121" y="3547315"/>
            <a:ext cx="2846459" cy="1003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94" y="3749855"/>
            <a:ext cx="307183" cy="298556"/>
          </a:xfrm>
          <a:prstGeom prst="rect">
            <a:avLst/>
          </a:prstGeom>
        </p:spPr>
      </p:pic>
      <p:cxnSp>
        <p:nvCxnSpPr>
          <p:cNvPr id="15" name="直線コネクタ 14"/>
          <p:cNvCxnSpPr>
            <a:stCxn id="9" idx="6"/>
            <a:endCxn id="10" idx="2"/>
          </p:cNvCxnSpPr>
          <p:nvPr/>
        </p:nvCxnSpPr>
        <p:spPr>
          <a:xfrm>
            <a:off x="5782888" y="3155635"/>
            <a:ext cx="2503231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楕円 9"/>
          <p:cNvSpPr>
            <a:spLocks noChangeAspect="1"/>
          </p:cNvSpPr>
          <p:nvPr/>
        </p:nvSpPr>
        <p:spPr>
          <a:xfrm>
            <a:off x="8286119" y="3008879"/>
            <a:ext cx="293514" cy="293514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19095" y="2144333"/>
            <a:ext cx="39153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EMT is </a:t>
            </a:r>
            <a:r>
              <a:rPr lang="en-US" altLang="ja-JP" sz="2800" dirty="0" err="1" smtClean="0"/>
              <a:t>diagonalized</a:t>
            </a:r>
            <a:r>
              <a:rPr lang="en-US" altLang="ja-JP" sz="2800" dirty="0" smtClean="0"/>
              <a:t> </a:t>
            </a:r>
          </a:p>
          <a:p>
            <a:r>
              <a:rPr lang="en-US" altLang="ja-JP" sz="2800" dirty="0" smtClean="0"/>
              <a:t>in</a:t>
            </a:r>
            <a:r>
              <a:rPr kumimoji="1" lang="en-US" altLang="ja-JP" sz="2800" dirty="0" smtClean="0"/>
              <a:t> Cylindrical Coordinates</a:t>
            </a:r>
            <a:endParaRPr kumimoji="1" lang="ja-JP" altLang="en-US" sz="2800" dirty="0" smtClean="0"/>
          </a:p>
        </p:txBody>
      </p:sp>
      <p:sp>
        <p:nvSpPr>
          <p:cNvPr id="32" name="角丸四角形 31"/>
          <p:cNvSpPr/>
          <p:nvPr/>
        </p:nvSpPr>
        <p:spPr>
          <a:xfrm>
            <a:off x="4763545" y="4944340"/>
            <a:ext cx="4014652" cy="170030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50826" y="4975298"/>
            <a:ext cx="24400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Degeneracy </a:t>
            </a:r>
          </a:p>
          <a:p>
            <a:pPr algn="ctr"/>
            <a:r>
              <a:rPr kumimoji="1" lang="en-US" altLang="ja-JP" sz="2400" dirty="0" smtClean="0"/>
              <a:t>in Maxwell theory</a:t>
            </a:r>
          </a:p>
          <a:p>
            <a:pPr algn="ctr"/>
            <a:endParaRPr kumimoji="1" lang="ja-JP" altLang="en-US" sz="2400" dirty="0" smtClean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 = - T_{zz} = - T_{44}&#10;\end{align*}&lt;/body&gt;&#10;  &lt;fcolor&gt;FFFFFFFF&lt;/fcolor&gt;&#10;  &lt;bcolor&gt;FF000000&lt;/bcolor&gt;&#10;  &lt;transparent&gt;True&lt;/transparent&gt;&#10;  &lt;resolution&gt;1800&lt;/resolution&gt;&#10;  &lt;imageh&gt;208&lt;/imageh&gt;&#10;  &lt;imagew&gt;2789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78" y="6081427"/>
            <a:ext cx="3419185" cy="254998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T_{cc'}(r) = \left( \begin{array}{cccc}&#10;\hspace{-1mm}&#10;T_{rr} \hspace{-3mm}&amp;amp; &amp;amp; &amp;amp; \\&#10;&amp;amp; T_{\theta\theta} \hspace{-3mm}&amp;amp;&amp;amp; \\&#10;&amp;amp;&amp;amp; T_{zz} \hspace{-3mm}&amp;amp; \\&#10;&amp;amp;&amp;amp;&amp;amp; T_{44}&#10;\hspace{-1mm}&#10;\end{array} \right)&#10;\end{align*}&lt;/body&gt;&#10;  &lt;fcolor&gt;FFFFFFFF&lt;/fcolor&gt;&#10;  &lt;bcolor&gt;FF000000&lt;/bcolor&gt;&#10;  &lt;transparent&gt;True&lt;/transparent&gt;&#10;  &lt;resolution&gt;1800&lt;/resolution&gt;&#10;  &lt;imageh&gt;1493&lt;/imageh&gt;&#10;  &lt;imagew&gt;3053&lt;/imagew&gt;&#10;  &lt;scale&gt;50&lt;/scale&gt;&#10;  &lt;cursor&gt;18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9" y="3302392"/>
            <a:ext cx="3586184" cy="1753741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_{rr} &#10;= \vec{e}_r^T&#10;T \vec{e}_r&#10;\\&#10;T_{\theta\theta} &#10;= \vec{e}_\theta^T&#10;T \vec{e}_\theta&#10;\end{align*}&lt;/body&gt;&#10;  &lt;fcolor&gt;FFFFFFFF&lt;/fcolor&gt;&#10;  &lt;bcolor&gt;FF000000&lt;/bcolor&gt;&#10;  &lt;transparent&gt;True&lt;/transparent&gt;&#10;  &lt;resolution&gt;1800&lt;/resolution&gt;&#10;  &lt;imageh&gt;732&lt;/imageh&gt;&#10;  &lt;imagew&gt;1345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529942"/>
            <a:ext cx="1426573" cy="77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Mid-Plane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139870"/>
            <a:ext cx="4952451" cy="424620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6057" y="5582194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Separation: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Nonzero trace anomaly</a:t>
            </a:r>
            <a:endParaRPr kumimoji="1" lang="ja-JP" altLang="en-US" sz="2400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44} \simeq T_{zz}, \quad&#10;T_{rr} \simeq T_{\theta\theta}&#10;\end{align*}&lt;/body&gt;&#10;  &lt;fcolor&gt;FFFFFFFF&lt;/fcolor&gt;&#10;  &lt;bcolor&gt;FF000000&lt;/bcolor&gt;&#10;  &lt;transparent&gt;True&lt;/transparent&gt;&#10;  &lt;resolution&gt;1800&lt;/resolution&gt;&#10;  &lt;imageh&gt;217&lt;/imageh&gt;&#10;  &lt;imagew&gt;242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5733355"/>
            <a:ext cx="2972938" cy="26603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 \ne T_{rr}&#10;\end{align*}&lt;/body&gt;&#10;  &lt;fcolor&gt;FFFFFFFF&lt;/fcolor&gt;&#10;  &lt;bcolor&gt;FF000000&lt;/bcolor&gt;&#10;  &lt;transparent&gt;True&lt;/transparent&gt;&#10;  &lt;resolution&gt;1800&lt;/resolution&gt;&#10;  &lt;imageh&gt;228&lt;/imageh&gt;&#10;  &lt;imagew&gt;102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6087647"/>
            <a:ext cx="1251699" cy="27951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_{c} T_{cc} \ne 0&#10;\end{align*}&lt;/body&gt;&#10;  &lt;fcolor&gt;FFFFFFFF&lt;/fcolor&gt;&#10;  &lt;bcolor&gt;FF000000&lt;/bcolor&gt;&#10;  &lt;transparent&gt;True&lt;/transparent&gt;&#10;  &lt;resolution&gt;1800&lt;/resolution&gt;&#10;  &lt;imageh&gt;524&lt;/imageh&gt;&#10;  &lt;imagew&gt;116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4" y="6362398"/>
            <a:ext cx="1433140" cy="642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0994132">
            <a:off x="5250555" y="3034121"/>
            <a:ext cx="2627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Continuum </a:t>
            </a:r>
          </a:p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Extrapolated!</a:t>
            </a:r>
            <a:endParaRPr kumimoji="1" lang="ja-JP" alt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767384" y="1858397"/>
            <a:ext cx="425017" cy="716621"/>
          </a:xfrm>
          <a:prstGeom prst="upDownArrow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38368" y="1785786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Separation</a:t>
            </a:r>
            <a:endParaRPr kumimoji="1" lang="ja-JP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324824" y="4333251"/>
            <a:ext cx="3640142" cy="112057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24849" y="4403614"/>
            <a:ext cx="2440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I</a:t>
            </a:r>
            <a:r>
              <a:rPr kumimoji="1" lang="en-US" altLang="ja-JP" sz="2400" dirty="0" smtClean="0"/>
              <a:t>n Maxwell theory</a:t>
            </a:r>
          </a:p>
          <a:p>
            <a:pPr algn="ctr"/>
            <a:endParaRPr kumimoji="1" lang="ja-JP" altLang="en-US" sz="2400" dirty="0" smtClean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 = - T_{zz} = - T_{44}&#10;\end{align*}&lt;/body&gt;&#10;  &lt;fcolor&gt;FFFFFFFF&lt;/fcolor&gt;&#10;  &lt;bcolor&gt;FF000000&lt;/bcolor&gt;&#10;  &lt;transparent&gt;True&lt;/transparent&gt;&#10;  &lt;resolution&gt;1800&lt;/resolution&gt;&#10;  &lt;imageh&gt;208&lt;/imageh&gt;&#10;  &lt;imagew&gt;2789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02" y="4969136"/>
            <a:ext cx="3419185" cy="25499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7"/>
          <a:srcRect l="1198" t="3511" r="2187" b="2659"/>
          <a:stretch/>
        </p:blipFill>
        <p:spPr>
          <a:xfrm>
            <a:off x="5324824" y="1139870"/>
            <a:ext cx="3584044" cy="189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28" y="3029469"/>
            <a:ext cx="2150972" cy="20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F_{\mu\nu}=&#10;\end{align*}&lt;/body&gt;&#10;  &lt;fcolor&gt;FFFFFFFF&lt;/fcolor&gt;&#10;  &lt;bcolor&gt;FFFFFFFF&lt;/bcolor&gt;&#10;  &lt;transparent&gt;True&lt;/transparent&gt;&#10;  &lt;resolution&gt;1800&lt;/resolution&gt;&#10;  &lt;imageh&gt;244&lt;/imageh&gt;&#10;  &lt;imagew&gt;645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46" y="4360673"/>
            <a:ext cx="846735" cy="32031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T_{\mu\nu} = F_{\mu\rho}F_{\nu\rho} - \frac14 \delta_{\mu\nu} FF&#10;\end{align*}&lt;/body&gt;&#10;  &lt;fcolor&gt;FFFFFFFF&lt;/fcolor&gt;&#10;  &lt;bcolor&gt;FFFFFFFF&lt;/bcolor&gt;&#10;  &lt;transparent&gt;True&lt;/transparent&gt;&#10;  &lt;resolution&gt;1800&lt;/resolution&gt;&#10;  &lt;imageh&gt;505&lt;/imageh&gt;&#10;  &lt;imagew&gt;2727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33" y="3166082"/>
            <a:ext cx="3368490" cy="623794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6967707" y="4141133"/>
            <a:ext cx="678730" cy="6881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 flipH="1">
            <a:off x="7561596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7646437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6972070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882866" y="4418178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乗算記号 18"/>
          <p:cNvSpPr/>
          <p:nvPr/>
        </p:nvSpPr>
        <p:spPr>
          <a:xfrm>
            <a:off x="5024239" y="2378776"/>
            <a:ext cx="3374796" cy="3210759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98684" y="1889696"/>
            <a:ext cx="7287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Definition of the operator is nontrivial </a:t>
            </a:r>
          </a:p>
          <a:p>
            <a:r>
              <a:rPr kumimoji="1" lang="en-US" altLang="ja-JP" sz="2400" dirty="0" smtClean="0"/>
              <a:t>because of the explicit breaking of Lorentz symmetry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41942" y="1937004"/>
            <a:ext cx="1034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41942" y="5280336"/>
            <a:ext cx="1265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ea"/>
              <a:buAutoNum type="circleNumDbPlain" startAt="2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98684" y="5218927"/>
            <a:ext cx="6719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Its measurement is extremely noisy</a:t>
            </a:r>
          </a:p>
          <a:p>
            <a:r>
              <a:rPr kumimoji="1" lang="en-US" altLang="ja-JP" sz="2400" dirty="0" smtClean="0"/>
              <a:t>due to high dimensionality and etc.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504435" y="3263153"/>
            <a:ext cx="540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ex:</a:t>
            </a:r>
            <a:endParaRPr kumimoji="1" lang="ja-JP" altLang="en-US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453141" y="170260"/>
            <a:ext cx="4873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: nontrivial observable </a:t>
            </a:r>
          </a:p>
          <a:p>
            <a:r>
              <a:rPr lang="en-US" altLang="ja-JP" sz="4000" dirty="0" smtClean="0"/>
              <a:t>   on </a:t>
            </a:r>
            <a:r>
              <a:rPr lang="en-US" altLang="ja-JP" sz="4000" dirty="0"/>
              <a:t>the </a:t>
            </a:r>
            <a:r>
              <a:rPr lang="en-US" altLang="ja-JP" sz="4000" dirty="0" smtClean="0"/>
              <a:t>lattice</a:t>
            </a:r>
            <a:endParaRPr kumimoji="1" lang="ja-JP" altLang="en-US" sz="4000" dirty="0"/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1" y="374124"/>
            <a:ext cx="1849621" cy="1243270"/>
          </a:xfrm>
          <a:prstGeom prst="rect">
            <a:avLst/>
          </a:prstGeom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47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Mid-Plane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139870"/>
            <a:ext cx="4952451" cy="424620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198" t="3511" r="2187" b="2659"/>
          <a:stretch/>
        </p:blipFill>
        <p:spPr>
          <a:xfrm>
            <a:off x="5826935" y="1139870"/>
            <a:ext cx="2892308" cy="152801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6057" y="5582194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Separation: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Nonzero trace anomaly</a:t>
            </a:r>
            <a:endParaRPr kumimoji="1" lang="ja-JP" altLang="en-US" sz="2400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44} \simeq T_{zz}, \quad&#10;T_{rr} \simeq T_{\theta\theta}&#10;\end{align*}&lt;/body&gt;&#10;  &lt;fcolor&gt;FFFFFFFF&lt;/fcolor&gt;&#10;  &lt;bcolor&gt;FF000000&lt;/bcolor&gt;&#10;  &lt;transparent&gt;True&lt;/transparent&gt;&#10;  &lt;resolution&gt;1800&lt;/resolution&gt;&#10;  &lt;imageh&gt;217&lt;/imageh&gt;&#10;  &lt;imagew&gt;242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5733355"/>
            <a:ext cx="2972938" cy="26603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 \ne T_{rr}&#10;\end{align*}&lt;/body&gt;&#10;  &lt;fcolor&gt;FFFFFFFF&lt;/fcolor&gt;&#10;  &lt;bcolor&gt;FF000000&lt;/bcolor&gt;&#10;  &lt;transparent&gt;True&lt;/transparent&gt;&#10;  &lt;resolution&gt;1800&lt;/resolution&gt;&#10;  &lt;imageh&gt;228&lt;/imageh&gt;&#10;  &lt;imagew&gt;102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6087647"/>
            <a:ext cx="1251699" cy="27951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_{c} T_{cc} \ne 0&#10;\end{align*}&lt;/body&gt;&#10;  &lt;fcolor&gt;FFFFFFFF&lt;/fcolor&gt;&#10;  &lt;bcolor&gt;FF000000&lt;/bcolor&gt;&#10;  &lt;transparent&gt;True&lt;/transparent&gt;&#10;  &lt;resolution&gt;1800&lt;/resolution&gt;&#10;  &lt;imageh&gt;524&lt;/imageh&gt;&#10;  &lt;imagew&gt;116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4" y="6362398"/>
            <a:ext cx="1433140" cy="642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0994132">
            <a:off x="5665667" y="3216571"/>
            <a:ext cx="2627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Continuum </a:t>
            </a:r>
          </a:p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Extrapolated!</a:t>
            </a:r>
            <a:endParaRPr kumimoji="1" lang="ja-JP" alt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767384" y="1858397"/>
            <a:ext cx="425017" cy="716621"/>
          </a:xfrm>
          <a:prstGeom prst="upDownArrow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38368" y="1785786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Separation</a:t>
            </a:r>
            <a:endParaRPr kumimoji="1" lang="ja-JP" alt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2723116"/>
            <a:ext cx="9144000" cy="28038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36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Potential</a:t>
            </a:r>
            <a:endParaRPr kumimoji="1" lang="ja-JP" altLang="en-US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Stress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760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Potential</a:t>
            </a:r>
            <a:endParaRPr kumimoji="1" lang="ja-JP" altLang="en-US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Stress</a:t>
            </a:r>
            <a:endParaRPr kumimoji="1" lang="ja-JP" altLang="en-US" sz="2400" dirty="0" smtClean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>
          <a:xfrm>
            <a:off x="187198" y="3557056"/>
            <a:ext cx="1454905" cy="185096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41872" y="5404687"/>
            <a:ext cx="13340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Newton</a:t>
            </a:r>
            <a:endParaRPr lang="en-US" altLang="ja-JP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kumimoji="1"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1687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566538" y="5404316"/>
            <a:ext cx="134203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Faraday</a:t>
            </a:r>
          </a:p>
          <a:p>
            <a:pPr algn="ctr"/>
            <a:r>
              <a:rPr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1839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7"/>
          <a:srcRect l="10605" t="5461" r="29754" b="35380"/>
          <a:stretch/>
        </p:blipFill>
        <p:spPr>
          <a:xfrm>
            <a:off x="7508720" y="3557056"/>
            <a:ext cx="1448083" cy="18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/>
          <a:srcRect b="26107"/>
          <a:stretch/>
        </p:blipFill>
        <p:spPr>
          <a:xfrm>
            <a:off x="1937339" y="3407938"/>
            <a:ext cx="5194981" cy="295085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Potential</a:t>
            </a:r>
            <a:endParaRPr kumimoji="1" lang="ja-JP" altLang="en-US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Stress</a:t>
            </a:r>
            <a:endParaRPr kumimoji="1" lang="ja-JP" altLang="en-US" sz="2400" dirty="0" smtClean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/>
          <a:srcRect t="77066"/>
          <a:stretch/>
        </p:blipFill>
        <p:spPr>
          <a:xfrm>
            <a:off x="1937339" y="5846842"/>
            <a:ext cx="5194981" cy="915854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 rot="21217955">
            <a:off x="3336255" y="3935369"/>
            <a:ext cx="3726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Agreement!</a:t>
            </a:r>
            <a:endParaRPr kumimoji="1" lang="ja-JP" alt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>
          <a:xfrm>
            <a:off x="187198" y="3557056"/>
            <a:ext cx="1454905" cy="185096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41872" y="5404687"/>
            <a:ext cx="13340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Newton</a:t>
            </a:r>
            <a:endParaRPr lang="en-US" altLang="ja-JP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kumimoji="1"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1687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566538" y="5404316"/>
            <a:ext cx="134203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Faraday</a:t>
            </a:r>
          </a:p>
          <a:p>
            <a:pPr algn="ctr"/>
            <a:r>
              <a:rPr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1839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8"/>
          <a:srcRect l="10605" t="5461" r="29754" b="35380"/>
          <a:stretch/>
        </p:blipFill>
        <p:spPr>
          <a:xfrm>
            <a:off x="7508720" y="3557056"/>
            <a:ext cx="1448083" cy="18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48639" y="1786564"/>
            <a:ext cx="8046719" cy="1961994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 smtClean="0"/>
              <a:t>Abelian-Higgs Model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54584" y="1976846"/>
            <a:ext cx="3296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Abelian-Higgs Model</a:t>
            </a:r>
            <a:endParaRPr kumimoji="1" lang="ja-JP" altLang="en-US" sz="28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{\cal L}_{\rm AH} = -\frac14 F_{\mu\nu}^2 + |(\partial_\mu+igA_\mu) \phi |^2 - \lambda(\phi^2-v^2)^2&#10;\end{align*}&lt;/body&gt;&#10;  &lt;fcolor&gt;FFFFFFFF&lt;/fcolor&gt;&#10;  &lt;bcolor&gt;FF000000&lt;/bcolor&gt;&#10;  &lt;transparent&gt;True&lt;/transparent&gt;&#10;  &lt;resolution&gt;1800&lt;/resolution&gt;&#10;  &lt;imageh&gt;503&lt;/imageh&gt;&#10;  &lt;imagew&gt;51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7" y="2767561"/>
            <a:ext cx="7404884" cy="727047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 \sqrt{\lambda}/g&#10;\end{align*}&lt;/body&gt;&#10;  &lt;fcolor&gt;FFFFFFFF&lt;/fcolor&gt;&#10;  &lt;bcolor&gt;FF000000&lt;/bcolor&gt;&#10;  &lt;transparent&gt;True&lt;/transparent&gt;&#10;  &lt;resolution&gt;1800&lt;/resolution&gt;&#10;  &lt;imageh&gt;296&lt;/imageh&gt;&#10;  &lt;imagew&gt;1058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31" y="4140293"/>
            <a:ext cx="1360067" cy="38051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92391" y="4059140"/>
            <a:ext cx="242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GL parameter:</a:t>
            </a:r>
            <a:endParaRPr kumimoji="1" lang="ja-JP" altLang="en-US" sz="2800" b="1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0345" y="4747780"/>
            <a:ext cx="31614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type-I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type-II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8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Bogomol’nyi</a:t>
            </a:r>
            <a:r>
              <a:rPr lang="en-US" altLang="ja-JP" sz="2400" dirty="0" smtClean="0"/>
              <a:t> bound :</a:t>
            </a:r>
            <a:endParaRPr kumimoji="1" lang="ja-JP" altLang="en-US" sz="2400" dirty="0" smtClean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kappa &amp;g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5174499"/>
            <a:ext cx="1104900" cy="30691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kappa &amp;l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4828645"/>
            <a:ext cx="1104900" cy="306917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kappa =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6059203"/>
            <a:ext cx="1104900" cy="306917"/>
          </a:xfrm>
          <a:prstGeom prst="rect">
            <a:avLst/>
          </a:prstGeom>
        </p:spPr>
      </p:pic>
      <p:sp>
        <p:nvSpPr>
          <p:cNvPr id="18" name="左中かっこ 17"/>
          <p:cNvSpPr/>
          <p:nvPr/>
        </p:nvSpPr>
        <p:spPr>
          <a:xfrm>
            <a:off x="494523" y="4773907"/>
            <a:ext cx="235132" cy="1208253"/>
          </a:xfrm>
          <a:prstGeom prst="leftBrace">
            <a:avLst>
              <a:gd name="adj1" fmla="val 23148"/>
              <a:gd name="adj2" fmla="val 50000"/>
            </a:avLst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46593" y="4134577"/>
            <a:ext cx="312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Infinitely long tube</a:t>
            </a:r>
            <a:endParaRPr kumimoji="1" lang="ja-JP" altLang="en-US" sz="28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46593" y="4663513"/>
            <a:ext cx="40254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</a:t>
            </a:r>
          </a:p>
          <a:p>
            <a:r>
              <a:rPr lang="en-US" altLang="ja-JP" sz="2400" dirty="0" smtClean="0"/>
              <a:t>                                        </a:t>
            </a:r>
            <a:r>
              <a:rPr lang="en-US" altLang="ja-JP" dirty="0" err="1" smtClean="0"/>
              <a:t>Luscher</a:t>
            </a:r>
            <a:r>
              <a:rPr lang="en-US" altLang="ja-JP" dirty="0" smtClean="0"/>
              <a:t>, 1981</a:t>
            </a:r>
            <a:endParaRPr kumimoji="1" lang="en-US" altLang="ja-JP" sz="20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momentum </a:t>
            </a:r>
            <a:r>
              <a:rPr lang="en-US" altLang="ja-JP" sz="2400" dirty="0" smtClean="0"/>
              <a:t>conservation</a:t>
            </a:r>
            <a:endParaRPr kumimoji="1" lang="ja-JP" altLang="en-US" sz="24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(r)=T_{44}(r)&#10;\end{align*}&lt;/body&gt;&#10;  &lt;fcolor&gt;FFFFFFFF&lt;/fcolor&gt;&#10;  &lt;bcolor&gt;FF000000&lt;/bcolor&gt;&#10;  &lt;transparent&gt;True&lt;/transparent&gt;&#10;  &lt;resolution&gt;1800&lt;/resolution&gt;&#10;  &lt;imageh&gt;250&lt;/imageh&gt;&#10;  &lt;imagew&gt;164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5157883"/>
            <a:ext cx="1743075" cy="264583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5800268"/>
            <a:ext cx="1749425" cy="54398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273525" y="1190904"/>
            <a:ext cx="351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Yanagihara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Iritani</a:t>
            </a:r>
            <a:r>
              <a:rPr kumimoji="1" lang="en-US" altLang="ja-JP" sz="2000" dirty="0" smtClean="0"/>
              <a:t>, MK, in prep.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04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Tensor in AH </a:t>
            </a:r>
            <a:r>
              <a:rPr kumimoji="1" lang="en-US" altLang="ja-JP" dirty="0" smtClean="0"/>
              <a:t>Model</a:t>
            </a:r>
            <a:br>
              <a:rPr kumimoji="1" lang="en-US" altLang="ja-JP" dirty="0" smtClean="0"/>
            </a:br>
            <a:r>
              <a:rPr lang="en-US" altLang="ja-JP" sz="3200" dirty="0" smtClean="0"/>
              <a:t>infinitely-long flux tube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697" y="2096018"/>
            <a:ext cx="4277904" cy="3130517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kappa =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51" y="1704152"/>
            <a:ext cx="1104900" cy="30691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=0&#10;\end{align*}&lt;/body&gt;&#10;  &lt;fcolor&gt;FFFFFFFF&lt;/fcolor&gt;&#10;  &lt;bcolor&gt;FF000000&lt;/bcolor&gt;&#10;  &lt;transparent&gt;True&lt;/transparent&gt;&#10;  &lt;resolution&gt;1800&lt;/resolution&gt;&#10;  &lt;imageh&gt;208&lt;/imageh&gt;&#10;  &lt;imagew&gt;1484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13" y="5524693"/>
            <a:ext cx="2833460" cy="39714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279067" y="6257506"/>
            <a:ext cx="4575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/>
              <a:t>de </a:t>
            </a:r>
            <a:r>
              <a:rPr lang="en-US" altLang="ja-JP" sz="2000" dirty="0" smtClean="0"/>
              <a:t>Vega, </a:t>
            </a:r>
            <a:r>
              <a:rPr lang="en-US" altLang="ja-JP" sz="2000" dirty="0" err="1" smtClean="0"/>
              <a:t>Schaposnik</a:t>
            </a:r>
            <a:r>
              <a:rPr lang="en-US" altLang="ja-JP" sz="2000" dirty="0" smtClean="0"/>
              <a:t>, </a:t>
            </a:r>
            <a:r>
              <a:rPr lang="en-US" altLang="ja-JP" sz="2000" dirty="0"/>
              <a:t>PR</a:t>
            </a:r>
            <a:r>
              <a:rPr lang="en-US" altLang="ja-JP" sz="2000" b="1" dirty="0"/>
              <a:t>D14</a:t>
            </a:r>
            <a:r>
              <a:rPr lang="en-US" altLang="ja-JP" sz="2000" dirty="0"/>
              <a:t>, 1100 (1976).</a:t>
            </a:r>
            <a:endParaRPr lang="ja-JP" altLang="en-US" sz="2000" dirty="0"/>
          </a:p>
        </p:txBody>
      </p:sp>
      <p:sp>
        <p:nvSpPr>
          <p:cNvPr id="3" name="正方形/長方形 2"/>
          <p:cNvSpPr/>
          <p:nvPr/>
        </p:nvSpPr>
        <p:spPr>
          <a:xfrm>
            <a:off x="2506514" y="1620848"/>
            <a:ext cx="2815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/>
              <a:t>Bogomol’nyi</a:t>
            </a:r>
            <a:r>
              <a:rPr lang="en-US" altLang="ja-JP" sz="2400" dirty="0"/>
              <a:t> bound :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33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5303532" y="5394070"/>
            <a:ext cx="2455240" cy="108591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Tensor in AH Model</a:t>
            </a:r>
            <a:br>
              <a:rPr kumimoji="1" lang="en-US" altLang="ja-JP" dirty="0" smtClean="0"/>
            </a:br>
            <a:r>
              <a:rPr lang="en-US" altLang="ja-JP" sz="3200" dirty="0" smtClean="0"/>
              <a:t>infinitely-long </a:t>
            </a:r>
            <a:r>
              <a:rPr lang="en-US" altLang="ja-JP" sz="3200" dirty="0" smtClean="0"/>
              <a:t>flux tube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8293" y="1369902"/>
            <a:ext cx="11509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 smtClean="0"/>
              <a:t>ype-I</a:t>
            </a:r>
            <a:endParaRPr kumimoji="1" lang="ja-JP" altLang="en-US" sz="28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14671" y="1369902"/>
            <a:ext cx="125034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 smtClean="0"/>
              <a:t>ype-II</a:t>
            </a:r>
            <a:endParaRPr kumimoji="1" lang="ja-JP" altLang="en-US" sz="2800" b="1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519" y="1994180"/>
            <a:ext cx="3900537" cy="29693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79" y="1994181"/>
            <a:ext cx="4031427" cy="296930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kappa =0.1&#10;\end{align*}&lt;/body&gt;&#10;  &lt;fcolor&gt;FFFFFFFF&lt;/fcolor&gt;&#10;  &lt;bcolor&gt;FF000000&lt;/bcolor&gt;&#10;  &lt;transparent&gt;True&lt;/transparent&gt;&#10;  &lt;resolution&gt;1800&lt;/resolution&gt;&#10;  &lt;imageh&gt;167&lt;/imageh&gt;&#10;  &lt;imagew&gt;7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09" y="1680795"/>
            <a:ext cx="805392" cy="176742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3.0&#10;\end{align*}&lt;/body&gt;&#10;  &lt;fcolor&gt;FFFFFFFF&lt;/fcolor&gt;&#10;  &lt;bcolor&gt;FF000000&lt;/bcolor&gt;&#10;  &lt;transparent&gt;True&lt;/transparent&gt;&#10;  &lt;resolution&gt;1800&lt;/resolution&gt;&#10;  &lt;imageh&gt;167&lt;/imageh&gt;&#10;  &lt;imagew&gt;77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31" y="1677781"/>
            <a:ext cx="815975" cy="17674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2486090" y="3831770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rr} &amp;g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31" y="3975255"/>
            <a:ext cx="1218945" cy="319320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6787357" y="3932131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T_{rr} &amp;l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198" y="4075616"/>
            <a:ext cx="1218945" cy="31932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709987" y="5465742"/>
            <a:ext cx="398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degeneracy </a:t>
            </a:r>
            <a:r>
              <a:rPr kumimoji="1" lang="en-US" altLang="ja-JP" sz="2400" dirty="0" err="1" smtClean="0"/>
              <a:t>bw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/>
              <a:t>rr</a:t>
            </a:r>
            <a:r>
              <a:rPr kumimoji="1" lang="en-US" altLang="ja-JP" sz="2400" dirty="0" smtClean="0"/>
              <a:t> &amp;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kumimoji="1" lang="en-US" altLang="ja-JP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changes sign </a:t>
            </a:r>
            <a:endParaRPr kumimoji="1" lang="ja-JP" altLang="en-US" sz="2400" dirty="0" smtClean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38" y="5818913"/>
            <a:ext cx="1749425" cy="543983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5367211" y="5376443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conservation law</a:t>
            </a:r>
            <a:endParaRPr kumimoji="1" lang="ja-JP" altLang="en-US" sz="2400" dirty="0" smtClean="0"/>
          </a:p>
        </p:txBody>
      </p:sp>
      <p:sp>
        <p:nvSpPr>
          <p:cNvPr id="24" name="右矢印 23"/>
          <p:cNvSpPr/>
          <p:nvPr/>
        </p:nvSpPr>
        <p:spPr>
          <a:xfrm flipH="1">
            <a:off x="4572000" y="5599871"/>
            <a:ext cx="731532" cy="65906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7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角丸四角形 29"/>
          <p:cNvSpPr/>
          <p:nvPr/>
        </p:nvSpPr>
        <p:spPr>
          <a:xfrm>
            <a:off x="5303532" y="5228608"/>
            <a:ext cx="2455240" cy="1442157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Tensor in AH Model</a:t>
            </a:r>
            <a:br>
              <a:rPr kumimoji="1" lang="en-US" altLang="ja-JP" dirty="0" smtClean="0"/>
            </a:br>
            <a:r>
              <a:rPr lang="en-US" altLang="ja-JP" sz="3200" dirty="0" smtClean="0"/>
              <a:t>infinitely-long </a:t>
            </a:r>
            <a:r>
              <a:rPr lang="en-US" altLang="ja-JP" sz="3200" dirty="0" smtClean="0"/>
              <a:t>flux tube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8293" y="1369902"/>
            <a:ext cx="11509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 smtClean="0"/>
              <a:t>ype-I</a:t>
            </a:r>
            <a:endParaRPr kumimoji="1" lang="ja-JP" altLang="en-US" sz="2800" b="1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79" y="1994181"/>
            <a:ext cx="4031427" cy="296930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kappa =0.1&#10;\end{align*}&lt;/body&gt;&#10;  &lt;fcolor&gt;FFFFFFFF&lt;/fcolor&gt;&#10;  &lt;bcolor&gt;FF000000&lt;/bcolor&gt;&#10;  &lt;transparent&gt;True&lt;/transparent&gt;&#10;  &lt;resolution&gt;1800&lt;/resolution&gt;&#10;  &lt;imageh&gt;167&lt;/imageh&gt;&#10;  &lt;imagew&gt;7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09" y="1680795"/>
            <a:ext cx="805392" cy="17674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2486090" y="3831770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rr} &amp;g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31" y="3975255"/>
            <a:ext cx="1218945" cy="31932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5"/>
          <a:srcRect l="66762"/>
          <a:stretch/>
        </p:blipFill>
        <p:spPr>
          <a:xfrm>
            <a:off x="5355771" y="1893122"/>
            <a:ext cx="3474719" cy="3205538"/>
          </a:xfrm>
          <a:prstGeom prst="rect">
            <a:avLst/>
          </a:prstGeom>
          <a:effectLst/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5"/>
          <a:srcRect r="95486"/>
          <a:stretch/>
        </p:blipFill>
        <p:spPr>
          <a:xfrm>
            <a:off x="4882142" y="1893122"/>
            <a:ext cx="471871" cy="3205538"/>
          </a:xfrm>
          <a:prstGeom prst="rect">
            <a:avLst/>
          </a:prstGeom>
          <a:effectLst/>
        </p:spPr>
      </p:pic>
      <p:sp>
        <p:nvSpPr>
          <p:cNvPr id="26" name="テキスト ボックス 25"/>
          <p:cNvSpPr txBox="1"/>
          <p:nvPr/>
        </p:nvSpPr>
        <p:spPr>
          <a:xfrm>
            <a:off x="5442857" y="1976682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accent1">
                    <a:lumMod val="50000"/>
                  </a:schemeClr>
                </a:solidFill>
              </a:rPr>
              <a:t>Lattice</a:t>
            </a:r>
            <a:endParaRPr kumimoji="1" lang="ja-JP" alt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9987" y="5465749"/>
            <a:ext cx="398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degeneracy </a:t>
            </a:r>
            <a:r>
              <a:rPr kumimoji="1" lang="en-US" altLang="ja-JP" sz="2400" dirty="0" err="1" smtClean="0"/>
              <a:t>bw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/>
              <a:t>rr</a:t>
            </a:r>
            <a:r>
              <a:rPr kumimoji="1" lang="en-US" altLang="ja-JP" sz="2400" dirty="0" smtClean="0"/>
              <a:t> &amp;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kumimoji="1" lang="en-US" altLang="ja-JP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changes sign </a:t>
            </a:r>
            <a:endParaRPr kumimoji="1" lang="ja-JP" altLang="en-US" sz="2400" dirty="0" smtClean="0"/>
          </a:p>
        </p:txBody>
      </p:sp>
      <p:sp>
        <p:nvSpPr>
          <p:cNvPr id="28" name="右矢印 27"/>
          <p:cNvSpPr/>
          <p:nvPr/>
        </p:nvSpPr>
        <p:spPr>
          <a:xfrm rot="10800000" flipH="1">
            <a:off x="4572000" y="5599878"/>
            <a:ext cx="731532" cy="65906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54013" y="5300281"/>
            <a:ext cx="2358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Inconsistent with</a:t>
            </a:r>
            <a:endParaRPr kumimoji="1" lang="en-US" altLang="ja-JP" sz="2400" dirty="0" smtClean="0"/>
          </a:p>
          <a:p>
            <a:pPr algn="ctr"/>
            <a:r>
              <a:rPr lang="en-US" altLang="ja-JP" sz="2400" dirty="0" smtClean="0"/>
              <a:t>lattice result</a:t>
            </a:r>
            <a:endParaRPr kumimoji="1" lang="ja-JP" altLang="en-US" sz="2400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rr} \simeq T_{\theta\theta}&#10;\end{align*}&lt;/body&gt;&#10;  &lt;fcolor&gt;FFFFFFFF&lt;/fcolor&gt;&#10;  &lt;bcolor&gt;FF000000&lt;/bcolor&gt;&#10;  &lt;transparent&gt;True&lt;/transparent&gt;&#10;  &lt;resolution&gt;1800&lt;/resolution&gt;&#10;  &lt;imageh&gt;208&lt;/imageh&gt;&#10;  &lt;imagew&gt;1013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05" y="6201133"/>
            <a:ext cx="1618153" cy="3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0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Flux Tube with Finite </a:t>
            </a:r>
            <a:r>
              <a:rPr lang="en-US" altLang="ja-JP" dirty="0"/>
              <a:t>L</a:t>
            </a:r>
            <a:r>
              <a:rPr lang="en-US" altLang="ja-JP" dirty="0" smtClean="0"/>
              <a:t>ength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2796" y="5382779"/>
            <a:ext cx="4198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/>
              <a:t>F</a:t>
            </a:r>
            <a:r>
              <a:rPr lang="en-US" altLang="ja-JP" sz="2800" dirty="0" smtClean="0"/>
              <a:t>inite-length effect of the flux tube is crucial!</a:t>
            </a:r>
            <a:endParaRPr kumimoji="1" lang="ja-JP" altLang="en-US" sz="2800" dirty="0" smtClean="0"/>
          </a:p>
        </p:txBody>
      </p:sp>
      <p:sp>
        <p:nvSpPr>
          <p:cNvPr id="12" name="左右矢印 11"/>
          <p:cNvSpPr/>
          <p:nvPr/>
        </p:nvSpPr>
        <p:spPr>
          <a:xfrm>
            <a:off x="4849032" y="2160975"/>
            <a:ext cx="1840271" cy="484632"/>
          </a:xfrm>
          <a:prstGeom prst="left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/>
        </p:nvSpPr>
        <p:spPr>
          <a:xfrm>
            <a:off x="4561957" y="1575626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>
            <a:spLocks noChangeAspect="1"/>
          </p:cNvSpPr>
          <p:nvPr/>
        </p:nvSpPr>
        <p:spPr>
          <a:xfrm>
            <a:off x="6606397" y="1575626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4749111" y="1755626"/>
            <a:ext cx="2037291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左右矢印 18"/>
          <p:cNvSpPr/>
          <p:nvPr/>
        </p:nvSpPr>
        <p:spPr>
          <a:xfrm>
            <a:off x="4959677" y="1867163"/>
            <a:ext cx="1616154" cy="484632"/>
          </a:xfrm>
          <a:prstGeom prst="left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96" y="1867163"/>
            <a:ext cx="4048214" cy="3185049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R=0.91 {\rm fm}&#10;\end{align*}&lt;/body&gt;&#10;  &lt;fcolor&gt;FFFFFFFF&lt;/fcolor&gt;&#10;  &lt;bcolor&gt;FF000000&lt;/bcolor&gt;&#10;  &lt;transparent&gt;True&lt;/transparent&gt;&#10;  &lt;resolution&gt;1800&lt;/resolution&gt;&#10;  &lt;imageh&gt;178&lt;/imageh&gt;&#10;  &lt;imagew&gt;1235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06" y="1670852"/>
            <a:ext cx="1455595" cy="209795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xi_\phi = 0.84 {\rm fm}&#10;\end{align*}&lt;/body&gt;&#10;  &lt;fcolor&gt;FFFFFFFF&lt;/fcolor&gt;&#10;  &lt;bcolor&gt;FF000000&lt;/bcolor&gt;&#10;  &lt;transparent&gt;True&lt;/transparent&gt;&#10;  &lt;resolution&gt;1800&lt;/resolution&gt;&#10;  &lt;imageh&gt;248&lt;/imageh&gt;&#10;  &lt;imagew&gt;128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06" y="2384768"/>
            <a:ext cx="1519240" cy="292298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 rot="20430962">
            <a:off x="374841" y="1896751"/>
            <a:ext cx="2751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>
                <a:solidFill>
                  <a:srgbClr val="FF0000"/>
                </a:solidFill>
              </a:rPr>
              <a:t>Preliminary</a:t>
            </a:r>
            <a:endParaRPr kumimoji="1" lang="ja-JP" altLang="en-US" sz="4000" b="1" dirty="0" smtClean="0">
              <a:solidFill>
                <a:srgbClr val="FF0000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5"/>
          <a:srcRect l="66762"/>
          <a:stretch/>
        </p:blipFill>
        <p:spPr>
          <a:xfrm>
            <a:off x="5587137" y="3541831"/>
            <a:ext cx="3474719" cy="3205538"/>
          </a:xfrm>
          <a:prstGeom prst="rect">
            <a:avLst/>
          </a:prstGeom>
          <a:effectLst/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5"/>
          <a:srcRect r="95486"/>
          <a:stretch/>
        </p:blipFill>
        <p:spPr>
          <a:xfrm>
            <a:off x="5122217" y="3541831"/>
            <a:ext cx="471871" cy="3205538"/>
          </a:xfrm>
          <a:prstGeom prst="rect">
            <a:avLst/>
          </a:prstGeom>
          <a:effectLst/>
        </p:spPr>
      </p:pic>
      <p:sp>
        <p:nvSpPr>
          <p:cNvPr id="26" name="テキスト ボックス 25"/>
          <p:cNvSpPr txBox="1"/>
          <p:nvPr/>
        </p:nvSpPr>
        <p:spPr>
          <a:xfrm>
            <a:off x="5674223" y="3625391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accent1">
                    <a:lumMod val="50000"/>
                  </a:schemeClr>
                </a:solidFill>
              </a:rPr>
              <a:t>Lattice</a:t>
            </a:r>
            <a:endParaRPr kumimoji="1" lang="ja-JP" alt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87975" y="1334043"/>
            <a:ext cx="3397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Finite R, weak Type-I</a:t>
            </a:r>
            <a:endParaRPr kumimoji="1" lang="ja-JP" altLang="en-US" sz="2800" b="1" dirty="0" smtClean="0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xi_A = 0.71 {\rm fm}&#10;\end{align*}&lt;/body&gt;&#10;  &lt;fcolor&gt;FFFFFFFF&lt;/fcolor&gt;&#10;  &lt;bcolor&gt;FF000000&lt;/bcolor&gt;&#10;  &lt;transparent&gt;True&lt;/transparent&gt;&#10;  &lt;resolution&gt;1800&lt;/resolution&gt;&#10;  &lt;imageh&gt;225&lt;/imageh&gt;&#10;  &lt;imagew&gt;131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06" y="2033289"/>
            <a:ext cx="1554599" cy="265190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kappa =0.6&#10;\end{align*}&lt;/body&gt;&#10;  &lt;fcolor&gt;FF000000&lt;/fcolor&gt;&#10;  &lt;bcolor&gt;FF000000&lt;/bcolor&gt;&#10;  &lt;transparent&gt;True&lt;/transparent&gt;&#10;  &lt;resolution&gt;1800&lt;/resolution&gt;&#10;  &lt;imageh&gt;167&lt;/imageh&gt;&#10;  &lt;imagew&gt;77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16" y="3590473"/>
            <a:ext cx="1357409" cy="29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7304" y="1444689"/>
            <a:ext cx="7768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The analysis of e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nergy-momentum tensor on the lattice </a:t>
            </a: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is now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available, and various </a:t>
            </a:r>
            <a:r>
              <a:rPr lang="en-US" altLang="ja-JP" sz="2400" dirty="0" err="1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stuides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are ongoing!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gradient flow method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determination </a:t>
            </a: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of Z</a:t>
            </a:r>
            <a:r>
              <a:rPr lang="en-US" altLang="ja-JP" sz="2400" baseline="-250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6</a:t>
            </a: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, Z</a:t>
            </a:r>
            <a:r>
              <a:rPr lang="en-US" altLang="ja-JP" sz="2400" baseline="-250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3</a:t>
            </a: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, Z</a:t>
            </a:r>
            <a:r>
              <a:rPr lang="en-US" altLang="ja-JP" sz="2400" baseline="-250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1</a:t>
            </a: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/ multilevel algorithm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032" y="3112848"/>
            <a:ext cx="2471431" cy="177271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/>
          <a:srcRect l="6158" b="50231"/>
          <a:stretch/>
        </p:blipFill>
        <p:spPr>
          <a:xfrm>
            <a:off x="911089" y="3109138"/>
            <a:ext cx="2460477" cy="1776428"/>
          </a:xfrm>
          <a:prstGeom prst="rect">
            <a:avLst/>
          </a:prstGeom>
        </p:spPr>
      </p:pic>
      <p:graphicFrame>
        <p:nvGraphicFramePr>
          <p:cNvPr id="11" name="オブジェクト 10"/>
          <p:cNvGraphicFramePr>
            <a:graphicFrameLocks noChangeAspect="1"/>
          </p:cNvGraphicFramePr>
          <p:nvPr>
            <p:extLst/>
          </p:nvPr>
        </p:nvGraphicFramePr>
        <p:xfrm>
          <a:off x="6011700" y="3109138"/>
          <a:ext cx="2255464" cy="1776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Acrobat Document" r:id="rId5" imgW="6278631" imgH="4945196" progId="AcroExch.Document.DC">
                  <p:embed/>
                </p:oleObj>
              </mc:Choice>
              <mc:Fallback>
                <p:oleObj name="Acrobat Document" r:id="rId5" imgW="6278631" imgH="4945196" progId="AcroExch.Document.DC">
                  <p:embed/>
                  <p:pic>
                    <p:nvPicPr>
                      <p:cNvPr id="11" name="オブジェクト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1700" y="3109138"/>
                        <a:ext cx="2255464" cy="1776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447649" y="3766519"/>
            <a:ext cx="249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Thermodynamics</a:t>
            </a:r>
            <a:endParaRPr kumimoji="1" lang="ja-JP" altLang="en-US" sz="2400" b="1" dirty="0" smtClean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00901" y="3579198"/>
            <a:ext cx="1677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Correlation</a:t>
            </a: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Functions</a:t>
            </a:r>
            <a:endParaRPr kumimoji="1" lang="ja-JP" altLang="en-US" sz="2400" b="1" dirty="0" smtClean="0">
              <a:solidFill>
                <a:srgbClr val="0070C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70497" y="3733087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Stress</a:t>
            </a:r>
            <a:endParaRPr kumimoji="1" lang="ja-JP" altLang="en-US" sz="2800" b="1" dirty="0" smtClean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301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154577" y="286328"/>
            <a:ext cx="4248000" cy="3024000"/>
            <a:chOff x="154577" y="286328"/>
            <a:chExt cx="4248000" cy="3024000"/>
          </a:xfrm>
        </p:grpSpPr>
        <p:sp>
          <p:nvSpPr>
            <p:cNvPr id="15" name="角丸四角形 14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72391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  <p:grpSp>
        <p:nvGrpSpPr>
          <p:cNvPr id="20" name="グループ化 19"/>
          <p:cNvGrpSpPr/>
          <p:nvPr/>
        </p:nvGrpSpPr>
        <p:grpSpPr>
          <a:xfrm>
            <a:off x="4681092" y="3557754"/>
            <a:ext cx="4248000" cy="3024000"/>
            <a:chOff x="4681092" y="3557754"/>
            <a:chExt cx="4248000" cy="3024000"/>
          </a:xfrm>
        </p:grpSpPr>
        <p:sp>
          <p:nvSpPr>
            <p:cNvPr id="21" name="角丸四角形 20"/>
            <p:cNvSpPr/>
            <p:nvPr/>
          </p:nvSpPr>
          <p:spPr>
            <a:xfrm>
              <a:off x="4681092" y="3557754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chemeClr val="tx1">
                <a:lumMod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111211" y="5767139"/>
              <a:ext cx="36132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Vacuum Structure</a:t>
              </a:r>
              <a:endParaRPr kumimoji="1" lang="ja-JP" altLang="en-US" sz="3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770220" y="5066358"/>
              <a:ext cx="39542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chemeClr val="bg1"/>
                  </a:solidFill>
                </a:rPr>
                <a:t>vacuum configuration</a:t>
              </a:r>
            </a:p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lang="en-US" altLang="ja-JP" sz="2400" dirty="0" smtClean="0">
                  <a:solidFill>
                    <a:schemeClr val="bg1"/>
                  </a:solidFill>
                </a:rPr>
                <a:t>mixed state on 1</a:t>
              </a:r>
              <a:r>
                <a:rPr lang="en-US" altLang="ja-JP" sz="2400" baseline="30000" dirty="0" smtClean="0">
                  <a:solidFill>
                    <a:schemeClr val="bg1"/>
                  </a:solidFill>
                </a:rPr>
                <a:t>st</a:t>
              </a:r>
              <a:r>
                <a:rPr lang="en-US" altLang="ja-JP" sz="2400" dirty="0" smtClean="0">
                  <a:solidFill>
                    <a:schemeClr val="bg1"/>
                  </a:solidFill>
                </a:rPr>
                <a:t> transition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24" name="グループ化 23"/>
            <p:cNvGrpSpPr/>
            <p:nvPr/>
          </p:nvGrpSpPr>
          <p:grpSpPr>
            <a:xfrm rot="21415799">
              <a:off x="6852332" y="3629692"/>
              <a:ext cx="1632622" cy="1576507"/>
              <a:chOff x="6816472" y="3674517"/>
              <a:chExt cx="1632622" cy="1576507"/>
            </a:xfrm>
          </p:grpSpPr>
          <p:sp>
            <p:nvSpPr>
              <p:cNvPr id="25" name="フリーフォーム 24"/>
              <p:cNvSpPr/>
              <p:nvPr/>
            </p:nvSpPr>
            <p:spPr>
              <a:xfrm>
                <a:off x="6852654" y="3731986"/>
                <a:ext cx="1004210" cy="1458267"/>
              </a:xfrm>
              <a:custGeom>
                <a:avLst/>
                <a:gdLst>
                  <a:gd name="connsiteX0" fmla="*/ 26894 w 811870"/>
                  <a:gd name="connsiteY0" fmla="*/ 1445461 h 1469838"/>
                  <a:gd name="connsiteX1" fmla="*/ 699247 w 811870"/>
                  <a:gd name="connsiteY1" fmla="*/ 1418567 h 1469838"/>
                  <a:gd name="connsiteX2" fmla="*/ 770965 w 811870"/>
                  <a:gd name="connsiteY2" fmla="*/ 988261 h 1469838"/>
                  <a:gd name="connsiteX3" fmla="*/ 510988 w 811870"/>
                  <a:gd name="connsiteY3" fmla="*/ 737249 h 1469838"/>
                  <a:gd name="connsiteX4" fmla="*/ 528918 w 811870"/>
                  <a:gd name="connsiteY4" fmla="*/ 414520 h 1469838"/>
                  <a:gd name="connsiteX5" fmla="*/ 806824 w 811870"/>
                  <a:gd name="connsiteY5" fmla="*/ 217296 h 1469838"/>
                  <a:gd name="connsiteX6" fmla="*/ 690282 w 811870"/>
                  <a:gd name="connsiteY6" fmla="*/ 38002 h 1469838"/>
                  <a:gd name="connsiteX7" fmla="*/ 466165 w 811870"/>
                  <a:gd name="connsiteY7" fmla="*/ 46967 h 1469838"/>
                  <a:gd name="connsiteX8" fmla="*/ 0 w 811870"/>
                  <a:gd name="connsiteY8" fmla="*/ 531061 h 1469838"/>
                  <a:gd name="connsiteX0" fmla="*/ 26894 w 811870"/>
                  <a:gd name="connsiteY0" fmla="*/ 1445461 h 1461408"/>
                  <a:gd name="connsiteX1" fmla="*/ 699247 w 811870"/>
                  <a:gd name="connsiteY1" fmla="*/ 1418567 h 1461408"/>
                  <a:gd name="connsiteX2" fmla="*/ 770965 w 811870"/>
                  <a:gd name="connsiteY2" fmla="*/ 988261 h 1461408"/>
                  <a:gd name="connsiteX3" fmla="*/ 510988 w 811870"/>
                  <a:gd name="connsiteY3" fmla="*/ 737249 h 1461408"/>
                  <a:gd name="connsiteX4" fmla="*/ 528918 w 811870"/>
                  <a:gd name="connsiteY4" fmla="*/ 414520 h 1461408"/>
                  <a:gd name="connsiteX5" fmla="*/ 806824 w 811870"/>
                  <a:gd name="connsiteY5" fmla="*/ 217296 h 1461408"/>
                  <a:gd name="connsiteX6" fmla="*/ 690282 w 811870"/>
                  <a:gd name="connsiteY6" fmla="*/ 38002 h 1461408"/>
                  <a:gd name="connsiteX7" fmla="*/ 466165 w 811870"/>
                  <a:gd name="connsiteY7" fmla="*/ 46967 h 1461408"/>
                  <a:gd name="connsiteX8" fmla="*/ 0 w 811870"/>
                  <a:gd name="connsiteY8" fmla="*/ 531061 h 1461408"/>
                  <a:gd name="connsiteX0" fmla="*/ 26894 w 846189"/>
                  <a:gd name="connsiteY0" fmla="*/ 1445461 h 1449193"/>
                  <a:gd name="connsiteX1" fmla="*/ 699247 w 846189"/>
                  <a:gd name="connsiteY1" fmla="*/ 1418567 h 1449193"/>
                  <a:gd name="connsiteX2" fmla="*/ 770965 w 846189"/>
                  <a:gd name="connsiteY2" fmla="*/ 988261 h 1449193"/>
                  <a:gd name="connsiteX3" fmla="*/ 510988 w 846189"/>
                  <a:gd name="connsiteY3" fmla="*/ 737249 h 1449193"/>
                  <a:gd name="connsiteX4" fmla="*/ 528918 w 846189"/>
                  <a:gd name="connsiteY4" fmla="*/ 414520 h 1449193"/>
                  <a:gd name="connsiteX5" fmla="*/ 806824 w 846189"/>
                  <a:gd name="connsiteY5" fmla="*/ 217296 h 1449193"/>
                  <a:gd name="connsiteX6" fmla="*/ 690282 w 846189"/>
                  <a:gd name="connsiteY6" fmla="*/ 38002 h 1449193"/>
                  <a:gd name="connsiteX7" fmla="*/ 466165 w 846189"/>
                  <a:gd name="connsiteY7" fmla="*/ 46967 h 1449193"/>
                  <a:gd name="connsiteX8" fmla="*/ 0 w 846189"/>
                  <a:gd name="connsiteY8" fmla="*/ 531061 h 1449193"/>
                  <a:gd name="connsiteX0" fmla="*/ 26894 w 815772"/>
                  <a:gd name="connsiteY0" fmla="*/ 1445461 h 1473209"/>
                  <a:gd name="connsiteX1" fmla="*/ 699247 w 815772"/>
                  <a:gd name="connsiteY1" fmla="*/ 1418567 h 1473209"/>
                  <a:gd name="connsiteX2" fmla="*/ 770965 w 815772"/>
                  <a:gd name="connsiteY2" fmla="*/ 988261 h 1473209"/>
                  <a:gd name="connsiteX3" fmla="*/ 510988 w 815772"/>
                  <a:gd name="connsiteY3" fmla="*/ 737249 h 1473209"/>
                  <a:gd name="connsiteX4" fmla="*/ 528918 w 815772"/>
                  <a:gd name="connsiteY4" fmla="*/ 414520 h 1473209"/>
                  <a:gd name="connsiteX5" fmla="*/ 806824 w 815772"/>
                  <a:gd name="connsiteY5" fmla="*/ 217296 h 1473209"/>
                  <a:gd name="connsiteX6" fmla="*/ 690282 w 815772"/>
                  <a:gd name="connsiteY6" fmla="*/ 38002 h 1473209"/>
                  <a:gd name="connsiteX7" fmla="*/ 466165 w 815772"/>
                  <a:gd name="connsiteY7" fmla="*/ 46967 h 1473209"/>
                  <a:gd name="connsiteX8" fmla="*/ 0 w 815772"/>
                  <a:gd name="connsiteY8" fmla="*/ 531061 h 1473209"/>
                  <a:gd name="connsiteX0" fmla="*/ 26894 w 825280"/>
                  <a:gd name="connsiteY0" fmla="*/ 1445461 h 1446908"/>
                  <a:gd name="connsiteX1" fmla="*/ 715150 w 825280"/>
                  <a:gd name="connsiteY1" fmla="*/ 1358932 h 1446908"/>
                  <a:gd name="connsiteX2" fmla="*/ 770965 w 825280"/>
                  <a:gd name="connsiteY2" fmla="*/ 988261 h 1446908"/>
                  <a:gd name="connsiteX3" fmla="*/ 510988 w 825280"/>
                  <a:gd name="connsiteY3" fmla="*/ 737249 h 1446908"/>
                  <a:gd name="connsiteX4" fmla="*/ 528918 w 825280"/>
                  <a:gd name="connsiteY4" fmla="*/ 414520 h 1446908"/>
                  <a:gd name="connsiteX5" fmla="*/ 806824 w 825280"/>
                  <a:gd name="connsiteY5" fmla="*/ 217296 h 1446908"/>
                  <a:gd name="connsiteX6" fmla="*/ 690282 w 825280"/>
                  <a:gd name="connsiteY6" fmla="*/ 38002 h 1446908"/>
                  <a:gd name="connsiteX7" fmla="*/ 466165 w 825280"/>
                  <a:gd name="connsiteY7" fmla="*/ 46967 h 1446908"/>
                  <a:gd name="connsiteX8" fmla="*/ 0 w 825280"/>
                  <a:gd name="connsiteY8" fmla="*/ 531061 h 1446908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1158"/>
                  <a:gd name="connsiteY0" fmla="*/ 1378615 h 1417089"/>
                  <a:gd name="connsiteX1" fmla="*/ 671417 w 821158"/>
                  <a:gd name="connsiteY1" fmla="*/ 1367623 h 1417089"/>
                  <a:gd name="connsiteX2" fmla="*/ 770965 w 821158"/>
                  <a:gd name="connsiteY2" fmla="*/ 921415 h 1417089"/>
                  <a:gd name="connsiteX3" fmla="*/ 510988 w 821158"/>
                  <a:gd name="connsiteY3" fmla="*/ 670403 h 1417089"/>
                  <a:gd name="connsiteX4" fmla="*/ 528918 w 821158"/>
                  <a:gd name="connsiteY4" fmla="*/ 347674 h 1417089"/>
                  <a:gd name="connsiteX5" fmla="*/ 806824 w 821158"/>
                  <a:gd name="connsiteY5" fmla="*/ 150450 h 1417089"/>
                  <a:gd name="connsiteX6" fmla="*/ 749917 w 821158"/>
                  <a:gd name="connsiteY6" fmla="*/ 26815 h 1417089"/>
                  <a:gd name="connsiteX7" fmla="*/ 482068 w 821158"/>
                  <a:gd name="connsiteY7" fmla="*/ 0 h 1417089"/>
                  <a:gd name="connsiteX8" fmla="*/ 0 w 821158"/>
                  <a:gd name="connsiteY8" fmla="*/ 464215 h 1417089"/>
                  <a:gd name="connsiteX0" fmla="*/ 26894 w 821158"/>
                  <a:gd name="connsiteY0" fmla="*/ 1378615 h 1378733"/>
                  <a:gd name="connsiteX1" fmla="*/ 671417 w 821158"/>
                  <a:gd name="connsiteY1" fmla="*/ 1367623 h 1378733"/>
                  <a:gd name="connsiteX2" fmla="*/ 770965 w 821158"/>
                  <a:gd name="connsiteY2" fmla="*/ 921415 h 1378733"/>
                  <a:gd name="connsiteX3" fmla="*/ 510988 w 821158"/>
                  <a:gd name="connsiteY3" fmla="*/ 670403 h 1378733"/>
                  <a:gd name="connsiteX4" fmla="*/ 528918 w 821158"/>
                  <a:gd name="connsiteY4" fmla="*/ 347674 h 1378733"/>
                  <a:gd name="connsiteX5" fmla="*/ 806824 w 821158"/>
                  <a:gd name="connsiteY5" fmla="*/ 150450 h 1378733"/>
                  <a:gd name="connsiteX6" fmla="*/ 749917 w 821158"/>
                  <a:gd name="connsiteY6" fmla="*/ 26815 h 1378733"/>
                  <a:gd name="connsiteX7" fmla="*/ 482068 w 821158"/>
                  <a:gd name="connsiteY7" fmla="*/ 0 h 1378733"/>
                  <a:gd name="connsiteX8" fmla="*/ 0 w 821158"/>
                  <a:gd name="connsiteY8" fmla="*/ 464215 h 1378733"/>
                  <a:gd name="connsiteX0" fmla="*/ 0 w 830045"/>
                  <a:gd name="connsiteY0" fmla="*/ 1378615 h 1378733"/>
                  <a:gd name="connsiteX1" fmla="*/ 680304 w 830045"/>
                  <a:gd name="connsiteY1" fmla="*/ 1367623 h 1378733"/>
                  <a:gd name="connsiteX2" fmla="*/ 779852 w 830045"/>
                  <a:gd name="connsiteY2" fmla="*/ 921415 h 1378733"/>
                  <a:gd name="connsiteX3" fmla="*/ 519875 w 830045"/>
                  <a:gd name="connsiteY3" fmla="*/ 670403 h 1378733"/>
                  <a:gd name="connsiteX4" fmla="*/ 537805 w 830045"/>
                  <a:gd name="connsiteY4" fmla="*/ 347674 h 1378733"/>
                  <a:gd name="connsiteX5" fmla="*/ 815711 w 830045"/>
                  <a:gd name="connsiteY5" fmla="*/ 150450 h 1378733"/>
                  <a:gd name="connsiteX6" fmla="*/ 758804 w 830045"/>
                  <a:gd name="connsiteY6" fmla="*/ 26815 h 1378733"/>
                  <a:gd name="connsiteX7" fmla="*/ 490955 w 830045"/>
                  <a:gd name="connsiteY7" fmla="*/ 0 h 1378733"/>
                  <a:gd name="connsiteX8" fmla="*/ 8887 w 830045"/>
                  <a:gd name="connsiteY8" fmla="*/ 464215 h 1378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0045" h="1378733">
                    <a:moveTo>
                      <a:pt x="0" y="1378615"/>
                    </a:moveTo>
                    <a:cubicBezTo>
                      <a:pt x="305975" y="1379414"/>
                      <a:pt x="448951" y="1376237"/>
                      <a:pt x="680304" y="1367623"/>
                    </a:cubicBezTo>
                    <a:cubicBezTo>
                      <a:pt x="863950" y="1263593"/>
                      <a:pt x="806590" y="1037618"/>
                      <a:pt x="779852" y="921415"/>
                    </a:cubicBezTo>
                    <a:cubicBezTo>
                      <a:pt x="753114" y="805212"/>
                      <a:pt x="560216" y="766026"/>
                      <a:pt x="519875" y="670403"/>
                    </a:cubicBezTo>
                    <a:cubicBezTo>
                      <a:pt x="479534" y="574780"/>
                      <a:pt x="488499" y="434333"/>
                      <a:pt x="537805" y="347674"/>
                    </a:cubicBezTo>
                    <a:cubicBezTo>
                      <a:pt x="587111" y="261015"/>
                      <a:pt x="778878" y="203926"/>
                      <a:pt x="815711" y="150450"/>
                    </a:cubicBezTo>
                    <a:cubicBezTo>
                      <a:pt x="852544" y="96974"/>
                      <a:pt x="812930" y="51890"/>
                      <a:pt x="758804" y="26815"/>
                    </a:cubicBezTo>
                    <a:cubicBezTo>
                      <a:pt x="704678" y="1740"/>
                      <a:pt x="633832" y="5289"/>
                      <a:pt x="490955" y="0"/>
                    </a:cubicBezTo>
                    <a:cubicBezTo>
                      <a:pt x="391811" y="86151"/>
                      <a:pt x="184446" y="263256"/>
                      <a:pt x="8887" y="464215"/>
                    </a:cubicBezTo>
                  </a:path>
                </a:pathLst>
              </a:custGeom>
              <a:solidFill>
                <a:srgbClr val="0070C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/>
              <p:cNvSpPr/>
              <p:nvPr/>
            </p:nvSpPr>
            <p:spPr>
              <a:xfrm>
                <a:off x="7311224" y="3731985"/>
                <a:ext cx="1065475" cy="1458267"/>
              </a:xfrm>
              <a:custGeom>
                <a:avLst/>
                <a:gdLst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07600"/>
                  <a:gd name="connsiteX1" fmla="*/ 477842 w 974799"/>
                  <a:gd name="connsiteY1" fmla="*/ 1398912 h 1407600"/>
                  <a:gd name="connsiteX2" fmla="*/ 143888 w 974799"/>
                  <a:gd name="connsiteY2" fmla="*/ 1383010 h 1407600"/>
                  <a:gd name="connsiteX3" fmla="*/ 294962 w 974799"/>
                  <a:gd name="connsiteY3" fmla="*/ 1116641 h 1407600"/>
                  <a:gd name="connsiteX4" fmla="*/ 84253 w 974799"/>
                  <a:gd name="connsiteY4" fmla="*/ 770759 h 1407600"/>
                  <a:gd name="connsiteX5" fmla="*/ 12691 w 974799"/>
                  <a:gd name="connsiteY5" fmla="*/ 389097 h 1407600"/>
                  <a:gd name="connsiteX6" fmla="*/ 326768 w 974799"/>
                  <a:gd name="connsiteY6" fmla="*/ 154533 h 1407600"/>
                  <a:gd name="connsiteX7" fmla="*/ 223401 w 974799"/>
                  <a:gd name="connsiteY7" fmla="*/ 11410 h 1407600"/>
                  <a:gd name="connsiteX8" fmla="*/ 962872 w 974799"/>
                  <a:gd name="connsiteY8" fmla="*/ 19361 h 1407600"/>
                  <a:gd name="connsiteX0" fmla="*/ 974799 w 974799"/>
                  <a:gd name="connsiteY0" fmla="*/ 933761 h 1398912"/>
                  <a:gd name="connsiteX1" fmla="*/ 477842 w 974799"/>
                  <a:gd name="connsiteY1" fmla="*/ 1398912 h 1398912"/>
                  <a:gd name="connsiteX2" fmla="*/ 131961 w 974799"/>
                  <a:gd name="connsiteY2" fmla="*/ 1359156 h 1398912"/>
                  <a:gd name="connsiteX3" fmla="*/ 294962 w 974799"/>
                  <a:gd name="connsiteY3" fmla="*/ 1116641 h 1398912"/>
                  <a:gd name="connsiteX4" fmla="*/ 84253 w 974799"/>
                  <a:gd name="connsiteY4" fmla="*/ 770759 h 1398912"/>
                  <a:gd name="connsiteX5" fmla="*/ 12691 w 974799"/>
                  <a:gd name="connsiteY5" fmla="*/ 389097 h 1398912"/>
                  <a:gd name="connsiteX6" fmla="*/ 326768 w 974799"/>
                  <a:gd name="connsiteY6" fmla="*/ 154533 h 1398912"/>
                  <a:gd name="connsiteX7" fmla="*/ 223401 w 974799"/>
                  <a:gd name="connsiteY7" fmla="*/ 11410 h 1398912"/>
                  <a:gd name="connsiteX8" fmla="*/ 962872 w 974799"/>
                  <a:gd name="connsiteY8" fmla="*/ 19361 h 1398912"/>
                  <a:gd name="connsiteX0" fmla="*/ 974874 w 974874"/>
                  <a:gd name="connsiteY0" fmla="*/ 933761 h 1398912"/>
                  <a:gd name="connsiteX1" fmla="*/ 477917 w 974874"/>
                  <a:gd name="connsiteY1" fmla="*/ 1398912 h 1398912"/>
                  <a:gd name="connsiteX2" fmla="*/ 132036 w 974874"/>
                  <a:gd name="connsiteY2" fmla="*/ 1359156 h 1398912"/>
                  <a:gd name="connsiteX3" fmla="*/ 299013 w 974874"/>
                  <a:gd name="connsiteY3" fmla="*/ 1120616 h 1398912"/>
                  <a:gd name="connsiteX4" fmla="*/ 84328 w 974874"/>
                  <a:gd name="connsiteY4" fmla="*/ 770759 h 1398912"/>
                  <a:gd name="connsiteX5" fmla="*/ 12766 w 974874"/>
                  <a:gd name="connsiteY5" fmla="*/ 389097 h 1398912"/>
                  <a:gd name="connsiteX6" fmla="*/ 326843 w 974874"/>
                  <a:gd name="connsiteY6" fmla="*/ 154533 h 1398912"/>
                  <a:gd name="connsiteX7" fmla="*/ 223476 w 974874"/>
                  <a:gd name="connsiteY7" fmla="*/ 11410 h 1398912"/>
                  <a:gd name="connsiteX8" fmla="*/ 962947 w 974874"/>
                  <a:gd name="connsiteY8" fmla="*/ 19361 h 1398912"/>
                  <a:gd name="connsiteX0" fmla="*/ 972956 w 972956"/>
                  <a:gd name="connsiteY0" fmla="*/ 933761 h 1398912"/>
                  <a:gd name="connsiteX1" fmla="*/ 475999 w 972956"/>
                  <a:gd name="connsiteY1" fmla="*/ 1398912 h 1398912"/>
                  <a:gd name="connsiteX2" fmla="*/ 130118 w 972956"/>
                  <a:gd name="connsiteY2" fmla="*/ 1359156 h 1398912"/>
                  <a:gd name="connsiteX3" fmla="*/ 297095 w 972956"/>
                  <a:gd name="connsiteY3" fmla="*/ 1120616 h 1398912"/>
                  <a:gd name="connsiteX4" fmla="*/ 181801 w 972956"/>
                  <a:gd name="connsiteY4" fmla="*/ 874126 h 1398912"/>
                  <a:gd name="connsiteX5" fmla="*/ 82410 w 972956"/>
                  <a:gd name="connsiteY5" fmla="*/ 770759 h 1398912"/>
                  <a:gd name="connsiteX6" fmla="*/ 10848 w 972956"/>
                  <a:gd name="connsiteY6" fmla="*/ 389097 h 1398912"/>
                  <a:gd name="connsiteX7" fmla="*/ 324925 w 972956"/>
                  <a:gd name="connsiteY7" fmla="*/ 154533 h 1398912"/>
                  <a:gd name="connsiteX8" fmla="*/ 221558 w 972956"/>
                  <a:gd name="connsiteY8" fmla="*/ 11410 h 1398912"/>
                  <a:gd name="connsiteX9" fmla="*/ 961029 w 972956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321130 w 996991"/>
                  <a:gd name="connsiteY3" fmla="*/ 1120616 h 1398912"/>
                  <a:gd name="connsiteX4" fmla="*/ 205836 w 996991"/>
                  <a:gd name="connsiteY4" fmla="*/ 874126 h 1398912"/>
                  <a:gd name="connsiteX5" fmla="*/ 26932 w 996991"/>
                  <a:gd name="connsiteY5" fmla="*/ 675343 h 1398912"/>
                  <a:gd name="connsiteX6" fmla="*/ 34883 w 996991"/>
                  <a:gd name="connsiteY6" fmla="*/ 389097 h 1398912"/>
                  <a:gd name="connsiteX7" fmla="*/ 348960 w 996991"/>
                  <a:gd name="connsiteY7" fmla="*/ 154533 h 1398912"/>
                  <a:gd name="connsiteX8" fmla="*/ 245593 w 996991"/>
                  <a:gd name="connsiteY8" fmla="*/ 11410 h 1398912"/>
                  <a:gd name="connsiteX9" fmla="*/ 985064 w 996991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321130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297276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2189 w 992189"/>
                  <a:gd name="connsiteY0" fmla="*/ 935225 h 1400376"/>
                  <a:gd name="connsiteX1" fmla="*/ 495232 w 992189"/>
                  <a:gd name="connsiteY1" fmla="*/ 1400376 h 1400376"/>
                  <a:gd name="connsiteX2" fmla="*/ 149351 w 992189"/>
                  <a:gd name="connsiteY2" fmla="*/ 1360620 h 1400376"/>
                  <a:gd name="connsiteX3" fmla="*/ 244767 w 992189"/>
                  <a:gd name="connsiteY3" fmla="*/ 1308936 h 1400376"/>
                  <a:gd name="connsiteX4" fmla="*/ 292474 w 992189"/>
                  <a:gd name="connsiteY4" fmla="*/ 1122080 h 1400376"/>
                  <a:gd name="connsiteX5" fmla="*/ 201034 w 992189"/>
                  <a:gd name="connsiteY5" fmla="*/ 875590 h 1400376"/>
                  <a:gd name="connsiteX6" fmla="*/ 22130 w 992189"/>
                  <a:gd name="connsiteY6" fmla="*/ 676807 h 1400376"/>
                  <a:gd name="connsiteX7" fmla="*/ 30081 w 992189"/>
                  <a:gd name="connsiteY7" fmla="*/ 390561 h 1400376"/>
                  <a:gd name="connsiteX8" fmla="*/ 268620 w 992189"/>
                  <a:gd name="connsiteY8" fmla="*/ 175875 h 1400376"/>
                  <a:gd name="connsiteX9" fmla="*/ 240791 w 992189"/>
                  <a:gd name="connsiteY9" fmla="*/ 12874 h 1400376"/>
                  <a:gd name="connsiteX10" fmla="*/ 980262 w 992189"/>
                  <a:gd name="connsiteY10" fmla="*/ 20825 h 1400376"/>
                  <a:gd name="connsiteX0" fmla="*/ 1022992 w 1022992"/>
                  <a:gd name="connsiteY0" fmla="*/ 935225 h 1400376"/>
                  <a:gd name="connsiteX1" fmla="*/ 526035 w 1022992"/>
                  <a:gd name="connsiteY1" fmla="*/ 1400376 h 1400376"/>
                  <a:gd name="connsiteX2" fmla="*/ 180154 w 1022992"/>
                  <a:gd name="connsiteY2" fmla="*/ 1360620 h 1400376"/>
                  <a:gd name="connsiteX3" fmla="*/ 275570 w 1022992"/>
                  <a:gd name="connsiteY3" fmla="*/ 1308936 h 1400376"/>
                  <a:gd name="connsiteX4" fmla="*/ 323277 w 1022992"/>
                  <a:gd name="connsiteY4" fmla="*/ 1122080 h 1400376"/>
                  <a:gd name="connsiteX5" fmla="*/ 231837 w 1022992"/>
                  <a:gd name="connsiteY5" fmla="*/ 875590 h 1400376"/>
                  <a:gd name="connsiteX6" fmla="*/ 52933 w 1022992"/>
                  <a:gd name="connsiteY6" fmla="*/ 676807 h 1400376"/>
                  <a:gd name="connsiteX7" fmla="*/ 17152 w 1022992"/>
                  <a:gd name="connsiteY7" fmla="*/ 406464 h 1400376"/>
                  <a:gd name="connsiteX8" fmla="*/ 299423 w 1022992"/>
                  <a:gd name="connsiteY8" fmla="*/ 175875 h 1400376"/>
                  <a:gd name="connsiteX9" fmla="*/ 271594 w 1022992"/>
                  <a:gd name="connsiteY9" fmla="*/ 12874 h 1400376"/>
                  <a:gd name="connsiteX10" fmla="*/ 1011065 w 1022992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4167" h="1387502">
                    <a:moveTo>
                      <a:pt x="1024167" y="922351"/>
                    </a:moveTo>
                    <a:cubicBezTo>
                      <a:pt x="817101" y="1109538"/>
                      <a:pt x="689549" y="1237090"/>
                      <a:pt x="527210" y="1387502"/>
                    </a:cubicBezTo>
                    <a:cubicBezTo>
                      <a:pt x="356920" y="1382864"/>
                      <a:pt x="223073" y="1362986"/>
                      <a:pt x="181329" y="1347746"/>
                    </a:cubicBezTo>
                    <a:cubicBezTo>
                      <a:pt x="139585" y="1332506"/>
                      <a:pt x="248916" y="1335819"/>
                      <a:pt x="276745" y="1296062"/>
                    </a:cubicBezTo>
                    <a:cubicBezTo>
                      <a:pt x="304574" y="1256305"/>
                      <a:pt x="331741" y="1181430"/>
                      <a:pt x="324452" y="1109206"/>
                    </a:cubicBezTo>
                    <a:cubicBezTo>
                      <a:pt x="317163" y="1036982"/>
                      <a:pt x="268793" y="921025"/>
                      <a:pt x="233012" y="862716"/>
                    </a:cubicBezTo>
                    <a:cubicBezTo>
                      <a:pt x="197231" y="804407"/>
                      <a:pt x="85913" y="797779"/>
                      <a:pt x="50132" y="719592"/>
                    </a:cubicBezTo>
                    <a:cubicBezTo>
                      <a:pt x="14351" y="641405"/>
                      <a:pt x="-23417" y="486355"/>
                      <a:pt x="18327" y="393590"/>
                    </a:cubicBezTo>
                    <a:cubicBezTo>
                      <a:pt x="60071" y="300825"/>
                      <a:pt x="258191" y="228599"/>
                      <a:pt x="300598" y="163001"/>
                    </a:cubicBezTo>
                    <a:cubicBezTo>
                      <a:pt x="343005" y="97403"/>
                      <a:pt x="181992" y="105355"/>
                      <a:pt x="272769" y="0"/>
                    </a:cubicBezTo>
                    <a:lnTo>
                      <a:pt x="1012240" y="7951"/>
                    </a:lnTo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7" name="Picture 76" descr="lattice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6472" y="3674517"/>
                <a:ext cx="1632622" cy="1576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8" name="グループ化 27"/>
          <p:cNvGrpSpPr/>
          <p:nvPr/>
        </p:nvGrpSpPr>
        <p:grpSpPr>
          <a:xfrm>
            <a:off x="4682954" y="286326"/>
            <a:ext cx="4248000" cy="3024000"/>
            <a:chOff x="4682954" y="286326"/>
            <a:chExt cx="4248000" cy="3024000"/>
          </a:xfrm>
        </p:grpSpPr>
        <p:sp>
          <p:nvSpPr>
            <p:cNvPr id="29" name="角丸四角形 28"/>
            <p:cNvSpPr/>
            <p:nvPr/>
          </p:nvSpPr>
          <p:spPr>
            <a:xfrm>
              <a:off x="4682954" y="286326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B3D9F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355765" y="496414"/>
              <a:ext cx="3368743" cy="97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Fluctuations and</a:t>
              </a:r>
            </a:p>
            <a:p>
              <a:pPr algn="r">
                <a:lnSpc>
                  <a:spcPct val="80000"/>
                </a:lnSpc>
              </a:pPr>
              <a:r>
                <a:rPr kumimoji="1"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Correlations</a:t>
              </a:r>
              <a:endParaRPr kumimoji="1" lang="ja-JP" altLang="en-US" sz="36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5403984" y="1470551"/>
              <a:ext cx="3320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</a:rPr>
                <a:t>viscosity, specific heat, ... </a:t>
              </a:r>
            </a:p>
          </p:txBody>
        </p:sp>
        <p:pic>
          <p:nvPicPr>
  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eta = \langle T_{12}; T_{12} \rangle&#10;\end{align*}&lt;/body&gt;&#10;  &lt;fcolor&gt;FF0000FF&lt;/fcolor&gt;&#10;  &lt;bcolor&gt;FFFFFFFF&lt;/bcolor&gt;&#10;  &lt;transparent&gt;True&lt;/transparent&gt;&#10;  &lt;resolution&gt;1800&lt;/resolution&gt;&#10;  &lt;imageh&gt;249&lt;/imageh&gt;&#10;  &lt;imagew&gt;1447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972" y="2606144"/>
              <a:ext cx="2343055" cy="403193"/>
            </a:xfrm>
            <a:prstGeom prst="rect">
              <a:avLst/>
            </a:prstGeom>
          </p:spPr>
        </p:pic>
        <p:pic>
          <p:nvPicPr>
  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1441" y="1973521"/>
              <a:ext cx="2017586" cy="459867"/>
            </a:xfrm>
            <a:prstGeom prst="rect">
              <a:avLst/>
            </a:prstGeom>
          </p:spPr>
        </p:pic>
      </p:grpSp>
      <p:grpSp>
        <p:nvGrpSpPr>
          <p:cNvPr id="34" name="グループ化 33"/>
          <p:cNvGrpSpPr/>
          <p:nvPr/>
        </p:nvGrpSpPr>
        <p:grpSpPr>
          <a:xfrm>
            <a:off x="123974" y="3557517"/>
            <a:ext cx="4248000" cy="3024000"/>
            <a:chOff x="123974" y="3557517"/>
            <a:chExt cx="4248000" cy="3024000"/>
          </a:xfrm>
        </p:grpSpPr>
        <p:sp>
          <p:nvSpPr>
            <p:cNvPr id="35" name="角丸四角形 34"/>
            <p:cNvSpPr/>
            <p:nvPr/>
          </p:nvSpPr>
          <p:spPr>
            <a:xfrm>
              <a:off x="123974" y="3557517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FF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50594" y="5767260"/>
              <a:ext cx="3495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9900"/>
                  </a:solidFill>
                  <a:latin typeface="Calibri" panose="020F0502020204030204" pitchFamily="34" charset="0"/>
                </a:rPr>
                <a:t>Hadron Structure</a:t>
              </a:r>
              <a:endParaRPr kumimoji="1" lang="ja-JP" altLang="en-US" sz="3600" b="1" dirty="0">
                <a:solidFill>
                  <a:srgbClr val="FF99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350594" y="5074919"/>
              <a:ext cx="28841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rgbClr val="FF9900"/>
                  </a:solidFill>
                </a:rPr>
                <a:t>flux tube / hadrons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ja-JP" sz="2400" dirty="0" smtClean="0">
                  <a:solidFill>
                    <a:srgbClr val="FF9900"/>
                  </a:solidFill>
                </a:rPr>
                <a:t>stress</a:t>
              </a:r>
              <a:r>
                <a:rPr kumimoji="1" lang="en-US" altLang="ja-JP" sz="2400" dirty="0" smtClean="0">
                  <a:solidFill>
                    <a:srgbClr val="FF9900"/>
                  </a:solidFill>
                </a:rPr>
                <a:t> distribution</a:t>
              </a:r>
              <a:endParaRPr kumimoji="1" lang="ja-JP" altLang="en-US" sz="2400" dirty="0">
                <a:solidFill>
                  <a:srgbClr val="FF9900"/>
                </a:solidFill>
              </a:endParaRPr>
            </a:p>
          </p:txBody>
        </p:sp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619016">
              <a:off x="304345" y="3740753"/>
              <a:ext cx="2062110" cy="1012464"/>
            </a:xfrm>
            <a:prstGeom prst="rect">
              <a:avLst/>
            </a:prstGeom>
          </p:spPr>
        </p:pic>
        <p:pic>
          <p:nvPicPr>
            <p:cNvPr id="39" name="Picture 76" descr="lattic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84150">
              <a:off x="2365640" y="3871106"/>
              <a:ext cx="1322890" cy="1277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円/楕円 33"/>
            <p:cNvSpPr/>
            <p:nvPr/>
          </p:nvSpPr>
          <p:spPr>
            <a:xfrm>
              <a:off x="2503783" y="4028655"/>
              <a:ext cx="1008000" cy="1008000"/>
            </a:xfrm>
            <a:prstGeom prst="ellipse">
              <a:avLst/>
            </a:prstGeom>
            <a:solidFill>
              <a:srgbClr val="B3D9FF">
                <a:alpha val="50000"/>
              </a:srgbClr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14"/>
            <p:cNvSpPr/>
            <p:nvPr/>
          </p:nvSpPr>
          <p:spPr>
            <a:xfrm>
              <a:off x="2798743" y="4162546"/>
              <a:ext cx="360000" cy="360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31"/>
            <p:cNvSpPr/>
            <p:nvPr/>
          </p:nvSpPr>
          <p:spPr>
            <a:xfrm>
              <a:off x="2983606" y="4438394"/>
              <a:ext cx="360000" cy="360000"/>
            </a:xfrm>
            <a:prstGeom prst="ellipse">
              <a:avLst/>
            </a:prstGeom>
            <a:solidFill>
              <a:srgbClr val="0070C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32"/>
            <p:cNvSpPr/>
            <p:nvPr/>
          </p:nvSpPr>
          <p:spPr>
            <a:xfrm>
              <a:off x="2657720" y="4466670"/>
              <a:ext cx="360000" cy="360000"/>
            </a:xfrm>
            <a:prstGeom prst="ellipse">
              <a:avLst/>
            </a:prstGeom>
            <a:solidFill>
              <a:srgbClr val="00B05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solidFill>
            <a:srgbClr val="424E5B"/>
          </a:solidFill>
          <a:ln w="12700" cap="flat" cmpd="sng" algn="ctr">
            <a:noFill/>
            <a:prstDash val="solid"/>
          </a:ln>
          <a:effectLst>
            <a:softEdge rad="889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If we have</a:t>
            </a:r>
            <a:endParaRPr lang="ja-JP" altLang="en-US" sz="32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1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258501"/>
            <a:ext cx="898118" cy="898118"/>
          </a:xfrm>
          <a:prstGeom prst="rect">
            <a:avLst/>
          </a:prstGeom>
          <a:effectLst>
            <a:glow rad="228600">
              <a:srgbClr val="808DA9">
                <a:satMod val="175000"/>
                <a:alpha val="40000"/>
              </a:srgbClr>
            </a:glow>
          </a:effectLst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3892534"/>
            <a:ext cx="837534" cy="501297"/>
          </a:xfrm>
          <a:prstGeom prst="rect">
            <a:avLst/>
          </a:prstGeom>
          <a:effectLst>
            <a:glow rad="228600">
              <a:srgbClr val="808DA9">
                <a:satMod val="175000"/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66061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04" y="3994696"/>
            <a:ext cx="4087729" cy="2947691"/>
          </a:xfrm>
          <a:prstGeom prst="rect">
            <a:avLst/>
          </a:prstGeom>
          <a:scene3d>
            <a:camera prst="perspectiveContrastingLeftFacing"/>
            <a:lightRig rig="freezing" dir="t"/>
          </a:scene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7304" y="1444689"/>
            <a:ext cx="7768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The analysis of e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nergy-momentum tensor on the lattice </a:t>
            </a: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is now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available, and various </a:t>
            </a:r>
            <a:r>
              <a:rPr lang="en-US" altLang="ja-JP" sz="2400" dirty="0" err="1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stuides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are ongoing!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gradient flow method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determination of Z</a:t>
            </a:r>
            <a:r>
              <a:rPr lang="en-US" altLang="ja-JP" sz="2400" baseline="-250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6</a:t>
            </a: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, Z</a:t>
            </a:r>
            <a:r>
              <a:rPr lang="en-US" altLang="ja-JP" sz="2400" baseline="-250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3</a:t>
            </a: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, Z</a:t>
            </a:r>
            <a:r>
              <a:rPr lang="en-US" altLang="ja-JP" sz="2400" baseline="-250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1</a:t>
            </a: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/ multilevel algorithm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032" y="3112848"/>
            <a:ext cx="2471431" cy="177271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/>
          <a:srcRect l="6158" b="50231"/>
          <a:stretch/>
        </p:blipFill>
        <p:spPr>
          <a:xfrm>
            <a:off x="911089" y="3109138"/>
            <a:ext cx="2460477" cy="177642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47304" y="4980354"/>
            <a:ext cx="74284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3200" b="1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  <a:sym typeface="Wingdings" panose="05000000000000000000" pitchFamily="2" charset="2"/>
              </a:rPr>
              <a:t>So many future studies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Flux tube at </a:t>
            </a:r>
            <a:r>
              <a:rPr lang="en-US" altLang="ja-JP" sz="2800" b="1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nonzero temperature</a:t>
            </a:r>
            <a:endParaRPr lang="en-US" altLang="ja-JP" sz="2800" b="1" dirty="0">
              <a:solidFill>
                <a:srgbClr val="FFFF00"/>
              </a:solidFill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8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EMT distribution </a:t>
            </a:r>
            <a:r>
              <a:rPr lang="en-US" altLang="ja-JP" sz="2800" b="1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inside </a:t>
            </a:r>
            <a:r>
              <a:rPr lang="en-US" altLang="ja-JP" sz="2800" b="1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hadrons</a:t>
            </a:r>
            <a:endParaRPr lang="en-US" altLang="ja-JP" sz="2800" b="1" dirty="0">
              <a:solidFill>
                <a:srgbClr val="FFFF00"/>
              </a:solidFill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viscosity /</a:t>
            </a:r>
            <a:r>
              <a:rPr lang="ja-JP" altLang="en-US" sz="24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</a:t>
            </a:r>
            <a:r>
              <a:rPr lang="en-US" altLang="ja-JP" sz="2400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other operators / instantons / </a:t>
            </a:r>
            <a:r>
              <a:rPr lang="en-US" altLang="ja-JP" sz="2400" b="1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full QCD</a:t>
            </a:r>
            <a:endParaRPr lang="en-US" altLang="ja-JP" sz="2400" b="1" dirty="0">
              <a:solidFill>
                <a:srgbClr val="FFFF00"/>
              </a:solidFill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598148"/>
              </p:ext>
            </p:extLst>
          </p:nvPr>
        </p:nvGraphicFramePr>
        <p:xfrm>
          <a:off x="6011700" y="3109138"/>
          <a:ext cx="2255464" cy="1776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Acrobat Document" r:id="rId6" imgW="6278631" imgH="4945196" progId="AcroExch.Document.DC">
                  <p:embed/>
                </p:oleObj>
              </mc:Choice>
              <mc:Fallback>
                <p:oleObj name="Acrobat Document" r:id="rId6" imgW="6278631" imgH="4945196" progId="AcroExch.Document.DC">
                  <p:embed/>
                  <p:pic>
                    <p:nvPicPr>
                      <p:cNvPr id="4" name="オブジェクト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11700" y="3109138"/>
                        <a:ext cx="2255464" cy="1776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447649" y="3766519"/>
            <a:ext cx="249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Thermodynamics</a:t>
            </a:r>
            <a:endParaRPr kumimoji="1" lang="ja-JP" altLang="en-US" sz="2400" b="1" dirty="0" smtClean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00901" y="3579198"/>
            <a:ext cx="1677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Correlation</a:t>
            </a: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Functions</a:t>
            </a:r>
            <a:endParaRPr kumimoji="1" lang="ja-JP" altLang="en-US" sz="2400" b="1" dirty="0" smtClean="0">
              <a:solidFill>
                <a:srgbClr val="0070C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70497" y="3733087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Stress</a:t>
            </a:r>
            <a:endParaRPr kumimoji="1" lang="ja-JP" altLang="en-US" sz="2800" b="1" dirty="0" smtClean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55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7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Simulation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37132" y="1089566"/>
            <a:ext cx="2513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FlowQCD</a:t>
            </a:r>
            <a:r>
              <a:rPr lang="en-US" altLang="ja-JP" sz="2000" dirty="0" smtClean="0"/>
              <a:t>, </a:t>
            </a:r>
          </a:p>
          <a:p>
            <a:r>
              <a:rPr lang="en-US" altLang="ja-JP" sz="2000" dirty="0" smtClean="0"/>
              <a:t>PR</a:t>
            </a:r>
            <a:r>
              <a:rPr lang="en-US" altLang="ja-JP" sz="2000" b="1" dirty="0" smtClean="0"/>
              <a:t>D94</a:t>
            </a:r>
            <a:r>
              <a:rPr lang="en-US" altLang="ja-JP" sz="2000" dirty="0" smtClean="0"/>
              <a:t>, 114512 (2016)</a:t>
            </a:r>
            <a:endParaRPr kumimoji="1" lang="ja-JP" altLang="en-US" sz="2000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4127530" y="1408869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91563" y="1426065"/>
            <a:ext cx="425937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Expectation values of </a:t>
            </a:r>
            <a:r>
              <a:rPr kumimoji="1" lang="en-US" altLang="ja-JP" sz="2800" i="1" dirty="0" err="1" smtClean="0"/>
              <a:t>T</a:t>
            </a:r>
            <a:r>
              <a:rPr kumimoji="1" lang="en-US" altLang="ja-JP" sz="2800" baseline="-25000" dirty="0" err="1" smtClean="0">
                <a:latin typeface="Symbol" panose="05050102010706020507" pitchFamily="18" charset="2"/>
              </a:rPr>
              <a:t>mn</a:t>
            </a:r>
            <a:endParaRPr kumimoji="1" lang="en-US" altLang="ja-JP" sz="2800" baseline="-25000" dirty="0" smtClean="0">
              <a:latin typeface="Symbol" panose="050501020107060205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SU(3) YM theory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Wilson gauge action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Parameters: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endParaRPr kumimoji="1" lang="en-US" altLang="ja-JP" sz="2800" dirty="0"/>
          </a:p>
          <a:p>
            <a:pPr marL="457200" indent="-457200">
              <a:buFont typeface="Wingdings" panose="05000000000000000000" pitchFamily="2" charset="2"/>
              <a:buChar char="p"/>
            </a:pPr>
            <a:endParaRPr lang="en-US" altLang="ja-JP" sz="28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0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Scale from gradient flow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53884" y="3146746"/>
            <a:ext cx="3723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 smtClean="0">
                <a:solidFill>
                  <a:srgbClr val="FFFF00"/>
                </a:solidFill>
              </a:rPr>
              <a:t>N</a:t>
            </a:r>
            <a:r>
              <a:rPr lang="en-US" altLang="ja-JP" sz="2400" baseline="-25000" dirty="0" err="1" smtClean="0">
                <a:solidFill>
                  <a:srgbClr val="FFFF00"/>
                </a:solidFill>
              </a:rPr>
              <a:t>t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400" dirty="0">
                <a:solidFill>
                  <a:srgbClr val="FFFF00"/>
                </a:solidFill>
              </a:rPr>
              <a:t>= </a:t>
            </a:r>
            <a:r>
              <a:rPr lang="en-US" altLang="ja-JP" sz="2400" dirty="0" smtClean="0">
                <a:solidFill>
                  <a:srgbClr val="FFFF00"/>
                </a:solidFill>
              </a:rPr>
              <a:t>12, 16, 20-24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FFFF00"/>
                </a:solidFill>
              </a:rPr>
              <a:t>aspect ratio 5.3&lt;N</a:t>
            </a:r>
            <a:r>
              <a:rPr lang="en-US" altLang="ja-JP" sz="2400" baseline="-25000" dirty="0" smtClean="0">
                <a:solidFill>
                  <a:srgbClr val="FFFF00"/>
                </a:solidFill>
              </a:rPr>
              <a:t>s</a:t>
            </a:r>
            <a:r>
              <a:rPr lang="en-US" altLang="ja-JP" sz="2400" dirty="0" smtClean="0">
                <a:solidFill>
                  <a:srgbClr val="FFFF00"/>
                </a:solidFill>
              </a:rPr>
              <a:t>/</a:t>
            </a:r>
            <a:r>
              <a:rPr lang="en-US" altLang="ja-JP" sz="2400" dirty="0" err="1" smtClean="0">
                <a:solidFill>
                  <a:srgbClr val="FFFF00"/>
                </a:solidFill>
              </a:rPr>
              <a:t>N</a:t>
            </a:r>
            <a:r>
              <a:rPr lang="en-US" altLang="ja-JP" sz="2400" baseline="-25000" dirty="0" err="1" smtClean="0">
                <a:solidFill>
                  <a:srgbClr val="FFFF00"/>
                </a:solidFill>
              </a:rPr>
              <a:t>t</a:t>
            </a:r>
            <a:r>
              <a:rPr lang="en-US" altLang="ja-JP" sz="2400" dirty="0" smtClean="0">
                <a:solidFill>
                  <a:srgbClr val="FFFF00"/>
                </a:solidFill>
              </a:rPr>
              <a:t>&lt;8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rgbClr val="FFFF00"/>
                </a:solidFill>
              </a:rPr>
              <a:t>1500~2000 configurations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81369" y="5620140"/>
            <a:ext cx="2496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FlowQCD</a:t>
            </a:r>
            <a:r>
              <a:rPr kumimoji="1" lang="en-US" altLang="ja-JP" sz="2000" dirty="0" smtClean="0"/>
              <a:t>,</a:t>
            </a:r>
            <a:r>
              <a:rPr lang="en-US" altLang="ja-JP" sz="2000" dirty="0" smtClean="0"/>
              <a:t> 1503.06516</a:t>
            </a:r>
            <a:endParaRPr kumimoji="1" lang="ja-JP" altLang="en-US" sz="20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to a T_c ~{\rm and}~ a\Lambda_{\rm MS}&#10;\end{align*}&lt;/body&gt;&#10;  &lt;fcolor&gt;FFFFFFFF&lt;/fcolor&gt;&#10;  &lt;bcolor&gt;FFFFFFFF&lt;/bcolor&gt;&#10;  &lt;transparent&gt;True&lt;/transparent&gt;&#10;  &lt;resolution&gt;1800&lt;/resolution&gt;&#10;  &lt;imageh&gt;215&lt;/imageh&gt;&#10;  &lt;imagew&gt;1830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74" y="5145026"/>
            <a:ext cx="2520212" cy="29609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884" y="1927711"/>
            <a:ext cx="3415873" cy="482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Mid-Point Correlator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12" y="2063931"/>
            <a:ext cx="2919960" cy="220163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259" y="2063931"/>
            <a:ext cx="2919960" cy="2201639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107" y="2064760"/>
            <a:ext cx="2918861" cy="220081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92531" y="4594912"/>
            <a:ext cx="6330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(44;11), (41;41) channels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: confirmation of FRR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(44;44)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channel: </a:t>
            </a:r>
            <a:r>
              <a:rPr lang="en-US" altLang="ja-JP" sz="2400" dirty="0" smtClean="0">
                <a:solidFill>
                  <a:srgbClr val="FFFF00"/>
                </a:solidFill>
              </a:rPr>
              <a:t>new</a:t>
            </a:r>
            <a:r>
              <a:rPr lang="en-US" altLang="ja-JP" sz="2400" dirty="0" smtClean="0"/>
              <a:t> measurement of </a:t>
            </a:r>
            <a:r>
              <a:rPr lang="en-US" altLang="ja-JP" sz="2400" dirty="0" err="1" smtClean="0"/>
              <a:t>c</a:t>
            </a:r>
            <a:r>
              <a:rPr lang="en-US" altLang="ja-JP" sz="2400" baseline="-25000" dirty="0" err="1" smtClean="0"/>
              <a:t>V</a:t>
            </a:r>
            <a:endParaRPr lang="en-US" altLang="ja-JP" sz="2400" baseline="-25000" dirty="0" smtClean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234" y="5486872"/>
            <a:ext cx="4532525" cy="115209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134107" y="5745219"/>
            <a:ext cx="28507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2+1 QCD</a:t>
            </a:r>
            <a:r>
              <a:rPr kumimoji="1" lang="en-US" altLang="ja-JP" sz="2000" dirty="0" smtClean="0"/>
              <a:t>: </a:t>
            </a:r>
          </a:p>
          <a:p>
            <a:r>
              <a:rPr kumimoji="1" lang="en-US" altLang="ja-JP" sz="2000" dirty="0" smtClean="0"/>
              <a:t>Taniguchi+ (WHOT-QCD), </a:t>
            </a:r>
          </a:p>
          <a:p>
            <a:r>
              <a:rPr kumimoji="1" lang="en-US" altLang="ja-JP" sz="2000" dirty="0" smtClean="0"/>
              <a:t>1711.02262</a:t>
            </a:r>
            <a:endParaRPr kumimoji="1" lang="ja-JP" altLang="en-US" sz="20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44}(\tau_{\rm mid}) T_{44}(0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1818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67" y="1505758"/>
            <a:ext cx="2634449" cy="36227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T_{44}(\tau_{\rm mid}) T_{11}(0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1818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014" y="1506122"/>
            <a:ext cx="2634449" cy="362273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T_{41}(\tau_{\rm mid}) T_{41}(0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1818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272" y="1505758"/>
            <a:ext cx="2634449" cy="362273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c_V&#10;= \frac{\langle \delta E^2 \rangle}{VT^2} &#10;\end{align*}&lt;/body&gt;&#10;  &lt;fcolor&gt;FFFFFFFF&lt;/fcolor&gt;&#10;  &lt;bcolor&gt;FFFFFFFF&lt;/bcolor&gt;&#10;  &lt;transparent&gt;True&lt;/transparent&gt;&#10;  &lt;resolution&gt;1800&lt;/resolution&gt;&#10;  &lt;imageh&gt;551&lt;/imageh&gt;&#10;  &lt;imagew&gt;125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45" y="4678540"/>
            <a:ext cx="1704976" cy="74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525994" y="3700401"/>
            <a:ext cx="8092010" cy="2966272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Quark—Anti-quark system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51406" y="1417113"/>
            <a:ext cx="6441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Formation of the flux tube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 confinement</a:t>
            </a:r>
            <a:endParaRPr kumimoji="1" lang="ja-JP" altLang="en-US" sz="28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86634" y="3780950"/>
            <a:ext cx="4770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Previous </a:t>
            </a:r>
            <a:r>
              <a:rPr lang="en-US" altLang="ja-JP" sz="2800" b="1" dirty="0"/>
              <a:t>S</a:t>
            </a:r>
            <a:r>
              <a:rPr kumimoji="1" lang="en-US" altLang="ja-JP" sz="2800" b="1" dirty="0" smtClean="0"/>
              <a:t>tudies on Flux Tube</a:t>
            </a:r>
            <a:endParaRPr kumimoji="1" lang="ja-JP" altLang="en-US" sz="2800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8650" y="4513861"/>
            <a:ext cx="32512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Potential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Action density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Color-electric field</a:t>
            </a:r>
            <a:endParaRPr kumimoji="1" lang="ja-JP" altLang="en-US" sz="2800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186" y="4513861"/>
            <a:ext cx="2602956" cy="144232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176117" y="5929223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so many studies…</a:t>
            </a:r>
            <a:endParaRPr kumimoji="1" lang="ja-JP" altLang="en-US" sz="2400" dirty="0" smtClean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3221117" y="2754192"/>
            <a:ext cx="2902397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弧 2"/>
          <p:cNvSpPr/>
          <p:nvPr/>
        </p:nvSpPr>
        <p:spPr>
          <a:xfrm>
            <a:off x="2599675" y="2443104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弧 12"/>
          <p:cNvSpPr/>
          <p:nvPr/>
        </p:nvSpPr>
        <p:spPr>
          <a:xfrm flipV="1">
            <a:off x="2599675" y="776654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2891284" y="2291845"/>
            <a:ext cx="3538077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 flipV="1">
            <a:off x="2891284" y="2758995"/>
            <a:ext cx="3538077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5853514" y="2484192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2951117" y="2484192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479" y="4513861"/>
            <a:ext cx="1513867" cy="1442322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979147" y="5929223"/>
            <a:ext cx="15545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 err="1" smtClean="0"/>
              <a:t>Cea</a:t>
            </a:r>
            <a:r>
              <a:rPr kumimoji="1" lang="en-US" altLang="ja-JP" sz="2200" dirty="0" smtClean="0"/>
              <a:t>+ (2012)</a:t>
            </a:r>
            <a:endParaRPr kumimoji="1" lang="ja-JP" altLang="en-US" sz="22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60158" y="5933152"/>
            <a:ext cx="2051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 smtClean="0"/>
              <a:t>Cardoso+ (2013)</a:t>
            </a:r>
            <a:endParaRPr kumimoji="1" lang="ja-JP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9867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 smtClean="0"/>
              <a:t>SU(3) YM vs Maxwell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131759" y="2377445"/>
            <a:ext cx="4379281" cy="31617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6191" t="49767" b="353"/>
          <a:stretch/>
        </p:blipFill>
        <p:spPr>
          <a:xfrm>
            <a:off x="4651508" y="2377445"/>
            <a:ext cx="4379281" cy="316992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74652" y="1484893"/>
            <a:ext cx="269349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SU(3) Yang-Mills</a:t>
            </a:r>
          </a:p>
          <a:p>
            <a:pPr algn="ctr"/>
            <a:r>
              <a:rPr lang="en-US" altLang="ja-JP" sz="2400" dirty="0" smtClean="0"/>
              <a:t>(quantum)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96393" y="1489323"/>
            <a:ext cx="14895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Maxwell</a:t>
            </a:r>
          </a:p>
          <a:p>
            <a:pPr algn="ctr"/>
            <a:r>
              <a:rPr lang="en-US" altLang="ja-JP" sz="2400" dirty="0" smtClean="0"/>
              <a:t>(classical)</a:t>
            </a:r>
            <a:endParaRPr kumimoji="1" lang="ja-JP" altLang="en-US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45482" y="5792357"/>
            <a:ext cx="5853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Propagation of the force is clearly different </a:t>
            </a:r>
          </a:p>
          <a:p>
            <a:pPr algn="ctr"/>
            <a:r>
              <a:rPr kumimoji="1" lang="en-US" altLang="ja-JP" sz="2400" dirty="0" smtClean="0"/>
              <a:t>in YM and Maxwell theories! 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379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4"/>
          <p:cNvSpPr/>
          <p:nvPr/>
        </p:nvSpPr>
        <p:spPr>
          <a:xfrm>
            <a:off x="158385" y="4653935"/>
            <a:ext cx="4415246" cy="1860076"/>
          </a:xfrm>
          <a:prstGeom prst="roundRect">
            <a:avLst>
              <a:gd name="adj" fmla="val 11985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1412414" y="1733620"/>
            <a:ext cx="0" cy="2649471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Preparing Static QQ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276" y="3270202"/>
            <a:ext cx="4170593" cy="321048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634489" y="2370162"/>
            <a:ext cx="1463040" cy="170350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4" name="平行四辺形 3"/>
          <p:cNvSpPr/>
          <p:nvPr/>
        </p:nvSpPr>
        <p:spPr>
          <a:xfrm>
            <a:off x="628650" y="2840947"/>
            <a:ext cx="3474719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39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55017" y="1733620"/>
            <a:ext cx="4286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APE smearing for spatial links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Multi-hit for temporal links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 </a:t>
            </a:r>
            <a:r>
              <a:rPr kumimoji="1" lang="en-US" altLang="ja-JP" sz="2400" dirty="0" smtClean="0"/>
              <a:t>gradient flow for W(R,T)</a:t>
            </a:r>
            <a:endParaRPr kumimoji="1" lang="ja-JP" altLang="en-US" sz="24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FFFFFF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67" y="2029567"/>
            <a:ext cx="256556" cy="231112"/>
          </a:xfrm>
          <a:prstGeom prst="rect">
            <a:avLst/>
          </a:prstGeom>
        </p:spPr>
      </p:pic>
      <p:sp>
        <p:nvSpPr>
          <p:cNvPr id="10" name="楕円 9"/>
          <p:cNvSpPr>
            <a:spLocks noChangeAspect="1"/>
          </p:cNvSpPr>
          <p:nvPr/>
        </p:nvSpPr>
        <p:spPr>
          <a:xfrm>
            <a:off x="1543811" y="311632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>
            <a:spLocks noChangeAspect="1"/>
          </p:cNvSpPr>
          <p:nvPr/>
        </p:nvSpPr>
        <p:spPr>
          <a:xfrm>
            <a:off x="3006380" y="3116329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1633811" y="2781300"/>
            <a:ext cx="1222" cy="36884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3096380" y="2733719"/>
            <a:ext cx="0" cy="41642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688975" y="1329067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Wilson loop</a:t>
            </a:r>
            <a:endParaRPr kumimoji="1" lang="ja-JP" altLang="en-US" sz="2400" dirty="0" smtClean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W(R,T)&#10;\end{align*}&lt;/body&gt;&#10;  &lt;fcolor&gt;FFFFFFFF&lt;/fcolor&gt;&#10;  &lt;bcolor&gt;FF000000&lt;/bcolor&gt;&#10;  &lt;transparent&gt;True&lt;/transparent&gt;&#10;  &lt;resolution&gt;1800&lt;/resolution&gt;&#10;  &lt;imageh&gt;250&lt;/imageh&gt;&#10;  &lt;imagew&gt;90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569" y="1850455"/>
            <a:ext cx="959908" cy="264583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V(R) = - \lim_{T\to\infty} \log \langle W(R,T) \rangle&#10;\end{align*}&lt;/body&gt;&#10;  &lt;fcolor&gt;FFFFFFFF&lt;/fcolor&gt;&#10;  &lt;bcolor&gt;FF000000&lt;/bcolor&gt;&#10;  &lt;transparent&gt;True&lt;/transparent&gt;&#10;  &lt;resolution&gt;1800&lt;/resolution&gt;&#10;  &lt;imageh&gt;351&lt;/imageh&gt;&#10;  &lt;imagew&gt;3156&lt;/imagew&gt;&#10;  &lt;scale&gt;50&lt;/scale&gt;&#10;  &lt;cursor&gt;7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59" y="4991736"/>
            <a:ext cx="3340100" cy="371475"/>
          </a:xfrm>
          <a:prstGeom prst="rect">
            <a:avLst/>
          </a:prstGeom>
        </p:spPr>
      </p:pic>
      <p:cxnSp>
        <p:nvCxnSpPr>
          <p:cNvPr id="28" name="直線矢印コネクタ 27"/>
          <p:cNvCxnSpPr/>
          <p:nvPr/>
        </p:nvCxnSpPr>
        <p:spPr>
          <a:xfrm>
            <a:off x="3465851" y="2370162"/>
            <a:ext cx="560" cy="1703505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1664570" y="3905695"/>
            <a:ext cx="1361906" cy="276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19" y="3648937"/>
            <a:ext cx="188383" cy="183092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000000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30" y="2475607"/>
            <a:ext cx="178858" cy="178858"/>
          </a:xfrm>
          <a:prstGeom prst="rect">
            <a:avLst/>
          </a:prstGeom>
        </p:spPr>
      </p:pic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\langle O(x) \rangle_{\rm Q\bar{Q}} = \lim_{T\to\infty} \frac{ \langle \delta O(x) \delta W(R,T)\rangle }{\langle W(R,T) \rangle}&#10;\end{align*}&lt;/body&gt;&#10;  &lt;fcolor&gt;FFFFFFFF&lt;/fcolor&gt;&#10;  &lt;bcolor&gt;FF000000&lt;/bcolor&gt;&#10;  &lt;transparent&gt;True&lt;/transparent&gt;&#10;  &lt;resolution&gt;1800&lt;/resolution&gt;&#10;  &lt;imageh&gt;589&lt;/imageh&gt;&#10;  &lt;imagew&gt;3877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9" y="5609448"/>
            <a:ext cx="4103157" cy="623358"/>
          </a:xfrm>
          <a:prstGeom prst="rect">
            <a:avLst/>
          </a:prstGeom>
        </p:spPr>
      </p:pic>
      <p:cxnSp>
        <p:nvCxnSpPr>
          <p:cNvPr id="12" name="直線コネクタ 11"/>
          <p:cNvCxnSpPr/>
          <p:nvPr/>
        </p:nvCxnSpPr>
        <p:spPr>
          <a:xfrm>
            <a:off x="6527800" y="523240"/>
            <a:ext cx="279400" cy="0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75" y="2990049"/>
            <a:ext cx="175683" cy="233892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803" y="2954066"/>
            <a:ext cx="175683" cy="269875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6823581" y="4186850"/>
            <a:ext cx="1839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potential</a:t>
            </a:r>
          </a:p>
          <a:p>
            <a:r>
              <a:rPr lang="en-US" altLang="ja-JP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at b=6.6</a:t>
            </a:r>
          </a:p>
          <a:p>
            <a:r>
              <a:rPr kumimoji="1" lang="en-US" altLang="ja-JP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(a=0.038 </a:t>
            </a:r>
            <a:r>
              <a:rPr kumimoji="1" lang="en-US" altLang="ja-JP" sz="24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r>
              <a:rPr kumimoji="1" lang="en-US" altLang="ja-JP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kumimoji="1" lang="ja-JP" altLang="en-US" sz="2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平行四辺形 45"/>
          <p:cNvSpPr/>
          <p:nvPr/>
        </p:nvSpPr>
        <p:spPr>
          <a:xfrm rot="5400000" flipV="1">
            <a:off x="5812586" y="2713517"/>
            <a:ext cx="2682240" cy="785835"/>
          </a:xfrm>
          <a:prstGeom prst="parallelogram">
            <a:avLst>
              <a:gd name="adj" fmla="val 966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平行四辺形 42"/>
          <p:cNvSpPr/>
          <p:nvPr/>
        </p:nvSpPr>
        <p:spPr>
          <a:xfrm>
            <a:off x="6762750" y="2728234"/>
            <a:ext cx="2129727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平行四辺形 44"/>
          <p:cNvSpPr/>
          <p:nvPr/>
        </p:nvSpPr>
        <p:spPr>
          <a:xfrm>
            <a:off x="5421623" y="2725466"/>
            <a:ext cx="2125000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平行四辺形 47"/>
          <p:cNvSpPr/>
          <p:nvPr/>
        </p:nvSpPr>
        <p:spPr>
          <a:xfrm rot="5400000" flipV="1">
            <a:off x="6293271" y="3187222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812505" y="5612090"/>
            <a:ext cx="7516801" cy="11174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Ground State Saturation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32" y="1408198"/>
            <a:ext cx="4574262" cy="359237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037065" y="5764247"/>
            <a:ext cx="3036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Grand state saturation</a:t>
            </a:r>
          </a:p>
          <a:p>
            <a:r>
              <a:rPr lang="en-US" altLang="ja-JP" sz="2400" dirty="0" smtClean="0"/>
              <a:t>under control</a:t>
            </a:r>
            <a:endParaRPr kumimoji="1" lang="ja-JP" altLang="en-US" sz="2400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59154" y="5747229"/>
            <a:ext cx="3055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Appearance of plateau</a:t>
            </a:r>
          </a:p>
          <a:p>
            <a:r>
              <a:rPr lang="en-US" altLang="ja-JP" sz="2400" dirty="0" smtClean="0"/>
              <a:t>for </a:t>
            </a:r>
            <a:r>
              <a:rPr lang="en-US" altLang="ja-JP" sz="2400" dirty="0" smtClean="0">
                <a:latin typeface="Calibri" panose="020F0502020204030204" pitchFamily="34" charset="0"/>
              </a:rPr>
              <a:t>t/a</a:t>
            </a:r>
            <a:r>
              <a:rPr lang="en-US" altLang="ja-JP" sz="2400" baseline="30000" dirty="0" smtClean="0">
                <a:latin typeface="Calibri" panose="020F0502020204030204" pitchFamily="34" charset="0"/>
              </a:rPr>
              <a:t>2</a:t>
            </a:r>
            <a:r>
              <a:rPr lang="en-US" altLang="ja-JP" sz="2400" dirty="0" smtClean="0">
                <a:latin typeface="Calibri" panose="020F0502020204030204" pitchFamily="34" charset="0"/>
              </a:rPr>
              <a:t>&lt;4, T/a&gt;15</a:t>
            </a:r>
            <a:endParaRPr kumimoji="1" lang="ja-JP" alt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6351" y="5032366"/>
            <a:ext cx="448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anose="05050102010706020507" pitchFamily="18" charset="2"/>
              </a:rPr>
              <a:t>b=6.819 (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a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=0.029 </a:t>
            </a:r>
            <a:r>
              <a:rPr kumimoji="1" lang="en-US" altLang="ja-JP" sz="2400" dirty="0" err="1" smtClean="0">
                <a:latin typeface="Century" panose="02040604050505020304" pitchFamily="18" charset="0"/>
              </a:rPr>
              <a:t>fm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), 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R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=0.46 </a:t>
            </a:r>
            <a:r>
              <a:rPr kumimoji="1" lang="en-US" altLang="ja-JP" sz="2400" dirty="0" err="1" smtClean="0">
                <a:latin typeface="Century" panose="02040604050505020304" pitchFamily="18" charset="0"/>
              </a:rPr>
              <a:t>fm</a:t>
            </a:r>
            <a:endParaRPr kumimoji="1" lang="ja-JP" altLang="en-US" sz="2400" dirty="0" smtClean="0">
              <a:latin typeface="Century" panose="02040604050505020304" pitchFamily="18" charset="0"/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4222541" y="5744976"/>
            <a:ext cx="696728" cy="847726"/>
          </a:xfrm>
          <a:prstGeom prst="rightArrow">
            <a:avLst>
              <a:gd name="adj1" fmla="val 50000"/>
              <a:gd name="adj2" fmla="val 6439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平行四辺形 32"/>
          <p:cNvSpPr/>
          <p:nvPr/>
        </p:nvSpPr>
        <p:spPr>
          <a:xfrm>
            <a:off x="5414160" y="2725466"/>
            <a:ext cx="3474719" cy="761936"/>
          </a:xfrm>
          <a:prstGeom prst="parallelogram">
            <a:avLst>
              <a:gd name="adj" fmla="val 1031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>
            <a:spLocks noChangeAspect="1"/>
          </p:cNvSpPr>
          <p:nvPr/>
        </p:nvSpPr>
        <p:spPr>
          <a:xfrm>
            <a:off x="6181268" y="300084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/>
          <p:cNvSpPr>
            <a:spLocks noChangeAspect="1"/>
          </p:cNvSpPr>
          <p:nvPr/>
        </p:nvSpPr>
        <p:spPr>
          <a:xfrm>
            <a:off x="7896398" y="3000848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矢印コネクタ 37"/>
          <p:cNvCxnSpPr/>
          <p:nvPr/>
        </p:nvCxnSpPr>
        <p:spPr>
          <a:xfrm>
            <a:off x="6137571" y="3331049"/>
            <a:ext cx="1745618" cy="6151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20" y="3455259"/>
            <a:ext cx="188383" cy="183092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866" y="2780878"/>
            <a:ext cx="175683" cy="233892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474" y="2780878"/>
            <a:ext cx="175683" cy="269875"/>
          </a:xfrm>
          <a:prstGeom prst="rect">
            <a:avLst/>
          </a:prstGeom>
        </p:spPr>
      </p:pic>
      <p:cxnSp>
        <p:nvCxnSpPr>
          <p:cNvPr id="51" name="直線コネクタ 50"/>
          <p:cNvCxnSpPr>
            <a:stCxn id="34" idx="6"/>
            <a:endCxn id="35" idx="2"/>
          </p:cNvCxnSpPr>
          <p:nvPr/>
        </p:nvCxnSpPr>
        <p:spPr>
          <a:xfrm>
            <a:off x="6361268" y="3090848"/>
            <a:ext cx="153513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平行四辺形 46"/>
          <p:cNvSpPr/>
          <p:nvPr/>
        </p:nvSpPr>
        <p:spPr>
          <a:xfrm rot="5400000" flipV="1">
            <a:off x="6293272" y="2234051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下矢印 51"/>
          <p:cNvSpPr/>
          <p:nvPr/>
        </p:nvSpPr>
        <p:spPr>
          <a:xfrm rot="1635065">
            <a:off x="7116126" y="2414569"/>
            <a:ext cx="484632" cy="59518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5"/>
              </a:solidFill>
            </a:endParaRPr>
          </a:p>
        </p:txBody>
      </p:sp>
      <p:sp>
        <p:nvSpPr>
          <p:cNvPr id="53" name="楕円 52"/>
          <p:cNvSpPr>
            <a:spLocks noChangeAspect="1"/>
          </p:cNvSpPr>
          <p:nvPr/>
        </p:nvSpPr>
        <p:spPr>
          <a:xfrm>
            <a:off x="7061519" y="2996892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925299" y="1949469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mid point</a:t>
            </a:r>
            <a:endParaRPr kumimoji="1" lang="ja-JP" altLang="en-US" sz="2400" dirty="0" smtClean="0">
              <a:solidFill>
                <a:srgbClr val="FFFF00"/>
              </a:solidFill>
            </a:endParaRPr>
          </a:p>
        </p:txBody>
      </p:sp>
      <p:cxnSp>
        <p:nvCxnSpPr>
          <p:cNvPr id="56" name="直線矢印コネクタ 55"/>
          <p:cNvCxnSpPr/>
          <p:nvPr/>
        </p:nvCxnSpPr>
        <p:spPr>
          <a:xfrm>
            <a:off x="6053420" y="2315907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H="1">
            <a:off x="5765074" y="2315907"/>
            <a:ext cx="295748" cy="28795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H="1" flipV="1">
            <a:off x="6060822" y="1717658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61" y="1725372"/>
            <a:ext cx="206614" cy="184953"/>
          </a:xfrm>
          <a:prstGeom prst="rect">
            <a:avLst/>
          </a:prstGeom>
        </p:spPr>
      </p:pic>
      <p:pic>
        <p:nvPicPr>
          <p:cNvPr id="6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19" y="2143693"/>
            <a:ext cx="191618" cy="264933"/>
          </a:xfrm>
          <a:prstGeom prst="rect">
            <a:avLst/>
          </a:prstGeom>
        </p:spPr>
      </p:pic>
      <p:pic>
        <p:nvPicPr>
          <p:cNvPr id="68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54" y="1981038"/>
            <a:ext cx="174956" cy="18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/>
          <p:cNvSpPr/>
          <p:nvPr/>
        </p:nvSpPr>
        <p:spPr>
          <a:xfrm>
            <a:off x="8338909" y="2632167"/>
            <a:ext cx="515372" cy="53437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812505" y="5612090"/>
            <a:ext cx="7516801" cy="11174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Ground State Saturation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32" y="1408198"/>
            <a:ext cx="4574262" cy="359237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037065" y="5764247"/>
            <a:ext cx="3036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Grand state saturation</a:t>
            </a:r>
          </a:p>
          <a:p>
            <a:r>
              <a:rPr lang="en-US" altLang="ja-JP" sz="2400" dirty="0" smtClean="0"/>
              <a:t>under control</a:t>
            </a:r>
            <a:endParaRPr kumimoji="1" lang="ja-JP" altLang="en-US" sz="2400" dirty="0" smtClean="0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6180744" y="2094048"/>
            <a:ext cx="0" cy="2649471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6402819" y="2730590"/>
            <a:ext cx="1463040" cy="170350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9" name="平行四辺形 8"/>
          <p:cNvSpPr/>
          <p:nvPr/>
        </p:nvSpPr>
        <p:spPr>
          <a:xfrm>
            <a:off x="5396980" y="3201375"/>
            <a:ext cx="3474719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39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FFFFFF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97" y="2389995"/>
            <a:ext cx="256556" cy="231112"/>
          </a:xfrm>
          <a:prstGeom prst="rect">
            <a:avLst/>
          </a:prstGeom>
        </p:spPr>
      </p:pic>
      <p:sp>
        <p:nvSpPr>
          <p:cNvPr id="11" name="楕円 10"/>
          <p:cNvSpPr>
            <a:spLocks noChangeAspect="1"/>
          </p:cNvSpPr>
          <p:nvPr/>
        </p:nvSpPr>
        <p:spPr>
          <a:xfrm>
            <a:off x="6312141" y="3476757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>
            <a:spLocks noChangeAspect="1"/>
          </p:cNvSpPr>
          <p:nvPr/>
        </p:nvSpPr>
        <p:spPr>
          <a:xfrm>
            <a:off x="7774710" y="3476757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6402141" y="3141728"/>
            <a:ext cx="1222" cy="36884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864710" y="3094147"/>
            <a:ext cx="0" cy="41642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492141" y="1576278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Wilson loop</a:t>
            </a:r>
            <a:endParaRPr kumimoji="1" lang="ja-JP" altLang="en-US" sz="2400" dirty="0" smtClean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W(R,T)&#10;\end{align*}&lt;/body&gt;&#10;  &lt;fcolor&gt;FFFFFFFF&lt;/fcolor&gt;&#10;  &lt;bcolor&gt;FF000000&lt;/bcolor&gt;&#10;  &lt;transparent&gt;True&lt;/transparent&gt;&#10;  &lt;resolution&gt;1800&lt;/resolution&gt;&#10;  &lt;imageh&gt;250&lt;/imageh&gt;&#10;  &lt;imagew&gt;90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35" y="2097666"/>
            <a:ext cx="959908" cy="264583"/>
          </a:xfrm>
          <a:prstGeom prst="rect">
            <a:avLst/>
          </a:prstGeom>
        </p:spPr>
      </p:pic>
      <p:cxnSp>
        <p:nvCxnSpPr>
          <p:cNvPr id="17" name="直線矢印コネクタ 16"/>
          <p:cNvCxnSpPr/>
          <p:nvPr/>
        </p:nvCxnSpPr>
        <p:spPr>
          <a:xfrm>
            <a:off x="8234181" y="2730590"/>
            <a:ext cx="560" cy="1703505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6432900" y="4266123"/>
            <a:ext cx="1361906" cy="276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149" y="4009365"/>
            <a:ext cx="188383" cy="183092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000000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946" y="2719139"/>
            <a:ext cx="393786" cy="393786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505" y="3350477"/>
            <a:ext cx="175683" cy="233892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33" y="3314494"/>
            <a:ext cx="175683" cy="269875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2167890" y="1817371"/>
            <a:ext cx="2775257" cy="498536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283130" y="2160269"/>
            <a:ext cx="1663337" cy="231783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851911" y="2374936"/>
            <a:ext cx="1091236" cy="149528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59154" y="5747229"/>
            <a:ext cx="3055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Appearance of plateau</a:t>
            </a:r>
          </a:p>
          <a:p>
            <a:r>
              <a:rPr lang="en-US" altLang="ja-JP" sz="2400" dirty="0" smtClean="0"/>
              <a:t>for </a:t>
            </a:r>
            <a:r>
              <a:rPr lang="en-US" altLang="ja-JP" sz="2400" dirty="0" smtClean="0">
                <a:latin typeface="Calibri" panose="020F0502020204030204" pitchFamily="34" charset="0"/>
              </a:rPr>
              <a:t>t/a</a:t>
            </a:r>
            <a:r>
              <a:rPr lang="en-US" altLang="ja-JP" sz="2400" baseline="30000" dirty="0" smtClean="0">
                <a:latin typeface="Calibri" panose="020F0502020204030204" pitchFamily="34" charset="0"/>
              </a:rPr>
              <a:t>2</a:t>
            </a:r>
            <a:r>
              <a:rPr lang="en-US" altLang="ja-JP" sz="2400" dirty="0" smtClean="0">
                <a:latin typeface="Calibri" panose="020F0502020204030204" pitchFamily="34" charset="0"/>
              </a:rPr>
              <a:t>&lt;4, T/a&gt;15</a:t>
            </a:r>
            <a:endParaRPr kumimoji="1" lang="ja-JP" alt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6351" y="5032366"/>
            <a:ext cx="448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anose="05050102010706020507" pitchFamily="18" charset="2"/>
              </a:rPr>
              <a:t>b=6.819 (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a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=0.029 </a:t>
            </a:r>
            <a:r>
              <a:rPr kumimoji="1" lang="en-US" altLang="ja-JP" sz="2400" dirty="0" err="1" smtClean="0">
                <a:latin typeface="Century" panose="02040604050505020304" pitchFamily="18" charset="0"/>
              </a:rPr>
              <a:t>fm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), 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R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=0.46 </a:t>
            </a:r>
            <a:r>
              <a:rPr kumimoji="1" lang="en-US" altLang="ja-JP" sz="2400" dirty="0" err="1" smtClean="0">
                <a:latin typeface="Century" panose="02040604050505020304" pitchFamily="18" charset="0"/>
              </a:rPr>
              <a:t>fm</a:t>
            </a:r>
            <a:endParaRPr kumimoji="1" lang="ja-JP" altLang="en-US" sz="2400" dirty="0" smtClean="0">
              <a:latin typeface="Century" panose="02040604050505020304" pitchFamily="18" charset="0"/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4222541" y="5744976"/>
            <a:ext cx="696728" cy="847726"/>
          </a:xfrm>
          <a:prstGeom prst="rightArrow">
            <a:avLst>
              <a:gd name="adj1" fmla="val 50000"/>
              <a:gd name="adj2" fmla="val 6439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003322" y="1464207"/>
            <a:ext cx="119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t/a</a:t>
            </a:r>
            <a:r>
              <a:rPr kumimoji="1" lang="en-US" altLang="ja-JP" sz="2400" baseline="30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=1.0</a:t>
            </a:r>
            <a:endParaRPr kumimoji="1" lang="ja-JP" altLang="en-US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61852" y="2436171"/>
            <a:ext cx="119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effectLst>
                  <a:glow rad="101600">
                    <a:schemeClr val="tx1"/>
                  </a:glow>
                </a:effectLst>
                <a:latin typeface="Calibri" panose="020F0502020204030204" pitchFamily="34" charset="0"/>
              </a:rPr>
              <a:t>t/a</a:t>
            </a:r>
            <a:r>
              <a:rPr kumimoji="1" lang="en-US" altLang="ja-JP" sz="2400" baseline="30000" dirty="0" smtClean="0">
                <a:solidFill>
                  <a:srgbClr val="FF0000"/>
                </a:solidFill>
                <a:effectLst>
                  <a:glow rad="101600">
                    <a:schemeClr val="tx1"/>
                  </a:glow>
                </a:effectLst>
                <a:latin typeface="Calibri" panose="020F0502020204030204" pitchFamily="34" charset="0"/>
              </a:rPr>
              <a:t>2</a:t>
            </a:r>
            <a:r>
              <a:rPr kumimoji="1" lang="en-US" altLang="ja-JP" sz="2400" dirty="0" smtClean="0">
                <a:solidFill>
                  <a:srgbClr val="FF0000"/>
                </a:solidFill>
                <a:effectLst>
                  <a:glow rad="101600">
                    <a:schemeClr val="tx1"/>
                  </a:glow>
                </a:effectLst>
                <a:latin typeface="Calibri" panose="020F0502020204030204" pitchFamily="34" charset="0"/>
              </a:rPr>
              <a:t>=3.0</a:t>
            </a:r>
            <a:endParaRPr kumimoji="1" lang="ja-JP" altLang="en-US" sz="2400" dirty="0" smtClean="0">
              <a:solidFill>
                <a:srgbClr val="FF0000"/>
              </a:solidFill>
              <a:effectLst>
                <a:glow rad="101600">
                  <a:schemeClr val="tx1"/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751233" y="2463799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t/a</a:t>
            </a:r>
            <a:r>
              <a:rPr kumimoji="1" lang="en-US" altLang="ja-JP" sz="2400" baseline="30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2</a:t>
            </a:r>
            <a:r>
              <a:rPr kumimoji="1" lang="en-US" altLang="ja-JP" sz="2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=4.0</a:t>
            </a:r>
            <a:endParaRPr kumimoji="1" lang="ja-JP" altLang="en-US" sz="2400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48639" y="2004284"/>
            <a:ext cx="8046719" cy="1961994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 smtClean="0"/>
              <a:t>Abelian-Higgs Model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54584" y="2194566"/>
            <a:ext cx="3296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Abelian-Higgs Model</a:t>
            </a:r>
            <a:endParaRPr kumimoji="1" lang="ja-JP" altLang="en-US" sz="28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{\cal L}_{\rm AH} = -\frac14 F_{\mu\nu}^2 + |(\partial_\mu+igA_\mu) \phi |^2 - \lambda(\phi^2-v^2)^2&#10;\end{align*}&lt;/body&gt;&#10;  &lt;fcolor&gt;FFFFFFFF&lt;/fcolor&gt;&#10;  &lt;bcolor&gt;FF000000&lt;/bcolor&gt;&#10;  &lt;transparent&gt;True&lt;/transparent&gt;&#10;  &lt;resolution&gt;1800&lt;/resolution&gt;&#10;  &lt;imageh&gt;503&lt;/imageh&gt;&#10;  &lt;imagew&gt;51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7" y="2985281"/>
            <a:ext cx="7404884" cy="727047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 \sqrt{\lambda}/g&#10;\end{align*}&lt;/body&gt;&#10;  &lt;fcolor&gt;FFFFFFFF&lt;/fcolor&gt;&#10;  &lt;bcolor&gt;FF000000&lt;/bcolor&gt;&#10;  &lt;transparent&gt;True&lt;/transparent&gt;&#10;  &lt;resolution&gt;1800&lt;/resolution&gt;&#10;  &lt;imageh&gt;296&lt;/imageh&gt;&#10;  &lt;imagew&gt;1058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31" y="4358013"/>
            <a:ext cx="1360067" cy="38051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92391" y="4276860"/>
            <a:ext cx="242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GL parameter:</a:t>
            </a:r>
            <a:endParaRPr kumimoji="1" lang="ja-JP" altLang="en-US" sz="2800" b="1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0345" y="4965500"/>
            <a:ext cx="31614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type-I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type-II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8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Bogomol’nyi</a:t>
            </a:r>
            <a:r>
              <a:rPr lang="en-US" altLang="ja-JP" sz="2400" dirty="0" smtClean="0"/>
              <a:t> bound :</a:t>
            </a:r>
            <a:endParaRPr kumimoji="1" lang="ja-JP" altLang="en-US" sz="2400" dirty="0" smtClean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kappa &amp;g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5392219"/>
            <a:ext cx="1104900" cy="30691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kappa &amp;l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5046365"/>
            <a:ext cx="1104900" cy="306917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kappa =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6276923"/>
            <a:ext cx="1104900" cy="306917"/>
          </a:xfrm>
          <a:prstGeom prst="rect">
            <a:avLst/>
          </a:prstGeom>
        </p:spPr>
      </p:pic>
      <p:sp>
        <p:nvSpPr>
          <p:cNvPr id="18" name="左中かっこ 17"/>
          <p:cNvSpPr/>
          <p:nvPr/>
        </p:nvSpPr>
        <p:spPr>
          <a:xfrm>
            <a:off x="494523" y="4991627"/>
            <a:ext cx="235132" cy="1208253"/>
          </a:xfrm>
          <a:prstGeom prst="leftBrace">
            <a:avLst>
              <a:gd name="adj1" fmla="val 23148"/>
              <a:gd name="adj2" fmla="val 50000"/>
            </a:avLst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46593" y="4352297"/>
            <a:ext cx="312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Infinitely long tube</a:t>
            </a:r>
            <a:endParaRPr kumimoji="1" lang="ja-JP" altLang="en-US" sz="28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46593" y="4881233"/>
            <a:ext cx="40578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</a:t>
            </a:r>
          </a:p>
          <a:p>
            <a:r>
              <a:rPr lang="en-US" altLang="ja-JP" sz="2400" dirty="0" smtClean="0"/>
              <a:t>                                        </a:t>
            </a:r>
            <a:r>
              <a:rPr lang="en-US" altLang="ja-JP" dirty="0" err="1" smtClean="0"/>
              <a:t>Luscher</a:t>
            </a:r>
            <a:r>
              <a:rPr lang="en-US" altLang="ja-JP" dirty="0" smtClean="0"/>
              <a:t>, 1981</a:t>
            </a:r>
            <a:endParaRPr kumimoji="1" lang="en-US" altLang="ja-JP" sz="20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conservation law</a:t>
            </a:r>
            <a:endParaRPr kumimoji="1" lang="ja-JP" altLang="en-US" sz="24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(r)=T_{44}(r)&#10;\end{align*}&lt;/body&gt;&#10;  &lt;fcolor&gt;FFFFFFFF&lt;/fcolor&gt;&#10;  &lt;bcolor&gt;FF000000&lt;/bcolor&gt;&#10;  &lt;transparent&gt;True&lt;/transparent&gt;&#10;  &lt;resolution&gt;1800&lt;/resolution&gt;&#10;  &lt;imageh&gt;250&lt;/imageh&gt;&#10;  &lt;imagew&gt;164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5393021"/>
            <a:ext cx="1743075" cy="264583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6017988"/>
            <a:ext cx="1749425" cy="54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1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895857" y="1521977"/>
            <a:ext cx="1310953" cy="1310953"/>
            <a:chOff x="3128612" y="2136930"/>
            <a:chExt cx="2808000" cy="2808000"/>
          </a:xfrm>
        </p:grpSpPr>
        <p:sp>
          <p:nvSpPr>
            <p:cNvPr id="15" name="円/楕円 3"/>
            <p:cNvSpPr/>
            <p:nvPr/>
          </p:nvSpPr>
          <p:spPr>
            <a:xfrm>
              <a:off x="3128612" y="2136930"/>
              <a:ext cx="2808000" cy="2808000"/>
            </a:xfrm>
            <a:prstGeom prst="ellipse">
              <a:avLst/>
            </a:prstGeom>
            <a:solidFill>
              <a:srgbClr val="424E5B"/>
            </a:solidFill>
            <a:ln w="12700" cap="flat" cmpd="sng" algn="ctr">
              <a:noFill/>
              <a:prstDash val="solid"/>
            </a:ln>
            <a:effectLst>
              <a:softEdge rad="127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円/楕円 6"/>
            <p:cNvSpPr/>
            <p:nvPr/>
          </p:nvSpPr>
          <p:spPr>
            <a:xfrm>
              <a:off x="3254612" y="2262930"/>
              <a:ext cx="2556000" cy="2556000"/>
            </a:xfrm>
            <a:prstGeom prst="ellips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628650" y="1493055"/>
            <a:ext cx="7539990" cy="1374711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28528" y="53166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ー</a:t>
            </a:r>
            <a:endParaRPr kumimoji="1" lang="ja-JP" alt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81" y="1754830"/>
            <a:ext cx="1111704" cy="96213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80" y="5403178"/>
            <a:ext cx="1405709" cy="1101381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80" y="4184338"/>
            <a:ext cx="1409764" cy="105660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480" y="2954974"/>
            <a:ext cx="1418113" cy="106286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394688" y="1630591"/>
            <a:ext cx="552140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Constructing EMT on the </a:t>
            </a:r>
            <a:r>
              <a:rPr lang="en-US" altLang="ja-JP" sz="3200" dirty="0" smtClean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lattice</a:t>
            </a:r>
            <a:endParaRPr lang="en-US" altLang="ja-JP" sz="3200" dirty="0">
              <a:solidFill>
                <a:prstClr val="white">
                  <a:lumMod val="95000"/>
                </a:prstClr>
              </a:solidFill>
              <a:effectLst>
                <a:glow rad="63500">
                  <a:srgbClr val="41AEB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394688" y="2950874"/>
            <a:ext cx="314541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srgbClr val="FFCCCC"/>
                </a:solidFill>
              </a:rPr>
              <a:t>Thermodynamics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397035" y="4166416"/>
            <a:ext cx="452078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 smtClean="0">
                <a:solidFill>
                  <a:srgbClr val="B3D9FF"/>
                </a:solidFill>
              </a:rPr>
              <a:t>EMT Correlation </a:t>
            </a:r>
            <a:r>
              <a:rPr lang="en-US" altLang="ja-JP" sz="3200" dirty="0">
                <a:solidFill>
                  <a:srgbClr val="B3D9FF"/>
                </a:solidFill>
              </a:rPr>
              <a:t>Function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394687" y="5379894"/>
            <a:ext cx="552140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srgbClr val="FFFFCC"/>
                </a:solidFill>
              </a:rPr>
              <a:t>Stress distribution in </a:t>
            </a:r>
            <a:r>
              <a:rPr lang="en-US" altLang="ja-JP" sz="3200" dirty="0" err="1">
                <a:solidFill>
                  <a:srgbClr val="FFFFCC"/>
                </a:solidFill>
              </a:rPr>
              <a:t>qq</a:t>
            </a:r>
            <a:r>
              <a:rPr lang="en-US" altLang="ja-JP" sz="3200" dirty="0">
                <a:solidFill>
                  <a:srgbClr val="FFFFCC"/>
                </a:solidFill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372675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598538" y="1306287"/>
            <a:ext cx="7946921" cy="222840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on the Lattice: Conventional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70492" y="1397392"/>
            <a:ext cx="4003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/>
              <a:t>Lattice EMT Operator</a:t>
            </a:r>
            <a:endParaRPr kumimoji="1" lang="ja-JP" altLang="en-US" sz="3200" b="1" dirty="0" smtClean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\mu\nu}^{[1]} = \delta_{\mu\nu} F_{\rho\sigma}^a F_{\rho\sigma}^a&#10;\end{align*}&lt;/body&gt;&#10;  &lt;fcolor&gt;FFFFFFFF&lt;/fcolor&gt;&#10;  &lt;bcolor&gt;FF000000&lt;/bcolor&gt;&#10;  &lt;transparent&gt;True&lt;/transparent&gt;&#10;  &lt;resolution&gt;1800&lt;/resolution&gt;&#10;  &lt;imageh&gt;332&lt;/imageh&gt;&#10;  &lt;imagew&gt;1856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06" y="2987207"/>
            <a:ext cx="1414095" cy="252952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{[6]} = (1-\delta_{\mu\nu}) F_{\mu\rho}^a F_{\nu\rho}^a,&#10;\end{align*}&lt;/body&gt;&#10;  &lt;fcolor&gt;FFFFFFFF&lt;/fcolor&gt;&#10;  &lt;bcolor&gt;FF000000&lt;/bcolor&gt;&#10;  &lt;transparent&gt;True&lt;/transparent&gt;&#10;  &lt;resolution&gt;1800&lt;/resolution&gt;&#10;  &lt;imageh&gt;332&lt;/imageh&gt;&#10;  &lt;imagew&gt;2544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22" y="2987209"/>
            <a:ext cx="1938286" cy="252952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T_{\mu\nu}^{[3]} = \delta_{\mu\nu}\Big( F_{\mu\rho}^a F_{\nu\rho}^a - \frac14 F_{\rho\sigma}^a F_{\rho\sigma}^a \Big),&#10;\end{align*}&lt;/body&gt;&#10;  &lt;fcolor&gt;FFFFFFFF&lt;/fcolor&gt;&#10;  &lt;bcolor&gt;FF000000&lt;/bcolor&gt;&#10;  &lt;transparent&gt;True&lt;/transparent&gt;&#10;  &lt;resolution&gt;1800&lt;/resolution&gt;&#10;  &lt;imageh&gt;503&lt;/imageh&gt;&#10;  &lt;imagew&gt;3503&lt;/imagew&gt;&#10;  &lt;scale&gt;50&lt;/scale&gt;&#10;  &lt;cursor&gt;1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1" y="2922064"/>
            <a:ext cx="2668952" cy="383238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707079" y="3822327"/>
            <a:ext cx="46712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Fit to thermodynamics: Z</a:t>
            </a:r>
            <a:r>
              <a:rPr lang="en-US" altLang="ja-JP" sz="2400" baseline="-25000" dirty="0"/>
              <a:t>3</a:t>
            </a:r>
            <a:r>
              <a:rPr lang="en-US" altLang="ja-JP" sz="2400" dirty="0"/>
              <a:t>, Z</a:t>
            </a:r>
            <a:r>
              <a:rPr lang="en-US" altLang="ja-JP" sz="2400" baseline="-25000" dirty="0"/>
              <a:t>1</a:t>
            </a:r>
            <a:endParaRPr lang="ja-JP" altLang="en-US" sz="2400" baseline="-250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Shifted-boundary method: Z</a:t>
            </a:r>
            <a:r>
              <a:rPr kumimoji="1" lang="en-US" altLang="ja-JP" sz="2400" baseline="-25000" dirty="0" smtClean="0"/>
              <a:t>6</a:t>
            </a:r>
            <a:r>
              <a:rPr kumimoji="1" lang="en-US" altLang="ja-JP" sz="2400" dirty="0" smtClean="0"/>
              <a:t>, Z</a:t>
            </a:r>
            <a:r>
              <a:rPr kumimoji="1" lang="en-US" altLang="ja-JP" sz="2400" baseline="-25000" dirty="0" smtClean="0"/>
              <a:t>3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6534493" y="1622548"/>
            <a:ext cx="2049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 smtClean="0"/>
              <a:t>Caracciolo</a:t>
            </a:r>
            <a:r>
              <a:rPr lang="en-US" altLang="ja-JP" sz="2000" dirty="0" smtClean="0"/>
              <a:t>+, 1990</a:t>
            </a:r>
            <a:endParaRPr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0602" y="5190763"/>
            <a:ext cx="3541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Multi-level algorithm</a:t>
            </a:r>
            <a:endParaRPr kumimoji="1" lang="ja-JP" altLang="en-US" sz="2800" b="1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58541" y="4482877"/>
            <a:ext cx="4126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Giusti</a:t>
            </a:r>
            <a:r>
              <a:rPr kumimoji="1" lang="en-US" altLang="ja-JP" sz="2000" dirty="0" smtClean="0"/>
              <a:t>, Meyer, 2011; 2013;</a:t>
            </a:r>
          </a:p>
          <a:p>
            <a:r>
              <a:rPr lang="en-US" altLang="ja-JP" sz="2000" dirty="0" err="1" smtClean="0"/>
              <a:t>Giusti</a:t>
            </a:r>
            <a:r>
              <a:rPr lang="en-US" altLang="ja-JP" sz="2000" dirty="0" smtClean="0"/>
              <a:t>, Pepe, 2014~;</a:t>
            </a:r>
            <a:r>
              <a:rPr lang="en-US" altLang="ja-JP" sz="2000" dirty="0"/>
              <a:t> </a:t>
            </a:r>
            <a:r>
              <a:rPr kumimoji="1" lang="en-US" altLang="ja-JP" sz="2000" dirty="0" err="1" smtClean="0"/>
              <a:t>Borsanyi</a:t>
            </a:r>
            <a:r>
              <a:rPr kumimoji="1" lang="en-US" altLang="ja-JP" sz="2000" dirty="0" smtClean="0"/>
              <a:t>+, </a:t>
            </a:r>
            <a:r>
              <a:rPr kumimoji="1" lang="en-US" altLang="ja-JP" sz="2000" dirty="0" smtClean="0"/>
              <a:t>2018</a:t>
            </a:r>
            <a:endParaRPr kumimoji="1" lang="ja-JP" altLang="en-US" sz="2000" dirty="0" smtClean="0"/>
          </a:p>
        </p:txBody>
      </p:sp>
      <p:sp>
        <p:nvSpPr>
          <p:cNvPr id="21" name="正方形/長方形 20"/>
          <p:cNvSpPr/>
          <p:nvPr/>
        </p:nvSpPr>
        <p:spPr>
          <a:xfrm>
            <a:off x="5258541" y="5775037"/>
            <a:ext cx="24690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Meyer, 2007;</a:t>
            </a:r>
          </a:p>
          <a:p>
            <a:r>
              <a:rPr lang="en-US" altLang="ja-JP" sz="2000" dirty="0" err="1" smtClean="0"/>
              <a:t>Borsanyi</a:t>
            </a:r>
            <a:r>
              <a:rPr lang="en-US" altLang="ja-JP" sz="2000" dirty="0" smtClean="0"/>
              <a:t>, 2018;</a:t>
            </a:r>
          </a:p>
          <a:p>
            <a:r>
              <a:rPr lang="en-US" altLang="ja-JP" sz="2000" dirty="0" err="1" smtClean="0"/>
              <a:t>Astrakhantsev</a:t>
            </a:r>
            <a:r>
              <a:rPr lang="en-US" altLang="ja-JP" sz="2000" dirty="0" smtClean="0"/>
              <a:t>+, 2018</a:t>
            </a:r>
            <a:endParaRPr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7079" y="5768000"/>
            <a:ext cx="4518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effective in reducing statistical error of correlator</a:t>
            </a:r>
            <a:endParaRPr kumimoji="1" lang="ja-JP" altLang="en-US" sz="2400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 = &#10;Z_6 T_{\mu\nu}^{[6]} &#10;+ Z_3 T_{\mu\nu}^{[3]} &#10;+ Z_1 \big( T_{\mu\nu}^{[1]} - \langle T_{\mu\nu}^{[1]}\rangle \big)&#10;\end{align*}&lt;/body&gt;&#10;  &lt;fcolor&gt;FFFFFFFF&lt;/fcolor&gt;&#10;  &lt;bcolor&gt;FF000000&lt;/bcolor&gt;&#10;  &lt;transparent&gt;True&lt;/transparent&gt;&#10;  &lt;resolution&gt;1800&lt;/resolution&gt;&#10;  &lt;imageh&gt;332&lt;/imageh&gt;&#10;  &lt;imagew&gt;4477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86" y="2200023"/>
            <a:ext cx="7099424" cy="52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Yang-Mills Gradient Flow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322701" y="3940006"/>
            <a:ext cx="5466253" cy="76506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510288" y="4090245"/>
            <a:ext cx="941294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d \sim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87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16" y="5559376"/>
            <a:ext cx="1095416" cy="312081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41" y="4176144"/>
            <a:ext cx="4880681" cy="366086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5432782" y="4090245"/>
            <a:ext cx="1282231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68429" y="1504604"/>
            <a:ext cx="4617145" cy="141065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6387" y="2857764"/>
            <a:ext cx="1925490" cy="919401"/>
          </a:xfrm>
          <a:prstGeom prst="wedgeRoundRectCallout">
            <a:avLst>
              <a:gd name="adj1" fmla="val 23376"/>
              <a:gd name="adj2" fmla="val -91050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44" y="2571181"/>
            <a:ext cx="2420510" cy="34354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332953" y="3103313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leading</a:t>
            </a:r>
            <a:endParaRPr kumimoji="1" lang="ja-JP" altLang="en-US" sz="2400" dirty="0"/>
          </a:p>
        </p:txBody>
      </p:sp>
      <p:sp>
        <p:nvSpPr>
          <p:cNvPr id="13" name="下矢印 12"/>
          <p:cNvSpPr/>
          <p:nvPr/>
        </p:nvSpPr>
        <p:spPr>
          <a:xfrm>
            <a:off x="2894659" y="3019664"/>
            <a:ext cx="1438294" cy="77154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7608" y="5132671"/>
            <a:ext cx="47339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diffusion equation in 4-dim space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diffusion distance</a:t>
            </a:r>
            <a:r>
              <a:rPr kumimoji="1" lang="ja-JP" altLang="en-US" sz="2400" dirty="0" smtClean="0"/>
              <a:t>　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“continuous” cooling/smearing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UV divergence at t&gt;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3669" y="1194593"/>
            <a:ext cx="3233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 2010</a:t>
            </a:r>
          </a:p>
          <a:p>
            <a:r>
              <a:rPr lang="de-DE" altLang="ja-JP" sz="2000" dirty="0"/>
              <a:t>Narayanan, Neuberger, 2006</a:t>
            </a:r>
          </a:p>
          <a:p>
            <a:r>
              <a:rPr lang="de-DE" altLang="ja-JP" sz="2000" dirty="0"/>
              <a:t>Luscher, Weiss, </a:t>
            </a:r>
            <a:r>
              <a:rPr lang="de-DE" altLang="ja-JP" sz="2000" dirty="0" smtClean="0"/>
              <a:t>2011</a:t>
            </a:r>
            <a:endParaRPr lang="de-DE" altLang="ja-JP" sz="20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5806" y="4823788"/>
            <a:ext cx="3982578" cy="185007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frac \partial {\partial t}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88&lt;/imageh&gt;&#10;  &lt;imagew&gt;2317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0" y="1702425"/>
            <a:ext cx="4192775" cy="106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0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2" grpId="0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Yang-Mills Gradient Flow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322701" y="3940006"/>
            <a:ext cx="5466253" cy="76506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510288" y="4090245"/>
            <a:ext cx="941294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41" y="4176144"/>
            <a:ext cx="4880681" cy="366086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5432782" y="4090245"/>
            <a:ext cx="1282231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68429" y="1504604"/>
            <a:ext cx="4617145" cy="141065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6387" y="2857764"/>
            <a:ext cx="1925490" cy="919401"/>
          </a:xfrm>
          <a:prstGeom prst="wedgeRoundRectCallout">
            <a:avLst>
              <a:gd name="adj1" fmla="val 23376"/>
              <a:gd name="adj2" fmla="val -91050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44" y="2571181"/>
            <a:ext cx="2420510" cy="34354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332953" y="3103313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leading</a:t>
            </a:r>
            <a:endParaRPr kumimoji="1" lang="ja-JP" altLang="en-US" sz="2400" dirty="0"/>
          </a:p>
        </p:txBody>
      </p:sp>
      <p:sp>
        <p:nvSpPr>
          <p:cNvPr id="13" name="下矢印 12"/>
          <p:cNvSpPr/>
          <p:nvPr/>
        </p:nvSpPr>
        <p:spPr>
          <a:xfrm>
            <a:off x="2894659" y="3019664"/>
            <a:ext cx="1438294" cy="77154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frac \partial {\partial t}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88&lt;/imageh&gt;&#10;  &lt;imagew&gt;2317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0" y="1702425"/>
            <a:ext cx="4192775" cy="106402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46387" y="5010881"/>
            <a:ext cx="77604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Applications</a:t>
            </a:r>
          </a:p>
          <a:p>
            <a:r>
              <a:rPr lang="en-US" altLang="ja-JP" sz="2800" dirty="0" smtClean="0"/>
              <a:t>scale setting / topological charge / </a:t>
            </a:r>
            <a:r>
              <a:rPr lang="en-US" altLang="ja-JP" sz="2800" dirty="0"/>
              <a:t>running </a:t>
            </a:r>
            <a:r>
              <a:rPr lang="en-US" altLang="ja-JP" sz="2800" dirty="0" smtClean="0"/>
              <a:t>coupling</a:t>
            </a:r>
          </a:p>
          <a:p>
            <a:r>
              <a:rPr lang="en-US" altLang="ja-JP" sz="2800" dirty="0"/>
              <a:t>noise </a:t>
            </a:r>
            <a:r>
              <a:rPr lang="en-US" altLang="ja-JP" sz="2800" dirty="0" smtClean="0"/>
              <a:t>reduction </a:t>
            </a:r>
            <a:r>
              <a:rPr kumimoji="1" lang="en-US" altLang="ja-JP" sz="2800" dirty="0" smtClean="0"/>
              <a:t>/ 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defining operators </a:t>
            </a:r>
            <a:r>
              <a:rPr kumimoji="1" lang="en-US" altLang="ja-JP" sz="2800" dirty="0" smtClean="0"/>
              <a:t>/ …</a:t>
            </a:r>
            <a:endParaRPr kumimoji="1" lang="ja-JP" altLang="en-US" sz="28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13669" y="1194593"/>
            <a:ext cx="3233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 2010</a:t>
            </a:r>
          </a:p>
          <a:p>
            <a:r>
              <a:rPr lang="de-DE" altLang="ja-JP" sz="2000" dirty="0"/>
              <a:t>Narayanan, Neuberger, 2006</a:t>
            </a:r>
          </a:p>
          <a:p>
            <a:r>
              <a:rPr lang="de-DE" altLang="ja-JP" sz="2000" dirty="0"/>
              <a:t>Luscher, Weiss, </a:t>
            </a:r>
            <a:r>
              <a:rPr lang="de-DE" altLang="ja-JP" sz="2000" dirty="0" smtClean="0"/>
              <a:t>2011</a:t>
            </a:r>
            <a:endParaRPr lang="de-DE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9162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E7F007F3-BF72-4CEC-8E47-AFAC5D936D2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1587</Words>
  <Application>Microsoft Office PowerPoint</Application>
  <PresentationFormat>画面に合わせる (4:3)</PresentationFormat>
  <Paragraphs>474</Paragraphs>
  <Slides>59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59</vt:i4>
      </vt:variant>
    </vt:vector>
  </HeadingPairs>
  <TitlesOfParts>
    <vt:vector size="75" baseType="lpstr">
      <vt:lpstr>HGｺﾞｼｯｸM</vt:lpstr>
      <vt:lpstr>ＭＳ Ｐゴシック</vt:lpstr>
      <vt:lpstr>メイリオ</vt:lpstr>
      <vt:lpstr>游ゴシック</vt:lpstr>
      <vt:lpstr>游ゴシック Light</vt:lpstr>
      <vt:lpstr>Andalus</vt:lpstr>
      <vt:lpstr>Arial</vt:lpstr>
      <vt:lpstr>Calibri</vt:lpstr>
      <vt:lpstr>Calibri Light</vt:lpstr>
      <vt:lpstr>Century</vt:lpstr>
      <vt:lpstr>Corbel</vt:lpstr>
      <vt:lpstr>Symbol</vt:lpstr>
      <vt:lpstr>Wingdings</vt:lpstr>
      <vt:lpstr>Office テーマ</vt:lpstr>
      <vt:lpstr>奥行</vt:lpstr>
      <vt:lpstr>Acrobat Document</vt:lpstr>
      <vt:lpstr>Exploring Non-Abelian Gauge Theory with Energy-Momentum Tensor ~ Stress, Thermodynamics and Correlations ~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Contents</vt:lpstr>
      <vt:lpstr>EMT on the Lattice: Conventional</vt:lpstr>
      <vt:lpstr>Yang-Mills Gradient Flow</vt:lpstr>
      <vt:lpstr>Yang-Mills Gradient Flow</vt:lpstr>
      <vt:lpstr>Small Flow-Time Expansion</vt:lpstr>
      <vt:lpstr>Constructing EMT 1</vt:lpstr>
      <vt:lpstr>Constructing EMT 2</vt:lpstr>
      <vt:lpstr>Gradient Flow Method</vt:lpstr>
      <vt:lpstr>Contents</vt:lpstr>
      <vt:lpstr>t, a Dependence</vt:lpstr>
      <vt:lpstr>Double Extrapolation t0, a0</vt:lpstr>
      <vt:lpstr>Double Extrapolation</vt:lpstr>
      <vt:lpstr>Double Extrapolation</vt:lpstr>
      <vt:lpstr>Temperature Dependence</vt:lpstr>
      <vt:lpstr>Thermodynamics on the Lattice recent progress in SU(3) YM</vt:lpstr>
      <vt:lpstr>SU(3) YM EoS: Comparison</vt:lpstr>
      <vt:lpstr>Gradient Flow for Fermions</vt:lpstr>
      <vt:lpstr>2+1 QCD EoS from Gradient Flow</vt:lpstr>
      <vt:lpstr>Contents</vt:lpstr>
      <vt:lpstr>EMT Correlator: Motivation</vt:lpstr>
      <vt:lpstr>EMT Euclidean Correlator</vt:lpstr>
      <vt:lpstr>Contents</vt:lpstr>
      <vt:lpstr>Stress = Force per Unit Area</vt:lpstr>
      <vt:lpstr>Stress = Force per Unit Area</vt:lpstr>
      <vt:lpstr>Stress = Force per Unit Area</vt:lpstr>
      <vt:lpstr>Force</vt:lpstr>
      <vt:lpstr>Maxwell Stress (in Maxwell Theory)</vt:lpstr>
      <vt:lpstr>Maxwell Stress (in Maxwell Theory)</vt:lpstr>
      <vt:lpstr>Stress Tensor in QQ System</vt:lpstr>
      <vt:lpstr>Lattice Setup</vt:lpstr>
      <vt:lpstr>Continuum Extrapolation at mid-point</vt:lpstr>
      <vt:lpstr>t0 Extrapolation at mid-point</vt:lpstr>
      <vt:lpstr>Stress Distribution on Mid-Plane</vt:lpstr>
      <vt:lpstr>Mid-Plane</vt:lpstr>
      <vt:lpstr>Mid-Plane</vt:lpstr>
      <vt:lpstr>Force</vt:lpstr>
      <vt:lpstr>Force</vt:lpstr>
      <vt:lpstr>Force</vt:lpstr>
      <vt:lpstr>Abelian-Higgs Model</vt:lpstr>
      <vt:lpstr>Stress Tensor in AH Model infinitely-long flux tube</vt:lpstr>
      <vt:lpstr>Stress Tensor in AH Model infinitely-long flux tube</vt:lpstr>
      <vt:lpstr>Stress Tensor in AH Model infinitely-long flux tube</vt:lpstr>
      <vt:lpstr>Flux Tube with Finite Length</vt:lpstr>
      <vt:lpstr>Summary</vt:lpstr>
      <vt:lpstr>Summary</vt:lpstr>
      <vt:lpstr>backup</vt:lpstr>
      <vt:lpstr>Numerical Simulation</vt:lpstr>
      <vt:lpstr>Mid-Point Correlator</vt:lpstr>
      <vt:lpstr>Quark—Anti-quark system</vt:lpstr>
      <vt:lpstr>SU(3) YM vs Maxwell</vt:lpstr>
      <vt:lpstr>Preparing Static QQ</vt:lpstr>
      <vt:lpstr>Ground State Saturation</vt:lpstr>
      <vt:lpstr>Ground State Saturation</vt:lpstr>
      <vt:lpstr>Abelian-Higgs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趣旨説明： 重イオン衝突実験と 高温高密度QCD</dc:title>
  <dc:creator>Masakiyo Kitazawa</dc:creator>
  <cp:lastModifiedBy>Masakiyo Kitazawa</cp:lastModifiedBy>
  <cp:revision>176</cp:revision>
  <dcterms:created xsi:type="dcterms:W3CDTF">2018-05-13T13:53:28Z</dcterms:created>
  <dcterms:modified xsi:type="dcterms:W3CDTF">2018-08-04T00:21:05Z</dcterms:modified>
</cp:coreProperties>
</file>