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312" r:id="rId5"/>
    <p:sldId id="323" r:id="rId6"/>
    <p:sldId id="267" r:id="rId7"/>
    <p:sldId id="313" r:id="rId8"/>
    <p:sldId id="315" r:id="rId9"/>
    <p:sldId id="268" r:id="rId10"/>
    <p:sldId id="335" r:id="rId11"/>
    <p:sldId id="270" r:id="rId12"/>
    <p:sldId id="271" r:id="rId13"/>
    <p:sldId id="279" r:id="rId14"/>
    <p:sldId id="330" r:id="rId15"/>
    <p:sldId id="352" r:id="rId16"/>
    <p:sldId id="344" r:id="rId17"/>
    <p:sldId id="351" r:id="rId18"/>
    <p:sldId id="324" r:id="rId19"/>
    <p:sldId id="274" r:id="rId20"/>
    <p:sldId id="275" r:id="rId21"/>
    <p:sldId id="285" r:id="rId22"/>
    <p:sldId id="303" r:id="rId23"/>
    <p:sldId id="276" r:id="rId24"/>
    <p:sldId id="325" r:id="rId25"/>
    <p:sldId id="329" r:id="rId26"/>
    <p:sldId id="345" r:id="rId27"/>
    <p:sldId id="297" r:id="rId28"/>
    <p:sldId id="346" r:id="rId29"/>
    <p:sldId id="347" r:id="rId30"/>
    <p:sldId id="348" r:id="rId31"/>
    <p:sldId id="327" r:id="rId32"/>
    <p:sldId id="331" r:id="rId33"/>
    <p:sldId id="298" r:id="rId34"/>
    <p:sldId id="353" r:id="rId35"/>
    <p:sldId id="328" r:id="rId36"/>
    <p:sldId id="309" r:id="rId37"/>
    <p:sldId id="302" r:id="rId38"/>
    <p:sldId id="260" r:id="rId39"/>
    <p:sldId id="316" r:id="rId40"/>
    <p:sldId id="261" r:id="rId41"/>
    <p:sldId id="262" r:id="rId42"/>
    <p:sldId id="310" r:id="rId43"/>
    <p:sldId id="265" r:id="rId44"/>
    <p:sldId id="281" r:id="rId45"/>
    <p:sldId id="304" r:id="rId46"/>
    <p:sldId id="284" r:id="rId47"/>
    <p:sldId id="286" r:id="rId48"/>
    <p:sldId id="287" r:id="rId49"/>
    <p:sldId id="305" r:id="rId50"/>
    <p:sldId id="337" r:id="rId51"/>
    <p:sldId id="336" r:id="rId52"/>
    <p:sldId id="288" r:id="rId53"/>
    <p:sldId id="342" r:id="rId54"/>
    <p:sldId id="343" r:id="rId55"/>
    <p:sldId id="295" r:id="rId56"/>
    <p:sldId id="333" r:id="rId57"/>
    <p:sldId id="354" r:id="rId58"/>
    <p:sldId id="350" r:id="rId59"/>
    <p:sldId id="308" r:id="rId60"/>
    <p:sldId id="349" r:id="rId61"/>
    <p:sldId id="334" r:id="rId62"/>
    <p:sldId id="320" r:id="rId63"/>
    <p:sldId id="319" r:id="rId64"/>
    <p:sldId id="273" r:id="rId65"/>
    <p:sldId id="338" r:id="rId66"/>
    <p:sldId id="264" r:id="rId67"/>
    <p:sldId id="278" r:id="rId68"/>
    <p:sldId id="339" r:id="rId69"/>
    <p:sldId id="340" r:id="rId70"/>
    <p:sldId id="290" r:id="rId7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00"/>
    <a:srgbClr val="66CCFF"/>
    <a:srgbClr val="0000FF"/>
    <a:srgbClr val="FF6699"/>
    <a:srgbClr val="FFFF00"/>
    <a:srgbClr val="11465E"/>
    <a:srgbClr val="FF9999"/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slide" Target="slides/slide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2018/9/21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2018/9/21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10" Type="http://schemas.openxmlformats.org/officeDocument/2006/relationships/image" Target="../media/image95.emf"/><Relationship Id="rId4" Type="http://schemas.openxmlformats.org/officeDocument/2006/relationships/image" Target="../media/image89.emf"/><Relationship Id="rId9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png"/><Relationship Id="rId7" Type="http://schemas.openxmlformats.org/officeDocument/2006/relationships/image" Target="../media/image101.e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29.emf"/><Relationship Id="rId7" Type="http://schemas.openxmlformats.org/officeDocument/2006/relationships/image" Target="../media/image133.png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72.png"/><Relationship Id="rId4" Type="http://schemas.openxmlformats.org/officeDocument/2006/relationships/image" Target="../media/image130.png"/><Relationship Id="rId9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4.emf"/><Relationship Id="rId4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5.png"/><Relationship Id="rId7" Type="http://schemas.openxmlformats.org/officeDocument/2006/relationships/image" Target="../media/image13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3.png"/><Relationship Id="rId5" Type="http://schemas.openxmlformats.org/officeDocument/2006/relationships/image" Target="../media/image137.png"/><Relationship Id="rId10" Type="http://schemas.openxmlformats.org/officeDocument/2006/relationships/image" Target="../media/image140.png"/><Relationship Id="rId4" Type="http://schemas.openxmlformats.org/officeDocument/2006/relationships/image" Target="../media/image136.png"/><Relationship Id="rId9" Type="http://schemas.openxmlformats.org/officeDocument/2006/relationships/image" Target="../media/image1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5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8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7" Type="http://schemas.openxmlformats.org/officeDocument/2006/relationships/image" Target="../media/image146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7" Type="http://schemas.openxmlformats.org/officeDocument/2006/relationships/image" Target="../media/image1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jp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.emf"/><Relationship Id="rId7" Type="http://schemas.openxmlformats.org/officeDocument/2006/relationships/image" Target="../media/image111.jpg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27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60.emf"/><Relationship Id="rId7" Type="http://schemas.openxmlformats.org/officeDocument/2006/relationships/image" Target="../media/image164.png"/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5.png"/><Relationship Id="rId5" Type="http://schemas.openxmlformats.org/officeDocument/2006/relationships/image" Target="../media/image146.emf"/><Relationship Id="rId4" Type="http://schemas.openxmlformats.org/officeDocument/2006/relationships/image" Target="../media/image16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emf"/><Relationship Id="rId7" Type="http://schemas.openxmlformats.org/officeDocument/2006/relationships/image" Target="../media/image171.png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5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00.emf"/><Relationship Id="rId7" Type="http://schemas.openxmlformats.org/officeDocument/2006/relationships/image" Target="../media/image187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6.png"/><Relationship Id="rId5" Type="http://schemas.openxmlformats.org/officeDocument/2006/relationships/image" Target="../media/image102.emf"/><Relationship Id="rId4" Type="http://schemas.openxmlformats.org/officeDocument/2006/relationships/image" Target="../media/image101.emf"/><Relationship Id="rId9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9.png"/><Relationship Id="rId7" Type="http://schemas.openxmlformats.org/officeDocument/2006/relationships/image" Target="../media/image192.png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1.png"/><Relationship Id="rId5" Type="http://schemas.openxmlformats.org/officeDocument/2006/relationships/image" Target="../media/image191.png"/><Relationship Id="rId10" Type="http://schemas.openxmlformats.org/officeDocument/2006/relationships/image" Target="../media/image133.png"/><Relationship Id="rId4" Type="http://schemas.openxmlformats.org/officeDocument/2006/relationships/image" Target="../media/image190.png"/><Relationship Id="rId9" Type="http://schemas.openxmlformats.org/officeDocument/2006/relationships/image" Target="../media/image13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31.png"/><Relationship Id="rId7" Type="http://schemas.openxmlformats.org/officeDocument/2006/relationships/image" Target="../media/image71.png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89.png"/><Relationship Id="rId7" Type="http://schemas.openxmlformats.org/officeDocument/2006/relationships/image" Target="../media/image132.png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2.png"/><Relationship Id="rId5" Type="http://schemas.openxmlformats.org/officeDocument/2006/relationships/image" Target="../media/image131.png"/><Relationship Id="rId4" Type="http://schemas.openxmlformats.org/officeDocument/2006/relationships/image" Target="../media/image19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113207" y="-255291"/>
            <a:ext cx="3201401" cy="7113291"/>
            <a:chOff x="4084173" y="789336"/>
            <a:chExt cx="2220833" cy="4934537"/>
          </a:xfrm>
          <a:scene3d>
            <a:camera prst="perspectiveHeroicExtremeRightFacing" fov="6600000">
              <a:rot lat="21188489" lon="19486879" rev="300000"/>
            </a:camera>
            <a:lightRig rig="threePt" dir="t"/>
          </a:scene3d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084173" y="2508511"/>
              <a:ext cx="2220833" cy="1504668"/>
            </a:xfrm>
            <a:prstGeom prst="rect">
              <a:avLst/>
            </a:prstGeom>
            <a:sp3d prstMaterial="clear"/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3"/>
            <a:srcRect l="48658"/>
            <a:stretch/>
          </p:blipFill>
          <p:spPr>
            <a:xfrm>
              <a:off x="4084173" y="789336"/>
              <a:ext cx="2220833" cy="1638792"/>
            </a:xfrm>
            <a:prstGeom prst="rect">
              <a:avLst/>
            </a:prstGeom>
            <a:sp3d prstMaterial="clear"/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4173" y="4115573"/>
              <a:ext cx="2220833" cy="1608300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701183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Energy-Momentum Tensor</a:t>
            </a:r>
            <a:b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3600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o</a:t>
            </a:r>
            <a:r>
              <a:rPr lang="en-US" altLang="ja-JP" sz="36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n the </a:t>
            </a:r>
            <a:r>
              <a:rPr lang="en-US" altLang="ja-JP" sz="44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Lattice</a:t>
            </a:r>
            <a:r>
              <a:rPr lang="en-US" altLang="ja-JP" sz="40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altLang="ja-JP" sz="36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via </a:t>
            </a:r>
            <a:r>
              <a:rPr lang="en-US" altLang="ja-JP" sz="44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Gradient </a:t>
            </a:r>
            <a:r>
              <a:rPr lang="en-US" altLang="ja-JP" sz="4400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Flow</a:t>
            </a:r>
            <a:endParaRPr kumimoji="1" lang="ja-JP" altLang="en-US" sz="40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3655686"/>
            <a:ext cx="6858000" cy="618523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/>
              <a:t>Masakiyo Kitazawa</a:t>
            </a:r>
          </a:p>
          <a:p>
            <a:r>
              <a:rPr lang="en-US" altLang="ja-JP" sz="3200" dirty="0" smtClean="0"/>
              <a:t>(Osaka University)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433" y="168948"/>
            <a:ext cx="833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游ゴシック Light" panose="020B0300000000000000" pitchFamily="50" charset="-128"/>
              </a:rPr>
              <a:t>High Performance Computing in High Energy Physics, Sep. 19-21, 2018, CCNU, Wuhan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游ゴシック Light" panose="020B03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6184" y="4404396"/>
            <a:ext cx="64165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/>
              <a:t>FlowQCD</a:t>
            </a:r>
            <a:r>
              <a:rPr lang="en-US" altLang="ja-JP" sz="2000" dirty="0" smtClean="0"/>
              <a:t> Collab.</a:t>
            </a:r>
          </a:p>
          <a:p>
            <a:r>
              <a:rPr lang="en-US" altLang="ja-JP" sz="2000" dirty="0" smtClean="0"/>
              <a:t>M. </a:t>
            </a:r>
            <a:r>
              <a:rPr lang="en-US" altLang="ja-JP" sz="2000" dirty="0" err="1" smtClean="0"/>
              <a:t>Asakawa</a:t>
            </a:r>
            <a:r>
              <a:rPr lang="en-US" altLang="ja-JP" sz="2000" dirty="0" smtClean="0"/>
              <a:t>, T. </a:t>
            </a:r>
            <a:r>
              <a:rPr lang="en-US" altLang="ja-JP" sz="2000" dirty="0" err="1" smtClean="0"/>
              <a:t>Hatsuda</a:t>
            </a:r>
            <a:r>
              <a:rPr lang="en-US" altLang="ja-JP" sz="2000" dirty="0" smtClean="0"/>
              <a:t>,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T. </a:t>
            </a:r>
            <a:r>
              <a:rPr lang="en-US" altLang="ja-JP" sz="2000" b="1" dirty="0" err="1" smtClean="0">
                <a:solidFill>
                  <a:srgbClr val="FFFF00"/>
                </a:solidFill>
              </a:rPr>
              <a:t>Iritani</a:t>
            </a:r>
            <a:r>
              <a:rPr lang="en-US" altLang="ja-JP" sz="2000" dirty="0"/>
              <a:t>, H</a:t>
            </a:r>
            <a:r>
              <a:rPr lang="en-US" altLang="ja-JP" sz="2000" dirty="0" smtClean="0"/>
              <a:t>. Suzuki,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R. </a:t>
            </a:r>
            <a:r>
              <a:rPr lang="en-US" altLang="ja-JP" sz="2000" b="1" dirty="0" err="1" smtClean="0">
                <a:solidFill>
                  <a:srgbClr val="FFFF00"/>
                </a:solidFill>
              </a:rPr>
              <a:t>Yanagihara</a:t>
            </a:r>
            <a:endParaRPr kumimoji="1" lang="en-US" altLang="ja-JP" sz="2000" dirty="0" smtClean="0"/>
          </a:p>
          <a:p>
            <a:pPr algn="r"/>
            <a:r>
              <a:rPr kumimoji="1" lang="en-US" altLang="ja-JP" dirty="0" smtClean="0"/>
              <a:t>PR</a:t>
            </a:r>
            <a:r>
              <a:rPr kumimoji="1" lang="en-US" altLang="ja-JP" b="1" dirty="0" smtClean="0"/>
              <a:t>D94</a:t>
            </a:r>
            <a:r>
              <a:rPr kumimoji="1" lang="en-US" altLang="ja-JP" dirty="0" smtClean="0"/>
              <a:t>,114512(2016); PR</a:t>
            </a:r>
            <a:r>
              <a:rPr kumimoji="1" lang="en-US" altLang="ja-JP" b="1" dirty="0" smtClean="0"/>
              <a:t>D96</a:t>
            </a:r>
            <a:r>
              <a:rPr kumimoji="1" lang="en-US" altLang="ja-JP" dirty="0" smtClean="0"/>
              <a:t>,111502(2017); arXiv:1803.05656</a:t>
            </a:r>
          </a:p>
          <a:p>
            <a:r>
              <a:rPr lang="en-US" altLang="ja-JP" sz="2000" b="1" dirty="0" smtClean="0"/>
              <a:t>WHOT-QCD</a:t>
            </a:r>
            <a:r>
              <a:rPr lang="en-US" altLang="ja-JP" sz="2000" dirty="0" smtClean="0"/>
              <a:t> Collab.</a:t>
            </a:r>
          </a:p>
          <a:p>
            <a:r>
              <a:rPr lang="en-US" altLang="ja-JP" sz="2000" dirty="0" smtClean="0"/>
              <a:t>S. </a:t>
            </a:r>
            <a:r>
              <a:rPr lang="en-US" altLang="ja-JP" sz="2000" dirty="0" err="1" smtClean="0"/>
              <a:t>Ejiri</a:t>
            </a:r>
            <a:r>
              <a:rPr lang="en-US" altLang="ja-JP" sz="2000" dirty="0" smtClean="0"/>
              <a:t>, K. </a:t>
            </a:r>
            <a:r>
              <a:rPr lang="en-US" altLang="ja-JP" sz="2000" dirty="0" err="1" smtClean="0"/>
              <a:t>Kanaya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H. Suzuki</a:t>
            </a:r>
            <a:r>
              <a:rPr lang="en-US" altLang="ja-JP" sz="2000" dirty="0"/>
              <a:t>, 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Y. Taniguchi</a:t>
            </a:r>
            <a:r>
              <a:rPr lang="en-US" altLang="ja-JP" sz="2000" dirty="0" smtClean="0"/>
              <a:t>, T. </a:t>
            </a:r>
            <a:r>
              <a:rPr lang="en-US" altLang="ja-JP" sz="2000" dirty="0" err="1" smtClean="0"/>
              <a:t>Umeda</a:t>
            </a:r>
            <a:r>
              <a:rPr lang="en-US" altLang="ja-JP" sz="2000" dirty="0" smtClean="0"/>
              <a:t>, …</a:t>
            </a:r>
          </a:p>
          <a:p>
            <a:pPr algn="r"/>
            <a:r>
              <a:rPr lang="en-US" altLang="ja-JP" dirty="0" smtClean="0"/>
              <a:t>PR</a:t>
            </a:r>
            <a:r>
              <a:rPr lang="en-US" altLang="ja-JP" b="1" dirty="0" smtClean="0"/>
              <a:t>D96</a:t>
            </a:r>
            <a:r>
              <a:rPr lang="en-US" altLang="ja-JP" dirty="0" smtClean="0"/>
              <a:t>,014509(2017); arXiv:1710.10015</a:t>
            </a:r>
            <a:r>
              <a:rPr lang="en-US" altLang="ja-JP" dirty="0"/>
              <a:t>;</a:t>
            </a:r>
            <a:r>
              <a:rPr lang="en-US" altLang="ja-JP" dirty="0" smtClean="0"/>
              <a:t> arXiv:1711.02262</a:t>
            </a:r>
          </a:p>
          <a:p>
            <a:r>
              <a:rPr kumimoji="1" lang="en-US" altLang="ja-JP" sz="2000" b="1" dirty="0" err="1" smtClean="0">
                <a:solidFill>
                  <a:srgbClr val="FFFF00"/>
                </a:solidFill>
              </a:rPr>
              <a:t>Takaura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b="1" dirty="0" smtClean="0">
                <a:solidFill>
                  <a:srgbClr val="FFFF00"/>
                </a:solidFill>
              </a:rPr>
              <a:t>Suzuki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Iritani</a:t>
            </a:r>
            <a:r>
              <a:rPr kumimoji="1" lang="en-US" altLang="ja-JP" sz="2000" dirty="0" smtClean="0"/>
              <a:t>, MK, in preparation</a:t>
            </a:r>
          </a:p>
          <a:p>
            <a:r>
              <a:rPr lang="en-US" altLang="ja-JP" sz="2000" dirty="0" smtClean="0"/>
              <a:t>MK, </a:t>
            </a:r>
            <a:r>
              <a:rPr lang="en-US" altLang="ja-JP" sz="2000" dirty="0" err="1" smtClean="0"/>
              <a:t>Mogliacci</a:t>
            </a:r>
            <a:r>
              <a:rPr lang="en-US" altLang="ja-JP" sz="2000" dirty="0" smtClean="0"/>
              <a:t>, et al., in preparation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 smtClean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2814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31694" y="4918718"/>
            <a:ext cx="8444753" cy="16630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1" name="左中かっこ 10"/>
          <p:cNvSpPr/>
          <p:nvPr/>
        </p:nvSpPr>
        <p:spPr>
          <a:xfrm>
            <a:off x="3128519" y="3570464"/>
            <a:ext cx="214121" cy="956533"/>
          </a:xfrm>
          <a:prstGeom prst="leftBrace">
            <a:avLst>
              <a:gd name="adj1" fmla="val 358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996493" y="4945668"/>
            <a:ext cx="3221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+mj-lt"/>
              </a:rPr>
              <a:t>Remormalized</a:t>
            </a:r>
            <a:r>
              <a:rPr kumimoji="1" lang="en-US" altLang="ja-JP" sz="2800" b="1" dirty="0" smtClean="0">
                <a:latin typeface="+mj-lt"/>
              </a:rPr>
              <a:t> EMT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597540"/>
            <a:ext cx="7431596" cy="797433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</a:p>
          <a:p>
            <a:r>
              <a:rPr lang="en-US" altLang="ja-JP" sz="2000" dirty="0" smtClean="0"/>
              <a:t>Makino, Suzuki, 2014</a:t>
            </a:r>
          </a:p>
          <a:p>
            <a:r>
              <a:rPr kumimoji="1" lang="en-US" altLang="ja-JP" sz="2000" dirty="0" smtClean="0"/>
              <a:t>Taniguchi+ (WHOT) </a:t>
            </a:r>
          </a:p>
          <a:p>
            <a:pPr algn="r"/>
            <a:r>
              <a:rPr kumimoji="1" lang="en-US" altLang="ja-JP" sz="2000" dirty="0" smtClean="0"/>
              <a:t>2016; 2017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917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are finite at t&gt;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 smtClean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Energy-momentum tensor from SFTE </a:t>
            </a:r>
            <a:r>
              <a:rPr lang="en-US" altLang="ja-JP" dirty="0" smtClean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906662" y="2659285"/>
            <a:ext cx="5184674" cy="264582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34265" y="340823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19265" y="372877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4228013" y="3406590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405755" y="4082767"/>
            <a:ext cx="826037" cy="70333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036957" y="3393011"/>
            <a:ext cx="826037" cy="70333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3613223" y="4249096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4446216" y="3578366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4441628" y="4269939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5262846" y="3574655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</a:t>
            </a:r>
            <a:r>
              <a:rPr lang="en-US" altLang="ja-JP" dirty="0" smtClean="0"/>
              <a:t>Analysis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2211979" y="3406590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211979" y="409353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211979" y="4777160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573158" y="3006480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099" y="294492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22699" y="2935983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9152" y="2935982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3405053" y="3006480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228013" y="3006480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054050" y="3003701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862994" y="3003701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689030" y="3003701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376169" y="4744931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35207" y="1344712"/>
            <a:ext cx="69565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The 2-loop analysis of </a:t>
            </a:r>
            <a:r>
              <a:rPr lang="en-US" altLang="ja-JP" sz="2800" dirty="0" smtClean="0"/>
              <a:t>α</a:t>
            </a:r>
            <a:r>
              <a:rPr lang="en-US" altLang="ja-JP" sz="2800" baseline="-25000" dirty="0" smtClean="0"/>
              <a:t>U</a:t>
            </a:r>
            <a:r>
              <a:rPr lang="en-US" altLang="ja-JP" sz="2800" dirty="0" smtClean="0"/>
              <a:t>,α</a:t>
            </a:r>
            <a:r>
              <a:rPr kumimoji="1" lang="en-US" altLang="ja-JP" sz="2800" baseline="-25000" dirty="0" smtClean="0"/>
              <a:t>E</a:t>
            </a:r>
            <a:r>
              <a:rPr kumimoji="1" lang="en-US" altLang="ja-JP" sz="2800" dirty="0" smtClean="0"/>
              <a:t> is now available!</a:t>
            </a:r>
          </a:p>
          <a:p>
            <a:pPr algn="ctr"/>
            <a:r>
              <a:rPr lang="en-US" altLang="ja-JP" sz="2400" dirty="0" smtClean="0"/>
              <a:t>(full QCD / pure gauge)</a:t>
            </a:r>
            <a:endParaRPr kumimoji="1" lang="ja-JP" altLang="en-US" sz="24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65147" y="5690987"/>
            <a:ext cx="3550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on thermodynamics</a:t>
            </a:r>
          </a:p>
          <a:p>
            <a:pPr algn="ctr"/>
            <a:r>
              <a:rPr lang="en-US" altLang="ja-JP" sz="2400" dirty="0" smtClean="0"/>
              <a:t>(pure gauge)</a:t>
            </a:r>
            <a:endParaRPr kumimoji="1" lang="ja-JP" altLang="en-US" sz="2400" dirty="0" smtClean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02252" y="5729844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e-3p: negligible (&lt;0.5%)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e+p</a:t>
            </a:r>
            <a:r>
              <a:rPr lang="en-US" altLang="ja-JP" sz="2400" dirty="0" smtClean="0"/>
              <a:t>: 2-3% increase</a:t>
            </a:r>
            <a:endParaRPr kumimoji="1" lang="ja-JP" altLang="en-US" sz="2400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43630" y="2163206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</p:txBody>
      </p:sp>
      <p:sp>
        <p:nvSpPr>
          <p:cNvPr id="14" name="左中かっこ 13"/>
          <p:cNvSpPr/>
          <p:nvPr/>
        </p:nvSpPr>
        <p:spPr>
          <a:xfrm>
            <a:off x="4424747" y="5773559"/>
            <a:ext cx="177505" cy="748425"/>
          </a:xfrm>
          <a:prstGeom prst="leftBrace">
            <a:avLst>
              <a:gd name="adj1" fmla="val 47899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e-3p&#10;\end{align*}&lt;/body&gt;&#10;  &lt;fcolor&gt;FFFFFFFF&lt;/fcolor&gt;&#10;  &lt;bcolor&gt;FF000000&lt;/bcolor&gt;&#10;  &lt;transparent&gt;True&lt;/transparent&gt;&#10;  &lt;resolution&gt;1800&lt;/resolution&gt;&#10;  &lt;imageh&gt;212&lt;/imageh&gt;&#10;  &lt;imagew&gt;654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9" y="3639543"/>
            <a:ext cx="692150" cy="2243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e+p&#10;\end{align*}&lt;/body&gt;&#10;  &lt;fcolor&gt;FFFFFFFF&lt;/fcolor&gt;&#10;  &lt;bcolor&gt;FF000000&lt;/bcolor&gt;&#10;  &lt;transparent&gt;True&lt;/transparent&gt;&#10;  &lt;resolution&gt;1800&lt;/resolution&gt;&#10;  &lt;imageh&gt;193&lt;/imageh&gt;&#10;  &lt;imagew&gt;53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55" y="4323167"/>
            <a:ext cx="560917" cy="2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906662" y="2659285"/>
            <a:ext cx="5184674" cy="264582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945376" y="2944927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34265" y="340823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19265" y="372877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4228013" y="3406590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405755" y="4082767"/>
            <a:ext cx="826037" cy="70333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036957" y="3393011"/>
            <a:ext cx="826037" cy="70333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3613223" y="4249096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4446216" y="3578366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4441628" y="4269939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5262846" y="3574655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5269607" y="426160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</a:t>
            </a:r>
            <a:r>
              <a:rPr lang="en-US" altLang="ja-JP" dirty="0" smtClean="0"/>
              <a:t>Analysis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2211979" y="3406590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e-3p&#10;\end{align*}&lt;/body&gt;&#10;  &lt;fcolor&gt;FFFFFFFF&lt;/fcolor&gt;&#10;  &lt;bcolor&gt;FF000000&lt;/bcolor&gt;&#10;  &lt;transparent&gt;True&lt;/transparent&gt;&#10;  &lt;resolution&gt;1800&lt;/resolution&gt;&#10;  &lt;imageh&gt;212&lt;/imageh&gt;&#10;  &lt;imagew&gt;654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9" y="3639543"/>
            <a:ext cx="692150" cy="224367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e+p&#10;\end{align*}&lt;/body&gt;&#10;  &lt;fcolor&gt;FFFFFFFF&lt;/fcolor&gt;&#10;  &lt;bcolor&gt;FF000000&lt;/bcolor&gt;&#10;  &lt;transparent&gt;True&lt;/transparent&gt;&#10;  &lt;resolution&gt;1800&lt;/resolution&gt;&#10;  &lt;imageh&gt;193&lt;/imageh&gt;&#10;  &lt;imagew&gt;53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55" y="4323167"/>
            <a:ext cx="560917" cy="204258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2211979" y="409353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211979" y="4777160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573158" y="3006480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099" y="294492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22699" y="2935983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9152" y="2935982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3405053" y="3006480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228013" y="3006480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054050" y="3003701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862994" y="3003701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689030" y="3003701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376169" y="4744931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61543" y="4761884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35207" y="1344712"/>
            <a:ext cx="69565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The 2-loop analysis of </a:t>
            </a:r>
            <a:r>
              <a:rPr lang="en-US" altLang="ja-JP" sz="2800" dirty="0" smtClean="0"/>
              <a:t>α</a:t>
            </a:r>
            <a:r>
              <a:rPr lang="en-US" altLang="ja-JP" sz="2800" baseline="-25000" dirty="0" smtClean="0"/>
              <a:t>U</a:t>
            </a:r>
            <a:r>
              <a:rPr lang="en-US" altLang="ja-JP" sz="2800" dirty="0" smtClean="0"/>
              <a:t>,α</a:t>
            </a:r>
            <a:r>
              <a:rPr kumimoji="1" lang="en-US" altLang="ja-JP" sz="2800" baseline="-25000" dirty="0" smtClean="0"/>
              <a:t>E</a:t>
            </a:r>
            <a:r>
              <a:rPr kumimoji="1" lang="en-US" altLang="ja-JP" sz="2800" dirty="0" smtClean="0"/>
              <a:t> is now available!</a:t>
            </a:r>
          </a:p>
          <a:p>
            <a:pPr algn="ctr"/>
            <a:r>
              <a:rPr lang="en-US" altLang="ja-JP" sz="2400" dirty="0" smtClean="0"/>
              <a:t>(full QCD / pure gauge)</a:t>
            </a:r>
            <a:endParaRPr kumimoji="1" lang="ja-JP" altLang="en-US" sz="24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65147" y="5690987"/>
            <a:ext cx="3550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on thermodynamics</a:t>
            </a:r>
          </a:p>
          <a:p>
            <a:pPr algn="ctr"/>
            <a:r>
              <a:rPr lang="en-US" altLang="ja-JP" sz="2400" dirty="0" smtClean="0"/>
              <a:t>(pure gauge)</a:t>
            </a:r>
            <a:endParaRPr kumimoji="1" lang="ja-JP" altLang="en-US" sz="2400" dirty="0" smtClean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02252" y="5729844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e-3p: negligible (&lt;0.5%)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e+p</a:t>
            </a:r>
            <a:r>
              <a:rPr lang="en-US" altLang="ja-JP" sz="2400" dirty="0" smtClean="0"/>
              <a:t>: 2-3% increase</a:t>
            </a:r>
            <a:endParaRPr kumimoji="1" lang="ja-JP" altLang="en-US" sz="2400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43630" y="2163206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</p:txBody>
      </p:sp>
      <p:sp>
        <p:nvSpPr>
          <p:cNvPr id="14" name="左中かっこ 13"/>
          <p:cNvSpPr/>
          <p:nvPr/>
        </p:nvSpPr>
        <p:spPr>
          <a:xfrm>
            <a:off x="4424747" y="5773559"/>
            <a:ext cx="177505" cy="748425"/>
          </a:xfrm>
          <a:prstGeom prst="leftBrace">
            <a:avLst>
              <a:gd name="adj1" fmla="val 47899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8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906662" y="2659285"/>
            <a:ext cx="5184674" cy="264582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945376" y="2935981"/>
            <a:ext cx="1037414" cy="196019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34265" y="340823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19265" y="372877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4228013" y="3406590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405755" y="4082767"/>
            <a:ext cx="826037" cy="70333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036957" y="3393011"/>
            <a:ext cx="826037" cy="703336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3613223" y="4249096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4446216" y="3578366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4441628" y="4269939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5262846" y="3574655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5269607" y="426160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5867793" y="3406589"/>
            <a:ext cx="826037" cy="70333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</a:t>
            </a:r>
            <a:r>
              <a:rPr lang="en-US" altLang="ja-JP" dirty="0" smtClean="0"/>
              <a:t>Analysis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2211979" y="3406590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e-3p&#10;\end{align*}&lt;/body&gt;&#10;  &lt;fcolor&gt;FFFFFFFF&lt;/fcolor&gt;&#10;  &lt;bcolor&gt;FF000000&lt;/bcolor&gt;&#10;  &lt;transparent&gt;True&lt;/transparent&gt;&#10;  &lt;resolution&gt;1800&lt;/resolution&gt;&#10;  &lt;imageh&gt;212&lt;/imageh&gt;&#10;  &lt;imagew&gt;654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9" y="3639543"/>
            <a:ext cx="692150" cy="224367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e+p&#10;\end{align*}&lt;/body&gt;&#10;  &lt;fcolor&gt;FFFFFFFF&lt;/fcolor&gt;&#10;  &lt;bcolor&gt;FF000000&lt;/bcolor&gt;&#10;  &lt;transparent&gt;True&lt;/transparent&gt;&#10;  &lt;resolution&gt;1800&lt;/resolution&gt;&#10;  &lt;imageh&gt;193&lt;/imageh&gt;&#10;  &lt;imagew&gt;53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55" y="4323167"/>
            <a:ext cx="560917" cy="204258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2211979" y="409353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211979" y="4777160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573158" y="3006480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1099" y="294492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22699" y="2935983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9152" y="2935982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3405053" y="3006480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228013" y="3006480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054050" y="3003701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862994" y="3003701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689030" y="3003701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楕円 42"/>
          <p:cNvSpPr/>
          <p:nvPr/>
        </p:nvSpPr>
        <p:spPr>
          <a:xfrm>
            <a:off x="6071789" y="3568401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376169" y="4744931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61543" y="4761884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39005" y="4073500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FF00"/>
                </a:solidFill>
              </a:rPr>
              <a:t>Takaura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, Suzuki,</a:t>
            </a:r>
          </a:p>
          <a:p>
            <a:r>
              <a:rPr lang="en-US" altLang="ja-JP" sz="2000" dirty="0" err="1" smtClean="0">
                <a:solidFill>
                  <a:srgbClr val="FFFF00"/>
                </a:solidFill>
              </a:rPr>
              <a:t>Iritani</a:t>
            </a:r>
            <a:r>
              <a:rPr lang="en-US" altLang="ja-JP" sz="2000" dirty="0" smtClean="0">
                <a:solidFill>
                  <a:srgbClr val="FFFF00"/>
                </a:solidFill>
              </a:rPr>
              <a:t>, MK, in prep.</a:t>
            </a:r>
            <a:endParaRPr kumimoji="1" lang="ja-JP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35207" y="1344712"/>
            <a:ext cx="69565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The 2-loop analysis of </a:t>
            </a:r>
            <a:r>
              <a:rPr lang="en-US" altLang="ja-JP" sz="2800" dirty="0" smtClean="0"/>
              <a:t>α</a:t>
            </a:r>
            <a:r>
              <a:rPr lang="en-US" altLang="ja-JP" sz="2800" baseline="-25000" dirty="0" smtClean="0"/>
              <a:t>U</a:t>
            </a:r>
            <a:r>
              <a:rPr lang="en-US" altLang="ja-JP" sz="2800" dirty="0" smtClean="0"/>
              <a:t>,α</a:t>
            </a:r>
            <a:r>
              <a:rPr kumimoji="1" lang="en-US" altLang="ja-JP" sz="2800" baseline="-25000" dirty="0" smtClean="0"/>
              <a:t>E</a:t>
            </a:r>
            <a:r>
              <a:rPr kumimoji="1" lang="en-US" altLang="ja-JP" sz="2800" dirty="0" smtClean="0"/>
              <a:t> is now available!</a:t>
            </a:r>
          </a:p>
          <a:p>
            <a:pPr algn="ctr"/>
            <a:r>
              <a:rPr lang="en-US" altLang="ja-JP" sz="2400" dirty="0" smtClean="0"/>
              <a:t>(full QCD / pure gauge)</a:t>
            </a:r>
            <a:endParaRPr kumimoji="1" lang="ja-JP" altLang="en-US" sz="24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65147" y="5690987"/>
            <a:ext cx="3550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on thermodynamics</a:t>
            </a:r>
          </a:p>
          <a:p>
            <a:pPr algn="ctr"/>
            <a:r>
              <a:rPr lang="en-US" altLang="ja-JP" sz="2400" dirty="0" smtClean="0"/>
              <a:t>(pure gauge)</a:t>
            </a:r>
            <a:endParaRPr kumimoji="1" lang="ja-JP" altLang="en-US" sz="2400" dirty="0" smtClean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02252" y="5729844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e-3p: negligible (&lt;0.5%)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e+p</a:t>
            </a:r>
            <a:r>
              <a:rPr lang="en-US" altLang="ja-JP" sz="2400" dirty="0" smtClean="0"/>
              <a:t>: 2-3% increase</a:t>
            </a:r>
            <a:endParaRPr kumimoji="1" lang="ja-JP" altLang="en-US" sz="2400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43630" y="2163206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</p:txBody>
      </p:sp>
      <p:sp>
        <p:nvSpPr>
          <p:cNvPr id="14" name="左中かっこ 13"/>
          <p:cNvSpPr/>
          <p:nvPr/>
        </p:nvSpPr>
        <p:spPr>
          <a:xfrm>
            <a:off x="4424747" y="5773559"/>
            <a:ext cx="177505" cy="748425"/>
          </a:xfrm>
          <a:prstGeom prst="leftBrace">
            <a:avLst>
              <a:gd name="adj1" fmla="val 47899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5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2844358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968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t, a Dependence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319663" y="5797638"/>
            <a:ext cx="6216136" cy="799138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4" y="1550132"/>
            <a:ext cx="7934495" cy="2926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88" y="132657"/>
            <a:ext cx="2523853" cy="148272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425653" y="4676576"/>
            <a:ext cx="364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strong discretization effect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68277" y="5138241"/>
            <a:ext cx="204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over smeared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5914" y="5932554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Linear t dependence</a:t>
            </a:r>
            <a:endParaRPr kumimoji="1" lang="ja-JP" altLang="en-US" sz="2800" dirty="0"/>
          </a:p>
        </p:txBody>
      </p:sp>
      <p:sp>
        <p:nvSpPr>
          <p:cNvPr id="10" name="左中かっこ 9"/>
          <p:cNvSpPr/>
          <p:nvPr/>
        </p:nvSpPr>
        <p:spPr>
          <a:xfrm>
            <a:off x="1005124" y="4755247"/>
            <a:ext cx="205369" cy="844659"/>
          </a:xfrm>
          <a:prstGeom prst="leftBrace">
            <a:avLst>
              <a:gd name="adj1" fmla="val 4124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19663" y="3572238"/>
            <a:ext cx="139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</a:rPr>
              <a:t>c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lover+plaq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28830" y="3572238"/>
            <a:ext cx="81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lover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 &amp;lt; \sqrt{8t} &amp;lt; 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93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98" y="6001268"/>
            <a:ext cx="2560016" cy="38579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8t} &amp;lt; a&#10;\end{align*}&lt;/body&gt;&#10;  &lt;fcolor&gt;FFFFFFFF&lt;/fcolor&gt;&#10;  &lt;bcolor&gt;FFFFFFFF&lt;/bcolor&gt;&#10;  &lt;transparent&gt;True&lt;/transparent&gt;&#10;  &lt;resolution&gt;1800&lt;/resolution&gt;&#10;  &lt;imageh&gt;249&lt;/imageh&gt;&#10;  &lt;imagew&gt;8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765305"/>
            <a:ext cx="1013519" cy="29310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 &amp;gt;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4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5205843"/>
            <a:ext cx="1718627" cy="3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28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/>
          <p:cNvGrpSpPr>
            <a:grpSpLocks noChangeAspect="1"/>
          </p:cNvGrpSpPr>
          <p:nvPr/>
        </p:nvGrpSpPr>
        <p:grpSpPr>
          <a:xfrm>
            <a:off x="-516049" y="4481904"/>
            <a:ext cx="8535812" cy="1770850"/>
            <a:chOff x="708500" y="4983205"/>
            <a:chExt cx="7645901" cy="1586228"/>
          </a:xfrm>
          <a:scene3d>
            <a:camera prst="perspectiveRelaxedModerately" fov="7200000">
              <a:rot lat="18600000" lon="364821" rev="20787935"/>
            </a:camera>
            <a:lightRig rig="threePt" dir="t"/>
          </a:scene3d>
        </p:grpSpPr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00" y="4983205"/>
              <a:ext cx="6257053" cy="748480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08" y="5819200"/>
              <a:ext cx="3244093" cy="750233"/>
            </a:xfrm>
            <a:prstGeom prst="rect">
              <a:avLst/>
            </a:prstGeom>
          </p:spPr>
        </p:pic>
        <p:pic>
          <p:nvPicPr>
  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647" y="5007773"/>
              <a:ext cx="1073906" cy="718896"/>
            </a:xfrm>
            <a:prstGeom prst="rect">
              <a:avLst/>
            </a:prstGeom>
            <a:effectLst>
              <a:glow rad="63500">
                <a:schemeClr val="accent5">
                  <a:alpha val="40000"/>
                </a:schemeClr>
              </a:glow>
            </a:effectLst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3&lt;/imageh&gt;&#10;  &lt;imagew&gt;363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837" y="5844822"/>
              <a:ext cx="1073906" cy="718896"/>
            </a:xfrm>
            <a:prstGeom prst="rect">
              <a:avLst/>
            </a:prstGeom>
            <a:effectLst>
              <a:glow rad="63500">
                <a:schemeClr val="accent5">
                  <a:alpha val="40000"/>
                </a:schemeClr>
              </a:glow>
            </a:effectLst>
          </p:spPr>
        </p:pic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85" y="3849188"/>
            <a:ext cx="2085095" cy="12480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907" y="1904734"/>
            <a:ext cx="2700634" cy="26834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4811" y="941930"/>
            <a:ext cx="7523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One of the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most fundamental </a:t>
            </a:r>
            <a:r>
              <a:rPr kumimoji="1" lang="en-US" altLang="ja-JP" sz="2800" dirty="0" smtClean="0"/>
              <a:t>quantities in physics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89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312229" y="5164183"/>
            <a:ext cx="3644200" cy="1489166"/>
          </a:xfrm>
          <a:prstGeom prst="roundRect">
            <a:avLst/>
          </a:prstGeom>
          <a:solidFill>
            <a:srgbClr val="20575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9399" y="5006887"/>
            <a:ext cx="2297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Fitting ranges: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B3D9FF"/>
                </a:solidFill>
              </a:rPr>
              <a:t>range-1: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92D050"/>
                </a:solidFill>
              </a:rPr>
              <a:t>range-2: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CCCC"/>
                </a:solidFill>
              </a:rPr>
              <a:t>range-3:</a:t>
            </a:r>
            <a:endParaRPr kumimoji="1" lang="ja-JP" altLang="en-US" sz="2400" dirty="0">
              <a:solidFill>
                <a:srgbClr val="FFCC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172008" y="2875950"/>
            <a:ext cx="881652" cy="689212"/>
            <a:chOff x="2172008" y="2875950"/>
            <a:chExt cx="881652" cy="689212"/>
          </a:xfrm>
        </p:grpSpPr>
        <p:sp>
          <p:nvSpPr>
            <p:cNvPr id="8" name="正方形/長方形 7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871592" y="2357839"/>
            <a:ext cx="993528" cy="960126"/>
            <a:chOff x="1871592" y="2357839"/>
            <a:chExt cx="993528" cy="960126"/>
          </a:xfrm>
        </p:grpSpPr>
        <p:sp>
          <p:nvSpPr>
            <p:cNvPr id="11" name="正方形/長方形 10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368356" y="2960914"/>
            <a:ext cx="976486" cy="872217"/>
            <a:chOff x="2368356" y="2960914"/>
            <a:chExt cx="976486" cy="872217"/>
          </a:xfrm>
        </p:grpSpPr>
        <p:sp>
          <p:nvSpPr>
            <p:cNvPr id="14" name="正方形/長方形 13"/>
            <p:cNvSpPr/>
            <p:nvPr/>
          </p:nvSpPr>
          <p:spPr>
            <a:xfrm>
              <a:off x="2368356" y="2960914"/>
              <a:ext cx="976486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&amp;amp;0.01&amp;lt;tT^2&amp;lt;0.015&#10;\\&#10;&amp;amp;0.005&amp;lt;tT^2&amp;lt;0.015&#10;\\&#10;&amp;amp;0.01&amp;lt;tT^2&amp;lt;0.02&#10;\end{align*}&lt;/body&gt;&#10;  &lt;fcolor&gt;FFFFFFFF&lt;/fcolor&gt;&#10;  &lt;bcolor&gt;FFFFFFFF&lt;/bcolor&gt;&#10;  &lt;transparent&gt;True&lt;/transparent&gt;&#10;  &lt;resolution&gt;1800&lt;/resolution&gt;&#10;  &lt;imageh&gt;1125&lt;/imageh&gt;&#10;  &lt;imagew&gt;215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55" y="5508983"/>
            <a:ext cx="1802675" cy="93932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503817" y="5250322"/>
            <a:ext cx="3452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 </a:t>
            </a:r>
            <a:r>
              <a:rPr lang="en-US" altLang="ja-JP" sz="2400" dirty="0" smtClean="0"/>
              <a:t>from the </a:t>
            </a:r>
          </a:p>
          <a:p>
            <a:pPr algn="ctr"/>
            <a:r>
              <a:rPr lang="en-US" altLang="ja-JP" sz="2400" dirty="0" smtClean="0"/>
              <a:t>choice of fitting range</a:t>
            </a:r>
          </a:p>
          <a:p>
            <a:pPr algn="ctr"/>
            <a:r>
              <a:rPr kumimoji="1" lang="ja-JP" altLang="en-US" sz="3200" dirty="0" smtClean="0"/>
              <a:t>≈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statistical error</a:t>
            </a:r>
            <a:endParaRPr kumimoji="1" lang="ja-JP" altLang="en-US" sz="2400" dirty="0"/>
          </a:p>
        </p:txBody>
      </p:sp>
      <p:sp>
        <p:nvSpPr>
          <p:cNvPr id="18" name="右矢印 17"/>
          <p:cNvSpPr/>
          <p:nvPr/>
        </p:nvSpPr>
        <p:spPr>
          <a:xfrm>
            <a:off x="4615540" y="5164184"/>
            <a:ext cx="836023" cy="148916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0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48343" y="4532824"/>
            <a:ext cx="4014652" cy="212052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641" y="4650379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lang="en-US" altLang="ja-JP" sz="2000" dirty="0" smtClean="0">
                <a:sym typeface="Wingdings" panose="05000000000000000000" pitchFamily="2" charset="2"/>
              </a:rPr>
              <a:t>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1" y="6035374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c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5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Thermodynamics of SU(3) YM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0" y="1554010"/>
            <a:ext cx="5009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Integral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Most conventional / established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Use </a:t>
            </a:r>
            <a:r>
              <a:rPr lang="en-US" altLang="ja-JP" sz="2400" dirty="0" err="1" smtClean="0"/>
              <a:t>themodynamic</a:t>
            </a:r>
            <a:r>
              <a:rPr lang="en-US" altLang="ja-JP" sz="2400" dirty="0" smtClean="0"/>
              <a:t> relations</a:t>
            </a:r>
          </a:p>
          <a:p>
            <a:pPr lvl="1"/>
            <a:r>
              <a:rPr lang="en-US" altLang="ja-JP" sz="2000" dirty="0" smtClean="0"/>
              <a:t>        Boyd+ 1995; </a:t>
            </a:r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2012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2428053"/>
            <a:ext cx="2099319" cy="53923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8650" y="4508997"/>
            <a:ext cx="624138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Moving-frame method</a:t>
            </a:r>
          </a:p>
          <a:p>
            <a:pPr lvl="1"/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Non-equilibrium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Use </a:t>
            </a:r>
            <a:r>
              <a:rPr kumimoji="1" lang="en-US" altLang="ja-JP" sz="2400" dirty="0" err="1" smtClean="0"/>
              <a:t>Jarzynski’s</a:t>
            </a:r>
            <a:r>
              <a:rPr kumimoji="1" lang="en-US" altLang="ja-JP" sz="2400" dirty="0" smtClean="0"/>
              <a:t> equality </a:t>
            </a:r>
            <a:r>
              <a:rPr lang="en-US" altLang="ja-JP" sz="2000" dirty="0" err="1" smtClean="0"/>
              <a:t>Caselle</a:t>
            </a:r>
            <a:r>
              <a:rPr lang="en-US" altLang="ja-JP" sz="2000" dirty="0" smtClean="0"/>
              <a:t>+, 2016;2018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Differential method</a:t>
            </a:r>
          </a:p>
          <a:p>
            <a:pPr lvl="1"/>
            <a:r>
              <a:rPr lang="en-US" altLang="ja-JP" sz="2000" dirty="0" err="1" smtClean="0"/>
              <a:t>Shirogane</a:t>
            </a:r>
            <a:r>
              <a:rPr lang="en-US" altLang="ja-JP" sz="2000" dirty="0" smtClean="0"/>
              <a:t>+(WHOT-QCD), 2016~</a:t>
            </a:r>
            <a:endParaRPr kumimoji="1" lang="ja-JP" altLang="en-US" sz="20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 = \frac TV \ln Z&#10;\end{align*}&lt;/body&gt;&#10;  &lt;fcolor&gt;FFFFFFFF&lt;/fcolor&gt;&#10;  &lt;bcolor&gt;FFFFFFFF&lt;/bcolor&gt;&#10;  &lt;transparent&gt;True&lt;/transparent&gt;&#10;  &lt;resolution&gt;1800&lt;/resolution&gt;&#10;  &lt;imageh&gt;511&lt;/imageh&gt;&#10;  &lt;imagew&gt;119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1773452"/>
            <a:ext cx="1293317" cy="55304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21278" y="3255343"/>
            <a:ext cx="8094072" cy="1238285"/>
            <a:chOff x="421278" y="3255343"/>
            <a:chExt cx="8094072" cy="1238285"/>
          </a:xfrm>
        </p:grpSpPr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varepsilon &amp;amp;= \langle T_{00} \rangle &#10;\\&#10;p &amp;amp;= \langle T_{11} \rangle&#10;\end{align*}&lt;/body&gt;&#10;  &lt;fcolor&gt;FFFFFFFF&lt;/fcolor&gt;&#10;  &lt;bcolor&gt;FF000000&lt;/bcolor&gt;&#10;  &lt;transparent&gt;True&lt;/transparent&gt;&#10;  &lt;resolution&gt;1800&lt;/resolution&gt;&#10;  &lt;imageh&gt;699&lt;/imageh&gt;&#10;  &lt;imagew&gt;989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979" y="3436477"/>
              <a:ext cx="1199127" cy="847512"/>
            </a:xfrm>
            <a:prstGeom prst="rect">
              <a:avLst/>
            </a:prstGeom>
          </p:spPr>
        </p:pic>
        <p:sp>
          <p:nvSpPr>
            <p:cNvPr id="8" name="左中かっこ 7"/>
            <p:cNvSpPr/>
            <p:nvPr/>
          </p:nvSpPr>
          <p:spPr>
            <a:xfrm>
              <a:off x="6005051" y="3428099"/>
              <a:ext cx="207309" cy="925560"/>
            </a:xfrm>
            <a:prstGeom prst="leftBrace">
              <a:avLst>
                <a:gd name="adj1" fmla="val 48333"/>
                <a:gd name="adj2" fmla="val 50000"/>
              </a:avLst>
            </a:prstGeom>
            <a:ln w="190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421278" y="3255343"/>
              <a:ext cx="8094072" cy="123828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28650" y="3286765"/>
              <a:ext cx="500034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Gradient-flow method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Take expectation values of EMT</a:t>
              </a:r>
            </a:p>
            <a:p>
              <a:pPr lvl="1"/>
              <a:r>
                <a:rPr lang="en-US" altLang="ja-JP" sz="2000" dirty="0" smtClean="0"/>
                <a:t>        </a:t>
              </a:r>
              <a:r>
                <a:rPr lang="en-US" altLang="ja-JP" sz="2000" dirty="0" err="1" smtClean="0"/>
                <a:t>FlowQCD</a:t>
              </a:r>
              <a:r>
                <a:rPr lang="en-US" altLang="ja-JP" sz="2000" dirty="0" smtClean="0"/>
                <a:t>, 2014, 2016</a:t>
              </a:r>
              <a:endParaRPr kumimoji="1" lang="en-US" altLang="ja-JP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762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SU(3) YM </a:t>
            </a:r>
            <a:r>
              <a:rPr kumimoji="1" lang="en-US" altLang="ja-JP" dirty="0" err="1" smtClean="0"/>
              <a:t>EoS</a:t>
            </a:r>
            <a:r>
              <a:rPr kumimoji="1" lang="en-US" altLang="ja-JP" dirty="0" smtClean="0"/>
              <a:t>: Comparison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1" y="1318540"/>
            <a:ext cx="5791199" cy="41539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071" y="1257578"/>
            <a:ext cx="5541842" cy="119512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93586" y="266692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Figure from</a:t>
            </a:r>
          </a:p>
          <a:p>
            <a:r>
              <a:rPr lang="en-US" altLang="ja-JP" sz="2400" dirty="0" err="1"/>
              <a:t>Caselle</a:t>
            </a:r>
            <a:r>
              <a:rPr lang="en-US" altLang="ja-JP" sz="2400" dirty="0"/>
              <a:t>+, </a:t>
            </a:r>
            <a:endParaRPr lang="en-US" altLang="ja-JP" sz="2400" dirty="0" smtClean="0"/>
          </a:p>
          <a:p>
            <a:r>
              <a:rPr lang="en-US" altLang="ja-JP" sz="2400" dirty="0" smtClean="0"/>
              <a:t>1801.03110</a:t>
            </a:r>
            <a:endParaRPr lang="en-US" altLang="ja-JP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9324" y="5533437"/>
            <a:ext cx="7723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</a:t>
            </a:r>
            <a:r>
              <a:rPr kumimoji="1" lang="en-US" altLang="ja-JP" sz="2400" dirty="0" smtClean="0"/>
              <a:t>easurement of thermodynamics with various methods.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All results are in good agreement.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But, non-negligible discrepancy at T/Tc</a:t>
            </a:r>
            <a:r>
              <a:rPr lang="ja-JP" altLang="en-US" sz="2400" dirty="0" smtClean="0"/>
              <a:t>≈</a:t>
            </a:r>
            <a:r>
              <a:rPr lang="en-US" altLang="ja-JP" sz="2400" dirty="0" smtClean="0"/>
              <a:t>1-1.3? 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e-3p}{T^4}&#10;\end{align*}&lt;/body&gt;&#10;  &lt;fcolor&gt;FFFFFFFF&lt;/fcolor&gt;&#10;  &lt;bcolor&gt;FF000000&lt;/bcolor&gt;&#10;  &lt;transparent&gt;True&lt;/transparent&gt;&#10;  &lt;resolution&gt;1800&lt;/resolution&gt;&#10;  &lt;imageh&gt;503&lt;/imageh&gt;&#10;  &lt;imagew&gt;67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3" y="1944115"/>
            <a:ext cx="964227" cy="7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693167"/>
            <a:ext cx="4091817" cy="30007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46" y="1693167"/>
            <a:ext cx="4010355" cy="300075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155344" y="1175583"/>
            <a:ext cx="3984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Takaura</a:t>
            </a:r>
            <a:r>
              <a:rPr kumimoji="1" lang="en-US" altLang="ja-JP" sz="2000" dirty="0" smtClean="0"/>
              <a:t>, Suzuki, </a:t>
            </a:r>
            <a:r>
              <a:rPr kumimoji="1" lang="en-US" altLang="ja-JP" sz="2000" dirty="0" err="1" smtClean="0"/>
              <a:t>Iritani</a:t>
            </a:r>
            <a:r>
              <a:rPr kumimoji="1" lang="en-US" altLang="ja-JP" sz="2000" dirty="0" smtClean="0"/>
              <a:t>, MK, in prep.</a:t>
            </a:r>
            <a:endParaRPr kumimoji="1" lang="ja-JP" altLang="en-US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 rot="19546734">
            <a:off x="877050" y="2643602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9546734">
            <a:off x="4843803" y="2643601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54078" y="3211502"/>
            <a:ext cx="1457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dirty="0" smtClean="0">
                <a:solidFill>
                  <a:srgbClr val="0000FF"/>
                </a:solidFill>
              </a:rPr>
              <a:t>: 2-loop</a:t>
            </a:r>
          </a:p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○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: 1-loop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5147" y="4994287"/>
            <a:ext cx="3550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on thermodynamics</a:t>
            </a:r>
          </a:p>
          <a:p>
            <a:pPr algn="ctr"/>
            <a:r>
              <a:rPr lang="en-US" altLang="ja-JP" sz="2400" dirty="0" smtClean="0"/>
              <a:t>(pure gauge)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02252" y="5033144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e-3p: negligible (&lt;0.5%)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e+p</a:t>
            </a:r>
            <a:r>
              <a:rPr lang="en-US" altLang="ja-JP" sz="2400" dirty="0" smtClean="0"/>
              <a:t>: 2-3% increase</a:t>
            </a:r>
            <a:endParaRPr kumimoji="1" lang="ja-JP" altLang="en-US" sz="2400" dirty="0" smtClean="0"/>
          </a:p>
        </p:txBody>
      </p:sp>
      <p:sp>
        <p:nvSpPr>
          <p:cNvPr id="13" name="左中かっこ 12"/>
          <p:cNvSpPr/>
          <p:nvPr/>
        </p:nvSpPr>
        <p:spPr>
          <a:xfrm>
            <a:off x="4424747" y="5076859"/>
            <a:ext cx="177505" cy="748425"/>
          </a:xfrm>
          <a:prstGeom prst="leftBrace">
            <a:avLst>
              <a:gd name="adj1" fmla="val 47899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2+1</a:t>
            </a:r>
            <a:r>
              <a:rPr kumimoji="1" lang="en-US" altLang="ja-JP" dirty="0" smtClean="0"/>
              <a:t> 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from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00099" y="1082103"/>
            <a:ext cx="528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084019"/>
            <a:ext cx="7084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stable extrapolation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Statistical error is substantially suppressed!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05266" y="6332336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6888397" y="2453445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3749" y="3239183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123749" y="2923458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578" y="2775508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33960" y="1408479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右矢印 32"/>
          <p:cNvSpPr/>
          <p:nvPr/>
        </p:nvSpPr>
        <p:spPr>
          <a:xfrm>
            <a:off x="395499" y="3813056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64240" y="2994841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 rot="5400000" flipV="1">
            <a:off x="61593" y="4115210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</a:t>
            </a:r>
            <a:r>
              <a:rPr lang="en-US" altLang="ja-JP" dirty="0" smtClean="0"/>
              <a:t>anisotropy</a:t>
            </a:r>
            <a:br>
              <a:rPr lang="en-US" altLang="ja-JP" dirty="0" smtClean="0"/>
            </a:br>
            <a:r>
              <a:rPr lang="en-US" altLang="ja-JP" sz="3600" dirty="0" smtClean="0"/>
              <a:t>in finite system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4166" y="1888232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Casimir effect</a:t>
            </a:r>
            <a:endParaRPr kumimoji="1" lang="ja-JP" altLang="en-US" sz="3200" b="1" dirty="0" smtClean="0"/>
          </a:p>
        </p:txBody>
      </p:sp>
      <p:sp>
        <p:nvSpPr>
          <p:cNvPr id="5" name="平行四辺形 4"/>
          <p:cNvSpPr/>
          <p:nvPr/>
        </p:nvSpPr>
        <p:spPr>
          <a:xfrm rot="5400000" flipV="1">
            <a:off x="1211125" y="4115209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83617" y="3438813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91352" y="3144293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583617" y="2852073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23" y="3195281"/>
            <a:ext cx="206614" cy="18495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7" y="2849318"/>
            <a:ext cx="191618" cy="2649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0" y="2698125"/>
            <a:ext cx="174956" cy="184953"/>
          </a:xfrm>
          <a:prstGeom prst="rect">
            <a:avLst/>
          </a:prstGeom>
        </p:spPr>
      </p:pic>
      <p:sp>
        <p:nvSpPr>
          <p:cNvPr id="18" name="平行四辺形 17"/>
          <p:cNvSpPr/>
          <p:nvPr/>
        </p:nvSpPr>
        <p:spPr>
          <a:xfrm>
            <a:off x="1168098" y="3008700"/>
            <a:ext cx="1946367" cy="635618"/>
          </a:xfrm>
          <a:prstGeom prst="parallelogram">
            <a:avLst>
              <a:gd name="adj" fmla="val 124411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平行四辺形 20"/>
          <p:cNvSpPr/>
          <p:nvPr/>
        </p:nvSpPr>
        <p:spPr>
          <a:xfrm>
            <a:off x="1168099" y="5386146"/>
            <a:ext cx="1946367" cy="635618"/>
          </a:xfrm>
          <a:prstGeom prst="parallelogram">
            <a:avLst>
              <a:gd name="adj" fmla="val 125410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10800000">
            <a:off x="2725401" y="3773179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11}&amp;lt;0&#10;\end{align*}&lt;/body&gt;&#10;  &lt;fcolor&gt;FFFFFFFF&lt;/fcolor&gt;&#10;  &lt;bcolor&gt;FF000000&lt;/bcolor&gt;&#10;  &lt;transparent&gt;True&lt;/transparent&gt;&#10;  &lt;resolution&gt;1800&lt;/resolution&gt;&#10;  &lt;imageh&gt;207&lt;/imageh&gt;&#10;  &lt;imagew&gt;79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12" y="4961715"/>
            <a:ext cx="843492" cy="2190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403162" y="514144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CFF"/>
                </a:solidFill>
              </a:rPr>
              <a:t>attractive</a:t>
            </a:r>
            <a:endParaRPr kumimoji="1" lang="ja-JP" altLang="en-US" sz="2400" dirty="0" smtClean="0">
              <a:solidFill>
                <a:srgbClr val="FFCCFF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22},~ T_{33} &amp;gt; 0&#10;\end{align*}&lt;/body&gt;&#10;  &lt;fcolor&gt;FFFFFFFF&lt;/fcolor&gt;&#10;  &lt;bcolor&gt;FF000000&lt;/bcolor&gt;&#10;  &lt;transparent&gt;True&lt;/transparent&gt;&#10;  &lt;resolution&gt;1800&lt;/resolution&gt;&#10;  &lt;imageh&gt;217&lt;/imageh&gt;&#10;  &lt;imagew&gt;134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43" y="3513362"/>
            <a:ext cx="1425575" cy="229658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1168098" y="3644318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4377510" y="1881198"/>
            <a:ext cx="4745681" cy="4719899"/>
            <a:chOff x="4377510" y="1881198"/>
            <a:chExt cx="4745681" cy="4719899"/>
          </a:xfrm>
        </p:grpSpPr>
        <p:sp>
          <p:nvSpPr>
            <p:cNvPr id="35" name="角丸四角形 34"/>
            <p:cNvSpPr/>
            <p:nvPr/>
          </p:nvSpPr>
          <p:spPr>
            <a:xfrm>
              <a:off x="4548434" y="3164745"/>
              <a:ext cx="4014652" cy="3436352"/>
            </a:xfrm>
            <a:prstGeom prst="roundRect">
              <a:avLst>
                <a:gd name="adj" fmla="val 10585"/>
              </a:avLst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808711" y="2490855"/>
              <a:ext cx="2314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MK, </a:t>
              </a:r>
              <a:r>
                <a:rPr kumimoji="1" lang="en-US" altLang="ja-JP" sz="2000" dirty="0" err="1" smtClean="0"/>
                <a:t>Mogliacci</a:t>
              </a:r>
              <a:r>
                <a:rPr kumimoji="1" lang="en-US" altLang="ja-JP" sz="2000" dirty="0" smtClean="0"/>
                <a:t>, et al.</a:t>
              </a:r>
            </a:p>
            <a:p>
              <a:r>
                <a:rPr kumimoji="1" lang="en-US" altLang="ja-JP" sz="2000" dirty="0" smtClean="0"/>
                <a:t>in preparation</a:t>
              </a:r>
              <a:endParaRPr kumimoji="1" lang="ja-JP" altLang="en-US" sz="2000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03089" y="5253145"/>
              <a:ext cx="3105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pressure anisotropy</a:t>
              </a:r>
              <a:endParaRPr kumimoji="1" lang="ja-JP" altLang="en-US" sz="2800" dirty="0" smtClean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77510" y="1881198"/>
              <a:ext cx="45865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/>
                <a:t>Finite system </a:t>
              </a:r>
              <a:r>
                <a:rPr lang="en-US" altLang="ja-JP" sz="2800" b="1" dirty="0" smtClean="0"/>
                <a:t>at nonzero </a:t>
              </a:r>
              <a:r>
                <a:rPr lang="en-US" altLang="ja-JP" sz="2800" b="1" i="1" dirty="0" smtClean="0"/>
                <a:t>T</a:t>
              </a:r>
              <a:endParaRPr kumimoji="1" lang="ja-JP" altLang="en-US" sz="2800" b="1" i="1" dirty="0" smtClean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V = L_x \times L_y \times 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973&lt;/imagew&gt;&#10;  &lt;scale&gt;50&lt;/scale&gt;&#10;  &lt;cursor&gt;45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062" y="3504733"/>
              <a:ext cx="2555393" cy="314729"/>
            </a:xfrm>
            <a:prstGeom prst="rect">
              <a:avLst/>
            </a:prstGeom>
          </p:spPr>
        </p:pic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_{11} \ne T_{22} = T_{33}&#10;\end{align*}&lt;/body&gt;&#10;  &lt;fcolor&gt;FFFFFFFF&lt;/fcolor&gt;&#10;  &lt;bcolor&gt;FF000000&lt;/bcolor&gt;&#10;  &lt;transparent&gt;True&lt;/transparent&gt;&#10;  &lt;resolution&gt;1800&lt;/resolution&gt;&#10;  &lt;imageh&gt;228&lt;/imageh&gt;&#10;  &lt;imagew&gt;1704&lt;/imagew&gt;&#10;  &lt;scale&gt;50&lt;/scale&gt;&#10;  &lt;cursor&gt;4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27" y="5855116"/>
              <a:ext cx="2490859" cy="333284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L_x \ll L_y=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55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034" y="3981826"/>
              <a:ext cx="2097450" cy="327558"/>
            </a:xfrm>
            <a:prstGeom prst="rect">
              <a:avLst/>
            </a:prstGeom>
          </p:spPr>
        </p:pic>
        <p:sp>
          <p:nvSpPr>
            <p:cNvPr id="34" name="右矢印 33"/>
            <p:cNvSpPr/>
            <p:nvPr/>
          </p:nvSpPr>
          <p:spPr>
            <a:xfrm rot="5400000">
              <a:off x="6185437" y="3947364"/>
              <a:ext cx="740645" cy="178654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rot="5400000">
            <a:off x="1741211" y="4248241"/>
            <a:ext cx="756694" cy="0"/>
          </a:xfrm>
          <a:prstGeom prst="straightConnector1">
            <a:avLst/>
          </a:prstGeom>
          <a:ln w="38100">
            <a:solidFill>
              <a:srgbClr val="66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659370" y="4818456"/>
            <a:ext cx="756694" cy="0"/>
          </a:xfrm>
          <a:prstGeom prst="straightConnector1">
            <a:avLst/>
          </a:prstGeom>
          <a:ln w="38100">
            <a:solidFill>
              <a:srgbClr val="FF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1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1465764"/>
            <a:ext cx="4828951" cy="3497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3849" y="1599327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F</a:t>
            </a:r>
            <a:r>
              <a:rPr lang="en-US" altLang="ja-JP" sz="3200" b="1" dirty="0" smtClean="0"/>
              <a:t>ree scalar field</a:t>
            </a:r>
            <a:endParaRPr kumimoji="1" lang="ja-JP" altLang="en-US" sz="32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3849" y="2144226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=L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=</a:t>
            </a:r>
            <a:r>
              <a:rPr kumimoji="1" lang="ja-JP" altLang="en-US" sz="2400" dirty="0" smtClean="0"/>
              <a:t>∞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6088" y="2541818"/>
            <a:ext cx="258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Mogliacci</a:t>
            </a:r>
            <a:r>
              <a:rPr kumimoji="1" lang="en-US" altLang="ja-JP" sz="2000" dirty="0" smtClean="0"/>
              <a:t>+, 1807.07871</a:t>
            </a:r>
            <a:endParaRPr kumimoji="1" lang="ja-JP" altLang="en-US" sz="2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89835" y="1218475"/>
            <a:ext cx="3165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Mogliacci</a:t>
            </a:r>
            <a:r>
              <a:rPr kumimoji="1" lang="en-US" altLang="ja-JP" sz="2000" dirty="0" smtClean="0"/>
              <a:t>, et al.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in prep.</a:t>
            </a:r>
            <a:endParaRPr kumimoji="1" lang="ja-JP" altLang="en-US" sz="20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1/p_2&#10;\end{align*}&lt;/body&gt;&#10;  &lt;fcolor&gt;FF000000&lt;/fcolor&gt;&#10;  &lt;bcolor&gt;FFFFFFFF&lt;/bcolor&gt;&#10;  &lt;transparent&gt;False&lt;/transparent&gt;&#10;  &lt;resolution&gt;1800&lt;/resolution&gt;&#10;  &lt;imageh&gt;249&lt;/imageh&gt;&#10;  &lt;imagew&gt;58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59" y="2753675"/>
            <a:ext cx="820773" cy="35115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L_1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48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4546667"/>
            <a:ext cx="2097061" cy="35115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785797" y="5051764"/>
            <a:ext cx="1300417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prstMaterial="clear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808654" y="5993344"/>
            <a:ext cx="1213405" cy="177868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80" y="6166216"/>
            <a:ext cx="276225" cy="221192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5616100" y="496793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7" y="5074005"/>
            <a:ext cx="191558" cy="532342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flipV="1">
            <a:off x="7176334" y="4962831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17" y="5733865"/>
            <a:ext cx="7778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1465764"/>
            <a:ext cx="4828951" cy="3497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3849" y="1599327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F</a:t>
            </a:r>
            <a:r>
              <a:rPr lang="en-US" altLang="ja-JP" sz="3200" b="1" dirty="0" smtClean="0"/>
              <a:t>ree scalar field</a:t>
            </a:r>
            <a:endParaRPr kumimoji="1" lang="ja-JP" altLang="en-US" sz="32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3849" y="2144226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=L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=</a:t>
            </a:r>
            <a:r>
              <a:rPr kumimoji="1" lang="ja-JP" altLang="en-US" sz="2400" dirty="0" smtClean="0"/>
              <a:t>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3849" y="2929253"/>
            <a:ext cx="2694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Lattice results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3849" y="3514028"/>
            <a:ext cx="3486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Periodic BC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</a:t>
            </a:r>
            <a:r>
              <a:rPr kumimoji="1" lang="en-US" altLang="ja-JP" sz="2400" baseline="-25000" dirty="0" smtClean="0"/>
              <a:t>s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xN</a:t>
            </a:r>
            <a:r>
              <a:rPr kumimoji="1" lang="en-US" altLang="ja-JP" sz="2400" baseline="-25000" dirty="0" smtClean="0"/>
              <a:t>x</a:t>
            </a:r>
            <a:r>
              <a:rPr kumimoji="1" lang="en-US" altLang="ja-JP" sz="2400" dirty="0" smtClean="0"/>
              <a:t>xN</a:t>
            </a:r>
            <a:r>
              <a:rPr kumimoji="1" lang="en-US" altLang="ja-JP" sz="2400" baseline="-25000" dirty="0" smtClean="0"/>
              <a:t>t</a:t>
            </a:r>
            <a:r>
              <a:rPr lang="en-US" altLang="ja-JP" sz="2400" dirty="0" smtClean="0"/>
              <a:t>=72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x</a:t>
            </a:r>
            <a:r>
              <a:rPr lang="en-US" altLang="ja-JP" sz="2400" dirty="0" smtClean="0"/>
              <a:t>x12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x</a:t>
            </a:r>
            <a:r>
              <a:rPr lang="en-US" altLang="ja-JP" sz="2400" dirty="0" smtClean="0"/>
              <a:t>=12, 14, 16, 18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Only t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dirty="0" smtClean="0">
                <a:latin typeface="+mj-ea"/>
                <a:ea typeface="+mj-ea"/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 limit (fixed a)</a:t>
            </a:r>
            <a:endParaRPr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6088" y="2541818"/>
            <a:ext cx="258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Mogliacci</a:t>
            </a:r>
            <a:r>
              <a:rPr kumimoji="1" lang="en-US" altLang="ja-JP" sz="2000" dirty="0" smtClean="0"/>
              <a:t>+, 1807.07871</a:t>
            </a:r>
            <a:endParaRPr kumimoji="1" lang="ja-JP" altLang="en-US" sz="2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3804" y="5528294"/>
            <a:ext cx="8596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FF00"/>
                </a:solidFill>
              </a:rPr>
              <a:t>Medium near T</a:t>
            </a:r>
            <a:r>
              <a:rPr lang="en-US" altLang="ja-JP" sz="2800" b="1" baseline="-25000" dirty="0" smtClean="0">
                <a:solidFill>
                  <a:srgbClr val="FFFF00"/>
                </a:solidFill>
              </a:rPr>
              <a:t>c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 is remarkably insensitive to finite size!</a:t>
            </a:r>
          </a:p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How do we understand??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89835" y="1218475"/>
            <a:ext cx="3165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Mogliacci</a:t>
            </a:r>
            <a:r>
              <a:rPr kumimoji="1" lang="en-US" altLang="ja-JP" sz="2000" dirty="0" smtClean="0"/>
              <a:t>, et al.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in prep.</a:t>
            </a:r>
            <a:endParaRPr kumimoji="1" lang="ja-JP" altLang="en-US" sz="20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18" y="1467097"/>
            <a:ext cx="4828951" cy="3497067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1/p_2&#10;\end{align*}&lt;/body&gt;&#10;  &lt;fcolor&gt;FF000000&lt;/fcolor&gt;&#10;  &lt;bcolor&gt;FFFFFFFF&lt;/bcolor&gt;&#10;  &lt;transparent&gt;False&lt;/transparent&gt;&#10;  &lt;resolution&gt;1800&lt;/resolution&gt;&#10;  &lt;imageh&gt;249&lt;/imageh&gt;&#10;  &lt;imagew&gt;58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59" y="2753675"/>
            <a:ext cx="820773" cy="35115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L_1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48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4546667"/>
            <a:ext cx="2097061" cy="3511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13334" y="2288033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bg1"/>
                </a:solidFill>
              </a:rPr>
              <a:t>Nt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=12</a:t>
            </a:r>
            <a:endParaRPr kumimoji="1" lang="ja-JP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0451530">
            <a:off x="1881552" y="25796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4063565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437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3" y="5407025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All</a:t>
            </a:r>
            <a:r>
              <a:rPr kumimoji="1" lang="en-US" altLang="ja-JP" sz="2800" dirty="0" smtClean="0"/>
              <a:t> components are important physical observables!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9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8" y="132656"/>
            <a:ext cx="8163402" cy="1325563"/>
          </a:xfrm>
        </p:spPr>
        <p:txBody>
          <a:bodyPr/>
          <a:lstStyle/>
          <a:p>
            <a:r>
              <a:rPr lang="en-US" altLang="ja-JP" dirty="0" smtClean="0"/>
              <a:t>EMT Correlator: Motivation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3780156"/>
            <a:ext cx="54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Energy/Momentum Conservation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5671142"/>
            <a:ext cx="1465889" cy="64256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0" y="2440338"/>
            <a:ext cx="5186535" cy="64819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0805" y="1955769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Kubo formula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viscosity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918" y="1370497"/>
            <a:ext cx="364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Transport Coefficient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918" y="5099512"/>
            <a:ext cx="520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Fluctuation-Response Relations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0\mu}(\tau) \bar{T}_{\rho\sigma}(0)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55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424070"/>
            <a:ext cx="2020151" cy="3657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668764" y="4376118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400" dirty="0" smtClean="0"/>
              <a:t>-independent constant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8" y="5622732"/>
            <a:ext cx="3873549" cy="7511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65634" y="3684195"/>
            <a:ext cx="7824626" cy="2882057"/>
          </a:xfrm>
          <a:prstGeom prst="roundRect">
            <a:avLst>
              <a:gd name="adj" fmla="val 10322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13216" y="1461470"/>
            <a:ext cx="26147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Karsch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Wyld</a:t>
            </a:r>
            <a:r>
              <a:rPr kumimoji="1" lang="en-US" altLang="ja-JP" sz="2000" dirty="0" smtClean="0"/>
              <a:t>, 1987</a:t>
            </a:r>
          </a:p>
          <a:p>
            <a:r>
              <a:rPr lang="en-US" altLang="ja-JP" sz="2000" dirty="0" smtClean="0"/>
              <a:t>Nakamura, Sakai, 2005</a:t>
            </a:r>
          </a:p>
          <a:p>
            <a:r>
              <a:rPr kumimoji="1" lang="en-US" altLang="ja-JP" sz="2000" dirty="0" smtClean="0"/>
              <a:t>Meyer; 2007, 2008</a:t>
            </a:r>
          </a:p>
          <a:p>
            <a:r>
              <a:rPr lang="en-US" altLang="ja-JP" sz="2000" dirty="0" smtClean="0"/>
              <a:t>…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+, 2018 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/>
              <a:t>+, 2018</a:t>
            </a:r>
          </a:p>
          <a:p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360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Euclidean Correlator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80678"/>
              </p:ext>
            </p:extLst>
          </p:nvPr>
        </p:nvGraphicFramePr>
        <p:xfrm>
          <a:off x="266747" y="2438412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438412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438411"/>
            <a:ext cx="2848988" cy="22016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438411"/>
            <a:ext cx="2845609" cy="22016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4793" y="4807099"/>
            <a:ext cx="783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in all channels </a:t>
            </a:r>
            <a:r>
              <a:rPr lang="en-US" altLang="ja-JP" sz="2400" dirty="0" smtClean="0">
                <a:sym typeface="Wingdings" panose="05000000000000000000" pitchFamily="2" charset="2"/>
              </a:rPr>
              <a:t> conservation law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Confirmation of fluctuation-response relations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method to measure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855642"/>
            <a:ext cx="2315721" cy="4157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4}(\tau) \bar T_{1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855641"/>
            <a:ext cx="2315721" cy="4157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1}(\tau) \bar T_{4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855641"/>
            <a:ext cx="2315721" cy="415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3378" t="9243" r="59250" b="66874"/>
          <a:stretch/>
        </p:blipFill>
        <p:spPr>
          <a:xfrm>
            <a:off x="-109090" y="592184"/>
            <a:ext cx="1589778" cy="10964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368229" y="1109571"/>
            <a:ext cx="364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PR </a:t>
            </a:r>
            <a:r>
              <a:rPr lang="en-US" altLang="ja-JP" sz="2000" b="1" dirty="0" smtClean="0"/>
              <a:t>D96</a:t>
            </a:r>
            <a:r>
              <a:rPr lang="en-US" altLang="ja-JP" sz="2000" dirty="0"/>
              <a:t>, 111502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(2017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51399" y="5977974"/>
            <a:ext cx="643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Similar result for (41;41) channel: </a:t>
            </a:r>
            <a:r>
              <a:rPr kumimoji="1" lang="en-US" altLang="ja-JP" sz="2000" dirty="0" err="1" smtClean="0"/>
              <a:t>Borsanyi</a:t>
            </a:r>
            <a:r>
              <a:rPr lang="en-US" altLang="ja-JP" sz="2000" dirty="0" smtClean="0"/>
              <a:t>+, 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Perturbative analysis: </a:t>
            </a:r>
            <a:r>
              <a:rPr kumimoji="1" lang="en-US" altLang="ja-JP" sz="2000" dirty="0" smtClean="0"/>
              <a:t>Eller, Moore, 2018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647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Fluctuation-Response Relations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481162"/>
            <a:ext cx="2315721" cy="38492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481161"/>
            <a:ext cx="2315721" cy="38492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481161"/>
            <a:ext cx="2315721" cy="3849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12" y="2063931"/>
            <a:ext cx="2919960" cy="22016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59" y="2063931"/>
            <a:ext cx="2919960" cy="22016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107" y="2064760"/>
            <a:ext cx="2918861" cy="22008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66562" y="4820607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</a:rPr>
              <a:t>N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ew</a:t>
            </a:r>
            <a:r>
              <a:rPr lang="en-US" altLang="ja-JP" sz="2800" b="1" dirty="0" smtClean="0"/>
              <a:t>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measurement of </a:t>
            </a:r>
            <a:r>
              <a:rPr lang="en-US" altLang="ja-JP" sz="2800" b="1" dirty="0" err="1" smtClean="0">
                <a:solidFill>
                  <a:srgbClr val="FFFF00"/>
                </a:solidFill>
              </a:rPr>
              <a:t>c</a:t>
            </a:r>
            <a:r>
              <a:rPr lang="en-US" altLang="ja-JP" sz="2800" b="1" baseline="-25000" dirty="0" err="1" smtClean="0">
                <a:solidFill>
                  <a:srgbClr val="FFFF00"/>
                </a:solidFill>
              </a:rPr>
              <a:t>V</a:t>
            </a:r>
            <a:endParaRPr lang="en-US" altLang="ja-JP" sz="2800" b="1" baseline="-25000" dirty="0" smtClean="0">
              <a:solidFill>
                <a:srgbClr val="FFFF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12" y="5398621"/>
            <a:ext cx="4811200" cy="122292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67906" y="6026668"/>
            <a:ext cx="4124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2+1 QCD</a:t>
            </a:r>
            <a:r>
              <a:rPr kumimoji="1" lang="en-US" altLang="ja-JP" sz="2000" dirty="0" smtClean="0"/>
              <a:t>: </a:t>
            </a:r>
          </a:p>
          <a:p>
            <a:r>
              <a:rPr kumimoji="1" lang="en-US" altLang="ja-JP" sz="2000" dirty="0" smtClean="0"/>
              <a:t>Taniguchi+ (WHOT-QCD), 1711.02262</a:t>
            </a:r>
            <a:endParaRPr kumimoji="1" lang="ja-JP" altLang="en-US" sz="2000" dirty="0"/>
          </a:p>
        </p:txBody>
      </p:sp>
      <p:sp>
        <p:nvSpPr>
          <p:cNvPr id="3" name="角丸四角形 2"/>
          <p:cNvSpPr/>
          <p:nvPr/>
        </p:nvSpPr>
        <p:spPr>
          <a:xfrm>
            <a:off x="3130423" y="1282489"/>
            <a:ext cx="5978741" cy="3193717"/>
          </a:xfrm>
          <a:prstGeom prst="roundRect">
            <a:avLst>
              <a:gd name="adj" fmla="val 9351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曲折矢印 12"/>
          <p:cNvSpPr/>
          <p:nvPr/>
        </p:nvSpPr>
        <p:spPr>
          <a:xfrm flipV="1">
            <a:off x="4302034" y="4478307"/>
            <a:ext cx="961862" cy="603611"/>
          </a:xfrm>
          <a:prstGeom prst="bentArrow">
            <a:avLst>
              <a:gd name="adj1" fmla="val 44945"/>
              <a:gd name="adj2" fmla="val 39958"/>
              <a:gd name="adj3" fmla="val 37188"/>
              <a:gd name="adj4" fmla="val 3821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3896" y="4586176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Confirmation of FRR</a:t>
            </a:r>
            <a:endParaRPr kumimoji="1" lang="ja-JP" altLang="en-US" sz="2800" b="1" dirty="0" smtClean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1" y="5112029"/>
            <a:ext cx="3318330" cy="643505"/>
          </a:xfrm>
          <a:prstGeom prst="rect">
            <a:avLst/>
          </a:prstGeom>
        </p:spPr>
      </p:pic>
      <p:sp>
        <p:nvSpPr>
          <p:cNvPr id="16" name="下矢印 15"/>
          <p:cNvSpPr/>
          <p:nvPr/>
        </p:nvSpPr>
        <p:spPr>
          <a:xfrm>
            <a:off x="996339" y="4320364"/>
            <a:ext cx="1348196" cy="59186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3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5300178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8648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9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</a:t>
            </a:r>
          </a:p>
          <a:p>
            <a:r>
              <a:rPr lang="en-US" altLang="ja-JP" sz="2000" dirty="0" err="1" smtClean="0"/>
              <a:t>Lifshitz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Action-at-a-distance</a:t>
              </a:r>
              <a:endParaRPr kumimoji="1" lang="ja-JP" altLang="en-US" sz="3200" b="1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Local interaction</a:t>
              </a:r>
              <a:endParaRPr kumimoji="1" lang="ja-JP" altLang="en-US" sz="3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01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 smtClean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2558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Quark—Anti-quark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867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3468" y="1300452"/>
            <a:ext cx="28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076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703" y="5702827"/>
            <a:ext cx="28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547315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4" y="3749855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6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5" name="角丸四角形 1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21" name="角丸四角形 20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Picture 76" descr="lattic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グループ化 27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29" name="角丸四角形 28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2" y="2606144"/>
              <a:ext cx="2343055" cy="403193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441" y="1973521"/>
              <a:ext cx="2017586" cy="459867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35" name="角丸四角形 34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50594" y="5074919"/>
              <a:ext cx="2884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flux tube / hadrons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rgbClr val="FF9900"/>
                  </a:solidFill>
                </a:rPr>
                <a:t>stress</a:t>
              </a:r>
              <a:r>
                <a:rPr kumimoji="1" lang="en-US" altLang="ja-JP" sz="2400" dirty="0" smtClean="0">
                  <a:solidFill>
                    <a:srgbClr val="FF9900"/>
                  </a:solidFill>
                </a:rPr>
                <a:t> distribution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39" name="Picture 76" descr="lattic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258501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3892534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6606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momentum conservation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73525" y="1190904"/>
            <a:ext cx="35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Iritani</a:t>
            </a:r>
            <a:r>
              <a:rPr kumimoji="1" lang="en-US" altLang="ja-JP" sz="2000" dirty="0" smtClean="0"/>
              <a:t>, MK,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4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524693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33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7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Inconsistent with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lattice result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410936" y="4678955"/>
            <a:ext cx="5650229" cy="1149253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684649"/>
            <a:ext cx="3638250" cy="2822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481102" y="1882705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Flux Tube with Finite Length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27" y="1684649"/>
            <a:ext cx="3586777" cy="282200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kappa =0.2&#10;\end{align*}&lt;/body&gt;&#10;  &lt;fcolor&gt;FF000000&lt;/fcolor&gt;&#10;  &lt;bcolor&gt;FF000000&lt;/bcolor&gt;&#10;  &lt;transparent&gt;True&lt;/transparent&gt;&#10;  &lt;resolution&gt;1800&lt;/resolution&gt;&#10;  &lt;imageh&gt;167&lt;/imageh&gt;&#10;  &lt;imagew&gt;76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1946817"/>
            <a:ext cx="899397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55083" t="7629" r="7527" b="48242"/>
          <a:stretch/>
        </p:blipFill>
        <p:spPr>
          <a:xfrm>
            <a:off x="7202104" y="1217448"/>
            <a:ext cx="1941895" cy="1803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xi_B=0.17 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xi_\phi=0.59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テキスト ボックス 28"/>
          <p:cNvSpPr txBox="1"/>
          <p:nvPr/>
        </p:nvSpPr>
        <p:spPr>
          <a:xfrm>
            <a:off x="3221348" y="1098122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R=0.92 </a:t>
            </a:r>
            <a:r>
              <a:rPr kumimoji="1" lang="en-US" altLang="ja-JP" sz="3200" dirty="0" err="1" smtClean="0"/>
              <a:t>fm</a:t>
            </a:r>
            <a:endParaRPr kumimoji="1" lang="ja-JP" altLang="en-US" sz="3200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383" y="4590161"/>
            <a:ext cx="2686330" cy="218394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74441" y="4765631"/>
            <a:ext cx="5430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Left:</a:t>
            </a:r>
            <a:r>
              <a:rPr lang="ja-JP" altLang="en-US" sz="2800" b="1" dirty="0"/>
              <a:t>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zz</a:t>
            </a:r>
            <a:r>
              <a:rPr lang="en-US" altLang="ja-JP" sz="2400" dirty="0" smtClean="0"/>
              <a:t>(0),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en-US" altLang="ja-JP" sz="2400" dirty="0" smtClean="0"/>
              <a:t>(0) reproduce lattice result</a:t>
            </a:r>
          </a:p>
          <a:p>
            <a:r>
              <a:rPr kumimoji="1" lang="en-US" altLang="ja-JP" sz="2800" b="1" dirty="0" smtClean="0"/>
              <a:t>Right: </a:t>
            </a:r>
            <a:r>
              <a:rPr lang="en-US" altLang="ja-JP" sz="2400" dirty="0" smtClean="0"/>
              <a:t>A parameter satisfying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ja-JP" altLang="en-US" sz="2400" dirty="0" smtClean="0"/>
              <a:t>≈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θθ</a:t>
            </a:r>
            <a:endParaRPr kumimoji="1" lang="ja-JP" altLang="en-US" sz="2400" baseline="-25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13989" y="5837412"/>
            <a:ext cx="4671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 parameter can reproduce </a:t>
            </a:r>
          </a:p>
          <a:p>
            <a:r>
              <a:rPr kumimoji="1" lang="en-US" altLang="ja-JP" sz="2800" dirty="0" smtClean="0"/>
              <a:t>lattice data </a:t>
            </a:r>
            <a:r>
              <a:rPr lang="en-US" altLang="ja-JP" sz="2800" dirty="0" smtClean="0"/>
              <a:t>at R=0.92fm.</a:t>
            </a:r>
            <a:endParaRPr kumimoji="1" lang="ja-JP" altLang="en-US" sz="2800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5240562" y="1886514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=0.6&#10;\end{align*}&lt;/body&gt;&#10;  &lt;fcolor&gt;FF000000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1946817"/>
            <a:ext cx="901736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xi_B=0.71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xi_\phi=0.84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右矢印 37"/>
          <p:cNvSpPr/>
          <p:nvPr/>
        </p:nvSpPr>
        <p:spPr>
          <a:xfrm>
            <a:off x="1049565" y="5870911"/>
            <a:ext cx="564424" cy="8871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8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843" y="3109138"/>
            <a:ext cx="2452994" cy="17764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higher-order perturbative coefficients 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Acrobat Document" r:id="rId5" imgW="6278631" imgH="4945196" progId="AcroExch.Document.DC">
                  <p:embed/>
                </p:oleObj>
              </mc:Choice>
              <mc:Fallback>
                <p:oleObj name="Acrobat Document" r:id="rId5" imgW="6278631" imgH="4945196" progId="AcroExch.Document.DC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867427" y="342531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Pressure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Anisotropy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04" y="3994696"/>
            <a:ext cx="4087729" cy="2947691"/>
          </a:xfrm>
          <a:prstGeom prst="rect">
            <a:avLst/>
          </a:prstGeom>
          <a:scene3d>
            <a:camera prst="perspectiveContrastingLeftFacing"/>
            <a:lightRig rig="freezing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higher-order perturbative coefficients 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4980354"/>
            <a:ext cx="7428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So many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Flux tube at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nonzero temperature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</a:t>
            </a:r>
            <a:r>
              <a:rPr lang="en-US" altLang="ja-JP" sz="28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inside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hadrons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viscosity /</a:t>
            </a:r>
            <a:r>
              <a:rPr lang="ja-JP" altLang="en-US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other operators / instantons / 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full QCD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598148"/>
              </p:ext>
            </p:extLst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Acrobat Document" r:id="rId5" imgW="6278631" imgH="4945196" progId="AcroExch.Document.DC">
                  <p:embed/>
                </p:oleObj>
              </mc:Choice>
              <mc:Fallback>
                <p:oleObj name="Acrobat Document" r:id="rId5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843" y="3109138"/>
            <a:ext cx="2452994" cy="177642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867427" y="342531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Pressure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Anisotropy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5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Naïve Question</a:t>
            </a:r>
            <a:endParaRPr kumimoji="1" lang="ja-JP" altLang="en-US" dirty="0"/>
          </a:p>
        </p:txBody>
      </p:sp>
      <p:sp>
        <p:nvSpPr>
          <p:cNvPr id="4" name="楕円 3"/>
          <p:cNvSpPr/>
          <p:nvPr/>
        </p:nvSpPr>
        <p:spPr>
          <a:xfrm>
            <a:off x="4458788" y="2514343"/>
            <a:ext cx="226423" cy="2177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1817" y="4449716"/>
            <a:ext cx="6000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Put 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a single quark </a:t>
            </a:r>
            <a:r>
              <a:rPr kumimoji="1" lang="en-US" altLang="ja-JP" sz="3200" dirty="0" smtClean="0"/>
              <a:t>in QCD vacuum</a:t>
            </a:r>
            <a:endParaRPr kumimoji="1" lang="ja-JP" altLang="en-US" sz="3200" dirty="0" smtClean="0"/>
          </a:p>
        </p:txBody>
      </p:sp>
      <p:sp>
        <p:nvSpPr>
          <p:cNvPr id="6" name="乗算 5"/>
          <p:cNvSpPr/>
          <p:nvPr/>
        </p:nvSpPr>
        <p:spPr>
          <a:xfrm>
            <a:off x="6374674" y="2733772"/>
            <a:ext cx="432000" cy="432000"/>
          </a:xfrm>
          <a:prstGeom prst="mathMultiply">
            <a:avLst>
              <a:gd name="adj1" fmla="val 9234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\mu\nu}(x)&#10;\end{align*}&lt;/body&gt;&#10;  &lt;fcolor&gt;FFFFFFFF&lt;/fcolor&gt;&#10;  &lt;bcolor&gt;FF000000&lt;/bcolor&gt;&#10;  &lt;transparent&gt;True&lt;/transparent&gt;&#10;  &lt;resolution&gt;1800&lt;/resolution&gt;&#10;  &lt;imageh&gt;261&lt;/imageh&gt;&#10;  &lt;imagew&gt;695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30" y="3246212"/>
            <a:ext cx="1159476" cy="43542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4957" y="5399299"/>
            <a:ext cx="9054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How does </a:t>
            </a:r>
            <a:r>
              <a:rPr kumimoji="1" lang="en-US" altLang="ja-JP" sz="2800" b="1" dirty="0" smtClean="0">
                <a:solidFill>
                  <a:srgbClr val="FFCCFF"/>
                </a:solidFill>
              </a:rPr>
              <a:t>energy density and stress </a:t>
            </a:r>
            <a:r>
              <a:rPr kumimoji="1" lang="en-US" altLang="ja-JP" sz="2800" dirty="0" smtClean="0"/>
              <a:t>behave in this system?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0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28650" y="1493055"/>
            <a:ext cx="7539990" cy="137471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7267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37132" y="1089566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 smtClean="0"/>
              <a:t>, </a:t>
            </a:r>
          </a:p>
          <a:p>
            <a:r>
              <a:rPr lang="en-US" altLang="ja-JP" sz="2000" dirty="0" smtClean="0"/>
              <a:t>PR</a:t>
            </a:r>
            <a:r>
              <a:rPr lang="en-US" altLang="ja-JP" sz="2000" b="1" dirty="0" smtClean="0"/>
              <a:t>D94</a:t>
            </a:r>
            <a:r>
              <a:rPr lang="en-US" altLang="ja-JP" sz="2000" dirty="0" smtClean="0"/>
              <a:t>, 114512 (2016)</a:t>
            </a:r>
            <a:endParaRPr kumimoji="1" lang="ja-JP" altLang="en-US" sz="2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4127530" y="1408869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1563" y="1426065"/>
            <a:ext cx="42593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Expectation values of </a:t>
            </a:r>
            <a:r>
              <a:rPr kumimoji="1" lang="en-US" altLang="ja-JP" sz="2800" i="1" dirty="0" err="1" smtClean="0"/>
              <a:t>T</a:t>
            </a:r>
            <a:r>
              <a:rPr kumimoji="1" lang="en-US" altLang="ja-JP" sz="2800" baseline="-25000" dirty="0" err="1" smtClean="0">
                <a:latin typeface="Symbol" panose="05050102010706020507" pitchFamily="18" charset="2"/>
              </a:rPr>
              <a:t>mn</a:t>
            </a:r>
            <a:endParaRPr kumimoji="1" lang="en-US" altLang="ja-JP" sz="2800" baseline="-25000" dirty="0" smtClean="0">
              <a:latin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Parameters: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Scale from gradient flow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3884" y="3146746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= </a:t>
            </a:r>
            <a:r>
              <a:rPr lang="en-US" altLang="ja-JP" sz="2400" dirty="0" smtClean="0">
                <a:solidFill>
                  <a:srgbClr val="FFFF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369" y="5620140"/>
            <a:ext cx="2496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</a:t>
            </a:r>
            <a:r>
              <a:rPr lang="en-US" altLang="ja-JP" sz="2000" dirty="0" smtClean="0"/>
              <a:t> 1503.06516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FFFFFF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4" y="5145026"/>
            <a:ext cx="2520212" cy="2960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884" y="1927711"/>
            <a:ext cx="3415873" cy="48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Mid-Point Correlator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2" y="2063931"/>
            <a:ext cx="2919960" cy="220163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59" y="2063931"/>
            <a:ext cx="2919960" cy="220163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7" y="2064760"/>
            <a:ext cx="2918861" cy="220081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2531" y="4594912"/>
            <a:ext cx="6330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(44;11), (41;41) channels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: confirmation of FRR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(44;44)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channel: 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 measurement of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34" y="5486872"/>
            <a:ext cx="4532525" cy="115209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134107" y="5745219"/>
            <a:ext cx="2850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2+1 QCD</a:t>
            </a:r>
            <a:r>
              <a:rPr kumimoji="1" lang="en-US" altLang="ja-JP" sz="2000" dirty="0" smtClean="0"/>
              <a:t>: </a:t>
            </a:r>
          </a:p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1711.02262</a:t>
            </a:r>
            <a:endParaRPr kumimoji="1"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_{\rm mid}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818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7" y="1505758"/>
            <a:ext cx="2634449" cy="36227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_{\rm mid}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818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14" y="1506122"/>
            <a:ext cx="2634449" cy="36227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_{\rm mid}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818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72" y="1505758"/>
            <a:ext cx="2634449" cy="36227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45" y="4678540"/>
            <a:ext cx="1704976" cy="7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58385" y="4653935"/>
            <a:ext cx="4415246" cy="1860076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412414" y="1733620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Preparing Static QQ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76" y="3270202"/>
            <a:ext cx="4170593" cy="321048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34489" y="2370162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" name="平行四辺形 3"/>
          <p:cNvSpPr/>
          <p:nvPr/>
        </p:nvSpPr>
        <p:spPr>
          <a:xfrm>
            <a:off x="628650" y="2840947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5017" y="1733620"/>
            <a:ext cx="4286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for spatial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Multi-hit for temporal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</a:t>
            </a:r>
            <a:r>
              <a:rPr kumimoji="1" lang="en-US" altLang="ja-JP" sz="2400" dirty="0" smtClean="0"/>
              <a:t>gradient flow for W(R,T)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7" y="2029567"/>
            <a:ext cx="256556" cy="231112"/>
          </a:xfrm>
          <a:prstGeom prst="rect">
            <a:avLst/>
          </a:prstGeom>
        </p:spPr>
      </p:pic>
      <p:sp>
        <p:nvSpPr>
          <p:cNvPr id="10" name="楕円 9"/>
          <p:cNvSpPr>
            <a:spLocks noChangeAspect="1"/>
          </p:cNvSpPr>
          <p:nvPr/>
        </p:nvSpPr>
        <p:spPr>
          <a:xfrm>
            <a:off x="1543811" y="311632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006380" y="311632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1633811" y="2781300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096380" y="2733719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88975" y="1329067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69" y="1850455"/>
            <a:ext cx="959908" cy="26458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V(R) = - \lim_{T\to\infty} \log \langle W(R,T) \rangle&#10;\end{align*}&lt;/body&gt;&#10;  &lt;fcolor&gt;FFFFFFFF&lt;/fcolor&gt;&#10;  &lt;bcolor&gt;FF000000&lt;/bcolor&gt;&#10;  &lt;transparent&gt;True&lt;/transparent&gt;&#10;  &lt;resolution&gt;1800&lt;/resolution&gt;&#10;  &lt;imageh&gt;351&lt;/imageh&gt;&#10;  &lt;imagew&gt;3156&lt;/imagew&gt;&#10;  &lt;scale&gt;50&lt;/scale&gt;&#10;  &lt;cursor&gt;7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9" y="4991736"/>
            <a:ext cx="3340100" cy="371475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>
            <a:off x="3465851" y="2370162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1664570" y="3905695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9" y="3648937"/>
            <a:ext cx="188383" cy="18309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30" y="2475607"/>
            <a:ext cx="178858" cy="17885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9" y="5609448"/>
            <a:ext cx="4103157" cy="623358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6527800" y="523240"/>
            <a:ext cx="279400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5" y="2990049"/>
            <a:ext cx="175683" cy="23389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03" y="2954066"/>
            <a:ext cx="175683" cy="269875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823581" y="4186850"/>
            <a:ext cx="1839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potential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 b=6.6</a:t>
            </a:r>
          </a:p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(a=0.038 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kumimoji="1" lang="ja-JP" altLang="en-US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平行四辺形 45"/>
          <p:cNvSpPr/>
          <p:nvPr/>
        </p:nvSpPr>
        <p:spPr>
          <a:xfrm rot="5400000" flipV="1">
            <a:off x="5812586" y="2713517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平行四辺形 42"/>
          <p:cNvSpPr/>
          <p:nvPr/>
        </p:nvSpPr>
        <p:spPr>
          <a:xfrm>
            <a:off x="6762750" y="2728234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平行四辺形 44"/>
          <p:cNvSpPr/>
          <p:nvPr/>
        </p:nvSpPr>
        <p:spPr>
          <a:xfrm>
            <a:off x="5421623" y="2725466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5400000" flipV="1">
            <a:off x="6293271" y="318722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/>
        </p:nvSpPr>
        <p:spPr>
          <a:xfrm>
            <a:off x="5414160" y="2725466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6181268" y="30008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7896398" y="3000848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6137571" y="3331049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0" y="3455259"/>
            <a:ext cx="188383" cy="183092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66" y="2780878"/>
            <a:ext cx="175683" cy="23389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74" y="2780878"/>
            <a:ext cx="175683" cy="269875"/>
          </a:xfrm>
          <a:prstGeom prst="rect">
            <a:avLst/>
          </a:prstGeom>
        </p:spPr>
      </p:pic>
      <p:cxnSp>
        <p:nvCxnSpPr>
          <p:cNvPr id="51" name="直線コネクタ 50"/>
          <p:cNvCxnSpPr>
            <a:stCxn id="34" idx="6"/>
            <a:endCxn id="35" idx="2"/>
          </p:cNvCxnSpPr>
          <p:nvPr/>
        </p:nvCxnSpPr>
        <p:spPr>
          <a:xfrm>
            <a:off x="6361268" y="3090848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平行四辺形 46"/>
          <p:cNvSpPr/>
          <p:nvPr/>
        </p:nvSpPr>
        <p:spPr>
          <a:xfrm rot="5400000" flipV="1">
            <a:off x="6293272" y="2234051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下矢印 51"/>
          <p:cNvSpPr/>
          <p:nvPr/>
        </p:nvSpPr>
        <p:spPr>
          <a:xfrm rot="1635065">
            <a:off x="7116126" y="2414569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53" name="楕円 52"/>
          <p:cNvSpPr>
            <a:spLocks noChangeAspect="1"/>
          </p:cNvSpPr>
          <p:nvPr/>
        </p:nvSpPr>
        <p:spPr>
          <a:xfrm>
            <a:off x="7061519" y="299689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25299" y="194946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6053420" y="2315907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765074" y="2315907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6060822" y="1717658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1" y="1725372"/>
            <a:ext cx="206614" cy="18495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9" y="2143693"/>
            <a:ext cx="191618" cy="264933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4" y="1981038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8338909" y="2632167"/>
            <a:ext cx="515372" cy="53437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180744" y="2094048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402819" y="2730590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9" name="平行四辺形 8"/>
          <p:cNvSpPr/>
          <p:nvPr/>
        </p:nvSpPr>
        <p:spPr>
          <a:xfrm>
            <a:off x="5396980" y="3201375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7" y="2389995"/>
            <a:ext cx="256556" cy="231112"/>
          </a:xfrm>
          <a:prstGeom prst="rect">
            <a:avLst/>
          </a:prstGeom>
        </p:spPr>
      </p:pic>
      <p:sp>
        <p:nvSpPr>
          <p:cNvPr id="11" name="楕円 10"/>
          <p:cNvSpPr>
            <a:spLocks noChangeAspect="1"/>
          </p:cNvSpPr>
          <p:nvPr/>
        </p:nvSpPr>
        <p:spPr>
          <a:xfrm>
            <a:off x="6312141" y="347675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7774710" y="3476757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402141" y="3141728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864710" y="3094147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92141" y="157627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35" y="2097666"/>
            <a:ext cx="959908" cy="264583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8234181" y="2730590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32900" y="4266123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9" y="4009365"/>
            <a:ext cx="188383" cy="18309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46" y="2719139"/>
            <a:ext cx="393786" cy="39378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05" y="3350477"/>
            <a:ext cx="175683" cy="23389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3" y="3314494"/>
            <a:ext cx="175683" cy="26987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167890" y="1817371"/>
            <a:ext cx="2775257" cy="49853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83130" y="2160269"/>
            <a:ext cx="1663337" cy="2317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11" y="2374936"/>
            <a:ext cx="1091236" cy="14952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3322" y="1464207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=1.0</a:t>
            </a:r>
            <a:endParaRPr kumimoji="1" lang="ja-JP" alt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61852" y="2436171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=3.0</a:t>
            </a:r>
            <a:endParaRPr kumimoji="1" lang="ja-JP" altLang="en-US" sz="2400" dirty="0" smtClean="0">
              <a:solidFill>
                <a:srgbClr val="FF0000"/>
              </a:solidFill>
              <a:effectLst>
                <a:glow rad="101600">
                  <a:schemeClr val="tx1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51233" y="246379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=4.0</a:t>
            </a:r>
            <a:endParaRPr kumimoji="1" lang="ja-JP" altLang="en-US" sz="24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200428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219456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98528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35801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2768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96550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39221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04636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27692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99162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352297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881233"/>
            <a:ext cx="405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393021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6017988"/>
            <a:ext cx="1749425" cy="5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6387" y="5010881"/>
            <a:ext cx="7760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Applications</a:t>
            </a:r>
          </a:p>
          <a:p>
            <a:r>
              <a:rPr lang="en-US" altLang="ja-JP" sz="2800" dirty="0" smtClean="0"/>
              <a:t>scale setting / topological charge / </a:t>
            </a:r>
            <a:r>
              <a:rPr lang="en-US" altLang="ja-JP" sz="2800" dirty="0"/>
              <a:t>running </a:t>
            </a:r>
            <a:r>
              <a:rPr lang="en-US" altLang="ja-JP" sz="2800" dirty="0" smtClean="0"/>
              <a:t>coupling</a:t>
            </a:r>
          </a:p>
          <a:p>
            <a:r>
              <a:rPr lang="en-US" altLang="ja-JP" sz="2800" dirty="0"/>
              <a:t>noise </a:t>
            </a:r>
            <a:r>
              <a:rPr lang="en-US" altLang="ja-JP" sz="2800" dirty="0" smtClean="0"/>
              <a:t>reduction </a:t>
            </a:r>
            <a:r>
              <a:rPr kumimoji="1" lang="en-US" altLang="ja-JP" sz="2800" dirty="0" smtClean="0"/>
              <a:t>/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defining operators </a:t>
            </a:r>
            <a:r>
              <a:rPr kumimoji="1" lang="en-US" altLang="ja-JP" sz="2800" dirty="0" smtClean="0"/>
              <a:t>/ …</a:t>
            </a:r>
            <a:endParaRPr kumimoji="1" lang="ja-JP" altLang="en-US" sz="28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16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1970</Words>
  <Application>Microsoft Office PowerPoint</Application>
  <PresentationFormat>画面に合わせる (4:3)</PresentationFormat>
  <Paragraphs>577</Paragraphs>
  <Slides>68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84" baseType="lpstr">
      <vt:lpstr>HGｺﾞｼｯｸM</vt:lpstr>
      <vt:lpstr>ＭＳ Ｐゴシック</vt:lpstr>
      <vt:lpstr>メイリオ</vt:lpstr>
      <vt:lpstr>游ゴシック</vt:lpstr>
      <vt:lpstr>游ゴシック Light</vt:lpstr>
      <vt:lpstr>Andalus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Acrobat Document</vt:lpstr>
      <vt:lpstr>Energy-Momentum Tensor on the Lattice via Gradient Flow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</vt:lpstr>
      <vt:lpstr>Yang-Mills Gradient Flow</vt:lpstr>
      <vt:lpstr>Yang-Mills Gradient Flow</vt:lpstr>
      <vt:lpstr>Small Flow-Time Expansion</vt:lpstr>
      <vt:lpstr>Constructing EMT 1</vt:lpstr>
      <vt:lpstr>Constructing EMT 2</vt:lpstr>
      <vt:lpstr>Gradient Flow for Fermions</vt:lpstr>
      <vt:lpstr>Higher Order Analysis</vt:lpstr>
      <vt:lpstr>Higher Order Analysis</vt:lpstr>
      <vt:lpstr>Higher Order Analysis</vt:lpstr>
      <vt:lpstr>Contents</vt:lpstr>
      <vt:lpstr>t, a Dependence</vt:lpstr>
      <vt:lpstr>Double Extrapolation t0, a0</vt:lpstr>
      <vt:lpstr>Double Extrapolation</vt:lpstr>
      <vt:lpstr>Double Extrapolation</vt:lpstr>
      <vt:lpstr>Temperature Dependence</vt:lpstr>
      <vt:lpstr>Thermodynamics of SU(3) YM</vt:lpstr>
      <vt:lpstr>SU(3) YM EoS: Comparison</vt:lpstr>
      <vt:lpstr>Effect of Higher-Order Coeffs.</vt:lpstr>
      <vt:lpstr>2+1 QCD EoS from Gradient Flow</vt:lpstr>
      <vt:lpstr>Pressure anisotropy in finite system</vt:lpstr>
      <vt:lpstr>Pressure Anisotropy</vt:lpstr>
      <vt:lpstr>Pressure Anisotropy</vt:lpstr>
      <vt:lpstr>Contents</vt:lpstr>
      <vt:lpstr>EMT Correlator: Motivation</vt:lpstr>
      <vt:lpstr>EMT Euclidean Correlator</vt:lpstr>
      <vt:lpstr>Fluctuation-Response Relations</vt:lpstr>
      <vt:lpstr>Contents</vt:lpstr>
      <vt:lpstr>Stress = Force per Unit Area</vt:lpstr>
      <vt:lpstr>Stress = Force per Unit Area</vt:lpstr>
      <vt:lpstr>Stress = Force per Unit Area</vt:lpstr>
      <vt:lpstr>Force</vt:lpstr>
      <vt:lpstr>Maxwell Stress (in Maxwell Theory)</vt:lpstr>
      <vt:lpstr>Maxwell Stress (in Maxwell Theory)</vt:lpstr>
      <vt:lpstr>Quark—Anti-quark system</vt:lpstr>
      <vt:lpstr>Stress Tensor in QQ System</vt:lpstr>
      <vt:lpstr>Lattice Setup</vt:lpstr>
      <vt:lpstr>Continuum Extrapolation at mid-point</vt:lpstr>
      <vt:lpstr>t0 Extrapolation at mid-point</vt:lpstr>
      <vt:lpstr>Stress Distribution on Mid-Plane</vt:lpstr>
      <vt:lpstr>Mid-Plane</vt:lpstr>
      <vt:lpstr>Mid-Plane</vt:lpstr>
      <vt:lpstr>Force</vt:lpstr>
      <vt:lpstr>Force</vt:lpstr>
      <vt:lpstr>Force</vt:lpstr>
      <vt:lpstr>Abelian-Higgs Model</vt:lpstr>
      <vt:lpstr>Stress Tensor in AH Model infinitely-long flux tube</vt:lpstr>
      <vt:lpstr>Stress Tensor in AH Model infinitely-long flux tube</vt:lpstr>
      <vt:lpstr>Stress Tensor in AH Model infinitely-long flux tube</vt:lpstr>
      <vt:lpstr>Flux Tube with Finite Length</vt:lpstr>
      <vt:lpstr>Summary</vt:lpstr>
      <vt:lpstr>Summary</vt:lpstr>
      <vt:lpstr>A Naïve Question</vt:lpstr>
      <vt:lpstr>backup</vt:lpstr>
      <vt:lpstr>EMT on the Lattice: Conventional</vt:lpstr>
      <vt:lpstr>Gradient Flow Method</vt:lpstr>
      <vt:lpstr>Numerical Simulation</vt:lpstr>
      <vt:lpstr>Mid-Point Correlator</vt:lpstr>
      <vt:lpstr>SU(3) YM vs Maxwell</vt:lpstr>
      <vt:lpstr>Preparing Static QQ</vt:lpstr>
      <vt:lpstr>Ground State Saturation</vt:lpstr>
      <vt:lpstr>Ground State Saturation</vt:lpstr>
      <vt:lpstr>Abelian-Higgs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221</cp:revision>
  <dcterms:created xsi:type="dcterms:W3CDTF">2018-05-13T13:53:28Z</dcterms:created>
  <dcterms:modified xsi:type="dcterms:W3CDTF">2018-09-21T01:16:21Z</dcterms:modified>
</cp:coreProperties>
</file>