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2"/>
    <p:sldMasterId id="2147483720" r:id="rId3"/>
    <p:sldMasterId id="2147483738" r:id="rId4"/>
    <p:sldMasterId id="2147483750" r:id="rId5"/>
    <p:sldMasterId id="2147483762" r:id="rId6"/>
    <p:sldMasterId id="2147483774" r:id="rId7"/>
  </p:sldMasterIdLst>
  <p:notesMasterIdLst>
    <p:notesMasterId r:id="rId76"/>
  </p:notesMasterIdLst>
  <p:sldIdLst>
    <p:sldId id="256" r:id="rId8"/>
    <p:sldId id="357" r:id="rId9"/>
    <p:sldId id="359" r:id="rId10"/>
    <p:sldId id="361" r:id="rId11"/>
    <p:sldId id="339" r:id="rId12"/>
    <p:sldId id="273" r:id="rId13"/>
    <p:sldId id="311" r:id="rId14"/>
    <p:sldId id="349" r:id="rId15"/>
    <p:sldId id="362" r:id="rId16"/>
    <p:sldId id="363" r:id="rId17"/>
    <p:sldId id="364" r:id="rId18"/>
    <p:sldId id="365" r:id="rId19"/>
    <p:sldId id="366" r:id="rId20"/>
    <p:sldId id="368" r:id="rId21"/>
    <p:sldId id="369" r:id="rId22"/>
    <p:sldId id="356" r:id="rId23"/>
    <p:sldId id="267" r:id="rId24"/>
    <p:sldId id="279" r:id="rId25"/>
    <p:sldId id="281" r:id="rId26"/>
    <p:sldId id="370" r:id="rId27"/>
    <p:sldId id="352" r:id="rId28"/>
    <p:sldId id="355" r:id="rId29"/>
    <p:sldId id="358" r:id="rId30"/>
    <p:sldId id="353" r:id="rId31"/>
    <p:sldId id="375" r:id="rId32"/>
    <p:sldId id="378" r:id="rId33"/>
    <p:sldId id="379" r:id="rId34"/>
    <p:sldId id="290" r:id="rId35"/>
    <p:sldId id="373" r:id="rId36"/>
    <p:sldId id="374" r:id="rId37"/>
    <p:sldId id="312" r:id="rId38"/>
    <p:sldId id="344" r:id="rId39"/>
    <p:sldId id="350" r:id="rId40"/>
    <p:sldId id="327" r:id="rId41"/>
    <p:sldId id="371" r:id="rId42"/>
    <p:sldId id="347" r:id="rId43"/>
    <p:sldId id="337" r:id="rId44"/>
    <p:sldId id="372" r:id="rId45"/>
    <p:sldId id="380" r:id="rId46"/>
    <p:sldId id="381" r:id="rId47"/>
    <p:sldId id="382" r:id="rId48"/>
    <p:sldId id="383" r:id="rId49"/>
    <p:sldId id="384" r:id="rId50"/>
    <p:sldId id="385" r:id="rId51"/>
    <p:sldId id="386" r:id="rId52"/>
    <p:sldId id="387" r:id="rId53"/>
    <p:sldId id="388" r:id="rId54"/>
    <p:sldId id="389" r:id="rId55"/>
    <p:sldId id="391" r:id="rId56"/>
    <p:sldId id="392" r:id="rId57"/>
    <p:sldId id="393" r:id="rId58"/>
    <p:sldId id="408" r:id="rId59"/>
    <p:sldId id="394" r:id="rId60"/>
    <p:sldId id="409" r:id="rId61"/>
    <p:sldId id="395" r:id="rId62"/>
    <p:sldId id="396" r:id="rId63"/>
    <p:sldId id="397" r:id="rId64"/>
    <p:sldId id="398" r:id="rId65"/>
    <p:sldId id="399" r:id="rId66"/>
    <p:sldId id="400" r:id="rId67"/>
    <p:sldId id="402" r:id="rId68"/>
    <p:sldId id="410" r:id="rId69"/>
    <p:sldId id="415" r:id="rId70"/>
    <p:sldId id="411" r:id="rId71"/>
    <p:sldId id="413" r:id="rId72"/>
    <p:sldId id="406" r:id="rId73"/>
    <p:sldId id="407" r:id="rId74"/>
    <p:sldId id="414" r:id="rId75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  <a:srgbClr val="FF9900"/>
    <a:srgbClr val="E6E6E6"/>
    <a:srgbClr val="A4D642"/>
    <a:srgbClr val="7DA62C"/>
    <a:srgbClr val="268496"/>
    <a:srgbClr val="1C6C8E"/>
    <a:srgbClr val="124960"/>
    <a:srgbClr val="FFCCFF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847" autoAdjust="0"/>
  </p:normalViewPr>
  <p:slideViewPr>
    <p:cSldViewPr snapToGrid="0">
      <p:cViewPr varScale="1">
        <p:scale>
          <a:sx n="89" d="100"/>
          <a:sy n="89" d="100"/>
        </p:scale>
        <p:origin x="10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4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6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E5F8D4-EBA7-4A56-A373-BEFE02A8E3C4}" type="datetimeFigureOut">
              <a:rPr kumimoji="1" lang="ja-JP" altLang="en-US" smtClean="0"/>
              <a:t>2018/10/3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432743-8808-47BC-9728-2E293F3825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2875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30489-EC92-4AD8-80DC-FB4734E5B95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340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30489-EC92-4AD8-80DC-FB4734E5B95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175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30489-EC92-4AD8-80DC-FB4734E5B95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266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30489-EC92-4AD8-80DC-FB4734E5B95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777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30489-EC92-4AD8-80DC-FB4734E5B95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1484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030489-EC92-4AD8-80DC-FB4734E5B95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4855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2018/10/3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2220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2018/10/3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614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2018/10/3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4945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2018/10/3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67419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2018/10/3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5535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2018/10/3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6182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2018/10/3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2933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2018/10/3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41643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2018/10/3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03922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2018/10/3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132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2018/10/3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485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3265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2018/10/3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66292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2018/10/3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7738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2018/10/3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3914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2018/10/3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3048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2018/10/3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7991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2018/10/3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052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2018/10/3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2072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2018/10/3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3200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2018/10/3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4878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2018/10/3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7793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2018/10/3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30110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2018/10/3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50739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2018/10/3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6855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2018/10/3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9294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2018/10/3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8339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2018/10/3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952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2018/10/3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910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2018/10/3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0546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2018/10/3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7919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2018/10/3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7307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2018/10/3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2011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2018/10/3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126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2018/10/3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60843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2018/10/3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107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2018/10/3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766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2018/10/3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5175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2018/10/3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3288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2018/10/3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1357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2018/10/3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6398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BA512-35E8-4945-BB66-7C75C7A9A5D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1857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</p:spPr>
        <p:txBody>
          <a:bodyPr>
            <a:spAutoFit/>
          </a:bodyPr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4B2FA-F574-46F2-AF1C-A2680DFEBA3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2236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F91CF-C1EE-40EB-B802-8F459F546B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4736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1F9BD-0A74-446D-B320-346F566E189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704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2018/10/3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59601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56DDD-71C9-46F5-BC45-019488E39361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0080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6AD-AD03-42A2-9106-7954672CD08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3291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EF6A9-588B-4AEC-9349-908E5F15EC8D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748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8D39-C9EA-4E9A-AA9B-9D7C874FC60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3556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2CFDE-7AE8-495B-A323-72A40F5E4E87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0496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147FB-E1B1-46AE-8150-718A0694FBE8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655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9412D-31DA-458A-9D7F-A98F41294AF0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3866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BA512-35E8-4945-BB66-7C75C7A9A5D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1686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4B2FA-F574-46F2-AF1C-A2680DFEBA3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2938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F91CF-C1EE-40EB-B802-8F459F546B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398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2018/10/3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33881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1F9BD-0A74-446D-B320-346F566E189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9302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56DDD-71C9-46F5-BC45-019488E39361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2454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6AD-AD03-42A2-9106-7954672CD08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9888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EF6A9-588B-4AEC-9349-908E5F15EC8D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804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8D39-C9EA-4E9A-AA9B-9D7C874FC60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975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2CFDE-7AE8-495B-A323-72A40F5E4E87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6554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147FB-E1B1-46AE-8150-718A0694FBE8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3292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9412D-31DA-458A-9D7F-A98F41294AF0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8414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F328F-891D-4DB3-9AAE-49D6DA1A849F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2018/10/3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11D7A3-B081-4A86-B852-FE6D8FE95FA3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0430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F328F-891D-4DB3-9AAE-49D6DA1A849F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2018/10/3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11D7A3-B081-4A86-B852-FE6D8FE95FA3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553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2018/10/3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65102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F328F-891D-4DB3-9AAE-49D6DA1A849F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2018/10/3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11D7A3-B081-4A86-B852-FE6D8FE95FA3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85497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F328F-891D-4DB3-9AAE-49D6DA1A849F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2018/10/3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11D7A3-B081-4A86-B852-FE6D8FE95FA3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5243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F328F-891D-4DB3-9AAE-49D6DA1A849F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2018/10/3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11D7A3-B081-4A86-B852-FE6D8FE95FA3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0185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F328F-891D-4DB3-9AAE-49D6DA1A849F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2018/10/3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11D7A3-B081-4A86-B852-FE6D8FE95FA3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4345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F328F-891D-4DB3-9AAE-49D6DA1A849F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2018/10/3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11D7A3-B081-4A86-B852-FE6D8FE95FA3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0726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F328F-891D-4DB3-9AAE-49D6DA1A849F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2018/10/3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all" spc="0" normalizeH="0" baseline="0" noProof="0">
              <a:ln>
                <a:noFill/>
              </a:ln>
              <a:solidFill>
                <a:srgbClr val="455F51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11D7A3-B081-4A86-B852-FE6D8FE95FA3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050" b="0" i="0" u="none" strike="noStrike" kern="1200" cap="none" spc="0" normalizeH="0" baseline="0" noProof="0">
              <a:ln>
                <a:noFill/>
              </a:ln>
              <a:solidFill>
                <a:srgbClr val="455F51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3476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F328F-891D-4DB3-9AAE-49D6DA1A849F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2018/10/3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11D7A3-B081-4A86-B852-FE6D8FE95FA3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7951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F328F-891D-4DB3-9AAE-49D6DA1A849F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2018/10/3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11D7A3-B081-4A86-B852-FE6D8FE95FA3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9227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F328F-891D-4DB3-9AAE-49D6DA1A849F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2018/10/3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11D7A3-B081-4A86-B852-FE6D8FE95FA3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363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2018/10/3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3690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2018/10/3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6166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7140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8683E922-926C-4C41-A54F-E762D7A6273B}" type="datetimeFigureOut">
              <a:rPr kumimoji="1" lang="ja-JP" altLang="en-US" smtClean="0"/>
              <a:t>2018/10/3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63517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kumimoji="1"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2018/10/3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0638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ED720-0104-4369-84BC-D37694168613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2018/10/3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945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E6713E-A067-4D1A-9ABF-A9979DBDEA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454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accent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E6713E-A067-4D1A-9ABF-A9979DBDEA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593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2988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F328F-891D-4DB3-9AAE-49D6DA1A849F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2018/10/3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11D7A3-B081-4A86-B852-FE6D8FE95FA3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474229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068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jpeg"/><Relationship Id="rId7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0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emf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6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emf"/><Relationship Id="rId9" Type="http://schemas.openxmlformats.org/officeDocument/2006/relationships/image" Target="../media/image10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96.emf"/><Relationship Id="rId7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1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18.emf"/><Relationship Id="rId4" Type="http://schemas.openxmlformats.org/officeDocument/2006/relationships/image" Target="../media/image11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4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4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4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4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72.emf"/><Relationship Id="rId4" Type="http://schemas.openxmlformats.org/officeDocument/2006/relationships/image" Target="../media/image126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/>
        </p:nvSpPr>
        <p:spPr>
          <a:xfrm>
            <a:off x="1652226" y="5654559"/>
            <a:ext cx="5959366" cy="1090702"/>
          </a:xfrm>
          <a:prstGeom prst="roundRect">
            <a:avLst>
              <a:gd name="adj" fmla="val 18450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6" name="Picture 2" descr="https://upload.wikimedia.org/wikipedia/commons/e/ed/The_entire_view_of_J-PAR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2"/>
          <a:stretch/>
        </p:blipFill>
        <p:spPr bwMode="auto">
          <a:xfrm>
            <a:off x="73647" y="975095"/>
            <a:ext cx="4071459" cy="236688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881638" y="3397087"/>
            <a:ext cx="6858000" cy="1194650"/>
          </a:xfrm>
        </p:spPr>
        <p:txBody>
          <a:bodyPr>
            <a:noAutofit/>
          </a:bodyPr>
          <a:lstStyle/>
          <a:p>
            <a:r>
              <a:rPr lang="ja-JP" altLang="en-US" sz="4800" dirty="0"/>
              <a:t>超高密度領域に</a:t>
            </a:r>
            <a:r>
              <a:rPr lang="ja-JP" altLang="en-US" sz="4800" dirty="0" smtClean="0"/>
              <a:t>おける</a:t>
            </a:r>
            <a:r>
              <a:rPr lang="en-US" altLang="ja-JP" sz="4800" dirty="0" smtClean="0"/>
              <a:t/>
            </a:r>
            <a:br>
              <a:rPr lang="en-US" altLang="ja-JP" sz="4800" dirty="0" smtClean="0"/>
            </a:br>
            <a:r>
              <a:rPr lang="en-US" altLang="ja-JP" sz="4800" dirty="0" smtClean="0"/>
              <a:t>QCD</a:t>
            </a:r>
            <a:r>
              <a:rPr lang="ja-JP" altLang="en-US" sz="4800" dirty="0"/>
              <a:t>の相構造と</a:t>
            </a:r>
            <a:br>
              <a:rPr lang="ja-JP" altLang="en-US" sz="4800" dirty="0"/>
            </a:br>
            <a:r>
              <a:rPr lang="ja-JP" altLang="en-US" sz="4800" dirty="0"/>
              <a:t>その実験的</a:t>
            </a:r>
            <a:r>
              <a:rPr lang="ja-JP" altLang="en-US" sz="4800" dirty="0" smtClean="0"/>
              <a:t>探索</a:t>
            </a:r>
            <a:endParaRPr kumimoji="1" lang="ja-JP" altLang="en-US" sz="48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81637" y="2668347"/>
            <a:ext cx="6858000" cy="618523"/>
          </a:xfrm>
        </p:spPr>
        <p:txBody>
          <a:bodyPr>
            <a:noAutofit/>
          </a:bodyPr>
          <a:lstStyle/>
          <a:p>
            <a:r>
              <a:rPr kumimoji="1" lang="ja-JP" altLang="en-US" sz="2800" dirty="0" smtClean="0"/>
              <a:t>北沢正清</a:t>
            </a:r>
            <a:endParaRPr kumimoji="1" lang="en-US" altLang="ja-JP" sz="2800" dirty="0" smtClean="0"/>
          </a:p>
          <a:p>
            <a:r>
              <a:rPr lang="en-US" altLang="ja-JP" dirty="0" smtClean="0"/>
              <a:t>(</a:t>
            </a:r>
            <a:r>
              <a:rPr lang="ja-JP" altLang="en-US" dirty="0" smtClean="0"/>
              <a:t>阪大理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262316" y="169314"/>
            <a:ext cx="6588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京都大学・原子核ハドロン研究室セミナー　</a:t>
            </a:r>
            <a:r>
              <a:rPr kumimoji="1" lang="en-US" altLang="ja-JP" dirty="0" smtClean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2018</a:t>
            </a:r>
            <a:r>
              <a:rPr kumimoji="1" lang="ja-JP" altLang="en-US" dirty="0" smtClean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年</a:t>
            </a:r>
            <a:r>
              <a:rPr kumimoji="1" lang="en-US" altLang="ja-JP" dirty="0" smtClean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10</a:t>
            </a:r>
            <a:r>
              <a:rPr kumimoji="1" lang="ja-JP" altLang="en-US" dirty="0" smtClean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月</a:t>
            </a:r>
            <a:r>
              <a:rPr kumimoji="1" lang="en-US" altLang="ja-JP" dirty="0" smtClean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3</a:t>
            </a:r>
            <a:r>
              <a:rPr kumimoji="1" lang="ja-JP" altLang="en-US" dirty="0" smtClean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日</a:t>
            </a:r>
            <a:endParaRPr kumimoji="1" lang="ja-JP" altLang="en-US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663607" y="5784411"/>
            <a:ext cx="4839786" cy="8309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2400" dirty="0" smtClean="0">
                <a:solidFill>
                  <a:schemeClr val="tx1"/>
                </a:solidFill>
              </a:rPr>
              <a:t>J-PARC-HI</a:t>
            </a:r>
            <a:r>
              <a:rPr lang="ja-JP" altLang="en-US" sz="2400" dirty="0" smtClean="0">
                <a:solidFill>
                  <a:schemeClr val="tx1"/>
                </a:solidFill>
              </a:rPr>
              <a:t>とその物理の外観</a:t>
            </a:r>
            <a:endParaRPr lang="en-US" altLang="ja-JP" sz="2400" dirty="0" smtClean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kumimoji="1" lang="ja-JP" altLang="en-US" sz="2400" dirty="0" smtClean="0">
                <a:solidFill>
                  <a:schemeClr val="tx1"/>
                </a:solidFill>
              </a:rPr>
              <a:t>ゆらぎを使って探る</a:t>
            </a:r>
            <a:r>
              <a:rPr kumimoji="1" lang="en-US" altLang="ja-JP" sz="2400" dirty="0" smtClean="0">
                <a:solidFill>
                  <a:schemeClr val="tx1"/>
                </a:solidFill>
              </a:rPr>
              <a:t>QCD</a:t>
            </a:r>
            <a:r>
              <a:rPr kumimoji="1" lang="ja-JP" altLang="en-US" sz="2400" dirty="0" smtClean="0">
                <a:solidFill>
                  <a:schemeClr val="tx1"/>
                </a:solidFill>
              </a:rPr>
              <a:t>相構造</a:t>
            </a:r>
            <a:endParaRPr kumimoji="1" lang="ja-JP" altLang="en-US" sz="2400" dirty="0">
              <a:solidFill>
                <a:schemeClr val="tx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863388" y="5784411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目次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1006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図 16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32374" y="1351150"/>
            <a:ext cx="7675529" cy="4743099"/>
          </a:xfrm>
          <a:prstGeom prst="rect">
            <a:avLst/>
          </a:prstGeom>
        </p:spPr>
      </p:pic>
      <p:sp>
        <p:nvSpPr>
          <p:cNvPr id="93" name="円弧 92"/>
          <p:cNvSpPr/>
          <p:nvPr/>
        </p:nvSpPr>
        <p:spPr>
          <a:xfrm>
            <a:off x="-1117228" y="3424114"/>
            <a:ext cx="6096000" cy="4397375"/>
          </a:xfrm>
          <a:prstGeom prst="arc">
            <a:avLst/>
          </a:prstGeom>
          <a:solidFill>
            <a:srgbClr val="99CCFF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0" name="テキスト ボックス 169"/>
          <p:cNvSpPr txBox="1"/>
          <p:nvPr/>
        </p:nvSpPr>
        <p:spPr>
          <a:xfrm>
            <a:off x="2195736" y="2292226"/>
            <a:ext cx="3759200" cy="41592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クォーク・グルオン・プラズマ</a:t>
            </a:r>
          </a:p>
        </p:txBody>
      </p:sp>
      <p:sp>
        <p:nvSpPr>
          <p:cNvPr id="171" name="円/楕円 654"/>
          <p:cNvSpPr/>
          <p:nvPr/>
        </p:nvSpPr>
        <p:spPr>
          <a:xfrm>
            <a:off x="2662610" y="5168776"/>
            <a:ext cx="330200" cy="323850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72" name="円/楕円 655"/>
          <p:cNvSpPr/>
          <p:nvPr/>
        </p:nvSpPr>
        <p:spPr>
          <a:xfrm>
            <a:off x="2843585" y="5365626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73" name="円/楕円 656"/>
          <p:cNvSpPr/>
          <p:nvPr/>
        </p:nvSpPr>
        <p:spPr>
          <a:xfrm>
            <a:off x="2727697" y="5329114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74" name="円/楕円 657"/>
          <p:cNvSpPr/>
          <p:nvPr/>
        </p:nvSpPr>
        <p:spPr>
          <a:xfrm>
            <a:off x="2821360" y="5233864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75" name="円/楕円 659"/>
          <p:cNvSpPr/>
          <p:nvPr/>
        </p:nvSpPr>
        <p:spPr>
          <a:xfrm>
            <a:off x="2064122" y="5035525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76" name="円/楕円 666"/>
          <p:cNvSpPr/>
          <p:nvPr/>
        </p:nvSpPr>
        <p:spPr>
          <a:xfrm>
            <a:off x="3586535" y="4846514"/>
            <a:ext cx="333375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77" name="円/楕円 667"/>
          <p:cNvSpPr/>
          <p:nvPr/>
        </p:nvSpPr>
        <p:spPr>
          <a:xfrm>
            <a:off x="3788147" y="5233864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78" name="円/楕円 668"/>
          <p:cNvSpPr/>
          <p:nvPr/>
        </p:nvSpPr>
        <p:spPr>
          <a:xfrm>
            <a:off x="4185022" y="5040189"/>
            <a:ext cx="330200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79" name="円/楕円 681"/>
          <p:cNvSpPr/>
          <p:nvPr/>
        </p:nvSpPr>
        <p:spPr>
          <a:xfrm>
            <a:off x="3919910" y="5298951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80" name="円/楕円 685"/>
          <p:cNvSpPr/>
          <p:nvPr/>
        </p:nvSpPr>
        <p:spPr>
          <a:xfrm>
            <a:off x="3719885" y="5040189"/>
            <a:ext cx="68262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81" name="円/楕円 689"/>
          <p:cNvSpPr/>
          <p:nvPr/>
        </p:nvSpPr>
        <p:spPr>
          <a:xfrm>
            <a:off x="2114922" y="5099025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82" name="円/楕円 700"/>
          <p:cNvSpPr/>
          <p:nvPr/>
        </p:nvSpPr>
        <p:spPr>
          <a:xfrm>
            <a:off x="4383460" y="5105276"/>
            <a:ext cx="66675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83" name="円/楕円 701"/>
          <p:cNvSpPr/>
          <p:nvPr/>
        </p:nvSpPr>
        <p:spPr>
          <a:xfrm>
            <a:off x="4250110" y="5168776"/>
            <a:ext cx="66675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84" name="円/楕円 703"/>
          <p:cNvSpPr/>
          <p:nvPr/>
        </p:nvSpPr>
        <p:spPr>
          <a:xfrm>
            <a:off x="3986585" y="5427539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85" name="円/楕円 704"/>
          <p:cNvSpPr/>
          <p:nvPr/>
        </p:nvSpPr>
        <p:spPr>
          <a:xfrm>
            <a:off x="3851647" y="5427539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86" name="円/楕円 705"/>
          <p:cNvSpPr/>
          <p:nvPr/>
        </p:nvSpPr>
        <p:spPr>
          <a:xfrm>
            <a:off x="2218110" y="5106963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87" name="円/楕円 706"/>
          <p:cNvSpPr/>
          <p:nvPr/>
        </p:nvSpPr>
        <p:spPr>
          <a:xfrm>
            <a:off x="3656385" y="4911601"/>
            <a:ext cx="63500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88" name="円/楕円 707"/>
          <p:cNvSpPr/>
          <p:nvPr/>
        </p:nvSpPr>
        <p:spPr>
          <a:xfrm>
            <a:off x="3788147" y="4956051"/>
            <a:ext cx="63500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89" name="円/楕円 837"/>
          <p:cNvSpPr/>
          <p:nvPr/>
        </p:nvSpPr>
        <p:spPr>
          <a:xfrm>
            <a:off x="4339010" y="5233864"/>
            <a:ext cx="65087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0" name="円/楕円 664"/>
          <p:cNvSpPr>
            <a:spLocks noChangeArrowheads="1"/>
          </p:cNvSpPr>
          <p:nvPr/>
        </p:nvSpPr>
        <p:spPr bwMode="auto">
          <a:xfrm rot="-4990811">
            <a:off x="2199853" y="3973297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1" name="円/楕円 665"/>
          <p:cNvSpPr>
            <a:spLocks noChangeArrowheads="1"/>
          </p:cNvSpPr>
          <p:nvPr/>
        </p:nvSpPr>
        <p:spPr bwMode="auto">
          <a:xfrm rot="5190236">
            <a:off x="2727698" y="3940051"/>
            <a:ext cx="258762" cy="198437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rot="10800000"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2" name="円/楕円 687"/>
          <p:cNvSpPr/>
          <p:nvPr/>
        </p:nvSpPr>
        <p:spPr>
          <a:xfrm>
            <a:off x="2313360" y="4001078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3" name="円/楕円 691"/>
          <p:cNvSpPr/>
          <p:nvPr/>
        </p:nvSpPr>
        <p:spPr>
          <a:xfrm>
            <a:off x="2821360" y="3940051"/>
            <a:ext cx="66675" cy="65088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4" name="円/楕円 708"/>
          <p:cNvSpPr/>
          <p:nvPr/>
        </p:nvSpPr>
        <p:spPr>
          <a:xfrm>
            <a:off x="2662610" y="4392489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5" name="円/楕円 732"/>
          <p:cNvSpPr/>
          <p:nvPr/>
        </p:nvSpPr>
        <p:spPr>
          <a:xfrm>
            <a:off x="2837235" y="4046414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6" name="円/楕円 735"/>
          <p:cNvSpPr/>
          <p:nvPr/>
        </p:nvSpPr>
        <p:spPr>
          <a:xfrm>
            <a:off x="2268910" y="4091565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7" name="円/楕円 736"/>
          <p:cNvSpPr/>
          <p:nvPr/>
        </p:nvSpPr>
        <p:spPr>
          <a:xfrm>
            <a:off x="2592760" y="4497264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8" name="円/楕円 847"/>
          <p:cNvSpPr/>
          <p:nvPr/>
        </p:nvSpPr>
        <p:spPr>
          <a:xfrm>
            <a:off x="3719885" y="4200401"/>
            <a:ext cx="331787" cy="320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9" name="円/楕円 848"/>
          <p:cNvSpPr/>
          <p:nvPr/>
        </p:nvSpPr>
        <p:spPr>
          <a:xfrm>
            <a:off x="3919910" y="4265489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00" name="円/楕円 849"/>
          <p:cNvSpPr/>
          <p:nvPr/>
        </p:nvSpPr>
        <p:spPr>
          <a:xfrm>
            <a:off x="3788147" y="4330576"/>
            <a:ext cx="63500" cy="61913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01" name="円/楕円 850"/>
          <p:cNvSpPr/>
          <p:nvPr/>
        </p:nvSpPr>
        <p:spPr>
          <a:xfrm>
            <a:off x="3875460" y="4392489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02" name="円/楕円 851"/>
          <p:cNvSpPr/>
          <p:nvPr/>
        </p:nvSpPr>
        <p:spPr>
          <a:xfrm>
            <a:off x="3256335" y="4005139"/>
            <a:ext cx="265112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03" name="円/楕円 852"/>
          <p:cNvSpPr/>
          <p:nvPr/>
        </p:nvSpPr>
        <p:spPr>
          <a:xfrm>
            <a:off x="3308722" y="4070226"/>
            <a:ext cx="66675" cy="66675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04" name="円/楕円 853"/>
          <p:cNvSpPr/>
          <p:nvPr/>
        </p:nvSpPr>
        <p:spPr>
          <a:xfrm>
            <a:off x="3410322" y="4079751"/>
            <a:ext cx="68263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05" name="テキスト ボックス 204"/>
          <p:cNvSpPr txBox="1"/>
          <p:nvPr/>
        </p:nvSpPr>
        <p:spPr>
          <a:xfrm>
            <a:off x="2195736" y="4293096"/>
            <a:ext cx="1654175" cy="72072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ハドロン相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(</a:t>
            </a:r>
            <a:r>
              <a:rPr lang="ja-JP" altLang="en-US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閉じこめ相</a:t>
            </a:r>
            <a:r>
              <a:rPr lang="en-US" altLang="ja-JP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)</a:t>
            </a:r>
          </a:p>
        </p:txBody>
      </p:sp>
      <p:pic>
        <p:nvPicPr>
          <p:cNvPr id="95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0&#10;\end{align*}&lt;/body&gt;&#10;  &lt;fcolor&gt;FFFFFFFF&lt;/fcolor&gt;&#10;  &lt;bcolor&gt;FFFFFFFF&lt;/bcolor&gt;&#10;  &lt;transparent&gt;True&lt;/transparent&gt;&#10;  &lt;resolution&gt;1800&lt;/resolution&gt;&#10;  &lt;imageh&gt;167&lt;/imageh&gt;&#10;  &lt;imagew&gt;10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094" y="5733256"/>
            <a:ext cx="163034" cy="261795"/>
          </a:xfrm>
          <a:prstGeom prst="rect">
            <a:avLst/>
          </a:prstGeom>
        </p:spPr>
      </p:pic>
      <p:sp>
        <p:nvSpPr>
          <p:cNvPr id="96" name="テキスト ボックス 283"/>
          <p:cNvSpPr txBox="1">
            <a:spLocks noChangeArrowheads="1"/>
          </p:cNvSpPr>
          <p:nvPr/>
        </p:nvSpPr>
        <p:spPr bwMode="auto">
          <a:xfrm>
            <a:off x="6871994" y="5621214"/>
            <a:ext cx="185178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GｺﾞｼｯｸE" pitchFamily="49" charset="-128"/>
                <a:ea typeface="HGｺﾞｼｯｸE" pitchFamily="49" charset="-128"/>
                <a:cs typeface="+mn-cs"/>
              </a:rPr>
              <a:t>　　密度</a:t>
            </a:r>
            <a:endParaRPr kumimoji="1" lang="en-US" altLang="ja-JP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HGｺﾞｼｯｸE" pitchFamily="49" charset="-128"/>
              <a:ea typeface="HGｺﾞｼｯｸE" pitchFamily="49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dirty="0">
                <a:latin typeface="HGｺﾞｼｯｸE" pitchFamily="49" charset="-128"/>
                <a:ea typeface="HGｺﾞｼｯｸE" pitchFamily="49" charset="-128"/>
              </a:rPr>
              <a:t>(</a:t>
            </a: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GｺﾞｼｯｸE" pitchFamily="49" charset="-128"/>
                <a:ea typeface="HGｺﾞｼｯｸE" pitchFamily="49" charset="-128"/>
                <a:cs typeface="+mn-cs"/>
              </a:rPr>
              <a:t>バリオン化学</a:t>
            </a:r>
            <a:endParaRPr kumimoji="1" lang="en-US" altLang="ja-JP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HGｺﾞｼｯｸE" pitchFamily="49" charset="-128"/>
              <a:ea typeface="HGｺﾞｼｯｸE" pitchFamily="49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GｺﾞｼｯｸE" pitchFamily="49" charset="-128"/>
                <a:ea typeface="HGｺﾞｼｯｸE" pitchFamily="49" charset="-128"/>
                <a:cs typeface="+mn-cs"/>
              </a:rPr>
              <a:t>ポテンシャル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GｺﾞｼｯｸE" pitchFamily="49" charset="-128"/>
                <a:ea typeface="HGｺﾞｼｯｸE" pitchFamily="49" charset="-128"/>
                <a:cs typeface="+mn-cs"/>
              </a:rPr>
              <a:t>)</a:t>
            </a:r>
            <a:endParaRPr kumimoji="1" lang="ja-JP" altLang="en-U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HGｺﾞｼｯｸE" pitchFamily="49" charset="-128"/>
              <a:ea typeface="HGｺﾞｼｯｸE" pitchFamily="49" charset="-128"/>
              <a:cs typeface="+mn-cs"/>
            </a:endParaRPr>
          </a:p>
        </p:txBody>
      </p:sp>
      <p:sp>
        <p:nvSpPr>
          <p:cNvPr id="97" name="正方形/長方形 96"/>
          <p:cNvSpPr/>
          <p:nvPr/>
        </p:nvSpPr>
        <p:spPr>
          <a:xfrm>
            <a:off x="2028096" y="5849814"/>
            <a:ext cx="1152128" cy="830982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8" name="円/楕円 1009"/>
          <p:cNvSpPr/>
          <p:nvPr/>
        </p:nvSpPr>
        <p:spPr>
          <a:xfrm>
            <a:off x="2483768" y="6093296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9" name="円/楕円 1010"/>
          <p:cNvSpPr/>
          <p:nvPr/>
        </p:nvSpPr>
        <p:spPr>
          <a:xfrm>
            <a:off x="2615531" y="6158383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0" name="円/楕円 1011"/>
          <p:cNvSpPr/>
          <p:nvPr/>
        </p:nvSpPr>
        <p:spPr>
          <a:xfrm>
            <a:off x="2682206" y="6286971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1" name="円/楕円 1012"/>
          <p:cNvSpPr/>
          <p:nvPr/>
        </p:nvSpPr>
        <p:spPr>
          <a:xfrm>
            <a:off x="2547268" y="6286971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2" name="下矢印 101"/>
          <p:cNvSpPr/>
          <p:nvPr/>
        </p:nvSpPr>
        <p:spPr>
          <a:xfrm rot="5400000" flipV="1">
            <a:off x="3071491" y="6173342"/>
            <a:ext cx="741164" cy="238125"/>
          </a:xfrm>
          <a:prstGeom prst="downArrow">
            <a:avLst/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3" name="正方形/長方形 102"/>
          <p:cNvSpPr/>
          <p:nvPr/>
        </p:nvSpPr>
        <p:spPr>
          <a:xfrm>
            <a:off x="3707904" y="5838378"/>
            <a:ext cx="1152128" cy="830982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4" name="円/楕円 1015"/>
          <p:cNvSpPr/>
          <p:nvPr/>
        </p:nvSpPr>
        <p:spPr>
          <a:xfrm>
            <a:off x="4163576" y="6081860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5" name="円/楕円 1016"/>
          <p:cNvSpPr/>
          <p:nvPr/>
        </p:nvSpPr>
        <p:spPr>
          <a:xfrm>
            <a:off x="4295339" y="6146947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6" name="円/楕円 1017"/>
          <p:cNvSpPr/>
          <p:nvPr/>
        </p:nvSpPr>
        <p:spPr>
          <a:xfrm>
            <a:off x="4362014" y="6275535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7" name="円/楕円 1018"/>
          <p:cNvSpPr/>
          <p:nvPr/>
        </p:nvSpPr>
        <p:spPr>
          <a:xfrm>
            <a:off x="4227076" y="6275535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8" name="円/楕円 1019"/>
          <p:cNvSpPr/>
          <p:nvPr/>
        </p:nvSpPr>
        <p:spPr>
          <a:xfrm>
            <a:off x="4456236" y="6347098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9" name="円/楕円 1020"/>
          <p:cNvSpPr/>
          <p:nvPr/>
        </p:nvSpPr>
        <p:spPr>
          <a:xfrm>
            <a:off x="4587999" y="6412185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0" name="円/楕円 1021"/>
          <p:cNvSpPr/>
          <p:nvPr/>
        </p:nvSpPr>
        <p:spPr>
          <a:xfrm>
            <a:off x="4654674" y="6540773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1" name="円/楕円 1022"/>
          <p:cNvSpPr/>
          <p:nvPr/>
        </p:nvSpPr>
        <p:spPr>
          <a:xfrm>
            <a:off x="4519736" y="6540773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2" name="円/楕円 1023"/>
          <p:cNvSpPr/>
          <p:nvPr/>
        </p:nvSpPr>
        <p:spPr>
          <a:xfrm>
            <a:off x="3808164" y="6234260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3" name="円/楕円 1024"/>
          <p:cNvSpPr/>
          <p:nvPr/>
        </p:nvSpPr>
        <p:spPr>
          <a:xfrm>
            <a:off x="3939927" y="6299347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4" name="円/楕円 1025"/>
          <p:cNvSpPr/>
          <p:nvPr/>
        </p:nvSpPr>
        <p:spPr>
          <a:xfrm>
            <a:off x="4006602" y="6427935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5" name="円/楕円 1026"/>
          <p:cNvSpPr/>
          <p:nvPr/>
        </p:nvSpPr>
        <p:spPr>
          <a:xfrm>
            <a:off x="3871664" y="6427935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6" name="円/楕円 1027"/>
          <p:cNvSpPr/>
          <p:nvPr/>
        </p:nvSpPr>
        <p:spPr>
          <a:xfrm>
            <a:off x="4456236" y="5877272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7" name="円/楕円 1028"/>
          <p:cNvSpPr/>
          <p:nvPr/>
        </p:nvSpPr>
        <p:spPr>
          <a:xfrm>
            <a:off x="4587999" y="5942359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8" name="円/楕円 1029"/>
          <p:cNvSpPr/>
          <p:nvPr/>
        </p:nvSpPr>
        <p:spPr>
          <a:xfrm>
            <a:off x="4654674" y="6070947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9" name="円/楕円 1030"/>
          <p:cNvSpPr/>
          <p:nvPr/>
        </p:nvSpPr>
        <p:spPr>
          <a:xfrm>
            <a:off x="4519736" y="6070947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0" name="円/楕円 1031"/>
          <p:cNvSpPr/>
          <p:nvPr/>
        </p:nvSpPr>
        <p:spPr>
          <a:xfrm>
            <a:off x="3851920" y="5877272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1" name="円/楕円 1032"/>
          <p:cNvSpPr/>
          <p:nvPr/>
        </p:nvSpPr>
        <p:spPr>
          <a:xfrm>
            <a:off x="3983683" y="5942359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2" name="円/楕円 1033"/>
          <p:cNvSpPr/>
          <p:nvPr/>
        </p:nvSpPr>
        <p:spPr>
          <a:xfrm>
            <a:off x="4050358" y="6070947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3" name="円/楕円 1034"/>
          <p:cNvSpPr/>
          <p:nvPr/>
        </p:nvSpPr>
        <p:spPr>
          <a:xfrm>
            <a:off x="3915420" y="6070947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4" name="円/楕円 1035"/>
          <p:cNvSpPr/>
          <p:nvPr/>
        </p:nvSpPr>
        <p:spPr>
          <a:xfrm>
            <a:off x="4067944" y="6347098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5" name="円/楕円 1036"/>
          <p:cNvSpPr/>
          <p:nvPr/>
        </p:nvSpPr>
        <p:spPr>
          <a:xfrm>
            <a:off x="4199707" y="6412185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6" name="円/楕円 1037"/>
          <p:cNvSpPr/>
          <p:nvPr/>
        </p:nvSpPr>
        <p:spPr>
          <a:xfrm>
            <a:off x="4266382" y="6540773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7" name="円/楕円 1038"/>
          <p:cNvSpPr/>
          <p:nvPr/>
        </p:nvSpPr>
        <p:spPr>
          <a:xfrm>
            <a:off x="4131444" y="6540773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8" name="下矢印 127"/>
          <p:cNvSpPr/>
          <p:nvPr/>
        </p:nvSpPr>
        <p:spPr>
          <a:xfrm rot="5400000" flipV="1">
            <a:off x="4727675" y="6173342"/>
            <a:ext cx="741164" cy="238125"/>
          </a:xfrm>
          <a:prstGeom prst="downArrow">
            <a:avLst/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9" name="正方形/長方形 128"/>
          <p:cNvSpPr/>
          <p:nvPr/>
        </p:nvSpPr>
        <p:spPr>
          <a:xfrm>
            <a:off x="5364088" y="5838378"/>
            <a:ext cx="1152128" cy="830982"/>
          </a:xfrm>
          <a:prstGeom prst="rect">
            <a:avLst/>
          </a:prstGeom>
          <a:solidFill>
            <a:srgbClr val="BBE0E3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0" name="円/楕円 1042"/>
          <p:cNvSpPr/>
          <p:nvPr/>
        </p:nvSpPr>
        <p:spPr>
          <a:xfrm>
            <a:off x="5951523" y="6146947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1" name="円/楕円 1043"/>
          <p:cNvSpPr/>
          <p:nvPr/>
        </p:nvSpPr>
        <p:spPr>
          <a:xfrm>
            <a:off x="6018198" y="6275535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2" name="円/楕円 1044"/>
          <p:cNvSpPr/>
          <p:nvPr/>
        </p:nvSpPr>
        <p:spPr>
          <a:xfrm>
            <a:off x="6358358" y="6443141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3" name="円/楕円 1046"/>
          <p:cNvSpPr/>
          <p:nvPr/>
        </p:nvSpPr>
        <p:spPr>
          <a:xfrm>
            <a:off x="6244183" y="6412185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4" name="円/楕円 1047"/>
          <p:cNvSpPr/>
          <p:nvPr/>
        </p:nvSpPr>
        <p:spPr>
          <a:xfrm>
            <a:off x="5442062" y="6525344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5" name="円/楕円 1048"/>
          <p:cNvSpPr/>
          <p:nvPr/>
        </p:nvSpPr>
        <p:spPr>
          <a:xfrm>
            <a:off x="6175920" y="6540773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6" name="円/楕円 1050"/>
          <p:cNvSpPr/>
          <p:nvPr/>
        </p:nvSpPr>
        <p:spPr>
          <a:xfrm>
            <a:off x="5596111" y="6299347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7" name="円/楕円 1051"/>
          <p:cNvSpPr/>
          <p:nvPr/>
        </p:nvSpPr>
        <p:spPr>
          <a:xfrm>
            <a:off x="5662786" y="6427935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8" name="円/楕円 1052"/>
          <p:cNvSpPr/>
          <p:nvPr/>
        </p:nvSpPr>
        <p:spPr>
          <a:xfrm>
            <a:off x="5527848" y="6427935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9" name="円/楕円 1054"/>
          <p:cNvSpPr/>
          <p:nvPr/>
        </p:nvSpPr>
        <p:spPr>
          <a:xfrm>
            <a:off x="6244183" y="5942359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0" name="円/楕円 1055"/>
          <p:cNvSpPr/>
          <p:nvPr/>
        </p:nvSpPr>
        <p:spPr>
          <a:xfrm>
            <a:off x="6064858" y="6040194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1" name="円/楕円 1056"/>
          <p:cNvSpPr/>
          <p:nvPr/>
        </p:nvSpPr>
        <p:spPr>
          <a:xfrm>
            <a:off x="6175920" y="6070947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2" name="円/楕円 1058"/>
          <p:cNvSpPr/>
          <p:nvPr/>
        </p:nvSpPr>
        <p:spPr>
          <a:xfrm>
            <a:off x="5639867" y="5942359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3" name="円/楕円 1059"/>
          <p:cNvSpPr/>
          <p:nvPr/>
        </p:nvSpPr>
        <p:spPr>
          <a:xfrm>
            <a:off x="5706542" y="6070947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4" name="円/楕円 1060"/>
          <p:cNvSpPr/>
          <p:nvPr/>
        </p:nvSpPr>
        <p:spPr>
          <a:xfrm>
            <a:off x="5571604" y="6070947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5" name="円/楕円 1062"/>
          <p:cNvSpPr/>
          <p:nvPr/>
        </p:nvSpPr>
        <p:spPr>
          <a:xfrm>
            <a:off x="5855891" y="6412185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6" name="円/楕円 1063"/>
          <p:cNvSpPr/>
          <p:nvPr/>
        </p:nvSpPr>
        <p:spPr>
          <a:xfrm>
            <a:off x="5922566" y="6540773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7" name="円/楕円 1064"/>
          <p:cNvSpPr/>
          <p:nvPr/>
        </p:nvSpPr>
        <p:spPr>
          <a:xfrm>
            <a:off x="5787628" y="6540773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148" name="直線矢印コネクタ 147"/>
          <p:cNvCxnSpPr/>
          <p:nvPr/>
        </p:nvCxnSpPr>
        <p:spPr>
          <a:xfrm>
            <a:off x="1799010" y="5624389"/>
            <a:ext cx="6429375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tailEnd type="arrow"/>
          </a:ln>
          <a:effectLst/>
        </p:spPr>
      </p:cxnSp>
      <p:cxnSp>
        <p:nvCxnSpPr>
          <p:cNvPr id="149" name="直線コネクタ 148"/>
          <p:cNvCxnSpPr/>
          <p:nvPr/>
        </p:nvCxnSpPr>
        <p:spPr>
          <a:xfrm>
            <a:off x="4986267" y="5514290"/>
            <a:ext cx="0" cy="407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0" name="円/楕円 1074"/>
          <p:cNvSpPr/>
          <p:nvPr/>
        </p:nvSpPr>
        <p:spPr>
          <a:xfrm>
            <a:off x="5456627" y="5939578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1" name="円/楕円 1075"/>
          <p:cNvSpPr/>
          <p:nvPr/>
        </p:nvSpPr>
        <p:spPr>
          <a:xfrm>
            <a:off x="6170598" y="6427935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2" name="円/楕円 1076"/>
          <p:cNvSpPr/>
          <p:nvPr/>
        </p:nvSpPr>
        <p:spPr>
          <a:xfrm>
            <a:off x="6035660" y="6427935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3" name="円/楕円 1077"/>
          <p:cNvSpPr/>
          <p:nvPr/>
        </p:nvSpPr>
        <p:spPr>
          <a:xfrm>
            <a:off x="6396583" y="6564585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4" name="円/楕円 1078"/>
          <p:cNvSpPr/>
          <p:nvPr/>
        </p:nvSpPr>
        <p:spPr>
          <a:xfrm>
            <a:off x="6050741" y="5906241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5" name="円/楕円 1079"/>
          <p:cNvSpPr/>
          <p:nvPr/>
        </p:nvSpPr>
        <p:spPr>
          <a:xfrm>
            <a:off x="5443910" y="6333724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6" name="円/楕円 1080"/>
          <p:cNvSpPr/>
          <p:nvPr/>
        </p:nvSpPr>
        <p:spPr>
          <a:xfrm>
            <a:off x="6144801" y="6228838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7" name="円/楕円 1081"/>
          <p:cNvSpPr/>
          <p:nvPr/>
        </p:nvSpPr>
        <p:spPr>
          <a:xfrm>
            <a:off x="5464877" y="6177903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8" name="円/楕円 1082"/>
          <p:cNvSpPr/>
          <p:nvPr/>
        </p:nvSpPr>
        <p:spPr>
          <a:xfrm>
            <a:off x="5680248" y="6580335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9" name="円/楕円 1083"/>
          <p:cNvSpPr/>
          <p:nvPr/>
        </p:nvSpPr>
        <p:spPr>
          <a:xfrm>
            <a:off x="6396583" y="6094759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0" name="円/楕円 1084"/>
          <p:cNvSpPr/>
          <p:nvPr/>
        </p:nvSpPr>
        <p:spPr>
          <a:xfrm>
            <a:off x="5781848" y="5908610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1" name="円/楕円 1085"/>
          <p:cNvSpPr/>
          <p:nvPr/>
        </p:nvSpPr>
        <p:spPr>
          <a:xfrm>
            <a:off x="6328320" y="6223347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2" name="円/楕円 1086"/>
          <p:cNvSpPr/>
          <p:nvPr/>
        </p:nvSpPr>
        <p:spPr>
          <a:xfrm>
            <a:off x="5792267" y="6094759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3" name="円/楕円 1087"/>
          <p:cNvSpPr/>
          <p:nvPr/>
        </p:nvSpPr>
        <p:spPr>
          <a:xfrm>
            <a:off x="5858942" y="6223347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4" name="円/楕円 1088"/>
          <p:cNvSpPr/>
          <p:nvPr/>
        </p:nvSpPr>
        <p:spPr>
          <a:xfrm>
            <a:off x="5724004" y="6223347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5" name="円/楕円 1089"/>
          <p:cNvSpPr/>
          <p:nvPr/>
        </p:nvSpPr>
        <p:spPr>
          <a:xfrm>
            <a:off x="6008291" y="6564585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6" name="円/楕円 1090"/>
          <p:cNvSpPr/>
          <p:nvPr/>
        </p:nvSpPr>
        <p:spPr>
          <a:xfrm>
            <a:off x="6396583" y="6318734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7" name="円/楕円 1091"/>
          <p:cNvSpPr/>
          <p:nvPr/>
        </p:nvSpPr>
        <p:spPr>
          <a:xfrm>
            <a:off x="6392490" y="5924449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168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\mu_c&#10;\end{align*}&lt;/body&gt;&#10;  &lt;fcolor&gt;FFFFFFFF&lt;/fcolor&gt;&#10;  &lt;bcolor&gt;FFFFFFFF&lt;/bcolor&gt;&#10;  &lt;transparent&gt;True&lt;/transparent&gt;&#10;  &lt;resolution&gt;1800&lt;/resolution&gt;&#10;  &lt;imageh&gt;160&lt;/imageh&gt;&#10;  &lt;imagew&gt;226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935" y="5672424"/>
            <a:ext cx="282290" cy="19985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素粒子</a:t>
            </a:r>
            <a:r>
              <a:rPr lang="ja-JP" altLang="en-US" dirty="0"/>
              <a:t>階層</a:t>
            </a:r>
            <a:r>
              <a:rPr lang="ja-JP" altLang="en-US" dirty="0" smtClean="0"/>
              <a:t>の相転移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251520" y="4830266"/>
            <a:ext cx="1152128" cy="830982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13970" cap="flat" cmpd="sng" algn="ctr">
            <a:solidFill>
              <a:srgbClr val="6F6A7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cxnSp>
        <p:nvCxnSpPr>
          <p:cNvPr id="4" name="直線矢印コネクタ 3"/>
          <p:cNvCxnSpPr/>
          <p:nvPr/>
        </p:nvCxnSpPr>
        <p:spPr>
          <a:xfrm rot="5400000" flipH="1" flipV="1">
            <a:off x="-235371" y="3585245"/>
            <a:ext cx="4335462" cy="0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sp>
        <p:nvSpPr>
          <p:cNvPr id="5" name="テキスト ボックス 282"/>
          <p:cNvSpPr txBox="1">
            <a:spLocks noChangeArrowheads="1"/>
          </p:cNvSpPr>
          <p:nvPr/>
        </p:nvSpPr>
        <p:spPr bwMode="auto">
          <a:xfrm rot="-5400000">
            <a:off x="1234371" y="1438037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 smtClean="0">
                <a:solidFill>
                  <a:prstClr val="white"/>
                </a:solidFill>
                <a:latin typeface="HGｺﾞｼｯｸE" pitchFamily="49" charset="-128"/>
                <a:ea typeface="HGｺﾞｼｯｸE" pitchFamily="49" charset="-128"/>
              </a:rPr>
              <a:t>温度</a:t>
            </a:r>
          </a:p>
        </p:txBody>
      </p:sp>
      <p:sp>
        <p:nvSpPr>
          <p:cNvPr id="6" name="円/楕円 863"/>
          <p:cNvSpPr>
            <a:spLocks noChangeArrowheads="1"/>
          </p:cNvSpPr>
          <p:nvPr/>
        </p:nvSpPr>
        <p:spPr bwMode="auto">
          <a:xfrm rot="-4990811">
            <a:off x="380735" y="5182360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noFill/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" name="円/楕円 864"/>
          <p:cNvSpPr/>
          <p:nvPr/>
        </p:nvSpPr>
        <p:spPr>
          <a:xfrm>
            <a:off x="494242" y="5210141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" name="円/楕円 865"/>
          <p:cNvSpPr/>
          <p:nvPr/>
        </p:nvSpPr>
        <p:spPr>
          <a:xfrm>
            <a:off x="449792" y="5300628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9" name="円/楕円 867"/>
          <p:cNvSpPr/>
          <p:nvPr/>
        </p:nvSpPr>
        <p:spPr>
          <a:xfrm>
            <a:off x="899592" y="4902274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0" name="円/楕円 868"/>
          <p:cNvSpPr/>
          <p:nvPr/>
        </p:nvSpPr>
        <p:spPr>
          <a:xfrm>
            <a:off x="950392" y="4965774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1" name="円/楕円 869"/>
          <p:cNvSpPr/>
          <p:nvPr/>
        </p:nvSpPr>
        <p:spPr>
          <a:xfrm>
            <a:off x="1053580" y="4973712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51520" y="3573015"/>
            <a:ext cx="1152128" cy="819473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13970" cap="flat" cmpd="sng" algn="ctr">
            <a:solidFill>
              <a:srgbClr val="6F6A7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13" name="円/楕円 871"/>
          <p:cNvSpPr>
            <a:spLocks noChangeArrowheads="1"/>
          </p:cNvSpPr>
          <p:nvPr/>
        </p:nvSpPr>
        <p:spPr bwMode="auto">
          <a:xfrm rot="-4990811">
            <a:off x="380735" y="3829281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noFill/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4" name="円/楕円 872"/>
          <p:cNvSpPr/>
          <p:nvPr/>
        </p:nvSpPr>
        <p:spPr>
          <a:xfrm>
            <a:off x="494242" y="3857062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5" name="円/楕円 873"/>
          <p:cNvSpPr/>
          <p:nvPr/>
        </p:nvSpPr>
        <p:spPr>
          <a:xfrm>
            <a:off x="449792" y="3947549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6" name="円/楕円 874"/>
          <p:cNvSpPr/>
          <p:nvPr/>
        </p:nvSpPr>
        <p:spPr>
          <a:xfrm>
            <a:off x="827584" y="3682082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7" name="円/楕円 875"/>
          <p:cNvSpPr/>
          <p:nvPr/>
        </p:nvSpPr>
        <p:spPr>
          <a:xfrm>
            <a:off x="878384" y="3745582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8" name="円/楕円 876"/>
          <p:cNvSpPr/>
          <p:nvPr/>
        </p:nvSpPr>
        <p:spPr>
          <a:xfrm>
            <a:off x="981572" y="3753520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9" name="円/楕円 877"/>
          <p:cNvSpPr/>
          <p:nvPr/>
        </p:nvSpPr>
        <p:spPr>
          <a:xfrm rot="19629234">
            <a:off x="908333" y="3965821"/>
            <a:ext cx="263525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0" name="円/楕円 878"/>
          <p:cNvSpPr/>
          <p:nvPr/>
        </p:nvSpPr>
        <p:spPr>
          <a:xfrm>
            <a:off x="1043271" y="3965821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1" name="円/楕円 879"/>
          <p:cNvSpPr/>
          <p:nvPr/>
        </p:nvSpPr>
        <p:spPr>
          <a:xfrm>
            <a:off x="973421" y="4070596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2" name="円/楕円 880"/>
          <p:cNvSpPr>
            <a:spLocks noChangeArrowheads="1"/>
          </p:cNvSpPr>
          <p:nvPr/>
        </p:nvSpPr>
        <p:spPr bwMode="auto">
          <a:xfrm rot="-4990811">
            <a:off x="693274" y="4126425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noFill/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3" name="円/楕円 881"/>
          <p:cNvSpPr/>
          <p:nvPr/>
        </p:nvSpPr>
        <p:spPr>
          <a:xfrm>
            <a:off x="806781" y="4154206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4" name="円/楕円 882"/>
          <p:cNvSpPr/>
          <p:nvPr/>
        </p:nvSpPr>
        <p:spPr>
          <a:xfrm>
            <a:off x="762331" y="4244693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5" name="円/楕円 883"/>
          <p:cNvSpPr/>
          <p:nvPr/>
        </p:nvSpPr>
        <p:spPr>
          <a:xfrm>
            <a:off x="1068115" y="4076328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6" name="円/楕円 884"/>
          <p:cNvSpPr/>
          <p:nvPr/>
        </p:nvSpPr>
        <p:spPr>
          <a:xfrm>
            <a:off x="1118915" y="4139828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7" name="円/楕円 885"/>
          <p:cNvSpPr/>
          <p:nvPr/>
        </p:nvSpPr>
        <p:spPr>
          <a:xfrm>
            <a:off x="1222103" y="4147766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8" name="円/楕円 886"/>
          <p:cNvSpPr/>
          <p:nvPr/>
        </p:nvSpPr>
        <p:spPr>
          <a:xfrm rot="19629234">
            <a:off x="1075497" y="3628874"/>
            <a:ext cx="263525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9" name="円/楕円 887"/>
          <p:cNvSpPr/>
          <p:nvPr/>
        </p:nvSpPr>
        <p:spPr>
          <a:xfrm>
            <a:off x="1210435" y="3628874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0" name="円/楕円 888"/>
          <p:cNvSpPr/>
          <p:nvPr/>
        </p:nvSpPr>
        <p:spPr>
          <a:xfrm>
            <a:off x="1140585" y="3733649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1" name="円/楕円 889"/>
          <p:cNvSpPr>
            <a:spLocks noChangeArrowheads="1"/>
          </p:cNvSpPr>
          <p:nvPr/>
        </p:nvSpPr>
        <p:spPr bwMode="auto">
          <a:xfrm rot="-4990811">
            <a:off x="596759" y="3613257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noFill/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2" name="円/楕円 890"/>
          <p:cNvSpPr/>
          <p:nvPr/>
        </p:nvSpPr>
        <p:spPr>
          <a:xfrm>
            <a:off x="710266" y="3641038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3" name="円/楕円 891"/>
          <p:cNvSpPr/>
          <p:nvPr/>
        </p:nvSpPr>
        <p:spPr>
          <a:xfrm>
            <a:off x="665816" y="3731525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4" name="円/楕円 892"/>
          <p:cNvSpPr/>
          <p:nvPr/>
        </p:nvSpPr>
        <p:spPr>
          <a:xfrm>
            <a:off x="276027" y="3645024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5" name="円/楕円 893"/>
          <p:cNvSpPr/>
          <p:nvPr/>
        </p:nvSpPr>
        <p:spPr>
          <a:xfrm>
            <a:off x="326827" y="3708524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6" name="円/楕円 894"/>
          <p:cNvSpPr/>
          <p:nvPr/>
        </p:nvSpPr>
        <p:spPr>
          <a:xfrm>
            <a:off x="430015" y="3716462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7" name="円/楕円 895"/>
          <p:cNvSpPr/>
          <p:nvPr/>
        </p:nvSpPr>
        <p:spPr>
          <a:xfrm rot="19629234">
            <a:off x="244139" y="4076282"/>
            <a:ext cx="263525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8" name="円/楕円 896"/>
          <p:cNvSpPr/>
          <p:nvPr/>
        </p:nvSpPr>
        <p:spPr>
          <a:xfrm>
            <a:off x="393378" y="4077072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9" name="円/楕円 897"/>
          <p:cNvSpPr/>
          <p:nvPr/>
        </p:nvSpPr>
        <p:spPr>
          <a:xfrm>
            <a:off x="323528" y="4181847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0" name="円/楕円 898"/>
          <p:cNvSpPr/>
          <p:nvPr/>
        </p:nvSpPr>
        <p:spPr>
          <a:xfrm>
            <a:off x="827584" y="5262314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1" name="円/楕円 899"/>
          <p:cNvSpPr/>
          <p:nvPr/>
        </p:nvSpPr>
        <p:spPr>
          <a:xfrm>
            <a:off x="959347" y="5327401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2" name="円/楕円 900"/>
          <p:cNvSpPr/>
          <p:nvPr/>
        </p:nvSpPr>
        <p:spPr>
          <a:xfrm>
            <a:off x="1026022" y="5455989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3" name="円/楕円 901"/>
          <p:cNvSpPr/>
          <p:nvPr/>
        </p:nvSpPr>
        <p:spPr>
          <a:xfrm>
            <a:off x="891084" y="5455989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4" name="円/楕円 902"/>
          <p:cNvSpPr/>
          <p:nvPr/>
        </p:nvSpPr>
        <p:spPr>
          <a:xfrm>
            <a:off x="611380" y="3825230"/>
            <a:ext cx="330200" cy="323850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5" name="円/楕円 903"/>
          <p:cNvSpPr/>
          <p:nvPr/>
        </p:nvSpPr>
        <p:spPr>
          <a:xfrm>
            <a:off x="792355" y="4022080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6" name="円/楕円 904"/>
          <p:cNvSpPr/>
          <p:nvPr/>
        </p:nvSpPr>
        <p:spPr>
          <a:xfrm>
            <a:off x="676467" y="3985568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7" name="円/楕円 905"/>
          <p:cNvSpPr/>
          <p:nvPr/>
        </p:nvSpPr>
        <p:spPr>
          <a:xfrm>
            <a:off x="770130" y="3890318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263406" y="2292226"/>
            <a:ext cx="1140241" cy="813542"/>
          </a:xfrm>
          <a:prstGeom prst="rect">
            <a:avLst/>
          </a:prstGeom>
          <a:solidFill>
            <a:srgbClr val="BBE0E3"/>
          </a:solidFill>
          <a:ln w="13970" cap="flat" cmpd="sng" algn="ctr">
            <a:solidFill>
              <a:srgbClr val="6F6A7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49" name="下矢印 48"/>
          <p:cNvSpPr/>
          <p:nvPr/>
        </p:nvSpPr>
        <p:spPr>
          <a:xfrm flipV="1">
            <a:off x="446460" y="4507135"/>
            <a:ext cx="741164" cy="238125"/>
          </a:xfrm>
          <a:prstGeom prst="downArrow">
            <a:avLst/>
          </a:prstGeom>
          <a:solidFill>
            <a:srgbClr val="FF0000"/>
          </a:solidFill>
          <a:ln w="13970" cap="flat" cmpd="sng" algn="ctr">
            <a:solidFill>
              <a:srgbClr val="E8B5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50" name="下矢印 49"/>
          <p:cNvSpPr/>
          <p:nvPr/>
        </p:nvSpPr>
        <p:spPr>
          <a:xfrm flipV="1">
            <a:off x="395536" y="3212976"/>
            <a:ext cx="741164" cy="238125"/>
          </a:xfrm>
          <a:prstGeom prst="downArrow">
            <a:avLst/>
          </a:prstGeom>
          <a:solidFill>
            <a:srgbClr val="FF0000"/>
          </a:solidFill>
          <a:ln w="13970" cap="flat" cmpd="sng" algn="ctr">
            <a:solidFill>
              <a:srgbClr val="E8B5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51" name="円/楕円 965"/>
          <p:cNvSpPr/>
          <p:nvPr/>
        </p:nvSpPr>
        <p:spPr>
          <a:xfrm>
            <a:off x="969442" y="2636912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2" name="円/楕円 966"/>
          <p:cNvSpPr/>
          <p:nvPr/>
        </p:nvSpPr>
        <p:spPr>
          <a:xfrm>
            <a:off x="899592" y="2741687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3" name="円/楕円 967"/>
          <p:cNvSpPr/>
          <p:nvPr/>
        </p:nvSpPr>
        <p:spPr>
          <a:xfrm>
            <a:off x="1045086" y="2810919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4" name="円/楕円 968"/>
          <p:cNvSpPr/>
          <p:nvPr/>
        </p:nvSpPr>
        <p:spPr>
          <a:xfrm>
            <a:off x="1148274" y="2818857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5" name="円/楕円 970"/>
          <p:cNvSpPr/>
          <p:nvPr/>
        </p:nvSpPr>
        <p:spPr>
          <a:xfrm>
            <a:off x="674600" y="2698949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6" name="円/楕円 971"/>
          <p:cNvSpPr/>
          <p:nvPr/>
        </p:nvSpPr>
        <p:spPr>
          <a:xfrm>
            <a:off x="630150" y="2789436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7" name="円/楕円 972"/>
          <p:cNvSpPr/>
          <p:nvPr/>
        </p:nvSpPr>
        <p:spPr>
          <a:xfrm>
            <a:off x="660174" y="2566823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8" name="円/楕円 973"/>
          <p:cNvSpPr/>
          <p:nvPr/>
        </p:nvSpPr>
        <p:spPr>
          <a:xfrm>
            <a:off x="544286" y="2530311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9" name="円/楕円 974"/>
          <p:cNvSpPr/>
          <p:nvPr/>
        </p:nvSpPr>
        <p:spPr>
          <a:xfrm>
            <a:off x="637949" y="2435061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0" name="円/楕円 975"/>
          <p:cNvSpPr/>
          <p:nvPr/>
        </p:nvSpPr>
        <p:spPr>
          <a:xfrm>
            <a:off x="799689" y="2893936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1" name="円/楕円 976"/>
          <p:cNvSpPr/>
          <p:nvPr/>
        </p:nvSpPr>
        <p:spPr>
          <a:xfrm>
            <a:off x="729839" y="2998711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2" name="円/楕円 977"/>
          <p:cNvSpPr/>
          <p:nvPr/>
        </p:nvSpPr>
        <p:spPr>
          <a:xfrm>
            <a:off x="1136700" y="2482904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3" name="円/楕円 978"/>
          <p:cNvSpPr/>
          <p:nvPr/>
        </p:nvSpPr>
        <p:spPr>
          <a:xfrm>
            <a:off x="791580" y="2428180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4" name="円/楕円 979"/>
          <p:cNvSpPr/>
          <p:nvPr/>
        </p:nvSpPr>
        <p:spPr>
          <a:xfrm>
            <a:off x="504847" y="2955973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5" name="円/楕円 980"/>
          <p:cNvSpPr/>
          <p:nvPr/>
        </p:nvSpPr>
        <p:spPr>
          <a:xfrm>
            <a:off x="357512" y="2478935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6" name="円/楕円 981"/>
          <p:cNvSpPr/>
          <p:nvPr/>
        </p:nvSpPr>
        <p:spPr>
          <a:xfrm>
            <a:off x="490421" y="2823847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7" name="円/楕円 982"/>
          <p:cNvSpPr/>
          <p:nvPr/>
        </p:nvSpPr>
        <p:spPr>
          <a:xfrm>
            <a:off x="374533" y="2787335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8" name="円/楕円 983"/>
          <p:cNvSpPr/>
          <p:nvPr/>
        </p:nvSpPr>
        <p:spPr>
          <a:xfrm>
            <a:off x="468196" y="2692085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9" name="円/楕円 984"/>
          <p:cNvSpPr/>
          <p:nvPr/>
        </p:nvSpPr>
        <p:spPr>
          <a:xfrm>
            <a:off x="425334" y="2582384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0" name="円/楕円 985"/>
          <p:cNvSpPr/>
          <p:nvPr/>
        </p:nvSpPr>
        <p:spPr>
          <a:xfrm>
            <a:off x="947374" y="2371668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1" name="円/楕円 986"/>
          <p:cNvSpPr/>
          <p:nvPr/>
        </p:nvSpPr>
        <p:spPr>
          <a:xfrm>
            <a:off x="1251470" y="2696914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2" name="円/楕円 987"/>
          <p:cNvSpPr/>
          <p:nvPr/>
        </p:nvSpPr>
        <p:spPr>
          <a:xfrm>
            <a:off x="751955" y="2780271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3" name="円/楕円 988"/>
          <p:cNvSpPr/>
          <p:nvPr/>
        </p:nvSpPr>
        <p:spPr>
          <a:xfrm>
            <a:off x="805002" y="2608186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4" name="円/楕円 989"/>
          <p:cNvSpPr/>
          <p:nvPr/>
        </p:nvSpPr>
        <p:spPr>
          <a:xfrm>
            <a:off x="1308537" y="2837336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5" name="円/楕円 990"/>
          <p:cNvSpPr/>
          <p:nvPr/>
        </p:nvSpPr>
        <p:spPr>
          <a:xfrm>
            <a:off x="1287190" y="2568326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6" name="円/楕円 991"/>
          <p:cNvSpPr/>
          <p:nvPr/>
        </p:nvSpPr>
        <p:spPr>
          <a:xfrm>
            <a:off x="311033" y="2633414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7" name="円/楕円 992"/>
          <p:cNvSpPr/>
          <p:nvPr/>
        </p:nvSpPr>
        <p:spPr>
          <a:xfrm>
            <a:off x="341195" y="2354933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8" name="円/楕円 993"/>
          <p:cNvSpPr/>
          <p:nvPr/>
        </p:nvSpPr>
        <p:spPr>
          <a:xfrm>
            <a:off x="1057342" y="2420020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9" name="円/楕円 994"/>
          <p:cNvSpPr/>
          <p:nvPr/>
        </p:nvSpPr>
        <p:spPr>
          <a:xfrm>
            <a:off x="1272818" y="2397223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0" name="円/楕円 995"/>
          <p:cNvSpPr/>
          <p:nvPr/>
        </p:nvSpPr>
        <p:spPr>
          <a:xfrm>
            <a:off x="554846" y="2332135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1" name="円/楕円 996"/>
          <p:cNvSpPr/>
          <p:nvPr/>
        </p:nvSpPr>
        <p:spPr>
          <a:xfrm>
            <a:off x="1274846" y="2972674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2" name="円/楕円 997"/>
          <p:cNvSpPr/>
          <p:nvPr/>
        </p:nvSpPr>
        <p:spPr>
          <a:xfrm>
            <a:off x="1183234" y="3003873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3" name="円/楕円 998"/>
          <p:cNvSpPr/>
          <p:nvPr/>
        </p:nvSpPr>
        <p:spPr>
          <a:xfrm>
            <a:off x="354826" y="2953169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4" name="円/楕円 999"/>
          <p:cNvSpPr/>
          <p:nvPr/>
        </p:nvSpPr>
        <p:spPr>
          <a:xfrm>
            <a:off x="951056" y="2466761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5" name="円/楕円 1000"/>
          <p:cNvSpPr/>
          <p:nvPr/>
        </p:nvSpPr>
        <p:spPr>
          <a:xfrm>
            <a:off x="939461" y="2934109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6" name="円/楕円 1001"/>
          <p:cNvSpPr/>
          <p:nvPr/>
        </p:nvSpPr>
        <p:spPr>
          <a:xfrm>
            <a:off x="1116559" y="2665387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cxnSp>
        <p:nvCxnSpPr>
          <p:cNvPr id="87" name="直線コネクタ 86"/>
          <p:cNvCxnSpPr/>
          <p:nvPr/>
        </p:nvCxnSpPr>
        <p:spPr>
          <a:xfrm>
            <a:off x="1634481" y="3424114"/>
            <a:ext cx="429641" cy="0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92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T_c&#10;\end{align*}&lt;/body&gt;&#10;  &lt;fcolor&gt;FFFFFFFF&lt;/fcolor&gt;&#10;  &lt;bcolor&gt;FFFFFFFF&lt;/bcolor&gt;&#10;  &lt;transparent&gt;True&lt;/transparent&gt;&#10;  &lt;resolution&gt;1800&lt;/resolution&gt;&#10;  &lt;imageh&gt;208&lt;/imageh&gt;&#10;  &lt;imagew&gt;224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024" y="3065682"/>
            <a:ext cx="279792" cy="259807"/>
          </a:xfrm>
          <a:prstGeom prst="rect">
            <a:avLst/>
          </a:prstGeom>
        </p:spPr>
      </p:pic>
      <p:grpSp>
        <p:nvGrpSpPr>
          <p:cNvPr id="88" name="グループ化 87"/>
          <p:cNvGrpSpPr/>
          <p:nvPr/>
        </p:nvGrpSpPr>
        <p:grpSpPr>
          <a:xfrm>
            <a:off x="138517" y="1102980"/>
            <a:ext cx="2978829" cy="2023595"/>
            <a:chOff x="138517" y="1102980"/>
            <a:chExt cx="2978829" cy="2023595"/>
          </a:xfrm>
        </p:grpSpPr>
        <p:pic>
          <p:nvPicPr>
            <p:cNvPr id="206" name="Picture 230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12" t="13928" r="6606" b="12302"/>
            <a:stretch/>
          </p:blipFill>
          <p:spPr bwMode="auto">
            <a:xfrm rot="21375406">
              <a:off x="138517" y="1102980"/>
              <a:ext cx="2978829" cy="20235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0" name="テキスト ボックス 89"/>
            <p:cNvSpPr txBox="1"/>
            <p:nvPr/>
          </p:nvSpPr>
          <p:spPr>
            <a:xfrm>
              <a:off x="903998" y="2418840"/>
              <a:ext cx="14478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b="1" dirty="0" smtClean="0">
                  <a:effectLst>
                    <a:glow rad="101600">
                      <a:schemeClr val="bg1">
                        <a:alpha val="40000"/>
                      </a:schemeClr>
                    </a:glow>
                  </a:effectLst>
                </a:rPr>
                <a:t>初期宇宙</a:t>
              </a:r>
            </a:p>
          </p:txBody>
        </p:sp>
      </p:grpSp>
      <p:grpSp>
        <p:nvGrpSpPr>
          <p:cNvPr id="89" name="グループ化 88"/>
          <p:cNvGrpSpPr/>
          <p:nvPr/>
        </p:nvGrpSpPr>
        <p:grpSpPr>
          <a:xfrm>
            <a:off x="7141443" y="4611121"/>
            <a:ext cx="1883203" cy="2057037"/>
            <a:chOff x="7141443" y="4611121"/>
            <a:chExt cx="1883203" cy="2057037"/>
          </a:xfrm>
        </p:grpSpPr>
        <p:pic>
          <p:nvPicPr>
            <p:cNvPr id="207" name="Picture 223" descr="still-1-final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5" t="15627" r="14366" b="12819"/>
            <a:stretch/>
          </p:blipFill>
          <p:spPr bwMode="auto">
            <a:xfrm rot="322826">
              <a:off x="7141443" y="4611121"/>
              <a:ext cx="1883203" cy="205703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8" name="テキスト ボックス 207"/>
            <p:cNvSpPr txBox="1"/>
            <p:nvPr/>
          </p:nvSpPr>
          <p:spPr>
            <a:xfrm>
              <a:off x="7437023" y="4757762"/>
              <a:ext cx="14478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b="1" dirty="0" smtClean="0">
                  <a:effectLst>
                    <a:glow rad="101600">
                      <a:schemeClr val="bg1">
                        <a:alpha val="40000"/>
                      </a:schemeClr>
                    </a:glow>
                  </a:effectLst>
                </a:rPr>
                <a:t>中性子星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970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相転移</a:t>
            </a:r>
            <a:r>
              <a:rPr lang="ja-JP" altLang="en-US" dirty="0" smtClean="0"/>
              <a:t>の次数</a:t>
            </a:r>
            <a:endParaRPr kumimoji="1" lang="ja-JP" altLang="en-US" dirty="0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821" y="1845627"/>
            <a:ext cx="7675529" cy="4743099"/>
          </a:xfrm>
          <a:prstGeom prst="rect">
            <a:avLst/>
          </a:prstGeom>
        </p:spPr>
      </p:pic>
      <p:sp>
        <p:nvSpPr>
          <p:cNvPr id="19" name="円弧 18"/>
          <p:cNvSpPr/>
          <p:nvPr/>
        </p:nvSpPr>
        <p:spPr>
          <a:xfrm>
            <a:off x="-2209781" y="3918591"/>
            <a:ext cx="6096000" cy="4397375"/>
          </a:xfrm>
          <a:prstGeom prst="arc">
            <a:avLst/>
          </a:prstGeom>
          <a:solidFill>
            <a:srgbClr val="99CCFF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21" name="テキスト ボックス 282"/>
          <p:cNvSpPr txBox="1">
            <a:spLocks noChangeArrowheads="1"/>
          </p:cNvSpPr>
          <p:nvPr/>
        </p:nvSpPr>
        <p:spPr bwMode="auto">
          <a:xfrm rot="16200000">
            <a:off x="141818" y="1932514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 smtClean="0">
                <a:solidFill>
                  <a:prstClr val="white"/>
                </a:solidFill>
                <a:latin typeface="HGｺﾞｼｯｸE" pitchFamily="49" charset="-128"/>
                <a:ea typeface="HGｺﾞｼｯｸE" pitchFamily="49" charset="-128"/>
              </a:rPr>
              <a:t>温度</a:t>
            </a:r>
          </a:p>
        </p:txBody>
      </p:sp>
      <p:cxnSp>
        <p:nvCxnSpPr>
          <p:cNvPr id="22" name="直線コネクタ 21"/>
          <p:cNvCxnSpPr/>
          <p:nvPr/>
        </p:nvCxnSpPr>
        <p:spPr>
          <a:xfrm>
            <a:off x="541928" y="3918591"/>
            <a:ext cx="429641" cy="0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cxnSp>
        <p:nvCxnSpPr>
          <p:cNvPr id="24" name="直線コネクタ 23"/>
          <p:cNvCxnSpPr/>
          <p:nvPr/>
        </p:nvCxnSpPr>
        <p:spPr>
          <a:xfrm>
            <a:off x="527119" y="6113697"/>
            <a:ext cx="429641" cy="0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25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0&#10;\end{align*}&lt;/body&gt;&#10;  &lt;fcolor&gt;FFFFFFFF&lt;/fcolor&gt;&#10;  &lt;bcolor&gt;FFFFFFFF&lt;/bcolor&gt;&#10;  &lt;transparent&gt;True&lt;/transparent&gt;&#10;  &lt;resolution&gt;1800&lt;/resolution&gt;&#10;  &lt;imageh&gt;167&lt;/imageh&gt;&#10;  &lt;imagew&gt;10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41" y="6227733"/>
            <a:ext cx="163034" cy="261795"/>
          </a:xfrm>
          <a:prstGeom prst="rect">
            <a:avLst/>
          </a:prstGeom>
        </p:spPr>
      </p:pic>
      <p:pic>
        <p:nvPicPr>
          <p:cNvPr id="26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T_c&#10;\end{align*}&lt;/body&gt;&#10;  &lt;fcolor&gt;FFFFFFFF&lt;/fcolor&gt;&#10;  &lt;bcolor&gt;FFFFFFFF&lt;/bcolor&gt;&#10;  &lt;transparent&gt;True&lt;/transparent&gt;&#10;  &lt;resolution&gt;1800&lt;/resolution&gt;&#10;  &lt;imageh&gt;208&lt;/imageh&gt;&#10;  &lt;imagew&gt;224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62" y="3605326"/>
            <a:ext cx="279792" cy="259807"/>
          </a:xfrm>
          <a:prstGeom prst="rect">
            <a:avLst/>
          </a:prstGeom>
        </p:spPr>
      </p:pic>
      <p:sp>
        <p:nvSpPr>
          <p:cNvPr id="27" name="テキスト ボックス 283"/>
          <p:cNvSpPr txBox="1">
            <a:spLocks noChangeArrowheads="1"/>
          </p:cNvSpPr>
          <p:nvPr/>
        </p:nvSpPr>
        <p:spPr bwMode="auto">
          <a:xfrm>
            <a:off x="5024764" y="6223490"/>
            <a:ext cx="2236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000" dirty="0" smtClean="0">
                <a:solidFill>
                  <a:prstClr val="white"/>
                </a:solidFill>
                <a:latin typeface="HGｺﾞｼｯｸE" pitchFamily="49" charset="-128"/>
                <a:ea typeface="HGｺﾞｼｯｸE" pitchFamily="49" charset="-128"/>
              </a:rPr>
              <a:t>化学ポテンシャル</a:t>
            </a:r>
            <a:endParaRPr lang="en-US" altLang="ja-JP" sz="2000" dirty="0" smtClean="0">
              <a:solidFill>
                <a:prstClr val="white"/>
              </a:solidFill>
              <a:latin typeface="HGｺﾞｼｯｸE" pitchFamily="49" charset="-128"/>
              <a:ea typeface="HGｺﾞｼｯｸE" pitchFamily="49" charset="-128"/>
            </a:endParaRPr>
          </a:p>
        </p:txBody>
      </p:sp>
      <p:cxnSp>
        <p:nvCxnSpPr>
          <p:cNvPr id="28" name="直線矢印コネクタ 27"/>
          <p:cNvCxnSpPr/>
          <p:nvPr/>
        </p:nvCxnSpPr>
        <p:spPr>
          <a:xfrm>
            <a:off x="706457" y="6118866"/>
            <a:ext cx="6429375" cy="0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cxnSp>
        <p:nvCxnSpPr>
          <p:cNvPr id="29" name="直線コネクタ 28"/>
          <p:cNvCxnSpPr/>
          <p:nvPr/>
        </p:nvCxnSpPr>
        <p:spPr>
          <a:xfrm>
            <a:off x="3893714" y="6008767"/>
            <a:ext cx="0" cy="407532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30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\mu_c&#10;\end{align*}&lt;/body&gt;&#10;  &lt;fcolor&gt;FFFFFFFF&lt;/fcolor&gt;&#10;  &lt;bcolor&gt;FFFFFFFF&lt;/bcolor&gt;&#10;  &lt;transparent&gt;True&lt;/transparent&gt;&#10;  &lt;resolution&gt;1800&lt;/resolution&gt;&#10;  &lt;imageh&gt;160&lt;/imageh&gt;&#10;  &lt;imagew&gt;226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382" y="6166901"/>
            <a:ext cx="282290" cy="199852"/>
          </a:xfrm>
          <a:prstGeom prst="rect">
            <a:avLst/>
          </a:prstGeom>
        </p:spPr>
      </p:pic>
      <p:sp>
        <p:nvSpPr>
          <p:cNvPr id="31" name="円/楕円 654"/>
          <p:cNvSpPr/>
          <p:nvPr/>
        </p:nvSpPr>
        <p:spPr>
          <a:xfrm>
            <a:off x="1570057" y="5663253"/>
            <a:ext cx="330200" cy="323850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" name="円/楕円 655"/>
          <p:cNvSpPr/>
          <p:nvPr/>
        </p:nvSpPr>
        <p:spPr>
          <a:xfrm>
            <a:off x="1751032" y="5860103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" name="円/楕円 656"/>
          <p:cNvSpPr/>
          <p:nvPr/>
        </p:nvSpPr>
        <p:spPr>
          <a:xfrm>
            <a:off x="1635144" y="5823591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" name="円/楕円 657"/>
          <p:cNvSpPr/>
          <p:nvPr/>
        </p:nvSpPr>
        <p:spPr>
          <a:xfrm>
            <a:off x="1728807" y="5728341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" name="円/楕円 659"/>
          <p:cNvSpPr/>
          <p:nvPr/>
        </p:nvSpPr>
        <p:spPr>
          <a:xfrm>
            <a:off x="971569" y="5530002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" name="円/楕円 666"/>
          <p:cNvSpPr/>
          <p:nvPr/>
        </p:nvSpPr>
        <p:spPr>
          <a:xfrm>
            <a:off x="2493982" y="5340991"/>
            <a:ext cx="333375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" name="円/楕円 667"/>
          <p:cNvSpPr/>
          <p:nvPr/>
        </p:nvSpPr>
        <p:spPr>
          <a:xfrm>
            <a:off x="2695594" y="5728341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" name="円/楕円 668"/>
          <p:cNvSpPr/>
          <p:nvPr/>
        </p:nvSpPr>
        <p:spPr>
          <a:xfrm>
            <a:off x="3092469" y="5534666"/>
            <a:ext cx="330200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" name="円/楕円 681"/>
          <p:cNvSpPr/>
          <p:nvPr/>
        </p:nvSpPr>
        <p:spPr>
          <a:xfrm>
            <a:off x="2827357" y="5793428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0" name="円/楕円 685"/>
          <p:cNvSpPr/>
          <p:nvPr/>
        </p:nvSpPr>
        <p:spPr>
          <a:xfrm>
            <a:off x="2627332" y="5534666"/>
            <a:ext cx="68262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1" name="円/楕円 689"/>
          <p:cNvSpPr/>
          <p:nvPr/>
        </p:nvSpPr>
        <p:spPr>
          <a:xfrm>
            <a:off x="1022369" y="5593502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2" name="円/楕円 700"/>
          <p:cNvSpPr/>
          <p:nvPr/>
        </p:nvSpPr>
        <p:spPr>
          <a:xfrm>
            <a:off x="3290907" y="5599753"/>
            <a:ext cx="66675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3" name="円/楕円 701"/>
          <p:cNvSpPr/>
          <p:nvPr/>
        </p:nvSpPr>
        <p:spPr>
          <a:xfrm>
            <a:off x="3157557" y="5663253"/>
            <a:ext cx="66675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4" name="円/楕円 703"/>
          <p:cNvSpPr/>
          <p:nvPr/>
        </p:nvSpPr>
        <p:spPr>
          <a:xfrm>
            <a:off x="2894032" y="5922016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5" name="円/楕円 704"/>
          <p:cNvSpPr/>
          <p:nvPr/>
        </p:nvSpPr>
        <p:spPr>
          <a:xfrm>
            <a:off x="2759094" y="5922016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6" name="円/楕円 705"/>
          <p:cNvSpPr/>
          <p:nvPr/>
        </p:nvSpPr>
        <p:spPr>
          <a:xfrm>
            <a:off x="1125557" y="5601440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7" name="円/楕円 706"/>
          <p:cNvSpPr/>
          <p:nvPr/>
        </p:nvSpPr>
        <p:spPr>
          <a:xfrm>
            <a:off x="2563832" y="5406078"/>
            <a:ext cx="63500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8" name="円/楕円 707"/>
          <p:cNvSpPr/>
          <p:nvPr/>
        </p:nvSpPr>
        <p:spPr>
          <a:xfrm>
            <a:off x="2695594" y="5450528"/>
            <a:ext cx="63500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9" name="円/楕円 837"/>
          <p:cNvSpPr/>
          <p:nvPr/>
        </p:nvSpPr>
        <p:spPr>
          <a:xfrm>
            <a:off x="3246457" y="5728341"/>
            <a:ext cx="65087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0" name="円/楕円 664"/>
          <p:cNvSpPr>
            <a:spLocks noChangeArrowheads="1"/>
          </p:cNvSpPr>
          <p:nvPr/>
        </p:nvSpPr>
        <p:spPr bwMode="auto">
          <a:xfrm rot="16609189">
            <a:off x="1107300" y="4467774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1" name="円/楕円 665"/>
          <p:cNvSpPr>
            <a:spLocks noChangeArrowheads="1"/>
          </p:cNvSpPr>
          <p:nvPr/>
        </p:nvSpPr>
        <p:spPr bwMode="auto">
          <a:xfrm rot="5190236">
            <a:off x="1635145" y="4434528"/>
            <a:ext cx="258762" cy="198437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rot="10800000"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2" name="円/楕円 687"/>
          <p:cNvSpPr/>
          <p:nvPr/>
        </p:nvSpPr>
        <p:spPr>
          <a:xfrm>
            <a:off x="1220807" y="4495555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3" name="円/楕円 691"/>
          <p:cNvSpPr/>
          <p:nvPr/>
        </p:nvSpPr>
        <p:spPr>
          <a:xfrm>
            <a:off x="1728807" y="4434528"/>
            <a:ext cx="66675" cy="65088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4" name="円/楕円 708"/>
          <p:cNvSpPr/>
          <p:nvPr/>
        </p:nvSpPr>
        <p:spPr>
          <a:xfrm>
            <a:off x="1570057" y="4886966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5" name="円/楕円 732"/>
          <p:cNvSpPr/>
          <p:nvPr/>
        </p:nvSpPr>
        <p:spPr>
          <a:xfrm>
            <a:off x="1744682" y="4540891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6" name="円/楕円 735"/>
          <p:cNvSpPr/>
          <p:nvPr/>
        </p:nvSpPr>
        <p:spPr>
          <a:xfrm>
            <a:off x="1176357" y="4586042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7" name="円/楕円 736"/>
          <p:cNvSpPr/>
          <p:nvPr/>
        </p:nvSpPr>
        <p:spPr>
          <a:xfrm>
            <a:off x="1500207" y="4991741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8" name="円/楕円 847"/>
          <p:cNvSpPr/>
          <p:nvPr/>
        </p:nvSpPr>
        <p:spPr>
          <a:xfrm>
            <a:off x="2627332" y="4694878"/>
            <a:ext cx="331787" cy="320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9" name="円/楕円 848"/>
          <p:cNvSpPr/>
          <p:nvPr/>
        </p:nvSpPr>
        <p:spPr>
          <a:xfrm>
            <a:off x="2827357" y="4759966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0" name="円/楕円 849"/>
          <p:cNvSpPr/>
          <p:nvPr/>
        </p:nvSpPr>
        <p:spPr>
          <a:xfrm>
            <a:off x="2695594" y="4825053"/>
            <a:ext cx="63500" cy="61913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1" name="円/楕円 850"/>
          <p:cNvSpPr/>
          <p:nvPr/>
        </p:nvSpPr>
        <p:spPr>
          <a:xfrm>
            <a:off x="2782907" y="4886966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2" name="円/楕円 851"/>
          <p:cNvSpPr/>
          <p:nvPr/>
        </p:nvSpPr>
        <p:spPr>
          <a:xfrm>
            <a:off x="2163782" y="4499616"/>
            <a:ext cx="265112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3" name="円/楕円 852"/>
          <p:cNvSpPr/>
          <p:nvPr/>
        </p:nvSpPr>
        <p:spPr>
          <a:xfrm>
            <a:off x="2216169" y="4564703"/>
            <a:ext cx="66675" cy="66675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4" name="円/楕円 853"/>
          <p:cNvSpPr/>
          <p:nvPr/>
        </p:nvSpPr>
        <p:spPr>
          <a:xfrm>
            <a:off x="2317769" y="4574228"/>
            <a:ext cx="68263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1103183" y="4787573"/>
            <a:ext cx="1654175" cy="72072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ハドロン相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(</a:t>
            </a:r>
            <a:r>
              <a:rPr lang="ja-JP" altLang="en-US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閉じこめ相</a:t>
            </a:r>
            <a:r>
              <a:rPr lang="en-US" altLang="ja-JP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)</a:t>
            </a:r>
          </a:p>
        </p:txBody>
      </p:sp>
      <p:grpSp>
        <p:nvGrpSpPr>
          <p:cNvPr id="4" name="グループ化 3"/>
          <p:cNvGrpSpPr/>
          <p:nvPr/>
        </p:nvGrpSpPr>
        <p:grpSpPr>
          <a:xfrm>
            <a:off x="2864407" y="3854230"/>
            <a:ext cx="1753174" cy="2251586"/>
            <a:chOff x="2864407" y="3854230"/>
            <a:chExt cx="1753174" cy="2251586"/>
          </a:xfrm>
        </p:grpSpPr>
        <p:sp>
          <p:nvSpPr>
            <p:cNvPr id="66" name="フリーフォーム 65"/>
            <p:cNvSpPr/>
            <p:nvPr/>
          </p:nvSpPr>
          <p:spPr>
            <a:xfrm>
              <a:off x="2864407" y="4462995"/>
              <a:ext cx="1038387" cy="1642821"/>
            </a:xfrm>
            <a:custGeom>
              <a:avLst/>
              <a:gdLst>
                <a:gd name="connsiteX0" fmla="*/ 1038387 w 1038387"/>
                <a:gd name="connsiteY0" fmla="*/ 1642821 h 1642821"/>
                <a:gd name="connsiteX1" fmla="*/ 968644 w 1038387"/>
                <a:gd name="connsiteY1" fmla="*/ 1162373 h 1642821"/>
                <a:gd name="connsiteX2" fmla="*/ 743919 w 1038387"/>
                <a:gd name="connsiteY2" fmla="*/ 712922 h 1642821"/>
                <a:gd name="connsiteX3" fmla="*/ 379709 w 1038387"/>
                <a:gd name="connsiteY3" fmla="*/ 294468 h 1642821"/>
                <a:gd name="connsiteX4" fmla="*/ 0 w 1038387"/>
                <a:gd name="connsiteY4" fmla="*/ 0 h 1642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8387" h="1642821">
                  <a:moveTo>
                    <a:pt x="1038387" y="1642821"/>
                  </a:moveTo>
                  <a:cubicBezTo>
                    <a:pt x="1028054" y="1480088"/>
                    <a:pt x="1017722" y="1317356"/>
                    <a:pt x="968644" y="1162373"/>
                  </a:cubicBezTo>
                  <a:cubicBezTo>
                    <a:pt x="919566" y="1007390"/>
                    <a:pt x="842075" y="857573"/>
                    <a:pt x="743919" y="712922"/>
                  </a:cubicBezTo>
                  <a:cubicBezTo>
                    <a:pt x="645763" y="568271"/>
                    <a:pt x="503695" y="413288"/>
                    <a:pt x="379709" y="294468"/>
                  </a:cubicBezTo>
                  <a:cubicBezTo>
                    <a:pt x="255723" y="175648"/>
                    <a:pt x="127861" y="87824"/>
                    <a:pt x="0" y="0"/>
                  </a:cubicBezTo>
                </a:path>
              </a:pathLst>
            </a:custGeom>
            <a:noFill/>
            <a:ln w="28575" cap="flat" cmpd="sng" algn="ctr">
              <a:solidFill>
                <a:sysClr val="windowText" lastClr="000000"/>
              </a:solidFill>
              <a:prstDash val="solid"/>
              <a:tailEnd type="oval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 smtClean="0">
                <a:solidFill>
                  <a:prstClr val="black"/>
                </a:solidFill>
                <a:latin typeface="Palatino Linotype"/>
                <a:ea typeface="HGS明朝E"/>
              </a:endParaRPr>
            </a:p>
          </p:txBody>
        </p:sp>
        <p:sp>
          <p:nvSpPr>
            <p:cNvPr id="67" name="テキスト ボックス 66"/>
            <p:cNvSpPr txBox="1"/>
            <p:nvPr/>
          </p:nvSpPr>
          <p:spPr>
            <a:xfrm>
              <a:off x="2894032" y="3854230"/>
              <a:ext cx="1723549" cy="400110"/>
            </a:xfrm>
            <a:prstGeom prst="wedgeRectCallout">
              <a:avLst>
                <a:gd name="adj1" fmla="val -45561"/>
                <a:gd name="adj2" fmla="val 87678"/>
              </a:avLst>
            </a:prstGeom>
            <a:blipFill>
              <a:blip r:embed="rId6"/>
              <a:tile tx="0" ty="0" sx="100000" sy="100000" flip="none" algn="tl"/>
            </a:blipFill>
            <a:ln w="19050">
              <a:solidFill>
                <a:srgbClr val="00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2000" kern="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S明朝E"/>
                  <a:ea typeface="HGS明朝E"/>
                </a:rPr>
                <a:t>ＱＣＤ臨界点</a:t>
              </a:r>
            </a:p>
          </p:txBody>
        </p:sp>
      </p:grpSp>
      <p:pic>
        <p:nvPicPr>
          <p:cNvPr id="71" name="図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1155" y="1270655"/>
            <a:ext cx="3274323" cy="3563454"/>
          </a:xfrm>
          <a:prstGeom prst="rect">
            <a:avLst/>
          </a:prstGeom>
        </p:spPr>
      </p:pic>
      <p:grpSp>
        <p:nvGrpSpPr>
          <p:cNvPr id="5" name="グループ化 4"/>
          <p:cNvGrpSpPr/>
          <p:nvPr/>
        </p:nvGrpSpPr>
        <p:grpSpPr>
          <a:xfrm>
            <a:off x="848182" y="1763237"/>
            <a:ext cx="1345761" cy="4302426"/>
            <a:chOff x="848182" y="1763237"/>
            <a:chExt cx="1345761" cy="4302426"/>
          </a:xfrm>
        </p:grpSpPr>
        <p:sp>
          <p:nvSpPr>
            <p:cNvPr id="72" name="直角三角形 71"/>
            <p:cNvSpPr/>
            <p:nvPr/>
          </p:nvSpPr>
          <p:spPr>
            <a:xfrm flipV="1">
              <a:off x="848182" y="1763237"/>
              <a:ext cx="1345761" cy="4302426"/>
            </a:xfrm>
            <a:prstGeom prst="rtTriangle">
              <a:avLst/>
            </a:prstGeom>
            <a:gradFill>
              <a:gsLst>
                <a:gs pos="0">
                  <a:srgbClr val="FF0000">
                    <a:alpha val="49000"/>
                  </a:srgbClr>
                </a:gs>
                <a:gs pos="100000">
                  <a:srgbClr val="FF0000">
                    <a:alpha val="78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" name="テキスト ボックス 72"/>
            <p:cNvSpPr txBox="1"/>
            <p:nvPr/>
          </p:nvSpPr>
          <p:spPr>
            <a:xfrm rot="16746103">
              <a:off x="-68995" y="2972990"/>
              <a:ext cx="27478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dirty="0" smtClean="0"/>
                <a:t>格子</a:t>
              </a:r>
              <a:r>
                <a:rPr kumimoji="1" lang="en-US" altLang="ja-JP" sz="2000" dirty="0" smtClean="0"/>
                <a:t>QCD</a:t>
              </a:r>
              <a:r>
                <a:rPr lang="ja-JP" altLang="en-US" sz="2000" dirty="0" smtClean="0"/>
                <a:t>第一原理計算</a:t>
              </a:r>
              <a:endParaRPr kumimoji="1" lang="ja-JP" altLang="en-US" sz="2000" dirty="0" smtClean="0"/>
            </a:p>
          </p:txBody>
        </p:sp>
      </p:grpSp>
      <p:grpSp>
        <p:nvGrpSpPr>
          <p:cNvPr id="68" name="グループ化 67"/>
          <p:cNvGrpSpPr/>
          <p:nvPr/>
        </p:nvGrpSpPr>
        <p:grpSpPr>
          <a:xfrm>
            <a:off x="3644920" y="4495555"/>
            <a:ext cx="1467068" cy="1337330"/>
            <a:chOff x="4098846" y="4613590"/>
            <a:chExt cx="1467068" cy="1337330"/>
          </a:xfrm>
        </p:grpSpPr>
        <p:sp>
          <p:nvSpPr>
            <p:cNvPr id="70" name="楕円 69"/>
            <p:cNvSpPr>
              <a:spLocks noChangeAspect="1"/>
            </p:cNvSpPr>
            <p:nvPr/>
          </p:nvSpPr>
          <p:spPr>
            <a:xfrm>
              <a:off x="4251387" y="5806920"/>
              <a:ext cx="144000" cy="144000"/>
            </a:xfrm>
            <a:prstGeom prst="ellipse">
              <a:avLst/>
            </a:prstGeom>
            <a:solidFill>
              <a:sysClr val="windowText" lastClr="000000"/>
            </a:solidFill>
            <a:ln w="13970" cap="flat" cmpd="sng" algn="ctr">
              <a:noFill/>
              <a:prstDash val="solid"/>
            </a:ln>
            <a:effectLst>
              <a:glow rad="139700">
                <a:srgbClr val="6F6A7A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69" name="テキスト ボックス 68"/>
            <p:cNvSpPr txBox="1"/>
            <p:nvPr/>
          </p:nvSpPr>
          <p:spPr>
            <a:xfrm>
              <a:off x="4098846" y="4613590"/>
              <a:ext cx="1467068" cy="677108"/>
            </a:xfrm>
            <a:prstGeom prst="wedgeRectCallout">
              <a:avLst>
                <a:gd name="adj1" fmla="val -37173"/>
                <a:gd name="adj2" fmla="val 123105"/>
              </a:avLst>
            </a:prstGeom>
            <a:blipFill>
              <a:blip r:embed="rId6"/>
              <a:tile tx="0" ty="0" sx="100000" sy="100000" flip="none" algn="tl"/>
            </a:blipFill>
            <a:ln w="19050">
              <a:solidFill>
                <a:srgbClr val="00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GS明朝E"/>
                  <a:ea typeface="HGS明朝E"/>
                </a:rPr>
                <a:t>第２臨界点</a:t>
              </a:r>
              <a:endParaRPr lang="en-US" altLang="ja-JP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endParaRPr>
            </a:p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+mn-lt"/>
                  <a:ea typeface="+mj-ea"/>
                </a:rPr>
                <a:t>MK+</a:t>
              </a:r>
              <a:r>
                <a:rPr kumimoji="1" lang="en-US" altLang="ja-JP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+mn-lt"/>
                  <a:ea typeface="+mj-ea"/>
                </a:rPr>
                <a:t> (</a:t>
              </a:r>
              <a:r>
                <a:rPr kumimoji="1" lang="en-US" altLang="ja-JP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+mn-lt"/>
                  <a:ea typeface="+mj-ea"/>
                </a:rPr>
                <a:t>2002)</a:t>
              </a:r>
              <a:endParaRPr kumimoji="1" lang="ja-JP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j-ea"/>
              </a:endParaRPr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3188487" y="6385171"/>
            <a:ext cx="1529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Century" panose="02040604050505020304" pitchFamily="18" charset="0"/>
              </a:rPr>
              <a:t>10</a:t>
            </a:r>
            <a:r>
              <a:rPr kumimoji="1" lang="en-US" altLang="ja-JP" sz="2400" baseline="30000" dirty="0" smtClean="0">
                <a:latin typeface="Century" panose="02040604050505020304" pitchFamily="18" charset="0"/>
              </a:rPr>
              <a:t>15</a:t>
            </a:r>
            <a:r>
              <a:rPr kumimoji="1" lang="en-US" altLang="ja-JP" sz="2400" dirty="0" smtClean="0">
                <a:latin typeface="Century" panose="02040604050505020304" pitchFamily="18" charset="0"/>
              </a:rPr>
              <a:t>g/cm</a:t>
            </a:r>
            <a:r>
              <a:rPr kumimoji="1" lang="en-US" altLang="ja-JP" sz="2400" baseline="30000" dirty="0" smtClean="0">
                <a:latin typeface="Century" panose="02040604050505020304" pitchFamily="18" charset="0"/>
              </a:rPr>
              <a:t>3</a:t>
            </a:r>
            <a:endParaRPr kumimoji="1" lang="ja-JP" altLang="en-US" sz="2400" baseline="30000" dirty="0" smtClean="0">
              <a:latin typeface="Century" panose="02040604050505020304" pitchFamily="18" charset="0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 rot="16200000">
            <a:off x="-281306" y="3680597"/>
            <a:ext cx="11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Century" panose="02040604050505020304" pitchFamily="18" charset="0"/>
              </a:rPr>
              <a:t>1.5</a:t>
            </a:r>
            <a:r>
              <a:rPr kumimoji="1" lang="ja-JP" altLang="en-US" sz="2400" b="1" dirty="0" smtClean="0">
                <a:latin typeface="Century" panose="02040604050505020304" pitchFamily="18" charset="0"/>
              </a:rPr>
              <a:t>超</a:t>
            </a:r>
            <a:r>
              <a:rPr kumimoji="1" lang="en-US" altLang="ja-JP" sz="2400" b="1" dirty="0" smtClean="0">
                <a:latin typeface="Century" panose="02040604050505020304" pitchFamily="18" charset="0"/>
              </a:rPr>
              <a:t>K</a:t>
            </a:r>
            <a:endParaRPr kumimoji="1" lang="ja-JP" altLang="en-US" sz="2400" b="1" baseline="30000" dirty="0" smtClean="0">
              <a:latin typeface="Century" panose="02040604050505020304" pitchFamily="18" charset="0"/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 rot="5400000" flipH="1" flipV="1">
            <a:off x="-1327924" y="4079722"/>
            <a:ext cx="4335462" cy="0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pic>
        <p:nvPicPr>
          <p:cNvPr id="75" name="図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693" y="178670"/>
            <a:ext cx="2247510" cy="1685633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61213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相対論的重イオン衝突実験</a:t>
            </a:r>
            <a:endParaRPr kumimoji="1" lang="ja-JP" altLang="en-US" dirty="0"/>
          </a:p>
        </p:txBody>
      </p:sp>
      <p:pic>
        <p:nvPicPr>
          <p:cNvPr id="4" name="Picture 2" descr="http://legacy.kek.jp/newskek/2002/marapr/photo/CERN-MonBlan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2" b="6160"/>
          <a:stretch/>
        </p:blipFill>
        <p:spPr bwMode="auto">
          <a:xfrm>
            <a:off x="1017224" y="1346661"/>
            <a:ext cx="7030969" cy="551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0" name="コンテンツ プレースホルダー 2"/>
          <p:cNvSpPr txBox="1">
            <a:spLocks/>
          </p:cNvSpPr>
          <p:nvPr/>
        </p:nvSpPr>
        <p:spPr>
          <a:xfrm>
            <a:off x="946404" y="1828801"/>
            <a:ext cx="644652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kumimoji="1"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kumimoji="1"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kumimoji="1"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kumimoji="1"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kumimoji="1"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kumimoji="1"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kumimoji="1"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kumimoji="1"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kumimoji="1"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-182880" algn="l" defTabSz="914400" rtl="0" eaLnBrk="1" fontAlgn="auto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rgbClr val="93A299"/>
              </a:buClr>
              <a:buSzPct val="80000"/>
              <a:buFont typeface="Arial" pitchFamily="34" charset="0"/>
              <a:buChar char="•"/>
              <a:tabLst/>
              <a:defRPr/>
            </a:pPr>
            <a:endParaRPr kumimoji="1" lang="ja-JP" altLang="en-US" sz="1800" b="0" i="0" u="none" strike="noStrike" kern="1200" cap="none" spc="1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grpSp>
        <p:nvGrpSpPr>
          <p:cNvPr id="231" name="グループ化 230"/>
          <p:cNvGrpSpPr/>
          <p:nvPr/>
        </p:nvGrpSpPr>
        <p:grpSpPr>
          <a:xfrm>
            <a:off x="349132" y="1632061"/>
            <a:ext cx="3823855" cy="2449487"/>
            <a:chOff x="349132" y="1632061"/>
            <a:chExt cx="3823855" cy="2449487"/>
          </a:xfrm>
        </p:grpSpPr>
        <p:sp>
          <p:nvSpPr>
            <p:cNvPr id="232" name="角丸四角形 231"/>
            <p:cNvSpPr/>
            <p:nvPr/>
          </p:nvSpPr>
          <p:spPr>
            <a:xfrm>
              <a:off x="349132" y="1632061"/>
              <a:ext cx="3823855" cy="2449487"/>
            </a:xfrm>
            <a:prstGeom prst="roundRect">
              <a:avLst/>
            </a:prstGeom>
            <a:solidFill>
              <a:srgbClr val="6F6A7A">
                <a:lumMod val="40000"/>
                <a:lumOff val="60000"/>
              </a:srgbClr>
            </a:solidFill>
            <a:ln w="13970" cap="flat" cmpd="sng" algn="ctr">
              <a:noFill/>
              <a:prstDash val="solid"/>
            </a:ln>
            <a:effectLst>
              <a:softEdge rad="635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33" name="テキスト ボックス 232"/>
            <p:cNvSpPr txBox="1"/>
            <p:nvPr/>
          </p:nvSpPr>
          <p:spPr>
            <a:xfrm>
              <a:off x="556951" y="1759520"/>
              <a:ext cx="19880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6A7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HG明朝B"/>
                </a:rPr>
                <a:t>新粒子探索</a:t>
              </a:r>
            </a:p>
          </p:txBody>
        </p:sp>
        <p:sp>
          <p:nvSpPr>
            <p:cNvPr id="234" name="円/楕円 7"/>
            <p:cNvSpPr>
              <a:spLocks noChangeAspect="1"/>
            </p:cNvSpPr>
            <p:nvPr/>
          </p:nvSpPr>
          <p:spPr>
            <a:xfrm>
              <a:off x="873224" y="2832374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93A299"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35" name="円/楕円 9"/>
            <p:cNvSpPr>
              <a:spLocks noChangeAspect="1"/>
            </p:cNvSpPr>
            <p:nvPr/>
          </p:nvSpPr>
          <p:spPr>
            <a:xfrm>
              <a:off x="3403064" y="2832374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93A299"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cxnSp>
          <p:nvCxnSpPr>
            <p:cNvPr id="236" name="直線矢印コネクタ 235"/>
            <p:cNvCxnSpPr/>
            <p:nvPr/>
          </p:nvCxnSpPr>
          <p:spPr>
            <a:xfrm>
              <a:off x="1130531" y="2904374"/>
              <a:ext cx="809267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93A299"/>
              </a:solidFill>
              <a:prstDash val="solid"/>
              <a:tailEnd type="stealth" w="lg" len="lg"/>
            </a:ln>
            <a:effectLst/>
          </p:spPr>
        </p:cxnSp>
        <p:cxnSp>
          <p:nvCxnSpPr>
            <p:cNvPr id="237" name="直線矢印コネクタ 236"/>
            <p:cNvCxnSpPr/>
            <p:nvPr/>
          </p:nvCxnSpPr>
          <p:spPr>
            <a:xfrm flipH="1">
              <a:off x="2438400" y="2904374"/>
              <a:ext cx="809267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93A299"/>
              </a:solidFill>
              <a:prstDash val="solid"/>
              <a:tailEnd type="stealth" w="lg" len="lg"/>
            </a:ln>
            <a:effectLst/>
          </p:spPr>
        </p:cxnSp>
        <p:sp>
          <p:nvSpPr>
            <p:cNvPr id="238" name="テキスト ボックス 237"/>
            <p:cNvSpPr txBox="1"/>
            <p:nvPr/>
          </p:nvSpPr>
          <p:spPr>
            <a:xfrm>
              <a:off x="556951" y="2981741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 Light"/>
                  <a:ea typeface="HG明朝B"/>
                </a:rPr>
                <a:t>陽子</a:t>
              </a:r>
            </a:p>
          </p:txBody>
        </p:sp>
        <p:sp>
          <p:nvSpPr>
            <p:cNvPr id="239" name="テキスト ボックス 238"/>
            <p:cNvSpPr txBox="1"/>
            <p:nvPr/>
          </p:nvSpPr>
          <p:spPr>
            <a:xfrm>
              <a:off x="3074954" y="2981741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 Light"/>
                  <a:ea typeface="HG明朝B"/>
                </a:rPr>
                <a:t>陽子</a:t>
              </a:r>
            </a:p>
          </p:txBody>
        </p:sp>
      </p:grpSp>
      <p:sp>
        <p:nvSpPr>
          <p:cNvPr id="240" name="テキスト ボックス 239"/>
          <p:cNvSpPr txBox="1"/>
          <p:nvPr/>
        </p:nvSpPr>
        <p:spPr>
          <a:xfrm>
            <a:off x="1006890" y="6461759"/>
            <a:ext cx="3627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prstClr val="white"/>
                </a:solidFill>
                <a:latin typeface="Calibri Light"/>
                <a:ea typeface="HG明朝B"/>
              </a:rPr>
              <a:t>LHC – Large Hadron Collider</a:t>
            </a:r>
            <a:endParaRPr lang="ja-JP" altLang="en-US" sz="2400" dirty="0">
              <a:solidFill>
                <a:prstClr val="white"/>
              </a:solidFill>
              <a:latin typeface="Calibri Light"/>
              <a:ea typeface="HG明朝B"/>
            </a:endParaRPr>
          </a:p>
        </p:txBody>
      </p:sp>
      <p:grpSp>
        <p:nvGrpSpPr>
          <p:cNvPr id="241" name="グループ化 240"/>
          <p:cNvGrpSpPr/>
          <p:nvPr/>
        </p:nvGrpSpPr>
        <p:grpSpPr>
          <a:xfrm>
            <a:off x="5098470" y="3829386"/>
            <a:ext cx="3920839" cy="2449487"/>
            <a:chOff x="5098470" y="3829386"/>
            <a:chExt cx="3920839" cy="2449487"/>
          </a:xfrm>
        </p:grpSpPr>
        <p:sp>
          <p:nvSpPr>
            <p:cNvPr id="242" name="角丸四角形 241"/>
            <p:cNvSpPr/>
            <p:nvPr/>
          </p:nvSpPr>
          <p:spPr>
            <a:xfrm>
              <a:off x="5098470" y="3829386"/>
              <a:ext cx="3920839" cy="2449487"/>
            </a:xfrm>
            <a:prstGeom prst="roundRect">
              <a:avLst/>
            </a:prstGeom>
            <a:solidFill>
              <a:srgbClr val="FFCCCC"/>
            </a:solidFill>
            <a:ln w="13970" cap="flat" cmpd="sng" algn="ctr">
              <a:noFill/>
              <a:prstDash val="solid"/>
            </a:ln>
            <a:effectLst>
              <a:softEdge rad="635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43" name="テキスト ボックス 242"/>
            <p:cNvSpPr txBox="1"/>
            <p:nvPr/>
          </p:nvSpPr>
          <p:spPr>
            <a:xfrm>
              <a:off x="6103794" y="3982610"/>
              <a:ext cx="27093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HG明朝B"/>
                </a:rPr>
                <a:t>初期宇宙の生成</a:t>
              </a:r>
            </a:p>
          </p:txBody>
        </p:sp>
        <p:sp>
          <p:nvSpPr>
            <p:cNvPr id="244" name="円/楕円 58"/>
            <p:cNvSpPr>
              <a:spLocks noChangeAspect="1"/>
            </p:cNvSpPr>
            <p:nvPr/>
          </p:nvSpPr>
          <p:spPr>
            <a:xfrm>
              <a:off x="8039490" y="529005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45" name="円/楕円 59"/>
            <p:cNvSpPr>
              <a:spLocks noChangeAspect="1"/>
            </p:cNvSpPr>
            <p:nvPr/>
          </p:nvSpPr>
          <p:spPr>
            <a:xfrm>
              <a:off x="8128390" y="543405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46" name="円/楕円 60"/>
            <p:cNvSpPr>
              <a:spLocks noChangeAspect="1"/>
            </p:cNvSpPr>
            <p:nvPr/>
          </p:nvSpPr>
          <p:spPr>
            <a:xfrm>
              <a:off x="8281096" y="5562484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47" name="円/楕円 61"/>
            <p:cNvSpPr>
              <a:spLocks noChangeAspect="1"/>
            </p:cNvSpPr>
            <p:nvPr/>
          </p:nvSpPr>
          <p:spPr>
            <a:xfrm>
              <a:off x="8183490" y="529005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48" name="円/楕円 62"/>
            <p:cNvSpPr>
              <a:spLocks noChangeAspect="1"/>
            </p:cNvSpPr>
            <p:nvPr/>
          </p:nvSpPr>
          <p:spPr>
            <a:xfrm>
              <a:off x="8348590" y="544245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49" name="円/楕円 63"/>
            <p:cNvSpPr>
              <a:spLocks noChangeAspect="1"/>
            </p:cNvSpPr>
            <p:nvPr/>
          </p:nvSpPr>
          <p:spPr>
            <a:xfrm>
              <a:off x="8395439" y="556374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50" name="円/楕円 64"/>
            <p:cNvSpPr>
              <a:spLocks noChangeAspect="1"/>
            </p:cNvSpPr>
            <p:nvPr/>
          </p:nvSpPr>
          <p:spPr>
            <a:xfrm>
              <a:off x="8410609" y="540415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51" name="円/楕円 65"/>
            <p:cNvSpPr>
              <a:spLocks noChangeAspect="1"/>
            </p:cNvSpPr>
            <p:nvPr/>
          </p:nvSpPr>
          <p:spPr>
            <a:xfrm>
              <a:off x="8235666" y="544100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52" name="円/楕円 66"/>
            <p:cNvSpPr>
              <a:spLocks noChangeAspect="1"/>
            </p:cNvSpPr>
            <p:nvPr/>
          </p:nvSpPr>
          <p:spPr>
            <a:xfrm>
              <a:off x="8254716" y="566823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53" name="円/楕円 67"/>
            <p:cNvSpPr>
              <a:spLocks noChangeAspect="1"/>
            </p:cNvSpPr>
            <p:nvPr/>
          </p:nvSpPr>
          <p:spPr>
            <a:xfrm>
              <a:off x="8048569" y="516283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54" name="円/楕円 68"/>
            <p:cNvSpPr>
              <a:spLocks noChangeAspect="1"/>
            </p:cNvSpPr>
            <p:nvPr/>
          </p:nvSpPr>
          <p:spPr>
            <a:xfrm>
              <a:off x="8314498" y="546129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55" name="円/楕円 69"/>
            <p:cNvSpPr>
              <a:spLocks noChangeAspect="1"/>
            </p:cNvSpPr>
            <p:nvPr/>
          </p:nvSpPr>
          <p:spPr>
            <a:xfrm>
              <a:off x="8193091" y="5119434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56" name="円/楕円 70"/>
            <p:cNvSpPr>
              <a:spLocks noChangeAspect="1"/>
            </p:cNvSpPr>
            <p:nvPr/>
          </p:nvSpPr>
          <p:spPr>
            <a:xfrm>
              <a:off x="8270599" y="52019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57" name="円/楕円 71"/>
            <p:cNvSpPr>
              <a:spLocks noChangeAspect="1"/>
            </p:cNvSpPr>
            <p:nvPr/>
          </p:nvSpPr>
          <p:spPr>
            <a:xfrm>
              <a:off x="8338848" y="529524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58" name="円/楕円 72"/>
            <p:cNvSpPr>
              <a:spLocks noChangeAspect="1"/>
            </p:cNvSpPr>
            <p:nvPr/>
          </p:nvSpPr>
          <p:spPr>
            <a:xfrm>
              <a:off x="8419824" y="549472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59" name="円/楕円 73"/>
            <p:cNvSpPr>
              <a:spLocks noChangeAspect="1"/>
            </p:cNvSpPr>
            <p:nvPr/>
          </p:nvSpPr>
          <p:spPr>
            <a:xfrm>
              <a:off x="7995445" y="531019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60" name="円/楕円 74"/>
            <p:cNvSpPr>
              <a:spLocks noChangeAspect="1"/>
            </p:cNvSpPr>
            <p:nvPr/>
          </p:nvSpPr>
          <p:spPr>
            <a:xfrm>
              <a:off x="8020340" y="5544691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61" name="円/楕円 76"/>
            <p:cNvSpPr>
              <a:spLocks noChangeAspect="1"/>
            </p:cNvSpPr>
            <p:nvPr/>
          </p:nvSpPr>
          <p:spPr>
            <a:xfrm>
              <a:off x="8222297" y="581782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62" name="円/楕円 77"/>
            <p:cNvSpPr>
              <a:spLocks noChangeAspect="1"/>
            </p:cNvSpPr>
            <p:nvPr/>
          </p:nvSpPr>
          <p:spPr>
            <a:xfrm>
              <a:off x="8153441" y="519146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63" name="円/楕円 78"/>
            <p:cNvSpPr>
              <a:spLocks noChangeAspect="1"/>
            </p:cNvSpPr>
            <p:nvPr/>
          </p:nvSpPr>
          <p:spPr>
            <a:xfrm>
              <a:off x="8029374" y="564459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64" name="円/楕円 79"/>
            <p:cNvSpPr>
              <a:spLocks noChangeAspect="1"/>
            </p:cNvSpPr>
            <p:nvPr/>
          </p:nvSpPr>
          <p:spPr>
            <a:xfrm>
              <a:off x="8166141" y="5514654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65" name="円/楕円 80"/>
            <p:cNvSpPr>
              <a:spLocks noChangeAspect="1"/>
            </p:cNvSpPr>
            <p:nvPr/>
          </p:nvSpPr>
          <p:spPr>
            <a:xfrm>
              <a:off x="8087932" y="557154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66" name="円/楕円 81"/>
            <p:cNvSpPr>
              <a:spLocks noChangeAspect="1"/>
            </p:cNvSpPr>
            <p:nvPr/>
          </p:nvSpPr>
          <p:spPr>
            <a:xfrm>
              <a:off x="8091794" y="528424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67" name="円/楕円 82"/>
            <p:cNvSpPr>
              <a:spLocks noChangeAspect="1"/>
            </p:cNvSpPr>
            <p:nvPr/>
          </p:nvSpPr>
          <p:spPr>
            <a:xfrm>
              <a:off x="8079640" y="5094235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68" name="円/楕円 83"/>
            <p:cNvSpPr>
              <a:spLocks noChangeAspect="1"/>
            </p:cNvSpPr>
            <p:nvPr/>
          </p:nvSpPr>
          <p:spPr>
            <a:xfrm>
              <a:off x="7981671" y="551707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69" name="円/楕円 84"/>
            <p:cNvSpPr>
              <a:spLocks noChangeAspect="1"/>
            </p:cNvSpPr>
            <p:nvPr/>
          </p:nvSpPr>
          <p:spPr>
            <a:xfrm>
              <a:off x="8420319" y="532540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70" name="円/楕円 85"/>
            <p:cNvSpPr>
              <a:spLocks noChangeAspect="1"/>
            </p:cNvSpPr>
            <p:nvPr/>
          </p:nvSpPr>
          <p:spPr>
            <a:xfrm>
              <a:off x="8112906" y="577443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71" name="円/楕円 86"/>
            <p:cNvSpPr>
              <a:spLocks noChangeAspect="1"/>
            </p:cNvSpPr>
            <p:nvPr/>
          </p:nvSpPr>
          <p:spPr>
            <a:xfrm>
              <a:off x="8017959" y="520870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72" name="円/楕円 87"/>
            <p:cNvSpPr>
              <a:spLocks noChangeAspect="1"/>
            </p:cNvSpPr>
            <p:nvPr/>
          </p:nvSpPr>
          <p:spPr>
            <a:xfrm>
              <a:off x="8161078" y="501691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73" name="円/楕円 88"/>
            <p:cNvSpPr>
              <a:spLocks noChangeAspect="1"/>
            </p:cNvSpPr>
            <p:nvPr/>
          </p:nvSpPr>
          <p:spPr>
            <a:xfrm>
              <a:off x="8216980" y="570098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74" name="円/楕円 89"/>
            <p:cNvSpPr>
              <a:spLocks noChangeAspect="1"/>
            </p:cNvSpPr>
            <p:nvPr/>
          </p:nvSpPr>
          <p:spPr>
            <a:xfrm>
              <a:off x="8326716" y="575140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75" name="円/楕円 90"/>
            <p:cNvSpPr>
              <a:spLocks noChangeAspect="1"/>
            </p:cNvSpPr>
            <p:nvPr/>
          </p:nvSpPr>
          <p:spPr>
            <a:xfrm>
              <a:off x="8240379" y="508876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76" name="円/楕円 91"/>
            <p:cNvSpPr>
              <a:spLocks noChangeAspect="1"/>
            </p:cNvSpPr>
            <p:nvPr/>
          </p:nvSpPr>
          <p:spPr>
            <a:xfrm>
              <a:off x="8350340" y="510323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77" name="円/楕円 92"/>
            <p:cNvSpPr>
              <a:spLocks noChangeAspect="1"/>
            </p:cNvSpPr>
            <p:nvPr/>
          </p:nvSpPr>
          <p:spPr>
            <a:xfrm>
              <a:off x="8365411" y="56667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78" name="円/楕円 93"/>
            <p:cNvSpPr>
              <a:spLocks noChangeAspect="1"/>
            </p:cNvSpPr>
            <p:nvPr/>
          </p:nvSpPr>
          <p:spPr>
            <a:xfrm>
              <a:off x="7983513" y="542904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79" name="円/楕円 94"/>
            <p:cNvSpPr>
              <a:spLocks noChangeAspect="1"/>
            </p:cNvSpPr>
            <p:nvPr/>
          </p:nvSpPr>
          <p:spPr>
            <a:xfrm>
              <a:off x="8402717" y="521019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80" name="円/楕円 95"/>
            <p:cNvSpPr>
              <a:spLocks noChangeAspect="1"/>
            </p:cNvSpPr>
            <p:nvPr/>
          </p:nvSpPr>
          <p:spPr>
            <a:xfrm>
              <a:off x="8063918" y="569881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81" name="円/楕円 96"/>
            <p:cNvSpPr>
              <a:spLocks noChangeAspect="1"/>
            </p:cNvSpPr>
            <p:nvPr/>
          </p:nvSpPr>
          <p:spPr>
            <a:xfrm>
              <a:off x="8248965" y="5316859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82" name="右矢印 281"/>
            <p:cNvSpPr/>
            <p:nvPr/>
          </p:nvSpPr>
          <p:spPr>
            <a:xfrm>
              <a:off x="6248565" y="4886621"/>
              <a:ext cx="677348" cy="678597"/>
            </a:xfrm>
            <a:prstGeom prst="rightArrow">
              <a:avLst/>
            </a:prstGeom>
            <a:solidFill>
              <a:srgbClr val="6F6A7A"/>
            </a:solidFill>
            <a:ln w="17145" cap="flat" cmpd="sng" algn="ctr">
              <a:solidFill>
                <a:sysClr val="window" lastClr="FFFFFF">
                  <a:shade val="95000"/>
                  <a:alpha val="95000"/>
                  <a:satMod val="1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83" name="右矢印 282"/>
            <p:cNvSpPr/>
            <p:nvPr/>
          </p:nvSpPr>
          <p:spPr>
            <a:xfrm flipH="1">
              <a:off x="7190785" y="5161408"/>
              <a:ext cx="692507" cy="678597"/>
            </a:xfrm>
            <a:prstGeom prst="rightArrow">
              <a:avLst/>
            </a:prstGeom>
            <a:solidFill>
              <a:srgbClr val="6F6A7A"/>
            </a:solidFill>
            <a:ln w="17145" cap="flat" cmpd="sng" algn="ctr">
              <a:solidFill>
                <a:sysClr val="window" lastClr="FFFFFF">
                  <a:shade val="95000"/>
                  <a:alpha val="95000"/>
                  <a:satMod val="1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84" name="円/楕円 98"/>
            <p:cNvSpPr>
              <a:spLocks noChangeAspect="1"/>
            </p:cNvSpPr>
            <p:nvPr/>
          </p:nvSpPr>
          <p:spPr>
            <a:xfrm>
              <a:off x="8057807" y="549273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85" name="円/楕円 99"/>
            <p:cNvSpPr>
              <a:spLocks noChangeAspect="1"/>
            </p:cNvSpPr>
            <p:nvPr/>
          </p:nvSpPr>
          <p:spPr>
            <a:xfrm>
              <a:off x="8170590" y="561426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86" name="円/楕円 100"/>
            <p:cNvSpPr>
              <a:spLocks noChangeAspect="1"/>
            </p:cNvSpPr>
            <p:nvPr/>
          </p:nvSpPr>
          <p:spPr>
            <a:xfrm>
              <a:off x="8058912" y="540223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87" name="円/楕円 101"/>
            <p:cNvSpPr>
              <a:spLocks noChangeAspect="1"/>
            </p:cNvSpPr>
            <p:nvPr/>
          </p:nvSpPr>
          <p:spPr>
            <a:xfrm>
              <a:off x="8180210" y="572412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88" name="円/楕円 102"/>
            <p:cNvSpPr>
              <a:spLocks noChangeAspect="1"/>
            </p:cNvSpPr>
            <p:nvPr/>
          </p:nvSpPr>
          <p:spPr>
            <a:xfrm>
              <a:off x="8318246" y="536536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89" name="円/楕円 103"/>
            <p:cNvSpPr>
              <a:spLocks noChangeAspect="1"/>
            </p:cNvSpPr>
            <p:nvPr/>
          </p:nvSpPr>
          <p:spPr>
            <a:xfrm>
              <a:off x="8172089" y="535457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90" name="円/楕円 104"/>
            <p:cNvSpPr>
              <a:spLocks noChangeAspect="1"/>
            </p:cNvSpPr>
            <p:nvPr/>
          </p:nvSpPr>
          <p:spPr>
            <a:xfrm>
              <a:off x="8355057" y="534275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91" name="円/楕円 105"/>
            <p:cNvSpPr>
              <a:spLocks noChangeAspect="1"/>
            </p:cNvSpPr>
            <p:nvPr/>
          </p:nvSpPr>
          <p:spPr>
            <a:xfrm>
              <a:off x="8157670" y="511870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92" name="円/楕円 106"/>
            <p:cNvSpPr>
              <a:spLocks noChangeAspect="1"/>
            </p:cNvSpPr>
            <p:nvPr/>
          </p:nvSpPr>
          <p:spPr>
            <a:xfrm>
              <a:off x="8270469" y="502736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93" name="円/楕円 107"/>
            <p:cNvSpPr>
              <a:spLocks noChangeAspect="1"/>
            </p:cNvSpPr>
            <p:nvPr/>
          </p:nvSpPr>
          <p:spPr>
            <a:xfrm>
              <a:off x="8193106" y="526394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94" name="円/楕円 108"/>
            <p:cNvSpPr>
              <a:spLocks noChangeAspect="1"/>
            </p:cNvSpPr>
            <p:nvPr/>
          </p:nvSpPr>
          <p:spPr>
            <a:xfrm>
              <a:off x="5635701" y="50420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95" name="円/楕円 109"/>
            <p:cNvSpPr>
              <a:spLocks noChangeAspect="1"/>
            </p:cNvSpPr>
            <p:nvPr/>
          </p:nvSpPr>
          <p:spPr>
            <a:xfrm>
              <a:off x="5724601" y="51860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96" name="円/楕円 110"/>
            <p:cNvSpPr>
              <a:spLocks noChangeAspect="1"/>
            </p:cNvSpPr>
            <p:nvPr/>
          </p:nvSpPr>
          <p:spPr>
            <a:xfrm>
              <a:off x="5877307" y="5314454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97" name="円/楕円 111"/>
            <p:cNvSpPr>
              <a:spLocks noChangeAspect="1"/>
            </p:cNvSpPr>
            <p:nvPr/>
          </p:nvSpPr>
          <p:spPr>
            <a:xfrm>
              <a:off x="5779701" y="50420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98" name="円/楕円 112"/>
            <p:cNvSpPr>
              <a:spLocks noChangeAspect="1"/>
            </p:cNvSpPr>
            <p:nvPr/>
          </p:nvSpPr>
          <p:spPr>
            <a:xfrm>
              <a:off x="5944801" y="51944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99" name="円/楕円 113"/>
            <p:cNvSpPr>
              <a:spLocks noChangeAspect="1"/>
            </p:cNvSpPr>
            <p:nvPr/>
          </p:nvSpPr>
          <p:spPr>
            <a:xfrm>
              <a:off x="5991650" y="531571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00" name="円/楕円 114"/>
            <p:cNvSpPr>
              <a:spLocks noChangeAspect="1"/>
            </p:cNvSpPr>
            <p:nvPr/>
          </p:nvSpPr>
          <p:spPr>
            <a:xfrm>
              <a:off x="6006820" y="515612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01" name="円/楕円 115"/>
            <p:cNvSpPr>
              <a:spLocks noChangeAspect="1"/>
            </p:cNvSpPr>
            <p:nvPr/>
          </p:nvSpPr>
          <p:spPr>
            <a:xfrm>
              <a:off x="5831877" y="519297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02" name="円/楕円 116"/>
            <p:cNvSpPr>
              <a:spLocks noChangeAspect="1"/>
            </p:cNvSpPr>
            <p:nvPr/>
          </p:nvSpPr>
          <p:spPr>
            <a:xfrm>
              <a:off x="5850927" y="542020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03" name="円/楕円 117"/>
            <p:cNvSpPr>
              <a:spLocks noChangeAspect="1"/>
            </p:cNvSpPr>
            <p:nvPr/>
          </p:nvSpPr>
          <p:spPr>
            <a:xfrm>
              <a:off x="5644780" y="49148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04" name="円/楕円 118"/>
            <p:cNvSpPr>
              <a:spLocks noChangeAspect="1"/>
            </p:cNvSpPr>
            <p:nvPr/>
          </p:nvSpPr>
          <p:spPr>
            <a:xfrm>
              <a:off x="5910709" y="52132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05" name="円/楕円 119"/>
            <p:cNvSpPr>
              <a:spLocks noChangeAspect="1"/>
            </p:cNvSpPr>
            <p:nvPr/>
          </p:nvSpPr>
          <p:spPr>
            <a:xfrm>
              <a:off x="5789302" y="4871404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06" name="円/楕円 120"/>
            <p:cNvSpPr>
              <a:spLocks noChangeAspect="1"/>
            </p:cNvSpPr>
            <p:nvPr/>
          </p:nvSpPr>
          <p:spPr>
            <a:xfrm>
              <a:off x="5866810" y="49538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07" name="円/楕円 121"/>
            <p:cNvSpPr>
              <a:spLocks noChangeAspect="1"/>
            </p:cNvSpPr>
            <p:nvPr/>
          </p:nvSpPr>
          <p:spPr>
            <a:xfrm>
              <a:off x="5935059" y="504721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08" name="円/楕円 122"/>
            <p:cNvSpPr>
              <a:spLocks noChangeAspect="1"/>
            </p:cNvSpPr>
            <p:nvPr/>
          </p:nvSpPr>
          <p:spPr>
            <a:xfrm>
              <a:off x="6016035" y="524669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09" name="円/楕円 123"/>
            <p:cNvSpPr>
              <a:spLocks noChangeAspect="1"/>
            </p:cNvSpPr>
            <p:nvPr/>
          </p:nvSpPr>
          <p:spPr>
            <a:xfrm>
              <a:off x="5591656" y="50621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10" name="円/楕円 124"/>
            <p:cNvSpPr>
              <a:spLocks noChangeAspect="1"/>
            </p:cNvSpPr>
            <p:nvPr/>
          </p:nvSpPr>
          <p:spPr>
            <a:xfrm>
              <a:off x="5616551" y="5296661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11" name="円/楕円 125"/>
            <p:cNvSpPr>
              <a:spLocks noChangeAspect="1"/>
            </p:cNvSpPr>
            <p:nvPr/>
          </p:nvSpPr>
          <p:spPr>
            <a:xfrm>
              <a:off x="5818508" y="556979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12" name="円/楕円 126"/>
            <p:cNvSpPr>
              <a:spLocks noChangeAspect="1"/>
            </p:cNvSpPr>
            <p:nvPr/>
          </p:nvSpPr>
          <p:spPr>
            <a:xfrm>
              <a:off x="5749652" y="494343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13" name="円/楕円 127"/>
            <p:cNvSpPr>
              <a:spLocks noChangeAspect="1"/>
            </p:cNvSpPr>
            <p:nvPr/>
          </p:nvSpPr>
          <p:spPr>
            <a:xfrm>
              <a:off x="5625585" y="539656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14" name="円/楕円 128"/>
            <p:cNvSpPr>
              <a:spLocks noChangeAspect="1"/>
            </p:cNvSpPr>
            <p:nvPr/>
          </p:nvSpPr>
          <p:spPr>
            <a:xfrm>
              <a:off x="5762352" y="5266624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15" name="円/楕円 129"/>
            <p:cNvSpPr>
              <a:spLocks noChangeAspect="1"/>
            </p:cNvSpPr>
            <p:nvPr/>
          </p:nvSpPr>
          <p:spPr>
            <a:xfrm>
              <a:off x="5684143" y="532351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16" name="円/楕円 130"/>
            <p:cNvSpPr>
              <a:spLocks noChangeAspect="1"/>
            </p:cNvSpPr>
            <p:nvPr/>
          </p:nvSpPr>
          <p:spPr>
            <a:xfrm>
              <a:off x="5688005" y="503621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17" name="円/楕円 131"/>
            <p:cNvSpPr>
              <a:spLocks noChangeAspect="1"/>
            </p:cNvSpPr>
            <p:nvPr/>
          </p:nvSpPr>
          <p:spPr>
            <a:xfrm>
              <a:off x="5675851" y="4846205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18" name="円/楕円 132"/>
            <p:cNvSpPr>
              <a:spLocks noChangeAspect="1"/>
            </p:cNvSpPr>
            <p:nvPr/>
          </p:nvSpPr>
          <p:spPr>
            <a:xfrm>
              <a:off x="5577882" y="526904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19" name="円/楕円 133"/>
            <p:cNvSpPr>
              <a:spLocks noChangeAspect="1"/>
            </p:cNvSpPr>
            <p:nvPr/>
          </p:nvSpPr>
          <p:spPr>
            <a:xfrm>
              <a:off x="6016530" y="507737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20" name="円/楕円 134"/>
            <p:cNvSpPr>
              <a:spLocks noChangeAspect="1"/>
            </p:cNvSpPr>
            <p:nvPr/>
          </p:nvSpPr>
          <p:spPr>
            <a:xfrm>
              <a:off x="5709117" y="552640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21" name="円/楕円 135"/>
            <p:cNvSpPr>
              <a:spLocks noChangeAspect="1"/>
            </p:cNvSpPr>
            <p:nvPr/>
          </p:nvSpPr>
          <p:spPr>
            <a:xfrm>
              <a:off x="5614170" y="496067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22" name="円/楕円 136"/>
            <p:cNvSpPr>
              <a:spLocks noChangeAspect="1"/>
            </p:cNvSpPr>
            <p:nvPr/>
          </p:nvSpPr>
          <p:spPr>
            <a:xfrm>
              <a:off x="5757289" y="476888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23" name="円/楕円 137"/>
            <p:cNvSpPr>
              <a:spLocks noChangeAspect="1"/>
            </p:cNvSpPr>
            <p:nvPr/>
          </p:nvSpPr>
          <p:spPr>
            <a:xfrm>
              <a:off x="5813191" y="545295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24" name="円/楕円 138"/>
            <p:cNvSpPr>
              <a:spLocks noChangeAspect="1"/>
            </p:cNvSpPr>
            <p:nvPr/>
          </p:nvSpPr>
          <p:spPr>
            <a:xfrm>
              <a:off x="5922927" y="550337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25" name="円/楕円 139"/>
            <p:cNvSpPr>
              <a:spLocks noChangeAspect="1"/>
            </p:cNvSpPr>
            <p:nvPr/>
          </p:nvSpPr>
          <p:spPr>
            <a:xfrm>
              <a:off x="5836590" y="484073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26" name="円/楕円 140"/>
            <p:cNvSpPr>
              <a:spLocks noChangeAspect="1"/>
            </p:cNvSpPr>
            <p:nvPr/>
          </p:nvSpPr>
          <p:spPr>
            <a:xfrm>
              <a:off x="5946551" y="48552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27" name="円/楕円 141"/>
            <p:cNvSpPr>
              <a:spLocks noChangeAspect="1"/>
            </p:cNvSpPr>
            <p:nvPr/>
          </p:nvSpPr>
          <p:spPr>
            <a:xfrm>
              <a:off x="5961622" y="54186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28" name="円/楕円 142"/>
            <p:cNvSpPr>
              <a:spLocks noChangeAspect="1"/>
            </p:cNvSpPr>
            <p:nvPr/>
          </p:nvSpPr>
          <p:spPr>
            <a:xfrm>
              <a:off x="5579724" y="518101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29" name="円/楕円 143"/>
            <p:cNvSpPr>
              <a:spLocks noChangeAspect="1"/>
            </p:cNvSpPr>
            <p:nvPr/>
          </p:nvSpPr>
          <p:spPr>
            <a:xfrm>
              <a:off x="5998928" y="496216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30" name="円/楕円 144"/>
            <p:cNvSpPr>
              <a:spLocks noChangeAspect="1"/>
            </p:cNvSpPr>
            <p:nvPr/>
          </p:nvSpPr>
          <p:spPr>
            <a:xfrm>
              <a:off x="5660129" y="545078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31" name="円/楕円 145"/>
            <p:cNvSpPr>
              <a:spLocks noChangeAspect="1"/>
            </p:cNvSpPr>
            <p:nvPr/>
          </p:nvSpPr>
          <p:spPr>
            <a:xfrm>
              <a:off x="5845176" y="5068829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32" name="円/楕円 146"/>
            <p:cNvSpPr>
              <a:spLocks noChangeAspect="1"/>
            </p:cNvSpPr>
            <p:nvPr/>
          </p:nvSpPr>
          <p:spPr>
            <a:xfrm>
              <a:off x="5654018" y="52447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33" name="円/楕円 147"/>
            <p:cNvSpPr>
              <a:spLocks noChangeAspect="1"/>
            </p:cNvSpPr>
            <p:nvPr/>
          </p:nvSpPr>
          <p:spPr>
            <a:xfrm>
              <a:off x="5766801" y="536623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34" name="円/楕円 148"/>
            <p:cNvSpPr>
              <a:spLocks noChangeAspect="1"/>
            </p:cNvSpPr>
            <p:nvPr/>
          </p:nvSpPr>
          <p:spPr>
            <a:xfrm>
              <a:off x="5655123" y="51542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35" name="円/楕円 149"/>
            <p:cNvSpPr>
              <a:spLocks noChangeAspect="1"/>
            </p:cNvSpPr>
            <p:nvPr/>
          </p:nvSpPr>
          <p:spPr>
            <a:xfrm>
              <a:off x="5776421" y="547609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36" name="円/楕円 150"/>
            <p:cNvSpPr>
              <a:spLocks noChangeAspect="1"/>
            </p:cNvSpPr>
            <p:nvPr/>
          </p:nvSpPr>
          <p:spPr>
            <a:xfrm>
              <a:off x="5914457" y="511733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37" name="円/楕円 151"/>
            <p:cNvSpPr>
              <a:spLocks noChangeAspect="1"/>
            </p:cNvSpPr>
            <p:nvPr/>
          </p:nvSpPr>
          <p:spPr>
            <a:xfrm>
              <a:off x="5768300" y="510654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38" name="円/楕円 152"/>
            <p:cNvSpPr>
              <a:spLocks noChangeAspect="1"/>
            </p:cNvSpPr>
            <p:nvPr/>
          </p:nvSpPr>
          <p:spPr>
            <a:xfrm>
              <a:off x="5951268" y="509472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39" name="円/楕円 153"/>
            <p:cNvSpPr>
              <a:spLocks noChangeAspect="1"/>
            </p:cNvSpPr>
            <p:nvPr/>
          </p:nvSpPr>
          <p:spPr>
            <a:xfrm>
              <a:off x="5753881" y="487067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40" name="円/楕円 154"/>
            <p:cNvSpPr>
              <a:spLocks noChangeAspect="1"/>
            </p:cNvSpPr>
            <p:nvPr/>
          </p:nvSpPr>
          <p:spPr>
            <a:xfrm>
              <a:off x="5866680" y="477933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41" name="円/楕円 155"/>
            <p:cNvSpPr>
              <a:spLocks noChangeAspect="1"/>
            </p:cNvSpPr>
            <p:nvPr/>
          </p:nvSpPr>
          <p:spPr>
            <a:xfrm>
              <a:off x="5789317" y="501591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</p:grpSp>
      <p:sp>
        <p:nvSpPr>
          <p:cNvPr id="342" name="角丸四角形吹き出し 341"/>
          <p:cNvSpPr/>
          <p:nvPr/>
        </p:nvSpPr>
        <p:spPr>
          <a:xfrm>
            <a:off x="4790895" y="5803132"/>
            <a:ext cx="2479966" cy="1010158"/>
          </a:xfrm>
          <a:prstGeom prst="wedgeRoundRectCallout">
            <a:avLst>
              <a:gd name="adj1" fmla="val 39761"/>
              <a:gd name="adj2" fmla="val -77965"/>
              <a:gd name="adj3" fmla="val 16667"/>
            </a:avLst>
          </a:prstGeom>
          <a:solidFill>
            <a:srgbClr val="CB4B30">
              <a:shade val="75000"/>
              <a:satMod val="130000"/>
            </a:srgbClr>
          </a:solidFill>
          <a:ln w="9525" cap="flat" cmpd="sng" algn="ctr">
            <a:solidFill>
              <a:srgbClr val="CB4B30"/>
            </a:solidFill>
            <a:prstDash val="solid"/>
          </a:ln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rgbClr val="CB4B30">
                <a:shade val="35000"/>
                <a:satMod val="13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rPr>
              <a:t>６兆度を超える</a:t>
            </a:r>
            <a:endParaRPr kumimoji="0" lang="en-US" altLang="ja-JP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rPr>
              <a:t>高温物質</a:t>
            </a:r>
          </a:p>
        </p:txBody>
      </p:sp>
    </p:spTree>
    <p:extLst>
      <p:ext uri="{BB962C8B-B14F-4D97-AF65-F5344CB8AC3E}">
        <p14:creationId xmlns:p14="http://schemas.microsoft.com/office/powerpoint/2010/main" val="405469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相対論的重イオン衝突実験</a:t>
            </a:r>
            <a:endParaRPr kumimoji="1" lang="ja-JP" altLang="en-US" dirty="0"/>
          </a:p>
        </p:txBody>
      </p:sp>
      <p:pic>
        <p:nvPicPr>
          <p:cNvPr id="4" name="Picture 2" descr="http://legacy.kek.jp/newskek/2002/marapr/photo/CERN-MonBlan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2" b="6160"/>
          <a:stretch/>
        </p:blipFill>
        <p:spPr bwMode="auto">
          <a:xfrm>
            <a:off x="1017224" y="1346661"/>
            <a:ext cx="7030969" cy="551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6" name="コンテンツ プレースホルダー 2"/>
          <p:cNvSpPr txBox="1">
            <a:spLocks/>
          </p:cNvSpPr>
          <p:nvPr/>
        </p:nvSpPr>
        <p:spPr>
          <a:xfrm>
            <a:off x="946404" y="1828801"/>
            <a:ext cx="644652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kumimoji="1"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kumimoji="1"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kumimoji="1"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kumimoji="1"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kumimoji="1"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kumimoji="1"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kumimoji="1"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kumimoji="1"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kumimoji="1"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-182880" algn="l" defTabSz="914400" rtl="0" eaLnBrk="1" fontAlgn="auto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rgbClr val="93A299"/>
              </a:buClr>
              <a:buSzPct val="80000"/>
              <a:buFont typeface="Arial" pitchFamily="34" charset="0"/>
              <a:buChar char="•"/>
              <a:tabLst/>
              <a:defRPr/>
            </a:pPr>
            <a:endParaRPr kumimoji="1" lang="ja-JP" altLang="en-US" sz="1800" b="0" i="0" u="none" strike="noStrike" kern="1200" cap="none" spc="1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grpSp>
        <p:nvGrpSpPr>
          <p:cNvPr id="237" name="グループ化 236"/>
          <p:cNvGrpSpPr/>
          <p:nvPr/>
        </p:nvGrpSpPr>
        <p:grpSpPr>
          <a:xfrm>
            <a:off x="349132" y="1632061"/>
            <a:ext cx="3823855" cy="2449487"/>
            <a:chOff x="349132" y="1632061"/>
            <a:chExt cx="3823855" cy="2449487"/>
          </a:xfrm>
        </p:grpSpPr>
        <p:sp>
          <p:nvSpPr>
            <p:cNvPr id="238" name="角丸四角形 237"/>
            <p:cNvSpPr/>
            <p:nvPr/>
          </p:nvSpPr>
          <p:spPr>
            <a:xfrm>
              <a:off x="349132" y="1632061"/>
              <a:ext cx="3823855" cy="2449487"/>
            </a:xfrm>
            <a:prstGeom prst="roundRect">
              <a:avLst/>
            </a:prstGeom>
            <a:solidFill>
              <a:srgbClr val="6F6A7A">
                <a:lumMod val="40000"/>
                <a:lumOff val="60000"/>
              </a:srgbClr>
            </a:solidFill>
            <a:ln w="13970" cap="flat" cmpd="sng" algn="ctr">
              <a:noFill/>
              <a:prstDash val="solid"/>
            </a:ln>
            <a:effectLst>
              <a:softEdge rad="635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39" name="テキスト ボックス 238"/>
            <p:cNvSpPr txBox="1"/>
            <p:nvPr/>
          </p:nvSpPr>
          <p:spPr>
            <a:xfrm>
              <a:off x="556951" y="1759520"/>
              <a:ext cx="19880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6A7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HG明朝B"/>
                </a:rPr>
                <a:t>新粒子探索</a:t>
              </a:r>
            </a:p>
          </p:txBody>
        </p:sp>
        <p:sp>
          <p:nvSpPr>
            <p:cNvPr id="240" name="円/楕円 7"/>
            <p:cNvSpPr>
              <a:spLocks noChangeAspect="1"/>
            </p:cNvSpPr>
            <p:nvPr/>
          </p:nvSpPr>
          <p:spPr>
            <a:xfrm>
              <a:off x="873224" y="2832374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93A299"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41" name="円/楕円 9"/>
            <p:cNvSpPr>
              <a:spLocks noChangeAspect="1"/>
            </p:cNvSpPr>
            <p:nvPr/>
          </p:nvSpPr>
          <p:spPr>
            <a:xfrm>
              <a:off x="3403064" y="2832374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93A299"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cxnSp>
          <p:nvCxnSpPr>
            <p:cNvPr id="242" name="直線矢印コネクタ 241"/>
            <p:cNvCxnSpPr/>
            <p:nvPr/>
          </p:nvCxnSpPr>
          <p:spPr>
            <a:xfrm>
              <a:off x="1130531" y="2904374"/>
              <a:ext cx="809267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93A299"/>
              </a:solidFill>
              <a:prstDash val="solid"/>
              <a:tailEnd type="stealth" w="lg" len="lg"/>
            </a:ln>
            <a:effectLst/>
          </p:spPr>
        </p:cxnSp>
        <p:cxnSp>
          <p:nvCxnSpPr>
            <p:cNvPr id="243" name="直線矢印コネクタ 242"/>
            <p:cNvCxnSpPr/>
            <p:nvPr/>
          </p:nvCxnSpPr>
          <p:spPr>
            <a:xfrm flipH="1">
              <a:off x="2438400" y="2904374"/>
              <a:ext cx="809267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93A299"/>
              </a:solidFill>
              <a:prstDash val="solid"/>
              <a:tailEnd type="stealth" w="lg" len="lg"/>
            </a:ln>
            <a:effectLst/>
          </p:spPr>
        </p:cxnSp>
        <p:sp>
          <p:nvSpPr>
            <p:cNvPr id="244" name="テキスト ボックス 243"/>
            <p:cNvSpPr txBox="1"/>
            <p:nvPr/>
          </p:nvSpPr>
          <p:spPr>
            <a:xfrm>
              <a:off x="556951" y="2981741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 Light"/>
                  <a:ea typeface="HG明朝B"/>
                </a:rPr>
                <a:t>陽子</a:t>
              </a:r>
            </a:p>
          </p:txBody>
        </p:sp>
        <p:sp>
          <p:nvSpPr>
            <p:cNvPr id="245" name="テキスト ボックス 244"/>
            <p:cNvSpPr txBox="1"/>
            <p:nvPr/>
          </p:nvSpPr>
          <p:spPr>
            <a:xfrm>
              <a:off x="3074954" y="2981741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 Light"/>
                  <a:ea typeface="HG明朝B"/>
                </a:rPr>
                <a:t>陽子</a:t>
              </a:r>
            </a:p>
          </p:txBody>
        </p:sp>
      </p:grpSp>
      <p:sp>
        <p:nvSpPr>
          <p:cNvPr id="246" name="テキスト ボックス 245"/>
          <p:cNvSpPr txBox="1"/>
          <p:nvPr/>
        </p:nvSpPr>
        <p:spPr>
          <a:xfrm>
            <a:off x="1006890" y="6461759"/>
            <a:ext cx="3627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prstClr val="white"/>
                </a:solidFill>
                <a:latin typeface="Calibri Light"/>
                <a:ea typeface="HG明朝B"/>
              </a:rPr>
              <a:t>LHC – Large Hadron Collider</a:t>
            </a:r>
            <a:endParaRPr lang="ja-JP" altLang="en-US" sz="2400" dirty="0">
              <a:solidFill>
                <a:prstClr val="white"/>
              </a:solidFill>
              <a:latin typeface="Calibri Light"/>
              <a:ea typeface="HG明朝B"/>
            </a:endParaRPr>
          </a:p>
        </p:txBody>
      </p:sp>
      <p:grpSp>
        <p:nvGrpSpPr>
          <p:cNvPr id="247" name="グループ化 246"/>
          <p:cNvGrpSpPr/>
          <p:nvPr/>
        </p:nvGrpSpPr>
        <p:grpSpPr>
          <a:xfrm>
            <a:off x="5098470" y="3829386"/>
            <a:ext cx="3920839" cy="2449487"/>
            <a:chOff x="5098470" y="3829386"/>
            <a:chExt cx="3920839" cy="2449487"/>
          </a:xfrm>
        </p:grpSpPr>
        <p:sp>
          <p:nvSpPr>
            <p:cNvPr id="248" name="角丸四角形 247"/>
            <p:cNvSpPr/>
            <p:nvPr/>
          </p:nvSpPr>
          <p:spPr>
            <a:xfrm>
              <a:off x="5098470" y="3829386"/>
              <a:ext cx="3920839" cy="2449487"/>
            </a:xfrm>
            <a:prstGeom prst="roundRect">
              <a:avLst/>
            </a:prstGeom>
            <a:solidFill>
              <a:srgbClr val="FFCCCC"/>
            </a:solidFill>
            <a:ln w="13970" cap="flat" cmpd="sng" algn="ctr">
              <a:noFill/>
              <a:prstDash val="solid"/>
            </a:ln>
            <a:effectLst>
              <a:softEdge rad="635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49" name="テキスト ボックス 248"/>
            <p:cNvSpPr txBox="1"/>
            <p:nvPr/>
          </p:nvSpPr>
          <p:spPr>
            <a:xfrm>
              <a:off x="6103794" y="3982610"/>
              <a:ext cx="27093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HG明朝B"/>
                </a:rPr>
                <a:t>初期宇宙の生成</a:t>
              </a:r>
            </a:p>
          </p:txBody>
        </p:sp>
        <p:sp>
          <p:nvSpPr>
            <p:cNvPr id="250" name="円/楕円 58"/>
            <p:cNvSpPr>
              <a:spLocks noChangeAspect="1"/>
            </p:cNvSpPr>
            <p:nvPr/>
          </p:nvSpPr>
          <p:spPr>
            <a:xfrm>
              <a:off x="8039490" y="529005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51" name="円/楕円 59"/>
            <p:cNvSpPr>
              <a:spLocks noChangeAspect="1"/>
            </p:cNvSpPr>
            <p:nvPr/>
          </p:nvSpPr>
          <p:spPr>
            <a:xfrm>
              <a:off x="8128390" y="543405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52" name="円/楕円 60"/>
            <p:cNvSpPr>
              <a:spLocks noChangeAspect="1"/>
            </p:cNvSpPr>
            <p:nvPr/>
          </p:nvSpPr>
          <p:spPr>
            <a:xfrm>
              <a:off x="8281096" y="5562484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53" name="円/楕円 61"/>
            <p:cNvSpPr>
              <a:spLocks noChangeAspect="1"/>
            </p:cNvSpPr>
            <p:nvPr/>
          </p:nvSpPr>
          <p:spPr>
            <a:xfrm>
              <a:off x="8183490" y="529005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54" name="円/楕円 62"/>
            <p:cNvSpPr>
              <a:spLocks noChangeAspect="1"/>
            </p:cNvSpPr>
            <p:nvPr/>
          </p:nvSpPr>
          <p:spPr>
            <a:xfrm>
              <a:off x="8348590" y="544245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55" name="円/楕円 63"/>
            <p:cNvSpPr>
              <a:spLocks noChangeAspect="1"/>
            </p:cNvSpPr>
            <p:nvPr/>
          </p:nvSpPr>
          <p:spPr>
            <a:xfrm>
              <a:off x="8395439" y="556374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56" name="円/楕円 64"/>
            <p:cNvSpPr>
              <a:spLocks noChangeAspect="1"/>
            </p:cNvSpPr>
            <p:nvPr/>
          </p:nvSpPr>
          <p:spPr>
            <a:xfrm>
              <a:off x="8410609" y="540415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57" name="円/楕円 65"/>
            <p:cNvSpPr>
              <a:spLocks noChangeAspect="1"/>
            </p:cNvSpPr>
            <p:nvPr/>
          </p:nvSpPr>
          <p:spPr>
            <a:xfrm>
              <a:off x="8235666" y="544100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58" name="円/楕円 66"/>
            <p:cNvSpPr>
              <a:spLocks noChangeAspect="1"/>
            </p:cNvSpPr>
            <p:nvPr/>
          </p:nvSpPr>
          <p:spPr>
            <a:xfrm>
              <a:off x="8254716" y="566823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59" name="円/楕円 67"/>
            <p:cNvSpPr>
              <a:spLocks noChangeAspect="1"/>
            </p:cNvSpPr>
            <p:nvPr/>
          </p:nvSpPr>
          <p:spPr>
            <a:xfrm>
              <a:off x="8048569" y="516283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60" name="円/楕円 68"/>
            <p:cNvSpPr>
              <a:spLocks noChangeAspect="1"/>
            </p:cNvSpPr>
            <p:nvPr/>
          </p:nvSpPr>
          <p:spPr>
            <a:xfrm>
              <a:off x="8314498" y="546129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61" name="円/楕円 69"/>
            <p:cNvSpPr>
              <a:spLocks noChangeAspect="1"/>
            </p:cNvSpPr>
            <p:nvPr/>
          </p:nvSpPr>
          <p:spPr>
            <a:xfrm>
              <a:off x="8193091" y="5119434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62" name="円/楕円 70"/>
            <p:cNvSpPr>
              <a:spLocks noChangeAspect="1"/>
            </p:cNvSpPr>
            <p:nvPr/>
          </p:nvSpPr>
          <p:spPr>
            <a:xfrm>
              <a:off x="8270599" y="52019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63" name="円/楕円 71"/>
            <p:cNvSpPr>
              <a:spLocks noChangeAspect="1"/>
            </p:cNvSpPr>
            <p:nvPr/>
          </p:nvSpPr>
          <p:spPr>
            <a:xfrm>
              <a:off x="8338848" y="529524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64" name="円/楕円 72"/>
            <p:cNvSpPr>
              <a:spLocks noChangeAspect="1"/>
            </p:cNvSpPr>
            <p:nvPr/>
          </p:nvSpPr>
          <p:spPr>
            <a:xfrm>
              <a:off x="8419824" y="549472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65" name="円/楕円 73"/>
            <p:cNvSpPr>
              <a:spLocks noChangeAspect="1"/>
            </p:cNvSpPr>
            <p:nvPr/>
          </p:nvSpPr>
          <p:spPr>
            <a:xfrm>
              <a:off x="7995445" y="531019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66" name="円/楕円 74"/>
            <p:cNvSpPr>
              <a:spLocks noChangeAspect="1"/>
            </p:cNvSpPr>
            <p:nvPr/>
          </p:nvSpPr>
          <p:spPr>
            <a:xfrm>
              <a:off x="8020340" y="5544691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67" name="円/楕円 76"/>
            <p:cNvSpPr>
              <a:spLocks noChangeAspect="1"/>
            </p:cNvSpPr>
            <p:nvPr/>
          </p:nvSpPr>
          <p:spPr>
            <a:xfrm>
              <a:off x="8222297" y="581782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68" name="円/楕円 77"/>
            <p:cNvSpPr>
              <a:spLocks noChangeAspect="1"/>
            </p:cNvSpPr>
            <p:nvPr/>
          </p:nvSpPr>
          <p:spPr>
            <a:xfrm>
              <a:off x="8153441" y="519146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69" name="円/楕円 78"/>
            <p:cNvSpPr>
              <a:spLocks noChangeAspect="1"/>
            </p:cNvSpPr>
            <p:nvPr/>
          </p:nvSpPr>
          <p:spPr>
            <a:xfrm>
              <a:off x="8029374" y="564459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70" name="円/楕円 79"/>
            <p:cNvSpPr>
              <a:spLocks noChangeAspect="1"/>
            </p:cNvSpPr>
            <p:nvPr/>
          </p:nvSpPr>
          <p:spPr>
            <a:xfrm>
              <a:off x="8166141" y="5514654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71" name="円/楕円 80"/>
            <p:cNvSpPr>
              <a:spLocks noChangeAspect="1"/>
            </p:cNvSpPr>
            <p:nvPr/>
          </p:nvSpPr>
          <p:spPr>
            <a:xfrm>
              <a:off x="8087932" y="557154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72" name="円/楕円 81"/>
            <p:cNvSpPr>
              <a:spLocks noChangeAspect="1"/>
            </p:cNvSpPr>
            <p:nvPr/>
          </p:nvSpPr>
          <p:spPr>
            <a:xfrm>
              <a:off x="8091794" y="528424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73" name="円/楕円 82"/>
            <p:cNvSpPr>
              <a:spLocks noChangeAspect="1"/>
            </p:cNvSpPr>
            <p:nvPr/>
          </p:nvSpPr>
          <p:spPr>
            <a:xfrm>
              <a:off x="8079640" y="5094235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74" name="円/楕円 83"/>
            <p:cNvSpPr>
              <a:spLocks noChangeAspect="1"/>
            </p:cNvSpPr>
            <p:nvPr/>
          </p:nvSpPr>
          <p:spPr>
            <a:xfrm>
              <a:off x="7981671" y="551707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75" name="円/楕円 84"/>
            <p:cNvSpPr>
              <a:spLocks noChangeAspect="1"/>
            </p:cNvSpPr>
            <p:nvPr/>
          </p:nvSpPr>
          <p:spPr>
            <a:xfrm>
              <a:off x="8420319" y="532540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76" name="円/楕円 85"/>
            <p:cNvSpPr>
              <a:spLocks noChangeAspect="1"/>
            </p:cNvSpPr>
            <p:nvPr/>
          </p:nvSpPr>
          <p:spPr>
            <a:xfrm>
              <a:off x="8112906" y="577443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77" name="円/楕円 86"/>
            <p:cNvSpPr>
              <a:spLocks noChangeAspect="1"/>
            </p:cNvSpPr>
            <p:nvPr/>
          </p:nvSpPr>
          <p:spPr>
            <a:xfrm>
              <a:off x="8017959" y="520870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78" name="円/楕円 87"/>
            <p:cNvSpPr>
              <a:spLocks noChangeAspect="1"/>
            </p:cNvSpPr>
            <p:nvPr/>
          </p:nvSpPr>
          <p:spPr>
            <a:xfrm>
              <a:off x="8161078" y="501691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79" name="円/楕円 88"/>
            <p:cNvSpPr>
              <a:spLocks noChangeAspect="1"/>
            </p:cNvSpPr>
            <p:nvPr/>
          </p:nvSpPr>
          <p:spPr>
            <a:xfrm>
              <a:off x="8216980" y="570098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80" name="円/楕円 89"/>
            <p:cNvSpPr>
              <a:spLocks noChangeAspect="1"/>
            </p:cNvSpPr>
            <p:nvPr/>
          </p:nvSpPr>
          <p:spPr>
            <a:xfrm>
              <a:off x="8326716" y="575140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81" name="円/楕円 90"/>
            <p:cNvSpPr>
              <a:spLocks noChangeAspect="1"/>
            </p:cNvSpPr>
            <p:nvPr/>
          </p:nvSpPr>
          <p:spPr>
            <a:xfrm>
              <a:off x="8240379" y="508876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82" name="円/楕円 91"/>
            <p:cNvSpPr>
              <a:spLocks noChangeAspect="1"/>
            </p:cNvSpPr>
            <p:nvPr/>
          </p:nvSpPr>
          <p:spPr>
            <a:xfrm>
              <a:off x="8350340" y="510323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83" name="円/楕円 92"/>
            <p:cNvSpPr>
              <a:spLocks noChangeAspect="1"/>
            </p:cNvSpPr>
            <p:nvPr/>
          </p:nvSpPr>
          <p:spPr>
            <a:xfrm>
              <a:off x="8365411" y="56667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84" name="円/楕円 93"/>
            <p:cNvSpPr>
              <a:spLocks noChangeAspect="1"/>
            </p:cNvSpPr>
            <p:nvPr/>
          </p:nvSpPr>
          <p:spPr>
            <a:xfrm>
              <a:off x="7983513" y="542904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85" name="円/楕円 94"/>
            <p:cNvSpPr>
              <a:spLocks noChangeAspect="1"/>
            </p:cNvSpPr>
            <p:nvPr/>
          </p:nvSpPr>
          <p:spPr>
            <a:xfrm>
              <a:off x="8402717" y="521019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86" name="円/楕円 95"/>
            <p:cNvSpPr>
              <a:spLocks noChangeAspect="1"/>
            </p:cNvSpPr>
            <p:nvPr/>
          </p:nvSpPr>
          <p:spPr>
            <a:xfrm>
              <a:off x="8063918" y="569881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87" name="円/楕円 96"/>
            <p:cNvSpPr>
              <a:spLocks noChangeAspect="1"/>
            </p:cNvSpPr>
            <p:nvPr/>
          </p:nvSpPr>
          <p:spPr>
            <a:xfrm>
              <a:off x="8248965" y="5316859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88" name="右矢印 287"/>
            <p:cNvSpPr/>
            <p:nvPr/>
          </p:nvSpPr>
          <p:spPr>
            <a:xfrm>
              <a:off x="6248565" y="4886621"/>
              <a:ext cx="677348" cy="678597"/>
            </a:xfrm>
            <a:prstGeom prst="rightArrow">
              <a:avLst/>
            </a:prstGeom>
            <a:solidFill>
              <a:srgbClr val="6F6A7A"/>
            </a:solidFill>
            <a:ln w="17145" cap="flat" cmpd="sng" algn="ctr">
              <a:solidFill>
                <a:sysClr val="window" lastClr="FFFFFF">
                  <a:shade val="95000"/>
                  <a:alpha val="95000"/>
                  <a:satMod val="1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89" name="右矢印 288"/>
            <p:cNvSpPr/>
            <p:nvPr/>
          </p:nvSpPr>
          <p:spPr>
            <a:xfrm flipH="1">
              <a:off x="7190785" y="5161408"/>
              <a:ext cx="692507" cy="678597"/>
            </a:xfrm>
            <a:prstGeom prst="rightArrow">
              <a:avLst/>
            </a:prstGeom>
            <a:solidFill>
              <a:srgbClr val="6F6A7A"/>
            </a:solidFill>
            <a:ln w="17145" cap="flat" cmpd="sng" algn="ctr">
              <a:solidFill>
                <a:sysClr val="window" lastClr="FFFFFF">
                  <a:shade val="95000"/>
                  <a:alpha val="95000"/>
                  <a:satMod val="1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90" name="円/楕円 98"/>
            <p:cNvSpPr>
              <a:spLocks noChangeAspect="1"/>
            </p:cNvSpPr>
            <p:nvPr/>
          </p:nvSpPr>
          <p:spPr>
            <a:xfrm>
              <a:off x="8057807" y="549273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91" name="円/楕円 99"/>
            <p:cNvSpPr>
              <a:spLocks noChangeAspect="1"/>
            </p:cNvSpPr>
            <p:nvPr/>
          </p:nvSpPr>
          <p:spPr>
            <a:xfrm>
              <a:off x="8170590" y="561426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92" name="円/楕円 100"/>
            <p:cNvSpPr>
              <a:spLocks noChangeAspect="1"/>
            </p:cNvSpPr>
            <p:nvPr/>
          </p:nvSpPr>
          <p:spPr>
            <a:xfrm>
              <a:off x="8058912" y="540223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93" name="円/楕円 101"/>
            <p:cNvSpPr>
              <a:spLocks noChangeAspect="1"/>
            </p:cNvSpPr>
            <p:nvPr/>
          </p:nvSpPr>
          <p:spPr>
            <a:xfrm>
              <a:off x="8180210" y="572412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94" name="円/楕円 102"/>
            <p:cNvSpPr>
              <a:spLocks noChangeAspect="1"/>
            </p:cNvSpPr>
            <p:nvPr/>
          </p:nvSpPr>
          <p:spPr>
            <a:xfrm>
              <a:off x="8318246" y="536536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95" name="円/楕円 103"/>
            <p:cNvSpPr>
              <a:spLocks noChangeAspect="1"/>
            </p:cNvSpPr>
            <p:nvPr/>
          </p:nvSpPr>
          <p:spPr>
            <a:xfrm>
              <a:off x="8172089" y="535457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96" name="円/楕円 104"/>
            <p:cNvSpPr>
              <a:spLocks noChangeAspect="1"/>
            </p:cNvSpPr>
            <p:nvPr/>
          </p:nvSpPr>
          <p:spPr>
            <a:xfrm>
              <a:off x="8355057" y="534275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97" name="円/楕円 105"/>
            <p:cNvSpPr>
              <a:spLocks noChangeAspect="1"/>
            </p:cNvSpPr>
            <p:nvPr/>
          </p:nvSpPr>
          <p:spPr>
            <a:xfrm>
              <a:off x="8157670" y="511870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98" name="円/楕円 106"/>
            <p:cNvSpPr>
              <a:spLocks noChangeAspect="1"/>
            </p:cNvSpPr>
            <p:nvPr/>
          </p:nvSpPr>
          <p:spPr>
            <a:xfrm>
              <a:off x="8270469" y="502736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99" name="円/楕円 107"/>
            <p:cNvSpPr>
              <a:spLocks noChangeAspect="1"/>
            </p:cNvSpPr>
            <p:nvPr/>
          </p:nvSpPr>
          <p:spPr>
            <a:xfrm>
              <a:off x="8193106" y="526394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00" name="円/楕円 108"/>
            <p:cNvSpPr>
              <a:spLocks noChangeAspect="1"/>
            </p:cNvSpPr>
            <p:nvPr/>
          </p:nvSpPr>
          <p:spPr>
            <a:xfrm>
              <a:off x="5635701" y="50420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01" name="円/楕円 109"/>
            <p:cNvSpPr>
              <a:spLocks noChangeAspect="1"/>
            </p:cNvSpPr>
            <p:nvPr/>
          </p:nvSpPr>
          <p:spPr>
            <a:xfrm>
              <a:off x="5724601" y="51860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02" name="円/楕円 110"/>
            <p:cNvSpPr>
              <a:spLocks noChangeAspect="1"/>
            </p:cNvSpPr>
            <p:nvPr/>
          </p:nvSpPr>
          <p:spPr>
            <a:xfrm>
              <a:off x="5877307" y="5314454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03" name="円/楕円 111"/>
            <p:cNvSpPr>
              <a:spLocks noChangeAspect="1"/>
            </p:cNvSpPr>
            <p:nvPr/>
          </p:nvSpPr>
          <p:spPr>
            <a:xfrm>
              <a:off x="5779701" y="50420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04" name="円/楕円 112"/>
            <p:cNvSpPr>
              <a:spLocks noChangeAspect="1"/>
            </p:cNvSpPr>
            <p:nvPr/>
          </p:nvSpPr>
          <p:spPr>
            <a:xfrm>
              <a:off x="5944801" y="51944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05" name="円/楕円 113"/>
            <p:cNvSpPr>
              <a:spLocks noChangeAspect="1"/>
            </p:cNvSpPr>
            <p:nvPr/>
          </p:nvSpPr>
          <p:spPr>
            <a:xfrm>
              <a:off x="5991650" y="531571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06" name="円/楕円 114"/>
            <p:cNvSpPr>
              <a:spLocks noChangeAspect="1"/>
            </p:cNvSpPr>
            <p:nvPr/>
          </p:nvSpPr>
          <p:spPr>
            <a:xfrm>
              <a:off x="6006820" y="515612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07" name="円/楕円 115"/>
            <p:cNvSpPr>
              <a:spLocks noChangeAspect="1"/>
            </p:cNvSpPr>
            <p:nvPr/>
          </p:nvSpPr>
          <p:spPr>
            <a:xfrm>
              <a:off x="5831877" y="519297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08" name="円/楕円 116"/>
            <p:cNvSpPr>
              <a:spLocks noChangeAspect="1"/>
            </p:cNvSpPr>
            <p:nvPr/>
          </p:nvSpPr>
          <p:spPr>
            <a:xfrm>
              <a:off x="5850927" y="542020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09" name="円/楕円 117"/>
            <p:cNvSpPr>
              <a:spLocks noChangeAspect="1"/>
            </p:cNvSpPr>
            <p:nvPr/>
          </p:nvSpPr>
          <p:spPr>
            <a:xfrm>
              <a:off x="5644780" y="49148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10" name="円/楕円 118"/>
            <p:cNvSpPr>
              <a:spLocks noChangeAspect="1"/>
            </p:cNvSpPr>
            <p:nvPr/>
          </p:nvSpPr>
          <p:spPr>
            <a:xfrm>
              <a:off x="5910709" y="52132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11" name="円/楕円 119"/>
            <p:cNvSpPr>
              <a:spLocks noChangeAspect="1"/>
            </p:cNvSpPr>
            <p:nvPr/>
          </p:nvSpPr>
          <p:spPr>
            <a:xfrm>
              <a:off x="5789302" y="4871404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12" name="円/楕円 120"/>
            <p:cNvSpPr>
              <a:spLocks noChangeAspect="1"/>
            </p:cNvSpPr>
            <p:nvPr/>
          </p:nvSpPr>
          <p:spPr>
            <a:xfrm>
              <a:off x="5866810" y="49538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13" name="円/楕円 121"/>
            <p:cNvSpPr>
              <a:spLocks noChangeAspect="1"/>
            </p:cNvSpPr>
            <p:nvPr/>
          </p:nvSpPr>
          <p:spPr>
            <a:xfrm>
              <a:off x="5935059" y="504721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14" name="円/楕円 122"/>
            <p:cNvSpPr>
              <a:spLocks noChangeAspect="1"/>
            </p:cNvSpPr>
            <p:nvPr/>
          </p:nvSpPr>
          <p:spPr>
            <a:xfrm>
              <a:off x="6016035" y="524669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15" name="円/楕円 123"/>
            <p:cNvSpPr>
              <a:spLocks noChangeAspect="1"/>
            </p:cNvSpPr>
            <p:nvPr/>
          </p:nvSpPr>
          <p:spPr>
            <a:xfrm>
              <a:off x="5591656" y="50621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16" name="円/楕円 124"/>
            <p:cNvSpPr>
              <a:spLocks noChangeAspect="1"/>
            </p:cNvSpPr>
            <p:nvPr/>
          </p:nvSpPr>
          <p:spPr>
            <a:xfrm>
              <a:off x="5616551" y="5296661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17" name="円/楕円 125"/>
            <p:cNvSpPr>
              <a:spLocks noChangeAspect="1"/>
            </p:cNvSpPr>
            <p:nvPr/>
          </p:nvSpPr>
          <p:spPr>
            <a:xfrm>
              <a:off x="5818508" y="556979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18" name="円/楕円 126"/>
            <p:cNvSpPr>
              <a:spLocks noChangeAspect="1"/>
            </p:cNvSpPr>
            <p:nvPr/>
          </p:nvSpPr>
          <p:spPr>
            <a:xfrm>
              <a:off x="5749652" y="494343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19" name="円/楕円 127"/>
            <p:cNvSpPr>
              <a:spLocks noChangeAspect="1"/>
            </p:cNvSpPr>
            <p:nvPr/>
          </p:nvSpPr>
          <p:spPr>
            <a:xfrm>
              <a:off x="5625585" y="539656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20" name="円/楕円 128"/>
            <p:cNvSpPr>
              <a:spLocks noChangeAspect="1"/>
            </p:cNvSpPr>
            <p:nvPr/>
          </p:nvSpPr>
          <p:spPr>
            <a:xfrm>
              <a:off x="5762352" y="5266624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21" name="円/楕円 129"/>
            <p:cNvSpPr>
              <a:spLocks noChangeAspect="1"/>
            </p:cNvSpPr>
            <p:nvPr/>
          </p:nvSpPr>
          <p:spPr>
            <a:xfrm>
              <a:off x="5684143" y="532351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22" name="円/楕円 130"/>
            <p:cNvSpPr>
              <a:spLocks noChangeAspect="1"/>
            </p:cNvSpPr>
            <p:nvPr/>
          </p:nvSpPr>
          <p:spPr>
            <a:xfrm>
              <a:off x="5688005" y="503621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23" name="円/楕円 131"/>
            <p:cNvSpPr>
              <a:spLocks noChangeAspect="1"/>
            </p:cNvSpPr>
            <p:nvPr/>
          </p:nvSpPr>
          <p:spPr>
            <a:xfrm>
              <a:off x="5675851" y="4846205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24" name="円/楕円 132"/>
            <p:cNvSpPr>
              <a:spLocks noChangeAspect="1"/>
            </p:cNvSpPr>
            <p:nvPr/>
          </p:nvSpPr>
          <p:spPr>
            <a:xfrm>
              <a:off x="5577882" y="526904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25" name="円/楕円 133"/>
            <p:cNvSpPr>
              <a:spLocks noChangeAspect="1"/>
            </p:cNvSpPr>
            <p:nvPr/>
          </p:nvSpPr>
          <p:spPr>
            <a:xfrm>
              <a:off x="6016530" y="507737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26" name="円/楕円 134"/>
            <p:cNvSpPr>
              <a:spLocks noChangeAspect="1"/>
            </p:cNvSpPr>
            <p:nvPr/>
          </p:nvSpPr>
          <p:spPr>
            <a:xfrm>
              <a:off x="5709117" y="552640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27" name="円/楕円 135"/>
            <p:cNvSpPr>
              <a:spLocks noChangeAspect="1"/>
            </p:cNvSpPr>
            <p:nvPr/>
          </p:nvSpPr>
          <p:spPr>
            <a:xfrm>
              <a:off x="5614170" y="496067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28" name="円/楕円 136"/>
            <p:cNvSpPr>
              <a:spLocks noChangeAspect="1"/>
            </p:cNvSpPr>
            <p:nvPr/>
          </p:nvSpPr>
          <p:spPr>
            <a:xfrm>
              <a:off x="5757289" y="476888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29" name="円/楕円 137"/>
            <p:cNvSpPr>
              <a:spLocks noChangeAspect="1"/>
            </p:cNvSpPr>
            <p:nvPr/>
          </p:nvSpPr>
          <p:spPr>
            <a:xfrm>
              <a:off x="5813191" y="545295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30" name="円/楕円 138"/>
            <p:cNvSpPr>
              <a:spLocks noChangeAspect="1"/>
            </p:cNvSpPr>
            <p:nvPr/>
          </p:nvSpPr>
          <p:spPr>
            <a:xfrm>
              <a:off x="5922927" y="550337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31" name="円/楕円 139"/>
            <p:cNvSpPr>
              <a:spLocks noChangeAspect="1"/>
            </p:cNvSpPr>
            <p:nvPr/>
          </p:nvSpPr>
          <p:spPr>
            <a:xfrm>
              <a:off x="5836590" y="484073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32" name="円/楕円 140"/>
            <p:cNvSpPr>
              <a:spLocks noChangeAspect="1"/>
            </p:cNvSpPr>
            <p:nvPr/>
          </p:nvSpPr>
          <p:spPr>
            <a:xfrm>
              <a:off x="5946551" y="48552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33" name="円/楕円 141"/>
            <p:cNvSpPr>
              <a:spLocks noChangeAspect="1"/>
            </p:cNvSpPr>
            <p:nvPr/>
          </p:nvSpPr>
          <p:spPr>
            <a:xfrm>
              <a:off x="5961622" y="54186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34" name="円/楕円 142"/>
            <p:cNvSpPr>
              <a:spLocks noChangeAspect="1"/>
            </p:cNvSpPr>
            <p:nvPr/>
          </p:nvSpPr>
          <p:spPr>
            <a:xfrm>
              <a:off x="5579724" y="518101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35" name="円/楕円 143"/>
            <p:cNvSpPr>
              <a:spLocks noChangeAspect="1"/>
            </p:cNvSpPr>
            <p:nvPr/>
          </p:nvSpPr>
          <p:spPr>
            <a:xfrm>
              <a:off x="5998928" y="496216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36" name="円/楕円 144"/>
            <p:cNvSpPr>
              <a:spLocks noChangeAspect="1"/>
            </p:cNvSpPr>
            <p:nvPr/>
          </p:nvSpPr>
          <p:spPr>
            <a:xfrm>
              <a:off x="5660129" y="545078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37" name="円/楕円 145"/>
            <p:cNvSpPr>
              <a:spLocks noChangeAspect="1"/>
            </p:cNvSpPr>
            <p:nvPr/>
          </p:nvSpPr>
          <p:spPr>
            <a:xfrm>
              <a:off x="5845176" y="5068829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38" name="円/楕円 146"/>
            <p:cNvSpPr>
              <a:spLocks noChangeAspect="1"/>
            </p:cNvSpPr>
            <p:nvPr/>
          </p:nvSpPr>
          <p:spPr>
            <a:xfrm>
              <a:off x="5654018" y="52447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39" name="円/楕円 147"/>
            <p:cNvSpPr>
              <a:spLocks noChangeAspect="1"/>
            </p:cNvSpPr>
            <p:nvPr/>
          </p:nvSpPr>
          <p:spPr>
            <a:xfrm>
              <a:off x="5766801" y="536623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40" name="円/楕円 148"/>
            <p:cNvSpPr>
              <a:spLocks noChangeAspect="1"/>
            </p:cNvSpPr>
            <p:nvPr/>
          </p:nvSpPr>
          <p:spPr>
            <a:xfrm>
              <a:off x="5655123" y="51542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41" name="円/楕円 149"/>
            <p:cNvSpPr>
              <a:spLocks noChangeAspect="1"/>
            </p:cNvSpPr>
            <p:nvPr/>
          </p:nvSpPr>
          <p:spPr>
            <a:xfrm>
              <a:off x="5776421" y="547609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42" name="円/楕円 150"/>
            <p:cNvSpPr>
              <a:spLocks noChangeAspect="1"/>
            </p:cNvSpPr>
            <p:nvPr/>
          </p:nvSpPr>
          <p:spPr>
            <a:xfrm>
              <a:off x="5914457" y="511733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43" name="円/楕円 151"/>
            <p:cNvSpPr>
              <a:spLocks noChangeAspect="1"/>
            </p:cNvSpPr>
            <p:nvPr/>
          </p:nvSpPr>
          <p:spPr>
            <a:xfrm>
              <a:off x="5768300" y="510654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44" name="円/楕円 152"/>
            <p:cNvSpPr>
              <a:spLocks noChangeAspect="1"/>
            </p:cNvSpPr>
            <p:nvPr/>
          </p:nvSpPr>
          <p:spPr>
            <a:xfrm>
              <a:off x="5951268" y="509472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45" name="円/楕円 153"/>
            <p:cNvSpPr>
              <a:spLocks noChangeAspect="1"/>
            </p:cNvSpPr>
            <p:nvPr/>
          </p:nvSpPr>
          <p:spPr>
            <a:xfrm>
              <a:off x="5753881" y="487067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46" name="円/楕円 154"/>
            <p:cNvSpPr>
              <a:spLocks noChangeAspect="1"/>
            </p:cNvSpPr>
            <p:nvPr/>
          </p:nvSpPr>
          <p:spPr>
            <a:xfrm>
              <a:off x="5866680" y="477933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47" name="円/楕円 155"/>
            <p:cNvSpPr>
              <a:spLocks noChangeAspect="1"/>
            </p:cNvSpPr>
            <p:nvPr/>
          </p:nvSpPr>
          <p:spPr>
            <a:xfrm>
              <a:off x="5789317" y="501591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</p:grpSp>
      <p:sp>
        <p:nvSpPr>
          <p:cNvPr id="348" name="角丸四角形吹き出し 347"/>
          <p:cNvSpPr/>
          <p:nvPr/>
        </p:nvSpPr>
        <p:spPr>
          <a:xfrm>
            <a:off x="4790895" y="5803132"/>
            <a:ext cx="2479966" cy="1010158"/>
          </a:xfrm>
          <a:prstGeom prst="wedgeRoundRectCallout">
            <a:avLst>
              <a:gd name="adj1" fmla="val 39761"/>
              <a:gd name="adj2" fmla="val -77965"/>
              <a:gd name="adj3" fmla="val 16667"/>
            </a:avLst>
          </a:prstGeom>
          <a:solidFill>
            <a:srgbClr val="CB4B30">
              <a:shade val="75000"/>
              <a:satMod val="130000"/>
            </a:srgbClr>
          </a:solidFill>
          <a:ln w="9525" cap="flat" cmpd="sng" algn="ctr">
            <a:solidFill>
              <a:srgbClr val="CB4B30"/>
            </a:solidFill>
            <a:prstDash val="solid"/>
          </a:ln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rgbClr val="CB4B30">
                <a:shade val="35000"/>
                <a:satMod val="13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rPr>
              <a:t>６兆度を超える</a:t>
            </a:r>
            <a:endParaRPr kumimoji="0" lang="en-US" altLang="ja-JP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rPr>
              <a:t>高温物質</a:t>
            </a:r>
          </a:p>
        </p:txBody>
      </p:sp>
      <p:pic>
        <p:nvPicPr>
          <p:cNvPr id="349" name="Picture 3" descr="H:\tex\paris01\carto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66018"/>
            <a:ext cx="8928992" cy="1699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0" name="Picture 25" descr="ev2_fron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44824"/>
            <a:ext cx="5904656" cy="455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1" name="テキスト ボックス 350"/>
          <p:cNvSpPr txBox="1"/>
          <p:nvPr/>
        </p:nvSpPr>
        <p:spPr>
          <a:xfrm>
            <a:off x="5320175" y="1925152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>
                <a:solidFill>
                  <a:prstClr val="white"/>
                </a:solidFill>
                <a:latin typeface="Calibri Light"/>
                <a:ea typeface="HG明朝B"/>
              </a:rPr>
              <a:t>小さなビッグバン</a:t>
            </a:r>
            <a:endParaRPr lang="ja-JP" altLang="en-US" sz="2000" dirty="0">
              <a:solidFill>
                <a:prstClr val="white"/>
              </a:solidFill>
              <a:latin typeface="Calibri Light"/>
              <a:ea typeface="HG明朝B"/>
            </a:endParaRPr>
          </a:p>
        </p:txBody>
      </p:sp>
    </p:spTree>
    <p:extLst>
      <p:ext uri="{BB962C8B-B14F-4D97-AF65-F5344CB8AC3E}">
        <p14:creationId xmlns:p14="http://schemas.microsoft.com/office/powerpoint/2010/main" val="256358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ＱＧＰの生成と観測</a:t>
            </a:r>
            <a:endParaRPr kumimoji="1" lang="ja-JP" altLang="en-US" dirty="0"/>
          </a:p>
        </p:txBody>
      </p:sp>
      <p:pic>
        <p:nvPicPr>
          <p:cNvPr id="13" name="Picture 25" descr="ev2_fron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998" y="1551209"/>
            <a:ext cx="6324702" cy="488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角丸四角形吹き出し 13"/>
          <p:cNvSpPr/>
          <p:nvPr/>
        </p:nvSpPr>
        <p:spPr>
          <a:xfrm>
            <a:off x="946404" y="1391819"/>
            <a:ext cx="3389152" cy="1585519"/>
          </a:xfrm>
          <a:prstGeom prst="wedgeRoundRectCallout">
            <a:avLst>
              <a:gd name="adj1" fmla="val 46047"/>
              <a:gd name="adj2" fmla="val 110648"/>
              <a:gd name="adj3" fmla="val 16667"/>
            </a:avLst>
          </a:prstGeom>
          <a:solidFill>
            <a:srgbClr val="CB4B30">
              <a:shade val="75000"/>
              <a:satMod val="130000"/>
            </a:srgbClr>
          </a:solidFill>
          <a:ln w="9525" cap="flat" cmpd="sng" algn="ctr">
            <a:solidFill>
              <a:srgbClr val="CB4B30"/>
            </a:solidFill>
            <a:prstDash val="solid"/>
          </a:ln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rgbClr val="CB4B30">
                <a:shade val="35000"/>
                <a:satMod val="13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rPr>
              <a:t>生成されたＱＧＰは、大きさ約</a:t>
            </a: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rPr>
              <a:t>10</a:t>
            </a:r>
            <a:r>
              <a:rPr kumimoji="0" lang="en-US" altLang="ja-JP" sz="2400" b="0" i="0" u="none" strike="noStrike" kern="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rPr>
              <a:t>-14</a:t>
            </a: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rPr>
              <a:t>m</a:t>
            </a:r>
            <a:r>
              <a:rPr kumimoji="0" lang="ja-JP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rPr>
              <a:t>、</a:t>
            </a:r>
            <a:endParaRPr kumimoji="0" lang="en-US" altLang="ja-JP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rPr>
              <a:t>寿命は約</a:t>
            </a: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rPr>
              <a:t>10</a:t>
            </a:r>
            <a:r>
              <a:rPr kumimoji="0" lang="en-US" altLang="ja-JP" sz="2400" b="0" i="0" u="none" strike="noStrike" kern="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rPr>
              <a:t>-22</a:t>
            </a:r>
            <a:r>
              <a: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rPr>
              <a:t>秒</a:t>
            </a:r>
          </a:p>
        </p:txBody>
      </p:sp>
      <p:sp>
        <p:nvSpPr>
          <p:cNvPr id="15" name="角丸四角形吹き出し 14"/>
          <p:cNvSpPr/>
          <p:nvPr/>
        </p:nvSpPr>
        <p:spPr>
          <a:xfrm>
            <a:off x="4957893" y="2060514"/>
            <a:ext cx="3607267" cy="1833648"/>
          </a:xfrm>
          <a:prstGeom prst="wedgeRoundRectCallout">
            <a:avLst>
              <a:gd name="adj1" fmla="val -20833"/>
              <a:gd name="adj2" fmla="val 31390"/>
              <a:gd name="adj3" fmla="val 16667"/>
            </a:avLst>
          </a:prstGeom>
          <a:solidFill>
            <a:srgbClr val="E8B54D">
              <a:shade val="75000"/>
              <a:satMod val="130000"/>
            </a:srgbClr>
          </a:solidFill>
          <a:ln w="9525" cap="flat" cmpd="sng" algn="ctr">
            <a:solidFill>
              <a:srgbClr val="E8B54D"/>
            </a:solidFill>
            <a:prstDash val="solid"/>
          </a:ln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rgbClr val="E8B54D">
                <a:shade val="35000"/>
                <a:satMod val="13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rPr>
              <a:t>解放されたクォークとグルオンは、一瞬にしてハドロン内部に再び閉じ込められる。</a:t>
            </a:r>
          </a:p>
        </p:txBody>
      </p:sp>
      <p:sp>
        <p:nvSpPr>
          <p:cNvPr id="16" name="角丸四角形吹き出し 15"/>
          <p:cNvSpPr/>
          <p:nvPr/>
        </p:nvSpPr>
        <p:spPr>
          <a:xfrm>
            <a:off x="5268286" y="5075340"/>
            <a:ext cx="3439487" cy="1610686"/>
          </a:xfrm>
          <a:prstGeom prst="wedgeRoundRectCallout">
            <a:avLst>
              <a:gd name="adj1" fmla="val -74926"/>
              <a:gd name="adj2" fmla="val -38021"/>
              <a:gd name="adj3" fmla="val 16667"/>
            </a:avLst>
          </a:prstGeom>
          <a:solidFill>
            <a:srgbClr val="6F6A7A">
              <a:shade val="75000"/>
              <a:satMod val="130000"/>
            </a:srgbClr>
          </a:solidFill>
          <a:ln w="9525" cap="flat" cmpd="sng" algn="ctr">
            <a:solidFill>
              <a:srgbClr val="6F6A7A"/>
            </a:solidFill>
            <a:prstDash val="solid"/>
          </a:ln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rgbClr val="6F6A7A">
                <a:shade val="35000"/>
                <a:satMod val="13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rPr>
              <a:t>ハドロン達は、</a:t>
            </a:r>
            <a:endParaRPr kumimoji="0" lang="en-US" altLang="ja-JP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rPr>
              <a:t>相互の散乱を経ながら検出器に到達する。</a:t>
            </a:r>
          </a:p>
        </p:txBody>
      </p:sp>
    </p:spTree>
    <p:extLst>
      <p:ext uri="{BB962C8B-B14F-4D97-AF65-F5344CB8AC3E}">
        <p14:creationId xmlns:p14="http://schemas.microsoft.com/office/powerpoint/2010/main" val="40087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熱平衡化の証拠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37" y="1223542"/>
            <a:ext cx="3021654" cy="266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3861807" y="1271197"/>
            <a:ext cx="43540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/>
              <a:t>各種ハドロンの粒子数は、</a:t>
            </a:r>
            <a:endParaRPr kumimoji="1" lang="en-US" altLang="ja-JP" sz="2400" dirty="0" smtClean="0"/>
          </a:p>
          <a:p>
            <a:pPr algn="ctr"/>
            <a:r>
              <a:rPr lang="ja-JP" altLang="en-US" sz="2400" dirty="0" smtClean="0"/>
              <a:t>温度</a:t>
            </a:r>
            <a:r>
              <a:rPr lang="ja-JP" altLang="en-US" sz="2400" i="1" dirty="0" smtClean="0"/>
              <a:t>Ｔ</a:t>
            </a:r>
            <a:r>
              <a:rPr lang="ja-JP" altLang="en-US" sz="2400" dirty="0" smtClean="0"/>
              <a:t>、化学ポテンシャル</a:t>
            </a:r>
            <a:r>
              <a:rPr lang="en-US" altLang="ja-JP" sz="2400" i="1" dirty="0" smtClean="0"/>
              <a:t>μ</a:t>
            </a:r>
            <a:r>
              <a:rPr lang="ja-JP" altLang="en-US" sz="2400" dirty="0" smtClean="0"/>
              <a:t>の</a:t>
            </a:r>
            <a:endParaRPr lang="en-US" altLang="ja-JP" sz="2400" dirty="0" smtClean="0"/>
          </a:p>
          <a:p>
            <a:pPr algn="ctr"/>
            <a:r>
              <a:rPr lang="ja-JP" altLang="en-US" sz="2400" dirty="0" smtClean="0"/>
              <a:t>熱平衡値で再現可能</a:t>
            </a:r>
            <a:endParaRPr kumimoji="1" lang="ja-JP" altLang="en-US" sz="2400" dirty="0"/>
          </a:p>
        </p:txBody>
      </p:sp>
      <p:sp>
        <p:nvSpPr>
          <p:cNvPr id="6" name="下矢印 5"/>
          <p:cNvSpPr/>
          <p:nvPr/>
        </p:nvSpPr>
        <p:spPr>
          <a:xfrm>
            <a:off x="5041715" y="2608561"/>
            <a:ext cx="1994263" cy="670560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756425" y="3401172"/>
            <a:ext cx="4108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(</a:t>
            </a:r>
            <a:r>
              <a:rPr kumimoji="1" lang="ja-JP" altLang="en-US" sz="2400" dirty="0" smtClean="0"/>
              <a:t>化学</a:t>
            </a:r>
            <a:r>
              <a:rPr kumimoji="1" lang="en-US" altLang="ja-JP" sz="2400" dirty="0" smtClean="0"/>
              <a:t>)</a:t>
            </a:r>
            <a:r>
              <a:rPr kumimoji="1" lang="ja-JP" altLang="en-US" sz="2400" dirty="0" smtClean="0"/>
              <a:t>平衡状態の実現を示唆</a:t>
            </a:r>
            <a:endParaRPr kumimoji="1" lang="ja-JP" altLang="en-US" sz="2400" dirty="0"/>
          </a:p>
        </p:txBody>
      </p:sp>
      <p:pic>
        <p:nvPicPr>
          <p:cNvPr id="9" name="Picture 19" descr="tch_mub_strange_gce_w_sabita_la_pim_linear.gif"/>
          <p:cNvPicPr>
            <a:picLocks noChangeAspect="1"/>
          </p:cNvPicPr>
          <p:nvPr/>
        </p:nvPicPr>
        <p:blipFill>
          <a:blip r:embed="rId3"/>
          <a:srcRect l="1420" t="8372" r="8521" b="1674"/>
          <a:stretch>
            <a:fillRect/>
          </a:stretch>
        </p:blipFill>
        <p:spPr>
          <a:xfrm>
            <a:off x="322437" y="4048906"/>
            <a:ext cx="3021654" cy="2559753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4098250" y="4988971"/>
            <a:ext cx="38811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/>
              <a:t>実験的に決定した</a:t>
            </a:r>
            <a:r>
              <a:rPr kumimoji="1" lang="ja-JP" altLang="en-US" sz="2400" i="1" dirty="0" smtClean="0"/>
              <a:t>Ｔ</a:t>
            </a:r>
            <a:r>
              <a:rPr kumimoji="1" lang="en-US" altLang="ja-JP" sz="2400" dirty="0" smtClean="0"/>
              <a:t>,</a:t>
            </a:r>
            <a:r>
              <a:rPr kumimoji="1" lang="ja-JP" altLang="en-US" sz="2400" dirty="0" smtClean="0"/>
              <a:t> </a:t>
            </a:r>
            <a:r>
              <a:rPr kumimoji="1" lang="en-US" altLang="ja-JP" sz="2400" dirty="0" smtClean="0"/>
              <a:t>μ</a:t>
            </a:r>
            <a:r>
              <a:rPr kumimoji="1" lang="ja-JP" altLang="en-US" sz="2400" dirty="0" smtClean="0"/>
              <a:t>は、</a:t>
            </a:r>
            <a:endParaRPr kumimoji="1" lang="en-US" altLang="ja-JP" sz="2400" dirty="0" smtClean="0"/>
          </a:p>
          <a:p>
            <a:pPr algn="ctr"/>
            <a:r>
              <a:rPr lang="ja-JP" altLang="en-US" sz="2400" dirty="0" smtClean="0"/>
              <a:t>衝突エネルギーに応じて</a:t>
            </a:r>
            <a:endParaRPr lang="en-US" altLang="ja-JP" sz="2400" dirty="0" smtClean="0"/>
          </a:p>
          <a:p>
            <a:pPr algn="ctr"/>
            <a:r>
              <a:rPr lang="ja-JP" altLang="en-US" sz="2400" dirty="0" smtClean="0"/>
              <a:t>相図</a:t>
            </a:r>
            <a:r>
              <a:rPr lang="ja-JP" altLang="en-US" sz="2400" dirty="0"/>
              <a:t>上</a:t>
            </a:r>
            <a:r>
              <a:rPr lang="ja-JP" altLang="en-US" sz="2400" dirty="0" smtClean="0"/>
              <a:t>を移動する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92759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角丸四角形 46"/>
          <p:cNvSpPr/>
          <p:nvPr/>
        </p:nvSpPr>
        <p:spPr>
          <a:xfrm>
            <a:off x="3059724" y="1344706"/>
            <a:ext cx="2650794" cy="1712904"/>
          </a:xfrm>
          <a:prstGeom prst="roundRect">
            <a:avLst/>
          </a:prstGeom>
          <a:gradFill>
            <a:gsLst>
              <a:gs pos="0">
                <a:srgbClr val="268496"/>
              </a:gs>
              <a:gs pos="50000">
                <a:srgbClr val="268496"/>
              </a:gs>
              <a:gs pos="100000">
                <a:srgbClr val="268496"/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1" name="右矢印 310"/>
          <p:cNvSpPr/>
          <p:nvPr/>
        </p:nvSpPr>
        <p:spPr>
          <a:xfrm flipH="1">
            <a:off x="4440283" y="2119393"/>
            <a:ext cx="661961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0" name="右矢印 309"/>
          <p:cNvSpPr/>
          <p:nvPr/>
        </p:nvSpPr>
        <p:spPr>
          <a:xfrm>
            <a:off x="3740038" y="1805327"/>
            <a:ext cx="690282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Baryon Stopping</a:t>
            </a:r>
            <a:endParaRPr kumimoji="1" lang="ja-JP" altLang="en-US" dirty="0"/>
          </a:p>
        </p:txBody>
      </p:sp>
      <p:sp>
        <p:nvSpPr>
          <p:cNvPr id="109" name="円/楕円 108"/>
          <p:cNvSpPr>
            <a:spLocks noChangeAspect="1"/>
          </p:cNvSpPr>
          <p:nvPr/>
        </p:nvSpPr>
        <p:spPr>
          <a:xfrm>
            <a:off x="4988190" y="21826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0" name="円/楕円 109"/>
          <p:cNvSpPr>
            <a:spLocks noChangeAspect="1"/>
          </p:cNvSpPr>
          <p:nvPr/>
        </p:nvSpPr>
        <p:spPr>
          <a:xfrm>
            <a:off x="5077090" y="23266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1" name="円/楕円 110"/>
          <p:cNvSpPr>
            <a:spLocks noChangeAspect="1"/>
          </p:cNvSpPr>
          <p:nvPr/>
        </p:nvSpPr>
        <p:spPr>
          <a:xfrm>
            <a:off x="5229796" y="245511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2" name="円/楕円 111"/>
          <p:cNvSpPr>
            <a:spLocks noChangeAspect="1"/>
          </p:cNvSpPr>
          <p:nvPr/>
        </p:nvSpPr>
        <p:spPr>
          <a:xfrm>
            <a:off x="5132190" y="218269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3" name="円/楕円 112"/>
          <p:cNvSpPr>
            <a:spLocks noChangeAspect="1"/>
          </p:cNvSpPr>
          <p:nvPr/>
        </p:nvSpPr>
        <p:spPr>
          <a:xfrm>
            <a:off x="5297290" y="233509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4" name="円/楕円 113"/>
          <p:cNvSpPr>
            <a:spLocks noChangeAspect="1"/>
          </p:cNvSpPr>
          <p:nvPr/>
        </p:nvSpPr>
        <p:spPr>
          <a:xfrm>
            <a:off x="5344139" y="245637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5" name="円/楕円 114"/>
          <p:cNvSpPr>
            <a:spLocks noChangeAspect="1"/>
          </p:cNvSpPr>
          <p:nvPr/>
        </p:nvSpPr>
        <p:spPr>
          <a:xfrm>
            <a:off x="5359309" y="22967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6" name="円/楕円 115"/>
          <p:cNvSpPr>
            <a:spLocks noChangeAspect="1"/>
          </p:cNvSpPr>
          <p:nvPr/>
        </p:nvSpPr>
        <p:spPr>
          <a:xfrm>
            <a:off x="5184366" y="233364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7" name="円/楕円 116"/>
          <p:cNvSpPr>
            <a:spLocks noChangeAspect="1"/>
          </p:cNvSpPr>
          <p:nvPr/>
        </p:nvSpPr>
        <p:spPr>
          <a:xfrm>
            <a:off x="5203416" y="256087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8" name="円/楕円 117"/>
          <p:cNvSpPr>
            <a:spLocks noChangeAspect="1"/>
          </p:cNvSpPr>
          <p:nvPr/>
        </p:nvSpPr>
        <p:spPr>
          <a:xfrm>
            <a:off x="4997269" y="20554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9" name="円/楕円 118"/>
          <p:cNvSpPr>
            <a:spLocks noChangeAspect="1"/>
          </p:cNvSpPr>
          <p:nvPr/>
        </p:nvSpPr>
        <p:spPr>
          <a:xfrm>
            <a:off x="5263198" y="23539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0" name="円/楕円 119"/>
          <p:cNvSpPr>
            <a:spLocks noChangeAspect="1"/>
          </p:cNvSpPr>
          <p:nvPr/>
        </p:nvSpPr>
        <p:spPr>
          <a:xfrm>
            <a:off x="5141791" y="2012069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1" name="円/楕円 120"/>
          <p:cNvSpPr>
            <a:spLocks noChangeAspect="1"/>
          </p:cNvSpPr>
          <p:nvPr/>
        </p:nvSpPr>
        <p:spPr>
          <a:xfrm>
            <a:off x="5219299" y="20945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2" name="円/楕円 121"/>
          <p:cNvSpPr>
            <a:spLocks noChangeAspect="1"/>
          </p:cNvSpPr>
          <p:nvPr/>
        </p:nvSpPr>
        <p:spPr>
          <a:xfrm>
            <a:off x="5287548" y="218788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3" name="円/楕円 122"/>
          <p:cNvSpPr>
            <a:spLocks noChangeAspect="1"/>
          </p:cNvSpPr>
          <p:nvPr/>
        </p:nvSpPr>
        <p:spPr>
          <a:xfrm>
            <a:off x="5368524" y="23873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4" name="円/楕円 123"/>
          <p:cNvSpPr>
            <a:spLocks noChangeAspect="1"/>
          </p:cNvSpPr>
          <p:nvPr/>
        </p:nvSpPr>
        <p:spPr>
          <a:xfrm>
            <a:off x="4944145" y="22028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5" name="円/楕円 124"/>
          <p:cNvSpPr>
            <a:spLocks noChangeAspect="1"/>
          </p:cNvSpPr>
          <p:nvPr/>
        </p:nvSpPr>
        <p:spPr>
          <a:xfrm>
            <a:off x="4969040" y="2437326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6" name="円/楕円 125"/>
          <p:cNvSpPr>
            <a:spLocks noChangeAspect="1"/>
          </p:cNvSpPr>
          <p:nvPr/>
        </p:nvSpPr>
        <p:spPr>
          <a:xfrm>
            <a:off x="5170997" y="271045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7" name="円/楕円 126"/>
          <p:cNvSpPr>
            <a:spLocks noChangeAspect="1"/>
          </p:cNvSpPr>
          <p:nvPr/>
        </p:nvSpPr>
        <p:spPr>
          <a:xfrm>
            <a:off x="5102141" y="208409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8" name="円/楕円 127"/>
          <p:cNvSpPr>
            <a:spLocks noChangeAspect="1"/>
          </p:cNvSpPr>
          <p:nvPr/>
        </p:nvSpPr>
        <p:spPr>
          <a:xfrm>
            <a:off x="4978074" y="253722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9" name="円/楕円 128"/>
          <p:cNvSpPr>
            <a:spLocks noChangeAspect="1"/>
          </p:cNvSpPr>
          <p:nvPr/>
        </p:nvSpPr>
        <p:spPr>
          <a:xfrm>
            <a:off x="5114841" y="240728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0" name="円/楕円 129"/>
          <p:cNvSpPr>
            <a:spLocks noChangeAspect="1"/>
          </p:cNvSpPr>
          <p:nvPr/>
        </p:nvSpPr>
        <p:spPr>
          <a:xfrm>
            <a:off x="5036632" y="246418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1" name="円/楕円 130"/>
          <p:cNvSpPr>
            <a:spLocks noChangeAspect="1"/>
          </p:cNvSpPr>
          <p:nvPr/>
        </p:nvSpPr>
        <p:spPr>
          <a:xfrm>
            <a:off x="5040494" y="217687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2" name="円/楕円 131"/>
          <p:cNvSpPr>
            <a:spLocks noChangeAspect="1"/>
          </p:cNvSpPr>
          <p:nvPr/>
        </p:nvSpPr>
        <p:spPr>
          <a:xfrm>
            <a:off x="5028340" y="198687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3" name="円/楕円 132"/>
          <p:cNvSpPr>
            <a:spLocks noChangeAspect="1"/>
          </p:cNvSpPr>
          <p:nvPr/>
        </p:nvSpPr>
        <p:spPr>
          <a:xfrm>
            <a:off x="4930371" y="240970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4" name="円/楕円 133"/>
          <p:cNvSpPr>
            <a:spLocks noChangeAspect="1"/>
          </p:cNvSpPr>
          <p:nvPr/>
        </p:nvSpPr>
        <p:spPr>
          <a:xfrm>
            <a:off x="5369019" y="221804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5" name="円/楕円 134"/>
          <p:cNvSpPr>
            <a:spLocks noChangeAspect="1"/>
          </p:cNvSpPr>
          <p:nvPr/>
        </p:nvSpPr>
        <p:spPr>
          <a:xfrm>
            <a:off x="5061606" y="26670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6" name="円/楕円 135"/>
          <p:cNvSpPr>
            <a:spLocks noChangeAspect="1"/>
          </p:cNvSpPr>
          <p:nvPr/>
        </p:nvSpPr>
        <p:spPr>
          <a:xfrm>
            <a:off x="4966659" y="210133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7" name="円/楕円 136"/>
          <p:cNvSpPr>
            <a:spLocks noChangeAspect="1"/>
          </p:cNvSpPr>
          <p:nvPr/>
        </p:nvSpPr>
        <p:spPr>
          <a:xfrm>
            <a:off x="5109778" y="190954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8" name="円/楕円 137"/>
          <p:cNvSpPr>
            <a:spLocks noChangeAspect="1"/>
          </p:cNvSpPr>
          <p:nvPr/>
        </p:nvSpPr>
        <p:spPr>
          <a:xfrm>
            <a:off x="5165680" y="259361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9" name="円/楕円 138"/>
          <p:cNvSpPr>
            <a:spLocks noChangeAspect="1"/>
          </p:cNvSpPr>
          <p:nvPr/>
        </p:nvSpPr>
        <p:spPr>
          <a:xfrm>
            <a:off x="5275416" y="264404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0" name="円/楕円 139"/>
          <p:cNvSpPr>
            <a:spLocks noChangeAspect="1"/>
          </p:cNvSpPr>
          <p:nvPr/>
        </p:nvSpPr>
        <p:spPr>
          <a:xfrm>
            <a:off x="5189079" y="198139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1" name="円/楕円 140"/>
          <p:cNvSpPr>
            <a:spLocks noChangeAspect="1"/>
          </p:cNvSpPr>
          <p:nvPr/>
        </p:nvSpPr>
        <p:spPr>
          <a:xfrm>
            <a:off x="5299040" y="19958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2" name="円/楕円 141"/>
          <p:cNvSpPr>
            <a:spLocks noChangeAspect="1"/>
          </p:cNvSpPr>
          <p:nvPr/>
        </p:nvSpPr>
        <p:spPr>
          <a:xfrm>
            <a:off x="5314111" y="25593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3" name="円/楕円 142"/>
          <p:cNvSpPr>
            <a:spLocks noChangeAspect="1"/>
          </p:cNvSpPr>
          <p:nvPr/>
        </p:nvSpPr>
        <p:spPr>
          <a:xfrm>
            <a:off x="4932213" y="232167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4" name="円/楕円 143"/>
          <p:cNvSpPr>
            <a:spLocks noChangeAspect="1"/>
          </p:cNvSpPr>
          <p:nvPr/>
        </p:nvSpPr>
        <p:spPr>
          <a:xfrm>
            <a:off x="5351417" y="210282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5" name="円/楕円 144"/>
          <p:cNvSpPr>
            <a:spLocks noChangeAspect="1"/>
          </p:cNvSpPr>
          <p:nvPr/>
        </p:nvSpPr>
        <p:spPr>
          <a:xfrm>
            <a:off x="5012618" y="259145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6" name="円/楕円 145"/>
          <p:cNvSpPr>
            <a:spLocks noChangeAspect="1"/>
          </p:cNvSpPr>
          <p:nvPr/>
        </p:nvSpPr>
        <p:spPr>
          <a:xfrm>
            <a:off x="5197665" y="220949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7" name="円/楕円 146"/>
          <p:cNvSpPr>
            <a:spLocks noChangeAspect="1"/>
          </p:cNvSpPr>
          <p:nvPr/>
        </p:nvSpPr>
        <p:spPr>
          <a:xfrm>
            <a:off x="5006507" y="23853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8" name="円/楕円 147"/>
          <p:cNvSpPr>
            <a:spLocks noChangeAspect="1"/>
          </p:cNvSpPr>
          <p:nvPr/>
        </p:nvSpPr>
        <p:spPr>
          <a:xfrm>
            <a:off x="5119290" y="250689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9" name="円/楕円 148"/>
          <p:cNvSpPr>
            <a:spLocks noChangeAspect="1"/>
          </p:cNvSpPr>
          <p:nvPr/>
        </p:nvSpPr>
        <p:spPr>
          <a:xfrm>
            <a:off x="5007612" y="22948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0" name="円/楕円 149"/>
          <p:cNvSpPr>
            <a:spLocks noChangeAspect="1"/>
          </p:cNvSpPr>
          <p:nvPr/>
        </p:nvSpPr>
        <p:spPr>
          <a:xfrm>
            <a:off x="5128910" y="261676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1" name="円/楕円 150"/>
          <p:cNvSpPr>
            <a:spLocks noChangeAspect="1"/>
          </p:cNvSpPr>
          <p:nvPr/>
        </p:nvSpPr>
        <p:spPr>
          <a:xfrm>
            <a:off x="5266946" y="225800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2" name="円/楕円 151"/>
          <p:cNvSpPr>
            <a:spLocks noChangeAspect="1"/>
          </p:cNvSpPr>
          <p:nvPr/>
        </p:nvSpPr>
        <p:spPr>
          <a:xfrm>
            <a:off x="5120789" y="224720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3" name="円/楕円 152"/>
          <p:cNvSpPr>
            <a:spLocks noChangeAspect="1"/>
          </p:cNvSpPr>
          <p:nvPr/>
        </p:nvSpPr>
        <p:spPr>
          <a:xfrm>
            <a:off x="5303757" y="223538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4" name="円/楕円 153"/>
          <p:cNvSpPr>
            <a:spLocks noChangeAspect="1"/>
          </p:cNvSpPr>
          <p:nvPr/>
        </p:nvSpPr>
        <p:spPr>
          <a:xfrm>
            <a:off x="5106370" y="201133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5" name="円/楕円 154"/>
          <p:cNvSpPr>
            <a:spLocks noChangeAspect="1"/>
          </p:cNvSpPr>
          <p:nvPr/>
        </p:nvSpPr>
        <p:spPr>
          <a:xfrm>
            <a:off x="5219169" y="191999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6" name="円/楕円 155"/>
          <p:cNvSpPr>
            <a:spLocks noChangeAspect="1"/>
          </p:cNvSpPr>
          <p:nvPr/>
        </p:nvSpPr>
        <p:spPr>
          <a:xfrm>
            <a:off x="5141806" y="215657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7" name="円/楕円 156"/>
          <p:cNvSpPr>
            <a:spLocks noChangeAspect="1"/>
          </p:cNvSpPr>
          <p:nvPr/>
        </p:nvSpPr>
        <p:spPr>
          <a:xfrm>
            <a:off x="3346405" y="18778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8" name="円/楕円 157"/>
          <p:cNvSpPr>
            <a:spLocks noChangeAspect="1"/>
          </p:cNvSpPr>
          <p:nvPr/>
        </p:nvSpPr>
        <p:spPr>
          <a:xfrm>
            <a:off x="3435305" y="20218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9" name="円/楕円 158"/>
          <p:cNvSpPr>
            <a:spLocks noChangeAspect="1"/>
          </p:cNvSpPr>
          <p:nvPr/>
        </p:nvSpPr>
        <p:spPr>
          <a:xfrm>
            <a:off x="3588011" y="21502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0" name="円/楕円 159"/>
          <p:cNvSpPr>
            <a:spLocks noChangeAspect="1"/>
          </p:cNvSpPr>
          <p:nvPr/>
        </p:nvSpPr>
        <p:spPr>
          <a:xfrm>
            <a:off x="3490405" y="187786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1" name="円/楕円 160"/>
          <p:cNvSpPr>
            <a:spLocks noChangeAspect="1"/>
          </p:cNvSpPr>
          <p:nvPr/>
        </p:nvSpPr>
        <p:spPr>
          <a:xfrm>
            <a:off x="3655505" y="203026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2" name="円/楕円 161"/>
          <p:cNvSpPr>
            <a:spLocks noChangeAspect="1"/>
          </p:cNvSpPr>
          <p:nvPr/>
        </p:nvSpPr>
        <p:spPr>
          <a:xfrm>
            <a:off x="3702354" y="215154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3" name="円/楕円 162"/>
          <p:cNvSpPr>
            <a:spLocks noChangeAspect="1"/>
          </p:cNvSpPr>
          <p:nvPr/>
        </p:nvSpPr>
        <p:spPr>
          <a:xfrm>
            <a:off x="3717524" y="199196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4" name="円/楕円 163"/>
          <p:cNvSpPr>
            <a:spLocks noChangeAspect="1"/>
          </p:cNvSpPr>
          <p:nvPr/>
        </p:nvSpPr>
        <p:spPr>
          <a:xfrm>
            <a:off x="3542581" y="202881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5" name="円/楕円 164"/>
          <p:cNvSpPr>
            <a:spLocks noChangeAspect="1"/>
          </p:cNvSpPr>
          <p:nvPr/>
        </p:nvSpPr>
        <p:spPr>
          <a:xfrm>
            <a:off x="3561631" y="225604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6" name="円/楕円 165"/>
          <p:cNvSpPr>
            <a:spLocks noChangeAspect="1"/>
          </p:cNvSpPr>
          <p:nvPr/>
        </p:nvSpPr>
        <p:spPr>
          <a:xfrm>
            <a:off x="3355484" y="175064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7" name="円/楕円 166"/>
          <p:cNvSpPr>
            <a:spLocks noChangeAspect="1"/>
          </p:cNvSpPr>
          <p:nvPr/>
        </p:nvSpPr>
        <p:spPr>
          <a:xfrm>
            <a:off x="3621413" y="20491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8" name="円/楕円 167"/>
          <p:cNvSpPr>
            <a:spLocks noChangeAspect="1"/>
          </p:cNvSpPr>
          <p:nvPr/>
        </p:nvSpPr>
        <p:spPr>
          <a:xfrm>
            <a:off x="3500006" y="170724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9" name="円/楕円 168"/>
          <p:cNvSpPr>
            <a:spLocks noChangeAspect="1"/>
          </p:cNvSpPr>
          <p:nvPr/>
        </p:nvSpPr>
        <p:spPr>
          <a:xfrm>
            <a:off x="3577514" y="17897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0" name="円/楕円 169"/>
          <p:cNvSpPr>
            <a:spLocks noChangeAspect="1"/>
          </p:cNvSpPr>
          <p:nvPr/>
        </p:nvSpPr>
        <p:spPr>
          <a:xfrm>
            <a:off x="3645763" y="188305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1" name="円/楕円 170"/>
          <p:cNvSpPr>
            <a:spLocks noChangeAspect="1"/>
          </p:cNvSpPr>
          <p:nvPr/>
        </p:nvSpPr>
        <p:spPr>
          <a:xfrm>
            <a:off x="3726739" y="208253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2" name="円/楕円 171"/>
          <p:cNvSpPr>
            <a:spLocks noChangeAspect="1"/>
          </p:cNvSpPr>
          <p:nvPr/>
        </p:nvSpPr>
        <p:spPr>
          <a:xfrm>
            <a:off x="3302360" y="18980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3" name="円/楕円 172"/>
          <p:cNvSpPr>
            <a:spLocks noChangeAspect="1"/>
          </p:cNvSpPr>
          <p:nvPr/>
        </p:nvSpPr>
        <p:spPr>
          <a:xfrm>
            <a:off x="3327255" y="2132497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4" name="円/楕円 173"/>
          <p:cNvSpPr>
            <a:spLocks noChangeAspect="1"/>
          </p:cNvSpPr>
          <p:nvPr/>
        </p:nvSpPr>
        <p:spPr>
          <a:xfrm>
            <a:off x="3529212" y="240562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5" name="円/楕円 174"/>
          <p:cNvSpPr>
            <a:spLocks noChangeAspect="1"/>
          </p:cNvSpPr>
          <p:nvPr/>
        </p:nvSpPr>
        <p:spPr>
          <a:xfrm>
            <a:off x="3460356" y="177926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6" name="円/楕円 175"/>
          <p:cNvSpPr>
            <a:spLocks noChangeAspect="1"/>
          </p:cNvSpPr>
          <p:nvPr/>
        </p:nvSpPr>
        <p:spPr>
          <a:xfrm>
            <a:off x="3336289" y="223239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7" name="円/楕円 176"/>
          <p:cNvSpPr>
            <a:spLocks noChangeAspect="1"/>
          </p:cNvSpPr>
          <p:nvPr/>
        </p:nvSpPr>
        <p:spPr>
          <a:xfrm>
            <a:off x="3473056" y="210246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8" name="円/楕円 177"/>
          <p:cNvSpPr>
            <a:spLocks noChangeAspect="1"/>
          </p:cNvSpPr>
          <p:nvPr/>
        </p:nvSpPr>
        <p:spPr>
          <a:xfrm>
            <a:off x="3394847" y="215935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9" name="円/楕円 178"/>
          <p:cNvSpPr>
            <a:spLocks noChangeAspect="1"/>
          </p:cNvSpPr>
          <p:nvPr/>
        </p:nvSpPr>
        <p:spPr>
          <a:xfrm>
            <a:off x="3398709" y="187204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0" name="円/楕円 179"/>
          <p:cNvSpPr>
            <a:spLocks noChangeAspect="1"/>
          </p:cNvSpPr>
          <p:nvPr/>
        </p:nvSpPr>
        <p:spPr>
          <a:xfrm>
            <a:off x="3386555" y="168204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1" name="円/楕円 180"/>
          <p:cNvSpPr>
            <a:spLocks noChangeAspect="1"/>
          </p:cNvSpPr>
          <p:nvPr/>
        </p:nvSpPr>
        <p:spPr>
          <a:xfrm>
            <a:off x="3288586" y="210487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2" name="円/楕円 181"/>
          <p:cNvSpPr>
            <a:spLocks noChangeAspect="1"/>
          </p:cNvSpPr>
          <p:nvPr/>
        </p:nvSpPr>
        <p:spPr>
          <a:xfrm>
            <a:off x="3727234" y="19132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3" name="円/楕円 182"/>
          <p:cNvSpPr>
            <a:spLocks noChangeAspect="1"/>
          </p:cNvSpPr>
          <p:nvPr/>
        </p:nvSpPr>
        <p:spPr>
          <a:xfrm>
            <a:off x="3419821" y="236223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4" name="円/楕円 183"/>
          <p:cNvSpPr>
            <a:spLocks noChangeAspect="1"/>
          </p:cNvSpPr>
          <p:nvPr/>
        </p:nvSpPr>
        <p:spPr>
          <a:xfrm>
            <a:off x="3324874" y="179650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5" name="円/楕円 184"/>
          <p:cNvSpPr>
            <a:spLocks noChangeAspect="1"/>
          </p:cNvSpPr>
          <p:nvPr/>
        </p:nvSpPr>
        <p:spPr>
          <a:xfrm>
            <a:off x="3467993" y="160471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6" name="円/楕円 185"/>
          <p:cNvSpPr>
            <a:spLocks noChangeAspect="1"/>
          </p:cNvSpPr>
          <p:nvPr/>
        </p:nvSpPr>
        <p:spPr>
          <a:xfrm>
            <a:off x="3523895" y="228878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7" name="円/楕円 186"/>
          <p:cNvSpPr>
            <a:spLocks noChangeAspect="1"/>
          </p:cNvSpPr>
          <p:nvPr/>
        </p:nvSpPr>
        <p:spPr>
          <a:xfrm>
            <a:off x="3633631" y="23392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8" name="円/楕円 187"/>
          <p:cNvSpPr>
            <a:spLocks noChangeAspect="1"/>
          </p:cNvSpPr>
          <p:nvPr/>
        </p:nvSpPr>
        <p:spPr>
          <a:xfrm>
            <a:off x="3547294" y="167656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9" name="円/楕円 188"/>
          <p:cNvSpPr>
            <a:spLocks noChangeAspect="1"/>
          </p:cNvSpPr>
          <p:nvPr/>
        </p:nvSpPr>
        <p:spPr>
          <a:xfrm>
            <a:off x="3657255" y="16910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0" name="円/楕円 189"/>
          <p:cNvSpPr>
            <a:spLocks noChangeAspect="1"/>
          </p:cNvSpPr>
          <p:nvPr/>
        </p:nvSpPr>
        <p:spPr>
          <a:xfrm>
            <a:off x="3672326" y="22545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1" name="円/楕円 190"/>
          <p:cNvSpPr>
            <a:spLocks noChangeAspect="1"/>
          </p:cNvSpPr>
          <p:nvPr/>
        </p:nvSpPr>
        <p:spPr>
          <a:xfrm>
            <a:off x="3290428" y="201684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2" name="円/楕円 191"/>
          <p:cNvSpPr>
            <a:spLocks noChangeAspect="1"/>
          </p:cNvSpPr>
          <p:nvPr/>
        </p:nvSpPr>
        <p:spPr>
          <a:xfrm>
            <a:off x="3709632" y="179799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3" name="円/楕円 192"/>
          <p:cNvSpPr>
            <a:spLocks noChangeAspect="1"/>
          </p:cNvSpPr>
          <p:nvPr/>
        </p:nvSpPr>
        <p:spPr>
          <a:xfrm>
            <a:off x="3370833" y="228662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4" name="円/楕円 193"/>
          <p:cNvSpPr>
            <a:spLocks noChangeAspect="1"/>
          </p:cNvSpPr>
          <p:nvPr/>
        </p:nvSpPr>
        <p:spPr>
          <a:xfrm>
            <a:off x="3555880" y="190466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5" name="円/楕円 194"/>
          <p:cNvSpPr>
            <a:spLocks noChangeAspect="1"/>
          </p:cNvSpPr>
          <p:nvPr/>
        </p:nvSpPr>
        <p:spPr>
          <a:xfrm>
            <a:off x="3364722" y="20805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6" name="円/楕円 195"/>
          <p:cNvSpPr>
            <a:spLocks noChangeAspect="1"/>
          </p:cNvSpPr>
          <p:nvPr/>
        </p:nvSpPr>
        <p:spPr>
          <a:xfrm>
            <a:off x="3477505" y="22020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7" name="円/楕円 196"/>
          <p:cNvSpPr>
            <a:spLocks noChangeAspect="1"/>
          </p:cNvSpPr>
          <p:nvPr/>
        </p:nvSpPr>
        <p:spPr>
          <a:xfrm>
            <a:off x="3365827" y="199004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8" name="円/楕円 197"/>
          <p:cNvSpPr>
            <a:spLocks noChangeAspect="1"/>
          </p:cNvSpPr>
          <p:nvPr/>
        </p:nvSpPr>
        <p:spPr>
          <a:xfrm>
            <a:off x="3487125" y="231193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9" name="円/楕円 198"/>
          <p:cNvSpPr>
            <a:spLocks noChangeAspect="1"/>
          </p:cNvSpPr>
          <p:nvPr/>
        </p:nvSpPr>
        <p:spPr>
          <a:xfrm>
            <a:off x="3625161" y="19531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0" name="円/楕円 199"/>
          <p:cNvSpPr>
            <a:spLocks noChangeAspect="1"/>
          </p:cNvSpPr>
          <p:nvPr/>
        </p:nvSpPr>
        <p:spPr>
          <a:xfrm>
            <a:off x="3479004" y="194237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1" name="円/楕円 200"/>
          <p:cNvSpPr>
            <a:spLocks noChangeAspect="1"/>
          </p:cNvSpPr>
          <p:nvPr/>
        </p:nvSpPr>
        <p:spPr>
          <a:xfrm>
            <a:off x="3661972" y="193055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2" name="円/楕円 201"/>
          <p:cNvSpPr>
            <a:spLocks noChangeAspect="1"/>
          </p:cNvSpPr>
          <p:nvPr/>
        </p:nvSpPr>
        <p:spPr>
          <a:xfrm>
            <a:off x="3464585" y="170650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3" name="円/楕円 202"/>
          <p:cNvSpPr>
            <a:spLocks noChangeAspect="1"/>
          </p:cNvSpPr>
          <p:nvPr/>
        </p:nvSpPr>
        <p:spPr>
          <a:xfrm>
            <a:off x="3577384" y="161516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4" name="円/楕円 203"/>
          <p:cNvSpPr>
            <a:spLocks noChangeAspect="1"/>
          </p:cNvSpPr>
          <p:nvPr/>
        </p:nvSpPr>
        <p:spPr>
          <a:xfrm>
            <a:off x="3500021" y="185174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19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角丸四角形 46"/>
          <p:cNvSpPr/>
          <p:nvPr/>
        </p:nvSpPr>
        <p:spPr>
          <a:xfrm>
            <a:off x="3059724" y="1344706"/>
            <a:ext cx="2650794" cy="1712904"/>
          </a:xfrm>
          <a:prstGeom prst="roundRect">
            <a:avLst/>
          </a:prstGeom>
          <a:gradFill>
            <a:gsLst>
              <a:gs pos="0">
                <a:srgbClr val="268496"/>
              </a:gs>
              <a:gs pos="50000">
                <a:srgbClr val="268496"/>
              </a:gs>
              <a:gs pos="100000">
                <a:srgbClr val="268496"/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1" name="右矢印 310"/>
          <p:cNvSpPr/>
          <p:nvPr/>
        </p:nvSpPr>
        <p:spPr>
          <a:xfrm flipH="1">
            <a:off x="4440283" y="2119393"/>
            <a:ext cx="661961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0" name="右矢印 309"/>
          <p:cNvSpPr/>
          <p:nvPr/>
        </p:nvSpPr>
        <p:spPr>
          <a:xfrm>
            <a:off x="3740038" y="1805327"/>
            <a:ext cx="690282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Baryon Stopping</a:t>
            </a:r>
            <a:endParaRPr kumimoji="1" lang="ja-JP" altLang="en-US" dirty="0"/>
          </a:p>
        </p:txBody>
      </p:sp>
      <p:sp>
        <p:nvSpPr>
          <p:cNvPr id="109" name="円/楕円 108"/>
          <p:cNvSpPr>
            <a:spLocks noChangeAspect="1"/>
          </p:cNvSpPr>
          <p:nvPr/>
        </p:nvSpPr>
        <p:spPr>
          <a:xfrm>
            <a:off x="4988190" y="21826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0" name="円/楕円 109"/>
          <p:cNvSpPr>
            <a:spLocks noChangeAspect="1"/>
          </p:cNvSpPr>
          <p:nvPr/>
        </p:nvSpPr>
        <p:spPr>
          <a:xfrm>
            <a:off x="5077090" y="23266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1" name="円/楕円 110"/>
          <p:cNvSpPr>
            <a:spLocks noChangeAspect="1"/>
          </p:cNvSpPr>
          <p:nvPr/>
        </p:nvSpPr>
        <p:spPr>
          <a:xfrm>
            <a:off x="5229796" y="245511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2" name="円/楕円 111"/>
          <p:cNvSpPr>
            <a:spLocks noChangeAspect="1"/>
          </p:cNvSpPr>
          <p:nvPr/>
        </p:nvSpPr>
        <p:spPr>
          <a:xfrm>
            <a:off x="5132190" y="218269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3" name="円/楕円 112"/>
          <p:cNvSpPr>
            <a:spLocks noChangeAspect="1"/>
          </p:cNvSpPr>
          <p:nvPr/>
        </p:nvSpPr>
        <p:spPr>
          <a:xfrm>
            <a:off x="5297290" y="233509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4" name="円/楕円 113"/>
          <p:cNvSpPr>
            <a:spLocks noChangeAspect="1"/>
          </p:cNvSpPr>
          <p:nvPr/>
        </p:nvSpPr>
        <p:spPr>
          <a:xfrm>
            <a:off x="5344139" y="245637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5" name="円/楕円 114"/>
          <p:cNvSpPr>
            <a:spLocks noChangeAspect="1"/>
          </p:cNvSpPr>
          <p:nvPr/>
        </p:nvSpPr>
        <p:spPr>
          <a:xfrm>
            <a:off x="5359309" y="22967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6" name="円/楕円 115"/>
          <p:cNvSpPr>
            <a:spLocks noChangeAspect="1"/>
          </p:cNvSpPr>
          <p:nvPr/>
        </p:nvSpPr>
        <p:spPr>
          <a:xfrm>
            <a:off x="5184366" y="233364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7" name="円/楕円 116"/>
          <p:cNvSpPr>
            <a:spLocks noChangeAspect="1"/>
          </p:cNvSpPr>
          <p:nvPr/>
        </p:nvSpPr>
        <p:spPr>
          <a:xfrm>
            <a:off x="5203416" y="256087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8" name="円/楕円 117"/>
          <p:cNvSpPr>
            <a:spLocks noChangeAspect="1"/>
          </p:cNvSpPr>
          <p:nvPr/>
        </p:nvSpPr>
        <p:spPr>
          <a:xfrm>
            <a:off x="4997269" y="20554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9" name="円/楕円 118"/>
          <p:cNvSpPr>
            <a:spLocks noChangeAspect="1"/>
          </p:cNvSpPr>
          <p:nvPr/>
        </p:nvSpPr>
        <p:spPr>
          <a:xfrm>
            <a:off x="5263198" y="23539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0" name="円/楕円 119"/>
          <p:cNvSpPr>
            <a:spLocks noChangeAspect="1"/>
          </p:cNvSpPr>
          <p:nvPr/>
        </p:nvSpPr>
        <p:spPr>
          <a:xfrm>
            <a:off x="5141791" y="2012069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1" name="円/楕円 120"/>
          <p:cNvSpPr>
            <a:spLocks noChangeAspect="1"/>
          </p:cNvSpPr>
          <p:nvPr/>
        </p:nvSpPr>
        <p:spPr>
          <a:xfrm>
            <a:off x="5219299" y="20945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2" name="円/楕円 121"/>
          <p:cNvSpPr>
            <a:spLocks noChangeAspect="1"/>
          </p:cNvSpPr>
          <p:nvPr/>
        </p:nvSpPr>
        <p:spPr>
          <a:xfrm>
            <a:off x="5287548" y="218788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3" name="円/楕円 122"/>
          <p:cNvSpPr>
            <a:spLocks noChangeAspect="1"/>
          </p:cNvSpPr>
          <p:nvPr/>
        </p:nvSpPr>
        <p:spPr>
          <a:xfrm>
            <a:off x="5368524" y="23873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4" name="円/楕円 123"/>
          <p:cNvSpPr>
            <a:spLocks noChangeAspect="1"/>
          </p:cNvSpPr>
          <p:nvPr/>
        </p:nvSpPr>
        <p:spPr>
          <a:xfrm>
            <a:off x="4944145" y="22028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5" name="円/楕円 124"/>
          <p:cNvSpPr>
            <a:spLocks noChangeAspect="1"/>
          </p:cNvSpPr>
          <p:nvPr/>
        </p:nvSpPr>
        <p:spPr>
          <a:xfrm>
            <a:off x="4969040" y="2437326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6" name="円/楕円 125"/>
          <p:cNvSpPr>
            <a:spLocks noChangeAspect="1"/>
          </p:cNvSpPr>
          <p:nvPr/>
        </p:nvSpPr>
        <p:spPr>
          <a:xfrm>
            <a:off x="5170997" y="271045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7" name="円/楕円 126"/>
          <p:cNvSpPr>
            <a:spLocks noChangeAspect="1"/>
          </p:cNvSpPr>
          <p:nvPr/>
        </p:nvSpPr>
        <p:spPr>
          <a:xfrm>
            <a:off x="5102141" y="208409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8" name="円/楕円 127"/>
          <p:cNvSpPr>
            <a:spLocks noChangeAspect="1"/>
          </p:cNvSpPr>
          <p:nvPr/>
        </p:nvSpPr>
        <p:spPr>
          <a:xfrm>
            <a:off x="4978074" y="253722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9" name="円/楕円 128"/>
          <p:cNvSpPr>
            <a:spLocks noChangeAspect="1"/>
          </p:cNvSpPr>
          <p:nvPr/>
        </p:nvSpPr>
        <p:spPr>
          <a:xfrm>
            <a:off x="5114841" y="240728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0" name="円/楕円 129"/>
          <p:cNvSpPr>
            <a:spLocks noChangeAspect="1"/>
          </p:cNvSpPr>
          <p:nvPr/>
        </p:nvSpPr>
        <p:spPr>
          <a:xfrm>
            <a:off x="5036632" y="246418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1" name="円/楕円 130"/>
          <p:cNvSpPr>
            <a:spLocks noChangeAspect="1"/>
          </p:cNvSpPr>
          <p:nvPr/>
        </p:nvSpPr>
        <p:spPr>
          <a:xfrm>
            <a:off x="5040494" y="217687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2" name="円/楕円 131"/>
          <p:cNvSpPr>
            <a:spLocks noChangeAspect="1"/>
          </p:cNvSpPr>
          <p:nvPr/>
        </p:nvSpPr>
        <p:spPr>
          <a:xfrm>
            <a:off x="5028340" y="198687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3" name="円/楕円 132"/>
          <p:cNvSpPr>
            <a:spLocks noChangeAspect="1"/>
          </p:cNvSpPr>
          <p:nvPr/>
        </p:nvSpPr>
        <p:spPr>
          <a:xfrm>
            <a:off x="4930371" y="240970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4" name="円/楕円 133"/>
          <p:cNvSpPr>
            <a:spLocks noChangeAspect="1"/>
          </p:cNvSpPr>
          <p:nvPr/>
        </p:nvSpPr>
        <p:spPr>
          <a:xfrm>
            <a:off x="5369019" y="221804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5" name="円/楕円 134"/>
          <p:cNvSpPr>
            <a:spLocks noChangeAspect="1"/>
          </p:cNvSpPr>
          <p:nvPr/>
        </p:nvSpPr>
        <p:spPr>
          <a:xfrm>
            <a:off x="5061606" y="26670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6" name="円/楕円 135"/>
          <p:cNvSpPr>
            <a:spLocks noChangeAspect="1"/>
          </p:cNvSpPr>
          <p:nvPr/>
        </p:nvSpPr>
        <p:spPr>
          <a:xfrm>
            <a:off x="4966659" y="210133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7" name="円/楕円 136"/>
          <p:cNvSpPr>
            <a:spLocks noChangeAspect="1"/>
          </p:cNvSpPr>
          <p:nvPr/>
        </p:nvSpPr>
        <p:spPr>
          <a:xfrm>
            <a:off x="5109778" y="190954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8" name="円/楕円 137"/>
          <p:cNvSpPr>
            <a:spLocks noChangeAspect="1"/>
          </p:cNvSpPr>
          <p:nvPr/>
        </p:nvSpPr>
        <p:spPr>
          <a:xfrm>
            <a:off x="5165680" y="259361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9" name="円/楕円 138"/>
          <p:cNvSpPr>
            <a:spLocks noChangeAspect="1"/>
          </p:cNvSpPr>
          <p:nvPr/>
        </p:nvSpPr>
        <p:spPr>
          <a:xfrm>
            <a:off x="5275416" y="264404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0" name="円/楕円 139"/>
          <p:cNvSpPr>
            <a:spLocks noChangeAspect="1"/>
          </p:cNvSpPr>
          <p:nvPr/>
        </p:nvSpPr>
        <p:spPr>
          <a:xfrm>
            <a:off x="5189079" y="198139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1" name="円/楕円 140"/>
          <p:cNvSpPr>
            <a:spLocks noChangeAspect="1"/>
          </p:cNvSpPr>
          <p:nvPr/>
        </p:nvSpPr>
        <p:spPr>
          <a:xfrm>
            <a:off x="5299040" y="19958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2" name="円/楕円 141"/>
          <p:cNvSpPr>
            <a:spLocks noChangeAspect="1"/>
          </p:cNvSpPr>
          <p:nvPr/>
        </p:nvSpPr>
        <p:spPr>
          <a:xfrm>
            <a:off x="5314111" y="25593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3" name="円/楕円 142"/>
          <p:cNvSpPr>
            <a:spLocks noChangeAspect="1"/>
          </p:cNvSpPr>
          <p:nvPr/>
        </p:nvSpPr>
        <p:spPr>
          <a:xfrm>
            <a:off x="4932213" y="232167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4" name="円/楕円 143"/>
          <p:cNvSpPr>
            <a:spLocks noChangeAspect="1"/>
          </p:cNvSpPr>
          <p:nvPr/>
        </p:nvSpPr>
        <p:spPr>
          <a:xfrm>
            <a:off x="5351417" y="210282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5" name="円/楕円 144"/>
          <p:cNvSpPr>
            <a:spLocks noChangeAspect="1"/>
          </p:cNvSpPr>
          <p:nvPr/>
        </p:nvSpPr>
        <p:spPr>
          <a:xfrm>
            <a:off x="5012618" y="259145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6" name="円/楕円 145"/>
          <p:cNvSpPr>
            <a:spLocks noChangeAspect="1"/>
          </p:cNvSpPr>
          <p:nvPr/>
        </p:nvSpPr>
        <p:spPr>
          <a:xfrm>
            <a:off x="5197665" y="220949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7" name="円/楕円 146"/>
          <p:cNvSpPr>
            <a:spLocks noChangeAspect="1"/>
          </p:cNvSpPr>
          <p:nvPr/>
        </p:nvSpPr>
        <p:spPr>
          <a:xfrm>
            <a:off x="5006507" y="23853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8" name="円/楕円 147"/>
          <p:cNvSpPr>
            <a:spLocks noChangeAspect="1"/>
          </p:cNvSpPr>
          <p:nvPr/>
        </p:nvSpPr>
        <p:spPr>
          <a:xfrm>
            <a:off x="5119290" y="250689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9" name="円/楕円 148"/>
          <p:cNvSpPr>
            <a:spLocks noChangeAspect="1"/>
          </p:cNvSpPr>
          <p:nvPr/>
        </p:nvSpPr>
        <p:spPr>
          <a:xfrm>
            <a:off x="5007612" y="22948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0" name="円/楕円 149"/>
          <p:cNvSpPr>
            <a:spLocks noChangeAspect="1"/>
          </p:cNvSpPr>
          <p:nvPr/>
        </p:nvSpPr>
        <p:spPr>
          <a:xfrm>
            <a:off x="5128910" y="261676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1" name="円/楕円 150"/>
          <p:cNvSpPr>
            <a:spLocks noChangeAspect="1"/>
          </p:cNvSpPr>
          <p:nvPr/>
        </p:nvSpPr>
        <p:spPr>
          <a:xfrm>
            <a:off x="5266946" y="225800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2" name="円/楕円 151"/>
          <p:cNvSpPr>
            <a:spLocks noChangeAspect="1"/>
          </p:cNvSpPr>
          <p:nvPr/>
        </p:nvSpPr>
        <p:spPr>
          <a:xfrm>
            <a:off x="5120789" y="224720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3" name="円/楕円 152"/>
          <p:cNvSpPr>
            <a:spLocks noChangeAspect="1"/>
          </p:cNvSpPr>
          <p:nvPr/>
        </p:nvSpPr>
        <p:spPr>
          <a:xfrm>
            <a:off x="5303757" y="223538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4" name="円/楕円 153"/>
          <p:cNvSpPr>
            <a:spLocks noChangeAspect="1"/>
          </p:cNvSpPr>
          <p:nvPr/>
        </p:nvSpPr>
        <p:spPr>
          <a:xfrm>
            <a:off x="5106370" y="201133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5" name="円/楕円 154"/>
          <p:cNvSpPr>
            <a:spLocks noChangeAspect="1"/>
          </p:cNvSpPr>
          <p:nvPr/>
        </p:nvSpPr>
        <p:spPr>
          <a:xfrm>
            <a:off x="5219169" y="191999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6" name="円/楕円 155"/>
          <p:cNvSpPr>
            <a:spLocks noChangeAspect="1"/>
          </p:cNvSpPr>
          <p:nvPr/>
        </p:nvSpPr>
        <p:spPr>
          <a:xfrm>
            <a:off x="5141806" y="215657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7" name="円/楕円 156"/>
          <p:cNvSpPr>
            <a:spLocks noChangeAspect="1"/>
          </p:cNvSpPr>
          <p:nvPr/>
        </p:nvSpPr>
        <p:spPr>
          <a:xfrm>
            <a:off x="3346405" y="18778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8" name="円/楕円 157"/>
          <p:cNvSpPr>
            <a:spLocks noChangeAspect="1"/>
          </p:cNvSpPr>
          <p:nvPr/>
        </p:nvSpPr>
        <p:spPr>
          <a:xfrm>
            <a:off x="3435305" y="20218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9" name="円/楕円 158"/>
          <p:cNvSpPr>
            <a:spLocks noChangeAspect="1"/>
          </p:cNvSpPr>
          <p:nvPr/>
        </p:nvSpPr>
        <p:spPr>
          <a:xfrm>
            <a:off x="3588011" y="21502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0" name="円/楕円 159"/>
          <p:cNvSpPr>
            <a:spLocks noChangeAspect="1"/>
          </p:cNvSpPr>
          <p:nvPr/>
        </p:nvSpPr>
        <p:spPr>
          <a:xfrm>
            <a:off x="3490405" y="187786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1" name="円/楕円 160"/>
          <p:cNvSpPr>
            <a:spLocks noChangeAspect="1"/>
          </p:cNvSpPr>
          <p:nvPr/>
        </p:nvSpPr>
        <p:spPr>
          <a:xfrm>
            <a:off x="3655505" y="203026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2" name="円/楕円 161"/>
          <p:cNvSpPr>
            <a:spLocks noChangeAspect="1"/>
          </p:cNvSpPr>
          <p:nvPr/>
        </p:nvSpPr>
        <p:spPr>
          <a:xfrm>
            <a:off x="3702354" y="215154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3" name="円/楕円 162"/>
          <p:cNvSpPr>
            <a:spLocks noChangeAspect="1"/>
          </p:cNvSpPr>
          <p:nvPr/>
        </p:nvSpPr>
        <p:spPr>
          <a:xfrm>
            <a:off x="3717524" y="199196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4" name="円/楕円 163"/>
          <p:cNvSpPr>
            <a:spLocks noChangeAspect="1"/>
          </p:cNvSpPr>
          <p:nvPr/>
        </p:nvSpPr>
        <p:spPr>
          <a:xfrm>
            <a:off x="3542581" y="202881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5" name="円/楕円 164"/>
          <p:cNvSpPr>
            <a:spLocks noChangeAspect="1"/>
          </p:cNvSpPr>
          <p:nvPr/>
        </p:nvSpPr>
        <p:spPr>
          <a:xfrm>
            <a:off x="3561631" y="225604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6" name="円/楕円 165"/>
          <p:cNvSpPr>
            <a:spLocks noChangeAspect="1"/>
          </p:cNvSpPr>
          <p:nvPr/>
        </p:nvSpPr>
        <p:spPr>
          <a:xfrm>
            <a:off x="3355484" y="175064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7" name="円/楕円 166"/>
          <p:cNvSpPr>
            <a:spLocks noChangeAspect="1"/>
          </p:cNvSpPr>
          <p:nvPr/>
        </p:nvSpPr>
        <p:spPr>
          <a:xfrm>
            <a:off x="3621413" y="20491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8" name="円/楕円 167"/>
          <p:cNvSpPr>
            <a:spLocks noChangeAspect="1"/>
          </p:cNvSpPr>
          <p:nvPr/>
        </p:nvSpPr>
        <p:spPr>
          <a:xfrm>
            <a:off x="3500006" y="170724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9" name="円/楕円 168"/>
          <p:cNvSpPr>
            <a:spLocks noChangeAspect="1"/>
          </p:cNvSpPr>
          <p:nvPr/>
        </p:nvSpPr>
        <p:spPr>
          <a:xfrm>
            <a:off x="3577514" y="17897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0" name="円/楕円 169"/>
          <p:cNvSpPr>
            <a:spLocks noChangeAspect="1"/>
          </p:cNvSpPr>
          <p:nvPr/>
        </p:nvSpPr>
        <p:spPr>
          <a:xfrm>
            <a:off x="3645763" y="188305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1" name="円/楕円 170"/>
          <p:cNvSpPr>
            <a:spLocks noChangeAspect="1"/>
          </p:cNvSpPr>
          <p:nvPr/>
        </p:nvSpPr>
        <p:spPr>
          <a:xfrm>
            <a:off x="3726739" y="208253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2" name="円/楕円 171"/>
          <p:cNvSpPr>
            <a:spLocks noChangeAspect="1"/>
          </p:cNvSpPr>
          <p:nvPr/>
        </p:nvSpPr>
        <p:spPr>
          <a:xfrm>
            <a:off x="3302360" y="18980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3" name="円/楕円 172"/>
          <p:cNvSpPr>
            <a:spLocks noChangeAspect="1"/>
          </p:cNvSpPr>
          <p:nvPr/>
        </p:nvSpPr>
        <p:spPr>
          <a:xfrm>
            <a:off x="3327255" y="2132497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4" name="円/楕円 173"/>
          <p:cNvSpPr>
            <a:spLocks noChangeAspect="1"/>
          </p:cNvSpPr>
          <p:nvPr/>
        </p:nvSpPr>
        <p:spPr>
          <a:xfrm>
            <a:off x="3529212" y="240562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5" name="円/楕円 174"/>
          <p:cNvSpPr>
            <a:spLocks noChangeAspect="1"/>
          </p:cNvSpPr>
          <p:nvPr/>
        </p:nvSpPr>
        <p:spPr>
          <a:xfrm>
            <a:off x="3460356" y="177926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6" name="円/楕円 175"/>
          <p:cNvSpPr>
            <a:spLocks noChangeAspect="1"/>
          </p:cNvSpPr>
          <p:nvPr/>
        </p:nvSpPr>
        <p:spPr>
          <a:xfrm>
            <a:off x="3336289" y="223239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7" name="円/楕円 176"/>
          <p:cNvSpPr>
            <a:spLocks noChangeAspect="1"/>
          </p:cNvSpPr>
          <p:nvPr/>
        </p:nvSpPr>
        <p:spPr>
          <a:xfrm>
            <a:off x="3473056" y="210246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8" name="円/楕円 177"/>
          <p:cNvSpPr>
            <a:spLocks noChangeAspect="1"/>
          </p:cNvSpPr>
          <p:nvPr/>
        </p:nvSpPr>
        <p:spPr>
          <a:xfrm>
            <a:off x="3394847" y="215935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9" name="円/楕円 178"/>
          <p:cNvSpPr>
            <a:spLocks noChangeAspect="1"/>
          </p:cNvSpPr>
          <p:nvPr/>
        </p:nvSpPr>
        <p:spPr>
          <a:xfrm>
            <a:off x="3398709" y="187204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0" name="円/楕円 179"/>
          <p:cNvSpPr>
            <a:spLocks noChangeAspect="1"/>
          </p:cNvSpPr>
          <p:nvPr/>
        </p:nvSpPr>
        <p:spPr>
          <a:xfrm>
            <a:off x="3386555" y="168204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1" name="円/楕円 180"/>
          <p:cNvSpPr>
            <a:spLocks noChangeAspect="1"/>
          </p:cNvSpPr>
          <p:nvPr/>
        </p:nvSpPr>
        <p:spPr>
          <a:xfrm>
            <a:off x="3288586" y="210487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2" name="円/楕円 181"/>
          <p:cNvSpPr>
            <a:spLocks noChangeAspect="1"/>
          </p:cNvSpPr>
          <p:nvPr/>
        </p:nvSpPr>
        <p:spPr>
          <a:xfrm>
            <a:off x="3727234" y="19132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3" name="円/楕円 182"/>
          <p:cNvSpPr>
            <a:spLocks noChangeAspect="1"/>
          </p:cNvSpPr>
          <p:nvPr/>
        </p:nvSpPr>
        <p:spPr>
          <a:xfrm>
            <a:off x="3419821" y="236223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4" name="円/楕円 183"/>
          <p:cNvSpPr>
            <a:spLocks noChangeAspect="1"/>
          </p:cNvSpPr>
          <p:nvPr/>
        </p:nvSpPr>
        <p:spPr>
          <a:xfrm>
            <a:off x="3324874" y="179650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5" name="円/楕円 184"/>
          <p:cNvSpPr>
            <a:spLocks noChangeAspect="1"/>
          </p:cNvSpPr>
          <p:nvPr/>
        </p:nvSpPr>
        <p:spPr>
          <a:xfrm>
            <a:off x="3467993" y="160471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6" name="円/楕円 185"/>
          <p:cNvSpPr>
            <a:spLocks noChangeAspect="1"/>
          </p:cNvSpPr>
          <p:nvPr/>
        </p:nvSpPr>
        <p:spPr>
          <a:xfrm>
            <a:off x="3523895" y="228878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7" name="円/楕円 186"/>
          <p:cNvSpPr>
            <a:spLocks noChangeAspect="1"/>
          </p:cNvSpPr>
          <p:nvPr/>
        </p:nvSpPr>
        <p:spPr>
          <a:xfrm>
            <a:off x="3633631" y="23392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8" name="円/楕円 187"/>
          <p:cNvSpPr>
            <a:spLocks noChangeAspect="1"/>
          </p:cNvSpPr>
          <p:nvPr/>
        </p:nvSpPr>
        <p:spPr>
          <a:xfrm>
            <a:off x="3547294" y="167656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9" name="円/楕円 188"/>
          <p:cNvSpPr>
            <a:spLocks noChangeAspect="1"/>
          </p:cNvSpPr>
          <p:nvPr/>
        </p:nvSpPr>
        <p:spPr>
          <a:xfrm>
            <a:off x="3657255" y="16910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0" name="円/楕円 189"/>
          <p:cNvSpPr>
            <a:spLocks noChangeAspect="1"/>
          </p:cNvSpPr>
          <p:nvPr/>
        </p:nvSpPr>
        <p:spPr>
          <a:xfrm>
            <a:off x="3672326" y="22545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1" name="円/楕円 190"/>
          <p:cNvSpPr>
            <a:spLocks noChangeAspect="1"/>
          </p:cNvSpPr>
          <p:nvPr/>
        </p:nvSpPr>
        <p:spPr>
          <a:xfrm>
            <a:off x="3290428" y="201684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2" name="円/楕円 191"/>
          <p:cNvSpPr>
            <a:spLocks noChangeAspect="1"/>
          </p:cNvSpPr>
          <p:nvPr/>
        </p:nvSpPr>
        <p:spPr>
          <a:xfrm>
            <a:off x="3709632" y="179799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3" name="円/楕円 192"/>
          <p:cNvSpPr>
            <a:spLocks noChangeAspect="1"/>
          </p:cNvSpPr>
          <p:nvPr/>
        </p:nvSpPr>
        <p:spPr>
          <a:xfrm>
            <a:off x="3370833" y="228662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4" name="円/楕円 193"/>
          <p:cNvSpPr>
            <a:spLocks noChangeAspect="1"/>
          </p:cNvSpPr>
          <p:nvPr/>
        </p:nvSpPr>
        <p:spPr>
          <a:xfrm>
            <a:off x="3555880" y="190466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5" name="円/楕円 194"/>
          <p:cNvSpPr>
            <a:spLocks noChangeAspect="1"/>
          </p:cNvSpPr>
          <p:nvPr/>
        </p:nvSpPr>
        <p:spPr>
          <a:xfrm>
            <a:off x="3364722" y="20805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6" name="円/楕円 195"/>
          <p:cNvSpPr>
            <a:spLocks noChangeAspect="1"/>
          </p:cNvSpPr>
          <p:nvPr/>
        </p:nvSpPr>
        <p:spPr>
          <a:xfrm>
            <a:off x="3477505" y="22020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7" name="円/楕円 196"/>
          <p:cNvSpPr>
            <a:spLocks noChangeAspect="1"/>
          </p:cNvSpPr>
          <p:nvPr/>
        </p:nvSpPr>
        <p:spPr>
          <a:xfrm>
            <a:off x="3365827" y="199004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8" name="円/楕円 197"/>
          <p:cNvSpPr>
            <a:spLocks noChangeAspect="1"/>
          </p:cNvSpPr>
          <p:nvPr/>
        </p:nvSpPr>
        <p:spPr>
          <a:xfrm>
            <a:off x="3487125" y="231193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9" name="円/楕円 198"/>
          <p:cNvSpPr>
            <a:spLocks noChangeAspect="1"/>
          </p:cNvSpPr>
          <p:nvPr/>
        </p:nvSpPr>
        <p:spPr>
          <a:xfrm>
            <a:off x="3625161" y="19531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0" name="円/楕円 199"/>
          <p:cNvSpPr>
            <a:spLocks noChangeAspect="1"/>
          </p:cNvSpPr>
          <p:nvPr/>
        </p:nvSpPr>
        <p:spPr>
          <a:xfrm>
            <a:off x="3479004" y="194237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1" name="円/楕円 200"/>
          <p:cNvSpPr>
            <a:spLocks noChangeAspect="1"/>
          </p:cNvSpPr>
          <p:nvPr/>
        </p:nvSpPr>
        <p:spPr>
          <a:xfrm>
            <a:off x="3661972" y="193055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2" name="円/楕円 201"/>
          <p:cNvSpPr>
            <a:spLocks noChangeAspect="1"/>
          </p:cNvSpPr>
          <p:nvPr/>
        </p:nvSpPr>
        <p:spPr>
          <a:xfrm>
            <a:off x="3464585" y="170650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3" name="円/楕円 202"/>
          <p:cNvSpPr>
            <a:spLocks noChangeAspect="1"/>
          </p:cNvSpPr>
          <p:nvPr/>
        </p:nvSpPr>
        <p:spPr>
          <a:xfrm>
            <a:off x="3577384" y="161516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4" name="円/楕円 203"/>
          <p:cNvSpPr>
            <a:spLocks noChangeAspect="1"/>
          </p:cNvSpPr>
          <p:nvPr/>
        </p:nvSpPr>
        <p:spPr>
          <a:xfrm>
            <a:off x="3500021" y="185174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208" name="グループ化 207"/>
          <p:cNvGrpSpPr/>
          <p:nvPr/>
        </p:nvGrpSpPr>
        <p:grpSpPr>
          <a:xfrm>
            <a:off x="737401" y="1951607"/>
            <a:ext cx="3347391" cy="4670720"/>
            <a:chOff x="737401" y="1951607"/>
            <a:chExt cx="3347391" cy="4670720"/>
          </a:xfrm>
        </p:grpSpPr>
        <p:sp>
          <p:nvSpPr>
            <p:cNvPr id="206" name="右矢印 205"/>
            <p:cNvSpPr/>
            <p:nvPr/>
          </p:nvSpPr>
          <p:spPr>
            <a:xfrm>
              <a:off x="3277041" y="4172214"/>
              <a:ext cx="690282" cy="534795"/>
            </a:xfrm>
            <a:prstGeom prst="rightArrow">
              <a:avLst/>
            </a:prstGeom>
            <a:gradFill>
              <a:gsLst>
                <a:gs pos="0">
                  <a:srgbClr val="A4D642">
                    <a:lumMod val="98000"/>
                    <a:lumOff val="2000"/>
                  </a:srgbClr>
                </a:gs>
                <a:gs pos="50000">
                  <a:srgbClr val="A4D642"/>
                </a:gs>
                <a:gs pos="100000">
                  <a:srgbClr val="A4D642">
                    <a:lumMod val="99000"/>
                  </a:srgb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7" name="右矢印 206"/>
            <p:cNvSpPr/>
            <p:nvPr/>
          </p:nvSpPr>
          <p:spPr>
            <a:xfrm flipH="1">
              <a:off x="795387" y="4681141"/>
              <a:ext cx="661961" cy="534795"/>
            </a:xfrm>
            <a:prstGeom prst="rightArrow">
              <a:avLst/>
            </a:prstGeom>
            <a:gradFill>
              <a:gsLst>
                <a:gs pos="0">
                  <a:srgbClr val="A4D642">
                    <a:lumMod val="98000"/>
                    <a:lumOff val="2000"/>
                  </a:srgbClr>
                </a:gs>
                <a:gs pos="50000">
                  <a:srgbClr val="A4D642"/>
                </a:gs>
                <a:gs pos="100000">
                  <a:srgbClr val="A4D642">
                    <a:lumMod val="99000"/>
                  </a:srgb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5" name="角丸四角形 204"/>
            <p:cNvSpPr/>
            <p:nvPr/>
          </p:nvSpPr>
          <p:spPr>
            <a:xfrm>
              <a:off x="1448076" y="4184325"/>
              <a:ext cx="1867833" cy="968037"/>
            </a:xfrm>
            <a:prstGeom prst="roundRect">
              <a:avLst>
                <a:gd name="adj" fmla="val 26526"/>
              </a:avLst>
            </a:prstGeom>
            <a:gradFill flip="none" rotWithShape="1">
              <a:gsLst>
                <a:gs pos="0">
                  <a:srgbClr val="F89708"/>
                </a:gs>
                <a:gs pos="100000">
                  <a:srgbClr val="FE3E0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88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/>
            <p:cNvSpPr txBox="1"/>
            <p:nvPr/>
          </p:nvSpPr>
          <p:spPr>
            <a:xfrm>
              <a:off x="1514690" y="3415554"/>
              <a:ext cx="1733168" cy="461665"/>
            </a:xfrm>
            <a:prstGeom prst="rect">
              <a:avLst/>
            </a:prstGeom>
            <a:gradFill>
              <a:gsLst>
                <a:gs pos="0">
                  <a:srgbClr val="C00000">
                    <a:lumMod val="98000"/>
                    <a:lumOff val="2000"/>
                  </a:srgbClr>
                </a:gs>
                <a:gs pos="50000">
                  <a:srgbClr val="C00000"/>
                </a:gs>
                <a:gs pos="100000">
                  <a:srgbClr val="C00000">
                    <a:lumMod val="99000"/>
                  </a:srgbClr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High energy</a:t>
              </a:r>
              <a:endParaRPr kumimoji="1" lang="ja-JP" altLang="en-US" sz="2400" dirty="0"/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737401" y="5605155"/>
              <a:ext cx="33473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smtClean="0"/>
                <a:t>Nuclear transparency</a:t>
              </a:r>
              <a:endParaRPr kumimoji="1" lang="ja-JP" altLang="en-US" sz="2800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1043576" y="6160662"/>
              <a:ext cx="27350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 smtClean="0"/>
                <a:t>net-baryon #: small</a:t>
              </a:r>
            </a:p>
          </p:txBody>
        </p:sp>
        <p:sp>
          <p:nvSpPr>
            <p:cNvPr id="9" name="円/楕円 8"/>
            <p:cNvSpPr>
              <a:spLocks noChangeAspect="1"/>
            </p:cNvSpPr>
            <p:nvPr/>
          </p:nvSpPr>
          <p:spPr>
            <a:xfrm>
              <a:off x="1370861" y="45641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" name="円/楕円 9"/>
            <p:cNvSpPr>
              <a:spLocks noChangeAspect="1"/>
            </p:cNvSpPr>
            <p:nvPr/>
          </p:nvSpPr>
          <p:spPr>
            <a:xfrm>
              <a:off x="1459761" y="47081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" name="円/楕円 10"/>
            <p:cNvSpPr>
              <a:spLocks noChangeAspect="1"/>
            </p:cNvSpPr>
            <p:nvPr/>
          </p:nvSpPr>
          <p:spPr>
            <a:xfrm>
              <a:off x="1612467" y="4836554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2" name="円/楕円 11"/>
            <p:cNvSpPr>
              <a:spLocks noChangeAspect="1"/>
            </p:cNvSpPr>
            <p:nvPr/>
          </p:nvSpPr>
          <p:spPr>
            <a:xfrm>
              <a:off x="1514861" y="45641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3" name="円/楕円 12"/>
            <p:cNvSpPr>
              <a:spLocks noChangeAspect="1"/>
            </p:cNvSpPr>
            <p:nvPr/>
          </p:nvSpPr>
          <p:spPr>
            <a:xfrm>
              <a:off x="1679961" y="47165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4" name="円/楕円 13"/>
            <p:cNvSpPr>
              <a:spLocks noChangeAspect="1"/>
            </p:cNvSpPr>
            <p:nvPr/>
          </p:nvSpPr>
          <p:spPr>
            <a:xfrm>
              <a:off x="1726810" y="483781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5" name="円/楕円 14"/>
            <p:cNvSpPr>
              <a:spLocks noChangeAspect="1"/>
            </p:cNvSpPr>
            <p:nvPr/>
          </p:nvSpPr>
          <p:spPr>
            <a:xfrm>
              <a:off x="1741980" y="467822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6" name="円/楕円 15"/>
            <p:cNvSpPr>
              <a:spLocks noChangeAspect="1"/>
            </p:cNvSpPr>
            <p:nvPr/>
          </p:nvSpPr>
          <p:spPr>
            <a:xfrm>
              <a:off x="1567037" y="471507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7" name="円/楕円 16"/>
            <p:cNvSpPr>
              <a:spLocks noChangeAspect="1"/>
            </p:cNvSpPr>
            <p:nvPr/>
          </p:nvSpPr>
          <p:spPr>
            <a:xfrm>
              <a:off x="1586087" y="494230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8" name="円/楕円 17"/>
            <p:cNvSpPr>
              <a:spLocks noChangeAspect="1"/>
            </p:cNvSpPr>
            <p:nvPr/>
          </p:nvSpPr>
          <p:spPr>
            <a:xfrm>
              <a:off x="1379940" y="44369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9" name="円/楕円 18"/>
            <p:cNvSpPr>
              <a:spLocks noChangeAspect="1"/>
            </p:cNvSpPr>
            <p:nvPr/>
          </p:nvSpPr>
          <p:spPr>
            <a:xfrm>
              <a:off x="1645869" y="47353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0" name="円/楕円 19"/>
            <p:cNvSpPr>
              <a:spLocks noChangeAspect="1"/>
            </p:cNvSpPr>
            <p:nvPr/>
          </p:nvSpPr>
          <p:spPr>
            <a:xfrm>
              <a:off x="1524462" y="4393504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1" name="円/楕円 20"/>
            <p:cNvSpPr>
              <a:spLocks noChangeAspect="1"/>
            </p:cNvSpPr>
            <p:nvPr/>
          </p:nvSpPr>
          <p:spPr>
            <a:xfrm>
              <a:off x="1601970" y="44759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2" name="円/楕円 21"/>
            <p:cNvSpPr>
              <a:spLocks noChangeAspect="1"/>
            </p:cNvSpPr>
            <p:nvPr/>
          </p:nvSpPr>
          <p:spPr>
            <a:xfrm>
              <a:off x="1670219" y="456931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" name="円/楕円 22"/>
            <p:cNvSpPr>
              <a:spLocks noChangeAspect="1"/>
            </p:cNvSpPr>
            <p:nvPr/>
          </p:nvSpPr>
          <p:spPr>
            <a:xfrm>
              <a:off x="1751195" y="476879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" name="円/楕円 23"/>
            <p:cNvSpPr>
              <a:spLocks noChangeAspect="1"/>
            </p:cNvSpPr>
            <p:nvPr/>
          </p:nvSpPr>
          <p:spPr>
            <a:xfrm>
              <a:off x="1326816" y="45842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" name="円/楕円 24"/>
            <p:cNvSpPr>
              <a:spLocks noChangeAspect="1"/>
            </p:cNvSpPr>
            <p:nvPr/>
          </p:nvSpPr>
          <p:spPr>
            <a:xfrm>
              <a:off x="1351711" y="4818761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" name="円/楕円 25"/>
            <p:cNvSpPr>
              <a:spLocks noChangeAspect="1"/>
            </p:cNvSpPr>
            <p:nvPr/>
          </p:nvSpPr>
          <p:spPr>
            <a:xfrm>
              <a:off x="1553668" y="509189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" name="円/楕円 26"/>
            <p:cNvSpPr>
              <a:spLocks noChangeAspect="1"/>
            </p:cNvSpPr>
            <p:nvPr/>
          </p:nvSpPr>
          <p:spPr>
            <a:xfrm>
              <a:off x="1484812" y="446553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" name="円/楕円 27"/>
            <p:cNvSpPr>
              <a:spLocks noChangeAspect="1"/>
            </p:cNvSpPr>
            <p:nvPr/>
          </p:nvSpPr>
          <p:spPr>
            <a:xfrm>
              <a:off x="1360745" y="491866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" name="円/楕円 28"/>
            <p:cNvSpPr>
              <a:spLocks noChangeAspect="1"/>
            </p:cNvSpPr>
            <p:nvPr/>
          </p:nvSpPr>
          <p:spPr>
            <a:xfrm>
              <a:off x="1497512" y="4788724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" name="円/楕円 29"/>
            <p:cNvSpPr>
              <a:spLocks noChangeAspect="1"/>
            </p:cNvSpPr>
            <p:nvPr/>
          </p:nvSpPr>
          <p:spPr>
            <a:xfrm>
              <a:off x="1419303" y="484561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1" name="円/楕円 30"/>
            <p:cNvSpPr>
              <a:spLocks noChangeAspect="1"/>
            </p:cNvSpPr>
            <p:nvPr/>
          </p:nvSpPr>
          <p:spPr>
            <a:xfrm>
              <a:off x="1423165" y="455831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2" name="円/楕円 31"/>
            <p:cNvSpPr>
              <a:spLocks noChangeAspect="1"/>
            </p:cNvSpPr>
            <p:nvPr/>
          </p:nvSpPr>
          <p:spPr>
            <a:xfrm>
              <a:off x="1411011" y="4368305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3" name="円/楕円 32"/>
            <p:cNvSpPr>
              <a:spLocks noChangeAspect="1"/>
            </p:cNvSpPr>
            <p:nvPr/>
          </p:nvSpPr>
          <p:spPr>
            <a:xfrm>
              <a:off x="1313042" y="479114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4" name="円/楕円 33"/>
            <p:cNvSpPr>
              <a:spLocks noChangeAspect="1"/>
            </p:cNvSpPr>
            <p:nvPr/>
          </p:nvSpPr>
          <p:spPr>
            <a:xfrm>
              <a:off x="1962958" y="4446929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5" name="円/楕円 34"/>
            <p:cNvSpPr>
              <a:spLocks noChangeAspect="1"/>
            </p:cNvSpPr>
            <p:nvPr/>
          </p:nvSpPr>
          <p:spPr>
            <a:xfrm>
              <a:off x="1444277" y="504850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6" name="円/楕円 35"/>
            <p:cNvSpPr>
              <a:spLocks noChangeAspect="1"/>
            </p:cNvSpPr>
            <p:nvPr/>
          </p:nvSpPr>
          <p:spPr>
            <a:xfrm>
              <a:off x="1349330" y="448277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7" name="円/楕円 36"/>
            <p:cNvSpPr>
              <a:spLocks noChangeAspect="1"/>
            </p:cNvSpPr>
            <p:nvPr/>
          </p:nvSpPr>
          <p:spPr>
            <a:xfrm>
              <a:off x="1492449" y="429098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8" name="円/楕円 37"/>
            <p:cNvSpPr>
              <a:spLocks noChangeAspect="1"/>
            </p:cNvSpPr>
            <p:nvPr/>
          </p:nvSpPr>
          <p:spPr>
            <a:xfrm>
              <a:off x="1548351" y="497505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9" name="円/楕円 38"/>
            <p:cNvSpPr>
              <a:spLocks noChangeAspect="1"/>
            </p:cNvSpPr>
            <p:nvPr/>
          </p:nvSpPr>
          <p:spPr>
            <a:xfrm>
              <a:off x="1658087" y="502547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0" name="円/楕円 39"/>
            <p:cNvSpPr>
              <a:spLocks noChangeAspect="1"/>
            </p:cNvSpPr>
            <p:nvPr/>
          </p:nvSpPr>
          <p:spPr>
            <a:xfrm>
              <a:off x="1571750" y="436283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1" name="円/楕円 40"/>
            <p:cNvSpPr>
              <a:spLocks noChangeAspect="1"/>
            </p:cNvSpPr>
            <p:nvPr/>
          </p:nvSpPr>
          <p:spPr>
            <a:xfrm>
              <a:off x="1681711" y="43773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2" name="円/楕円 41"/>
            <p:cNvSpPr>
              <a:spLocks noChangeAspect="1"/>
            </p:cNvSpPr>
            <p:nvPr/>
          </p:nvSpPr>
          <p:spPr>
            <a:xfrm>
              <a:off x="1696782" y="49407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3" name="円/楕円 42"/>
            <p:cNvSpPr>
              <a:spLocks noChangeAspect="1"/>
            </p:cNvSpPr>
            <p:nvPr/>
          </p:nvSpPr>
          <p:spPr>
            <a:xfrm>
              <a:off x="1314884" y="470311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4" name="円/楕円 43"/>
            <p:cNvSpPr>
              <a:spLocks noChangeAspect="1"/>
            </p:cNvSpPr>
            <p:nvPr/>
          </p:nvSpPr>
          <p:spPr>
            <a:xfrm>
              <a:off x="1734088" y="448426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5" name="円/楕円 44"/>
            <p:cNvSpPr>
              <a:spLocks noChangeAspect="1"/>
            </p:cNvSpPr>
            <p:nvPr/>
          </p:nvSpPr>
          <p:spPr>
            <a:xfrm>
              <a:off x="1395289" y="497288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6" name="円/楕円 45"/>
            <p:cNvSpPr>
              <a:spLocks noChangeAspect="1"/>
            </p:cNvSpPr>
            <p:nvPr/>
          </p:nvSpPr>
          <p:spPr>
            <a:xfrm>
              <a:off x="1580336" y="4590929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9" name="円/楕円 48"/>
            <p:cNvSpPr>
              <a:spLocks noChangeAspect="1"/>
            </p:cNvSpPr>
            <p:nvPr/>
          </p:nvSpPr>
          <p:spPr>
            <a:xfrm>
              <a:off x="1389178" y="47668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0" name="円/楕円 49"/>
            <p:cNvSpPr>
              <a:spLocks noChangeAspect="1"/>
            </p:cNvSpPr>
            <p:nvPr/>
          </p:nvSpPr>
          <p:spPr>
            <a:xfrm>
              <a:off x="1501961" y="488833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1" name="円/楕円 50"/>
            <p:cNvSpPr>
              <a:spLocks noChangeAspect="1"/>
            </p:cNvSpPr>
            <p:nvPr/>
          </p:nvSpPr>
          <p:spPr>
            <a:xfrm>
              <a:off x="1390283" y="46763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2" name="円/楕円 51"/>
            <p:cNvSpPr>
              <a:spLocks noChangeAspect="1"/>
            </p:cNvSpPr>
            <p:nvPr/>
          </p:nvSpPr>
          <p:spPr>
            <a:xfrm>
              <a:off x="1511581" y="499819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3" name="円/楕円 52"/>
            <p:cNvSpPr>
              <a:spLocks noChangeAspect="1"/>
            </p:cNvSpPr>
            <p:nvPr/>
          </p:nvSpPr>
          <p:spPr>
            <a:xfrm>
              <a:off x="1649617" y="463943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4" name="円/楕円 53"/>
            <p:cNvSpPr>
              <a:spLocks noChangeAspect="1"/>
            </p:cNvSpPr>
            <p:nvPr/>
          </p:nvSpPr>
          <p:spPr>
            <a:xfrm>
              <a:off x="1503460" y="462864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5" name="円/楕円 54"/>
            <p:cNvSpPr>
              <a:spLocks noChangeAspect="1"/>
            </p:cNvSpPr>
            <p:nvPr/>
          </p:nvSpPr>
          <p:spPr>
            <a:xfrm>
              <a:off x="1988942" y="4807629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6" name="円/楕円 55"/>
            <p:cNvSpPr>
              <a:spLocks noChangeAspect="1"/>
            </p:cNvSpPr>
            <p:nvPr/>
          </p:nvSpPr>
          <p:spPr>
            <a:xfrm>
              <a:off x="1489041" y="439277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7" name="円/楕円 56"/>
            <p:cNvSpPr>
              <a:spLocks noChangeAspect="1"/>
            </p:cNvSpPr>
            <p:nvPr/>
          </p:nvSpPr>
          <p:spPr>
            <a:xfrm>
              <a:off x="1601840" y="430143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8" name="円/楕円 57"/>
            <p:cNvSpPr>
              <a:spLocks noChangeAspect="1"/>
            </p:cNvSpPr>
            <p:nvPr/>
          </p:nvSpPr>
          <p:spPr>
            <a:xfrm>
              <a:off x="1524477" y="453801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9" name="円/楕円 58"/>
            <p:cNvSpPr>
              <a:spLocks noChangeAspect="1"/>
            </p:cNvSpPr>
            <p:nvPr/>
          </p:nvSpPr>
          <p:spPr>
            <a:xfrm>
              <a:off x="2906645" y="44201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0" name="円/楕円 59"/>
            <p:cNvSpPr>
              <a:spLocks noChangeAspect="1"/>
            </p:cNvSpPr>
            <p:nvPr/>
          </p:nvSpPr>
          <p:spPr>
            <a:xfrm>
              <a:off x="2995545" y="45641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1" name="円/楕円 60"/>
            <p:cNvSpPr>
              <a:spLocks noChangeAspect="1"/>
            </p:cNvSpPr>
            <p:nvPr/>
          </p:nvSpPr>
          <p:spPr>
            <a:xfrm>
              <a:off x="3148251" y="4692554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2" name="円/楕円 61"/>
            <p:cNvSpPr>
              <a:spLocks noChangeAspect="1"/>
            </p:cNvSpPr>
            <p:nvPr/>
          </p:nvSpPr>
          <p:spPr>
            <a:xfrm>
              <a:off x="3050645" y="44201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3" name="円/楕円 62"/>
            <p:cNvSpPr>
              <a:spLocks noChangeAspect="1"/>
            </p:cNvSpPr>
            <p:nvPr/>
          </p:nvSpPr>
          <p:spPr>
            <a:xfrm>
              <a:off x="3215745" y="45725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4" name="円/楕円 63"/>
            <p:cNvSpPr>
              <a:spLocks noChangeAspect="1"/>
            </p:cNvSpPr>
            <p:nvPr/>
          </p:nvSpPr>
          <p:spPr>
            <a:xfrm>
              <a:off x="3262594" y="469381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5" name="円/楕円 64"/>
            <p:cNvSpPr>
              <a:spLocks noChangeAspect="1"/>
            </p:cNvSpPr>
            <p:nvPr/>
          </p:nvSpPr>
          <p:spPr>
            <a:xfrm>
              <a:off x="3277764" y="453422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6" name="円/楕円 65"/>
            <p:cNvSpPr>
              <a:spLocks noChangeAspect="1"/>
            </p:cNvSpPr>
            <p:nvPr/>
          </p:nvSpPr>
          <p:spPr>
            <a:xfrm>
              <a:off x="3102821" y="457107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7" name="円/楕円 66"/>
            <p:cNvSpPr>
              <a:spLocks noChangeAspect="1"/>
            </p:cNvSpPr>
            <p:nvPr/>
          </p:nvSpPr>
          <p:spPr>
            <a:xfrm>
              <a:off x="3121871" y="479830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8" name="円/楕円 67"/>
            <p:cNvSpPr>
              <a:spLocks noChangeAspect="1"/>
            </p:cNvSpPr>
            <p:nvPr/>
          </p:nvSpPr>
          <p:spPr>
            <a:xfrm>
              <a:off x="2915724" y="42929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9" name="円/楕円 68"/>
            <p:cNvSpPr>
              <a:spLocks noChangeAspect="1"/>
            </p:cNvSpPr>
            <p:nvPr/>
          </p:nvSpPr>
          <p:spPr>
            <a:xfrm>
              <a:off x="3181653" y="45913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0" name="円/楕円 69"/>
            <p:cNvSpPr>
              <a:spLocks noChangeAspect="1"/>
            </p:cNvSpPr>
            <p:nvPr/>
          </p:nvSpPr>
          <p:spPr>
            <a:xfrm>
              <a:off x="3060246" y="4249504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1" name="円/楕円 70"/>
            <p:cNvSpPr>
              <a:spLocks noChangeAspect="1"/>
            </p:cNvSpPr>
            <p:nvPr/>
          </p:nvSpPr>
          <p:spPr>
            <a:xfrm>
              <a:off x="3137754" y="43319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2" name="円/楕円 71"/>
            <p:cNvSpPr>
              <a:spLocks noChangeAspect="1"/>
            </p:cNvSpPr>
            <p:nvPr/>
          </p:nvSpPr>
          <p:spPr>
            <a:xfrm>
              <a:off x="3206003" y="442531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3" name="円/楕円 72"/>
            <p:cNvSpPr>
              <a:spLocks noChangeAspect="1"/>
            </p:cNvSpPr>
            <p:nvPr/>
          </p:nvSpPr>
          <p:spPr>
            <a:xfrm>
              <a:off x="3286979" y="462479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4" name="円/楕円 73"/>
            <p:cNvSpPr>
              <a:spLocks noChangeAspect="1"/>
            </p:cNvSpPr>
            <p:nvPr/>
          </p:nvSpPr>
          <p:spPr>
            <a:xfrm>
              <a:off x="2862600" y="44402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5" name="円/楕円 74"/>
            <p:cNvSpPr>
              <a:spLocks noChangeAspect="1"/>
            </p:cNvSpPr>
            <p:nvPr/>
          </p:nvSpPr>
          <p:spPr>
            <a:xfrm>
              <a:off x="2887495" y="4674761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6" name="円/楕円 75"/>
            <p:cNvSpPr>
              <a:spLocks noChangeAspect="1"/>
            </p:cNvSpPr>
            <p:nvPr/>
          </p:nvSpPr>
          <p:spPr>
            <a:xfrm>
              <a:off x="3089452" y="494789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7" name="円/楕円 76"/>
            <p:cNvSpPr>
              <a:spLocks noChangeAspect="1"/>
            </p:cNvSpPr>
            <p:nvPr/>
          </p:nvSpPr>
          <p:spPr>
            <a:xfrm>
              <a:off x="3020596" y="432153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8" name="円/楕円 77"/>
            <p:cNvSpPr>
              <a:spLocks noChangeAspect="1"/>
            </p:cNvSpPr>
            <p:nvPr/>
          </p:nvSpPr>
          <p:spPr>
            <a:xfrm>
              <a:off x="2896529" y="477466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9" name="円/楕円 78"/>
            <p:cNvSpPr>
              <a:spLocks noChangeAspect="1"/>
            </p:cNvSpPr>
            <p:nvPr/>
          </p:nvSpPr>
          <p:spPr>
            <a:xfrm>
              <a:off x="3033296" y="4644724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0" name="円/楕円 79"/>
            <p:cNvSpPr>
              <a:spLocks noChangeAspect="1"/>
            </p:cNvSpPr>
            <p:nvPr/>
          </p:nvSpPr>
          <p:spPr>
            <a:xfrm>
              <a:off x="2955087" y="470161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1" name="円/楕円 80"/>
            <p:cNvSpPr>
              <a:spLocks noChangeAspect="1"/>
            </p:cNvSpPr>
            <p:nvPr/>
          </p:nvSpPr>
          <p:spPr>
            <a:xfrm>
              <a:off x="2958949" y="441431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" name="円/楕円 81"/>
            <p:cNvSpPr>
              <a:spLocks noChangeAspect="1"/>
            </p:cNvSpPr>
            <p:nvPr/>
          </p:nvSpPr>
          <p:spPr>
            <a:xfrm>
              <a:off x="2946795" y="4224305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3" name="円/楕円 82"/>
            <p:cNvSpPr>
              <a:spLocks noChangeAspect="1"/>
            </p:cNvSpPr>
            <p:nvPr/>
          </p:nvSpPr>
          <p:spPr>
            <a:xfrm>
              <a:off x="2848826" y="464714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4" name="円/楕円 83"/>
            <p:cNvSpPr>
              <a:spLocks noChangeAspect="1"/>
            </p:cNvSpPr>
            <p:nvPr/>
          </p:nvSpPr>
          <p:spPr>
            <a:xfrm>
              <a:off x="3287474" y="445547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5" name="円/楕円 84"/>
            <p:cNvSpPr>
              <a:spLocks noChangeAspect="1"/>
            </p:cNvSpPr>
            <p:nvPr/>
          </p:nvSpPr>
          <p:spPr>
            <a:xfrm>
              <a:off x="2980061" y="490450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6" name="円/楕円 85"/>
            <p:cNvSpPr>
              <a:spLocks noChangeAspect="1"/>
            </p:cNvSpPr>
            <p:nvPr/>
          </p:nvSpPr>
          <p:spPr>
            <a:xfrm>
              <a:off x="2885114" y="433877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7" name="円/楕円 86"/>
            <p:cNvSpPr>
              <a:spLocks noChangeAspect="1"/>
            </p:cNvSpPr>
            <p:nvPr/>
          </p:nvSpPr>
          <p:spPr>
            <a:xfrm>
              <a:off x="3028233" y="414698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8" name="円/楕円 87"/>
            <p:cNvSpPr>
              <a:spLocks noChangeAspect="1"/>
            </p:cNvSpPr>
            <p:nvPr/>
          </p:nvSpPr>
          <p:spPr>
            <a:xfrm>
              <a:off x="3084135" y="483105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9" name="円/楕円 88"/>
            <p:cNvSpPr>
              <a:spLocks noChangeAspect="1"/>
            </p:cNvSpPr>
            <p:nvPr/>
          </p:nvSpPr>
          <p:spPr>
            <a:xfrm>
              <a:off x="3193871" y="488147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0" name="円/楕円 89"/>
            <p:cNvSpPr>
              <a:spLocks noChangeAspect="1"/>
            </p:cNvSpPr>
            <p:nvPr/>
          </p:nvSpPr>
          <p:spPr>
            <a:xfrm>
              <a:off x="3107534" y="421883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1" name="円/楕円 90"/>
            <p:cNvSpPr>
              <a:spLocks noChangeAspect="1"/>
            </p:cNvSpPr>
            <p:nvPr/>
          </p:nvSpPr>
          <p:spPr>
            <a:xfrm>
              <a:off x="3217495" y="42333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2" name="円/楕円 91"/>
            <p:cNvSpPr>
              <a:spLocks noChangeAspect="1"/>
            </p:cNvSpPr>
            <p:nvPr/>
          </p:nvSpPr>
          <p:spPr>
            <a:xfrm>
              <a:off x="3232566" y="47967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3" name="円/楕円 92"/>
            <p:cNvSpPr>
              <a:spLocks noChangeAspect="1"/>
            </p:cNvSpPr>
            <p:nvPr/>
          </p:nvSpPr>
          <p:spPr>
            <a:xfrm>
              <a:off x="2850668" y="455911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4" name="円/楕円 93"/>
            <p:cNvSpPr>
              <a:spLocks noChangeAspect="1"/>
            </p:cNvSpPr>
            <p:nvPr/>
          </p:nvSpPr>
          <p:spPr>
            <a:xfrm>
              <a:off x="3269872" y="434026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5" name="円/楕円 94"/>
            <p:cNvSpPr>
              <a:spLocks noChangeAspect="1"/>
            </p:cNvSpPr>
            <p:nvPr/>
          </p:nvSpPr>
          <p:spPr>
            <a:xfrm>
              <a:off x="2931073" y="482888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6" name="円/楕円 95"/>
            <p:cNvSpPr>
              <a:spLocks noChangeAspect="1"/>
            </p:cNvSpPr>
            <p:nvPr/>
          </p:nvSpPr>
          <p:spPr>
            <a:xfrm>
              <a:off x="3116120" y="4446929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7" name="円/楕円 96"/>
            <p:cNvSpPr>
              <a:spLocks noChangeAspect="1"/>
            </p:cNvSpPr>
            <p:nvPr/>
          </p:nvSpPr>
          <p:spPr>
            <a:xfrm>
              <a:off x="2380508" y="457498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8" name="円/楕円 97"/>
            <p:cNvSpPr>
              <a:spLocks noChangeAspect="1"/>
            </p:cNvSpPr>
            <p:nvPr/>
          </p:nvSpPr>
          <p:spPr>
            <a:xfrm>
              <a:off x="3037745" y="474433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9" name="円/楕円 98"/>
            <p:cNvSpPr>
              <a:spLocks noChangeAspect="1"/>
            </p:cNvSpPr>
            <p:nvPr/>
          </p:nvSpPr>
          <p:spPr>
            <a:xfrm>
              <a:off x="2926067" y="45323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0" name="円/楕円 99"/>
            <p:cNvSpPr>
              <a:spLocks noChangeAspect="1"/>
            </p:cNvSpPr>
            <p:nvPr/>
          </p:nvSpPr>
          <p:spPr>
            <a:xfrm>
              <a:off x="3047365" y="485419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1" name="円/楕円 100"/>
            <p:cNvSpPr>
              <a:spLocks noChangeAspect="1"/>
            </p:cNvSpPr>
            <p:nvPr/>
          </p:nvSpPr>
          <p:spPr>
            <a:xfrm>
              <a:off x="3185401" y="449543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2" name="円/楕円 101"/>
            <p:cNvSpPr>
              <a:spLocks noChangeAspect="1"/>
            </p:cNvSpPr>
            <p:nvPr/>
          </p:nvSpPr>
          <p:spPr>
            <a:xfrm>
              <a:off x="3039244" y="448464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3" name="円/楕円 102"/>
            <p:cNvSpPr>
              <a:spLocks noChangeAspect="1"/>
            </p:cNvSpPr>
            <p:nvPr/>
          </p:nvSpPr>
          <p:spPr>
            <a:xfrm>
              <a:off x="3222212" y="447282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4" name="円/楕円 103"/>
            <p:cNvSpPr>
              <a:spLocks noChangeAspect="1"/>
            </p:cNvSpPr>
            <p:nvPr/>
          </p:nvSpPr>
          <p:spPr>
            <a:xfrm>
              <a:off x="3024825" y="424877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5" name="円/楕円 104"/>
            <p:cNvSpPr>
              <a:spLocks noChangeAspect="1"/>
            </p:cNvSpPr>
            <p:nvPr/>
          </p:nvSpPr>
          <p:spPr>
            <a:xfrm>
              <a:off x="3137624" y="415743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6" name="円/楕円 105"/>
            <p:cNvSpPr>
              <a:spLocks noChangeAspect="1"/>
            </p:cNvSpPr>
            <p:nvPr/>
          </p:nvSpPr>
          <p:spPr>
            <a:xfrm>
              <a:off x="2663898" y="4434295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6" name="曲折矢印 305"/>
            <p:cNvSpPr/>
            <p:nvPr/>
          </p:nvSpPr>
          <p:spPr>
            <a:xfrm rot="16200000" flipH="1">
              <a:off x="1821298" y="1958641"/>
              <a:ext cx="1179593" cy="1165525"/>
            </a:xfrm>
            <a:prstGeom prst="bentArrow">
              <a:avLst>
                <a:gd name="adj1" fmla="val 32939"/>
                <a:gd name="adj2" fmla="val 36566"/>
                <a:gd name="adj3" fmla="val 33461"/>
                <a:gd name="adj4" fmla="val 59172"/>
              </a:avLst>
            </a:prstGeom>
            <a:gradFill>
              <a:gsLst>
                <a:gs pos="0">
                  <a:srgbClr val="C00000">
                    <a:lumMod val="98000"/>
                    <a:lumOff val="2000"/>
                  </a:srgbClr>
                </a:gs>
                <a:gs pos="50000">
                  <a:srgbClr val="CC0000"/>
                </a:gs>
                <a:gs pos="100000">
                  <a:srgbClr val="C00000">
                    <a:lumMod val="99000"/>
                  </a:srgbClr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09" name="グループ化 208"/>
          <p:cNvGrpSpPr/>
          <p:nvPr/>
        </p:nvGrpSpPr>
        <p:grpSpPr>
          <a:xfrm>
            <a:off x="5145585" y="1968514"/>
            <a:ext cx="2722298" cy="4653814"/>
            <a:chOff x="5145585" y="1968514"/>
            <a:chExt cx="2722298" cy="4653814"/>
          </a:xfrm>
        </p:grpSpPr>
        <p:sp>
          <p:nvSpPr>
            <p:cNvPr id="308" name="右矢印 307"/>
            <p:cNvSpPr/>
            <p:nvPr/>
          </p:nvSpPr>
          <p:spPr>
            <a:xfrm>
              <a:off x="5423545" y="4672608"/>
              <a:ext cx="690282" cy="534795"/>
            </a:xfrm>
            <a:prstGeom prst="rightArrow">
              <a:avLst/>
            </a:prstGeom>
            <a:gradFill>
              <a:gsLst>
                <a:gs pos="0">
                  <a:srgbClr val="A4D642">
                    <a:lumMod val="98000"/>
                    <a:lumOff val="2000"/>
                  </a:srgbClr>
                </a:gs>
                <a:gs pos="50000">
                  <a:srgbClr val="A4D642"/>
                </a:gs>
                <a:gs pos="100000">
                  <a:srgbClr val="A4D642">
                    <a:lumMod val="99000"/>
                  </a:srgb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9" name="右矢印 308"/>
            <p:cNvSpPr/>
            <p:nvPr/>
          </p:nvSpPr>
          <p:spPr>
            <a:xfrm flipH="1">
              <a:off x="6702915" y="4347768"/>
              <a:ext cx="661961" cy="534795"/>
            </a:xfrm>
            <a:prstGeom prst="rightArrow">
              <a:avLst/>
            </a:prstGeom>
            <a:gradFill>
              <a:gsLst>
                <a:gs pos="0">
                  <a:srgbClr val="A4D642">
                    <a:lumMod val="98000"/>
                    <a:lumOff val="2000"/>
                  </a:srgbClr>
                </a:gs>
                <a:gs pos="50000">
                  <a:srgbClr val="A4D642"/>
                </a:gs>
                <a:gs pos="100000">
                  <a:srgbClr val="A4D642">
                    <a:lumMod val="99000"/>
                  </a:srgb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48" name="グループ化 47"/>
            <p:cNvGrpSpPr/>
            <p:nvPr/>
          </p:nvGrpSpPr>
          <p:grpSpPr>
            <a:xfrm>
              <a:off x="5145585" y="1968514"/>
              <a:ext cx="2722298" cy="4653814"/>
              <a:chOff x="5145585" y="1968514"/>
              <a:chExt cx="2722298" cy="4653814"/>
            </a:xfrm>
          </p:grpSpPr>
          <p:sp>
            <p:nvSpPr>
              <p:cNvPr id="5" name="テキスト ボックス 4"/>
              <p:cNvSpPr txBox="1"/>
              <p:nvPr/>
            </p:nvSpPr>
            <p:spPr>
              <a:xfrm>
                <a:off x="5722703" y="3415554"/>
                <a:ext cx="1672254" cy="461665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400" dirty="0" smtClean="0"/>
                  <a:t>Low energy</a:t>
                </a:r>
                <a:endParaRPr kumimoji="1" lang="ja-JP" altLang="en-US" sz="2400" dirty="0"/>
              </a:p>
            </p:txBody>
          </p:sp>
          <p:sp>
            <p:nvSpPr>
              <p:cNvPr id="8" name="テキスト ボックス 7"/>
              <p:cNvSpPr txBox="1"/>
              <p:nvPr/>
            </p:nvSpPr>
            <p:spPr>
              <a:xfrm>
                <a:off x="5243447" y="5600495"/>
                <a:ext cx="262443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800" dirty="0" smtClean="0"/>
                  <a:t>Baryon stopping</a:t>
                </a:r>
                <a:endParaRPr kumimoji="1" lang="ja-JP" altLang="en-US" sz="2800" dirty="0"/>
              </a:p>
            </p:txBody>
          </p:sp>
          <p:sp>
            <p:nvSpPr>
              <p:cNvPr id="210" name="円/楕円 209"/>
              <p:cNvSpPr>
                <a:spLocks noChangeAspect="1"/>
              </p:cNvSpPr>
              <p:nvPr/>
            </p:nvSpPr>
            <p:spPr>
              <a:xfrm>
                <a:off x="6084446" y="4735812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1" name="円/楕円 210"/>
              <p:cNvSpPr>
                <a:spLocks noChangeAspect="1"/>
              </p:cNvSpPr>
              <p:nvPr/>
            </p:nvSpPr>
            <p:spPr>
              <a:xfrm>
                <a:off x="6173346" y="4879812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2" name="円/楕円 211"/>
              <p:cNvSpPr>
                <a:spLocks noChangeAspect="1"/>
              </p:cNvSpPr>
              <p:nvPr/>
            </p:nvSpPr>
            <p:spPr>
              <a:xfrm>
                <a:off x="6326052" y="5008241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3" name="円/楕円 212"/>
              <p:cNvSpPr>
                <a:spLocks noChangeAspect="1"/>
              </p:cNvSpPr>
              <p:nvPr/>
            </p:nvSpPr>
            <p:spPr>
              <a:xfrm>
                <a:off x="6228446" y="4735812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4" name="円/楕円 213"/>
              <p:cNvSpPr>
                <a:spLocks noChangeAspect="1"/>
              </p:cNvSpPr>
              <p:nvPr/>
            </p:nvSpPr>
            <p:spPr>
              <a:xfrm>
                <a:off x="6393546" y="4888212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5" name="円/楕円 214"/>
              <p:cNvSpPr>
                <a:spLocks noChangeAspect="1"/>
              </p:cNvSpPr>
              <p:nvPr/>
            </p:nvSpPr>
            <p:spPr>
              <a:xfrm>
                <a:off x="6440395" y="5009499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6" name="円/楕円 215"/>
              <p:cNvSpPr>
                <a:spLocks noChangeAspect="1"/>
              </p:cNvSpPr>
              <p:nvPr/>
            </p:nvSpPr>
            <p:spPr>
              <a:xfrm>
                <a:off x="6455565" y="4849913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7" name="円/楕円 216"/>
              <p:cNvSpPr>
                <a:spLocks noChangeAspect="1"/>
              </p:cNvSpPr>
              <p:nvPr/>
            </p:nvSpPr>
            <p:spPr>
              <a:xfrm>
                <a:off x="6280622" y="4886764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8" name="円/楕円 217"/>
              <p:cNvSpPr>
                <a:spLocks noChangeAspect="1"/>
              </p:cNvSpPr>
              <p:nvPr/>
            </p:nvSpPr>
            <p:spPr>
              <a:xfrm>
                <a:off x="6299672" y="5113994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9" name="円/楕円 218"/>
              <p:cNvSpPr>
                <a:spLocks noChangeAspect="1"/>
              </p:cNvSpPr>
              <p:nvPr/>
            </p:nvSpPr>
            <p:spPr>
              <a:xfrm>
                <a:off x="6093525" y="460859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0" name="円/楕円 219"/>
              <p:cNvSpPr>
                <a:spLocks noChangeAspect="1"/>
              </p:cNvSpPr>
              <p:nvPr/>
            </p:nvSpPr>
            <p:spPr>
              <a:xfrm>
                <a:off x="6359454" y="490705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1" name="円/楕円 220"/>
              <p:cNvSpPr>
                <a:spLocks noChangeAspect="1"/>
              </p:cNvSpPr>
              <p:nvPr/>
            </p:nvSpPr>
            <p:spPr>
              <a:xfrm>
                <a:off x="6238047" y="4565191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2" name="円/楕円 221"/>
              <p:cNvSpPr>
                <a:spLocks noChangeAspect="1"/>
              </p:cNvSpPr>
              <p:nvPr/>
            </p:nvSpPr>
            <p:spPr>
              <a:xfrm>
                <a:off x="6315555" y="464765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3" name="円/楕円 222"/>
              <p:cNvSpPr>
                <a:spLocks noChangeAspect="1"/>
              </p:cNvSpPr>
              <p:nvPr/>
            </p:nvSpPr>
            <p:spPr>
              <a:xfrm>
                <a:off x="6383804" y="4741003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4" name="円/楕円 223"/>
              <p:cNvSpPr>
                <a:spLocks noChangeAspect="1"/>
              </p:cNvSpPr>
              <p:nvPr/>
            </p:nvSpPr>
            <p:spPr>
              <a:xfrm>
                <a:off x="6464780" y="4940483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5" name="円/楕円 224"/>
              <p:cNvSpPr>
                <a:spLocks noChangeAspect="1"/>
              </p:cNvSpPr>
              <p:nvPr/>
            </p:nvSpPr>
            <p:spPr>
              <a:xfrm>
                <a:off x="6040401" y="475595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6" name="円/楕円 225"/>
              <p:cNvSpPr>
                <a:spLocks noChangeAspect="1"/>
              </p:cNvSpPr>
              <p:nvPr/>
            </p:nvSpPr>
            <p:spPr>
              <a:xfrm>
                <a:off x="6065296" y="4990448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7" name="円/楕円 226"/>
              <p:cNvSpPr>
                <a:spLocks noChangeAspect="1"/>
              </p:cNvSpPr>
              <p:nvPr/>
            </p:nvSpPr>
            <p:spPr>
              <a:xfrm>
                <a:off x="6267253" y="526358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8" name="円/楕円 227"/>
              <p:cNvSpPr>
                <a:spLocks noChangeAspect="1"/>
              </p:cNvSpPr>
              <p:nvPr/>
            </p:nvSpPr>
            <p:spPr>
              <a:xfrm>
                <a:off x="6198397" y="463721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9" name="円/楕円 228"/>
              <p:cNvSpPr>
                <a:spLocks noChangeAspect="1"/>
              </p:cNvSpPr>
              <p:nvPr/>
            </p:nvSpPr>
            <p:spPr>
              <a:xfrm>
                <a:off x="6074330" y="5090347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0" name="円/楕円 229"/>
              <p:cNvSpPr>
                <a:spLocks noChangeAspect="1"/>
              </p:cNvSpPr>
              <p:nvPr/>
            </p:nvSpPr>
            <p:spPr>
              <a:xfrm>
                <a:off x="6211097" y="4960411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1" name="円/楕円 230"/>
              <p:cNvSpPr>
                <a:spLocks noChangeAspect="1"/>
              </p:cNvSpPr>
              <p:nvPr/>
            </p:nvSpPr>
            <p:spPr>
              <a:xfrm>
                <a:off x="6132888" y="501730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2" name="円/楕円 231"/>
              <p:cNvSpPr>
                <a:spLocks noChangeAspect="1"/>
              </p:cNvSpPr>
              <p:nvPr/>
            </p:nvSpPr>
            <p:spPr>
              <a:xfrm>
                <a:off x="6136750" y="4729997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3" name="円/楕円 232"/>
              <p:cNvSpPr>
                <a:spLocks noChangeAspect="1"/>
              </p:cNvSpPr>
              <p:nvPr/>
            </p:nvSpPr>
            <p:spPr>
              <a:xfrm>
                <a:off x="6124596" y="4539992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4" name="円/楕円 233"/>
              <p:cNvSpPr>
                <a:spLocks noChangeAspect="1"/>
              </p:cNvSpPr>
              <p:nvPr/>
            </p:nvSpPr>
            <p:spPr>
              <a:xfrm>
                <a:off x="6026627" y="4962830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5" name="円/楕円 234"/>
              <p:cNvSpPr>
                <a:spLocks noChangeAspect="1"/>
              </p:cNvSpPr>
              <p:nvPr/>
            </p:nvSpPr>
            <p:spPr>
              <a:xfrm>
                <a:off x="6465275" y="477116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6" name="円/楕円 235"/>
              <p:cNvSpPr>
                <a:spLocks noChangeAspect="1"/>
              </p:cNvSpPr>
              <p:nvPr/>
            </p:nvSpPr>
            <p:spPr>
              <a:xfrm>
                <a:off x="6157862" y="522018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7" name="円/楕円 236"/>
              <p:cNvSpPr>
                <a:spLocks noChangeAspect="1"/>
              </p:cNvSpPr>
              <p:nvPr/>
            </p:nvSpPr>
            <p:spPr>
              <a:xfrm>
                <a:off x="6062915" y="4654457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8" name="円/楕円 237"/>
              <p:cNvSpPr>
                <a:spLocks noChangeAspect="1"/>
              </p:cNvSpPr>
              <p:nvPr/>
            </p:nvSpPr>
            <p:spPr>
              <a:xfrm>
                <a:off x="6206034" y="4462667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9" name="円/楕円 238"/>
              <p:cNvSpPr>
                <a:spLocks noChangeAspect="1"/>
              </p:cNvSpPr>
              <p:nvPr/>
            </p:nvSpPr>
            <p:spPr>
              <a:xfrm>
                <a:off x="6261936" y="5146737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0" name="円/楕円 239"/>
              <p:cNvSpPr>
                <a:spLocks noChangeAspect="1"/>
              </p:cNvSpPr>
              <p:nvPr/>
            </p:nvSpPr>
            <p:spPr>
              <a:xfrm>
                <a:off x="6371672" y="519716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1" name="円/楕円 240"/>
              <p:cNvSpPr>
                <a:spLocks noChangeAspect="1"/>
              </p:cNvSpPr>
              <p:nvPr/>
            </p:nvSpPr>
            <p:spPr>
              <a:xfrm>
                <a:off x="6285335" y="4534520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2" name="円/楕円 241"/>
              <p:cNvSpPr>
                <a:spLocks noChangeAspect="1"/>
              </p:cNvSpPr>
              <p:nvPr/>
            </p:nvSpPr>
            <p:spPr>
              <a:xfrm>
                <a:off x="6395296" y="454898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3" name="円/楕円 242"/>
              <p:cNvSpPr>
                <a:spLocks noChangeAspect="1"/>
              </p:cNvSpPr>
              <p:nvPr/>
            </p:nvSpPr>
            <p:spPr>
              <a:xfrm>
                <a:off x="6410367" y="511245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4" name="円/楕円 243"/>
              <p:cNvSpPr>
                <a:spLocks noChangeAspect="1"/>
              </p:cNvSpPr>
              <p:nvPr/>
            </p:nvSpPr>
            <p:spPr>
              <a:xfrm>
                <a:off x="6028469" y="487479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5" name="円/楕円 244"/>
              <p:cNvSpPr>
                <a:spLocks noChangeAspect="1"/>
              </p:cNvSpPr>
              <p:nvPr/>
            </p:nvSpPr>
            <p:spPr>
              <a:xfrm>
                <a:off x="6447673" y="4655948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6" name="円/楕円 245"/>
              <p:cNvSpPr>
                <a:spLocks noChangeAspect="1"/>
              </p:cNvSpPr>
              <p:nvPr/>
            </p:nvSpPr>
            <p:spPr>
              <a:xfrm>
                <a:off x="6108874" y="514457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7" name="円/楕円 246"/>
              <p:cNvSpPr>
                <a:spLocks noChangeAspect="1"/>
              </p:cNvSpPr>
              <p:nvPr/>
            </p:nvSpPr>
            <p:spPr>
              <a:xfrm>
                <a:off x="6293921" y="476261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8" name="円/楕円 247"/>
              <p:cNvSpPr>
                <a:spLocks noChangeAspect="1"/>
              </p:cNvSpPr>
              <p:nvPr/>
            </p:nvSpPr>
            <p:spPr>
              <a:xfrm>
                <a:off x="6102763" y="493848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9" name="円/楕円 248"/>
              <p:cNvSpPr>
                <a:spLocks noChangeAspect="1"/>
              </p:cNvSpPr>
              <p:nvPr/>
            </p:nvSpPr>
            <p:spPr>
              <a:xfrm>
                <a:off x="6215546" y="5060017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0" name="円/楕円 249"/>
              <p:cNvSpPr>
                <a:spLocks noChangeAspect="1"/>
              </p:cNvSpPr>
              <p:nvPr/>
            </p:nvSpPr>
            <p:spPr>
              <a:xfrm>
                <a:off x="6103868" y="484799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1" name="円/楕円 250"/>
              <p:cNvSpPr>
                <a:spLocks noChangeAspect="1"/>
              </p:cNvSpPr>
              <p:nvPr/>
            </p:nvSpPr>
            <p:spPr>
              <a:xfrm>
                <a:off x="6225166" y="516988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2" name="円/楕円 251"/>
              <p:cNvSpPr>
                <a:spLocks noChangeAspect="1"/>
              </p:cNvSpPr>
              <p:nvPr/>
            </p:nvSpPr>
            <p:spPr>
              <a:xfrm>
                <a:off x="6363202" y="481112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3" name="円/楕円 252"/>
              <p:cNvSpPr>
                <a:spLocks noChangeAspect="1"/>
              </p:cNvSpPr>
              <p:nvPr/>
            </p:nvSpPr>
            <p:spPr>
              <a:xfrm>
                <a:off x="6217045" y="480033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4" name="円/楕円 253"/>
              <p:cNvSpPr>
                <a:spLocks noChangeAspect="1"/>
              </p:cNvSpPr>
              <p:nvPr/>
            </p:nvSpPr>
            <p:spPr>
              <a:xfrm>
                <a:off x="6400013" y="478851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5" name="円/楕円 254"/>
              <p:cNvSpPr>
                <a:spLocks noChangeAspect="1"/>
              </p:cNvSpPr>
              <p:nvPr/>
            </p:nvSpPr>
            <p:spPr>
              <a:xfrm>
                <a:off x="6202626" y="4564458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6" name="円/楕円 255"/>
              <p:cNvSpPr>
                <a:spLocks noChangeAspect="1"/>
              </p:cNvSpPr>
              <p:nvPr/>
            </p:nvSpPr>
            <p:spPr>
              <a:xfrm>
                <a:off x="6315425" y="4473117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7" name="円/楕円 256"/>
              <p:cNvSpPr>
                <a:spLocks noChangeAspect="1"/>
              </p:cNvSpPr>
              <p:nvPr/>
            </p:nvSpPr>
            <p:spPr>
              <a:xfrm>
                <a:off x="6238062" y="4709699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8" name="円/楕円 257"/>
              <p:cNvSpPr>
                <a:spLocks noChangeAspect="1"/>
              </p:cNvSpPr>
              <p:nvPr/>
            </p:nvSpPr>
            <p:spPr>
              <a:xfrm>
                <a:off x="6271471" y="4430983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9" name="円/楕円 258"/>
              <p:cNvSpPr>
                <a:spLocks noChangeAspect="1"/>
              </p:cNvSpPr>
              <p:nvPr/>
            </p:nvSpPr>
            <p:spPr>
              <a:xfrm>
                <a:off x="6360371" y="4574983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0" name="円/楕円 259"/>
              <p:cNvSpPr>
                <a:spLocks noChangeAspect="1"/>
              </p:cNvSpPr>
              <p:nvPr/>
            </p:nvSpPr>
            <p:spPr>
              <a:xfrm>
                <a:off x="6513077" y="4703412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1" name="円/楕円 260"/>
              <p:cNvSpPr>
                <a:spLocks noChangeAspect="1"/>
              </p:cNvSpPr>
              <p:nvPr/>
            </p:nvSpPr>
            <p:spPr>
              <a:xfrm>
                <a:off x="6415471" y="4430983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2" name="円/楕円 261"/>
              <p:cNvSpPr>
                <a:spLocks noChangeAspect="1"/>
              </p:cNvSpPr>
              <p:nvPr/>
            </p:nvSpPr>
            <p:spPr>
              <a:xfrm>
                <a:off x="6580571" y="4583383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3" name="円/楕円 262"/>
              <p:cNvSpPr>
                <a:spLocks noChangeAspect="1"/>
              </p:cNvSpPr>
              <p:nvPr/>
            </p:nvSpPr>
            <p:spPr>
              <a:xfrm>
                <a:off x="6627420" y="4704670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4" name="円/楕円 263"/>
              <p:cNvSpPr>
                <a:spLocks noChangeAspect="1"/>
              </p:cNvSpPr>
              <p:nvPr/>
            </p:nvSpPr>
            <p:spPr>
              <a:xfrm>
                <a:off x="6642590" y="4545084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5" name="円/楕円 264"/>
              <p:cNvSpPr>
                <a:spLocks noChangeAspect="1"/>
              </p:cNvSpPr>
              <p:nvPr/>
            </p:nvSpPr>
            <p:spPr>
              <a:xfrm>
                <a:off x="6467647" y="4581935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6" name="円/楕円 265"/>
              <p:cNvSpPr>
                <a:spLocks noChangeAspect="1"/>
              </p:cNvSpPr>
              <p:nvPr/>
            </p:nvSpPr>
            <p:spPr>
              <a:xfrm>
                <a:off x="6486697" y="4809165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7" name="円/楕円 266"/>
              <p:cNvSpPr>
                <a:spLocks noChangeAspect="1"/>
              </p:cNvSpPr>
              <p:nvPr/>
            </p:nvSpPr>
            <p:spPr>
              <a:xfrm>
                <a:off x="6280550" y="430376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8" name="円/楕円 267"/>
              <p:cNvSpPr>
                <a:spLocks noChangeAspect="1"/>
              </p:cNvSpPr>
              <p:nvPr/>
            </p:nvSpPr>
            <p:spPr>
              <a:xfrm>
                <a:off x="6546479" y="460222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9" name="円/楕円 268"/>
              <p:cNvSpPr>
                <a:spLocks noChangeAspect="1"/>
              </p:cNvSpPr>
              <p:nvPr/>
            </p:nvSpPr>
            <p:spPr>
              <a:xfrm>
                <a:off x="6425072" y="4260362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0" name="円/楕円 269"/>
              <p:cNvSpPr>
                <a:spLocks noChangeAspect="1"/>
              </p:cNvSpPr>
              <p:nvPr/>
            </p:nvSpPr>
            <p:spPr>
              <a:xfrm>
                <a:off x="6502580" y="434282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1" name="円/楕円 270"/>
              <p:cNvSpPr>
                <a:spLocks noChangeAspect="1"/>
              </p:cNvSpPr>
              <p:nvPr/>
            </p:nvSpPr>
            <p:spPr>
              <a:xfrm>
                <a:off x="6570829" y="4436174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2" name="円/楕円 271"/>
              <p:cNvSpPr>
                <a:spLocks noChangeAspect="1"/>
              </p:cNvSpPr>
              <p:nvPr/>
            </p:nvSpPr>
            <p:spPr>
              <a:xfrm>
                <a:off x="6651805" y="4635654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3" name="円/楕円 272"/>
              <p:cNvSpPr>
                <a:spLocks noChangeAspect="1"/>
              </p:cNvSpPr>
              <p:nvPr/>
            </p:nvSpPr>
            <p:spPr>
              <a:xfrm>
                <a:off x="6227426" y="445112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4" name="円/楕円 273"/>
              <p:cNvSpPr>
                <a:spLocks noChangeAspect="1"/>
              </p:cNvSpPr>
              <p:nvPr/>
            </p:nvSpPr>
            <p:spPr>
              <a:xfrm>
                <a:off x="6252321" y="4685619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5" name="円/楕円 274"/>
              <p:cNvSpPr>
                <a:spLocks noChangeAspect="1"/>
              </p:cNvSpPr>
              <p:nvPr/>
            </p:nvSpPr>
            <p:spPr>
              <a:xfrm>
                <a:off x="6454278" y="4958751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6" name="円/楕円 275"/>
              <p:cNvSpPr>
                <a:spLocks noChangeAspect="1"/>
              </p:cNvSpPr>
              <p:nvPr/>
            </p:nvSpPr>
            <p:spPr>
              <a:xfrm>
                <a:off x="6385422" y="433239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7" name="円/楕円 276"/>
              <p:cNvSpPr>
                <a:spLocks noChangeAspect="1"/>
              </p:cNvSpPr>
              <p:nvPr/>
            </p:nvSpPr>
            <p:spPr>
              <a:xfrm>
                <a:off x="6261355" y="478551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8" name="円/楕円 277"/>
              <p:cNvSpPr>
                <a:spLocks noChangeAspect="1"/>
              </p:cNvSpPr>
              <p:nvPr/>
            </p:nvSpPr>
            <p:spPr>
              <a:xfrm>
                <a:off x="6398122" y="4655582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9" name="円/楕円 278"/>
              <p:cNvSpPr>
                <a:spLocks noChangeAspect="1"/>
              </p:cNvSpPr>
              <p:nvPr/>
            </p:nvSpPr>
            <p:spPr>
              <a:xfrm>
                <a:off x="6319913" y="471247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0" name="円/楕円 279"/>
              <p:cNvSpPr>
                <a:spLocks noChangeAspect="1"/>
              </p:cNvSpPr>
              <p:nvPr/>
            </p:nvSpPr>
            <p:spPr>
              <a:xfrm>
                <a:off x="6323775" y="4425168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1" name="円/楕円 280"/>
              <p:cNvSpPr>
                <a:spLocks noChangeAspect="1"/>
              </p:cNvSpPr>
              <p:nvPr/>
            </p:nvSpPr>
            <p:spPr>
              <a:xfrm>
                <a:off x="6311621" y="4235163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2" name="円/楕円 281"/>
              <p:cNvSpPr>
                <a:spLocks noChangeAspect="1"/>
              </p:cNvSpPr>
              <p:nvPr/>
            </p:nvSpPr>
            <p:spPr>
              <a:xfrm>
                <a:off x="6213652" y="4658001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3" name="円/楕円 282"/>
              <p:cNvSpPr>
                <a:spLocks noChangeAspect="1"/>
              </p:cNvSpPr>
              <p:nvPr/>
            </p:nvSpPr>
            <p:spPr>
              <a:xfrm>
                <a:off x="6652300" y="446633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4" name="円/楕円 283"/>
              <p:cNvSpPr>
                <a:spLocks noChangeAspect="1"/>
              </p:cNvSpPr>
              <p:nvPr/>
            </p:nvSpPr>
            <p:spPr>
              <a:xfrm>
                <a:off x="6344887" y="491536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5" name="円/楕円 284"/>
              <p:cNvSpPr>
                <a:spLocks noChangeAspect="1"/>
              </p:cNvSpPr>
              <p:nvPr/>
            </p:nvSpPr>
            <p:spPr>
              <a:xfrm>
                <a:off x="6249940" y="434962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6" name="円/楕円 285"/>
              <p:cNvSpPr>
                <a:spLocks noChangeAspect="1"/>
              </p:cNvSpPr>
              <p:nvPr/>
            </p:nvSpPr>
            <p:spPr>
              <a:xfrm>
                <a:off x="6393059" y="415783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7" name="円/楕円 286"/>
              <p:cNvSpPr>
                <a:spLocks noChangeAspect="1"/>
              </p:cNvSpPr>
              <p:nvPr/>
            </p:nvSpPr>
            <p:spPr>
              <a:xfrm>
                <a:off x="6448961" y="4841908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8" name="円/楕円 287"/>
              <p:cNvSpPr>
                <a:spLocks noChangeAspect="1"/>
              </p:cNvSpPr>
              <p:nvPr/>
            </p:nvSpPr>
            <p:spPr>
              <a:xfrm>
                <a:off x="6558697" y="489233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9" name="円/楕円 288"/>
              <p:cNvSpPr>
                <a:spLocks noChangeAspect="1"/>
              </p:cNvSpPr>
              <p:nvPr/>
            </p:nvSpPr>
            <p:spPr>
              <a:xfrm>
                <a:off x="6472360" y="4229691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0" name="円/楕円 289"/>
              <p:cNvSpPr>
                <a:spLocks noChangeAspect="1"/>
              </p:cNvSpPr>
              <p:nvPr/>
            </p:nvSpPr>
            <p:spPr>
              <a:xfrm>
                <a:off x="6582321" y="424415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1" name="円/楕円 290"/>
              <p:cNvSpPr>
                <a:spLocks noChangeAspect="1"/>
              </p:cNvSpPr>
              <p:nvPr/>
            </p:nvSpPr>
            <p:spPr>
              <a:xfrm>
                <a:off x="6597392" y="480762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2" name="円/楕円 291"/>
              <p:cNvSpPr>
                <a:spLocks noChangeAspect="1"/>
              </p:cNvSpPr>
              <p:nvPr/>
            </p:nvSpPr>
            <p:spPr>
              <a:xfrm>
                <a:off x="6215494" y="456996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3" name="円/楕円 292"/>
              <p:cNvSpPr>
                <a:spLocks noChangeAspect="1"/>
              </p:cNvSpPr>
              <p:nvPr/>
            </p:nvSpPr>
            <p:spPr>
              <a:xfrm>
                <a:off x="6634698" y="4351119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4" name="円/楕円 293"/>
              <p:cNvSpPr>
                <a:spLocks noChangeAspect="1"/>
              </p:cNvSpPr>
              <p:nvPr/>
            </p:nvSpPr>
            <p:spPr>
              <a:xfrm>
                <a:off x="6129647" y="442630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5" name="円/楕円 294"/>
              <p:cNvSpPr>
                <a:spLocks noChangeAspect="1"/>
              </p:cNvSpPr>
              <p:nvPr/>
            </p:nvSpPr>
            <p:spPr>
              <a:xfrm>
                <a:off x="6480946" y="4457787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6" name="円/楕円 295"/>
              <p:cNvSpPr>
                <a:spLocks noChangeAspect="1"/>
              </p:cNvSpPr>
              <p:nvPr/>
            </p:nvSpPr>
            <p:spPr>
              <a:xfrm>
                <a:off x="6668437" y="478196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7" name="円/楕円 296"/>
              <p:cNvSpPr>
                <a:spLocks noChangeAspect="1"/>
              </p:cNvSpPr>
              <p:nvPr/>
            </p:nvSpPr>
            <p:spPr>
              <a:xfrm>
                <a:off x="6044632" y="4476596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8" name="円/楕円 297"/>
              <p:cNvSpPr>
                <a:spLocks noChangeAspect="1"/>
              </p:cNvSpPr>
              <p:nvPr/>
            </p:nvSpPr>
            <p:spPr>
              <a:xfrm>
                <a:off x="6290893" y="454316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9" name="円/楕円 298"/>
              <p:cNvSpPr>
                <a:spLocks noChangeAspect="1"/>
              </p:cNvSpPr>
              <p:nvPr/>
            </p:nvSpPr>
            <p:spPr>
              <a:xfrm>
                <a:off x="5957041" y="479300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0" name="円/楕円 299"/>
              <p:cNvSpPr>
                <a:spLocks noChangeAspect="1"/>
              </p:cNvSpPr>
              <p:nvPr/>
            </p:nvSpPr>
            <p:spPr>
              <a:xfrm>
                <a:off x="6550227" y="450629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1" name="円/楕円 300"/>
              <p:cNvSpPr>
                <a:spLocks noChangeAspect="1"/>
              </p:cNvSpPr>
              <p:nvPr/>
            </p:nvSpPr>
            <p:spPr>
              <a:xfrm>
                <a:off x="6404070" y="4495501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2" name="円/楕円 301"/>
              <p:cNvSpPr>
                <a:spLocks noChangeAspect="1"/>
              </p:cNvSpPr>
              <p:nvPr/>
            </p:nvSpPr>
            <p:spPr>
              <a:xfrm>
                <a:off x="6587038" y="4483681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3" name="円/楕円 302"/>
              <p:cNvSpPr>
                <a:spLocks noChangeAspect="1"/>
              </p:cNvSpPr>
              <p:nvPr/>
            </p:nvSpPr>
            <p:spPr>
              <a:xfrm>
                <a:off x="6389651" y="4259629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4" name="円/楕円 303"/>
              <p:cNvSpPr>
                <a:spLocks noChangeAspect="1"/>
              </p:cNvSpPr>
              <p:nvPr/>
            </p:nvSpPr>
            <p:spPr>
              <a:xfrm>
                <a:off x="6502450" y="4168288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5" name="円/楕円 304"/>
              <p:cNvSpPr>
                <a:spLocks noChangeAspect="1"/>
              </p:cNvSpPr>
              <p:nvPr/>
            </p:nvSpPr>
            <p:spPr>
              <a:xfrm>
                <a:off x="6425087" y="4404870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" name="曲折矢印 2"/>
              <p:cNvSpPr/>
              <p:nvPr/>
            </p:nvSpPr>
            <p:spPr>
              <a:xfrm rot="5400000">
                <a:off x="5834753" y="1975548"/>
                <a:ext cx="1179593" cy="1165525"/>
              </a:xfrm>
              <a:prstGeom prst="bentArrow">
                <a:avLst>
                  <a:gd name="adj1" fmla="val 32939"/>
                  <a:gd name="adj2" fmla="val 36566"/>
                  <a:gd name="adj3" fmla="val 33461"/>
                  <a:gd name="adj4" fmla="val 5917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7" name="テキスト ボックス 306"/>
              <p:cNvSpPr txBox="1"/>
              <p:nvPr/>
            </p:nvSpPr>
            <p:spPr>
              <a:xfrm>
                <a:off x="5145585" y="6160663"/>
                <a:ext cx="27029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400" dirty="0" smtClean="0"/>
                  <a:t>net-baryon #: large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527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Beam-Energy Scan</a:t>
            </a:r>
            <a:endParaRPr kumimoji="1" lang="ja-JP" altLang="en-US" dirty="0"/>
          </a:p>
        </p:txBody>
      </p:sp>
      <p:pic>
        <p:nvPicPr>
          <p:cNvPr id="9" name="Picture 19" descr="tch_mub_strange_gce_w_sabita_la_pim_linear.gif"/>
          <p:cNvPicPr>
            <a:picLocks noChangeAspect="1"/>
          </p:cNvPicPr>
          <p:nvPr/>
        </p:nvPicPr>
        <p:blipFill>
          <a:blip r:embed="rId2"/>
          <a:srcRect l="1420" t="8372" r="8521" b="1674"/>
          <a:stretch>
            <a:fillRect/>
          </a:stretch>
        </p:blipFill>
        <p:spPr>
          <a:xfrm>
            <a:off x="273109" y="2005087"/>
            <a:ext cx="3855831" cy="3266414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91869" y="1366027"/>
            <a:ext cx="4018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/>
              <a:t>T, </a:t>
            </a:r>
            <a:r>
              <a:rPr lang="en-US" altLang="ja-JP" sz="2400" dirty="0" smtClean="0">
                <a:latin typeface="Symbol" panose="05050102010706020507" pitchFamily="18" charset="2"/>
              </a:rPr>
              <a:t>m</a:t>
            </a:r>
            <a:r>
              <a:rPr lang="en-US" altLang="ja-JP" sz="2400" dirty="0" smtClean="0"/>
              <a:t> from particle yield</a:t>
            </a:r>
            <a:endParaRPr kumimoji="1" lang="ja-JP" altLang="en-US" sz="24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667786" y="4374934"/>
            <a:ext cx="1342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2060"/>
                </a:solidFill>
              </a:rPr>
              <a:t>STAR,2012</a:t>
            </a:r>
            <a:endParaRPr kumimoji="1" lang="ja-JP" altLang="en-US" sz="2000" dirty="0">
              <a:solidFill>
                <a:srgbClr val="002060"/>
              </a:solidFill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4546735" y="1366027"/>
            <a:ext cx="4320273" cy="3905474"/>
            <a:chOff x="4546735" y="1883605"/>
            <a:chExt cx="4320273" cy="3905474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46735" y="2522665"/>
              <a:ext cx="4320273" cy="3266414"/>
            </a:xfrm>
            <a:prstGeom prst="rect">
              <a:avLst/>
            </a:prstGeom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4765634" y="1883605"/>
              <a:ext cx="38824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/>
                <a:t>Translation to baryon density</a:t>
              </a:r>
              <a:endParaRPr kumimoji="1" lang="ja-JP" altLang="en-US" sz="2400" dirty="0"/>
            </a:p>
          </p:txBody>
        </p:sp>
        <p:sp>
          <p:nvSpPr>
            <p:cNvPr id="13" name="楕円 12"/>
            <p:cNvSpPr/>
            <p:nvPr/>
          </p:nvSpPr>
          <p:spPr>
            <a:xfrm rot="3802181">
              <a:off x="7146194" y="3470791"/>
              <a:ext cx="495154" cy="810075"/>
            </a:xfrm>
            <a:prstGeom prst="ellipse">
              <a:avLst/>
            </a:prstGeom>
            <a:noFill/>
            <a:ln w="38100">
              <a:solidFill>
                <a:srgbClr val="0066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 rot="20251296">
              <a:off x="7203716" y="3922718"/>
              <a:ext cx="1166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6600"/>
                  </a:solidFill>
                </a:rPr>
                <a:t>J-PARC-HI</a:t>
              </a:r>
              <a:endParaRPr kumimoji="1" lang="ja-JP" altLang="en-US" dirty="0">
                <a:solidFill>
                  <a:srgbClr val="006600"/>
                </a:solidFill>
              </a:endParaRPr>
            </a:p>
          </p:txBody>
        </p:sp>
      </p:grpSp>
      <p:sp>
        <p:nvSpPr>
          <p:cNvPr id="5" name="テキスト ボックス 4"/>
          <p:cNvSpPr txBox="1"/>
          <p:nvPr/>
        </p:nvSpPr>
        <p:spPr>
          <a:xfrm>
            <a:off x="1536970" y="5942938"/>
            <a:ext cx="6070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/>
              <a:t>J-PARC energy = highest baryon density</a:t>
            </a:r>
            <a:endParaRPr kumimoji="1" lang="ja-JP" altLang="en-US" sz="2800" dirty="0"/>
          </a:p>
        </p:txBody>
      </p:sp>
      <p:sp>
        <p:nvSpPr>
          <p:cNvPr id="6" name="右矢印 5"/>
          <p:cNvSpPr/>
          <p:nvPr/>
        </p:nvSpPr>
        <p:spPr>
          <a:xfrm>
            <a:off x="4010269" y="2691590"/>
            <a:ext cx="630742" cy="183691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54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Maximum Density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597" y="1773933"/>
            <a:ext cx="5005633" cy="371838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255242" y="1293631"/>
            <a:ext cx="4633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Time evolution in </a:t>
            </a:r>
            <a:r>
              <a:rPr lang="en-US" altLang="ja-JP" sz="2400" i="1" dirty="0"/>
              <a:t>T</a:t>
            </a:r>
            <a:r>
              <a:rPr lang="en-US" altLang="ja-JP" sz="2400" dirty="0"/>
              <a:t>-</a:t>
            </a:r>
            <a:r>
              <a:rPr lang="en-US" altLang="ja-JP" sz="2400" dirty="0">
                <a:latin typeface="Symbol" panose="05050102010706020507" pitchFamily="18" charset="2"/>
              </a:rPr>
              <a:t>r</a:t>
            </a:r>
            <a:r>
              <a:rPr kumimoji="1" lang="en-US" altLang="ja-JP" sz="2400" dirty="0" smtClean="0"/>
              <a:t> plane</a:t>
            </a:r>
            <a:r>
              <a:rPr kumimoji="1" lang="ja-JP" altLang="en-US" sz="2400" dirty="0" smtClean="0"/>
              <a:t> </a:t>
            </a:r>
            <a:r>
              <a:rPr kumimoji="1" lang="en-US" altLang="ja-JP" sz="2400" dirty="0" smtClean="0"/>
              <a:t>by JAM</a:t>
            </a:r>
            <a:endParaRPr kumimoji="1" lang="ja-JP" altLang="en-US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71999" y="4290104"/>
            <a:ext cx="2255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bg2"/>
                </a:solidFill>
              </a:rPr>
              <a:t>A. </a:t>
            </a:r>
            <a:r>
              <a:rPr lang="en-US" altLang="ja-JP" sz="2400" dirty="0" smtClean="0">
                <a:solidFill>
                  <a:schemeClr val="bg2"/>
                </a:solidFill>
              </a:rPr>
              <a:t>Ohnishi, 2002</a:t>
            </a:r>
            <a:endParaRPr kumimoji="1" lang="ja-JP" altLang="en-US" sz="2400" dirty="0">
              <a:solidFill>
                <a:schemeClr val="bg2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627891" y="5825191"/>
            <a:ext cx="6629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Maximum </a:t>
            </a:r>
            <a:r>
              <a:rPr lang="en-US" altLang="ja-JP" sz="2400" dirty="0"/>
              <a:t>density </a:t>
            </a:r>
            <a:r>
              <a:rPr lang="en-US" altLang="ja-JP" sz="2400" dirty="0" smtClean="0"/>
              <a:t>5~10</a:t>
            </a:r>
            <a:r>
              <a:rPr lang="en-US" altLang="ja-JP" sz="2400" dirty="0" smtClean="0">
                <a:latin typeface="Symbol" panose="05050102010706020507" pitchFamily="18" charset="2"/>
              </a:rPr>
              <a:t>r</a:t>
            </a:r>
            <a:r>
              <a:rPr lang="en-US" altLang="ja-JP" sz="2400" baseline="-25000" dirty="0" smtClean="0"/>
              <a:t>0</a:t>
            </a:r>
            <a:r>
              <a:rPr lang="en-US" altLang="ja-JP" sz="2400" dirty="0" smtClean="0"/>
              <a:t> @ J-PARC energy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Large event-by-event fluctuations?</a:t>
            </a:r>
            <a:endParaRPr kumimoji="1" lang="ja-JP" altLang="en-US" sz="2400" dirty="0"/>
          </a:p>
        </p:txBody>
      </p:sp>
      <p:pic>
        <p:nvPicPr>
          <p:cNvPr id="19" name="TexTeXPicture" descr="&lt;?xml version=&quot;1.0&quot; encoding=&quot;utf-16&quot;?&gt;&#10;&lt;TeXTeX&gt;&#10;  &lt;preamble&gt;\documentclass{jarticle}&#10;\usepackage{amsmath}&#10;\pagestyle{empty}&lt;/preamble&gt;&#10;  &lt;body&gt;\begin{align*} &#10;E/A = 20{\rm GeV}&#10;\\&#10;\sqrt{s_{_{NN}}}\simeq6{\rm GeV}&#10;\end{align*}&lt;/body&gt;&#10;  &lt;fcolor&gt;FFFFFFFF&lt;/fcolor&gt;&#10;  &lt;bcolor&gt;FFFFFFFF&lt;/bcolor&gt;&#10;  &lt;transparent&gt;True&lt;/transparent&gt;&#10;  &lt;resolution&gt;1800&lt;/resolution&gt;&#10;  &lt;imageh&gt;714&lt;/imageh&gt;&#10;  &lt;imagew&gt;1572&lt;/imagew&gt;&#10;  &lt;scale&gt;50&lt;/scale&gt;&#10;  &lt;cursor&gt;69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301" y="1906581"/>
            <a:ext cx="1945427" cy="883610"/>
          </a:xfrm>
          <a:prstGeom prst="rect">
            <a:avLst/>
          </a:prstGeom>
        </p:spPr>
      </p:pic>
      <p:grpSp>
        <p:nvGrpSpPr>
          <p:cNvPr id="22" name="グループ化 21"/>
          <p:cNvGrpSpPr/>
          <p:nvPr/>
        </p:nvGrpSpPr>
        <p:grpSpPr>
          <a:xfrm>
            <a:off x="421414" y="4383265"/>
            <a:ext cx="3378389" cy="936261"/>
            <a:chOff x="421414" y="4383265"/>
            <a:chExt cx="3378389" cy="936261"/>
          </a:xfrm>
        </p:grpSpPr>
        <p:sp>
          <p:nvSpPr>
            <p:cNvPr id="3" name="角丸四角形 2"/>
            <p:cNvSpPr/>
            <p:nvPr/>
          </p:nvSpPr>
          <p:spPr>
            <a:xfrm>
              <a:off x="3017378" y="4383265"/>
              <a:ext cx="782425" cy="423604"/>
            </a:xfrm>
            <a:prstGeom prst="roundRect">
              <a:avLst/>
            </a:prstGeom>
            <a:solidFill>
              <a:srgbClr val="008000">
                <a:alpha val="80000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角丸四角形 15"/>
            <p:cNvSpPr/>
            <p:nvPr/>
          </p:nvSpPr>
          <p:spPr>
            <a:xfrm>
              <a:off x="421414" y="4691037"/>
              <a:ext cx="2116022" cy="628489"/>
            </a:xfrm>
            <a:prstGeom prst="roundRect">
              <a:avLst/>
            </a:prstGeom>
            <a:solidFill>
              <a:srgbClr val="0080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7" name="TexTeXPicture" descr="&lt;?xml version=&quot;1.0&quot; encoding=&quot;utf-16&quot;?&gt;&#10;&lt;TeXTeX&gt;&#10;  &lt;preamble&gt;\documentclass{jarticle}&#10;\usepackage{amsmath}&#10;\pagestyle{empty}&lt;/preamble&gt;&#10;  &lt;body&gt;\begin{align*} &#10;&amp;amp;E/A&amp;lt;1{\rm ~GeV}&#10;\end{align*}&lt;/body&gt;&#10;  &lt;fcolor&gt;FFFFFFFF&lt;/fcolor&gt;&#10;  &lt;bcolor&gt;FFFFFFFF&lt;/bcolor&gt;&#10;  &lt;transparent&gt;True&lt;/transparent&gt;&#10;  &lt;resolution&gt;1800&lt;/resolution&gt;&#10;  &lt;imageh&gt;249&lt;/imageh&gt;&#10;  &lt;imagew&gt;1514&lt;/imagew&gt;&#10;  &lt;scale&gt;50&lt;/scale&gt;&#10;  &lt;cursor&gt;32&lt;/cursor&gt;&#10;&lt;/TeXTeX&g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97" y="4857451"/>
              <a:ext cx="1797709" cy="295660"/>
            </a:xfrm>
            <a:prstGeom prst="rect">
              <a:avLst/>
            </a:prstGeom>
          </p:spPr>
        </p:pic>
        <p:sp>
          <p:nvSpPr>
            <p:cNvPr id="20" name="右矢印 19"/>
            <p:cNvSpPr/>
            <p:nvPr/>
          </p:nvSpPr>
          <p:spPr>
            <a:xfrm rot="19918194">
              <a:off x="2475925" y="4634598"/>
              <a:ext cx="646746" cy="311845"/>
            </a:xfrm>
            <a:prstGeom prst="rightArrow">
              <a:avLst>
                <a:gd name="adj1" fmla="val 50000"/>
                <a:gd name="adj2" fmla="val 66183"/>
              </a:avLst>
            </a:prstGeom>
            <a:solidFill>
              <a:srgbClr val="0080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" name="グループ化 22"/>
          <p:cNvGrpSpPr/>
          <p:nvPr/>
        </p:nvGrpSpPr>
        <p:grpSpPr>
          <a:xfrm>
            <a:off x="131824" y="1813545"/>
            <a:ext cx="2939036" cy="2079723"/>
            <a:chOff x="131824" y="1813545"/>
            <a:chExt cx="2939036" cy="2079723"/>
          </a:xfrm>
        </p:grpSpPr>
        <p:sp>
          <p:nvSpPr>
            <p:cNvPr id="10" name="角丸四角形 9"/>
            <p:cNvSpPr/>
            <p:nvPr/>
          </p:nvSpPr>
          <p:spPr>
            <a:xfrm>
              <a:off x="2867320" y="1813545"/>
              <a:ext cx="203540" cy="2079723"/>
            </a:xfrm>
            <a:prstGeom prst="roundRect">
              <a:avLst/>
            </a:prstGeom>
            <a:solidFill>
              <a:srgbClr val="F89708">
                <a:alpha val="80000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角丸四角形 17"/>
            <p:cNvSpPr/>
            <p:nvPr/>
          </p:nvSpPr>
          <p:spPr>
            <a:xfrm>
              <a:off x="131824" y="2005605"/>
              <a:ext cx="2275682" cy="628489"/>
            </a:xfrm>
            <a:prstGeom prst="roundRect">
              <a:avLst/>
            </a:prstGeom>
            <a:solidFill>
              <a:srgbClr val="FFC0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4" name="TexTeXPicture" descr="&lt;?xml version=&quot;1.0&quot; encoding=&quot;utf-16&quot;?&gt;&#10;&lt;TeXTeX&gt;&#10;  &lt;preamble&gt;\documentclass{jarticle}&#10;\usepackage{amsmath}&#10;\pagestyle{empty}&lt;/preamble&gt;&#10;  &lt;body&gt;\begin{align*} &#10;\sqrt{s_{_{\rm NN}}} &amp;gt;100{\rm~GeV}&#10;\end{align*}&lt;/body&gt;&#10;  &lt;fcolor&gt;FFFFFFFF&lt;/fcolor&gt;&#10;  &lt;bcolor&gt;FFFFFFFF&lt;/bcolor&gt;&#10;  &lt;transparent&gt;True&lt;/transparent&gt;&#10;  &lt;resolution&gt;1800&lt;/resolution&gt;&#10;  &lt;imageh&gt;252&lt;/imageh&gt;&#10;  &lt;imagew&gt;1852&lt;/imagew&gt;&#10;  &lt;scale&gt;50&lt;/scale&gt;&#10;  &lt;cursor&gt;50&lt;/cursor&gt;&#10;&lt;/TeXTeX&gt;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57" y="2203117"/>
              <a:ext cx="2135216" cy="290537"/>
            </a:xfrm>
            <a:prstGeom prst="rect">
              <a:avLst/>
            </a:prstGeom>
          </p:spPr>
        </p:pic>
        <p:sp>
          <p:nvSpPr>
            <p:cNvPr id="21" name="右矢印 20"/>
            <p:cNvSpPr/>
            <p:nvPr/>
          </p:nvSpPr>
          <p:spPr>
            <a:xfrm rot="1534861">
              <a:off x="2340835" y="2402863"/>
              <a:ext cx="639320" cy="311845"/>
            </a:xfrm>
            <a:prstGeom prst="rightArrow">
              <a:avLst>
                <a:gd name="adj1" fmla="val 50000"/>
                <a:gd name="adj2" fmla="val 66183"/>
              </a:avLst>
            </a:prstGeom>
            <a:solidFill>
              <a:srgbClr val="FFC0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7777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448" y="5548457"/>
            <a:ext cx="1614799" cy="1211100"/>
          </a:xfrm>
          <a:prstGeom prst="rect">
            <a:avLst/>
          </a:prstGeom>
          <a:ln w="19050">
            <a:noFill/>
          </a:ln>
        </p:spPr>
      </p:pic>
      <p:sp>
        <p:nvSpPr>
          <p:cNvPr id="6" name="角丸四角形 5"/>
          <p:cNvSpPr/>
          <p:nvPr/>
        </p:nvSpPr>
        <p:spPr>
          <a:xfrm>
            <a:off x="4931453" y="3285535"/>
            <a:ext cx="4130566" cy="2869324"/>
          </a:xfrm>
          <a:prstGeom prst="roundRect">
            <a:avLst>
              <a:gd name="adj" fmla="val 13159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角丸四角形 6"/>
          <p:cNvSpPr/>
          <p:nvPr/>
        </p:nvSpPr>
        <p:spPr>
          <a:xfrm>
            <a:off x="335279" y="1593376"/>
            <a:ext cx="3637631" cy="2751601"/>
          </a:xfrm>
          <a:prstGeom prst="roundRect">
            <a:avLst>
              <a:gd name="adj" fmla="val 11804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原子核物理の展開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78239" y="2268333"/>
            <a:ext cx="299312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ja-JP" altLang="en-US" sz="2400" dirty="0" smtClean="0"/>
              <a:t>核構造・核反応</a:t>
            </a:r>
            <a:endParaRPr kumimoji="1" lang="en-US" altLang="ja-JP" sz="24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/>
              <a:t>ハイパー核</a:t>
            </a: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 smtClean="0"/>
              <a:t>ハドロン</a:t>
            </a:r>
            <a:endParaRPr lang="en-US" altLang="ja-JP" sz="24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QCD</a:t>
            </a:r>
            <a:r>
              <a:rPr lang="ja-JP" altLang="en-US" sz="2400" dirty="0" smtClean="0"/>
              <a:t>の</a:t>
            </a:r>
            <a:r>
              <a:rPr lang="ja-JP" altLang="en-US" sz="2400" dirty="0"/>
              <a:t>相転移</a:t>
            </a:r>
            <a:r>
              <a:rPr lang="ja-JP" altLang="en-US" sz="2400" dirty="0" smtClean="0"/>
              <a:t>現象</a:t>
            </a:r>
            <a:endParaRPr lang="en-US" altLang="ja-JP" sz="24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ja-JP" altLang="en-US" sz="2400" dirty="0"/>
              <a:t>媒質中</a:t>
            </a:r>
            <a:r>
              <a:rPr kumimoji="1" lang="ja-JP" altLang="en-US" sz="2400" dirty="0" smtClean="0"/>
              <a:t>のハドロン</a:t>
            </a:r>
            <a:endParaRPr kumimoji="1" lang="ja-JP" altLang="en-US" sz="24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347" y="1144293"/>
            <a:ext cx="5262232" cy="1639489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078282" y="3984006"/>
            <a:ext cx="39164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400" dirty="0" smtClean="0"/>
              <a:t>ストレンジ自由度の発見</a:t>
            </a:r>
            <a:endParaRPr kumimoji="1" lang="en-US" altLang="ja-JP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400" dirty="0" smtClean="0"/>
              <a:t>多様なハドロンの発見</a:t>
            </a:r>
            <a:endParaRPr kumimoji="1" lang="en-US" altLang="ja-JP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 smtClean="0"/>
              <a:t>QCD</a:t>
            </a:r>
            <a:r>
              <a:rPr kumimoji="1" lang="ja-JP" altLang="en-US" sz="2400" dirty="0" smtClean="0"/>
              <a:t>の成立</a:t>
            </a:r>
            <a:endParaRPr kumimoji="1" lang="en-US" altLang="ja-JP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400" dirty="0" smtClean="0"/>
              <a:t>中性子星・超新星爆発</a:t>
            </a:r>
            <a:endParaRPr kumimoji="1" lang="en-US" altLang="ja-JP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400" dirty="0" smtClean="0"/>
              <a:t>格子</a:t>
            </a:r>
            <a:r>
              <a:rPr lang="en-US" altLang="ja-JP" sz="2400" dirty="0" smtClean="0"/>
              <a:t>QCD</a:t>
            </a:r>
            <a:r>
              <a:rPr lang="ja-JP" altLang="en-US" sz="2400" dirty="0" smtClean="0"/>
              <a:t>の発展</a:t>
            </a:r>
            <a:endParaRPr kumimoji="1" lang="ja-JP" altLang="en-US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261117" y="1733986"/>
            <a:ext cx="1627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 smtClean="0"/>
              <a:t>研究対象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869365" y="3490536"/>
            <a:ext cx="1988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b="1" dirty="0" smtClean="0"/>
              <a:t>歴史的発展</a:t>
            </a:r>
            <a:endParaRPr kumimoji="1" lang="ja-JP" altLang="en-US" sz="2800" b="1" dirty="0" smtClean="0"/>
          </a:p>
        </p:txBody>
      </p:sp>
      <p:sp>
        <p:nvSpPr>
          <p:cNvPr id="10" name="右矢印 9"/>
          <p:cNvSpPr/>
          <p:nvPr/>
        </p:nvSpPr>
        <p:spPr>
          <a:xfrm rot="1759805">
            <a:off x="3893926" y="3157318"/>
            <a:ext cx="1410168" cy="954906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右矢印 10"/>
          <p:cNvSpPr/>
          <p:nvPr/>
        </p:nvSpPr>
        <p:spPr>
          <a:xfrm rot="1759805" flipH="1" flipV="1">
            <a:off x="3685774" y="4034877"/>
            <a:ext cx="1410168" cy="954906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alpha val="0"/>
                </a:schemeClr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Picture 223" descr="still-1-final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5" t="15627" r="14366" b="12819"/>
          <a:stretch/>
        </p:blipFill>
        <p:spPr bwMode="auto">
          <a:xfrm rot="322826">
            <a:off x="224535" y="4689488"/>
            <a:ext cx="1345962" cy="14291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グループ化 14"/>
          <p:cNvGrpSpPr/>
          <p:nvPr/>
        </p:nvGrpSpPr>
        <p:grpSpPr>
          <a:xfrm rot="21540000">
            <a:off x="1785253" y="4715096"/>
            <a:ext cx="1901308" cy="461972"/>
            <a:chOff x="971600" y="2296036"/>
            <a:chExt cx="7560840" cy="1348988"/>
          </a:xfrm>
        </p:grpSpPr>
        <p:sp>
          <p:nvSpPr>
            <p:cNvPr id="16" name="正方形/長方形 15"/>
            <p:cNvSpPr/>
            <p:nvPr/>
          </p:nvSpPr>
          <p:spPr>
            <a:xfrm>
              <a:off x="971600" y="2296036"/>
              <a:ext cx="7560840" cy="1348988"/>
            </a:xfrm>
            <a:prstGeom prst="rect">
              <a:avLst/>
            </a:prstGeom>
            <a:blipFill>
              <a:blip r:embed="rId5"/>
              <a:tile tx="0" ty="0" sx="100000" sy="100000" flip="none" algn="tl"/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7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{\cal L}=\bar\psi (i\rlap{\hspace{2pt}/}D-m)\psi - \frac14 F_{\mu\nu,a}F^{\mu\nu}_{a}&#10;\end{align*}&lt;/body&gt;&#10;  &lt;fcolor&gt;FF000000&lt;/fcolor&gt;&#10;  &lt;bcolor&gt;FFFFFFFF&lt;/bcolor&gt;&#10;  &lt;transparent&gt;True&lt;/transparent&gt;&#10;  &lt;resolution&gt;1800&lt;/resolution&gt;&#10;  &lt;imageh&gt;505&lt;/imageh&gt;&#10;  &lt;imagew&gt;3322&lt;/imagew&gt;&#10;  &lt;scale&gt;50&lt;/scale&gt;&#10;  &lt;cursor&gt;101&lt;/cursor&gt;&#10;&lt;/TeXTeX&g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9525" y="2454231"/>
              <a:ext cx="6885959" cy="1046777"/>
            </a:xfrm>
            <a:prstGeom prst="rect">
              <a:avLst/>
            </a:prstGeom>
            <a:effectLst>
              <a:outerShdw blurRad="127000" sx="102000" sy="102000" algn="ctr" rotWithShape="0">
                <a:schemeClr val="tx1">
                  <a:alpha val="60000"/>
                </a:scheme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83167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ビームエネルギー走査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1744" b="9430"/>
          <a:stretch/>
        </p:blipFill>
        <p:spPr>
          <a:xfrm>
            <a:off x="779785" y="1417630"/>
            <a:ext cx="6163974" cy="4295853"/>
          </a:xfrm>
          <a:prstGeom prst="rect">
            <a:avLst/>
          </a:prstGeom>
        </p:spPr>
      </p:pic>
      <p:cxnSp>
        <p:nvCxnSpPr>
          <p:cNvPr id="5" name="直線矢印コネクタ 4"/>
          <p:cNvCxnSpPr/>
          <p:nvPr/>
        </p:nvCxnSpPr>
        <p:spPr>
          <a:xfrm flipV="1">
            <a:off x="788410" y="1144183"/>
            <a:ext cx="0" cy="4788000"/>
          </a:xfrm>
          <a:prstGeom prst="straightConnector1">
            <a:avLst/>
          </a:prstGeom>
          <a:ln w="38100">
            <a:solidFill>
              <a:schemeClr val="tx1">
                <a:lumMod val="8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矢印コネクタ 5"/>
          <p:cNvCxnSpPr/>
          <p:nvPr/>
        </p:nvCxnSpPr>
        <p:spPr>
          <a:xfrm flipV="1">
            <a:off x="586092" y="5699829"/>
            <a:ext cx="6660000" cy="1"/>
          </a:xfrm>
          <a:prstGeom prst="straightConnector1">
            <a:avLst/>
          </a:prstGeom>
          <a:ln w="38100">
            <a:solidFill>
              <a:schemeClr val="tx1">
                <a:lumMod val="8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 rot="16200000">
            <a:off x="-2476" y="196961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温度</a:t>
            </a:r>
            <a:endParaRPr kumimoji="1" lang="ja-JP" altLang="en-US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703518" y="5825204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化学ポテンシャル</a:t>
            </a:r>
            <a:endParaRPr kumimoji="1" lang="ja-JP" altLang="en-US" sz="2400" dirty="0"/>
          </a:p>
        </p:txBody>
      </p:sp>
      <p:sp>
        <p:nvSpPr>
          <p:cNvPr id="9" name="下矢印 8"/>
          <p:cNvSpPr/>
          <p:nvPr/>
        </p:nvSpPr>
        <p:spPr>
          <a:xfrm rot="490128">
            <a:off x="1289068" y="2765757"/>
            <a:ext cx="618565" cy="1560792"/>
          </a:xfrm>
          <a:prstGeom prst="downArrow">
            <a:avLst/>
          </a:prstGeom>
          <a:solidFill>
            <a:srgbClr val="AD010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下矢印 9"/>
          <p:cNvSpPr/>
          <p:nvPr/>
        </p:nvSpPr>
        <p:spPr>
          <a:xfrm rot="2067519">
            <a:off x="2532461" y="3451955"/>
            <a:ext cx="618565" cy="1305508"/>
          </a:xfrm>
          <a:prstGeom prst="downArrow">
            <a:avLst/>
          </a:prstGeom>
          <a:solidFill>
            <a:srgbClr val="AD010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下矢印 10"/>
          <p:cNvSpPr/>
          <p:nvPr/>
        </p:nvSpPr>
        <p:spPr>
          <a:xfrm rot="1184849">
            <a:off x="1924107" y="3084408"/>
            <a:ext cx="618565" cy="1333107"/>
          </a:xfrm>
          <a:prstGeom prst="downArrow">
            <a:avLst/>
          </a:prstGeom>
          <a:solidFill>
            <a:srgbClr val="AD010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下矢印 11"/>
          <p:cNvSpPr/>
          <p:nvPr/>
        </p:nvSpPr>
        <p:spPr>
          <a:xfrm rot="162969">
            <a:off x="663032" y="2316421"/>
            <a:ext cx="618565" cy="1961622"/>
          </a:xfrm>
          <a:prstGeom prst="downArrow">
            <a:avLst/>
          </a:prstGeom>
          <a:solidFill>
            <a:srgbClr val="AD010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フリーフォーム 12"/>
          <p:cNvSpPr/>
          <p:nvPr/>
        </p:nvSpPr>
        <p:spPr>
          <a:xfrm rot="155389">
            <a:off x="1848742" y="2647072"/>
            <a:ext cx="1801906" cy="744071"/>
          </a:xfrm>
          <a:custGeom>
            <a:avLst/>
            <a:gdLst>
              <a:gd name="connsiteX0" fmla="*/ 0 w 1801906"/>
              <a:gd name="connsiteY0" fmla="*/ 0 h 744071"/>
              <a:gd name="connsiteX1" fmla="*/ 1039906 w 1801906"/>
              <a:gd name="connsiteY1" fmla="*/ 268942 h 744071"/>
              <a:gd name="connsiteX2" fmla="*/ 1801906 w 1801906"/>
              <a:gd name="connsiteY2" fmla="*/ 744071 h 744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1906" h="744071">
                <a:moveTo>
                  <a:pt x="0" y="0"/>
                </a:moveTo>
                <a:cubicBezTo>
                  <a:pt x="369794" y="72465"/>
                  <a:pt x="739588" y="144930"/>
                  <a:pt x="1039906" y="268942"/>
                </a:cubicBezTo>
                <a:cubicBezTo>
                  <a:pt x="1340224" y="392954"/>
                  <a:pt x="1571065" y="568512"/>
                  <a:pt x="1801906" y="744071"/>
                </a:cubicBezTo>
              </a:path>
            </a:pathLst>
          </a:custGeom>
          <a:noFill/>
          <a:ln w="63500">
            <a:solidFill>
              <a:schemeClr val="accent2">
                <a:lumMod val="50000"/>
              </a:schemeClr>
            </a:solidFill>
            <a:headEnd type="arrow" w="lg" len="lg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 rot="1540144">
            <a:off x="1698542" y="1986755"/>
            <a:ext cx="326243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RHIC</a:t>
            </a:r>
          </a:p>
          <a:p>
            <a:pPr algn="ctr"/>
            <a:r>
              <a:rPr kumimoji="1" lang="ja-JP" altLang="en-US" sz="2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ビームエネルギー走査</a:t>
            </a:r>
            <a:endParaRPr kumimoji="1" lang="ja-JP" altLang="en-US" sz="24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79785" y="1784089"/>
            <a:ext cx="750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LHC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651437" y="3955429"/>
            <a:ext cx="1584921" cy="523220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J-PARC-HI</a:t>
            </a:r>
            <a:endParaRPr kumimoji="1" lang="ja-JP" altLang="en-US" sz="2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240771" y="1380298"/>
            <a:ext cx="1633781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LHC</a:t>
            </a:r>
          </a:p>
          <a:p>
            <a:r>
              <a:rPr lang="en-US" altLang="ja-JP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2010</a:t>
            </a:r>
            <a:r>
              <a:rPr lang="en-US" altLang="ja-JP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dobe Song Std L" panose="02020300000000000000" pitchFamily="18" charset="-128"/>
                <a:ea typeface="Adobe Song Std L" panose="02020300000000000000" pitchFamily="18" charset="-128"/>
              </a:rPr>
              <a:t>~</a:t>
            </a:r>
            <a:endParaRPr lang="en-US" altLang="ja-JP" sz="2400" dirty="0" smtClean="0">
              <a:solidFill>
                <a:schemeClr val="accent4">
                  <a:lumMod val="60000"/>
                  <a:lumOff val="40000"/>
                </a:schemeClr>
              </a:solidFill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  <a:p>
            <a:endParaRPr kumimoji="1" lang="en-US" altLang="ja-JP" sz="16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altLang="ja-JP" sz="2800" b="1" dirty="0" smtClean="0">
                <a:solidFill>
                  <a:srgbClr val="FFCCCC"/>
                </a:solidFill>
              </a:rPr>
              <a:t>RHIC-BES</a:t>
            </a:r>
          </a:p>
          <a:p>
            <a:r>
              <a:rPr lang="en-US" altLang="ja-JP" sz="2400" dirty="0" smtClean="0">
                <a:solidFill>
                  <a:srgbClr val="FFCCCC"/>
                </a:solidFill>
              </a:rPr>
              <a:t>Phase I</a:t>
            </a:r>
          </a:p>
          <a:p>
            <a:r>
              <a:rPr lang="en-US" altLang="ja-JP" sz="2400" dirty="0" smtClean="0">
                <a:solidFill>
                  <a:srgbClr val="FFCCCC"/>
                </a:solidFill>
              </a:rPr>
              <a:t>2010</a:t>
            </a:r>
            <a:r>
              <a:rPr lang="en-US" altLang="ja-JP" sz="2400" dirty="0" smtClean="0">
                <a:solidFill>
                  <a:srgbClr val="FFCCCC"/>
                </a:solidFill>
                <a:latin typeface="Adobe Song Std L" panose="02020300000000000000" pitchFamily="18" charset="-128"/>
                <a:ea typeface="Adobe Song Std L" panose="02020300000000000000" pitchFamily="18" charset="-128"/>
              </a:rPr>
              <a:t>~</a:t>
            </a:r>
            <a:r>
              <a:rPr lang="en-US" altLang="ja-JP" sz="2400" dirty="0" smtClean="0">
                <a:solidFill>
                  <a:srgbClr val="FFCCCC"/>
                </a:solidFill>
              </a:rPr>
              <a:t>2014</a:t>
            </a:r>
          </a:p>
          <a:p>
            <a:r>
              <a:rPr kumimoji="1" lang="en-US" altLang="ja-JP" sz="2400" dirty="0" smtClean="0">
                <a:solidFill>
                  <a:srgbClr val="FFCCCC"/>
                </a:solidFill>
              </a:rPr>
              <a:t>Phase II</a:t>
            </a:r>
          </a:p>
          <a:p>
            <a:r>
              <a:rPr lang="en-US" altLang="ja-JP" sz="2400" dirty="0" smtClean="0">
                <a:solidFill>
                  <a:srgbClr val="FFCCCC"/>
                </a:solidFill>
              </a:rPr>
              <a:t>2019</a:t>
            </a:r>
            <a:r>
              <a:rPr lang="en-US" altLang="ja-JP" sz="2400" dirty="0" smtClean="0">
                <a:solidFill>
                  <a:srgbClr val="FFCCCC"/>
                </a:solidFill>
                <a:latin typeface="Adobe Song Std L" panose="02020300000000000000" pitchFamily="18" charset="-128"/>
                <a:ea typeface="Adobe Song Std L" panose="02020300000000000000" pitchFamily="18" charset="-128"/>
              </a:rPr>
              <a:t>~</a:t>
            </a:r>
          </a:p>
          <a:p>
            <a:endParaRPr kumimoji="1" lang="en-US" altLang="ja-JP" sz="1600" dirty="0">
              <a:solidFill>
                <a:schemeClr val="accent4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Adobe Song Std L" panose="02020300000000000000" pitchFamily="18" charset="-128"/>
            </a:endParaRPr>
          </a:p>
          <a:p>
            <a:r>
              <a:rPr lang="en-US" altLang="ja-JP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Adobe Song Std L" panose="02020300000000000000" pitchFamily="18" charset="-128"/>
              </a:rPr>
              <a:t>J-PARC</a:t>
            </a:r>
          </a:p>
          <a:p>
            <a:r>
              <a:rPr lang="en-US" altLang="ja-JP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Adobe Song Std L" panose="02020300000000000000" pitchFamily="18" charset="-128"/>
              </a:rPr>
              <a:t>2025</a:t>
            </a:r>
            <a:r>
              <a:rPr kumimoji="1" lang="en-US" altLang="ja-JP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dobe Song Std L" panose="02020300000000000000" pitchFamily="18" charset="-128"/>
                <a:ea typeface="Adobe Song Std L" panose="02020300000000000000" pitchFamily="18" charset="-128"/>
              </a:rPr>
              <a:t>~ ??</a:t>
            </a:r>
            <a:endParaRPr kumimoji="1" lang="ja-JP" altLang="en-US" sz="2400" dirty="0">
              <a:solidFill>
                <a:schemeClr val="accent4">
                  <a:lumMod val="60000"/>
                  <a:lumOff val="40000"/>
                </a:schemeClr>
              </a:solidFill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sp>
        <p:nvSpPr>
          <p:cNvPr id="18" name="下矢印 17"/>
          <p:cNvSpPr/>
          <p:nvPr/>
        </p:nvSpPr>
        <p:spPr>
          <a:xfrm rot="3087491">
            <a:off x="2946769" y="4246950"/>
            <a:ext cx="618565" cy="969801"/>
          </a:xfrm>
          <a:prstGeom prst="downArrow">
            <a:avLst/>
          </a:prstGeom>
          <a:solidFill>
            <a:srgbClr val="AD010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419497" y="6295794"/>
            <a:ext cx="5724644" cy="461665"/>
          </a:xfrm>
          <a:prstGeom prst="rect">
            <a:avLst/>
          </a:prstGeom>
          <a:solidFill>
            <a:schemeClr val="accent2">
              <a:shade val="75000"/>
              <a:satMod val="130000"/>
              <a:alpha val="61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ＱＣＤの相構造は、実験的に探索可能！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93313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Theoretical Challenges</a:t>
            </a:r>
            <a:endParaRPr kumimoji="1" lang="ja-JP" altLang="en-US" dirty="0"/>
          </a:p>
        </p:txBody>
      </p:sp>
      <p:grpSp>
        <p:nvGrpSpPr>
          <p:cNvPr id="4" name="グループ化 3"/>
          <p:cNvGrpSpPr/>
          <p:nvPr/>
        </p:nvGrpSpPr>
        <p:grpSpPr>
          <a:xfrm>
            <a:off x="301950" y="1397837"/>
            <a:ext cx="3485445" cy="2751395"/>
            <a:chOff x="560742" y="1535709"/>
            <a:chExt cx="3485445" cy="2751395"/>
          </a:xfrm>
        </p:grpSpPr>
        <p:sp>
          <p:nvSpPr>
            <p:cNvPr id="5" name="角丸四角形 4"/>
            <p:cNvSpPr/>
            <p:nvPr/>
          </p:nvSpPr>
          <p:spPr>
            <a:xfrm>
              <a:off x="560742" y="1535709"/>
              <a:ext cx="3485445" cy="2751395"/>
            </a:xfrm>
            <a:prstGeom prst="roundRect">
              <a:avLst/>
            </a:prstGeom>
            <a:solidFill>
              <a:srgbClr val="268496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793631" y="2317650"/>
              <a:ext cx="308770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kumimoji="1" lang="en-US" altLang="ja-JP" sz="2400" dirty="0" smtClean="0"/>
                <a:t>creation of QGP</a:t>
              </a:r>
            </a:p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en-US" altLang="ja-JP" sz="2400" dirty="0" smtClean="0"/>
                <a:t>hydro. models</a:t>
              </a:r>
            </a:p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en-US" altLang="ja-JP" sz="2400" dirty="0" smtClean="0"/>
                <a:t>early </a:t>
              </a:r>
              <a:r>
                <a:rPr lang="en-US" altLang="ja-JP" sz="2400" dirty="0" err="1" smtClean="0"/>
                <a:t>thermalization</a:t>
              </a:r>
              <a:endParaRPr lang="en-US" altLang="ja-JP" sz="2400" dirty="0" smtClean="0"/>
            </a:p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en-US" altLang="ja-JP" sz="2400" dirty="0" smtClean="0"/>
                <a:t>(boost invariance)</a:t>
              </a:r>
              <a:endParaRPr lang="en-US" altLang="ja-JP" sz="2400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793631" y="1640069"/>
              <a:ext cx="212269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dirty="0" smtClean="0"/>
                <a:t>RHIC </a:t>
              </a:r>
              <a:r>
                <a:rPr lang="en-US" altLang="ja-JP" sz="3200" b="1" dirty="0" smtClean="0"/>
                <a:t>/ LHC</a:t>
              </a:r>
              <a:endParaRPr kumimoji="1" lang="ja-JP" altLang="en-US" sz="3200" b="1" dirty="0"/>
            </a:p>
          </p:txBody>
        </p:sp>
      </p:grpSp>
      <p:pic>
        <p:nvPicPr>
          <p:cNvPr id="13" name="Picture 3" descr="H:\tex\paris01\carto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94" y="4343927"/>
            <a:ext cx="8259131" cy="157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1409953" y="5915546"/>
            <a:ext cx="1794081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err="1" smtClean="0"/>
              <a:t>Thermalization</a:t>
            </a:r>
            <a:endParaRPr kumimoji="1" lang="ja-JP" altLang="en-US" sz="20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204033" y="5915546"/>
            <a:ext cx="2457404" cy="40011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/>
              <a:t>Hydrodynamics</a:t>
            </a:r>
            <a:endParaRPr kumimoji="1" lang="ja-JP" altLang="en-US" sz="20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661437" y="5915546"/>
            <a:ext cx="3126388" cy="40011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     Cascade</a:t>
            </a:r>
            <a:endParaRPr kumimoji="1" lang="ja-JP" altLang="en-US" sz="20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65186" y="5915546"/>
            <a:ext cx="1314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RHIC/LHC:</a:t>
            </a:r>
            <a:endParaRPr kumimoji="1" lang="ja-JP" altLang="en-US" sz="2000" dirty="0"/>
          </a:p>
        </p:txBody>
      </p:sp>
      <p:sp>
        <p:nvSpPr>
          <p:cNvPr id="3" name="正方形/長方形 2"/>
          <p:cNvSpPr/>
          <p:nvPr/>
        </p:nvSpPr>
        <p:spPr>
          <a:xfrm>
            <a:off x="1409953" y="4343927"/>
            <a:ext cx="1794080" cy="1571619"/>
          </a:xfrm>
          <a:prstGeom prst="rect">
            <a:avLst/>
          </a:prstGeom>
          <a:solidFill>
            <a:schemeClr val="accent2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3204032" y="4343926"/>
            <a:ext cx="2457404" cy="1571619"/>
          </a:xfrm>
          <a:prstGeom prst="rect">
            <a:avLst/>
          </a:prstGeom>
          <a:solidFill>
            <a:schemeClr val="accent3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5661435" y="4343926"/>
            <a:ext cx="3126389" cy="1571619"/>
          </a:xfrm>
          <a:prstGeom prst="rect">
            <a:avLst/>
          </a:prstGeom>
          <a:solidFill>
            <a:schemeClr val="accent4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543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Theoretical Challenges</a:t>
            </a:r>
            <a:endParaRPr kumimoji="1" lang="ja-JP" altLang="en-US" dirty="0"/>
          </a:p>
        </p:txBody>
      </p:sp>
      <p:grpSp>
        <p:nvGrpSpPr>
          <p:cNvPr id="4" name="グループ化 3"/>
          <p:cNvGrpSpPr/>
          <p:nvPr/>
        </p:nvGrpSpPr>
        <p:grpSpPr>
          <a:xfrm>
            <a:off x="301950" y="1397837"/>
            <a:ext cx="3485445" cy="2751395"/>
            <a:chOff x="560742" y="1535709"/>
            <a:chExt cx="3485445" cy="2751395"/>
          </a:xfrm>
        </p:grpSpPr>
        <p:sp>
          <p:nvSpPr>
            <p:cNvPr id="5" name="角丸四角形 4"/>
            <p:cNvSpPr/>
            <p:nvPr/>
          </p:nvSpPr>
          <p:spPr>
            <a:xfrm>
              <a:off x="560742" y="1535709"/>
              <a:ext cx="3485445" cy="2751395"/>
            </a:xfrm>
            <a:prstGeom prst="roundRect">
              <a:avLst/>
            </a:prstGeom>
            <a:solidFill>
              <a:srgbClr val="268496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793631" y="2317650"/>
              <a:ext cx="308770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kumimoji="1" lang="en-US" altLang="ja-JP" sz="2400" dirty="0" smtClean="0"/>
                <a:t>creation of QGP</a:t>
              </a:r>
            </a:p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en-US" altLang="ja-JP" sz="2400" dirty="0" smtClean="0"/>
                <a:t>hydro. models</a:t>
              </a:r>
            </a:p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en-US" altLang="ja-JP" sz="2400" dirty="0" smtClean="0"/>
                <a:t>early </a:t>
              </a:r>
              <a:r>
                <a:rPr lang="en-US" altLang="ja-JP" sz="2400" dirty="0" err="1" smtClean="0"/>
                <a:t>thermalization</a:t>
              </a:r>
              <a:endParaRPr lang="en-US" altLang="ja-JP" sz="2400" dirty="0" smtClean="0"/>
            </a:p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en-US" altLang="ja-JP" sz="2400" dirty="0" smtClean="0"/>
                <a:t>(boost invariance)</a:t>
              </a:r>
              <a:endParaRPr lang="en-US" altLang="ja-JP" sz="2400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793631" y="1640069"/>
              <a:ext cx="212269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dirty="0" smtClean="0"/>
                <a:t>RHIC </a:t>
              </a:r>
              <a:r>
                <a:rPr lang="en-US" altLang="ja-JP" sz="3200" b="1" dirty="0" smtClean="0"/>
                <a:t>/ LHC</a:t>
              </a:r>
              <a:endParaRPr kumimoji="1" lang="ja-JP" altLang="en-US" sz="3200" b="1" dirty="0"/>
            </a:p>
          </p:txBody>
        </p:sp>
      </p:grpSp>
      <p:pic>
        <p:nvPicPr>
          <p:cNvPr id="13" name="Picture 3" descr="H:\tex\paris01\carto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94" y="4343927"/>
            <a:ext cx="8259131" cy="157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1409953" y="4343927"/>
            <a:ext cx="1794080" cy="1571619"/>
          </a:xfrm>
          <a:prstGeom prst="rect">
            <a:avLst/>
          </a:prstGeom>
          <a:solidFill>
            <a:schemeClr val="accent2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3204032" y="4343926"/>
            <a:ext cx="2457404" cy="1571619"/>
          </a:xfrm>
          <a:prstGeom prst="rect">
            <a:avLst/>
          </a:prstGeom>
          <a:solidFill>
            <a:schemeClr val="accent3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5661435" y="4343926"/>
            <a:ext cx="3126389" cy="1571619"/>
          </a:xfrm>
          <a:prstGeom prst="rect">
            <a:avLst/>
          </a:prstGeom>
          <a:solidFill>
            <a:schemeClr val="accent4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409953" y="5925574"/>
            <a:ext cx="7377871" cy="44934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r>
              <a:rPr kumimoji="1" lang="en-US" altLang="ja-JP" sz="2000" dirty="0" smtClean="0"/>
              <a:t> </a:t>
            </a:r>
          </a:p>
        </p:txBody>
      </p:sp>
      <p:sp>
        <p:nvSpPr>
          <p:cNvPr id="21" name="台形 20"/>
          <p:cNvSpPr/>
          <p:nvPr/>
        </p:nvSpPr>
        <p:spPr>
          <a:xfrm flipV="1">
            <a:off x="2794959" y="5915540"/>
            <a:ext cx="2958860" cy="347235"/>
          </a:xfrm>
          <a:prstGeom prst="trapezoid">
            <a:avLst>
              <a:gd name="adj" fmla="val 165343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398673" y="5889102"/>
            <a:ext cx="1850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Hydrodynamics</a:t>
            </a:r>
            <a:endParaRPr kumimoji="1" lang="ja-JP" altLang="en-US" sz="20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480345" y="5984839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Cascade</a:t>
            </a:r>
            <a:endParaRPr kumimoji="1" lang="ja-JP" altLang="en-US" sz="20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00224" y="5974811"/>
            <a:ext cx="1025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J-PARC:</a:t>
            </a:r>
            <a:endParaRPr kumimoji="1" lang="ja-JP" altLang="en-US" sz="2000" dirty="0"/>
          </a:p>
        </p:txBody>
      </p:sp>
      <p:grpSp>
        <p:nvGrpSpPr>
          <p:cNvPr id="25" name="グループ化 24"/>
          <p:cNvGrpSpPr/>
          <p:nvPr/>
        </p:nvGrpSpPr>
        <p:grpSpPr>
          <a:xfrm>
            <a:off x="4276503" y="1397837"/>
            <a:ext cx="4655062" cy="2751395"/>
            <a:chOff x="560742" y="1535709"/>
            <a:chExt cx="4655062" cy="2751395"/>
          </a:xfrm>
        </p:grpSpPr>
        <p:sp>
          <p:nvSpPr>
            <p:cNvPr id="26" name="角丸四角形 25"/>
            <p:cNvSpPr/>
            <p:nvPr/>
          </p:nvSpPr>
          <p:spPr>
            <a:xfrm>
              <a:off x="560742" y="1535709"/>
              <a:ext cx="4565547" cy="2751395"/>
            </a:xfrm>
            <a:prstGeom prst="roundRect">
              <a:avLst/>
            </a:prstGeom>
            <a:solidFill>
              <a:srgbClr val="268496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793631" y="2317650"/>
              <a:ext cx="442217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en-US" altLang="ja-JP" sz="2400" dirty="0" smtClean="0"/>
                <a:t>Initial condition?</a:t>
              </a:r>
            </a:p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en-US" altLang="ja-JP" sz="2400" dirty="0" err="1" smtClean="0"/>
                <a:t>Thresholod</a:t>
              </a:r>
              <a:r>
                <a:rPr lang="en-US" altLang="ja-JP" sz="2400" dirty="0" smtClean="0"/>
                <a:t> of QGP formation</a:t>
              </a:r>
            </a:p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en-US" altLang="ja-JP" sz="2400" dirty="0" smtClean="0"/>
                <a:t>“Integrated” approach</a:t>
              </a:r>
            </a:p>
            <a:p>
              <a:pPr marL="914400" lvl="1" indent="-457200">
                <a:buFontTx/>
                <a:buChar char="-"/>
              </a:pPr>
              <a:r>
                <a:rPr lang="en-US" altLang="ja-JP" sz="2400" dirty="0" smtClean="0"/>
                <a:t>Hydro </a:t>
              </a:r>
              <a:r>
                <a:rPr lang="en-US" altLang="ja-JP" sz="2400" dirty="0"/>
                <a:t>x</a:t>
              </a:r>
              <a:r>
                <a:rPr lang="en-US" altLang="ja-JP" sz="2400" dirty="0" smtClean="0"/>
                <a:t> Cascade</a:t>
              </a:r>
              <a:endParaRPr lang="en-US" altLang="ja-JP" sz="2400" dirty="0"/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793631" y="1640069"/>
              <a:ext cx="30652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dirty="0" smtClean="0"/>
                <a:t>Low-E Collisions</a:t>
              </a:r>
              <a:endParaRPr kumimoji="1" lang="ja-JP" altLang="en-US" sz="3200" b="1" dirty="0"/>
            </a:p>
          </p:txBody>
        </p:sp>
      </p:grpSp>
      <p:sp>
        <p:nvSpPr>
          <p:cNvPr id="29" name="右矢印 28"/>
          <p:cNvSpPr/>
          <p:nvPr/>
        </p:nvSpPr>
        <p:spPr>
          <a:xfrm>
            <a:off x="3720528" y="1794583"/>
            <a:ext cx="631796" cy="202499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552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正方形/長方形 41"/>
          <p:cNvSpPr/>
          <p:nvPr/>
        </p:nvSpPr>
        <p:spPr>
          <a:xfrm>
            <a:off x="4371172" y="3970981"/>
            <a:ext cx="3632895" cy="2410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流体・カスケード統合模型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155091" y="1116578"/>
            <a:ext cx="3945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Akamatsu</a:t>
            </a:r>
            <a:r>
              <a:rPr kumimoji="1" lang="en-US" altLang="ja-JP" dirty="0" smtClean="0"/>
              <a:t>, …, </a:t>
            </a:r>
            <a:r>
              <a:rPr kumimoji="1" lang="en-US" altLang="ja-JP" b="1" dirty="0" smtClean="0">
                <a:solidFill>
                  <a:srgbClr val="FFFF00"/>
                </a:solidFill>
              </a:rPr>
              <a:t>Nara</a:t>
            </a:r>
            <a:r>
              <a:rPr kumimoji="1" lang="en-US" altLang="ja-JP" dirty="0" smtClean="0"/>
              <a:t>, et al. PRC98 (2018)</a:t>
            </a:r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14144" y="1592375"/>
            <a:ext cx="5211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 smtClean="0"/>
              <a:t>流体とハドロンの同時時間発展</a:t>
            </a:r>
            <a:endParaRPr kumimoji="1" lang="ja-JP" altLang="en-US" sz="2800" b="1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27551" y="2179573"/>
            <a:ext cx="42242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ja-JP" altLang="en-US" sz="2400" dirty="0" smtClean="0"/>
              <a:t>高密度のハドロン→流体化</a:t>
            </a:r>
            <a:endParaRPr lang="en-US" altLang="ja-JP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ja-JP" altLang="en-US" sz="2400" dirty="0" smtClean="0"/>
              <a:t>冷却した流体→ハドロン化</a:t>
            </a:r>
            <a:endParaRPr kumimoji="1" lang="ja-JP" altLang="en-US" sz="2400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497803" y="6321708"/>
            <a:ext cx="7879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b="1" dirty="0" smtClean="0"/>
              <a:t>カスケード模型では記述不可能だったデータをよく再現</a:t>
            </a:r>
            <a:endParaRPr kumimoji="1" lang="ja-JP" altLang="en-US" sz="2400" b="1" dirty="0"/>
          </a:p>
        </p:txBody>
      </p:sp>
      <p:pic>
        <p:nvPicPr>
          <p:cNvPr id="34" name="図 33"/>
          <p:cNvPicPr>
            <a:picLocks noChangeAspect="1"/>
          </p:cNvPicPr>
          <p:nvPr/>
        </p:nvPicPr>
        <p:blipFill rotWithShape="1">
          <a:blip r:embed="rId2"/>
          <a:srcRect t="44846"/>
          <a:stretch/>
        </p:blipFill>
        <p:spPr>
          <a:xfrm>
            <a:off x="4364478" y="4066698"/>
            <a:ext cx="3639590" cy="2216459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 rotWithShape="1">
          <a:blip r:embed="rId2"/>
          <a:srcRect r="6193" b="54558"/>
          <a:stretch/>
        </p:blipFill>
        <p:spPr>
          <a:xfrm>
            <a:off x="962501" y="3970981"/>
            <a:ext cx="3414195" cy="1826137"/>
          </a:xfrm>
          <a:prstGeom prst="rect">
            <a:avLst/>
          </a:prstGeom>
        </p:spPr>
      </p:pic>
      <p:sp>
        <p:nvSpPr>
          <p:cNvPr id="36" name="正方形/長方形 35"/>
          <p:cNvSpPr/>
          <p:nvPr/>
        </p:nvSpPr>
        <p:spPr>
          <a:xfrm>
            <a:off x="4643021" y="3970981"/>
            <a:ext cx="358190" cy="2410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/>
          <p:cNvSpPr/>
          <p:nvPr/>
        </p:nvSpPr>
        <p:spPr>
          <a:xfrm>
            <a:off x="1288429" y="5555386"/>
            <a:ext cx="310125" cy="3902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6190824" y="5073079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solidFill>
                  <a:srgbClr val="0070C0"/>
                </a:solidFill>
              </a:rPr>
              <a:t>カスケード</a:t>
            </a:r>
            <a:endParaRPr kumimoji="1" lang="ja-JP" altLang="en-US" b="1" dirty="0">
              <a:solidFill>
                <a:srgbClr val="0070C0"/>
              </a:solidFill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7979521" y="4382534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/>
              <a:t>統合</a:t>
            </a:r>
            <a:endParaRPr kumimoji="1" lang="en-US" altLang="ja-JP" b="1" dirty="0" smtClean="0"/>
          </a:p>
          <a:p>
            <a:r>
              <a:rPr lang="ja-JP" altLang="en-US" b="1" dirty="0"/>
              <a:t>模型</a:t>
            </a:r>
            <a:endParaRPr kumimoji="1" lang="ja-JP" altLang="en-US" b="1" dirty="0"/>
          </a:p>
        </p:txBody>
      </p:sp>
      <p:sp>
        <p:nvSpPr>
          <p:cNvPr id="40" name="左矢印 39"/>
          <p:cNvSpPr/>
          <p:nvPr/>
        </p:nvSpPr>
        <p:spPr>
          <a:xfrm>
            <a:off x="7592198" y="4423223"/>
            <a:ext cx="420638" cy="257602"/>
          </a:xfrm>
          <a:prstGeom prst="lef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1" name="図 40"/>
          <p:cNvPicPr>
            <a:picLocks noChangeAspect="1"/>
          </p:cNvPicPr>
          <p:nvPr/>
        </p:nvPicPr>
        <p:blipFill rotWithShape="1">
          <a:blip r:embed="rId2"/>
          <a:srcRect t="86856"/>
          <a:stretch/>
        </p:blipFill>
        <p:spPr>
          <a:xfrm>
            <a:off x="957133" y="5752730"/>
            <a:ext cx="3639590" cy="528222"/>
          </a:xfrm>
          <a:prstGeom prst="rect">
            <a:avLst/>
          </a:prstGeom>
        </p:spPr>
      </p:pic>
      <p:sp>
        <p:nvSpPr>
          <p:cNvPr id="43" name="フローチャート: 代替処理 42"/>
          <p:cNvSpPr/>
          <p:nvPr/>
        </p:nvSpPr>
        <p:spPr>
          <a:xfrm>
            <a:off x="5768826" y="1443180"/>
            <a:ext cx="3046366" cy="2357192"/>
          </a:xfrm>
          <a:prstGeom prst="flowChartAlternateProcess">
            <a:avLst/>
          </a:prstGeom>
          <a:solidFill>
            <a:srgbClr val="5B9BD5">
              <a:lumMod val="40000"/>
              <a:lumOff val="60000"/>
            </a:srgbClr>
          </a:solidFill>
          <a:ln w="6350" cap="flat" cmpd="sng" algn="ctr">
            <a:noFill/>
            <a:prstDash val="solid"/>
            <a:miter lim="800000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4" name="楕円 43"/>
          <p:cNvSpPr>
            <a:spLocks noChangeAspect="1"/>
          </p:cNvSpPr>
          <p:nvPr/>
        </p:nvSpPr>
        <p:spPr>
          <a:xfrm>
            <a:off x="6174683" y="1904693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5" name="楕円 44"/>
          <p:cNvSpPr>
            <a:spLocks noChangeAspect="1"/>
          </p:cNvSpPr>
          <p:nvPr/>
        </p:nvSpPr>
        <p:spPr>
          <a:xfrm>
            <a:off x="5945333" y="2618775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6" name="楕円 45"/>
          <p:cNvSpPr>
            <a:spLocks noChangeAspect="1"/>
          </p:cNvSpPr>
          <p:nvPr/>
        </p:nvSpPr>
        <p:spPr>
          <a:xfrm>
            <a:off x="6508140" y="1606405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7" name="楕円 46"/>
          <p:cNvSpPr>
            <a:spLocks noChangeAspect="1"/>
          </p:cNvSpPr>
          <p:nvPr/>
        </p:nvSpPr>
        <p:spPr>
          <a:xfrm>
            <a:off x="8061163" y="1712211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8" name="楕円 47"/>
          <p:cNvSpPr>
            <a:spLocks noChangeAspect="1"/>
          </p:cNvSpPr>
          <p:nvPr/>
        </p:nvSpPr>
        <p:spPr>
          <a:xfrm>
            <a:off x="8335483" y="2749320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9" name="楕円 48"/>
          <p:cNvSpPr>
            <a:spLocks noChangeAspect="1"/>
          </p:cNvSpPr>
          <p:nvPr/>
        </p:nvSpPr>
        <p:spPr>
          <a:xfrm>
            <a:off x="8376883" y="1744920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0" name="楕円 49"/>
          <p:cNvSpPr>
            <a:spLocks noChangeAspect="1"/>
          </p:cNvSpPr>
          <p:nvPr/>
        </p:nvSpPr>
        <p:spPr>
          <a:xfrm>
            <a:off x="6164135" y="2292120"/>
            <a:ext cx="180000" cy="180000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1" name="楕円 50"/>
          <p:cNvSpPr>
            <a:spLocks noChangeAspect="1"/>
          </p:cNvSpPr>
          <p:nvPr/>
        </p:nvSpPr>
        <p:spPr>
          <a:xfrm>
            <a:off x="6424672" y="2594176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2" name="楕円 51"/>
          <p:cNvSpPr>
            <a:spLocks noChangeAspect="1"/>
          </p:cNvSpPr>
          <p:nvPr/>
        </p:nvSpPr>
        <p:spPr>
          <a:xfrm>
            <a:off x="6921078" y="1812105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3" name="楕円 52"/>
          <p:cNvSpPr>
            <a:spLocks noChangeAspect="1"/>
          </p:cNvSpPr>
          <p:nvPr/>
        </p:nvSpPr>
        <p:spPr>
          <a:xfrm>
            <a:off x="7312569" y="3286749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4" name="楕円 53"/>
          <p:cNvSpPr>
            <a:spLocks noChangeAspect="1"/>
          </p:cNvSpPr>
          <p:nvPr/>
        </p:nvSpPr>
        <p:spPr>
          <a:xfrm>
            <a:off x="6398169" y="3262418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5" name="楕円 54"/>
          <p:cNvSpPr>
            <a:spLocks noChangeAspect="1"/>
          </p:cNvSpPr>
          <p:nvPr/>
        </p:nvSpPr>
        <p:spPr>
          <a:xfrm>
            <a:off x="7799521" y="3010570"/>
            <a:ext cx="180000" cy="180000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6" name="楕円 55"/>
          <p:cNvSpPr>
            <a:spLocks noChangeAspect="1"/>
          </p:cNvSpPr>
          <p:nvPr/>
        </p:nvSpPr>
        <p:spPr>
          <a:xfrm>
            <a:off x="7844160" y="3382808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7" name="楕円 56"/>
          <p:cNvSpPr>
            <a:spLocks noChangeAspect="1"/>
          </p:cNvSpPr>
          <p:nvPr/>
        </p:nvSpPr>
        <p:spPr>
          <a:xfrm>
            <a:off x="8241163" y="2454188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8" name="楕円 57"/>
          <p:cNvSpPr>
            <a:spLocks noChangeAspect="1"/>
          </p:cNvSpPr>
          <p:nvPr/>
        </p:nvSpPr>
        <p:spPr>
          <a:xfrm>
            <a:off x="8348529" y="3131786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9" name="楕円 58"/>
          <p:cNvSpPr/>
          <p:nvPr/>
        </p:nvSpPr>
        <p:spPr>
          <a:xfrm>
            <a:off x="6550964" y="1924920"/>
            <a:ext cx="914400" cy="914400"/>
          </a:xfrm>
          <a:prstGeom prst="ellipse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0" name="楕円 59"/>
          <p:cNvSpPr/>
          <p:nvPr/>
        </p:nvSpPr>
        <p:spPr>
          <a:xfrm>
            <a:off x="7182335" y="1808137"/>
            <a:ext cx="914400" cy="914400"/>
          </a:xfrm>
          <a:prstGeom prst="ellipse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1" name="楕円 60"/>
          <p:cNvSpPr/>
          <p:nvPr/>
        </p:nvSpPr>
        <p:spPr>
          <a:xfrm>
            <a:off x="6605392" y="2419893"/>
            <a:ext cx="914400" cy="914400"/>
          </a:xfrm>
          <a:prstGeom prst="ellipse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2" name="楕円 61"/>
          <p:cNvSpPr/>
          <p:nvPr/>
        </p:nvSpPr>
        <p:spPr>
          <a:xfrm>
            <a:off x="7127907" y="2246240"/>
            <a:ext cx="914400" cy="914400"/>
          </a:xfrm>
          <a:prstGeom prst="ellipse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6818534" y="2389215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rPr>
              <a:t>流体</a:t>
            </a:r>
          </a:p>
        </p:txBody>
      </p:sp>
      <p:sp>
        <p:nvSpPr>
          <p:cNvPr id="64" name="楕円 63"/>
          <p:cNvSpPr>
            <a:spLocks noChangeAspect="1"/>
          </p:cNvSpPr>
          <p:nvPr/>
        </p:nvSpPr>
        <p:spPr>
          <a:xfrm>
            <a:off x="8348911" y="2053832"/>
            <a:ext cx="180000" cy="180000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5" name="楕円 64"/>
          <p:cNvSpPr>
            <a:spLocks noChangeAspect="1"/>
          </p:cNvSpPr>
          <p:nvPr/>
        </p:nvSpPr>
        <p:spPr>
          <a:xfrm>
            <a:off x="6182281" y="2963396"/>
            <a:ext cx="180000" cy="180000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6" name="楕円 65"/>
          <p:cNvSpPr>
            <a:spLocks noChangeAspect="1"/>
          </p:cNvSpPr>
          <p:nvPr/>
        </p:nvSpPr>
        <p:spPr>
          <a:xfrm>
            <a:off x="6831078" y="3472808"/>
            <a:ext cx="180000" cy="180000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7" name="楕円 66"/>
          <p:cNvSpPr>
            <a:spLocks noChangeAspect="1"/>
          </p:cNvSpPr>
          <p:nvPr/>
        </p:nvSpPr>
        <p:spPr>
          <a:xfrm>
            <a:off x="7202632" y="1677873"/>
            <a:ext cx="180000" cy="180000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8" name="楕円 67"/>
          <p:cNvSpPr>
            <a:spLocks noChangeAspect="1"/>
          </p:cNvSpPr>
          <p:nvPr/>
        </p:nvSpPr>
        <p:spPr>
          <a:xfrm>
            <a:off x="8500929" y="3284186"/>
            <a:ext cx="180000" cy="180000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9" name="右矢印 68"/>
          <p:cNvSpPr/>
          <p:nvPr/>
        </p:nvSpPr>
        <p:spPr>
          <a:xfrm flipH="1">
            <a:off x="7776976" y="2427902"/>
            <a:ext cx="473993" cy="241842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7722671" y="2094677"/>
            <a:ext cx="958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 dirty="0" smtClean="0">
                <a:solidFill>
                  <a:schemeClr val="accent5">
                    <a:lumMod val="50000"/>
                  </a:schemeClr>
                </a:solidFill>
                <a:effectLst>
                  <a:glow rad="190500">
                    <a:schemeClr val="tx1">
                      <a:alpha val="50000"/>
                    </a:schemeClr>
                  </a:glow>
                </a:effectLst>
              </a:rPr>
              <a:t>流体</a:t>
            </a:r>
            <a:r>
              <a:rPr lang="ja-JP" altLang="en-US" sz="2000" b="1" dirty="0">
                <a:solidFill>
                  <a:schemeClr val="accent5">
                    <a:lumMod val="50000"/>
                  </a:schemeClr>
                </a:solidFill>
                <a:effectLst>
                  <a:glow rad="190500">
                    <a:schemeClr val="tx1">
                      <a:alpha val="50000"/>
                    </a:schemeClr>
                  </a:glow>
                </a:effectLst>
              </a:rPr>
              <a:t>化</a:t>
            </a:r>
            <a:endParaRPr kumimoji="1" lang="ja-JP" altLang="en-US" sz="2000" b="1" dirty="0">
              <a:solidFill>
                <a:schemeClr val="accent5">
                  <a:lumMod val="50000"/>
                </a:schemeClr>
              </a:solidFill>
              <a:effectLst>
                <a:glow rad="190500">
                  <a:schemeClr val="tx1">
                    <a:alpha val="50000"/>
                  </a:schemeClr>
                </a:glow>
              </a:effectLst>
            </a:endParaRPr>
          </a:p>
        </p:txBody>
      </p:sp>
      <p:sp>
        <p:nvSpPr>
          <p:cNvPr id="71" name="右矢印 70"/>
          <p:cNvSpPr/>
          <p:nvPr/>
        </p:nvSpPr>
        <p:spPr>
          <a:xfrm>
            <a:off x="7778251" y="2675155"/>
            <a:ext cx="472718" cy="241842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7723664" y="2866129"/>
            <a:ext cx="958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 dirty="0" smtClean="0">
                <a:solidFill>
                  <a:schemeClr val="accent1">
                    <a:lumMod val="50000"/>
                  </a:schemeClr>
                </a:solidFill>
                <a:effectLst>
                  <a:glow rad="190500">
                    <a:schemeClr val="tx1">
                      <a:alpha val="50000"/>
                    </a:schemeClr>
                  </a:glow>
                </a:effectLst>
              </a:rPr>
              <a:t>粒子化</a:t>
            </a:r>
            <a:endParaRPr kumimoji="1" lang="ja-JP" altLang="en-US" sz="2000" b="1" dirty="0">
              <a:solidFill>
                <a:schemeClr val="accent1">
                  <a:lumMod val="50000"/>
                </a:schemeClr>
              </a:solidFill>
              <a:effectLst>
                <a:glow rad="190500">
                  <a:schemeClr val="tx1">
                    <a:alpha val="5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56630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Various Observables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56121" y="1458219"/>
            <a:ext cx="535114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Flow</a:t>
            </a:r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ja-JP" sz="2400" dirty="0" err="1" smtClean="0"/>
              <a:t>Dilepton</a:t>
            </a:r>
            <a:r>
              <a:rPr lang="en-US" altLang="ja-JP" sz="2400" dirty="0" smtClean="0"/>
              <a:t> / photon</a:t>
            </a:r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Fluctuations, higher-order </a:t>
            </a:r>
            <a:r>
              <a:rPr kumimoji="1" lang="en-US" altLang="ja-JP" sz="2400" dirty="0" err="1" smtClean="0"/>
              <a:t>cumulants</a:t>
            </a:r>
            <a:endParaRPr kumimoji="1" lang="en-US" altLang="ja-JP" sz="2400" dirty="0" smtClean="0"/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ja-JP" sz="2400" dirty="0" smtClean="0">
                <a:latin typeface="Symbol" panose="05050102010706020507" pitchFamily="18" charset="2"/>
              </a:rPr>
              <a:t>X, W, </a:t>
            </a:r>
            <a:r>
              <a:rPr lang="en-US" altLang="ja-JP" sz="2400" dirty="0" smtClean="0"/>
              <a:t>… </a:t>
            </a:r>
          </a:p>
          <a:p>
            <a:pPr marL="457200" indent="-457200">
              <a:buFont typeface="Wingdings" panose="05000000000000000000" pitchFamily="2" charset="2"/>
              <a:buChar char="p"/>
            </a:pPr>
            <a:endParaRPr kumimoji="1" lang="en-US" altLang="ja-JP" dirty="0"/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ja-JP" sz="2400" dirty="0" smtClean="0">
                <a:solidFill>
                  <a:srgbClr val="FFFF00"/>
                </a:solidFill>
              </a:rPr>
              <a:t>Sophisticated event selections</a:t>
            </a:r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kumimoji="1" lang="en-US" altLang="ja-JP" sz="2400" dirty="0" smtClean="0">
                <a:solidFill>
                  <a:srgbClr val="FFFF00"/>
                </a:solidFill>
              </a:rPr>
              <a:t>Various correlations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5328" y="1911052"/>
            <a:ext cx="2679494" cy="202259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328" y="4068468"/>
            <a:ext cx="2679494" cy="253560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6758" y="4068467"/>
            <a:ext cx="3412672" cy="2535603"/>
          </a:xfrm>
          <a:prstGeom prst="rect">
            <a:avLst/>
          </a:prstGeom>
        </p:spPr>
      </p:pic>
      <p:grpSp>
        <p:nvGrpSpPr>
          <p:cNvPr id="3" name="グループ化 2"/>
          <p:cNvGrpSpPr/>
          <p:nvPr/>
        </p:nvGrpSpPr>
        <p:grpSpPr>
          <a:xfrm>
            <a:off x="138852" y="4324354"/>
            <a:ext cx="5796121" cy="2407839"/>
            <a:chOff x="138852" y="4324354"/>
            <a:chExt cx="5796121" cy="2407839"/>
          </a:xfrm>
        </p:grpSpPr>
        <p:sp>
          <p:nvSpPr>
            <p:cNvPr id="8" name="楕円 7"/>
            <p:cNvSpPr/>
            <p:nvPr/>
          </p:nvSpPr>
          <p:spPr>
            <a:xfrm>
              <a:off x="5218980" y="4324354"/>
              <a:ext cx="715993" cy="1317321"/>
            </a:xfrm>
            <a:prstGeom prst="ellipse">
              <a:avLst/>
            </a:prstGeom>
            <a:solidFill>
              <a:srgbClr val="0070C0">
                <a:alpha val="33000"/>
              </a:srgbClr>
            </a:solidFill>
            <a:ln w="1905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曲折矢印 8"/>
            <p:cNvSpPr/>
            <p:nvPr/>
          </p:nvSpPr>
          <p:spPr>
            <a:xfrm rot="5400000" flipH="1">
              <a:off x="3670822" y="4240347"/>
              <a:ext cx="812753" cy="3460133"/>
            </a:xfrm>
            <a:prstGeom prst="bentArrow">
              <a:avLst/>
            </a:prstGeom>
            <a:gradFill>
              <a:gsLst>
                <a:gs pos="0">
                  <a:schemeClr val="accent3">
                    <a:satMod val="103000"/>
                    <a:lumMod val="102000"/>
                    <a:tint val="94000"/>
                    <a:alpha val="78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  <a:alpha val="6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  <a:alpha val="93000"/>
                  </a:schemeClr>
                </a:gs>
              </a:gsLst>
            </a:gradFill>
            <a:ln w="28575">
              <a:solidFill>
                <a:srgbClr val="00B0F0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138852" y="5336268"/>
              <a:ext cx="205549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/>
                <a:t>Can we select</a:t>
              </a:r>
            </a:p>
            <a:p>
              <a:r>
                <a:rPr lang="en-US" altLang="ja-JP" sz="2400" dirty="0" smtClean="0"/>
                <a:t>these events??</a:t>
              </a:r>
              <a:endParaRPr kumimoji="1" lang="ja-JP" altLang="en-US" sz="2400" dirty="0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138852" y="6085862"/>
              <a:ext cx="22351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MK, </a:t>
              </a:r>
              <a:r>
                <a:rPr kumimoji="1" lang="en-US" altLang="ja-JP" dirty="0" err="1" smtClean="0"/>
                <a:t>Sakaguchi</a:t>
              </a:r>
              <a:r>
                <a:rPr kumimoji="1" lang="en-US" altLang="ja-JP" dirty="0" smtClean="0"/>
                <a:t>, </a:t>
              </a:r>
              <a:r>
                <a:rPr kumimoji="1" lang="en-US" altLang="ja-JP" dirty="0" err="1" smtClean="0"/>
                <a:t>Sako</a:t>
              </a:r>
              <a:r>
                <a:rPr kumimoji="1" lang="en-US" altLang="ja-JP" dirty="0" smtClean="0"/>
                <a:t>,</a:t>
              </a:r>
            </a:p>
            <a:p>
              <a:r>
                <a:rPr lang="en-US" altLang="ja-JP" dirty="0" smtClean="0"/>
                <a:t>Nara, Ohnishi, …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7825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右矢印 2"/>
          <p:cNvSpPr/>
          <p:nvPr/>
        </p:nvSpPr>
        <p:spPr>
          <a:xfrm>
            <a:off x="923707" y="2333755"/>
            <a:ext cx="690282" cy="534795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" name="右矢印 106"/>
          <p:cNvSpPr/>
          <p:nvPr/>
        </p:nvSpPr>
        <p:spPr>
          <a:xfrm flipH="1">
            <a:off x="1516487" y="2790536"/>
            <a:ext cx="661961" cy="534795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Radial Flow</a:t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sp>
        <p:nvSpPr>
          <p:cNvPr id="9" name="円/楕円 8"/>
          <p:cNvSpPr>
            <a:spLocks noChangeAspect="1"/>
          </p:cNvSpPr>
          <p:nvPr/>
        </p:nvSpPr>
        <p:spPr>
          <a:xfrm>
            <a:off x="2104111" y="286344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円/楕円 9"/>
          <p:cNvSpPr>
            <a:spLocks noChangeAspect="1"/>
          </p:cNvSpPr>
          <p:nvPr/>
        </p:nvSpPr>
        <p:spPr>
          <a:xfrm>
            <a:off x="2193011" y="300744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円/楕円 10"/>
          <p:cNvSpPr>
            <a:spLocks noChangeAspect="1"/>
          </p:cNvSpPr>
          <p:nvPr/>
        </p:nvSpPr>
        <p:spPr>
          <a:xfrm>
            <a:off x="2345717" y="313587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" name="円/楕円 11"/>
          <p:cNvSpPr>
            <a:spLocks noChangeAspect="1"/>
          </p:cNvSpPr>
          <p:nvPr/>
        </p:nvSpPr>
        <p:spPr>
          <a:xfrm>
            <a:off x="2248111" y="2863448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円/楕円 12"/>
          <p:cNvSpPr>
            <a:spLocks noChangeAspect="1"/>
          </p:cNvSpPr>
          <p:nvPr/>
        </p:nvSpPr>
        <p:spPr>
          <a:xfrm>
            <a:off x="2413211" y="3015848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" name="円/楕円 13"/>
          <p:cNvSpPr>
            <a:spLocks noChangeAspect="1"/>
          </p:cNvSpPr>
          <p:nvPr/>
        </p:nvSpPr>
        <p:spPr>
          <a:xfrm>
            <a:off x="2460060" y="313713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円/楕円 14"/>
          <p:cNvSpPr>
            <a:spLocks noChangeAspect="1"/>
          </p:cNvSpPr>
          <p:nvPr/>
        </p:nvSpPr>
        <p:spPr>
          <a:xfrm>
            <a:off x="2475230" y="297754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円/楕円 15"/>
          <p:cNvSpPr>
            <a:spLocks noChangeAspect="1"/>
          </p:cNvSpPr>
          <p:nvPr/>
        </p:nvSpPr>
        <p:spPr>
          <a:xfrm>
            <a:off x="2300287" y="301440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円/楕円 16"/>
          <p:cNvSpPr>
            <a:spLocks noChangeAspect="1"/>
          </p:cNvSpPr>
          <p:nvPr/>
        </p:nvSpPr>
        <p:spPr>
          <a:xfrm>
            <a:off x="2319337" y="324163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" name="円/楕円 17"/>
          <p:cNvSpPr>
            <a:spLocks noChangeAspect="1"/>
          </p:cNvSpPr>
          <p:nvPr/>
        </p:nvSpPr>
        <p:spPr>
          <a:xfrm>
            <a:off x="2113190" y="273623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円/楕円 18"/>
          <p:cNvSpPr>
            <a:spLocks noChangeAspect="1"/>
          </p:cNvSpPr>
          <p:nvPr/>
        </p:nvSpPr>
        <p:spPr>
          <a:xfrm>
            <a:off x="2379119" y="303469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円/楕円 19"/>
          <p:cNvSpPr>
            <a:spLocks noChangeAspect="1"/>
          </p:cNvSpPr>
          <p:nvPr/>
        </p:nvSpPr>
        <p:spPr>
          <a:xfrm>
            <a:off x="2257712" y="2692827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" name="円/楕円 20"/>
          <p:cNvSpPr>
            <a:spLocks noChangeAspect="1"/>
          </p:cNvSpPr>
          <p:nvPr/>
        </p:nvSpPr>
        <p:spPr>
          <a:xfrm>
            <a:off x="2335220" y="277529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" name="円/楕円 21"/>
          <p:cNvSpPr>
            <a:spLocks noChangeAspect="1"/>
          </p:cNvSpPr>
          <p:nvPr/>
        </p:nvSpPr>
        <p:spPr>
          <a:xfrm>
            <a:off x="2403469" y="286863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" name="円/楕円 22"/>
          <p:cNvSpPr>
            <a:spLocks noChangeAspect="1"/>
          </p:cNvSpPr>
          <p:nvPr/>
        </p:nvSpPr>
        <p:spPr>
          <a:xfrm>
            <a:off x="2484445" y="306811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" name="円/楕円 23"/>
          <p:cNvSpPr>
            <a:spLocks noChangeAspect="1"/>
          </p:cNvSpPr>
          <p:nvPr/>
        </p:nvSpPr>
        <p:spPr>
          <a:xfrm>
            <a:off x="2060066" y="288359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円/楕円 24"/>
          <p:cNvSpPr>
            <a:spLocks noChangeAspect="1"/>
          </p:cNvSpPr>
          <p:nvPr/>
        </p:nvSpPr>
        <p:spPr>
          <a:xfrm>
            <a:off x="2084961" y="3118084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円/楕円 25"/>
          <p:cNvSpPr>
            <a:spLocks noChangeAspect="1"/>
          </p:cNvSpPr>
          <p:nvPr/>
        </p:nvSpPr>
        <p:spPr>
          <a:xfrm>
            <a:off x="2286918" y="339121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円/楕円 26"/>
          <p:cNvSpPr>
            <a:spLocks noChangeAspect="1"/>
          </p:cNvSpPr>
          <p:nvPr/>
        </p:nvSpPr>
        <p:spPr>
          <a:xfrm>
            <a:off x="2218062" y="276485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" name="円/楕円 27"/>
          <p:cNvSpPr>
            <a:spLocks noChangeAspect="1"/>
          </p:cNvSpPr>
          <p:nvPr/>
        </p:nvSpPr>
        <p:spPr>
          <a:xfrm>
            <a:off x="2093995" y="321798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" name="円/楕円 28"/>
          <p:cNvSpPr>
            <a:spLocks noChangeAspect="1"/>
          </p:cNvSpPr>
          <p:nvPr/>
        </p:nvSpPr>
        <p:spPr>
          <a:xfrm>
            <a:off x="2230762" y="308804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" name="円/楕円 29"/>
          <p:cNvSpPr>
            <a:spLocks noChangeAspect="1"/>
          </p:cNvSpPr>
          <p:nvPr/>
        </p:nvSpPr>
        <p:spPr>
          <a:xfrm>
            <a:off x="2152553" y="314494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" name="円/楕円 30"/>
          <p:cNvSpPr>
            <a:spLocks noChangeAspect="1"/>
          </p:cNvSpPr>
          <p:nvPr/>
        </p:nvSpPr>
        <p:spPr>
          <a:xfrm>
            <a:off x="2156415" y="28576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2" name="円/楕円 31"/>
          <p:cNvSpPr>
            <a:spLocks noChangeAspect="1"/>
          </p:cNvSpPr>
          <p:nvPr/>
        </p:nvSpPr>
        <p:spPr>
          <a:xfrm>
            <a:off x="2144261" y="266762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" name="円/楕円 32"/>
          <p:cNvSpPr>
            <a:spLocks noChangeAspect="1"/>
          </p:cNvSpPr>
          <p:nvPr/>
        </p:nvSpPr>
        <p:spPr>
          <a:xfrm>
            <a:off x="2046292" y="309046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" name="円/楕円 33"/>
          <p:cNvSpPr>
            <a:spLocks noChangeAspect="1"/>
          </p:cNvSpPr>
          <p:nvPr/>
        </p:nvSpPr>
        <p:spPr>
          <a:xfrm>
            <a:off x="2484940" y="289880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" name="円/楕円 34"/>
          <p:cNvSpPr>
            <a:spLocks noChangeAspect="1"/>
          </p:cNvSpPr>
          <p:nvPr/>
        </p:nvSpPr>
        <p:spPr>
          <a:xfrm>
            <a:off x="2177527" y="334782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" name="円/楕円 35"/>
          <p:cNvSpPr>
            <a:spLocks noChangeAspect="1"/>
          </p:cNvSpPr>
          <p:nvPr/>
        </p:nvSpPr>
        <p:spPr>
          <a:xfrm>
            <a:off x="2082580" y="278209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" name="円/楕円 36"/>
          <p:cNvSpPr>
            <a:spLocks noChangeAspect="1"/>
          </p:cNvSpPr>
          <p:nvPr/>
        </p:nvSpPr>
        <p:spPr>
          <a:xfrm>
            <a:off x="2225699" y="259030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" name="円/楕円 37"/>
          <p:cNvSpPr>
            <a:spLocks noChangeAspect="1"/>
          </p:cNvSpPr>
          <p:nvPr/>
        </p:nvSpPr>
        <p:spPr>
          <a:xfrm>
            <a:off x="2281601" y="32743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" name="円/楕円 38"/>
          <p:cNvSpPr>
            <a:spLocks noChangeAspect="1"/>
          </p:cNvSpPr>
          <p:nvPr/>
        </p:nvSpPr>
        <p:spPr>
          <a:xfrm>
            <a:off x="2391337" y="332480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" name="円/楕円 39"/>
          <p:cNvSpPr>
            <a:spLocks noChangeAspect="1"/>
          </p:cNvSpPr>
          <p:nvPr/>
        </p:nvSpPr>
        <p:spPr>
          <a:xfrm>
            <a:off x="2305000" y="266215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" name="円/楕円 40"/>
          <p:cNvSpPr>
            <a:spLocks noChangeAspect="1"/>
          </p:cNvSpPr>
          <p:nvPr/>
        </p:nvSpPr>
        <p:spPr>
          <a:xfrm>
            <a:off x="2414961" y="267662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2" name="円/楕円 41"/>
          <p:cNvSpPr>
            <a:spLocks noChangeAspect="1"/>
          </p:cNvSpPr>
          <p:nvPr/>
        </p:nvSpPr>
        <p:spPr>
          <a:xfrm>
            <a:off x="2430032" y="324009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3" name="円/楕円 42"/>
          <p:cNvSpPr>
            <a:spLocks noChangeAspect="1"/>
          </p:cNvSpPr>
          <p:nvPr/>
        </p:nvSpPr>
        <p:spPr>
          <a:xfrm>
            <a:off x="2048134" y="300243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4" name="円/楕円 43"/>
          <p:cNvSpPr>
            <a:spLocks noChangeAspect="1"/>
          </p:cNvSpPr>
          <p:nvPr/>
        </p:nvSpPr>
        <p:spPr>
          <a:xfrm>
            <a:off x="2467338" y="278358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5" name="円/楕円 44"/>
          <p:cNvSpPr>
            <a:spLocks noChangeAspect="1"/>
          </p:cNvSpPr>
          <p:nvPr/>
        </p:nvSpPr>
        <p:spPr>
          <a:xfrm>
            <a:off x="2128539" y="327221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6" name="円/楕円 45"/>
          <p:cNvSpPr>
            <a:spLocks noChangeAspect="1"/>
          </p:cNvSpPr>
          <p:nvPr/>
        </p:nvSpPr>
        <p:spPr>
          <a:xfrm>
            <a:off x="2313586" y="289025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9" name="円/楕円 48"/>
          <p:cNvSpPr>
            <a:spLocks noChangeAspect="1"/>
          </p:cNvSpPr>
          <p:nvPr/>
        </p:nvSpPr>
        <p:spPr>
          <a:xfrm>
            <a:off x="2122428" y="306612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0" name="円/楕円 49"/>
          <p:cNvSpPr>
            <a:spLocks noChangeAspect="1"/>
          </p:cNvSpPr>
          <p:nvPr/>
        </p:nvSpPr>
        <p:spPr>
          <a:xfrm>
            <a:off x="2235211" y="318765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1" name="円/楕円 50"/>
          <p:cNvSpPr>
            <a:spLocks noChangeAspect="1"/>
          </p:cNvSpPr>
          <p:nvPr/>
        </p:nvSpPr>
        <p:spPr>
          <a:xfrm>
            <a:off x="2123533" y="297563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2" name="円/楕円 51"/>
          <p:cNvSpPr>
            <a:spLocks noChangeAspect="1"/>
          </p:cNvSpPr>
          <p:nvPr/>
        </p:nvSpPr>
        <p:spPr>
          <a:xfrm>
            <a:off x="2244831" y="329752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3" name="円/楕円 52"/>
          <p:cNvSpPr>
            <a:spLocks noChangeAspect="1"/>
          </p:cNvSpPr>
          <p:nvPr/>
        </p:nvSpPr>
        <p:spPr>
          <a:xfrm>
            <a:off x="2382867" y="293876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4" name="円/楕円 53"/>
          <p:cNvSpPr>
            <a:spLocks noChangeAspect="1"/>
          </p:cNvSpPr>
          <p:nvPr/>
        </p:nvSpPr>
        <p:spPr>
          <a:xfrm>
            <a:off x="2236710" y="29279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5" name="円/楕円 54"/>
          <p:cNvSpPr>
            <a:spLocks noChangeAspect="1"/>
          </p:cNvSpPr>
          <p:nvPr/>
        </p:nvSpPr>
        <p:spPr>
          <a:xfrm>
            <a:off x="2419678" y="291614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6" name="円/楕円 55"/>
          <p:cNvSpPr>
            <a:spLocks noChangeAspect="1"/>
          </p:cNvSpPr>
          <p:nvPr/>
        </p:nvSpPr>
        <p:spPr>
          <a:xfrm>
            <a:off x="2222291" y="269209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7" name="円/楕円 56"/>
          <p:cNvSpPr>
            <a:spLocks noChangeAspect="1"/>
          </p:cNvSpPr>
          <p:nvPr/>
        </p:nvSpPr>
        <p:spPr>
          <a:xfrm>
            <a:off x="2335090" y="260075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8" name="円/楕円 57"/>
          <p:cNvSpPr>
            <a:spLocks noChangeAspect="1"/>
          </p:cNvSpPr>
          <p:nvPr/>
        </p:nvSpPr>
        <p:spPr>
          <a:xfrm>
            <a:off x="2257727" y="283733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9" name="円/楕円 58"/>
          <p:cNvSpPr>
            <a:spLocks noChangeAspect="1"/>
          </p:cNvSpPr>
          <p:nvPr/>
        </p:nvSpPr>
        <p:spPr>
          <a:xfrm>
            <a:off x="534046" y="240621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0" name="円/楕円 59"/>
          <p:cNvSpPr>
            <a:spLocks noChangeAspect="1"/>
          </p:cNvSpPr>
          <p:nvPr/>
        </p:nvSpPr>
        <p:spPr>
          <a:xfrm>
            <a:off x="622946" y="255021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1" name="円/楕円 60"/>
          <p:cNvSpPr>
            <a:spLocks noChangeAspect="1"/>
          </p:cNvSpPr>
          <p:nvPr/>
        </p:nvSpPr>
        <p:spPr>
          <a:xfrm>
            <a:off x="775652" y="267864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2" name="円/楕円 61"/>
          <p:cNvSpPr>
            <a:spLocks noChangeAspect="1"/>
          </p:cNvSpPr>
          <p:nvPr/>
        </p:nvSpPr>
        <p:spPr>
          <a:xfrm>
            <a:off x="678046" y="2406214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3" name="円/楕円 62"/>
          <p:cNvSpPr>
            <a:spLocks noChangeAspect="1"/>
          </p:cNvSpPr>
          <p:nvPr/>
        </p:nvSpPr>
        <p:spPr>
          <a:xfrm>
            <a:off x="843146" y="2558614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4" name="円/楕円 63"/>
          <p:cNvSpPr>
            <a:spLocks noChangeAspect="1"/>
          </p:cNvSpPr>
          <p:nvPr/>
        </p:nvSpPr>
        <p:spPr>
          <a:xfrm>
            <a:off x="889995" y="267990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5" name="円/楕円 64"/>
          <p:cNvSpPr>
            <a:spLocks noChangeAspect="1"/>
          </p:cNvSpPr>
          <p:nvPr/>
        </p:nvSpPr>
        <p:spPr>
          <a:xfrm>
            <a:off x="905165" y="252031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6" name="円/楕円 65"/>
          <p:cNvSpPr>
            <a:spLocks noChangeAspect="1"/>
          </p:cNvSpPr>
          <p:nvPr/>
        </p:nvSpPr>
        <p:spPr>
          <a:xfrm>
            <a:off x="730222" y="25571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7" name="円/楕円 66"/>
          <p:cNvSpPr>
            <a:spLocks noChangeAspect="1"/>
          </p:cNvSpPr>
          <p:nvPr/>
        </p:nvSpPr>
        <p:spPr>
          <a:xfrm>
            <a:off x="749272" y="278439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8" name="円/楕円 67"/>
          <p:cNvSpPr>
            <a:spLocks noChangeAspect="1"/>
          </p:cNvSpPr>
          <p:nvPr/>
        </p:nvSpPr>
        <p:spPr>
          <a:xfrm>
            <a:off x="543125" y="227899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9" name="円/楕円 68"/>
          <p:cNvSpPr>
            <a:spLocks noChangeAspect="1"/>
          </p:cNvSpPr>
          <p:nvPr/>
        </p:nvSpPr>
        <p:spPr>
          <a:xfrm>
            <a:off x="809054" y="257745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0" name="円/楕円 69"/>
          <p:cNvSpPr>
            <a:spLocks noChangeAspect="1"/>
          </p:cNvSpPr>
          <p:nvPr/>
        </p:nvSpPr>
        <p:spPr>
          <a:xfrm>
            <a:off x="687647" y="2235593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1" name="円/楕円 70"/>
          <p:cNvSpPr>
            <a:spLocks noChangeAspect="1"/>
          </p:cNvSpPr>
          <p:nvPr/>
        </p:nvSpPr>
        <p:spPr>
          <a:xfrm>
            <a:off x="765155" y="231806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2" name="円/楕円 71"/>
          <p:cNvSpPr>
            <a:spLocks noChangeAspect="1"/>
          </p:cNvSpPr>
          <p:nvPr/>
        </p:nvSpPr>
        <p:spPr>
          <a:xfrm>
            <a:off x="833404" y="241140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3" name="円/楕円 72"/>
          <p:cNvSpPr>
            <a:spLocks noChangeAspect="1"/>
          </p:cNvSpPr>
          <p:nvPr/>
        </p:nvSpPr>
        <p:spPr>
          <a:xfrm>
            <a:off x="914380" y="261088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4" name="円/楕円 73"/>
          <p:cNvSpPr>
            <a:spLocks noChangeAspect="1"/>
          </p:cNvSpPr>
          <p:nvPr/>
        </p:nvSpPr>
        <p:spPr>
          <a:xfrm>
            <a:off x="490001" y="242635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5" name="円/楕円 74"/>
          <p:cNvSpPr>
            <a:spLocks noChangeAspect="1"/>
          </p:cNvSpPr>
          <p:nvPr/>
        </p:nvSpPr>
        <p:spPr>
          <a:xfrm>
            <a:off x="514896" y="266085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6" name="円/楕円 75"/>
          <p:cNvSpPr>
            <a:spLocks noChangeAspect="1"/>
          </p:cNvSpPr>
          <p:nvPr/>
        </p:nvSpPr>
        <p:spPr>
          <a:xfrm>
            <a:off x="716853" y="293398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7" name="円/楕円 76"/>
          <p:cNvSpPr>
            <a:spLocks noChangeAspect="1"/>
          </p:cNvSpPr>
          <p:nvPr/>
        </p:nvSpPr>
        <p:spPr>
          <a:xfrm>
            <a:off x="647997" y="230762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8" name="円/楕円 77"/>
          <p:cNvSpPr>
            <a:spLocks noChangeAspect="1"/>
          </p:cNvSpPr>
          <p:nvPr/>
        </p:nvSpPr>
        <p:spPr>
          <a:xfrm>
            <a:off x="523930" y="276074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9" name="円/楕円 78"/>
          <p:cNvSpPr>
            <a:spLocks noChangeAspect="1"/>
          </p:cNvSpPr>
          <p:nvPr/>
        </p:nvSpPr>
        <p:spPr>
          <a:xfrm>
            <a:off x="660697" y="26308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0" name="円/楕円 79"/>
          <p:cNvSpPr>
            <a:spLocks noChangeAspect="1"/>
          </p:cNvSpPr>
          <p:nvPr/>
        </p:nvSpPr>
        <p:spPr>
          <a:xfrm>
            <a:off x="582488" y="268770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1" name="円/楕円 80"/>
          <p:cNvSpPr>
            <a:spLocks noChangeAspect="1"/>
          </p:cNvSpPr>
          <p:nvPr/>
        </p:nvSpPr>
        <p:spPr>
          <a:xfrm>
            <a:off x="586350" y="240039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2" name="円/楕円 81"/>
          <p:cNvSpPr>
            <a:spLocks noChangeAspect="1"/>
          </p:cNvSpPr>
          <p:nvPr/>
        </p:nvSpPr>
        <p:spPr>
          <a:xfrm>
            <a:off x="574196" y="221039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3" name="円/楕円 82"/>
          <p:cNvSpPr>
            <a:spLocks noChangeAspect="1"/>
          </p:cNvSpPr>
          <p:nvPr/>
        </p:nvSpPr>
        <p:spPr>
          <a:xfrm>
            <a:off x="476227" y="263323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4" name="円/楕円 83"/>
          <p:cNvSpPr>
            <a:spLocks noChangeAspect="1"/>
          </p:cNvSpPr>
          <p:nvPr/>
        </p:nvSpPr>
        <p:spPr>
          <a:xfrm>
            <a:off x="914875" y="244156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5" name="円/楕円 84"/>
          <p:cNvSpPr>
            <a:spLocks noChangeAspect="1"/>
          </p:cNvSpPr>
          <p:nvPr/>
        </p:nvSpPr>
        <p:spPr>
          <a:xfrm>
            <a:off x="607462" y="28905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6" name="円/楕円 85"/>
          <p:cNvSpPr>
            <a:spLocks noChangeAspect="1"/>
          </p:cNvSpPr>
          <p:nvPr/>
        </p:nvSpPr>
        <p:spPr>
          <a:xfrm>
            <a:off x="512515" y="232485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7" name="円/楕円 86"/>
          <p:cNvSpPr>
            <a:spLocks noChangeAspect="1"/>
          </p:cNvSpPr>
          <p:nvPr/>
        </p:nvSpPr>
        <p:spPr>
          <a:xfrm>
            <a:off x="655634" y="213306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8" name="円/楕円 87"/>
          <p:cNvSpPr>
            <a:spLocks noChangeAspect="1"/>
          </p:cNvSpPr>
          <p:nvPr/>
        </p:nvSpPr>
        <p:spPr>
          <a:xfrm>
            <a:off x="711536" y="281713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9" name="円/楕円 88"/>
          <p:cNvSpPr>
            <a:spLocks noChangeAspect="1"/>
          </p:cNvSpPr>
          <p:nvPr/>
        </p:nvSpPr>
        <p:spPr>
          <a:xfrm>
            <a:off x="821272" y="286756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0" name="円/楕円 89"/>
          <p:cNvSpPr>
            <a:spLocks noChangeAspect="1"/>
          </p:cNvSpPr>
          <p:nvPr/>
        </p:nvSpPr>
        <p:spPr>
          <a:xfrm>
            <a:off x="734935" y="220492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1" name="円/楕円 90"/>
          <p:cNvSpPr>
            <a:spLocks noChangeAspect="1"/>
          </p:cNvSpPr>
          <p:nvPr/>
        </p:nvSpPr>
        <p:spPr>
          <a:xfrm>
            <a:off x="844896" y="22193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2" name="円/楕円 91"/>
          <p:cNvSpPr>
            <a:spLocks noChangeAspect="1"/>
          </p:cNvSpPr>
          <p:nvPr/>
        </p:nvSpPr>
        <p:spPr>
          <a:xfrm>
            <a:off x="859967" y="278286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3" name="円/楕円 92"/>
          <p:cNvSpPr>
            <a:spLocks noChangeAspect="1"/>
          </p:cNvSpPr>
          <p:nvPr/>
        </p:nvSpPr>
        <p:spPr>
          <a:xfrm>
            <a:off x="478069" y="254520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4" name="円/楕円 93"/>
          <p:cNvSpPr>
            <a:spLocks noChangeAspect="1"/>
          </p:cNvSpPr>
          <p:nvPr/>
        </p:nvSpPr>
        <p:spPr>
          <a:xfrm>
            <a:off x="897273" y="232635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5" name="円/楕円 94"/>
          <p:cNvSpPr>
            <a:spLocks noChangeAspect="1"/>
          </p:cNvSpPr>
          <p:nvPr/>
        </p:nvSpPr>
        <p:spPr>
          <a:xfrm>
            <a:off x="558474" y="281497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6" name="円/楕円 95"/>
          <p:cNvSpPr>
            <a:spLocks noChangeAspect="1"/>
          </p:cNvSpPr>
          <p:nvPr/>
        </p:nvSpPr>
        <p:spPr>
          <a:xfrm>
            <a:off x="743521" y="243301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7" name="円/楕円 96"/>
          <p:cNvSpPr>
            <a:spLocks noChangeAspect="1"/>
          </p:cNvSpPr>
          <p:nvPr/>
        </p:nvSpPr>
        <p:spPr>
          <a:xfrm>
            <a:off x="552363" y="26088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8" name="円/楕円 97"/>
          <p:cNvSpPr>
            <a:spLocks noChangeAspect="1"/>
          </p:cNvSpPr>
          <p:nvPr/>
        </p:nvSpPr>
        <p:spPr>
          <a:xfrm>
            <a:off x="665146" y="273041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9" name="円/楕円 98"/>
          <p:cNvSpPr>
            <a:spLocks noChangeAspect="1"/>
          </p:cNvSpPr>
          <p:nvPr/>
        </p:nvSpPr>
        <p:spPr>
          <a:xfrm>
            <a:off x="553468" y="251839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0" name="円/楕円 99"/>
          <p:cNvSpPr>
            <a:spLocks noChangeAspect="1"/>
          </p:cNvSpPr>
          <p:nvPr/>
        </p:nvSpPr>
        <p:spPr>
          <a:xfrm>
            <a:off x="674766" y="284028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1" name="円/楕円 100"/>
          <p:cNvSpPr>
            <a:spLocks noChangeAspect="1"/>
          </p:cNvSpPr>
          <p:nvPr/>
        </p:nvSpPr>
        <p:spPr>
          <a:xfrm>
            <a:off x="812802" y="248152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2" name="円/楕円 101"/>
          <p:cNvSpPr>
            <a:spLocks noChangeAspect="1"/>
          </p:cNvSpPr>
          <p:nvPr/>
        </p:nvSpPr>
        <p:spPr>
          <a:xfrm>
            <a:off x="666645" y="247073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3" name="円/楕円 102"/>
          <p:cNvSpPr>
            <a:spLocks noChangeAspect="1"/>
          </p:cNvSpPr>
          <p:nvPr/>
        </p:nvSpPr>
        <p:spPr>
          <a:xfrm>
            <a:off x="849613" y="245891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4" name="円/楕円 103"/>
          <p:cNvSpPr>
            <a:spLocks noChangeAspect="1"/>
          </p:cNvSpPr>
          <p:nvPr/>
        </p:nvSpPr>
        <p:spPr>
          <a:xfrm>
            <a:off x="652226" y="223486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5" name="円/楕円 104"/>
          <p:cNvSpPr>
            <a:spLocks noChangeAspect="1"/>
          </p:cNvSpPr>
          <p:nvPr/>
        </p:nvSpPr>
        <p:spPr>
          <a:xfrm>
            <a:off x="765025" y="214351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6" name="円/楕円 105"/>
          <p:cNvSpPr>
            <a:spLocks noChangeAspect="1"/>
          </p:cNvSpPr>
          <p:nvPr/>
        </p:nvSpPr>
        <p:spPr>
          <a:xfrm>
            <a:off x="687662" y="238010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6" name="角丸四角形 205"/>
          <p:cNvSpPr/>
          <p:nvPr/>
        </p:nvSpPr>
        <p:spPr>
          <a:xfrm>
            <a:off x="4541391" y="2336461"/>
            <a:ext cx="3261720" cy="2180189"/>
          </a:xfrm>
          <a:prstGeom prst="roundRect">
            <a:avLst>
              <a:gd name="adj" fmla="val 34861"/>
            </a:avLst>
          </a:prstGeom>
          <a:gradFill flip="none" rotWithShape="1">
            <a:gsLst>
              <a:gs pos="0">
                <a:srgbClr val="F89708"/>
              </a:gs>
              <a:gs pos="100000">
                <a:srgbClr val="FE3E0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" name="円/楕円 111"/>
          <p:cNvSpPr>
            <a:spLocks noChangeAspect="1"/>
          </p:cNvSpPr>
          <p:nvPr/>
        </p:nvSpPr>
        <p:spPr>
          <a:xfrm>
            <a:off x="4852220" y="3936618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8" name="円/楕円 117"/>
          <p:cNvSpPr>
            <a:spLocks noChangeAspect="1"/>
          </p:cNvSpPr>
          <p:nvPr/>
        </p:nvSpPr>
        <p:spPr>
          <a:xfrm>
            <a:off x="4787021" y="4197989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6" name="円/楕円 125"/>
          <p:cNvSpPr>
            <a:spLocks noChangeAspect="1"/>
          </p:cNvSpPr>
          <p:nvPr/>
        </p:nvSpPr>
        <p:spPr>
          <a:xfrm>
            <a:off x="4207755" y="3892643"/>
            <a:ext cx="355900" cy="355899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7" name="円/楕円 126"/>
          <p:cNvSpPr>
            <a:spLocks noChangeAspect="1"/>
          </p:cNvSpPr>
          <p:nvPr/>
        </p:nvSpPr>
        <p:spPr>
          <a:xfrm>
            <a:off x="4706896" y="4567695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9" name="円/楕円 128"/>
          <p:cNvSpPr>
            <a:spLocks noChangeAspect="1"/>
          </p:cNvSpPr>
          <p:nvPr/>
        </p:nvSpPr>
        <p:spPr>
          <a:xfrm>
            <a:off x="4230083" y="4139545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0" name="円/楕円 129"/>
          <p:cNvSpPr>
            <a:spLocks noChangeAspect="1"/>
          </p:cNvSpPr>
          <p:nvPr/>
        </p:nvSpPr>
        <p:spPr>
          <a:xfrm>
            <a:off x="4568107" y="3818405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1" name="円/楕円 130"/>
          <p:cNvSpPr>
            <a:spLocks noChangeAspect="1"/>
          </p:cNvSpPr>
          <p:nvPr/>
        </p:nvSpPr>
        <p:spPr>
          <a:xfrm>
            <a:off x="4374810" y="3959020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4" name="円/楕円 133"/>
          <p:cNvSpPr>
            <a:spLocks noChangeAspect="1"/>
          </p:cNvSpPr>
          <p:nvPr/>
        </p:nvSpPr>
        <p:spPr>
          <a:xfrm>
            <a:off x="5557079" y="3366571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6" name="円/楕円 135"/>
          <p:cNvSpPr>
            <a:spLocks noChangeAspect="1"/>
          </p:cNvSpPr>
          <p:nvPr/>
        </p:nvSpPr>
        <p:spPr>
          <a:xfrm>
            <a:off x="4436535" y="4460453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9" name="円/楕円 138"/>
          <p:cNvSpPr>
            <a:spLocks noChangeAspect="1"/>
          </p:cNvSpPr>
          <p:nvPr/>
        </p:nvSpPr>
        <p:spPr>
          <a:xfrm>
            <a:off x="4693755" y="4278914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0" name="円/楕円 139"/>
          <p:cNvSpPr>
            <a:spLocks noChangeAspect="1"/>
          </p:cNvSpPr>
          <p:nvPr/>
        </p:nvSpPr>
        <p:spPr>
          <a:xfrm>
            <a:off x="4964970" y="4403545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6" name="円/楕円 145"/>
          <p:cNvSpPr>
            <a:spLocks noChangeAspect="1"/>
          </p:cNvSpPr>
          <p:nvPr/>
        </p:nvSpPr>
        <p:spPr>
          <a:xfrm>
            <a:off x="4315460" y="4273568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9" name="円/楕円 148"/>
          <p:cNvSpPr>
            <a:spLocks noChangeAspect="1"/>
          </p:cNvSpPr>
          <p:nvPr/>
        </p:nvSpPr>
        <p:spPr>
          <a:xfrm>
            <a:off x="4579101" y="4064584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1" name="円/楕円 150"/>
          <p:cNvSpPr>
            <a:spLocks noChangeAspect="1"/>
          </p:cNvSpPr>
          <p:nvPr/>
        </p:nvSpPr>
        <p:spPr>
          <a:xfrm>
            <a:off x="4602878" y="4336125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8" name="円/楕円 157"/>
          <p:cNvSpPr>
            <a:spLocks noChangeAspect="1"/>
          </p:cNvSpPr>
          <p:nvPr/>
        </p:nvSpPr>
        <p:spPr>
          <a:xfrm>
            <a:off x="6803051" y="2518790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1" name="円/楕円 160"/>
          <p:cNvSpPr>
            <a:spLocks noChangeAspect="1"/>
          </p:cNvSpPr>
          <p:nvPr/>
        </p:nvSpPr>
        <p:spPr>
          <a:xfrm>
            <a:off x="7158950" y="2518790"/>
            <a:ext cx="355900" cy="355899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9" name="円/楕円 168"/>
          <p:cNvSpPr>
            <a:spLocks noChangeAspect="1"/>
          </p:cNvSpPr>
          <p:nvPr/>
        </p:nvSpPr>
        <p:spPr>
          <a:xfrm>
            <a:off x="7182679" y="2097096"/>
            <a:ext cx="355900" cy="355899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0" name="円/楕円 169"/>
          <p:cNvSpPr>
            <a:spLocks noChangeAspect="1"/>
          </p:cNvSpPr>
          <p:nvPr/>
        </p:nvSpPr>
        <p:spPr>
          <a:xfrm>
            <a:off x="7374241" y="2300915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1" name="円/楕円 170"/>
          <p:cNvSpPr>
            <a:spLocks noChangeAspect="1"/>
          </p:cNvSpPr>
          <p:nvPr/>
        </p:nvSpPr>
        <p:spPr>
          <a:xfrm>
            <a:off x="7542921" y="2531619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6" name="円/楕円 175"/>
          <p:cNvSpPr>
            <a:spLocks noChangeAspect="1"/>
          </p:cNvSpPr>
          <p:nvPr/>
        </p:nvSpPr>
        <p:spPr>
          <a:xfrm>
            <a:off x="7084684" y="2275115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1" name="円/楕円 180"/>
          <p:cNvSpPr>
            <a:spLocks noChangeAspect="1"/>
          </p:cNvSpPr>
          <p:nvPr/>
        </p:nvSpPr>
        <p:spPr>
          <a:xfrm>
            <a:off x="6902283" y="2034816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3" name="円/楕円 182"/>
          <p:cNvSpPr>
            <a:spLocks noChangeAspect="1"/>
          </p:cNvSpPr>
          <p:nvPr/>
        </p:nvSpPr>
        <p:spPr>
          <a:xfrm>
            <a:off x="6758609" y="3270166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6" name="円/楕円 185"/>
          <p:cNvSpPr>
            <a:spLocks noChangeAspect="1"/>
          </p:cNvSpPr>
          <p:nvPr/>
        </p:nvSpPr>
        <p:spPr>
          <a:xfrm>
            <a:off x="7103558" y="1843706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9" name="円/楕円 188"/>
          <p:cNvSpPr>
            <a:spLocks noChangeAspect="1"/>
          </p:cNvSpPr>
          <p:nvPr/>
        </p:nvSpPr>
        <p:spPr>
          <a:xfrm>
            <a:off x="7299553" y="2021291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0" name="円/楕円 189"/>
          <p:cNvSpPr>
            <a:spLocks noChangeAspect="1"/>
          </p:cNvSpPr>
          <p:nvPr/>
        </p:nvSpPr>
        <p:spPr>
          <a:xfrm>
            <a:off x="7571323" y="2057050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3" name="円/楕円 192"/>
          <p:cNvSpPr>
            <a:spLocks noChangeAspect="1"/>
          </p:cNvSpPr>
          <p:nvPr/>
        </p:nvSpPr>
        <p:spPr>
          <a:xfrm>
            <a:off x="7700775" y="2321404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5" name="円/楕円 194"/>
          <p:cNvSpPr>
            <a:spLocks noChangeAspect="1"/>
          </p:cNvSpPr>
          <p:nvPr/>
        </p:nvSpPr>
        <p:spPr>
          <a:xfrm>
            <a:off x="7320773" y="2585036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3" name="円/楕円 202"/>
          <p:cNvSpPr>
            <a:spLocks noChangeAspect="1"/>
          </p:cNvSpPr>
          <p:nvPr/>
        </p:nvSpPr>
        <p:spPr>
          <a:xfrm>
            <a:off x="7095136" y="2095284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4" name="円/楕円 203"/>
          <p:cNvSpPr>
            <a:spLocks noChangeAspect="1"/>
          </p:cNvSpPr>
          <p:nvPr/>
        </p:nvSpPr>
        <p:spPr>
          <a:xfrm>
            <a:off x="7373920" y="1869534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5" name="円/楕円 204"/>
          <p:cNvSpPr>
            <a:spLocks noChangeAspect="1"/>
          </p:cNvSpPr>
          <p:nvPr/>
        </p:nvSpPr>
        <p:spPr>
          <a:xfrm>
            <a:off x="7182716" y="2454251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7" name="テキスト ボックス 206"/>
          <p:cNvSpPr txBox="1"/>
          <p:nvPr/>
        </p:nvSpPr>
        <p:spPr>
          <a:xfrm>
            <a:off x="467610" y="5607464"/>
            <a:ext cx="7353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800" dirty="0"/>
              <a:t>物質</a:t>
            </a:r>
            <a:r>
              <a:rPr lang="ja-JP" altLang="en-US" sz="2800" dirty="0" smtClean="0"/>
              <a:t>の平均速度は、右上がり？右下がり？</a:t>
            </a:r>
            <a:endParaRPr kumimoji="1" lang="ja-JP" altLang="en-US" sz="2800" dirty="0"/>
          </a:p>
        </p:txBody>
      </p:sp>
      <p:sp>
        <p:nvSpPr>
          <p:cNvPr id="208" name="右矢印 207"/>
          <p:cNvSpPr/>
          <p:nvPr/>
        </p:nvSpPr>
        <p:spPr>
          <a:xfrm>
            <a:off x="2902854" y="2057050"/>
            <a:ext cx="1029749" cy="21409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2" name="円/楕円 211"/>
          <p:cNvSpPr>
            <a:spLocks noChangeAspect="1"/>
          </p:cNvSpPr>
          <p:nvPr/>
        </p:nvSpPr>
        <p:spPr>
          <a:xfrm>
            <a:off x="5175511" y="3313875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3" name="円/楕円 212"/>
          <p:cNvSpPr>
            <a:spLocks noChangeAspect="1"/>
          </p:cNvSpPr>
          <p:nvPr/>
        </p:nvSpPr>
        <p:spPr>
          <a:xfrm>
            <a:off x="5854485" y="2943285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4" name="円/楕円 213"/>
          <p:cNvSpPr>
            <a:spLocks noChangeAspect="1"/>
          </p:cNvSpPr>
          <p:nvPr/>
        </p:nvSpPr>
        <p:spPr>
          <a:xfrm>
            <a:off x="5379155" y="3609697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5" name="円/楕円 214"/>
          <p:cNvSpPr>
            <a:spLocks noChangeAspect="1"/>
          </p:cNvSpPr>
          <p:nvPr/>
        </p:nvSpPr>
        <p:spPr>
          <a:xfrm>
            <a:off x="6006885" y="3095685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6" name="円/楕円 215"/>
          <p:cNvSpPr>
            <a:spLocks noChangeAspect="1"/>
          </p:cNvSpPr>
          <p:nvPr/>
        </p:nvSpPr>
        <p:spPr>
          <a:xfrm>
            <a:off x="4805220" y="2914267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7" name="円/楕円 216"/>
          <p:cNvSpPr>
            <a:spLocks noChangeAspect="1"/>
          </p:cNvSpPr>
          <p:nvPr/>
        </p:nvSpPr>
        <p:spPr>
          <a:xfrm>
            <a:off x="6733743" y="2883104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8" name="円/楕円 217"/>
          <p:cNvSpPr>
            <a:spLocks noChangeAspect="1"/>
          </p:cNvSpPr>
          <p:nvPr/>
        </p:nvSpPr>
        <p:spPr>
          <a:xfrm>
            <a:off x="6053611" y="3564635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9" name="円/楕円 218"/>
          <p:cNvSpPr>
            <a:spLocks noChangeAspect="1"/>
          </p:cNvSpPr>
          <p:nvPr/>
        </p:nvSpPr>
        <p:spPr>
          <a:xfrm>
            <a:off x="6311685" y="3400485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0" name="円/楕円 219"/>
          <p:cNvSpPr>
            <a:spLocks noChangeAspect="1"/>
          </p:cNvSpPr>
          <p:nvPr/>
        </p:nvSpPr>
        <p:spPr>
          <a:xfrm>
            <a:off x="5632494" y="3134471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1" name="円/楕円 220"/>
          <p:cNvSpPr>
            <a:spLocks noChangeAspect="1"/>
          </p:cNvSpPr>
          <p:nvPr/>
        </p:nvSpPr>
        <p:spPr>
          <a:xfrm>
            <a:off x="7262634" y="3571282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2" name="円/楕円 221"/>
          <p:cNvSpPr>
            <a:spLocks noChangeAspect="1"/>
          </p:cNvSpPr>
          <p:nvPr/>
        </p:nvSpPr>
        <p:spPr>
          <a:xfrm>
            <a:off x="6447151" y="3096962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3" name="円/楕円 222"/>
          <p:cNvSpPr>
            <a:spLocks noChangeAspect="1"/>
          </p:cNvSpPr>
          <p:nvPr/>
        </p:nvSpPr>
        <p:spPr>
          <a:xfrm>
            <a:off x="5773963" y="4000841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4" name="円/楕円 223"/>
          <p:cNvSpPr>
            <a:spLocks noChangeAspect="1"/>
          </p:cNvSpPr>
          <p:nvPr/>
        </p:nvSpPr>
        <p:spPr>
          <a:xfrm>
            <a:off x="6510811" y="4021835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5" name="円/楕円 224"/>
          <p:cNvSpPr>
            <a:spLocks noChangeAspect="1"/>
          </p:cNvSpPr>
          <p:nvPr/>
        </p:nvSpPr>
        <p:spPr>
          <a:xfrm>
            <a:off x="6787159" y="3750613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6" name="円/楕円 225"/>
          <p:cNvSpPr>
            <a:spLocks noChangeAspect="1"/>
          </p:cNvSpPr>
          <p:nvPr/>
        </p:nvSpPr>
        <p:spPr>
          <a:xfrm>
            <a:off x="6330955" y="2570158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7" name="円/楕円 226"/>
          <p:cNvSpPr>
            <a:spLocks noChangeAspect="1"/>
          </p:cNvSpPr>
          <p:nvPr/>
        </p:nvSpPr>
        <p:spPr>
          <a:xfrm>
            <a:off x="5596013" y="2539997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8" name="円/楕円 227"/>
          <p:cNvSpPr>
            <a:spLocks noChangeAspect="1"/>
          </p:cNvSpPr>
          <p:nvPr/>
        </p:nvSpPr>
        <p:spPr>
          <a:xfrm>
            <a:off x="5362381" y="4030772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9" name="円/楕円 228"/>
          <p:cNvSpPr>
            <a:spLocks noChangeAspect="1"/>
          </p:cNvSpPr>
          <p:nvPr/>
        </p:nvSpPr>
        <p:spPr>
          <a:xfrm>
            <a:off x="5172418" y="2736528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0" name="円/楕円 229"/>
          <p:cNvSpPr>
            <a:spLocks noChangeAspect="1"/>
          </p:cNvSpPr>
          <p:nvPr/>
        </p:nvSpPr>
        <p:spPr>
          <a:xfrm>
            <a:off x="7084684" y="3096962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1" name="円/楕円 230"/>
          <p:cNvSpPr>
            <a:spLocks noChangeAspect="1"/>
          </p:cNvSpPr>
          <p:nvPr/>
        </p:nvSpPr>
        <p:spPr>
          <a:xfrm>
            <a:off x="4852220" y="3481717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2" name="円/楕円 231"/>
          <p:cNvSpPr>
            <a:spLocks noChangeAspect="1"/>
          </p:cNvSpPr>
          <p:nvPr/>
        </p:nvSpPr>
        <p:spPr>
          <a:xfrm>
            <a:off x="6116164" y="2830183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3" name="円/楕円 232"/>
          <p:cNvSpPr>
            <a:spLocks noChangeAspect="1"/>
          </p:cNvSpPr>
          <p:nvPr/>
        </p:nvSpPr>
        <p:spPr>
          <a:xfrm>
            <a:off x="6395681" y="2270897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4" name="円/楕円 233"/>
          <p:cNvSpPr>
            <a:spLocks noChangeAspect="1"/>
          </p:cNvSpPr>
          <p:nvPr/>
        </p:nvSpPr>
        <p:spPr>
          <a:xfrm>
            <a:off x="6132858" y="4316360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5" name="円/楕円 234"/>
          <p:cNvSpPr>
            <a:spLocks noChangeAspect="1"/>
          </p:cNvSpPr>
          <p:nvPr/>
        </p:nvSpPr>
        <p:spPr>
          <a:xfrm>
            <a:off x="5157872" y="2243996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237" name="直線コネクタ 236"/>
          <p:cNvCxnSpPr/>
          <p:nvPr/>
        </p:nvCxnSpPr>
        <p:spPr>
          <a:xfrm>
            <a:off x="6196263" y="1843706"/>
            <a:ext cx="11960" cy="3214691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1" name="TexTeXPicture" descr="&lt;?xml version=&quot;1.0&quot; encoding=&quot;utf-16&quot;?&gt;&#10;&lt;TeXTeX&gt;&#10;  &lt;preamble&gt;\documentclass{jarticle}&#10;\usepackage{amsmath}&#10;\pagestyle{empty}&lt;/preamble&gt;&#10;  &lt;body&gt;\begin{align*} &#10;dv_1/d\eta&#10;\end{align*}&lt;/body&gt;&#10;  &lt;fcolor&gt;FFFFFFFF&lt;/fcolor&gt;&#10;  &lt;bcolor&gt;FFFFFFFF&lt;/bcolor&gt;&#10;  &lt;transparent&gt;True&lt;/transparent&gt;&#10;  &lt;resolution&gt;1800&lt;/resolution&gt;&#10;  &lt;imageh&gt;250&lt;/imageh&gt;&#10;  &lt;imagew&gt;731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63" y="869793"/>
            <a:ext cx="1740744" cy="595329"/>
          </a:xfrm>
          <a:prstGeom prst="rect">
            <a:avLst/>
          </a:prstGeom>
        </p:spPr>
      </p:pic>
      <p:cxnSp>
        <p:nvCxnSpPr>
          <p:cNvPr id="162" name="直線コネクタ 161"/>
          <p:cNvCxnSpPr/>
          <p:nvPr/>
        </p:nvCxnSpPr>
        <p:spPr>
          <a:xfrm>
            <a:off x="6483374" y="1834175"/>
            <a:ext cx="11960" cy="3214691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線コネクタ 162"/>
          <p:cNvCxnSpPr/>
          <p:nvPr/>
        </p:nvCxnSpPr>
        <p:spPr>
          <a:xfrm>
            <a:off x="5918458" y="1834175"/>
            <a:ext cx="11960" cy="3214691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グループ化 5"/>
          <p:cNvGrpSpPr/>
          <p:nvPr/>
        </p:nvGrpSpPr>
        <p:grpSpPr>
          <a:xfrm>
            <a:off x="5605711" y="1535677"/>
            <a:ext cx="1750268" cy="3942034"/>
            <a:chOff x="5605711" y="1535677"/>
            <a:chExt cx="1750268" cy="3942034"/>
          </a:xfrm>
        </p:grpSpPr>
        <p:sp>
          <p:nvSpPr>
            <p:cNvPr id="4" name="下矢印 3"/>
            <p:cNvSpPr/>
            <p:nvPr/>
          </p:nvSpPr>
          <p:spPr>
            <a:xfrm rot="20153963">
              <a:off x="6195313" y="4493303"/>
              <a:ext cx="607738" cy="820223"/>
            </a:xfrm>
            <a:prstGeom prst="downArrow">
              <a:avLst/>
            </a:prstGeom>
            <a:gradFill>
              <a:gsLst>
                <a:gs pos="0">
                  <a:srgbClr val="FF0000">
                    <a:alpha val="20000"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6" name="下矢印 165"/>
            <p:cNvSpPr/>
            <p:nvPr/>
          </p:nvSpPr>
          <p:spPr>
            <a:xfrm rot="20191084" flipV="1">
              <a:off x="5605711" y="1535677"/>
              <a:ext cx="607738" cy="820223"/>
            </a:xfrm>
            <a:prstGeom prst="downArrow">
              <a:avLst/>
            </a:prstGeom>
            <a:gradFill>
              <a:gsLst>
                <a:gs pos="0">
                  <a:srgbClr val="FF0000">
                    <a:alpha val="20000"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6708045" y="4831380"/>
              <a:ext cx="6479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600" b="1" dirty="0" smtClean="0">
                  <a:solidFill>
                    <a:srgbClr val="FF66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①</a:t>
              </a:r>
              <a:endParaRPr kumimoji="1" lang="ja-JP" altLang="en-US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5622740" y="1173521"/>
            <a:ext cx="1582427" cy="4140005"/>
            <a:chOff x="5622740" y="1173521"/>
            <a:chExt cx="1582427" cy="4140005"/>
          </a:xfrm>
        </p:grpSpPr>
        <p:sp>
          <p:nvSpPr>
            <p:cNvPr id="165" name="下矢印 164"/>
            <p:cNvSpPr/>
            <p:nvPr/>
          </p:nvSpPr>
          <p:spPr>
            <a:xfrm rot="1652703">
              <a:off x="5622740" y="4493303"/>
              <a:ext cx="607738" cy="820223"/>
            </a:xfrm>
            <a:prstGeom prst="downArrow">
              <a:avLst/>
            </a:prstGeom>
            <a:gradFill>
              <a:gsLst>
                <a:gs pos="0">
                  <a:srgbClr val="0066FF">
                    <a:alpha val="28000"/>
                  </a:srgbClr>
                </a:gs>
                <a:gs pos="100000">
                  <a:srgbClr val="0066F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7" name="下矢印 166"/>
            <p:cNvSpPr/>
            <p:nvPr/>
          </p:nvSpPr>
          <p:spPr>
            <a:xfrm rot="1231645" flipV="1">
              <a:off x="6177688" y="1534692"/>
              <a:ext cx="607738" cy="820223"/>
            </a:xfrm>
            <a:prstGeom prst="downArrow">
              <a:avLst/>
            </a:prstGeom>
            <a:gradFill>
              <a:gsLst>
                <a:gs pos="0">
                  <a:srgbClr val="0066FF">
                    <a:alpha val="28000"/>
                  </a:srgbClr>
                </a:gs>
                <a:gs pos="100000">
                  <a:srgbClr val="0066F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2" name="テキスト ボックス 171"/>
            <p:cNvSpPr txBox="1"/>
            <p:nvPr/>
          </p:nvSpPr>
          <p:spPr>
            <a:xfrm>
              <a:off x="6557233" y="1173521"/>
              <a:ext cx="6479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600" b="1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②</a:t>
              </a:r>
              <a:endParaRPr kumimoji="1" lang="ja-JP" altLang="en-US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72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高エネルギー</a:t>
            </a:r>
            <a:endParaRPr kumimoji="1" lang="ja-JP" altLang="en-US" dirty="0"/>
          </a:p>
        </p:txBody>
      </p:sp>
      <p:sp>
        <p:nvSpPr>
          <p:cNvPr id="4" name="右矢印 3"/>
          <p:cNvSpPr/>
          <p:nvPr/>
        </p:nvSpPr>
        <p:spPr>
          <a:xfrm>
            <a:off x="6514195" y="2283438"/>
            <a:ext cx="1224154" cy="948412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右矢印 4"/>
          <p:cNvSpPr/>
          <p:nvPr/>
        </p:nvSpPr>
        <p:spPr>
          <a:xfrm flipH="1">
            <a:off x="1064328" y="3185975"/>
            <a:ext cx="1173929" cy="948412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角丸四角形 5"/>
          <p:cNvSpPr/>
          <p:nvPr/>
        </p:nvSpPr>
        <p:spPr>
          <a:xfrm>
            <a:off x="2283568" y="2304916"/>
            <a:ext cx="4198360" cy="1716728"/>
          </a:xfrm>
          <a:prstGeom prst="roundRect">
            <a:avLst>
              <a:gd name="adj" fmla="val 26526"/>
            </a:avLst>
          </a:prstGeom>
          <a:gradFill flip="none" rotWithShape="1">
            <a:gsLst>
              <a:gs pos="0">
                <a:srgbClr val="F89708"/>
              </a:gs>
              <a:gs pos="100000">
                <a:srgbClr val="FE3E0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円/楕円 6"/>
          <p:cNvSpPr>
            <a:spLocks noChangeAspect="1"/>
          </p:cNvSpPr>
          <p:nvPr/>
        </p:nvSpPr>
        <p:spPr>
          <a:xfrm>
            <a:off x="2084880" y="2978458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円/楕円 7"/>
          <p:cNvSpPr>
            <a:spLocks noChangeAspect="1"/>
          </p:cNvSpPr>
          <p:nvPr/>
        </p:nvSpPr>
        <p:spPr>
          <a:xfrm>
            <a:off x="2242537" y="3233829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円/楕円 8"/>
          <p:cNvSpPr>
            <a:spLocks noChangeAspect="1"/>
          </p:cNvSpPr>
          <p:nvPr/>
        </p:nvSpPr>
        <p:spPr>
          <a:xfrm>
            <a:off x="2513347" y="346158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円/楕円 9"/>
          <p:cNvSpPr>
            <a:spLocks noChangeAspect="1"/>
          </p:cNvSpPr>
          <p:nvPr/>
        </p:nvSpPr>
        <p:spPr>
          <a:xfrm>
            <a:off x="2340252" y="2978458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円/楕円 10"/>
          <p:cNvSpPr>
            <a:spLocks noChangeAspect="1"/>
          </p:cNvSpPr>
          <p:nvPr/>
        </p:nvSpPr>
        <p:spPr>
          <a:xfrm>
            <a:off x="2633042" y="3248726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" name="円/楕円 11"/>
          <p:cNvSpPr>
            <a:spLocks noChangeAspect="1"/>
          </p:cNvSpPr>
          <p:nvPr/>
        </p:nvSpPr>
        <p:spPr>
          <a:xfrm>
            <a:off x="2716124" y="3463818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円/楕円 12"/>
          <p:cNvSpPr>
            <a:spLocks noChangeAspect="1"/>
          </p:cNvSpPr>
          <p:nvPr/>
        </p:nvSpPr>
        <p:spPr>
          <a:xfrm>
            <a:off x="2743027" y="3180806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" name="円/楕円 13"/>
          <p:cNvSpPr>
            <a:spLocks noChangeAspect="1"/>
          </p:cNvSpPr>
          <p:nvPr/>
        </p:nvSpPr>
        <p:spPr>
          <a:xfrm>
            <a:off x="2432781" y="3246158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円/楕円 14"/>
          <p:cNvSpPr>
            <a:spLocks noChangeAspect="1"/>
          </p:cNvSpPr>
          <p:nvPr/>
        </p:nvSpPr>
        <p:spPr>
          <a:xfrm>
            <a:off x="2466565" y="3649130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円/楕円 15"/>
          <p:cNvSpPr>
            <a:spLocks noChangeAspect="1"/>
          </p:cNvSpPr>
          <p:nvPr/>
        </p:nvSpPr>
        <p:spPr>
          <a:xfrm>
            <a:off x="2100981" y="2752850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円/楕円 16"/>
          <p:cNvSpPr>
            <a:spLocks noChangeAspect="1"/>
          </p:cNvSpPr>
          <p:nvPr/>
        </p:nvSpPr>
        <p:spPr>
          <a:xfrm>
            <a:off x="2572583" y="3282142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" name="円/楕円 17"/>
          <p:cNvSpPr>
            <a:spLocks noChangeAspect="1"/>
          </p:cNvSpPr>
          <p:nvPr/>
        </p:nvSpPr>
        <p:spPr>
          <a:xfrm>
            <a:off x="2357278" y="2675877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円/楕円 18"/>
          <p:cNvSpPr>
            <a:spLocks noChangeAspect="1"/>
          </p:cNvSpPr>
          <p:nvPr/>
        </p:nvSpPr>
        <p:spPr>
          <a:xfrm>
            <a:off x="2494732" y="2822124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円/楕円 19"/>
          <p:cNvSpPr>
            <a:spLocks noChangeAspect="1"/>
          </p:cNvSpPr>
          <p:nvPr/>
        </p:nvSpPr>
        <p:spPr>
          <a:xfrm>
            <a:off x="2615765" y="2987664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" name="円/楕円 20"/>
          <p:cNvSpPr>
            <a:spLocks noChangeAspect="1"/>
          </p:cNvSpPr>
          <p:nvPr/>
        </p:nvSpPr>
        <p:spPr>
          <a:xfrm>
            <a:off x="2759369" y="3341424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" name="円/楕円 21"/>
          <p:cNvSpPr>
            <a:spLocks noChangeAspect="1"/>
          </p:cNvSpPr>
          <p:nvPr/>
        </p:nvSpPr>
        <p:spPr>
          <a:xfrm>
            <a:off x="2006770" y="3014180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" name="円/楕円 22"/>
          <p:cNvSpPr>
            <a:spLocks noChangeAspect="1"/>
          </p:cNvSpPr>
          <p:nvPr/>
        </p:nvSpPr>
        <p:spPr>
          <a:xfrm>
            <a:off x="2050919" y="3430032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" name="円/楕円 23"/>
          <p:cNvSpPr>
            <a:spLocks noChangeAspect="1"/>
          </p:cNvSpPr>
          <p:nvPr/>
        </p:nvSpPr>
        <p:spPr>
          <a:xfrm>
            <a:off x="2409072" y="3914408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円/楕円 24"/>
          <p:cNvSpPr>
            <a:spLocks noChangeAspect="1"/>
          </p:cNvSpPr>
          <p:nvPr/>
        </p:nvSpPr>
        <p:spPr>
          <a:xfrm>
            <a:off x="2286962" y="2803612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円/楕円 25"/>
          <p:cNvSpPr>
            <a:spLocks noChangeAspect="1"/>
          </p:cNvSpPr>
          <p:nvPr/>
        </p:nvSpPr>
        <p:spPr>
          <a:xfrm>
            <a:off x="2066940" y="3607194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円/楕円 26"/>
          <p:cNvSpPr>
            <a:spLocks noChangeAspect="1"/>
          </p:cNvSpPr>
          <p:nvPr/>
        </p:nvSpPr>
        <p:spPr>
          <a:xfrm>
            <a:off x="2309485" y="337676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" name="円/楕円 27"/>
          <p:cNvSpPr>
            <a:spLocks noChangeAspect="1"/>
          </p:cNvSpPr>
          <p:nvPr/>
        </p:nvSpPr>
        <p:spPr>
          <a:xfrm>
            <a:off x="2170788" y="3477661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" name="円/楕円 28"/>
          <p:cNvSpPr>
            <a:spLocks noChangeAspect="1"/>
          </p:cNvSpPr>
          <p:nvPr/>
        </p:nvSpPr>
        <p:spPr>
          <a:xfrm>
            <a:off x="2177637" y="2968145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" name="円/楕円 29"/>
          <p:cNvSpPr>
            <a:spLocks noChangeAspect="1"/>
          </p:cNvSpPr>
          <p:nvPr/>
        </p:nvSpPr>
        <p:spPr>
          <a:xfrm>
            <a:off x="2156083" y="2631188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" name="円/楕円 30"/>
          <p:cNvSpPr>
            <a:spLocks noChangeAspect="1"/>
          </p:cNvSpPr>
          <p:nvPr/>
        </p:nvSpPr>
        <p:spPr>
          <a:xfrm>
            <a:off x="1982343" y="338105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2" name="円/楕円 31"/>
          <p:cNvSpPr>
            <a:spLocks noChangeAspect="1"/>
          </p:cNvSpPr>
          <p:nvPr/>
        </p:nvSpPr>
        <p:spPr>
          <a:xfrm>
            <a:off x="3410454" y="2714195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" name="円/楕円 32"/>
          <p:cNvSpPr>
            <a:spLocks noChangeAspect="1"/>
          </p:cNvSpPr>
          <p:nvPr/>
        </p:nvSpPr>
        <p:spPr>
          <a:xfrm>
            <a:off x="2215077" y="3837458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" name="円/楕円 33"/>
          <p:cNvSpPr>
            <a:spLocks noChangeAspect="1"/>
          </p:cNvSpPr>
          <p:nvPr/>
        </p:nvSpPr>
        <p:spPr>
          <a:xfrm>
            <a:off x="2046697" y="2834182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" name="円/楕円 34"/>
          <p:cNvSpPr>
            <a:spLocks noChangeAspect="1"/>
          </p:cNvSpPr>
          <p:nvPr/>
        </p:nvSpPr>
        <p:spPr>
          <a:xfrm>
            <a:off x="2300506" y="2494059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" name="円/楕円 35"/>
          <p:cNvSpPr>
            <a:spLocks noChangeAspect="1"/>
          </p:cNvSpPr>
          <p:nvPr/>
        </p:nvSpPr>
        <p:spPr>
          <a:xfrm>
            <a:off x="2399643" y="370719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" name="円/楕円 36"/>
          <p:cNvSpPr>
            <a:spLocks noChangeAspect="1"/>
          </p:cNvSpPr>
          <p:nvPr/>
        </p:nvSpPr>
        <p:spPr>
          <a:xfrm>
            <a:off x="2594250" y="3796625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" name="円/楕円 37"/>
          <p:cNvSpPr>
            <a:spLocks noChangeAspect="1"/>
          </p:cNvSpPr>
          <p:nvPr/>
        </p:nvSpPr>
        <p:spPr>
          <a:xfrm>
            <a:off x="2441139" y="262148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" name="円/楕円 38"/>
          <p:cNvSpPr>
            <a:spLocks noChangeAspect="1"/>
          </p:cNvSpPr>
          <p:nvPr/>
        </p:nvSpPr>
        <p:spPr>
          <a:xfrm>
            <a:off x="2636145" y="2647142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" name="円/楕円 39"/>
          <p:cNvSpPr>
            <a:spLocks noChangeAspect="1"/>
          </p:cNvSpPr>
          <p:nvPr/>
        </p:nvSpPr>
        <p:spPr>
          <a:xfrm>
            <a:off x="2662872" y="3646406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" name="円/楕円 40"/>
          <p:cNvSpPr>
            <a:spLocks noChangeAspect="1"/>
          </p:cNvSpPr>
          <p:nvPr/>
        </p:nvSpPr>
        <p:spPr>
          <a:xfrm>
            <a:off x="1985610" y="322493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2" name="円/楕円 41"/>
          <p:cNvSpPr>
            <a:spLocks noChangeAspect="1"/>
          </p:cNvSpPr>
          <p:nvPr/>
        </p:nvSpPr>
        <p:spPr>
          <a:xfrm>
            <a:off x="2729031" y="2836826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3" name="円/楕円 42"/>
          <p:cNvSpPr>
            <a:spLocks noChangeAspect="1"/>
          </p:cNvSpPr>
          <p:nvPr/>
        </p:nvSpPr>
        <p:spPr>
          <a:xfrm>
            <a:off x="2128201" y="3703361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4" name="円/楕円 43"/>
          <p:cNvSpPr>
            <a:spLocks noChangeAspect="1"/>
          </p:cNvSpPr>
          <p:nvPr/>
        </p:nvSpPr>
        <p:spPr>
          <a:xfrm>
            <a:off x="2456366" y="3025992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5" name="円/楕円 44"/>
          <p:cNvSpPr>
            <a:spLocks noChangeAspect="1"/>
          </p:cNvSpPr>
          <p:nvPr/>
        </p:nvSpPr>
        <p:spPr>
          <a:xfrm>
            <a:off x="2117364" y="3337886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6" name="円/楕円 45"/>
          <p:cNvSpPr>
            <a:spLocks noChangeAspect="1"/>
          </p:cNvSpPr>
          <p:nvPr/>
        </p:nvSpPr>
        <p:spPr>
          <a:xfrm>
            <a:off x="2317375" y="355340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7" name="円/楕円 46"/>
          <p:cNvSpPr>
            <a:spLocks noChangeAspect="1"/>
          </p:cNvSpPr>
          <p:nvPr/>
        </p:nvSpPr>
        <p:spPr>
          <a:xfrm>
            <a:off x="2119323" y="317740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8" name="円/楕円 47"/>
          <p:cNvSpPr>
            <a:spLocks noChangeAspect="1"/>
          </p:cNvSpPr>
          <p:nvPr/>
        </p:nvSpPr>
        <p:spPr>
          <a:xfrm>
            <a:off x="2334435" y="3748248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9" name="円/楕円 48"/>
          <p:cNvSpPr>
            <a:spLocks noChangeAspect="1"/>
          </p:cNvSpPr>
          <p:nvPr/>
        </p:nvSpPr>
        <p:spPr>
          <a:xfrm>
            <a:off x="2579229" y="311201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0" name="円/楕円 49"/>
          <p:cNvSpPr>
            <a:spLocks noChangeAspect="1"/>
          </p:cNvSpPr>
          <p:nvPr/>
        </p:nvSpPr>
        <p:spPr>
          <a:xfrm>
            <a:off x="2320033" y="309287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1" name="円/楕円 50"/>
          <p:cNvSpPr>
            <a:spLocks noChangeAspect="1"/>
          </p:cNvSpPr>
          <p:nvPr/>
        </p:nvSpPr>
        <p:spPr>
          <a:xfrm>
            <a:off x="3288754" y="3483040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2" name="円/楕円 51"/>
          <p:cNvSpPr>
            <a:spLocks noChangeAspect="1"/>
          </p:cNvSpPr>
          <p:nvPr/>
        </p:nvSpPr>
        <p:spPr>
          <a:xfrm>
            <a:off x="2294462" y="267457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3" name="円/楕円 52"/>
          <p:cNvSpPr>
            <a:spLocks noChangeAspect="1"/>
          </p:cNvSpPr>
          <p:nvPr/>
        </p:nvSpPr>
        <p:spPr>
          <a:xfrm>
            <a:off x="2494501" y="2512591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4" name="円/楕円 53"/>
          <p:cNvSpPr>
            <a:spLocks noChangeAspect="1"/>
          </p:cNvSpPr>
          <p:nvPr/>
        </p:nvSpPr>
        <p:spPr>
          <a:xfrm>
            <a:off x="2357305" y="2932149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5" name="円/楕円 54"/>
          <p:cNvSpPr>
            <a:spLocks noChangeAspect="1"/>
          </p:cNvSpPr>
          <p:nvPr/>
        </p:nvSpPr>
        <p:spPr>
          <a:xfrm>
            <a:off x="5857330" y="272308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6" name="円/楕円 55"/>
          <p:cNvSpPr>
            <a:spLocks noChangeAspect="1"/>
          </p:cNvSpPr>
          <p:nvPr/>
        </p:nvSpPr>
        <p:spPr>
          <a:xfrm>
            <a:off x="6014987" y="2978458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7" name="円/楕円 56"/>
          <p:cNvSpPr>
            <a:spLocks noChangeAspect="1"/>
          </p:cNvSpPr>
          <p:nvPr/>
        </p:nvSpPr>
        <p:spPr>
          <a:xfrm>
            <a:off x="6285797" y="320621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8" name="円/楕円 57"/>
          <p:cNvSpPr>
            <a:spLocks noChangeAspect="1"/>
          </p:cNvSpPr>
          <p:nvPr/>
        </p:nvSpPr>
        <p:spPr>
          <a:xfrm>
            <a:off x="6112702" y="2723087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9" name="円/楕円 58"/>
          <p:cNvSpPr>
            <a:spLocks noChangeAspect="1"/>
          </p:cNvSpPr>
          <p:nvPr/>
        </p:nvSpPr>
        <p:spPr>
          <a:xfrm>
            <a:off x="6405492" y="2993354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0" name="円/楕円 59"/>
          <p:cNvSpPr>
            <a:spLocks noChangeAspect="1"/>
          </p:cNvSpPr>
          <p:nvPr/>
        </p:nvSpPr>
        <p:spPr>
          <a:xfrm>
            <a:off x="6488574" y="3208446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1" name="円/楕円 60"/>
          <p:cNvSpPr>
            <a:spLocks noChangeAspect="1"/>
          </p:cNvSpPr>
          <p:nvPr/>
        </p:nvSpPr>
        <p:spPr>
          <a:xfrm>
            <a:off x="6515477" y="292543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2" name="円/楕円 61"/>
          <p:cNvSpPr>
            <a:spLocks noChangeAspect="1"/>
          </p:cNvSpPr>
          <p:nvPr/>
        </p:nvSpPr>
        <p:spPr>
          <a:xfrm>
            <a:off x="6205231" y="299078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3" name="円/楕円 62"/>
          <p:cNvSpPr>
            <a:spLocks noChangeAspect="1"/>
          </p:cNvSpPr>
          <p:nvPr/>
        </p:nvSpPr>
        <p:spPr>
          <a:xfrm>
            <a:off x="6239015" y="3393759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4" name="円/楕円 63"/>
          <p:cNvSpPr>
            <a:spLocks noChangeAspect="1"/>
          </p:cNvSpPr>
          <p:nvPr/>
        </p:nvSpPr>
        <p:spPr>
          <a:xfrm>
            <a:off x="5873431" y="2497478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5" name="円/楕円 64"/>
          <p:cNvSpPr>
            <a:spLocks noChangeAspect="1"/>
          </p:cNvSpPr>
          <p:nvPr/>
        </p:nvSpPr>
        <p:spPr>
          <a:xfrm>
            <a:off x="6345033" y="3026771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6" name="円/楕円 65"/>
          <p:cNvSpPr>
            <a:spLocks noChangeAspect="1"/>
          </p:cNvSpPr>
          <p:nvPr/>
        </p:nvSpPr>
        <p:spPr>
          <a:xfrm>
            <a:off x="6129728" y="2420505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7" name="円/楕円 66"/>
          <p:cNvSpPr>
            <a:spLocks noChangeAspect="1"/>
          </p:cNvSpPr>
          <p:nvPr/>
        </p:nvSpPr>
        <p:spPr>
          <a:xfrm>
            <a:off x="6267182" y="2566753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8" name="円/楕円 67"/>
          <p:cNvSpPr>
            <a:spLocks noChangeAspect="1"/>
          </p:cNvSpPr>
          <p:nvPr/>
        </p:nvSpPr>
        <p:spPr>
          <a:xfrm>
            <a:off x="6388215" y="2732292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9" name="円/楕円 68"/>
          <p:cNvSpPr>
            <a:spLocks noChangeAspect="1"/>
          </p:cNvSpPr>
          <p:nvPr/>
        </p:nvSpPr>
        <p:spPr>
          <a:xfrm>
            <a:off x="6531819" y="3086052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0" name="円/楕円 69"/>
          <p:cNvSpPr>
            <a:spLocks noChangeAspect="1"/>
          </p:cNvSpPr>
          <p:nvPr/>
        </p:nvSpPr>
        <p:spPr>
          <a:xfrm>
            <a:off x="5779220" y="2758808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1" name="円/楕円 70"/>
          <p:cNvSpPr>
            <a:spLocks noChangeAspect="1"/>
          </p:cNvSpPr>
          <p:nvPr/>
        </p:nvSpPr>
        <p:spPr>
          <a:xfrm>
            <a:off x="5823370" y="3174661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2" name="円/楕円 71"/>
          <p:cNvSpPr>
            <a:spLocks noChangeAspect="1"/>
          </p:cNvSpPr>
          <p:nvPr/>
        </p:nvSpPr>
        <p:spPr>
          <a:xfrm>
            <a:off x="6181522" y="3659036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3" name="円/楕円 72"/>
          <p:cNvSpPr>
            <a:spLocks noChangeAspect="1"/>
          </p:cNvSpPr>
          <p:nvPr/>
        </p:nvSpPr>
        <p:spPr>
          <a:xfrm>
            <a:off x="6059412" y="2548241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4" name="円/楕円 73"/>
          <p:cNvSpPr>
            <a:spLocks noChangeAspect="1"/>
          </p:cNvSpPr>
          <p:nvPr/>
        </p:nvSpPr>
        <p:spPr>
          <a:xfrm>
            <a:off x="5839391" y="3351823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5" name="円/楕円 74"/>
          <p:cNvSpPr>
            <a:spLocks noChangeAspect="1"/>
          </p:cNvSpPr>
          <p:nvPr/>
        </p:nvSpPr>
        <p:spPr>
          <a:xfrm>
            <a:off x="6081935" y="3121393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6" name="円/楕円 75"/>
          <p:cNvSpPr>
            <a:spLocks noChangeAspect="1"/>
          </p:cNvSpPr>
          <p:nvPr/>
        </p:nvSpPr>
        <p:spPr>
          <a:xfrm>
            <a:off x="5943238" y="3222289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7" name="円/楕円 76"/>
          <p:cNvSpPr>
            <a:spLocks noChangeAspect="1"/>
          </p:cNvSpPr>
          <p:nvPr/>
        </p:nvSpPr>
        <p:spPr>
          <a:xfrm>
            <a:off x="5950087" y="271277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8" name="円/楕円 77"/>
          <p:cNvSpPr>
            <a:spLocks noChangeAspect="1"/>
          </p:cNvSpPr>
          <p:nvPr/>
        </p:nvSpPr>
        <p:spPr>
          <a:xfrm>
            <a:off x="5928533" y="237581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9" name="円/楕円 78"/>
          <p:cNvSpPr>
            <a:spLocks noChangeAspect="1"/>
          </p:cNvSpPr>
          <p:nvPr/>
        </p:nvSpPr>
        <p:spPr>
          <a:xfrm>
            <a:off x="5754793" y="3125683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0" name="円/楕円 79"/>
          <p:cNvSpPr>
            <a:spLocks noChangeAspect="1"/>
          </p:cNvSpPr>
          <p:nvPr/>
        </p:nvSpPr>
        <p:spPr>
          <a:xfrm>
            <a:off x="6532697" y="2785780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1" name="円/楕円 80"/>
          <p:cNvSpPr>
            <a:spLocks noChangeAspect="1"/>
          </p:cNvSpPr>
          <p:nvPr/>
        </p:nvSpPr>
        <p:spPr>
          <a:xfrm>
            <a:off x="5987527" y="3582086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2" name="円/楕円 81"/>
          <p:cNvSpPr>
            <a:spLocks noChangeAspect="1"/>
          </p:cNvSpPr>
          <p:nvPr/>
        </p:nvSpPr>
        <p:spPr>
          <a:xfrm>
            <a:off x="5819147" y="2578811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3" name="円/楕円 82"/>
          <p:cNvSpPr>
            <a:spLocks noChangeAspect="1"/>
          </p:cNvSpPr>
          <p:nvPr/>
        </p:nvSpPr>
        <p:spPr>
          <a:xfrm>
            <a:off x="6072956" y="2238688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4" name="円/楕円 83"/>
          <p:cNvSpPr>
            <a:spLocks noChangeAspect="1"/>
          </p:cNvSpPr>
          <p:nvPr/>
        </p:nvSpPr>
        <p:spPr>
          <a:xfrm>
            <a:off x="6172093" y="3451826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5" name="円/楕円 84"/>
          <p:cNvSpPr>
            <a:spLocks noChangeAspect="1"/>
          </p:cNvSpPr>
          <p:nvPr/>
        </p:nvSpPr>
        <p:spPr>
          <a:xfrm>
            <a:off x="6366700" y="354125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6" name="円/楕円 85"/>
          <p:cNvSpPr>
            <a:spLocks noChangeAspect="1"/>
          </p:cNvSpPr>
          <p:nvPr/>
        </p:nvSpPr>
        <p:spPr>
          <a:xfrm>
            <a:off x="6213589" y="2366113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7" name="円/楕円 86"/>
          <p:cNvSpPr>
            <a:spLocks noChangeAspect="1"/>
          </p:cNvSpPr>
          <p:nvPr/>
        </p:nvSpPr>
        <p:spPr>
          <a:xfrm>
            <a:off x="6408595" y="2391771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8" name="円/楕円 87"/>
          <p:cNvSpPr>
            <a:spLocks noChangeAspect="1"/>
          </p:cNvSpPr>
          <p:nvPr/>
        </p:nvSpPr>
        <p:spPr>
          <a:xfrm>
            <a:off x="6435322" y="339103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9" name="円/楕円 88"/>
          <p:cNvSpPr>
            <a:spLocks noChangeAspect="1"/>
          </p:cNvSpPr>
          <p:nvPr/>
        </p:nvSpPr>
        <p:spPr>
          <a:xfrm>
            <a:off x="5758060" y="2969566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0" name="円/楕円 89"/>
          <p:cNvSpPr>
            <a:spLocks noChangeAspect="1"/>
          </p:cNvSpPr>
          <p:nvPr/>
        </p:nvSpPr>
        <p:spPr>
          <a:xfrm>
            <a:off x="6501481" y="2581455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1" name="円/楕円 90"/>
          <p:cNvSpPr>
            <a:spLocks noChangeAspect="1"/>
          </p:cNvSpPr>
          <p:nvPr/>
        </p:nvSpPr>
        <p:spPr>
          <a:xfrm>
            <a:off x="5900651" y="3447990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2" name="円/楕円 91"/>
          <p:cNvSpPr>
            <a:spLocks noChangeAspect="1"/>
          </p:cNvSpPr>
          <p:nvPr/>
        </p:nvSpPr>
        <p:spPr>
          <a:xfrm>
            <a:off x="6228816" y="2770621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3" name="円/楕円 92"/>
          <p:cNvSpPr>
            <a:spLocks noChangeAspect="1"/>
          </p:cNvSpPr>
          <p:nvPr/>
        </p:nvSpPr>
        <p:spPr>
          <a:xfrm>
            <a:off x="4774116" y="3115349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4" name="円/楕円 93"/>
          <p:cNvSpPr>
            <a:spLocks noChangeAspect="1"/>
          </p:cNvSpPr>
          <p:nvPr/>
        </p:nvSpPr>
        <p:spPr>
          <a:xfrm>
            <a:off x="6089825" y="329803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5" name="円/楕円 94"/>
          <p:cNvSpPr>
            <a:spLocks noChangeAspect="1"/>
          </p:cNvSpPr>
          <p:nvPr/>
        </p:nvSpPr>
        <p:spPr>
          <a:xfrm>
            <a:off x="5891774" y="2922033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6" name="円/楕円 95"/>
          <p:cNvSpPr>
            <a:spLocks noChangeAspect="1"/>
          </p:cNvSpPr>
          <p:nvPr/>
        </p:nvSpPr>
        <p:spPr>
          <a:xfrm>
            <a:off x="6106885" y="349287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7" name="円/楕円 96"/>
          <p:cNvSpPr>
            <a:spLocks noChangeAspect="1"/>
          </p:cNvSpPr>
          <p:nvPr/>
        </p:nvSpPr>
        <p:spPr>
          <a:xfrm>
            <a:off x="6351679" y="2856646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8" name="円/楕円 97"/>
          <p:cNvSpPr>
            <a:spLocks noChangeAspect="1"/>
          </p:cNvSpPr>
          <p:nvPr/>
        </p:nvSpPr>
        <p:spPr>
          <a:xfrm>
            <a:off x="6092483" y="2837503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9" name="円/楕円 98"/>
          <p:cNvSpPr>
            <a:spLocks noChangeAspect="1"/>
          </p:cNvSpPr>
          <p:nvPr/>
        </p:nvSpPr>
        <p:spPr>
          <a:xfrm>
            <a:off x="6416961" y="2816542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0" name="円/楕円 99"/>
          <p:cNvSpPr>
            <a:spLocks noChangeAspect="1"/>
          </p:cNvSpPr>
          <p:nvPr/>
        </p:nvSpPr>
        <p:spPr>
          <a:xfrm>
            <a:off x="6066912" y="2419205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1" name="円/楕円 100"/>
          <p:cNvSpPr>
            <a:spLocks noChangeAspect="1"/>
          </p:cNvSpPr>
          <p:nvPr/>
        </p:nvSpPr>
        <p:spPr>
          <a:xfrm>
            <a:off x="6266951" y="2257220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2" name="円/楕円 101"/>
          <p:cNvSpPr>
            <a:spLocks noChangeAspect="1"/>
          </p:cNvSpPr>
          <p:nvPr/>
        </p:nvSpPr>
        <p:spPr>
          <a:xfrm>
            <a:off x="5157999" y="2748181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104" name="直線コネクタ 103"/>
          <p:cNvCxnSpPr/>
          <p:nvPr/>
        </p:nvCxnSpPr>
        <p:spPr>
          <a:xfrm>
            <a:off x="4378497" y="1690689"/>
            <a:ext cx="11960" cy="3214691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線矢印コネクタ 105"/>
          <p:cNvCxnSpPr/>
          <p:nvPr/>
        </p:nvCxnSpPr>
        <p:spPr>
          <a:xfrm flipV="1">
            <a:off x="3812269" y="2647142"/>
            <a:ext cx="1332058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線矢印コネクタ 108"/>
          <p:cNvCxnSpPr/>
          <p:nvPr/>
        </p:nvCxnSpPr>
        <p:spPr>
          <a:xfrm flipH="1" flipV="1">
            <a:off x="3749515" y="3733032"/>
            <a:ext cx="1332058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線矢印コネクタ 109"/>
          <p:cNvCxnSpPr/>
          <p:nvPr/>
        </p:nvCxnSpPr>
        <p:spPr>
          <a:xfrm>
            <a:off x="3994029" y="2876683"/>
            <a:ext cx="894927" cy="2614"/>
          </a:xfrm>
          <a:prstGeom prst="straightConnector1">
            <a:avLst/>
          </a:prstGeom>
          <a:ln w="38100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線矢印コネクタ 112"/>
          <p:cNvCxnSpPr/>
          <p:nvPr/>
        </p:nvCxnSpPr>
        <p:spPr>
          <a:xfrm flipH="1">
            <a:off x="3967718" y="3486586"/>
            <a:ext cx="894927" cy="2614"/>
          </a:xfrm>
          <a:prstGeom prst="straightConnector1">
            <a:avLst/>
          </a:prstGeom>
          <a:ln w="38100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7" name="グループ化 116"/>
          <p:cNvGrpSpPr/>
          <p:nvPr/>
        </p:nvGrpSpPr>
        <p:grpSpPr>
          <a:xfrm>
            <a:off x="3669202" y="1155745"/>
            <a:ext cx="1851225" cy="3649473"/>
            <a:chOff x="3669202" y="1155745"/>
            <a:chExt cx="1851225" cy="3649473"/>
          </a:xfrm>
        </p:grpSpPr>
        <p:sp>
          <p:nvSpPr>
            <p:cNvPr id="114" name="下矢印 113"/>
            <p:cNvSpPr/>
            <p:nvPr/>
          </p:nvSpPr>
          <p:spPr>
            <a:xfrm flipV="1">
              <a:off x="4492948" y="1516916"/>
              <a:ext cx="607738" cy="820223"/>
            </a:xfrm>
            <a:prstGeom prst="downArrow">
              <a:avLst/>
            </a:prstGeom>
            <a:gradFill>
              <a:gsLst>
                <a:gs pos="0">
                  <a:srgbClr val="0066FF">
                    <a:alpha val="28000"/>
                  </a:srgbClr>
                </a:gs>
                <a:gs pos="100000">
                  <a:srgbClr val="0066F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15" name="テキスト ボックス 114"/>
            <p:cNvSpPr txBox="1"/>
            <p:nvPr/>
          </p:nvSpPr>
          <p:spPr>
            <a:xfrm>
              <a:off x="4872493" y="1155745"/>
              <a:ext cx="6479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②</a:t>
              </a:r>
              <a:endPara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  <p:sp>
          <p:nvSpPr>
            <p:cNvPr id="116" name="下矢印 115"/>
            <p:cNvSpPr/>
            <p:nvPr/>
          </p:nvSpPr>
          <p:spPr>
            <a:xfrm>
              <a:off x="3669202" y="3984995"/>
              <a:ext cx="607738" cy="820223"/>
            </a:xfrm>
            <a:prstGeom prst="downArrow">
              <a:avLst/>
            </a:prstGeom>
            <a:gradFill>
              <a:gsLst>
                <a:gs pos="0">
                  <a:srgbClr val="0066FF">
                    <a:alpha val="28000"/>
                  </a:srgbClr>
                </a:gs>
                <a:gs pos="100000">
                  <a:srgbClr val="0066F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489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低</a:t>
            </a:r>
            <a:r>
              <a:rPr kumimoji="1" lang="ja-JP" altLang="en-US" dirty="0" smtClean="0"/>
              <a:t>エネルギー</a:t>
            </a:r>
            <a:endParaRPr kumimoji="1" lang="ja-JP" altLang="en-US" dirty="0"/>
          </a:p>
        </p:txBody>
      </p:sp>
      <p:sp>
        <p:nvSpPr>
          <p:cNvPr id="4" name="右矢印 3"/>
          <p:cNvSpPr/>
          <p:nvPr/>
        </p:nvSpPr>
        <p:spPr>
          <a:xfrm rot="20282985">
            <a:off x="4648831" y="1826442"/>
            <a:ext cx="1224154" cy="948412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右矢印 4"/>
          <p:cNvSpPr/>
          <p:nvPr/>
        </p:nvSpPr>
        <p:spPr>
          <a:xfrm rot="20161352" flipH="1">
            <a:off x="2963461" y="3830920"/>
            <a:ext cx="1173929" cy="948412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円/楕円 6"/>
          <p:cNvSpPr>
            <a:spLocks noChangeAspect="1"/>
          </p:cNvSpPr>
          <p:nvPr/>
        </p:nvSpPr>
        <p:spPr>
          <a:xfrm>
            <a:off x="4354027" y="3300049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円/楕円 7"/>
          <p:cNvSpPr>
            <a:spLocks noChangeAspect="1"/>
          </p:cNvSpPr>
          <p:nvPr/>
        </p:nvSpPr>
        <p:spPr>
          <a:xfrm>
            <a:off x="4511684" y="3555420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円/楕円 8"/>
          <p:cNvSpPr>
            <a:spLocks noChangeAspect="1"/>
          </p:cNvSpPr>
          <p:nvPr/>
        </p:nvSpPr>
        <p:spPr>
          <a:xfrm>
            <a:off x="4782494" y="3783178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円/楕円 9"/>
          <p:cNvSpPr>
            <a:spLocks noChangeAspect="1"/>
          </p:cNvSpPr>
          <p:nvPr/>
        </p:nvSpPr>
        <p:spPr>
          <a:xfrm>
            <a:off x="4609399" y="3300049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円/楕円 10"/>
          <p:cNvSpPr>
            <a:spLocks noChangeAspect="1"/>
          </p:cNvSpPr>
          <p:nvPr/>
        </p:nvSpPr>
        <p:spPr>
          <a:xfrm>
            <a:off x="4902189" y="3570317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" name="円/楕円 11"/>
          <p:cNvSpPr>
            <a:spLocks noChangeAspect="1"/>
          </p:cNvSpPr>
          <p:nvPr/>
        </p:nvSpPr>
        <p:spPr>
          <a:xfrm>
            <a:off x="4985271" y="3785409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円/楕円 12"/>
          <p:cNvSpPr>
            <a:spLocks noChangeAspect="1"/>
          </p:cNvSpPr>
          <p:nvPr/>
        </p:nvSpPr>
        <p:spPr>
          <a:xfrm>
            <a:off x="5012174" y="350239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" name="円/楕円 13"/>
          <p:cNvSpPr>
            <a:spLocks noChangeAspect="1"/>
          </p:cNvSpPr>
          <p:nvPr/>
        </p:nvSpPr>
        <p:spPr>
          <a:xfrm>
            <a:off x="4701928" y="3567749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円/楕円 14"/>
          <p:cNvSpPr>
            <a:spLocks noChangeAspect="1"/>
          </p:cNvSpPr>
          <p:nvPr/>
        </p:nvSpPr>
        <p:spPr>
          <a:xfrm>
            <a:off x="4735712" y="3970721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円/楕円 15"/>
          <p:cNvSpPr>
            <a:spLocks noChangeAspect="1"/>
          </p:cNvSpPr>
          <p:nvPr/>
        </p:nvSpPr>
        <p:spPr>
          <a:xfrm>
            <a:off x="4370128" y="3074441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円/楕円 16"/>
          <p:cNvSpPr>
            <a:spLocks noChangeAspect="1"/>
          </p:cNvSpPr>
          <p:nvPr/>
        </p:nvSpPr>
        <p:spPr>
          <a:xfrm>
            <a:off x="4841730" y="3603733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" name="円/楕円 17"/>
          <p:cNvSpPr>
            <a:spLocks noChangeAspect="1"/>
          </p:cNvSpPr>
          <p:nvPr/>
        </p:nvSpPr>
        <p:spPr>
          <a:xfrm>
            <a:off x="4626425" y="2997468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円/楕円 18"/>
          <p:cNvSpPr>
            <a:spLocks noChangeAspect="1"/>
          </p:cNvSpPr>
          <p:nvPr/>
        </p:nvSpPr>
        <p:spPr>
          <a:xfrm>
            <a:off x="4763879" y="314371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円/楕円 19"/>
          <p:cNvSpPr>
            <a:spLocks noChangeAspect="1"/>
          </p:cNvSpPr>
          <p:nvPr/>
        </p:nvSpPr>
        <p:spPr>
          <a:xfrm>
            <a:off x="4884912" y="330925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" name="円/楕円 20"/>
          <p:cNvSpPr>
            <a:spLocks noChangeAspect="1"/>
          </p:cNvSpPr>
          <p:nvPr/>
        </p:nvSpPr>
        <p:spPr>
          <a:xfrm>
            <a:off x="5028516" y="366301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" name="円/楕円 21"/>
          <p:cNvSpPr>
            <a:spLocks noChangeAspect="1"/>
          </p:cNvSpPr>
          <p:nvPr/>
        </p:nvSpPr>
        <p:spPr>
          <a:xfrm>
            <a:off x="4275917" y="3335771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" name="円/楕円 22"/>
          <p:cNvSpPr>
            <a:spLocks noChangeAspect="1"/>
          </p:cNvSpPr>
          <p:nvPr/>
        </p:nvSpPr>
        <p:spPr>
          <a:xfrm>
            <a:off x="4320066" y="3751623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" name="円/楕円 23"/>
          <p:cNvSpPr>
            <a:spLocks noChangeAspect="1"/>
          </p:cNvSpPr>
          <p:nvPr/>
        </p:nvSpPr>
        <p:spPr>
          <a:xfrm>
            <a:off x="4678219" y="4235999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円/楕円 24"/>
          <p:cNvSpPr>
            <a:spLocks noChangeAspect="1"/>
          </p:cNvSpPr>
          <p:nvPr/>
        </p:nvSpPr>
        <p:spPr>
          <a:xfrm>
            <a:off x="4556109" y="3125203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円/楕円 25"/>
          <p:cNvSpPr>
            <a:spLocks noChangeAspect="1"/>
          </p:cNvSpPr>
          <p:nvPr/>
        </p:nvSpPr>
        <p:spPr>
          <a:xfrm>
            <a:off x="4336087" y="392878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円/楕円 26"/>
          <p:cNvSpPr>
            <a:spLocks noChangeAspect="1"/>
          </p:cNvSpPr>
          <p:nvPr/>
        </p:nvSpPr>
        <p:spPr>
          <a:xfrm>
            <a:off x="4578632" y="3698355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" name="円/楕円 27"/>
          <p:cNvSpPr>
            <a:spLocks noChangeAspect="1"/>
          </p:cNvSpPr>
          <p:nvPr/>
        </p:nvSpPr>
        <p:spPr>
          <a:xfrm>
            <a:off x="4439935" y="3799252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" name="円/楕円 28"/>
          <p:cNvSpPr>
            <a:spLocks noChangeAspect="1"/>
          </p:cNvSpPr>
          <p:nvPr/>
        </p:nvSpPr>
        <p:spPr>
          <a:xfrm>
            <a:off x="4446784" y="3289736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" name="円/楕円 29"/>
          <p:cNvSpPr>
            <a:spLocks noChangeAspect="1"/>
          </p:cNvSpPr>
          <p:nvPr/>
        </p:nvSpPr>
        <p:spPr>
          <a:xfrm>
            <a:off x="4425230" y="2952779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" name="円/楕円 30"/>
          <p:cNvSpPr>
            <a:spLocks noChangeAspect="1"/>
          </p:cNvSpPr>
          <p:nvPr/>
        </p:nvSpPr>
        <p:spPr>
          <a:xfrm>
            <a:off x="4251490" y="3702645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" name="円/楕円 32"/>
          <p:cNvSpPr>
            <a:spLocks noChangeAspect="1"/>
          </p:cNvSpPr>
          <p:nvPr/>
        </p:nvSpPr>
        <p:spPr>
          <a:xfrm>
            <a:off x="4484224" y="4159049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" name="円/楕円 33"/>
          <p:cNvSpPr>
            <a:spLocks noChangeAspect="1"/>
          </p:cNvSpPr>
          <p:nvPr/>
        </p:nvSpPr>
        <p:spPr>
          <a:xfrm>
            <a:off x="4315844" y="3155773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" name="円/楕円 34"/>
          <p:cNvSpPr>
            <a:spLocks noChangeAspect="1"/>
          </p:cNvSpPr>
          <p:nvPr/>
        </p:nvSpPr>
        <p:spPr>
          <a:xfrm>
            <a:off x="4569653" y="2815650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" name="円/楕円 35"/>
          <p:cNvSpPr>
            <a:spLocks noChangeAspect="1"/>
          </p:cNvSpPr>
          <p:nvPr/>
        </p:nvSpPr>
        <p:spPr>
          <a:xfrm>
            <a:off x="4668790" y="4028788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" name="円/楕円 36"/>
          <p:cNvSpPr>
            <a:spLocks noChangeAspect="1"/>
          </p:cNvSpPr>
          <p:nvPr/>
        </p:nvSpPr>
        <p:spPr>
          <a:xfrm>
            <a:off x="4863397" y="4118216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" name="円/楕円 37"/>
          <p:cNvSpPr>
            <a:spLocks noChangeAspect="1"/>
          </p:cNvSpPr>
          <p:nvPr/>
        </p:nvSpPr>
        <p:spPr>
          <a:xfrm>
            <a:off x="4710286" y="2943075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" name="円/楕円 38"/>
          <p:cNvSpPr>
            <a:spLocks noChangeAspect="1"/>
          </p:cNvSpPr>
          <p:nvPr/>
        </p:nvSpPr>
        <p:spPr>
          <a:xfrm>
            <a:off x="4905292" y="2968733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" name="円/楕円 39"/>
          <p:cNvSpPr>
            <a:spLocks noChangeAspect="1"/>
          </p:cNvSpPr>
          <p:nvPr/>
        </p:nvSpPr>
        <p:spPr>
          <a:xfrm>
            <a:off x="4932019" y="396799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" name="円/楕円 40"/>
          <p:cNvSpPr>
            <a:spLocks noChangeAspect="1"/>
          </p:cNvSpPr>
          <p:nvPr/>
        </p:nvSpPr>
        <p:spPr>
          <a:xfrm>
            <a:off x="4254757" y="3546528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2" name="円/楕円 41"/>
          <p:cNvSpPr>
            <a:spLocks noChangeAspect="1"/>
          </p:cNvSpPr>
          <p:nvPr/>
        </p:nvSpPr>
        <p:spPr>
          <a:xfrm>
            <a:off x="4998178" y="315841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3" name="円/楕円 42"/>
          <p:cNvSpPr>
            <a:spLocks noChangeAspect="1"/>
          </p:cNvSpPr>
          <p:nvPr/>
        </p:nvSpPr>
        <p:spPr>
          <a:xfrm>
            <a:off x="4397348" y="4024952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4" name="円/楕円 43"/>
          <p:cNvSpPr>
            <a:spLocks noChangeAspect="1"/>
          </p:cNvSpPr>
          <p:nvPr/>
        </p:nvSpPr>
        <p:spPr>
          <a:xfrm>
            <a:off x="4725513" y="3347583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5" name="円/楕円 44"/>
          <p:cNvSpPr>
            <a:spLocks noChangeAspect="1"/>
          </p:cNvSpPr>
          <p:nvPr/>
        </p:nvSpPr>
        <p:spPr>
          <a:xfrm>
            <a:off x="4386511" y="365947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6" name="円/楕円 45"/>
          <p:cNvSpPr>
            <a:spLocks noChangeAspect="1"/>
          </p:cNvSpPr>
          <p:nvPr/>
        </p:nvSpPr>
        <p:spPr>
          <a:xfrm>
            <a:off x="4586522" y="3874998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7" name="円/楕円 46"/>
          <p:cNvSpPr>
            <a:spLocks noChangeAspect="1"/>
          </p:cNvSpPr>
          <p:nvPr/>
        </p:nvSpPr>
        <p:spPr>
          <a:xfrm>
            <a:off x="4388470" y="3498995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8" name="円/楕円 47"/>
          <p:cNvSpPr>
            <a:spLocks noChangeAspect="1"/>
          </p:cNvSpPr>
          <p:nvPr/>
        </p:nvSpPr>
        <p:spPr>
          <a:xfrm>
            <a:off x="4603582" y="4069839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9" name="円/楕円 48"/>
          <p:cNvSpPr>
            <a:spLocks noChangeAspect="1"/>
          </p:cNvSpPr>
          <p:nvPr/>
        </p:nvSpPr>
        <p:spPr>
          <a:xfrm>
            <a:off x="4848376" y="3433608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0" name="円/楕円 49"/>
          <p:cNvSpPr>
            <a:spLocks noChangeAspect="1"/>
          </p:cNvSpPr>
          <p:nvPr/>
        </p:nvSpPr>
        <p:spPr>
          <a:xfrm>
            <a:off x="4589180" y="3414466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2" name="円/楕円 51"/>
          <p:cNvSpPr>
            <a:spLocks noChangeAspect="1"/>
          </p:cNvSpPr>
          <p:nvPr/>
        </p:nvSpPr>
        <p:spPr>
          <a:xfrm>
            <a:off x="4563609" y="2996168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3" name="円/楕円 52"/>
          <p:cNvSpPr>
            <a:spLocks noChangeAspect="1"/>
          </p:cNvSpPr>
          <p:nvPr/>
        </p:nvSpPr>
        <p:spPr>
          <a:xfrm>
            <a:off x="4763648" y="2834182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4" name="円/楕円 53"/>
          <p:cNvSpPr>
            <a:spLocks noChangeAspect="1"/>
          </p:cNvSpPr>
          <p:nvPr/>
        </p:nvSpPr>
        <p:spPr>
          <a:xfrm>
            <a:off x="4626452" y="3253740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5" name="円/楕円 54"/>
          <p:cNvSpPr>
            <a:spLocks noChangeAspect="1"/>
          </p:cNvSpPr>
          <p:nvPr/>
        </p:nvSpPr>
        <p:spPr>
          <a:xfrm>
            <a:off x="3650874" y="2664122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6" name="円/楕円 55"/>
          <p:cNvSpPr>
            <a:spLocks noChangeAspect="1"/>
          </p:cNvSpPr>
          <p:nvPr/>
        </p:nvSpPr>
        <p:spPr>
          <a:xfrm>
            <a:off x="3808531" y="2919493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7" name="円/楕円 56"/>
          <p:cNvSpPr>
            <a:spLocks noChangeAspect="1"/>
          </p:cNvSpPr>
          <p:nvPr/>
        </p:nvSpPr>
        <p:spPr>
          <a:xfrm>
            <a:off x="4079341" y="3147250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8" name="円/楕円 57"/>
          <p:cNvSpPr>
            <a:spLocks noChangeAspect="1"/>
          </p:cNvSpPr>
          <p:nvPr/>
        </p:nvSpPr>
        <p:spPr>
          <a:xfrm>
            <a:off x="3906246" y="2664122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9" name="円/楕円 58"/>
          <p:cNvSpPr>
            <a:spLocks noChangeAspect="1"/>
          </p:cNvSpPr>
          <p:nvPr/>
        </p:nvSpPr>
        <p:spPr>
          <a:xfrm>
            <a:off x="4199036" y="2934389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0" name="円/楕円 59"/>
          <p:cNvSpPr>
            <a:spLocks noChangeAspect="1"/>
          </p:cNvSpPr>
          <p:nvPr/>
        </p:nvSpPr>
        <p:spPr>
          <a:xfrm>
            <a:off x="4282118" y="3149481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1" name="円/楕円 60"/>
          <p:cNvSpPr>
            <a:spLocks noChangeAspect="1"/>
          </p:cNvSpPr>
          <p:nvPr/>
        </p:nvSpPr>
        <p:spPr>
          <a:xfrm>
            <a:off x="4309021" y="2866470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2" name="円/楕円 61"/>
          <p:cNvSpPr>
            <a:spLocks noChangeAspect="1"/>
          </p:cNvSpPr>
          <p:nvPr/>
        </p:nvSpPr>
        <p:spPr>
          <a:xfrm>
            <a:off x="3998775" y="2931822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3" name="円/楕円 62"/>
          <p:cNvSpPr>
            <a:spLocks noChangeAspect="1"/>
          </p:cNvSpPr>
          <p:nvPr/>
        </p:nvSpPr>
        <p:spPr>
          <a:xfrm>
            <a:off x="4032559" y="3334794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4" name="円/楕円 63"/>
          <p:cNvSpPr>
            <a:spLocks noChangeAspect="1"/>
          </p:cNvSpPr>
          <p:nvPr/>
        </p:nvSpPr>
        <p:spPr>
          <a:xfrm>
            <a:off x="3666975" y="2438513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5" name="円/楕円 64"/>
          <p:cNvSpPr>
            <a:spLocks noChangeAspect="1"/>
          </p:cNvSpPr>
          <p:nvPr/>
        </p:nvSpPr>
        <p:spPr>
          <a:xfrm>
            <a:off x="4138577" y="2967806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6" name="円/楕円 65"/>
          <p:cNvSpPr>
            <a:spLocks noChangeAspect="1"/>
          </p:cNvSpPr>
          <p:nvPr/>
        </p:nvSpPr>
        <p:spPr>
          <a:xfrm>
            <a:off x="3923272" y="2361540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7" name="円/楕円 66"/>
          <p:cNvSpPr>
            <a:spLocks noChangeAspect="1"/>
          </p:cNvSpPr>
          <p:nvPr/>
        </p:nvSpPr>
        <p:spPr>
          <a:xfrm>
            <a:off x="4060726" y="2507788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8" name="円/楕円 67"/>
          <p:cNvSpPr>
            <a:spLocks noChangeAspect="1"/>
          </p:cNvSpPr>
          <p:nvPr/>
        </p:nvSpPr>
        <p:spPr>
          <a:xfrm>
            <a:off x="4181759" y="267332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9" name="円/楕円 68"/>
          <p:cNvSpPr>
            <a:spLocks noChangeAspect="1"/>
          </p:cNvSpPr>
          <p:nvPr/>
        </p:nvSpPr>
        <p:spPr>
          <a:xfrm>
            <a:off x="4325363" y="302708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0" name="円/楕円 69"/>
          <p:cNvSpPr>
            <a:spLocks noChangeAspect="1"/>
          </p:cNvSpPr>
          <p:nvPr/>
        </p:nvSpPr>
        <p:spPr>
          <a:xfrm>
            <a:off x="3572764" y="2699843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1" name="円/楕円 70"/>
          <p:cNvSpPr>
            <a:spLocks noChangeAspect="1"/>
          </p:cNvSpPr>
          <p:nvPr/>
        </p:nvSpPr>
        <p:spPr>
          <a:xfrm>
            <a:off x="3616914" y="3115696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2" name="円/楕円 71"/>
          <p:cNvSpPr>
            <a:spLocks noChangeAspect="1"/>
          </p:cNvSpPr>
          <p:nvPr/>
        </p:nvSpPr>
        <p:spPr>
          <a:xfrm>
            <a:off x="3975066" y="3600071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3" name="円/楕円 72"/>
          <p:cNvSpPr>
            <a:spLocks noChangeAspect="1"/>
          </p:cNvSpPr>
          <p:nvPr/>
        </p:nvSpPr>
        <p:spPr>
          <a:xfrm>
            <a:off x="3852956" y="2489276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4" name="円/楕円 73"/>
          <p:cNvSpPr>
            <a:spLocks noChangeAspect="1"/>
          </p:cNvSpPr>
          <p:nvPr/>
        </p:nvSpPr>
        <p:spPr>
          <a:xfrm>
            <a:off x="3632935" y="3292858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5" name="円/楕円 74"/>
          <p:cNvSpPr>
            <a:spLocks noChangeAspect="1"/>
          </p:cNvSpPr>
          <p:nvPr/>
        </p:nvSpPr>
        <p:spPr>
          <a:xfrm>
            <a:off x="3875479" y="3062428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6" name="円/楕円 75"/>
          <p:cNvSpPr>
            <a:spLocks noChangeAspect="1"/>
          </p:cNvSpPr>
          <p:nvPr/>
        </p:nvSpPr>
        <p:spPr>
          <a:xfrm>
            <a:off x="3736782" y="316332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7" name="円/楕円 76"/>
          <p:cNvSpPr>
            <a:spLocks noChangeAspect="1"/>
          </p:cNvSpPr>
          <p:nvPr/>
        </p:nvSpPr>
        <p:spPr>
          <a:xfrm>
            <a:off x="3743631" y="2653809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8" name="円/楕円 77"/>
          <p:cNvSpPr>
            <a:spLocks noChangeAspect="1"/>
          </p:cNvSpPr>
          <p:nvPr/>
        </p:nvSpPr>
        <p:spPr>
          <a:xfrm>
            <a:off x="3722077" y="2316852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9" name="円/楕円 78"/>
          <p:cNvSpPr>
            <a:spLocks noChangeAspect="1"/>
          </p:cNvSpPr>
          <p:nvPr/>
        </p:nvSpPr>
        <p:spPr>
          <a:xfrm>
            <a:off x="3548337" y="3066718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0" name="円/楕円 79"/>
          <p:cNvSpPr>
            <a:spLocks noChangeAspect="1"/>
          </p:cNvSpPr>
          <p:nvPr/>
        </p:nvSpPr>
        <p:spPr>
          <a:xfrm>
            <a:off x="4326241" y="2726815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1" name="円/楕円 80"/>
          <p:cNvSpPr>
            <a:spLocks noChangeAspect="1"/>
          </p:cNvSpPr>
          <p:nvPr/>
        </p:nvSpPr>
        <p:spPr>
          <a:xfrm>
            <a:off x="3781071" y="3523121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2" name="円/楕円 81"/>
          <p:cNvSpPr>
            <a:spLocks noChangeAspect="1"/>
          </p:cNvSpPr>
          <p:nvPr/>
        </p:nvSpPr>
        <p:spPr>
          <a:xfrm>
            <a:off x="3612691" y="2519846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3" name="円/楕円 82"/>
          <p:cNvSpPr>
            <a:spLocks noChangeAspect="1"/>
          </p:cNvSpPr>
          <p:nvPr/>
        </p:nvSpPr>
        <p:spPr>
          <a:xfrm>
            <a:off x="3866500" y="2179723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4" name="円/楕円 83"/>
          <p:cNvSpPr>
            <a:spLocks noChangeAspect="1"/>
          </p:cNvSpPr>
          <p:nvPr/>
        </p:nvSpPr>
        <p:spPr>
          <a:xfrm>
            <a:off x="3965637" y="3392861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5" name="円/楕円 84"/>
          <p:cNvSpPr>
            <a:spLocks noChangeAspect="1"/>
          </p:cNvSpPr>
          <p:nvPr/>
        </p:nvSpPr>
        <p:spPr>
          <a:xfrm>
            <a:off x="4160244" y="3482289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6" name="円/楕円 85"/>
          <p:cNvSpPr>
            <a:spLocks noChangeAspect="1"/>
          </p:cNvSpPr>
          <p:nvPr/>
        </p:nvSpPr>
        <p:spPr>
          <a:xfrm>
            <a:off x="4007133" y="2307148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7" name="円/楕円 86"/>
          <p:cNvSpPr>
            <a:spLocks noChangeAspect="1"/>
          </p:cNvSpPr>
          <p:nvPr/>
        </p:nvSpPr>
        <p:spPr>
          <a:xfrm>
            <a:off x="4202139" y="2332806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8" name="円/楕円 87"/>
          <p:cNvSpPr>
            <a:spLocks noChangeAspect="1"/>
          </p:cNvSpPr>
          <p:nvPr/>
        </p:nvSpPr>
        <p:spPr>
          <a:xfrm>
            <a:off x="4228866" y="3332070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9" name="円/楕円 88"/>
          <p:cNvSpPr>
            <a:spLocks noChangeAspect="1"/>
          </p:cNvSpPr>
          <p:nvPr/>
        </p:nvSpPr>
        <p:spPr>
          <a:xfrm>
            <a:off x="3551604" y="2910601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0" name="円/楕円 89"/>
          <p:cNvSpPr>
            <a:spLocks noChangeAspect="1"/>
          </p:cNvSpPr>
          <p:nvPr/>
        </p:nvSpPr>
        <p:spPr>
          <a:xfrm>
            <a:off x="4295025" y="2522490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1" name="円/楕円 90"/>
          <p:cNvSpPr>
            <a:spLocks noChangeAspect="1"/>
          </p:cNvSpPr>
          <p:nvPr/>
        </p:nvSpPr>
        <p:spPr>
          <a:xfrm>
            <a:off x="3694195" y="3389025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2" name="円/楕円 91"/>
          <p:cNvSpPr>
            <a:spLocks noChangeAspect="1"/>
          </p:cNvSpPr>
          <p:nvPr/>
        </p:nvSpPr>
        <p:spPr>
          <a:xfrm>
            <a:off x="4022360" y="2711656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4" name="円/楕円 93"/>
          <p:cNvSpPr>
            <a:spLocks noChangeAspect="1"/>
          </p:cNvSpPr>
          <p:nvPr/>
        </p:nvSpPr>
        <p:spPr>
          <a:xfrm>
            <a:off x="3883369" y="3239070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5" name="円/楕円 94"/>
          <p:cNvSpPr>
            <a:spLocks noChangeAspect="1"/>
          </p:cNvSpPr>
          <p:nvPr/>
        </p:nvSpPr>
        <p:spPr>
          <a:xfrm>
            <a:off x="3685318" y="2863068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6" name="円/楕円 95"/>
          <p:cNvSpPr>
            <a:spLocks noChangeAspect="1"/>
          </p:cNvSpPr>
          <p:nvPr/>
        </p:nvSpPr>
        <p:spPr>
          <a:xfrm>
            <a:off x="3900429" y="3433912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7" name="円/楕円 96"/>
          <p:cNvSpPr>
            <a:spLocks noChangeAspect="1"/>
          </p:cNvSpPr>
          <p:nvPr/>
        </p:nvSpPr>
        <p:spPr>
          <a:xfrm>
            <a:off x="4145223" y="2797681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8" name="円/楕円 97"/>
          <p:cNvSpPr>
            <a:spLocks noChangeAspect="1"/>
          </p:cNvSpPr>
          <p:nvPr/>
        </p:nvSpPr>
        <p:spPr>
          <a:xfrm>
            <a:off x="3886027" y="2778538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9" name="円/楕円 98"/>
          <p:cNvSpPr>
            <a:spLocks noChangeAspect="1"/>
          </p:cNvSpPr>
          <p:nvPr/>
        </p:nvSpPr>
        <p:spPr>
          <a:xfrm>
            <a:off x="4210505" y="275757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0" name="円/楕円 99"/>
          <p:cNvSpPr>
            <a:spLocks noChangeAspect="1"/>
          </p:cNvSpPr>
          <p:nvPr/>
        </p:nvSpPr>
        <p:spPr>
          <a:xfrm>
            <a:off x="3860456" y="2360240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1" name="円/楕円 100"/>
          <p:cNvSpPr>
            <a:spLocks noChangeAspect="1"/>
          </p:cNvSpPr>
          <p:nvPr/>
        </p:nvSpPr>
        <p:spPr>
          <a:xfrm>
            <a:off x="4060495" y="2198255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104" name="直線コネクタ 103"/>
          <p:cNvCxnSpPr/>
          <p:nvPr/>
        </p:nvCxnSpPr>
        <p:spPr>
          <a:xfrm>
            <a:off x="4378497" y="1690689"/>
            <a:ext cx="11960" cy="3214691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グループ化 102"/>
          <p:cNvGrpSpPr/>
          <p:nvPr/>
        </p:nvGrpSpPr>
        <p:grpSpPr>
          <a:xfrm>
            <a:off x="3668681" y="1155745"/>
            <a:ext cx="1851746" cy="3820155"/>
            <a:chOff x="3668681" y="1155745"/>
            <a:chExt cx="1851746" cy="3820155"/>
          </a:xfrm>
        </p:grpSpPr>
        <p:sp>
          <p:nvSpPr>
            <p:cNvPr id="115" name="テキスト ボックス 114"/>
            <p:cNvSpPr txBox="1"/>
            <p:nvPr/>
          </p:nvSpPr>
          <p:spPr>
            <a:xfrm>
              <a:off x="4872493" y="1155745"/>
              <a:ext cx="6479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②</a:t>
              </a:r>
              <a:endPara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  <p:sp>
          <p:nvSpPr>
            <p:cNvPr id="114" name="下矢印 113"/>
            <p:cNvSpPr/>
            <p:nvPr/>
          </p:nvSpPr>
          <p:spPr>
            <a:xfrm flipV="1">
              <a:off x="4492948" y="1516916"/>
              <a:ext cx="607738" cy="820223"/>
            </a:xfrm>
            <a:prstGeom prst="downArrow">
              <a:avLst/>
            </a:prstGeom>
            <a:gradFill>
              <a:gsLst>
                <a:gs pos="0">
                  <a:srgbClr val="0066FF">
                    <a:alpha val="28000"/>
                  </a:srgbClr>
                </a:gs>
                <a:gs pos="100000">
                  <a:srgbClr val="0066F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16" name="下矢印 115"/>
            <p:cNvSpPr/>
            <p:nvPr/>
          </p:nvSpPr>
          <p:spPr>
            <a:xfrm>
              <a:off x="3668681" y="4155677"/>
              <a:ext cx="607738" cy="820223"/>
            </a:xfrm>
            <a:prstGeom prst="downArrow">
              <a:avLst/>
            </a:prstGeom>
            <a:gradFill>
              <a:gsLst>
                <a:gs pos="0">
                  <a:srgbClr val="0066FF">
                    <a:alpha val="28000"/>
                  </a:srgbClr>
                </a:gs>
                <a:gs pos="100000">
                  <a:srgbClr val="0066F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sp>
        <p:nvSpPr>
          <p:cNvPr id="112" name="右矢印 111"/>
          <p:cNvSpPr/>
          <p:nvPr/>
        </p:nvSpPr>
        <p:spPr>
          <a:xfrm>
            <a:off x="2186771" y="2507788"/>
            <a:ext cx="1224154" cy="948412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17" name="右矢印 116"/>
          <p:cNvSpPr/>
          <p:nvPr/>
        </p:nvSpPr>
        <p:spPr>
          <a:xfrm flipH="1">
            <a:off x="5520427" y="3274956"/>
            <a:ext cx="1173929" cy="948412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09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t="59166"/>
          <a:stretch/>
        </p:blipFill>
        <p:spPr>
          <a:xfrm>
            <a:off x="1882933" y="2730829"/>
            <a:ext cx="5434277" cy="2663841"/>
          </a:xfrm>
          <a:prstGeom prst="rect">
            <a:avLst/>
          </a:prstGeom>
        </p:spPr>
      </p:pic>
      <p:pic>
        <p:nvPicPr>
          <p:cNvPr id="6" name="TexTeXPicture" descr="&lt;?xml version=&quot;1.0&quot; encoding=&quot;utf-16&quot;?&gt;&#10;&lt;TeXTeX&gt;&#10;  &lt;preamble&gt;\documentclass{jarticle}&#10;\usepackage{amsmath}&#10;\pagestyle{empty}&lt;/preamble&gt;&#10;  &lt;body&gt;\begin{align*} &#10;dv_1/d\eta&#10;\end{align*}&lt;/body&gt;&#10;  &lt;fcolor&gt;FF000000&lt;/fcolor&gt;&#10;  &lt;bcolor&gt;FFFFFFFF&lt;/bcolor&gt;&#10;  &lt;transparent&gt;True&lt;/transparent&gt;&#10;  &lt;resolution&gt;1800&lt;/resolution&gt;&#10;  &lt;imageh&gt;250&lt;/imageh&gt;&#10;  &lt;imagew&gt;731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46603" y="3657601"/>
            <a:ext cx="1218401" cy="416689"/>
          </a:xfrm>
          <a:prstGeom prst="rect">
            <a:avLst/>
          </a:prstGeom>
        </p:spPr>
      </p:pic>
      <p:sp>
        <p:nvSpPr>
          <p:cNvPr id="321" name="下矢印 320"/>
          <p:cNvSpPr/>
          <p:nvPr/>
        </p:nvSpPr>
        <p:spPr>
          <a:xfrm flipV="1">
            <a:off x="6062985" y="3576553"/>
            <a:ext cx="376931" cy="502282"/>
          </a:xfrm>
          <a:prstGeom prst="downArrow">
            <a:avLst/>
          </a:prstGeom>
          <a:gradFill>
            <a:gsLst>
              <a:gs pos="0">
                <a:srgbClr val="0066FF">
                  <a:alpha val="28000"/>
                </a:srgbClr>
              </a:gs>
              <a:gs pos="100000">
                <a:srgbClr val="0066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2" name="下矢印 321"/>
          <p:cNvSpPr/>
          <p:nvPr/>
        </p:nvSpPr>
        <p:spPr>
          <a:xfrm flipV="1">
            <a:off x="3409432" y="3236269"/>
            <a:ext cx="376931" cy="502282"/>
          </a:xfrm>
          <a:prstGeom prst="downArrow">
            <a:avLst/>
          </a:prstGeom>
          <a:gradFill>
            <a:gsLst>
              <a:gs pos="0">
                <a:srgbClr val="0066FF">
                  <a:alpha val="28000"/>
                </a:srgbClr>
              </a:gs>
              <a:gs pos="100000">
                <a:srgbClr val="0066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3" name="下矢印 322"/>
          <p:cNvSpPr/>
          <p:nvPr/>
        </p:nvSpPr>
        <p:spPr>
          <a:xfrm>
            <a:off x="3786363" y="4197115"/>
            <a:ext cx="346366" cy="486986"/>
          </a:xfrm>
          <a:prstGeom prst="downArrow">
            <a:avLst/>
          </a:prstGeom>
          <a:gradFill>
            <a:gsLst>
              <a:gs pos="0">
                <a:srgbClr val="FF0000">
                  <a:alpha val="20000"/>
                </a:srgbClr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4" name="角丸四角形 213"/>
          <p:cNvSpPr/>
          <p:nvPr/>
        </p:nvSpPr>
        <p:spPr>
          <a:xfrm>
            <a:off x="2261460" y="249632"/>
            <a:ext cx="4450534" cy="1137186"/>
          </a:xfrm>
          <a:prstGeom prst="roundRect">
            <a:avLst/>
          </a:prstGeom>
          <a:solidFill>
            <a:srgbClr val="268496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5" name="TexTeXPicture" descr="&lt;?xml version=&quot;1.0&quot; encoding=&quot;utf-16&quot;?&gt;&#10;&lt;TeXTeX&gt;&#10;  &lt;preamble&gt;\documentclass{jarticle}&#10;\usepackage{amsmath}&#10;\pagestyle{empty}&lt;/preamble&gt;&#10;  &lt;body&gt;\begin{align*} &#10;dv_1/d\eta&#10;\end{align*}&lt;/body&gt;&#10;  &lt;fcolor&gt;FFFFFFFF&lt;/fcolor&gt;&#10;  &lt;bcolor&gt;FFFFFFFF&lt;/bcolor&gt;&#10;  &lt;transparent&gt;True&lt;/transparent&gt;&#10;  &lt;resolution&gt;1800&lt;/resolution&gt;&#10;  &lt;imageh&gt;250&lt;/imageh&gt;&#10;  &lt;imagew&gt;731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023" y="606207"/>
            <a:ext cx="1343965" cy="459632"/>
          </a:xfrm>
          <a:prstGeom prst="rect">
            <a:avLst/>
          </a:prstGeom>
        </p:spPr>
      </p:pic>
      <p:sp>
        <p:nvSpPr>
          <p:cNvPr id="216" name="テキスト ボックス 215"/>
          <p:cNvSpPr txBox="1"/>
          <p:nvPr/>
        </p:nvSpPr>
        <p:spPr>
          <a:xfrm>
            <a:off x="2565972" y="556615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Directed</a:t>
            </a:r>
            <a:r>
              <a:rPr kumimoji="1" lang="ja-JP" altLang="en-US" sz="2800" dirty="0" smtClean="0"/>
              <a:t> </a:t>
            </a:r>
            <a:r>
              <a:rPr kumimoji="1" lang="en-US" altLang="ja-JP" sz="2800" dirty="0" smtClean="0"/>
              <a:t>Flow:</a:t>
            </a:r>
            <a:endParaRPr kumimoji="1" lang="ja-JP" altLang="en-US" sz="2800" dirty="0"/>
          </a:p>
        </p:txBody>
      </p:sp>
      <p:sp>
        <p:nvSpPr>
          <p:cNvPr id="120" name="テキスト ボックス 119"/>
          <p:cNvSpPr txBox="1"/>
          <p:nvPr/>
        </p:nvSpPr>
        <p:spPr>
          <a:xfrm>
            <a:off x="3930727" y="5565494"/>
            <a:ext cx="5162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dv</a:t>
            </a:r>
            <a:r>
              <a:rPr kumimoji="1" lang="en-US" altLang="ja-JP" sz="2400" baseline="-25000" dirty="0" smtClean="0"/>
              <a:t>1</a:t>
            </a:r>
            <a:r>
              <a:rPr kumimoji="1" lang="en-US" altLang="ja-JP" sz="2400" dirty="0" smtClean="0"/>
              <a:t>/</a:t>
            </a:r>
            <a:r>
              <a:rPr kumimoji="1" lang="en-US" altLang="ja-JP" sz="2400" dirty="0" err="1" smtClean="0"/>
              <a:t>dy</a:t>
            </a:r>
            <a:r>
              <a:rPr lang="en-US" altLang="ja-JP" sz="2400" dirty="0" smtClean="0"/>
              <a:t>: two sign change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No transport models can reproduce it quantitatively</a:t>
            </a:r>
          </a:p>
        </p:txBody>
      </p:sp>
      <p:grpSp>
        <p:nvGrpSpPr>
          <p:cNvPr id="320" name="グループ化 319"/>
          <p:cNvGrpSpPr>
            <a:grpSpLocks noChangeAspect="1"/>
          </p:cNvGrpSpPr>
          <p:nvPr/>
        </p:nvGrpSpPr>
        <p:grpSpPr>
          <a:xfrm>
            <a:off x="397770" y="1253250"/>
            <a:ext cx="1566971" cy="1862892"/>
            <a:chOff x="2963461" y="1516916"/>
            <a:chExt cx="2909524" cy="3458984"/>
          </a:xfrm>
        </p:grpSpPr>
        <p:sp>
          <p:nvSpPr>
            <p:cNvPr id="416" name="右矢印 415"/>
            <p:cNvSpPr/>
            <p:nvPr/>
          </p:nvSpPr>
          <p:spPr>
            <a:xfrm rot="20282985">
              <a:off x="4648831" y="1826442"/>
              <a:ext cx="1224154" cy="948412"/>
            </a:xfrm>
            <a:prstGeom prst="rightArrow">
              <a:avLst/>
            </a:prstGeom>
            <a:gradFill rotWithShape="1">
              <a:gsLst>
                <a:gs pos="0">
                  <a:srgbClr val="A2CF49">
                    <a:satMod val="103000"/>
                    <a:lumMod val="102000"/>
                    <a:tint val="94000"/>
                  </a:srgbClr>
                </a:gs>
                <a:gs pos="50000">
                  <a:srgbClr val="A2CF49">
                    <a:satMod val="110000"/>
                    <a:lumMod val="100000"/>
                    <a:shade val="100000"/>
                  </a:srgbClr>
                </a:gs>
                <a:gs pos="100000">
                  <a:srgbClr val="A2CF49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417" name="右矢印 416"/>
            <p:cNvSpPr/>
            <p:nvPr/>
          </p:nvSpPr>
          <p:spPr>
            <a:xfrm rot="20161352" flipH="1">
              <a:off x="2963461" y="3830920"/>
              <a:ext cx="1173929" cy="948412"/>
            </a:xfrm>
            <a:prstGeom prst="rightArrow">
              <a:avLst/>
            </a:prstGeom>
            <a:gradFill rotWithShape="1">
              <a:gsLst>
                <a:gs pos="0">
                  <a:srgbClr val="A2CF49">
                    <a:satMod val="103000"/>
                    <a:lumMod val="102000"/>
                    <a:tint val="94000"/>
                  </a:srgbClr>
                </a:gs>
                <a:gs pos="50000">
                  <a:srgbClr val="A2CF49">
                    <a:satMod val="110000"/>
                    <a:lumMod val="100000"/>
                    <a:shade val="100000"/>
                  </a:srgbClr>
                </a:gs>
                <a:gs pos="100000">
                  <a:srgbClr val="A2CF49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420" name="円/楕円 224"/>
            <p:cNvSpPr>
              <a:spLocks noChangeAspect="1"/>
            </p:cNvSpPr>
            <p:nvPr/>
          </p:nvSpPr>
          <p:spPr>
            <a:xfrm>
              <a:off x="4354027" y="330004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21" name="円/楕円 225"/>
            <p:cNvSpPr>
              <a:spLocks noChangeAspect="1"/>
            </p:cNvSpPr>
            <p:nvPr/>
          </p:nvSpPr>
          <p:spPr>
            <a:xfrm>
              <a:off x="4511684" y="355542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22" name="円/楕円 226"/>
            <p:cNvSpPr>
              <a:spLocks noChangeAspect="1"/>
            </p:cNvSpPr>
            <p:nvPr/>
          </p:nvSpPr>
          <p:spPr>
            <a:xfrm>
              <a:off x="4782494" y="378317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23" name="円/楕円 227"/>
            <p:cNvSpPr>
              <a:spLocks noChangeAspect="1"/>
            </p:cNvSpPr>
            <p:nvPr/>
          </p:nvSpPr>
          <p:spPr>
            <a:xfrm>
              <a:off x="4609399" y="3300049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24" name="円/楕円 228"/>
            <p:cNvSpPr>
              <a:spLocks noChangeAspect="1"/>
            </p:cNvSpPr>
            <p:nvPr/>
          </p:nvSpPr>
          <p:spPr>
            <a:xfrm>
              <a:off x="4902189" y="3570317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25" name="円/楕円 229"/>
            <p:cNvSpPr>
              <a:spLocks noChangeAspect="1"/>
            </p:cNvSpPr>
            <p:nvPr/>
          </p:nvSpPr>
          <p:spPr>
            <a:xfrm>
              <a:off x="4985271" y="378540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26" name="円/楕円 230"/>
            <p:cNvSpPr>
              <a:spLocks noChangeAspect="1"/>
            </p:cNvSpPr>
            <p:nvPr/>
          </p:nvSpPr>
          <p:spPr>
            <a:xfrm>
              <a:off x="5012174" y="350239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27" name="円/楕円 231"/>
            <p:cNvSpPr>
              <a:spLocks noChangeAspect="1"/>
            </p:cNvSpPr>
            <p:nvPr/>
          </p:nvSpPr>
          <p:spPr>
            <a:xfrm>
              <a:off x="4701928" y="356774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28" name="円/楕円 232"/>
            <p:cNvSpPr>
              <a:spLocks noChangeAspect="1"/>
            </p:cNvSpPr>
            <p:nvPr/>
          </p:nvSpPr>
          <p:spPr>
            <a:xfrm>
              <a:off x="4735712" y="397072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29" name="円/楕円 233"/>
            <p:cNvSpPr>
              <a:spLocks noChangeAspect="1"/>
            </p:cNvSpPr>
            <p:nvPr/>
          </p:nvSpPr>
          <p:spPr>
            <a:xfrm>
              <a:off x="4370128" y="307444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30" name="円/楕円 234"/>
            <p:cNvSpPr>
              <a:spLocks noChangeAspect="1"/>
            </p:cNvSpPr>
            <p:nvPr/>
          </p:nvSpPr>
          <p:spPr>
            <a:xfrm>
              <a:off x="4841730" y="360373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31" name="円/楕円 235"/>
            <p:cNvSpPr>
              <a:spLocks noChangeAspect="1"/>
            </p:cNvSpPr>
            <p:nvPr/>
          </p:nvSpPr>
          <p:spPr>
            <a:xfrm>
              <a:off x="4626425" y="2997468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32" name="円/楕円 236"/>
            <p:cNvSpPr>
              <a:spLocks noChangeAspect="1"/>
            </p:cNvSpPr>
            <p:nvPr/>
          </p:nvSpPr>
          <p:spPr>
            <a:xfrm>
              <a:off x="4763879" y="314371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33" name="円/楕円 237"/>
            <p:cNvSpPr>
              <a:spLocks noChangeAspect="1"/>
            </p:cNvSpPr>
            <p:nvPr/>
          </p:nvSpPr>
          <p:spPr>
            <a:xfrm>
              <a:off x="4884912" y="330925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34" name="円/楕円 238"/>
            <p:cNvSpPr>
              <a:spLocks noChangeAspect="1"/>
            </p:cNvSpPr>
            <p:nvPr/>
          </p:nvSpPr>
          <p:spPr>
            <a:xfrm>
              <a:off x="5028516" y="366301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35" name="円/楕円 239"/>
            <p:cNvSpPr>
              <a:spLocks noChangeAspect="1"/>
            </p:cNvSpPr>
            <p:nvPr/>
          </p:nvSpPr>
          <p:spPr>
            <a:xfrm>
              <a:off x="4275917" y="333577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36" name="円/楕円 240"/>
            <p:cNvSpPr>
              <a:spLocks noChangeAspect="1"/>
            </p:cNvSpPr>
            <p:nvPr/>
          </p:nvSpPr>
          <p:spPr>
            <a:xfrm>
              <a:off x="4320066" y="3751623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37" name="円/楕円 241"/>
            <p:cNvSpPr>
              <a:spLocks noChangeAspect="1"/>
            </p:cNvSpPr>
            <p:nvPr/>
          </p:nvSpPr>
          <p:spPr>
            <a:xfrm>
              <a:off x="4678219" y="423599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38" name="円/楕円 242"/>
            <p:cNvSpPr>
              <a:spLocks noChangeAspect="1"/>
            </p:cNvSpPr>
            <p:nvPr/>
          </p:nvSpPr>
          <p:spPr>
            <a:xfrm>
              <a:off x="4556109" y="312520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39" name="円/楕円 243"/>
            <p:cNvSpPr>
              <a:spLocks noChangeAspect="1"/>
            </p:cNvSpPr>
            <p:nvPr/>
          </p:nvSpPr>
          <p:spPr>
            <a:xfrm>
              <a:off x="4336087" y="392878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40" name="円/楕円 244"/>
            <p:cNvSpPr>
              <a:spLocks noChangeAspect="1"/>
            </p:cNvSpPr>
            <p:nvPr/>
          </p:nvSpPr>
          <p:spPr>
            <a:xfrm>
              <a:off x="4578632" y="369835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41" name="円/楕円 245"/>
            <p:cNvSpPr>
              <a:spLocks noChangeAspect="1"/>
            </p:cNvSpPr>
            <p:nvPr/>
          </p:nvSpPr>
          <p:spPr>
            <a:xfrm>
              <a:off x="4439935" y="379925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42" name="円/楕円 246"/>
            <p:cNvSpPr>
              <a:spLocks noChangeAspect="1"/>
            </p:cNvSpPr>
            <p:nvPr/>
          </p:nvSpPr>
          <p:spPr>
            <a:xfrm>
              <a:off x="4446784" y="328973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43" name="円/楕円 247"/>
            <p:cNvSpPr>
              <a:spLocks noChangeAspect="1"/>
            </p:cNvSpPr>
            <p:nvPr/>
          </p:nvSpPr>
          <p:spPr>
            <a:xfrm>
              <a:off x="4425230" y="295277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44" name="円/楕円 248"/>
            <p:cNvSpPr>
              <a:spLocks noChangeAspect="1"/>
            </p:cNvSpPr>
            <p:nvPr/>
          </p:nvSpPr>
          <p:spPr>
            <a:xfrm>
              <a:off x="4251490" y="370264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45" name="円/楕円 249"/>
            <p:cNvSpPr>
              <a:spLocks noChangeAspect="1"/>
            </p:cNvSpPr>
            <p:nvPr/>
          </p:nvSpPr>
          <p:spPr>
            <a:xfrm>
              <a:off x="4484224" y="415904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46" name="円/楕円 250"/>
            <p:cNvSpPr>
              <a:spLocks noChangeAspect="1"/>
            </p:cNvSpPr>
            <p:nvPr/>
          </p:nvSpPr>
          <p:spPr>
            <a:xfrm>
              <a:off x="4315844" y="315577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47" name="円/楕円 251"/>
            <p:cNvSpPr>
              <a:spLocks noChangeAspect="1"/>
            </p:cNvSpPr>
            <p:nvPr/>
          </p:nvSpPr>
          <p:spPr>
            <a:xfrm>
              <a:off x="4569653" y="281565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48" name="円/楕円 252"/>
            <p:cNvSpPr>
              <a:spLocks noChangeAspect="1"/>
            </p:cNvSpPr>
            <p:nvPr/>
          </p:nvSpPr>
          <p:spPr>
            <a:xfrm>
              <a:off x="4668790" y="402878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49" name="円/楕円 253"/>
            <p:cNvSpPr>
              <a:spLocks noChangeAspect="1"/>
            </p:cNvSpPr>
            <p:nvPr/>
          </p:nvSpPr>
          <p:spPr>
            <a:xfrm>
              <a:off x="4863397" y="411821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50" name="円/楕円 254"/>
            <p:cNvSpPr>
              <a:spLocks noChangeAspect="1"/>
            </p:cNvSpPr>
            <p:nvPr/>
          </p:nvSpPr>
          <p:spPr>
            <a:xfrm>
              <a:off x="4710286" y="294307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51" name="円/楕円 255"/>
            <p:cNvSpPr>
              <a:spLocks noChangeAspect="1"/>
            </p:cNvSpPr>
            <p:nvPr/>
          </p:nvSpPr>
          <p:spPr>
            <a:xfrm>
              <a:off x="4905292" y="296873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52" name="円/楕円 256"/>
            <p:cNvSpPr>
              <a:spLocks noChangeAspect="1"/>
            </p:cNvSpPr>
            <p:nvPr/>
          </p:nvSpPr>
          <p:spPr>
            <a:xfrm>
              <a:off x="4932019" y="396799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53" name="円/楕円 257"/>
            <p:cNvSpPr>
              <a:spLocks noChangeAspect="1"/>
            </p:cNvSpPr>
            <p:nvPr/>
          </p:nvSpPr>
          <p:spPr>
            <a:xfrm>
              <a:off x="4254757" y="354652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54" name="円/楕円 258"/>
            <p:cNvSpPr>
              <a:spLocks noChangeAspect="1"/>
            </p:cNvSpPr>
            <p:nvPr/>
          </p:nvSpPr>
          <p:spPr>
            <a:xfrm>
              <a:off x="4998178" y="3158417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55" name="円/楕円 259"/>
            <p:cNvSpPr>
              <a:spLocks noChangeAspect="1"/>
            </p:cNvSpPr>
            <p:nvPr/>
          </p:nvSpPr>
          <p:spPr>
            <a:xfrm>
              <a:off x="4397348" y="402495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56" name="円/楕円 260"/>
            <p:cNvSpPr>
              <a:spLocks noChangeAspect="1"/>
            </p:cNvSpPr>
            <p:nvPr/>
          </p:nvSpPr>
          <p:spPr>
            <a:xfrm>
              <a:off x="4725513" y="334758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57" name="円/楕円 261"/>
            <p:cNvSpPr>
              <a:spLocks noChangeAspect="1"/>
            </p:cNvSpPr>
            <p:nvPr/>
          </p:nvSpPr>
          <p:spPr>
            <a:xfrm>
              <a:off x="4386511" y="365947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58" name="円/楕円 262"/>
            <p:cNvSpPr>
              <a:spLocks noChangeAspect="1"/>
            </p:cNvSpPr>
            <p:nvPr/>
          </p:nvSpPr>
          <p:spPr>
            <a:xfrm>
              <a:off x="4586522" y="387499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59" name="円/楕円 263"/>
            <p:cNvSpPr>
              <a:spLocks noChangeAspect="1"/>
            </p:cNvSpPr>
            <p:nvPr/>
          </p:nvSpPr>
          <p:spPr>
            <a:xfrm>
              <a:off x="4388470" y="349899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60" name="円/楕円 264"/>
            <p:cNvSpPr>
              <a:spLocks noChangeAspect="1"/>
            </p:cNvSpPr>
            <p:nvPr/>
          </p:nvSpPr>
          <p:spPr>
            <a:xfrm>
              <a:off x="4603582" y="406983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61" name="円/楕円 265"/>
            <p:cNvSpPr>
              <a:spLocks noChangeAspect="1"/>
            </p:cNvSpPr>
            <p:nvPr/>
          </p:nvSpPr>
          <p:spPr>
            <a:xfrm>
              <a:off x="4848376" y="343360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62" name="円/楕円 266"/>
            <p:cNvSpPr>
              <a:spLocks noChangeAspect="1"/>
            </p:cNvSpPr>
            <p:nvPr/>
          </p:nvSpPr>
          <p:spPr>
            <a:xfrm>
              <a:off x="4589180" y="341446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63" name="円/楕円 267"/>
            <p:cNvSpPr>
              <a:spLocks noChangeAspect="1"/>
            </p:cNvSpPr>
            <p:nvPr/>
          </p:nvSpPr>
          <p:spPr>
            <a:xfrm>
              <a:off x="4563609" y="299616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64" name="円/楕円 268"/>
            <p:cNvSpPr>
              <a:spLocks noChangeAspect="1"/>
            </p:cNvSpPr>
            <p:nvPr/>
          </p:nvSpPr>
          <p:spPr>
            <a:xfrm>
              <a:off x="4763648" y="283418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65" name="円/楕円 269"/>
            <p:cNvSpPr>
              <a:spLocks noChangeAspect="1"/>
            </p:cNvSpPr>
            <p:nvPr/>
          </p:nvSpPr>
          <p:spPr>
            <a:xfrm>
              <a:off x="4626452" y="325374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66" name="円/楕円 270"/>
            <p:cNvSpPr>
              <a:spLocks noChangeAspect="1"/>
            </p:cNvSpPr>
            <p:nvPr/>
          </p:nvSpPr>
          <p:spPr>
            <a:xfrm>
              <a:off x="3650874" y="266412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67" name="円/楕円 271"/>
            <p:cNvSpPr>
              <a:spLocks noChangeAspect="1"/>
            </p:cNvSpPr>
            <p:nvPr/>
          </p:nvSpPr>
          <p:spPr>
            <a:xfrm>
              <a:off x="3808531" y="291949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68" name="円/楕円 272"/>
            <p:cNvSpPr>
              <a:spLocks noChangeAspect="1"/>
            </p:cNvSpPr>
            <p:nvPr/>
          </p:nvSpPr>
          <p:spPr>
            <a:xfrm>
              <a:off x="4079341" y="314725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69" name="円/楕円 273"/>
            <p:cNvSpPr>
              <a:spLocks noChangeAspect="1"/>
            </p:cNvSpPr>
            <p:nvPr/>
          </p:nvSpPr>
          <p:spPr>
            <a:xfrm>
              <a:off x="3906246" y="2664122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70" name="円/楕円 274"/>
            <p:cNvSpPr>
              <a:spLocks noChangeAspect="1"/>
            </p:cNvSpPr>
            <p:nvPr/>
          </p:nvSpPr>
          <p:spPr>
            <a:xfrm>
              <a:off x="4199036" y="2934389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71" name="円/楕円 275"/>
            <p:cNvSpPr>
              <a:spLocks noChangeAspect="1"/>
            </p:cNvSpPr>
            <p:nvPr/>
          </p:nvSpPr>
          <p:spPr>
            <a:xfrm>
              <a:off x="4282118" y="314948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72" name="円/楕円 276"/>
            <p:cNvSpPr>
              <a:spLocks noChangeAspect="1"/>
            </p:cNvSpPr>
            <p:nvPr/>
          </p:nvSpPr>
          <p:spPr>
            <a:xfrm>
              <a:off x="4309021" y="286647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73" name="円/楕円 277"/>
            <p:cNvSpPr>
              <a:spLocks noChangeAspect="1"/>
            </p:cNvSpPr>
            <p:nvPr/>
          </p:nvSpPr>
          <p:spPr>
            <a:xfrm>
              <a:off x="3998775" y="293182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74" name="円/楕円 278"/>
            <p:cNvSpPr>
              <a:spLocks noChangeAspect="1"/>
            </p:cNvSpPr>
            <p:nvPr/>
          </p:nvSpPr>
          <p:spPr>
            <a:xfrm>
              <a:off x="4032559" y="3334794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75" name="円/楕円 279"/>
            <p:cNvSpPr>
              <a:spLocks noChangeAspect="1"/>
            </p:cNvSpPr>
            <p:nvPr/>
          </p:nvSpPr>
          <p:spPr>
            <a:xfrm>
              <a:off x="3666975" y="243851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76" name="円/楕円 280"/>
            <p:cNvSpPr>
              <a:spLocks noChangeAspect="1"/>
            </p:cNvSpPr>
            <p:nvPr/>
          </p:nvSpPr>
          <p:spPr>
            <a:xfrm>
              <a:off x="4138577" y="296780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77" name="円/楕円 281"/>
            <p:cNvSpPr>
              <a:spLocks noChangeAspect="1"/>
            </p:cNvSpPr>
            <p:nvPr/>
          </p:nvSpPr>
          <p:spPr>
            <a:xfrm>
              <a:off x="3923272" y="2361540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78" name="円/楕円 282"/>
            <p:cNvSpPr>
              <a:spLocks noChangeAspect="1"/>
            </p:cNvSpPr>
            <p:nvPr/>
          </p:nvSpPr>
          <p:spPr>
            <a:xfrm>
              <a:off x="4060726" y="250778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79" name="円/楕円 283"/>
            <p:cNvSpPr>
              <a:spLocks noChangeAspect="1"/>
            </p:cNvSpPr>
            <p:nvPr/>
          </p:nvSpPr>
          <p:spPr>
            <a:xfrm>
              <a:off x="4181759" y="267332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80" name="円/楕円 284"/>
            <p:cNvSpPr>
              <a:spLocks noChangeAspect="1"/>
            </p:cNvSpPr>
            <p:nvPr/>
          </p:nvSpPr>
          <p:spPr>
            <a:xfrm>
              <a:off x="4325363" y="302708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81" name="円/楕円 285"/>
            <p:cNvSpPr>
              <a:spLocks noChangeAspect="1"/>
            </p:cNvSpPr>
            <p:nvPr/>
          </p:nvSpPr>
          <p:spPr>
            <a:xfrm>
              <a:off x="3572764" y="269984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82" name="円/楕円 286"/>
            <p:cNvSpPr>
              <a:spLocks noChangeAspect="1"/>
            </p:cNvSpPr>
            <p:nvPr/>
          </p:nvSpPr>
          <p:spPr>
            <a:xfrm>
              <a:off x="3616914" y="3115696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83" name="円/楕円 287"/>
            <p:cNvSpPr>
              <a:spLocks noChangeAspect="1"/>
            </p:cNvSpPr>
            <p:nvPr/>
          </p:nvSpPr>
          <p:spPr>
            <a:xfrm>
              <a:off x="3975066" y="360007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84" name="円/楕円 288"/>
            <p:cNvSpPr>
              <a:spLocks noChangeAspect="1"/>
            </p:cNvSpPr>
            <p:nvPr/>
          </p:nvSpPr>
          <p:spPr>
            <a:xfrm>
              <a:off x="3852956" y="248927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85" name="円/楕円 289"/>
            <p:cNvSpPr>
              <a:spLocks noChangeAspect="1"/>
            </p:cNvSpPr>
            <p:nvPr/>
          </p:nvSpPr>
          <p:spPr>
            <a:xfrm>
              <a:off x="3632935" y="329285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86" name="円/楕円 290"/>
            <p:cNvSpPr>
              <a:spLocks noChangeAspect="1"/>
            </p:cNvSpPr>
            <p:nvPr/>
          </p:nvSpPr>
          <p:spPr>
            <a:xfrm>
              <a:off x="3875479" y="306242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87" name="円/楕円 291"/>
            <p:cNvSpPr>
              <a:spLocks noChangeAspect="1"/>
            </p:cNvSpPr>
            <p:nvPr/>
          </p:nvSpPr>
          <p:spPr>
            <a:xfrm>
              <a:off x="3736782" y="316332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88" name="円/楕円 292"/>
            <p:cNvSpPr>
              <a:spLocks noChangeAspect="1"/>
            </p:cNvSpPr>
            <p:nvPr/>
          </p:nvSpPr>
          <p:spPr>
            <a:xfrm>
              <a:off x="3743631" y="265380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89" name="円/楕円 293"/>
            <p:cNvSpPr>
              <a:spLocks noChangeAspect="1"/>
            </p:cNvSpPr>
            <p:nvPr/>
          </p:nvSpPr>
          <p:spPr>
            <a:xfrm>
              <a:off x="3722077" y="231685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90" name="円/楕円 294"/>
            <p:cNvSpPr>
              <a:spLocks noChangeAspect="1"/>
            </p:cNvSpPr>
            <p:nvPr/>
          </p:nvSpPr>
          <p:spPr>
            <a:xfrm>
              <a:off x="3548337" y="306671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91" name="円/楕円 295"/>
            <p:cNvSpPr>
              <a:spLocks noChangeAspect="1"/>
            </p:cNvSpPr>
            <p:nvPr/>
          </p:nvSpPr>
          <p:spPr>
            <a:xfrm>
              <a:off x="4326241" y="272681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92" name="円/楕円 296"/>
            <p:cNvSpPr>
              <a:spLocks noChangeAspect="1"/>
            </p:cNvSpPr>
            <p:nvPr/>
          </p:nvSpPr>
          <p:spPr>
            <a:xfrm>
              <a:off x="3781071" y="352312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93" name="円/楕円 297"/>
            <p:cNvSpPr>
              <a:spLocks noChangeAspect="1"/>
            </p:cNvSpPr>
            <p:nvPr/>
          </p:nvSpPr>
          <p:spPr>
            <a:xfrm>
              <a:off x="3612691" y="251984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94" name="円/楕円 298"/>
            <p:cNvSpPr>
              <a:spLocks noChangeAspect="1"/>
            </p:cNvSpPr>
            <p:nvPr/>
          </p:nvSpPr>
          <p:spPr>
            <a:xfrm>
              <a:off x="3866500" y="217972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95" name="円/楕円 299"/>
            <p:cNvSpPr>
              <a:spLocks noChangeAspect="1"/>
            </p:cNvSpPr>
            <p:nvPr/>
          </p:nvSpPr>
          <p:spPr>
            <a:xfrm>
              <a:off x="3965637" y="339286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96" name="円/楕円 300"/>
            <p:cNvSpPr>
              <a:spLocks noChangeAspect="1"/>
            </p:cNvSpPr>
            <p:nvPr/>
          </p:nvSpPr>
          <p:spPr>
            <a:xfrm>
              <a:off x="4160244" y="348228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97" name="円/楕円 301"/>
            <p:cNvSpPr>
              <a:spLocks noChangeAspect="1"/>
            </p:cNvSpPr>
            <p:nvPr/>
          </p:nvSpPr>
          <p:spPr>
            <a:xfrm>
              <a:off x="4007133" y="230714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98" name="円/楕円 302"/>
            <p:cNvSpPr>
              <a:spLocks noChangeAspect="1"/>
            </p:cNvSpPr>
            <p:nvPr/>
          </p:nvSpPr>
          <p:spPr>
            <a:xfrm>
              <a:off x="4202139" y="233280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99" name="円/楕円 303"/>
            <p:cNvSpPr>
              <a:spLocks noChangeAspect="1"/>
            </p:cNvSpPr>
            <p:nvPr/>
          </p:nvSpPr>
          <p:spPr>
            <a:xfrm>
              <a:off x="4228866" y="333207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500" name="円/楕円 304"/>
            <p:cNvSpPr>
              <a:spLocks noChangeAspect="1"/>
            </p:cNvSpPr>
            <p:nvPr/>
          </p:nvSpPr>
          <p:spPr>
            <a:xfrm>
              <a:off x="3551604" y="291060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501" name="円/楕円 305"/>
            <p:cNvSpPr>
              <a:spLocks noChangeAspect="1"/>
            </p:cNvSpPr>
            <p:nvPr/>
          </p:nvSpPr>
          <p:spPr>
            <a:xfrm>
              <a:off x="4295025" y="252249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502" name="円/楕円 306"/>
            <p:cNvSpPr>
              <a:spLocks noChangeAspect="1"/>
            </p:cNvSpPr>
            <p:nvPr/>
          </p:nvSpPr>
          <p:spPr>
            <a:xfrm>
              <a:off x="3694195" y="338902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503" name="円/楕円 307"/>
            <p:cNvSpPr>
              <a:spLocks noChangeAspect="1"/>
            </p:cNvSpPr>
            <p:nvPr/>
          </p:nvSpPr>
          <p:spPr>
            <a:xfrm>
              <a:off x="4022360" y="271165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504" name="円/楕円 308"/>
            <p:cNvSpPr>
              <a:spLocks noChangeAspect="1"/>
            </p:cNvSpPr>
            <p:nvPr/>
          </p:nvSpPr>
          <p:spPr>
            <a:xfrm>
              <a:off x="3883369" y="323907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505" name="円/楕円 309"/>
            <p:cNvSpPr>
              <a:spLocks noChangeAspect="1"/>
            </p:cNvSpPr>
            <p:nvPr/>
          </p:nvSpPr>
          <p:spPr>
            <a:xfrm>
              <a:off x="3685318" y="286306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506" name="円/楕円 310"/>
            <p:cNvSpPr>
              <a:spLocks noChangeAspect="1"/>
            </p:cNvSpPr>
            <p:nvPr/>
          </p:nvSpPr>
          <p:spPr>
            <a:xfrm>
              <a:off x="3900429" y="343391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507" name="円/楕円 311"/>
            <p:cNvSpPr>
              <a:spLocks noChangeAspect="1"/>
            </p:cNvSpPr>
            <p:nvPr/>
          </p:nvSpPr>
          <p:spPr>
            <a:xfrm>
              <a:off x="4145223" y="279768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508" name="円/楕円 312"/>
            <p:cNvSpPr>
              <a:spLocks noChangeAspect="1"/>
            </p:cNvSpPr>
            <p:nvPr/>
          </p:nvSpPr>
          <p:spPr>
            <a:xfrm>
              <a:off x="3886027" y="277853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509" name="円/楕円 313"/>
            <p:cNvSpPr>
              <a:spLocks noChangeAspect="1"/>
            </p:cNvSpPr>
            <p:nvPr/>
          </p:nvSpPr>
          <p:spPr>
            <a:xfrm>
              <a:off x="4210505" y="275757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510" name="円/楕円 314"/>
            <p:cNvSpPr>
              <a:spLocks noChangeAspect="1"/>
            </p:cNvSpPr>
            <p:nvPr/>
          </p:nvSpPr>
          <p:spPr>
            <a:xfrm>
              <a:off x="3860456" y="236024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511" name="円/楕円 315"/>
            <p:cNvSpPr>
              <a:spLocks noChangeAspect="1"/>
            </p:cNvSpPr>
            <p:nvPr/>
          </p:nvSpPr>
          <p:spPr>
            <a:xfrm>
              <a:off x="4060495" y="219825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cxnSp>
          <p:nvCxnSpPr>
            <p:cNvPr id="512" name="直線コネクタ 511"/>
            <p:cNvCxnSpPr/>
            <p:nvPr/>
          </p:nvCxnSpPr>
          <p:spPr>
            <a:xfrm>
              <a:off x="4378497" y="1690689"/>
              <a:ext cx="11960" cy="3214691"/>
            </a:xfrm>
            <a:prstGeom prst="line">
              <a:avLst/>
            </a:prstGeom>
            <a:noFill/>
            <a:ln w="57150" cap="flat" cmpd="sng" algn="ctr">
              <a:solidFill>
                <a:srgbClr val="97E9D5">
                  <a:lumMod val="75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513" name="下矢印 512"/>
            <p:cNvSpPr/>
            <p:nvPr/>
          </p:nvSpPr>
          <p:spPr>
            <a:xfrm flipV="1">
              <a:off x="4492948" y="1516916"/>
              <a:ext cx="607738" cy="820223"/>
            </a:xfrm>
            <a:prstGeom prst="downArrow">
              <a:avLst/>
            </a:prstGeom>
            <a:gradFill>
              <a:gsLst>
                <a:gs pos="0">
                  <a:srgbClr val="0066FF">
                    <a:alpha val="28000"/>
                  </a:srgbClr>
                </a:gs>
                <a:gs pos="100000">
                  <a:srgbClr val="0066FF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514" name="下矢印 513"/>
            <p:cNvSpPr/>
            <p:nvPr/>
          </p:nvSpPr>
          <p:spPr>
            <a:xfrm>
              <a:off x="3668681" y="4155677"/>
              <a:ext cx="607738" cy="820223"/>
            </a:xfrm>
            <a:prstGeom prst="downArrow">
              <a:avLst/>
            </a:prstGeom>
            <a:gradFill>
              <a:gsLst>
                <a:gs pos="0">
                  <a:srgbClr val="0066FF">
                    <a:alpha val="28000"/>
                  </a:srgbClr>
                </a:gs>
                <a:gs pos="100000">
                  <a:srgbClr val="0066FF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cxnSp>
        <p:nvCxnSpPr>
          <p:cNvPr id="515" name="直線矢印コネクタ 514"/>
          <p:cNvCxnSpPr/>
          <p:nvPr/>
        </p:nvCxnSpPr>
        <p:spPr>
          <a:xfrm>
            <a:off x="1809946" y="2239185"/>
            <a:ext cx="1355223" cy="739685"/>
          </a:xfrm>
          <a:prstGeom prst="straightConnector1">
            <a:avLst/>
          </a:prstGeom>
          <a:noFill/>
          <a:ln w="38100" cap="flat" cmpd="sng" algn="ctr">
            <a:solidFill>
              <a:srgbClr val="41AEBD"/>
            </a:solidFill>
            <a:prstDash val="solid"/>
            <a:miter lim="800000"/>
            <a:tailEnd type="triangle" w="lg" len="lg"/>
          </a:ln>
          <a:effectLst/>
        </p:spPr>
      </p:cxnSp>
      <p:sp>
        <p:nvSpPr>
          <p:cNvPr id="516" name="円/楕円 224"/>
          <p:cNvSpPr>
            <a:spLocks noChangeAspect="1"/>
          </p:cNvSpPr>
          <p:nvPr/>
        </p:nvSpPr>
        <p:spPr>
          <a:xfrm>
            <a:off x="2764975" y="5763808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17" name="円/楕円 225"/>
          <p:cNvSpPr>
            <a:spLocks noChangeAspect="1"/>
          </p:cNvSpPr>
          <p:nvPr/>
        </p:nvSpPr>
        <p:spPr>
          <a:xfrm>
            <a:off x="2849883" y="5901342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18" name="円/楕円 226"/>
          <p:cNvSpPr>
            <a:spLocks noChangeAspect="1"/>
          </p:cNvSpPr>
          <p:nvPr/>
        </p:nvSpPr>
        <p:spPr>
          <a:xfrm>
            <a:off x="2995733" y="6024005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19" name="円/楕円 227"/>
          <p:cNvSpPr>
            <a:spLocks noChangeAspect="1"/>
          </p:cNvSpPr>
          <p:nvPr/>
        </p:nvSpPr>
        <p:spPr>
          <a:xfrm>
            <a:off x="2902509" y="5763808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20" name="円/楕円 228"/>
          <p:cNvSpPr>
            <a:spLocks noChangeAspect="1"/>
          </p:cNvSpPr>
          <p:nvPr/>
        </p:nvSpPr>
        <p:spPr>
          <a:xfrm>
            <a:off x="3060196" y="5909365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21" name="円/楕円 229"/>
          <p:cNvSpPr>
            <a:spLocks noChangeAspect="1"/>
          </p:cNvSpPr>
          <p:nvPr/>
        </p:nvSpPr>
        <p:spPr>
          <a:xfrm>
            <a:off x="3104941" y="6025207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22" name="円/楕円 230"/>
          <p:cNvSpPr>
            <a:spLocks noChangeAspect="1"/>
          </p:cNvSpPr>
          <p:nvPr/>
        </p:nvSpPr>
        <p:spPr>
          <a:xfrm>
            <a:off x="3119430" y="5872786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23" name="円/楕円 231"/>
          <p:cNvSpPr>
            <a:spLocks noChangeAspect="1"/>
          </p:cNvSpPr>
          <p:nvPr/>
        </p:nvSpPr>
        <p:spPr>
          <a:xfrm>
            <a:off x="2952342" y="5907982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24" name="円/楕円 232"/>
          <p:cNvSpPr>
            <a:spLocks noChangeAspect="1"/>
          </p:cNvSpPr>
          <p:nvPr/>
        </p:nvSpPr>
        <p:spPr>
          <a:xfrm>
            <a:off x="2970537" y="6125010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25" name="円/楕円 233"/>
          <p:cNvSpPr>
            <a:spLocks noChangeAspect="1"/>
          </p:cNvSpPr>
          <p:nvPr/>
        </p:nvSpPr>
        <p:spPr>
          <a:xfrm>
            <a:off x="2773646" y="5642303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26" name="円/楕円 234"/>
          <p:cNvSpPr>
            <a:spLocks noChangeAspect="1"/>
          </p:cNvSpPr>
          <p:nvPr/>
        </p:nvSpPr>
        <p:spPr>
          <a:xfrm>
            <a:off x="3027635" y="5927362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27" name="円/楕円 235"/>
          <p:cNvSpPr>
            <a:spLocks noChangeAspect="1"/>
          </p:cNvSpPr>
          <p:nvPr/>
        </p:nvSpPr>
        <p:spPr>
          <a:xfrm>
            <a:off x="2911679" y="5600848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28" name="円/楕円 236"/>
          <p:cNvSpPr>
            <a:spLocks noChangeAspect="1"/>
          </p:cNvSpPr>
          <p:nvPr/>
        </p:nvSpPr>
        <p:spPr>
          <a:xfrm>
            <a:off x="2985707" y="5679612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29" name="円/楕円 237"/>
          <p:cNvSpPr>
            <a:spLocks noChangeAspect="1"/>
          </p:cNvSpPr>
          <p:nvPr/>
        </p:nvSpPr>
        <p:spPr>
          <a:xfrm>
            <a:off x="3050891" y="5768766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30" name="円/楕円 238"/>
          <p:cNvSpPr>
            <a:spLocks noChangeAspect="1"/>
          </p:cNvSpPr>
          <p:nvPr/>
        </p:nvSpPr>
        <p:spPr>
          <a:xfrm>
            <a:off x="3128232" y="5959289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31" name="円/楕円 239"/>
          <p:cNvSpPr>
            <a:spLocks noChangeAspect="1"/>
          </p:cNvSpPr>
          <p:nvPr/>
        </p:nvSpPr>
        <p:spPr>
          <a:xfrm>
            <a:off x="2722907" y="5783047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32" name="円/楕円 240"/>
          <p:cNvSpPr>
            <a:spLocks noChangeAspect="1"/>
          </p:cNvSpPr>
          <p:nvPr/>
        </p:nvSpPr>
        <p:spPr>
          <a:xfrm>
            <a:off x="2746684" y="6007011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33" name="円/楕円 241"/>
          <p:cNvSpPr>
            <a:spLocks noChangeAspect="1"/>
          </p:cNvSpPr>
          <p:nvPr/>
        </p:nvSpPr>
        <p:spPr>
          <a:xfrm>
            <a:off x="2939574" y="6267879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34" name="円/楕円 242"/>
          <p:cNvSpPr>
            <a:spLocks noChangeAspect="1"/>
          </p:cNvSpPr>
          <p:nvPr/>
        </p:nvSpPr>
        <p:spPr>
          <a:xfrm>
            <a:off x="2873809" y="5669642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35" name="円/楕円 243"/>
          <p:cNvSpPr>
            <a:spLocks noChangeAspect="1"/>
          </p:cNvSpPr>
          <p:nvPr/>
        </p:nvSpPr>
        <p:spPr>
          <a:xfrm>
            <a:off x="2755313" y="6102424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36" name="円/楕円 244"/>
          <p:cNvSpPr>
            <a:spLocks noChangeAspect="1"/>
          </p:cNvSpPr>
          <p:nvPr/>
        </p:nvSpPr>
        <p:spPr>
          <a:xfrm>
            <a:off x="2885939" y="5978322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37" name="円/楕円 245"/>
          <p:cNvSpPr>
            <a:spLocks noChangeAspect="1"/>
          </p:cNvSpPr>
          <p:nvPr/>
        </p:nvSpPr>
        <p:spPr>
          <a:xfrm>
            <a:off x="2811242" y="6032662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38" name="円/楕円 246"/>
          <p:cNvSpPr>
            <a:spLocks noChangeAspect="1"/>
          </p:cNvSpPr>
          <p:nvPr/>
        </p:nvSpPr>
        <p:spPr>
          <a:xfrm>
            <a:off x="2814930" y="575825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39" name="円/楕円 247"/>
          <p:cNvSpPr>
            <a:spLocks noChangeAspect="1"/>
          </p:cNvSpPr>
          <p:nvPr/>
        </p:nvSpPr>
        <p:spPr>
          <a:xfrm>
            <a:off x="2803322" y="5576780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40" name="円/楕円 248"/>
          <p:cNvSpPr>
            <a:spLocks noChangeAspect="1"/>
          </p:cNvSpPr>
          <p:nvPr/>
        </p:nvSpPr>
        <p:spPr>
          <a:xfrm>
            <a:off x="2709752" y="5980633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41" name="円/楕円 249"/>
          <p:cNvSpPr>
            <a:spLocks noChangeAspect="1"/>
          </p:cNvSpPr>
          <p:nvPr/>
        </p:nvSpPr>
        <p:spPr>
          <a:xfrm>
            <a:off x="2835094" y="622643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42" name="円/楕円 250"/>
          <p:cNvSpPr>
            <a:spLocks noChangeAspect="1"/>
          </p:cNvSpPr>
          <p:nvPr/>
        </p:nvSpPr>
        <p:spPr>
          <a:xfrm>
            <a:off x="2744411" y="5686106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43" name="円/楕円 251"/>
          <p:cNvSpPr>
            <a:spLocks noChangeAspect="1"/>
          </p:cNvSpPr>
          <p:nvPr/>
        </p:nvSpPr>
        <p:spPr>
          <a:xfrm>
            <a:off x="2881104" y="550292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44" name="円/楕円 252"/>
          <p:cNvSpPr>
            <a:spLocks noChangeAspect="1"/>
          </p:cNvSpPr>
          <p:nvPr/>
        </p:nvSpPr>
        <p:spPr>
          <a:xfrm>
            <a:off x="2934495" y="6156282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45" name="円/楕円 253"/>
          <p:cNvSpPr>
            <a:spLocks noChangeAspect="1"/>
          </p:cNvSpPr>
          <p:nvPr/>
        </p:nvSpPr>
        <p:spPr>
          <a:xfrm>
            <a:off x="3039304" y="6204445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46" name="円/楕円 254"/>
          <p:cNvSpPr>
            <a:spLocks noChangeAspect="1"/>
          </p:cNvSpPr>
          <p:nvPr/>
        </p:nvSpPr>
        <p:spPr>
          <a:xfrm>
            <a:off x="2956844" y="557155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47" name="円/楕円 255"/>
          <p:cNvSpPr>
            <a:spLocks noChangeAspect="1"/>
          </p:cNvSpPr>
          <p:nvPr/>
        </p:nvSpPr>
        <p:spPr>
          <a:xfrm>
            <a:off x="3061867" y="5585373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48" name="円/楕円 256"/>
          <p:cNvSpPr>
            <a:spLocks noChangeAspect="1"/>
          </p:cNvSpPr>
          <p:nvPr/>
        </p:nvSpPr>
        <p:spPr>
          <a:xfrm>
            <a:off x="3076262" y="6123542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49" name="円/楕円 257"/>
          <p:cNvSpPr>
            <a:spLocks noChangeAspect="1"/>
          </p:cNvSpPr>
          <p:nvPr/>
        </p:nvSpPr>
        <p:spPr>
          <a:xfrm>
            <a:off x="2711511" y="5896553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50" name="円/楕円 258"/>
          <p:cNvSpPr>
            <a:spLocks noChangeAspect="1"/>
          </p:cNvSpPr>
          <p:nvPr/>
        </p:nvSpPr>
        <p:spPr>
          <a:xfrm>
            <a:off x="3111893" y="5687530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51" name="円/楕円 259"/>
          <p:cNvSpPr>
            <a:spLocks noChangeAspect="1"/>
          </p:cNvSpPr>
          <p:nvPr/>
        </p:nvSpPr>
        <p:spPr>
          <a:xfrm>
            <a:off x="2788306" y="6154217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52" name="円/楕円 260"/>
          <p:cNvSpPr>
            <a:spLocks noChangeAspect="1"/>
          </p:cNvSpPr>
          <p:nvPr/>
        </p:nvSpPr>
        <p:spPr>
          <a:xfrm>
            <a:off x="2965044" y="5789408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53" name="円/楕円 261"/>
          <p:cNvSpPr>
            <a:spLocks noChangeAspect="1"/>
          </p:cNvSpPr>
          <p:nvPr/>
        </p:nvSpPr>
        <p:spPr>
          <a:xfrm>
            <a:off x="2782469" y="5957384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54" name="円/楕円 262"/>
          <p:cNvSpPr>
            <a:spLocks noChangeAspect="1"/>
          </p:cNvSpPr>
          <p:nvPr/>
        </p:nvSpPr>
        <p:spPr>
          <a:xfrm>
            <a:off x="2890189" y="6073456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55" name="円/楕円 263"/>
          <p:cNvSpPr>
            <a:spLocks noChangeAspect="1"/>
          </p:cNvSpPr>
          <p:nvPr/>
        </p:nvSpPr>
        <p:spPr>
          <a:xfrm>
            <a:off x="2783525" y="587095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56" name="円/楕円 264"/>
          <p:cNvSpPr>
            <a:spLocks noChangeAspect="1"/>
          </p:cNvSpPr>
          <p:nvPr/>
        </p:nvSpPr>
        <p:spPr>
          <a:xfrm>
            <a:off x="2899377" y="6178391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57" name="円/楕円 265"/>
          <p:cNvSpPr>
            <a:spLocks noChangeAspect="1"/>
          </p:cNvSpPr>
          <p:nvPr/>
        </p:nvSpPr>
        <p:spPr>
          <a:xfrm>
            <a:off x="3031214" y="5835739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58" name="円/楕円 266"/>
          <p:cNvSpPr>
            <a:spLocks noChangeAspect="1"/>
          </p:cNvSpPr>
          <p:nvPr/>
        </p:nvSpPr>
        <p:spPr>
          <a:xfrm>
            <a:off x="2891620" y="5825429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59" name="円/楕円 267"/>
          <p:cNvSpPr>
            <a:spLocks noChangeAspect="1"/>
          </p:cNvSpPr>
          <p:nvPr/>
        </p:nvSpPr>
        <p:spPr>
          <a:xfrm>
            <a:off x="2877848" y="5600148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60" name="円/楕円 268"/>
          <p:cNvSpPr>
            <a:spLocks noChangeAspect="1"/>
          </p:cNvSpPr>
          <p:nvPr/>
        </p:nvSpPr>
        <p:spPr>
          <a:xfrm>
            <a:off x="2985583" y="5512908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61" name="円/楕円 269"/>
          <p:cNvSpPr>
            <a:spLocks noChangeAspect="1"/>
          </p:cNvSpPr>
          <p:nvPr/>
        </p:nvSpPr>
        <p:spPr>
          <a:xfrm>
            <a:off x="2911694" y="5738868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62" name="円/楕円 270"/>
          <p:cNvSpPr>
            <a:spLocks noChangeAspect="1"/>
          </p:cNvSpPr>
          <p:nvPr/>
        </p:nvSpPr>
        <p:spPr>
          <a:xfrm>
            <a:off x="2386280" y="5421319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63" name="円/楕円 271"/>
          <p:cNvSpPr>
            <a:spLocks noChangeAspect="1"/>
          </p:cNvSpPr>
          <p:nvPr/>
        </p:nvSpPr>
        <p:spPr>
          <a:xfrm>
            <a:off x="2471189" y="5558854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64" name="円/楕円 272"/>
          <p:cNvSpPr>
            <a:spLocks noChangeAspect="1"/>
          </p:cNvSpPr>
          <p:nvPr/>
        </p:nvSpPr>
        <p:spPr>
          <a:xfrm>
            <a:off x="2617038" y="5681516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65" name="円/楕円 273"/>
          <p:cNvSpPr>
            <a:spLocks noChangeAspect="1"/>
          </p:cNvSpPr>
          <p:nvPr/>
        </p:nvSpPr>
        <p:spPr>
          <a:xfrm>
            <a:off x="2523815" y="5421319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66" name="円/楕円 274"/>
          <p:cNvSpPr>
            <a:spLocks noChangeAspect="1"/>
          </p:cNvSpPr>
          <p:nvPr/>
        </p:nvSpPr>
        <p:spPr>
          <a:xfrm>
            <a:off x="2681502" y="5566876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67" name="円/楕円 275"/>
          <p:cNvSpPr>
            <a:spLocks noChangeAspect="1"/>
          </p:cNvSpPr>
          <p:nvPr/>
        </p:nvSpPr>
        <p:spPr>
          <a:xfrm>
            <a:off x="2726247" y="5682717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68" name="円/楕円 276"/>
          <p:cNvSpPr>
            <a:spLocks noChangeAspect="1"/>
          </p:cNvSpPr>
          <p:nvPr/>
        </p:nvSpPr>
        <p:spPr>
          <a:xfrm>
            <a:off x="2740736" y="553029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69" name="円/楕円 277"/>
          <p:cNvSpPr>
            <a:spLocks noChangeAspect="1"/>
          </p:cNvSpPr>
          <p:nvPr/>
        </p:nvSpPr>
        <p:spPr>
          <a:xfrm>
            <a:off x="2573648" y="5565494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70" name="円/楕円 278"/>
          <p:cNvSpPr>
            <a:spLocks noChangeAspect="1"/>
          </p:cNvSpPr>
          <p:nvPr/>
        </p:nvSpPr>
        <p:spPr>
          <a:xfrm>
            <a:off x="2591843" y="5782521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71" name="円/楕円 279"/>
          <p:cNvSpPr>
            <a:spLocks noChangeAspect="1"/>
          </p:cNvSpPr>
          <p:nvPr/>
        </p:nvSpPr>
        <p:spPr>
          <a:xfrm>
            <a:off x="2394952" y="529981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72" name="円/楕円 280"/>
          <p:cNvSpPr>
            <a:spLocks noChangeAspect="1"/>
          </p:cNvSpPr>
          <p:nvPr/>
        </p:nvSpPr>
        <p:spPr>
          <a:xfrm>
            <a:off x="2648941" y="5584873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73" name="円/楕円 281"/>
          <p:cNvSpPr>
            <a:spLocks noChangeAspect="1"/>
          </p:cNvSpPr>
          <p:nvPr/>
        </p:nvSpPr>
        <p:spPr>
          <a:xfrm>
            <a:off x="2532985" y="5258359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74" name="円/楕円 282"/>
          <p:cNvSpPr>
            <a:spLocks noChangeAspect="1"/>
          </p:cNvSpPr>
          <p:nvPr/>
        </p:nvSpPr>
        <p:spPr>
          <a:xfrm>
            <a:off x="2607013" y="5337123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75" name="円/楕円 283"/>
          <p:cNvSpPr>
            <a:spLocks noChangeAspect="1"/>
          </p:cNvSpPr>
          <p:nvPr/>
        </p:nvSpPr>
        <p:spPr>
          <a:xfrm>
            <a:off x="2672197" y="542627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76" name="円/楕円 284"/>
          <p:cNvSpPr>
            <a:spLocks noChangeAspect="1"/>
          </p:cNvSpPr>
          <p:nvPr/>
        </p:nvSpPr>
        <p:spPr>
          <a:xfrm>
            <a:off x="2749537" y="5616800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77" name="円/楕円 285"/>
          <p:cNvSpPr>
            <a:spLocks noChangeAspect="1"/>
          </p:cNvSpPr>
          <p:nvPr/>
        </p:nvSpPr>
        <p:spPr>
          <a:xfrm>
            <a:off x="2344213" y="5440558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78" name="円/楕円 286"/>
          <p:cNvSpPr>
            <a:spLocks noChangeAspect="1"/>
          </p:cNvSpPr>
          <p:nvPr/>
        </p:nvSpPr>
        <p:spPr>
          <a:xfrm>
            <a:off x="2367991" y="5664522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79" name="円/楕円 287"/>
          <p:cNvSpPr>
            <a:spLocks noChangeAspect="1"/>
          </p:cNvSpPr>
          <p:nvPr/>
        </p:nvSpPr>
        <p:spPr>
          <a:xfrm>
            <a:off x="2560879" y="5925390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80" name="円/楕円 288"/>
          <p:cNvSpPr>
            <a:spLocks noChangeAspect="1"/>
          </p:cNvSpPr>
          <p:nvPr/>
        </p:nvSpPr>
        <p:spPr>
          <a:xfrm>
            <a:off x="2495115" y="5327153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81" name="円/楕円 289"/>
          <p:cNvSpPr>
            <a:spLocks noChangeAspect="1"/>
          </p:cNvSpPr>
          <p:nvPr/>
        </p:nvSpPr>
        <p:spPr>
          <a:xfrm>
            <a:off x="2376619" y="5759935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82" name="円/楕円 290"/>
          <p:cNvSpPr>
            <a:spLocks noChangeAspect="1"/>
          </p:cNvSpPr>
          <p:nvPr/>
        </p:nvSpPr>
        <p:spPr>
          <a:xfrm>
            <a:off x="2507245" y="563583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83" name="円/楕円 291"/>
          <p:cNvSpPr>
            <a:spLocks noChangeAspect="1"/>
          </p:cNvSpPr>
          <p:nvPr/>
        </p:nvSpPr>
        <p:spPr>
          <a:xfrm>
            <a:off x="2432547" y="5690173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84" name="円/楕円 292"/>
          <p:cNvSpPr>
            <a:spLocks noChangeAspect="1"/>
          </p:cNvSpPr>
          <p:nvPr/>
        </p:nvSpPr>
        <p:spPr>
          <a:xfrm>
            <a:off x="2436236" y="5415765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85" name="円/楕円 293"/>
          <p:cNvSpPr>
            <a:spLocks noChangeAspect="1"/>
          </p:cNvSpPr>
          <p:nvPr/>
        </p:nvSpPr>
        <p:spPr>
          <a:xfrm>
            <a:off x="2424628" y="5234292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86" name="円/楕円 294"/>
          <p:cNvSpPr>
            <a:spLocks noChangeAspect="1"/>
          </p:cNvSpPr>
          <p:nvPr/>
        </p:nvSpPr>
        <p:spPr>
          <a:xfrm>
            <a:off x="2331057" y="563814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87" name="円/楕円 295"/>
          <p:cNvSpPr>
            <a:spLocks noChangeAspect="1"/>
          </p:cNvSpPr>
          <p:nvPr/>
        </p:nvSpPr>
        <p:spPr>
          <a:xfrm>
            <a:off x="2750010" y="545508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88" name="円/楕円 296"/>
          <p:cNvSpPr>
            <a:spLocks noChangeAspect="1"/>
          </p:cNvSpPr>
          <p:nvPr/>
        </p:nvSpPr>
        <p:spPr>
          <a:xfrm>
            <a:off x="2456400" y="588394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89" name="円/楕円 297"/>
          <p:cNvSpPr>
            <a:spLocks noChangeAspect="1"/>
          </p:cNvSpPr>
          <p:nvPr/>
        </p:nvSpPr>
        <p:spPr>
          <a:xfrm>
            <a:off x="2365716" y="534361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90" name="円/楕円 298"/>
          <p:cNvSpPr>
            <a:spLocks noChangeAspect="1"/>
          </p:cNvSpPr>
          <p:nvPr/>
        </p:nvSpPr>
        <p:spPr>
          <a:xfrm>
            <a:off x="2502409" y="5160438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91" name="円/楕円 299"/>
          <p:cNvSpPr>
            <a:spLocks noChangeAspect="1"/>
          </p:cNvSpPr>
          <p:nvPr/>
        </p:nvSpPr>
        <p:spPr>
          <a:xfrm>
            <a:off x="2555801" y="581379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92" name="円/楕円 300"/>
          <p:cNvSpPr>
            <a:spLocks noChangeAspect="1"/>
          </p:cNvSpPr>
          <p:nvPr/>
        </p:nvSpPr>
        <p:spPr>
          <a:xfrm>
            <a:off x="2660610" y="5861957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93" name="円/楕円 301"/>
          <p:cNvSpPr>
            <a:spLocks noChangeAspect="1"/>
          </p:cNvSpPr>
          <p:nvPr/>
        </p:nvSpPr>
        <p:spPr>
          <a:xfrm>
            <a:off x="2578149" y="5229065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94" name="円/楕円 302"/>
          <p:cNvSpPr>
            <a:spLocks noChangeAspect="1"/>
          </p:cNvSpPr>
          <p:nvPr/>
        </p:nvSpPr>
        <p:spPr>
          <a:xfrm>
            <a:off x="2683173" y="5242884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95" name="円/楕円 303"/>
          <p:cNvSpPr>
            <a:spLocks noChangeAspect="1"/>
          </p:cNvSpPr>
          <p:nvPr/>
        </p:nvSpPr>
        <p:spPr>
          <a:xfrm>
            <a:off x="2697567" y="5781054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96" name="円/楕円 304"/>
          <p:cNvSpPr>
            <a:spLocks noChangeAspect="1"/>
          </p:cNvSpPr>
          <p:nvPr/>
        </p:nvSpPr>
        <p:spPr>
          <a:xfrm>
            <a:off x="2332817" y="5554065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97" name="円/楕円 305"/>
          <p:cNvSpPr>
            <a:spLocks noChangeAspect="1"/>
          </p:cNvSpPr>
          <p:nvPr/>
        </p:nvSpPr>
        <p:spPr>
          <a:xfrm>
            <a:off x="2733198" y="5345041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98" name="円/楕円 306"/>
          <p:cNvSpPr>
            <a:spLocks noChangeAspect="1"/>
          </p:cNvSpPr>
          <p:nvPr/>
        </p:nvSpPr>
        <p:spPr>
          <a:xfrm>
            <a:off x="2409612" y="5811728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99" name="円/楕円 307"/>
          <p:cNvSpPr>
            <a:spLocks noChangeAspect="1"/>
          </p:cNvSpPr>
          <p:nvPr/>
        </p:nvSpPr>
        <p:spPr>
          <a:xfrm>
            <a:off x="2586350" y="5446920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600" name="円/楕円 308"/>
          <p:cNvSpPr>
            <a:spLocks noChangeAspect="1"/>
          </p:cNvSpPr>
          <p:nvPr/>
        </p:nvSpPr>
        <p:spPr>
          <a:xfrm>
            <a:off x="2511494" y="573096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601" name="円/楕円 309"/>
          <p:cNvSpPr>
            <a:spLocks noChangeAspect="1"/>
          </p:cNvSpPr>
          <p:nvPr/>
        </p:nvSpPr>
        <p:spPr>
          <a:xfrm>
            <a:off x="2404831" y="5528465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602" name="円/楕円 310"/>
          <p:cNvSpPr>
            <a:spLocks noChangeAspect="1"/>
          </p:cNvSpPr>
          <p:nvPr/>
        </p:nvSpPr>
        <p:spPr>
          <a:xfrm>
            <a:off x="2520682" y="5835902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603" name="円/楕円 311"/>
          <p:cNvSpPr>
            <a:spLocks noChangeAspect="1"/>
          </p:cNvSpPr>
          <p:nvPr/>
        </p:nvSpPr>
        <p:spPr>
          <a:xfrm>
            <a:off x="2652520" y="5493250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604" name="円/楕円 312"/>
          <p:cNvSpPr>
            <a:spLocks noChangeAspect="1"/>
          </p:cNvSpPr>
          <p:nvPr/>
        </p:nvSpPr>
        <p:spPr>
          <a:xfrm>
            <a:off x="2512926" y="5482940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605" name="円/楕円 313"/>
          <p:cNvSpPr>
            <a:spLocks noChangeAspect="1"/>
          </p:cNvSpPr>
          <p:nvPr/>
        </p:nvSpPr>
        <p:spPr>
          <a:xfrm>
            <a:off x="2687679" y="5471651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606" name="円/楕円 314"/>
          <p:cNvSpPr>
            <a:spLocks noChangeAspect="1"/>
          </p:cNvSpPr>
          <p:nvPr/>
        </p:nvSpPr>
        <p:spPr>
          <a:xfrm>
            <a:off x="2499154" y="5257659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607" name="円/楕円 315"/>
          <p:cNvSpPr>
            <a:spLocks noChangeAspect="1"/>
          </p:cNvSpPr>
          <p:nvPr/>
        </p:nvSpPr>
        <p:spPr>
          <a:xfrm>
            <a:off x="2606888" y="5170419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cxnSp>
        <p:nvCxnSpPr>
          <p:cNvPr id="608" name="直線コネクタ 607"/>
          <p:cNvCxnSpPr/>
          <p:nvPr/>
        </p:nvCxnSpPr>
        <p:spPr>
          <a:xfrm>
            <a:off x="2778153" y="4897061"/>
            <a:ext cx="6441" cy="1731324"/>
          </a:xfrm>
          <a:prstGeom prst="line">
            <a:avLst/>
          </a:prstGeom>
          <a:noFill/>
          <a:ln w="57150" cap="flat" cmpd="sng" algn="ctr">
            <a:solidFill>
              <a:srgbClr val="97E9D5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609" name="右矢印 608"/>
          <p:cNvSpPr/>
          <p:nvPr/>
        </p:nvSpPr>
        <p:spPr>
          <a:xfrm rot="1516812">
            <a:off x="2981724" y="5432058"/>
            <a:ext cx="659288" cy="510783"/>
          </a:xfrm>
          <a:prstGeom prst="rightArrow">
            <a:avLst/>
          </a:prstGeom>
          <a:gradFill rotWithShape="1">
            <a:gsLst>
              <a:gs pos="0">
                <a:srgbClr val="A2CF49">
                  <a:satMod val="103000"/>
                  <a:lumMod val="102000"/>
                  <a:tint val="94000"/>
                </a:srgbClr>
              </a:gs>
              <a:gs pos="50000">
                <a:srgbClr val="A2CF49">
                  <a:satMod val="110000"/>
                  <a:lumMod val="100000"/>
                  <a:shade val="100000"/>
                </a:srgbClr>
              </a:gs>
              <a:gs pos="100000">
                <a:srgbClr val="A2CF49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10" name="右矢印 609"/>
          <p:cNvSpPr/>
          <p:nvPr/>
        </p:nvSpPr>
        <p:spPr>
          <a:xfrm rot="1824496" flipH="1">
            <a:off x="1969595" y="5644718"/>
            <a:ext cx="632238" cy="510783"/>
          </a:xfrm>
          <a:prstGeom prst="rightArrow">
            <a:avLst/>
          </a:prstGeom>
          <a:gradFill rotWithShape="1">
            <a:gsLst>
              <a:gs pos="0">
                <a:srgbClr val="A2CF49">
                  <a:satMod val="103000"/>
                  <a:lumMod val="102000"/>
                  <a:tint val="94000"/>
                </a:srgbClr>
              </a:gs>
              <a:gs pos="50000">
                <a:srgbClr val="A2CF49">
                  <a:satMod val="110000"/>
                  <a:lumMod val="100000"/>
                  <a:shade val="100000"/>
                </a:srgbClr>
              </a:gs>
              <a:gs pos="100000">
                <a:srgbClr val="A2CF49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cxnSp>
        <p:nvCxnSpPr>
          <p:cNvPr id="611" name="直線矢印コネクタ 610"/>
          <p:cNvCxnSpPr/>
          <p:nvPr/>
        </p:nvCxnSpPr>
        <p:spPr>
          <a:xfrm flipV="1">
            <a:off x="2940856" y="4616312"/>
            <a:ext cx="738958" cy="655839"/>
          </a:xfrm>
          <a:prstGeom prst="straightConnector1">
            <a:avLst/>
          </a:prstGeom>
          <a:noFill/>
          <a:ln w="38100" cap="flat" cmpd="sng" algn="ctr">
            <a:solidFill>
              <a:srgbClr val="FF66CC"/>
            </a:solidFill>
            <a:prstDash val="solid"/>
            <a:miter lim="800000"/>
            <a:tailEnd type="triangle" w="lg" len="lg"/>
          </a:ln>
          <a:effectLst/>
        </p:spPr>
      </p:cxnSp>
      <p:grpSp>
        <p:nvGrpSpPr>
          <p:cNvPr id="720" name="グループ化 719"/>
          <p:cNvGrpSpPr>
            <a:grpSpLocks noChangeAspect="1"/>
          </p:cNvGrpSpPr>
          <p:nvPr/>
        </p:nvGrpSpPr>
        <p:grpSpPr>
          <a:xfrm>
            <a:off x="5126111" y="776134"/>
            <a:ext cx="3941853" cy="2001316"/>
            <a:chOff x="1064328" y="1516916"/>
            <a:chExt cx="6674021" cy="3388464"/>
          </a:xfrm>
        </p:grpSpPr>
        <p:sp>
          <p:nvSpPr>
            <p:cNvPr id="721" name="右矢印 720"/>
            <p:cNvSpPr/>
            <p:nvPr/>
          </p:nvSpPr>
          <p:spPr>
            <a:xfrm>
              <a:off x="6514195" y="2283438"/>
              <a:ext cx="1224154" cy="948412"/>
            </a:xfrm>
            <a:prstGeom prst="rightArrow">
              <a:avLst/>
            </a:prstGeom>
            <a:gradFill rotWithShape="1">
              <a:gsLst>
                <a:gs pos="0">
                  <a:srgbClr val="A2CF49">
                    <a:satMod val="103000"/>
                    <a:lumMod val="102000"/>
                    <a:tint val="94000"/>
                  </a:srgbClr>
                </a:gs>
                <a:gs pos="50000">
                  <a:srgbClr val="A2CF49">
                    <a:satMod val="110000"/>
                    <a:lumMod val="100000"/>
                    <a:shade val="100000"/>
                  </a:srgbClr>
                </a:gs>
                <a:gs pos="100000">
                  <a:srgbClr val="A2CF49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722" name="右矢印 721"/>
            <p:cNvSpPr/>
            <p:nvPr/>
          </p:nvSpPr>
          <p:spPr>
            <a:xfrm flipH="1">
              <a:off x="1064328" y="3185975"/>
              <a:ext cx="1173929" cy="948412"/>
            </a:xfrm>
            <a:prstGeom prst="rightArrow">
              <a:avLst/>
            </a:prstGeom>
            <a:gradFill rotWithShape="1">
              <a:gsLst>
                <a:gs pos="0">
                  <a:srgbClr val="A2CF49">
                    <a:satMod val="103000"/>
                    <a:lumMod val="102000"/>
                    <a:tint val="94000"/>
                  </a:srgbClr>
                </a:gs>
                <a:gs pos="50000">
                  <a:srgbClr val="A2CF49">
                    <a:satMod val="110000"/>
                    <a:lumMod val="100000"/>
                    <a:shade val="100000"/>
                  </a:srgbClr>
                </a:gs>
                <a:gs pos="100000">
                  <a:srgbClr val="A2CF49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723" name="角丸四角形 722"/>
            <p:cNvSpPr/>
            <p:nvPr/>
          </p:nvSpPr>
          <p:spPr>
            <a:xfrm>
              <a:off x="2283568" y="2304916"/>
              <a:ext cx="4198360" cy="1716728"/>
            </a:xfrm>
            <a:prstGeom prst="roundRect">
              <a:avLst>
                <a:gd name="adj" fmla="val 26526"/>
              </a:avLst>
            </a:prstGeom>
            <a:gradFill flip="none" rotWithShape="1">
              <a:gsLst>
                <a:gs pos="0">
                  <a:srgbClr val="F89708"/>
                </a:gs>
                <a:gs pos="100000">
                  <a:srgbClr val="FE3E02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889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724" name="円/楕円 9"/>
            <p:cNvSpPr>
              <a:spLocks noChangeAspect="1"/>
            </p:cNvSpPr>
            <p:nvPr/>
          </p:nvSpPr>
          <p:spPr>
            <a:xfrm>
              <a:off x="2084880" y="297845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25" name="円/楕円 10"/>
            <p:cNvSpPr>
              <a:spLocks noChangeAspect="1"/>
            </p:cNvSpPr>
            <p:nvPr/>
          </p:nvSpPr>
          <p:spPr>
            <a:xfrm>
              <a:off x="2242537" y="323382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26" name="円/楕円 11"/>
            <p:cNvSpPr>
              <a:spLocks noChangeAspect="1"/>
            </p:cNvSpPr>
            <p:nvPr/>
          </p:nvSpPr>
          <p:spPr>
            <a:xfrm>
              <a:off x="2513347" y="346158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27" name="円/楕円 12"/>
            <p:cNvSpPr>
              <a:spLocks noChangeAspect="1"/>
            </p:cNvSpPr>
            <p:nvPr/>
          </p:nvSpPr>
          <p:spPr>
            <a:xfrm>
              <a:off x="2340252" y="2978458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28" name="円/楕円 13"/>
            <p:cNvSpPr>
              <a:spLocks noChangeAspect="1"/>
            </p:cNvSpPr>
            <p:nvPr/>
          </p:nvSpPr>
          <p:spPr>
            <a:xfrm>
              <a:off x="2633042" y="3248726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29" name="円/楕円 14"/>
            <p:cNvSpPr>
              <a:spLocks noChangeAspect="1"/>
            </p:cNvSpPr>
            <p:nvPr/>
          </p:nvSpPr>
          <p:spPr>
            <a:xfrm>
              <a:off x="2716124" y="346381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30" name="円/楕円 15"/>
            <p:cNvSpPr>
              <a:spLocks noChangeAspect="1"/>
            </p:cNvSpPr>
            <p:nvPr/>
          </p:nvSpPr>
          <p:spPr>
            <a:xfrm>
              <a:off x="2743027" y="318080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31" name="円/楕円 16"/>
            <p:cNvSpPr>
              <a:spLocks noChangeAspect="1"/>
            </p:cNvSpPr>
            <p:nvPr/>
          </p:nvSpPr>
          <p:spPr>
            <a:xfrm>
              <a:off x="2432781" y="324615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32" name="円/楕円 17"/>
            <p:cNvSpPr>
              <a:spLocks noChangeAspect="1"/>
            </p:cNvSpPr>
            <p:nvPr/>
          </p:nvSpPr>
          <p:spPr>
            <a:xfrm>
              <a:off x="2466565" y="364913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33" name="円/楕円 18"/>
            <p:cNvSpPr>
              <a:spLocks noChangeAspect="1"/>
            </p:cNvSpPr>
            <p:nvPr/>
          </p:nvSpPr>
          <p:spPr>
            <a:xfrm>
              <a:off x="2100981" y="275285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34" name="円/楕円 19"/>
            <p:cNvSpPr>
              <a:spLocks noChangeAspect="1"/>
            </p:cNvSpPr>
            <p:nvPr/>
          </p:nvSpPr>
          <p:spPr>
            <a:xfrm>
              <a:off x="2572583" y="328214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35" name="円/楕円 20"/>
            <p:cNvSpPr>
              <a:spLocks noChangeAspect="1"/>
            </p:cNvSpPr>
            <p:nvPr/>
          </p:nvSpPr>
          <p:spPr>
            <a:xfrm>
              <a:off x="2357278" y="2675877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36" name="円/楕円 21"/>
            <p:cNvSpPr>
              <a:spLocks noChangeAspect="1"/>
            </p:cNvSpPr>
            <p:nvPr/>
          </p:nvSpPr>
          <p:spPr>
            <a:xfrm>
              <a:off x="2494732" y="2822124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37" name="円/楕円 22"/>
            <p:cNvSpPr>
              <a:spLocks noChangeAspect="1"/>
            </p:cNvSpPr>
            <p:nvPr/>
          </p:nvSpPr>
          <p:spPr>
            <a:xfrm>
              <a:off x="2615765" y="2987664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38" name="円/楕円 23"/>
            <p:cNvSpPr>
              <a:spLocks noChangeAspect="1"/>
            </p:cNvSpPr>
            <p:nvPr/>
          </p:nvSpPr>
          <p:spPr>
            <a:xfrm>
              <a:off x="2759369" y="3341424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39" name="円/楕円 24"/>
            <p:cNvSpPr>
              <a:spLocks noChangeAspect="1"/>
            </p:cNvSpPr>
            <p:nvPr/>
          </p:nvSpPr>
          <p:spPr>
            <a:xfrm>
              <a:off x="2006770" y="301418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40" name="円/楕円 25"/>
            <p:cNvSpPr>
              <a:spLocks noChangeAspect="1"/>
            </p:cNvSpPr>
            <p:nvPr/>
          </p:nvSpPr>
          <p:spPr>
            <a:xfrm>
              <a:off x="2050919" y="3430032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41" name="円/楕円 26"/>
            <p:cNvSpPr>
              <a:spLocks noChangeAspect="1"/>
            </p:cNvSpPr>
            <p:nvPr/>
          </p:nvSpPr>
          <p:spPr>
            <a:xfrm>
              <a:off x="2409072" y="391440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42" name="円/楕円 27"/>
            <p:cNvSpPr>
              <a:spLocks noChangeAspect="1"/>
            </p:cNvSpPr>
            <p:nvPr/>
          </p:nvSpPr>
          <p:spPr>
            <a:xfrm>
              <a:off x="2286962" y="280361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43" name="円/楕円 28"/>
            <p:cNvSpPr>
              <a:spLocks noChangeAspect="1"/>
            </p:cNvSpPr>
            <p:nvPr/>
          </p:nvSpPr>
          <p:spPr>
            <a:xfrm>
              <a:off x="2066940" y="3607194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44" name="円/楕円 29"/>
            <p:cNvSpPr>
              <a:spLocks noChangeAspect="1"/>
            </p:cNvSpPr>
            <p:nvPr/>
          </p:nvSpPr>
          <p:spPr>
            <a:xfrm>
              <a:off x="2309485" y="337676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45" name="円/楕円 30"/>
            <p:cNvSpPr>
              <a:spLocks noChangeAspect="1"/>
            </p:cNvSpPr>
            <p:nvPr/>
          </p:nvSpPr>
          <p:spPr>
            <a:xfrm>
              <a:off x="2170788" y="347766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46" name="円/楕円 31"/>
            <p:cNvSpPr>
              <a:spLocks noChangeAspect="1"/>
            </p:cNvSpPr>
            <p:nvPr/>
          </p:nvSpPr>
          <p:spPr>
            <a:xfrm>
              <a:off x="2177637" y="296814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47" name="円/楕円 32"/>
            <p:cNvSpPr>
              <a:spLocks noChangeAspect="1"/>
            </p:cNvSpPr>
            <p:nvPr/>
          </p:nvSpPr>
          <p:spPr>
            <a:xfrm>
              <a:off x="2156083" y="263118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48" name="円/楕円 33"/>
            <p:cNvSpPr>
              <a:spLocks noChangeAspect="1"/>
            </p:cNvSpPr>
            <p:nvPr/>
          </p:nvSpPr>
          <p:spPr>
            <a:xfrm>
              <a:off x="1982343" y="338105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49" name="円/楕円 34"/>
            <p:cNvSpPr>
              <a:spLocks noChangeAspect="1"/>
            </p:cNvSpPr>
            <p:nvPr/>
          </p:nvSpPr>
          <p:spPr>
            <a:xfrm>
              <a:off x="3410454" y="271419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50" name="円/楕円 35"/>
            <p:cNvSpPr>
              <a:spLocks noChangeAspect="1"/>
            </p:cNvSpPr>
            <p:nvPr/>
          </p:nvSpPr>
          <p:spPr>
            <a:xfrm>
              <a:off x="2215077" y="383745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51" name="円/楕円 36"/>
            <p:cNvSpPr>
              <a:spLocks noChangeAspect="1"/>
            </p:cNvSpPr>
            <p:nvPr/>
          </p:nvSpPr>
          <p:spPr>
            <a:xfrm>
              <a:off x="2046697" y="283418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52" name="円/楕円 37"/>
            <p:cNvSpPr>
              <a:spLocks noChangeAspect="1"/>
            </p:cNvSpPr>
            <p:nvPr/>
          </p:nvSpPr>
          <p:spPr>
            <a:xfrm>
              <a:off x="2300506" y="249405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53" name="円/楕円 38"/>
            <p:cNvSpPr>
              <a:spLocks noChangeAspect="1"/>
            </p:cNvSpPr>
            <p:nvPr/>
          </p:nvSpPr>
          <p:spPr>
            <a:xfrm>
              <a:off x="2399643" y="3707197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54" name="円/楕円 39"/>
            <p:cNvSpPr>
              <a:spLocks noChangeAspect="1"/>
            </p:cNvSpPr>
            <p:nvPr/>
          </p:nvSpPr>
          <p:spPr>
            <a:xfrm>
              <a:off x="2594250" y="379662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55" name="円/楕円 40"/>
            <p:cNvSpPr>
              <a:spLocks noChangeAspect="1"/>
            </p:cNvSpPr>
            <p:nvPr/>
          </p:nvSpPr>
          <p:spPr>
            <a:xfrm>
              <a:off x="2441139" y="262148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56" name="円/楕円 41"/>
            <p:cNvSpPr>
              <a:spLocks noChangeAspect="1"/>
            </p:cNvSpPr>
            <p:nvPr/>
          </p:nvSpPr>
          <p:spPr>
            <a:xfrm>
              <a:off x="2636145" y="264714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57" name="円/楕円 42"/>
            <p:cNvSpPr>
              <a:spLocks noChangeAspect="1"/>
            </p:cNvSpPr>
            <p:nvPr/>
          </p:nvSpPr>
          <p:spPr>
            <a:xfrm>
              <a:off x="2662872" y="364640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58" name="円/楕円 43"/>
            <p:cNvSpPr>
              <a:spLocks noChangeAspect="1"/>
            </p:cNvSpPr>
            <p:nvPr/>
          </p:nvSpPr>
          <p:spPr>
            <a:xfrm>
              <a:off x="1985610" y="322493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59" name="円/楕円 44"/>
            <p:cNvSpPr>
              <a:spLocks noChangeAspect="1"/>
            </p:cNvSpPr>
            <p:nvPr/>
          </p:nvSpPr>
          <p:spPr>
            <a:xfrm>
              <a:off x="2729031" y="283682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60" name="円/楕円 45"/>
            <p:cNvSpPr>
              <a:spLocks noChangeAspect="1"/>
            </p:cNvSpPr>
            <p:nvPr/>
          </p:nvSpPr>
          <p:spPr>
            <a:xfrm>
              <a:off x="2128201" y="370336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61" name="円/楕円 46"/>
            <p:cNvSpPr>
              <a:spLocks noChangeAspect="1"/>
            </p:cNvSpPr>
            <p:nvPr/>
          </p:nvSpPr>
          <p:spPr>
            <a:xfrm>
              <a:off x="2456366" y="302599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62" name="円/楕円 47"/>
            <p:cNvSpPr>
              <a:spLocks noChangeAspect="1"/>
            </p:cNvSpPr>
            <p:nvPr/>
          </p:nvSpPr>
          <p:spPr>
            <a:xfrm>
              <a:off x="2117364" y="333788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63" name="円/楕円 48"/>
            <p:cNvSpPr>
              <a:spLocks noChangeAspect="1"/>
            </p:cNvSpPr>
            <p:nvPr/>
          </p:nvSpPr>
          <p:spPr>
            <a:xfrm>
              <a:off x="2317375" y="355340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64" name="円/楕円 49"/>
            <p:cNvSpPr>
              <a:spLocks noChangeAspect="1"/>
            </p:cNvSpPr>
            <p:nvPr/>
          </p:nvSpPr>
          <p:spPr>
            <a:xfrm>
              <a:off x="2119323" y="317740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65" name="円/楕円 50"/>
            <p:cNvSpPr>
              <a:spLocks noChangeAspect="1"/>
            </p:cNvSpPr>
            <p:nvPr/>
          </p:nvSpPr>
          <p:spPr>
            <a:xfrm>
              <a:off x="2334435" y="374824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66" name="円/楕円 51"/>
            <p:cNvSpPr>
              <a:spLocks noChangeAspect="1"/>
            </p:cNvSpPr>
            <p:nvPr/>
          </p:nvSpPr>
          <p:spPr>
            <a:xfrm>
              <a:off x="2579229" y="3112017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67" name="円/楕円 52"/>
            <p:cNvSpPr>
              <a:spLocks noChangeAspect="1"/>
            </p:cNvSpPr>
            <p:nvPr/>
          </p:nvSpPr>
          <p:spPr>
            <a:xfrm>
              <a:off x="2320033" y="309287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68" name="円/楕円 53"/>
            <p:cNvSpPr>
              <a:spLocks noChangeAspect="1"/>
            </p:cNvSpPr>
            <p:nvPr/>
          </p:nvSpPr>
          <p:spPr>
            <a:xfrm>
              <a:off x="3288754" y="348304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69" name="円/楕円 54"/>
            <p:cNvSpPr>
              <a:spLocks noChangeAspect="1"/>
            </p:cNvSpPr>
            <p:nvPr/>
          </p:nvSpPr>
          <p:spPr>
            <a:xfrm>
              <a:off x="2294462" y="2674577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70" name="円/楕円 55"/>
            <p:cNvSpPr>
              <a:spLocks noChangeAspect="1"/>
            </p:cNvSpPr>
            <p:nvPr/>
          </p:nvSpPr>
          <p:spPr>
            <a:xfrm>
              <a:off x="2494501" y="251259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71" name="円/楕円 56"/>
            <p:cNvSpPr>
              <a:spLocks noChangeAspect="1"/>
            </p:cNvSpPr>
            <p:nvPr/>
          </p:nvSpPr>
          <p:spPr>
            <a:xfrm>
              <a:off x="2357305" y="293214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72" name="円/楕円 57"/>
            <p:cNvSpPr>
              <a:spLocks noChangeAspect="1"/>
            </p:cNvSpPr>
            <p:nvPr/>
          </p:nvSpPr>
          <p:spPr>
            <a:xfrm>
              <a:off x="5857330" y="272308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73" name="円/楕円 58"/>
            <p:cNvSpPr>
              <a:spLocks noChangeAspect="1"/>
            </p:cNvSpPr>
            <p:nvPr/>
          </p:nvSpPr>
          <p:spPr>
            <a:xfrm>
              <a:off x="6014987" y="297845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74" name="円/楕円 59"/>
            <p:cNvSpPr>
              <a:spLocks noChangeAspect="1"/>
            </p:cNvSpPr>
            <p:nvPr/>
          </p:nvSpPr>
          <p:spPr>
            <a:xfrm>
              <a:off x="6285797" y="320621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75" name="円/楕円 60"/>
            <p:cNvSpPr>
              <a:spLocks noChangeAspect="1"/>
            </p:cNvSpPr>
            <p:nvPr/>
          </p:nvSpPr>
          <p:spPr>
            <a:xfrm>
              <a:off x="6112702" y="2723087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76" name="円/楕円 61"/>
            <p:cNvSpPr>
              <a:spLocks noChangeAspect="1"/>
            </p:cNvSpPr>
            <p:nvPr/>
          </p:nvSpPr>
          <p:spPr>
            <a:xfrm>
              <a:off x="6405492" y="2993354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77" name="円/楕円 62"/>
            <p:cNvSpPr>
              <a:spLocks noChangeAspect="1"/>
            </p:cNvSpPr>
            <p:nvPr/>
          </p:nvSpPr>
          <p:spPr>
            <a:xfrm>
              <a:off x="6488574" y="320844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78" name="円/楕円 63"/>
            <p:cNvSpPr>
              <a:spLocks noChangeAspect="1"/>
            </p:cNvSpPr>
            <p:nvPr/>
          </p:nvSpPr>
          <p:spPr>
            <a:xfrm>
              <a:off x="6515477" y="292543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79" name="円/楕円 64"/>
            <p:cNvSpPr>
              <a:spLocks noChangeAspect="1"/>
            </p:cNvSpPr>
            <p:nvPr/>
          </p:nvSpPr>
          <p:spPr>
            <a:xfrm>
              <a:off x="6205231" y="299078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80" name="円/楕円 65"/>
            <p:cNvSpPr>
              <a:spLocks noChangeAspect="1"/>
            </p:cNvSpPr>
            <p:nvPr/>
          </p:nvSpPr>
          <p:spPr>
            <a:xfrm>
              <a:off x="6239015" y="339375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81" name="円/楕円 66"/>
            <p:cNvSpPr>
              <a:spLocks noChangeAspect="1"/>
            </p:cNvSpPr>
            <p:nvPr/>
          </p:nvSpPr>
          <p:spPr>
            <a:xfrm>
              <a:off x="5873431" y="249747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82" name="円/楕円 67"/>
            <p:cNvSpPr>
              <a:spLocks noChangeAspect="1"/>
            </p:cNvSpPr>
            <p:nvPr/>
          </p:nvSpPr>
          <p:spPr>
            <a:xfrm>
              <a:off x="6345033" y="302677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83" name="円/楕円 68"/>
            <p:cNvSpPr>
              <a:spLocks noChangeAspect="1"/>
            </p:cNvSpPr>
            <p:nvPr/>
          </p:nvSpPr>
          <p:spPr>
            <a:xfrm>
              <a:off x="6129728" y="2420505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84" name="円/楕円 69"/>
            <p:cNvSpPr>
              <a:spLocks noChangeAspect="1"/>
            </p:cNvSpPr>
            <p:nvPr/>
          </p:nvSpPr>
          <p:spPr>
            <a:xfrm>
              <a:off x="6267182" y="256675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85" name="円/楕円 70"/>
            <p:cNvSpPr>
              <a:spLocks noChangeAspect="1"/>
            </p:cNvSpPr>
            <p:nvPr/>
          </p:nvSpPr>
          <p:spPr>
            <a:xfrm>
              <a:off x="6388215" y="273229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86" name="円/楕円 71"/>
            <p:cNvSpPr>
              <a:spLocks noChangeAspect="1"/>
            </p:cNvSpPr>
            <p:nvPr/>
          </p:nvSpPr>
          <p:spPr>
            <a:xfrm>
              <a:off x="6531819" y="308605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87" name="円/楕円 72"/>
            <p:cNvSpPr>
              <a:spLocks noChangeAspect="1"/>
            </p:cNvSpPr>
            <p:nvPr/>
          </p:nvSpPr>
          <p:spPr>
            <a:xfrm>
              <a:off x="5779220" y="275880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88" name="円/楕円 73"/>
            <p:cNvSpPr>
              <a:spLocks noChangeAspect="1"/>
            </p:cNvSpPr>
            <p:nvPr/>
          </p:nvSpPr>
          <p:spPr>
            <a:xfrm>
              <a:off x="5823370" y="3174661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89" name="円/楕円 74"/>
            <p:cNvSpPr>
              <a:spLocks noChangeAspect="1"/>
            </p:cNvSpPr>
            <p:nvPr/>
          </p:nvSpPr>
          <p:spPr>
            <a:xfrm>
              <a:off x="6181522" y="365903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90" name="円/楕円 75"/>
            <p:cNvSpPr>
              <a:spLocks noChangeAspect="1"/>
            </p:cNvSpPr>
            <p:nvPr/>
          </p:nvSpPr>
          <p:spPr>
            <a:xfrm>
              <a:off x="6059412" y="254824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91" name="円/楕円 76"/>
            <p:cNvSpPr>
              <a:spLocks noChangeAspect="1"/>
            </p:cNvSpPr>
            <p:nvPr/>
          </p:nvSpPr>
          <p:spPr>
            <a:xfrm>
              <a:off x="5839391" y="335182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92" name="円/楕円 77"/>
            <p:cNvSpPr>
              <a:spLocks noChangeAspect="1"/>
            </p:cNvSpPr>
            <p:nvPr/>
          </p:nvSpPr>
          <p:spPr>
            <a:xfrm>
              <a:off x="6081935" y="312139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93" name="円/楕円 78"/>
            <p:cNvSpPr>
              <a:spLocks noChangeAspect="1"/>
            </p:cNvSpPr>
            <p:nvPr/>
          </p:nvSpPr>
          <p:spPr>
            <a:xfrm>
              <a:off x="5943238" y="322228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94" name="円/楕円 79"/>
            <p:cNvSpPr>
              <a:spLocks noChangeAspect="1"/>
            </p:cNvSpPr>
            <p:nvPr/>
          </p:nvSpPr>
          <p:spPr>
            <a:xfrm>
              <a:off x="5950087" y="271277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95" name="円/楕円 80"/>
            <p:cNvSpPr>
              <a:spLocks noChangeAspect="1"/>
            </p:cNvSpPr>
            <p:nvPr/>
          </p:nvSpPr>
          <p:spPr>
            <a:xfrm>
              <a:off x="5928533" y="2375817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96" name="円/楕円 81"/>
            <p:cNvSpPr>
              <a:spLocks noChangeAspect="1"/>
            </p:cNvSpPr>
            <p:nvPr/>
          </p:nvSpPr>
          <p:spPr>
            <a:xfrm>
              <a:off x="5754793" y="312568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97" name="円/楕円 82"/>
            <p:cNvSpPr>
              <a:spLocks noChangeAspect="1"/>
            </p:cNvSpPr>
            <p:nvPr/>
          </p:nvSpPr>
          <p:spPr>
            <a:xfrm>
              <a:off x="6532697" y="278578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98" name="円/楕円 83"/>
            <p:cNvSpPr>
              <a:spLocks noChangeAspect="1"/>
            </p:cNvSpPr>
            <p:nvPr/>
          </p:nvSpPr>
          <p:spPr>
            <a:xfrm>
              <a:off x="5987527" y="358208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99" name="円/楕円 84"/>
            <p:cNvSpPr>
              <a:spLocks noChangeAspect="1"/>
            </p:cNvSpPr>
            <p:nvPr/>
          </p:nvSpPr>
          <p:spPr>
            <a:xfrm>
              <a:off x="5819147" y="257881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00" name="円/楕円 85"/>
            <p:cNvSpPr>
              <a:spLocks noChangeAspect="1"/>
            </p:cNvSpPr>
            <p:nvPr/>
          </p:nvSpPr>
          <p:spPr>
            <a:xfrm>
              <a:off x="6072956" y="223868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01" name="円/楕円 86"/>
            <p:cNvSpPr>
              <a:spLocks noChangeAspect="1"/>
            </p:cNvSpPr>
            <p:nvPr/>
          </p:nvSpPr>
          <p:spPr>
            <a:xfrm>
              <a:off x="6172093" y="345182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02" name="円/楕円 87"/>
            <p:cNvSpPr>
              <a:spLocks noChangeAspect="1"/>
            </p:cNvSpPr>
            <p:nvPr/>
          </p:nvSpPr>
          <p:spPr>
            <a:xfrm>
              <a:off x="6366700" y="354125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03" name="円/楕円 88"/>
            <p:cNvSpPr>
              <a:spLocks noChangeAspect="1"/>
            </p:cNvSpPr>
            <p:nvPr/>
          </p:nvSpPr>
          <p:spPr>
            <a:xfrm>
              <a:off x="6213589" y="236611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04" name="円/楕円 89"/>
            <p:cNvSpPr>
              <a:spLocks noChangeAspect="1"/>
            </p:cNvSpPr>
            <p:nvPr/>
          </p:nvSpPr>
          <p:spPr>
            <a:xfrm>
              <a:off x="6408595" y="239177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05" name="円/楕円 90"/>
            <p:cNvSpPr>
              <a:spLocks noChangeAspect="1"/>
            </p:cNvSpPr>
            <p:nvPr/>
          </p:nvSpPr>
          <p:spPr>
            <a:xfrm>
              <a:off x="6435322" y="339103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06" name="円/楕円 91"/>
            <p:cNvSpPr>
              <a:spLocks noChangeAspect="1"/>
            </p:cNvSpPr>
            <p:nvPr/>
          </p:nvSpPr>
          <p:spPr>
            <a:xfrm>
              <a:off x="5758060" y="296956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07" name="円/楕円 92"/>
            <p:cNvSpPr>
              <a:spLocks noChangeAspect="1"/>
            </p:cNvSpPr>
            <p:nvPr/>
          </p:nvSpPr>
          <p:spPr>
            <a:xfrm>
              <a:off x="6501481" y="258145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08" name="円/楕円 93"/>
            <p:cNvSpPr>
              <a:spLocks noChangeAspect="1"/>
            </p:cNvSpPr>
            <p:nvPr/>
          </p:nvSpPr>
          <p:spPr>
            <a:xfrm>
              <a:off x="5900651" y="344799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09" name="円/楕円 94"/>
            <p:cNvSpPr>
              <a:spLocks noChangeAspect="1"/>
            </p:cNvSpPr>
            <p:nvPr/>
          </p:nvSpPr>
          <p:spPr>
            <a:xfrm>
              <a:off x="6228816" y="277062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10" name="円/楕円 95"/>
            <p:cNvSpPr>
              <a:spLocks noChangeAspect="1"/>
            </p:cNvSpPr>
            <p:nvPr/>
          </p:nvSpPr>
          <p:spPr>
            <a:xfrm>
              <a:off x="4774116" y="311534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11" name="円/楕円 96"/>
            <p:cNvSpPr>
              <a:spLocks noChangeAspect="1"/>
            </p:cNvSpPr>
            <p:nvPr/>
          </p:nvSpPr>
          <p:spPr>
            <a:xfrm>
              <a:off x="6089825" y="329803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12" name="円/楕円 97"/>
            <p:cNvSpPr>
              <a:spLocks noChangeAspect="1"/>
            </p:cNvSpPr>
            <p:nvPr/>
          </p:nvSpPr>
          <p:spPr>
            <a:xfrm>
              <a:off x="5891774" y="292203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13" name="円/楕円 98"/>
            <p:cNvSpPr>
              <a:spLocks noChangeAspect="1"/>
            </p:cNvSpPr>
            <p:nvPr/>
          </p:nvSpPr>
          <p:spPr>
            <a:xfrm>
              <a:off x="6106885" y="3492877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14" name="円/楕円 99"/>
            <p:cNvSpPr>
              <a:spLocks noChangeAspect="1"/>
            </p:cNvSpPr>
            <p:nvPr/>
          </p:nvSpPr>
          <p:spPr>
            <a:xfrm>
              <a:off x="6351679" y="285664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15" name="円/楕円 100"/>
            <p:cNvSpPr>
              <a:spLocks noChangeAspect="1"/>
            </p:cNvSpPr>
            <p:nvPr/>
          </p:nvSpPr>
          <p:spPr>
            <a:xfrm>
              <a:off x="6092483" y="283750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16" name="円/楕円 101"/>
            <p:cNvSpPr>
              <a:spLocks noChangeAspect="1"/>
            </p:cNvSpPr>
            <p:nvPr/>
          </p:nvSpPr>
          <p:spPr>
            <a:xfrm>
              <a:off x="6416961" y="281654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17" name="円/楕円 102"/>
            <p:cNvSpPr>
              <a:spLocks noChangeAspect="1"/>
            </p:cNvSpPr>
            <p:nvPr/>
          </p:nvSpPr>
          <p:spPr>
            <a:xfrm>
              <a:off x="6066912" y="241920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18" name="円/楕円 103"/>
            <p:cNvSpPr>
              <a:spLocks noChangeAspect="1"/>
            </p:cNvSpPr>
            <p:nvPr/>
          </p:nvSpPr>
          <p:spPr>
            <a:xfrm>
              <a:off x="6266951" y="225722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19" name="円/楕円 104"/>
            <p:cNvSpPr>
              <a:spLocks noChangeAspect="1"/>
            </p:cNvSpPr>
            <p:nvPr/>
          </p:nvSpPr>
          <p:spPr>
            <a:xfrm>
              <a:off x="5157999" y="274818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cxnSp>
          <p:nvCxnSpPr>
            <p:cNvPr id="820" name="直線コネクタ 819"/>
            <p:cNvCxnSpPr/>
            <p:nvPr/>
          </p:nvCxnSpPr>
          <p:spPr>
            <a:xfrm>
              <a:off x="4378497" y="1690689"/>
              <a:ext cx="11960" cy="3214691"/>
            </a:xfrm>
            <a:prstGeom prst="line">
              <a:avLst/>
            </a:prstGeom>
            <a:noFill/>
            <a:ln w="57150" cap="flat" cmpd="sng" algn="ctr">
              <a:solidFill>
                <a:srgbClr val="97E9D5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821" name="直線矢印コネクタ 820"/>
            <p:cNvCxnSpPr/>
            <p:nvPr/>
          </p:nvCxnSpPr>
          <p:spPr>
            <a:xfrm flipV="1">
              <a:off x="3812269" y="2647142"/>
              <a:ext cx="1332058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  <a:tailEnd type="triangle" w="lg" len="lg"/>
            </a:ln>
            <a:effectLst/>
          </p:spPr>
        </p:cxnSp>
        <p:cxnSp>
          <p:nvCxnSpPr>
            <p:cNvPr id="822" name="直線矢印コネクタ 821"/>
            <p:cNvCxnSpPr/>
            <p:nvPr/>
          </p:nvCxnSpPr>
          <p:spPr>
            <a:xfrm flipH="1" flipV="1">
              <a:off x="3749515" y="3733032"/>
              <a:ext cx="1332058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  <a:tailEnd type="triangle" w="lg" len="lg"/>
            </a:ln>
            <a:effectLst/>
          </p:spPr>
        </p:cxnSp>
        <p:cxnSp>
          <p:nvCxnSpPr>
            <p:cNvPr id="823" name="直線矢印コネクタ 822"/>
            <p:cNvCxnSpPr/>
            <p:nvPr/>
          </p:nvCxnSpPr>
          <p:spPr>
            <a:xfrm>
              <a:off x="3994029" y="2876683"/>
              <a:ext cx="894927" cy="2614"/>
            </a:xfrm>
            <a:prstGeom prst="straightConnector1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  <a:tailEnd type="triangle" w="lg" len="lg"/>
            </a:ln>
            <a:effectLst/>
          </p:spPr>
        </p:cxnSp>
        <p:cxnSp>
          <p:nvCxnSpPr>
            <p:cNvPr id="824" name="直線矢印コネクタ 823"/>
            <p:cNvCxnSpPr/>
            <p:nvPr/>
          </p:nvCxnSpPr>
          <p:spPr>
            <a:xfrm flipH="1">
              <a:off x="3967718" y="3486586"/>
              <a:ext cx="894927" cy="2614"/>
            </a:xfrm>
            <a:prstGeom prst="straightConnector1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  <a:tailEnd type="triangle" w="lg" len="lg"/>
            </a:ln>
            <a:effectLst/>
          </p:spPr>
        </p:cxnSp>
        <p:sp>
          <p:nvSpPr>
            <p:cNvPr id="825" name="下矢印 824"/>
            <p:cNvSpPr/>
            <p:nvPr/>
          </p:nvSpPr>
          <p:spPr>
            <a:xfrm flipV="1">
              <a:off x="4492948" y="1516916"/>
              <a:ext cx="607738" cy="820223"/>
            </a:xfrm>
            <a:prstGeom prst="downArrow">
              <a:avLst/>
            </a:prstGeom>
            <a:gradFill>
              <a:gsLst>
                <a:gs pos="0">
                  <a:srgbClr val="0066FF">
                    <a:alpha val="28000"/>
                  </a:srgbClr>
                </a:gs>
                <a:gs pos="100000">
                  <a:srgbClr val="0066FF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826" name="下矢印 825"/>
            <p:cNvSpPr/>
            <p:nvPr/>
          </p:nvSpPr>
          <p:spPr>
            <a:xfrm>
              <a:off x="3669202" y="3984995"/>
              <a:ext cx="607738" cy="820223"/>
            </a:xfrm>
            <a:prstGeom prst="downArrow">
              <a:avLst/>
            </a:prstGeom>
            <a:gradFill>
              <a:gsLst>
                <a:gs pos="0">
                  <a:srgbClr val="0066FF">
                    <a:alpha val="28000"/>
                  </a:srgbClr>
                </a:gs>
                <a:gs pos="100000">
                  <a:srgbClr val="0066FF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cxnSp>
        <p:nvCxnSpPr>
          <p:cNvPr id="827" name="直線矢印コネクタ 826"/>
          <p:cNvCxnSpPr/>
          <p:nvPr/>
        </p:nvCxnSpPr>
        <p:spPr>
          <a:xfrm flipH="1">
            <a:off x="6260158" y="2313398"/>
            <a:ext cx="380007" cy="1056051"/>
          </a:xfrm>
          <a:prstGeom prst="straightConnector1">
            <a:avLst/>
          </a:prstGeom>
          <a:noFill/>
          <a:ln w="38100" cap="flat" cmpd="sng" algn="ctr">
            <a:solidFill>
              <a:srgbClr val="41AEBD"/>
            </a:solidFill>
            <a:prstDash val="solid"/>
            <a:miter lim="800000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281696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dv</a:t>
            </a:r>
            <a:r>
              <a:rPr kumimoji="1" lang="en-US" altLang="ja-JP" baseline="-25000" dirty="0" smtClean="0"/>
              <a:t>1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dy</a:t>
            </a:r>
            <a:r>
              <a:rPr lang="en-US" altLang="ja-JP" dirty="0" smtClean="0"/>
              <a:t>: Signal of 1</a:t>
            </a:r>
            <a:r>
              <a:rPr lang="en-US" altLang="ja-JP" baseline="30000" dirty="0" smtClean="0"/>
              <a:t>st</a:t>
            </a:r>
            <a:r>
              <a:rPr lang="en-US" altLang="ja-JP" dirty="0" smtClean="0"/>
              <a:t> Phase Tr.?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2AB624B-ABB2-4C97-86C0-1929B4A7E8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871" r="15479"/>
          <a:stretch/>
        </p:blipFill>
        <p:spPr>
          <a:xfrm>
            <a:off x="165029" y="1586186"/>
            <a:ext cx="4194810" cy="499106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221" y="3786627"/>
            <a:ext cx="3712922" cy="279062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923398" y="1776548"/>
            <a:ext cx="30283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Negative v</a:t>
            </a:r>
            <a:r>
              <a:rPr lang="en-US" altLang="ja-JP" sz="2400" baseline="-25000" dirty="0" smtClean="0"/>
              <a:t>1</a:t>
            </a:r>
          </a:p>
          <a:p>
            <a:r>
              <a:rPr kumimoji="1" lang="en-US" altLang="ja-JP" sz="2400" dirty="0" smtClean="0"/>
              <a:t>= signal of softening</a:t>
            </a:r>
          </a:p>
          <a:p>
            <a:r>
              <a:rPr lang="ja-JP" altLang="en-US" sz="2400" dirty="0" smtClean="0"/>
              <a:t>≅</a:t>
            </a:r>
            <a:r>
              <a:rPr lang="en-US" altLang="ja-JP" sz="2400" dirty="0" smtClean="0"/>
              <a:t>1</a:t>
            </a:r>
            <a:r>
              <a:rPr lang="en-US" altLang="ja-JP" sz="2400" baseline="30000" dirty="0" smtClean="0"/>
              <a:t>st</a:t>
            </a:r>
            <a:r>
              <a:rPr lang="en-US" altLang="ja-JP" sz="2400" dirty="0" smtClean="0"/>
              <a:t> order transition??</a:t>
            </a:r>
            <a:endParaRPr kumimoji="1" lang="ja-JP" altLang="en-US" sz="2400" dirty="0" smtClean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741682" y="5695406"/>
            <a:ext cx="1701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Nara+, 2017</a:t>
            </a:r>
            <a:endParaRPr kumimoji="1" lang="ja-JP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15960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角丸四角形 16"/>
          <p:cNvSpPr/>
          <p:nvPr/>
        </p:nvSpPr>
        <p:spPr>
          <a:xfrm>
            <a:off x="148353" y="6029311"/>
            <a:ext cx="8847294" cy="743555"/>
          </a:xfrm>
          <a:prstGeom prst="roundRect">
            <a:avLst>
              <a:gd name="adj" fmla="val 18450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 smtClean="0"/>
              <a:t>量子色力学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sz="3600" dirty="0" smtClean="0">
                <a:solidFill>
                  <a:srgbClr val="FFFF00"/>
                </a:solidFill>
              </a:rPr>
              <a:t>Q</a:t>
            </a:r>
            <a:r>
              <a:rPr lang="en-US" altLang="ja-JP" sz="3600" dirty="0" smtClean="0"/>
              <a:t>uantum </a:t>
            </a:r>
            <a:r>
              <a:rPr lang="en-US" altLang="ja-JP" sz="3600" dirty="0" err="1" smtClean="0">
                <a:solidFill>
                  <a:srgbClr val="FFFF00"/>
                </a:solidFill>
              </a:rPr>
              <a:t>C</a:t>
            </a:r>
            <a:r>
              <a:rPr lang="en-US" altLang="ja-JP" sz="3600" dirty="0" err="1" smtClean="0"/>
              <a:t>hromo</a:t>
            </a:r>
            <a:r>
              <a:rPr lang="en-US" altLang="ja-JP" sz="3600" dirty="0" err="1" smtClean="0">
                <a:solidFill>
                  <a:srgbClr val="FFFF00"/>
                </a:solidFill>
              </a:rPr>
              <a:t>D</a:t>
            </a:r>
            <a:r>
              <a:rPr lang="en-US" altLang="ja-JP" sz="3600" dirty="0" err="1" smtClean="0"/>
              <a:t>ynamics</a:t>
            </a:r>
            <a:r>
              <a:rPr lang="en-US" altLang="ja-JP" sz="3600" dirty="0" smtClean="0"/>
              <a:t> (</a:t>
            </a:r>
            <a:r>
              <a:rPr lang="en-US" altLang="ja-JP" sz="3600" dirty="0" smtClean="0">
                <a:solidFill>
                  <a:srgbClr val="FFFF00"/>
                </a:solidFill>
              </a:rPr>
              <a:t>QCD</a:t>
            </a:r>
            <a:r>
              <a:rPr lang="en-US" altLang="ja-JP" sz="3600" dirty="0" smtClean="0"/>
              <a:t>)</a:t>
            </a:r>
            <a:endParaRPr kumimoji="1" lang="ja-JP" altLang="en-US" sz="3200" dirty="0"/>
          </a:p>
        </p:txBody>
      </p:sp>
      <p:grpSp>
        <p:nvGrpSpPr>
          <p:cNvPr id="5" name="グループ化 4"/>
          <p:cNvGrpSpPr/>
          <p:nvPr/>
        </p:nvGrpSpPr>
        <p:grpSpPr>
          <a:xfrm rot="21540000">
            <a:off x="686548" y="1709909"/>
            <a:ext cx="7560840" cy="1348988"/>
            <a:chOff x="971600" y="2296036"/>
            <a:chExt cx="7560840" cy="1348988"/>
          </a:xfrm>
        </p:grpSpPr>
        <p:sp>
          <p:nvSpPr>
            <p:cNvPr id="6" name="正方形/長方形 5"/>
            <p:cNvSpPr/>
            <p:nvPr/>
          </p:nvSpPr>
          <p:spPr>
            <a:xfrm>
              <a:off x="971600" y="2296036"/>
              <a:ext cx="7560840" cy="1348988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7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{\cal L}=\bar\psi (i\rlap{\hspace{2pt}/}D-m)\psi - \frac14 F_{\mu\nu,a}F^{\mu\nu}_{a}&#10;\end{align*}&lt;/body&gt;&#10;  &lt;fcolor&gt;FF000000&lt;/fcolor&gt;&#10;  &lt;bcolor&gt;FFFFFFFF&lt;/bcolor&gt;&#10;  &lt;transparent&gt;True&lt;/transparent&gt;&#10;  &lt;resolution&gt;1800&lt;/resolution&gt;&#10;  &lt;imageh&gt;505&lt;/imageh&gt;&#10;  &lt;imagew&gt;3322&lt;/imagew&gt;&#10;  &lt;scale&gt;50&lt;/scale&gt;&#10;  &lt;cursor&gt;101&lt;/cursor&gt;&#10;&lt;/TeXTeX&gt;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9525" y="2454231"/>
              <a:ext cx="6885959" cy="1046777"/>
            </a:xfrm>
            <a:prstGeom prst="rect">
              <a:avLst/>
            </a:prstGeom>
            <a:effectLst>
              <a:outerShdw blurRad="127000" sx="102000" sy="102000" algn="ctr" rotWithShape="0">
                <a:schemeClr val="tx1">
                  <a:alpha val="60000"/>
                </a:schemeClr>
              </a:outerShdw>
            </a:effectLst>
          </p:spPr>
        </p:pic>
      </p:grp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9111" r="12032"/>
          <a:stretch/>
        </p:blipFill>
        <p:spPr>
          <a:xfrm>
            <a:off x="6568368" y="3305396"/>
            <a:ext cx="1786855" cy="192735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50737"/>
          <a:stretch/>
        </p:blipFill>
        <p:spPr>
          <a:xfrm>
            <a:off x="7926225" y="4757417"/>
            <a:ext cx="1401935" cy="1291631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360727" y="3715955"/>
            <a:ext cx="51475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ja-JP" altLang="en-US" sz="2400" dirty="0" smtClean="0"/>
              <a:t>クォーク：物質場、カラー電荷</a:t>
            </a:r>
            <a:endParaRPr kumimoji="1" lang="en-US" altLang="ja-JP" sz="24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 smtClean="0"/>
              <a:t>グルオン：クォーク間の力を媒介</a:t>
            </a:r>
            <a:endParaRPr kumimoji="1" lang="en-US" altLang="ja-JP" sz="2400" dirty="0" smtClean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706020" y="323215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クォーク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907797" y="448268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グルオン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123843" y="325197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クォーク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519196" y="550747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グルオン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60727" y="3244245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latin typeface="+mj-ea"/>
                <a:ea typeface="+mj-ea"/>
              </a:rPr>
              <a:t>登場人物</a:t>
            </a:r>
            <a:endParaRPr kumimoji="1" lang="ja-JP" altLang="en-US" sz="2400" dirty="0">
              <a:latin typeface="+mj-ea"/>
              <a:ea typeface="+mj-ea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60727" y="4897800"/>
            <a:ext cx="57695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1970</a:t>
            </a:r>
            <a:r>
              <a:rPr kumimoji="1" lang="ja-JP" altLang="en-US" sz="2400" dirty="0" smtClean="0"/>
              <a:t>年代、物質の基礎理論として確立</a:t>
            </a:r>
            <a:endParaRPr kumimoji="1" lang="en-US" altLang="ja-JP" sz="24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 smtClean="0"/>
              <a:t>だが、難解すぎて誰にも解けない</a:t>
            </a:r>
            <a:endParaRPr kumimoji="1" lang="ja-JP" altLang="en-US" sz="2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48353" y="6128514"/>
            <a:ext cx="8847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smtClean="0">
                <a:solidFill>
                  <a:srgbClr val="FFFF00"/>
                </a:solidFill>
              </a:rPr>
              <a:t>QCD</a:t>
            </a:r>
            <a:r>
              <a:rPr kumimoji="1" lang="ja-JP" altLang="en-US" sz="3200" b="1" dirty="0" smtClean="0">
                <a:solidFill>
                  <a:srgbClr val="FFFF00"/>
                </a:solidFill>
              </a:rPr>
              <a:t>の諸性質の理解には、実験的情報が不可欠</a:t>
            </a:r>
            <a:endParaRPr kumimoji="1" lang="ja-JP" alt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8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Maximum Density Scan?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274911"/>
            <a:ext cx="3587034" cy="2664589"/>
          </a:xfrm>
          <a:prstGeom prst="rect">
            <a:avLst/>
          </a:prstGeom>
        </p:spPr>
      </p:pic>
      <p:sp>
        <p:nvSpPr>
          <p:cNvPr id="5" name="楕円 4"/>
          <p:cNvSpPr/>
          <p:nvPr/>
        </p:nvSpPr>
        <p:spPr>
          <a:xfrm>
            <a:off x="2299990" y="1926352"/>
            <a:ext cx="792088" cy="1130424"/>
          </a:xfrm>
          <a:prstGeom prst="ellipse">
            <a:avLst/>
          </a:prstGeom>
          <a:solidFill>
            <a:srgbClr val="FFC000">
              <a:alpha val="40000"/>
            </a:srgbClr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楕円 5"/>
          <p:cNvSpPr/>
          <p:nvPr/>
        </p:nvSpPr>
        <p:spPr>
          <a:xfrm>
            <a:off x="3302237" y="1653023"/>
            <a:ext cx="792088" cy="1130424"/>
          </a:xfrm>
          <a:prstGeom prst="ellipse">
            <a:avLst/>
          </a:prstGeom>
          <a:solidFill>
            <a:srgbClr val="FFC000">
              <a:alpha val="40000"/>
            </a:srgbClr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775" y="1220559"/>
            <a:ext cx="4554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Large event-by-event fluctuations even with</a:t>
            </a:r>
            <a:r>
              <a:rPr kumimoji="1" lang="en-US" altLang="ja-JP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fixed centrality.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425775" y="2444695"/>
            <a:ext cx="43364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“</a:t>
            </a:r>
            <a:r>
              <a:rPr lang="en-US" altLang="ja-JP" sz="2400" dirty="0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M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aximum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 density” dependence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 smtClean="0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may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 be studied experimentally. 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grpSp>
        <p:nvGrpSpPr>
          <p:cNvPr id="19" name="グループ化 18"/>
          <p:cNvGrpSpPr/>
          <p:nvPr/>
        </p:nvGrpSpPr>
        <p:grpSpPr>
          <a:xfrm>
            <a:off x="710284" y="4346315"/>
            <a:ext cx="3594176" cy="2348731"/>
            <a:chOff x="710284" y="4346315"/>
            <a:chExt cx="3594176" cy="2348731"/>
          </a:xfrm>
        </p:grpSpPr>
        <p:sp>
          <p:nvSpPr>
            <p:cNvPr id="9" name="Line 8"/>
            <p:cNvSpPr>
              <a:spLocks noChangeShapeType="1"/>
            </p:cNvSpPr>
            <p:nvPr/>
          </p:nvSpPr>
          <p:spPr bwMode="auto">
            <a:xfrm flipV="1">
              <a:off x="929492" y="6540413"/>
              <a:ext cx="337496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 flipH="1" flipV="1">
              <a:off x="1087431" y="4346315"/>
              <a:ext cx="1" cy="234873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2758641" y="5157192"/>
              <a:ext cx="889860" cy="1383221"/>
            </a:xfrm>
            <a:custGeom>
              <a:avLst/>
              <a:gdLst>
                <a:gd name="T0" fmla="*/ 2049 w 2049"/>
                <a:gd name="T1" fmla="*/ 2115 h 2115"/>
                <a:gd name="T2" fmla="*/ 1976 w 2049"/>
                <a:gd name="T3" fmla="*/ 1691 h 2115"/>
                <a:gd name="T4" fmla="*/ 1777 w 2049"/>
                <a:gd name="T5" fmla="*/ 1201 h 2115"/>
                <a:gd name="T6" fmla="*/ 1360 w 2049"/>
                <a:gd name="T7" fmla="*/ 731 h 2115"/>
                <a:gd name="T8" fmla="*/ 817 w 2049"/>
                <a:gd name="T9" fmla="*/ 321 h 2115"/>
                <a:gd name="T10" fmla="*/ 426 w 2049"/>
                <a:gd name="T11" fmla="*/ 119 h 2115"/>
                <a:gd name="T12" fmla="*/ 0 w 2049"/>
                <a:gd name="T13" fmla="*/ 0 h 2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49" h="2115">
                  <a:moveTo>
                    <a:pt x="2049" y="2115"/>
                  </a:moveTo>
                  <a:cubicBezTo>
                    <a:pt x="2036" y="2044"/>
                    <a:pt x="2021" y="1843"/>
                    <a:pt x="1976" y="1691"/>
                  </a:cubicBezTo>
                  <a:cubicBezTo>
                    <a:pt x="1931" y="1539"/>
                    <a:pt x="1880" y="1361"/>
                    <a:pt x="1777" y="1201"/>
                  </a:cubicBezTo>
                  <a:cubicBezTo>
                    <a:pt x="1674" y="1041"/>
                    <a:pt x="1520" y="878"/>
                    <a:pt x="1360" y="731"/>
                  </a:cubicBezTo>
                  <a:cubicBezTo>
                    <a:pt x="1200" y="584"/>
                    <a:pt x="973" y="423"/>
                    <a:pt x="817" y="321"/>
                  </a:cubicBezTo>
                  <a:cubicBezTo>
                    <a:pt x="661" y="219"/>
                    <a:pt x="562" y="172"/>
                    <a:pt x="426" y="119"/>
                  </a:cubicBezTo>
                  <a:cubicBezTo>
                    <a:pt x="290" y="66"/>
                    <a:pt x="89" y="25"/>
                    <a:pt x="0" y="0"/>
                  </a:cubicBezTo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2" name="Oval 12"/>
            <p:cNvSpPr>
              <a:spLocks noChangeArrowheads="1"/>
            </p:cNvSpPr>
            <p:nvPr/>
          </p:nvSpPr>
          <p:spPr bwMode="auto">
            <a:xfrm>
              <a:off x="2736287" y="5097862"/>
              <a:ext cx="144463" cy="14446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3" name="フリーフォーム 12"/>
            <p:cNvSpPr/>
            <p:nvPr/>
          </p:nvSpPr>
          <p:spPr>
            <a:xfrm>
              <a:off x="1243292" y="4824533"/>
              <a:ext cx="2009447" cy="1211235"/>
            </a:xfrm>
            <a:custGeom>
              <a:avLst/>
              <a:gdLst>
                <a:gd name="connsiteX0" fmla="*/ 0 w 2277687"/>
                <a:gd name="connsiteY0" fmla="*/ 0 h 906087"/>
                <a:gd name="connsiteX1" fmla="*/ 1363287 w 2277687"/>
                <a:gd name="connsiteY1" fmla="*/ 315884 h 906087"/>
                <a:gd name="connsiteX2" fmla="*/ 2277687 w 2277687"/>
                <a:gd name="connsiteY2" fmla="*/ 906087 h 906087"/>
                <a:gd name="connsiteX0" fmla="*/ 0 w 2277687"/>
                <a:gd name="connsiteY0" fmla="*/ 0 h 906087"/>
                <a:gd name="connsiteX1" fmla="*/ 1212601 w 2277687"/>
                <a:gd name="connsiteY1" fmla="*/ 216131 h 906087"/>
                <a:gd name="connsiteX2" fmla="*/ 2277687 w 2277687"/>
                <a:gd name="connsiteY2" fmla="*/ 906087 h 906087"/>
                <a:gd name="connsiteX0" fmla="*/ 0 w 2277687"/>
                <a:gd name="connsiteY0" fmla="*/ 0 h 906087"/>
                <a:gd name="connsiteX1" fmla="*/ 1212601 w 2277687"/>
                <a:gd name="connsiteY1" fmla="*/ 216131 h 906087"/>
                <a:gd name="connsiteX2" fmla="*/ 2277687 w 2277687"/>
                <a:gd name="connsiteY2" fmla="*/ 906087 h 906087"/>
                <a:gd name="connsiteX0" fmla="*/ 0 w 2428373"/>
                <a:gd name="connsiteY0" fmla="*/ 0 h 1058665"/>
                <a:gd name="connsiteX1" fmla="*/ 1212601 w 2428373"/>
                <a:gd name="connsiteY1" fmla="*/ 216131 h 1058665"/>
                <a:gd name="connsiteX2" fmla="*/ 2428373 w 2428373"/>
                <a:gd name="connsiteY2" fmla="*/ 1058665 h 1058665"/>
                <a:gd name="connsiteX0" fmla="*/ 0 w 2428373"/>
                <a:gd name="connsiteY0" fmla="*/ 0 h 1058665"/>
                <a:gd name="connsiteX1" fmla="*/ 1212601 w 2428373"/>
                <a:gd name="connsiteY1" fmla="*/ 216131 h 1058665"/>
                <a:gd name="connsiteX2" fmla="*/ 2428373 w 2428373"/>
                <a:gd name="connsiteY2" fmla="*/ 1058665 h 1058665"/>
                <a:gd name="connsiteX0" fmla="*/ 0 w 2428373"/>
                <a:gd name="connsiteY0" fmla="*/ 0 h 1058665"/>
                <a:gd name="connsiteX1" fmla="*/ 1433608 w 2428373"/>
                <a:gd name="connsiteY1" fmla="*/ 303318 h 1058665"/>
                <a:gd name="connsiteX2" fmla="*/ 2428373 w 2428373"/>
                <a:gd name="connsiteY2" fmla="*/ 1058665 h 1058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28373" h="1058665">
                  <a:moveTo>
                    <a:pt x="0" y="0"/>
                  </a:moveTo>
                  <a:cubicBezTo>
                    <a:pt x="481790" y="40871"/>
                    <a:pt x="1028879" y="126874"/>
                    <a:pt x="1433608" y="303318"/>
                  </a:cubicBezTo>
                  <a:cubicBezTo>
                    <a:pt x="1838337" y="479762"/>
                    <a:pt x="2231300" y="817272"/>
                    <a:pt x="2428373" y="1058665"/>
                  </a:cubicBezTo>
                </a:path>
              </a:pathLst>
            </a:custGeom>
            <a:noFill/>
            <a:ln w="31750">
              <a:solidFill>
                <a:srgbClr val="FFFF00"/>
              </a:solidFill>
              <a:headEnd type="arrow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EE8A12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 rot="1731335">
              <a:off x="1002085" y="5317813"/>
              <a:ext cx="22544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Beam-energy scan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(no event selection)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5" name="フリーフォーム 14"/>
            <p:cNvSpPr/>
            <p:nvPr/>
          </p:nvSpPr>
          <p:spPr>
            <a:xfrm>
              <a:off x="1564422" y="4814730"/>
              <a:ext cx="1880983" cy="1291782"/>
            </a:xfrm>
            <a:custGeom>
              <a:avLst/>
              <a:gdLst>
                <a:gd name="connsiteX0" fmla="*/ 0 w 2277687"/>
                <a:gd name="connsiteY0" fmla="*/ 0 h 906087"/>
                <a:gd name="connsiteX1" fmla="*/ 1363287 w 2277687"/>
                <a:gd name="connsiteY1" fmla="*/ 315884 h 906087"/>
                <a:gd name="connsiteX2" fmla="*/ 2277687 w 2277687"/>
                <a:gd name="connsiteY2" fmla="*/ 906087 h 906087"/>
                <a:gd name="connsiteX0" fmla="*/ 0 w 2277687"/>
                <a:gd name="connsiteY0" fmla="*/ 0 h 906087"/>
                <a:gd name="connsiteX1" fmla="*/ 1212601 w 2277687"/>
                <a:gd name="connsiteY1" fmla="*/ 216131 h 906087"/>
                <a:gd name="connsiteX2" fmla="*/ 2277687 w 2277687"/>
                <a:gd name="connsiteY2" fmla="*/ 906087 h 906087"/>
                <a:gd name="connsiteX0" fmla="*/ 0 w 2277687"/>
                <a:gd name="connsiteY0" fmla="*/ 0 h 906087"/>
                <a:gd name="connsiteX1" fmla="*/ 1212601 w 2277687"/>
                <a:gd name="connsiteY1" fmla="*/ 216131 h 906087"/>
                <a:gd name="connsiteX2" fmla="*/ 2277687 w 2277687"/>
                <a:gd name="connsiteY2" fmla="*/ 906087 h 906087"/>
                <a:gd name="connsiteX0" fmla="*/ 0 w 3276686"/>
                <a:gd name="connsiteY0" fmla="*/ 0 h 878860"/>
                <a:gd name="connsiteX1" fmla="*/ 2211600 w 3276686"/>
                <a:gd name="connsiteY1" fmla="*/ 188904 h 878860"/>
                <a:gd name="connsiteX2" fmla="*/ 3276686 w 3276686"/>
                <a:gd name="connsiteY2" fmla="*/ 878860 h 878860"/>
                <a:gd name="connsiteX0" fmla="*/ 0 w 3276686"/>
                <a:gd name="connsiteY0" fmla="*/ 0 h 878860"/>
                <a:gd name="connsiteX1" fmla="*/ 2211600 w 3276686"/>
                <a:gd name="connsiteY1" fmla="*/ 188904 h 878860"/>
                <a:gd name="connsiteX2" fmla="*/ 3276686 w 3276686"/>
                <a:gd name="connsiteY2" fmla="*/ 878860 h 878860"/>
                <a:gd name="connsiteX0" fmla="*/ 0 w 3276686"/>
                <a:gd name="connsiteY0" fmla="*/ 0 h 878860"/>
                <a:gd name="connsiteX1" fmla="*/ 2067008 w 3276686"/>
                <a:gd name="connsiteY1" fmla="*/ 172569 h 878860"/>
                <a:gd name="connsiteX2" fmla="*/ 3276686 w 3276686"/>
                <a:gd name="connsiteY2" fmla="*/ 878860 h 878860"/>
                <a:gd name="connsiteX0" fmla="*/ 0 w 2961212"/>
                <a:gd name="connsiteY0" fmla="*/ 0 h 764509"/>
                <a:gd name="connsiteX1" fmla="*/ 2067008 w 2961212"/>
                <a:gd name="connsiteY1" fmla="*/ 172569 h 764509"/>
                <a:gd name="connsiteX2" fmla="*/ 2961212 w 2961212"/>
                <a:gd name="connsiteY2" fmla="*/ 764509 h 764509"/>
                <a:gd name="connsiteX0" fmla="*/ 0 w 2961212"/>
                <a:gd name="connsiteY0" fmla="*/ 0 h 764509"/>
                <a:gd name="connsiteX1" fmla="*/ 2067008 w 2961212"/>
                <a:gd name="connsiteY1" fmla="*/ 172569 h 764509"/>
                <a:gd name="connsiteX2" fmla="*/ 2961212 w 2961212"/>
                <a:gd name="connsiteY2" fmla="*/ 764509 h 764509"/>
                <a:gd name="connsiteX0" fmla="*/ 0 w 2974357"/>
                <a:gd name="connsiteY0" fmla="*/ 0 h 846189"/>
                <a:gd name="connsiteX1" fmla="*/ 2067008 w 2974357"/>
                <a:gd name="connsiteY1" fmla="*/ 172569 h 846189"/>
                <a:gd name="connsiteX2" fmla="*/ 2974357 w 2974357"/>
                <a:gd name="connsiteY2" fmla="*/ 846189 h 846189"/>
                <a:gd name="connsiteX0" fmla="*/ 0 w 2974357"/>
                <a:gd name="connsiteY0" fmla="*/ 0 h 846189"/>
                <a:gd name="connsiteX1" fmla="*/ 2067008 w 2974357"/>
                <a:gd name="connsiteY1" fmla="*/ 172569 h 846189"/>
                <a:gd name="connsiteX2" fmla="*/ 2974357 w 2974357"/>
                <a:gd name="connsiteY2" fmla="*/ 846189 h 846189"/>
                <a:gd name="connsiteX0" fmla="*/ 0 w 2974357"/>
                <a:gd name="connsiteY0" fmla="*/ 0 h 846189"/>
                <a:gd name="connsiteX1" fmla="*/ 2132731 w 2974357"/>
                <a:gd name="connsiteY1" fmla="*/ 199795 h 846189"/>
                <a:gd name="connsiteX2" fmla="*/ 2974357 w 2974357"/>
                <a:gd name="connsiteY2" fmla="*/ 846189 h 84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74357" h="846189">
                  <a:moveTo>
                    <a:pt x="0" y="0"/>
                  </a:moveTo>
                  <a:cubicBezTo>
                    <a:pt x="534369" y="24534"/>
                    <a:pt x="1637005" y="58764"/>
                    <a:pt x="2132731" y="199795"/>
                  </a:cubicBezTo>
                  <a:cubicBezTo>
                    <a:pt x="2628457" y="340827"/>
                    <a:pt x="2772687" y="593923"/>
                    <a:pt x="2974357" y="846189"/>
                  </a:cubicBezTo>
                </a:path>
              </a:pathLst>
            </a:custGeom>
            <a:noFill/>
            <a:ln w="31750">
              <a:solidFill>
                <a:srgbClr val="FFCCFF"/>
              </a:solidFill>
              <a:headEnd type="arrow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cxnSp>
          <p:nvCxnSpPr>
            <p:cNvPr id="16" name="直線矢印コネクタ 15"/>
            <p:cNvCxnSpPr/>
            <p:nvPr/>
          </p:nvCxnSpPr>
          <p:spPr>
            <a:xfrm flipV="1">
              <a:off x="3021186" y="5591060"/>
              <a:ext cx="208625" cy="543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テキスト ボックス 16"/>
            <p:cNvSpPr txBox="1"/>
            <p:nvPr/>
          </p:nvSpPr>
          <p:spPr>
            <a:xfrm rot="1486114">
              <a:off x="1803562" y="4647763"/>
              <a:ext cx="21759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CFF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Baryon-rich events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cxnSp>
          <p:nvCxnSpPr>
            <p:cNvPr id="18" name="直線矢印コネクタ 17"/>
            <p:cNvCxnSpPr/>
            <p:nvPr/>
          </p:nvCxnSpPr>
          <p:spPr>
            <a:xfrm flipV="1">
              <a:off x="2768210" y="5318631"/>
              <a:ext cx="320187" cy="6251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矢印コネクタ 20"/>
            <p:cNvCxnSpPr/>
            <p:nvPr/>
          </p:nvCxnSpPr>
          <p:spPr>
            <a:xfrm flipV="1">
              <a:off x="2403535" y="5053795"/>
              <a:ext cx="338480" cy="5245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FFFFFF&lt;/fcolor&gt;&#10;  &lt;bcolor&gt;FFFFFFFF&lt;/bcolor&gt;&#10;  &lt;transparent&gt;True&lt;/transparent&gt;&#10;  &lt;resolution&gt;1800&lt;/resolution&gt;&#10;  &lt;imageh&gt;169&lt;/imageh&gt;&#10;  &lt;imagew&gt;169&lt;/imagew&gt;&#10;  &lt;scale&gt;50&lt;/scale&gt;&#10;  &lt;cursor&gt;17&lt;/cursor&gt;&#10;&lt;/TeXTeX&gt;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284" y="4492123"/>
              <a:ext cx="260940" cy="260940"/>
            </a:xfrm>
            <a:prstGeom prst="rect">
              <a:avLst/>
            </a:prstGeom>
          </p:spPr>
        </p:pic>
        <p:pic>
          <p:nvPicPr>
            <p:cNvPr id="23" name="TexTeXPicture" descr="&lt;?xml version=&quot;1.0&quot; encoding=&quot;utf-16&quot;?&gt;&#10;&lt;TeXTeX&gt;&#10;  &lt;preamble&gt;\documentclass{jarticle}&#10;\usepackage{amsmath}&#10;\pagestyle{empty}&lt;/preamble&gt;&#10;  &lt;body&gt;\begin{align*} &#10;\mu&#10;\end{align*}&lt;/body&gt;&#10;  &lt;fcolor&gt;FFFFFFFF&lt;/fcolor&gt;&#10;  &lt;bcolor&gt;FFFFFFFF&lt;/bcolor&gt;&#10;  &lt;transparent&gt;True&lt;/transparent&gt;&#10;  &lt;resolution&gt;1800&lt;/resolution&gt;&#10;  &lt;imageh&gt;160&lt;/imageh&gt;&#10;  &lt;imagew&gt;135&lt;/imagew&gt;&#10;  &lt;scale&gt;50&lt;/scale&gt;&#10;  &lt;cursor&gt;19&lt;/cursor&gt;&#10;&lt;/TeXTeX&g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907" y="6190570"/>
              <a:ext cx="224256" cy="265785"/>
            </a:xfrm>
            <a:prstGeom prst="rect">
              <a:avLst/>
            </a:prstGeom>
          </p:spPr>
        </p:pic>
      </p:grpSp>
      <p:grpSp>
        <p:nvGrpSpPr>
          <p:cNvPr id="20" name="グループ化 19"/>
          <p:cNvGrpSpPr/>
          <p:nvPr/>
        </p:nvGrpSpPr>
        <p:grpSpPr>
          <a:xfrm>
            <a:off x="4844471" y="3489686"/>
            <a:ext cx="4048009" cy="3256894"/>
            <a:chOff x="4844471" y="3489686"/>
            <a:chExt cx="4048009" cy="3256894"/>
          </a:xfrm>
        </p:grpSpPr>
        <p:pic>
          <p:nvPicPr>
            <p:cNvPr id="24" name="図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90527" y="3989768"/>
              <a:ext cx="2949150" cy="2756812"/>
            </a:xfrm>
            <a:prstGeom prst="rect">
              <a:avLst/>
            </a:prstGeom>
          </p:spPr>
        </p:pic>
        <p:sp>
          <p:nvSpPr>
            <p:cNvPr id="25" name="テキスト ボックス 24"/>
            <p:cNvSpPr txBox="1"/>
            <p:nvPr/>
          </p:nvSpPr>
          <p:spPr>
            <a:xfrm>
              <a:off x="5167975" y="3489686"/>
              <a:ext cx="35942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average transverse energy 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26" name="フリーフォーム 25"/>
            <p:cNvSpPr/>
            <p:nvPr/>
          </p:nvSpPr>
          <p:spPr>
            <a:xfrm>
              <a:off x="5971716" y="5318631"/>
              <a:ext cx="1928337" cy="1273042"/>
            </a:xfrm>
            <a:custGeom>
              <a:avLst/>
              <a:gdLst>
                <a:gd name="connsiteX0" fmla="*/ 6759 w 1719181"/>
                <a:gd name="connsiteY0" fmla="*/ 1064030 h 1098322"/>
                <a:gd name="connsiteX1" fmla="*/ 15072 w 1719181"/>
                <a:gd name="connsiteY1" fmla="*/ 1005840 h 1098322"/>
                <a:gd name="connsiteX2" fmla="*/ 139763 w 1719181"/>
                <a:gd name="connsiteY2" fmla="*/ 274320 h 1098322"/>
                <a:gd name="connsiteX3" fmla="*/ 306017 w 1719181"/>
                <a:gd name="connsiteY3" fmla="*/ 108066 h 1098322"/>
                <a:gd name="connsiteX4" fmla="*/ 705028 w 1719181"/>
                <a:gd name="connsiteY4" fmla="*/ 290946 h 1098322"/>
                <a:gd name="connsiteX5" fmla="*/ 1253668 w 1719181"/>
                <a:gd name="connsiteY5" fmla="*/ 191193 h 1098322"/>
                <a:gd name="connsiteX6" fmla="*/ 1719181 w 1719181"/>
                <a:gd name="connsiteY6" fmla="*/ 0 h 1098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9181" h="1098322">
                  <a:moveTo>
                    <a:pt x="6759" y="1064030"/>
                  </a:moveTo>
                  <a:cubicBezTo>
                    <a:pt x="-168" y="1100744"/>
                    <a:pt x="-7095" y="1137458"/>
                    <a:pt x="15072" y="1005840"/>
                  </a:cubicBezTo>
                  <a:cubicBezTo>
                    <a:pt x="37239" y="874222"/>
                    <a:pt x="91272" y="423949"/>
                    <a:pt x="139763" y="274320"/>
                  </a:cubicBezTo>
                  <a:cubicBezTo>
                    <a:pt x="188254" y="124691"/>
                    <a:pt x="211806" y="105295"/>
                    <a:pt x="306017" y="108066"/>
                  </a:cubicBezTo>
                  <a:cubicBezTo>
                    <a:pt x="400228" y="110837"/>
                    <a:pt x="547086" y="277091"/>
                    <a:pt x="705028" y="290946"/>
                  </a:cubicBezTo>
                  <a:cubicBezTo>
                    <a:pt x="862970" y="304800"/>
                    <a:pt x="1084643" y="239684"/>
                    <a:pt x="1253668" y="191193"/>
                  </a:cubicBezTo>
                  <a:cubicBezTo>
                    <a:pt x="1422693" y="142702"/>
                    <a:pt x="1570937" y="71351"/>
                    <a:pt x="1719181" y="0"/>
                  </a:cubicBezTo>
                </a:path>
              </a:pathLst>
            </a:custGeom>
            <a:noFill/>
            <a:ln w="57150">
              <a:solidFill>
                <a:srgbClr val="00206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4844471" y="5750293"/>
              <a:ext cx="1135082" cy="783193"/>
            </a:xfrm>
            <a:prstGeom prst="wedgeRoundRectCallout">
              <a:avLst>
                <a:gd name="adj1" fmla="val 61892"/>
                <a:gd name="adj2" fmla="val -58079"/>
                <a:gd name="adj3" fmla="val 16667"/>
              </a:avLst>
            </a:prstGeom>
            <a:solidFill>
              <a:srgbClr val="268496">
                <a:alpha val="80000"/>
              </a:srgb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faster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increase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6799295" y="3981443"/>
              <a:ext cx="2093185" cy="1055608"/>
            </a:xfrm>
            <a:prstGeom prst="wedgeRoundRectCallout">
              <a:avLst>
                <a:gd name="adj1" fmla="val -45058"/>
                <a:gd name="adj2" fmla="val 103006"/>
                <a:gd name="adj3" fmla="val 16667"/>
              </a:avLst>
            </a:prstGeom>
            <a:solidFill>
              <a:srgbClr val="268496">
                <a:alpha val="80000"/>
              </a:srgb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non-monotonic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behavior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as evidence of 1st. </a:t>
              </a:r>
              <a:r>
                <a:rPr kumimoji="1" lang="en-US" altLang="ja-JP" sz="1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tr</a:t>
              </a:r>
              <a:r>
                <a:rPr kumimoji="1" lang="en-US" altLang="ja-JP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?</a:t>
              </a:r>
            </a:p>
          </p:txBody>
        </p:sp>
        <p:pic>
          <p:nvPicPr>
            <p:cNvPr id="29" name="TexTeXPicture" descr="&lt;?xml version=&quot;1.0&quot; encoding=&quot;utf-16&quot;?&gt;&#10;&lt;TeXTeX&gt;&#10;  &lt;preamble&gt;\documentclass{jarticle}&#10;\usepackage{amsmath}&#10;\pagestyle{empty}&lt;/preamble&gt;&#10;  &lt;body&gt;\begin{align*} &#10;\sqrt{s_{NN}}&#10;\end{align*}&lt;/body&gt;&#10;  &lt;fcolor&gt;FF000000&lt;/fcolor&gt;&#10;  &lt;bcolor&gt;FFFFFFFF&lt;/bcolor&gt;&#10;  &lt;transparent&gt;True&lt;/transparent&gt;&#10;  &lt;resolution&gt;1800&lt;/resolution&gt;&#10;  &lt;imageh&gt;249&lt;/imageh&gt;&#10;  &lt;imagew&gt;673&lt;/imagew&gt;&#10;  &lt;scale&gt;50&lt;/scale&gt;&#10;  &lt;cursor&gt;29&lt;/cursor&gt;&#10;&lt;/TeXTeX&g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8992" y="6141890"/>
              <a:ext cx="781235" cy="289045"/>
            </a:xfrm>
            <a:prstGeom prst="rect">
              <a:avLst/>
            </a:prstGeom>
          </p:spPr>
        </p:pic>
        <p:sp>
          <p:nvSpPr>
            <p:cNvPr id="30" name="テキスト ボックス 29"/>
            <p:cNvSpPr txBox="1"/>
            <p:nvPr/>
          </p:nvSpPr>
          <p:spPr>
            <a:xfrm>
              <a:off x="6518010" y="5627209"/>
              <a:ext cx="139159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Baryon-rich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events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sp>
        <p:nvSpPr>
          <p:cNvPr id="22" name="下矢印 21"/>
          <p:cNvSpPr/>
          <p:nvPr/>
        </p:nvSpPr>
        <p:spPr>
          <a:xfrm>
            <a:off x="5833917" y="2051556"/>
            <a:ext cx="1368186" cy="431662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390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四角形吹き出し 217"/>
          <p:cNvSpPr/>
          <p:nvPr/>
        </p:nvSpPr>
        <p:spPr>
          <a:xfrm>
            <a:off x="6674932" y="3730834"/>
            <a:ext cx="2357470" cy="2175687"/>
          </a:xfrm>
          <a:prstGeom prst="wedgeRectCallout">
            <a:avLst>
              <a:gd name="adj1" fmla="val -67597"/>
              <a:gd name="adj2" fmla="val -20194"/>
            </a:avLst>
          </a:prstGeom>
          <a:solidFill>
            <a:schemeClr val="tx1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</a:t>
            </a:r>
            <a:r>
              <a:rPr kumimoji="1" lang="en-US" altLang="ja-JP" dirty="0" smtClean="0"/>
              <a:t>epton &amp; Photon:</a:t>
            </a:r>
            <a:br>
              <a:rPr kumimoji="1" lang="en-US" altLang="ja-JP" dirty="0" smtClean="0"/>
            </a:br>
            <a:r>
              <a:rPr kumimoji="1" lang="en-US" altLang="ja-JP" dirty="0" smtClean="0"/>
              <a:t>Hierarchical Observation</a:t>
            </a:r>
            <a:endParaRPr kumimoji="1" lang="ja-JP" altLang="en-US" dirty="0"/>
          </a:p>
        </p:txBody>
      </p:sp>
      <p:pic>
        <p:nvPicPr>
          <p:cNvPr id="109" name="図 108"/>
          <p:cNvPicPr>
            <a:picLocks noChangeAspect="1"/>
          </p:cNvPicPr>
          <p:nvPr/>
        </p:nvPicPr>
        <p:blipFill rotWithShape="1">
          <a:blip r:embed="rId2"/>
          <a:srcRect l="30808" t="25984" r="29847" b="24236"/>
          <a:stretch/>
        </p:blipFill>
        <p:spPr>
          <a:xfrm>
            <a:off x="683209" y="1463805"/>
            <a:ext cx="2848125" cy="2402330"/>
          </a:xfrm>
          <a:prstGeom prst="rect">
            <a:avLst/>
          </a:prstGeom>
        </p:spPr>
      </p:pic>
      <p:sp>
        <p:nvSpPr>
          <p:cNvPr id="110" name="右矢印 109"/>
          <p:cNvSpPr/>
          <p:nvPr/>
        </p:nvSpPr>
        <p:spPr>
          <a:xfrm>
            <a:off x="2808907" y="2517729"/>
            <a:ext cx="2995748" cy="585443"/>
          </a:xfrm>
          <a:prstGeom prst="rightArrow">
            <a:avLst>
              <a:gd name="adj1" fmla="val 50000"/>
              <a:gd name="adj2" fmla="val 157101"/>
            </a:avLst>
          </a:prstGeom>
          <a:gradFill flip="none" rotWithShape="1">
            <a:gsLst>
              <a:gs pos="0">
                <a:srgbClr val="FFFF00">
                  <a:lumMod val="98000"/>
                  <a:lumOff val="2000"/>
                  <a:alpha val="0"/>
                </a:srgbClr>
              </a:gs>
              <a:gs pos="16000">
                <a:srgbClr val="FFFF00">
                  <a:lumMod val="98000"/>
                  <a:lumOff val="2000"/>
                </a:srgbClr>
              </a:gs>
              <a:gs pos="50000">
                <a:srgbClr val="FFFF00"/>
              </a:gs>
              <a:gs pos="100000">
                <a:srgbClr val="FFFF00">
                  <a:lumMod val="99000"/>
                </a:srgbClr>
              </a:gs>
            </a:gsLst>
            <a:lin ang="0" scaled="1"/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1" name="テキスト ボックス 110"/>
          <p:cNvSpPr txBox="1"/>
          <p:nvPr/>
        </p:nvSpPr>
        <p:spPr>
          <a:xfrm>
            <a:off x="5788612" y="2568230"/>
            <a:ext cx="13882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FFFF00"/>
                </a:solidFill>
                <a:latin typeface="Calibri" panose="020F0502020204030204"/>
                <a:ea typeface="游ゴシック" panose="020B0400000000000000" pitchFamily="50" charset="-128"/>
              </a:rPr>
              <a:t>photons</a:t>
            </a:r>
            <a:endParaRPr lang="ja-JP" altLang="en-US" sz="2800" dirty="0">
              <a:solidFill>
                <a:srgbClr val="FFFF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12" name="右矢印 111"/>
          <p:cNvSpPr/>
          <p:nvPr/>
        </p:nvSpPr>
        <p:spPr>
          <a:xfrm>
            <a:off x="1982369" y="2072599"/>
            <a:ext cx="2773664" cy="585443"/>
          </a:xfrm>
          <a:prstGeom prst="rightArrow">
            <a:avLst>
              <a:gd name="adj1" fmla="val 50000"/>
              <a:gd name="adj2" fmla="val 157101"/>
            </a:avLst>
          </a:prstGeom>
          <a:gradFill flip="none" rotWithShape="1">
            <a:gsLst>
              <a:gs pos="0">
                <a:srgbClr val="002060">
                  <a:alpha val="0"/>
                </a:srgbClr>
              </a:gs>
              <a:gs pos="16000">
                <a:srgbClr val="002060"/>
              </a:gs>
              <a:gs pos="50000">
                <a:srgbClr val="002060"/>
              </a:gs>
              <a:gs pos="100000">
                <a:srgbClr val="002060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3" name="テキスト ボックス 112"/>
          <p:cNvSpPr txBox="1"/>
          <p:nvPr/>
        </p:nvSpPr>
        <p:spPr>
          <a:xfrm>
            <a:off x="4392201" y="1731493"/>
            <a:ext cx="28335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latin typeface="Calibri" panose="020F0502020204030204"/>
                <a:ea typeface="游ゴシック" panose="020B0400000000000000" pitchFamily="50" charset="-128"/>
              </a:rPr>
              <a:t>gravitational wave</a:t>
            </a:r>
            <a:endParaRPr lang="ja-JP" altLang="en-US" sz="2800" dirty="0"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14" name="円/楕円 6"/>
          <p:cNvSpPr>
            <a:spLocks noChangeAspect="1"/>
          </p:cNvSpPr>
          <p:nvPr/>
        </p:nvSpPr>
        <p:spPr>
          <a:xfrm>
            <a:off x="2020552" y="5091468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15" name="円/楕円 7"/>
          <p:cNvSpPr>
            <a:spLocks noChangeAspect="1"/>
          </p:cNvSpPr>
          <p:nvPr/>
        </p:nvSpPr>
        <p:spPr>
          <a:xfrm>
            <a:off x="2178209" y="5346839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16" name="円/楕円 8"/>
          <p:cNvSpPr>
            <a:spLocks noChangeAspect="1"/>
          </p:cNvSpPr>
          <p:nvPr/>
        </p:nvSpPr>
        <p:spPr>
          <a:xfrm>
            <a:off x="2449019" y="557459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17" name="円/楕円 9"/>
          <p:cNvSpPr>
            <a:spLocks noChangeAspect="1"/>
          </p:cNvSpPr>
          <p:nvPr/>
        </p:nvSpPr>
        <p:spPr>
          <a:xfrm>
            <a:off x="2275924" y="5091468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18" name="円/楕円 10"/>
          <p:cNvSpPr>
            <a:spLocks noChangeAspect="1"/>
          </p:cNvSpPr>
          <p:nvPr/>
        </p:nvSpPr>
        <p:spPr>
          <a:xfrm>
            <a:off x="2568714" y="5361736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19" name="円/楕円 11"/>
          <p:cNvSpPr>
            <a:spLocks noChangeAspect="1"/>
          </p:cNvSpPr>
          <p:nvPr/>
        </p:nvSpPr>
        <p:spPr>
          <a:xfrm>
            <a:off x="2651796" y="5576828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0" name="円/楕円 12"/>
          <p:cNvSpPr>
            <a:spLocks noChangeAspect="1"/>
          </p:cNvSpPr>
          <p:nvPr/>
        </p:nvSpPr>
        <p:spPr>
          <a:xfrm>
            <a:off x="2678699" y="5293816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1" name="円/楕円 13"/>
          <p:cNvSpPr>
            <a:spLocks noChangeAspect="1"/>
          </p:cNvSpPr>
          <p:nvPr/>
        </p:nvSpPr>
        <p:spPr>
          <a:xfrm>
            <a:off x="2368453" y="5359168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2" name="円/楕円 14"/>
          <p:cNvSpPr>
            <a:spLocks noChangeAspect="1"/>
          </p:cNvSpPr>
          <p:nvPr/>
        </p:nvSpPr>
        <p:spPr>
          <a:xfrm>
            <a:off x="2402237" y="5762140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3" name="円/楕円 15"/>
          <p:cNvSpPr>
            <a:spLocks noChangeAspect="1"/>
          </p:cNvSpPr>
          <p:nvPr/>
        </p:nvSpPr>
        <p:spPr>
          <a:xfrm>
            <a:off x="2036653" y="4865860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4" name="円/楕円 16"/>
          <p:cNvSpPr>
            <a:spLocks noChangeAspect="1"/>
          </p:cNvSpPr>
          <p:nvPr/>
        </p:nvSpPr>
        <p:spPr>
          <a:xfrm>
            <a:off x="2508255" y="5395152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5" name="円/楕円 17"/>
          <p:cNvSpPr>
            <a:spLocks noChangeAspect="1"/>
          </p:cNvSpPr>
          <p:nvPr/>
        </p:nvSpPr>
        <p:spPr>
          <a:xfrm>
            <a:off x="2292950" y="4788887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6" name="円/楕円 18"/>
          <p:cNvSpPr>
            <a:spLocks noChangeAspect="1"/>
          </p:cNvSpPr>
          <p:nvPr/>
        </p:nvSpPr>
        <p:spPr>
          <a:xfrm>
            <a:off x="2430404" y="4935134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7" name="円/楕円 19"/>
          <p:cNvSpPr>
            <a:spLocks noChangeAspect="1"/>
          </p:cNvSpPr>
          <p:nvPr/>
        </p:nvSpPr>
        <p:spPr>
          <a:xfrm>
            <a:off x="2551437" y="5100674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8" name="円/楕円 20"/>
          <p:cNvSpPr>
            <a:spLocks noChangeAspect="1"/>
          </p:cNvSpPr>
          <p:nvPr/>
        </p:nvSpPr>
        <p:spPr>
          <a:xfrm>
            <a:off x="2695041" y="5454434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9" name="円/楕円 21"/>
          <p:cNvSpPr>
            <a:spLocks noChangeAspect="1"/>
          </p:cNvSpPr>
          <p:nvPr/>
        </p:nvSpPr>
        <p:spPr>
          <a:xfrm>
            <a:off x="1942442" y="5127190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0" name="円/楕円 22"/>
          <p:cNvSpPr>
            <a:spLocks noChangeAspect="1"/>
          </p:cNvSpPr>
          <p:nvPr/>
        </p:nvSpPr>
        <p:spPr>
          <a:xfrm>
            <a:off x="1986591" y="5543042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1" name="円/楕円 23"/>
          <p:cNvSpPr>
            <a:spLocks noChangeAspect="1"/>
          </p:cNvSpPr>
          <p:nvPr/>
        </p:nvSpPr>
        <p:spPr>
          <a:xfrm>
            <a:off x="2344744" y="6027418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2" name="円/楕円 24"/>
          <p:cNvSpPr>
            <a:spLocks noChangeAspect="1"/>
          </p:cNvSpPr>
          <p:nvPr/>
        </p:nvSpPr>
        <p:spPr>
          <a:xfrm>
            <a:off x="2222634" y="4916622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3" name="円/楕円 25"/>
          <p:cNvSpPr>
            <a:spLocks noChangeAspect="1"/>
          </p:cNvSpPr>
          <p:nvPr/>
        </p:nvSpPr>
        <p:spPr>
          <a:xfrm>
            <a:off x="2002612" y="5720204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4" name="円/楕円 26"/>
          <p:cNvSpPr>
            <a:spLocks noChangeAspect="1"/>
          </p:cNvSpPr>
          <p:nvPr/>
        </p:nvSpPr>
        <p:spPr>
          <a:xfrm>
            <a:off x="2245157" y="548977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5" name="円/楕円 27"/>
          <p:cNvSpPr>
            <a:spLocks noChangeAspect="1"/>
          </p:cNvSpPr>
          <p:nvPr/>
        </p:nvSpPr>
        <p:spPr>
          <a:xfrm>
            <a:off x="2106460" y="5590671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6" name="円/楕円 28"/>
          <p:cNvSpPr>
            <a:spLocks noChangeAspect="1"/>
          </p:cNvSpPr>
          <p:nvPr/>
        </p:nvSpPr>
        <p:spPr>
          <a:xfrm>
            <a:off x="2113309" y="5081155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7" name="円/楕円 29"/>
          <p:cNvSpPr>
            <a:spLocks noChangeAspect="1"/>
          </p:cNvSpPr>
          <p:nvPr/>
        </p:nvSpPr>
        <p:spPr>
          <a:xfrm>
            <a:off x="2091755" y="4744198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8" name="円/楕円 30"/>
          <p:cNvSpPr>
            <a:spLocks noChangeAspect="1"/>
          </p:cNvSpPr>
          <p:nvPr/>
        </p:nvSpPr>
        <p:spPr>
          <a:xfrm>
            <a:off x="1918015" y="549406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9" name="円/楕円 32"/>
          <p:cNvSpPr>
            <a:spLocks noChangeAspect="1"/>
          </p:cNvSpPr>
          <p:nvPr/>
        </p:nvSpPr>
        <p:spPr>
          <a:xfrm>
            <a:off x="2150749" y="5950468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0" name="円/楕円 33"/>
          <p:cNvSpPr>
            <a:spLocks noChangeAspect="1"/>
          </p:cNvSpPr>
          <p:nvPr/>
        </p:nvSpPr>
        <p:spPr>
          <a:xfrm>
            <a:off x="1982369" y="4947192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1" name="円/楕円 34"/>
          <p:cNvSpPr>
            <a:spLocks noChangeAspect="1"/>
          </p:cNvSpPr>
          <p:nvPr/>
        </p:nvSpPr>
        <p:spPr>
          <a:xfrm>
            <a:off x="2236178" y="4607069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2" name="円/楕円 35"/>
          <p:cNvSpPr>
            <a:spLocks noChangeAspect="1"/>
          </p:cNvSpPr>
          <p:nvPr/>
        </p:nvSpPr>
        <p:spPr>
          <a:xfrm>
            <a:off x="2335315" y="582020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3" name="円/楕円 36"/>
          <p:cNvSpPr>
            <a:spLocks noChangeAspect="1"/>
          </p:cNvSpPr>
          <p:nvPr/>
        </p:nvSpPr>
        <p:spPr>
          <a:xfrm>
            <a:off x="2529922" y="5909635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4" name="円/楕円 37"/>
          <p:cNvSpPr>
            <a:spLocks noChangeAspect="1"/>
          </p:cNvSpPr>
          <p:nvPr/>
        </p:nvSpPr>
        <p:spPr>
          <a:xfrm>
            <a:off x="2376811" y="473449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5" name="円/楕円 38"/>
          <p:cNvSpPr>
            <a:spLocks noChangeAspect="1"/>
          </p:cNvSpPr>
          <p:nvPr/>
        </p:nvSpPr>
        <p:spPr>
          <a:xfrm>
            <a:off x="2571817" y="4760152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6" name="円/楕円 39"/>
          <p:cNvSpPr>
            <a:spLocks noChangeAspect="1"/>
          </p:cNvSpPr>
          <p:nvPr/>
        </p:nvSpPr>
        <p:spPr>
          <a:xfrm>
            <a:off x="2598544" y="5759416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7" name="円/楕円 40"/>
          <p:cNvSpPr>
            <a:spLocks noChangeAspect="1"/>
          </p:cNvSpPr>
          <p:nvPr/>
        </p:nvSpPr>
        <p:spPr>
          <a:xfrm>
            <a:off x="1921282" y="533794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8" name="円/楕円 41"/>
          <p:cNvSpPr>
            <a:spLocks noChangeAspect="1"/>
          </p:cNvSpPr>
          <p:nvPr/>
        </p:nvSpPr>
        <p:spPr>
          <a:xfrm>
            <a:off x="2664703" y="4949836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9" name="円/楕円 42"/>
          <p:cNvSpPr>
            <a:spLocks noChangeAspect="1"/>
          </p:cNvSpPr>
          <p:nvPr/>
        </p:nvSpPr>
        <p:spPr>
          <a:xfrm>
            <a:off x="2063873" y="5816371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0" name="円/楕円 43"/>
          <p:cNvSpPr>
            <a:spLocks noChangeAspect="1"/>
          </p:cNvSpPr>
          <p:nvPr/>
        </p:nvSpPr>
        <p:spPr>
          <a:xfrm>
            <a:off x="2392038" y="5139002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1" name="円/楕円 44"/>
          <p:cNvSpPr>
            <a:spLocks noChangeAspect="1"/>
          </p:cNvSpPr>
          <p:nvPr/>
        </p:nvSpPr>
        <p:spPr>
          <a:xfrm>
            <a:off x="1766206" y="569509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2" name="円/楕円 45"/>
          <p:cNvSpPr>
            <a:spLocks noChangeAspect="1"/>
          </p:cNvSpPr>
          <p:nvPr/>
        </p:nvSpPr>
        <p:spPr>
          <a:xfrm>
            <a:off x="2253047" y="566641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3" name="円/楕円 46"/>
          <p:cNvSpPr>
            <a:spLocks noChangeAspect="1"/>
          </p:cNvSpPr>
          <p:nvPr/>
        </p:nvSpPr>
        <p:spPr>
          <a:xfrm>
            <a:off x="1149545" y="542920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4" name="円/楕円 47"/>
          <p:cNvSpPr>
            <a:spLocks noChangeAspect="1"/>
          </p:cNvSpPr>
          <p:nvPr/>
        </p:nvSpPr>
        <p:spPr>
          <a:xfrm>
            <a:off x="1626995" y="5538233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5" name="円/楕円 48"/>
          <p:cNvSpPr>
            <a:spLocks noChangeAspect="1"/>
          </p:cNvSpPr>
          <p:nvPr/>
        </p:nvSpPr>
        <p:spPr>
          <a:xfrm>
            <a:off x="1391600" y="5556890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6" name="円/楕円 49"/>
          <p:cNvSpPr>
            <a:spLocks noChangeAspect="1"/>
          </p:cNvSpPr>
          <p:nvPr/>
        </p:nvSpPr>
        <p:spPr>
          <a:xfrm>
            <a:off x="2255705" y="520588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7" name="円/楕円 51"/>
          <p:cNvSpPr>
            <a:spLocks noChangeAspect="1"/>
          </p:cNvSpPr>
          <p:nvPr/>
        </p:nvSpPr>
        <p:spPr>
          <a:xfrm>
            <a:off x="2230134" y="478758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8" name="円/楕円 52"/>
          <p:cNvSpPr>
            <a:spLocks noChangeAspect="1"/>
          </p:cNvSpPr>
          <p:nvPr/>
        </p:nvSpPr>
        <p:spPr>
          <a:xfrm>
            <a:off x="2430173" y="4625601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9" name="円/楕円 53"/>
          <p:cNvSpPr>
            <a:spLocks noChangeAspect="1"/>
          </p:cNvSpPr>
          <p:nvPr/>
        </p:nvSpPr>
        <p:spPr>
          <a:xfrm>
            <a:off x="1717482" y="5950468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0" name="円/楕円 54"/>
          <p:cNvSpPr>
            <a:spLocks noChangeAspect="1"/>
          </p:cNvSpPr>
          <p:nvPr/>
        </p:nvSpPr>
        <p:spPr>
          <a:xfrm>
            <a:off x="1317399" y="4455541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1" name="円/楕円 55"/>
          <p:cNvSpPr>
            <a:spLocks noChangeAspect="1"/>
          </p:cNvSpPr>
          <p:nvPr/>
        </p:nvSpPr>
        <p:spPr>
          <a:xfrm>
            <a:off x="1475056" y="4710912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2" name="円/楕円 56"/>
          <p:cNvSpPr>
            <a:spLocks noChangeAspect="1"/>
          </p:cNvSpPr>
          <p:nvPr/>
        </p:nvSpPr>
        <p:spPr>
          <a:xfrm>
            <a:off x="1745866" y="4938669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3" name="円/楕円 57"/>
          <p:cNvSpPr>
            <a:spLocks noChangeAspect="1"/>
          </p:cNvSpPr>
          <p:nvPr/>
        </p:nvSpPr>
        <p:spPr>
          <a:xfrm>
            <a:off x="1572771" y="4455541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4" name="円/楕円 58"/>
          <p:cNvSpPr>
            <a:spLocks noChangeAspect="1"/>
          </p:cNvSpPr>
          <p:nvPr/>
        </p:nvSpPr>
        <p:spPr>
          <a:xfrm>
            <a:off x="1865561" y="4725808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5" name="円/楕円 59"/>
          <p:cNvSpPr>
            <a:spLocks noChangeAspect="1"/>
          </p:cNvSpPr>
          <p:nvPr/>
        </p:nvSpPr>
        <p:spPr>
          <a:xfrm>
            <a:off x="1948643" y="4940900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6" name="円/楕円 60"/>
          <p:cNvSpPr>
            <a:spLocks noChangeAspect="1"/>
          </p:cNvSpPr>
          <p:nvPr/>
        </p:nvSpPr>
        <p:spPr>
          <a:xfrm>
            <a:off x="1975546" y="4657889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7" name="円/楕円 61"/>
          <p:cNvSpPr>
            <a:spLocks noChangeAspect="1"/>
          </p:cNvSpPr>
          <p:nvPr/>
        </p:nvSpPr>
        <p:spPr>
          <a:xfrm>
            <a:off x="1665300" y="4723241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8" name="円/楕円 62"/>
          <p:cNvSpPr>
            <a:spLocks noChangeAspect="1"/>
          </p:cNvSpPr>
          <p:nvPr/>
        </p:nvSpPr>
        <p:spPr>
          <a:xfrm>
            <a:off x="1699084" y="5126213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9" name="円/楕円 63"/>
          <p:cNvSpPr>
            <a:spLocks noChangeAspect="1"/>
          </p:cNvSpPr>
          <p:nvPr/>
        </p:nvSpPr>
        <p:spPr>
          <a:xfrm>
            <a:off x="1333500" y="4229932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0" name="円/楕円 64"/>
          <p:cNvSpPr>
            <a:spLocks noChangeAspect="1"/>
          </p:cNvSpPr>
          <p:nvPr/>
        </p:nvSpPr>
        <p:spPr>
          <a:xfrm>
            <a:off x="1805102" y="4759225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1" name="円/楕円 65"/>
          <p:cNvSpPr>
            <a:spLocks noChangeAspect="1"/>
          </p:cNvSpPr>
          <p:nvPr/>
        </p:nvSpPr>
        <p:spPr>
          <a:xfrm>
            <a:off x="1589797" y="4152959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2" name="円/楕円 66"/>
          <p:cNvSpPr>
            <a:spLocks noChangeAspect="1"/>
          </p:cNvSpPr>
          <p:nvPr/>
        </p:nvSpPr>
        <p:spPr>
          <a:xfrm>
            <a:off x="1727251" y="429920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3" name="円/楕円 67"/>
          <p:cNvSpPr>
            <a:spLocks noChangeAspect="1"/>
          </p:cNvSpPr>
          <p:nvPr/>
        </p:nvSpPr>
        <p:spPr>
          <a:xfrm>
            <a:off x="1848284" y="4464746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4" name="円/楕円 68"/>
          <p:cNvSpPr>
            <a:spLocks noChangeAspect="1"/>
          </p:cNvSpPr>
          <p:nvPr/>
        </p:nvSpPr>
        <p:spPr>
          <a:xfrm>
            <a:off x="2344744" y="4382836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5" name="円/楕円 69"/>
          <p:cNvSpPr>
            <a:spLocks noChangeAspect="1"/>
          </p:cNvSpPr>
          <p:nvPr/>
        </p:nvSpPr>
        <p:spPr>
          <a:xfrm>
            <a:off x="1239289" y="4491262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6" name="円/楕円 70"/>
          <p:cNvSpPr>
            <a:spLocks noChangeAspect="1"/>
          </p:cNvSpPr>
          <p:nvPr/>
        </p:nvSpPr>
        <p:spPr>
          <a:xfrm>
            <a:off x="1283439" y="4907115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7" name="円/楕円 71"/>
          <p:cNvSpPr>
            <a:spLocks noChangeAspect="1"/>
          </p:cNvSpPr>
          <p:nvPr/>
        </p:nvSpPr>
        <p:spPr>
          <a:xfrm>
            <a:off x="1641591" y="5391490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8" name="円/楕円 72"/>
          <p:cNvSpPr>
            <a:spLocks noChangeAspect="1"/>
          </p:cNvSpPr>
          <p:nvPr/>
        </p:nvSpPr>
        <p:spPr>
          <a:xfrm>
            <a:off x="1519481" y="428069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9" name="円/楕円 73"/>
          <p:cNvSpPr>
            <a:spLocks noChangeAspect="1"/>
          </p:cNvSpPr>
          <p:nvPr/>
        </p:nvSpPr>
        <p:spPr>
          <a:xfrm>
            <a:off x="1299460" y="508427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0" name="円/楕円 74"/>
          <p:cNvSpPr>
            <a:spLocks noChangeAspect="1"/>
          </p:cNvSpPr>
          <p:nvPr/>
        </p:nvSpPr>
        <p:spPr>
          <a:xfrm>
            <a:off x="1542004" y="485384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1" name="円/楕円 75"/>
          <p:cNvSpPr>
            <a:spLocks noChangeAspect="1"/>
          </p:cNvSpPr>
          <p:nvPr/>
        </p:nvSpPr>
        <p:spPr>
          <a:xfrm>
            <a:off x="1403307" y="4954743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2" name="円/楕円 76"/>
          <p:cNvSpPr>
            <a:spLocks noChangeAspect="1"/>
          </p:cNvSpPr>
          <p:nvPr/>
        </p:nvSpPr>
        <p:spPr>
          <a:xfrm>
            <a:off x="1410156" y="4445228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3" name="円/楕円 77"/>
          <p:cNvSpPr>
            <a:spLocks noChangeAspect="1"/>
          </p:cNvSpPr>
          <p:nvPr/>
        </p:nvSpPr>
        <p:spPr>
          <a:xfrm>
            <a:off x="1388602" y="4108271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4" name="円/楕円 78"/>
          <p:cNvSpPr>
            <a:spLocks noChangeAspect="1"/>
          </p:cNvSpPr>
          <p:nvPr/>
        </p:nvSpPr>
        <p:spPr>
          <a:xfrm>
            <a:off x="1214862" y="485813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5" name="円/楕円 79"/>
          <p:cNvSpPr>
            <a:spLocks noChangeAspect="1"/>
          </p:cNvSpPr>
          <p:nvPr/>
        </p:nvSpPr>
        <p:spPr>
          <a:xfrm>
            <a:off x="1992766" y="451823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6" name="円/楕円 80"/>
          <p:cNvSpPr>
            <a:spLocks noChangeAspect="1"/>
          </p:cNvSpPr>
          <p:nvPr/>
        </p:nvSpPr>
        <p:spPr>
          <a:xfrm>
            <a:off x="1447596" y="5314540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7" name="円/楕円 81"/>
          <p:cNvSpPr>
            <a:spLocks noChangeAspect="1"/>
          </p:cNvSpPr>
          <p:nvPr/>
        </p:nvSpPr>
        <p:spPr>
          <a:xfrm>
            <a:off x="1279216" y="431126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8" name="円/楕円 82"/>
          <p:cNvSpPr>
            <a:spLocks noChangeAspect="1"/>
          </p:cNvSpPr>
          <p:nvPr/>
        </p:nvSpPr>
        <p:spPr>
          <a:xfrm>
            <a:off x="1533025" y="3971142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9" name="円/楕円 83"/>
          <p:cNvSpPr>
            <a:spLocks noChangeAspect="1"/>
          </p:cNvSpPr>
          <p:nvPr/>
        </p:nvSpPr>
        <p:spPr>
          <a:xfrm>
            <a:off x="1632162" y="5184280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0" name="円/楕円 84"/>
          <p:cNvSpPr>
            <a:spLocks noChangeAspect="1"/>
          </p:cNvSpPr>
          <p:nvPr/>
        </p:nvSpPr>
        <p:spPr>
          <a:xfrm>
            <a:off x="1826769" y="5273708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1" name="円/楕円 85"/>
          <p:cNvSpPr>
            <a:spLocks noChangeAspect="1"/>
          </p:cNvSpPr>
          <p:nvPr/>
        </p:nvSpPr>
        <p:spPr>
          <a:xfrm>
            <a:off x="1673658" y="409856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2" name="円/楕円 86"/>
          <p:cNvSpPr>
            <a:spLocks noChangeAspect="1"/>
          </p:cNvSpPr>
          <p:nvPr/>
        </p:nvSpPr>
        <p:spPr>
          <a:xfrm>
            <a:off x="1868664" y="412422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3" name="円/楕円 87"/>
          <p:cNvSpPr>
            <a:spLocks noChangeAspect="1"/>
          </p:cNvSpPr>
          <p:nvPr/>
        </p:nvSpPr>
        <p:spPr>
          <a:xfrm>
            <a:off x="1895391" y="5123489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4" name="円/楕円 88"/>
          <p:cNvSpPr>
            <a:spLocks noChangeAspect="1"/>
          </p:cNvSpPr>
          <p:nvPr/>
        </p:nvSpPr>
        <p:spPr>
          <a:xfrm>
            <a:off x="1218129" y="4702020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5" name="円/楕円 89"/>
          <p:cNvSpPr>
            <a:spLocks noChangeAspect="1"/>
          </p:cNvSpPr>
          <p:nvPr/>
        </p:nvSpPr>
        <p:spPr>
          <a:xfrm>
            <a:off x="1961550" y="4313909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6" name="円/楕円 90"/>
          <p:cNvSpPr>
            <a:spLocks noChangeAspect="1"/>
          </p:cNvSpPr>
          <p:nvPr/>
        </p:nvSpPr>
        <p:spPr>
          <a:xfrm>
            <a:off x="1360720" y="518044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7" name="円/楕円 91"/>
          <p:cNvSpPr>
            <a:spLocks noChangeAspect="1"/>
          </p:cNvSpPr>
          <p:nvPr/>
        </p:nvSpPr>
        <p:spPr>
          <a:xfrm>
            <a:off x="1688885" y="4503075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8" name="円/楕円 93"/>
          <p:cNvSpPr>
            <a:spLocks noChangeAspect="1"/>
          </p:cNvSpPr>
          <p:nvPr/>
        </p:nvSpPr>
        <p:spPr>
          <a:xfrm>
            <a:off x="2557858" y="4385951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9" name="円/楕円 94"/>
          <p:cNvSpPr>
            <a:spLocks noChangeAspect="1"/>
          </p:cNvSpPr>
          <p:nvPr/>
        </p:nvSpPr>
        <p:spPr>
          <a:xfrm>
            <a:off x="1351843" y="465448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0" name="円/楕円 95"/>
          <p:cNvSpPr>
            <a:spLocks noChangeAspect="1"/>
          </p:cNvSpPr>
          <p:nvPr/>
        </p:nvSpPr>
        <p:spPr>
          <a:xfrm>
            <a:off x="2089373" y="426646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1" name="円/楕円 96"/>
          <p:cNvSpPr>
            <a:spLocks noChangeAspect="1"/>
          </p:cNvSpPr>
          <p:nvPr/>
        </p:nvSpPr>
        <p:spPr>
          <a:xfrm>
            <a:off x="2101588" y="4040636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2" name="円/楕円 97"/>
          <p:cNvSpPr>
            <a:spLocks noChangeAspect="1"/>
          </p:cNvSpPr>
          <p:nvPr/>
        </p:nvSpPr>
        <p:spPr>
          <a:xfrm>
            <a:off x="2143687" y="442114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3" name="円/楕円 98"/>
          <p:cNvSpPr>
            <a:spLocks noChangeAspect="1"/>
          </p:cNvSpPr>
          <p:nvPr/>
        </p:nvSpPr>
        <p:spPr>
          <a:xfrm>
            <a:off x="1570295" y="574514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4" name="円/楕円 99"/>
          <p:cNvSpPr>
            <a:spLocks noChangeAspect="1"/>
          </p:cNvSpPr>
          <p:nvPr/>
        </p:nvSpPr>
        <p:spPr>
          <a:xfrm>
            <a:off x="1526981" y="4151659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5" name="円/楕円 100"/>
          <p:cNvSpPr>
            <a:spLocks noChangeAspect="1"/>
          </p:cNvSpPr>
          <p:nvPr/>
        </p:nvSpPr>
        <p:spPr>
          <a:xfrm>
            <a:off x="1727020" y="398967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7" name="テキスト ボックス 206"/>
          <p:cNvSpPr txBox="1"/>
          <p:nvPr/>
        </p:nvSpPr>
        <p:spPr>
          <a:xfrm>
            <a:off x="4477689" y="4074070"/>
            <a:ext cx="1754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FFFF00"/>
                </a:solidFill>
                <a:latin typeface="Calibri" panose="020F0502020204030204"/>
                <a:ea typeface="游ゴシック" panose="020B0400000000000000" pitchFamily="50" charset="-128"/>
              </a:rPr>
              <a:t>EM probes</a:t>
            </a:r>
            <a:endParaRPr lang="ja-JP" altLang="en-US" sz="2800" dirty="0">
              <a:solidFill>
                <a:srgbClr val="FFFF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08" name="右矢印 207"/>
          <p:cNvSpPr/>
          <p:nvPr/>
        </p:nvSpPr>
        <p:spPr>
          <a:xfrm>
            <a:off x="2808907" y="4860353"/>
            <a:ext cx="2995748" cy="585443"/>
          </a:xfrm>
          <a:prstGeom prst="rightArrow">
            <a:avLst>
              <a:gd name="adj1" fmla="val 50000"/>
              <a:gd name="adj2" fmla="val 157101"/>
            </a:avLst>
          </a:prstGeom>
          <a:gradFill flip="none" rotWithShape="1">
            <a:gsLst>
              <a:gs pos="0">
                <a:srgbClr val="9F2936">
                  <a:satMod val="103000"/>
                  <a:lumMod val="102000"/>
                  <a:tint val="94000"/>
                  <a:alpha val="0"/>
                </a:srgbClr>
              </a:gs>
              <a:gs pos="16000">
                <a:srgbClr val="9F2936">
                  <a:satMod val="103000"/>
                  <a:lumMod val="102000"/>
                  <a:tint val="94000"/>
                </a:srgbClr>
              </a:gs>
              <a:gs pos="50000">
                <a:srgbClr val="9F2936">
                  <a:satMod val="110000"/>
                  <a:lumMod val="100000"/>
                  <a:shade val="100000"/>
                </a:srgbClr>
              </a:gs>
              <a:gs pos="100000">
                <a:srgbClr val="9F2936">
                  <a:lumMod val="99000"/>
                  <a:satMod val="120000"/>
                  <a:shade val="78000"/>
                </a:srgbClr>
              </a:gs>
            </a:gsLst>
            <a:lin ang="0" scaled="1"/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9" name="テキスト ボックス 208"/>
          <p:cNvSpPr txBox="1"/>
          <p:nvPr/>
        </p:nvSpPr>
        <p:spPr>
          <a:xfrm>
            <a:off x="3313385" y="5378662"/>
            <a:ext cx="3289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FFCCFF"/>
                </a:solidFill>
                <a:latin typeface="Calibri" panose="020F0502020204030204"/>
                <a:ea typeface="游ゴシック" panose="020B0400000000000000" pitchFamily="50" charset="-128"/>
              </a:rPr>
              <a:t>hadronic observables</a:t>
            </a:r>
            <a:endParaRPr lang="ja-JP" altLang="en-US" sz="2800" dirty="0">
              <a:solidFill>
                <a:srgbClr val="FFCCFF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14" name="テキスト ボックス 213"/>
          <p:cNvSpPr txBox="1"/>
          <p:nvPr/>
        </p:nvSpPr>
        <p:spPr>
          <a:xfrm>
            <a:off x="713790" y="3354427"/>
            <a:ext cx="2601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Time scale: </a:t>
            </a:r>
            <a:r>
              <a:rPr kumimoji="1" lang="en-US" altLang="ja-JP" sz="24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10</a:t>
            </a:r>
            <a:r>
              <a:rPr kumimoji="1" lang="en-US" altLang="ja-JP" sz="2400" baseline="300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-1</a:t>
            </a:r>
            <a:r>
              <a:rPr kumimoji="1" lang="en-US" altLang="ja-JP" sz="24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s</a:t>
            </a:r>
            <a:endParaRPr kumimoji="1" lang="ja-JP" altLang="en-US" sz="2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15" name="テキスト ボックス 214"/>
          <p:cNvSpPr txBox="1"/>
          <p:nvPr/>
        </p:nvSpPr>
        <p:spPr>
          <a:xfrm>
            <a:off x="563143" y="5889427"/>
            <a:ext cx="2630848" cy="461665"/>
          </a:xfrm>
          <a:prstGeom prst="rect">
            <a:avLst/>
          </a:prstGeom>
          <a:solidFill>
            <a:srgbClr val="104258">
              <a:alpha val="65000"/>
            </a:srgb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time scale: 10</a:t>
            </a:r>
            <a:r>
              <a:rPr kumimoji="1" lang="en-US" altLang="ja-JP" sz="2400" baseline="300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-22</a:t>
            </a:r>
            <a:r>
              <a:rPr kumimoji="1" lang="en-US" altLang="ja-JP" sz="24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s</a:t>
            </a:r>
            <a:endParaRPr kumimoji="1" lang="ja-JP" altLang="en-US" sz="2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217" name="図 2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979" y="4201266"/>
            <a:ext cx="2170922" cy="1638703"/>
          </a:xfrm>
          <a:prstGeom prst="rect">
            <a:avLst/>
          </a:prstGeom>
        </p:spPr>
      </p:pic>
      <p:sp>
        <p:nvSpPr>
          <p:cNvPr id="219" name="テキスト ボックス 218"/>
          <p:cNvSpPr txBox="1"/>
          <p:nvPr/>
        </p:nvSpPr>
        <p:spPr>
          <a:xfrm>
            <a:off x="6872189" y="3754823"/>
            <a:ext cx="2018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accent5">
                    <a:lumMod val="50000"/>
                  </a:schemeClr>
                </a:solidFill>
              </a:rPr>
              <a:t>di-lepton yield</a:t>
            </a:r>
            <a:endParaRPr kumimoji="1" lang="ja-JP" alt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0" name="右矢印 219"/>
          <p:cNvSpPr/>
          <p:nvPr/>
        </p:nvSpPr>
        <p:spPr>
          <a:xfrm>
            <a:off x="1766206" y="4399739"/>
            <a:ext cx="2995748" cy="585443"/>
          </a:xfrm>
          <a:prstGeom prst="rightArrow">
            <a:avLst>
              <a:gd name="adj1" fmla="val 50000"/>
              <a:gd name="adj2" fmla="val 157101"/>
            </a:avLst>
          </a:prstGeom>
          <a:gradFill flip="none" rotWithShape="1">
            <a:gsLst>
              <a:gs pos="0">
                <a:srgbClr val="FFFF00">
                  <a:lumMod val="98000"/>
                  <a:lumOff val="2000"/>
                  <a:alpha val="0"/>
                </a:srgbClr>
              </a:gs>
              <a:gs pos="16000">
                <a:srgbClr val="FFFF00">
                  <a:lumMod val="98000"/>
                  <a:lumOff val="2000"/>
                </a:srgbClr>
              </a:gs>
              <a:gs pos="50000">
                <a:srgbClr val="FFFF00"/>
              </a:gs>
              <a:gs pos="100000">
                <a:srgbClr val="FFFF00">
                  <a:lumMod val="99000"/>
                </a:srgbClr>
              </a:gs>
            </a:gsLst>
            <a:lin ang="0" scaled="1"/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18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Fluctuations &amp; QCD Critical Point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20" y="1293327"/>
            <a:ext cx="4164336" cy="394290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178" y="1218277"/>
            <a:ext cx="3709358" cy="272917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813538" y="4011862"/>
            <a:ext cx="39336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/>
              <a:t>Is</a:t>
            </a:r>
            <a:r>
              <a:rPr kumimoji="1" lang="en-US" altLang="ja-JP" sz="2800" dirty="0" smtClean="0"/>
              <a:t> the signal of QCD-CP indicated in fluctuation observables??</a:t>
            </a:r>
            <a:endParaRPr kumimoji="1" lang="ja-JP" altLang="en-US" sz="2800" dirty="0"/>
          </a:p>
        </p:txBody>
      </p:sp>
      <p:grpSp>
        <p:nvGrpSpPr>
          <p:cNvPr id="9" name="グループ化 8"/>
          <p:cNvGrpSpPr/>
          <p:nvPr/>
        </p:nvGrpSpPr>
        <p:grpSpPr>
          <a:xfrm>
            <a:off x="249097" y="5499488"/>
            <a:ext cx="8645802" cy="1299085"/>
            <a:chOff x="249097" y="5499488"/>
            <a:chExt cx="8645802" cy="1299085"/>
          </a:xfrm>
        </p:grpSpPr>
        <p:sp>
          <p:nvSpPr>
            <p:cNvPr id="8" name="角丸四角形 7"/>
            <p:cNvSpPr/>
            <p:nvPr/>
          </p:nvSpPr>
          <p:spPr>
            <a:xfrm>
              <a:off x="249097" y="5510202"/>
              <a:ext cx="8645802" cy="1288371"/>
            </a:xfrm>
            <a:prstGeom prst="roundRect">
              <a:avLst>
                <a:gd name="adj" fmla="val 12326"/>
              </a:avLst>
            </a:prstGeom>
            <a:solidFill>
              <a:srgbClr val="268496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1104350" y="5499488"/>
              <a:ext cx="693529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3200" dirty="0" smtClean="0"/>
                <a:t>Careful </a:t>
              </a:r>
              <a:r>
                <a:rPr kumimoji="1" lang="en-US" altLang="ja-JP" sz="3200" dirty="0" err="1" smtClean="0"/>
                <a:t>theor</a:t>
              </a:r>
              <a:r>
                <a:rPr kumimoji="1" lang="en-US" altLang="ja-JP" sz="3200" dirty="0" smtClean="0"/>
                <a:t>./exp. analyses are needed!</a:t>
              </a:r>
              <a:endParaRPr kumimoji="1" lang="ja-JP" altLang="en-US" sz="3200" dirty="0"/>
            </a:p>
          </p:txBody>
        </p:sp>
        <p:sp>
          <p:nvSpPr>
            <p:cNvPr id="3" name="テキスト ボックス 2"/>
            <p:cNvSpPr txBox="1"/>
            <p:nvPr/>
          </p:nvSpPr>
          <p:spPr>
            <a:xfrm>
              <a:off x="440901" y="6018418"/>
              <a:ext cx="826219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Non-eq. effects / rapidity dependences / experimental cuts / etc.</a:t>
              </a:r>
            </a:p>
            <a:p>
              <a:pPr algn="ctr"/>
              <a:r>
                <a:rPr lang="en-US" altLang="ja-JP" sz="2000" dirty="0" err="1" smtClean="0"/>
                <a:t>Asakawa</a:t>
              </a:r>
              <a:r>
                <a:rPr lang="en-US" altLang="ja-JP" sz="2000" dirty="0" smtClean="0"/>
                <a:t>, MK, </a:t>
              </a:r>
              <a:r>
                <a:rPr lang="en-US" altLang="ja-JP" sz="2000" dirty="0" err="1" smtClean="0"/>
                <a:t>Prog</a:t>
              </a:r>
              <a:r>
                <a:rPr lang="en-US" altLang="ja-JP" sz="2000" dirty="0" smtClean="0"/>
                <a:t>. Part. </a:t>
              </a:r>
              <a:r>
                <a:rPr lang="en-US" altLang="ja-JP" sz="2000" dirty="0" err="1" smtClean="0"/>
                <a:t>Nucl</a:t>
              </a:r>
              <a:r>
                <a:rPr lang="en-US" altLang="ja-JP" sz="2000" dirty="0" smtClean="0"/>
                <a:t>. Phys. (2016)</a:t>
              </a:r>
              <a:endParaRPr kumimoji="1" lang="ja-JP" altLang="en-US" sz="2000" dirty="0"/>
            </a:p>
          </p:txBody>
        </p:sp>
      </p:grpSp>
      <p:sp>
        <p:nvSpPr>
          <p:cNvPr id="10" name="楕円 9"/>
          <p:cNvSpPr/>
          <p:nvPr/>
        </p:nvSpPr>
        <p:spPr>
          <a:xfrm>
            <a:off x="2420916" y="1533206"/>
            <a:ext cx="677997" cy="108568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66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/>
          <p:cNvSpPr/>
          <p:nvPr/>
        </p:nvSpPr>
        <p:spPr>
          <a:xfrm>
            <a:off x="426718" y="4021760"/>
            <a:ext cx="8193497" cy="2540621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角丸四角形 9"/>
          <p:cNvSpPr/>
          <p:nvPr/>
        </p:nvSpPr>
        <p:spPr>
          <a:xfrm>
            <a:off x="426719" y="1341798"/>
            <a:ext cx="8193497" cy="2540621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2 Main Goals of J-PARC-HI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938145" y="1474335"/>
            <a:ext cx="4620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smtClean="0"/>
              <a:t>Exploring Dense Medium</a:t>
            </a:r>
            <a:endParaRPr kumimoji="1" lang="ja-JP" altLang="en-US" sz="3200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938145" y="4195397"/>
            <a:ext cx="3577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 smtClean="0"/>
              <a:t>R</a:t>
            </a:r>
            <a:r>
              <a:rPr kumimoji="1" lang="en-US" altLang="ja-JP" sz="3200" b="1" dirty="0" smtClean="0"/>
              <a:t>are-event Factory</a:t>
            </a:r>
            <a:endParaRPr kumimoji="1" lang="ja-JP" altLang="en-US" sz="32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319047" y="2054237"/>
            <a:ext cx="36744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/>
              <a:t>QCD phase diagram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/>
              <a:t>1</a:t>
            </a:r>
            <a:r>
              <a:rPr lang="en-US" altLang="ja-JP" sz="2400" baseline="30000" dirty="0"/>
              <a:t>st</a:t>
            </a:r>
            <a:r>
              <a:rPr lang="en-US" altLang="ja-JP" sz="2400" dirty="0"/>
              <a:t> order phase transition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 smtClean="0"/>
              <a:t>equation of state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319047" y="4812780"/>
            <a:ext cx="28873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 smtClean="0"/>
              <a:t>hyper nuclei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 smtClean="0"/>
              <a:t>exotic hadrons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 smtClean="0"/>
              <a:t>hadron interaction</a:t>
            </a:r>
            <a:endParaRPr kumimoji="1" lang="ja-JP" altLang="en-US" sz="24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479" y="4195397"/>
            <a:ext cx="2752077" cy="2193349"/>
          </a:xfrm>
          <a:prstGeom prst="roundRect">
            <a:avLst>
              <a:gd name="adj" fmla="val 9877"/>
            </a:avLst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80" y="1458219"/>
            <a:ext cx="3066406" cy="225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2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角丸四角形 82"/>
          <p:cNvSpPr/>
          <p:nvPr/>
        </p:nvSpPr>
        <p:spPr>
          <a:xfrm>
            <a:off x="5822078" y="1374721"/>
            <a:ext cx="3176728" cy="4942414"/>
          </a:xfrm>
          <a:prstGeom prst="roundRect">
            <a:avLst>
              <a:gd name="adj" fmla="val 8693"/>
            </a:avLst>
          </a:prstGeom>
          <a:solidFill>
            <a:srgbClr val="268496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80" name="楕円 79"/>
          <p:cNvSpPr/>
          <p:nvPr/>
        </p:nvSpPr>
        <p:spPr>
          <a:xfrm>
            <a:off x="-4237428" y="2193209"/>
            <a:ext cx="7920000" cy="7920000"/>
          </a:xfrm>
          <a:prstGeom prst="ellipse">
            <a:avLst/>
          </a:prstGeom>
          <a:gradFill flip="none" rotWithShape="1">
            <a:gsLst>
              <a:gs pos="43000">
                <a:srgbClr val="FFC000"/>
              </a:gs>
              <a:gs pos="4000">
                <a:srgbClr val="FF0000"/>
              </a:gs>
              <a:gs pos="89000">
                <a:schemeClr val="accent6">
                  <a:lumMod val="4000"/>
                  <a:lumOff val="96000"/>
                  <a:alpha val="11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Search of Rare Events</a:t>
            </a:r>
            <a:endParaRPr kumimoji="1" lang="ja-JP" altLang="en-US" dirty="0"/>
          </a:p>
        </p:txBody>
      </p:sp>
      <p:sp>
        <p:nvSpPr>
          <p:cNvPr id="5" name="円/楕円 415"/>
          <p:cNvSpPr/>
          <p:nvPr/>
        </p:nvSpPr>
        <p:spPr>
          <a:xfrm>
            <a:off x="444369" y="5827720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円/楕円 426"/>
          <p:cNvSpPr/>
          <p:nvPr/>
        </p:nvSpPr>
        <p:spPr>
          <a:xfrm>
            <a:off x="108359" y="5175871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円/楕円 427"/>
          <p:cNvSpPr/>
          <p:nvPr/>
        </p:nvSpPr>
        <p:spPr>
          <a:xfrm>
            <a:off x="136530" y="5581831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円/楕円 428"/>
          <p:cNvSpPr/>
          <p:nvPr/>
        </p:nvSpPr>
        <p:spPr>
          <a:xfrm>
            <a:off x="360749" y="4563771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円/楕円 429"/>
          <p:cNvSpPr/>
          <p:nvPr/>
        </p:nvSpPr>
        <p:spPr>
          <a:xfrm>
            <a:off x="829730" y="5808840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" name="円/楕円 430"/>
          <p:cNvSpPr/>
          <p:nvPr/>
        </p:nvSpPr>
        <p:spPr>
          <a:xfrm>
            <a:off x="1011698" y="617000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" name="円/楕円 431"/>
          <p:cNvSpPr/>
          <p:nvPr/>
        </p:nvSpPr>
        <p:spPr>
          <a:xfrm>
            <a:off x="432208" y="5967935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" name="円/楕円 432"/>
          <p:cNvSpPr/>
          <p:nvPr/>
        </p:nvSpPr>
        <p:spPr>
          <a:xfrm>
            <a:off x="493637" y="5121871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" name="円/楕円 433"/>
          <p:cNvSpPr/>
          <p:nvPr/>
        </p:nvSpPr>
        <p:spPr>
          <a:xfrm>
            <a:off x="378208" y="535982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" name="円/楕円 434"/>
          <p:cNvSpPr/>
          <p:nvPr/>
        </p:nvSpPr>
        <p:spPr>
          <a:xfrm>
            <a:off x="336868" y="553441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" name="円/楕円 435"/>
          <p:cNvSpPr/>
          <p:nvPr/>
        </p:nvSpPr>
        <p:spPr>
          <a:xfrm>
            <a:off x="141193" y="657344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" name="円/楕円 436"/>
          <p:cNvSpPr/>
          <p:nvPr/>
        </p:nvSpPr>
        <p:spPr>
          <a:xfrm>
            <a:off x="575334" y="4628076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" name="円/楕円 437"/>
          <p:cNvSpPr/>
          <p:nvPr/>
        </p:nvSpPr>
        <p:spPr>
          <a:xfrm>
            <a:off x="1007895" y="5526501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8" name="円/楕円 438"/>
          <p:cNvSpPr/>
          <p:nvPr/>
        </p:nvSpPr>
        <p:spPr>
          <a:xfrm>
            <a:off x="1125091" y="585993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9" name="円/楕円 440"/>
          <p:cNvSpPr/>
          <p:nvPr/>
        </p:nvSpPr>
        <p:spPr>
          <a:xfrm>
            <a:off x="173001" y="475719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0" name="円/楕円 441"/>
          <p:cNvSpPr/>
          <p:nvPr/>
        </p:nvSpPr>
        <p:spPr>
          <a:xfrm>
            <a:off x="71335" y="615380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1" name="円/楕円 444"/>
          <p:cNvSpPr/>
          <p:nvPr/>
        </p:nvSpPr>
        <p:spPr>
          <a:xfrm>
            <a:off x="252351" y="542391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2" name="円/楕円 445"/>
          <p:cNvSpPr/>
          <p:nvPr/>
        </p:nvSpPr>
        <p:spPr>
          <a:xfrm>
            <a:off x="721559" y="5493073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3" name="円/楕円 446"/>
          <p:cNvSpPr/>
          <p:nvPr/>
        </p:nvSpPr>
        <p:spPr>
          <a:xfrm>
            <a:off x="568302" y="5637145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4" name="円/楕円 448"/>
          <p:cNvSpPr/>
          <p:nvPr/>
        </p:nvSpPr>
        <p:spPr>
          <a:xfrm>
            <a:off x="552459" y="6555517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" name="円/楕円 449"/>
          <p:cNvSpPr/>
          <p:nvPr/>
        </p:nvSpPr>
        <p:spPr>
          <a:xfrm>
            <a:off x="828274" y="653086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6" name="円/楕円 235"/>
          <p:cNvSpPr/>
          <p:nvPr/>
        </p:nvSpPr>
        <p:spPr>
          <a:xfrm>
            <a:off x="378208" y="6351663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7" name="円/楕円 237"/>
          <p:cNvSpPr/>
          <p:nvPr/>
        </p:nvSpPr>
        <p:spPr>
          <a:xfrm>
            <a:off x="613730" y="526588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8" name="円/楕円 238"/>
          <p:cNvSpPr/>
          <p:nvPr/>
        </p:nvSpPr>
        <p:spPr>
          <a:xfrm>
            <a:off x="208556" y="5742114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9" name="円/楕円 239"/>
          <p:cNvSpPr/>
          <p:nvPr/>
        </p:nvSpPr>
        <p:spPr>
          <a:xfrm>
            <a:off x="216359" y="599075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0" name="円/楕円 241"/>
          <p:cNvSpPr/>
          <p:nvPr/>
        </p:nvSpPr>
        <p:spPr>
          <a:xfrm>
            <a:off x="721730" y="611600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1" name="円/楕円 243"/>
          <p:cNvSpPr/>
          <p:nvPr/>
        </p:nvSpPr>
        <p:spPr>
          <a:xfrm>
            <a:off x="286755" y="490567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2" name="円/楕円 418"/>
          <p:cNvSpPr/>
          <p:nvPr/>
        </p:nvSpPr>
        <p:spPr>
          <a:xfrm>
            <a:off x="328628" y="3716009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3" name="円/楕円 421"/>
          <p:cNvSpPr/>
          <p:nvPr/>
        </p:nvSpPr>
        <p:spPr>
          <a:xfrm>
            <a:off x="1499853" y="6343640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4" name="円/楕円 421"/>
          <p:cNvSpPr/>
          <p:nvPr/>
        </p:nvSpPr>
        <p:spPr>
          <a:xfrm>
            <a:off x="961568" y="462366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5" name="円/楕円 435"/>
          <p:cNvSpPr/>
          <p:nvPr/>
        </p:nvSpPr>
        <p:spPr>
          <a:xfrm>
            <a:off x="650859" y="4924032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6" name="円/楕円 448"/>
          <p:cNvSpPr/>
          <p:nvPr/>
        </p:nvSpPr>
        <p:spPr>
          <a:xfrm>
            <a:off x="225495" y="528889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7" name="円/楕円 449"/>
          <p:cNvSpPr/>
          <p:nvPr/>
        </p:nvSpPr>
        <p:spPr>
          <a:xfrm>
            <a:off x="317924" y="5124883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8" name="円/楕円 435"/>
          <p:cNvSpPr/>
          <p:nvPr/>
        </p:nvSpPr>
        <p:spPr>
          <a:xfrm>
            <a:off x="295203" y="6163151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9" name="円/楕円 448"/>
          <p:cNvSpPr/>
          <p:nvPr/>
        </p:nvSpPr>
        <p:spPr>
          <a:xfrm>
            <a:off x="675920" y="5912105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0" name="円/楕円 449"/>
          <p:cNvSpPr/>
          <p:nvPr/>
        </p:nvSpPr>
        <p:spPr>
          <a:xfrm>
            <a:off x="79782" y="586781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1" name="円/楕円 418"/>
          <p:cNvSpPr/>
          <p:nvPr/>
        </p:nvSpPr>
        <p:spPr>
          <a:xfrm>
            <a:off x="1612907" y="596793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2" name="円/楕円 421"/>
          <p:cNvSpPr/>
          <p:nvPr/>
        </p:nvSpPr>
        <p:spPr>
          <a:xfrm>
            <a:off x="1313066" y="489480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" name="円/楕円 418"/>
          <p:cNvSpPr/>
          <p:nvPr/>
        </p:nvSpPr>
        <p:spPr>
          <a:xfrm>
            <a:off x="638730" y="4021799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" name="円/楕円 421"/>
          <p:cNvSpPr/>
          <p:nvPr/>
        </p:nvSpPr>
        <p:spPr>
          <a:xfrm>
            <a:off x="173001" y="4053521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5" name="円/楕円 418"/>
          <p:cNvSpPr/>
          <p:nvPr/>
        </p:nvSpPr>
        <p:spPr>
          <a:xfrm>
            <a:off x="1237608" y="5439073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6" name="円/楕円 421"/>
          <p:cNvSpPr/>
          <p:nvPr/>
        </p:nvSpPr>
        <p:spPr>
          <a:xfrm>
            <a:off x="1155868" y="6026650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7" name="円/楕円 418"/>
          <p:cNvSpPr/>
          <p:nvPr/>
        </p:nvSpPr>
        <p:spPr>
          <a:xfrm>
            <a:off x="154556" y="447167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8" name="円/楕円 421"/>
          <p:cNvSpPr/>
          <p:nvPr/>
        </p:nvSpPr>
        <p:spPr>
          <a:xfrm>
            <a:off x="645606" y="445336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9" name="円/楕円 418"/>
          <p:cNvSpPr/>
          <p:nvPr/>
        </p:nvSpPr>
        <p:spPr>
          <a:xfrm>
            <a:off x="1011698" y="6411443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0" name="円/楕円 421"/>
          <p:cNvSpPr/>
          <p:nvPr/>
        </p:nvSpPr>
        <p:spPr>
          <a:xfrm>
            <a:off x="862806" y="511961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1" name="円/楕円 418"/>
          <p:cNvSpPr/>
          <p:nvPr/>
        </p:nvSpPr>
        <p:spPr>
          <a:xfrm>
            <a:off x="1163276" y="441207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2" name="円/楕円 421"/>
          <p:cNvSpPr/>
          <p:nvPr/>
        </p:nvSpPr>
        <p:spPr>
          <a:xfrm>
            <a:off x="270208" y="428846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3" name="円/楕円 418"/>
          <p:cNvSpPr/>
          <p:nvPr/>
        </p:nvSpPr>
        <p:spPr>
          <a:xfrm>
            <a:off x="1309356" y="574985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4" name="円/楕円 421"/>
          <p:cNvSpPr/>
          <p:nvPr/>
        </p:nvSpPr>
        <p:spPr>
          <a:xfrm>
            <a:off x="2518039" y="470319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5" name="円/楕円 418"/>
          <p:cNvSpPr/>
          <p:nvPr/>
        </p:nvSpPr>
        <p:spPr>
          <a:xfrm>
            <a:off x="-64371" y="379169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6" name="円/楕円 421"/>
          <p:cNvSpPr/>
          <p:nvPr/>
        </p:nvSpPr>
        <p:spPr>
          <a:xfrm>
            <a:off x="729920" y="370603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7" name="円/楕円 418"/>
          <p:cNvSpPr/>
          <p:nvPr/>
        </p:nvSpPr>
        <p:spPr>
          <a:xfrm>
            <a:off x="1281332" y="384345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8" name="円/楕円 421"/>
          <p:cNvSpPr/>
          <p:nvPr/>
        </p:nvSpPr>
        <p:spPr>
          <a:xfrm>
            <a:off x="970464" y="481603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9" name="円/楕円 418"/>
          <p:cNvSpPr/>
          <p:nvPr/>
        </p:nvSpPr>
        <p:spPr>
          <a:xfrm>
            <a:off x="2286024" y="519017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0" name="円/楕円 421"/>
          <p:cNvSpPr/>
          <p:nvPr/>
        </p:nvSpPr>
        <p:spPr>
          <a:xfrm>
            <a:off x="1582480" y="545407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1" name="円/楕円 418"/>
          <p:cNvSpPr/>
          <p:nvPr/>
        </p:nvSpPr>
        <p:spPr>
          <a:xfrm>
            <a:off x="729920" y="627335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2" name="円/楕円 418"/>
          <p:cNvSpPr/>
          <p:nvPr/>
        </p:nvSpPr>
        <p:spPr>
          <a:xfrm>
            <a:off x="402753" y="4751978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3" name="円/楕円 418"/>
          <p:cNvSpPr/>
          <p:nvPr/>
        </p:nvSpPr>
        <p:spPr>
          <a:xfrm>
            <a:off x="844019" y="427663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4" name="円/楕円 418"/>
          <p:cNvSpPr/>
          <p:nvPr/>
        </p:nvSpPr>
        <p:spPr>
          <a:xfrm>
            <a:off x="1421066" y="608296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5" name="円/楕円 421"/>
          <p:cNvSpPr/>
          <p:nvPr/>
        </p:nvSpPr>
        <p:spPr>
          <a:xfrm>
            <a:off x="1889277" y="641240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6" name="円/楕円 421"/>
          <p:cNvSpPr/>
          <p:nvPr/>
        </p:nvSpPr>
        <p:spPr>
          <a:xfrm>
            <a:off x="1574233" y="515788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7" name="円/楕円 421"/>
          <p:cNvSpPr/>
          <p:nvPr/>
        </p:nvSpPr>
        <p:spPr>
          <a:xfrm>
            <a:off x="1196117" y="5178398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8" name="円/楕円 421"/>
          <p:cNvSpPr/>
          <p:nvPr/>
        </p:nvSpPr>
        <p:spPr>
          <a:xfrm>
            <a:off x="1921174" y="512689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9" name="円/楕円 418"/>
          <p:cNvSpPr/>
          <p:nvPr/>
        </p:nvSpPr>
        <p:spPr>
          <a:xfrm>
            <a:off x="2016783" y="572805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0" name="円/楕円 421"/>
          <p:cNvSpPr/>
          <p:nvPr/>
        </p:nvSpPr>
        <p:spPr>
          <a:xfrm>
            <a:off x="1759031" y="471478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1" name="円/楕円 421"/>
          <p:cNvSpPr/>
          <p:nvPr/>
        </p:nvSpPr>
        <p:spPr>
          <a:xfrm>
            <a:off x="1653015" y="436367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2" name="円/楕円 418"/>
          <p:cNvSpPr/>
          <p:nvPr/>
        </p:nvSpPr>
        <p:spPr>
          <a:xfrm>
            <a:off x="2436542" y="636886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3" name="円/楕円 421"/>
          <p:cNvSpPr/>
          <p:nvPr/>
        </p:nvSpPr>
        <p:spPr>
          <a:xfrm>
            <a:off x="413334" y="4064511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4" name="円/楕円 421"/>
          <p:cNvSpPr/>
          <p:nvPr/>
        </p:nvSpPr>
        <p:spPr>
          <a:xfrm>
            <a:off x="336792" y="306943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5" name="円/楕円 418"/>
          <p:cNvSpPr/>
          <p:nvPr/>
        </p:nvSpPr>
        <p:spPr>
          <a:xfrm>
            <a:off x="1489376" y="339708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5903458" y="1556418"/>
            <a:ext cx="29482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kumimoji="1" lang="en-US" altLang="ja-JP" sz="2400" dirty="0" smtClean="0"/>
              <a:t>High density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ja-JP" sz="2400" dirty="0"/>
              <a:t>H</a:t>
            </a:r>
            <a:r>
              <a:rPr lang="en-US" altLang="ja-JP" sz="2400" dirty="0" smtClean="0"/>
              <a:t>igh luminosity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ja-JP" sz="2400" dirty="0" smtClean="0"/>
              <a:t>High</a:t>
            </a:r>
            <a:r>
              <a:rPr kumimoji="1" lang="en-US" altLang="ja-JP" sz="2400" dirty="0" smtClean="0"/>
              <a:t> strange yield</a:t>
            </a:r>
            <a:endParaRPr kumimoji="1" lang="ja-JP" altLang="en-US" sz="2400" dirty="0"/>
          </a:p>
        </p:txBody>
      </p:sp>
      <p:sp>
        <p:nvSpPr>
          <p:cNvPr id="84" name="円/楕円 421"/>
          <p:cNvSpPr/>
          <p:nvPr/>
        </p:nvSpPr>
        <p:spPr>
          <a:xfrm>
            <a:off x="1672009" y="5700431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5" name="円/楕円 421"/>
          <p:cNvSpPr/>
          <p:nvPr/>
        </p:nvSpPr>
        <p:spPr>
          <a:xfrm>
            <a:off x="1025064" y="664249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123" name="グループ化 122"/>
          <p:cNvGrpSpPr/>
          <p:nvPr/>
        </p:nvGrpSpPr>
        <p:grpSpPr>
          <a:xfrm>
            <a:off x="882274" y="1375185"/>
            <a:ext cx="2624340" cy="1852636"/>
            <a:chOff x="882274" y="1375185"/>
            <a:chExt cx="2624340" cy="1852636"/>
          </a:xfrm>
        </p:grpSpPr>
        <p:sp>
          <p:nvSpPr>
            <p:cNvPr id="79" name="円/楕円 418"/>
            <p:cNvSpPr/>
            <p:nvPr/>
          </p:nvSpPr>
          <p:spPr>
            <a:xfrm>
              <a:off x="1848121" y="1752014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00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cxnSp>
          <p:nvCxnSpPr>
            <p:cNvPr id="96" name="直線矢印コネクタ 95"/>
            <p:cNvCxnSpPr/>
            <p:nvPr/>
          </p:nvCxnSpPr>
          <p:spPr>
            <a:xfrm flipV="1">
              <a:off x="1078806" y="2081265"/>
              <a:ext cx="711427" cy="1146556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円/楕円 421"/>
            <p:cNvSpPr/>
            <p:nvPr/>
          </p:nvSpPr>
          <p:spPr>
            <a:xfrm>
              <a:off x="1520609" y="1488459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CC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cxnSp>
          <p:nvCxnSpPr>
            <p:cNvPr id="98" name="直線矢印コネクタ 97"/>
            <p:cNvCxnSpPr/>
            <p:nvPr/>
          </p:nvCxnSpPr>
          <p:spPr>
            <a:xfrm flipV="1">
              <a:off x="882274" y="1802570"/>
              <a:ext cx="623061" cy="123332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テキスト ボックス 98"/>
            <p:cNvSpPr txBox="1"/>
            <p:nvPr/>
          </p:nvSpPr>
          <p:spPr>
            <a:xfrm>
              <a:off x="2122902" y="1375185"/>
              <a:ext cx="138371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Exotic</a:t>
              </a:r>
            </a:p>
            <a:p>
              <a:r>
                <a:rPr lang="en-US" altLang="ja-JP" sz="2400" dirty="0" smtClean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Hadrons</a:t>
              </a:r>
              <a:endParaRPr kumimoji="1"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</p:grpSp>
      <p:sp>
        <p:nvSpPr>
          <p:cNvPr id="103" name="円/楕円 421"/>
          <p:cNvSpPr/>
          <p:nvPr/>
        </p:nvSpPr>
        <p:spPr>
          <a:xfrm>
            <a:off x="764669" y="675049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4" name="円/楕円 418"/>
          <p:cNvSpPr/>
          <p:nvPr/>
        </p:nvSpPr>
        <p:spPr>
          <a:xfrm>
            <a:off x="1745753" y="6573443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5" name="円/楕円 421"/>
          <p:cNvSpPr/>
          <p:nvPr/>
        </p:nvSpPr>
        <p:spPr>
          <a:xfrm>
            <a:off x="1037608" y="5638398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6" name="円/楕円 418"/>
          <p:cNvSpPr/>
          <p:nvPr/>
        </p:nvSpPr>
        <p:spPr>
          <a:xfrm>
            <a:off x="735319" y="4785491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7" name="円/楕円 421"/>
          <p:cNvSpPr/>
          <p:nvPr/>
        </p:nvSpPr>
        <p:spPr>
          <a:xfrm>
            <a:off x="1358233" y="6681443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8" name="円/楕円 418"/>
          <p:cNvSpPr/>
          <p:nvPr/>
        </p:nvSpPr>
        <p:spPr>
          <a:xfrm>
            <a:off x="1233674" y="629577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124" name="グループ化 123"/>
          <p:cNvGrpSpPr/>
          <p:nvPr/>
        </p:nvGrpSpPr>
        <p:grpSpPr>
          <a:xfrm>
            <a:off x="1869015" y="2436061"/>
            <a:ext cx="3360376" cy="1534547"/>
            <a:chOff x="1869015" y="2436061"/>
            <a:chExt cx="3360376" cy="1534547"/>
          </a:xfrm>
        </p:grpSpPr>
        <p:sp>
          <p:nvSpPr>
            <p:cNvPr id="87" name="円/楕円 421"/>
            <p:cNvSpPr/>
            <p:nvPr/>
          </p:nvSpPr>
          <p:spPr>
            <a:xfrm>
              <a:off x="3122053" y="2687526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CC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88" name="円/楕円 418"/>
            <p:cNvSpPr/>
            <p:nvPr/>
          </p:nvSpPr>
          <p:spPr>
            <a:xfrm>
              <a:off x="3167899" y="2849178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2060">
                    <a:lumMod val="80000"/>
                    <a:lumOff val="20000"/>
                  </a:srgbClr>
                </a:gs>
                <a:gs pos="100000">
                  <a:srgbClr val="00206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89" name="円/楕円 421"/>
            <p:cNvSpPr/>
            <p:nvPr/>
          </p:nvSpPr>
          <p:spPr>
            <a:xfrm>
              <a:off x="2985695" y="2813626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lumMod val="80000"/>
                    <a:lumOff val="20000"/>
                  </a:srgbClr>
                </a:gs>
                <a:gs pos="100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1" name="円/楕円 418"/>
            <p:cNvSpPr/>
            <p:nvPr/>
          </p:nvSpPr>
          <p:spPr>
            <a:xfrm>
              <a:off x="2946642" y="2648747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2060">
                    <a:lumMod val="80000"/>
                    <a:lumOff val="20000"/>
                  </a:srgbClr>
                </a:gs>
                <a:gs pos="100000">
                  <a:srgbClr val="00206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00" name="テキスト ボックス 99"/>
            <p:cNvSpPr txBox="1"/>
            <p:nvPr/>
          </p:nvSpPr>
          <p:spPr>
            <a:xfrm>
              <a:off x="3353556" y="2436061"/>
              <a:ext cx="18758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err="1" smtClean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Hypernuclei</a:t>
              </a:r>
              <a:endParaRPr kumimoji="1"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  <p:cxnSp>
          <p:nvCxnSpPr>
            <p:cNvPr id="112" name="直線矢印コネクタ 111"/>
            <p:cNvCxnSpPr/>
            <p:nvPr/>
          </p:nvCxnSpPr>
          <p:spPr>
            <a:xfrm flipV="1">
              <a:off x="1869015" y="3061089"/>
              <a:ext cx="968021" cy="909519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グループ化 124"/>
          <p:cNvGrpSpPr/>
          <p:nvPr/>
        </p:nvGrpSpPr>
        <p:grpSpPr>
          <a:xfrm>
            <a:off x="2219393" y="3454296"/>
            <a:ext cx="3543986" cy="1163475"/>
            <a:chOff x="2219393" y="3454296"/>
            <a:chExt cx="3543986" cy="1163475"/>
          </a:xfrm>
        </p:grpSpPr>
        <p:sp>
          <p:nvSpPr>
            <p:cNvPr id="86" name="円/楕円 421"/>
            <p:cNvSpPr/>
            <p:nvPr/>
          </p:nvSpPr>
          <p:spPr>
            <a:xfrm>
              <a:off x="3664035" y="3754608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lumMod val="80000"/>
                    <a:lumOff val="20000"/>
                  </a:srgbClr>
                </a:gs>
                <a:gs pos="100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0" name="円/楕円 421"/>
            <p:cNvSpPr/>
            <p:nvPr/>
          </p:nvSpPr>
          <p:spPr>
            <a:xfrm>
              <a:off x="3542321" y="4024608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CC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2" name="円/楕円 421"/>
            <p:cNvSpPr/>
            <p:nvPr/>
          </p:nvSpPr>
          <p:spPr>
            <a:xfrm>
              <a:off x="3481464" y="3837521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CC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3" name="円/楕円 418"/>
            <p:cNvSpPr/>
            <p:nvPr/>
          </p:nvSpPr>
          <p:spPr>
            <a:xfrm>
              <a:off x="3669224" y="3906986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2060">
                    <a:lumMod val="80000"/>
                    <a:lumOff val="20000"/>
                  </a:srgbClr>
                </a:gs>
                <a:gs pos="100000">
                  <a:srgbClr val="00206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4" name="円/楕円 421"/>
            <p:cNvSpPr/>
            <p:nvPr/>
          </p:nvSpPr>
          <p:spPr>
            <a:xfrm>
              <a:off x="3664035" y="4053521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lumMod val="80000"/>
                    <a:lumOff val="20000"/>
                  </a:srgbClr>
                </a:gs>
                <a:gs pos="100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5" name="円/楕円 421"/>
            <p:cNvSpPr/>
            <p:nvPr/>
          </p:nvSpPr>
          <p:spPr>
            <a:xfrm>
              <a:off x="3760915" y="3945521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CC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01" name="テキスト ボックス 100"/>
            <p:cNvSpPr txBox="1"/>
            <p:nvPr/>
          </p:nvSpPr>
          <p:spPr>
            <a:xfrm>
              <a:off x="3956474" y="3454296"/>
              <a:ext cx="18069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err="1" smtClean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Strangelets</a:t>
              </a:r>
              <a:endParaRPr kumimoji="1"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  <p:cxnSp>
          <p:nvCxnSpPr>
            <p:cNvPr id="115" name="直線矢印コネクタ 114"/>
            <p:cNvCxnSpPr/>
            <p:nvPr/>
          </p:nvCxnSpPr>
          <p:spPr>
            <a:xfrm flipV="1">
              <a:off x="2219393" y="4167269"/>
              <a:ext cx="1169090" cy="450502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7" name="円/楕円 427"/>
          <p:cNvSpPr/>
          <p:nvPr/>
        </p:nvSpPr>
        <p:spPr>
          <a:xfrm>
            <a:off x="378208" y="570681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8" name="円/楕円 238"/>
          <p:cNvSpPr/>
          <p:nvPr/>
        </p:nvSpPr>
        <p:spPr>
          <a:xfrm>
            <a:off x="478851" y="546915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9" name="円/楕円 449"/>
          <p:cNvSpPr/>
          <p:nvPr/>
        </p:nvSpPr>
        <p:spPr>
          <a:xfrm>
            <a:off x="338717" y="654631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0" name="円/楕円 427"/>
          <p:cNvSpPr/>
          <p:nvPr/>
        </p:nvSpPr>
        <p:spPr>
          <a:xfrm>
            <a:off x="201551" y="6340030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1" name="円/楕円 238"/>
          <p:cNvSpPr/>
          <p:nvPr/>
        </p:nvSpPr>
        <p:spPr>
          <a:xfrm>
            <a:off x="513356" y="605673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2" name="円/楕円 449"/>
          <p:cNvSpPr/>
          <p:nvPr/>
        </p:nvSpPr>
        <p:spPr>
          <a:xfrm>
            <a:off x="490628" y="623499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3" name="円/楕円 415"/>
          <p:cNvSpPr/>
          <p:nvPr/>
        </p:nvSpPr>
        <p:spPr>
          <a:xfrm>
            <a:off x="54888" y="5403073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4" name="円/楕円 415"/>
          <p:cNvSpPr/>
          <p:nvPr/>
        </p:nvSpPr>
        <p:spPr>
          <a:xfrm>
            <a:off x="837920" y="5990406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5" name="円/楕円 415"/>
          <p:cNvSpPr/>
          <p:nvPr/>
        </p:nvSpPr>
        <p:spPr>
          <a:xfrm>
            <a:off x="226556" y="6419674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6" name="円/楕円 238"/>
          <p:cNvSpPr/>
          <p:nvPr/>
        </p:nvSpPr>
        <p:spPr>
          <a:xfrm>
            <a:off x="-10371" y="5780204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7" name="円/楕円 449"/>
          <p:cNvSpPr/>
          <p:nvPr/>
        </p:nvSpPr>
        <p:spPr>
          <a:xfrm>
            <a:off x="54112" y="6376685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8" name="円/楕円 427"/>
          <p:cNvSpPr/>
          <p:nvPr/>
        </p:nvSpPr>
        <p:spPr>
          <a:xfrm>
            <a:off x="-28270" y="5637897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9" name="円/楕円 238"/>
          <p:cNvSpPr/>
          <p:nvPr/>
        </p:nvSpPr>
        <p:spPr>
          <a:xfrm>
            <a:off x="726379" y="562216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0" name="円/楕円 449"/>
          <p:cNvSpPr/>
          <p:nvPr/>
        </p:nvSpPr>
        <p:spPr>
          <a:xfrm>
            <a:off x="561352" y="676754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1" name="円/楕円 427"/>
          <p:cNvSpPr/>
          <p:nvPr/>
        </p:nvSpPr>
        <p:spPr>
          <a:xfrm>
            <a:off x="-10371" y="5026841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2" name="円/楕円 238"/>
          <p:cNvSpPr/>
          <p:nvPr/>
        </p:nvSpPr>
        <p:spPr>
          <a:xfrm>
            <a:off x="665756" y="620913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3" name="円/楕円 449"/>
          <p:cNvSpPr/>
          <p:nvPr/>
        </p:nvSpPr>
        <p:spPr>
          <a:xfrm>
            <a:off x="31080" y="4893491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4" name="円/楕円 427"/>
          <p:cNvSpPr/>
          <p:nvPr/>
        </p:nvSpPr>
        <p:spPr>
          <a:xfrm>
            <a:off x="-26309" y="4728028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5" name="円/楕円 238"/>
          <p:cNvSpPr/>
          <p:nvPr/>
        </p:nvSpPr>
        <p:spPr>
          <a:xfrm>
            <a:off x="678928" y="5373028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6" name="円/楕円 449"/>
          <p:cNvSpPr/>
          <p:nvPr/>
        </p:nvSpPr>
        <p:spPr>
          <a:xfrm>
            <a:off x="17636" y="6720070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7" name="円/楕円 427"/>
          <p:cNvSpPr/>
          <p:nvPr/>
        </p:nvSpPr>
        <p:spPr>
          <a:xfrm>
            <a:off x="262556" y="6757821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8" name="円/楕円 238"/>
          <p:cNvSpPr/>
          <p:nvPr/>
        </p:nvSpPr>
        <p:spPr>
          <a:xfrm>
            <a:off x="546033" y="6428049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9" name="円/楕円 449"/>
          <p:cNvSpPr/>
          <p:nvPr/>
        </p:nvSpPr>
        <p:spPr>
          <a:xfrm>
            <a:off x="310598" y="586781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0" name="円/楕円 427"/>
          <p:cNvSpPr/>
          <p:nvPr/>
        </p:nvSpPr>
        <p:spPr>
          <a:xfrm>
            <a:off x="-21350" y="6088063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1" name="円/楕円 238"/>
          <p:cNvSpPr/>
          <p:nvPr/>
        </p:nvSpPr>
        <p:spPr>
          <a:xfrm>
            <a:off x="-65941" y="529894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2" name="円/楕円 449"/>
          <p:cNvSpPr/>
          <p:nvPr/>
        </p:nvSpPr>
        <p:spPr>
          <a:xfrm>
            <a:off x="88662" y="596671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3" name="円/楕円 427"/>
          <p:cNvSpPr/>
          <p:nvPr/>
        </p:nvSpPr>
        <p:spPr>
          <a:xfrm>
            <a:off x="874656" y="542320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4" name="円/楕円 418"/>
          <p:cNvSpPr/>
          <p:nvPr/>
        </p:nvSpPr>
        <p:spPr>
          <a:xfrm>
            <a:off x="2436542" y="636886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78" name="グループ化 77"/>
          <p:cNvGrpSpPr/>
          <p:nvPr/>
        </p:nvGrpSpPr>
        <p:grpSpPr>
          <a:xfrm>
            <a:off x="2332224" y="4788511"/>
            <a:ext cx="2820121" cy="1439238"/>
            <a:chOff x="2332224" y="4788511"/>
            <a:chExt cx="2820121" cy="1439238"/>
          </a:xfrm>
        </p:grpSpPr>
        <p:sp>
          <p:nvSpPr>
            <p:cNvPr id="155" name="円/楕円 418"/>
            <p:cNvSpPr/>
            <p:nvPr/>
          </p:nvSpPr>
          <p:spPr>
            <a:xfrm>
              <a:off x="4351737" y="6011749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00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cxnSp>
          <p:nvCxnSpPr>
            <p:cNvPr id="156" name="直線矢印コネクタ 155"/>
            <p:cNvCxnSpPr/>
            <p:nvPr/>
          </p:nvCxnSpPr>
          <p:spPr>
            <a:xfrm flipV="1">
              <a:off x="2349749" y="6134406"/>
              <a:ext cx="1884223" cy="47039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直線矢印コネクタ 156"/>
            <p:cNvCxnSpPr/>
            <p:nvPr/>
          </p:nvCxnSpPr>
          <p:spPr>
            <a:xfrm flipV="1">
              <a:off x="2332224" y="5749857"/>
              <a:ext cx="1901748" cy="106195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円/楕円 418"/>
            <p:cNvSpPr/>
            <p:nvPr/>
          </p:nvSpPr>
          <p:spPr>
            <a:xfrm>
              <a:off x="4326540" y="5651817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00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cxnSp>
          <p:nvCxnSpPr>
            <p:cNvPr id="159" name="直線コネクタ 158"/>
            <p:cNvCxnSpPr/>
            <p:nvPr/>
          </p:nvCxnSpPr>
          <p:spPr>
            <a:xfrm>
              <a:off x="3162642" y="5802954"/>
              <a:ext cx="39053" cy="360197"/>
            </a:xfrm>
            <a:prstGeom prst="line">
              <a:avLst/>
            </a:prstGeom>
            <a:ln w="57150">
              <a:solidFill>
                <a:schemeClr val="accent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テキスト ボックス 2"/>
            <p:cNvSpPr txBox="1"/>
            <p:nvPr/>
          </p:nvSpPr>
          <p:spPr>
            <a:xfrm>
              <a:off x="3436811" y="4788511"/>
              <a:ext cx="171553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hadron</a:t>
              </a:r>
            </a:p>
            <a:p>
              <a:r>
                <a:rPr lang="en-US" altLang="ja-JP" sz="2400" dirty="0" smtClean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Interaction</a:t>
              </a:r>
              <a:endParaRPr kumimoji="1"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</p:grpSp>
      <p:sp>
        <p:nvSpPr>
          <p:cNvPr id="4" name="下矢印 3"/>
          <p:cNvSpPr/>
          <p:nvPr/>
        </p:nvSpPr>
        <p:spPr>
          <a:xfrm>
            <a:off x="6633915" y="2801560"/>
            <a:ext cx="1541418" cy="435738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6454790" y="3195749"/>
            <a:ext cx="19013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 smtClean="0"/>
              <a:t>Rare-event</a:t>
            </a:r>
          </a:p>
          <a:p>
            <a:pPr algn="ctr"/>
            <a:r>
              <a:rPr lang="en-US" altLang="ja-JP" sz="2800" b="1" dirty="0" smtClean="0"/>
              <a:t>Factory</a:t>
            </a:r>
            <a:endParaRPr kumimoji="1" lang="ja-JP" altLang="en-US" sz="2800" b="1" dirty="0"/>
          </a:p>
        </p:txBody>
      </p:sp>
      <p:sp>
        <p:nvSpPr>
          <p:cNvPr id="160" name="下矢印 159"/>
          <p:cNvSpPr/>
          <p:nvPr/>
        </p:nvSpPr>
        <p:spPr>
          <a:xfrm>
            <a:off x="6686121" y="4233414"/>
            <a:ext cx="1541418" cy="435738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5903458" y="4742388"/>
            <a:ext cx="19191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 smtClean="0"/>
              <a:t>creation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 smtClean="0"/>
              <a:t>properties</a:t>
            </a: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 smtClean="0"/>
              <a:t>interaction</a:t>
            </a:r>
          </a:p>
        </p:txBody>
      </p:sp>
    </p:spTree>
    <p:extLst>
      <p:ext uri="{BB962C8B-B14F-4D97-AF65-F5344CB8AC3E}">
        <p14:creationId xmlns:p14="http://schemas.microsoft.com/office/powerpoint/2010/main" val="351760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J-PARC-HI = Strangeness Factory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057" y="1382590"/>
            <a:ext cx="4903317" cy="4067002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2366734" y="1440462"/>
            <a:ext cx="482997" cy="3406745"/>
          </a:xfrm>
          <a:prstGeom prst="rect">
            <a:avLst/>
          </a:prstGeom>
          <a:solidFill>
            <a:srgbClr val="FF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40333" y="5870817"/>
            <a:ext cx="8663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Particle yields having strangeness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have maximum at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J-PARC energy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495756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Hyper-Nuclear </a:t>
            </a:r>
            <a:r>
              <a:rPr kumimoji="1" lang="en-US" altLang="ja-JP" dirty="0" err="1" smtClean="0"/>
              <a:t>Phyics</a:t>
            </a:r>
            <a:r>
              <a:rPr kumimoji="1" lang="en-US" altLang="ja-JP" dirty="0" smtClean="0"/>
              <a:t> @ J-PARC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530271"/>
            <a:ext cx="7800200" cy="186146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733245" y="3916392"/>
            <a:ext cx="735169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800" dirty="0" smtClean="0">
                <a:solidFill>
                  <a:srgbClr val="FFFF00"/>
                </a:solidFill>
              </a:rPr>
              <a:t>Negatively-charged</a:t>
            </a:r>
            <a:r>
              <a:rPr kumimoji="1" lang="en-US" altLang="ja-JP" sz="2800" dirty="0" smtClean="0"/>
              <a:t> </a:t>
            </a:r>
            <a:r>
              <a:rPr kumimoji="1" lang="en-US" altLang="ja-JP" sz="2800" dirty="0" err="1" smtClean="0"/>
              <a:t>hypernuclei</a:t>
            </a:r>
            <a:r>
              <a:rPr kumimoji="1" lang="en-US" altLang="ja-JP" sz="2800" dirty="0" smtClean="0"/>
              <a:t> (</a:t>
            </a:r>
            <a:r>
              <a:rPr kumimoji="1" lang="en-US" altLang="ja-JP" sz="2800" dirty="0" smtClean="0">
                <a:latin typeface="Symbol" panose="05050102010706020507" pitchFamily="18" charset="2"/>
              </a:rPr>
              <a:t>X</a:t>
            </a:r>
            <a:r>
              <a:rPr kumimoji="1" lang="en-US" altLang="ja-JP" sz="2800" baseline="30000" dirty="0" smtClean="0"/>
              <a:t>-</a:t>
            </a:r>
            <a:r>
              <a:rPr kumimoji="1" lang="en-US" altLang="ja-JP" sz="2800" dirty="0" smtClean="0"/>
              <a:t>n, </a:t>
            </a:r>
            <a:r>
              <a:rPr lang="en-US" altLang="ja-JP" sz="2800" dirty="0" smtClean="0">
                <a:latin typeface="Symbol" panose="05050102010706020507" pitchFamily="18" charset="2"/>
              </a:rPr>
              <a:t>X</a:t>
            </a:r>
            <a:r>
              <a:rPr lang="en-US" altLang="ja-JP" sz="2800" baseline="30000" dirty="0" smtClean="0"/>
              <a:t>-</a:t>
            </a:r>
            <a:r>
              <a:rPr lang="en-US" altLang="ja-JP" sz="2800" dirty="0" err="1" smtClean="0"/>
              <a:t>nn</a:t>
            </a:r>
            <a:r>
              <a:rPr lang="en-US" altLang="ja-JP" sz="2800" dirty="0" smtClean="0"/>
              <a:t>, …</a:t>
            </a:r>
            <a:r>
              <a:rPr kumimoji="1" lang="en-US" altLang="ja-JP" sz="2800" dirty="0" smtClean="0"/>
              <a:t>)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800" dirty="0" smtClean="0"/>
              <a:t>Nuclear </a:t>
            </a:r>
            <a:r>
              <a:rPr lang="en-US" altLang="ja-JP" sz="2800" dirty="0" err="1" smtClean="0"/>
              <a:t>strangelets</a:t>
            </a:r>
            <a:endParaRPr lang="en-US" altLang="ja-JP" sz="28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800" dirty="0" smtClean="0"/>
              <a:t>n-rich / p-rich </a:t>
            </a:r>
            <a:r>
              <a:rPr lang="en-US" altLang="ja-JP" sz="2800" dirty="0" err="1" smtClean="0"/>
              <a:t>hypernuclei</a:t>
            </a:r>
            <a:endParaRPr lang="en-US" altLang="ja-JP" sz="28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endParaRPr lang="en-US" altLang="ja-JP" sz="28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800" dirty="0" smtClean="0"/>
              <a:t>Measurement of magnetic moments</a:t>
            </a:r>
          </a:p>
        </p:txBody>
      </p:sp>
      <p:sp>
        <p:nvSpPr>
          <p:cNvPr id="3" name="楕円 2"/>
          <p:cNvSpPr/>
          <p:nvPr/>
        </p:nvSpPr>
        <p:spPr>
          <a:xfrm>
            <a:off x="292963" y="2189250"/>
            <a:ext cx="2539013" cy="1464815"/>
          </a:xfrm>
          <a:prstGeom prst="ellipse">
            <a:avLst/>
          </a:prstGeom>
          <a:solidFill>
            <a:srgbClr val="FF9900">
              <a:alpha val="10196"/>
            </a:srgbClr>
          </a:solidFill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71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2"/>
          <a:srcRect l="48801" b="28613"/>
          <a:stretch/>
        </p:blipFill>
        <p:spPr>
          <a:xfrm>
            <a:off x="0" y="3301453"/>
            <a:ext cx="2560293" cy="356986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Hadron-hadron Interaction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95" y="1629546"/>
            <a:ext cx="3746813" cy="3006917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166804" y="6248048"/>
            <a:ext cx="36097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Morita, </a:t>
            </a:r>
            <a:r>
              <a:rPr lang="en-US" altLang="ja-JP" sz="2000" dirty="0" err="1" smtClean="0"/>
              <a:t>Furumoto</a:t>
            </a:r>
            <a:r>
              <a:rPr lang="en-US" altLang="ja-JP" sz="2000" dirty="0" smtClean="0"/>
              <a:t>, Ohnishi, 2015</a:t>
            </a:r>
            <a:endParaRPr kumimoji="1" lang="ja-JP" altLang="en-US" sz="2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259779" y="1775663"/>
            <a:ext cx="1564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2060"/>
                </a:solidFill>
              </a:rPr>
              <a:t>STAR,2015</a:t>
            </a:r>
            <a:endParaRPr kumimoji="1" lang="ja-JP" altLang="en-US" sz="2400" dirty="0">
              <a:solidFill>
                <a:srgbClr val="002060"/>
              </a:solidFill>
            </a:endParaRPr>
          </a:p>
        </p:txBody>
      </p:sp>
      <p:sp>
        <p:nvSpPr>
          <p:cNvPr id="8" name="円/楕円 418"/>
          <p:cNvSpPr/>
          <p:nvPr/>
        </p:nvSpPr>
        <p:spPr>
          <a:xfrm>
            <a:off x="3971495" y="5690483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 flipV="1">
            <a:off x="1347236" y="5822454"/>
            <a:ext cx="2524727" cy="84294"/>
          </a:xfrm>
          <a:prstGeom prst="straightConnector1">
            <a:avLst/>
          </a:prstGeom>
          <a:ln w="38100">
            <a:solidFill>
              <a:srgbClr val="FFFF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V="1">
            <a:off x="1347236" y="5432463"/>
            <a:ext cx="2502923" cy="154619"/>
          </a:xfrm>
          <a:prstGeom prst="straightConnector1">
            <a:avLst/>
          </a:prstGeom>
          <a:ln w="38100">
            <a:solidFill>
              <a:srgbClr val="FFFF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円/楕円 418"/>
          <p:cNvSpPr/>
          <p:nvPr/>
        </p:nvSpPr>
        <p:spPr>
          <a:xfrm>
            <a:off x="3946298" y="5330551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>
            <a:off x="2618844" y="5546551"/>
            <a:ext cx="39053" cy="360197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2385" y="1629546"/>
            <a:ext cx="4206832" cy="3006917"/>
          </a:xfrm>
          <a:prstGeom prst="rect">
            <a:avLst/>
          </a:prstGeom>
        </p:spPr>
      </p:pic>
      <p:sp>
        <p:nvSpPr>
          <p:cNvPr id="14" name="右矢印 13"/>
          <p:cNvSpPr/>
          <p:nvPr/>
        </p:nvSpPr>
        <p:spPr>
          <a:xfrm>
            <a:off x="4028536" y="2341830"/>
            <a:ext cx="681487" cy="15823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19999" y="1207527"/>
            <a:ext cx="3207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Symbol" panose="05050102010706020507" pitchFamily="18" charset="2"/>
              </a:rPr>
              <a:t>LL</a:t>
            </a:r>
            <a:r>
              <a:rPr kumimoji="1" lang="en-US" altLang="ja-JP" sz="2400" dirty="0" smtClean="0"/>
              <a:t> Correlation function</a:t>
            </a:r>
            <a:endParaRPr kumimoji="1" lang="ja-JP" altLang="en-US" sz="24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632385" y="4868489"/>
            <a:ext cx="4468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Hadron interaction can be studied from correlation function.</a:t>
            </a:r>
            <a:endParaRPr kumimoji="1" lang="ja-JP" altLang="en-US" sz="24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47152" y="6124937"/>
            <a:ext cx="18758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emission source</a:t>
            </a:r>
          </a:p>
          <a:p>
            <a:pPr algn="ctr"/>
            <a:r>
              <a:rPr lang="en-US" altLang="ja-JP" sz="2000" dirty="0" err="1" smtClean="0"/>
              <a:t>func</a:t>
            </a:r>
            <a:r>
              <a:rPr lang="en-US" altLang="ja-JP" sz="2000" dirty="0" smtClean="0"/>
              <a:t>.</a:t>
            </a:r>
            <a:endParaRPr kumimoji="1" lang="ja-JP" altLang="en-US" sz="20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382345" y="6124937"/>
            <a:ext cx="13195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relative</a:t>
            </a:r>
          </a:p>
          <a:p>
            <a:pPr algn="ctr"/>
            <a:r>
              <a:rPr lang="en-US" altLang="ja-JP" sz="2000" dirty="0" smtClean="0"/>
              <a:t>wave </a:t>
            </a:r>
            <a:r>
              <a:rPr lang="en-US" altLang="ja-JP" sz="2000" dirty="0" err="1" smtClean="0"/>
              <a:t>func</a:t>
            </a:r>
            <a:r>
              <a:rPr lang="en-US" altLang="ja-JP" sz="2000" dirty="0" smtClean="0"/>
              <a:t>.</a:t>
            </a:r>
            <a:endParaRPr kumimoji="1" lang="ja-JP" altLang="en-US" sz="20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966736" y="6144748"/>
            <a:ext cx="421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/>
              <a:t>+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60446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ここまでのまとめ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sp>
        <p:nvSpPr>
          <p:cNvPr id="4" name="角丸四角形 3"/>
          <p:cNvSpPr/>
          <p:nvPr/>
        </p:nvSpPr>
        <p:spPr>
          <a:xfrm>
            <a:off x="290563" y="1103805"/>
            <a:ext cx="8577155" cy="1604889"/>
          </a:xfrm>
          <a:prstGeom prst="roundRect">
            <a:avLst/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57421" y="1265687"/>
            <a:ext cx="76434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J-PARC-HI = </a:t>
            </a:r>
            <a:r>
              <a:rPr kumimoji="1" lang="ja-JP" altLang="en-US" sz="3200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地上で行うミニ中性子星合体</a:t>
            </a:r>
            <a:endParaRPr kumimoji="1" lang="ja-JP" altLang="en-US" sz="3200" dirty="0">
              <a:effectLst>
                <a:glow rad="1397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426054" y="1958020"/>
            <a:ext cx="6288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b="1" dirty="0" smtClean="0">
                <a:solidFill>
                  <a:srgbClr val="FFFF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世界</a:t>
            </a:r>
            <a:r>
              <a:rPr lang="ja-JP" altLang="en-US" sz="2800" b="1" dirty="0">
                <a:solidFill>
                  <a:srgbClr val="FFFF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最強度ビーム</a:t>
            </a:r>
            <a:r>
              <a:rPr lang="ja-JP" altLang="en-US" sz="28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で</a:t>
            </a:r>
            <a:r>
              <a:rPr lang="ja-JP" altLang="en-US" sz="2800" b="1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探る</a:t>
            </a:r>
            <a:r>
              <a:rPr kumimoji="1" lang="ja-JP" altLang="en-US" sz="2800" b="1" dirty="0" smtClean="0">
                <a:solidFill>
                  <a:srgbClr val="FFFF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宇宙最高密度</a:t>
            </a:r>
            <a:endParaRPr kumimoji="1" lang="ja-JP" altLang="en-US" sz="2800" b="1" dirty="0">
              <a:solidFill>
                <a:srgbClr val="FFFF00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628650" y="2870577"/>
            <a:ext cx="8088630" cy="3771764"/>
            <a:chOff x="534816" y="5114981"/>
            <a:chExt cx="8088630" cy="1279112"/>
          </a:xfrm>
        </p:grpSpPr>
        <p:sp>
          <p:nvSpPr>
            <p:cNvPr id="8" name="角丸四角形 7"/>
            <p:cNvSpPr/>
            <p:nvPr/>
          </p:nvSpPr>
          <p:spPr>
            <a:xfrm>
              <a:off x="534816" y="5114981"/>
              <a:ext cx="8088630" cy="1279112"/>
            </a:xfrm>
            <a:prstGeom prst="roundRect">
              <a:avLst>
                <a:gd name="adj" fmla="val 10934"/>
              </a:avLst>
            </a:prstGeom>
            <a:solidFill>
              <a:srgbClr val="103F53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3148290" y="5132338"/>
              <a:ext cx="2861681" cy="166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3200" b="1" dirty="0" smtClean="0">
                  <a:solidFill>
                    <a:srgbClr val="FFFF00"/>
                  </a:solidFill>
                </a:rPr>
                <a:t>2</a:t>
              </a:r>
              <a:r>
                <a:rPr kumimoji="1" lang="ja-JP" altLang="en-US" sz="3200" b="1" dirty="0" err="1" smtClean="0">
                  <a:solidFill>
                    <a:srgbClr val="FFFF00"/>
                  </a:solidFill>
                </a:rPr>
                <a:t>つの</a:t>
              </a:r>
              <a:r>
                <a:rPr kumimoji="1" lang="ja-JP" altLang="en-US" sz="3200" b="1" dirty="0" smtClean="0">
                  <a:solidFill>
                    <a:srgbClr val="FFFF00"/>
                  </a:solidFill>
                </a:rPr>
                <a:t>重要課題</a:t>
              </a:r>
              <a:endParaRPr kumimoji="1" lang="en-US" altLang="ja-JP" sz="2800" dirty="0" smtClean="0"/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1658253" y="3746815"/>
            <a:ext cx="6219268" cy="2554876"/>
            <a:chOff x="1557288" y="2882828"/>
            <a:chExt cx="6219268" cy="2554876"/>
          </a:xfrm>
        </p:grpSpPr>
        <p:sp>
          <p:nvSpPr>
            <p:cNvPr id="11" name="テキスト ボックス 10"/>
            <p:cNvSpPr txBox="1"/>
            <p:nvPr/>
          </p:nvSpPr>
          <p:spPr>
            <a:xfrm>
              <a:off x="1583444" y="4914484"/>
              <a:ext cx="27093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800" b="1" dirty="0" smtClean="0"/>
                <a:t>高密度物質探索</a:t>
              </a:r>
              <a:endParaRPr kumimoji="1" lang="ja-JP" altLang="en-US" sz="2800" b="1" dirty="0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4706485" y="4914484"/>
              <a:ext cx="30700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2800" b="1" dirty="0" smtClean="0"/>
                <a:t>希少粒子生成工場</a:t>
              </a:r>
              <a:endParaRPr kumimoji="1" lang="ja-JP" altLang="en-US" sz="2800" b="1" dirty="0"/>
            </a:p>
          </p:txBody>
        </p:sp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45398" y="2907700"/>
              <a:ext cx="2192245" cy="1991820"/>
            </a:xfrm>
            <a:prstGeom prst="roundRect">
              <a:avLst>
                <a:gd name="adj" fmla="val 14068"/>
              </a:avLst>
            </a:prstGeom>
          </p:spPr>
        </p:pic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7288" y="2882828"/>
              <a:ext cx="2761708" cy="203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67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263034" y="1906663"/>
            <a:ext cx="86120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Non-Gaussian</a:t>
            </a:r>
            <a:r>
              <a:rPr kumimoji="1" lang="en-US" altLang="ja-JP" sz="4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Fluctuations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800" dirty="0" smtClean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in Relativistic Heavy-Ion Collisions</a:t>
            </a:r>
            <a:endParaRPr kumimoji="1" lang="ja-JP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1774313" y="5142145"/>
            <a:ext cx="55894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400" dirty="0" err="1"/>
              <a:t>Asakawa</a:t>
            </a:r>
            <a:r>
              <a:rPr lang="en-US" altLang="ja-JP" sz="2400" dirty="0"/>
              <a:t>, MK, </a:t>
            </a:r>
            <a:r>
              <a:rPr lang="en-US" altLang="ja-JP" sz="2400" dirty="0" err="1"/>
              <a:t>Prog</a:t>
            </a:r>
            <a:r>
              <a:rPr lang="en-US" altLang="ja-JP" sz="2400" dirty="0"/>
              <a:t>. Part. </a:t>
            </a:r>
            <a:r>
              <a:rPr lang="en-US" altLang="ja-JP" sz="2400" dirty="0" err="1"/>
              <a:t>Nucl</a:t>
            </a:r>
            <a:r>
              <a:rPr lang="en-US" altLang="ja-JP" sz="2400" dirty="0"/>
              <a:t>. Phys. (2016)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95855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l="5710" t="33066" r="11706" b="6084"/>
          <a:stretch/>
        </p:blipFill>
        <p:spPr>
          <a:xfrm>
            <a:off x="0" y="1672046"/>
            <a:ext cx="9158263" cy="5306757"/>
          </a:xfrm>
          <a:prstGeom prst="rect">
            <a:avLst/>
          </a:prstGeom>
        </p:spPr>
      </p:pic>
      <p:sp>
        <p:nvSpPr>
          <p:cNvPr id="14" name="タイトル 1"/>
          <p:cNvSpPr>
            <a:spLocks noGrp="1"/>
          </p:cNvSpPr>
          <p:nvPr>
            <p:ph type="title"/>
          </p:nvPr>
        </p:nvSpPr>
        <p:spPr>
          <a:xfrm>
            <a:off x="0" y="164827"/>
            <a:ext cx="9144000" cy="1325563"/>
          </a:xfrm>
        </p:spPr>
        <p:txBody>
          <a:bodyPr>
            <a:noAutofit/>
          </a:bodyPr>
          <a:lstStyle/>
          <a:p>
            <a:r>
              <a:rPr kumimoji="1" lang="en-US" altLang="ja-JP" sz="4800" dirty="0" smtClean="0"/>
              <a:t>J-PARC-HI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sz="2800" dirty="0" smtClean="0"/>
              <a:t>J-PARC = Japan</a:t>
            </a:r>
            <a:r>
              <a:rPr kumimoji="1" lang="en-US" altLang="ja-JP" sz="2800" dirty="0" smtClean="0">
                <a:solidFill>
                  <a:srgbClr val="FFFF00"/>
                </a:solidFill>
              </a:rPr>
              <a:t> Proton </a:t>
            </a:r>
            <a:r>
              <a:rPr kumimoji="1" lang="en-US" altLang="ja-JP" sz="2800" dirty="0" smtClean="0"/>
              <a:t>Accelerator Research Complex</a:t>
            </a:r>
            <a:endParaRPr kumimoji="1" lang="ja-JP" altLang="en-US" sz="2800" dirty="0"/>
          </a:p>
        </p:txBody>
      </p:sp>
      <p:grpSp>
        <p:nvGrpSpPr>
          <p:cNvPr id="2" name="グループ化 1"/>
          <p:cNvGrpSpPr/>
          <p:nvPr/>
        </p:nvGrpSpPr>
        <p:grpSpPr>
          <a:xfrm>
            <a:off x="527685" y="2006589"/>
            <a:ext cx="8088630" cy="4489101"/>
            <a:chOff x="527685" y="2006589"/>
            <a:chExt cx="8088630" cy="4489101"/>
          </a:xfrm>
        </p:grpSpPr>
        <p:grpSp>
          <p:nvGrpSpPr>
            <p:cNvPr id="13" name="グループ化 12"/>
            <p:cNvGrpSpPr/>
            <p:nvPr/>
          </p:nvGrpSpPr>
          <p:grpSpPr>
            <a:xfrm>
              <a:off x="527685" y="2006589"/>
              <a:ext cx="8088630" cy="4489101"/>
              <a:chOff x="534816" y="5114981"/>
              <a:chExt cx="8088630" cy="1279112"/>
            </a:xfrm>
          </p:grpSpPr>
          <p:sp>
            <p:nvSpPr>
              <p:cNvPr id="18" name="角丸四角形 17"/>
              <p:cNvSpPr/>
              <p:nvPr/>
            </p:nvSpPr>
            <p:spPr>
              <a:xfrm>
                <a:off x="534816" y="5114981"/>
                <a:ext cx="8088630" cy="1279112"/>
              </a:xfrm>
              <a:prstGeom prst="roundRect">
                <a:avLst>
                  <a:gd name="adj" fmla="val 10934"/>
                </a:avLst>
              </a:prstGeom>
              <a:solidFill>
                <a:srgbClr val="103F53">
                  <a:alpha val="6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endParaRPr>
              </a:p>
            </p:txBody>
          </p:sp>
          <p:sp>
            <p:nvSpPr>
              <p:cNvPr id="19" name="テキスト ボックス 18"/>
              <p:cNvSpPr txBox="1"/>
              <p:nvPr/>
            </p:nvSpPr>
            <p:spPr>
              <a:xfrm>
                <a:off x="1066072" y="5176208"/>
                <a:ext cx="7011855" cy="1666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3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rPr>
                  <a:t>J-PARC-HI</a:t>
                </a:r>
                <a:r>
                  <a:rPr kumimoji="1" lang="en-US" altLang="ja-JP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rPr>
                  <a:t> = J-PARC </a:t>
                </a:r>
                <a:r>
                  <a:rPr kumimoji="1" lang="en-US" altLang="ja-JP" sz="3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rPr>
                  <a:t>H</a:t>
                </a:r>
                <a:r>
                  <a:rPr kumimoji="1" lang="en-US" altLang="ja-JP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rPr>
                  <a:t>eavy-</a:t>
                </a:r>
                <a:r>
                  <a:rPr kumimoji="1" lang="en-US" altLang="ja-JP" sz="3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rPr>
                  <a:t>I</a:t>
                </a:r>
                <a:r>
                  <a:rPr kumimoji="1" lang="en-US" altLang="ja-JP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HGｺﾞｼｯｸM" panose="020B0609000000000000" pitchFamily="49" charset="-128"/>
                    <a:cs typeface="+mn-cs"/>
                  </a:rPr>
                  <a:t>on Program</a:t>
                </a:r>
                <a:endParaRPr kumimoji="1" lang="en-US" altLang="ja-JP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endParaRPr>
              </a:p>
            </p:txBody>
          </p:sp>
        </p:grpSp>
        <p:sp>
          <p:nvSpPr>
            <p:cNvPr id="15" name="テキスト ボックス 14"/>
            <p:cNvSpPr txBox="1"/>
            <p:nvPr/>
          </p:nvSpPr>
          <p:spPr>
            <a:xfrm>
              <a:off x="1112806" y="3171653"/>
              <a:ext cx="7184980" cy="3046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p"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Beam energy: ~20GeV/A </a:t>
              </a:r>
              <a:r>
                <a:rPr kumimoji="1" lang="en-US" altLang="ja-JP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(</a:t>
              </a:r>
              <a:r>
                <a:rPr kumimoji="1" lang="ja-JP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√</a:t>
              </a:r>
              <a:r>
                <a:rPr kumimoji="1" lang="en-US" altLang="ja-JP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s~6.2GeV)</a:t>
              </a:r>
            </a:p>
            <a:p>
              <a:pPr marL="457200" lvl="0" indent="-457200">
                <a:buFont typeface="Wingdings" panose="05000000000000000000" pitchFamily="2" charset="2"/>
                <a:buChar char="p"/>
                <a:defRPr/>
              </a:pPr>
              <a:r>
                <a:rPr lang="en-US" altLang="ja-JP" sz="2800" dirty="0">
                  <a:solidFill>
                    <a:prstClr val="white"/>
                  </a:solidFill>
                </a:rPr>
                <a:t>High luminosity: </a:t>
              </a:r>
              <a:r>
                <a:rPr lang="en-US" altLang="ja-JP" sz="2800" dirty="0">
                  <a:solidFill>
                    <a:srgbClr val="FFFF00"/>
                  </a:solidFill>
                </a:rPr>
                <a:t>collision rate ~10</a:t>
              </a:r>
              <a:r>
                <a:rPr lang="en-US" altLang="ja-JP" sz="2800" baseline="30000" dirty="0">
                  <a:solidFill>
                    <a:srgbClr val="FFFF00"/>
                  </a:solidFill>
                </a:rPr>
                <a:t>8</a:t>
              </a:r>
              <a:r>
                <a:rPr lang="en-US" altLang="ja-JP" sz="2800" dirty="0">
                  <a:solidFill>
                    <a:srgbClr val="FFFF00"/>
                  </a:solidFill>
                </a:rPr>
                <a:t>Hz</a:t>
              </a:r>
            </a:p>
            <a:p>
              <a:pPr marL="457200" indent="-457200">
                <a:buFont typeface="Wingdings" panose="05000000000000000000" pitchFamily="2" charset="2"/>
                <a:buChar char="p"/>
                <a:defRPr/>
              </a:pPr>
              <a:r>
                <a:rPr lang="en-US" altLang="ja-JP" sz="2800" dirty="0" smtClean="0">
                  <a:solidFill>
                    <a:prstClr val="white"/>
                  </a:solidFill>
                </a:rPr>
                <a:t>Fixed </a:t>
              </a:r>
              <a:r>
                <a:rPr lang="en-US" altLang="ja-JP" sz="2800" dirty="0">
                  <a:solidFill>
                    <a:prstClr val="white"/>
                  </a:solidFill>
                </a:rPr>
                <a:t>target experiment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p"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Launch: (hopefully) 2025~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p"/>
                <a:tabLst/>
                <a:defRPr/>
              </a:pPr>
              <a:endPara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p"/>
                <a:tabLst/>
                <a:defRPr/>
              </a:pPr>
              <a:r>
                <a:rPr kumimoji="1" lang="en-US" altLang="ja-JP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White paper / Letter of Intent (2016)</a:t>
              </a:r>
            </a:p>
            <a:p>
              <a:pPr marL="914400" marR="0" lvl="1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p"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http://</a:t>
              </a: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asrc.jaea.go.jp/soshiki/gr/hadron/jparc-hi/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665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Thermal Fluctuations</a:t>
            </a:r>
            <a:endParaRPr kumimoji="1" lang="ja-JP" altLang="en-US" dirty="0"/>
          </a:p>
        </p:txBody>
      </p:sp>
      <p:sp>
        <p:nvSpPr>
          <p:cNvPr id="4" name="フリーフォーム 3"/>
          <p:cNvSpPr/>
          <p:nvPr/>
        </p:nvSpPr>
        <p:spPr>
          <a:xfrm>
            <a:off x="4897443" y="2312401"/>
            <a:ext cx="1764405" cy="880255"/>
          </a:xfrm>
          <a:custGeom>
            <a:avLst/>
            <a:gdLst>
              <a:gd name="connsiteX0" fmla="*/ 0 w 1764405"/>
              <a:gd name="connsiteY0" fmla="*/ 862889 h 891731"/>
              <a:gd name="connsiteX1" fmla="*/ 669701 w 1764405"/>
              <a:gd name="connsiteY1" fmla="*/ 785616 h 891731"/>
              <a:gd name="connsiteX2" fmla="*/ 850005 w 1764405"/>
              <a:gd name="connsiteY2" fmla="*/ 5 h 891731"/>
              <a:gd name="connsiteX3" fmla="*/ 1159098 w 1764405"/>
              <a:gd name="connsiteY3" fmla="*/ 772737 h 891731"/>
              <a:gd name="connsiteX4" fmla="*/ 1764405 w 1764405"/>
              <a:gd name="connsiteY4" fmla="*/ 875768 h 891731"/>
              <a:gd name="connsiteX0" fmla="*/ 0 w 1764405"/>
              <a:gd name="connsiteY0" fmla="*/ 862935 h 891184"/>
              <a:gd name="connsiteX1" fmla="*/ 643943 w 1764405"/>
              <a:gd name="connsiteY1" fmla="*/ 734146 h 891184"/>
              <a:gd name="connsiteX2" fmla="*/ 850005 w 1764405"/>
              <a:gd name="connsiteY2" fmla="*/ 51 h 891184"/>
              <a:gd name="connsiteX3" fmla="*/ 1159098 w 1764405"/>
              <a:gd name="connsiteY3" fmla="*/ 772783 h 891184"/>
              <a:gd name="connsiteX4" fmla="*/ 1764405 w 1764405"/>
              <a:gd name="connsiteY4" fmla="*/ 875814 h 891184"/>
              <a:gd name="connsiteX0" fmla="*/ 0 w 1764405"/>
              <a:gd name="connsiteY0" fmla="*/ 862935 h 891184"/>
              <a:gd name="connsiteX1" fmla="*/ 643943 w 1764405"/>
              <a:gd name="connsiteY1" fmla="*/ 734146 h 891184"/>
              <a:gd name="connsiteX2" fmla="*/ 850005 w 1764405"/>
              <a:gd name="connsiteY2" fmla="*/ 51 h 891184"/>
              <a:gd name="connsiteX3" fmla="*/ 1159098 w 1764405"/>
              <a:gd name="connsiteY3" fmla="*/ 772783 h 891184"/>
              <a:gd name="connsiteX4" fmla="*/ 1764405 w 1764405"/>
              <a:gd name="connsiteY4" fmla="*/ 875814 h 891184"/>
              <a:gd name="connsiteX0" fmla="*/ 0 w 1764405"/>
              <a:gd name="connsiteY0" fmla="*/ 862939 h 880255"/>
              <a:gd name="connsiteX1" fmla="*/ 643943 w 1764405"/>
              <a:gd name="connsiteY1" fmla="*/ 734150 h 880255"/>
              <a:gd name="connsiteX2" fmla="*/ 850005 w 1764405"/>
              <a:gd name="connsiteY2" fmla="*/ 55 h 880255"/>
              <a:gd name="connsiteX3" fmla="*/ 1210614 w 1764405"/>
              <a:gd name="connsiteY3" fmla="*/ 695514 h 880255"/>
              <a:gd name="connsiteX4" fmla="*/ 1764405 w 1764405"/>
              <a:gd name="connsiteY4" fmla="*/ 875818 h 880255"/>
              <a:gd name="connsiteX0" fmla="*/ 0 w 1764405"/>
              <a:gd name="connsiteY0" fmla="*/ 862939 h 880255"/>
              <a:gd name="connsiteX1" fmla="*/ 553791 w 1764405"/>
              <a:gd name="connsiteY1" fmla="*/ 734150 h 880255"/>
              <a:gd name="connsiteX2" fmla="*/ 850005 w 1764405"/>
              <a:gd name="connsiteY2" fmla="*/ 55 h 880255"/>
              <a:gd name="connsiteX3" fmla="*/ 1210614 w 1764405"/>
              <a:gd name="connsiteY3" fmla="*/ 695514 h 880255"/>
              <a:gd name="connsiteX4" fmla="*/ 1764405 w 1764405"/>
              <a:gd name="connsiteY4" fmla="*/ 875818 h 880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4405" h="880255">
                <a:moveTo>
                  <a:pt x="0" y="862939"/>
                </a:moveTo>
                <a:cubicBezTo>
                  <a:pt x="264017" y="896209"/>
                  <a:pt x="360608" y="877964"/>
                  <a:pt x="553791" y="734150"/>
                </a:cubicBezTo>
                <a:cubicBezTo>
                  <a:pt x="746974" y="590336"/>
                  <a:pt x="740535" y="6494"/>
                  <a:pt x="850005" y="55"/>
                </a:cubicBezTo>
                <a:cubicBezTo>
                  <a:pt x="959476" y="-6384"/>
                  <a:pt x="1058214" y="549554"/>
                  <a:pt x="1210614" y="695514"/>
                </a:cubicBezTo>
                <a:cubicBezTo>
                  <a:pt x="1363014" y="841474"/>
                  <a:pt x="1537951" y="897282"/>
                  <a:pt x="1764405" y="875818"/>
                </a:cubicBezTo>
              </a:path>
            </a:pathLst>
          </a:custGeom>
          <a:solidFill>
            <a:srgbClr val="F09494"/>
          </a:solidFill>
          <a:ln w="952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763688" y="1656893"/>
            <a:ext cx="2138046" cy="1696833"/>
          </a:xfrm>
          <a:prstGeom prst="rect">
            <a:avLst/>
          </a:prstGeom>
          <a:solidFill>
            <a:srgbClr val="9FB8CD"/>
          </a:solidFill>
          <a:ln w="1905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6" name="直線矢印コネクタ 5"/>
          <p:cNvCxnSpPr/>
          <p:nvPr/>
        </p:nvCxnSpPr>
        <p:spPr>
          <a:xfrm flipV="1">
            <a:off x="4764339" y="1841559"/>
            <a:ext cx="0" cy="1512168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</p:cxnSp>
      <p:sp>
        <p:nvSpPr>
          <p:cNvPr id="7" name="テキスト ボックス 6"/>
          <p:cNvSpPr txBox="1"/>
          <p:nvPr/>
        </p:nvSpPr>
        <p:spPr>
          <a:xfrm>
            <a:off x="4836408" y="1656893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ＭＳ Ｐゴシック"/>
                <a:cs typeface="+mn-cs"/>
              </a:rPr>
              <a:t>P(N)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/>
              <a:ea typeface="ＭＳ Ｐゴシック"/>
              <a:cs typeface="+mn-cs"/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>
            <a:off x="4643376" y="3183183"/>
            <a:ext cx="2209006" cy="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</p:cxnSp>
      <p:cxnSp>
        <p:nvCxnSpPr>
          <p:cNvPr id="9" name="直線コネクタ 8"/>
          <p:cNvCxnSpPr/>
          <p:nvPr/>
        </p:nvCxnSpPr>
        <p:spPr>
          <a:xfrm flipV="1">
            <a:off x="5747879" y="2026225"/>
            <a:ext cx="0" cy="1156958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dash"/>
          </a:ln>
          <a:effectLst/>
        </p:spPr>
      </p:cxnSp>
      <p:sp>
        <p:nvSpPr>
          <p:cNvPr id="10" name="正方形/長方形 9"/>
          <p:cNvSpPr/>
          <p:nvPr/>
        </p:nvSpPr>
        <p:spPr>
          <a:xfrm>
            <a:off x="2460452" y="2182145"/>
            <a:ext cx="798472" cy="713006"/>
          </a:xfrm>
          <a:prstGeom prst="rect">
            <a:avLst/>
          </a:prstGeom>
          <a:solidFill>
            <a:srgbClr val="9FB8CD"/>
          </a:solidFill>
          <a:ln w="19050" cap="flat" cmpd="sng" algn="ctr">
            <a:solidFill>
              <a:srgbClr val="727CA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252540" y="2567862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BE0E3">
                    <a:lumMod val="25000"/>
                  </a:srgbClr>
                </a:solidFill>
                <a:effectLst/>
                <a:uLnTx/>
                <a:uFillTx/>
                <a:latin typeface="Gill Sans MT"/>
                <a:ea typeface="ＭＳ Ｐゴシック"/>
                <a:cs typeface="+mn-cs"/>
              </a:rPr>
              <a:t>V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BBE0E3">
                  <a:lumMod val="25000"/>
                </a:srgbClr>
              </a:solidFill>
              <a:effectLst/>
              <a:uLnTx/>
              <a:uFillTx/>
              <a:latin typeface="Gill Sans MT"/>
              <a:ea typeface="ＭＳ Ｐゴシック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676476" y="228947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ＭＳ Ｐゴシック"/>
                <a:cs typeface="+mn-cs"/>
              </a:rPr>
              <a:t>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/>
              <a:ea typeface="ＭＳ Ｐゴシック"/>
              <a:cs typeface="+mn-cs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590594" y="2709264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ＭＳ Ｐゴシック"/>
                <a:cs typeface="+mn-cs"/>
              </a:rPr>
              <a:t>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/>
              <a:ea typeface="ＭＳ Ｐゴシック"/>
              <a:cs typeface="+mn-cs"/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5457217" y="2746332"/>
            <a:ext cx="619125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/>
        </p:spPr>
      </p:cxnSp>
      <p:pic>
        <p:nvPicPr>
          <p:cNvPr id="15" name="TexTeXPicture" descr="&lt;?xml version=&quot;1.0&quot; encoding=&quot;utf-16&quot;?&gt;&#10;&lt;TeXTeX&gt;&#10;  &lt;preamble&gt;\documentclass{jarticle}&#10;\usepackage{amsmath}&#10;\pagestyle{empty}&lt;/preamble&gt;&#10;  &lt;body&gt;\begin{align*} &#10;\sigma&#10;\end{align*}&lt;/body&gt;&#10;  &lt;fcolor&gt;FF000000&lt;/fcolor&gt;&#10;  &lt;bcolor&gt;FFFFFFFF&lt;/bcolor&gt;&#10;  &lt;transparent&gt;True&lt;/transparent&gt;&#10;  &lt;resolution&gt;1800&lt;/resolution&gt;&#10;  &lt;imageh&gt;109&lt;/imageh&gt;&#10;  &lt;imagew&gt;131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364" y="2391095"/>
            <a:ext cx="221955" cy="184679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707673" y="1124744"/>
            <a:ext cx="7728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Observables are fluctuating even in an equilibrated medium.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1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Thermal Fluctuations</a:t>
            </a:r>
            <a:endParaRPr kumimoji="1" lang="ja-JP" altLang="en-US" dirty="0"/>
          </a:p>
        </p:txBody>
      </p:sp>
      <p:sp>
        <p:nvSpPr>
          <p:cNvPr id="4" name="フリーフォーム 3"/>
          <p:cNvSpPr/>
          <p:nvPr/>
        </p:nvSpPr>
        <p:spPr>
          <a:xfrm>
            <a:off x="4897443" y="2312401"/>
            <a:ext cx="1764405" cy="880255"/>
          </a:xfrm>
          <a:custGeom>
            <a:avLst/>
            <a:gdLst>
              <a:gd name="connsiteX0" fmla="*/ 0 w 1764405"/>
              <a:gd name="connsiteY0" fmla="*/ 862889 h 891731"/>
              <a:gd name="connsiteX1" fmla="*/ 669701 w 1764405"/>
              <a:gd name="connsiteY1" fmla="*/ 785616 h 891731"/>
              <a:gd name="connsiteX2" fmla="*/ 850005 w 1764405"/>
              <a:gd name="connsiteY2" fmla="*/ 5 h 891731"/>
              <a:gd name="connsiteX3" fmla="*/ 1159098 w 1764405"/>
              <a:gd name="connsiteY3" fmla="*/ 772737 h 891731"/>
              <a:gd name="connsiteX4" fmla="*/ 1764405 w 1764405"/>
              <a:gd name="connsiteY4" fmla="*/ 875768 h 891731"/>
              <a:gd name="connsiteX0" fmla="*/ 0 w 1764405"/>
              <a:gd name="connsiteY0" fmla="*/ 862935 h 891184"/>
              <a:gd name="connsiteX1" fmla="*/ 643943 w 1764405"/>
              <a:gd name="connsiteY1" fmla="*/ 734146 h 891184"/>
              <a:gd name="connsiteX2" fmla="*/ 850005 w 1764405"/>
              <a:gd name="connsiteY2" fmla="*/ 51 h 891184"/>
              <a:gd name="connsiteX3" fmla="*/ 1159098 w 1764405"/>
              <a:gd name="connsiteY3" fmla="*/ 772783 h 891184"/>
              <a:gd name="connsiteX4" fmla="*/ 1764405 w 1764405"/>
              <a:gd name="connsiteY4" fmla="*/ 875814 h 891184"/>
              <a:gd name="connsiteX0" fmla="*/ 0 w 1764405"/>
              <a:gd name="connsiteY0" fmla="*/ 862935 h 891184"/>
              <a:gd name="connsiteX1" fmla="*/ 643943 w 1764405"/>
              <a:gd name="connsiteY1" fmla="*/ 734146 h 891184"/>
              <a:gd name="connsiteX2" fmla="*/ 850005 w 1764405"/>
              <a:gd name="connsiteY2" fmla="*/ 51 h 891184"/>
              <a:gd name="connsiteX3" fmla="*/ 1159098 w 1764405"/>
              <a:gd name="connsiteY3" fmla="*/ 772783 h 891184"/>
              <a:gd name="connsiteX4" fmla="*/ 1764405 w 1764405"/>
              <a:gd name="connsiteY4" fmla="*/ 875814 h 891184"/>
              <a:gd name="connsiteX0" fmla="*/ 0 w 1764405"/>
              <a:gd name="connsiteY0" fmla="*/ 862939 h 880255"/>
              <a:gd name="connsiteX1" fmla="*/ 643943 w 1764405"/>
              <a:gd name="connsiteY1" fmla="*/ 734150 h 880255"/>
              <a:gd name="connsiteX2" fmla="*/ 850005 w 1764405"/>
              <a:gd name="connsiteY2" fmla="*/ 55 h 880255"/>
              <a:gd name="connsiteX3" fmla="*/ 1210614 w 1764405"/>
              <a:gd name="connsiteY3" fmla="*/ 695514 h 880255"/>
              <a:gd name="connsiteX4" fmla="*/ 1764405 w 1764405"/>
              <a:gd name="connsiteY4" fmla="*/ 875818 h 880255"/>
              <a:gd name="connsiteX0" fmla="*/ 0 w 1764405"/>
              <a:gd name="connsiteY0" fmla="*/ 862939 h 880255"/>
              <a:gd name="connsiteX1" fmla="*/ 553791 w 1764405"/>
              <a:gd name="connsiteY1" fmla="*/ 734150 h 880255"/>
              <a:gd name="connsiteX2" fmla="*/ 850005 w 1764405"/>
              <a:gd name="connsiteY2" fmla="*/ 55 h 880255"/>
              <a:gd name="connsiteX3" fmla="*/ 1210614 w 1764405"/>
              <a:gd name="connsiteY3" fmla="*/ 695514 h 880255"/>
              <a:gd name="connsiteX4" fmla="*/ 1764405 w 1764405"/>
              <a:gd name="connsiteY4" fmla="*/ 875818 h 880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4405" h="880255">
                <a:moveTo>
                  <a:pt x="0" y="862939"/>
                </a:moveTo>
                <a:cubicBezTo>
                  <a:pt x="264017" y="896209"/>
                  <a:pt x="360608" y="877964"/>
                  <a:pt x="553791" y="734150"/>
                </a:cubicBezTo>
                <a:cubicBezTo>
                  <a:pt x="746974" y="590336"/>
                  <a:pt x="740535" y="6494"/>
                  <a:pt x="850005" y="55"/>
                </a:cubicBezTo>
                <a:cubicBezTo>
                  <a:pt x="959476" y="-6384"/>
                  <a:pt x="1058214" y="549554"/>
                  <a:pt x="1210614" y="695514"/>
                </a:cubicBezTo>
                <a:cubicBezTo>
                  <a:pt x="1363014" y="841474"/>
                  <a:pt x="1537951" y="897282"/>
                  <a:pt x="1764405" y="875818"/>
                </a:cubicBezTo>
              </a:path>
            </a:pathLst>
          </a:custGeom>
          <a:solidFill>
            <a:srgbClr val="F09494"/>
          </a:solidFill>
          <a:ln w="952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763688" y="1656893"/>
            <a:ext cx="2138046" cy="1696833"/>
          </a:xfrm>
          <a:prstGeom prst="rect">
            <a:avLst/>
          </a:prstGeom>
          <a:solidFill>
            <a:srgbClr val="9FB8CD"/>
          </a:solidFill>
          <a:ln w="1905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6" name="直線矢印コネクタ 5"/>
          <p:cNvCxnSpPr/>
          <p:nvPr/>
        </p:nvCxnSpPr>
        <p:spPr>
          <a:xfrm flipV="1">
            <a:off x="4764339" y="1841559"/>
            <a:ext cx="0" cy="1512168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</p:cxnSp>
      <p:sp>
        <p:nvSpPr>
          <p:cNvPr id="7" name="テキスト ボックス 6"/>
          <p:cNvSpPr txBox="1"/>
          <p:nvPr/>
        </p:nvSpPr>
        <p:spPr>
          <a:xfrm>
            <a:off x="4836408" y="1656893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ＭＳ Ｐゴシック"/>
                <a:cs typeface="+mn-cs"/>
              </a:rPr>
              <a:t>P(N)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/>
              <a:ea typeface="ＭＳ Ｐゴシック"/>
              <a:cs typeface="+mn-cs"/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>
            <a:off x="4643376" y="3183183"/>
            <a:ext cx="2209006" cy="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</p:cxnSp>
      <p:cxnSp>
        <p:nvCxnSpPr>
          <p:cNvPr id="9" name="直線コネクタ 8"/>
          <p:cNvCxnSpPr/>
          <p:nvPr/>
        </p:nvCxnSpPr>
        <p:spPr>
          <a:xfrm flipV="1">
            <a:off x="5747879" y="2026225"/>
            <a:ext cx="0" cy="1156958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dash"/>
          </a:ln>
          <a:effectLst/>
        </p:spPr>
      </p:cxnSp>
      <p:sp>
        <p:nvSpPr>
          <p:cNvPr id="10" name="正方形/長方形 9"/>
          <p:cNvSpPr/>
          <p:nvPr/>
        </p:nvSpPr>
        <p:spPr>
          <a:xfrm>
            <a:off x="2460452" y="2182145"/>
            <a:ext cx="798472" cy="713006"/>
          </a:xfrm>
          <a:prstGeom prst="rect">
            <a:avLst/>
          </a:prstGeom>
          <a:solidFill>
            <a:srgbClr val="9FB8CD"/>
          </a:solidFill>
          <a:ln w="19050" cap="flat" cmpd="sng" algn="ctr">
            <a:solidFill>
              <a:srgbClr val="727CA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252540" y="2567862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BE0E3">
                    <a:lumMod val="25000"/>
                  </a:srgbClr>
                </a:solidFill>
                <a:effectLst/>
                <a:uLnTx/>
                <a:uFillTx/>
                <a:latin typeface="Gill Sans MT"/>
                <a:ea typeface="ＭＳ Ｐゴシック"/>
                <a:cs typeface="+mn-cs"/>
              </a:rPr>
              <a:t>V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BBE0E3">
                  <a:lumMod val="25000"/>
                </a:srgbClr>
              </a:solidFill>
              <a:effectLst/>
              <a:uLnTx/>
              <a:uFillTx/>
              <a:latin typeface="Gill Sans MT"/>
              <a:ea typeface="ＭＳ Ｐゴシック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676476" y="228947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ＭＳ Ｐゴシック"/>
                <a:cs typeface="+mn-cs"/>
              </a:rPr>
              <a:t>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/>
              <a:ea typeface="ＭＳ Ｐゴシック"/>
              <a:cs typeface="+mn-cs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590594" y="2709264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ＭＳ Ｐゴシック"/>
                <a:cs typeface="+mn-cs"/>
              </a:rPr>
              <a:t>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/>
              <a:ea typeface="ＭＳ Ｐゴシック"/>
              <a:cs typeface="+mn-cs"/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5457217" y="2746332"/>
            <a:ext cx="619125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/>
        </p:spPr>
      </p:cxnSp>
      <p:pic>
        <p:nvPicPr>
          <p:cNvPr id="15" name="TexTeXPicture" descr="&lt;?xml version=&quot;1.0&quot; encoding=&quot;utf-16&quot;?&gt;&#10;&lt;TeXTeX&gt;&#10;  &lt;preamble&gt;\documentclass{jarticle}&#10;\usepackage{amsmath}&#10;\pagestyle{empty}&lt;/preamble&gt;&#10;  &lt;body&gt;\begin{align*} &#10;\sigma&#10;\end{align*}&lt;/body&gt;&#10;  &lt;fcolor&gt;FF000000&lt;/fcolor&gt;&#10;  &lt;bcolor&gt;FFFFFFFF&lt;/bcolor&gt;&#10;  &lt;transparent&gt;True&lt;/transparent&gt;&#10;  &lt;resolution&gt;1800&lt;/resolution&gt;&#10;  &lt;imageh&gt;109&lt;/imageh&gt;&#10;  &lt;imagew&gt;131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364" y="2391095"/>
            <a:ext cx="221955" cy="184679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707673" y="1124744"/>
            <a:ext cx="7728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Observables are fluctuating even in an equilibrated medium.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0" name="下矢印 19"/>
          <p:cNvSpPr/>
          <p:nvPr/>
        </p:nvSpPr>
        <p:spPr>
          <a:xfrm>
            <a:off x="4788023" y="3356992"/>
            <a:ext cx="941807" cy="577285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21" name="TexTeXPicture" descr="&lt;?xml version=&quot;1.0&quot; encoding=&quot;utf-16&quot;?&gt;&#10;&lt;TeXTeX&gt;&#10;  &lt;preamble&gt;\documentclass{jarticle}&#10;\usepackage{amsmath}&#10;\pagestyle{empty}&lt;/preamble&gt;&#10;  &lt;body&gt;\begin{align*} &#10;S=\frac{ \langle \delta N^3 \rangle }{ \sigma^3 }&#10;\end{align*}&lt;/body&gt;&#10;  &lt;fcolor&gt;FF000000&lt;/fcolor&gt;&#10;  &lt;bcolor&gt;FFFFFFFF&lt;/bcolor&gt;&#10;  &lt;transparent&gt;True&lt;/transparent&gt;&#10;  &lt;resolution&gt;1800&lt;/resolution&gt;&#10;  &lt;imageh&gt;548&lt;/imageh&gt;&#10;  &lt;imagew&gt;1169&lt;/imagew&gt;&#10;  &lt;scale&gt;50&lt;/scale&gt;&#10;  &lt;cursor&gt;65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321" y="4817914"/>
            <a:ext cx="1653839" cy="775282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907752" y="4979098"/>
            <a:ext cx="2020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Skewness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: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899592" y="4068144"/>
            <a:ext cx="1809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Variance: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24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^2 \rangle&#10;=V\chi_2&#10;= \sigma^2&#10;\end{align*}&lt;/body&gt;&#10;  &lt;fcolor&gt;FF000000&lt;/fcolor&gt;&#10;  &lt;bcolor&gt;FFFFFFFF&lt;/bcolor&gt;&#10;  &lt;transparent&gt;True&lt;/transparent&gt;&#10;  &lt;resolution&gt;1800&lt;/resolution&gt;&#10;  &lt;imageh&gt;281&lt;/imageh&gt;&#10;  &lt;imagew&gt;1995&lt;/imagew&gt;&#10;  &lt;scale&gt;50&lt;/scale&gt;&#10;  &lt;cursor&gt;43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952" y="4134709"/>
            <a:ext cx="2822421" cy="397544"/>
          </a:xfrm>
          <a:prstGeom prst="rect">
            <a:avLst/>
          </a:prstGeom>
        </p:spPr>
      </p:pic>
      <p:pic>
        <p:nvPicPr>
          <p:cNvPr id="25" name="TexTeXPicture" descr="&lt;?xml version=&quot;1.0&quot; encoding=&quot;utf-16&quot;?&gt;&#10;&lt;TeXTeX&gt;&#10;  &lt;preamble&gt;\documentclass{jarticle}&#10;\usepackage{amsmath}&#10;\pagestyle{empty}&lt;/preamble&gt;&#10;  &lt;body&gt;\begin{align*} &#10;\delta N = N - \langle N \rangle&#10;\end{align*}&lt;/body&gt;&#10;  &lt;fcolor&gt;FF000000&lt;/fcolor&gt;&#10;  &lt;bcolor&gt;FFFFFFFF&lt;/bcolor&gt;&#10;  &lt;transparent&gt;True&lt;/transparent&gt;&#10;  &lt;resolution&gt;1800&lt;/resolution&gt;&#10;  &lt;imageh&gt;249&lt;/imageh&gt;&#10;  &lt;imagew&gt;1593&lt;/imagew&gt;&#10;  &lt;scale&gt;50&lt;/scale&gt;&#10;  &lt;cursor&gt;48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166" y="4066327"/>
            <a:ext cx="1914516" cy="299256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921861" y="5851611"/>
            <a:ext cx="1728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Kurtosis: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27" name="TexTeXPicture" descr="&lt;?xml version=&quot;1.0&quot; encoding=&quot;utf-16&quot;?&gt;&#10;&lt;TeXTeX&gt;&#10;  &lt;preamble&gt;\documentclass{jarticle}&#10;\usepackage{amsmath}&#10;\pagestyle{empty}&lt;/preamble&gt;&#10;  &lt;body&gt;\begin{align*} &#10;\kappa &amp;amp;= \frac{ \langle \delta N^4 \rangle - 3\langle \delta N^2\rangle^2}{\chi_2\sigma^2} \end{align*}&lt;/body&gt;&#10;  &lt;fcolor&gt;FF000000&lt;/fcolor&gt;&#10;  &lt;bcolor&gt;FFFFFFFF&lt;/bcolor&gt;&#10;  &lt;transparent&gt;True&lt;/transparent&gt;&#10;  &lt;resolution&gt;1800&lt;/resolution&gt;&#10;  &lt;imageh&gt;598&lt;/imageh&gt;&#10;  &lt;imagew&gt;2339&lt;/imagew&gt;&#10;  &lt;scale&gt;50&lt;/scale&gt;&#10;  &lt;cursor&gt;33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112" y="5679324"/>
            <a:ext cx="3309095" cy="846020"/>
          </a:xfrm>
          <a:prstGeom prst="rect">
            <a:avLst/>
          </a:prstGeom>
        </p:spPr>
      </p:pic>
      <p:sp>
        <p:nvSpPr>
          <p:cNvPr id="28" name="左中かっこ 27"/>
          <p:cNvSpPr/>
          <p:nvPr/>
        </p:nvSpPr>
        <p:spPr>
          <a:xfrm>
            <a:off x="403696" y="4005064"/>
            <a:ext cx="423888" cy="259228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grpSp>
        <p:nvGrpSpPr>
          <p:cNvPr id="29" name="グループ化 28"/>
          <p:cNvGrpSpPr/>
          <p:nvPr/>
        </p:nvGrpSpPr>
        <p:grpSpPr>
          <a:xfrm>
            <a:off x="5940152" y="4733132"/>
            <a:ext cx="3421710" cy="1101749"/>
            <a:chOff x="5940152" y="4733132"/>
            <a:chExt cx="3421710" cy="1101749"/>
          </a:xfrm>
        </p:grpSpPr>
        <p:sp>
          <p:nvSpPr>
            <p:cNvPr id="30" name="下矢印 29"/>
            <p:cNvSpPr/>
            <p:nvPr/>
          </p:nvSpPr>
          <p:spPr>
            <a:xfrm>
              <a:off x="6300192" y="4754761"/>
              <a:ext cx="839532" cy="1080120"/>
            </a:xfrm>
            <a:prstGeom prst="down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6899328" y="4733132"/>
              <a:ext cx="2462534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Non-</a:t>
              </a:r>
              <a:r>
                <a:rPr kumimoji="1" lang="en-US" altLang="ja-JP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Gaussianity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cxnSp>
          <p:nvCxnSpPr>
            <p:cNvPr id="32" name="直線コネクタ 31"/>
            <p:cNvCxnSpPr/>
            <p:nvPr/>
          </p:nvCxnSpPr>
          <p:spPr>
            <a:xfrm flipV="1">
              <a:off x="5940152" y="4733132"/>
              <a:ext cx="1736272" cy="21629"/>
            </a:xfrm>
            <a:prstGeom prst="lin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170080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1474819" y="1988840"/>
            <a:ext cx="61558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Song Std L" panose="02020300000000000000" pitchFamily="18" charset="-128"/>
                <a:ea typeface="Adobe Song Std L" panose="02020300000000000000" pitchFamily="18" charset="-128"/>
                <a:cs typeface="+mn-cs"/>
              </a:rPr>
              <a:t>The noise is the signal.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364998" y="3668831"/>
            <a:ext cx="23823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Song Std L" panose="02020300000000000000" pitchFamily="18" charset="-128"/>
                <a:ea typeface="Adobe Song Std L" panose="02020300000000000000" pitchFamily="18" charset="-128"/>
                <a:cs typeface="+mn-cs"/>
              </a:rPr>
              <a:t>R. </a:t>
            </a:r>
            <a:r>
              <a:rPr kumimoji="1" lang="en-US" altLang="ja-JP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Song Std L" panose="02020300000000000000" pitchFamily="18" charset="-128"/>
                <a:ea typeface="Adobe Song Std L" panose="02020300000000000000" pitchFamily="18" charset="-128"/>
                <a:cs typeface="+mn-cs"/>
              </a:rPr>
              <a:t>Landauer</a:t>
            </a:r>
            <a:endParaRPr kumimoji="1" lang="en-US" altLang="ja-JP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Song Std L" panose="02020300000000000000" pitchFamily="18" charset="-128"/>
              <a:ea typeface="Adobe Song Std L" panose="02020300000000000000" pitchFamily="18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Song Std L" panose="02020300000000000000" pitchFamily="18" charset="-128"/>
                <a:ea typeface="Adobe Song Std L" panose="02020300000000000000" pitchFamily="18" charset="-128"/>
                <a:cs typeface="+mn-cs"/>
              </a:rPr>
              <a:t>1998</a:t>
            </a:r>
          </a:p>
        </p:txBody>
      </p:sp>
    </p:spTree>
    <p:extLst>
      <p:ext uri="{BB962C8B-B14F-4D97-AF65-F5344CB8AC3E}">
        <p14:creationId xmlns:p14="http://schemas.microsoft.com/office/powerpoint/2010/main" val="71391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2986715" cy="584775"/>
          </a:xfrm>
        </p:spPr>
        <p:txBody>
          <a:bodyPr/>
          <a:lstStyle/>
          <a:p>
            <a:r>
              <a:rPr kumimoji="1" lang="en-US" altLang="ja-JP" dirty="0" smtClean="0"/>
              <a:t> A Coin Game  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64783" y="1123496"/>
            <a:ext cx="46289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</a:t>
            </a: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et 250 JPY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You get head coins of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411760" y="5517232"/>
            <a:ext cx="3729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Same expectation value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.</a:t>
            </a: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角丸四角形 5"/>
          <p:cNvSpPr/>
          <p:nvPr/>
        </p:nvSpPr>
        <p:spPr>
          <a:xfrm>
            <a:off x="4582326" y="2708921"/>
            <a:ext cx="2869034" cy="227255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37486" y="2966309"/>
            <a:ext cx="2558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B. 50 x 10 JPY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" name="角丸四角形 9"/>
          <p:cNvSpPr/>
          <p:nvPr/>
        </p:nvSpPr>
        <p:spPr>
          <a:xfrm>
            <a:off x="1187624" y="2708920"/>
            <a:ext cx="2869034" cy="227255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342785" y="2966309"/>
            <a:ext cx="2558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A. 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1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00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x 5 JPY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1026" name="Picture 2" descr="http://img-cdn.jg.jugem.jp/252/475963/20090414_5012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570163"/>
            <a:ext cx="2077978" cy="105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「５円玉」の画像検索結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067" y="3498159"/>
            <a:ext cx="2248147" cy="113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81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2986715" cy="584775"/>
          </a:xfrm>
        </p:spPr>
        <p:txBody>
          <a:bodyPr/>
          <a:lstStyle/>
          <a:p>
            <a:r>
              <a:rPr kumimoji="1" lang="en-US" altLang="ja-JP" dirty="0" smtClean="0"/>
              <a:t> A Coin Game  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64783" y="1123496"/>
            <a:ext cx="46289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</a:t>
            </a: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et 250 JPY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You get head coins of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411760" y="5517232"/>
            <a:ext cx="41232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Same expectation value.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But, different fluctuation</a:t>
            </a:r>
          </a:p>
        </p:txBody>
      </p:sp>
      <p:sp>
        <p:nvSpPr>
          <p:cNvPr id="6" name="角丸四角形 5"/>
          <p:cNvSpPr/>
          <p:nvPr/>
        </p:nvSpPr>
        <p:spPr>
          <a:xfrm>
            <a:off x="4582326" y="2708921"/>
            <a:ext cx="2869034" cy="227255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37486" y="2966309"/>
            <a:ext cx="2558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B. 50 x 10 JPY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" name="角丸四角形 9"/>
          <p:cNvSpPr/>
          <p:nvPr/>
        </p:nvSpPr>
        <p:spPr>
          <a:xfrm>
            <a:off x="1187624" y="2708920"/>
            <a:ext cx="2869034" cy="227255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342785" y="2966309"/>
            <a:ext cx="2558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A. 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1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00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x 5 JPY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1026" name="Picture 2" descr="http://img-cdn.jg.jugem.jp/252/475963/20090414_5012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570163"/>
            <a:ext cx="2077978" cy="105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「５円玉」の画像検索結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067" y="3498159"/>
            <a:ext cx="2248147" cy="113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グループ化 4"/>
          <p:cNvGrpSpPr/>
          <p:nvPr/>
        </p:nvGrpSpPr>
        <p:grpSpPr>
          <a:xfrm>
            <a:off x="6156176" y="4036761"/>
            <a:ext cx="2869034" cy="2272559"/>
            <a:chOff x="6156176" y="4036761"/>
            <a:chExt cx="2869034" cy="2272559"/>
          </a:xfrm>
        </p:grpSpPr>
        <p:grpSp>
          <p:nvGrpSpPr>
            <p:cNvPr id="12" name="グループ化 11"/>
            <p:cNvGrpSpPr/>
            <p:nvPr/>
          </p:nvGrpSpPr>
          <p:grpSpPr>
            <a:xfrm>
              <a:off x="6156176" y="4036761"/>
              <a:ext cx="2869034" cy="2272559"/>
              <a:chOff x="6156176" y="4036761"/>
              <a:chExt cx="2869034" cy="2272559"/>
            </a:xfrm>
          </p:grpSpPr>
          <p:sp>
            <p:nvSpPr>
              <p:cNvPr id="13" name="角丸四角形 12"/>
              <p:cNvSpPr/>
              <p:nvPr/>
            </p:nvSpPr>
            <p:spPr>
              <a:xfrm>
                <a:off x="6156176" y="4036761"/>
                <a:ext cx="2869034" cy="2272559"/>
              </a:xfrm>
              <a:prstGeom prst="round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4" name="テキスト ボックス 13"/>
              <p:cNvSpPr txBox="1"/>
              <p:nvPr/>
            </p:nvSpPr>
            <p:spPr>
              <a:xfrm>
                <a:off x="6300916" y="4178763"/>
                <a:ext cx="25795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75000"/>
                      </a:srgbClr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C</a:t>
                </a:r>
                <a:r>
                  <a:rPr kumimoji="1" lang="en-US" altLang="ja-JP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4BACC6">
                        <a:lumMod val="75000"/>
                      </a:srgbClr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. </a:t>
                </a:r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75000"/>
                      </a:srgbClr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1</a:t>
                </a:r>
                <a:r>
                  <a:rPr kumimoji="1" lang="en-US" altLang="ja-JP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4BACC6">
                        <a:lumMod val="75000"/>
                      </a:srgbClr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 x 500 JPY</a:t>
                </a:r>
                <a:endPara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</p:grpSp>
        <p:pic>
          <p:nvPicPr>
            <p:cNvPr id="2050" name="Picture 2" descr="「５００円玉」の画像検索結果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6025" y="4771934"/>
              <a:ext cx="2281076" cy="126762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1182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6320961" cy="584775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 Event-by-Event Analysis @ HIC  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6026" y="1052736"/>
            <a:ext cx="9052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Fluctuations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can be measured by e-by-e analysis in experiments.</a:t>
            </a:r>
          </a:p>
        </p:txBody>
      </p:sp>
      <p:pic>
        <p:nvPicPr>
          <p:cNvPr id="42" name="Picture 3" descr="H:\tex\paris01\carto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5"/>
          <a:stretch/>
        </p:blipFill>
        <p:spPr bwMode="auto">
          <a:xfrm>
            <a:off x="1070997" y="1994937"/>
            <a:ext cx="2304256" cy="165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正方形/長方形 18"/>
          <p:cNvSpPr/>
          <p:nvPr/>
        </p:nvSpPr>
        <p:spPr>
          <a:xfrm>
            <a:off x="1115616" y="4731241"/>
            <a:ext cx="2304256" cy="43204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Detector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44" name="直線コネクタ 43"/>
          <p:cNvCxnSpPr/>
          <p:nvPr/>
        </p:nvCxnSpPr>
        <p:spPr>
          <a:xfrm flipV="1">
            <a:off x="683568" y="2824897"/>
            <a:ext cx="1539557" cy="269233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 flipH="1" flipV="1">
            <a:off x="2267744" y="2824897"/>
            <a:ext cx="1584176" cy="269233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/>
          <p:nvPr/>
        </p:nvCxnSpPr>
        <p:spPr>
          <a:xfrm flipH="1">
            <a:off x="1907704" y="3501295"/>
            <a:ext cx="144016" cy="4154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/>
          <p:cNvCxnSpPr/>
          <p:nvPr/>
        </p:nvCxnSpPr>
        <p:spPr>
          <a:xfrm flipH="1">
            <a:off x="1453346" y="3400410"/>
            <a:ext cx="310342" cy="41385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/>
          <p:cNvCxnSpPr/>
          <p:nvPr/>
        </p:nvCxnSpPr>
        <p:spPr>
          <a:xfrm flipH="1">
            <a:off x="2107822" y="3607335"/>
            <a:ext cx="31812" cy="36831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矢印コネクタ 57"/>
          <p:cNvCxnSpPr/>
          <p:nvPr/>
        </p:nvCxnSpPr>
        <p:spPr>
          <a:xfrm>
            <a:off x="2267744" y="3583743"/>
            <a:ext cx="0" cy="4154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/>
          <p:cNvCxnSpPr/>
          <p:nvPr/>
        </p:nvCxnSpPr>
        <p:spPr>
          <a:xfrm flipH="1">
            <a:off x="1763688" y="3526916"/>
            <a:ext cx="144016" cy="34022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矢印コネクタ 59"/>
          <p:cNvCxnSpPr/>
          <p:nvPr/>
        </p:nvCxnSpPr>
        <p:spPr>
          <a:xfrm>
            <a:off x="2938125" y="3474032"/>
            <a:ext cx="243413" cy="26660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矢印コネクタ 60"/>
          <p:cNvCxnSpPr/>
          <p:nvPr/>
        </p:nvCxnSpPr>
        <p:spPr>
          <a:xfrm>
            <a:off x="2552015" y="3507105"/>
            <a:ext cx="151538" cy="4154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矢印コネクタ 61"/>
          <p:cNvCxnSpPr/>
          <p:nvPr/>
        </p:nvCxnSpPr>
        <p:spPr>
          <a:xfrm>
            <a:off x="2411760" y="3560152"/>
            <a:ext cx="64486" cy="4154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12" y="2329811"/>
            <a:ext cx="4060236" cy="325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テキスト ボックス 50"/>
          <p:cNvSpPr txBox="1"/>
          <p:nvPr/>
        </p:nvSpPr>
        <p:spPr>
          <a:xfrm>
            <a:off x="5545570" y="2009139"/>
            <a:ext cx="2539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STAR, PRL</a:t>
            </a: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105</a:t>
            </a:r>
            <a:r>
              <a:rPr kumimoji="1" lang="ja-JP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(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2010)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" name="曲折矢印 2"/>
          <p:cNvSpPr/>
          <p:nvPr/>
        </p:nvSpPr>
        <p:spPr>
          <a:xfrm rot="10800000">
            <a:off x="6660232" y="5621880"/>
            <a:ext cx="864096" cy="782770"/>
          </a:xfrm>
          <a:prstGeom prst="ben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4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_p^2 \rangle, &#10;\langle \delta N_p^3 \rangle,&#10;\langle \delta N_p^4 \rangle_c&#10;\end{align*}&lt;/body&gt;&#10;  &lt;fcolor&gt;FF000000&lt;/fcolor&gt;&#10;  &lt;bcolor&gt;FFFFFFFF&lt;/bcolor&gt;&#10;  &lt;transparent&gt;True&lt;/transparent&gt;&#10;  &lt;resolution&gt;1800&lt;/resolution&gt;&#10;  &lt;imageh&gt;317&lt;/imageh&gt;&#10;  &lt;imagew&gt;2237&lt;/imagew&gt;&#10;  &lt;scale&gt;50&lt;/scale&gt;&#10;  &lt;cursor&gt;107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718" y="6021288"/>
            <a:ext cx="2927506" cy="4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5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6320961" cy="584775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 Event-by-Event Analysis @ HIC  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6026" y="1052736"/>
            <a:ext cx="9052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Fluctuations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can be measured by e-by-e analysis in experiments.</a:t>
            </a:r>
          </a:p>
        </p:txBody>
      </p:sp>
      <p:pic>
        <p:nvPicPr>
          <p:cNvPr id="42" name="Picture 3" descr="H:\tex\paris01\carto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5"/>
          <a:stretch/>
        </p:blipFill>
        <p:spPr bwMode="auto">
          <a:xfrm>
            <a:off x="1070997" y="1994937"/>
            <a:ext cx="2304256" cy="165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正方形/長方形 18"/>
          <p:cNvSpPr/>
          <p:nvPr/>
        </p:nvSpPr>
        <p:spPr>
          <a:xfrm>
            <a:off x="1115616" y="4731241"/>
            <a:ext cx="2304256" cy="43204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Detector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44" name="直線コネクタ 43"/>
          <p:cNvCxnSpPr/>
          <p:nvPr/>
        </p:nvCxnSpPr>
        <p:spPr>
          <a:xfrm flipV="1">
            <a:off x="683568" y="2824897"/>
            <a:ext cx="1539557" cy="269233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 flipH="1" flipV="1">
            <a:off x="2267744" y="2824897"/>
            <a:ext cx="1584176" cy="269233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/>
          <p:nvPr/>
        </p:nvCxnSpPr>
        <p:spPr>
          <a:xfrm flipH="1">
            <a:off x="1907704" y="3501295"/>
            <a:ext cx="144016" cy="4154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/>
          <p:cNvCxnSpPr/>
          <p:nvPr/>
        </p:nvCxnSpPr>
        <p:spPr>
          <a:xfrm flipH="1">
            <a:off x="1453346" y="3400410"/>
            <a:ext cx="310342" cy="41385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/>
          <p:cNvCxnSpPr/>
          <p:nvPr/>
        </p:nvCxnSpPr>
        <p:spPr>
          <a:xfrm flipH="1">
            <a:off x="2107822" y="3607335"/>
            <a:ext cx="31812" cy="36831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矢印コネクタ 57"/>
          <p:cNvCxnSpPr/>
          <p:nvPr/>
        </p:nvCxnSpPr>
        <p:spPr>
          <a:xfrm>
            <a:off x="2267744" y="3583743"/>
            <a:ext cx="0" cy="4154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/>
          <p:cNvCxnSpPr/>
          <p:nvPr/>
        </p:nvCxnSpPr>
        <p:spPr>
          <a:xfrm flipH="1">
            <a:off x="1763688" y="3526916"/>
            <a:ext cx="144016" cy="34022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矢印コネクタ 59"/>
          <p:cNvCxnSpPr/>
          <p:nvPr/>
        </p:nvCxnSpPr>
        <p:spPr>
          <a:xfrm>
            <a:off x="2938125" y="3474032"/>
            <a:ext cx="243413" cy="26660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矢印コネクタ 60"/>
          <p:cNvCxnSpPr/>
          <p:nvPr/>
        </p:nvCxnSpPr>
        <p:spPr>
          <a:xfrm>
            <a:off x="2552015" y="3507105"/>
            <a:ext cx="151538" cy="4154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矢印コネクタ 61"/>
          <p:cNvCxnSpPr/>
          <p:nvPr/>
        </p:nvCxnSpPr>
        <p:spPr>
          <a:xfrm>
            <a:off x="2411760" y="3560152"/>
            <a:ext cx="64486" cy="4154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正方形/長方形 81"/>
          <p:cNvSpPr/>
          <p:nvPr/>
        </p:nvSpPr>
        <p:spPr>
          <a:xfrm>
            <a:off x="5292080" y="2132856"/>
            <a:ext cx="2952328" cy="2958425"/>
          </a:xfrm>
          <a:prstGeom prst="rect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>
            <a:softEdge rad="12700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3" name="正方形/長方形 82"/>
          <p:cNvSpPr/>
          <p:nvPr/>
        </p:nvSpPr>
        <p:spPr>
          <a:xfrm>
            <a:off x="6156176" y="2996953"/>
            <a:ext cx="1152128" cy="1152128"/>
          </a:xfrm>
          <a:prstGeom prst="rect">
            <a:avLst/>
          </a:prstGeom>
          <a:noFill/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6175119" y="369674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V</a:t>
            </a:r>
            <a:endParaRPr kumimoji="1" lang="ja-JP" alt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5" name="円/楕円 26"/>
          <p:cNvSpPr/>
          <p:nvPr/>
        </p:nvSpPr>
        <p:spPr>
          <a:xfrm>
            <a:off x="7524328" y="3680062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6" name="円/楕円 27"/>
          <p:cNvSpPr/>
          <p:nvPr/>
        </p:nvSpPr>
        <p:spPr>
          <a:xfrm>
            <a:off x="6678240" y="2764906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7" name="円/楕円 28"/>
          <p:cNvSpPr/>
          <p:nvPr/>
        </p:nvSpPr>
        <p:spPr>
          <a:xfrm>
            <a:off x="7092256" y="3619347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8" name="円/楕円 29"/>
          <p:cNvSpPr/>
          <p:nvPr/>
        </p:nvSpPr>
        <p:spPr>
          <a:xfrm>
            <a:off x="6995549" y="3252749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9" name="円/楕円 30"/>
          <p:cNvSpPr/>
          <p:nvPr/>
        </p:nvSpPr>
        <p:spPr>
          <a:xfrm>
            <a:off x="5652120" y="2492896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0" name="円/楕円 31"/>
          <p:cNvSpPr/>
          <p:nvPr/>
        </p:nvSpPr>
        <p:spPr>
          <a:xfrm>
            <a:off x="5940152" y="4473128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1" name="円/楕円 32"/>
          <p:cNvSpPr/>
          <p:nvPr/>
        </p:nvSpPr>
        <p:spPr>
          <a:xfrm>
            <a:off x="5652120" y="3335777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2" name="円/楕円 33"/>
          <p:cNvSpPr/>
          <p:nvPr/>
        </p:nvSpPr>
        <p:spPr>
          <a:xfrm>
            <a:off x="7784205" y="2673528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3" name="円/楕円 34"/>
          <p:cNvSpPr/>
          <p:nvPr/>
        </p:nvSpPr>
        <p:spPr>
          <a:xfrm>
            <a:off x="6402969" y="3626062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4" name="円/楕円 35"/>
          <p:cNvSpPr/>
          <p:nvPr/>
        </p:nvSpPr>
        <p:spPr>
          <a:xfrm>
            <a:off x="6505413" y="3221394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5" name="円/楕円 36"/>
          <p:cNvSpPr/>
          <p:nvPr/>
        </p:nvSpPr>
        <p:spPr>
          <a:xfrm>
            <a:off x="6786240" y="3849642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6" name="円/楕円 37"/>
          <p:cNvSpPr/>
          <p:nvPr/>
        </p:nvSpPr>
        <p:spPr>
          <a:xfrm>
            <a:off x="7740352" y="3188914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7" name="円/楕円 38"/>
          <p:cNvSpPr/>
          <p:nvPr/>
        </p:nvSpPr>
        <p:spPr>
          <a:xfrm>
            <a:off x="6048176" y="2708920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8" name="円/楕円 39"/>
          <p:cNvSpPr/>
          <p:nvPr/>
        </p:nvSpPr>
        <p:spPr>
          <a:xfrm>
            <a:off x="7378303" y="2564904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9" name="円/楕円 40"/>
          <p:cNvSpPr/>
          <p:nvPr/>
        </p:nvSpPr>
        <p:spPr>
          <a:xfrm>
            <a:off x="6984256" y="4689152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0" name="円/楕円 42"/>
          <p:cNvSpPr/>
          <p:nvPr/>
        </p:nvSpPr>
        <p:spPr>
          <a:xfrm>
            <a:off x="6505413" y="4383111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1" name="円/楕円 44"/>
          <p:cNvSpPr/>
          <p:nvPr/>
        </p:nvSpPr>
        <p:spPr>
          <a:xfrm>
            <a:off x="7794352" y="4041560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2" name="円/楕円 46"/>
          <p:cNvSpPr/>
          <p:nvPr/>
        </p:nvSpPr>
        <p:spPr>
          <a:xfrm>
            <a:off x="7417147" y="4329111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3" name="円/楕円 47"/>
          <p:cNvSpPr/>
          <p:nvPr/>
        </p:nvSpPr>
        <p:spPr>
          <a:xfrm>
            <a:off x="5529039" y="4067870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4" name="円/楕円 48"/>
          <p:cNvSpPr/>
          <p:nvPr/>
        </p:nvSpPr>
        <p:spPr>
          <a:xfrm>
            <a:off x="5890121" y="3651463"/>
            <a:ext cx="108000" cy="108000"/>
          </a:xfrm>
          <a:prstGeom prst="ellipse">
            <a:avLst/>
          </a:prstGeom>
          <a:solidFill>
            <a:srgbClr val="F0949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5" name="左右矢印 104"/>
          <p:cNvSpPr/>
          <p:nvPr/>
        </p:nvSpPr>
        <p:spPr>
          <a:xfrm>
            <a:off x="3779912" y="2996953"/>
            <a:ext cx="1296144" cy="1009039"/>
          </a:xfrm>
          <a:prstGeom prst="leftRightArrow">
            <a:avLst>
              <a:gd name="adj1" fmla="val 50000"/>
              <a:gd name="adj2" fmla="val 38076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65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294" y="1052736"/>
            <a:ext cx="4392488" cy="414973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4923143" cy="584775"/>
          </a:xfrm>
        </p:spPr>
        <p:txBody>
          <a:bodyPr/>
          <a:lstStyle/>
          <a:p>
            <a:r>
              <a:rPr kumimoji="1" lang="en-US" altLang="ja-JP" dirty="0" smtClean="0"/>
              <a:t> Non-</a:t>
            </a:r>
            <a:r>
              <a:rPr kumimoji="1" lang="en-US" altLang="ja-JP" dirty="0" err="1" smtClean="0"/>
              <a:t>Gaussianity</a:t>
            </a:r>
            <a:r>
              <a:rPr kumimoji="1" lang="en-US" altLang="ja-JP" dirty="0" smtClean="0"/>
              <a:t> in Exp.  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453648" y="48488"/>
            <a:ext cx="27528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X. Luo+, STAR Collab.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2010~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39574" y="5384034"/>
            <a:ext cx="59025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Non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-zero </a:t>
            </a:r>
            <a:r>
              <a:rPr kumimoji="1" lang="en-US" altLang="ja-JP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non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-Gaussian </a:t>
            </a:r>
            <a:r>
              <a:rPr kumimoji="1" lang="en-US" altLang="ja-JP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cumulants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have been established!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18" y="1413510"/>
            <a:ext cx="3232616" cy="372888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9" y="4779101"/>
            <a:ext cx="3960440" cy="2525498"/>
          </a:xfrm>
          <a:prstGeom prst="rect">
            <a:avLst/>
          </a:prstGeom>
        </p:spPr>
      </p:pic>
      <p:pic>
        <p:nvPicPr>
          <p:cNvPr id="8" name="TexTeXPicture" descr="&lt;?xml version=&quot;1.0&quot; encoding=&quot;utf-16&quot;?&gt;&#10;&lt;TeXTeX&gt;&#10;  &lt;preamble&gt;\documentclass{article}&#10;\usepackage{amsmath}&#10;\pagestyle{empty}&lt;/preamble&gt;&#10;  &lt;body&gt;\begin{align*} &#10;\langle N_p^3 \rangle_c&#10;\end{align*}&lt;/body&gt;&#10;  &lt;fcolor&gt;FF000000&lt;/fcolor&gt;&#10;  &lt;bcolor&gt;FFFFFFFF&lt;/bcolor&gt;&#10;  &lt;transparent&gt;True&lt;/transparent&gt;&#10;  &lt;resolution&gt;1800&lt;/resolution&gt;&#10;  &lt;imageh&gt;313&lt;/imageh&gt;&#10;  &lt;imagew&gt;591&lt;/imagew&gt;&#10;  &lt;scale&gt;50&lt;/scale&gt;&#10;  &lt;cursor&gt;3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075" y="2492896"/>
            <a:ext cx="792088" cy="419498"/>
          </a:xfrm>
          <a:prstGeom prst="rect">
            <a:avLst/>
          </a:prstGeom>
        </p:spPr>
      </p:pic>
      <p:pic>
        <p:nvPicPr>
          <p:cNvPr id="10" name="TexTeXPicture" descr="&lt;?xml version=&quot;1.0&quot; encoding=&quot;utf-16&quot;?&gt;&#10;&lt;TeXTeX&gt;&#10;  &lt;preamble&gt;\documentclass{article}&#10;\usepackage{amsmath}&#10;\pagestyle{empty}&lt;/preamble&gt;&#10;  &lt;body&gt;\begin{align*} &#10;\langle N_p^4 \rangle_c&#10;\end{align*}&lt;/body&gt;&#10;  &lt;fcolor&gt;FF000000&lt;/fcolor&gt;&#10;  &lt;bcolor&gt;FFFFFFFF&lt;/bcolor&gt;&#10;  &lt;transparent&gt;True&lt;/transparent&gt;&#10;  &lt;resolution&gt;1800&lt;/resolution&gt;&#10;  &lt;imageh&gt;314&lt;/imageh&gt;&#10;  &lt;imagew&gt;591&lt;/imagew&gt;&#10;  &lt;scale&gt;50&lt;/scale&gt;&#10;  &lt;cursor&gt;29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87" y="3631085"/>
            <a:ext cx="792088" cy="420838"/>
          </a:xfrm>
          <a:prstGeom prst="rect">
            <a:avLst/>
          </a:prstGeom>
        </p:spPr>
      </p:pic>
      <p:pic>
        <p:nvPicPr>
          <p:cNvPr id="11" name="TexTeXPicture" descr="&lt;?xml version=&quot;1.0&quot; encoding=&quot;utf-16&quot;?&gt;&#10;&lt;TeXTeX&gt;&#10;  &lt;preamble&gt;\documentclass{article}&#10;\usepackage{amsmath}&#10;\pagestyle{empty}&lt;/preamble&gt;&#10;  &lt;body&gt;\begin{align*} &#10;\langle N_p^3 \rangle_c&#10;\end{align*}&lt;/body&gt;&#10;  &lt;fcolor&gt;FF000000&lt;/fcolor&gt;&#10;  &lt;bcolor&gt;FFFFFFFF&lt;/bcolor&gt;&#10;  &lt;transparent&gt;True&lt;/transparent&gt;&#10;  &lt;resolution&gt;1800&lt;/resolution&gt;&#10;  &lt;imageh&gt;313&lt;/imageh&gt;&#10;  &lt;imagew&gt;591&lt;/imagew&gt;&#10;  &lt;scale&gt;50&lt;/scale&gt;&#10;  &lt;cursor&gt;3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282" y="3998078"/>
            <a:ext cx="792088" cy="419498"/>
          </a:xfrm>
          <a:prstGeom prst="rect">
            <a:avLst/>
          </a:prstGeom>
        </p:spPr>
      </p:pic>
      <p:pic>
        <p:nvPicPr>
          <p:cNvPr id="12" name="TexTeXPicture" descr="&lt;?xml version=&quot;1.0&quot; encoding=&quot;utf-16&quot;?&gt;&#10;&lt;TeXTeX&gt;&#10;  &lt;preamble&gt;\documentclass{article}&#10;\usepackage{amsmath}&#10;\pagestyle{empty}&lt;/preamble&gt;&#10;  &lt;body&gt;\begin{align*} &#10;\langle N_p^4 \rangle_c&#10;\end{align*}&lt;/body&gt;&#10;  &lt;fcolor&gt;FF000000&lt;/fcolor&gt;&#10;  &lt;bcolor&gt;FFFFFFFF&lt;/bcolor&gt;&#10;  &lt;transparent&gt;True&lt;/transparent&gt;&#10;  &lt;resolution&gt;1800&lt;/resolution&gt;&#10;  &lt;imageh&gt;314&lt;/imageh&gt;&#10;  &lt;imagew&gt;591&lt;/imagew&gt;&#10;  &lt;scale&gt;50&lt;/scale&gt;&#10;  &lt;cursor&gt;29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111152"/>
            <a:ext cx="792088" cy="42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6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 4"/>
          <p:cNvSpPr/>
          <p:nvPr/>
        </p:nvSpPr>
        <p:spPr>
          <a:xfrm>
            <a:off x="4685479" y="5548055"/>
            <a:ext cx="4214248" cy="108012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74" name="正方形/長方形 273"/>
          <p:cNvSpPr/>
          <p:nvPr/>
        </p:nvSpPr>
        <p:spPr>
          <a:xfrm>
            <a:off x="755576" y="4383112"/>
            <a:ext cx="3478220" cy="1854200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30000"/>
                </a:srgbClr>
              </a:gs>
              <a:gs pos="100000">
                <a:srgbClr val="00B0F0">
                  <a:alpha val="30000"/>
                </a:srgbClr>
              </a:gs>
            </a:gsLst>
            <a:lin ang="13500000" scaled="1"/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760477" y="1714241"/>
            <a:ext cx="3478220" cy="1854200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30000"/>
                </a:srgbClr>
              </a:gs>
              <a:gs pos="100000">
                <a:srgbClr val="FA5D06">
                  <a:alpha val="30000"/>
                </a:srgbClr>
              </a:gs>
            </a:gsLst>
            <a:lin ang="27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6925294" cy="584775"/>
          </a:xfrm>
          <a:effectLst>
            <a:outerShdw dist="81320" dir="7719588" algn="ctr" rotWithShape="0">
              <a:schemeClr val="accent1">
                <a:alpha val="50000"/>
              </a:schemeClr>
            </a:outerShdw>
          </a:effectLst>
        </p:spPr>
        <p:txBody>
          <a:bodyPr>
            <a:norm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Fluctuations and Elemental Charge </a:t>
            </a:r>
            <a:r>
              <a:rPr kumimoji="1" lang="en-US" altLang="ja-JP" dirty="0" smtClean="0">
                <a:solidFill>
                  <a:schemeClr val="tx1"/>
                </a:solidFill>
              </a:rPr>
              <a:t> 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27" name="円/楕円 426"/>
          <p:cNvSpPr/>
          <p:nvPr/>
        </p:nvSpPr>
        <p:spPr>
          <a:xfrm>
            <a:off x="2475725" y="3294688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28" name="円/楕円 427"/>
          <p:cNvSpPr/>
          <p:nvPr/>
        </p:nvSpPr>
        <p:spPr>
          <a:xfrm>
            <a:off x="3347864" y="3382637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29" name="円/楕円 428"/>
          <p:cNvSpPr/>
          <p:nvPr/>
        </p:nvSpPr>
        <p:spPr>
          <a:xfrm>
            <a:off x="3607833" y="3173219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0" name="円/楕円 429"/>
          <p:cNvSpPr/>
          <p:nvPr/>
        </p:nvSpPr>
        <p:spPr>
          <a:xfrm>
            <a:off x="1223616" y="3166637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1" name="円/楕円 430"/>
          <p:cNvSpPr/>
          <p:nvPr/>
        </p:nvSpPr>
        <p:spPr>
          <a:xfrm>
            <a:off x="3491880" y="2347428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2" name="円/楕円 431"/>
          <p:cNvSpPr/>
          <p:nvPr/>
        </p:nvSpPr>
        <p:spPr>
          <a:xfrm>
            <a:off x="1640419" y="2635066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3" name="円/楕円 432"/>
          <p:cNvSpPr/>
          <p:nvPr/>
        </p:nvSpPr>
        <p:spPr>
          <a:xfrm>
            <a:off x="1994403" y="2442440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4" name="円/楕円 433"/>
          <p:cNvSpPr/>
          <p:nvPr/>
        </p:nvSpPr>
        <p:spPr>
          <a:xfrm>
            <a:off x="1115616" y="2107030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5" name="円/楕円 434"/>
          <p:cNvSpPr/>
          <p:nvPr/>
        </p:nvSpPr>
        <p:spPr>
          <a:xfrm>
            <a:off x="3203824" y="2957219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6" name="円/楕円 435"/>
          <p:cNvSpPr/>
          <p:nvPr/>
        </p:nvSpPr>
        <p:spPr>
          <a:xfrm>
            <a:off x="2027035" y="3065219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7" name="円/楕円 436"/>
          <p:cNvSpPr/>
          <p:nvPr/>
        </p:nvSpPr>
        <p:spPr>
          <a:xfrm>
            <a:off x="3955873" y="1958297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8" name="円/楕円 437"/>
          <p:cNvSpPr/>
          <p:nvPr/>
        </p:nvSpPr>
        <p:spPr>
          <a:xfrm>
            <a:off x="1701045" y="3220637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9" name="円/楕円 438"/>
          <p:cNvSpPr/>
          <p:nvPr/>
        </p:nvSpPr>
        <p:spPr>
          <a:xfrm>
            <a:off x="3715833" y="2615774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0" name="円/楕円 439"/>
          <p:cNvSpPr/>
          <p:nvPr/>
        </p:nvSpPr>
        <p:spPr>
          <a:xfrm>
            <a:off x="2608457" y="2819226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1" name="円/楕円 440"/>
          <p:cNvSpPr/>
          <p:nvPr/>
        </p:nvSpPr>
        <p:spPr>
          <a:xfrm>
            <a:off x="2427957" y="2299505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2" name="円/楕円 441"/>
          <p:cNvSpPr/>
          <p:nvPr/>
        </p:nvSpPr>
        <p:spPr>
          <a:xfrm>
            <a:off x="899592" y="2427207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3" name="円/楕円 442"/>
          <p:cNvSpPr/>
          <p:nvPr/>
        </p:nvSpPr>
        <p:spPr>
          <a:xfrm>
            <a:off x="2718116" y="2444920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4" name="円/楕円 443"/>
          <p:cNvSpPr/>
          <p:nvPr/>
        </p:nvSpPr>
        <p:spPr>
          <a:xfrm>
            <a:off x="2679702" y="2037530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5" name="円/楕円 444"/>
          <p:cNvSpPr/>
          <p:nvPr/>
        </p:nvSpPr>
        <p:spPr>
          <a:xfrm>
            <a:off x="1588266" y="1924333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6" name="円/楕円 445"/>
          <p:cNvSpPr/>
          <p:nvPr/>
        </p:nvSpPr>
        <p:spPr>
          <a:xfrm>
            <a:off x="3160578" y="2561774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7" name="円/楕円 446"/>
          <p:cNvSpPr/>
          <p:nvPr/>
        </p:nvSpPr>
        <p:spPr>
          <a:xfrm>
            <a:off x="4067944" y="2390920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8" name="円/楕円 447"/>
          <p:cNvSpPr/>
          <p:nvPr/>
        </p:nvSpPr>
        <p:spPr>
          <a:xfrm>
            <a:off x="3955873" y="3287152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9" name="円/楕円 448"/>
          <p:cNvSpPr/>
          <p:nvPr/>
        </p:nvSpPr>
        <p:spPr>
          <a:xfrm>
            <a:off x="946728" y="1870333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50" name="円/楕円 449"/>
          <p:cNvSpPr/>
          <p:nvPr/>
        </p:nvSpPr>
        <p:spPr>
          <a:xfrm>
            <a:off x="2209154" y="2718911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36" name="円/楕円 235"/>
          <p:cNvSpPr/>
          <p:nvPr/>
        </p:nvSpPr>
        <p:spPr>
          <a:xfrm>
            <a:off x="892728" y="3285816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38" name="円/楕円 237"/>
          <p:cNvSpPr/>
          <p:nvPr/>
        </p:nvSpPr>
        <p:spPr>
          <a:xfrm>
            <a:off x="2879824" y="3338296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39" name="円/楕円 238"/>
          <p:cNvSpPr/>
          <p:nvPr/>
        </p:nvSpPr>
        <p:spPr>
          <a:xfrm>
            <a:off x="2242273" y="1778840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40" name="円/楕円 239"/>
          <p:cNvSpPr/>
          <p:nvPr/>
        </p:nvSpPr>
        <p:spPr>
          <a:xfrm>
            <a:off x="2250076" y="2017659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42" name="円/楕円 241"/>
          <p:cNvSpPr/>
          <p:nvPr/>
        </p:nvSpPr>
        <p:spPr>
          <a:xfrm>
            <a:off x="1475656" y="2377752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44" name="円/楕円 243"/>
          <p:cNvSpPr/>
          <p:nvPr/>
        </p:nvSpPr>
        <p:spPr>
          <a:xfrm>
            <a:off x="3347864" y="2013999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00" name="円/楕円 199"/>
          <p:cNvSpPr/>
          <p:nvPr/>
        </p:nvSpPr>
        <p:spPr>
          <a:xfrm>
            <a:off x="2048403" y="5931272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09" name="円/楕円 208"/>
          <p:cNvSpPr/>
          <p:nvPr/>
        </p:nvSpPr>
        <p:spPr>
          <a:xfrm>
            <a:off x="3810575" y="5861651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17" name="円/楕円 216"/>
          <p:cNvSpPr/>
          <p:nvPr/>
        </p:nvSpPr>
        <p:spPr>
          <a:xfrm>
            <a:off x="3217605" y="5159411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18" name="円/楕円 217"/>
          <p:cNvSpPr/>
          <p:nvPr/>
        </p:nvSpPr>
        <p:spPr>
          <a:xfrm>
            <a:off x="1563801" y="5570351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21" name="円/楕円 220"/>
          <p:cNvSpPr/>
          <p:nvPr/>
        </p:nvSpPr>
        <p:spPr>
          <a:xfrm>
            <a:off x="3271605" y="5261334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25" name="円/楕円 224"/>
          <p:cNvSpPr/>
          <p:nvPr/>
        </p:nvSpPr>
        <p:spPr>
          <a:xfrm>
            <a:off x="1498657" y="5468504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31" name="円/楕円 230"/>
          <p:cNvSpPr/>
          <p:nvPr/>
        </p:nvSpPr>
        <p:spPr>
          <a:xfrm>
            <a:off x="2663398" y="4535036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33" name="円/楕円 232"/>
          <p:cNvSpPr/>
          <p:nvPr/>
        </p:nvSpPr>
        <p:spPr>
          <a:xfrm>
            <a:off x="1221599" y="4676550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34" name="円/楕円 233"/>
          <p:cNvSpPr/>
          <p:nvPr/>
        </p:nvSpPr>
        <p:spPr>
          <a:xfrm>
            <a:off x="3691743" y="5807651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37" name="円/楕円 236"/>
          <p:cNvSpPr/>
          <p:nvPr/>
        </p:nvSpPr>
        <p:spPr>
          <a:xfrm>
            <a:off x="982958" y="5780602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41" name="円/楕円 240"/>
          <p:cNvSpPr/>
          <p:nvPr/>
        </p:nvSpPr>
        <p:spPr>
          <a:xfrm>
            <a:off x="3845277" y="4615877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43" name="円/楕円 242"/>
          <p:cNvSpPr/>
          <p:nvPr/>
        </p:nvSpPr>
        <p:spPr>
          <a:xfrm>
            <a:off x="935584" y="5672602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45" name="円/楕円 244"/>
          <p:cNvSpPr/>
          <p:nvPr/>
        </p:nvSpPr>
        <p:spPr>
          <a:xfrm>
            <a:off x="3325605" y="5135190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46" name="円/楕円 245"/>
          <p:cNvSpPr/>
          <p:nvPr/>
        </p:nvSpPr>
        <p:spPr>
          <a:xfrm>
            <a:off x="2159693" y="5991950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47" name="円/楕円 246"/>
          <p:cNvSpPr/>
          <p:nvPr/>
        </p:nvSpPr>
        <p:spPr>
          <a:xfrm>
            <a:off x="2526624" y="4525976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48" name="円/楕円 247"/>
          <p:cNvSpPr/>
          <p:nvPr/>
        </p:nvSpPr>
        <p:spPr>
          <a:xfrm>
            <a:off x="1223217" y="4816255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49" name="円/楕円 248"/>
          <p:cNvSpPr/>
          <p:nvPr/>
        </p:nvSpPr>
        <p:spPr>
          <a:xfrm>
            <a:off x="2597594" y="4590161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0" name="円/楕円 249"/>
          <p:cNvSpPr/>
          <p:nvPr/>
        </p:nvSpPr>
        <p:spPr>
          <a:xfrm>
            <a:off x="2172025" y="5150761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1" name="円/楕円 250"/>
          <p:cNvSpPr/>
          <p:nvPr/>
        </p:nvSpPr>
        <p:spPr>
          <a:xfrm>
            <a:off x="2691580" y="5335215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2" name="円/楕円 251"/>
          <p:cNvSpPr/>
          <p:nvPr/>
        </p:nvSpPr>
        <p:spPr>
          <a:xfrm>
            <a:off x="2616354" y="5443215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3" name="円/楕円 252"/>
          <p:cNvSpPr/>
          <p:nvPr/>
        </p:nvSpPr>
        <p:spPr>
          <a:xfrm>
            <a:off x="3899277" y="4749110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4" name="円/楕円 253"/>
          <p:cNvSpPr/>
          <p:nvPr/>
        </p:nvSpPr>
        <p:spPr>
          <a:xfrm>
            <a:off x="3798327" y="5753651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5" name="円/楕円 254"/>
          <p:cNvSpPr/>
          <p:nvPr/>
        </p:nvSpPr>
        <p:spPr>
          <a:xfrm>
            <a:off x="1455801" y="5562684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6" name="円/楕円 255"/>
          <p:cNvSpPr/>
          <p:nvPr/>
        </p:nvSpPr>
        <p:spPr>
          <a:xfrm>
            <a:off x="2583725" y="5324299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7" name="円/楕円 256"/>
          <p:cNvSpPr/>
          <p:nvPr/>
        </p:nvSpPr>
        <p:spPr>
          <a:xfrm>
            <a:off x="873395" y="5776584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8" name="円/楕円 257"/>
          <p:cNvSpPr/>
          <p:nvPr/>
        </p:nvSpPr>
        <p:spPr>
          <a:xfrm>
            <a:off x="2155552" y="5877272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9" name="円/楕円 258"/>
          <p:cNvSpPr/>
          <p:nvPr/>
        </p:nvSpPr>
        <p:spPr>
          <a:xfrm>
            <a:off x="2101154" y="5096761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60" name="円/楕円 259"/>
          <p:cNvSpPr/>
          <p:nvPr/>
        </p:nvSpPr>
        <p:spPr>
          <a:xfrm>
            <a:off x="2114880" y="5227580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61" name="円/楕円 260"/>
          <p:cNvSpPr/>
          <p:nvPr/>
        </p:nvSpPr>
        <p:spPr>
          <a:xfrm>
            <a:off x="1331217" y="4766800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62" name="円/楕円 261"/>
          <p:cNvSpPr/>
          <p:nvPr/>
        </p:nvSpPr>
        <p:spPr>
          <a:xfrm>
            <a:off x="3774583" y="4723877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64" name="円/楕円 263"/>
          <p:cNvSpPr/>
          <p:nvPr/>
        </p:nvSpPr>
        <p:spPr>
          <a:xfrm>
            <a:off x="3743944" y="4581128"/>
            <a:ext cx="324000" cy="324000"/>
          </a:xfrm>
          <a:prstGeom prst="ellipse">
            <a:avLst/>
          </a:prstGeom>
          <a:solidFill>
            <a:schemeClr val="accent3">
              <a:lumMod val="40000"/>
              <a:lumOff val="60000"/>
              <a:alpha val="1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"/>
          </a:ln>
          <a:effectLst>
            <a:glow rad="63500">
              <a:schemeClr val="accent3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65" name="円/楕円 264"/>
          <p:cNvSpPr/>
          <p:nvPr/>
        </p:nvSpPr>
        <p:spPr>
          <a:xfrm>
            <a:off x="2015752" y="5049216"/>
            <a:ext cx="324000" cy="324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glow rad="635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66" name="円/楕円 265"/>
          <p:cNvSpPr/>
          <p:nvPr/>
        </p:nvSpPr>
        <p:spPr>
          <a:xfrm>
            <a:off x="2483768" y="4437112"/>
            <a:ext cx="324000" cy="324000"/>
          </a:xfrm>
          <a:prstGeom prst="ellipse">
            <a:avLst/>
          </a:prstGeom>
          <a:solidFill>
            <a:schemeClr val="accent3">
              <a:lumMod val="40000"/>
              <a:lumOff val="60000"/>
              <a:alpha val="1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"/>
          </a:ln>
          <a:effectLst>
            <a:glow rad="63500">
              <a:schemeClr val="accent3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67" name="円/楕円 266"/>
          <p:cNvSpPr/>
          <p:nvPr/>
        </p:nvSpPr>
        <p:spPr>
          <a:xfrm>
            <a:off x="2015752" y="5823272"/>
            <a:ext cx="324000" cy="324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glow rad="635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68" name="円/楕円 267"/>
          <p:cNvSpPr/>
          <p:nvPr/>
        </p:nvSpPr>
        <p:spPr>
          <a:xfrm>
            <a:off x="2519808" y="5252463"/>
            <a:ext cx="324000" cy="324000"/>
          </a:xfrm>
          <a:prstGeom prst="ellipse">
            <a:avLst/>
          </a:prstGeom>
          <a:solidFill>
            <a:schemeClr val="accent3">
              <a:lumMod val="40000"/>
              <a:lumOff val="60000"/>
              <a:alpha val="1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"/>
          </a:ln>
          <a:effectLst>
            <a:glow rad="63500">
              <a:schemeClr val="accent3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69" name="円/楕円 268"/>
          <p:cNvSpPr/>
          <p:nvPr/>
        </p:nvSpPr>
        <p:spPr>
          <a:xfrm>
            <a:off x="3648575" y="5681281"/>
            <a:ext cx="324000" cy="324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glow rad="635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70" name="円/楕円 269"/>
          <p:cNvSpPr/>
          <p:nvPr/>
        </p:nvSpPr>
        <p:spPr>
          <a:xfrm>
            <a:off x="827584" y="5625280"/>
            <a:ext cx="324000" cy="324000"/>
          </a:xfrm>
          <a:prstGeom prst="ellipse">
            <a:avLst/>
          </a:prstGeom>
          <a:solidFill>
            <a:schemeClr val="accent3">
              <a:lumMod val="40000"/>
              <a:lumOff val="60000"/>
              <a:alpha val="1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"/>
          </a:ln>
          <a:effectLst>
            <a:glow rad="63500">
              <a:schemeClr val="accent3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71" name="円/楕円 270"/>
          <p:cNvSpPr/>
          <p:nvPr/>
        </p:nvSpPr>
        <p:spPr>
          <a:xfrm>
            <a:off x="3156693" y="5071113"/>
            <a:ext cx="324000" cy="324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glow rad="635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72" name="円/楕円 271"/>
          <p:cNvSpPr/>
          <p:nvPr/>
        </p:nvSpPr>
        <p:spPr>
          <a:xfrm>
            <a:off x="1403648" y="5409256"/>
            <a:ext cx="324000" cy="324000"/>
          </a:xfrm>
          <a:prstGeom prst="ellipse">
            <a:avLst/>
          </a:prstGeom>
          <a:solidFill>
            <a:schemeClr val="accent3">
              <a:lumMod val="40000"/>
              <a:lumOff val="60000"/>
              <a:alpha val="1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"/>
          </a:ln>
          <a:effectLst>
            <a:glow rad="63500">
              <a:schemeClr val="accent3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73" name="円/楕円 272"/>
          <p:cNvSpPr/>
          <p:nvPr/>
        </p:nvSpPr>
        <p:spPr>
          <a:xfrm>
            <a:off x="1151656" y="4634553"/>
            <a:ext cx="324000" cy="324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glow rad="635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881868" y="5620063"/>
            <a:ext cx="3926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ree Boltzmann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Wingdings" pitchFamily="2" charset="2"/>
              </a:rPr>
              <a:t> Poisson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13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_q^n \rangle_c = \langle N_q \rangle&#10;\end{align*}&lt;/body&gt;&#10;  &lt;fcolor&gt;FF000000&lt;/fcolor&gt;&#10;  &lt;bcolor&gt;FFFFFFFF&lt;/bcolor&gt;&#10;  &lt;transparent&gt;True&lt;/transparent&gt;&#10;  &lt;resolution&gt;1800&lt;/resolution&gt;&#10;  &lt;imageh&gt;283&lt;/imageh&gt;&#10;  &lt;imagew&gt;1557&lt;/imagew&gt;&#10;  &lt;scale&gt;50&lt;/scale&gt;&#10;  &lt;cursor&gt;68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841083"/>
            <a:ext cx="2176523" cy="395605"/>
          </a:xfrm>
          <a:prstGeom prst="rect">
            <a:avLst/>
          </a:prstGeom>
        </p:spPr>
      </p:pic>
      <p:pic>
        <p:nvPicPr>
          <p:cNvPr id="14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_B^n \rangle_c = \langle N_B\rangle&#10;\end{align*}&lt;/body&gt;&#10;  &lt;fcolor&gt;FF000000&lt;/fcolor&gt;&#10;  &lt;bcolor&gt;FFFFFFFF&lt;/bcolor&gt;&#10;  &lt;transparent&gt;True&lt;/transparent&gt;&#10;  &lt;resolution&gt;1800&lt;/resolution&gt;&#10;  &lt;imageh&gt;249&lt;/imageh&gt;&#10;  &lt;imagew&gt;1627&lt;/imagew&gt;&#10;  &lt;scale&gt;50&lt;/scale&gt;&#10;  &lt;cursor&gt;60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482878"/>
            <a:ext cx="2274376" cy="348076"/>
          </a:xfrm>
          <a:prstGeom prst="rect">
            <a:avLst/>
          </a:prstGeom>
        </p:spPr>
      </p:pic>
      <p:pic>
        <p:nvPicPr>
          <p:cNvPr id="16" name="TexTeXPicture" descr="&lt;?xml version=&quot;1.0&quot; encoding=&quot;utf-16&quot;?&gt;&#10;&lt;TeXTeX&gt;&#10;  &lt;preamble&gt;\documentclass{jarticle}&#10;\usepackage{amsmath}&#10;\pagestyle{empty}&lt;/preamble&gt;&#10;  &lt;body&gt;\begin{align*} &#10;3 N_B = N_q&#10;\end{align*}&lt;/body&gt;&#10;  &lt;fcolor&gt;FF000000&lt;/fcolor&gt;&#10;  &lt;bcolor&gt;FFFFFFFF&lt;/bcolor&gt;&#10;  &lt;transparent&gt;True&lt;/transparent&gt;&#10;  &lt;resolution&gt;1800&lt;/resolution&gt;&#10;  &lt;imageh&gt;242&lt;/imageh&gt;&#10;  &lt;imagew&gt;1107&lt;/imagew&gt;&#10;  &lt;scale&gt;50&lt;/scale&gt;&#10;  &lt;cursor&gt;24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987" y="3857307"/>
            <a:ext cx="1547470" cy="338291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4644008" y="2417147"/>
            <a:ext cx="3692184" cy="711529"/>
            <a:chOff x="4644008" y="2417147"/>
            <a:chExt cx="3692184" cy="711529"/>
          </a:xfrm>
        </p:grpSpPr>
        <p:sp>
          <p:nvSpPr>
            <p:cNvPr id="24" name="右矢印 23"/>
            <p:cNvSpPr/>
            <p:nvPr/>
          </p:nvSpPr>
          <p:spPr>
            <a:xfrm>
              <a:off x="4644008" y="2633171"/>
              <a:ext cx="504056" cy="34144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25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_B^n \rangle_c = \frac1{3^{n-1}}\langle N_B\rangle&#10;\end{align*}&lt;/body&gt;&#10;  &lt;fcolor&gt;FF000000&lt;/fcolor&gt;&#10;  &lt;bcolor&gt;FFFFFFFF&lt;/bcolor&gt;&#10;  &lt;transparent&gt;True&lt;/transparent&gt;&#10;  &lt;resolution&gt;1800&lt;/resolution&gt;&#10;  &lt;imageh&gt;509&lt;/imageh&gt;&#10;  &lt;imagew&gt;2203&lt;/imagew&gt;&#10;  &lt;scale&gt;50&lt;/scale&gt;&#10;  &lt;cursor&gt;64&lt;/cursor&gt;&#10;&lt;/TeXTeX&g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6628" y="2417147"/>
              <a:ext cx="3079564" cy="711529"/>
            </a:xfrm>
            <a:prstGeom prst="rect">
              <a:avLst/>
            </a:prstGeom>
          </p:spPr>
        </p:pic>
      </p:grpSp>
      <p:pic>
        <p:nvPicPr>
          <p:cNvPr id="3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^n \rangle_c = \langle N \rangle&#10;\end{align*}&lt;/body&gt;&#10;  &lt;fcolor&gt;FF000000&lt;/fcolor&gt;&#10;  &lt;bcolor&gt;FFFFFFFF&lt;/bcolor&gt;&#10;  &lt;transparent&gt;True&lt;/transparent&gt;&#10;  &lt;resolution&gt;1800&lt;/resolution&gt;&#10;  &lt;imageh&gt;249&lt;/imageh&gt;&#10;  &lt;imagew&gt;1475&lt;/imagew&gt;&#10;  &lt;scale&gt;50&lt;/scale&gt;&#10;  &lt;cursor&gt;56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643" y="6124119"/>
            <a:ext cx="2061896" cy="348076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1907704" y="2221702"/>
            <a:ext cx="1150392" cy="78663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4" name="正方形/長方形 83"/>
          <p:cNvSpPr/>
          <p:nvPr/>
        </p:nvSpPr>
        <p:spPr>
          <a:xfrm>
            <a:off x="1907704" y="4869160"/>
            <a:ext cx="1150392" cy="786639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919976" y="790911"/>
            <a:ext cx="32240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Asakawa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, Heinz, Muller, 2000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Jeon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, Koch, 2000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Ejiri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, </a:t>
            </a:r>
            <a:r>
              <a:rPr kumimoji="1" lang="en-US" altLang="ja-JP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Karsch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, </a:t>
            </a:r>
            <a:r>
              <a:rPr kumimoji="1" lang="en-US" altLang="ja-JP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Redlich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, 2005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08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 4"/>
          <p:cNvSpPr/>
          <p:nvPr/>
        </p:nvSpPr>
        <p:spPr>
          <a:xfrm>
            <a:off x="4685479" y="5548055"/>
            <a:ext cx="4214248" cy="108012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74" name="正方形/長方形 273"/>
          <p:cNvSpPr/>
          <p:nvPr/>
        </p:nvSpPr>
        <p:spPr>
          <a:xfrm>
            <a:off x="755576" y="4383112"/>
            <a:ext cx="3478220" cy="1854200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30000"/>
                </a:srgbClr>
              </a:gs>
              <a:gs pos="100000">
                <a:srgbClr val="00B0F0">
                  <a:alpha val="30000"/>
                </a:srgbClr>
              </a:gs>
            </a:gsLst>
            <a:lin ang="13500000" scaled="1"/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760477" y="1714241"/>
            <a:ext cx="3478220" cy="1854200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30000"/>
                </a:srgbClr>
              </a:gs>
              <a:gs pos="100000">
                <a:srgbClr val="FA5D06">
                  <a:alpha val="30000"/>
                </a:srgbClr>
              </a:gs>
            </a:gsLst>
            <a:lin ang="27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6925294" cy="584775"/>
          </a:xfrm>
          <a:effectLst>
            <a:outerShdw dist="81320" dir="7719588" algn="ctr" rotWithShape="0">
              <a:schemeClr val="accent1">
                <a:alpha val="50000"/>
              </a:schemeClr>
            </a:outerShdw>
          </a:effectLst>
        </p:spPr>
        <p:txBody>
          <a:bodyPr>
            <a:normAutofit/>
          </a:bodyPr>
          <a:lstStyle/>
          <a:p>
            <a:r>
              <a:rPr kumimoji="1" lang="en-US" altLang="ja-JP" dirty="0" smtClean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Fluctuations and Elemental Charge </a:t>
            </a:r>
            <a:r>
              <a:rPr kumimoji="1" lang="en-US" altLang="ja-JP" dirty="0" smtClean="0">
                <a:solidFill>
                  <a:schemeClr val="tx1"/>
                </a:solidFill>
              </a:rPr>
              <a:t> 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27" name="円/楕円 426"/>
          <p:cNvSpPr/>
          <p:nvPr/>
        </p:nvSpPr>
        <p:spPr>
          <a:xfrm>
            <a:off x="2475725" y="3294688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28" name="円/楕円 427"/>
          <p:cNvSpPr/>
          <p:nvPr/>
        </p:nvSpPr>
        <p:spPr>
          <a:xfrm>
            <a:off x="3347864" y="3382637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29" name="円/楕円 428"/>
          <p:cNvSpPr/>
          <p:nvPr/>
        </p:nvSpPr>
        <p:spPr>
          <a:xfrm>
            <a:off x="3607833" y="3173219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0" name="円/楕円 429"/>
          <p:cNvSpPr/>
          <p:nvPr/>
        </p:nvSpPr>
        <p:spPr>
          <a:xfrm>
            <a:off x="1223616" y="3166637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1" name="円/楕円 430"/>
          <p:cNvSpPr/>
          <p:nvPr/>
        </p:nvSpPr>
        <p:spPr>
          <a:xfrm>
            <a:off x="3491880" y="2347428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2" name="円/楕円 431"/>
          <p:cNvSpPr/>
          <p:nvPr/>
        </p:nvSpPr>
        <p:spPr>
          <a:xfrm>
            <a:off x="1640419" y="2635066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3" name="円/楕円 432"/>
          <p:cNvSpPr/>
          <p:nvPr/>
        </p:nvSpPr>
        <p:spPr>
          <a:xfrm>
            <a:off x="1994403" y="2442440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4" name="円/楕円 433"/>
          <p:cNvSpPr/>
          <p:nvPr/>
        </p:nvSpPr>
        <p:spPr>
          <a:xfrm>
            <a:off x="1115616" y="2107030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5" name="円/楕円 434"/>
          <p:cNvSpPr/>
          <p:nvPr/>
        </p:nvSpPr>
        <p:spPr>
          <a:xfrm>
            <a:off x="3203824" y="2957219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6" name="円/楕円 435"/>
          <p:cNvSpPr/>
          <p:nvPr/>
        </p:nvSpPr>
        <p:spPr>
          <a:xfrm>
            <a:off x="2027035" y="3065219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7" name="円/楕円 436"/>
          <p:cNvSpPr/>
          <p:nvPr/>
        </p:nvSpPr>
        <p:spPr>
          <a:xfrm>
            <a:off x="3955873" y="1958297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8" name="円/楕円 437"/>
          <p:cNvSpPr/>
          <p:nvPr/>
        </p:nvSpPr>
        <p:spPr>
          <a:xfrm>
            <a:off x="1701045" y="3220637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9" name="円/楕円 438"/>
          <p:cNvSpPr/>
          <p:nvPr/>
        </p:nvSpPr>
        <p:spPr>
          <a:xfrm>
            <a:off x="3715833" y="2615774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0" name="円/楕円 439"/>
          <p:cNvSpPr/>
          <p:nvPr/>
        </p:nvSpPr>
        <p:spPr>
          <a:xfrm>
            <a:off x="2608457" y="2819226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1" name="円/楕円 440"/>
          <p:cNvSpPr/>
          <p:nvPr/>
        </p:nvSpPr>
        <p:spPr>
          <a:xfrm>
            <a:off x="2427957" y="2299505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2" name="円/楕円 441"/>
          <p:cNvSpPr/>
          <p:nvPr/>
        </p:nvSpPr>
        <p:spPr>
          <a:xfrm>
            <a:off x="899592" y="2427207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3" name="円/楕円 442"/>
          <p:cNvSpPr/>
          <p:nvPr/>
        </p:nvSpPr>
        <p:spPr>
          <a:xfrm>
            <a:off x="2718116" y="2444920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4" name="円/楕円 443"/>
          <p:cNvSpPr/>
          <p:nvPr/>
        </p:nvSpPr>
        <p:spPr>
          <a:xfrm>
            <a:off x="2679702" y="2037530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5" name="円/楕円 444"/>
          <p:cNvSpPr/>
          <p:nvPr/>
        </p:nvSpPr>
        <p:spPr>
          <a:xfrm>
            <a:off x="1588266" y="1924333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6" name="円/楕円 445"/>
          <p:cNvSpPr/>
          <p:nvPr/>
        </p:nvSpPr>
        <p:spPr>
          <a:xfrm>
            <a:off x="3160578" y="2561774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7" name="円/楕円 446"/>
          <p:cNvSpPr/>
          <p:nvPr/>
        </p:nvSpPr>
        <p:spPr>
          <a:xfrm>
            <a:off x="4067944" y="2390920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8" name="円/楕円 447"/>
          <p:cNvSpPr/>
          <p:nvPr/>
        </p:nvSpPr>
        <p:spPr>
          <a:xfrm>
            <a:off x="3955873" y="3287152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9" name="円/楕円 448"/>
          <p:cNvSpPr/>
          <p:nvPr/>
        </p:nvSpPr>
        <p:spPr>
          <a:xfrm>
            <a:off x="946728" y="1870333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50" name="円/楕円 449"/>
          <p:cNvSpPr/>
          <p:nvPr/>
        </p:nvSpPr>
        <p:spPr>
          <a:xfrm>
            <a:off x="2209154" y="2718911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36" name="円/楕円 235"/>
          <p:cNvSpPr/>
          <p:nvPr/>
        </p:nvSpPr>
        <p:spPr>
          <a:xfrm>
            <a:off x="892728" y="3285816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38" name="円/楕円 237"/>
          <p:cNvSpPr/>
          <p:nvPr/>
        </p:nvSpPr>
        <p:spPr>
          <a:xfrm>
            <a:off x="2879824" y="3338296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39" name="円/楕円 238"/>
          <p:cNvSpPr/>
          <p:nvPr/>
        </p:nvSpPr>
        <p:spPr>
          <a:xfrm>
            <a:off x="2242273" y="1778840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40" name="円/楕円 239"/>
          <p:cNvSpPr/>
          <p:nvPr/>
        </p:nvSpPr>
        <p:spPr>
          <a:xfrm>
            <a:off x="2250076" y="2017659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42" name="円/楕円 241"/>
          <p:cNvSpPr/>
          <p:nvPr/>
        </p:nvSpPr>
        <p:spPr>
          <a:xfrm>
            <a:off x="1475656" y="2377752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44" name="円/楕円 243"/>
          <p:cNvSpPr/>
          <p:nvPr/>
        </p:nvSpPr>
        <p:spPr>
          <a:xfrm>
            <a:off x="3347864" y="2013999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00" name="円/楕円 199"/>
          <p:cNvSpPr/>
          <p:nvPr/>
        </p:nvSpPr>
        <p:spPr>
          <a:xfrm>
            <a:off x="2048403" y="5931272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09" name="円/楕円 208"/>
          <p:cNvSpPr/>
          <p:nvPr/>
        </p:nvSpPr>
        <p:spPr>
          <a:xfrm>
            <a:off x="3810575" y="5861651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17" name="円/楕円 216"/>
          <p:cNvSpPr/>
          <p:nvPr/>
        </p:nvSpPr>
        <p:spPr>
          <a:xfrm>
            <a:off x="3217605" y="5159411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18" name="円/楕円 217"/>
          <p:cNvSpPr/>
          <p:nvPr/>
        </p:nvSpPr>
        <p:spPr>
          <a:xfrm>
            <a:off x="1563801" y="5570351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21" name="円/楕円 220"/>
          <p:cNvSpPr/>
          <p:nvPr/>
        </p:nvSpPr>
        <p:spPr>
          <a:xfrm>
            <a:off x="3271605" y="5261334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25" name="円/楕円 224"/>
          <p:cNvSpPr/>
          <p:nvPr/>
        </p:nvSpPr>
        <p:spPr>
          <a:xfrm>
            <a:off x="1498657" y="5468504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31" name="円/楕円 230"/>
          <p:cNvSpPr/>
          <p:nvPr/>
        </p:nvSpPr>
        <p:spPr>
          <a:xfrm>
            <a:off x="2663398" y="4535036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33" name="円/楕円 232"/>
          <p:cNvSpPr/>
          <p:nvPr/>
        </p:nvSpPr>
        <p:spPr>
          <a:xfrm>
            <a:off x="1221599" y="4676550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34" name="円/楕円 233"/>
          <p:cNvSpPr/>
          <p:nvPr/>
        </p:nvSpPr>
        <p:spPr>
          <a:xfrm>
            <a:off x="3691743" y="5807651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37" name="円/楕円 236"/>
          <p:cNvSpPr/>
          <p:nvPr/>
        </p:nvSpPr>
        <p:spPr>
          <a:xfrm>
            <a:off x="982958" y="5780602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41" name="円/楕円 240"/>
          <p:cNvSpPr/>
          <p:nvPr/>
        </p:nvSpPr>
        <p:spPr>
          <a:xfrm>
            <a:off x="3845277" y="4615877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43" name="円/楕円 242"/>
          <p:cNvSpPr/>
          <p:nvPr/>
        </p:nvSpPr>
        <p:spPr>
          <a:xfrm>
            <a:off x="935584" y="5672602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45" name="円/楕円 244"/>
          <p:cNvSpPr/>
          <p:nvPr/>
        </p:nvSpPr>
        <p:spPr>
          <a:xfrm>
            <a:off x="3325605" y="5135190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46" name="円/楕円 245"/>
          <p:cNvSpPr/>
          <p:nvPr/>
        </p:nvSpPr>
        <p:spPr>
          <a:xfrm>
            <a:off x="2159693" y="5991950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47" name="円/楕円 246"/>
          <p:cNvSpPr/>
          <p:nvPr/>
        </p:nvSpPr>
        <p:spPr>
          <a:xfrm>
            <a:off x="2526624" y="4525976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48" name="円/楕円 247"/>
          <p:cNvSpPr/>
          <p:nvPr/>
        </p:nvSpPr>
        <p:spPr>
          <a:xfrm>
            <a:off x="1223217" y="4816255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49" name="円/楕円 248"/>
          <p:cNvSpPr/>
          <p:nvPr/>
        </p:nvSpPr>
        <p:spPr>
          <a:xfrm>
            <a:off x="2597594" y="4590161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0" name="円/楕円 249"/>
          <p:cNvSpPr/>
          <p:nvPr/>
        </p:nvSpPr>
        <p:spPr>
          <a:xfrm>
            <a:off x="2172025" y="5150761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1" name="円/楕円 250"/>
          <p:cNvSpPr/>
          <p:nvPr/>
        </p:nvSpPr>
        <p:spPr>
          <a:xfrm>
            <a:off x="2691580" y="5335215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2" name="円/楕円 251"/>
          <p:cNvSpPr/>
          <p:nvPr/>
        </p:nvSpPr>
        <p:spPr>
          <a:xfrm>
            <a:off x="2616354" y="5443215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3" name="円/楕円 252"/>
          <p:cNvSpPr/>
          <p:nvPr/>
        </p:nvSpPr>
        <p:spPr>
          <a:xfrm>
            <a:off x="3899277" y="4749110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4" name="円/楕円 253"/>
          <p:cNvSpPr/>
          <p:nvPr/>
        </p:nvSpPr>
        <p:spPr>
          <a:xfrm>
            <a:off x="3798327" y="5753651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5" name="円/楕円 254"/>
          <p:cNvSpPr/>
          <p:nvPr/>
        </p:nvSpPr>
        <p:spPr>
          <a:xfrm>
            <a:off x="1455801" y="5562684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6" name="円/楕円 255"/>
          <p:cNvSpPr/>
          <p:nvPr/>
        </p:nvSpPr>
        <p:spPr>
          <a:xfrm>
            <a:off x="2583725" y="5324299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7" name="円/楕円 256"/>
          <p:cNvSpPr/>
          <p:nvPr/>
        </p:nvSpPr>
        <p:spPr>
          <a:xfrm>
            <a:off x="873395" y="5776584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8" name="円/楕円 257"/>
          <p:cNvSpPr/>
          <p:nvPr/>
        </p:nvSpPr>
        <p:spPr>
          <a:xfrm>
            <a:off x="2155552" y="5877272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9" name="円/楕円 258"/>
          <p:cNvSpPr/>
          <p:nvPr/>
        </p:nvSpPr>
        <p:spPr>
          <a:xfrm>
            <a:off x="2101154" y="5096761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60" name="円/楕円 259"/>
          <p:cNvSpPr/>
          <p:nvPr/>
        </p:nvSpPr>
        <p:spPr>
          <a:xfrm>
            <a:off x="2114880" y="5227580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61" name="円/楕円 260"/>
          <p:cNvSpPr/>
          <p:nvPr/>
        </p:nvSpPr>
        <p:spPr>
          <a:xfrm>
            <a:off x="1331217" y="4766800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62" name="円/楕円 261"/>
          <p:cNvSpPr/>
          <p:nvPr/>
        </p:nvSpPr>
        <p:spPr>
          <a:xfrm>
            <a:off x="3774583" y="4723877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64" name="円/楕円 263"/>
          <p:cNvSpPr/>
          <p:nvPr/>
        </p:nvSpPr>
        <p:spPr>
          <a:xfrm>
            <a:off x="3743944" y="4581128"/>
            <a:ext cx="324000" cy="324000"/>
          </a:xfrm>
          <a:prstGeom prst="ellipse">
            <a:avLst/>
          </a:prstGeom>
          <a:solidFill>
            <a:schemeClr val="accent3">
              <a:lumMod val="40000"/>
              <a:lumOff val="60000"/>
              <a:alpha val="1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"/>
          </a:ln>
          <a:effectLst>
            <a:glow rad="63500">
              <a:schemeClr val="accent3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65" name="円/楕円 264"/>
          <p:cNvSpPr/>
          <p:nvPr/>
        </p:nvSpPr>
        <p:spPr>
          <a:xfrm>
            <a:off x="2015752" y="5049216"/>
            <a:ext cx="324000" cy="324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glow rad="635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66" name="円/楕円 265"/>
          <p:cNvSpPr/>
          <p:nvPr/>
        </p:nvSpPr>
        <p:spPr>
          <a:xfrm>
            <a:off x="2483768" y="4437112"/>
            <a:ext cx="324000" cy="324000"/>
          </a:xfrm>
          <a:prstGeom prst="ellipse">
            <a:avLst/>
          </a:prstGeom>
          <a:solidFill>
            <a:schemeClr val="accent3">
              <a:lumMod val="40000"/>
              <a:lumOff val="60000"/>
              <a:alpha val="1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"/>
          </a:ln>
          <a:effectLst>
            <a:glow rad="63500">
              <a:schemeClr val="accent3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67" name="円/楕円 266"/>
          <p:cNvSpPr/>
          <p:nvPr/>
        </p:nvSpPr>
        <p:spPr>
          <a:xfrm>
            <a:off x="2015752" y="5823272"/>
            <a:ext cx="324000" cy="324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glow rad="635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68" name="円/楕円 267"/>
          <p:cNvSpPr/>
          <p:nvPr/>
        </p:nvSpPr>
        <p:spPr>
          <a:xfrm>
            <a:off x="2519808" y="5252463"/>
            <a:ext cx="324000" cy="324000"/>
          </a:xfrm>
          <a:prstGeom prst="ellipse">
            <a:avLst/>
          </a:prstGeom>
          <a:solidFill>
            <a:schemeClr val="accent3">
              <a:lumMod val="40000"/>
              <a:lumOff val="60000"/>
              <a:alpha val="1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"/>
          </a:ln>
          <a:effectLst>
            <a:glow rad="63500">
              <a:schemeClr val="accent3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69" name="円/楕円 268"/>
          <p:cNvSpPr/>
          <p:nvPr/>
        </p:nvSpPr>
        <p:spPr>
          <a:xfrm>
            <a:off x="3648575" y="5681281"/>
            <a:ext cx="324000" cy="324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glow rad="635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70" name="円/楕円 269"/>
          <p:cNvSpPr/>
          <p:nvPr/>
        </p:nvSpPr>
        <p:spPr>
          <a:xfrm>
            <a:off x="827584" y="5625280"/>
            <a:ext cx="324000" cy="324000"/>
          </a:xfrm>
          <a:prstGeom prst="ellipse">
            <a:avLst/>
          </a:prstGeom>
          <a:solidFill>
            <a:schemeClr val="accent3">
              <a:lumMod val="40000"/>
              <a:lumOff val="60000"/>
              <a:alpha val="1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"/>
          </a:ln>
          <a:effectLst>
            <a:glow rad="63500">
              <a:schemeClr val="accent3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71" name="円/楕円 270"/>
          <p:cNvSpPr/>
          <p:nvPr/>
        </p:nvSpPr>
        <p:spPr>
          <a:xfrm>
            <a:off x="3156693" y="5071113"/>
            <a:ext cx="324000" cy="324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glow rad="635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72" name="円/楕円 271"/>
          <p:cNvSpPr/>
          <p:nvPr/>
        </p:nvSpPr>
        <p:spPr>
          <a:xfrm>
            <a:off x="1403648" y="5409256"/>
            <a:ext cx="324000" cy="324000"/>
          </a:xfrm>
          <a:prstGeom prst="ellipse">
            <a:avLst/>
          </a:prstGeom>
          <a:solidFill>
            <a:schemeClr val="accent3">
              <a:lumMod val="40000"/>
              <a:lumOff val="60000"/>
              <a:alpha val="1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dash"/>
          </a:ln>
          <a:effectLst>
            <a:glow rad="63500">
              <a:schemeClr val="accent3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73" name="円/楕円 272"/>
          <p:cNvSpPr/>
          <p:nvPr/>
        </p:nvSpPr>
        <p:spPr>
          <a:xfrm>
            <a:off x="1151656" y="4634553"/>
            <a:ext cx="324000" cy="324000"/>
          </a:xfrm>
          <a:prstGeom prst="ellipse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glow rad="63500">
              <a:schemeClr val="accent6">
                <a:satMod val="175000"/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881868" y="5620063"/>
            <a:ext cx="3926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ree Boltzmann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Wingdings" pitchFamily="2" charset="2"/>
              </a:rPr>
              <a:t> Poisson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13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_q^n \rangle_c = \langle N_q \rangle&#10;\end{align*}&lt;/body&gt;&#10;  &lt;fcolor&gt;FF000000&lt;/fcolor&gt;&#10;  &lt;bcolor&gt;FFFFFFFF&lt;/bcolor&gt;&#10;  &lt;transparent&gt;True&lt;/transparent&gt;&#10;  &lt;resolution&gt;1800&lt;/resolution&gt;&#10;  &lt;imageh&gt;283&lt;/imageh&gt;&#10;  &lt;imagew&gt;1557&lt;/imagew&gt;&#10;  &lt;scale&gt;50&lt;/scale&gt;&#10;  &lt;cursor&gt;68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841083"/>
            <a:ext cx="2176523" cy="395605"/>
          </a:xfrm>
          <a:prstGeom prst="rect">
            <a:avLst/>
          </a:prstGeom>
        </p:spPr>
      </p:pic>
      <p:pic>
        <p:nvPicPr>
          <p:cNvPr id="14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_B^n \rangle_c = \langle N_B\rangle&#10;\end{align*}&lt;/body&gt;&#10;  &lt;fcolor&gt;FF000000&lt;/fcolor&gt;&#10;  &lt;bcolor&gt;FFFFFFFF&lt;/bcolor&gt;&#10;  &lt;transparent&gt;True&lt;/transparent&gt;&#10;  &lt;resolution&gt;1800&lt;/resolution&gt;&#10;  &lt;imageh&gt;249&lt;/imageh&gt;&#10;  &lt;imagew&gt;1627&lt;/imagew&gt;&#10;  &lt;scale&gt;50&lt;/scale&gt;&#10;  &lt;cursor&gt;60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482878"/>
            <a:ext cx="2274376" cy="348076"/>
          </a:xfrm>
          <a:prstGeom prst="rect">
            <a:avLst/>
          </a:prstGeom>
        </p:spPr>
      </p:pic>
      <p:pic>
        <p:nvPicPr>
          <p:cNvPr id="16" name="TexTeXPicture" descr="&lt;?xml version=&quot;1.0&quot; encoding=&quot;utf-16&quot;?&gt;&#10;&lt;TeXTeX&gt;&#10;  &lt;preamble&gt;\documentclass{jarticle}&#10;\usepackage{amsmath}&#10;\pagestyle{empty}&lt;/preamble&gt;&#10;  &lt;body&gt;\begin{align*} &#10;3 N_B = N_q&#10;\end{align*}&lt;/body&gt;&#10;  &lt;fcolor&gt;FF000000&lt;/fcolor&gt;&#10;  &lt;bcolor&gt;FFFFFFFF&lt;/bcolor&gt;&#10;  &lt;transparent&gt;True&lt;/transparent&gt;&#10;  &lt;resolution&gt;1800&lt;/resolution&gt;&#10;  &lt;imageh&gt;242&lt;/imageh&gt;&#10;  &lt;imagew&gt;1107&lt;/imagew&gt;&#10;  &lt;scale&gt;50&lt;/scale&gt;&#10;  &lt;cursor&gt;24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987" y="3857307"/>
            <a:ext cx="1547470" cy="338291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4644008" y="2417147"/>
            <a:ext cx="3692184" cy="711529"/>
            <a:chOff x="4644008" y="2417147"/>
            <a:chExt cx="3692184" cy="711529"/>
          </a:xfrm>
        </p:grpSpPr>
        <p:sp>
          <p:nvSpPr>
            <p:cNvPr id="24" name="右矢印 23"/>
            <p:cNvSpPr/>
            <p:nvPr/>
          </p:nvSpPr>
          <p:spPr>
            <a:xfrm>
              <a:off x="4644008" y="2633171"/>
              <a:ext cx="504056" cy="34144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25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_B^n \rangle_c = \frac1{3^{n-1}}\langle N_B\rangle&#10;\end{align*}&lt;/body&gt;&#10;  &lt;fcolor&gt;FF000000&lt;/fcolor&gt;&#10;  &lt;bcolor&gt;FFFFFFFF&lt;/bcolor&gt;&#10;  &lt;transparent&gt;True&lt;/transparent&gt;&#10;  &lt;resolution&gt;1800&lt;/resolution&gt;&#10;  &lt;imageh&gt;509&lt;/imageh&gt;&#10;  &lt;imagew&gt;2203&lt;/imagew&gt;&#10;  &lt;scale&gt;50&lt;/scale&gt;&#10;  &lt;cursor&gt;64&lt;/cursor&gt;&#10;&lt;/TeXTeX&g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6628" y="2417147"/>
              <a:ext cx="3079564" cy="711529"/>
            </a:xfrm>
            <a:prstGeom prst="rect">
              <a:avLst/>
            </a:prstGeom>
          </p:spPr>
        </p:pic>
      </p:grpSp>
      <p:pic>
        <p:nvPicPr>
          <p:cNvPr id="3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^n \rangle_c = \langle N \rangle&#10;\end{align*}&lt;/body&gt;&#10;  &lt;fcolor&gt;FF000000&lt;/fcolor&gt;&#10;  &lt;bcolor&gt;FFFFFFFF&lt;/bcolor&gt;&#10;  &lt;transparent&gt;True&lt;/transparent&gt;&#10;  &lt;resolution&gt;1800&lt;/resolution&gt;&#10;  &lt;imageh&gt;249&lt;/imageh&gt;&#10;  &lt;imagew&gt;1475&lt;/imagew&gt;&#10;  &lt;scale&gt;50&lt;/scale&gt;&#10;  &lt;cursor&gt;56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643" y="6124119"/>
            <a:ext cx="2061896" cy="348076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1907704" y="2221702"/>
            <a:ext cx="1150392" cy="78663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4" name="正方形/長方形 83"/>
          <p:cNvSpPr/>
          <p:nvPr/>
        </p:nvSpPr>
        <p:spPr>
          <a:xfrm>
            <a:off x="1907704" y="4869160"/>
            <a:ext cx="1150392" cy="786639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919976" y="790911"/>
            <a:ext cx="32240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Asakawa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, Heinz, Muller, 2000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Jeon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, Koch, 2000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Ejiri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, </a:t>
            </a:r>
            <a:r>
              <a:rPr kumimoji="1" lang="en-US" altLang="ja-JP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Karsch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, </a:t>
            </a:r>
            <a:r>
              <a:rPr kumimoji="1" lang="en-US" altLang="ja-JP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Redlich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, 2005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8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167" y="3411016"/>
            <a:ext cx="4593112" cy="333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069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HI Acceleration </a:t>
            </a:r>
            <a:r>
              <a:rPr lang="en-US" altLang="ja-JP" dirty="0" smtClean="0"/>
              <a:t>@ </a:t>
            </a:r>
            <a:r>
              <a:rPr kumimoji="1" lang="en-US" altLang="ja-JP" dirty="0" smtClean="0"/>
              <a:t>J-PARC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078" y="1679706"/>
            <a:ext cx="7078981" cy="4001075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2483099" y="2599548"/>
            <a:ext cx="4880499" cy="2548469"/>
            <a:chOff x="2771800" y="1772816"/>
            <a:chExt cx="4880499" cy="2548469"/>
          </a:xfrm>
        </p:grpSpPr>
        <p:sp>
          <p:nvSpPr>
            <p:cNvPr id="7" name="1 つの角を切り取った四角形 6"/>
            <p:cNvSpPr/>
            <p:nvPr/>
          </p:nvSpPr>
          <p:spPr>
            <a:xfrm flipH="1">
              <a:off x="2771800" y="1772816"/>
              <a:ext cx="4880499" cy="2548469"/>
            </a:xfrm>
            <a:prstGeom prst="snip1Rect">
              <a:avLst>
                <a:gd name="adj" fmla="val 50000"/>
              </a:avLst>
            </a:prstGeom>
            <a:solidFill>
              <a:srgbClr val="FF0000">
                <a:alpha val="3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4578984" y="2944741"/>
              <a:ext cx="3018967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</a:rPr>
                <a:t>RCS &amp; Main Ring</a:t>
              </a: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</a:rPr>
                <a:t>stable</a:t>
              </a: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</a:rPr>
                <a:t>well established</a:t>
              </a:r>
              <a:endPara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/>
              </a:endParaRPr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628650" y="1874373"/>
            <a:ext cx="3031250" cy="1450349"/>
            <a:chOff x="667185" y="1255594"/>
            <a:chExt cx="3031250" cy="1450349"/>
          </a:xfrm>
        </p:grpSpPr>
        <p:sp>
          <p:nvSpPr>
            <p:cNvPr id="10" name="1 つの角を切り取った四角形 9"/>
            <p:cNvSpPr/>
            <p:nvPr/>
          </p:nvSpPr>
          <p:spPr>
            <a:xfrm flipV="1">
              <a:off x="676426" y="1327737"/>
              <a:ext cx="3022009" cy="1378206"/>
            </a:xfrm>
            <a:prstGeom prst="snip1Rect">
              <a:avLst>
                <a:gd name="adj" fmla="val 50000"/>
              </a:avLst>
            </a:prstGeom>
            <a:solidFill>
              <a:srgbClr val="00B050">
                <a:alpha val="5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667185" y="1255594"/>
              <a:ext cx="283802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</a:rPr>
                <a:t>New HI Injector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</a:rPr>
                <a:t>high intensity</a:t>
              </a:r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4772147" y="1208053"/>
            <a:ext cx="3995936" cy="2236904"/>
            <a:chOff x="5209189" y="357880"/>
            <a:chExt cx="3995936" cy="2236904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 rotWithShape="1">
            <a:blip r:embed="rId3"/>
            <a:srcRect l="259" t="1112" r="661" b="1112"/>
            <a:stretch/>
          </p:blipFill>
          <p:spPr>
            <a:xfrm rot="17887798">
              <a:off x="7070333" y="648580"/>
              <a:ext cx="2236904" cy="1655504"/>
            </a:xfrm>
            <a:prstGeom prst="rect">
              <a:avLst/>
            </a:prstGeom>
            <a:effectLst>
              <a:glow rad="228600">
                <a:srgbClr val="1B587C">
                  <a:alpha val="40000"/>
                </a:srgbClr>
              </a:glow>
            </a:effectLst>
          </p:spPr>
        </p:pic>
        <p:sp>
          <p:nvSpPr>
            <p:cNvPr id="14" name="正方形/長方形 13"/>
            <p:cNvSpPr/>
            <p:nvPr/>
          </p:nvSpPr>
          <p:spPr>
            <a:xfrm>
              <a:off x="5209189" y="533858"/>
              <a:ext cx="399593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rgbClr val="1B587C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</a:rPr>
                <a:t>J-PARC Heavy Ion</a:t>
              </a: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rgbClr val="1B587C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</a:rPr>
                <a:t>Spectrometer</a:t>
              </a:r>
              <a:r>
                <a:rPr kumimoji="0" lang="en-US" altLang="ja-JP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rgbClr val="1B587C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gency FB" panose="020B0503020202020204" pitchFamily="34" charset="0"/>
                  <a:ea typeface="ＭＳ Ｐゴシック"/>
                </a:rPr>
                <a:t> </a:t>
              </a:r>
              <a:endParaRPr kumimoji="0" lang="ja-JP" alt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1B587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gency FB" panose="020B0503020202020204" pitchFamily="34" charset="0"/>
                <a:ea typeface="ＭＳ Ｐゴシック"/>
              </a:endParaRPr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992038" y="5865962"/>
            <a:ext cx="69765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Use of reliable / high-performance RCS &amp; </a:t>
            </a:r>
            <a:r>
              <a:rPr lang="en-US" altLang="ja-JP" sz="2400" dirty="0"/>
              <a:t>m</a:t>
            </a:r>
            <a:r>
              <a:rPr kumimoji="1" lang="en-US" altLang="ja-JP" sz="2400" dirty="0" smtClean="0"/>
              <a:t>ain ring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>
                <a:sym typeface="Wingdings" panose="05000000000000000000" pitchFamily="2" charset="2"/>
              </a:rPr>
              <a:t></a:t>
            </a:r>
            <a:r>
              <a:rPr kumimoji="1" lang="en-US" altLang="ja-JP" sz="2400" dirty="0" smtClean="0"/>
              <a:t>Reduce cost and time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4055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6768199" cy="584775"/>
          </a:xfrm>
        </p:spPr>
        <p:txBody>
          <a:bodyPr/>
          <a:lstStyle/>
          <a:p>
            <a:r>
              <a:rPr kumimoji="1" lang="en-US" altLang="ja-JP" dirty="0" smtClean="0"/>
              <a:t> Fluctuation and QCD Critical Point  </a:t>
            </a:r>
            <a:endParaRPr kumimoji="1" lang="ja-JP" altLang="en-US" dirty="0"/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7"/>
          <a:stretch>
            <a:fillRect/>
          </a:stretch>
        </p:blipFill>
        <p:spPr bwMode="auto">
          <a:xfrm>
            <a:off x="4716016" y="965920"/>
            <a:ext cx="3856838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_B^2 \rangle&#10;\end{align*}&lt;/body&gt;&#10;  &lt;fcolor&gt;FF000000&lt;/fcolor&gt;&#10;  &lt;bcolor&gt;FFFFFFFF&lt;/bcolor&gt;&#10;  &lt;transparent&gt;True&lt;/transparent&gt;&#10;  &lt;resolution&gt;1800&lt;/resolution&gt;&#10;  &lt;imageh&gt;281&lt;/imageh&gt;&#10;  &lt;imagew&gt;629&lt;/imagew&gt;&#10;  &lt;scale&gt;50&lt;/scale&gt;&#10;  &lt;cursor&gt;44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908720"/>
            <a:ext cx="933964" cy="41724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89124" y="1067543"/>
            <a:ext cx="3804247" cy="95410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Fluctuations diverge at</a:t>
            </a:r>
          </a:p>
          <a:p>
            <a:r>
              <a:rPr lang="en-US" altLang="ja-JP" sz="2800" dirty="0" smtClean="0"/>
              <a:t>the QCD critical point</a:t>
            </a:r>
            <a:endParaRPr kumimoji="1" lang="ja-JP" altLang="en-US" sz="2800" dirty="0"/>
          </a:p>
        </p:txBody>
      </p:sp>
      <p:grpSp>
        <p:nvGrpSpPr>
          <p:cNvPr id="8" name="グループ化 7"/>
          <p:cNvGrpSpPr/>
          <p:nvPr/>
        </p:nvGrpSpPr>
        <p:grpSpPr>
          <a:xfrm>
            <a:off x="179512" y="6001750"/>
            <a:ext cx="8533456" cy="830997"/>
            <a:chOff x="179512" y="6001750"/>
            <a:chExt cx="8533456" cy="830997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179512" y="6001750"/>
              <a:ext cx="75344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kumimoji="1" lang="en-US" altLang="ja-JP" sz="2400" dirty="0" smtClean="0"/>
                <a:t>More severe divergence </a:t>
              </a:r>
              <a:r>
                <a:rPr lang="en-US" altLang="ja-JP" sz="2400" dirty="0" smtClean="0"/>
                <a:t>for </a:t>
              </a:r>
              <a:r>
                <a:rPr lang="en-US" altLang="ja-JP" sz="2400" dirty="0"/>
                <a:t>h</a:t>
              </a:r>
              <a:r>
                <a:rPr kumimoji="1" lang="en-US" altLang="ja-JP" sz="2400" dirty="0" smtClean="0"/>
                <a:t>igher-order </a:t>
              </a:r>
              <a:r>
                <a:rPr kumimoji="1" lang="en-US" altLang="ja-JP" sz="2400" dirty="0" err="1" smtClean="0"/>
                <a:t>cumulants</a:t>
              </a:r>
              <a:endParaRPr kumimoji="1" lang="ja-JP" altLang="en-US" sz="2400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6801354" y="6463415"/>
              <a:ext cx="1911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 smtClean="0">
                  <a:solidFill>
                    <a:srgbClr val="002060"/>
                  </a:solidFill>
                </a:rPr>
                <a:t>Stephanov</a:t>
              </a:r>
              <a:r>
                <a:rPr kumimoji="1" lang="en-US" altLang="ja-JP" dirty="0" smtClean="0">
                  <a:solidFill>
                    <a:srgbClr val="002060"/>
                  </a:solidFill>
                </a:rPr>
                <a:t>, 2009</a:t>
              </a:r>
              <a:endParaRPr kumimoji="1" lang="ja-JP" altLang="en-US" dirty="0">
                <a:solidFill>
                  <a:srgbClr val="002060"/>
                </a:solidFill>
              </a:endParaRPr>
            </a:p>
          </p:txBody>
        </p:sp>
      </p:grpSp>
      <p:sp>
        <p:nvSpPr>
          <p:cNvPr id="33" name="下矢印 32"/>
          <p:cNvSpPr/>
          <p:nvPr/>
        </p:nvSpPr>
        <p:spPr>
          <a:xfrm>
            <a:off x="1355143" y="2248908"/>
            <a:ext cx="1872208" cy="648072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" name="グループ化 9"/>
          <p:cNvGrpSpPr/>
          <p:nvPr/>
        </p:nvGrpSpPr>
        <p:grpSpPr>
          <a:xfrm>
            <a:off x="179512" y="3341747"/>
            <a:ext cx="8859321" cy="2607533"/>
            <a:chOff x="179512" y="3341747"/>
            <a:chExt cx="8859321" cy="2607533"/>
          </a:xfrm>
        </p:grpSpPr>
        <p:pic>
          <p:nvPicPr>
            <p:cNvPr id="24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^3 \rangle &#10;= T \frac{\partial  \langle \delta N^2 \rangle }{ \partial \mu}&#10;\end{align*}&lt;/body&gt;&#10;  &lt;fcolor&gt;FF000000&lt;/fcolor&gt;&#10;  &lt;bcolor&gt;FFFFFFFF&lt;/bcolor&gt;&#10;  &lt;transparent&gt;True&lt;/transparent&gt;&#10;  &lt;resolution&gt;1800&lt;/resolution&gt;&#10;  &lt;imageh&gt;600&lt;/imageh&gt;&#10;  &lt;imagew&gt;1965&lt;/imagew&gt;&#10;  &lt;scale&gt;50&lt;/scale&gt;&#10;  &lt;cursor&gt;46&lt;/cursor&gt;&#10;&lt;/TeXTeX&g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846" y="4404681"/>
              <a:ext cx="2700294" cy="824519"/>
            </a:xfrm>
            <a:prstGeom prst="rect">
              <a:avLst/>
            </a:prstGeom>
          </p:spPr>
        </p:pic>
        <p:sp>
          <p:nvSpPr>
            <p:cNvPr id="25" name="正方形/長方形 24"/>
            <p:cNvSpPr/>
            <p:nvPr/>
          </p:nvSpPr>
          <p:spPr>
            <a:xfrm>
              <a:off x="2398046" y="4404681"/>
              <a:ext cx="900094" cy="384029"/>
            </a:xfrm>
            <a:prstGeom prst="rect">
              <a:avLst/>
            </a:prstGeom>
            <a:solidFill>
              <a:srgbClr val="0070C0">
                <a:alpha val="1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525838" y="4624925"/>
              <a:ext cx="900094" cy="384029"/>
            </a:xfrm>
            <a:prstGeom prst="rect">
              <a:avLst/>
            </a:prstGeom>
            <a:solidFill>
              <a:srgbClr val="FF0000">
                <a:alpha val="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7" name="直線矢印コネクタ 26"/>
            <p:cNvCxnSpPr/>
            <p:nvPr/>
          </p:nvCxnSpPr>
          <p:spPr>
            <a:xfrm>
              <a:off x="4032448" y="5220072"/>
              <a:ext cx="453650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フリーフォーム 27"/>
            <p:cNvSpPr/>
            <p:nvPr/>
          </p:nvSpPr>
          <p:spPr>
            <a:xfrm>
              <a:off x="4463928" y="4063640"/>
              <a:ext cx="3889000" cy="1056090"/>
            </a:xfrm>
            <a:custGeom>
              <a:avLst/>
              <a:gdLst>
                <a:gd name="connsiteX0" fmla="*/ 0 w 3541690"/>
                <a:gd name="connsiteY0" fmla="*/ 1017453 h 1056090"/>
                <a:gd name="connsiteX1" fmla="*/ 1249250 w 3541690"/>
                <a:gd name="connsiteY1" fmla="*/ 798512 h 1056090"/>
                <a:gd name="connsiteX2" fmla="*/ 1777284 w 3541690"/>
                <a:gd name="connsiteY2" fmla="*/ 22 h 1056090"/>
                <a:gd name="connsiteX3" fmla="*/ 2163650 w 3541690"/>
                <a:gd name="connsiteY3" fmla="*/ 772754 h 1056090"/>
                <a:gd name="connsiteX4" fmla="*/ 3541690 w 3541690"/>
                <a:gd name="connsiteY4" fmla="*/ 1056090 h 105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1690" h="1056090">
                  <a:moveTo>
                    <a:pt x="0" y="1017453"/>
                  </a:moveTo>
                  <a:cubicBezTo>
                    <a:pt x="476518" y="992768"/>
                    <a:pt x="953036" y="968084"/>
                    <a:pt x="1249250" y="798512"/>
                  </a:cubicBezTo>
                  <a:cubicBezTo>
                    <a:pt x="1545464" y="628940"/>
                    <a:pt x="1624884" y="4315"/>
                    <a:pt x="1777284" y="22"/>
                  </a:cubicBezTo>
                  <a:cubicBezTo>
                    <a:pt x="1929684" y="-4271"/>
                    <a:pt x="1869582" y="596743"/>
                    <a:pt x="2163650" y="772754"/>
                  </a:cubicBezTo>
                  <a:cubicBezTo>
                    <a:pt x="2457718" y="948765"/>
                    <a:pt x="2999704" y="1002427"/>
                    <a:pt x="3541690" y="1056090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フリーフォーム 28"/>
            <p:cNvSpPr/>
            <p:nvPr/>
          </p:nvSpPr>
          <p:spPr>
            <a:xfrm>
              <a:off x="4391920" y="4357946"/>
              <a:ext cx="3837904" cy="1591334"/>
            </a:xfrm>
            <a:custGeom>
              <a:avLst/>
              <a:gdLst>
                <a:gd name="connsiteX0" fmla="*/ 0 w 3837904"/>
                <a:gd name="connsiteY0" fmla="*/ 767442 h 1591334"/>
                <a:gd name="connsiteX1" fmla="*/ 1094704 w 3837904"/>
                <a:gd name="connsiteY1" fmla="*/ 677289 h 1591334"/>
                <a:gd name="connsiteX2" fmla="*/ 1674253 w 3837904"/>
                <a:gd name="connsiteY2" fmla="*/ 20467 h 1591334"/>
                <a:gd name="connsiteX3" fmla="*/ 2369712 w 3837904"/>
                <a:gd name="connsiteY3" fmla="*/ 1553053 h 1591334"/>
                <a:gd name="connsiteX4" fmla="*/ 3090929 w 3837904"/>
                <a:gd name="connsiteY4" fmla="*/ 1115171 h 1591334"/>
                <a:gd name="connsiteX5" fmla="*/ 3837904 w 3837904"/>
                <a:gd name="connsiteY5" fmla="*/ 973504 h 1591334"/>
                <a:gd name="connsiteX0" fmla="*/ 0 w 3837904"/>
                <a:gd name="connsiteY0" fmla="*/ 767442 h 1591334"/>
                <a:gd name="connsiteX1" fmla="*/ 1094704 w 3837904"/>
                <a:gd name="connsiteY1" fmla="*/ 677289 h 1591334"/>
                <a:gd name="connsiteX2" fmla="*/ 1674253 w 3837904"/>
                <a:gd name="connsiteY2" fmla="*/ 20467 h 1591334"/>
                <a:gd name="connsiteX3" fmla="*/ 2318197 w 3837904"/>
                <a:gd name="connsiteY3" fmla="*/ 1553053 h 1591334"/>
                <a:gd name="connsiteX4" fmla="*/ 3090929 w 3837904"/>
                <a:gd name="connsiteY4" fmla="*/ 1115171 h 1591334"/>
                <a:gd name="connsiteX5" fmla="*/ 3837904 w 3837904"/>
                <a:gd name="connsiteY5" fmla="*/ 973504 h 1591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37904" h="1591334">
                  <a:moveTo>
                    <a:pt x="0" y="767442"/>
                  </a:moveTo>
                  <a:cubicBezTo>
                    <a:pt x="407831" y="784613"/>
                    <a:pt x="815662" y="801785"/>
                    <a:pt x="1094704" y="677289"/>
                  </a:cubicBezTo>
                  <a:cubicBezTo>
                    <a:pt x="1373746" y="552793"/>
                    <a:pt x="1470338" y="-125494"/>
                    <a:pt x="1674253" y="20467"/>
                  </a:cubicBezTo>
                  <a:cubicBezTo>
                    <a:pt x="1878168" y="166428"/>
                    <a:pt x="2082084" y="1370602"/>
                    <a:pt x="2318197" y="1553053"/>
                  </a:cubicBezTo>
                  <a:cubicBezTo>
                    <a:pt x="2554310" y="1735504"/>
                    <a:pt x="2837645" y="1211762"/>
                    <a:pt x="3090929" y="1115171"/>
                  </a:cubicBezTo>
                  <a:cubicBezTo>
                    <a:pt x="3344213" y="1018580"/>
                    <a:pt x="3586766" y="996042"/>
                    <a:pt x="3837904" y="973504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0" name="TexTeXPicture" descr="&lt;?xml version=&quot;1.0&quot; encoding=&quot;utf-16&quot;?&gt;&#10;&lt;TeXTeX&gt;&#10;  &lt;preamble&gt;\documentclass{jarticle}&#10;\usepackage{amsmath}&#10;\pagestyle{empty}&lt;/preamble&gt;&#10;  &lt;body&gt;\begin{align*} &#10;\mu&#10;\end{align*}&lt;/body&gt;&#10;  &lt;fcolor&gt;FF000000&lt;/fcolor&gt;&#10;  &lt;bcolor&gt;FFFFFFFF&lt;/bcolor&gt;&#10;  &lt;transparent&gt;True&lt;/transparent&gt;&#10;  &lt;resolution&gt;1800&lt;/resolution&gt;&#10;  &lt;imageh&gt;164&lt;/imageh&gt;&#10;  &lt;imagew&gt;135&lt;/imagew&gt;&#10;  &lt;scale&gt;50&lt;/scale&gt;&#10;  &lt;cursor&gt;19&lt;/cursor&gt;&#10;&lt;/TeXTeX&gt;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2968" y="5153613"/>
              <a:ext cx="251520" cy="305551"/>
            </a:xfrm>
            <a:prstGeom prst="rect">
              <a:avLst/>
            </a:prstGeom>
          </p:spPr>
        </p:pic>
        <p:cxnSp>
          <p:nvCxnSpPr>
            <p:cNvPr id="31" name="直線コネクタ 30"/>
            <p:cNvCxnSpPr/>
            <p:nvPr/>
          </p:nvCxnSpPr>
          <p:spPr>
            <a:xfrm>
              <a:off x="6408712" y="4005064"/>
              <a:ext cx="0" cy="18002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テキスト ボックス 31"/>
            <p:cNvSpPr txBox="1"/>
            <p:nvPr/>
          </p:nvSpPr>
          <p:spPr>
            <a:xfrm>
              <a:off x="179512" y="3341747"/>
              <a:ext cx="482215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kumimoji="1" lang="en-US" altLang="ja-JP" sz="2400" dirty="0" smtClean="0"/>
                <a:t>Geometric interpretation to </a:t>
              </a:r>
            </a:p>
            <a:p>
              <a:r>
                <a:rPr kumimoji="1" lang="en-US" altLang="ja-JP" sz="2400" dirty="0" smtClean="0"/>
                <a:t>    signs of higher order </a:t>
              </a:r>
              <a:r>
                <a:rPr kumimoji="1" lang="en-US" altLang="ja-JP" sz="2400" dirty="0" err="1" smtClean="0"/>
                <a:t>cumulants</a:t>
              </a:r>
              <a:endParaRPr kumimoji="1" lang="ja-JP" altLang="en-US" sz="2400" dirty="0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6930564" y="3797120"/>
              <a:ext cx="21082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kumimoji="1" lang="en-US" altLang="ja-JP" dirty="0" err="1" smtClean="0">
                  <a:solidFill>
                    <a:srgbClr val="002060"/>
                  </a:solidFill>
                </a:rPr>
                <a:t>Asakawa</a:t>
              </a:r>
              <a:r>
                <a:rPr kumimoji="1" lang="en-US" altLang="ja-JP" dirty="0" smtClean="0">
                  <a:solidFill>
                    <a:srgbClr val="002060"/>
                  </a:solidFill>
                </a:rPr>
                <a:t>, </a:t>
              </a:r>
              <a:r>
                <a:rPr kumimoji="1" lang="en-US" altLang="ja-JP" dirty="0" err="1" smtClean="0">
                  <a:solidFill>
                    <a:srgbClr val="002060"/>
                  </a:solidFill>
                </a:rPr>
                <a:t>Ejiri</a:t>
              </a:r>
              <a:r>
                <a:rPr kumimoji="1" lang="en-US" altLang="ja-JP" dirty="0" smtClean="0">
                  <a:solidFill>
                    <a:srgbClr val="002060"/>
                  </a:solidFill>
                </a:rPr>
                <a:t>, MK</a:t>
              </a:r>
            </a:p>
            <a:p>
              <a:pPr algn="r"/>
              <a:r>
                <a:rPr kumimoji="1" lang="en-US" altLang="ja-JP" dirty="0" smtClean="0">
                  <a:solidFill>
                    <a:srgbClr val="002060"/>
                  </a:solidFill>
                </a:rPr>
                <a:t>2009</a:t>
              </a:r>
              <a:endParaRPr kumimoji="1" lang="ja-JP" altLang="en-US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738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31" name="Picture 23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" t="15147" r="6668" b="11482"/>
          <a:stretch>
            <a:fillRect/>
          </a:stretch>
        </p:blipFill>
        <p:spPr bwMode="auto">
          <a:xfrm>
            <a:off x="0" y="989013"/>
            <a:ext cx="9144000" cy="496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Rectangle 24"/>
          <p:cNvSpPr>
            <a:spLocks noChangeArrowheads="1"/>
          </p:cNvSpPr>
          <p:nvPr/>
        </p:nvSpPr>
        <p:spPr bwMode="auto">
          <a:xfrm>
            <a:off x="466725" y="4221163"/>
            <a:ext cx="8137525" cy="1584325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98425" y="112713"/>
            <a:ext cx="6723063" cy="57943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ja-JP" smtClean="0"/>
              <a:t> Impact of Negative Third Moments  </a:t>
            </a:r>
          </a:p>
        </p:txBody>
      </p:sp>
      <p:sp>
        <p:nvSpPr>
          <p:cNvPr id="10245" name="Rectangle 25"/>
          <p:cNvSpPr>
            <a:spLocks noChangeArrowheads="1"/>
          </p:cNvSpPr>
          <p:nvPr/>
        </p:nvSpPr>
        <p:spPr bwMode="auto">
          <a:xfrm>
            <a:off x="539750" y="4292600"/>
            <a:ext cx="7991475" cy="1439863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777875" y="4340225"/>
            <a:ext cx="72667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dirty="0"/>
              <a:t>Once negative </a:t>
            </a:r>
            <a:r>
              <a:rPr lang="en-US" altLang="ja-JP" dirty="0" smtClean="0"/>
              <a:t>&lt;</a:t>
            </a:r>
            <a:r>
              <a:rPr lang="en-US" altLang="ja-JP" i="1" dirty="0" smtClean="0"/>
              <a:t>dN</a:t>
            </a:r>
            <a:r>
              <a:rPr lang="en-US" altLang="ja-JP" baseline="-25000" dirty="0" smtClean="0"/>
              <a:t>B</a:t>
            </a:r>
            <a:r>
              <a:rPr lang="en-US" altLang="ja-JP" baseline="30000" dirty="0" smtClean="0"/>
              <a:t>3</a:t>
            </a:r>
            <a:r>
              <a:rPr lang="en-US" altLang="ja-JP" dirty="0" smtClean="0"/>
              <a:t>&gt; </a:t>
            </a:r>
            <a:r>
              <a:rPr lang="en-US" altLang="ja-JP" dirty="0"/>
              <a:t>is established, it is evidences that</a:t>
            </a:r>
          </a:p>
        </p:txBody>
      </p:sp>
      <p:sp>
        <p:nvSpPr>
          <p:cNvPr id="10247" name="Text Box 6"/>
          <p:cNvSpPr txBox="1">
            <a:spLocks noChangeArrowheads="1"/>
          </p:cNvSpPr>
          <p:nvPr/>
        </p:nvSpPr>
        <p:spPr bwMode="auto">
          <a:xfrm>
            <a:off x="1081088" y="4797425"/>
            <a:ext cx="73104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/>
              <a:t>(1) </a:t>
            </a:r>
            <a:r>
              <a:rPr lang="en-US" altLang="ja-JP" i="1">
                <a:latin typeface="Symbol" panose="05050102010706020507" pitchFamily="18" charset="2"/>
              </a:rPr>
              <a:t>c</a:t>
            </a:r>
            <a:r>
              <a:rPr lang="en-US" altLang="ja-JP" baseline="-25000"/>
              <a:t>B</a:t>
            </a:r>
            <a:r>
              <a:rPr lang="en-US" altLang="ja-JP"/>
              <a:t> has a peak structure in the QCD phase diagram.</a:t>
            </a:r>
          </a:p>
          <a:p>
            <a:pPr eaLnBrk="1" hangingPunct="1"/>
            <a:r>
              <a:rPr lang="en-US" altLang="ja-JP"/>
              <a:t>(2) Hot matter beyond the peak is created in the collisions.</a:t>
            </a:r>
          </a:p>
        </p:txBody>
      </p:sp>
      <p:sp>
        <p:nvSpPr>
          <p:cNvPr id="10248" name="AutoShape 8"/>
          <p:cNvSpPr>
            <a:spLocks noChangeArrowheads="1"/>
          </p:cNvSpPr>
          <p:nvPr/>
        </p:nvSpPr>
        <p:spPr bwMode="auto">
          <a:xfrm>
            <a:off x="649288" y="4484688"/>
            <a:ext cx="144462" cy="144462"/>
          </a:xfrm>
          <a:prstGeom prst="octagon">
            <a:avLst>
              <a:gd name="adj" fmla="val 29287"/>
            </a:avLst>
          </a:prstGeom>
          <a:gradFill rotWithShape="1">
            <a:gsLst>
              <a:gs pos="0">
                <a:srgbClr val="666699"/>
              </a:gs>
              <a:gs pos="100000">
                <a:srgbClr val="000080"/>
              </a:gs>
            </a:gsLst>
            <a:path path="rect">
              <a:fillToRect r="100000" b="100000"/>
            </a:path>
          </a:gra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0249" name="AutoShape 26"/>
          <p:cNvSpPr>
            <a:spLocks/>
          </p:cNvSpPr>
          <p:nvPr/>
        </p:nvSpPr>
        <p:spPr bwMode="auto">
          <a:xfrm>
            <a:off x="898525" y="4868863"/>
            <a:ext cx="215900" cy="720725"/>
          </a:xfrm>
          <a:prstGeom prst="leftBrace">
            <a:avLst>
              <a:gd name="adj1" fmla="val 2781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grpSp>
        <p:nvGrpSpPr>
          <p:cNvPr id="17442" name="Group 34"/>
          <p:cNvGrpSpPr>
            <a:grpSpLocks/>
          </p:cNvGrpSpPr>
          <p:nvPr/>
        </p:nvGrpSpPr>
        <p:grpSpPr bwMode="auto">
          <a:xfrm>
            <a:off x="644525" y="5949950"/>
            <a:ext cx="6584950" cy="822325"/>
            <a:chOff x="406" y="3748"/>
            <a:chExt cx="4148" cy="518"/>
          </a:xfrm>
        </p:grpSpPr>
        <p:sp>
          <p:nvSpPr>
            <p:cNvPr id="10251" name="Text Box 31"/>
            <p:cNvSpPr txBox="1">
              <a:spLocks noChangeArrowheads="1"/>
            </p:cNvSpPr>
            <p:nvPr/>
          </p:nvSpPr>
          <p:spPr bwMode="auto">
            <a:xfrm>
              <a:off x="642" y="3748"/>
              <a:ext cx="3912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buClr>
                  <a:schemeClr val="accent2"/>
                </a:buClr>
                <a:buFontTx/>
                <a:buChar char="•"/>
              </a:pPr>
              <a:r>
                <a:rPr lang="en-US" altLang="ja-JP" b="1"/>
                <a:t>No</a:t>
              </a:r>
              <a:r>
                <a:rPr lang="en-US" altLang="ja-JP"/>
                <a:t> dependence on any specific models.</a:t>
              </a:r>
            </a:p>
            <a:p>
              <a:pPr eaLnBrk="1" hangingPunct="1">
                <a:buClr>
                  <a:schemeClr val="accent2"/>
                </a:buClr>
                <a:buFontTx/>
                <a:buChar char="•"/>
              </a:pPr>
              <a:r>
                <a:rPr lang="en-US" altLang="ja-JP"/>
                <a:t>Just the sign! </a:t>
              </a:r>
              <a:r>
                <a:rPr lang="en-US" altLang="ja-JP" b="1"/>
                <a:t>No</a:t>
              </a:r>
              <a:r>
                <a:rPr lang="en-US" altLang="ja-JP"/>
                <a:t> normalization (such as by </a:t>
              </a:r>
              <a:r>
                <a:rPr lang="en-US" altLang="ja-JP" i="1"/>
                <a:t>N</a:t>
              </a:r>
              <a:r>
                <a:rPr lang="en-US" altLang="ja-JP" baseline="-25000"/>
                <a:t>ch</a:t>
              </a:r>
              <a:r>
                <a:rPr lang="en-US" altLang="ja-JP"/>
                <a:t>).</a:t>
              </a:r>
            </a:p>
          </p:txBody>
        </p:sp>
        <p:sp>
          <p:nvSpPr>
            <p:cNvPr id="10252" name="AutoShape 32"/>
            <p:cNvSpPr>
              <a:spLocks noChangeArrowheads="1"/>
            </p:cNvSpPr>
            <p:nvPr/>
          </p:nvSpPr>
          <p:spPr bwMode="auto">
            <a:xfrm>
              <a:off x="406" y="3883"/>
              <a:ext cx="91" cy="91"/>
            </a:xfrm>
            <a:prstGeom prst="octagon">
              <a:avLst>
                <a:gd name="adj" fmla="val 29287"/>
              </a:avLst>
            </a:prstGeom>
            <a:gradFill rotWithShape="1">
              <a:gsLst>
                <a:gs pos="0">
                  <a:srgbClr val="666699"/>
                </a:gs>
                <a:gs pos="100000">
                  <a:srgbClr val="000080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000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0253" name="AutoShape 33"/>
            <p:cNvSpPr>
              <a:spLocks/>
            </p:cNvSpPr>
            <p:nvPr/>
          </p:nvSpPr>
          <p:spPr bwMode="auto">
            <a:xfrm>
              <a:off x="567" y="3838"/>
              <a:ext cx="90" cy="363"/>
            </a:xfrm>
            <a:prstGeom prst="leftBrace">
              <a:avLst>
                <a:gd name="adj1" fmla="val 33611"/>
                <a:gd name="adj2" fmla="val 25894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</p:grpSp>
      <p:sp>
        <p:nvSpPr>
          <p:cNvPr id="2" name="テキスト ボックス 1"/>
          <p:cNvSpPr txBox="1"/>
          <p:nvPr/>
        </p:nvSpPr>
        <p:spPr>
          <a:xfrm>
            <a:off x="7390503" y="166688"/>
            <a:ext cx="1697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 err="1" smtClean="0"/>
              <a:t>Asakawa</a:t>
            </a:r>
            <a:r>
              <a:rPr kumimoji="1" lang="en-US" altLang="ja-JP" dirty="0" smtClean="0"/>
              <a:t>, </a:t>
            </a:r>
            <a:r>
              <a:rPr kumimoji="1" lang="en-US" altLang="ja-JP" dirty="0" err="1" smtClean="0"/>
              <a:t>Ejiri</a:t>
            </a:r>
            <a:r>
              <a:rPr kumimoji="1" lang="en-US" altLang="ja-JP" dirty="0" smtClean="0"/>
              <a:t>,</a:t>
            </a:r>
          </a:p>
          <a:p>
            <a:pPr algn="r"/>
            <a:r>
              <a:rPr lang="en-US" altLang="ja-JP" dirty="0" smtClean="0"/>
              <a:t>MK, 2009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091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7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角丸四角形 15"/>
          <p:cNvSpPr/>
          <p:nvPr/>
        </p:nvSpPr>
        <p:spPr>
          <a:xfrm>
            <a:off x="4274970" y="4373328"/>
            <a:ext cx="4648695" cy="2191374"/>
          </a:xfrm>
          <a:prstGeom prst="roundRect">
            <a:avLst/>
          </a:prstGeom>
          <a:solidFill>
            <a:srgbClr val="4F81BD">
              <a:alpha val="1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7245894" cy="584775"/>
          </a:xfrm>
        </p:spPr>
        <p:txBody>
          <a:bodyPr/>
          <a:lstStyle/>
          <a:p>
            <a:r>
              <a:rPr lang="en-US" altLang="ja-JP" dirty="0"/>
              <a:t> </a:t>
            </a:r>
            <a:r>
              <a:rPr lang="en-US" altLang="ja-JP" dirty="0" smtClean="0"/>
              <a:t>How do Experimental Data Behave?  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0117"/>
            <a:ext cx="4144312" cy="4780547"/>
          </a:xfrm>
          <a:prstGeom prst="rect">
            <a:avLst/>
          </a:prstGeom>
        </p:spPr>
      </p:pic>
      <p:pic>
        <p:nvPicPr>
          <p:cNvPr id="4" name="TexTeXPicture" descr="&lt;?xml version=&quot;1.0&quot; encoding=&quot;utf-16&quot;?&gt;&#10;&lt;TeXTeX&gt;&#10;  &lt;preamble&gt;\documentclass{article}&#10;\usepackage{amsmath}&#10;\pagestyle{empty}&lt;/preamble&gt;&#10;  &lt;body&gt;\begin{align*} &#10;\langle N_p^3 \rangle_c&#10;\end{align*}&lt;/body&gt;&#10;  &lt;fcolor&gt;FF000000&lt;/fcolor&gt;&#10;  &lt;bcolor&gt;FFFFFFFF&lt;/bcolor&gt;&#10;  &lt;transparent&gt;True&lt;/transparent&gt;&#10;  &lt;resolution&gt;1800&lt;/resolution&gt;&#10;  &lt;imageh&gt;313&lt;/imageh&gt;&#10;  &lt;imagew&gt;591&lt;/imagew&gt;&#10;  &lt;scale&gt;50&lt;/scale&gt;&#10;  &lt;cursor&gt;39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469" y="1546724"/>
            <a:ext cx="792088" cy="419498"/>
          </a:xfrm>
          <a:prstGeom prst="rect">
            <a:avLst/>
          </a:prstGeom>
        </p:spPr>
      </p:pic>
      <p:pic>
        <p:nvPicPr>
          <p:cNvPr id="5" name="TexTeXPicture" descr="&lt;?xml version=&quot;1.0&quot; encoding=&quot;utf-16&quot;?&gt;&#10;&lt;TeXTeX&gt;&#10;  &lt;preamble&gt;\documentclass{article}&#10;\usepackage{amsmath}&#10;\pagestyle{empty}&lt;/preamble&gt;&#10;  &lt;body&gt;\begin{align*} &#10;\langle N_p^4 \rangle_c&#10;\end{align*}&lt;/body&gt;&#10;  &lt;fcolor&gt;FF000000&lt;/fcolor&gt;&#10;  &lt;bcolor&gt;FFFFFFFF&lt;/bcolor&gt;&#10;  &lt;transparent&gt;True&lt;/transparent&gt;&#10;  &lt;resolution&gt;1800&lt;/resolution&gt;&#10;  &lt;imageh&gt;314&lt;/imageh&gt;&#10;  &lt;imagew&gt;591&lt;/imagew&gt;&#10;  &lt;scale&gt;50&lt;/scale&gt;&#10;  &lt;cursor&gt;29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410" y="4492545"/>
            <a:ext cx="792088" cy="420838"/>
          </a:xfrm>
          <a:prstGeom prst="rect">
            <a:avLst/>
          </a:prstGeom>
        </p:spPr>
      </p:pic>
      <p:sp>
        <p:nvSpPr>
          <p:cNvPr id="6" name="下矢印 5"/>
          <p:cNvSpPr/>
          <p:nvPr/>
        </p:nvSpPr>
        <p:spPr>
          <a:xfrm>
            <a:off x="1382928" y="2905204"/>
            <a:ext cx="491705" cy="538460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766499" y="2854445"/>
            <a:ext cx="15680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accent2">
                    <a:lumMod val="50000"/>
                  </a:schemeClr>
                </a:solidFill>
              </a:rPr>
              <a:t>suppression</a:t>
            </a:r>
            <a:endParaRPr kumimoji="1" lang="ja-JP" altLang="en-US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下矢印 7"/>
          <p:cNvSpPr/>
          <p:nvPr/>
        </p:nvSpPr>
        <p:spPr>
          <a:xfrm>
            <a:off x="1628781" y="4511688"/>
            <a:ext cx="491705" cy="538460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下矢印 8"/>
          <p:cNvSpPr/>
          <p:nvPr/>
        </p:nvSpPr>
        <p:spPr>
          <a:xfrm rot="10800000">
            <a:off x="980717" y="3696508"/>
            <a:ext cx="491705" cy="53846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154484" y="5186913"/>
            <a:ext cx="15680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accent2">
                    <a:lumMod val="50000"/>
                  </a:schemeClr>
                </a:solidFill>
              </a:rPr>
              <a:t>suppression</a:t>
            </a:r>
            <a:endParaRPr kumimoji="1" lang="ja-JP" altLang="en-US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59985" y="4188662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2">
                    <a:lumMod val="50000"/>
                  </a:schemeClr>
                </a:solidFill>
              </a:rPr>
              <a:t>enhancement</a:t>
            </a:r>
            <a:endParaRPr kumimoji="1" lang="ja-JP" alt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280395" y="1492419"/>
            <a:ext cx="42959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/>
              <a:t>3</a:t>
            </a:r>
            <a:r>
              <a:rPr kumimoji="1" lang="en-US" altLang="ja-JP" sz="2400" b="1" dirty="0" smtClean="0"/>
              <a:t>rd-order</a:t>
            </a:r>
            <a:r>
              <a:rPr lang="en-US" altLang="ja-JP" sz="2400" b="1" dirty="0" smtClean="0"/>
              <a:t>:</a:t>
            </a:r>
            <a:r>
              <a:rPr kumimoji="1" lang="en-US" altLang="ja-JP" sz="2400" b="1" dirty="0" smtClean="0"/>
              <a:t> </a:t>
            </a:r>
          </a:p>
          <a:p>
            <a:r>
              <a:rPr kumimoji="1" lang="en-US" altLang="ja-JP" sz="2400" dirty="0" smtClean="0"/>
              <a:t>  suppression, </a:t>
            </a:r>
          </a:p>
          <a:p>
            <a:r>
              <a:rPr kumimoji="1" lang="en-US" altLang="ja-JP" sz="2400" dirty="0" smtClean="0"/>
              <a:t>  but no sign change</a:t>
            </a:r>
          </a:p>
          <a:p>
            <a:r>
              <a:rPr kumimoji="1" lang="en-US" altLang="ja-JP" sz="2400" b="1" dirty="0" smtClean="0"/>
              <a:t>4th-order: </a:t>
            </a:r>
          </a:p>
          <a:p>
            <a:r>
              <a:rPr lang="en-US" altLang="ja-JP" sz="2400" dirty="0" smtClean="0"/>
              <a:t>  non-monotonic behavior</a:t>
            </a:r>
            <a:endParaRPr kumimoji="1" lang="ja-JP" altLang="en-US" sz="24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471385" y="4591826"/>
            <a:ext cx="4424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More careful study is needed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468942" y="5088652"/>
            <a:ext cx="4613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Are fluctuations generated near the CP?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Detector’s efficiency effects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94686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4899098" cy="584775"/>
          </a:xfrm>
        </p:spPr>
        <p:txBody>
          <a:bodyPr>
            <a:spAutoFit/>
          </a:bodyPr>
          <a:lstStyle/>
          <a:p>
            <a:r>
              <a:rPr kumimoji="1" lang="en-US" altLang="ja-JP" dirty="0" smtClean="0"/>
              <a:t> Diffusion of Fluctuations</a:t>
            </a:r>
            <a:r>
              <a:rPr lang="en-US" altLang="ja-JP" dirty="0" smtClean="0"/>
              <a:t>  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l="35929"/>
          <a:stretch/>
        </p:blipFill>
        <p:spPr>
          <a:xfrm>
            <a:off x="-36512" y="1484784"/>
            <a:ext cx="5008066" cy="6036323"/>
          </a:xfrm>
          <a:prstGeom prst="rect">
            <a:avLst/>
          </a:prstGeom>
        </p:spPr>
      </p:pic>
      <p:cxnSp>
        <p:nvCxnSpPr>
          <p:cNvPr id="6" name="直線コネクタ 5"/>
          <p:cNvCxnSpPr/>
          <p:nvPr/>
        </p:nvCxnSpPr>
        <p:spPr>
          <a:xfrm flipV="1">
            <a:off x="971600" y="1988840"/>
            <a:ext cx="1296144" cy="4248472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下矢印 6"/>
          <p:cNvSpPr/>
          <p:nvPr/>
        </p:nvSpPr>
        <p:spPr>
          <a:xfrm rot="1022266" flipV="1">
            <a:off x="1631826" y="2228954"/>
            <a:ext cx="827218" cy="943514"/>
          </a:xfrm>
          <a:prstGeom prst="downArrow">
            <a:avLst/>
          </a:prstGeom>
          <a:solidFill>
            <a:srgbClr val="FF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 flipH="1" flipV="1">
            <a:off x="1875514" y="2634314"/>
            <a:ext cx="0" cy="439076"/>
          </a:xfrm>
          <a:prstGeom prst="straightConnector1">
            <a:avLst/>
          </a:pr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flipV="1">
            <a:off x="1969101" y="2634314"/>
            <a:ext cx="108506" cy="432048"/>
          </a:xfrm>
          <a:prstGeom prst="straightConnector1">
            <a:avLst/>
          </a:pr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V="1">
            <a:off x="2083986" y="2634314"/>
            <a:ext cx="178183" cy="411165"/>
          </a:xfrm>
          <a:prstGeom prst="straightConnector1">
            <a:avLst/>
          </a:prstGeom>
          <a:ln>
            <a:tailEnd type="arrow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9" name="TexTeXPicture" descr="&lt;?xml version=&quot;1.0&quot; encoding=&quot;utf-16&quot;?&gt;&#10;&lt;TeXTeX&gt;&#10;  &lt;preamble&gt;\documentclass{jarticle}&#10;\usepackage{amsmath}&#10;\pagestyle{empty}&lt;/preamble&gt;&#10;  &lt;body&gt;\begin{align*} &#10;z&#10;\end{align*}&lt;/body&gt;&#10;  &lt;fcolor&gt;FF000000&lt;/fcolor&gt;&#10;  &lt;bcolor&gt;FFFFFFFF&lt;/bcolor&gt;&#10;  &lt;transparent&gt;True&lt;/transparent&gt;&#10;  &lt;resolution&gt;1800&lt;/resolution&gt;&#10;  &lt;imageh&gt;112&lt;/imageh&gt;&#10;  &lt;imagew&gt;105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6453336"/>
            <a:ext cx="244358" cy="260648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6156176" y="329706"/>
            <a:ext cx="3042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Asakawa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, Heinz, Muller, 2000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Jeon, Koch, 2000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-252536" y="1441919"/>
            <a:ext cx="2514705" cy="43204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Detector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grpSp>
        <p:nvGrpSpPr>
          <p:cNvPr id="32" name="グループ化 31"/>
          <p:cNvGrpSpPr/>
          <p:nvPr/>
        </p:nvGrpSpPr>
        <p:grpSpPr>
          <a:xfrm>
            <a:off x="3046325" y="920717"/>
            <a:ext cx="2952328" cy="2160240"/>
            <a:chOff x="4785434" y="1196752"/>
            <a:chExt cx="2952328" cy="2160240"/>
          </a:xfrm>
        </p:grpSpPr>
        <p:sp>
          <p:nvSpPr>
            <p:cNvPr id="33" name="四角形吹き出し 32"/>
            <p:cNvSpPr/>
            <p:nvPr/>
          </p:nvSpPr>
          <p:spPr>
            <a:xfrm>
              <a:off x="4785434" y="1196752"/>
              <a:ext cx="2952328" cy="2160240"/>
            </a:xfrm>
            <a:prstGeom prst="wedgeRectCallout">
              <a:avLst>
                <a:gd name="adj1" fmla="val -87578"/>
                <a:gd name="adj2" fmla="val -15228"/>
              </a:avLst>
            </a:prstGeom>
            <a:ln>
              <a:solidFill>
                <a:srgbClr val="00206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34" name="正方形/長方形 33"/>
            <p:cNvSpPr/>
            <p:nvPr/>
          </p:nvSpPr>
          <p:spPr>
            <a:xfrm>
              <a:off x="5255097" y="2694580"/>
              <a:ext cx="144016" cy="1431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35" name="正方形/長方形 34"/>
            <p:cNvSpPr/>
            <p:nvPr/>
          </p:nvSpPr>
          <p:spPr>
            <a:xfrm>
              <a:off x="5399113" y="2766588"/>
              <a:ext cx="144016" cy="711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36" name="正方形/長方形 35"/>
            <p:cNvSpPr/>
            <p:nvPr/>
          </p:nvSpPr>
          <p:spPr>
            <a:xfrm>
              <a:off x="5543129" y="2622572"/>
              <a:ext cx="144016" cy="21518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37" name="正方形/長方形 36"/>
            <p:cNvSpPr/>
            <p:nvPr/>
          </p:nvSpPr>
          <p:spPr>
            <a:xfrm>
              <a:off x="5687144" y="2457312"/>
              <a:ext cx="144017" cy="38044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38" name="正方形/長方形 37"/>
            <p:cNvSpPr/>
            <p:nvPr/>
          </p:nvSpPr>
          <p:spPr>
            <a:xfrm>
              <a:off x="5831161" y="2390665"/>
              <a:ext cx="144016" cy="4470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39" name="正方形/長方形 38"/>
            <p:cNvSpPr/>
            <p:nvPr/>
          </p:nvSpPr>
          <p:spPr>
            <a:xfrm>
              <a:off x="5975177" y="2290109"/>
              <a:ext cx="144016" cy="5476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40" name="正方形/長方形 39"/>
            <p:cNvSpPr/>
            <p:nvPr/>
          </p:nvSpPr>
          <p:spPr>
            <a:xfrm>
              <a:off x="6119193" y="2290110"/>
              <a:ext cx="144016" cy="5476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41" name="正方形/長方形 40"/>
            <p:cNvSpPr/>
            <p:nvPr/>
          </p:nvSpPr>
          <p:spPr>
            <a:xfrm>
              <a:off x="6263209" y="2334540"/>
              <a:ext cx="144016" cy="5032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42" name="正方形/長方形 41"/>
            <p:cNvSpPr/>
            <p:nvPr/>
          </p:nvSpPr>
          <p:spPr>
            <a:xfrm>
              <a:off x="6407225" y="2549724"/>
              <a:ext cx="144016" cy="2880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43" name="正方形/長方形 42"/>
            <p:cNvSpPr/>
            <p:nvPr/>
          </p:nvSpPr>
          <p:spPr>
            <a:xfrm>
              <a:off x="6551241" y="2529320"/>
              <a:ext cx="144016" cy="3084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44" name="正方形/長方形 43"/>
            <p:cNvSpPr/>
            <p:nvPr/>
          </p:nvSpPr>
          <p:spPr>
            <a:xfrm>
              <a:off x="6695257" y="2694580"/>
              <a:ext cx="144016" cy="1431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45" name="正方形/長方形 44"/>
            <p:cNvSpPr/>
            <p:nvPr/>
          </p:nvSpPr>
          <p:spPr>
            <a:xfrm>
              <a:off x="6839273" y="2694579"/>
              <a:ext cx="144016" cy="14317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46" name="正方形/長方形 45"/>
            <p:cNvSpPr/>
            <p:nvPr/>
          </p:nvSpPr>
          <p:spPr>
            <a:xfrm>
              <a:off x="6983289" y="2766588"/>
              <a:ext cx="144016" cy="711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cxnSp>
          <p:nvCxnSpPr>
            <p:cNvPr id="47" name="直線矢印コネクタ 46"/>
            <p:cNvCxnSpPr/>
            <p:nvPr/>
          </p:nvCxnSpPr>
          <p:spPr>
            <a:xfrm flipV="1">
              <a:off x="5111081" y="1469604"/>
              <a:ext cx="0" cy="165618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矢印コネクタ 47"/>
            <p:cNvCxnSpPr/>
            <p:nvPr/>
          </p:nvCxnSpPr>
          <p:spPr>
            <a:xfrm>
              <a:off x="4895057" y="2837756"/>
              <a:ext cx="2448272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9" name="TexTeXPicture" descr="&lt;?xml version=&quot;1.0&quot; encoding=&quot;utf-16&quot;?&gt;&#10;&lt;TeXTeX&gt;&#10;  &lt;preamble&gt;\documentclass{jarticle}&#10;\usepackage{amsmath}&#10;\pagestyle{empty}&lt;/preamble&gt;&#10;  &lt;body&gt;\begin{align*} &#10;N&#10;\end{align*}&lt;/body&gt;&#10;  &lt;fcolor&gt;FF000000&lt;/fcolor&gt;&#10;  &lt;bcolor&gt;FFFFFFFF&lt;/bcolor&gt;&#10;  &lt;transparent&gt;True&lt;/transparent&gt;&#10;  &lt;resolution&gt;1800&lt;/resolution&gt;&#10;  &lt;imageh&gt;170&lt;/imageh&gt;&#10;  &lt;imagew&gt;209&lt;/imagew&gt;&#10;  &lt;scale&gt;50&lt;/scale&gt;&#10;  &lt;cursor&gt;17&lt;/cursor&gt;&#10;&lt;/TeXTeX&gt;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2733" y="3000306"/>
              <a:ext cx="254612" cy="207101"/>
            </a:xfrm>
            <a:prstGeom prst="rect">
              <a:avLst/>
            </a:prstGeom>
          </p:spPr>
        </p:pic>
        <p:pic>
          <p:nvPicPr>
            <p:cNvPr id="50" name="TexTeXPicture" descr="&lt;?xml version=&quot;1.0&quot; encoding=&quot;utf-16&quot;?&gt;&#10;&lt;TeXTeX&gt;&#10;  &lt;preamble&gt;\documentclass{jarticle}&#10;\usepackage{amsmath}&#10;\pagestyle{empty}&lt;/preamble&gt;&#10;  &lt;body&gt;\begin{align*} &#10;P(N)&#10;\end{align*}&lt;/body&gt;&#10;  &lt;fcolor&gt;FF000000&lt;/fcolor&gt;&#10;  &lt;bcolor&gt;FFFFFFFF&lt;/bcolor&gt;&#10;  &lt;transparent&gt;True&lt;/transparent&gt;&#10;  &lt;resolution&gt;1800&lt;/resolution&gt;&#10;  &lt;imageh&gt;249&lt;/imageh&gt;&#10;  &lt;imagew&gt;581&lt;/imagew&gt;&#10;  &lt;scale&gt;50&lt;/scale&gt;&#10;  &lt;cursor&gt;20&lt;/cursor&gt;&#10;&lt;/TeXTeX&g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8583" y="1377192"/>
              <a:ext cx="684586" cy="293393"/>
            </a:xfrm>
            <a:prstGeom prst="rect">
              <a:avLst/>
            </a:prstGeom>
          </p:spPr>
        </p:pic>
      </p:grpSp>
      <p:sp>
        <p:nvSpPr>
          <p:cNvPr id="12" name="テキスト ボックス 11"/>
          <p:cNvSpPr txBox="1"/>
          <p:nvPr/>
        </p:nvSpPr>
        <p:spPr>
          <a:xfrm>
            <a:off x="5480039" y="3296141"/>
            <a:ext cx="35863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Distributions in 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/>
                <a:cs typeface="+mn-cs"/>
              </a:rPr>
              <a:t>D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Y 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at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the final state and</a:t>
            </a:r>
            <a:r>
              <a:rPr lang="en-US" altLang="ja-JP" sz="2800" dirty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early stage 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are different due to</a:t>
            </a:r>
            <a:r>
              <a:rPr lang="ja-JP" altLang="en-US" sz="2800" dirty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2800" dirty="0" smtClean="0">
                <a:solidFill>
                  <a:prstClr val="black"/>
                </a:solidFill>
                <a:latin typeface="Calibri"/>
                <a:ea typeface="ＭＳ Ｐゴシック"/>
              </a:rPr>
              <a:t>diffusion of individual particles.</a:t>
            </a: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8" name="二等辺三角形 67"/>
          <p:cNvSpPr/>
          <p:nvPr/>
        </p:nvSpPr>
        <p:spPr>
          <a:xfrm flipV="1">
            <a:off x="-396552" y="1873965"/>
            <a:ext cx="2696370" cy="4384391"/>
          </a:xfrm>
          <a:prstGeom prst="triangle">
            <a:avLst/>
          </a:prstGeom>
          <a:solidFill>
            <a:srgbClr val="4EA5D8">
              <a:alpha val="4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30" name="TexTeXPicture" descr="&lt;?xml version=&quot;1.0&quot; encoding=&quot;utf-16&quot;?&gt;&#10;&lt;TeXTeX&gt;&#10;  &lt;preamble&gt;\documentclass{jarticle}&#10;\usepackage{amsmath}&#10;\pagestyle{empty}&lt;/preamble&gt;&#10;  &lt;body&gt;\begin{align*} &#10;\Delta Y&#10;\end{align*}&lt;/body&gt;&#10;  &lt;fcolor&gt;FF000000&lt;/fcolor&gt;&#10;  &lt;bcolor&gt;FFFFFFFF&lt;/bcolor&gt;&#10;  &lt;transparent&gt;True&lt;/transparent&gt;&#10;  &lt;resolution&gt;1800&lt;/resolution&gt;&#10;  &lt;imageh&gt;175&lt;/imageh&gt;&#10;  &lt;imagew&gt;385&lt;/imagew&gt;&#10;  &lt;scale&gt;50&lt;/scale&gt;&#10;  &lt;cursor&gt;24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44" y="1082626"/>
            <a:ext cx="625760" cy="284436"/>
          </a:xfrm>
          <a:prstGeom prst="rect">
            <a:avLst/>
          </a:prstGeom>
        </p:spPr>
      </p:pic>
      <p:sp>
        <p:nvSpPr>
          <p:cNvPr id="29" name="フリーフォーム 28"/>
          <p:cNvSpPr>
            <a:spLocks noChangeAspect="1"/>
          </p:cNvSpPr>
          <p:nvPr/>
        </p:nvSpPr>
        <p:spPr>
          <a:xfrm>
            <a:off x="358309" y="4272830"/>
            <a:ext cx="1247858" cy="95509"/>
          </a:xfrm>
          <a:custGeom>
            <a:avLst/>
            <a:gdLst>
              <a:gd name="connsiteX0" fmla="*/ 0 w 679268"/>
              <a:gd name="connsiteY0" fmla="*/ 0 h 122184"/>
              <a:gd name="connsiteX1" fmla="*/ 391885 w 679268"/>
              <a:gd name="connsiteY1" fmla="*/ 121920 h 122184"/>
              <a:gd name="connsiteX2" fmla="*/ 679268 w 679268"/>
              <a:gd name="connsiteY2" fmla="*/ 26126 h 122184"/>
              <a:gd name="connsiteX0" fmla="*/ 0 w 679268"/>
              <a:gd name="connsiteY0" fmla="*/ 0 h 112177"/>
              <a:gd name="connsiteX1" fmla="*/ 355489 w 679268"/>
              <a:gd name="connsiteY1" fmla="*/ 111853 h 112177"/>
              <a:gd name="connsiteX2" fmla="*/ 679268 w 679268"/>
              <a:gd name="connsiteY2" fmla="*/ 26126 h 112177"/>
              <a:gd name="connsiteX0" fmla="*/ 0 w 679268"/>
              <a:gd name="connsiteY0" fmla="*/ 0 h 111917"/>
              <a:gd name="connsiteX1" fmla="*/ 355489 w 679268"/>
              <a:gd name="connsiteY1" fmla="*/ 111853 h 111917"/>
              <a:gd name="connsiteX2" fmla="*/ 679268 w 679268"/>
              <a:gd name="connsiteY2" fmla="*/ 26126 h 111917"/>
              <a:gd name="connsiteX0" fmla="*/ 0 w 679268"/>
              <a:gd name="connsiteY0" fmla="*/ 0 h 112177"/>
              <a:gd name="connsiteX1" fmla="*/ 355489 w 679268"/>
              <a:gd name="connsiteY1" fmla="*/ 111853 h 112177"/>
              <a:gd name="connsiteX2" fmla="*/ 679268 w 679268"/>
              <a:gd name="connsiteY2" fmla="*/ 26126 h 112177"/>
              <a:gd name="connsiteX0" fmla="*/ 0 w 679268"/>
              <a:gd name="connsiteY0" fmla="*/ 0 h 112177"/>
              <a:gd name="connsiteX1" fmla="*/ 355489 w 679268"/>
              <a:gd name="connsiteY1" fmla="*/ 111853 h 112177"/>
              <a:gd name="connsiteX2" fmla="*/ 679268 w 679268"/>
              <a:gd name="connsiteY2" fmla="*/ 26126 h 112177"/>
              <a:gd name="connsiteX0" fmla="*/ 0 w 679268"/>
              <a:gd name="connsiteY0" fmla="*/ 0 h 111982"/>
              <a:gd name="connsiteX1" fmla="*/ 355489 w 679268"/>
              <a:gd name="connsiteY1" fmla="*/ 111853 h 111982"/>
              <a:gd name="connsiteX2" fmla="*/ 679268 w 679268"/>
              <a:gd name="connsiteY2" fmla="*/ 26126 h 111982"/>
              <a:gd name="connsiteX0" fmla="*/ 0 w 679268"/>
              <a:gd name="connsiteY0" fmla="*/ 0 h 111859"/>
              <a:gd name="connsiteX1" fmla="*/ 355489 w 679268"/>
              <a:gd name="connsiteY1" fmla="*/ 111853 h 111859"/>
              <a:gd name="connsiteX2" fmla="*/ 679268 w 679268"/>
              <a:gd name="connsiteY2" fmla="*/ 26126 h 111859"/>
              <a:gd name="connsiteX0" fmla="*/ 0 w 679268"/>
              <a:gd name="connsiteY0" fmla="*/ 0 h 111917"/>
              <a:gd name="connsiteX1" fmla="*/ 355489 w 679268"/>
              <a:gd name="connsiteY1" fmla="*/ 111853 h 111917"/>
              <a:gd name="connsiteX2" fmla="*/ 679268 w 679268"/>
              <a:gd name="connsiteY2" fmla="*/ 26126 h 111917"/>
              <a:gd name="connsiteX0" fmla="*/ 0 w 688367"/>
              <a:gd name="connsiteY0" fmla="*/ 0 h 111999"/>
              <a:gd name="connsiteX1" fmla="*/ 355489 w 688367"/>
              <a:gd name="connsiteY1" fmla="*/ 111853 h 111999"/>
              <a:gd name="connsiteX2" fmla="*/ 688367 w 688367"/>
              <a:gd name="connsiteY2" fmla="*/ 18575 h 111999"/>
              <a:gd name="connsiteX0" fmla="*/ 0 w 719905"/>
              <a:gd name="connsiteY0" fmla="*/ 0 h 188523"/>
              <a:gd name="connsiteX1" fmla="*/ 387027 w 719905"/>
              <a:gd name="connsiteY1" fmla="*/ 186004 h 188523"/>
              <a:gd name="connsiteX2" fmla="*/ 719905 w 719905"/>
              <a:gd name="connsiteY2" fmla="*/ 92726 h 188523"/>
              <a:gd name="connsiteX0" fmla="*/ 0 w 728665"/>
              <a:gd name="connsiteY0" fmla="*/ 6141 h 192152"/>
              <a:gd name="connsiteX1" fmla="*/ 387027 w 728665"/>
              <a:gd name="connsiteY1" fmla="*/ 192145 h 192152"/>
              <a:gd name="connsiteX2" fmla="*/ 728665 w 728665"/>
              <a:gd name="connsiteY2" fmla="*/ 0 h 192152"/>
              <a:gd name="connsiteX0" fmla="*/ 0 w 728665"/>
              <a:gd name="connsiteY0" fmla="*/ 6141 h 50855"/>
              <a:gd name="connsiteX1" fmla="*/ 373009 w 728665"/>
              <a:gd name="connsiteY1" fmla="*/ 48205 h 50855"/>
              <a:gd name="connsiteX2" fmla="*/ 728665 w 728665"/>
              <a:gd name="connsiteY2" fmla="*/ 0 h 50855"/>
              <a:gd name="connsiteX0" fmla="*/ 0 w 728665"/>
              <a:gd name="connsiteY0" fmla="*/ 6141 h 50855"/>
              <a:gd name="connsiteX1" fmla="*/ 373009 w 728665"/>
              <a:gd name="connsiteY1" fmla="*/ 48205 h 50855"/>
              <a:gd name="connsiteX2" fmla="*/ 728665 w 728665"/>
              <a:gd name="connsiteY2" fmla="*/ 0 h 50855"/>
              <a:gd name="connsiteX0" fmla="*/ 0 w 728665"/>
              <a:gd name="connsiteY0" fmla="*/ 6141 h 48265"/>
              <a:gd name="connsiteX1" fmla="*/ 373009 w 728665"/>
              <a:gd name="connsiteY1" fmla="*/ 48205 h 48265"/>
              <a:gd name="connsiteX2" fmla="*/ 728665 w 728665"/>
              <a:gd name="connsiteY2" fmla="*/ 0 h 48265"/>
              <a:gd name="connsiteX0" fmla="*/ 0 w 728665"/>
              <a:gd name="connsiteY0" fmla="*/ 6141 h 48265"/>
              <a:gd name="connsiteX1" fmla="*/ 373009 w 728665"/>
              <a:gd name="connsiteY1" fmla="*/ 48205 h 48265"/>
              <a:gd name="connsiteX2" fmla="*/ 728665 w 728665"/>
              <a:gd name="connsiteY2" fmla="*/ 0 h 48265"/>
              <a:gd name="connsiteX0" fmla="*/ 0 w 728665"/>
              <a:gd name="connsiteY0" fmla="*/ 6141 h 55512"/>
              <a:gd name="connsiteX1" fmla="*/ 376514 w 728665"/>
              <a:gd name="connsiteY1" fmla="*/ 55474 h 55512"/>
              <a:gd name="connsiteX2" fmla="*/ 728665 w 728665"/>
              <a:gd name="connsiteY2" fmla="*/ 0 h 5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8665" h="55512">
                <a:moveTo>
                  <a:pt x="0" y="6141"/>
                </a:moveTo>
                <a:cubicBezTo>
                  <a:pt x="100791" y="37300"/>
                  <a:pt x="248061" y="56497"/>
                  <a:pt x="376514" y="55474"/>
                </a:cubicBezTo>
                <a:cubicBezTo>
                  <a:pt x="504967" y="54451"/>
                  <a:pt x="608288" y="38443"/>
                  <a:pt x="728665" y="0"/>
                </a:cubicBezTo>
              </a:path>
            </a:pathLst>
          </a:custGeom>
          <a:noFill/>
          <a:ln w="76200">
            <a:solidFill>
              <a:srgbClr val="FFC000">
                <a:alpha val="9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grpSp>
        <p:nvGrpSpPr>
          <p:cNvPr id="51" name="グループ化 50"/>
          <p:cNvGrpSpPr/>
          <p:nvPr/>
        </p:nvGrpSpPr>
        <p:grpSpPr>
          <a:xfrm>
            <a:off x="2363229" y="3557836"/>
            <a:ext cx="2952328" cy="2160240"/>
            <a:chOff x="4637049" y="3851642"/>
            <a:chExt cx="2952328" cy="2160240"/>
          </a:xfrm>
        </p:grpSpPr>
        <p:sp>
          <p:nvSpPr>
            <p:cNvPr id="52" name="四角形吹き出し 51"/>
            <p:cNvSpPr/>
            <p:nvPr/>
          </p:nvSpPr>
          <p:spPr>
            <a:xfrm>
              <a:off x="4637049" y="3851642"/>
              <a:ext cx="2952328" cy="2160240"/>
            </a:xfrm>
            <a:prstGeom prst="wedgeRectCallout">
              <a:avLst>
                <a:gd name="adj1" fmla="val -72554"/>
                <a:gd name="adj2" fmla="val -20541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53" name="正方形/長方形 52"/>
            <p:cNvSpPr/>
            <p:nvPr/>
          </p:nvSpPr>
          <p:spPr>
            <a:xfrm>
              <a:off x="5320145" y="5435818"/>
              <a:ext cx="144016" cy="720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54" name="正方形/長方形 53"/>
            <p:cNvSpPr/>
            <p:nvPr/>
          </p:nvSpPr>
          <p:spPr>
            <a:xfrm>
              <a:off x="5464161" y="5219794"/>
              <a:ext cx="144016" cy="2880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55" name="正方形/長方形 54"/>
            <p:cNvSpPr/>
            <p:nvPr/>
          </p:nvSpPr>
          <p:spPr>
            <a:xfrm>
              <a:off x="5608176" y="5075778"/>
              <a:ext cx="144017" cy="4320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56" name="正方形/長方形 55"/>
            <p:cNvSpPr/>
            <p:nvPr/>
          </p:nvSpPr>
          <p:spPr>
            <a:xfrm>
              <a:off x="5752193" y="5111782"/>
              <a:ext cx="144016" cy="39604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57" name="正方形/長方形 56"/>
            <p:cNvSpPr/>
            <p:nvPr/>
          </p:nvSpPr>
          <p:spPr>
            <a:xfrm>
              <a:off x="5896209" y="4571722"/>
              <a:ext cx="144016" cy="936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58" name="正方形/長方形 57"/>
            <p:cNvSpPr/>
            <p:nvPr/>
          </p:nvSpPr>
          <p:spPr>
            <a:xfrm>
              <a:off x="6040225" y="4355698"/>
              <a:ext cx="144016" cy="11521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59" name="正方形/長方形 58"/>
            <p:cNvSpPr/>
            <p:nvPr/>
          </p:nvSpPr>
          <p:spPr>
            <a:xfrm>
              <a:off x="6184241" y="4571722"/>
              <a:ext cx="144016" cy="936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60" name="正方形/長方形 59"/>
            <p:cNvSpPr/>
            <p:nvPr/>
          </p:nvSpPr>
          <p:spPr>
            <a:xfrm>
              <a:off x="6328257" y="4859754"/>
              <a:ext cx="144016" cy="6480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61" name="正方形/長方形 60"/>
            <p:cNvSpPr/>
            <p:nvPr/>
          </p:nvSpPr>
          <p:spPr>
            <a:xfrm>
              <a:off x="6472273" y="5316800"/>
              <a:ext cx="144016" cy="1910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62" name="正方形/長方形 61"/>
            <p:cNvSpPr/>
            <p:nvPr/>
          </p:nvSpPr>
          <p:spPr>
            <a:xfrm>
              <a:off x="6616289" y="5363810"/>
              <a:ext cx="144016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63" name="正方形/長方形 62"/>
            <p:cNvSpPr/>
            <p:nvPr/>
          </p:nvSpPr>
          <p:spPr>
            <a:xfrm>
              <a:off x="6760305" y="5363810"/>
              <a:ext cx="144016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cxnSp>
          <p:nvCxnSpPr>
            <p:cNvPr id="64" name="直線矢印コネクタ 63"/>
            <p:cNvCxnSpPr/>
            <p:nvPr/>
          </p:nvCxnSpPr>
          <p:spPr>
            <a:xfrm flipV="1">
              <a:off x="5032113" y="4139674"/>
              <a:ext cx="0" cy="165618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矢印コネクタ 64"/>
            <p:cNvCxnSpPr/>
            <p:nvPr/>
          </p:nvCxnSpPr>
          <p:spPr>
            <a:xfrm>
              <a:off x="4816089" y="5507826"/>
              <a:ext cx="2448272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6" name="TexTeXPicture" descr="&lt;?xml version=&quot;1.0&quot; encoding=&quot;utf-16&quot;?&gt;&#10;&lt;TeXTeX&gt;&#10;  &lt;preamble&gt;\documentclass{jarticle}&#10;\usepackage{amsmath}&#10;\pagestyle{empty}&lt;/preamble&gt;&#10;  &lt;body&gt;\begin{align*} &#10;N&#10;\end{align*}&lt;/body&gt;&#10;  &lt;fcolor&gt;FF000000&lt;/fcolor&gt;&#10;  &lt;bcolor&gt;FFFFFFFF&lt;/bcolor&gt;&#10;  &lt;transparent&gt;True&lt;/transparent&gt;&#10;  &lt;resolution&gt;1800&lt;/resolution&gt;&#10;  &lt;imageh&gt;170&lt;/imageh&gt;&#10;  &lt;imagew&gt;209&lt;/imagew&gt;&#10;  &lt;scale&gt;50&lt;/scale&gt;&#10;  &lt;cursor&gt;17&lt;/cursor&gt;&#10;&lt;/TeXTeX&gt;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765" y="5670376"/>
              <a:ext cx="254612" cy="207101"/>
            </a:xfrm>
            <a:prstGeom prst="rect">
              <a:avLst/>
            </a:prstGeom>
          </p:spPr>
        </p:pic>
        <p:pic>
          <p:nvPicPr>
            <p:cNvPr id="67" name="TexTeXPicture" descr="&lt;?xml version=&quot;1.0&quot; encoding=&quot;utf-16&quot;?&gt;&#10;&lt;TeXTeX&gt;&#10;  &lt;preamble&gt;\documentclass{jarticle}&#10;\usepackage{amsmath}&#10;\pagestyle{empty}&lt;/preamble&gt;&#10;  &lt;body&gt;\begin{align*} &#10;P(N)&#10;\end{align*}&lt;/body&gt;&#10;  &lt;fcolor&gt;FF000000&lt;/fcolor&gt;&#10;  &lt;bcolor&gt;FFFFFFFF&lt;/bcolor&gt;&#10;  &lt;transparent&gt;True&lt;/transparent&gt;&#10;  &lt;resolution&gt;1800&lt;/resolution&gt;&#10;  &lt;imageh&gt;249&lt;/imageh&gt;&#10;  &lt;imagew&gt;581&lt;/imagew&gt;&#10;  &lt;scale&gt;50&lt;/scale&gt;&#10;  &lt;cursor&gt;20&lt;/cursor&gt;&#10;&lt;/TeXTeX&g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9615" y="4047262"/>
              <a:ext cx="684586" cy="2933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524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146862" y="897270"/>
            <a:ext cx="8889634" cy="3107794"/>
          </a:xfrm>
          <a:prstGeom prst="rect">
            <a:avLst/>
          </a:prstGeom>
          <a:gradFill flip="none" rotWithShape="1">
            <a:gsLst>
              <a:gs pos="35000">
                <a:srgbClr val="FFC000"/>
              </a:gs>
              <a:gs pos="0">
                <a:srgbClr val="FF0000"/>
              </a:gs>
              <a:gs pos="84000">
                <a:schemeClr val="accent6">
                  <a:lumMod val="4000"/>
                  <a:lumOff val="96000"/>
                </a:schemeClr>
              </a:gs>
              <a:gs pos="100000">
                <a:schemeClr val="accent6">
                  <a:lumMod val="4000"/>
                  <a:lumOff val="96000"/>
                </a:schemeClr>
              </a:gs>
            </a:gsLst>
            <a:lin ang="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492209" cy="584775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 </a:t>
            </a:r>
            <a:r>
              <a:rPr lang="en-US" altLang="ja-JP" dirty="0" smtClean="0"/>
              <a:t>Baryon</a:t>
            </a:r>
            <a:r>
              <a:rPr kumimoji="1" lang="en-US" altLang="ja-JP" dirty="0" smtClean="0"/>
              <a:t>s in </a:t>
            </a:r>
            <a:r>
              <a:rPr kumimoji="1" lang="en-US" altLang="ja-JP" dirty="0" err="1" smtClean="0"/>
              <a:t>Hadronic</a:t>
            </a:r>
            <a:r>
              <a:rPr kumimoji="1" lang="en-US" altLang="ja-JP" dirty="0" smtClean="0"/>
              <a:t> Phase  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 rot="16200000">
            <a:off x="43748" y="4388790"/>
            <a:ext cx="1311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hadronize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 rot="16200000">
            <a:off x="435810" y="4386385"/>
            <a:ext cx="1306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chem. </a:t>
            </a: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f.o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.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 rot="16200000">
            <a:off x="4247458" y="4401615"/>
            <a:ext cx="1337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kinetic </a:t>
            </a: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f.o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.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cxnSp>
        <p:nvCxnSpPr>
          <p:cNvPr id="303" name="直線矢印コネクタ 302"/>
          <p:cNvCxnSpPr/>
          <p:nvPr/>
        </p:nvCxnSpPr>
        <p:spPr>
          <a:xfrm>
            <a:off x="1633785" y="4783679"/>
            <a:ext cx="2731354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6" name="テキスト ボックス 305"/>
          <p:cNvSpPr txBox="1"/>
          <p:nvPr/>
        </p:nvSpPr>
        <p:spPr>
          <a:xfrm>
            <a:off x="2483768" y="4437112"/>
            <a:ext cx="1188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10~20fm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18" name="円/楕円 317"/>
          <p:cNvSpPr/>
          <p:nvPr/>
        </p:nvSpPr>
        <p:spPr>
          <a:xfrm>
            <a:off x="4524849" y="1349818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20" name="円/楕円 319"/>
          <p:cNvSpPr/>
          <p:nvPr/>
        </p:nvSpPr>
        <p:spPr>
          <a:xfrm>
            <a:off x="2800150" y="2905795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21" name="円/楕円 320"/>
          <p:cNvSpPr/>
          <p:nvPr/>
        </p:nvSpPr>
        <p:spPr>
          <a:xfrm>
            <a:off x="878432" y="2401033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22" name="円/楕円 321"/>
          <p:cNvSpPr/>
          <p:nvPr/>
        </p:nvSpPr>
        <p:spPr>
          <a:xfrm>
            <a:off x="1029003" y="292496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23" name="円/楕円 322"/>
          <p:cNvSpPr/>
          <p:nvPr/>
        </p:nvSpPr>
        <p:spPr>
          <a:xfrm>
            <a:off x="853162" y="173298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24" name="円/楕円 323"/>
          <p:cNvSpPr/>
          <p:nvPr/>
        </p:nvSpPr>
        <p:spPr>
          <a:xfrm>
            <a:off x="2335514" y="223577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25" name="円/楕円 324"/>
          <p:cNvSpPr/>
          <p:nvPr/>
        </p:nvSpPr>
        <p:spPr>
          <a:xfrm>
            <a:off x="1486426" y="3465442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26" name="円/楕円 325"/>
          <p:cNvSpPr/>
          <p:nvPr/>
        </p:nvSpPr>
        <p:spPr>
          <a:xfrm>
            <a:off x="2335514" y="328500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27" name="円/楕円 326"/>
          <p:cNvSpPr/>
          <p:nvPr/>
        </p:nvSpPr>
        <p:spPr>
          <a:xfrm>
            <a:off x="1861268" y="2627742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28" name="円/楕円 327"/>
          <p:cNvSpPr/>
          <p:nvPr/>
        </p:nvSpPr>
        <p:spPr>
          <a:xfrm>
            <a:off x="3646666" y="314098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29" name="円/楕円 328"/>
          <p:cNvSpPr/>
          <p:nvPr/>
        </p:nvSpPr>
        <p:spPr>
          <a:xfrm>
            <a:off x="1431888" y="2483742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30" name="円/楕円 329"/>
          <p:cNvSpPr/>
          <p:nvPr/>
        </p:nvSpPr>
        <p:spPr>
          <a:xfrm>
            <a:off x="3173130" y="347041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31" name="円/楕円 330"/>
          <p:cNvSpPr/>
          <p:nvPr/>
        </p:nvSpPr>
        <p:spPr>
          <a:xfrm>
            <a:off x="6386649" y="104127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32" name="円/楕円 331"/>
          <p:cNvSpPr/>
          <p:nvPr/>
        </p:nvSpPr>
        <p:spPr>
          <a:xfrm>
            <a:off x="1521301" y="176306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33" name="円/楕円 332"/>
          <p:cNvSpPr/>
          <p:nvPr/>
        </p:nvSpPr>
        <p:spPr>
          <a:xfrm>
            <a:off x="4365139" y="104318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34" name="円/楕円 333"/>
          <p:cNvSpPr/>
          <p:nvPr/>
        </p:nvSpPr>
        <p:spPr>
          <a:xfrm>
            <a:off x="1011395" y="3656595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35" name="円/楕円 334"/>
          <p:cNvSpPr/>
          <p:nvPr/>
        </p:nvSpPr>
        <p:spPr>
          <a:xfrm>
            <a:off x="5004048" y="256490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36" name="円/楕円 335"/>
          <p:cNvSpPr/>
          <p:nvPr/>
        </p:nvSpPr>
        <p:spPr>
          <a:xfrm>
            <a:off x="4788024" y="148478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37" name="円/楕円 336"/>
          <p:cNvSpPr/>
          <p:nvPr/>
        </p:nvSpPr>
        <p:spPr>
          <a:xfrm>
            <a:off x="4856001" y="111518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38" name="円/楕円 337"/>
          <p:cNvSpPr/>
          <p:nvPr/>
        </p:nvSpPr>
        <p:spPr>
          <a:xfrm>
            <a:off x="5529356" y="1978461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39" name="円/楕円 338"/>
          <p:cNvSpPr/>
          <p:nvPr/>
        </p:nvSpPr>
        <p:spPr>
          <a:xfrm>
            <a:off x="5457071" y="113394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40" name="円/楕円 339"/>
          <p:cNvSpPr/>
          <p:nvPr/>
        </p:nvSpPr>
        <p:spPr>
          <a:xfrm>
            <a:off x="5385071" y="3681868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41" name="円/楕円 340"/>
          <p:cNvSpPr/>
          <p:nvPr/>
        </p:nvSpPr>
        <p:spPr>
          <a:xfrm>
            <a:off x="6454962" y="3737656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42" name="円/楕円 341"/>
          <p:cNvSpPr/>
          <p:nvPr/>
        </p:nvSpPr>
        <p:spPr>
          <a:xfrm>
            <a:off x="4928001" y="205632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43" name="円/楕円 342"/>
          <p:cNvSpPr/>
          <p:nvPr/>
        </p:nvSpPr>
        <p:spPr>
          <a:xfrm>
            <a:off x="6094922" y="2079175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44" name="円/楕円 343"/>
          <p:cNvSpPr/>
          <p:nvPr/>
        </p:nvSpPr>
        <p:spPr>
          <a:xfrm>
            <a:off x="2422514" y="112476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45" name="円/楕円 344"/>
          <p:cNvSpPr/>
          <p:nvPr/>
        </p:nvSpPr>
        <p:spPr>
          <a:xfrm>
            <a:off x="5746356" y="2738115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46" name="円/楕円 345"/>
          <p:cNvSpPr/>
          <p:nvPr/>
        </p:nvSpPr>
        <p:spPr>
          <a:xfrm>
            <a:off x="3284332" y="1833498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47" name="円/楕円 346"/>
          <p:cNvSpPr/>
          <p:nvPr/>
        </p:nvSpPr>
        <p:spPr>
          <a:xfrm>
            <a:off x="1633785" y="105354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48" name="円/楕円 347"/>
          <p:cNvSpPr/>
          <p:nvPr/>
        </p:nvSpPr>
        <p:spPr>
          <a:xfrm>
            <a:off x="3459289" y="1055132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49" name="円/楕円 348"/>
          <p:cNvSpPr/>
          <p:nvPr/>
        </p:nvSpPr>
        <p:spPr>
          <a:xfrm>
            <a:off x="2166827" y="1052752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50" name="円/楕円 349"/>
          <p:cNvSpPr/>
          <p:nvPr/>
        </p:nvSpPr>
        <p:spPr>
          <a:xfrm>
            <a:off x="2154440" y="2015983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51" name="円/楕円 350"/>
          <p:cNvSpPr/>
          <p:nvPr/>
        </p:nvSpPr>
        <p:spPr>
          <a:xfrm>
            <a:off x="1794890" y="148480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52" name="円/楕円 351"/>
          <p:cNvSpPr/>
          <p:nvPr/>
        </p:nvSpPr>
        <p:spPr>
          <a:xfrm>
            <a:off x="2237451" y="1392791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53" name="円/楕円 352"/>
          <p:cNvSpPr/>
          <p:nvPr/>
        </p:nvSpPr>
        <p:spPr>
          <a:xfrm>
            <a:off x="3155913" y="2276872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54" name="円/楕円 353"/>
          <p:cNvSpPr/>
          <p:nvPr/>
        </p:nvSpPr>
        <p:spPr>
          <a:xfrm>
            <a:off x="2565085" y="274779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55" name="円/楕円 354"/>
          <p:cNvSpPr/>
          <p:nvPr/>
        </p:nvSpPr>
        <p:spPr>
          <a:xfrm>
            <a:off x="4078714" y="220486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56" name="円/楕円 355"/>
          <p:cNvSpPr/>
          <p:nvPr/>
        </p:nvSpPr>
        <p:spPr>
          <a:xfrm>
            <a:off x="4300160" y="298765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57" name="円/楕円 356"/>
          <p:cNvSpPr/>
          <p:nvPr/>
        </p:nvSpPr>
        <p:spPr>
          <a:xfrm>
            <a:off x="4453936" y="267579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58" name="円/楕円 357"/>
          <p:cNvSpPr/>
          <p:nvPr/>
        </p:nvSpPr>
        <p:spPr>
          <a:xfrm>
            <a:off x="4854459" y="294382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59" name="円/楕円 358"/>
          <p:cNvSpPr/>
          <p:nvPr/>
        </p:nvSpPr>
        <p:spPr>
          <a:xfrm>
            <a:off x="3958883" y="1266915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60" name="円/楕円 359"/>
          <p:cNvSpPr/>
          <p:nvPr/>
        </p:nvSpPr>
        <p:spPr>
          <a:xfrm>
            <a:off x="3146117" y="1258515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61" name="円/楕円 360"/>
          <p:cNvSpPr/>
          <p:nvPr/>
        </p:nvSpPr>
        <p:spPr>
          <a:xfrm>
            <a:off x="3896304" y="98074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62" name="円/楕円 361"/>
          <p:cNvSpPr/>
          <p:nvPr/>
        </p:nvSpPr>
        <p:spPr>
          <a:xfrm>
            <a:off x="4079682" y="1525757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63" name="円/楕円 362"/>
          <p:cNvSpPr/>
          <p:nvPr/>
        </p:nvSpPr>
        <p:spPr>
          <a:xfrm>
            <a:off x="3408639" y="1453757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64" name="円/楕円 363"/>
          <p:cNvSpPr/>
          <p:nvPr/>
        </p:nvSpPr>
        <p:spPr>
          <a:xfrm>
            <a:off x="3749783" y="1597757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65" name="円/楕円 364"/>
          <p:cNvSpPr/>
          <p:nvPr/>
        </p:nvSpPr>
        <p:spPr>
          <a:xfrm>
            <a:off x="3548890" y="2420888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66" name="円/楕円 365"/>
          <p:cNvSpPr/>
          <p:nvPr/>
        </p:nvSpPr>
        <p:spPr>
          <a:xfrm>
            <a:off x="3534372" y="347041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67" name="円/楕円 366"/>
          <p:cNvSpPr/>
          <p:nvPr/>
        </p:nvSpPr>
        <p:spPr>
          <a:xfrm>
            <a:off x="4544542" y="323605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68" name="円/楕円 367"/>
          <p:cNvSpPr/>
          <p:nvPr/>
        </p:nvSpPr>
        <p:spPr>
          <a:xfrm>
            <a:off x="4654778" y="365961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69" name="円/楕円 368"/>
          <p:cNvSpPr/>
          <p:nvPr/>
        </p:nvSpPr>
        <p:spPr>
          <a:xfrm>
            <a:off x="3796894" y="3665656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70" name="円/楕円 369"/>
          <p:cNvSpPr/>
          <p:nvPr/>
        </p:nvSpPr>
        <p:spPr>
          <a:xfrm>
            <a:off x="4138038" y="3809656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71" name="円/楕円 370"/>
          <p:cNvSpPr/>
          <p:nvPr/>
        </p:nvSpPr>
        <p:spPr>
          <a:xfrm>
            <a:off x="5000001" y="375135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72" name="円/楕円 371"/>
          <p:cNvSpPr/>
          <p:nvPr/>
        </p:nvSpPr>
        <p:spPr>
          <a:xfrm>
            <a:off x="1861268" y="205577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73" name="円/楕円 372"/>
          <p:cNvSpPr/>
          <p:nvPr/>
        </p:nvSpPr>
        <p:spPr>
          <a:xfrm>
            <a:off x="2459350" y="3683298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74" name="円/楕円 373"/>
          <p:cNvSpPr/>
          <p:nvPr/>
        </p:nvSpPr>
        <p:spPr>
          <a:xfrm>
            <a:off x="3218117" y="2967562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75" name="円/楕円 374"/>
          <p:cNvSpPr/>
          <p:nvPr/>
        </p:nvSpPr>
        <p:spPr>
          <a:xfrm>
            <a:off x="1853994" y="3076715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76" name="円/楕円 375"/>
          <p:cNvSpPr/>
          <p:nvPr/>
        </p:nvSpPr>
        <p:spPr>
          <a:xfrm>
            <a:off x="2813161" y="134078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77" name="円/楕円 376"/>
          <p:cNvSpPr/>
          <p:nvPr/>
        </p:nvSpPr>
        <p:spPr>
          <a:xfrm>
            <a:off x="1918474" y="3504843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78" name="円/楕円 377"/>
          <p:cNvSpPr/>
          <p:nvPr/>
        </p:nvSpPr>
        <p:spPr>
          <a:xfrm>
            <a:off x="1012839" y="3362935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79" name="円/楕円 378"/>
          <p:cNvSpPr/>
          <p:nvPr/>
        </p:nvSpPr>
        <p:spPr>
          <a:xfrm>
            <a:off x="1691696" y="362361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80" name="円/楕円 379"/>
          <p:cNvSpPr/>
          <p:nvPr/>
        </p:nvSpPr>
        <p:spPr>
          <a:xfrm>
            <a:off x="1948043" y="3763685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81" name="円/楕円 380"/>
          <p:cNvSpPr/>
          <p:nvPr/>
        </p:nvSpPr>
        <p:spPr>
          <a:xfrm>
            <a:off x="3579736" y="198884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82" name="円/楕円 381"/>
          <p:cNvSpPr/>
          <p:nvPr/>
        </p:nvSpPr>
        <p:spPr>
          <a:xfrm>
            <a:off x="1547664" y="378904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83" name="円/楕円 382"/>
          <p:cNvSpPr/>
          <p:nvPr/>
        </p:nvSpPr>
        <p:spPr>
          <a:xfrm>
            <a:off x="2200791" y="3741946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84" name="円/楕円 383"/>
          <p:cNvSpPr/>
          <p:nvPr/>
        </p:nvSpPr>
        <p:spPr>
          <a:xfrm>
            <a:off x="3961558" y="291565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85" name="円/楕円 384"/>
          <p:cNvSpPr/>
          <p:nvPr/>
        </p:nvSpPr>
        <p:spPr>
          <a:xfrm>
            <a:off x="2566546" y="198884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86" name="円/楕円 385"/>
          <p:cNvSpPr/>
          <p:nvPr/>
        </p:nvSpPr>
        <p:spPr>
          <a:xfrm>
            <a:off x="2885161" y="2636928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87" name="円/楕円 386"/>
          <p:cNvSpPr/>
          <p:nvPr/>
        </p:nvSpPr>
        <p:spPr>
          <a:xfrm>
            <a:off x="2009946" y="241589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88" name="円/楕円 387"/>
          <p:cNvSpPr/>
          <p:nvPr/>
        </p:nvSpPr>
        <p:spPr>
          <a:xfrm>
            <a:off x="2351090" y="255989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89" name="円/楕円 388"/>
          <p:cNvSpPr/>
          <p:nvPr/>
        </p:nvSpPr>
        <p:spPr>
          <a:xfrm>
            <a:off x="1029976" y="1542816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90" name="円/楕円 389"/>
          <p:cNvSpPr/>
          <p:nvPr/>
        </p:nvSpPr>
        <p:spPr>
          <a:xfrm>
            <a:off x="2207118" y="301637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91" name="円/楕円 390"/>
          <p:cNvSpPr/>
          <p:nvPr/>
        </p:nvSpPr>
        <p:spPr>
          <a:xfrm>
            <a:off x="3029161" y="3741126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92" name="円/楕円 391"/>
          <p:cNvSpPr/>
          <p:nvPr/>
        </p:nvSpPr>
        <p:spPr>
          <a:xfrm>
            <a:off x="1138037" y="216962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93" name="円/楕円 392"/>
          <p:cNvSpPr/>
          <p:nvPr/>
        </p:nvSpPr>
        <p:spPr>
          <a:xfrm>
            <a:off x="1431888" y="1570806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94" name="円/楕円 393"/>
          <p:cNvSpPr/>
          <p:nvPr/>
        </p:nvSpPr>
        <p:spPr>
          <a:xfrm>
            <a:off x="2697202" y="3761133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95" name="円/楕円 394"/>
          <p:cNvSpPr/>
          <p:nvPr/>
        </p:nvSpPr>
        <p:spPr>
          <a:xfrm>
            <a:off x="1170172" y="969377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96" name="円/楕円 395"/>
          <p:cNvSpPr/>
          <p:nvPr/>
        </p:nvSpPr>
        <p:spPr>
          <a:xfrm>
            <a:off x="3210392" y="2707033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97" name="円/楕円 396"/>
          <p:cNvSpPr/>
          <p:nvPr/>
        </p:nvSpPr>
        <p:spPr>
          <a:xfrm>
            <a:off x="827584" y="98074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98" name="円/楕円 397"/>
          <p:cNvSpPr/>
          <p:nvPr/>
        </p:nvSpPr>
        <p:spPr>
          <a:xfrm>
            <a:off x="1290971" y="1196768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99" name="円/楕円 398"/>
          <p:cNvSpPr/>
          <p:nvPr/>
        </p:nvSpPr>
        <p:spPr>
          <a:xfrm>
            <a:off x="1739117" y="2350118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00" name="円/楕円 399"/>
          <p:cNvSpPr/>
          <p:nvPr/>
        </p:nvSpPr>
        <p:spPr>
          <a:xfrm>
            <a:off x="961072" y="1208127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01" name="円/楕円 400"/>
          <p:cNvSpPr/>
          <p:nvPr/>
        </p:nvSpPr>
        <p:spPr>
          <a:xfrm>
            <a:off x="1558434" y="278094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02" name="円/楕円 401"/>
          <p:cNvSpPr/>
          <p:nvPr/>
        </p:nvSpPr>
        <p:spPr>
          <a:xfrm>
            <a:off x="2828651" y="3182703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03" name="円/楕円 402"/>
          <p:cNvSpPr/>
          <p:nvPr/>
        </p:nvSpPr>
        <p:spPr>
          <a:xfrm>
            <a:off x="639284" y="292494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04" name="円/楕円 403"/>
          <p:cNvSpPr/>
          <p:nvPr/>
        </p:nvSpPr>
        <p:spPr>
          <a:xfrm>
            <a:off x="2782570" y="212832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05" name="円/楕円 404"/>
          <p:cNvSpPr/>
          <p:nvPr/>
        </p:nvSpPr>
        <p:spPr>
          <a:xfrm>
            <a:off x="2479514" y="1628808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06" name="円/楕円 405"/>
          <p:cNvSpPr/>
          <p:nvPr/>
        </p:nvSpPr>
        <p:spPr>
          <a:xfrm>
            <a:off x="709908" y="334811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07" name="円/楕円 406"/>
          <p:cNvSpPr/>
          <p:nvPr/>
        </p:nvSpPr>
        <p:spPr>
          <a:xfrm>
            <a:off x="1494932" y="313240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08" name="円/楕円 407"/>
          <p:cNvSpPr/>
          <p:nvPr/>
        </p:nvSpPr>
        <p:spPr>
          <a:xfrm>
            <a:off x="885976" y="202562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09" name="円/楕円 408"/>
          <p:cNvSpPr/>
          <p:nvPr/>
        </p:nvSpPr>
        <p:spPr>
          <a:xfrm>
            <a:off x="1146971" y="1873535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10" name="円/楕円 409"/>
          <p:cNvSpPr/>
          <p:nvPr/>
        </p:nvSpPr>
        <p:spPr>
          <a:xfrm>
            <a:off x="840460" y="266986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11" name="円/楕円 410"/>
          <p:cNvSpPr/>
          <p:nvPr/>
        </p:nvSpPr>
        <p:spPr>
          <a:xfrm>
            <a:off x="1187159" y="248205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12" name="円/楕円 411"/>
          <p:cNvSpPr/>
          <p:nvPr/>
        </p:nvSpPr>
        <p:spPr>
          <a:xfrm>
            <a:off x="1269561" y="2748587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13" name="円/楕円 412"/>
          <p:cNvSpPr/>
          <p:nvPr/>
        </p:nvSpPr>
        <p:spPr>
          <a:xfrm>
            <a:off x="1250487" y="376761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14" name="円/楕円 413"/>
          <p:cNvSpPr/>
          <p:nvPr/>
        </p:nvSpPr>
        <p:spPr>
          <a:xfrm>
            <a:off x="2160238" y="1619069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15" name="円/楕円 414"/>
          <p:cNvSpPr/>
          <p:nvPr/>
        </p:nvSpPr>
        <p:spPr>
          <a:xfrm>
            <a:off x="3029130" y="1584521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16" name="円/楕円 415"/>
          <p:cNvSpPr/>
          <p:nvPr/>
        </p:nvSpPr>
        <p:spPr>
          <a:xfrm>
            <a:off x="454292" y="1722593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17" name="円/楕円 416"/>
          <p:cNvSpPr/>
          <p:nvPr/>
        </p:nvSpPr>
        <p:spPr>
          <a:xfrm>
            <a:off x="1883199" y="1187180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18" name="円/楕円 417"/>
          <p:cNvSpPr/>
          <p:nvPr/>
        </p:nvSpPr>
        <p:spPr>
          <a:xfrm>
            <a:off x="1566932" y="1304311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19" name="円/楕円 418"/>
          <p:cNvSpPr/>
          <p:nvPr/>
        </p:nvSpPr>
        <p:spPr>
          <a:xfrm>
            <a:off x="3664864" y="268421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20" name="円/楕円 419"/>
          <p:cNvSpPr/>
          <p:nvPr/>
        </p:nvSpPr>
        <p:spPr>
          <a:xfrm>
            <a:off x="5878922" y="110890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22" name="円/楕円 421"/>
          <p:cNvSpPr/>
          <p:nvPr/>
        </p:nvSpPr>
        <p:spPr>
          <a:xfrm>
            <a:off x="3408639" y="373161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24" name="円/楕円 423"/>
          <p:cNvSpPr/>
          <p:nvPr/>
        </p:nvSpPr>
        <p:spPr>
          <a:xfrm>
            <a:off x="2699816" y="98075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25" name="円/楕円 424"/>
          <p:cNvSpPr/>
          <p:nvPr/>
        </p:nvSpPr>
        <p:spPr>
          <a:xfrm>
            <a:off x="1539413" y="204063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27" name="円/楕円 426"/>
          <p:cNvSpPr/>
          <p:nvPr/>
        </p:nvSpPr>
        <p:spPr>
          <a:xfrm>
            <a:off x="262274" y="2852936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28" name="円/楕円 427"/>
          <p:cNvSpPr/>
          <p:nvPr/>
        </p:nvSpPr>
        <p:spPr>
          <a:xfrm>
            <a:off x="531994" y="2756115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29" name="円/楕円 428"/>
          <p:cNvSpPr/>
          <p:nvPr/>
        </p:nvSpPr>
        <p:spPr>
          <a:xfrm>
            <a:off x="370672" y="2047749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30" name="円/楕円 429"/>
          <p:cNvSpPr/>
          <p:nvPr/>
        </p:nvSpPr>
        <p:spPr>
          <a:xfrm>
            <a:off x="441912" y="3567454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31" name="円/楕円 430"/>
          <p:cNvSpPr/>
          <p:nvPr/>
        </p:nvSpPr>
        <p:spPr>
          <a:xfrm>
            <a:off x="169365" y="3784345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32" name="円/楕円 431"/>
          <p:cNvSpPr/>
          <p:nvPr/>
        </p:nvSpPr>
        <p:spPr>
          <a:xfrm>
            <a:off x="423994" y="3036578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33" name="円/楕円 432"/>
          <p:cNvSpPr/>
          <p:nvPr/>
        </p:nvSpPr>
        <p:spPr>
          <a:xfrm>
            <a:off x="503560" y="1016744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34" name="円/楕円 433"/>
          <p:cNvSpPr/>
          <p:nvPr/>
        </p:nvSpPr>
        <p:spPr>
          <a:xfrm>
            <a:off x="388131" y="1254697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35" name="円/楕円 434"/>
          <p:cNvSpPr/>
          <p:nvPr/>
        </p:nvSpPr>
        <p:spPr>
          <a:xfrm>
            <a:off x="346791" y="1429287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36" name="円/楕円 435"/>
          <p:cNvSpPr/>
          <p:nvPr/>
        </p:nvSpPr>
        <p:spPr>
          <a:xfrm>
            <a:off x="389903" y="2281461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37" name="円/楕円 436"/>
          <p:cNvSpPr/>
          <p:nvPr/>
        </p:nvSpPr>
        <p:spPr>
          <a:xfrm>
            <a:off x="585257" y="2112054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38" name="円/楕円 437"/>
          <p:cNvSpPr/>
          <p:nvPr/>
        </p:nvSpPr>
        <p:spPr>
          <a:xfrm>
            <a:off x="223365" y="3473180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39" name="円/楕円 438"/>
          <p:cNvSpPr/>
          <p:nvPr/>
        </p:nvSpPr>
        <p:spPr>
          <a:xfrm>
            <a:off x="590020" y="2566909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40" name="円/楕円 439"/>
          <p:cNvSpPr/>
          <p:nvPr/>
        </p:nvSpPr>
        <p:spPr>
          <a:xfrm>
            <a:off x="804460" y="3182703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41" name="円/楕円 440"/>
          <p:cNvSpPr/>
          <p:nvPr/>
        </p:nvSpPr>
        <p:spPr>
          <a:xfrm>
            <a:off x="182924" y="2241175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42" name="円/楕円 441"/>
          <p:cNvSpPr/>
          <p:nvPr/>
        </p:nvSpPr>
        <p:spPr>
          <a:xfrm>
            <a:off x="517621" y="3788541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43" name="円/楕円 442"/>
          <p:cNvSpPr/>
          <p:nvPr/>
        </p:nvSpPr>
        <p:spPr>
          <a:xfrm>
            <a:off x="694322" y="2312888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44" name="円/楕円 443"/>
          <p:cNvSpPr/>
          <p:nvPr/>
        </p:nvSpPr>
        <p:spPr>
          <a:xfrm>
            <a:off x="655908" y="1905498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45" name="円/楕円 444"/>
          <p:cNvSpPr/>
          <p:nvPr/>
        </p:nvSpPr>
        <p:spPr>
          <a:xfrm>
            <a:off x="262274" y="1318790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46" name="円/楕円 445"/>
          <p:cNvSpPr/>
          <p:nvPr/>
        </p:nvSpPr>
        <p:spPr>
          <a:xfrm>
            <a:off x="218479" y="2591742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47" name="円/楕円 446"/>
          <p:cNvSpPr/>
          <p:nvPr/>
        </p:nvSpPr>
        <p:spPr>
          <a:xfrm>
            <a:off x="578225" y="1532018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48" name="円/楕円 447"/>
          <p:cNvSpPr/>
          <p:nvPr/>
        </p:nvSpPr>
        <p:spPr>
          <a:xfrm>
            <a:off x="744247" y="3647298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49" name="円/楕円 448"/>
          <p:cNvSpPr/>
          <p:nvPr/>
        </p:nvSpPr>
        <p:spPr>
          <a:xfrm>
            <a:off x="226282" y="3068960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50" name="円/楕円 449"/>
          <p:cNvSpPr/>
          <p:nvPr/>
        </p:nvSpPr>
        <p:spPr>
          <a:xfrm>
            <a:off x="358994" y="2509309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cxnSp>
        <p:nvCxnSpPr>
          <p:cNvPr id="173" name="直線コネクタ 172"/>
          <p:cNvCxnSpPr/>
          <p:nvPr/>
        </p:nvCxnSpPr>
        <p:spPr>
          <a:xfrm>
            <a:off x="410560" y="5695068"/>
            <a:ext cx="428597" cy="0"/>
          </a:xfrm>
          <a:prstGeom prst="line">
            <a:avLst/>
          </a:prstGeom>
          <a:ln w="57150">
            <a:solidFill>
              <a:srgbClr val="CC0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直線コネクタ 174"/>
          <p:cNvCxnSpPr/>
          <p:nvPr/>
        </p:nvCxnSpPr>
        <p:spPr>
          <a:xfrm>
            <a:off x="410560" y="6021288"/>
            <a:ext cx="428597" cy="0"/>
          </a:xfrm>
          <a:prstGeom prst="line">
            <a:avLst/>
          </a:prstGeom>
          <a:ln w="57150">
            <a:solidFill>
              <a:srgbClr val="00206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直線コネクタ 179"/>
          <p:cNvCxnSpPr/>
          <p:nvPr/>
        </p:nvCxnSpPr>
        <p:spPr>
          <a:xfrm>
            <a:off x="410560" y="6381328"/>
            <a:ext cx="428597" cy="0"/>
          </a:xfrm>
          <a:prstGeom prst="line">
            <a:avLst/>
          </a:prstGeom>
          <a:ln w="101600" cmpd="tri">
            <a:solidFill>
              <a:srgbClr val="0066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TexTeXPicture" descr="&lt;?xml version=&quot;1.0&quot; encoding=&quot;utf-16&quot;?&gt;&#10;&lt;TeXTeX&gt;&#10;  &lt;preamble&gt;\documentclass{jarticle}&#10;\usepackage{amsmath}&#10;\pagestyle{empty}&lt;/preamble&gt;&#10;  &lt;body&gt;\begin{align*} &#10;p,\bar p&#10;\end{align*}&lt;/body&gt;&#10;  &lt;fcolor&gt;FF000000&lt;/fcolor&gt;&#10;  &lt;bcolor&gt;FFFFFFFF&lt;/bcolor&gt;&#10;  &lt;transparent&gt;True&lt;/transparent&gt;&#10;  &lt;resolution&gt;1800&lt;/resolution&gt;&#10;  &lt;imageh&gt;195&lt;/imageh&gt;&#10;  &lt;imagew&gt;373&lt;/imagew&gt;&#10;  &lt;scale&gt;50&lt;/scale&gt;&#10;  &lt;cursor&gt;24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57" y="5563844"/>
            <a:ext cx="521415" cy="272590"/>
          </a:xfrm>
          <a:prstGeom prst="rect">
            <a:avLst/>
          </a:prstGeom>
        </p:spPr>
      </p:pic>
      <p:pic>
        <p:nvPicPr>
          <p:cNvPr id="20" name="TexTeXPicture" descr="&lt;?xml version=&quot;1.0&quot; encoding=&quot;utf-16&quot;?&gt;&#10;&lt;TeXTeX&gt;&#10;  &lt;preamble&gt;\documentclass{jarticle}&#10;\usepackage{amsmath}&#10;\pagestyle{empty}&lt;/preamble&gt;&#10;  &lt;body&gt;\begin{align*} &#10;n,\bar n&#10;\end{align*}&lt;/body&gt;&#10;  &lt;fcolor&gt;FF000000&lt;/fcolor&gt;&#10;  &lt;bcolor&gt;FFFFFFFF&lt;/bcolor&gt;&#10;  &lt;transparent&gt;True&lt;/transparent&gt;&#10;  &lt;resolution&gt;1800&lt;/resolution&gt;&#10;  &lt;imageh&gt;195&lt;/imageh&gt;&#10;  &lt;imagew&gt;395&lt;/imagew&gt;&#10;  &lt;scale&gt;50&lt;/scale&gt;&#10;  &lt;cursor&gt;24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34" y="5935036"/>
            <a:ext cx="517238" cy="255345"/>
          </a:xfrm>
          <a:prstGeom prst="rect">
            <a:avLst/>
          </a:prstGeom>
        </p:spPr>
      </p:pic>
      <p:pic>
        <p:nvPicPr>
          <p:cNvPr id="21" name="TexTeXPicture" descr="&lt;?xml version=&quot;1.0&quot; encoding=&quot;utf-16&quot;?&gt;&#10;&lt;TeXTeX&gt;&#10;  &lt;preamble&gt;\documentclass{jarticle}&#10;\usepackage{amsmath}&#10;\pagestyle{empty}&lt;/preamble&gt;&#10;  &lt;body&gt;\begin{align*} &#10;\Delta(1232)&#10;\end{align*}&lt;/body&gt;&#10;  &lt;fcolor&gt;FF000000&lt;/fcolor&gt;&#10;  &lt;bcolor&gt;FFFFFFFF&lt;/bcolor&gt;&#10;  &lt;transparent&gt;True&lt;/transparent&gt;&#10;  &lt;resolution&gt;1800&lt;/resolution&gt;&#10;  &lt;imageh&gt;249&lt;/imageh&gt;&#10;  &lt;imagew&gt;864&lt;/imagew&gt;&#10;  &lt;scale&gt;50&lt;/scale&gt;&#10;  &lt;cursor&gt;28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57" y="6276059"/>
            <a:ext cx="1025472" cy="295535"/>
          </a:xfrm>
          <a:prstGeom prst="rect">
            <a:avLst/>
          </a:prstGeom>
        </p:spPr>
      </p:pic>
      <p:sp>
        <p:nvSpPr>
          <p:cNvPr id="188" name="円/楕円 187"/>
          <p:cNvSpPr/>
          <p:nvPr/>
        </p:nvSpPr>
        <p:spPr>
          <a:xfrm>
            <a:off x="2228049" y="558818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90000"/>
                </a:schemeClr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411760" y="5445224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mesons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90" name="円/楕円 189"/>
          <p:cNvSpPr/>
          <p:nvPr/>
        </p:nvSpPr>
        <p:spPr>
          <a:xfrm>
            <a:off x="2195736" y="5949280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411760" y="5837202"/>
            <a:ext cx="1096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baryons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grpSp>
        <p:nvGrpSpPr>
          <p:cNvPr id="195" name="グループ化 194"/>
          <p:cNvGrpSpPr/>
          <p:nvPr/>
        </p:nvGrpSpPr>
        <p:grpSpPr>
          <a:xfrm>
            <a:off x="1055775" y="3220715"/>
            <a:ext cx="7415411" cy="461153"/>
            <a:chOff x="973013" y="3436739"/>
            <a:chExt cx="7415411" cy="461153"/>
          </a:xfrm>
        </p:grpSpPr>
        <p:cxnSp>
          <p:nvCxnSpPr>
            <p:cNvPr id="196" name="直線コネクタ 195"/>
            <p:cNvCxnSpPr/>
            <p:nvPr/>
          </p:nvCxnSpPr>
          <p:spPr>
            <a:xfrm flipV="1">
              <a:off x="2482323" y="3717032"/>
              <a:ext cx="161203" cy="160345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直線コネクタ 197"/>
            <p:cNvCxnSpPr/>
            <p:nvPr/>
          </p:nvCxnSpPr>
          <p:spPr>
            <a:xfrm flipV="1">
              <a:off x="4626260" y="3709492"/>
              <a:ext cx="375992" cy="147972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直線コネクタ 198"/>
            <p:cNvCxnSpPr/>
            <p:nvPr/>
          </p:nvCxnSpPr>
          <p:spPr>
            <a:xfrm>
              <a:off x="3620998" y="3458605"/>
              <a:ext cx="218974" cy="130956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直線コネクタ 200"/>
            <p:cNvCxnSpPr/>
            <p:nvPr/>
          </p:nvCxnSpPr>
          <p:spPr>
            <a:xfrm flipV="1">
              <a:off x="1438612" y="3521092"/>
              <a:ext cx="298591" cy="136939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直線コネクタ 201"/>
            <p:cNvCxnSpPr/>
            <p:nvPr/>
          </p:nvCxnSpPr>
          <p:spPr>
            <a:xfrm>
              <a:off x="973013" y="3436739"/>
              <a:ext cx="483638" cy="211977"/>
            </a:xfrm>
            <a:prstGeom prst="line">
              <a:avLst/>
            </a:prstGeom>
            <a:ln w="57150">
              <a:gradFill>
                <a:gsLst>
                  <a:gs pos="0">
                    <a:srgbClr val="C00000">
                      <a:lumMod val="90000"/>
                      <a:lumOff val="10000"/>
                    </a:srgbClr>
                  </a:gs>
                  <a:gs pos="100000">
                    <a:srgbClr val="C00000"/>
                  </a:gs>
                </a:gsLst>
                <a:lin ang="5400000" scaled="0"/>
              </a:gra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直線コネクタ 202"/>
            <p:cNvCxnSpPr/>
            <p:nvPr/>
          </p:nvCxnSpPr>
          <p:spPr>
            <a:xfrm>
              <a:off x="1716840" y="3521092"/>
              <a:ext cx="766928" cy="376800"/>
            </a:xfrm>
            <a:prstGeom prst="line">
              <a:avLst/>
            </a:prstGeom>
            <a:ln w="57150">
              <a:solidFill>
                <a:srgbClr val="C000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直線コネクタ 203"/>
            <p:cNvCxnSpPr/>
            <p:nvPr/>
          </p:nvCxnSpPr>
          <p:spPr>
            <a:xfrm flipV="1">
              <a:off x="4968596" y="3521092"/>
              <a:ext cx="3419828" cy="201868"/>
            </a:xfrm>
            <a:prstGeom prst="line">
              <a:avLst/>
            </a:prstGeom>
            <a:ln w="57150">
              <a:solidFill>
                <a:srgbClr val="C00000"/>
              </a:solidFill>
              <a:tailEnd type="arrow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直線コネクタ 204"/>
            <p:cNvCxnSpPr/>
            <p:nvPr/>
          </p:nvCxnSpPr>
          <p:spPr>
            <a:xfrm flipV="1">
              <a:off x="2643526" y="3458605"/>
              <a:ext cx="977472" cy="250887"/>
            </a:xfrm>
            <a:prstGeom prst="line">
              <a:avLst/>
            </a:prstGeom>
            <a:ln w="57150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直線コネクタ 205"/>
            <p:cNvCxnSpPr/>
            <p:nvPr/>
          </p:nvCxnSpPr>
          <p:spPr>
            <a:xfrm flipH="1" flipV="1">
              <a:off x="3839972" y="3589561"/>
              <a:ext cx="804036" cy="266796"/>
            </a:xfrm>
            <a:prstGeom prst="line">
              <a:avLst/>
            </a:prstGeom>
            <a:ln w="57150">
              <a:solidFill>
                <a:srgbClr val="C000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7" name="グループ化 206"/>
          <p:cNvGrpSpPr/>
          <p:nvPr/>
        </p:nvGrpSpPr>
        <p:grpSpPr>
          <a:xfrm>
            <a:off x="1064175" y="2319204"/>
            <a:ext cx="7407011" cy="887800"/>
            <a:chOff x="981413" y="2535228"/>
            <a:chExt cx="7407011" cy="887800"/>
          </a:xfrm>
        </p:grpSpPr>
        <p:cxnSp>
          <p:nvCxnSpPr>
            <p:cNvPr id="208" name="直線コネクタ 207"/>
            <p:cNvCxnSpPr/>
            <p:nvPr/>
          </p:nvCxnSpPr>
          <p:spPr>
            <a:xfrm flipV="1">
              <a:off x="2482323" y="2733864"/>
              <a:ext cx="161203" cy="230748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直線コネクタ 209"/>
            <p:cNvCxnSpPr/>
            <p:nvPr/>
          </p:nvCxnSpPr>
          <p:spPr>
            <a:xfrm flipV="1">
              <a:off x="4045549" y="2535228"/>
              <a:ext cx="297779" cy="75817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直線コネクタ 210"/>
            <p:cNvCxnSpPr/>
            <p:nvPr/>
          </p:nvCxnSpPr>
          <p:spPr>
            <a:xfrm flipV="1">
              <a:off x="4932056" y="2564888"/>
              <a:ext cx="230072" cy="214445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直線コネクタ 211"/>
            <p:cNvCxnSpPr/>
            <p:nvPr/>
          </p:nvCxnSpPr>
          <p:spPr>
            <a:xfrm flipV="1">
              <a:off x="981413" y="2964611"/>
              <a:ext cx="1545579" cy="458417"/>
            </a:xfrm>
            <a:prstGeom prst="line">
              <a:avLst/>
            </a:prstGeom>
            <a:ln w="57150">
              <a:gradFill>
                <a:gsLst>
                  <a:gs pos="0">
                    <a:srgbClr val="C00000">
                      <a:lumMod val="90000"/>
                      <a:lumOff val="10000"/>
                    </a:srgbClr>
                  </a:gs>
                  <a:gs pos="100000">
                    <a:srgbClr val="C00000"/>
                  </a:gs>
                </a:gsLst>
                <a:lin ang="5400000" scaled="0"/>
              </a:gra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直線コネクタ 212"/>
            <p:cNvCxnSpPr/>
            <p:nvPr/>
          </p:nvCxnSpPr>
          <p:spPr>
            <a:xfrm flipV="1">
              <a:off x="3640974" y="2600909"/>
              <a:ext cx="404575" cy="298269"/>
            </a:xfrm>
            <a:prstGeom prst="line">
              <a:avLst/>
            </a:prstGeom>
            <a:ln w="57150">
              <a:solidFill>
                <a:srgbClr val="C000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直線コネクタ 213"/>
            <p:cNvCxnSpPr/>
            <p:nvPr/>
          </p:nvCxnSpPr>
          <p:spPr>
            <a:xfrm>
              <a:off x="5162128" y="2564888"/>
              <a:ext cx="3226296" cy="268445"/>
            </a:xfrm>
            <a:prstGeom prst="line">
              <a:avLst/>
            </a:prstGeom>
            <a:ln w="57150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  <a:tailEnd type="arrow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直線コネクタ 214"/>
            <p:cNvCxnSpPr/>
            <p:nvPr/>
          </p:nvCxnSpPr>
          <p:spPr>
            <a:xfrm>
              <a:off x="2643526" y="2733864"/>
              <a:ext cx="977472" cy="186059"/>
            </a:xfrm>
            <a:prstGeom prst="line">
              <a:avLst/>
            </a:prstGeom>
            <a:ln w="57150">
              <a:solidFill>
                <a:srgbClr val="C000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直線コネクタ 215"/>
            <p:cNvCxnSpPr/>
            <p:nvPr/>
          </p:nvCxnSpPr>
          <p:spPr>
            <a:xfrm>
              <a:off x="4332024" y="2535228"/>
              <a:ext cx="583673" cy="244105"/>
            </a:xfrm>
            <a:prstGeom prst="line">
              <a:avLst/>
            </a:prstGeom>
            <a:ln w="57150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9" name="グループ化 218"/>
          <p:cNvGrpSpPr/>
          <p:nvPr/>
        </p:nvGrpSpPr>
        <p:grpSpPr>
          <a:xfrm>
            <a:off x="466994" y="1241818"/>
            <a:ext cx="8004192" cy="819030"/>
            <a:chOff x="384232" y="1457842"/>
            <a:chExt cx="8004192" cy="819030"/>
          </a:xfrm>
        </p:grpSpPr>
        <p:cxnSp>
          <p:nvCxnSpPr>
            <p:cNvPr id="220" name="直線コネクタ 219"/>
            <p:cNvCxnSpPr/>
            <p:nvPr/>
          </p:nvCxnSpPr>
          <p:spPr>
            <a:xfrm flipV="1">
              <a:off x="928633" y="1588814"/>
              <a:ext cx="216600" cy="184003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直線コネクタ 221"/>
            <p:cNvCxnSpPr/>
            <p:nvPr/>
          </p:nvCxnSpPr>
          <p:spPr>
            <a:xfrm>
              <a:off x="1695023" y="1825485"/>
              <a:ext cx="298591" cy="260515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直線コネクタ 222"/>
            <p:cNvCxnSpPr/>
            <p:nvPr/>
          </p:nvCxnSpPr>
          <p:spPr>
            <a:xfrm flipV="1">
              <a:off x="2526992" y="2116825"/>
              <a:ext cx="307276" cy="106115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直線コネクタ 223"/>
            <p:cNvCxnSpPr/>
            <p:nvPr/>
          </p:nvCxnSpPr>
          <p:spPr>
            <a:xfrm flipV="1">
              <a:off x="3501690" y="2044817"/>
              <a:ext cx="225986" cy="221668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直線コネクタ 225"/>
            <p:cNvCxnSpPr/>
            <p:nvPr/>
          </p:nvCxnSpPr>
          <p:spPr>
            <a:xfrm>
              <a:off x="4773239" y="1862832"/>
              <a:ext cx="308032" cy="92910"/>
            </a:xfrm>
            <a:prstGeom prst="line">
              <a:avLst/>
            </a:prstGeom>
            <a:ln w="101600" cmpd="tri">
              <a:solidFill>
                <a:srgbClr val="0066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直線コネクタ 226"/>
            <p:cNvCxnSpPr/>
            <p:nvPr/>
          </p:nvCxnSpPr>
          <p:spPr>
            <a:xfrm>
              <a:off x="384232" y="1628800"/>
              <a:ext cx="597181" cy="144016"/>
            </a:xfrm>
            <a:prstGeom prst="line">
              <a:avLst/>
            </a:prstGeom>
            <a:ln w="57150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直線コネクタ 227"/>
            <p:cNvCxnSpPr/>
            <p:nvPr/>
          </p:nvCxnSpPr>
          <p:spPr>
            <a:xfrm>
              <a:off x="1959407" y="2086000"/>
              <a:ext cx="597181" cy="144016"/>
            </a:xfrm>
            <a:prstGeom prst="line">
              <a:avLst/>
            </a:prstGeom>
            <a:ln w="57150">
              <a:solidFill>
                <a:srgbClr val="C00000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直線コネクタ 228"/>
            <p:cNvCxnSpPr/>
            <p:nvPr/>
          </p:nvCxnSpPr>
          <p:spPr>
            <a:xfrm>
              <a:off x="1140022" y="1588814"/>
              <a:ext cx="597181" cy="264394"/>
            </a:xfrm>
            <a:prstGeom prst="line">
              <a:avLst/>
            </a:prstGeom>
            <a:ln w="57150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直線コネクタ 229"/>
            <p:cNvCxnSpPr/>
            <p:nvPr/>
          </p:nvCxnSpPr>
          <p:spPr>
            <a:xfrm>
              <a:off x="2834268" y="2116833"/>
              <a:ext cx="662706" cy="160039"/>
            </a:xfrm>
            <a:prstGeom prst="line">
              <a:avLst/>
            </a:prstGeom>
            <a:ln w="57150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直線コネクタ 231"/>
            <p:cNvCxnSpPr/>
            <p:nvPr/>
          </p:nvCxnSpPr>
          <p:spPr>
            <a:xfrm flipV="1">
              <a:off x="3680561" y="1853208"/>
              <a:ext cx="1091136" cy="191611"/>
            </a:xfrm>
            <a:prstGeom prst="line">
              <a:avLst/>
            </a:prstGeom>
            <a:ln w="57150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直線コネクタ 234"/>
            <p:cNvCxnSpPr/>
            <p:nvPr/>
          </p:nvCxnSpPr>
          <p:spPr>
            <a:xfrm flipV="1">
              <a:off x="5076056" y="1457842"/>
              <a:ext cx="3312368" cy="512990"/>
            </a:xfrm>
            <a:prstGeom prst="line">
              <a:avLst/>
            </a:prstGeom>
            <a:ln w="57150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  <a:tailEnd type="arrow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6" name="円/楕円 235"/>
          <p:cNvSpPr/>
          <p:nvPr/>
        </p:nvSpPr>
        <p:spPr>
          <a:xfrm>
            <a:off x="531994" y="3321741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38" name="円/楕円 237"/>
          <p:cNvSpPr/>
          <p:nvPr/>
        </p:nvSpPr>
        <p:spPr>
          <a:xfrm>
            <a:off x="623653" y="1160760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39" name="円/楕円 238"/>
          <p:cNvSpPr/>
          <p:nvPr/>
        </p:nvSpPr>
        <p:spPr>
          <a:xfrm>
            <a:off x="218479" y="1646808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cxnSp>
        <p:nvCxnSpPr>
          <p:cNvPr id="5" name="直線コネクタ 4"/>
          <p:cNvCxnSpPr/>
          <p:nvPr/>
        </p:nvCxnSpPr>
        <p:spPr>
          <a:xfrm>
            <a:off x="858362" y="836712"/>
            <a:ext cx="98" cy="42087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1218402" y="836712"/>
            <a:ext cx="4382" cy="42087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5074896" y="836712"/>
            <a:ext cx="0" cy="42087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>
            <a:off x="7740352" y="692696"/>
            <a:ext cx="108012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7668344" y="303039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time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40" name="円/楕円 239"/>
          <p:cNvSpPr/>
          <p:nvPr/>
        </p:nvSpPr>
        <p:spPr>
          <a:xfrm>
            <a:off x="226282" y="1885627"/>
            <a:ext cx="108000" cy="108000"/>
          </a:xfrm>
          <a:prstGeom prst="ellipse">
            <a:avLst/>
          </a:prstGeom>
          <a:solidFill>
            <a:srgbClr val="00B05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42" name="円/楕円 241"/>
          <p:cNvSpPr/>
          <p:nvPr/>
        </p:nvSpPr>
        <p:spPr>
          <a:xfrm>
            <a:off x="226282" y="1016587"/>
            <a:ext cx="108000" cy="108000"/>
          </a:xfrm>
          <a:prstGeom prst="ellipse">
            <a:avLst/>
          </a:prstGeom>
          <a:solidFill>
            <a:srgbClr val="FF000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44" name="円/楕円 243"/>
          <p:cNvSpPr/>
          <p:nvPr/>
        </p:nvSpPr>
        <p:spPr>
          <a:xfrm>
            <a:off x="316672" y="3251068"/>
            <a:ext cx="108000" cy="108000"/>
          </a:xfrm>
          <a:prstGeom prst="ellipse">
            <a:avLst/>
          </a:prstGeom>
          <a:solidFill>
            <a:srgbClr val="0070C0"/>
          </a:solidFill>
          <a:ln w="127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0" name="角丸四角形 39"/>
          <p:cNvSpPr/>
          <p:nvPr/>
        </p:nvSpPr>
        <p:spPr>
          <a:xfrm>
            <a:off x="218479" y="5445224"/>
            <a:ext cx="3312810" cy="122413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 rot="21304964">
            <a:off x="3892121" y="5299793"/>
            <a:ext cx="5020222" cy="1153543"/>
            <a:chOff x="4223682" y="5299793"/>
            <a:chExt cx="5020222" cy="1153543"/>
          </a:xfrm>
        </p:grpSpPr>
        <p:sp>
          <p:nvSpPr>
            <p:cNvPr id="11" name="角丸四角形 10"/>
            <p:cNvSpPr/>
            <p:nvPr/>
          </p:nvSpPr>
          <p:spPr>
            <a:xfrm>
              <a:off x="4223682" y="5299793"/>
              <a:ext cx="5020222" cy="1153543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4" name="テキスト ボックス 3"/>
            <p:cNvSpPr txBox="1"/>
            <p:nvPr/>
          </p:nvSpPr>
          <p:spPr>
            <a:xfrm>
              <a:off x="4283968" y="5301208"/>
              <a:ext cx="4854214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Baryons behave like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Brownian pollens in water</a:t>
              </a:r>
              <a:endPara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942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TexTeXPicture" descr="&lt;?xml version=&quot;1.0&quot; encoding=&quot;utf-16&quot;?&gt;&#10;&lt;TeXTeX&gt;&#10;  &lt;preamble&gt;\documentclass{jarticle}&#10;\usepackage{amsmath}&#10;\pagestyle{empty}&lt;/preamble&gt;&#10;  &lt;body&gt;\begin{align*} &#10;\Delta\eta / \Delta\eta_{\rm drift}&#10;\end{align*}&lt;/body&gt;&#10;  &lt;fcolor&gt;FF000000&lt;/fcolor&gt;&#10;  &lt;bcolor&gt;FFFFFFFF&lt;/bcolor&gt;&#10;  &lt;transparent&gt;True&lt;/transparent&gt;&#10;  &lt;resolution&gt;1800&lt;/resolution&gt;&#10;  &lt;imageh&gt;250&lt;/imageh&gt;&#10;  &lt;imagew&gt;1156&lt;/imagew&gt;&#10;  &lt;scale&gt;50&lt;/scale&gt;&#10;  &lt;cursor&gt;50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990132"/>
            <a:ext cx="1467818" cy="317435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/>
          <a:srcRect l="9026" b="6057"/>
          <a:stretch/>
        </p:blipFill>
        <p:spPr>
          <a:xfrm>
            <a:off x="539552" y="970483"/>
            <a:ext cx="5219935" cy="394976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6287299" cy="584775"/>
          </a:xfrm>
        </p:spPr>
        <p:txBody>
          <a:bodyPr>
            <a:spAutoFit/>
          </a:bodyPr>
          <a:lstStyle/>
          <a:p>
            <a:r>
              <a:rPr kumimoji="1" lang="en-US" altLang="ja-JP" dirty="0" smtClean="0"/>
              <a:t> </a:t>
            </a:r>
            <a:r>
              <a:rPr lang="en-US" altLang="ja-JP" dirty="0" smtClean="0"/>
              <a:t>4</a:t>
            </a:r>
            <a:r>
              <a:rPr lang="en-US" altLang="ja-JP" baseline="30000" dirty="0" smtClean="0"/>
              <a:t>th</a:t>
            </a:r>
            <a:r>
              <a:rPr kumimoji="1" lang="en-US" altLang="ja-JP" dirty="0" smtClean="0"/>
              <a:t> order : w/ </a:t>
            </a:r>
            <a:r>
              <a:rPr lang="en-US" altLang="ja-JP" dirty="0" smtClean="0"/>
              <a:t>Critical Fluctuation  </a:t>
            </a:r>
            <a:endParaRPr kumimoji="1" lang="ja-JP" altLang="en-US" dirty="0"/>
          </a:p>
        </p:txBody>
      </p:sp>
      <p:cxnSp>
        <p:nvCxnSpPr>
          <p:cNvPr id="34" name="直線コネクタ 33"/>
          <p:cNvCxnSpPr/>
          <p:nvPr/>
        </p:nvCxnSpPr>
        <p:spPr>
          <a:xfrm>
            <a:off x="3851920" y="1340768"/>
            <a:ext cx="0" cy="3255846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2" name="四角形吹き出し 41"/>
          <p:cNvSpPr/>
          <p:nvPr/>
        </p:nvSpPr>
        <p:spPr>
          <a:xfrm>
            <a:off x="4104296" y="4445860"/>
            <a:ext cx="1751189" cy="902158"/>
          </a:xfrm>
          <a:prstGeom prst="wedgeRectCallout">
            <a:avLst>
              <a:gd name="adj1" fmla="val -63034"/>
              <a:gd name="adj2" fmla="val -103613"/>
            </a:avLst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047583" y="4938235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(rough estimate)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44" name="TexTeXPicture" descr="&lt;?xml version=&quot;1.0&quot; encoding=&quot;utf-16&quot;?&gt;&#10;&lt;TeXTeX&gt;&#10;  &lt;preamble&gt;\documentclass{jarticle}&#10;\usepackage{amsmath}&#10;\pagestyle{empty}&lt;/preamble&gt;&#10;  &lt;body&gt;\begin{align*} &#10;\Delta\eta=1.0&#10;\end{align*}&lt;/body&gt;&#10;  &lt;fcolor&gt;FF000000&lt;/fcolor&gt;&#10;  &lt;bcolor&gt;FFFFFFFF&lt;/bcolor&gt;&#10;  &lt;transparent&gt;True&lt;/transparent&gt;&#10;  &lt;resolution&gt;1800&lt;/resolution&gt;&#10;  &lt;imageh&gt;232&lt;/imageh&gt;&#10;  &lt;imagew&gt;969&lt;/imagew&gt;&#10;  &lt;scale&gt;50&lt;/scale&gt;&#10;  &lt;cursor&gt;30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852" y="4605592"/>
            <a:ext cx="1216879" cy="291347"/>
          </a:xfrm>
          <a:prstGeom prst="rect">
            <a:avLst/>
          </a:prstGeom>
        </p:spPr>
      </p:pic>
      <p:sp>
        <p:nvSpPr>
          <p:cNvPr id="31" name="角丸四角形 30"/>
          <p:cNvSpPr/>
          <p:nvPr/>
        </p:nvSpPr>
        <p:spPr>
          <a:xfrm>
            <a:off x="6228184" y="1216280"/>
            <a:ext cx="2808312" cy="4444968"/>
          </a:xfrm>
          <a:prstGeom prst="roundRect">
            <a:avLst>
              <a:gd name="adj" fmla="val 1365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438858" y="966266"/>
            <a:ext cx="229261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Initial Condition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48" name="TexTeXPicture" descr="&lt;?xml version=&quot;1.0&quot; encoding=&quot;utf-16&quot;?&gt;&#10;&lt;TeXTeX&gt;&#10;  &lt;preamble&gt;\documentclass{jarticle}&#10;\usepackage{amsmath}&#10;\pagestyle{empty}&lt;/preamble&gt;&#10;  &lt;body&gt;\begin{align*} &#10;b= \frac{ \langle Q_{\rm(net)}^2 Q_{\rm(tot)} \rangle_c }{&#10;\langle Q_{\rm(net)}\rangle}&#10;\end{align*}&lt;/body&gt;&#10;  &lt;fcolor&gt;FF000000&lt;/fcolor&gt;&#10;  &lt;bcolor&gt;FFFFFFFF&lt;/bcolor&gt;&#10;  &lt;transparent&gt;True&lt;/transparent&gt;&#10;  &lt;resolution&gt;1800&lt;/resolution&gt;&#10;  &lt;imageh&gt;687&lt;/imageh&gt;&#10;  &lt;imagew&gt;2014&lt;/imagew&gt;&#10;  &lt;scale&gt;50&lt;/scale&gt;&#10;  &lt;cursor&gt;48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9" y="2656440"/>
            <a:ext cx="2344829" cy="799850"/>
          </a:xfrm>
          <a:prstGeom prst="rect">
            <a:avLst/>
          </a:prstGeom>
        </p:spPr>
      </p:pic>
      <p:pic>
        <p:nvPicPr>
          <p:cNvPr id="49" name="TexTeXPicture" descr="&lt;?xml version=&quot;1.0&quot; encoding=&quot;utf-16&quot;?&gt;&#10;&lt;TeXTeX&gt;&#10;  &lt;preamble&gt;\documentclass{jarticle}&#10;\usepackage{amsmath}&#10;\pagestyle{empty}&lt;/preamble&gt;&#10;  &lt;body&gt;\begin{align*} &#10;c= \frac{ \langle Q_{\rm(tot)}^2 \rangle_c }{&#10;\langle Q_{\rm(tot)}\rangle}&#10;\end{align*}&lt;/body&gt;&#10;  &lt;fcolor&gt;FF000000&lt;/fcolor&gt;&#10;  &lt;bcolor&gt;FFFFFFFF&lt;/bcolor&gt;&#10;  &lt;transparent&gt;True&lt;/transparent&gt;&#10;  &lt;resolution&gt;1800&lt;/resolution&gt;&#10;  &lt;imageh&gt;687&lt;/imageh&gt;&#10;  &lt;imagew&gt;1375&lt;/imagew&gt;&#10;  &lt;scale&gt;50&lt;/scale&gt;&#10;  &lt;cursor&gt;80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615625"/>
            <a:ext cx="1600864" cy="799850"/>
          </a:xfrm>
          <a:prstGeom prst="rect">
            <a:avLst/>
          </a:prstGeom>
        </p:spPr>
      </p:pic>
      <p:pic>
        <p:nvPicPr>
          <p:cNvPr id="12" name="TexTeXPicture" descr="&lt;?xml version=&quot;1.0&quot; encoding=&quot;utf-16&quot;?&gt;&#10;&lt;TeXTeX&gt;&#10;  &lt;preamble&gt;\documentclass{jarticle}&#10;\usepackage{amsmath}&#10;\pagestyle{empty}&lt;/preamble&gt;&#10;  &lt;body&gt;\begin{align*} &#10;D_4 = \frac{ \langle Q_{\rm(net)}^4 \rangle_c }{&#10;\langle Q_{\rm(tot)}\rangle}=4&#10;\end{align*}&lt;/body&gt;&#10;  &lt;fcolor&gt;FF000000&lt;/fcolor&gt;&#10;  &lt;bcolor&gt;FFFFFFFF&lt;/bcolor&gt;&#10;  &lt;transparent&gt;True&lt;/transparent&gt;&#10;  &lt;resolution&gt;1800&lt;/resolution&gt;&#10;  &lt;imageh&gt;689&lt;/imageh&gt;&#10;  &lt;imagew&gt;2086&lt;/imagew&gt;&#10;  &lt;scale&gt;50&lt;/scale&gt;&#10;  &lt;cursor&gt;95&lt;/cursor&gt;&#10;&lt;/TeXTeX&gt;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053" y="1576321"/>
            <a:ext cx="2378527" cy="785620"/>
          </a:xfrm>
          <a:prstGeom prst="rect">
            <a:avLst/>
          </a:prstGeom>
        </p:spPr>
      </p:pic>
      <p:pic>
        <p:nvPicPr>
          <p:cNvPr id="14" name="TexTeXPicture" descr="&lt;?xml version=&quot;1.0&quot; encoding=&quot;utf-16&quot;?&gt;&#10;&lt;TeXTeX&gt;&#10;  &lt;preamble&gt;\documentclass{jarticle}&#10;\usepackage{amsmath}&#10;\pagestyle{empty}&lt;/preamble&gt;&#10;  &lt;body&gt;\begin{align*} &#10;D_2 = \frac{ \langle Q_{\rm(net)}^2 \rangle_c }{&#10;\langle Q_{\rm(tot)}\rangle}&#10;=1&#10;\end{align*}&lt;/body&gt;&#10;  &lt;fcolor&gt;FF000000&lt;/fcolor&gt;&#10;  &lt;bcolor&gt;FFFFFFFF&lt;/bcolor&gt;&#10;  &lt;transparent&gt;True&lt;/transparent&gt;&#10;  &lt;resolution&gt;1800&lt;/resolution&gt;&#10;  &lt;imageh&gt;687&lt;/imageh&gt;&#10;  &lt;imagew&gt;2073&lt;/imagew&gt;&#10;  &lt;scale&gt;50&lt;/scale&gt;&#10;  &lt;cursor&gt;96&lt;/cursor&gt;&#10;&lt;/TeXTeX&gt;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052" y="4672435"/>
            <a:ext cx="2363704" cy="783340"/>
          </a:xfrm>
          <a:prstGeom prst="rect">
            <a:avLst/>
          </a:prstGeom>
        </p:spPr>
      </p:pic>
      <p:pic>
        <p:nvPicPr>
          <p:cNvPr id="28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^4\rangle(\eta)/&#10;{\rm Skellam}&#10;\end{align*}&lt;/body&gt;&#10;  &lt;fcolor&gt;FF000000&lt;/fcolor&gt;&#10;  &lt;bcolor&gt;FFFFFFFF&lt;/bcolor&gt;&#10;  &lt;transparent&gt;True&lt;/transparent&gt;&#10;  &lt;resolution&gt;1800&lt;/resolution&gt;&#10;  &lt;imageh&gt;284&lt;/imageh&gt;&#10;  &lt;imagew&gt;1915&lt;/imagew&gt;&#10;  &lt;scale&gt;50&lt;/scale&gt;&#10;  &lt;cursor&gt;62&lt;/cursor&gt;&#10;&lt;/TeXTeX&gt;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42726" y="2714103"/>
            <a:ext cx="2315709" cy="343427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39552" y="5912147"/>
            <a:ext cx="8061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Higher order 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cumulants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can behave non-monotonically.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426011" y="119731"/>
            <a:ext cx="16385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MK+ (2014)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MK (2015)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06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4559261" cy="584775"/>
          </a:xfrm>
        </p:spPr>
        <p:txBody>
          <a:bodyPr/>
          <a:lstStyle/>
          <a:p>
            <a:r>
              <a:rPr kumimoji="1" lang="en-US" altLang="ja-JP" dirty="0" smtClean="0"/>
              <a:t> Rapidity Window Dep.  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53752" y="1607773"/>
            <a:ext cx="3921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STAR Collab. 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(X. Luo, CPOD2014)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99" y="1989991"/>
            <a:ext cx="3960440" cy="3095193"/>
          </a:xfrm>
          <a:prstGeom prst="rect">
            <a:avLst/>
          </a:prstGeom>
        </p:spPr>
      </p:pic>
      <p:sp>
        <p:nvSpPr>
          <p:cNvPr id="19" name="角丸四角形 18"/>
          <p:cNvSpPr/>
          <p:nvPr/>
        </p:nvSpPr>
        <p:spPr>
          <a:xfrm>
            <a:off x="5508104" y="137885"/>
            <a:ext cx="3528392" cy="151216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3"/>
          <a:srcRect l="9026" b="6057"/>
          <a:stretch/>
        </p:blipFill>
        <p:spPr>
          <a:xfrm>
            <a:off x="4824548" y="1700808"/>
            <a:ext cx="4303080" cy="3162551"/>
          </a:xfrm>
          <a:prstGeom prst="rect">
            <a:avLst/>
          </a:prstGeom>
        </p:spPr>
      </p:pic>
      <p:pic>
        <p:nvPicPr>
          <p:cNvPr id="23" name="TexTeXPicture" descr="&lt;?xml version=&quot;1.0&quot; encoding=&quot;utf-16&quot;?&gt;&#10;&lt;TeXTeX&gt;&#10;  &lt;preamble&gt;\documentclass{jarticle}&#10;\usepackage{amsmath}&#10;\pagestyle{empty}&lt;/preamble&gt;&#10;  &lt;body&gt;\begin{align*} &#10;\Delta\eta / \Delta\eta_{\rm drift}&#10;\end{align*}&lt;/body&gt;&#10;  &lt;fcolor&gt;FF000000&lt;/fcolor&gt;&#10;  &lt;bcolor&gt;FFFFFFFF&lt;/bcolor&gt;&#10;  &lt;transparent&gt;True&lt;/transparent&gt;&#10;  &lt;resolution&gt;1800&lt;/resolution&gt;&#10;  &lt;imageh&gt;250&lt;/imageh&gt;&#10;  &lt;imagew&gt;1156&lt;/imagew&gt;&#10;  &lt;scale&gt;50&lt;/scale&gt;&#10;  &lt;cursor&gt;50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941" y="4863359"/>
            <a:ext cx="1467818" cy="317435"/>
          </a:xfrm>
          <a:prstGeom prst="rect">
            <a:avLst/>
          </a:prstGeom>
        </p:spPr>
      </p:pic>
      <p:pic>
        <p:nvPicPr>
          <p:cNvPr id="24" name="TexTeXPicture" descr="&lt;?xml version=&quot;1.0&quot; encoding=&quot;utf-16&quot;?&gt;&#10;&lt;TeXTeX&gt;&#10;  &lt;preamble&gt;\documentclass{jarticle}&#10;\usepackage{amsmath}&#10;\pagestyle{empty}&lt;/preamble&gt;&#10;  &lt;body&gt;\begin{align*} &#10;b= \frac{ \langle Q_{\rm(net)}^2 Q_{\rm(tot)} \rangle_c }{&#10;\langle Q_{\rm(net)}\rangle}&#10;\end{align*}&lt;/body&gt;&#10;  &lt;fcolor&gt;FF000000&lt;/fcolor&gt;&#10;  &lt;bcolor&gt;FFFFFFFF&lt;/bcolor&gt;&#10;  &lt;transparent&gt;True&lt;/transparent&gt;&#10;  &lt;resolution&gt;1800&lt;/resolution&gt;&#10;  &lt;imageh&gt;687&lt;/imageh&gt;&#10;  &lt;imagew&gt;2014&lt;/imagew&gt;&#10;  &lt;scale&gt;50&lt;/scale&gt;&#10;  &lt;cursor&gt;48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777" y="370044"/>
            <a:ext cx="1503272" cy="512785"/>
          </a:xfrm>
          <a:prstGeom prst="rect">
            <a:avLst/>
          </a:prstGeom>
        </p:spPr>
      </p:pic>
      <p:pic>
        <p:nvPicPr>
          <p:cNvPr id="25" name="TexTeXPicture" descr="&lt;?xml version=&quot;1.0&quot; encoding=&quot;utf-16&quot;?&gt;&#10;&lt;TeXTeX&gt;&#10;  &lt;preamble&gt;\documentclass{jarticle}&#10;\usepackage{amsmath}&#10;\pagestyle{empty}&lt;/preamble&gt;&#10;  &lt;body&gt;\begin{align*} &#10;c= \frac{ \langle Q_{\rm(tot)}^2 \rangle_c }{&#10;\langle Q_{\rm(tot)}\rangle}&#10;\end{align*}&lt;/body&gt;&#10;  &lt;fcolor&gt;FF000000&lt;/fcolor&gt;&#10;  &lt;bcolor&gt;FFFFFFFF&lt;/bcolor&gt;&#10;  &lt;transparent&gt;True&lt;/transparent&gt;&#10;  &lt;resolution&gt;1800&lt;/resolution&gt;&#10;  &lt;imageh&gt;687&lt;/imageh&gt;&#10;  &lt;imagew&gt;1375&lt;/imagew&gt;&#10;  &lt;scale&gt;50&lt;/scale&gt;&#10;  &lt;cursor&gt;80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375" y="1039593"/>
            <a:ext cx="1032316" cy="515783"/>
          </a:xfrm>
          <a:prstGeom prst="rect">
            <a:avLst/>
          </a:prstGeom>
        </p:spPr>
      </p:pic>
      <p:pic>
        <p:nvPicPr>
          <p:cNvPr id="26" name="TexTeXPicture" descr="&lt;?xml version=&quot;1.0&quot; encoding=&quot;utf-16&quot;?&gt;&#10;&lt;TeXTeX&gt;&#10;  &lt;preamble&gt;\documentclass{jarticle}&#10;\usepackage{amsmath}&#10;\pagestyle{empty}&lt;/preamble&gt;&#10;  &lt;body&gt;\begin{align*} &#10;D_4 = \frac{ \langle Q_{\rm(net)}^4 \rangle_c }{&#10;\langle Q_{\rm(tot)}\rangle}&#10;\end{align*}&lt;/body&gt;&#10;  &lt;fcolor&gt;FF000000&lt;/fcolor&gt;&#10;  &lt;bcolor&gt;FFFFFFFF&lt;/bcolor&gt;&#10;  &lt;transparent&gt;True&lt;/transparent&gt;&#10;  &lt;resolution&gt;1800&lt;/resolution&gt;&#10;  &lt;imageh&gt;686&lt;/imageh&gt;&#10;  &lt;imagew&gt;1608&lt;/imagew&gt;&#10;  &lt;scale&gt;50&lt;/scale&gt;&#10;  &lt;cursor&gt;93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693" y="370045"/>
            <a:ext cx="1212495" cy="517271"/>
          </a:xfrm>
          <a:prstGeom prst="rect">
            <a:avLst/>
          </a:prstGeom>
        </p:spPr>
      </p:pic>
      <p:pic>
        <p:nvPicPr>
          <p:cNvPr id="27" name="TexTeXPicture" descr="&lt;?xml version=&quot;1.0&quot; encoding=&quot;utf-16&quot;?&gt;&#10;&lt;TeXTeX&gt;&#10;  &lt;preamble&gt;\documentclass{jarticle}&#10;\usepackage{amsmath}&#10;\pagestyle{empty}&lt;/preamble&gt;&#10;  &lt;body&gt;\begin{align*} &#10;D_2 = \frac{ \langle Q_{\rm(net)}^2 \rangle_c }{&#10;\langle Q_{\rm(tot)}\rangle}&#10;\end{align*}&lt;/body&gt;&#10;  &lt;fcolor&gt;FF000000&lt;/fcolor&gt;&#10;  &lt;bcolor&gt;FFFFFFFF&lt;/bcolor&gt;&#10;  &lt;transparent&gt;True&lt;/transparent&gt;&#10;  &lt;resolution&gt;1800&lt;/resolution&gt;&#10;  &lt;imageh&gt;685&lt;/imageh&gt;&#10;  &lt;imagew&gt;1608&lt;/imagew&gt;&#10;  &lt;scale&gt;50&lt;/scale&gt;&#10;  &lt;cursor&gt;93&lt;/cursor&gt;&#10;&lt;/TeXTeX&gt;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693" y="1039593"/>
            <a:ext cx="1210772" cy="515783"/>
          </a:xfrm>
          <a:prstGeom prst="rect">
            <a:avLst/>
          </a:prstGeom>
        </p:spPr>
      </p:pic>
      <p:sp>
        <p:nvSpPr>
          <p:cNvPr id="28" name="テキスト ボックス 27"/>
          <p:cNvSpPr txBox="1"/>
          <p:nvPr/>
        </p:nvSpPr>
        <p:spPr>
          <a:xfrm>
            <a:off x="6402079" y="-27384"/>
            <a:ext cx="18774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Initial Conditions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825386" y="968047"/>
            <a:ext cx="3105337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4</a:t>
            </a:r>
            <a:r>
              <a:rPr kumimoji="1" lang="en-US" altLang="ja-JP" sz="2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th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-order </a:t>
            </a:r>
            <a:r>
              <a:rPr kumimoji="1" lang="en-US" altLang="ja-JP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cumulant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02310" y="5279603"/>
            <a:ext cx="8866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Different initial conditions give rise to different characteristic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/>
                <a:cs typeface="+mn-cs"/>
              </a:rPr>
              <a:t>Dh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 dependence.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  <a:sym typeface="Wingdings" panose="05000000000000000000" pitchFamily="2" charset="2"/>
              </a:rPr>
              <a:t> Study initial condition</a:t>
            </a: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Non-monotonic behaviors can appear in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/>
                <a:cs typeface="+mn-cs"/>
              </a:rPr>
              <a:t>Dh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+mn-cs"/>
              </a:rPr>
              <a:t>dependence.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+mn-cs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618144" y="6457890"/>
            <a:ext cx="55292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Finite volume effects: </a:t>
            </a: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Sakaida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+, PRC90 (2015)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004302" y="919548"/>
            <a:ext cx="1306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MK+, 2014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MK, 2015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1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5" descr="ev2_fron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0" y="908720"/>
            <a:ext cx="6624736" cy="511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4285147" cy="584775"/>
          </a:xfrm>
        </p:spPr>
        <p:txBody>
          <a:bodyPr/>
          <a:lstStyle/>
          <a:p>
            <a:r>
              <a:rPr kumimoji="1" lang="en-US" altLang="ja-JP" dirty="0" smtClean="0"/>
              <a:t> Efficiency Correction  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226885" y="2780928"/>
            <a:ext cx="46902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254000" sx="101000" sy="101000" algn="ctr" rotWithShape="0">
                    <a:prstClr val="black">
                      <a:alpha val="94000"/>
                    </a:prstClr>
                  </a:outerShdw>
                </a:effectLst>
                <a:uLnTx/>
                <a:uFillTx/>
                <a:latin typeface="Calibri"/>
                <a:ea typeface="ＭＳ Ｐゴシック"/>
                <a:cs typeface="+mn-cs"/>
              </a:rPr>
              <a:t>Experimental Detectors cannot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254000" sx="101000" sy="101000" algn="ctr" rotWithShape="0">
                    <a:prstClr val="black">
                      <a:alpha val="94000"/>
                    </a:prstClr>
                  </a:outerShdw>
                </a:effectLst>
                <a:uLnTx/>
                <a:uFillTx/>
                <a:latin typeface="Calibri"/>
                <a:ea typeface="ＭＳ Ｐゴシック"/>
                <a:cs typeface="+mn-cs"/>
              </a:rPr>
              <a:t>observe all particles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254000" sx="101000" sy="101000" algn="ctr" rotWithShape="0">
                  <a:prstClr val="black">
                    <a:alpha val="94000"/>
                  </a:prstClr>
                </a:outerShdw>
              </a:effectLst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2411315" y="4474213"/>
            <a:ext cx="4320480" cy="1206313"/>
            <a:chOff x="2411315" y="4474213"/>
            <a:chExt cx="4320480" cy="1206313"/>
          </a:xfrm>
        </p:grpSpPr>
        <p:sp>
          <p:nvSpPr>
            <p:cNvPr id="7" name="角丸四角形 6"/>
            <p:cNvSpPr/>
            <p:nvPr/>
          </p:nvSpPr>
          <p:spPr>
            <a:xfrm>
              <a:off x="2411315" y="4474213"/>
              <a:ext cx="4320480" cy="1206313"/>
            </a:xfrm>
            <a:prstGeom prst="roundRect">
              <a:avLst/>
            </a:prstGeom>
            <a:solidFill>
              <a:schemeClr val="tx1">
                <a:alpha val="4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3" name="テキスト ボックス 2"/>
            <p:cNvSpPr txBox="1"/>
            <p:nvPr/>
          </p:nvSpPr>
          <p:spPr>
            <a:xfrm>
              <a:off x="2491112" y="4563125"/>
              <a:ext cx="416178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Efficiency </a:t>
              </a:r>
              <a:r>
                <a:rPr kumimoji="1" lang="en-US" altLang="ja-JP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ymbol" panose="05050102010706020507" pitchFamily="18" charset="2"/>
                  <a:ea typeface="ＭＳ Ｐゴシック"/>
                  <a:cs typeface="+mn-cs"/>
                </a:rPr>
                <a:t>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probability to observe a particle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</p:grpSp>
      <p:sp>
        <p:nvSpPr>
          <p:cNvPr id="5" name="テキスト ボックス 4"/>
          <p:cNvSpPr txBox="1"/>
          <p:nvPr/>
        </p:nvSpPr>
        <p:spPr>
          <a:xfrm>
            <a:off x="565872" y="6165304"/>
            <a:ext cx="8012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Efficiency correction is indispensable in experimental analyses!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29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4490332" cy="584775"/>
          </a:xfrm>
        </p:spPr>
        <p:txBody>
          <a:bodyPr/>
          <a:lstStyle/>
          <a:p>
            <a:r>
              <a:rPr kumimoji="1" lang="en-US" altLang="ja-JP" dirty="0" smtClean="0"/>
              <a:t> Slot Machine Analogy  </a:t>
            </a:r>
            <a:endParaRPr kumimoji="1" lang="ja-JP" altLang="en-US" dirty="0"/>
          </a:p>
        </p:txBody>
      </p:sp>
      <p:pic>
        <p:nvPicPr>
          <p:cNvPr id="4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7" b="10450"/>
          <a:stretch/>
        </p:blipFill>
        <p:spPr bwMode="auto">
          <a:xfrm>
            <a:off x="1259632" y="1173083"/>
            <a:ext cx="2076821" cy="2399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581128"/>
            <a:ext cx="2989596" cy="1526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テキスト ボックス 50"/>
          <p:cNvSpPr txBox="1"/>
          <p:nvPr/>
        </p:nvSpPr>
        <p:spPr>
          <a:xfrm>
            <a:off x="7619415" y="2916233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</a:t>
            </a:r>
            <a:endParaRPr kumimoji="1" lang="ja-JP" alt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2" name="正方形/長方形 51"/>
          <p:cNvSpPr/>
          <p:nvPr/>
        </p:nvSpPr>
        <p:spPr>
          <a:xfrm>
            <a:off x="5387167" y="2416534"/>
            <a:ext cx="144016" cy="792088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5531183" y="3010600"/>
            <a:ext cx="144016" cy="198022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4" name="正方形/長方形 53"/>
          <p:cNvSpPr/>
          <p:nvPr/>
        </p:nvSpPr>
        <p:spPr>
          <a:xfrm>
            <a:off x="5675199" y="2812578"/>
            <a:ext cx="144016" cy="396044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5" name="正方形/長方形 54"/>
          <p:cNvSpPr/>
          <p:nvPr/>
        </p:nvSpPr>
        <p:spPr>
          <a:xfrm>
            <a:off x="5819215" y="2488542"/>
            <a:ext cx="144016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6" name="正方形/長方形 55"/>
          <p:cNvSpPr/>
          <p:nvPr/>
        </p:nvSpPr>
        <p:spPr>
          <a:xfrm>
            <a:off x="5963230" y="2416534"/>
            <a:ext cx="144017" cy="792088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7" name="正方形/長方形 56"/>
          <p:cNvSpPr/>
          <p:nvPr/>
        </p:nvSpPr>
        <p:spPr>
          <a:xfrm>
            <a:off x="6107247" y="2200510"/>
            <a:ext cx="144016" cy="1008112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8" name="正方形/長方形 57"/>
          <p:cNvSpPr/>
          <p:nvPr/>
        </p:nvSpPr>
        <p:spPr>
          <a:xfrm>
            <a:off x="6251263" y="2056494"/>
            <a:ext cx="144016" cy="1152128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9" name="正方形/長方形 58"/>
          <p:cNvSpPr/>
          <p:nvPr/>
        </p:nvSpPr>
        <p:spPr>
          <a:xfrm>
            <a:off x="6395279" y="2056494"/>
            <a:ext cx="144016" cy="1152128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0" name="正方形/長方形 59"/>
          <p:cNvSpPr/>
          <p:nvPr/>
        </p:nvSpPr>
        <p:spPr>
          <a:xfrm>
            <a:off x="6539295" y="2272518"/>
            <a:ext cx="144016" cy="936104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1" name="正方形/長方形 60"/>
          <p:cNvSpPr/>
          <p:nvPr/>
        </p:nvSpPr>
        <p:spPr>
          <a:xfrm>
            <a:off x="6683311" y="2416534"/>
            <a:ext cx="144016" cy="792088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2" name="正方形/長方形 61"/>
          <p:cNvSpPr/>
          <p:nvPr/>
        </p:nvSpPr>
        <p:spPr>
          <a:xfrm>
            <a:off x="6827327" y="2488542"/>
            <a:ext cx="144016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3" name="正方形/長方形 62"/>
          <p:cNvSpPr/>
          <p:nvPr/>
        </p:nvSpPr>
        <p:spPr>
          <a:xfrm>
            <a:off x="6971343" y="2668562"/>
            <a:ext cx="144016" cy="54006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4" name="正方形/長方形 63"/>
          <p:cNvSpPr/>
          <p:nvPr/>
        </p:nvSpPr>
        <p:spPr>
          <a:xfrm>
            <a:off x="7115359" y="2920590"/>
            <a:ext cx="144016" cy="288032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5" name="正方形/長方形 64"/>
          <p:cNvSpPr/>
          <p:nvPr/>
        </p:nvSpPr>
        <p:spPr>
          <a:xfrm>
            <a:off x="7259375" y="3017596"/>
            <a:ext cx="144016" cy="191025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4644008" y="1188041"/>
            <a:ext cx="1369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</a:t>
            </a: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 (</a:t>
            </a:r>
            <a:r>
              <a:rPr kumimoji="1" lang="en-US" altLang="ja-JP" sz="3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</a:t>
            </a: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)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7634636" y="5737610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</a:t>
            </a:r>
            <a:endParaRPr kumimoji="1" lang="ja-JP" alt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8" name="正方形/長方形 67"/>
          <p:cNvSpPr/>
          <p:nvPr/>
        </p:nvSpPr>
        <p:spPr>
          <a:xfrm>
            <a:off x="5402388" y="5237911"/>
            <a:ext cx="144016" cy="792088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9" name="正方形/長方形 68"/>
          <p:cNvSpPr/>
          <p:nvPr/>
        </p:nvSpPr>
        <p:spPr>
          <a:xfrm>
            <a:off x="5546404" y="5669959"/>
            <a:ext cx="144016" cy="36004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0" name="正方形/長方形 69"/>
          <p:cNvSpPr/>
          <p:nvPr/>
        </p:nvSpPr>
        <p:spPr>
          <a:xfrm>
            <a:off x="5690420" y="5489939"/>
            <a:ext cx="128795" cy="54006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1" name="正方形/長方形 70"/>
          <p:cNvSpPr/>
          <p:nvPr/>
        </p:nvSpPr>
        <p:spPr>
          <a:xfrm>
            <a:off x="5834436" y="5309919"/>
            <a:ext cx="144016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2" name="正方形/長方形 71"/>
          <p:cNvSpPr/>
          <p:nvPr/>
        </p:nvSpPr>
        <p:spPr>
          <a:xfrm>
            <a:off x="5978452" y="5237911"/>
            <a:ext cx="144016" cy="792088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3" name="正方形/長方形 72"/>
          <p:cNvSpPr/>
          <p:nvPr/>
        </p:nvSpPr>
        <p:spPr>
          <a:xfrm>
            <a:off x="6122468" y="5489939"/>
            <a:ext cx="128795" cy="54006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4" name="正方形/長方形 73"/>
          <p:cNvSpPr/>
          <p:nvPr/>
        </p:nvSpPr>
        <p:spPr>
          <a:xfrm>
            <a:off x="6266484" y="5309919"/>
            <a:ext cx="144016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5" name="正方形/長方形 74"/>
          <p:cNvSpPr/>
          <p:nvPr/>
        </p:nvSpPr>
        <p:spPr>
          <a:xfrm>
            <a:off x="6410500" y="5561947"/>
            <a:ext cx="144016" cy="468052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6" name="正方形/長方形 75"/>
          <p:cNvSpPr/>
          <p:nvPr/>
        </p:nvSpPr>
        <p:spPr>
          <a:xfrm>
            <a:off x="6554516" y="5795973"/>
            <a:ext cx="144016" cy="234026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7" name="正方形/長方形 76"/>
          <p:cNvSpPr/>
          <p:nvPr/>
        </p:nvSpPr>
        <p:spPr>
          <a:xfrm>
            <a:off x="6698532" y="5669959"/>
            <a:ext cx="144016" cy="36004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8" name="正方形/長方形 77"/>
          <p:cNvSpPr/>
          <p:nvPr/>
        </p:nvSpPr>
        <p:spPr>
          <a:xfrm>
            <a:off x="6842548" y="5849979"/>
            <a:ext cx="144016" cy="18002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9" name="正方形/長方形 78"/>
          <p:cNvSpPr/>
          <p:nvPr/>
        </p:nvSpPr>
        <p:spPr>
          <a:xfrm>
            <a:off x="7125989" y="5930988"/>
            <a:ext cx="144016" cy="9901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4644008" y="3933056"/>
            <a:ext cx="13540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  </a:t>
            </a: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(</a:t>
            </a:r>
            <a:r>
              <a:rPr kumimoji="1" lang="en-US" altLang="ja-JP" sz="3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</a:t>
            </a: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)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" name="下矢印 80"/>
          <p:cNvSpPr/>
          <p:nvPr/>
        </p:nvSpPr>
        <p:spPr>
          <a:xfrm>
            <a:off x="1619672" y="3789040"/>
            <a:ext cx="1584176" cy="584775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2" name="円/楕円 52"/>
          <p:cNvSpPr/>
          <p:nvPr/>
        </p:nvSpPr>
        <p:spPr>
          <a:xfrm>
            <a:off x="6588224" y="690955"/>
            <a:ext cx="489653" cy="457934"/>
          </a:xfrm>
          <a:prstGeom prst="ellipse">
            <a:avLst/>
          </a:prstGeom>
          <a:gradFill flip="none"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5400000" scaled="0"/>
            <a:tileRect r="-100000" b="-100000"/>
          </a:gra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7116282" y="574438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=     +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8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579940" y="658084"/>
            <a:ext cx="520452" cy="538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8444036" y="658084"/>
            <a:ext cx="520452" cy="538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988827" y="4251806"/>
            <a:ext cx="297080" cy="307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8027194" y="6031171"/>
            <a:ext cx="297080" cy="307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" name="円/楕円 59"/>
          <p:cNvSpPr/>
          <p:nvPr/>
        </p:nvSpPr>
        <p:spPr>
          <a:xfrm>
            <a:off x="7993445" y="3275563"/>
            <a:ext cx="244826" cy="228967"/>
          </a:xfrm>
          <a:prstGeom prst="ellipse">
            <a:avLst/>
          </a:prstGeom>
          <a:gradFill flip="none"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5400000" scaled="0"/>
            <a:tileRect r="-100000" b="-100000"/>
          </a:gra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89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5" b="16137"/>
          <a:stretch/>
        </p:blipFill>
        <p:spPr bwMode="auto">
          <a:xfrm>
            <a:off x="5002344" y="1531034"/>
            <a:ext cx="276857" cy="332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0" name="直線矢印コネクタ 89"/>
          <p:cNvCxnSpPr/>
          <p:nvPr/>
        </p:nvCxnSpPr>
        <p:spPr>
          <a:xfrm flipV="1">
            <a:off x="5387167" y="1840470"/>
            <a:ext cx="0" cy="1656184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91" name="直線矢印コネクタ 90"/>
          <p:cNvCxnSpPr/>
          <p:nvPr/>
        </p:nvCxnSpPr>
        <p:spPr>
          <a:xfrm>
            <a:off x="5171143" y="3208622"/>
            <a:ext cx="2448272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92" name="直線矢印コネクタ 91"/>
          <p:cNvCxnSpPr/>
          <p:nvPr/>
        </p:nvCxnSpPr>
        <p:spPr>
          <a:xfrm flipV="1">
            <a:off x="5402388" y="4661847"/>
            <a:ext cx="0" cy="1656184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93" name="直線矢印コネクタ 92"/>
          <p:cNvCxnSpPr/>
          <p:nvPr/>
        </p:nvCxnSpPr>
        <p:spPr>
          <a:xfrm>
            <a:off x="5186364" y="6029999"/>
            <a:ext cx="2448272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27464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4490332" cy="584775"/>
          </a:xfrm>
        </p:spPr>
        <p:txBody>
          <a:bodyPr/>
          <a:lstStyle/>
          <a:p>
            <a:r>
              <a:rPr kumimoji="1" lang="en-US" altLang="ja-JP" dirty="0" smtClean="0"/>
              <a:t> Slot Machine Analogy  </a:t>
            </a:r>
            <a:endParaRPr kumimoji="1" lang="ja-JP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7" b="10450"/>
          <a:stretch/>
        </p:blipFill>
        <p:spPr bwMode="auto">
          <a:xfrm>
            <a:off x="107504" y="1252518"/>
            <a:ext cx="1513860" cy="1749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4383013" y="2552671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</a:t>
            </a:r>
            <a:endParaRPr kumimoji="1" lang="ja-JP" alt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4022973" y="1500370"/>
            <a:ext cx="144016" cy="134469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円/楕円 19"/>
          <p:cNvSpPr/>
          <p:nvPr/>
        </p:nvSpPr>
        <p:spPr>
          <a:xfrm>
            <a:off x="4757043" y="2912001"/>
            <a:ext cx="244826" cy="228967"/>
          </a:xfrm>
          <a:prstGeom prst="ellipse">
            <a:avLst/>
          </a:prstGeom>
          <a:gradFill flip="none"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5400000" scaled="0"/>
            <a:tileRect r="-100000" b="-100000"/>
          </a:gra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 flipV="1">
            <a:off x="2150765" y="1476908"/>
            <a:ext cx="0" cy="1656184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9" name="直線矢印コネクタ 8"/>
          <p:cNvCxnSpPr/>
          <p:nvPr/>
        </p:nvCxnSpPr>
        <p:spPr>
          <a:xfrm>
            <a:off x="1934741" y="2845060"/>
            <a:ext cx="2448272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10" name="テキスト ボックス 9"/>
          <p:cNvSpPr txBox="1"/>
          <p:nvPr/>
        </p:nvSpPr>
        <p:spPr>
          <a:xfrm>
            <a:off x="2015271" y="879103"/>
            <a:ext cx="2340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Fixed # of coins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140802" y="2560547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</a:t>
            </a:r>
            <a:endParaRPr kumimoji="1" lang="ja-JP" alt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5908554" y="2132856"/>
            <a:ext cx="144016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6052570" y="2132856"/>
            <a:ext cx="144016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6196586" y="2132856"/>
            <a:ext cx="144016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6340602" y="2132856"/>
            <a:ext cx="144016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6484617" y="2132856"/>
            <a:ext cx="144017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6628634" y="2132856"/>
            <a:ext cx="144016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6772650" y="2132856"/>
            <a:ext cx="144016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6916666" y="2132856"/>
            <a:ext cx="144016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7060682" y="2132856"/>
            <a:ext cx="144016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7204698" y="2132856"/>
            <a:ext cx="144016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7348714" y="2132856"/>
            <a:ext cx="144016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7492730" y="2132856"/>
            <a:ext cx="144016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7636746" y="2132856"/>
            <a:ext cx="144016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7780762" y="2132856"/>
            <a:ext cx="144016" cy="720079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26" name="直線矢印コネクタ 25"/>
          <p:cNvCxnSpPr/>
          <p:nvPr/>
        </p:nvCxnSpPr>
        <p:spPr>
          <a:xfrm flipV="1">
            <a:off x="5908554" y="1484784"/>
            <a:ext cx="0" cy="1656184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27" name="直線矢印コネクタ 26"/>
          <p:cNvCxnSpPr/>
          <p:nvPr/>
        </p:nvCxnSpPr>
        <p:spPr>
          <a:xfrm>
            <a:off x="5692530" y="2852936"/>
            <a:ext cx="2448272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28" name="テキスト ボックス 27"/>
          <p:cNvSpPr txBox="1"/>
          <p:nvPr/>
        </p:nvSpPr>
        <p:spPr>
          <a:xfrm>
            <a:off x="5527837" y="908720"/>
            <a:ext cx="3148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Constant probabilities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383013" y="5288975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</a:t>
            </a:r>
            <a:endParaRPr kumimoji="1" lang="ja-JP" alt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2438797" y="5482352"/>
            <a:ext cx="144016" cy="99012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2582813" y="5288974"/>
            <a:ext cx="144015" cy="29239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2726828" y="5005300"/>
            <a:ext cx="144017" cy="576064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2870845" y="4725144"/>
            <a:ext cx="144016" cy="85622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3014861" y="4429236"/>
            <a:ext cx="144016" cy="1152128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3158877" y="4429236"/>
            <a:ext cx="144016" cy="1152128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3302893" y="4725144"/>
            <a:ext cx="144016" cy="85622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3446909" y="5005300"/>
            <a:ext cx="144016" cy="576064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3590925" y="5288974"/>
            <a:ext cx="144016" cy="292389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3734941" y="5482352"/>
            <a:ext cx="144016" cy="99011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40" name="直線矢印コネクタ 39"/>
          <p:cNvCxnSpPr/>
          <p:nvPr/>
        </p:nvCxnSpPr>
        <p:spPr>
          <a:xfrm flipV="1">
            <a:off x="2150765" y="4213212"/>
            <a:ext cx="0" cy="1656184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41" name="直線矢印コネクタ 40"/>
          <p:cNvCxnSpPr/>
          <p:nvPr/>
        </p:nvCxnSpPr>
        <p:spPr>
          <a:xfrm>
            <a:off x="1934741" y="5581364"/>
            <a:ext cx="2448272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42" name="テキスト ボックス 41"/>
          <p:cNvSpPr txBox="1"/>
          <p:nvPr/>
        </p:nvSpPr>
        <p:spPr>
          <a:xfrm>
            <a:off x="8140802" y="5288975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</a:t>
            </a:r>
            <a:endParaRPr kumimoji="1" lang="ja-JP" alt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5908554" y="4861284"/>
            <a:ext cx="144016" cy="72008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6052570" y="4725144"/>
            <a:ext cx="144016" cy="85622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6196586" y="4725144"/>
            <a:ext cx="144016" cy="85622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6340602" y="4653136"/>
            <a:ext cx="144015" cy="928228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6484617" y="4581128"/>
            <a:ext cx="144017" cy="1000236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6628634" y="4581128"/>
            <a:ext cx="144016" cy="1000236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6772650" y="4653136"/>
            <a:ext cx="144016" cy="928228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0" name="正方形/長方形 49"/>
          <p:cNvSpPr/>
          <p:nvPr/>
        </p:nvSpPr>
        <p:spPr>
          <a:xfrm>
            <a:off x="6916666" y="4725144"/>
            <a:ext cx="144016" cy="85622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1" name="正方形/長方形 50"/>
          <p:cNvSpPr/>
          <p:nvPr/>
        </p:nvSpPr>
        <p:spPr>
          <a:xfrm>
            <a:off x="7060682" y="5005300"/>
            <a:ext cx="144016" cy="576064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2" name="正方形/長方形 51"/>
          <p:cNvSpPr/>
          <p:nvPr/>
        </p:nvSpPr>
        <p:spPr>
          <a:xfrm>
            <a:off x="7204698" y="5153254"/>
            <a:ext cx="144016" cy="42811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7348714" y="5293332"/>
            <a:ext cx="144016" cy="288032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4" name="正方形/長方形 53"/>
          <p:cNvSpPr/>
          <p:nvPr/>
        </p:nvSpPr>
        <p:spPr>
          <a:xfrm>
            <a:off x="7492730" y="5435168"/>
            <a:ext cx="144016" cy="146196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5" name="正方形/長方形 54"/>
          <p:cNvSpPr/>
          <p:nvPr/>
        </p:nvSpPr>
        <p:spPr>
          <a:xfrm>
            <a:off x="7636746" y="5482352"/>
            <a:ext cx="144016" cy="99012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56" name="直線矢印コネクタ 55"/>
          <p:cNvCxnSpPr/>
          <p:nvPr/>
        </p:nvCxnSpPr>
        <p:spPr>
          <a:xfrm flipV="1">
            <a:off x="5908554" y="4213212"/>
            <a:ext cx="0" cy="1656184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57" name="直線矢印コネクタ 56"/>
          <p:cNvCxnSpPr/>
          <p:nvPr/>
        </p:nvCxnSpPr>
        <p:spPr>
          <a:xfrm>
            <a:off x="5692530" y="5581364"/>
            <a:ext cx="2448272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pic>
        <p:nvPicPr>
          <p:cNvPr id="58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51520" y="4365103"/>
            <a:ext cx="1224136" cy="1266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" name="下矢印 58"/>
          <p:cNvSpPr/>
          <p:nvPr/>
        </p:nvSpPr>
        <p:spPr>
          <a:xfrm>
            <a:off x="2438798" y="3429000"/>
            <a:ext cx="1368152" cy="576064"/>
          </a:xfrm>
          <a:prstGeom prst="downArrow">
            <a:avLst/>
          </a:pr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0" name="下矢印 59"/>
          <p:cNvSpPr/>
          <p:nvPr/>
        </p:nvSpPr>
        <p:spPr>
          <a:xfrm>
            <a:off x="6383394" y="3429000"/>
            <a:ext cx="1368152" cy="576064"/>
          </a:xfrm>
          <a:prstGeom prst="downArrow">
            <a:avLst/>
          </a:prstGeom>
          <a:noFill/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61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8523392" y="5581364"/>
            <a:ext cx="297080" cy="307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757043" y="5581362"/>
            <a:ext cx="297080" cy="307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" name="円/楕円 86"/>
          <p:cNvSpPr/>
          <p:nvPr/>
        </p:nvSpPr>
        <p:spPr>
          <a:xfrm>
            <a:off x="8530755" y="2924944"/>
            <a:ext cx="244826" cy="228967"/>
          </a:xfrm>
          <a:prstGeom prst="ellipse">
            <a:avLst/>
          </a:prstGeom>
          <a:gradFill flip="none"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5400000" scaled="0"/>
            <a:tileRect r="-100000" b="-100000"/>
          </a:gra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50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5008073" y="4169382"/>
            <a:ext cx="3920839" cy="2449487"/>
          </a:xfrm>
          <a:prstGeom prst="roundRect">
            <a:avLst/>
          </a:prstGeom>
          <a:solidFill>
            <a:srgbClr val="FFCCCC"/>
          </a:solidFill>
          <a:ln w="1270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536536" y="4412256"/>
            <a:ext cx="3186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Heavy-Ion Collisions</a:t>
            </a:r>
            <a:endParaRPr lang="ja-JP" altLang="en-US" sz="2800" b="1" dirty="0">
              <a:solidFill>
                <a:srgbClr val="FF0000"/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6" name="円/楕円 5"/>
          <p:cNvSpPr>
            <a:spLocks noChangeAspect="1"/>
          </p:cNvSpPr>
          <p:nvPr/>
        </p:nvSpPr>
        <p:spPr>
          <a:xfrm>
            <a:off x="7949093" y="570562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円/楕円 6"/>
          <p:cNvSpPr>
            <a:spLocks noChangeAspect="1"/>
          </p:cNvSpPr>
          <p:nvPr/>
        </p:nvSpPr>
        <p:spPr>
          <a:xfrm>
            <a:off x="8037993" y="584962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円/楕円 7"/>
          <p:cNvSpPr>
            <a:spLocks noChangeAspect="1"/>
          </p:cNvSpPr>
          <p:nvPr/>
        </p:nvSpPr>
        <p:spPr>
          <a:xfrm>
            <a:off x="8190699" y="597805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円/楕円 8"/>
          <p:cNvSpPr>
            <a:spLocks noChangeAspect="1"/>
          </p:cNvSpPr>
          <p:nvPr/>
        </p:nvSpPr>
        <p:spPr>
          <a:xfrm>
            <a:off x="8093093" y="570562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円/楕円 9"/>
          <p:cNvSpPr>
            <a:spLocks noChangeAspect="1"/>
          </p:cNvSpPr>
          <p:nvPr/>
        </p:nvSpPr>
        <p:spPr>
          <a:xfrm>
            <a:off x="8258193" y="585802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円/楕円 10"/>
          <p:cNvSpPr>
            <a:spLocks noChangeAspect="1"/>
          </p:cNvSpPr>
          <p:nvPr/>
        </p:nvSpPr>
        <p:spPr>
          <a:xfrm>
            <a:off x="8305042" y="597930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" name="円/楕円 11"/>
          <p:cNvSpPr>
            <a:spLocks noChangeAspect="1"/>
          </p:cNvSpPr>
          <p:nvPr/>
        </p:nvSpPr>
        <p:spPr>
          <a:xfrm>
            <a:off x="8320212" y="581972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円/楕円 12"/>
          <p:cNvSpPr>
            <a:spLocks noChangeAspect="1"/>
          </p:cNvSpPr>
          <p:nvPr/>
        </p:nvSpPr>
        <p:spPr>
          <a:xfrm>
            <a:off x="8145269" y="585657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" name="円/楕円 13"/>
          <p:cNvSpPr>
            <a:spLocks noChangeAspect="1"/>
          </p:cNvSpPr>
          <p:nvPr/>
        </p:nvSpPr>
        <p:spPr>
          <a:xfrm>
            <a:off x="8164319" y="608380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円/楕円 14"/>
          <p:cNvSpPr>
            <a:spLocks noChangeAspect="1"/>
          </p:cNvSpPr>
          <p:nvPr/>
        </p:nvSpPr>
        <p:spPr>
          <a:xfrm>
            <a:off x="7958172" y="55784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円/楕円 15"/>
          <p:cNvSpPr>
            <a:spLocks noChangeAspect="1"/>
          </p:cNvSpPr>
          <p:nvPr/>
        </p:nvSpPr>
        <p:spPr>
          <a:xfrm>
            <a:off x="8224101" y="587686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円/楕円 16"/>
          <p:cNvSpPr>
            <a:spLocks noChangeAspect="1"/>
          </p:cNvSpPr>
          <p:nvPr/>
        </p:nvSpPr>
        <p:spPr>
          <a:xfrm>
            <a:off x="8102694" y="553500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" name="円/楕円 17"/>
          <p:cNvSpPr>
            <a:spLocks noChangeAspect="1"/>
          </p:cNvSpPr>
          <p:nvPr/>
        </p:nvSpPr>
        <p:spPr>
          <a:xfrm>
            <a:off x="8180202" y="56174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円/楕円 18"/>
          <p:cNvSpPr>
            <a:spLocks noChangeAspect="1"/>
          </p:cNvSpPr>
          <p:nvPr/>
        </p:nvSpPr>
        <p:spPr>
          <a:xfrm>
            <a:off x="8248451" y="571081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円/楕円 19"/>
          <p:cNvSpPr>
            <a:spLocks noChangeAspect="1"/>
          </p:cNvSpPr>
          <p:nvPr/>
        </p:nvSpPr>
        <p:spPr>
          <a:xfrm>
            <a:off x="8329427" y="591029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" name="円/楕円 20"/>
          <p:cNvSpPr>
            <a:spLocks noChangeAspect="1"/>
          </p:cNvSpPr>
          <p:nvPr/>
        </p:nvSpPr>
        <p:spPr>
          <a:xfrm>
            <a:off x="7905048" y="572576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" name="円/楕円 21"/>
          <p:cNvSpPr>
            <a:spLocks noChangeAspect="1"/>
          </p:cNvSpPr>
          <p:nvPr/>
        </p:nvSpPr>
        <p:spPr>
          <a:xfrm>
            <a:off x="7929943" y="5960257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" name="円/楕円 22"/>
          <p:cNvSpPr>
            <a:spLocks noChangeAspect="1"/>
          </p:cNvSpPr>
          <p:nvPr/>
        </p:nvSpPr>
        <p:spPr>
          <a:xfrm>
            <a:off x="8131900" y="623338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" name="円/楕円 23"/>
          <p:cNvSpPr>
            <a:spLocks noChangeAspect="1"/>
          </p:cNvSpPr>
          <p:nvPr/>
        </p:nvSpPr>
        <p:spPr>
          <a:xfrm>
            <a:off x="8063044" y="560702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円/楕円 24"/>
          <p:cNvSpPr>
            <a:spLocks noChangeAspect="1"/>
          </p:cNvSpPr>
          <p:nvPr/>
        </p:nvSpPr>
        <p:spPr>
          <a:xfrm>
            <a:off x="7938977" y="606015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円/楕円 25"/>
          <p:cNvSpPr>
            <a:spLocks noChangeAspect="1"/>
          </p:cNvSpPr>
          <p:nvPr/>
        </p:nvSpPr>
        <p:spPr>
          <a:xfrm>
            <a:off x="8075744" y="593022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円/楕円 26"/>
          <p:cNvSpPr>
            <a:spLocks noChangeAspect="1"/>
          </p:cNvSpPr>
          <p:nvPr/>
        </p:nvSpPr>
        <p:spPr>
          <a:xfrm>
            <a:off x="7997535" y="598711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" name="円/楕円 27"/>
          <p:cNvSpPr>
            <a:spLocks noChangeAspect="1"/>
          </p:cNvSpPr>
          <p:nvPr/>
        </p:nvSpPr>
        <p:spPr>
          <a:xfrm>
            <a:off x="8001397" y="569980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" name="円/楕円 28"/>
          <p:cNvSpPr>
            <a:spLocks noChangeAspect="1"/>
          </p:cNvSpPr>
          <p:nvPr/>
        </p:nvSpPr>
        <p:spPr>
          <a:xfrm>
            <a:off x="7989243" y="550980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" name="円/楕円 29"/>
          <p:cNvSpPr>
            <a:spLocks noChangeAspect="1"/>
          </p:cNvSpPr>
          <p:nvPr/>
        </p:nvSpPr>
        <p:spPr>
          <a:xfrm>
            <a:off x="7891274" y="593263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" name="円/楕円 30"/>
          <p:cNvSpPr>
            <a:spLocks noChangeAspect="1"/>
          </p:cNvSpPr>
          <p:nvPr/>
        </p:nvSpPr>
        <p:spPr>
          <a:xfrm>
            <a:off x="8329922" y="57409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2" name="円/楕円 31"/>
          <p:cNvSpPr>
            <a:spLocks noChangeAspect="1"/>
          </p:cNvSpPr>
          <p:nvPr/>
        </p:nvSpPr>
        <p:spPr>
          <a:xfrm>
            <a:off x="8022509" y="618999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" name="円/楕円 32"/>
          <p:cNvSpPr>
            <a:spLocks noChangeAspect="1"/>
          </p:cNvSpPr>
          <p:nvPr/>
        </p:nvSpPr>
        <p:spPr>
          <a:xfrm>
            <a:off x="7927562" y="56242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" name="円/楕円 33"/>
          <p:cNvSpPr>
            <a:spLocks noChangeAspect="1"/>
          </p:cNvSpPr>
          <p:nvPr/>
        </p:nvSpPr>
        <p:spPr>
          <a:xfrm>
            <a:off x="8070681" y="543247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" name="円/楕円 34"/>
          <p:cNvSpPr>
            <a:spLocks noChangeAspect="1"/>
          </p:cNvSpPr>
          <p:nvPr/>
        </p:nvSpPr>
        <p:spPr>
          <a:xfrm>
            <a:off x="8126583" y="611654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" name="円/楕円 35"/>
          <p:cNvSpPr>
            <a:spLocks noChangeAspect="1"/>
          </p:cNvSpPr>
          <p:nvPr/>
        </p:nvSpPr>
        <p:spPr>
          <a:xfrm>
            <a:off x="8236319" y="61669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" name="円/楕円 36"/>
          <p:cNvSpPr>
            <a:spLocks noChangeAspect="1"/>
          </p:cNvSpPr>
          <p:nvPr/>
        </p:nvSpPr>
        <p:spPr>
          <a:xfrm>
            <a:off x="8149982" y="550432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" name="円/楕円 37"/>
          <p:cNvSpPr>
            <a:spLocks noChangeAspect="1"/>
          </p:cNvSpPr>
          <p:nvPr/>
        </p:nvSpPr>
        <p:spPr>
          <a:xfrm>
            <a:off x="8259943" y="551879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" name="円/楕円 38"/>
          <p:cNvSpPr>
            <a:spLocks noChangeAspect="1"/>
          </p:cNvSpPr>
          <p:nvPr/>
        </p:nvSpPr>
        <p:spPr>
          <a:xfrm>
            <a:off x="8275014" y="60822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" name="円/楕円 39"/>
          <p:cNvSpPr>
            <a:spLocks noChangeAspect="1"/>
          </p:cNvSpPr>
          <p:nvPr/>
        </p:nvSpPr>
        <p:spPr>
          <a:xfrm>
            <a:off x="7893116" y="58446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" name="円/楕円 40"/>
          <p:cNvSpPr>
            <a:spLocks noChangeAspect="1"/>
          </p:cNvSpPr>
          <p:nvPr/>
        </p:nvSpPr>
        <p:spPr>
          <a:xfrm>
            <a:off x="8312320" y="562575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2" name="円/楕円 41"/>
          <p:cNvSpPr>
            <a:spLocks noChangeAspect="1"/>
          </p:cNvSpPr>
          <p:nvPr/>
        </p:nvSpPr>
        <p:spPr>
          <a:xfrm>
            <a:off x="7973521" y="611438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3" name="円/楕円 42"/>
          <p:cNvSpPr>
            <a:spLocks noChangeAspect="1"/>
          </p:cNvSpPr>
          <p:nvPr/>
        </p:nvSpPr>
        <p:spPr>
          <a:xfrm>
            <a:off x="8158568" y="573242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4" name="右矢印 43"/>
          <p:cNvSpPr/>
          <p:nvPr/>
        </p:nvSpPr>
        <p:spPr>
          <a:xfrm>
            <a:off x="6158168" y="5302187"/>
            <a:ext cx="677348" cy="678597"/>
          </a:xfrm>
          <a:prstGeom prst="rightArrow">
            <a:avLst/>
          </a:prstGeom>
          <a:solidFill>
            <a:srgbClr val="808DA9"/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5" name="右矢印 44"/>
          <p:cNvSpPr/>
          <p:nvPr/>
        </p:nvSpPr>
        <p:spPr>
          <a:xfrm flipH="1">
            <a:off x="7100388" y="5576974"/>
            <a:ext cx="692507" cy="678597"/>
          </a:xfrm>
          <a:prstGeom prst="rightArrow">
            <a:avLst/>
          </a:prstGeom>
          <a:solidFill>
            <a:srgbClr val="808DA9"/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6" name="円/楕円 45"/>
          <p:cNvSpPr>
            <a:spLocks noChangeAspect="1"/>
          </p:cNvSpPr>
          <p:nvPr/>
        </p:nvSpPr>
        <p:spPr>
          <a:xfrm>
            <a:off x="7967410" y="590829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7" name="円/楕円 46"/>
          <p:cNvSpPr>
            <a:spLocks noChangeAspect="1"/>
          </p:cNvSpPr>
          <p:nvPr/>
        </p:nvSpPr>
        <p:spPr>
          <a:xfrm>
            <a:off x="8080193" y="602982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8" name="円/楕円 47"/>
          <p:cNvSpPr>
            <a:spLocks noChangeAspect="1"/>
          </p:cNvSpPr>
          <p:nvPr/>
        </p:nvSpPr>
        <p:spPr>
          <a:xfrm>
            <a:off x="7968515" y="58178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9" name="円/楕円 48"/>
          <p:cNvSpPr>
            <a:spLocks noChangeAspect="1"/>
          </p:cNvSpPr>
          <p:nvPr/>
        </p:nvSpPr>
        <p:spPr>
          <a:xfrm>
            <a:off x="8089813" y="613969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0" name="円/楕円 49"/>
          <p:cNvSpPr>
            <a:spLocks noChangeAspect="1"/>
          </p:cNvSpPr>
          <p:nvPr/>
        </p:nvSpPr>
        <p:spPr>
          <a:xfrm>
            <a:off x="8227849" y="57809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1" name="円/楕円 50"/>
          <p:cNvSpPr>
            <a:spLocks noChangeAspect="1"/>
          </p:cNvSpPr>
          <p:nvPr/>
        </p:nvSpPr>
        <p:spPr>
          <a:xfrm>
            <a:off x="8081692" y="577013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2" name="円/楕円 51"/>
          <p:cNvSpPr>
            <a:spLocks noChangeAspect="1"/>
          </p:cNvSpPr>
          <p:nvPr/>
        </p:nvSpPr>
        <p:spPr>
          <a:xfrm>
            <a:off x="8264660" y="575831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3" name="円/楕円 52"/>
          <p:cNvSpPr>
            <a:spLocks noChangeAspect="1"/>
          </p:cNvSpPr>
          <p:nvPr/>
        </p:nvSpPr>
        <p:spPr>
          <a:xfrm>
            <a:off x="8067273" y="553426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4" name="円/楕円 53"/>
          <p:cNvSpPr>
            <a:spLocks noChangeAspect="1"/>
          </p:cNvSpPr>
          <p:nvPr/>
        </p:nvSpPr>
        <p:spPr>
          <a:xfrm>
            <a:off x="8180072" y="544292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5" name="円/楕円 54"/>
          <p:cNvSpPr>
            <a:spLocks noChangeAspect="1"/>
          </p:cNvSpPr>
          <p:nvPr/>
        </p:nvSpPr>
        <p:spPr>
          <a:xfrm>
            <a:off x="8102709" y="567950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6" name="円/楕円 55"/>
          <p:cNvSpPr>
            <a:spLocks noChangeAspect="1"/>
          </p:cNvSpPr>
          <p:nvPr/>
        </p:nvSpPr>
        <p:spPr>
          <a:xfrm>
            <a:off x="5545304" y="54575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7" name="円/楕円 56"/>
          <p:cNvSpPr>
            <a:spLocks noChangeAspect="1"/>
          </p:cNvSpPr>
          <p:nvPr/>
        </p:nvSpPr>
        <p:spPr>
          <a:xfrm>
            <a:off x="5634204" y="56015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8" name="円/楕円 57"/>
          <p:cNvSpPr>
            <a:spLocks noChangeAspect="1"/>
          </p:cNvSpPr>
          <p:nvPr/>
        </p:nvSpPr>
        <p:spPr>
          <a:xfrm>
            <a:off x="5786910" y="573002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9" name="円/楕円 58"/>
          <p:cNvSpPr>
            <a:spLocks noChangeAspect="1"/>
          </p:cNvSpPr>
          <p:nvPr/>
        </p:nvSpPr>
        <p:spPr>
          <a:xfrm>
            <a:off x="5689304" y="545759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0" name="円/楕円 59"/>
          <p:cNvSpPr>
            <a:spLocks noChangeAspect="1"/>
          </p:cNvSpPr>
          <p:nvPr/>
        </p:nvSpPr>
        <p:spPr>
          <a:xfrm>
            <a:off x="5854404" y="560999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1" name="円/楕円 60"/>
          <p:cNvSpPr>
            <a:spLocks noChangeAspect="1"/>
          </p:cNvSpPr>
          <p:nvPr/>
        </p:nvSpPr>
        <p:spPr>
          <a:xfrm>
            <a:off x="5901253" y="573127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2" name="円/楕円 61"/>
          <p:cNvSpPr>
            <a:spLocks noChangeAspect="1"/>
          </p:cNvSpPr>
          <p:nvPr/>
        </p:nvSpPr>
        <p:spPr>
          <a:xfrm>
            <a:off x="5916423" y="557169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3" name="円/楕円 62"/>
          <p:cNvSpPr>
            <a:spLocks noChangeAspect="1"/>
          </p:cNvSpPr>
          <p:nvPr/>
        </p:nvSpPr>
        <p:spPr>
          <a:xfrm>
            <a:off x="5741480" y="560854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4" name="円/楕円 63"/>
          <p:cNvSpPr>
            <a:spLocks noChangeAspect="1"/>
          </p:cNvSpPr>
          <p:nvPr/>
        </p:nvSpPr>
        <p:spPr>
          <a:xfrm>
            <a:off x="5760530" y="583577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5" name="円/楕円 64"/>
          <p:cNvSpPr>
            <a:spLocks noChangeAspect="1"/>
          </p:cNvSpPr>
          <p:nvPr/>
        </p:nvSpPr>
        <p:spPr>
          <a:xfrm>
            <a:off x="5554383" y="533037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6" name="円/楕円 65"/>
          <p:cNvSpPr>
            <a:spLocks noChangeAspect="1"/>
          </p:cNvSpPr>
          <p:nvPr/>
        </p:nvSpPr>
        <p:spPr>
          <a:xfrm>
            <a:off x="5820312" y="562883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7" name="円/楕円 66"/>
          <p:cNvSpPr>
            <a:spLocks noChangeAspect="1"/>
          </p:cNvSpPr>
          <p:nvPr/>
        </p:nvSpPr>
        <p:spPr>
          <a:xfrm>
            <a:off x="5698905" y="528697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8" name="円/楕円 67"/>
          <p:cNvSpPr>
            <a:spLocks noChangeAspect="1"/>
          </p:cNvSpPr>
          <p:nvPr/>
        </p:nvSpPr>
        <p:spPr>
          <a:xfrm>
            <a:off x="5776413" y="53694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9" name="円/楕円 68"/>
          <p:cNvSpPr>
            <a:spLocks noChangeAspect="1"/>
          </p:cNvSpPr>
          <p:nvPr/>
        </p:nvSpPr>
        <p:spPr>
          <a:xfrm>
            <a:off x="5844662" y="546278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0" name="円/楕円 69"/>
          <p:cNvSpPr>
            <a:spLocks noChangeAspect="1"/>
          </p:cNvSpPr>
          <p:nvPr/>
        </p:nvSpPr>
        <p:spPr>
          <a:xfrm>
            <a:off x="5925638" y="566226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1" name="円/楕円 70"/>
          <p:cNvSpPr>
            <a:spLocks noChangeAspect="1"/>
          </p:cNvSpPr>
          <p:nvPr/>
        </p:nvSpPr>
        <p:spPr>
          <a:xfrm>
            <a:off x="5501259" y="547773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2" name="円/楕円 71"/>
          <p:cNvSpPr>
            <a:spLocks noChangeAspect="1"/>
          </p:cNvSpPr>
          <p:nvPr/>
        </p:nvSpPr>
        <p:spPr>
          <a:xfrm>
            <a:off x="5526154" y="5712227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3" name="円/楕円 72"/>
          <p:cNvSpPr>
            <a:spLocks noChangeAspect="1"/>
          </p:cNvSpPr>
          <p:nvPr/>
        </p:nvSpPr>
        <p:spPr>
          <a:xfrm>
            <a:off x="5728111" y="598535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4" name="円/楕円 73"/>
          <p:cNvSpPr>
            <a:spLocks noChangeAspect="1"/>
          </p:cNvSpPr>
          <p:nvPr/>
        </p:nvSpPr>
        <p:spPr>
          <a:xfrm>
            <a:off x="5659255" y="535899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5" name="円/楕円 74"/>
          <p:cNvSpPr>
            <a:spLocks noChangeAspect="1"/>
          </p:cNvSpPr>
          <p:nvPr/>
        </p:nvSpPr>
        <p:spPr>
          <a:xfrm>
            <a:off x="5535188" y="581212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6" name="円/楕円 75"/>
          <p:cNvSpPr>
            <a:spLocks noChangeAspect="1"/>
          </p:cNvSpPr>
          <p:nvPr/>
        </p:nvSpPr>
        <p:spPr>
          <a:xfrm>
            <a:off x="5671955" y="568219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7" name="円/楕円 76"/>
          <p:cNvSpPr>
            <a:spLocks noChangeAspect="1"/>
          </p:cNvSpPr>
          <p:nvPr/>
        </p:nvSpPr>
        <p:spPr>
          <a:xfrm>
            <a:off x="5593746" y="573908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8" name="円/楕円 77"/>
          <p:cNvSpPr>
            <a:spLocks noChangeAspect="1"/>
          </p:cNvSpPr>
          <p:nvPr/>
        </p:nvSpPr>
        <p:spPr>
          <a:xfrm>
            <a:off x="5597608" y="545177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9" name="円/楕円 78"/>
          <p:cNvSpPr>
            <a:spLocks noChangeAspect="1"/>
          </p:cNvSpPr>
          <p:nvPr/>
        </p:nvSpPr>
        <p:spPr>
          <a:xfrm>
            <a:off x="5585454" y="526177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0" name="円/楕円 79"/>
          <p:cNvSpPr>
            <a:spLocks noChangeAspect="1"/>
          </p:cNvSpPr>
          <p:nvPr/>
        </p:nvSpPr>
        <p:spPr>
          <a:xfrm>
            <a:off x="5487485" y="568460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1" name="円/楕円 80"/>
          <p:cNvSpPr>
            <a:spLocks noChangeAspect="1"/>
          </p:cNvSpPr>
          <p:nvPr/>
        </p:nvSpPr>
        <p:spPr>
          <a:xfrm>
            <a:off x="5926133" y="549294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2" name="円/楕円 81"/>
          <p:cNvSpPr>
            <a:spLocks noChangeAspect="1"/>
          </p:cNvSpPr>
          <p:nvPr/>
        </p:nvSpPr>
        <p:spPr>
          <a:xfrm>
            <a:off x="5618720" y="594196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3" name="円/楕円 82"/>
          <p:cNvSpPr>
            <a:spLocks noChangeAspect="1"/>
          </p:cNvSpPr>
          <p:nvPr/>
        </p:nvSpPr>
        <p:spPr>
          <a:xfrm>
            <a:off x="5523773" y="53762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4" name="円/楕円 83"/>
          <p:cNvSpPr>
            <a:spLocks noChangeAspect="1"/>
          </p:cNvSpPr>
          <p:nvPr/>
        </p:nvSpPr>
        <p:spPr>
          <a:xfrm>
            <a:off x="5666892" y="518444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5" name="円/楕円 84"/>
          <p:cNvSpPr>
            <a:spLocks noChangeAspect="1"/>
          </p:cNvSpPr>
          <p:nvPr/>
        </p:nvSpPr>
        <p:spPr>
          <a:xfrm>
            <a:off x="5722794" y="586851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6" name="円/楕円 85"/>
          <p:cNvSpPr>
            <a:spLocks noChangeAspect="1"/>
          </p:cNvSpPr>
          <p:nvPr/>
        </p:nvSpPr>
        <p:spPr>
          <a:xfrm>
            <a:off x="5832530" y="591894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7" name="円/楕円 86"/>
          <p:cNvSpPr>
            <a:spLocks noChangeAspect="1"/>
          </p:cNvSpPr>
          <p:nvPr/>
        </p:nvSpPr>
        <p:spPr>
          <a:xfrm>
            <a:off x="5746193" y="525629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8" name="円/楕円 87"/>
          <p:cNvSpPr>
            <a:spLocks noChangeAspect="1"/>
          </p:cNvSpPr>
          <p:nvPr/>
        </p:nvSpPr>
        <p:spPr>
          <a:xfrm>
            <a:off x="5856154" y="52707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9" name="円/楕円 88"/>
          <p:cNvSpPr>
            <a:spLocks noChangeAspect="1"/>
          </p:cNvSpPr>
          <p:nvPr/>
        </p:nvSpPr>
        <p:spPr>
          <a:xfrm>
            <a:off x="5871225" y="58342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0" name="円/楕円 89"/>
          <p:cNvSpPr>
            <a:spLocks noChangeAspect="1"/>
          </p:cNvSpPr>
          <p:nvPr/>
        </p:nvSpPr>
        <p:spPr>
          <a:xfrm>
            <a:off x="5489327" y="559657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1" name="円/楕円 90"/>
          <p:cNvSpPr>
            <a:spLocks noChangeAspect="1"/>
          </p:cNvSpPr>
          <p:nvPr/>
        </p:nvSpPr>
        <p:spPr>
          <a:xfrm>
            <a:off x="5908531" y="537772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2" name="円/楕円 91"/>
          <p:cNvSpPr>
            <a:spLocks noChangeAspect="1"/>
          </p:cNvSpPr>
          <p:nvPr/>
        </p:nvSpPr>
        <p:spPr>
          <a:xfrm>
            <a:off x="5569732" y="586635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3" name="円/楕円 92"/>
          <p:cNvSpPr>
            <a:spLocks noChangeAspect="1"/>
          </p:cNvSpPr>
          <p:nvPr/>
        </p:nvSpPr>
        <p:spPr>
          <a:xfrm>
            <a:off x="5754779" y="548439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4" name="円/楕円 93"/>
          <p:cNvSpPr>
            <a:spLocks noChangeAspect="1"/>
          </p:cNvSpPr>
          <p:nvPr/>
        </p:nvSpPr>
        <p:spPr>
          <a:xfrm>
            <a:off x="5563621" y="56602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5" name="円/楕円 94"/>
          <p:cNvSpPr>
            <a:spLocks noChangeAspect="1"/>
          </p:cNvSpPr>
          <p:nvPr/>
        </p:nvSpPr>
        <p:spPr>
          <a:xfrm>
            <a:off x="5676404" y="578179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6" name="円/楕円 95"/>
          <p:cNvSpPr>
            <a:spLocks noChangeAspect="1"/>
          </p:cNvSpPr>
          <p:nvPr/>
        </p:nvSpPr>
        <p:spPr>
          <a:xfrm>
            <a:off x="5564726" y="556977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7" name="円/楕円 96"/>
          <p:cNvSpPr>
            <a:spLocks noChangeAspect="1"/>
          </p:cNvSpPr>
          <p:nvPr/>
        </p:nvSpPr>
        <p:spPr>
          <a:xfrm>
            <a:off x="5686024" y="589166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8" name="円/楕円 97"/>
          <p:cNvSpPr>
            <a:spLocks noChangeAspect="1"/>
          </p:cNvSpPr>
          <p:nvPr/>
        </p:nvSpPr>
        <p:spPr>
          <a:xfrm>
            <a:off x="5824060" y="553290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9" name="円/楕円 98"/>
          <p:cNvSpPr>
            <a:spLocks noChangeAspect="1"/>
          </p:cNvSpPr>
          <p:nvPr/>
        </p:nvSpPr>
        <p:spPr>
          <a:xfrm>
            <a:off x="5677903" y="552210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0" name="円/楕円 99"/>
          <p:cNvSpPr>
            <a:spLocks noChangeAspect="1"/>
          </p:cNvSpPr>
          <p:nvPr/>
        </p:nvSpPr>
        <p:spPr>
          <a:xfrm>
            <a:off x="5860871" y="551028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1" name="円/楕円 100"/>
          <p:cNvSpPr>
            <a:spLocks noChangeAspect="1"/>
          </p:cNvSpPr>
          <p:nvPr/>
        </p:nvSpPr>
        <p:spPr>
          <a:xfrm>
            <a:off x="5663484" y="528623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2" name="円/楕円 101"/>
          <p:cNvSpPr>
            <a:spLocks noChangeAspect="1"/>
          </p:cNvSpPr>
          <p:nvPr/>
        </p:nvSpPr>
        <p:spPr>
          <a:xfrm>
            <a:off x="5776283" y="519489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3" name="円/楕円 102"/>
          <p:cNvSpPr>
            <a:spLocks noChangeAspect="1"/>
          </p:cNvSpPr>
          <p:nvPr/>
        </p:nvSpPr>
        <p:spPr>
          <a:xfrm>
            <a:off x="5698920" y="543147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106" name="直線コネクタ 105"/>
          <p:cNvCxnSpPr/>
          <p:nvPr/>
        </p:nvCxnSpPr>
        <p:spPr>
          <a:xfrm>
            <a:off x="4689347" y="594924"/>
            <a:ext cx="0" cy="29296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線コネクタ 108"/>
          <p:cNvCxnSpPr/>
          <p:nvPr/>
        </p:nvCxnSpPr>
        <p:spPr>
          <a:xfrm>
            <a:off x="7065250" y="594924"/>
            <a:ext cx="0" cy="29296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0" name="TexTeXPicture" descr="&lt;?xml version=&quot;1.0&quot; encoding=&quot;utf-16&quot;?&gt;&#10;&lt;TeXTeX&gt;&#10;  &lt;preamble&gt;\documentclass{jarticle}&#10;\usepackage{amsmath}&#10;\pagestyle{empty}&lt;/preamble&gt;&#10;  &lt;body&gt;\begin{align*} &#10;\sqrt{s_{_{NN}}}&#10;\end{align*}&lt;/body&gt;&#10;  &lt;fcolor&gt;FFFFFFFF&lt;/fcolor&gt;&#10;  &lt;bcolor&gt;FFFFFFFF&lt;/bcolor&gt;&#10;  &lt;transparent&gt;True&lt;/transparent&gt;&#10;  &lt;resolution&gt;1800&lt;/resolution&gt;&#10;  &lt;imageh&gt;249&lt;/imageh&gt;&#10;  &lt;imagew&gt;627&lt;/imagew&gt;&#10;  &lt;scale&gt;50&lt;/scale&gt;&#10;  &lt;cursor&gt;32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164" y="138843"/>
            <a:ext cx="1126991" cy="447561"/>
          </a:xfrm>
          <a:prstGeom prst="rect">
            <a:avLst/>
          </a:prstGeom>
        </p:spPr>
      </p:pic>
      <p:cxnSp>
        <p:nvCxnSpPr>
          <p:cNvPr id="112" name="直線コネクタ 111"/>
          <p:cNvCxnSpPr/>
          <p:nvPr/>
        </p:nvCxnSpPr>
        <p:spPr>
          <a:xfrm>
            <a:off x="2313444" y="594924"/>
            <a:ext cx="0" cy="29296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8" name="TexTeXPicture" descr="&lt;?xml version=&quot;1.0&quot; encoding=&quot;utf-16&quot;?&gt;&#10;&lt;TeXTeX&gt;&#10;  &lt;preamble&gt;\documentclass{jarticle}&#10;\usepackage{amsmath}&#10;\pagestyle{empty}&lt;/preamble&gt;&#10;  &lt;body&gt;\begin{align*} &#10;1{\rm TeV}&#10;\end{align*}&lt;/body&gt;&#10;  &lt;fcolor&gt;FFFFFFFF&lt;/fcolor&gt;&#10;  &lt;bcolor&gt;FFFFFFFF&lt;/bcolor&gt;&#10;  &lt;transparent&gt;True&lt;/transparent&gt;&#10;  &lt;resolution&gt;1800&lt;/resolution&gt;&#10;  &lt;imageh&gt;173&lt;/imageh&gt;&#10;  &lt;imagew&gt;552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16" y="207915"/>
            <a:ext cx="760868" cy="238461"/>
          </a:xfrm>
          <a:prstGeom prst="rect">
            <a:avLst/>
          </a:prstGeom>
        </p:spPr>
      </p:pic>
      <p:pic>
        <p:nvPicPr>
          <p:cNvPr id="119" name="TexTeXPicture" descr="&lt;?xml version=&quot;1.0&quot; encoding=&quot;utf-16&quot;?&gt;&#10;&lt;TeXTeX&gt;&#10;  &lt;preamble&gt;\documentclass{jarticle}&#10;\usepackage{amsmath}&#10;\pagestyle{empty}&lt;/preamble&gt;&#10;  &lt;body&gt;\begin{align*} &#10;10^2{\rm GeV}&#10;\end{align*}&lt;/body&gt;&#10;  &lt;fcolor&gt;FFFFFFFF&lt;/fcolor&gt;&#10;  &lt;bcolor&gt;FFFFFFFF&lt;/bcolor&gt;&#10;  &lt;transparent&gt;True&lt;/transparent&gt;&#10;  &lt;resolution&gt;1800&lt;/resolution&gt;&#10;  &lt;imageh&gt;220&lt;/imageh&gt;&#10;  &lt;imagew&gt;825&lt;/imagew&gt;&#10;  &lt;scale&gt;50&lt;/scale&gt;&#10;  &lt;cursor&gt;25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331" y="144164"/>
            <a:ext cx="1137166" cy="303245"/>
          </a:xfrm>
          <a:prstGeom prst="rect">
            <a:avLst/>
          </a:prstGeom>
        </p:spPr>
      </p:pic>
      <p:pic>
        <p:nvPicPr>
          <p:cNvPr id="120" name="TexTeXPicture" descr="&lt;?xml version=&quot;1.0&quot; encoding=&quot;utf-16&quot;?&gt;&#10;&lt;TeXTeX&gt;&#10;  &lt;preamble&gt;\documentclass{jarticle}&#10;\usepackage{amsmath}&#10;\pagestyle{empty}&lt;/preamble&gt;&#10;  &lt;body&gt;\begin{align*} &#10;10{\rm GeV}&#10;\end{align*}&lt;/body&gt;&#10;  &lt;fcolor&gt;FFFFFFFF&lt;/fcolor&gt;&#10;  &lt;bcolor&gt;FFFFFFFF&lt;/bcolor&gt;&#10;  &lt;transparent&gt;True&lt;/transparent&gt;&#10;  &lt;resolution&gt;1800&lt;/resolution&gt;&#10;  &lt;imageh&gt;176&lt;/imageh&gt;&#10;  &lt;imagew&gt;714&lt;/imagew&gt;&#10;  &lt;scale&gt;50&lt;/scale&gt;&#10;  &lt;cursor&gt;23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361" y="204814"/>
            <a:ext cx="984166" cy="242596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293044" y="741405"/>
            <a:ext cx="1305489" cy="851725"/>
            <a:chOff x="293044" y="741405"/>
            <a:chExt cx="1305489" cy="851725"/>
          </a:xfrm>
        </p:grpSpPr>
        <p:sp>
          <p:nvSpPr>
            <p:cNvPr id="122" name="正方形/長方形 121"/>
            <p:cNvSpPr/>
            <p:nvPr/>
          </p:nvSpPr>
          <p:spPr>
            <a:xfrm>
              <a:off x="293044" y="741405"/>
              <a:ext cx="1305489" cy="851725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50000"/>
                    <a:alpha val="0"/>
                  </a:schemeClr>
                </a:gs>
                <a:gs pos="100000">
                  <a:schemeClr val="tx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1" name="テキスト ボックス 120"/>
            <p:cNvSpPr txBox="1"/>
            <p:nvPr/>
          </p:nvSpPr>
          <p:spPr>
            <a:xfrm>
              <a:off x="793059" y="844603"/>
              <a:ext cx="75232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AGS</a:t>
              </a:r>
            </a:p>
            <a:p>
              <a:pPr algn="ctr"/>
              <a:r>
                <a:rPr lang="en-US" altLang="ja-JP" dirty="0" smtClean="0"/>
                <a:t>-1996</a:t>
              </a:r>
              <a:endParaRPr kumimoji="1" lang="ja-JP" altLang="en-US" dirty="0"/>
            </a:p>
          </p:txBody>
        </p:sp>
      </p:grpSp>
      <p:sp>
        <p:nvSpPr>
          <p:cNvPr id="123" name="テキスト ボックス 122"/>
          <p:cNvSpPr txBox="1"/>
          <p:nvPr/>
        </p:nvSpPr>
        <p:spPr>
          <a:xfrm>
            <a:off x="4009831" y="3153610"/>
            <a:ext cx="44743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~2010</a:t>
            </a:r>
          </a:p>
          <a:p>
            <a:r>
              <a:rPr kumimoji="1" lang="en-US" altLang="ja-JP" sz="2400" dirty="0" smtClean="0"/>
              <a:t>History of HIC = increasing energy</a:t>
            </a:r>
            <a:endParaRPr kumimoji="1" lang="ja-JP" altLang="en-US" sz="2400" dirty="0"/>
          </a:p>
        </p:txBody>
      </p:sp>
      <p:sp>
        <p:nvSpPr>
          <p:cNvPr id="124" name="テキスト ボックス 123"/>
          <p:cNvSpPr txBox="1"/>
          <p:nvPr/>
        </p:nvSpPr>
        <p:spPr>
          <a:xfrm>
            <a:off x="2229035" y="4371363"/>
            <a:ext cx="2825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/>
              <a:t>2010~</a:t>
            </a:r>
          </a:p>
          <a:p>
            <a:r>
              <a:rPr lang="en-US" altLang="ja-JP" sz="2400" b="1" dirty="0" smtClean="0"/>
              <a:t>Beam-energy scan</a:t>
            </a:r>
          </a:p>
          <a:p>
            <a:r>
              <a:rPr lang="en-US" altLang="ja-JP" sz="2400" b="1" dirty="0" smtClean="0"/>
              <a:t>Low-energy</a:t>
            </a:r>
            <a:r>
              <a:rPr lang="en-US" altLang="ja-JP" sz="2400" b="1" dirty="0"/>
              <a:t> </a:t>
            </a:r>
            <a:r>
              <a:rPr lang="en-US" altLang="ja-JP" sz="2400" b="1" dirty="0" smtClean="0"/>
              <a:t>exp.</a:t>
            </a:r>
            <a:endParaRPr kumimoji="1" lang="ja-JP" altLang="en-US" sz="2400" b="1" dirty="0"/>
          </a:p>
        </p:txBody>
      </p:sp>
      <p:grpSp>
        <p:nvGrpSpPr>
          <p:cNvPr id="104" name="グループ化 103"/>
          <p:cNvGrpSpPr/>
          <p:nvPr/>
        </p:nvGrpSpPr>
        <p:grpSpPr>
          <a:xfrm>
            <a:off x="1633906" y="732884"/>
            <a:ext cx="1500022" cy="851725"/>
            <a:chOff x="1633906" y="732884"/>
            <a:chExt cx="1500022" cy="851725"/>
          </a:xfrm>
        </p:grpSpPr>
        <p:sp>
          <p:nvSpPr>
            <p:cNvPr id="125" name="正方形/長方形 124"/>
            <p:cNvSpPr/>
            <p:nvPr/>
          </p:nvSpPr>
          <p:spPr>
            <a:xfrm>
              <a:off x="1633906" y="732884"/>
              <a:ext cx="1500022" cy="851725"/>
            </a:xfrm>
            <a:prstGeom prst="rect">
              <a:avLst/>
            </a:prstGeom>
            <a:gradFill flip="none" rotWithShape="1">
              <a:gsLst>
                <a:gs pos="0">
                  <a:srgbClr val="7DA62C">
                    <a:alpha val="0"/>
                  </a:srgbClr>
                </a:gs>
                <a:gs pos="100000">
                  <a:srgbClr val="7DA62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7" name="テキスト ボックス 126"/>
            <p:cNvSpPr txBox="1"/>
            <p:nvPr/>
          </p:nvSpPr>
          <p:spPr>
            <a:xfrm>
              <a:off x="1878222" y="840858"/>
              <a:ext cx="119808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SPS</a:t>
              </a:r>
            </a:p>
            <a:p>
              <a:pPr algn="ctr"/>
              <a:r>
                <a:rPr kumimoji="1" lang="en-US" altLang="ja-JP" dirty="0" smtClean="0"/>
                <a:t>1994-2000</a:t>
              </a:r>
              <a:endParaRPr kumimoji="1" lang="ja-JP" altLang="en-US" dirty="0"/>
            </a:p>
          </p:txBody>
        </p:sp>
      </p:grpSp>
      <p:grpSp>
        <p:nvGrpSpPr>
          <p:cNvPr id="105" name="グループ化 104"/>
          <p:cNvGrpSpPr/>
          <p:nvPr/>
        </p:nvGrpSpPr>
        <p:grpSpPr>
          <a:xfrm>
            <a:off x="3426942" y="736665"/>
            <a:ext cx="2060544" cy="854978"/>
            <a:chOff x="3426942" y="736665"/>
            <a:chExt cx="2060544" cy="854978"/>
          </a:xfrm>
        </p:grpSpPr>
        <p:sp>
          <p:nvSpPr>
            <p:cNvPr id="126" name="正方形/長方形 125"/>
            <p:cNvSpPr/>
            <p:nvPr/>
          </p:nvSpPr>
          <p:spPr>
            <a:xfrm>
              <a:off x="3426942" y="736665"/>
              <a:ext cx="2060544" cy="851725"/>
            </a:xfrm>
            <a:prstGeom prst="rect">
              <a:avLst/>
            </a:prstGeom>
            <a:gradFill flip="none" rotWithShape="1">
              <a:gsLst>
                <a:gs pos="0">
                  <a:srgbClr val="FF66CC">
                    <a:alpha val="0"/>
                  </a:srgbClr>
                </a:gs>
                <a:gs pos="100000">
                  <a:srgbClr val="FF66C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9" name="テキスト ボックス 128"/>
            <p:cNvSpPr txBox="1"/>
            <p:nvPr/>
          </p:nvSpPr>
          <p:spPr>
            <a:xfrm>
              <a:off x="4490781" y="852979"/>
              <a:ext cx="82907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RHIC</a:t>
              </a:r>
            </a:p>
            <a:p>
              <a:pPr algn="ctr"/>
              <a:r>
                <a:rPr kumimoji="1" lang="en-US" altLang="ja-JP" dirty="0" smtClean="0"/>
                <a:t>2000-</a:t>
              </a:r>
              <a:endParaRPr kumimoji="1" lang="ja-JP" altLang="en-US" dirty="0"/>
            </a:p>
          </p:txBody>
        </p:sp>
      </p:grpSp>
      <p:grpSp>
        <p:nvGrpSpPr>
          <p:cNvPr id="107" name="グループ化 106"/>
          <p:cNvGrpSpPr/>
          <p:nvPr/>
        </p:nvGrpSpPr>
        <p:grpSpPr>
          <a:xfrm>
            <a:off x="5618720" y="732884"/>
            <a:ext cx="2220028" cy="864226"/>
            <a:chOff x="5618720" y="732884"/>
            <a:chExt cx="2220028" cy="864226"/>
          </a:xfrm>
        </p:grpSpPr>
        <p:sp>
          <p:nvSpPr>
            <p:cNvPr id="128" name="正方形/長方形 127"/>
            <p:cNvSpPr/>
            <p:nvPr/>
          </p:nvSpPr>
          <p:spPr>
            <a:xfrm>
              <a:off x="5618720" y="732884"/>
              <a:ext cx="2220028" cy="85172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0" name="テキスト ボックス 129"/>
            <p:cNvSpPr txBox="1"/>
            <p:nvPr/>
          </p:nvSpPr>
          <p:spPr>
            <a:xfrm>
              <a:off x="6901961" y="858446"/>
              <a:ext cx="73161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LHC</a:t>
              </a:r>
            </a:p>
            <a:p>
              <a:pPr algn="ctr"/>
              <a:r>
                <a:rPr kumimoji="1" lang="en-US" altLang="ja-JP" dirty="0" smtClean="0"/>
                <a:t>2010-</a:t>
              </a:r>
              <a:endParaRPr kumimoji="1" lang="ja-JP" altLang="en-US" dirty="0"/>
            </a:p>
          </p:txBody>
        </p:sp>
      </p:grpSp>
      <p:grpSp>
        <p:nvGrpSpPr>
          <p:cNvPr id="114" name="グループ化 113"/>
          <p:cNvGrpSpPr/>
          <p:nvPr/>
        </p:nvGrpSpPr>
        <p:grpSpPr>
          <a:xfrm>
            <a:off x="4423722" y="1716625"/>
            <a:ext cx="4250079" cy="1260972"/>
            <a:chOff x="4423722" y="1716625"/>
            <a:chExt cx="4250079" cy="1260972"/>
          </a:xfrm>
        </p:grpSpPr>
        <p:sp>
          <p:nvSpPr>
            <p:cNvPr id="131" name="左中かっこ 130"/>
            <p:cNvSpPr/>
            <p:nvPr/>
          </p:nvSpPr>
          <p:spPr>
            <a:xfrm rot="16200000">
              <a:off x="5934138" y="206209"/>
              <a:ext cx="348342" cy="3369173"/>
            </a:xfrm>
            <a:prstGeom prst="leftBrace">
              <a:avLst>
                <a:gd name="adj1" fmla="val 36711"/>
                <a:gd name="adj2" fmla="val 50000"/>
              </a:avLst>
            </a:prstGeom>
            <a:ln w="19050">
              <a:solidFill>
                <a:srgbClr val="FFFF00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3" name="テキスト ボックス 132"/>
            <p:cNvSpPr txBox="1"/>
            <p:nvPr/>
          </p:nvSpPr>
          <p:spPr>
            <a:xfrm>
              <a:off x="4454376" y="2146600"/>
              <a:ext cx="421942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 smtClean="0">
                  <a:solidFill>
                    <a:srgbClr val="FFFF00"/>
                  </a:solidFill>
                </a:rPr>
                <a:t>creation of quark-gluon plasma,</a:t>
              </a:r>
            </a:p>
            <a:p>
              <a:pPr algn="ctr"/>
              <a:r>
                <a:rPr kumimoji="1" lang="en-US" altLang="ja-JP" sz="2400" dirty="0" smtClean="0">
                  <a:solidFill>
                    <a:srgbClr val="FFFF00"/>
                  </a:solidFill>
                </a:rPr>
                <a:t>strongly-interacting QGP</a:t>
              </a:r>
              <a:endParaRPr kumimoji="1" lang="ja-JP" altLang="en-US" sz="2400" dirty="0">
                <a:solidFill>
                  <a:srgbClr val="FFFF00"/>
                </a:solidFill>
              </a:endParaRPr>
            </a:p>
          </p:txBody>
        </p:sp>
      </p:grpSp>
      <p:cxnSp>
        <p:nvCxnSpPr>
          <p:cNvPr id="3" name="直線矢印コネクタ 2"/>
          <p:cNvCxnSpPr/>
          <p:nvPr/>
        </p:nvCxnSpPr>
        <p:spPr>
          <a:xfrm flipV="1">
            <a:off x="293044" y="741405"/>
            <a:ext cx="8364924" cy="0"/>
          </a:xfrm>
          <a:prstGeom prst="straightConnector1">
            <a:avLst/>
          </a:prstGeom>
          <a:ln w="571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グループ化 107"/>
          <p:cNvGrpSpPr/>
          <p:nvPr/>
        </p:nvGrpSpPr>
        <p:grpSpPr>
          <a:xfrm>
            <a:off x="1420711" y="1600023"/>
            <a:ext cx="2584075" cy="851725"/>
            <a:chOff x="1420711" y="1600023"/>
            <a:chExt cx="2584075" cy="851725"/>
          </a:xfrm>
        </p:grpSpPr>
        <p:sp>
          <p:nvSpPr>
            <p:cNvPr id="134" name="正方形/長方形 133"/>
            <p:cNvSpPr/>
            <p:nvPr/>
          </p:nvSpPr>
          <p:spPr>
            <a:xfrm>
              <a:off x="1420711" y="1600023"/>
              <a:ext cx="2584075" cy="851725"/>
            </a:xfrm>
            <a:prstGeom prst="rect">
              <a:avLst/>
            </a:prstGeom>
            <a:gradFill flip="none" rotWithShape="1">
              <a:gsLst>
                <a:gs pos="15000">
                  <a:schemeClr val="accent6">
                    <a:lumMod val="75000"/>
                  </a:schemeClr>
                </a:gs>
                <a:gs pos="85000">
                  <a:srgbClr val="CF8B03"/>
                </a:gs>
                <a:gs pos="0">
                  <a:schemeClr val="accent6">
                    <a:lumMod val="75000"/>
                    <a:alpha val="0"/>
                  </a:schemeClr>
                </a:gs>
                <a:gs pos="100000">
                  <a:schemeClr val="accent6">
                    <a:lumMod val="7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5" name="テキスト ボックス 134"/>
            <p:cNvSpPr txBox="1"/>
            <p:nvPr/>
          </p:nvSpPr>
          <p:spPr>
            <a:xfrm>
              <a:off x="1933861" y="1644224"/>
              <a:ext cx="145424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RHIC-BES</a:t>
              </a:r>
            </a:p>
            <a:p>
              <a:pPr algn="ctr"/>
              <a:r>
                <a:rPr kumimoji="1" lang="en-US" altLang="ja-JP" dirty="0" smtClean="0"/>
                <a:t>2010-</a:t>
              </a:r>
              <a:endParaRPr kumimoji="1" lang="ja-JP" altLang="en-US" dirty="0"/>
            </a:p>
          </p:txBody>
        </p:sp>
      </p:grpSp>
      <p:grpSp>
        <p:nvGrpSpPr>
          <p:cNvPr id="111" name="グループ化 110"/>
          <p:cNvGrpSpPr/>
          <p:nvPr/>
        </p:nvGrpSpPr>
        <p:grpSpPr>
          <a:xfrm>
            <a:off x="301549" y="2284018"/>
            <a:ext cx="1849938" cy="866671"/>
            <a:chOff x="301549" y="2284018"/>
            <a:chExt cx="1849938" cy="866671"/>
          </a:xfrm>
        </p:grpSpPr>
        <p:sp>
          <p:nvSpPr>
            <p:cNvPr id="138" name="正方形/長方形 137"/>
            <p:cNvSpPr/>
            <p:nvPr/>
          </p:nvSpPr>
          <p:spPr>
            <a:xfrm>
              <a:off x="301549" y="2298964"/>
              <a:ext cx="1849938" cy="851725"/>
            </a:xfrm>
            <a:prstGeom prst="rect">
              <a:avLst/>
            </a:prstGeom>
            <a:gradFill flip="none" rotWithShape="1">
              <a:gsLst>
                <a:gs pos="15000">
                  <a:srgbClr val="003399"/>
                </a:gs>
                <a:gs pos="85000">
                  <a:srgbClr val="003399"/>
                </a:gs>
                <a:gs pos="0">
                  <a:srgbClr val="003399">
                    <a:alpha val="0"/>
                  </a:srgbClr>
                </a:gs>
                <a:gs pos="100000">
                  <a:srgbClr val="003399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9" name="テキスト ボックス 138"/>
            <p:cNvSpPr txBox="1"/>
            <p:nvPr/>
          </p:nvSpPr>
          <p:spPr>
            <a:xfrm>
              <a:off x="819131" y="2284018"/>
              <a:ext cx="81477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FAIR</a:t>
              </a:r>
            </a:p>
            <a:p>
              <a:pPr algn="ctr"/>
              <a:r>
                <a:rPr lang="en-US" altLang="ja-JP" dirty="0" smtClean="0"/>
                <a:t>2022-?</a:t>
              </a:r>
              <a:endParaRPr kumimoji="1" lang="ja-JP" altLang="en-US" dirty="0"/>
            </a:p>
          </p:txBody>
        </p:sp>
      </p:grpSp>
      <p:grpSp>
        <p:nvGrpSpPr>
          <p:cNvPr id="113" name="グループ化 112"/>
          <p:cNvGrpSpPr/>
          <p:nvPr/>
        </p:nvGrpSpPr>
        <p:grpSpPr>
          <a:xfrm>
            <a:off x="955589" y="2962999"/>
            <a:ext cx="1849938" cy="851725"/>
            <a:chOff x="955589" y="2962999"/>
            <a:chExt cx="1849938" cy="851725"/>
          </a:xfrm>
        </p:grpSpPr>
        <p:sp>
          <p:nvSpPr>
            <p:cNvPr id="136" name="正方形/長方形 135"/>
            <p:cNvSpPr/>
            <p:nvPr/>
          </p:nvSpPr>
          <p:spPr>
            <a:xfrm>
              <a:off x="955589" y="2962999"/>
              <a:ext cx="1849938" cy="851725"/>
            </a:xfrm>
            <a:prstGeom prst="rect">
              <a:avLst/>
            </a:prstGeom>
            <a:gradFill flip="none" rotWithShape="1">
              <a:gsLst>
                <a:gs pos="15000">
                  <a:schemeClr val="accent5">
                    <a:lumMod val="75000"/>
                  </a:schemeClr>
                </a:gs>
                <a:gs pos="85000">
                  <a:schemeClr val="accent5">
                    <a:lumMod val="75000"/>
                  </a:schemeClr>
                </a:gs>
                <a:gs pos="0">
                  <a:schemeClr val="accent5">
                    <a:lumMod val="75000"/>
                    <a:alpha val="0"/>
                  </a:schemeClr>
                </a:gs>
                <a:gs pos="100000">
                  <a:schemeClr val="accent5">
                    <a:lumMod val="7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7" name="テキスト ボックス 136"/>
            <p:cNvSpPr txBox="1"/>
            <p:nvPr/>
          </p:nvSpPr>
          <p:spPr>
            <a:xfrm>
              <a:off x="1452464" y="3012968"/>
              <a:ext cx="85151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NICA</a:t>
              </a:r>
            </a:p>
            <a:p>
              <a:pPr algn="ctr"/>
              <a:r>
                <a:rPr lang="en-US" altLang="ja-JP" dirty="0" smtClean="0"/>
                <a:t>2025-?</a:t>
              </a:r>
              <a:endParaRPr kumimoji="1" lang="ja-JP" altLang="en-US" dirty="0"/>
            </a:p>
          </p:txBody>
        </p:sp>
      </p:grpSp>
      <p:grpSp>
        <p:nvGrpSpPr>
          <p:cNvPr id="115" name="グループ化 114"/>
          <p:cNvGrpSpPr/>
          <p:nvPr/>
        </p:nvGrpSpPr>
        <p:grpSpPr>
          <a:xfrm>
            <a:off x="227519" y="-8238"/>
            <a:ext cx="1606144" cy="6866238"/>
            <a:chOff x="227519" y="-8238"/>
            <a:chExt cx="1606144" cy="6866238"/>
          </a:xfrm>
        </p:grpSpPr>
        <p:sp>
          <p:nvSpPr>
            <p:cNvPr id="140" name="正方形/長方形 139"/>
            <p:cNvSpPr/>
            <p:nvPr/>
          </p:nvSpPr>
          <p:spPr>
            <a:xfrm>
              <a:off x="293044" y="-8238"/>
              <a:ext cx="1475096" cy="6866238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1" name="テキスト ボックス 140"/>
            <p:cNvSpPr txBox="1"/>
            <p:nvPr/>
          </p:nvSpPr>
          <p:spPr>
            <a:xfrm>
              <a:off x="227519" y="5559972"/>
              <a:ext cx="1606144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600" dirty="0" smtClean="0">
                  <a:solidFill>
                    <a:srgbClr val="FFFF00"/>
                  </a:solidFill>
                </a:rPr>
                <a:t>J-PARC-HI</a:t>
              </a:r>
            </a:p>
            <a:p>
              <a:pPr algn="ctr"/>
              <a:r>
                <a:rPr kumimoji="1" lang="en-US" altLang="ja-JP" sz="2000" dirty="0" smtClean="0">
                  <a:solidFill>
                    <a:srgbClr val="FFFF00"/>
                  </a:solidFill>
                </a:rPr>
                <a:t>2025~?</a:t>
              </a:r>
            </a:p>
            <a:p>
              <a:pPr algn="ctr"/>
              <a:r>
                <a:rPr lang="en-US" altLang="ja-JP" sz="2000" dirty="0" smtClean="0">
                  <a:solidFill>
                    <a:srgbClr val="FFFF00"/>
                  </a:solidFill>
                </a:rPr>
                <a:t>2-6.2 GeV</a:t>
              </a:r>
              <a:endParaRPr kumimoji="1" lang="ja-JP" altLang="en-US" sz="2000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466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12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4147289" cy="584775"/>
          </a:xfrm>
        </p:spPr>
        <p:txBody>
          <a:bodyPr/>
          <a:lstStyle/>
          <a:p>
            <a:r>
              <a:rPr kumimoji="1" lang="en-US" altLang="ja-JP" dirty="0" smtClean="0"/>
              <a:t> The Binomial Model  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066200" y="173128"/>
            <a:ext cx="28575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MK, </a:t>
            </a: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Asakawa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, 2012; 2012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Bzdak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, Koch, 2012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43608" y="1009577"/>
            <a:ext cx="7189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When efficiency for individual particles are </a:t>
            </a: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independent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1609543" y="1670280"/>
            <a:ext cx="6156535" cy="1421853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9" name="角丸四角形吹き出し 8"/>
          <p:cNvSpPr/>
          <p:nvPr/>
        </p:nvSpPr>
        <p:spPr>
          <a:xfrm>
            <a:off x="6228184" y="3284984"/>
            <a:ext cx="2495105" cy="878765"/>
          </a:xfrm>
          <a:prstGeom prst="wedgeRoundRectCallout">
            <a:avLst>
              <a:gd name="adj1" fmla="val -28168"/>
              <a:gd name="adj2" fmla="val -102675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dist. 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func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. 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original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particle #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0" name="角丸四角形吹き出し 9"/>
          <p:cNvSpPr/>
          <p:nvPr/>
        </p:nvSpPr>
        <p:spPr>
          <a:xfrm>
            <a:off x="539552" y="3284984"/>
            <a:ext cx="2842793" cy="878765"/>
          </a:xfrm>
          <a:prstGeom prst="wedgeRoundRectCallout">
            <a:avLst>
              <a:gd name="adj1" fmla="val 30472"/>
              <a:gd name="adj2" fmla="val -86281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dist. 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func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. of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observed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particle #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1" name="角丸四角形吹き出し 10"/>
          <p:cNvSpPr/>
          <p:nvPr/>
        </p:nvSpPr>
        <p:spPr>
          <a:xfrm>
            <a:off x="3959850" y="3308298"/>
            <a:ext cx="1858684" cy="878765"/>
          </a:xfrm>
          <a:prstGeom prst="wedgeRoundRectCallout">
            <a:avLst>
              <a:gd name="adj1" fmla="val 18537"/>
              <a:gd name="adj2" fmla="val -13092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b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inmial</a:t>
            </a: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dist. 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func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.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grpSp>
        <p:nvGrpSpPr>
          <p:cNvPr id="18" name="グループ化 17"/>
          <p:cNvGrpSpPr/>
          <p:nvPr/>
        </p:nvGrpSpPr>
        <p:grpSpPr>
          <a:xfrm>
            <a:off x="2082258" y="4293096"/>
            <a:ext cx="5613867" cy="1921043"/>
            <a:chOff x="2082258" y="4293096"/>
            <a:chExt cx="5613867" cy="1921043"/>
          </a:xfrm>
        </p:grpSpPr>
        <p:sp>
          <p:nvSpPr>
            <p:cNvPr id="6" name="角丸四角形 5"/>
            <p:cNvSpPr/>
            <p:nvPr/>
          </p:nvSpPr>
          <p:spPr>
            <a:xfrm>
              <a:off x="2082258" y="4777147"/>
              <a:ext cx="5613867" cy="1436992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pic>
          <p:nvPicPr>
            <p:cNvPr id="12" name="TexTeXPicture" descr="&lt;?xml version=&quot;1.0&quot; encoding=&quot;utf-16&quot;?&gt;&#10;&lt;TeXTeX&gt;&#10;  &lt;preamble&gt;\documentclass{jarticle}&#10;\usepackage{amsmath}&#10;\pagestyle{empty}&lt;/preamble&gt;&#10;  &lt;body&gt;\begin{align*} &#10;\langle N^m \rangle_{\rm c}&#10;\end{align*}&lt;/body&gt;&#10;  &lt;fcolor&gt;FF000000&lt;/fcolor&gt;&#10;  &lt;bcolor&gt;FFFFFFFF&lt;/bcolor&gt;&#10;  &lt;transparent&gt;True&lt;/transparent&gt;&#10;  &lt;resolution&gt;1800&lt;/resolution&gt;&#10;  &lt;imageh&gt;250&lt;/imageh&gt;&#10;  &lt;imagew&gt;666&lt;/imagew&gt;&#10;  &lt;scale&gt;50&lt;/scale&gt;&#10;  &lt;cursor&gt;27&lt;/cursor&gt;&#10;&lt;/TeXTeX&gt;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0804" y="5482501"/>
              <a:ext cx="1280858" cy="480802"/>
            </a:xfrm>
            <a:prstGeom prst="rect">
              <a:avLst/>
            </a:prstGeom>
          </p:spPr>
        </p:pic>
        <p:pic>
          <p:nvPicPr>
            <p:cNvPr id="13" name="TexTeXPicture" descr="&lt;?xml version=&quot;1.0&quot; encoding=&quot;utf-16&quot;?&gt;&#10;&lt;TeXTeX&gt;&#10;  &lt;preamble&gt;\documentclass{jarticle}&#10;\usepackage{amsmath}&#10;\pagestyle{empty}&lt;/preamble&gt;&#10;  &lt;body&gt;\begin{align*} &#10;\langle n^m \rangle_{\rm c}&#10;\end{align*}&lt;/body&gt;&#10;  &lt;fcolor&gt;FF000000&lt;/fcolor&gt;&#10;  &lt;bcolor&gt;FFFFFFFF&lt;/bcolor&gt;&#10;  &lt;transparent&gt;True&lt;/transparent&gt;&#10;  &lt;resolution&gt;1800&lt;/resolution&gt;&#10;  &lt;imageh&gt;250&lt;/imageh&gt;&#10;  &lt;imagew&gt;588&lt;/imagew&gt;&#10;  &lt;scale&gt;50&lt;/scale&gt;&#10;  &lt;cursor&gt;27&lt;/cursor&gt;&#10;&lt;/TeXTeX&gt;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6354" y="5482501"/>
              <a:ext cx="1130848" cy="480802"/>
            </a:xfrm>
            <a:prstGeom prst="rect">
              <a:avLst/>
            </a:prstGeom>
          </p:spPr>
        </p:pic>
        <p:sp>
          <p:nvSpPr>
            <p:cNvPr id="14" name="左右矢印 13"/>
            <p:cNvSpPr/>
            <p:nvPr/>
          </p:nvSpPr>
          <p:spPr>
            <a:xfrm>
              <a:off x="4240927" y="5478671"/>
              <a:ext cx="1216152" cy="484632"/>
            </a:xfrm>
            <a:prstGeom prst="leftRightArrow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2208920" y="4863274"/>
              <a:ext cx="54417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The </a:t>
              </a:r>
              <a:r>
                <a:rPr kumimoji="1" lang="en-US" altLang="ja-JP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cumulants</a:t>
              </a: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 connected with each other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6" name="下矢印 15"/>
            <p:cNvSpPr/>
            <p:nvPr/>
          </p:nvSpPr>
          <p:spPr>
            <a:xfrm>
              <a:off x="3761723" y="4293096"/>
              <a:ext cx="2304477" cy="631868"/>
            </a:xfrm>
            <a:prstGeom prst="downArrow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790986" y="6427906"/>
            <a:ext cx="7807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Caveat: Effects of 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nonvanishing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correlations: 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Holtzman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+ 2016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17" name="TexTeXPicture" descr="&lt;?xml version=&quot;1.0&quot; encoding=&quot;utf-16&quot;?&gt;&#10;&lt;TeXTeX&gt;&#10;  &lt;preamble&gt;\documentclass{jarticle}&#10;\usepackage{amsmath}&#10;\pagestyle{empty}&lt;/preamble&gt;&#10;  &lt;body&gt;\begin{align*} &#10;P_{\rm obs}(n) &#10;= \sum_{N}&#10;B_{p}(n;N)&#10;P(N)&#10;\end{align*}&lt;/body&gt;&#10;  &lt;fcolor&gt;FF000000&lt;/fcolor&gt;&#10;  &lt;bcolor&gt;FFFFFFFF&lt;/bcolor&gt;&#10;  &lt;transparent&gt;True&lt;/transparent&gt;&#10;  &lt;resolution&gt;1800&lt;/resolution&gt;&#10;  &lt;imageh&gt;534&lt;/imageh&gt;&#10;  &lt;imagew&gt;3104&lt;/imagew&gt;&#10;  &lt;scale&gt;50&lt;/scale&gt;&#10;  &lt;cursor&gt;47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798" y="1972636"/>
            <a:ext cx="5316155" cy="91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1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583580" cy="584775"/>
          </a:xfrm>
        </p:spPr>
        <p:txBody>
          <a:bodyPr/>
          <a:lstStyle/>
          <a:p>
            <a:r>
              <a:rPr kumimoji="1" lang="en-US" altLang="ja-JP" dirty="0" smtClean="0"/>
              <a:t> Multi-efficiency Bin Problem</a:t>
            </a:r>
            <a:r>
              <a:rPr kumimoji="1" lang="ja-JP" altLang="en-US" dirty="0" smtClean="0"/>
              <a:t>  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402431"/>
            <a:ext cx="2376264" cy="3599474"/>
          </a:xfrm>
          <a:prstGeom prst="rect">
            <a:avLst/>
          </a:prstGeom>
        </p:spPr>
      </p:pic>
      <p:pic>
        <p:nvPicPr>
          <p:cNvPr id="6" name="TexTeXPicture" descr="&lt;?xml version=&quot;1.0&quot; encoding=&quot;utf-16&quot;?&gt;&#10;&lt;TeXTeX&gt;&#10;  &lt;preamble&gt;\documentclass{jarticle}&#10;\usepackage{amsmath}&#10;\pagestyle{empty}&lt;/preamble&gt;&#10;  &lt;body&gt;\begin{align*} &#10;p_T&amp;lt;0.8 {\rm GeV}&#10;\end{align*}&lt;/body&gt;&#10;  &lt;fcolor&gt;FF000000&lt;/fcolor&gt;&#10;  &lt;bcolor&gt;FFFFFFFF&lt;/bcolor&gt;&#10;  &lt;transparent&gt;True&lt;/transparent&gt;&#10;  &lt;resolution&gt;1800&lt;/resolution&gt;&#10;  &lt;imageh&gt;221&lt;/imageh&gt;&#10;  &lt;imagew&gt;1429&lt;/imagew&gt;&#10;  &lt;scale&gt;50&lt;/scale&gt;&#10;  &lt;cursor&gt;33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495" y="2599093"/>
            <a:ext cx="1593922" cy="24650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352239" y="2821351"/>
            <a:ext cx="1560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TPC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/>
                <a:cs typeface="+mn-cs"/>
              </a:rPr>
              <a:t>e~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80%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8" name="TexTeXPicture" descr="&lt;?xml version=&quot;1.0&quot; encoding=&quot;utf-16&quot;?&gt;&#10;&lt;TeXTeX&gt;&#10;  &lt;preamble&gt;\documentclass{jarticle}&#10;\usepackage{amsmath}&#10;\pagestyle{empty}&lt;/preamble&gt;&#10;  &lt;body&gt;\begin{align*} &#10;p_T&amp;gt;0.8 {\rm GeV}&#10;\end{align*}&lt;/body&gt;&#10;  &lt;fcolor&gt;FF000000&lt;/fcolor&gt;&#10;  &lt;bcolor&gt;FFFFFFFF&lt;/bcolor&gt;&#10;  &lt;transparent&gt;True&lt;/transparent&gt;&#10;  &lt;resolution&gt;1800&lt;/resolution&gt;&#10;  &lt;imageh&gt;221&lt;/imageh&gt;&#10;  &lt;imagew&gt;1429&lt;/imagew&gt;&#10;  &lt;scale&gt;50&lt;/scale&gt;&#10;  &lt;cursor&gt;20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495" y="3317783"/>
            <a:ext cx="1593922" cy="246506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2371260" y="3564289"/>
            <a:ext cx="2200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TPC+TOF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/>
                <a:cs typeface="+mn-cs"/>
              </a:rPr>
              <a:t>e~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50%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150116" y="1901532"/>
            <a:ext cx="2539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STAR, net proton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" name="左中かっこ 10"/>
          <p:cNvSpPr/>
          <p:nvPr/>
        </p:nvSpPr>
        <p:spPr>
          <a:xfrm>
            <a:off x="1400676" y="2593908"/>
            <a:ext cx="343674" cy="1360038"/>
          </a:xfrm>
          <a:prstGeom prst="leftBrace">
            <a:avLst>
              <a:gd name="adj1" fmla="val 32303"/>
              <a:gd name="adj2" fmla="val 5000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51520" y="980728"/>
            <a:ext cx="47270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efficiency for proton </a:t>
            </a: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≠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anti-proton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efficiency has 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p</a:t>
            </a:r>
            <a:r>
              <a:rPr kumimoji="1" lang="en-US" altLang="ja-JP" sz="24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T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dependence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104" y="4083946"/>
            <a:ext cx="3168352" cy="2078513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251520" y="4437112"/>
            <a:ext cx="4899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Multi-variable efficiency correction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849546" y="5058438"/>
            <a:ext cx="5719636" cy="1750352"/>
            <a:chOff x="849546" y="5058438"/>
            <a:chExt cx="5719636" cy="1750352"/>
          </a:xfrm>
        </p:grpSpPr>
        <p:sp>
          <p:nvSpPr>
            <p:cNvPr id="15" name="下矢印 14"/>
            <p:cNvSpPr/>
            <p:nvPr/>
          </p:nvSpPr>
          <p:spPr>
            <a:xfrm>
              <a:off x="1588687" y="5058438"/>
              <a:ext cx="2323594" cy="64807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849546" y="5774177"/>
              <a:ext cx="3801875" cy="830997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A method was proposed,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but too large numerical costs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4689885" y="6162459"/>
              <a:ext cx="18792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Luo, 2014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Bzdak</a:t>
              </a:r>
              <a:r>
                <a:rPr kumimoji="1" lang="en-US" altLang="ja-JP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, Koch, 2015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412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56" y="110044"/>
            <a:ext cx="8453887" cy="63506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テキスト ボックス 4"/>
          <p:cNvSpPr txBox="1"/>
          <p:nvPr/>
        </p:nvSpPr>
        <p:spPr>
          <a:xfrm>
            <a:off x="3209026" y="6488668"/>
            <a:ext cx="299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Slide provided from T. </a:t>
            </a:r>
            <a:r>
              <a:rPr lang="en-US" altLang="ja-JP" dirty="0" err="1" smtClean="0"/>
              <a:t>Nonaka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391510" y="4416724"/>
            <a:ext cx="3212418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Numerical cost: ~</a:t>
            </a:r>
            <a:r>
              <a:rPr kumimoji="1" lang="en-US" altLang="ja-JP" sz="2800" dirty="0" err="1" smtClean="0"/>
              <a:t>M</a:t>
            </a:r>
            <a:r>
              <a:rPr kumimoji="1" lang="en-US" altLang="ja-JP" sz="2800" baseline="30000" dirty="0" err="1" smtClean="0"/>
              <a:t>n</a:t>
            </a:r>
            <a:endParaRPr kumimoji="1" lang="en-US" altLang="ja-JP" sz="2800" baseline="30000" dirty="0" smtClean="0"/>
          </a:p>
          <a:p>
            <a:r>
              <a:rPr lang="en-US" altLang="ja-JP" sz="2000" dirty="0" smtClean="0"/>
              <a:t>for n-</a:t>
            </a:r>
            <a:r>
              <a:rPr lang="en-US" altLang="ja-JP" sz="2000" dirty="0" err="1" smtClean="0"/>
              <a:t>th</a:t>
            </a:r>
            <a:r>
              <a:rPr lang="en-US" altLang="ja-JP" sz="2000" dirty="0" smtClean="0"/>
              <a:t> </a:t>
            </a:r>
            <a:r>
              <a:rPr lang="en-US" altLang="ja-JP" sz="2000" dirty="0" err="1" smtClean="0"/>
              <a:t>cumulant</a:t>
            </a:r>
            <a:r>
              <a:rPr lang="en-US" altLang="ja-JP" sz="2000" dirty="0" smtClean="0"/>
              <a:t>, M bins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1219451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角丸四角形 5"/>
          <p:cNvSpPr/>
          <p:nvPr/>
        </p:nvSpPr>
        <p:spPr>
          <a:xfrm>
            <a:off x="4511615" y="1359854"/>
            <a:ext cx="3036498" cy="215972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8042586" cy="584775"/>
          </a:xfrm>
        </p:spPr>
        <p:txBody>
          <a:bodyPr/>
          <a:lstStyle/>
          <a:p>
            <a:r>
              <a:rPr lang="en-US" altLang="ja-JP" dirty="0" smtClean="0"/>
              <a:t> Efficient Formulas for Efficiency Correction</a:t>
            </a:r>
            <a:endParaRPr kumimoji="1" lang="ja-JP" altLang="en-US" dirty="0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712" y="1435514"/>
            <a:ext cx="3550118" cy="1843634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98425" y="911311"/>
            <a:ext cx="5825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ja-JP" sz="2800" b="1" dirty="0" err="1" smtClean="0"/>
              <a:t>Cumulant</a:t>
            </a:r>
            <a:r>
              <a:rPr lang="en-US" altLang="ja-JP" sz="2800" b="1" dirty="0" smtClean="0"/>
              <a:t> </a:t>
            </a:r>
            <a:r>
              <a:rPr lang="en-US" altLang="ja-JP" sz="2800" b="1" dirty="0"/>
              <a:t>e</a:t>
            </a:r>
            <a:r>
              <a:rPr lang="en-US" altLang="ja-JP" sz="2800" b="1" dirty="0" smtClean="0"/>
              <a:t>xpansion method </a:t>
            </a:r>
            <a:r>
              <a:rPr lang="en-US" altLang="ja-JP" sz="2000" dirty="0" smtClean="0"/>
              <a:t>MK,2016</a:t>
            </a:r>
            <a:endParaRPr kumimoji="1" lang="ja-JP" altLang="en-US" sz="20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702954" y="1359854"/>
            <a:ext cx="26627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Number of terms is </a:t>
            </a:r>
          </a:p>
          <a:p>
            <a:pPr algn="ctr"/>
            <a:r>
              <a:rPr kumimoji="1" lang="en-US" altLang="ja-JP" sz="2400" dirty="0" smtClean="0"/>
              <a:t>drastically reduced!</a:t>
            </a:r>
            <a:endParaRPr kumimoji="1" lang="ja-JP" altLang="en-US" sz="2400" dirty="0"/>
          </a:p>
        </p:txBody>
      </p:sp>
      <p:sp>
        <p:nvSpPr>
          <p:cNvPr id="15" name="下矢印 14"/>
          <p:cNvSpPr/>
          <p:nvPr/>
        </p:nvSpPr>
        <p:spPr>
          <a:xfrm>
            <a:off x="5413183" y="2211445"/>
            <a:ext cx="1242322" cy="42794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615333" y="2602674"/>
            <a:ext cx="28380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/>
              <a:t>Substantial reduction</a:t>
            </a:r>
          </a:p>
          <a:p>
            <a:pPr algn="ctr"/>
            <a:r>
              <a:rPr kumimoji="1" lang="en-US" altLang="ja-JP" sz="2400" dirty="0" smtClean="0"/>
              <a:t>of numerical cost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8900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角丸四角形 15"/>
          <p:cNvSpPr/>
          <p:nvPr/>
        </p:nvSpPr>
        <p:spPr>
          <a:xfrm>
            <a:off x="4511615" y="1359854"/>
            <a:ext cx="3036498" cy="2159723"/>
          </a:xfrm>
          <a:prstGeom prst="round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8042586" cy="584775"/>
          </a:xfrm>
        </p:spPr>
        <p:txBody>
          <a:bodyPr/>
          <a:lstStyle/>
          <a:p>
            <a:r>
              <a:rPr lang="en-US" altLang="ja-JP" dirty="0" smtClean="0"/>
              <a:t> Efficient Formulas for Efficiency Correction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812" y="4054840"/>
            <a:ext cx="2779145" cy="270192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81868" y="5650028"/>
            <a:ext cx="2081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Numerical Cost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973243" y="4312585"/>
            <a:ext cx="620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Old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216195" y="5903738"/>
            <a:ext cx="755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New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下矢印 8"/>
          <p:cNvSpPr/>
          <p:nvPr/>
        </p:nvSpPr>
        <p:spPr>
          <a:xfrm>
            <a:off x="5076893" y="5035661"/>
            <a:ext cx="679269" cy="694688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12" y="1435514"/>
            <a:ext cx="3550118" cy="1843634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98425" y="911311"/>
            <a:ext cx="5825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ja-JP" sz="2800" b="1" dirty="0" err="1" smtClean="0"/>
              <a:t>Cumulant</a:t>
            </a:r>
            <a:r>
              <a:rPr lang="en-US" altLang="ja-JP" sz="2800" b="1" dirty="0" smtClean="0"/>
              <a:t> </a:t>
            </a:r>
            <a:r>
              <a:rPr lang="en-US" altLang="ja-JP" sz="2800" b="1" dirty="0"/>
              <a:t>e</a:t>
            </a:r>
            <a:r>
              <a:rPr lang="en-US" altLang="ja-JP" sz="2800" b="1" dirty="0" smtClean="0"/>
              <a:t>xpansion method </a:t>
            </a:r>
            <a:r>
              <a:rPr lang="en-US" altLang="ja-JP" sz="2000" dirty="0" smtClean="0"/>
              <a:t>MK,2016</a:t>
            </a:r>
            <a:endParaRPr kumimoji="1" lang="ja-JP" altLang="en-US" sz="20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98424" y="3565103"/>
            <a:ext cx="7267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ja-JP" sz="2800" b="1" dirty="0" smtClean="0"/>
              <a:t>Factorial </a:t>
            </a:r>
            <a:r>
              <a:rPr lang="en-US" altLang="ja-JP" sz="2800" b="1" dirty="0" err="1"/>
              <a:t>c</a:t>
            </a:r>
            <a:r>
              <a:rPr lang="en-US" altLang="ja-JP" sz="2800" b="1" dirty="0" err="1" smtClean="0"/>
              <a:t>umulant</a:t>
            </a:r>
            <a:r>
              <a:rPr lang="en-US" altLang="ja-JP" sz="2800" b="1" dirty="0" smtClean="0"/>
              <a:t> method </a:t>
            </a:r>
            <a:r>
              <a:rPr lang="en-US" altLang="ja-JP" sz="2000" dirty="0" err="1" smtClean="0"/>
              <a:t>Nonaka</a:t>
            </a:r>
            <a:r>
              <a:rPr lang="en-US" altLang="ja-JP" sz="2000" dirty="0" smtClean="0"/>
              <a:t>, MK, </a:t>
            </a:r>
            <a:r>
              <a:rPr lang="en-US" altLang="ja-JP" sz="2000" dirty="0" err="1" smtClean="0"/>
              <a:t>Esumi</a:t>
            </a:r>
            <a:r>
              <a:rPr lang="en-US" altLang="ja-JP" sz="2000" dirty="0" smtClean="0"/>
              <a:t>, 2017</a:t>
            </a:r>
            <a:endParaRPr kumimoji="1" lang="ja-JP" altLang="en-US" sz="28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702954" y="1359854"/>
            <a:ext cx="26627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Number of terms is </a:t>
            </a:r>
          </a:p>
          <a:p>
            <a:pPr algn="ctr"/>
            <a:r>
              <a:rPr kumimoji="1" lang="en-US" altLang="ja-JP" sz="2400" dirty="0" smtClean="0"/>
              <a:t>drastically reduced!</a:t>
            </a:r>
            <a:endParaRPr kumimoji="1" lang="ja-JP" altLang="en-US" sz="2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98616" y="4070627"/>
            <a:ext cx="31491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Systematic procedure</a:t>
            </a:r>
          </a:p>
          <a:p>
            <a:r>
              <a:rPr lang="en-US" altLang="ja-JP" sz="2400" dirty="0" smtClean="0"/>
              <a:t>with the use of factorial</a:t>
            </a:r>
          </a:p>
          <a:p>
            <a:r>
              <a:rPr kumimoji="1" lang="en-US" altLang="ja-JP" sz="2400" dirty="0" err="1" smtClean="0"/>
              <a:t>cumulants</a:t>
            </a:r>
            <a:endParaRPr kumimoji="1" lang="ja-JP" altLang="en-US" sz="2400" dirty="0"/>
          </a:p>
        </p:txBody>
      </p:sp>
      <p:sp>
        <p:nvSpPr>
          <p:cNvPr id="14" name="右矢印 13"/>
          <p:cNvSpPr/>
          <p:nvPr/>
        </p:nvSpPr>
        <p:spPr>
          <a:xfrm>
            <a:off x="2648076" y="5678749"/>
            <a:ext cx="819736" cy="404222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下矢印 14"/>
          <p:cNvSpPr/>
          <p:nvPr/>
        </p:nvSpPr>
        <p:spPr>
          <a:xfrm>
            <a:off x="5413183" y="2211445"/>
            <a:ext cx="1242322" cy="42794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615333" y="2602674"/>
            <a:ext cx="28380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/>
              <a:t>Substantial reduction</a:t>
            </a:r>
          </a:p>
          <a:p>
            <a:pPr algn="ctr"/>
            <a:r>
              <a:rPr kumimoji="1" lang="en-US" altLang="ja-JP" sz="2400" dirty="0" smtClean="0"/>
              <a:t>of numerical cost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93254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469767" cy="584775"/>
          </a:xfrm>
        </p:spPr>
        <p:txBody>
          <a:bodyPr/>
          <a:lstStyle/>
          <a:p>
            <a:r>
              <a:rPr kumimoji="1" lang="en-US" altLang="ja-JP" dirty="0" smtClean="0"/>
              <a:t> Violation of Binomial Model  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36756" y="956410"/>
            <a:ext cx="32579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Typical detectors have </a:t>
            </a:r>
          </a:p>
          <a:p>
            <a:r>
              <a:rPr lang="en-US" altLang="ja-JP" sz="2400" dirty="0" smtClean="0"/>
              <a:t>clear deviation from the </a:t>
            </a:r>
          </a:p>
          <a:p>
            <a:r>
              <a:rPr lang="en-US" altLang="ja-JP" sz="2400" dirty="0" smtClean="0"/>
              <a:t>binomial response.</a:t>
            </a:r>
            <a:endParaRPr kumimoji="1" lang="ja-JP" altLang="en-US" sz="24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1099" y="976311"/>
            <a:ext cx="3603509" cy="3545239"/>
          </a:xfrm>
          <a:prstGeom prst="rect">
            <a:avLst/>
          </a:prstGeom>
        </p:spPr>
      </p:pic>
      <p:sp>
        <p:nvSpPr>
          <p:cNvPr id="6" name="下矢印 5"/>
          <p:cNvSpPr/>
          <p:nvPr/>
        </p:nvSpPr>
        <p:spPr>
          <a:xfrm>
            <a:off x="1301536" y="2291467"/>
            <a:ext cx="1242322" cy="42794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36755" y="2786261"/>
            <a:ext cx="34656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E</a:t>
            </a:r>
            <a:r>
              <a:rPr lang="en-US" altLang="ja-JP" sz="2400" dirty="0" smtClean="0"/>
              <a:t>stimates of systematic</a:t>
            </a:r>
          </a:p>
          <a:p>
            <a:r>
              <a:rPr kumimoji="1" lang="en-US" altLang="ja-JP" sz="2400" dirty="0" smtClean="0"/>
              <a:t>uncertainty arisin</a:t>
            </a:r>
            <a:r>
              <a:rPr lang="en-US" altLang="ja-JP" sz="2400" dirty="0" smtClean="0"/>
              <a:t>g from </a:t>
            </a:r>
          </a:p>
          <a:p>
            <a:r>
              <a:rPr lang="en-US" altLang="ja-JP" sz="2400" dirty="0" smtClean="0"/>
              <a:t>this </a:t>
            </a:r>
            <a:r>
              <a:rPr kumimoji="1" lang="en-US" altLang="ja-JP" sz="2400" dirty="0" smtClean="0"/>
              <a:t>deviation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are needed!</a:t>
            </a:r>
            <a:endParaRPr kumimoji="1" lang="ja-JP" altLang="en-US" sz="2400" dirty="0"/>
          </a:p>
        </p:txBody>
      </p:sp>
      <p:sp>
        <p:nvSpPr>
          <p:cNvPr id="8" name="下矢印 7"/>
          <p:cNvSpPr/>
          <p:nvPr/>
        </p:nvSpPr>
        <p:spPr>
          <a:xfrm>
            <a:off x="1301536" y="3999866"/>
            <a:ext cx="1242322" cy="42794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/>
          <p:cNvGrpSpPr/>
          <p:nvPr/>
        </p:nvGrpSpPr>
        <p:grpSpPr>
          <a:xfrm>
            <a:off x="238564" y="4689407"/>
            <a:ext cx="8736944" cy="2024597"/>
            <a:chOff x="238564" y="4689407"/>
            <a:chExt cx="8736944" cy="2024597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238564" y="4689407"/>
              <a:ext cx="87369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en-US" altLang="ja-JP" sz="2400" b="1" dirty="0"/>
                <a:t>G</a:t>
              </a:r>
              <a:r>
                <a:rPr kumimoji="1" lang="en-US" altLang="ja-JP" sz="2400" b="1" dirty="0" smtClean="0"/>
                <a:t>eneral procedure for efficiency correction </a:t>
              </a:r>
              <a:r>
                <a:rPr kumimoji="1" lang="en-US" altLang="ja-JP" dirty="0" err="1" smtClean="0"/>
                <a:t>Nonaka</a:t>
              </a:r>
              <a:r>
                <a:rPr kumimoji="1" lang="en-US" altLang="ja-JP" dirty="0" smtClean="0"/>
                <a:t>, MK, </a:t>
              </a:r>
              <a:r>
                <a:rPr kumimoji="1" lang="en-US" altLang="ja-JP" dirty="0" err="1" smtClean="0"/>
                <a:t>Esumi</a:t>
              </a:r>
              <a:r>
                <a:rPr kumimoji="1" lang="en-US" altLang="ja-JP" dirty="0" smtClean="0"/>
                <a:t>, 2018</a:t>
              </a:r>
              <a:endParaRPr kumimoji="1" lang="ja-JP" altLang="en-US" sz="2400" dirty="0"/>
            </a:p>
          </p:txBody>
        </p:sp>
        <p:pic>
          <p:nvPicPr>
  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P_{\rm obs}(\vec{n}) &#10;= \sum_{N}&#10;R(\vec{n};\vec{N})&#10;P_{\rm true}(\vec{N})&#10;\end{align*}&lt;/body&gt;&#10;  &lt;fcolor&gt;FF000000&lt;/fcolor&gt;&#10;  &lt;bcolor&gt;FFFFFFFF&lt;/bcolor&gt;&#10;  &lt;transparent&gt;True&lt;/transparent&gt;&#10;  &lt;resolution&gt;1800&lt;/resolution&gt;&#10;  &lt;imageh&gt;539&lt;/imageh&gt;&#10;  &lt;imagew&gt;3324&lt;/imagew&gt;&#10;  &lt;scale&gt;50&lt;/scale&gt;&#10;  &lt;cursor&gt;66&lt;/cursor&gt;&#10;&lt;/TeXTeX&gt;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905" y="5318929"/>
              <a:ext cx="3739688" cy="606405"/>
            </a:xfrm>
            <a:prstGeom prst="rect">
              <a:avLst/>
            </a:prstGeom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736755" y="6006118"/>
              <a:ext cx="589481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kumimoji="1" lang="en-US" altLang="ja-JP" sz="2000" dirty="0" smtClean="0"/>
                <a:t>Efficiency correction for </a:t>
              </a:r>
              <a:r>
                <a:rPr kumimoji="1" lang="en-US" altLang="ja-JP" sz="2000" b="1" dirty="0" smtClean="0"/>
                <a:t>any </a:t>
              </a:r>
              <a:r>
                <a:rPr kumimoji="1" lang="en-US" altLang="ja-JP" sz="2000" dirty="0" smtClean="0"/>
                <a:t>response matrix R(</a:t>
              </a:r>
              <a:r>
                <a:rPr kumimoji="1" lang="en-US" altLang="ja-JP" sz="2000" dirty="0" err="1" smtClean="0"/>
                <a:t>n,N</a:t>
              </a:r>
              <a:r>
                <a:rPr kumimoji="1" lang="en-US" altLang="ja-JP" sz="2000" dirty="0" smtClean="0"/>
                <a:t>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ja-JP" sz="2000" dirty="0" smtClean="0"/>
                <a:t>We must understand the property of the detector</a:t>
              </a:r>
              <a:endParaRPr kumimoji="1" lang="ja-JP" alt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0189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4</a:t>
            </a:r>
            <a:r>
              <a:rPr kumimoji="1" lang="en-US" altLang="ja-JP" baseline="30000" dirty="0" smtClean="0"/>
              <a:t>th</a:t>
            </a:r>
            <a:r>
              <a:rPr kumimoji="1" lang="en-US" altLang="ja-JP" dirty="0" smtClean="0"/>
              <a:t> Order </a:t>
            </a:r>
            <a:r>
              <a:rPr kumimoji="1" lang="en-US" altLang="ja-JP" dirty="0" err="1" smtClean="0"/>
              <a:t>Cumulant</a:t>
            </a:r>
            <a:r>
              <a:rPr kumimoji="1" lang="en-US" altLang="ja-JP" dirty="0" smtClean="0"/>
              <a:t>: History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16695" y="4258180"/>
            <a:ext cx="148630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2012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年</a:t>
            </a: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(QM2012)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0182"/>
            <a:ext cx="3029073" cy="273381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254" y="2514425"/>
            <a:ext cx="3375211" cy="2636307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082321" y="1621873"/>
            <a:ext cx="179408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2013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年</a:t>
            </a: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(PRL(2014))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右矢印 7"/>
          <p:cNvSpPr/>
          <p:nvPr/>
        </p:nvSpPr>
        <p:spPr>
          <a:xfrm rot="1572342">
            <a:off x="2946663" y="1723044"/>
            <a:ext cx="445613" cy="13898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080164" y="2817420"/>
            <a:ext cx="181171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2014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年</a:t>
            </a: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(CPOD2014)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15" name="グループ化 14"/>
          <p:cNvGrpSpPr/>
          <p:nvPr/>
        </p:nvGrpSpPr>
        <p:grpSpPr>
          <a:xfrm>
            <a:off x="5638486" y="2887145"/>
            <a:ext cx="3419496" cy="3856156"/>
            <a:chOff x="5638486" y="2887145"/>
            <a:chExt cx="3419496" cy="3856156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38486" y="3703026"/>
              <a:ext cx="3419496" cy="3040275"/>
            </a:xfrm>
            <a:prstGeom prst="rect">
              <a:avLst/>
            </a:prstGeom>
          </p:spPr>
        </p:pic>
        <p:sp>
          <p:nvSpPr>
            <p:cNvPr id="11" name="右矢印 10"/>
            <p:cNvSpPr/>
            <p:nvPr/>
          </p:nvSpPr>
          <p:spPr>
            <a:xfrm rot="1572342">
              <a:off x="5922468" y="2887145"/>
              <a:ext cx="445613" cy="138988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endParaRPr>
            </a:p>
          </p:txBody>
        </p:sp>
      </p:grpSp>
      <p:pic>
        <p:nvPicPr>
          <p:cNvPr id="12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883" y="3048128"/>
            <a:ext cx="3232616" cy="3728887"/>
          </a:xfrm>
          <a:prstGeom prst="rect">
            <a:avLst/>
          </a:prstGeom>
        </p:spPr>
      </p:pic>
      <p:sp>
        <p:nvSpPr>
          <p:cNvPr id="13" name="右矢印 12"/>
          <p:cNvSpPr/>
          <p:nvPr/>
        </p:nvSpPr>
        <p:spPr>
          <a:xfrm rot="10800000">
            <a:off x="4840787" y="4455788"/>
            <a:ext cx="445613" cy="13898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052696" y="4009512"/>
            <a:ext cx="146226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2015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年</a:t>
            </a: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(QM2015)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58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3" grpId="0" animBg="1"/>
      <p:bldP spid="1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角丸四角形 13"/>
          <p:cNvSpPr/>
          <p:nvPr/>
        </p:nvSpPr>
        <p:spPr>
          <a:xfrm>
            <a:off x="4932040" y="1448435"/>
            <a:ext cx="3816424" cy="184404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360583" y="1448435"/>
            <a:ext cx="3816424" cy="184404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7540847" cy="584775"/>
          </a:xfrm>
        </p:spPr>
        <p:txBody>
          <a:bodyPr/>
          <a:lstStyle/>
          <a:p>
            <a:r>
              <a:rPr kumimoji="1" lang="en-US" altLang="ja-JP" dirty="0" smtClean="0"/>
              <a:t> Proton </a:t>
            </a:r>
            <a:r>
              <a:rPr kumimoji="1" lang="en-US" altLang="ja-JP" dirty="0" err="1" smtClean="0"/>
              <a:t>v.s</a:t>
            </a:r>
            <a:r>
              <a:rPr kumimoji="1" lang="en-US" altLang="ja-JP" dirty="0" smtClean="0"/>
              <a:t>. Baryon Number </a:t>
            </a:r>
            <a:r>
              <a:rPr kumimoji="1" lang="en-US" altLang="ja-JP" dirty="0" err="1" smtClean="0"/>
              <a:t>Cumulants</a:t>
            </a:r>
            <a:r>
              <a:rPr kumimoji="1" lang="en-US" altLang="ja-JP" dirty="0" smtClean="0"/>
              <a:t>  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51520" y="4791343"/>
            <a:ext cx="864096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The difference would be large.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Reconstruction of &lt;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N</a:t>
            </a:r>
            <a:r>
              <a:rPr kumimoji="1" lang="en-US" altLang="ja-JP" sz="24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B</a:t>
            </a:r>
            <a:r>
              <a:rPr kumimoji="1" lang="en-US" altLang="ja-JP" sz="2400" b="0" i="0" u="none" strike="noStrike" kern="120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n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&gt;</a:t>
            </a:r>
            <a:r>
              <a:rPr kumimoji="1" lang="en-US" altLang="ja-JP" sz="24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c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 is possible using the binomial model.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The use of binomial model is justified by “isospin randomization.”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39552" y="1592451"/>
            <a:ext cx="346319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Experiments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proton number 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cumulants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094518" y="1592450"/>
            <a:ext cx="349146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F2936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Many theories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baryon number 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cumulants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8" name="TexTeXPicture" descr="&lt;?xml version=&quot;1.0&quot; encoding=&quot;utf-16&quot;?&gt;&#10;&lt;TeXTeX&gt;&#10;  &lt;preamble&gt;\documentclass{jarticle}&#10;\usepackage{amsmath}&#10;\pagestyle{empty}&lt;/preamble&gt;&#10;  &lt;body&gt;\begin{align*} &#10;\langle N_p^n \rangle_{\rm c}&#10;\end{align*}&lt;/body&gt;&#10;  &lt;fcolor&gt;FF000000&lt;/fcolor&gt;&#10;  &lt;bcolor&gt;FFFFFFFF&lt;/bcolor&gt;&#10;  &lt;transparent&gt;True&lt;/transparent&gt;&#10;  &lt;resolution&gt;1800&lt;/resolution&gt;&#10;  &lt;imageh&gt;283&lt;/imageh&gt;&#10;  &lt;imagew&gt;612&lt;/imagew&gt;&#10;  &lt;scale&gt;50&lt;/scale&gt;&#10;  &lt;cursor&gt;45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600563"/>
            <a:ext cx="1010214" cy="467141"/>
          </a:xfrm>
          <a:prstGeom prst="rect">
            <a:avLst/>
          </a:prstGeom>
        </p:spPr>
      </p:pic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\langle N_{\rm B}^n \rangle_{\rm c}&#10;\end{align*}&lt;/body&gt;&#10;  &lt;fcolor&gt;FF000000&lt;/fcolor&gt;&#10;  &lt;bcolor&gt;FFFFFFFF&lt;/bcolor&gt;&#10;  &lt;transparent&gt;True&lt;/transparent&gt;&#10;  &lt;resolution&gt;1800&lt;/resolution&gt;&#10;  &lt;imageh&gt;250&lt;/imageh&gt;&#10;  &lt;imagew&gt;612&lt;/imagew&gt;&#10;  &lt;scale&gt;50&lt;/scale&gt;&#10;  &lt;cursor&gt;33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145" y="2624338"/>
            <a:ext cx="1010214" cy="412669"/>
          </a:xfrm>
          <a:prstGeom prst="rect">
            <a:avLst/>
          </a:prstGeom>
        </p:spPr>
      </p:pic>
      <p:sp>
        <p:nvSpPr>
          <p:cNvPr id="15" name="左右矢印 14"/>
          <p:cNvSpPr/>
          <p:nvPr/>
        </p:nvSpPr>
        <p:spPr>
          <a:xfrm>
            <a:off x="4050468" y="1794360"/>
            <a:ext cx="1008112" cy="1083156"/>
          </a:xfrm>
          <a:prstGeom prst="leftRightArrow">
            <a:avLst>
              <a:gd name="adj1" fmla="val 50000"/>
              <a:gd name="adj2" fmla="val 34543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6" name="下カーブ矢印 15"/>
          <p:cNvSpPr/>
          <p:nvPr/>
        </p:nvSpPr>
        <p:spPr>
          <a:xfrm flipV="1">
            <a:off x="3320073" y="3300467"/>
            <a:ext cx="2548071" cy="691393"/>
          </a:xfrm>
          <a:prstGeom prst="curvedDownArrow">
            <a:avLst>
              <a:gd name="adj1" fmla="val 55347"/>
              <a:gd name="adj2" fmla="val 128348"/>
              <a:gd name="adj3" fmla="val 426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619672" y="3584544"/>
            <a:ext cx="2623923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measurement with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50% efficiency loss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286486" y="806367"/>
            <a:ext cx="2857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MK, </a:t>
            </a: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Asakawa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, 2012; 2012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94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2279791" cy="584775"/>
          </a:xfrm>
        </p:spPr>
        <p:txBody>
          <a:bodyPr/>
          <a:lstStyle/>
          <a:p>
            <a:r>
              <a:rPr kumimoji="1" lang="en-US" altLang="ja-JP" dirty="0" smtClean="0"/>
              <a:t> Summary 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非ガウスゆらぎは、</a:t>
            </a:r>
            <a:r>
              <a:rPr kumimoji="1" lang="en-US" altLang="ja-JP" dirty="0" smtClean="0"/>
              <a:t>QCD</a:t>
            </a:r>
            <a:r>
              <a:rPr kumimoji="1" lang="ja-JP" altLang="en-US" dirty="0" smtClean="0"/>
              <a:t>臨界点観測の有力な観測量である。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重イオン衝突実験では、非ガウスゆらぎの測定が実現している。</a:t>
            </a:r>
            <a:endParaRPr kumimoji="1" lang="en-US" altLang="ja-JP" dirty="0" smtClean="0"/>
          </a:p>
          <a:p>
            <a:r>
              <a:rPr lang="ja-JP" altLang="en-US" dirty="0" smtClean="0"/>
              <a:t>ゆらぎの解釈には、理論的にも、実験的にも更なる発展が必要だが、近年着実に発展している。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5459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角丸四角形 14"/>
          <p:cNvSpPr/>
          <p:nvPr/>
        </p:nvSpPr>
        <p:spPr>
          <a:xfrm>
            <a:off x="5142616" y="3782840"/>
            <a:ext cx="3687009" cy="1264299"/>
          </a:xfrm>
          <a:prstGeom prst="roundRect">
            <a:avLst/>
          </a:prstGeom>
          <a:solidFill>
            <a:srgbClr val="268496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122548" y="1405248"/>
            <a:ext cx="4683397" cy="41679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Collision Rate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86" y="1405248"/>
            <a:ext cx="4572859" cy="4167970"/>
          </a:xfrm>
          <a:prstGeom prst="rect">
            <a:avLst/>
          </a:prstGeom>
        </p:spPr>
      </p:pic>
      <p:sp>
        <p:nvSpPr>
          <p:cNvPr id="6" name="角丸四角形 5"/>
          <p:cNvSpPr/>
          <p:nvPr/>
        </p:nvSpPr>
        <p:spPr>
          <a:xfrm>
            <a:off x="1649691" y="3894842"/>
            <a:ext cx="763571" cy="39592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AGS</a:t>
            </a:r>
            <a:endParaRPr kumimoji="1" lang="ja-JP" altLang="en-US" dirty="0"/>
          </a:p>
        </p:txBody>
      </p:sp>
      <p:sp>
        <p:nvSpPr>
          <p:cNvPr id="7" name="角丸四角形 6"/>
          <p:cNvSpPr/>
          <p:nvPr/>
        </p:nvSpPr>
        <p:spPr>
          <a:xfrm>
            <a:off x="2413262" y="3696879"/>
            <a:ext cx="1244338" cy="39592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SPS</a:t>
            </a:r>
            <a:endParaRPr kumimoji="1" lang="ja-JP" altLang="en-US" dirty="0"/>
          </a:p>
        </p:txBody>
      </p:sp>
      <p:sp>
        <p:nvSpPr>
          <p:cNvPr id="8" name="角丸四角形 7"/>
          <p:cNvSpPr/>
          <p:nvPr/>
        </p:nvSpPr>
        <p:spPr>
          <a:xfrm>
            <a:off x="1498863" y="1421724"/>
            <a:ext cx="1216058" cy="39592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J-PARC-HI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916483" y="1362823"/>
            <a:ext cx="420018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/>
              <a:t>J-PARC-HI:</a:t>
            </a:r>
          </a:p>
          <a:p>
            <a:r>
              <a:rPr lang="en-US" altLang="ja-JP" sz="2400" dirty="0" smtClean="0"/>
              <a:t>High-luminosity X Fixed target</a:t>
            </a:r>
          </a:p>
          <a:p>
            <a:r>
              <a:rPr lang="en-US" altLang="ja-JP" sz="2400" dirty="0" smtClean="0">
                <a:sym typeface="Wingdings" panose="05000000000000000000" pitchFamily="2" charset="2"/>
              </a:rPr>
              <a:t>World highest rate</a:t>
            </a:r>
            <a:r>
              <a:rPr lang="ja-JP" altLang="en-US" sz="2400" dirty="0" smtClean="0">
                <a:sym typeface="Wingdings" panose="05000000000000000000" pitchFamily="2" charset="2"/>
              </a:rPr>
              <a:t>～</a:t>
            </a:r>
            <a:r>
              <a:rPr lang="en-US" altLang="ja-JP" sz="2400" dirty="0" smtClean="0">
                <a:sym typeface="Wingdings" panose="05000000000000000000" pitchFamily="2" charset="2"/>
              </a:rPr>
              <a:t>10</a:t>
            </a:r>
            <a:r>
              <a:rPr lang="en-US" altLang="ja-JP" sz="2400" baseline="30000" dirty="0" smtClean="0">
                <a:sym typeface="Wingdings" panose="05000000000000000000" pitchFamily="2" charset="2"/>
              </a:rPr>
              <a:t>8</a:t>
            </a:r>
            <a:r>
              <a:rPr lang="en-US" altLang="ja-JP" sz="2400" dirty="0" smtClean="0">
                <a:sym typeface="Wingdings" panose="05000000000000000000" pitchFamily="2" charset="2"/>
              </a:rPr>
              <a:t>Hz</a:t>
            </a:r>
            <a:endParaRPr kumimoji="1" lang="ja-JP" altLang="en-US" sz="2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864727" y="3234779"/>
            <a:ext cx="3859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FF00"/>
                </a:solidFill>
              </a:rPr>
              <a:t>5-order</a:t>
            </a:r>
            <a:r>
              <a:rPr kumimoji="1" lang="en-US" altLang="ja-JP" sz="2400" dirty="0" smtClean="0"/>
              <a:t> higher than AGS,SPS</a:t>
            </a:r>
            <a:endParaRPr kumimoji="1" lang="ja-JP" altLang="en-US" sz="2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217210" y="3980803"/>
            <a:ext cx="14036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AGS, SPS</a:t>
            </a:r>
          </a:p>
          <a:p>
            <a:pPr algn="ctr"/>
            <a:r>
              <a:rPr kumimoji="1" lang="en-US" altLang="ja-JP" sz="2400" dirty="0" smtClean="0"/>
              <a:t>1 year</a:t>
            </a:r>
            <a:endParaRPr kumimoji="1" lang="ja-JP" altLang="en-US" sz="2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162586" y="3980803"/>
            <a:ext cx="14975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J-PARC-HI</a:t>
            </a:r>
          </a:p>
          <a:p>
            <a:pPr algn="ctr"/>
            <a:r>
              <a:rPr lang="en-US" altLang="ja-JP" sz="2400" dirty="0" smtClean="0"/>
              <a:t>5 min.</a:t>
            </a:r>
            <a:endParaRPr kumimoji="1" lang="ja-JP" altLang="en-US" sz="24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618763" y="4134691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/>
              <a:t>＝</a:t>
            </a:r>
            <a:endParaRPr kumimoji="1" lang="en-US" altLang="ja-JP" sz="2800" dirty="0" smtClean="0"/>
          </a:p>
        </p:txBody>
      </p:sp>
      <p:sp>
        <p:nvSpPr>
          <p:cNvPr id="16" name="下矢印 15"/>
          <p:cNvSpPr/>
          <p:nvPr/>
        </p:nvSpPr>
        <p:spPr>
          <a:xfrm>
            <a:off x="5926682" y="2758974"/>
            <a:ext cx="1886465" cy="461318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092107" y="5193918"/>
            <a:ext cx="36695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High-statistical exp.</a:t>
            </a:r>
            <a:endParaRPr kumimoji="1" lang="en-US" altLang="ja-JP" sz="24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various event selections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higher order correlations</a:t>
            </a:r>
            <a:endParaRPr kumimoji="1" lang="en-US" altLang="ja-JP" sz="24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search of rare events</a:t>
            </a:r>
            <a:endParaRPr kumimoji="1" lang="ja-JP" altLang="en-US" sz="2400" dirty="0"/>
          </a:p>
        </p:txBody>
      </p:sp>
      <p:sp>
        <p:nvSpPr>
          <p:cNvPr id="18" name="下矢印 17"/>
          <p:cNvSpPr/>
          <p:nvPr/>
        </p:nvSpPr>
        <p:spPr>
          <a:xfrm rot="16200000">
            <a:off x="4023900" y="5512524"/>
            <a:ext cx="1153002" cy="932448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887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/>
      <p:bldP spid="13" grpId="0"/>
      <p:bldP spid="14" grpId="0"/>
      <p:bldP spid="17" grpId="0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/>
          <p:cNvSpPr/>
          <p:nvPr/>
        </p:nvSpPr>
        <p:spPr>
          <a:xfrm>
            <a:off x="426718" y="4021760"/>
            <a:ext cx="8193497" cy="2540621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角丸四角形 9"/>
          <p:cNvSpPr/>
          <p:nvPr/>
        </p:nvSpPr>
        <p:spPr>
          <a:xfrm>
            <a:off x="426719" y="1341798"/>
            <a:ext cx="8193497" cy="2540621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2 Main Goals of J-PARC-HI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938145" y="1474335"/>
            <a:ext cx="4620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smtClean="0"/>
              <a:t>Exploring Dense Medium</a:t>
            </a:r>
            <a:endParaRPr kumimoji="1" lang="ja-JP" altLang="en-US" sz="3200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938145" y="4195397"/>
            <a:ext cx="3577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 smtClean="0"/>
              <a:t>R</a:t>
            </a:r>
            <a:r>
              <a:rPr kumimoji="1" lang="en-US" altLang="ja-JP" sz="3200" b="1" dirty="0" smtClean="0"/>
              <a:t>are-event Factory</a:t>
            </a:r>
            <a:endParaRPr kumimoji="1" lang="ja-JP" altLang="en-US" sz="32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232787" y="2054237"/>
            <a:ext cx="36744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/>
              <a:t>QCD phase diagram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/>
              <a:t>1</a:t>
            </a:r>
            <a:r>
              <a:rPr lang="en-US" altLang="ja-JP" sz="2400" baseline="30000" dirty="0"/>
              <a:t>st</a:t>
            </a:r>
            <a:r>
              <a:rPr lang="en-US" altLang="ja-JP" sz="2400" dirty="0"/>
              <a:t> order phase transition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 smtClean="0"/>
              <a:t>equation of state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32787" y="4812780"/>
            <a:ext cx="28873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 smtClean="0"/>
              <a:t>hyper nuclei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 smtClean="0"/>
              <a:t>exotic hadrons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 smtClean="0"/>
              <a:t>hadron interaction</a:t>
            </a:r>
            <a:endParaRPr kumimoji="1" lang="ja-JP" altLang="en-US" sz="24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479" y="4195397"/>
            <a:ext cx="2752077" cy="2193349"/>
          </a:xfrm>
          <a:prstGeom prst="roundRect">
            <a:avLst>
              <a:gd name="adj" fmla="val 9877"/>
            </a:avLst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80" y="1458219"/>
            <a:ext cx="3066406" cy="225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49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円弧 92"/>
          <p:cNvSpPr/>
          <p:nvPr/>
        </p:nvSpPr>
        <p:spPr>
          <a:xfrm>
            <a:off x="-1117228" y="3424114"/>
            <a:ext cx="6096000" cy="4397375"/>
          </a:xfrm>
          <a:prstGeom prst="arc">
            <a:avLst/>
          </a:prstGeom>
          <a:solidFill>
            <a:srgbClr val="99CCFF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95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0&#10;\end{align*}&lt;/body&gt;&#10;  &lt;fcolor&gt;FFFFFFFF&lt;/fcolor&gt;&#10;  &lt;bcolor&gt;FFFFFFFF&lt;/bcolor&gt;&#10;  &lt;transparent&gt;True&lt;/transparent&gt;&#10;  &lt;resolution&gt;1800&lt;/resolution&gt;&#10;  &lt;imageh&gt;167&lt;/imageh&gt;&#10;  &lt;imagew&gt;10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094" y="5733256"/>
            <a:ext cx="163034" cy="261795"/>
          </a:xfrm>
          <a:prstGeom prst="rect">
            <a:avLst/>
          </a:prstGeom>
        </p:spPr>
      </p:pic>
      <p:sp>
        <p:nvSpPr>
          <p:cNvPr id="97" name="正方形/長方形 96"/>
          <p:cNvSpPr/>
          <p:nvPr/>
        </p:nvSpPr>
        <p:spPr>
          <a:xfrm>
            <a:off x="2028096" y="5849814"/>
            <a:ext cx="1152128" cy="830982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8" name="円/楕円 1009"/>
          <p:cNvSpPr/>
          <p:nvPr/>
        </p:nvSpPr>
        <p:spPr>
          <a:xfrm>
            <a:off x="2483768" y="6093296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9" name="円/楕円 1010"/>
          <p:cNvSpPr/>
          <p:nvPr/>
        </p:nvSpPr>
        <p:spPr>
          <a:xfrm>
            <a:off x="2615531" y="6158383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0" name="円/楕円 1011"/>
          <p:cNvSpPr/>
          <p:nvPr/>
        </p:nvSpPr>
        <p:spPr>
          <a:xfrm>
            <a:off x="2682206" y="6286971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1" name="円/楕円 1012"/>
          <p:cNvSpPr/>
          <p:nvPr/>
        </p:nvSpPr>
        <p:spPr>
          <a:xfrm>
            <a:off x="2547268" y="6286971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2" name="下矢印 101"/>
          <p:cNvSpPr/>
          <p:nvPr/>
        </p:nvSpPr>
        <p:spPr>
          <a:xfrm rot="5400000" flipV="1">
            <a:off x="3071491" y="6173342"/>
            <a:ext cx="741164" cy="238125"/>
          </a:xfrm>
          <a:prstGeom prst="downArrow">
            <a:avLst/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3" name="正方形/長方形 102"/>
          <p:cNvSpPr/>
          <p:nvPr/>
        </p:nvSpPr>
        <p:spPr>
          <a:xfrm>
            <a:off x="3707904" y="5838378"/>
            <a:ext cx="1152128" cy="830982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4" name="円/楕円 1015"/>
          <p:cNvSpPr/>
          <p:nvPr/>
        </p:nvSpPr>
        <p:spPr>
          <a:xfrm>
            <a:off x="4163576" y="6081860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5" name="円/楕円 1016"/>
          <p:cNvSpPr/>
          <p:nvPr/>
        </p:nvSpPr>
        <p:spPr>
          <a:xfrm>
            <a:off x="4295339" y="6146947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6" name="円/楕円 1017"/>
          <p:cNvSpPr/>
          <p:nvPr/>
        </p:nvSpPr>
        <p:spPr>
          <a:xfrm>
            <a:off x="4362014" y="6275535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7" name="円/楕円 1018"/>
          <p:cNvSpPr/>
          <p:nvPr/>
        </p:nvSpPr>
        <p:spPr>
          <a:xfrm>
            <a:off x="4227076" y="6275535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8" name="円/楕円 1019"/>
          <p:cNvSpPr/>
          <p:nvPr/>
        </p:nvSpPr>
        <p:spPr>
          <a:xfrm>
            <a:off x="4456236" y="6347098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9" name="円/楕円 1020"/>
          <p:cNvSpPr/>
          <p:nvPr/>
        </p:nvSpPr>
        <p:spPr>
          <a:xfrm>
            <a:off x="4587999" y="6412185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0" name="円/楕円 1021"/>
          <p:cNvSpPr/>
          <p:nvPr/>
        </p:nvSpPr>
        <p:spPr>
          <a:xfrm>
            <a:off x="4654674" y="6540773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1" name="円/楕円 1022"/>
          <p:cNvSpPr/>
          <p:nvPr/>
        </p:nvSpPr>
        <p:spPr>
          <a:xfrm>
            <a:off x="4519736" y="6540773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2" name="円/楕円 1023"/>
          <p:cNvSpPr/>
          <p:nvPr/>
        </p:nvSpPr>
        <p:spPr>
          <a:xfrm>
            <a:off x="3808164" y="6234260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3" name="円/楕円 1024"/>
          <p:cNvSpPr/>
          <p:nvPr/>
        </p:nvSpPr>
        <p:spPr>
          <a:xfrm>
            <a:off x="3939927" y="6299347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4" name="円/楕円 1025"/>
          <p:cNvSpPr/>
          <p:nvPr/>
        </p:nvSpPr>
        <p:spPr>
          <a:xfrm>
            <a:off x="4006602" y="6427935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5" name="円/楕円 1026"/>
          <p:cNvSpPr/>
          <p:nvPr/>
        </p:nvSpPr>
        <p:spPr>
          <a:xfrm>
            <a:off x="3871664" y="6427935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6" name="円/楕円 1027"/>
          <p:cNvSpPr/>
          <p:nvPr/>
        </p:nvSpPr>
        <p:spPr>
          <a:xfrm>
            <a:off x="4456236" y="5877272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7" name="円/楕円 1028"/>
          <p:cNvSpPr/>
          <p:nvPr/>
        </p:nvSpPr>
        <p:spPr>
          <a:xfrm>
            <a:off x="4587999" y="5942359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8" name="円/楕円 1029"/>
          <p:cNvSpPr/>
          <p:nvPr/>
        </p:nvSpPr>
        <p:spPr>
          <a:xfrm>
            <a:off x="4654674" y="6070947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9" name="円/楕円 1030"/>
          <p:cNvSpPr/>
          <p:nvPr/>
        </p:nvSpPr>
        <p:spPr>
          <a:xfrm>
            <a:off x="4519736" y="6070947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0" name="円/楕円 1031"/>
          <p:cNvSpPr/>
          <p:nvPr/>
        </p:nvSpPr>
        <p:spPr>
          <a:xfrm>
            <a:off x="3851920" y="5877272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1" name="円/楕円 1032"/>
          <p:cNvSpPr/>
          <p:nvPr/>
        </p:nvSpPr>
        <p:spPr>
          <a:xfrm>
            <a:off x="3983683" y="5942359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2" name="円/楕円 1033"/>
          <p:cNvSpPr/>
          <p:nvPr/>
        </p:nvSpPr>
        <p:spPr>
          <a:xfrm>
            <a:off x="4050358" y="6070947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3" name="円/楕円 1034"/>
          <p:cNvSpPr/>
          <p:nvPr/>
        </p:nvSpPr>
        <p:spPr>
          <a:xfrm>
            <a:off x="3915420" y="6070947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4" name="円/楕円 1035"/>
          <p:cNvSpPr/>
          <p:nvPr/>
        </p:nvSpPr>
        <p:spPr>
          <a:xfrm>
            <a:off x="4067944" y="6347098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5" name="円/楕円 1036"/>
          <p:cNvSpPr/>
          <p:nvPr/>
        </p:nvSpPr>
        <p:spPr>
          <a:xfrm>
            <a:off x="4199707" y="6412185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6" name="円/楕円 1037"/>
          <p:cNvSpPr/>
          <p:nvPr/>
        </p:nvSpPr>
        <p:spPr>
          <a:xfrm>
            <a:off x="4266382" y="6540773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7" name="円/楕円 1038"/>
          <p:cNvSpPr/>
          <p:nvPr/>
        </p:nvSpPr>
        <p:spPr>
          <a:xfrm>
            <a:off x="4131444" y="6540773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8" name="下矢印 127"/>
          <p:cNvSpPr/>
          <p:nvPr/>
        </p:nvSpPr>
        <p:spPr>
          <a:xfrm rot="5400000" flipV="1">
            <a:off x="4727675" y="6173342"/>
            <a:ext cx="741164" cy="238125"/>
          </a:xfrm>
          <a:prstGeom prst="downArrow">
            <a:avLst/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9" name="正方形/長方形 128"/>
          <p:cNvSpPr/>
          <p:nvPr/>
        </p:nvSpPr>
        <p:spPr>
          <a:xfrm>
            <a:off x="5364088" y="5838378"/>
            <a:ext cx="1152128" cy="830982"/>
          </a:xfrm>
          <a:prstGeom prst="rect">
            <a:avLst/>
          </a:prstGeom>
          <a:solidFill>
            <a:srgbClr val="BBE0E3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0" name="円/楕円 1042"/>
          <p:cNvSpPr/>
          <p:nvPr/>
        </p:nvSpPr>
        <p:spPr>
          <a:xfrm>
            <a:off x="5951523" y="6146947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1" name="円/楕円 1043"/>
          <p:cNvSpPr/>
          <p:nvPr/>
        </p:nvSpPr>
        <p:spPr>
          <a:xfrm>
            <a:off x="6018198" y="6275535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2" name="円/楕円 1044"/>
          <p:cNvSpPr/>
          <p:nvPr/>
        </p:nvSpPr>
        <p:spPr>
          <a:xfrm>
            <a:off x="6358358" y="6443141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3" name="円/楕円 1046"/>
          <p:cNvSpPr/>
          <p:nvPr/>
        </p:nvSpPr>
        <p:spPr>
          <a:xfrm>
            <a:off x="6244183" y="6412185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4" name="円/楕円 1047"/>
          <p:cNvSpPr/>
          <p:nvPr/>
        </p:nvSpPr>
        <p:spPr>
          <a:xfrm>
            <a:off x="5442062" y="6525344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5" name="円/楕円 1048"/>
          <p:cNvSpPr/>
          <p:nvPr/>
        </p:nvSpPr>
        <p:spPr>
          <a:xfrm>
            <a:off x="6175920" y="6540773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6" name="円/楕円 1050"/>
          <p:cNvSpPr/>
          <p:nvPr/>
        </p:nvSpPr>
        <p:spPr>
          <a:xfrm>
            <a:off x="5596111" y="6299347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7" name="円/楕円 1051"/>
          <p:cNvSpPr/>
          <p:nvPr/>
        </p:nvSpPr>
        <p:spPr>
          <a:xfrm>
            <a:off x="5662786" y="6427935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8" name="円/楕円 1052"/>
          <p:cNvSpPr/>
          <p:nvPr/>
        </p:nvSpPr>
        <p:spPr>
          <a:xfrm>
            <a:off x="5527848" y="6427935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9" name="円/楕円 1054"/>
          <p:cNvSpPr/>
          <p:nvPr/>
        </p:nvSpPr>
        <p:spPr>
          <a:xfrm>
            <a:off x="6244183" y="5942359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0" name="円/楕円 1055"/>
          <p:cNvSpPr/>
          <p:nvPr/>
        </p:nvSpPr>
        <p:spPr>
          <a:xfrm>
            <a:off x="6064858" y="6040194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1" name="円/楕円 1056"/>
          <p:cNvSpPr/>
          <p:nvPr/>
        </p:nvSpPr>
        <p:spPr>
          <a:xfrm>
            <a:off x="6175920" y="6070947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2" name="円/楕円 1058"/>
          <p:cNvSpPr/>
          <p:nvPr/>
        </p:nvSpPr>
        <p:spPr>
          <a:xfrm>
            <a:off x="5639867" y="5942359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3" name="円/楕円 1059"/>
          <p:cNvSpPr/>
          <p:nvPr/>
        </p:nvSpPr>
        <p:spPr>
          <a:xfrm>
            <a:off x="5706542" y="6070947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4" name="円/楕円 1060"/>
          <p:cNvSpPr/>
          <p:nvPr/>
        </p:nvSpPr>
        <p:spPr>
          <a:xfrm>
            <a:off x="5571604" y="6070947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5" name="円/楕円 1062"/>
          <p:cNvSpPr/>
          <p:nvPr/>
        </p:nvSpPr>
        <p:spPr>
          <a:xfrm>
            <a:off x="5855891" y="6412185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6" name="円/楕円 1063"/>
          <p:cNvSpPr/>
          <p:nvPr/>
        </p:nvSpPr>
        <p:spPr>
          <a:xfrm>
            <a:off x="5922566" y="6540773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7" name="円/楕円 1064"/>
          <p:cNvSpPr/>
          <p:nvPr/>
        </p:nvSpPr>
        <p:spPr>
          <a:xfrm>
            <a:off x="5787628" y="6540773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148" name="直線矢印コネクタ 147"/>
          <p:cNvCxnSpPr/>
          <p:nvPr/>
        </p:nvCxnSpPr>
        <p:spPr>
          <a:xfrm>
            <a:off x="1799010" y="5624389"/>
            <a:ext cx="6429375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tailEnd type="arrow"/>
          </a:ln>
          <a:effectLst/>
        </p:spPr>
      </p:cxnSp>
      <p:cxnSp>
        <p:nvCxnSpPr>
          <p:cNvPr id="149" name="直線コネクタ 148"/>
          <p:cNvCxnSpPr/>
          <p:nvPr/>
        </p:nvCxnSpPr>
        <p:spPr>
          <a:xfrm>
            <a:off x="4986267" y="5514290"/>
            <a:ext cx="0" cy="407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0" name="円/楕円 1074"/>
          <p:cNvSpPr/>
          <p:nvPr/>
        </p:nvSpPr>
        <p:spPr>
          <a:xfrm>
            <a:off x="5456627" y="5939578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1" name="円/楕円 1075"/>
          <p:cNvSpPr/>
          <p:nvPr/>
        </p:nvSpPr>
        <p:spPr>
          <a:xfrm>
            <a:off x="6170598" y="6427935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2" name="円/楕円 1076"/>
          <p:cNvSpPr/>
          <p:nvPr/>
        </p:nvSpPr>
        <p:spPr>
          <a:xfrm>
            <a:off x="6035660" y="6427935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3" name="円/楕円 1077"/>
          <p:cNvSpPr/>
          <p:nvPr/>
        </p:nvSpPr>
        <p:spPr>
          <a:xfrm>
            <a:off x="6396583" y="6564585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4" name="円/楕円 1078"/>
          <p:cNvSpPr/>
          <p:nvPr/>
        </p:nvSpPr>
        <p:spPr>
          <a:xfrm>
            <a:off x="6050741" y="5906241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5" name="円/楕円 1079"/>
          <p:cNvSpPr/>
          <p:nvPr/>
        </p:nvSpPr>
        <p:spPr>
          <a:xfrm>
            <a:off x="5443910" y="6333724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6" name="円/楕円 1080"/>
          <p:cNvSpPr/>
          <p:nvPr/>
        </p:nvSpPr>
        <p:spPr>
          <a:xfrm>
            <a:off x="6144801" y="6228838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7" name="円/楕円 1081"/>
          <p:cNvSpPr/>
          <p:nvPr/>
        </p:nvSpPr>
        <p:spPr>
          <a:xfrm>
            <a:off x="5464877" y="6177903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8" name="円/楕円 1082"/>
          <p:cNvSpPr/>
          <p:nvPr/>
        </p:nvSpPr>
        <p:spPr>
          <a:xfrm>
            <a:off x="5680248" y="6580335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9" name="円/楕円 1083"/>
          <p:cNvSpPr/>
          <p:nvPr/>
        </p:nvSpPr>
        <p:spPr>
          <a:xfrm>
            <a:off x="6396583" y="6094759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0" name="円/楕円 1084"/>
          <p:cNvSpPr/>
          <p:nvPr/>
        </p:nvSpPr>
        <p:spPr>
          <a:xfrm>
            <a:off x="5781848" y="5908610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1" name="円/楕円 1085"/>
          <p:cNvSpPr/>
          <p:nvPr/>
        </p:nvSpPr>
        <p:spPr>
          <a:xfrm>
            <a:off x="6328320" y="6223347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2" name="円/楕円 1086"/>
          <p:cNvSpPr/>
          <p:nvPr/>
        </p:nvSpPr>
        <p:spPr>
          <a:xfrm>
            <a:off x="5792267" y="6094759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3" name="円/楕円 1087"/>
          <p:cNvSpPr/>
          <p:nvPr/>
        </p:nvSpPr>
        <p:spPr>
          <a:xfrm>
            <a:off x="5858942" y="6223347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4" name="円/楕円 1088"/>
          <p:cNvSpPr/>
          <p:nvPr/>
        </p:nvSpPr>
        <p:spPr>
          <a:xfrm>
            <a:off x="5724004" y="6223347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5" name="円/楕円 1089"/>
          <p:cNvSpPr/>
          <p:nvPr/>
        </p:nvSpPr>
        <p:spPr>
          <a:xfrm>
            <a:off x="6008291" y="6564585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6" name="円/楕円 1090"/>
          <p:cNvSpPr/>
          <p:nvPr/>
        </p:nvSpPr>
        <p:spPr>
          <a:xfrm>
            <a:off x="6396583" y="6318734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7" name="円/楕円 1091"/>
          <p:cNvSpPr/>
          <p:nvPr/>
        </p:nvSpPr>
        <p:spPr>
          <a:xfrm>
            <a:off x="6392490" y="5924449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168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\mu_c&#10;\end{align*}&lt;/body&gt;&#10;  &lt;fcolor&gt;FFFFFFFF&lt;/fcolor&gt;&#10;  &lt;bcolor&gt;FFFFFFFF&lt;/bcolor&gt;&#10;  &lt;transparent&gt;True&lt;/transparent&gt;&#10;  &lt;resolution&gt;1800&lt;/resolution&gt;&#10;  &lt;imageh&gt;160&lt;/imageh&gt;&#10;  &lt;imagew&gt;226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935" y="5672424"/>
            <a:ext cx="282290" cy="19985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素粒子</a:t>
            </a:r>
            <a:r>
              <a:rPr lang="ja-JP" altLang="en-US" dirty="0"/>
              <a:t>階層</a:t>
            </a:r>
            <a:r>
              <a:rPr lang="ja-JP" altLang="en-US" dirty="0" smtClean="0"/>
              <a:t>の相転移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251520" y="4830266"/>
            <a:ext cx="1152128" cy="830982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13970" cap="flat" cmpd="sng" algn="ctr">
            <a:solidFill>
              <a:srgbClr val="6F6A7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cxnSp>
        <p:nvCxnSpPr>
          <p:cNvPr id="4" name="直線矢印コネクタ 3"/>
          <p:cNvCxnSpPr/>
          <p:nvPr/>
        </p:nvCxnSpPr>
        <p:spPr>
          <a:xfrm rot="5400000" flipH="1" flipV="1">
            <a:off x="-235371" y="3585245"/>
            <a:ext cx="4335462" cy="0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sp>
        <p:nvSpPr>
          <p:cNvPr id="5" name="テキスト ボックス 282"/>
          <p:cNvSpPr txBox="1">
            <a:spLocks noChangeArrowheads="1"/>
          </p:cNvSpPr>
          <p:nvPr/>
        </p:nvSpPr>
        <p:spPr bwMode="auto">
          <a:xfrm rot="-5400000">
            <a:off x="1234371" y="1438037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 smtClean="0">
                <a:solidFill>
                  <a:prstClr val="white"/>
                </a:solidFill>
                <a:latin typeface="HGｺﾞｼｯｸE" pitchFamily="49" charset="-128"/>
                <a:ea typeface="HGｺﾞｼｯｸE" pitchFamily="49" charset="-128"/>
              </a:rPr>
              <a:t>温度</a:t>
            </a:r>
          </a:p>
        </p:txBody>
      </p:sp>
      <p:sp>
        <p:nvSpPr>
          <p:cNvPr id="6" name="円/楕円 863"/>
          <p:cNvSpPr>
            <a:spLocks noChangeArrowheads="1"/>
          </p:cNvSpPr>
          <p:nvPr/>
        </p:nvSpPr>
        <p:spPr bwMode="auto">
          <a:xfrm rot="-4990811">
            <a:off x="380735" y="5182360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noFill/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" name="円/楕円 864"/>
          <p:cNvSpPr/>
          <p:nvPr/>
        </p:nvSpPr>
        <p:spPr>
          <a:xfrm>
            <a:off x="494242" y="5210141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" name="円/楕円 865"/>
          <p:cNvSpPr/>
          <p:nvPr/>
        </p:nvSpPr>
        <p:spPr>
          <a:xfrm>
            <a:off x="449792" y="5300628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9" name="円/楕円 867"/>
          <p:cNvSpPr/>
          <p:nvPr/>
        </p:nvSpPr>
        <p:spPr>
          <a:xfrm>
            <a:off x="899592" y="4902274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0" name="円/楕円 868"/>
          <p:cNvSpPr/>
          <p:nvPr/>
        </p:nvSpPr>
        <p:spPr>
          <a:xfrm>
            <a:off x="950392" y="4965774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1" name="円/楕円 869"/>
          <p:cNvSpPr/>
          <p:nvPr/>
        </p:nvSpPr>
        <p:spPr>
          <a:xfrm>
            <a:off x="1053580" y="4973712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51520" y="3573015"/>
            <a:ext cx="1152128" cy="819473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13970" cap="flat" cmpd="sng" algn="ctr">
            <a:solidFill>
              <a:srgbClr val="6F6A7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13" name="円/楕円 871"/>
          <p:cNvSpPr>
            <a:spLocks noChangeArrowheads="1"/>
          </p:cNvSpPr>
          <p:nvPr/>
        </p:nvSpPr>
        <p:spPr bwMode="auto">
          <a:xfrm rot="-4990811">
            <a:off x="380735" y="3829281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noFill/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4" name="円/楕円 872"/>
          <p:cNvSpPr/>
          <p:nvPr/>
        </p:nvSpPr>
        <p:spPr>
          <a:xfrm>
            <a:off x="494242" y="3857062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5" name="円/楕円 873"/>
          <p:cNvSpPr/>
          <p:nvPr/>
        </p:nvSpPr>
        <p:spPr>
          <a:xfrm>
            <a:off x="449792" y="3947549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6" name="円/楕円 874"/>
          <p:cNvSpPr/>
          <p:nvPr/>
        </p:nvSpPr>
        <p:spPr>
          <a:xfrm>
            <a:off x="827584" y="3682082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7" name="円/楕円 875"/>
          <p:cNvSpPr/>
          <p:nvPr/>
        </p:nvSpPr>
        <p:spPr>
          <a:xfrm>
            <a:off x="878384" y="3745582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8" name="円/楕円 876"/>
          <p:cNvSpPr/>
          <p:nvPr/>
        </p:nvSpPr>
        <p:spPr>
          <a:xfrm>
            <a:off x="981572" y="3753520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9" name="円/楕円 877"/>
          <p:cNvSpPr/>
          <p:nvPr/>
        </p:nvSpPr>
        <p:spPr>
          <a:xfrm rot="19629234">
            <a:off x="908333" y="3965821"/>
            <a:ext cx="263525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0" name="円/楕円 878"/>
          <p:cNvSpPr/>
          <p:nvPr/>
        </p:nvSpPr>
        <p:spPr>
          <a:xfrm>
            <a:off x="1043271" y="3965821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1" name="円/楕円 879"/>
          <p:cNvSpPr/>
          <p:nvPr/>
        </p:nvSpPr>
        <p:spPr>
          <a:xfrm>
            <a:off x="973421" y="4070596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2" name="円/楕円 880"/>
          <p:cNvSpPr>
            <a:spLocks noChangeArrowheads="1"/>
          </p:cNvSpPr>
          <p:nvPr/>
        </p:nvSpPr>
        <p:spPr bwMode="auto">
          <a:xfrm rot="-4990811">
            <a:off x="693274" y="4126425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noFill/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3" name="円/楕円 881"/>
          <p:cNvSpPr/>
          <p:nvPr/>
        </p:nvSpPr>
        <p:spPr>
          <a:xfrm>
            <a:off x="806781" y="4154206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4" name="円/楕円 882"/>
          <p:cNvSpPr/>
          <p:nvPr/>
        </p:nvSpPr>
        <p:spPr>
          <a:xfrm>
            <a:off x="762331" y="4244693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5" name="円/楕円 883"/>
          <p:cNvSpPr/>
          <p:nvPr/>
        </p:nvSpPr>
        <p:spPr>
          <a:xfrm>
            <a:off x="1068115" y="4076328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6" name="円/楕円 884"/>
          <p:cNvSpPr/>
          <p:nvPr/>
        </p:nvSpPr>
        <p:spPr>
          <a:xfrm>
            <a:off x="1118915" y="4139828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7" name="円/楕円 885"/>
          <p:cNvSpPr/>
          <p:nvPr/>
        </p:nvSpPr>
        <p:spPr>
          <a:xfrm>
            <a:off x="1222103" y="4147766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8" name="円/楕円 886"/>
          <p:cNvSpPr/>
          <p:nvPr/>
        </p:nvSpPr>
        <p:spPr>
          <a:xfrm rot="19629234">
            <a:off x="1075497" y="3628874"/>
            <a:ext cx="263525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9" name="円/楕円 887"/>
          <p:cNvSpPr/>
          <p:nvPr/>
        </p:nvSpPr>
        <p:spPr>
          <a:xfrm>
            <a:off x="1210435" y="3628874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0" name="円/楕円 888"/>
          <p:cNvSpPr/>
          <p:nvPr/>
        </p:nvSpPr>
        <p:spPr>
          <a:xfrm>
            <a:off x="1140585" y="3733649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1" name="円/楕円 889"/>
          <p:cNvSpPr>
            <a:spLocks noChangeArrowheads="1"/>
          </p:cNvSpPr>
          <p:nvPr/>
        </p:nvSpPr>
        <p:spPr bwMode="auto">
          <a:xfrm rot="-4990811">
            <a:off x="596759" y="3613257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noFill/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2" name="円/楕円 890"/>
          <p:cNvSpPr/>
          <p:nvPr/>
        </p:nvSpPr>
        <p:spPr>
          <a:xfrm>
            <a:off x="710266" y="3641038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3" name="円/楕円 891"/>
          <p:cNvSpPr/>
          <p:nvPr/>
        </p:nvSpPr>
        <p:spPr>
          <a:xfrm>
            <a:off x="665816" y="3731525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4" name="円/楕円 892"/>
          <p:cNvSpPr/>
          <p:nvPr/>
        </p:nvSpPr>
        <p:spPr>
          <a:xfrm>
            <a:off x="276027" y="3645024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5" name="円/楕円 893"/>
          <p:cNvSpPr/>
          <p:nvPr/>
        </p:nvSpPr>
        <p:spPr>
          <a:xfrm>
            <a:off x="326827" y="3708524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6" name="円/楕円 894"/>
          <p:cNvSpPr/>
          <p:nvPr/>
        </p:nvSpPr>
        <p:spPr>
          <a:xfrm>
            <a:off x="430015" y="3716462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7" name="円/楕円 895"/>
          <p:cNvSpPr/>
          <p:nvPr/>
        </p:nvSpPr>
        <p:spPr>
          <a:xfrm rot="19629234">
            <a:off x="244139" y="4076282"/>
            <a:ext cx="263525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8" name="円/楕円 896"/>
          <p:cNvSpPr/>
          <p:nvPr/>
        </p:nvSpPr>
        <p:spPr>
          <a:xfrm>
            <a:off x="393378" y="4077072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9" name="円/楕円 897"/>
          <p:cNvSpPr/>
          <p:nvPr/>
        </p:nvSpPr>
        <p:spPr>
          <a:xfrm>
            <a:off x="323528" y="4181847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0" name="円/楕円 898"/>
          <p:cNvSpPr/>
          <p:nvPr/>
        </p:nvSpPr>
        <p:spPr>
          <a:xfrm>
            <a:off x="827584" y="5262314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1" name="円/楕円 899"/>
          <p:cNvSpPr/>
          <p:nvPr/>
        </p:nvSpPr>
        <p:spPr>
          <a:xfrm>
            <a:off x="959347" y="5327401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2" name="円/楕円 900"/>
          <p:cNvSpPr/>
          <p:nvPr/>
        </p:nvSpPr>
        <p:spPr>
          <a:xfrm>
            <a:off x="1026022" y="5455989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3" name="円/楕円 901"/>
          <p:cNvSpPr/>
          <p:nvPr/>
        </p:nvSpPr>
        <p:spPr>
          <a:xfrm>
            <a:off x="891084" y="5455989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4" name="円/楕円 902"/>
          <p:cNvSpPr/>
          <p:nvPr/>
        </p:nvSpPr>
        <p:spPr>
          <a:xfrm>
            <a:off x="611380" y="3825230"/>
            <a:ext cx="330200" cy="323850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5" name="円/楕円 903"/>
          <p:cNvSpPr/>
          <p:nvPr/>
        </p:nvSpPr>
        <p:spPr>
          <a:xfrm>
            <a:off x="792355" y="4022080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6" name="円/楕円 904"/>
          <p:cNvSpPr/>
          <p:nvPr/>
        </p:nvSpPr>
        <p:spPr>
          <a:xfrm>
            <a:off x="676467" y="3985568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7" name="円/楕円 905"/>
          <p:cNvSpPr/>
          <p:nvPr/>
        </p:nvSpPr>
        <p:spPr>
          <a:xfrm>
            <a:off x="770130" y="3890318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263406" y="2292226"/>
            <a:ext cx="1140241" cy="813542"/>
          </a:xfrm>
          <a:prstGeom prst="rect">
            <a:avLst/>
          </a:prstGeom>
          <a:solidFill>
            <a:srgbClr val="BBE0E3"/>
          </a:solidFill>
          <a:ln w="13970" cap="flat" cmpd="sng" algn="ctr">
            <a:solidFill>
              <a:srgbClr val="6F6A7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49" name="下矢印 48"/>
          <p:cNvSpPr/>
          <p:nvPr/>
        </p:nvSpPr>
        <p:spPr>
          <a:xfrm flipV="1">
            <a:off x="446460" y="4507135"/>
            <a:ext cx="741164" cy="238125"/>
          </a:xfrm>
          <a:prstGeom prst="downArrow">
            <a:avLst/>
          </a:prstGeom>
          <a:solidFill>
            <a:srgbClr val="FF0000"/>
          </a:solidFill>
          <a:ln w="13970" cap="flat" cmpd="sng" algn="ctr">
            <a:solidFill>
              <a:srgbClr val="E8B5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50" name="下矢印 49"/>
          <p:cNvSpPr/>
          <p:nvPr/>
        </p:nvSpPr>
        <p:spPr>
          <a:xfrm flipV="1">
            <a:off x="395536" y="3212976"/>
            <a:ext cx="741164" cy="238125"/>
          </a:xfrm>
          <a:prstGeom prst="downArrow">
            <a:avLst/>
          </a:prstGeom>
          <a:solidFill>
            <a:srgbClr val="FF0000"/>
          </a:solidFill>
          <a:ln w="13970" cap="flat" cmpd="sng" algn="ctr">
            <a:solidFill>
              <a:srgbClr val="E8B5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51" name="円/楕円 965"/>
          <p:cNvSpPr/>
          <p:nvPr/>
        </p:nvSpPr>
        <p:spPr>
          <a:xfrm>
            <a:off x="969442" y="2636912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2" name="円/楕円 966"/>
          <p:cNvSpPr/>
          <p:nvPr/>
        </p:nvSpPr>
        <p:spPr>
          <a:xfrm>
            <a:off x="899592" y="2741687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3" name="円/楕円 967"/>
          <p:cNvSpPr/>
          <p:nvPr/>
        </p:nvSpPr>
        <p:spPr>
          <a:xfrm>
            <a:off x="1045086" y="2810919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4" name="円/楕円 968"/>
          <p:cNvSpPr/>
          <p:nvPr/>
        </p:nvSpPr>
        <p:spPr>
          <a:xfrm>
            <a:off x="1148274" y="2818857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5" name="円/楕円 970"/>
          <p:cNvSpPr/>
          <p:nvPr/>
        </p:nvSpPr>
        <p:spPr>
          <a:xfrm>
            <a:off x="674600" y="2698949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6" name="円/楕円 971"/>
          <p:cNvSpPr/>
          <p:nvPr/>
        </p:nvSpPr>
        <p:spPr>
          <a:xfrm>
            <a:off x="630150" y="2789436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7" name="円/楕円 972"/>
          <p:cNvSpPr/>
          <p:nvPr/>
        </p:nvSpPr>
        <p:spPr>
          <a:xfrm>
            <a:off x="660174" y="2566823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8" name="円/楕円 973"/>
          <p:cNvSpPr/>
          <p:nvPr/>
        </p:nvSpPr>
        <p:spPr>
          <a:xfrm>
            <a:off x="544286" y="2530311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9" name="円/楕円 974"/>
          <p:cNvSpPr/>
          <p:nvPr/>
        </p:nvSpPr>
        <p:spPr>
          <a:xfrm>
            <a:off x="637949" y="2435061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0" name="円/楕円 975"/>
          <p:cNvSpPr/>
          <p:nvPr/>
        </p:nvSpPr>
        <p:spPr>
          <a:xfrm>
            <a:off x="799689" y="2893936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1" name="円/楕円 976"/>
          <p:cNvSpPr/>
          <p:nvPr/>
        </p:nvSpPr>
        <p:spPr>
          <a:xfrm>
            <a:off x="729839" y="2998711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2" name="円/楕円 977"/>
          <p:cNvSpPr/>
          <p:nvPr/>
        </p:nvSpPr>
        <p:spPr>
          <a:xfrm>
            <a:off x="1136700" y="2482904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3" name="円/楕円 978"/>
          <p:cNvSpPr/>
          <p:nvPr/>
        </p:nvSpPr>
        <p:spPr>
          <a:xfrm>
            <a:off x="791580" y="2428180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4" name="円/楕円 979"/>
          <p:cNvSpPr/>
          <p:nvPr/>
        </p:nvSpPr>
        <p:spPr>
          <a:xfrm>
            <a:off x="504847" y="2955973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5" name="円/楕円 980"/>
          <p:cNvSpPr/>
          <p:nvPr/>
        </p:nvSpPr>
        <p:spPr>
          <a:xfrm>
            <a:off x="357512" y="2478935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6" name="円/楕円 981"/>
          <p:cNvSpPr/>
          <p:nvPr/>
        </p:nvSpPr>
        <p:spPr>
          <a:xfrm>
            <a:off x="490421" y="2823847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7" name="円/楕円 982"/>
          <p:cNvSpPr/>
          <p:nvPr/>
        </p:nvSpPr>
        <p:spPr>
          <a:xfrm>
            <a:off x="374533" y="2787335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8" name="円/楕円 983"/>
          <p:cNvSpPr/>
          <p:nvPr/>
        </p:nvSpPr>
        <p:spPr>
          <a:xfrm>
            <a:off x="468196" y="2692085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9" name="円/楕円 984"/>
          <p:cNvSpPr/>
          <p:nvPr/>
        </p:nvSpPr>
        <p:spPr>
          <a:xfrm>
            <a:off x="425334" y="2582384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0" name="円/楕円 985"/>
          <p:cNvSpPr/>
          <p:nvPr/>
        </p:nvSpPr>
        <p:spPr>
          <a:xfrm>
            <a:off x="947374" y="2371668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1" name="円/楕円 986"/>
          <p:cNvSpPr/>
          <p:nvPr/>
        </p:nvSpPr>
        <p:spPr>
          <a:xfrm>
            <a:off x="1251470" y="2696914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2" name="円/楕円 987"/>
          <p:cNvSpPr/>
          <p:nvPr/>
        </p:nvSpPr>
        <p:spPr>
          <a:xfrm>
            <a:off x="751955" y="2780271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3" name="円/楕円 988"/>
          <p:cNvSpPr/>
          <p:nvPr/>
        </p:nvSpPr>
        <p:spPr>
          <a:xfrm>
            <a:off x="805002" y="2608186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4" name="円/楕円 989"/>
          <p:cNvSpPr/>
          <p:nvPr/>
        </p:nvSpPr>
        <p:spPr>
          <a:xfrm>
            <a:off x="1308537" y="2837336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5" name="円/楕円 990"/>
          <p:cNvSpPr/>
          <p:nvPr/>
        </p:nvSpPr>
        <p:spPr>
          <a:xfrm>
            <a:off x="1287190" y="2568326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6" name="円/楕円 991"/>
          <p:cNvSpPr/>
          <p:nvPr/>
        </p:nvSpPr>
        <p:spPr>
          <a:xfrm>
            <a:off x="311033" y="2633414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7" name="円/楕円 992"/>
          <p:cNvSpPr/>
          <p:nvPr/>
        </p:nvSpPr>
        <p:spPr>
          <a:xfrm>
            <a:off x="341195" y="2354933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8" name="円/楕円 993"/>
          <p:cNvSpPr/>
          <p:nvPr/>
        </p:nvSpPr>
        <p:spPr>
          <a:xfrm>
            <a:off x="1057342" y="2420020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9" name="円/楕円 994"/>
          <p:cNvSpPr/>
          <p:nvPr/>
        </p:nvSpPr>
        <p:spPr>
          <a:xfrm>
            <a:off x="1272818" y="2397223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0" name="円/楕円 995"/>
          <p:cNvSpPr/>
          <p:nvPr/>
        </p:nvSpPr>
        <p:spPr>
          <a:xfrm>
            <a:off x="554846" y="2332135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1" name="円/楕円 996"/>
          <p:cNvSpPr/>
          <p:nvPr/>
        </p:nvSpPr>
        <p:spPr>
          <a:xfrm>
            <a:off x="1274846" y="2972674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2" name="円/楕円 997"/>
          <p:cNvSpPr/>
          <p:nvPr/>
        </p:nvSpPr>
        <p:spPr>
          <a:xfrm>
            <a:off x="1183234" y="3003873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3" name="円/楕円 998"/>
          <p:cNvSpPr/>
          <p:nvPr/>
        </p:nvSpPr>
        <p:spPr>
          <a:xfrm>
            <a:off x="354826" y="2953169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4" name="円/楕円 999"/>
          <p:cNvSpPr/>
          <p:nvPr/>
        </p:nvSpPr>
        <p:spPr>
          <a:xfrm>
            <a:off x="951056" y="2466761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5" name="円/楕円 1000"/>
          <p:cNvSpPr/>
          <p:nvPr/>
        </p:nvSpPr>
        <p:spPr>
          <a:xfrm>
            <a:off x="939461" y="2934109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6" name="円/楕円 1001"/>
          <p:cNvSpPr/>
          <p:nvPr/>
        </p:nvSpPr>
        <p:spPr>
          <a:xfrm>
            <a:off x="1116559" y="2665387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cxnSp>
        <p:nvCxnSpPr>
          <p:cNvPr id="87" name="直線コネクタ 86"/>
          <p:cNvCxnSpPr/>
          <p:nvPr/>
        </p:nvCxnSpPr>
        <p:spPr>
          <a:xfrm>
            <a:off x="1634481" y="3424114"/>
            <a:ext cx="429641" cy="0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sp>
        <p:nvSpPr>
          <p:cNvPr id="88" name="テキスト ボックス 87"/>
          <p:cNvSpPr txBox="1"/>
          <p:nvPr/>
        </p:nvSpPr>
        <p:spPr>
          <a:xfrm>
            <a:off x="2195736" y="4293096"/>
            <a:ext cx="1654175" cy="72072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ハドロン相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(</a:t>
            </a:r>
            <a:r>
              <a:rPr lang="ja-JP" altLang="en-US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閉じこめ相</a:t>
            </a:r>
            <a:r>
              <a:rPr lang="en-US" altLang="ja-JP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)</a:t>
            </a:r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2195736" y="2292226"/>
            <a:ext cx="3759200" cy="41592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0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クォーク・グルオン・プラズマ</a:t>
            </a:r>
          </a:p>
        </p:txBody>
      </p:sp>
      <p:pic>
        <p:nvPicPr>
          <p:cNvPr id="92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T_c&#10;\end{align*}&lt;/body&gt;&#10;  &lt;fcolor&gt;FFFFFFFF&lt;/fcolor&gt;&#10;  &lt;bcolor&gt;FFFFFFFF&lt;/bcolor&gt;&#10;  &lt;transparent&gt;True&lt;/transparent&gt;&#10;  &lt;resolution&gt;1800&lt;/resolution&gt;&#10;  &lt;imageh&gt;208&lt;/imageh&gt;&#10;  &lt;imagew&gt;224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024" y="3065682"/>
            <a:ext cx="279792" cy="259807"/>
          </a:xfrm>
          <a:prstGeom prst="rect">
            <a:avLst/>
          </a:prstGeom>
        </p:spPr>
      </p:pic>
      <p:sp>
        <p:nvSpPr>
          <p:cNvPr id="169" name="テキスト ボックス 283"/>
          <p:cNvSpPr txBox="1">
            <a:spLocks noChangeArrowheads="1"/>
          </p:cNvSpPr>
          <p:nvPr/>
        </p:nvSpPr>
        <p:spPr bwMode="auto">
          <a:xfrm>
            <a:off x="6871994" y="5621214"/>
            <a:ext cx="185178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GｺﾞｼｯｸE" pitchFamily="49" charset="-128"/>
                <a:ea typeface="HGｺﾞｼｯｸE" pitchFamily="49" charset="-128"/>
                <a:cs typeface="+mn-cs"/>
              </a:rPr>
              <a:t>　　密度</a:t>
            </a:r>
            <a:endParaRPr kumimoji="1" lang="en-US" altLang="ja-JP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HGｺﾞｼｯｸE" pitchFamily="49" charset="-128"/>
              <a:ea typeface="HGｺﾞｼｯｸE" pitchFamily="49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dirty="0">
                <a:latin typeface="HGｺﾞｼｯｸE" pitchFamily="49" charset="-128"/>
                <a:ea typeface="HGｺﾞｼｯｸE" pitchFamily="49" charset="-128"/>
              </a:rPr>
              <a:t>(</a:t>
            </a: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GｺﾞｼｯｸE" pitchFamily="49" charset="-128"/>
                <a:ea typeface="HGｺﾞｼｯｸE" pitchFamily="49" charset="-128"/>
                <a:cs typeface="+mn-cs"/>
              </a:rPr>
              <a:t>バリオン化学</a:t>
            </a:r>
            <a:endParaRPr kumimoji="1" lang="en-US" altLang="ja-JP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HGｺﾞｼｯｸE" pitchFamily="49" charset="-128"/>
              <a:ea typeface="HGｺﾞｼｯｸE" pitchFamily="49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GｺﾞｼｯｸE" pitchFamily="49" charset="-128"/>
                <a:ea typeface="HGｺﾞｼｯｸE" pitchFamily="49" charset="-128"/>
                <a:cs typeface="+mn-cs"/>
              </a:rPr>
              <a:t>ポテンシャル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GｺﾞｼｯｸE" pitchFamily="49" charset="-128"/>
                <a:ea typeface="HGｺﾞｼｯｸE" pitchFamily="49" charset="-128"/>
                <a:cs typeface="+mn-cs"/>
              </a:rPr>
              <a:t>)</a:t>
            </a:r>
            <a:endParaRPr kumimoji="1" lang="ja-JP" altLang="en-U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HGｺﾞｼｯｸE" pitchFamily="49" charset="-128"/>
              <a:ea typeface="HGｺﾞｼｯｸE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74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</p:bldLst>
  </p:timing>
</p:sld>
</file>

<file path=ppt/theme/theme1.xml><?xml version="1.0" encoding="utf-8"?>
<a:theme xmlns:a="http://schemas.openxmlformats.org/drawingml/2006/main" name="奥行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奥行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奥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kumimoji="1"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1_奥行">
  <a:themeElements>
    <a:clrScheme name="奥行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奥行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奥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0_標準デザイン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ユーザー定義 4">
      <a:majorFont>
        <a:latin typeface="Arial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標準デザイン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7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��< ? x m l   v e r s i o n = " 1 . 0 "   e n c o d i n g = " u t f - 1 6 " ? > < T e X T e X >  
     < p r e a m b l e > \ d o c u m e n t c l a s s { j a r t i c l e }  
 \ u s e p a c k a g e { a m s m a t h }  
 \ p a g e s t y l e { e m p t y } < / p r e a m b l e >  
     < b o d y > \ b e g i n { a l i g n * }    
  
 \ e n d { a l i g n * } < / b o d y >  
     < f c o l o r > F F F F F F F F < / f c o l o r >  
     < b c o l o r > F F F F F F F F < / b c o l o r >  
     < t r a n s p a r e n t > T r u e < / t r a n s p a r e n t >  
     < r e s o l u t i o n > 1 8 0 0 < / r e s o l u t i o n >  
     < i m a g e h > - 1 < / i m a g e h >  
     < i m a g e w > - 1 < / i m a g e w >  
     < s c a l e > 5 0 < / s c a l e >  
     < c u r s o r > 1 6 < / c u r s o r >  
 < / T e X T e X > 
</file>

<file path=customXml/itemProps1.xml><?xml version="1.0" encoding="utf-8"?>
<ds:datastoreItem xmlns:ds="http://schemas.openxmlformats.org/officeDocument/2006/customXml" ds:itemID="{7CAFCAED-70A9-4C95-BD31-114F8F4753FC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奥行</Template>
  <TotalTime>4122</TotalTime>
  <Words>2094</Words>
  <Application>Microsoft Office PowerPoint</Application>
  <PresentationFormat>画面に合わせる (4:3)</PresentationFormat>
  <Paragraphs>564</Paragraphs>
  <Slides>68</Slides>
  <Notes>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21</vt:i4>
      </vt:variant>
      <vt:variant>
        <vt:lpstr>テーマ</vt:lpstr>
      </vt:variant>
      <vt:variant>
        <vt:i4>6</vt:i4>
      </vt:variant>
      <vt:variant>
        <vt:lpstr>スライド タイトル</vt:lpstr>
      </vt:variant>
      <vt:variant>
        <vt:i4>68</vt:i4>
      </vt:variant>
    </vt:vector>
  </HeadingPairs>
  <TitlesOfParts>
    <vt:vector size="95" baseType="lpstr">
      <vt:lpstr>Adobe Song Std L</vt:lpstr>
      <vt:lpstr>HGP創英角ｺﾞｼｯｸUB</vt:lpstr>
      <vt:lpstr>HGS明朝E</vt:lpstr>
      <vt:lpstr>HGｺﾞｼｯｸE</vt:lpstr>
      <vt:lpstr>HGｺﾞｼｯｸM</vt:lpstr>
      <vt:lpstr>HG明朝B</vt:lpstr>
      <vt:lpstr>ＭＳ Ｐゴシック</vt:lpstr>
      <vt:lpstr>メイリオ</vt:lpstr>
      <vt:lpstr>游ゴシック</vt:lpstr>
      <vt:lpstr>游ゴシック Light</vt:lpstr>
      <vt:lpstr>Agency FB</vt:lpstr>
      <vt:lpstr>Arial</vt:lpstr>
      <vt:lpstr>Calibri</vt:lpstr>
      <vt:lpstr>Calibri Light</vt:lpstr>
      <vt:lpstr>Century</vt:lpstr>
      <vt:lpstr>Corbel</vt:lpstr>
      <vt:lpstr>Gill Sans MT</vt:lpstr>
      <vt:lpstr>Palatino Linotype</vt:lpstr>
      <vt:lpstr>Symbol</vt:lpstr>
      <vt:lpstr>Times New Roman</vt:lpstr>
      <vt:lpstr>Wingdings</vt:lpstr>
      <vt:lpstr>奥行</vt:lpstr>
      <vt:lpstr>1_奥行</vt:lpstr>
      <vt:lpstr>Office テーマ</vt:lpstr>
      <vt:lpstr>10_標準デザイン</vt:lpstr>
      <vt:lpstr>1_標準デザイン</vt:lpstr>
      <vt:lpstr>レトロスペクト</vt:lpstr>
      <vt:lpstr>超高密度領域における QCDの相構造と その実験的探索</vt:lpstr>
      <vt:lpstr>原子核物理の展開</vt:lpstr>
      <vt:lpstr>量子色力学 Quantum ChromoDynamics (QCD)</vt:lpstr>
      <vt:lpstr>J-PARC-HI J-PARC = Japan Proton Accelerator Research Complex</vt:lpstr>
      <vt:lpstr>HI Acceleration @ J-PARC</vt:lpstr>
      <vt:lpstr>PowerPoint プレゼンテーション</vt:lpstr>
      <vt:lpstr>Collision Rate</vt:lpstr>
      <vt:lpstr>2 Main Goals of J-PARC-HI</vt:lpstr>
      <vt:lpstr>素粒子階層の相転移</vt:lpstr>
      <vt:lpstr>素粒子階層の相転移</vt:lpstr>
      <vt:lpstr>相転移の次数</vt:lpstr>
      <vt:lpstr>相対論的重イオン衝突実験</vt:lpstr>
      <vt:lpstr>相対論的重イオン衝突実験</vt:lpstr>
      <vt:lpstr>ＱＧＰの生成と観測</vt:lpstr>
      <vt:lpstr>熱平衡化の証拠 </vt:lpstr>
      <vt:lpstr>Baryon Stopping</vt:lpstr>
      <vt:lpstr>Baryon Stopping</vt:lpstr>
      <vt:lpstr>Beam-Energy Scan</vt:lpstr>
      <vt:lpstr>Maximum Density</vt:lpstr>
      <vt:lpstr>ビームエネルギー走査 </vt:lpstr>
      <vt:lpstr>Theoretical Challenges</vt:lpstr>
      <vt:lpstr>Theoretical Challenges</vt:lpstr>
      <vt:lpstr>流体・カスケード統合模型</vt:lpstr>
      <vt:lpstr>Various Observables</vt:lpstr>
      <vt:lpstr>Radial Flow </vt:lpstr>
      <vt:lpstr>高エネルギー</vt:lpstr>
      <vt:lpstr>低エネルギー</vt:lpstr>
      <vt:lpstr>PowerPoint プレゼンテーション</vt:lpstr>
      <vt:lpstr>dv1/dy: Signal of 1st Phase Tr.?</vt:lpstr>
      <vt:lpstr>Maximum Density Scan?</vt:lpstr>
      <vt:lpstr>Lepton &amp; Photon: Hierarchical Observation</vt:lpstr>
      <vt:lpstr>Fluctuations &amp; QCD Critical Point</vt:lpstr>
      <vt:lpstr>2 Main Goals of J-PARC-HI</vt:lpstr>
      <vt:lpstr>Search of Rare Events</vt:lpstr>
      <vt:lpstr>J-PARC-HI = Strangeness Factory</vt:lpstr>
      <vt:lpstr>Hyper-Nuclear Phyics @ J-PARC</vt:lpstr>
      <vt:lpstr>Hadron-hadron Interaction</vt:lpstr>
      <vt:lpstr>ここまでのまとめ </vt:lpstr>
      <vt:lpstr>PowerPoint プレゼンテーション</vt:lpstr>
      <vt:lpstr>Thermal Fluctuations</vt:lpstr>
      <vt:lpstr>Thermal Fluctuations</vt:lpstr>
      <vt:lpstr>PowerPoint プレゼンテーション</vt:lpstr>
      <vt:lpstr> A Coin Game  </vt:lpstr>
      <vt:lpstr> A Coin Game  </vt:lpstr>
      <vt:lpstr> Event-by-Event Analysis @ HIC  </vt:lpstr>
      <vt:lpstr> Event-by-Event Analysis @ HIC  </vt:lpstr>
      <vt:lpstr> Non-Gaussianity in Exp.  </vt:lpstr>
      <vt:lpstr> Fluctuations and Elemental Charge  </vt:lpstr>
      <vt:lpstr> Fluctuations and Elemental Charge  </vt:lpstr>
      <vt:lpstr> Fluctuation and QCD Critical Point  </vt:lpstr>
      <vt:lpstr> Impact of Negative Third Moments  </vt:lpstr>
      <vt:lpstr> How do Experimental Data Behave?  </vt:lpstr>
      <vt:lpstr> Diffusion of Fluctuations  </vt:lpstr>
      <vt:lpstr> Baryons in Hadronic Phase  </vt:lpstr>
      <vt:lpstr> 4th order : w/ Critical Fluctuation  </vt:lpstr>
      <vt:lpstr> Rapidity Window Dep.  </vt:lpstr>
      <vt:lpstr> Efficiency Correction  </vt:lpstr>
      <vt:lpstr> Slot Machine Analogy  </vt:lpstr>
      <vt:lpstr> Slot Machine Analogy  </vt:lpstr>
      <vt:lpstr> The Binomial Model  </vt:lpstr>
      <vt:lpstr> Multi-efficiency Bin Problem  </vt:lpstr>
      <vt:lpstr>PowerPoint プレゼンテーション</vt:lpstr>
      <vt:lpstr> Efficient Formulas for Efficiency Correction</vt:lpstr>
      <vt:lpstr> Efficient Formulas for Efficiency Correction</vt:lpstr>
      <vt:lpstr> Violation of Binomial Model  </vt:lpstr>
      <vt:lpstr>4th Order Cumulant: History</vt:lpstr>
      <vt:lpstr> Proton v.s. Baryon Number Cumulants  </vt:lpstr>
      <vt:lpstr> Summary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J-PARCが行う 重イオン衝突実験</dc:title>
  <dc:creator>Masakiyo Kitazawa</dc:creator>
  <cp:lastModifiedBy>Kitazawa Masakiyo</cp:lastModifiedBy>
  <cp:revision>306</cp:revision>
  <dcterms:created xsi:type="dcterms:W3CDTF">2015-11-23T09:24:11Z</dcterms:created>
  <dcterms:modified xsi:type="dcterms:W3CDTF">2018-10-03T03:54:41Z</dcterms:modified>
</cp:coreProperties>
</file>