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  <p:sldMasterId id="2147483684" r:id="rId4"/>
    <p:sldMasterId id="2147483702" r:id="rId5"/>
    <p:sldMasterId id="2147483714" r:id="rId6"/>
    <p:sldMasterId id="2147483726" r:id="rId7"/>
    <p:sldMasterId id="2147483738" r:id="rId8"/>
    <p:sldMasterId id="2147483750" r:id="rId9"/>
    <p:sldMasterId id="2147483762" r:id="rId10"/>
  </p:sldMasterIdLst>
  <p:notesMasterIdLst>
    <p:notesMasterId r:id="rId42"/>
  </p:notesMasterIdLst>
  <p:sldIdLst>
    <p:sldId id="256" r:id="rId11"/>
    <p:sldId id="257" r:id="rId12"/>
    <p:sldId id="258" r:id="rId13"/>
    <p:sldId id="259" r:id="rId14"/>
    <p:sldId id="260" r:id="rId15"/>
    <p:sldId id="272" r:id="rId16"/>
    <p:sldId id="271" r:id="rId17"/>
    <p:sldId id="262" r:id="rId18"/>
    <p:sldId id="270" r:id="rId19"/>
    <p:sldId id="290" r:id="rId20"/>
    <p:sldId id="264" r:id="rId21"/>
    <p:sldId id="265" r:id="rId22"/>
    <p:sldId id="266" r:id="rId23"/>
    <p:sldId id="268" r:id="rId24"/>
    <p:sldId id="267" r:id="rId25"/>
    <p:sldId id="277" r:id="rId26"/>
    <p:sldId id="273" r:id="rId27"/>
    <p:sldId id="278" r:id="rId28"/>
    <p:sldId id="279" r:id="rId29"/>
    <p:sldId id="275" r:id="rId30"/>
    <p:sldId id="276" r:id="rId31"/>
    <p:sldId id="280" r:id="rId32"/>
    <p:sldId id="281" r:id="rId33"/>
    <p:sldId id="282" r:id="rId34"/>
    <p:sldId id="283" r:id="rId35"/>
    <p:sldId id="284" r:id="rId36"/>
    <p:sldId id="287" r:id="rId37"/>
    <p:sldId id="288" r:id="rId38"/>
    <p:sldId id="289" r:id="rId39"/>
    <p:sldId id="269" r:id="rId40"/>
    <p:sldId id="274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1888C-DFB5-48A9-A699-AE416C67FE24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1915-4027-41FF-8998-3207943677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08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88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7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11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913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059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2464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127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30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664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934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8242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2807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6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5217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0360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0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98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2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29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93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0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06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8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77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952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67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42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24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5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07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088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591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75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616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63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391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20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734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822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606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009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472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301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75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13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8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468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217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401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629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57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07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601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348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132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8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25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118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9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2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82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53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99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079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86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083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78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97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991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130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604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55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729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532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048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583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05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180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8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856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7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9375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595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06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218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368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88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515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394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42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4339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1778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93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140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84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425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5121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4060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75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7514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61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0757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421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5397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125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052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209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3130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253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8458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428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38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C472-C828-496E-90E3-EA66D0EC5637}" type="datetimeFigureOut">
              <a:rPr kumimoji="1" lang="ja-JP" altLang="en-US" smtClean="0"/>
              <a:t>2018/10/25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F4FB-A635-443B-A6F9-246A40B32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38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51AA2-6828-41B9-A21C-D74C5B274775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B9855-B620-454E-A5A1-4BAEC1F7A08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80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41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6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8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2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8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2018/10/25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20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emf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emf"/><Relationship Id="rId7" Type="http://schemas.openxmlformats.org/officeDocument/2006/relationships/image" Target="../media/image5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QCD Phase Diagram and Future Heavy-Ion Programs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sz="3200" dirty="0" err="1" smtClean="0"/>
              <a:t>Masakiyo</a:t>
            </a:r>
            <a:r>
              <a:rPr kumimoji="1" lang="en-US" altLang="ja-JP" sz="3200" dirty="0" smtClean="0"/>
              <a:t> Kitazawa</a:t>
            </a:r>
          </a:p>
          <a:p>
            <a:r>
              <a:rPr lang="en-US" altLang="ja-JP" dirty="0" smtClean="0"/>
              <a:t>(Osaka U.)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3975" y="174171"/>
            <a:ext cx="713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Pioneering session in KPS meeting, Changwon, Korea, Oct. 25, 2018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771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5142616" y="3782840"/>
            <a:ext cx="3687009" cy="1264299"/>
          </a:xfrm>
          <a:prstGeom prst="roundRect">
            <a:avLst/>
          </a:prstGeom>
          <a:solidFill>
            <a:srgbClr val="26849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2548" y="1405248"/>
            <a:ext cx="4683397" cy="4167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Collision Rate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6" y="1405248"/>
            <a:ext cx="4572859" cy="416797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649691" y="3894842"/>
            <a:ext cx="763571" cy="3959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413262" y="3696879"/>
            <a:ext cx="1244338" cy="3959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SPS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498863" y="1421724"/>
            <a:ext cx="1216058" cy="3959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6483" y="1362823"/>
            <a:ext cx="42001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High-luminosity X Fixed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World highest rate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～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10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8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Hz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4727" y="3234779"/>
            <a:ext cx="38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5-order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higher than AGS,SPS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7210" y="3980803"/>
            <a:ext cx="1403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AGS, SPS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 year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2586" y="3980803"/>
            <a:ext cx="1497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 min.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18763" y="413469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＝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926682" y="2758974"/>
            <a:ext cx="1886465" cy="46131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92107" y="5193918"/>
            <a:ext cx="3669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High-statistical exp.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various event selections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higher order correlations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search of rare events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 rot="16200000">
            <a:off x="4023900" y="5512524"/>
            <a:ext cx="1153002" cy="93244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3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Searh</a:t>
            </a:r>
            <a:r>
              <a:rPr kumimoji="1" lang="en-US" altLang="ja-JP" dirty="0" smtClean="0"/>
              <a:t> for QCD Phase Structure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with Fluctuation Observables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87" y="1995488"/>
            <a:ext cx="7273380" cy="42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83177" y="975360"/>
            <a:ext cx="8325394" cy="2664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37057" cy="58477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Thermal Fluctuations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4897443" y="2312401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63688" y="1656893"/>
            <a:ext cx="2138046" cy="1696833"/>
          </a:xfrm>
          <a:prstGeom prst="rect">
            <a:avLst/>
          </a:prstGeom>
          <a:solidFill>
            <a:srgbClr val="9FB8CD"/>
          </a:solidFill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764339" y="1841559"/>
            <a:ext cx="0" cy="15121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7" name="テキスト ボックス 6"/>
          <p:cNvSpPr txBox="1"/>
          <p:nvPr/>
        </p:nvSpPr>
        <p:spPr>
          <a:xfrm>
            <a:off x="4836408" y="165689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P(N)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643376" y="3183183"/>
            <a:ext cx="22090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直線コネクタ 8"/>
          <p:cNvCxnSpPr/>
          <p:nvPr/>
        </p:nvCxnSpPr>
        <p:spPr>
          <a:xfrm flipV="1">
            <a:off x="5747879" y="2026225"/>
            <a:ext cx="0" cy="11569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0" name="正方形/長方形 9"/>
          <p:cNvSpPr/>
          <p:nvPr/>
        </p:nvSpPr>
        <p:spPr>
          <a:xfrm>
            <a:off x="2460452" y="2182145"/>
            <a:ext cx="798472" cy="713006"/>
          </a:xfrm>
          <a:prstGeom prst="rect">
            <a:avLst/>
          </a:prstGeom>
          <a:solidFill>
            <a:srgbClr val="9FB8CD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2540" y="25678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76476" y="228947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0594" y="2709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457217" y="2746332"/>
            <a:ext cx="61912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4" y="2391095"/>
            <a:ext cx="221955" cy="1846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07673" y="1124744"/>
            <a:ext cx="772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Observables are fluctuating even in an equilibrated medium.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34239" y="6306174"/>
            <a:ext cx="3927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Review: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MK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PPNP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90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(’16)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0821" y="4053965"/>
            <a:ext cx="7617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Phase transition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  <a:sym typeface="Wingdings" panose="05000000000000000000" pitchFamily="2" charset="2"/>
              </a:rPr>
              <a:t> Large fluctuation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  <a:sym typeface="Wingdings" panose="05000000000000000000" pitchFamily="2" charset="2"/>
              </a:rPr>
              <a:t>Non-Gaussian fluctuations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  <a:sym typeface="Wingdings" panose="05000000000000000000" pitchFamily="2" charset="2"/>
              </a:rPr>
              <a:t>: good observables of QCD-CP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75936" y="4884962"/>
            <a:ext cx="5771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PRL (2009);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Ejiri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MK, PRL (2009)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4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09438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375254" y="5648305"/>
            <a:ext cx="3284978" cy="1143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Fluctuations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239143"/>
            <a:ext cx="820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645366" y="1988766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曲折矢印 2"/>
          <p:cNvSpPr/>
          <p:nvPr/>
        </p:nvSpPr>
        <p:spPr>
          <a:xfrm rot="10800000">
            <a:off x="6786812" y="5670565"/>
            <a:ext cx="864096" cy="782770"/>
          </a:xfrm>
          <a:prstGeom prst="bentArrow">
            <a:avLst>
              <a:gd name="adj1" fmla="val 31314"/>
              <a:gd name="adj2" fmla="val 32893"/>
              <a:gd name="adj3" fmla="val 34472"/>
              <a:gd name="adj4" fmla="val 353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90" y="6254510"/>
            <a:ext cx="2927506" cy="414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59202" y="5670211"/>
            <a:ext cx="151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24884" y="79287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Review: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MK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PPNP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90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(2016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59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68199" cy="584775"/>
          </a:xfrm>
        </p:spPr>
        <p:txBody>
          <a:bodyPr/>
          <a:lstStyle/>
          <a:p>
            <a:r>
              <a:rPr kumimoji="1" lang="en-US" altLang="ja-JP" dirty="0" smtClean="0"/>
              <a:t> Fluctuation and QCD Critical Point  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4716016" y="965920"/>
            <a:ext cx="38568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933964" cy="417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9124" y="1067543"/>
            <a:ext cx="3804247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Fluctuations diverge at</a:t>
            </a:r>
          </a:p>
          <a:p>
            <a:r>
              <a:rPr lang="en-US" altLang="ja-JP" sz="2800" dirty="0" smtClean="0"/>
              <a:t>the QCD critical point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79512" y="6001750"/>
            <a:ext cx="8533456" cy="830997"/>
            <a:chOff x="179512" y="6001750"/>
            <a:chExt cx="8533456" cy="83099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79512" y="6001750"/>
              <a:ext cx="753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More severe divergence </a:t>
              </a:r>
              <a:r>
                <a:rPr lang="en-US" altLang="ja-JP" sz="2400" dirty="0" smtClean="0"/>
                <a:t>for </a:t>
              </a:r>
              <a:r>
                <a:rPr lang="en-US" altLang="ja-JP" sz="2400" dirty="0"/>
                <a:t>h</a:t>
              </a:r>
              <a:r>
                <a:rPr kumimoji="1" lang="en-US" altLang="ja-JP" sz="2400" dirty="0" smtClean="0"/>
                <a:t>igher-order </a:t>
              </a:r>
              <a:r>
                <a:rPr kumimoji="1" lang="en-US" altLang="ja-JP" sz="2400" dirty="0" err="1" smtClean="0"/>
                <a:t>cumulants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801354" y="6463415"/>
              <a:ext cx="1911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002060"/>
                  </a:solidFill>
                </a:rPr>
                <a:t>Stephanov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, 2009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下矢印 32"/>
          <p:cNvSpPr/>
          <p:nvPr/>
        </p:nvSpPr>
        <p:spPr>
          <a:xfrm>
            <a:off x="1355143" y="2248908"/>
            <a:ext cx="1872208" cy="6480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79512" y="3341747"/>
            <a:ext cx="8859321" cy="2607533"/>
            <a:chOff x="179512" y="3341747"/>
            <a:chExt cx="8859321" cy="2607533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965&lt;/imagew&gt;&#10;  &lt;scale&gt;50&lt;/scale&gt;&#10;  &lt;cursor&gt;4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46" y="4404681"/>
              <a:ext cx="2700294" cy="824519"/>
            </a:xfrm>
            <a:prstGeom prst="rect">
              <a:avLst/>
            </a:prstGeom>
          </p:spPr>
        </p:pic>
        <p:sp>
          <p:nvSpPr>
            <p:cNvPr id="25" name="正方形/長方形 24"/>
            <p:cNvSpPr/>
            <p:nvPr/>
          </p:nvSpPr>
          <p:spPr>
            <a:xfrm>
              <a:off x="2398046" y="4404681"/>
              <a:ext cx="900094" cy="384029"/>
            </a:xfrm>
            <a:prstGeom prst="rect">
              <a:avLst/>
            </a:prstGeom>
            <a:solidFill>
              <a:srgbClr val="007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25838" y="4624925"/>
              <a:ext cx="900094" cy="384029"/>
            </a:xfrm>
            <a:prstGeom prst="rect">
              <a:avLst/>
            </a:prstGeom>
            <a:solidFill>
              <a:srgbClr val="FF0000">
                <a:alpha val="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4032448" y="5220072"/>
              <a:ext cx="45365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フリーフォーム 27"/>
            <p:cNvSpPr/>
            <p:nvPr/>
          </p:nvSpPr>
          <p:spPr>
            <a:xfrm>
              <a:off x="4463928" y="4063640"/>
              <a:ext cx="3889000" cy="1056090"/>
            </a:xfrm>
            <a:custGeom>
              <a:avLst/>
              <a:gdLst>
                <a:gd name="connsiteX0" fmla="*/ 0 w 3541690"/>
                <a:gd name="connsiteY0" fmla="*/ 1017453 h 1056090"/>
                <a:gd name="connsiteX1" fmla="*/ 1249250 w 3541690"/>
                <a:gd name="connsiteY1" fmla="*/ 798512 h 1056090"/>
                <a:gd name="connsiteX2" fmla="*/ 1777284 w 3541690"/>
                <a:gd name="connsiteY2" fmla="*/ 22 h 1056090"/>
                <a:gd name="connsiteX3" fmla="*/ 2163650 w 3541690"/>
                <a:gd name="connsiteY3" fmla="*/ 772754 h 1056090"/>
                <a:gd name="connsiteX4" fmla="*/ 3541690 w 3541690"/>
                <a:gd name="connsiteY4" fmla="*/ 1056090 h 105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1690" h="1056090">
                  <a:moveTo>
                    <a:pt x="0" y="1017453"/>
                  </a:moveTo>
                  <a:cubicBezTo>
                    <a:pt x="476518" y="992768"/>
                    <a:pt x="953036" y="968084"/>
                    <a:pt x="1249250" y="798512"/>
                  </a:cubicBezTo>
                  <a:cubicBezTo>
                    <a:pt x="1545464" y="628940"/>
                    <a:pt x="1624884" y="4315"/>
                    <a:pt x="1777284" y="22"/>
                  </a:cubicBezTo>
                  <a:cubicBezTo>
                    <a:pt x="1929684" y="-4271"/>
                    <a:pt x="1869582" y="596743"/>
                    <a:pt x="2163650" y="772754"/>
                  </a:cubicBezTo>
                  <a:cubicBezTo>
                    <a:pt x="2457718" y="948765"/>
                    <a:pt x="2999704" y="1002427"/>
                    <a:pt x="3541690" y="105609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4391920" y="4357946"/>
              <a:ext cx="3837904" cy="1591334"/>
            </a:xfrm>
            <a:custGeom>
              <a:avLst/>
              <a:gdLst>
                <a:gd name="connsiteX0" fmla="*/ 0 w 3837904"/>
                <a:gd name="connsiteY0" fmla="*/ 767442 h 1591334"/>
                <a:gd name="connsiteX1" fmla="*/ 1094704 w 3837904"/>
                <a:gd name="connsiteY1" fmla="*/ 677289 h 1591334"/>
                <a:gd name="connsiteX2" fmla="*/ 1674253 w 3837904"/>
                <a:gd name="connsiteY2" fmla="*/ 20467 h 1591334"/>
                <a:gd name="connsiteX3" fmla="*/ 2369712 w 3837904"/>
                <a:gd name="connsiteY3" fmla="*/ 1553053 h 1591334"/>
                <a:gd name="connsiteX4" fmla="*/ 3090929 w 3837904"/>
                <a:gd name="connsiteY4" fmla="*/ 1115171 h 1591334"/>
                <a:gd name="connsiteX5" fmla="*/ 3837904 w 3837904"/>
                <a:gd name="connsiteY5" fmla="*/ 973504 h 1591334"/>
                <a:gd name="connsiteX0" fmla="*/ 0 w 3837904"/>
                <a:gd name="connsiteY0" fmla="*/ 767442 h 1591334"/>
                <a:gd name="connsiteX1" fmla="*/ 1094704 w 3837904"/>
                <a:gd name="connsiteY1" fmla="*/ 677289 h 1591334"/>
                <a:gd name="connsiteX2" fmla="*/ 1674253 w 3837904"/>
                <a:gd name="connsiteY2" fmla="*/ 20467 h 1591334"/>
                <a:gd name="connsiteX3" fmla="*/ 2318197 w 3837904"/>
                <a:gd name="connsiteY3" fmla="*/ 1553053 h 1591334"/>
                <a:gd name="connsiteX4" fmla="*/ 3090929 w 3837904"/>
                <a:gd name="connsiteY4" fmla="*/ 1115171 h 1591334"/>
                <a:gd name="connsiteX5" fmla="*/ 3837904 w 3837904"/>
                <a:gd name="connsiteY5" fmla="*/ 973504 h 15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7904" h="1591334">
                  <a:moveTo>
                    <a:pt x="0" y="767442"/>
                  </a:moveTo>
                  <a:cubicBezTo>
                    <a:pt x="407831" y="784613"/>
                    <a:pt x="815662" y="801785"/>
                    <a:pt x="1094704" y="677289"/>
                  </a:cubicBezTo>
                  <a:cubicBezTo>
                    <a:pt x="1373746" y="552793"/>
                    <a:pt x="1470338" y="-125494"/>
                    <a:pt x="1674253" y="20467"/>
                  </a:cubicBezTo>
                  <a:cubicBezTo>
                    <a:pt x="1878168" y="166428"/>
                    <a:pt x="2082084" y="1370602"/>
                    <a:pt x="2318197" y="1553053"/>
                  </a:cubicBezTo>
                  <a:cubicBezTo>
                    <a:pt x="2554310" y="1735504"/>
                    <a:pt x="2837645" y="1211762"/>
                    <a:pt x="3090929" y="1115171"/>
                  </a:cubicBezTo>
                  <a:cubicBezTo>
                    <a:pt x="3344213" y="1018580"/>
                    <a:pt x="3586766" y="996042"/>
                    <a:pt x="3837904" y="97350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968" y="5153613"/>
              <a:ext cx="251520" cy="305551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08712" y="4005064"/>
              <a:ext cx="0" cy="1800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179512" y="3341747"/>
              <a:ext cx="48221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Geometric interpretation to </a:t>
              </a:r>
            </a:p>
            <a:p>
              <a:r>
                <a:rPr kumimoji="1" lang="en-US" altLang="ja-JP" sz="2400" dirty="0" smtClean="0"/>
                <a:t>    signs of higher order </a:t>
              </a:r>
              <a:r>
                <a:rPr kumimoji="1" lang="en-US" altLang="ja-JP" sz="2400" dirty="0" err="1" smtClean="0"/>
                <a:t>cumulants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930564" y="3797120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dirty="0" err="1" smtClean="0">
                  <a:solidFill>
                    <a:srgbClr val="002060"/>
                  </a:solidFill>
                </a:rPr>
                <a:t>Asakawa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, </a:t>
              </a:r>
              <a:r>
                <a:rPr kumimoji="1" lang="en-US" altLang="ja-JP" dirty="0" err="1" smtClean="0">
                  <a:solidFill>
                    <a:srgbClr val="002060"/>
                  </a:solidFill>
                </a:rPr>
                <a:t>Ejiri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, MK</a:t>
              </a:r>
            </a:p>
            <a:p>
              <a:pPr algn="r"/>
              <a:r>
                <a:rPr kumimoji="1" lang="en-US" altLang="ja-JP" dirty="0" smtClean="0">
                  <a:solidFill>
                    <a:srgbClr val="002060"/>
                  </a:solidFill>
                </a:rPr>
                <a:t>2009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7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31" y="838288"/>
            <a:ext cx="4392488" cy="414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88866" cy="584775"/>
          </a:xfrm>
        </p:spPr>
        <p:txBody>
          <a:bodyPr/>
          <a:lstStyle/>
          <a:p>
            <a:r>
              <a:rPr kumimoji="1" lang="en-US" altLang="ja-JP" dirty="0" smtClean="0"/>
              <a:t> Higher-Order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75270" y="1188818"/>
            <a:ext cx="17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2010~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9574" y="4941168"/>
            <a:ext cx="693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Enhancement &amp; Suppression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of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non-Gaussian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has been observed!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19" y="3783630"/>
            <a:ext cx="792088" cy="41949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01" y="1896704"/>
            <a:ext cx="792088" cy="42083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431496">
            <a:off x="4429795" y="782125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Enhancement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95094" y="6082331"/>
            <a:ext cx="6522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Have we measured critical fluctuations?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954621" y="3260411"/>
            <a:ext cx="669630" cy="1097184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20212624">
            <a:off x="4545896" y="3508451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Suppression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下矢印 19"/>
          <p:cNvSpPr/>
          <p:nvPr/>
        </p:nvSpPr>
        <p:spPr>
          <a:xfrm flipV="1">
            <a:off x="3954621" y="1156428"/>
            <a:ext cx="527920" cy="1134363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4263699" y="2401049"/>
            <a:ext cx="823592" cy="480706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881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08907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Rapdity</a:t>
            </a:r>
            <a:r>
              <a:rPr kumimoji="1" lang="en-US" altLang="ja-JP" dirty="0" smtClean="0"/>
              <a:t>-Window Dep. of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93252" y="883906"/>
            <a:ext cx="2363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 2015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6" y="1284016"/>
            <a:ext cx="4707867" cy="367932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02310" y="5279603"/>
            <a:ext cx="8866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Non-Gaussian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have been observed as a function of rapidity window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Some results have non-monotonic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dependence.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0" y="1612626"/>
            <a:ext cx="3843562" cy="2968252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59" y="1838849"/>
            <a:ext cx="80433" cy="16615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05" y="4149969"/>
            <a:ext cx="131233" cy="117475"/>
          </a:xfrm>
          <a:prstGeom prst="rect">
            <a:avLst/>
          </a:prstGeom>
        </p:spPr>
      </p:pic>
      <p:sp>
        <p:nvSpPr>
          <p:cNvPr id="34" name="二等辺三角形 33"/>
          <p:cNvSpPr/>
          <p:nvPr/>
        </p:nvSpPr>
        <p:spPr>
          <a:xfrm flipV="1">
            <a:off x="6461090" y="1403592"/>
            <a:ext cx="1550856" cy="2570248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43" y="964332"/>
            <a:ext cx="336550" cy="238125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6426590" y="1293413"/>
            <a:ext cx="1619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99098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Diffusion of Fluctuations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322901" y="3297683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566589" y="3703043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660176" y="3703043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1775061" y="3703043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156176" y="329706"/>
            <a:ext cx="2926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Heinz, Muller, 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Jeon, Koch, 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 smtClean="0">
                <a:solidFill>
                  <a:srgbClr val="002060"/>
                </a:solidFill>
                <a:latin typeface="Calibri"/>
                <a:ea typeface="ＭＳ Ｐゴシック"/>
              </a:rPr>
              <a:t>Shuryak</a:t>
            </a:r>
            <a:r>
              <a:rPr lang="en-US" altLang="ja-JP" dirty="0" smtClean="0">
                <a:solidFill>
                  <a:srgbClr val="002060"/>
                </a:solidFill>
                <a:latin typeface="Calibri"/>
                <a:ea typeface="ＭＳ Ｐゴシック"/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  <a:latin typeface="Calibri"/>
                <a:ea typeface="ＭＳ Ｐゴシック"/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  <a:latin typeface="Calibri"/>
                <a:ea typeface="ＭＳ Ｐゴシック"/>
              </a:rPr>
              <a:t>, 2001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3046325" y="920717"/>
            <a:ext cx="2952328" cy="2160240"/>
            <a:chOff x="4785434" y="1196752"/>
            <a:chExt cx="2952328" cy="2160240"/>
          </a:xfrm>
        </p:grpSpPr>
        <p:sp>
          <p:nvSpPr>
            <p:cNvPr id="33" name="四角形吹き出し 32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87578"/>
                <a:gd name="adj2" fmla="val -15228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5474120" y="3197199"/>
            <a:ext cx="3586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Distributions in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η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at the final state and early stage are different due to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diffusion.</a:t>
            </a:r>
          </a:p>
        </p:txBody>
      </p:sp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358309" y="4272830"/>
            <a:ext cx="1247858" cy="95509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2363229" y="3557836"/>
            <a:ext cx="2952328" cy="2160240"/>
            <a:chOff x="4637049" y="3851642"/>
            <a:chExt cx="2952328" cy="2160240"/>
          </a:xfrm>
        </p:grpSpPr>
        <p:sp>
          <p:nvSpPr>
            <p:cNvPr id="52" name="四角形吹き出し 51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2554"/>
                <a:gd name="adj2" fmla="val -20541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4" y="1082626"/>
            <a:ext cx="518487" cy="3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11516" cy="584775"/>
          </a:xfrm>
        </p:spPr>
        <p:txBody>
          <a:bodyPr/>
          <a:lstStyle/>
          <a:p>
            <a:r>
              <a:rPr kumimoji="1" lang="en-US" altLang="ja-JP" dirty="0" smtClean="0"/>
              <a:t> Non-Interacting Brownian Particle System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2013687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2015305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2123305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943744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15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191980" y="5373216"/>
            <a:ext cx="3844516" cy="6786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11516" cy="584775"/>
          </a:xfrm>
        </p:spPr>
        <p:txBody>
          <a:bodyPr/>
          <a:lstStyle/>
          <a:p>
            <a:r>
              <a:rPr kumimoji="1" lang="en-US" altLang="ja-JP" dirty="0" smtClean="0"/>
              <a:t> Non-Interacting Brownian Particle System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3465024" y="4221088"/>
            <a:ext cx="2226956" cy="900000"/>
          </a:xfrm>
          <a:prstGeom prst="rect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  <a:alpha val="53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左中かっこ 151"/>
          <p:cNvSpPr/>
          <p:nvPr/>
        </p:nvSpPr>
        <p:spPr>
          <a:xfrm rot="16200000">
            <a:off x="4385730" y="4206001"/>
            <a:ext cx="385543" cy="2226956"/>
          </a:xfrm>
          <a:prstGeom prst="leftBrace">
            <a:avLst>
              <a:gd name="adj1" fmla="val 27563"/>
              <a:gd name="adj2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0" y="5512251"/>
            <a:ext cx="577636" cy="26256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961378" y="1939287"/>
            <a:ext cx="2720930" cy="2283573"/>
            <a:chOff x="961378" y="1939287"/>
            <a:chExt cx="2720930" cy="2283573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7"/>
              <a:ext cx="1716500" cy="2283573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diffusion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5" name="右矢印 4"/>
          <p:cNvSpPr/>
          <p:nvPr/>
        </p:nvSpPr>
        <p:spPr>
          <a:xfrm>
            <a:off x="5292080" y="5445224"/>
            <a:ext cx="419060" cy="5260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0056" y="5484851"/>
            <a:ext cx="3226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Study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 dependence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Poisson distribution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~10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15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g/cm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kumimoji="1" lang="ja-JP" alt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Our Universe</a:t>
            </a:r>
            <a:endParaRPr kumimoji="0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Color SC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Quark-Gluon Plasma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Hadron Phase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1263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メイリオ" panose="020B0604030504040204" pitchFamily="50" charset="-128"/>
                <a:cs typeface="+mn-cs"/>
              </a:rPr>
              <a:t>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427" name="グループ化 426"/>
          <p:cNvGrpSpPr/>
          <p:nvPr/>
        </p:nvGrpSpPr>
        <p:grpSpPr>
          <a:xfrm>
            <a:off x="569589" y="1396907"/>
            <a:ext cx="2978829" cy="2023595"/>
            <a:chOff x="907938" y="1467689"/>
            <a:chExt cx="2978829" cy="2023595"/>
          </a:xfrm>
        </p:grpSpPr>
        <p:pic>
          <p:nvPicPr>
            <p:cNvPr id="423" name="Picture 23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5" name="テキスト ボックス 424"/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Early Universe</a:t>
              </a:r>
              <a:endPara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428" name="グループ化 427"/>
          <p:cNvGrpSpPr/>
          <p:nvPr/>
        </p:nvGrpSpPr>
        <p:grpSpPr>
          <a:xfrm>
            <a:off x="6540760" y="3622388"/>
            <a:ext cx="2221323" cy="2426368"/>
            <a:chOff x="6122746" y="3631097"/>
            <a:chExt cx="2221323" cy="2426368"/>
          </a:xfrm>
        </p:grpSpPr>
        <p:pic>
          <p:nvPicPr>
            <p:cNvPr id="424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テキスト ボックス 425"/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Compact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Stars</a:t>
              </a:r>
              <a:endPara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49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539552" y="970483"/>
            <a:ext cx="5219935" cy="39497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7299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: w/ </a:t>
            </a:r>
            <a:r>
              <a:rPr lang="en-US" altLang="ja-JP" dirty="0" smtClean="0"/>
              <a:t>Critical Fluctuation 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3851920" y="1340768"/>
            <a:ext cx="0" cy="325584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四角形吹き出し 41"/>
          <p:cNvSpPr/>
          <p:nvPr/>
        </p:nvSpPr>
        <p:spPr>
          <a:xfrm>
            <a:off x="4104296" y="4445860"/>
            <a:ext cx="1751189" cy="902158"/>
          </a:xfrm>
          <a:prstGeom prst="wedgeRectCallout">
            <a:avLst>
              <a:gd name="adj1" fmla="val -63034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47583" y="493823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52" y="4605592"/>
            <a:ext cx="1216879" cy="291347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6228184" y="1216280"/>
            <a:ext cx="2808312" cy="4444968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858" y="966266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656440"/>
            <a:ext cx="2344829" cy="799850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15625"/>
            <a:ext cx="1600864" cy="79985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000000&lt;/fcolor&gt;&#10;  &lt;bcolor&gt;FFFFFFFF&lt;/bcolor&gt;&#10;  &lt;transparent&gt;True&lt;/transparent&gt;&#10;  &lt;resolution&gt;1800&lt;/resolution&gt;&#10;  &lt;imageh&gt;689&lt;/imageh&gt;&#10;  &lt;imagew&gt;2086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576321"/>
            <a:ext cx="2378527" cy="7856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000000&lt;/fcolor&gt;&#10;  &lt;bcolor&gt;FFFFFFFF&lt;/bcolor&gt;&#10;  &lt;transparent&gt;True&lt;/transparent&gt;&#10;  &lt;resolution&gt;1800&lt;/resolution&gt;&#10;  &lt;imageh&gt;687&lt;/imageh&gt;&#10;  &lt;imagew&gt;2073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672435"/>
            <a:ext cx="2363704" cy="783340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552" y="5912147"/>
            <a:ext cx="806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can behave non-monotonically.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26011" y="119731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 (2015)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9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5926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Dep.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752" y="1607773"/>
            <a:ext cx="172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9" y="1989991"/>
            <a:ext cx="3960440" cy="3095193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508104" y="137885"/>
            <a:ext cx="352839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4548" y="1700808"/>
            <a:ext cx="4303080" cy="316255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863359"/>
            <a:ext cx="1467818" cy="31743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77" y="370044"/>
            <a:ext cx="1503272" cy="51278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5" y="1039593"/>
            <a:ext cx="1032316" cy="5157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6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370045"/>
            <a:ext cx="1212495" cy="517271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5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1039593"/>
            <a:ext cx="1210772" cy="51578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402079" y="-27384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5386" y="968047"/>
            <a:ext cx="310533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-order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2310" y="5279603"/>
            <a:ext cx="8866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Different initial conditions give rise to different characteristic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dependence.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  <a:sym typeface="Wingdings" panose="05000000000000000000" pitchFamily="2" charset="2"/>
              </a:rPr>
              <a:t> Study initial condition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Non-monotonic behaviors can appear in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dependence.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18144" y="6457890"/>
            <a:ext cx="552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Finite volume effects: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Sakaida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+, PRC90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04302" y="919548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MK+,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2015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ev2_fro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908720"/>
            <a:ext cx="6624736" cy="51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85147" cy="584775"/>
          </a:xfrm>
        </p:spPr>
        <p:txBody>
          <a:bodyPr/>
          <a:lstStyle/>
          <a:p>
            <a:r>
              <a:rPr kumimoji="1" lang="en-US" altLang="ja-JP" dirty="0" smtClean="0"/>
              <a:t> Efficiency Correction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26885" y="2780928"/>
            <a:ext cx="4690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54000">
                    <a:schemeClr val="tx1">
                      <a:alpha val="58000"/>
                    </a:schemeClr>
                  </a:glow>
                </a:effectLst>
                <a:uLnTx/>
                <a:uFillTx/>
                <a:latin typeface="Calibri"/>
                <a:ea typeface="ＭＳ Ｐゴシック"/>
                <a:cs typeface="+mn-cs"/>
              </a:rPr>
              <a:t>Experimental Detectors cannot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54000">
                    <a:schemeClr val="tx1">
                      <a:alpha val="58000"/>
                    </a:schemeClr>
                  </a:glow>
                </a:effectLst>
                <a:uLnTx/>
                <a:uFillTx/>
                <a:latin typeface="Calibri"/>
                <a:ea typeface="ＭＳ Ｐゴシック"/>
                <a:cs typeface="+mn-cs"/>
              </a:rPr>
              <a:t>observe all particles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54000">
                  <a:schemeClr val="tx1">
                    <a:alpha val="58000"/>
                  </a:schemeClr>
                </a:glow>
              </a:effectLst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411315" y="4474213"/>
            <a:ext cx="4320480" cy="1206313"/>
            <a:chOff x="2411315" y="4474213"/>
            <a:chExt cx="4320480" cy="1206313"/>
          </a:xfrm>
        </p:grpSpPr>
        <p:sp>
          <p:nvSpPr>
            <p:cNvPr id="7" name="角丸四角形 6"/>
            <p:cNvSpPr/>
            <p:nvPr/>
          </p:nvSpPr>
          <p:spPr>
            <a:xfrm>
              <a:off x="2411315" y="4474213"/>
              <a:ext cx="4320480" cy="1206313"/>
            </a:xfrm>
            <a:prstGeom prst="roundRect">
              <a:avLst/>
            </a:prstGeom>
            <a:solidFill>
              <a:schemeClr val="tx1">
                <a:alpha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491112" y="4563125"/>
              <a:ext cx="416178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Efficiency </a:t>
              </a:r>
              <a:r>
                <a:rPr kumimoji="1" lang="en-US" altLang="ja-JP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probability to observe a particle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565872" y="6165304"/>
            <a:ext cx="801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Efficiency correction is indispensable in experimental analyses!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6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Slot Machine Analogy  </a:t>
            </a:r>
            <a:endParaRPr kumimoji="1" lang="ja-JP" altLang="en-US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(</a:t>
            </a: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 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</a:t>
            </a: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下矢印 80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=     +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0" name="直線矢印コネクタ 89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1" name="直線矢印コネクタ 90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2" name="直線矢印コネクタ 91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142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Slot Machine Analogy 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" name="直線矢印コネクタ 8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" name="テキスト ボックス 9"/>
          <p:cNvSpPr txBox="1"/>
          <p:nvPr/>
        </p:nvSpPr>
        <p:spPr>
          <a:xfrm>
            <a:off x="2015271" y="879103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Fixed # of coins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7" name="直線矢印コネクタ 26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8" name="テキスト ボックス 27"/>
          <p:cNvSpPr txBox="1"/>
          <p:nvPr/>
        </p:nvSpPr>
        <p:spPr>
          <a:xfrm>
            <a:off x="5527837" y="908720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Constant probabilities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テキスト ボックス 41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7" name="直線矢印コネクタ 56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下矢印 58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下矢印 59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47289" cy="584775"/>
          </a:xfrm>
        </p:spPr>
        <p:txBody>
          <a:bodyPr/>
          <a:lstStyle/>
          <a:p>
            <a:r>
              <a:rPr kumimoji="1" lang="en-US" altLang="ja-JP" dirty="0" smtClean="0"/>
              <a:t> The Binomial Model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66200" y="173128"/>
            <a:ext cx="2857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2012; 2012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Bzdak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Koch,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1009577"/>
            <a:ext cx="718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When efficiency for individual particles are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independent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09543" y="1670280"/>
            <a:ext cx="6156535" cy="142185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228184" y="3284984"/>
            <a:ext cx="2495105" cy="878765"/>
          </a:xfrm>
          <a:prstGeom prst="wedgeRoundRectCallout">
            <a:avLst>
              <a:gd name="adj1" fmla="val -28168"/>
              <a:gd name="adj2" fmla="val -10267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dist.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func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 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original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particle #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39552" y="3284984"/>
            <a:ext cx="2842793" cy="878765"/>
          </a:xfrm>
          <a:prstGeom prst="wedgeRoundRectCallout">
            <a:avLst>
              <a:gd name="adj1" fmla="val 30472"/>
              <a:gd name="adj2" fmla="val -8628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dist.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func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observed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particle #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3959850" y="3308298"/>
            <a:ext cx="1858684" cy="878765"/>
          </a:xfrm>
          <a:prstGeom prst="wedgeRoundRectCallout">
            <a:avLst>
              <a:gd name="adj1" fmla="val 18537"/>
              <a:gd name="adj2" fmla="val -13092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inmial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dist.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func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082258" y="4293096"/>
            <a:ext cx="5613867" cy="1921043"/>
            <a:chOff x="2082258" y="4293096"/>
            <a:chExt cx="5613867" cy="1921043"/>
          </a:xfrm>
        </p:grpSpPr>
        <p:sp>
          <p:nvSpPr>
            <p:cNvPr id="6" name="角丸四角形 5"/>
            <p:cNvSpPr/>
            <p:nvPr/>
          </p:nvSpPr>
          <p:spPr>
            <a:xfrm>
              <a:off x="2082258" y="4777147"/>
              <a:ext cx="5613867" cy="14369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66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804" y="5482501"/>
              <a:ext cx="1280858" cy="480802"/>
            </a:xfrm>
            <a:prstGeom prst="rect">
              <a:avLst/>
            </a:prstGeom>
          </p:spPr>
        </p:pic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588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4" y="5482501"/>
              <a:ext cx="1130848" cy="480802"/>
            </a:xfrm>
            <a:prstGeom prst="rect">
              <a:avLst/>
            </a:prstGeom>
          </p:spPr>
        </p:pic>
        <p:sp>
          <p:nvSpPr>
            <p:cNvPr id="14" name="左右矢印 13"/>
            <p:cNvSpPr/>
            <p:nvPr/>
          </p:nvSpPr>
          <p:spPr>
            <a:xfrm>
              <a:off x="4240927" y="5478671"/>
              <a:ext cx="1216152" cy="484632"/>
            </a:xfrm>
            <a:prstGeom prst="left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208920" y="4863274"/>
              <a:ext cx="5441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The </a:t>
              </a: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 connected with each other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下矢印 15"/>
            <p:cNvSpPr/>
            <p:nvPr/>
          </p:nvSpPr>
          <p:spPr>
            <a:xfrm>
              <a:off x="3761723" y="4293096"/>
              <a:ext cx="2304477" cy="631868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790986" y="6427906"/>
            <a:ext cx="780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Caveat: Effects of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nonvanishing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correlations: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Holtzman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+ 2016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P_{\rm obs}(n) &#10;= \sum_{N}&#10;B_{p}(n;N)&#10;P(N)&#10;\end{align*}&lt;/body&gt;&#10;  &lt;fcolor&gt;FF000000&lt;/fcolor&gt;&#10;  &lt;bcolor&gt;FFFFFFFF&lt;/bcolor&gt;&#10;  &lt;transparent&gt;True&lt;/transparent&gt;&#10;  &lt;resolution&gt;1800&lt;/resolution&gt;&#10;  &lt;imageh&gt;534&lt;/imageh&gt;&#10;  &lt;imagew&gt;31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98" y="1972636"/>
            <a:ext cx="5316155" cy="9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83580" cy="584775"/>
          </a:xfrm>
        </p:spPr>
        <p:txBody>
          <a:bodyPr/>
          <a:lstStyle/>
          <a:p>
            <a:r>
              <a:rPr kumimoji="1" lang="en-US" altLang="ja-JP" dirty="0" smtClean="0"/>
              <a:t> Multi-efficiency Bin Problem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02431"/>
            <a:ext cx="2376264" cy="359947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_T&amp;lt;0.8 {\rm GeV}&#10;\end{align*}&lt;/body&gt;&#10;  &lt;fcolor&gt;FF000000&lt;/fcolor&gt;&#10;  &lt;bcolor&gt;FFFFFFFF&lt;/bcolor&gt;&#10;  &lt;transparent&gt;True&lt;/transparent&gt;&#10;  &lt;resolution&gt;1800&lt;/resolution&gt;&#10;  &lt;imageh&gt;221&lt;/imageh&gt;&#10;  &lt;imagew&gt;142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95" y="2599093"/>
            <a:ext cx="1593922" cy="24650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352239" y="2821351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TPC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e~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80%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T&amp;gt;0.8 {\rm GeV}&#10;\end{align*}&lt;/body&gt;&#10;  &lt;fcolor&gt;FF000000&lt;/fcolor&gt;&#10;  &lt;bcolor&gt;FFFFFFFF&lt;/bcolor&gt;&#10;  &lt;transparent&gt;True&lt;/transparent&gt;&#10;  &lt;resolution&gt;1800&lt;/resolution&gt;&#10;  &lt;imageh&gt;221&lt;/imageh&gt;&#10;  &lt;imagew&gt;1429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95" y="3317783"/>
            <a:ext cx="1593922" cy="24650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371260" y="3564289"/>
            <a:ext cx="220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TPC+TOF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e~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50%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50116" y="1901532"/>
            <a:ext cx="253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net proton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1400676" y="2593908"/>
            <a:ext cx="343674" cy="1360038"/>
          </a:xfrm>
          <a:prstGeom prst="leftBrace">
            <a:avLst>
              <a:gd name="adj1" fmla="val 3230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980728"/>
            <a:ext cx="4727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efficiency for proton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≠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anti-proton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efficiency has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dependence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4083946"/>
            <a:ext cx="3168352" cy="207851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51520" y="4437112"/>
            <a:ext cx="489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Multi-variable efficiency correction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49546" y="5058438"/>
            <a:ext cx="5719636" cy="1750352"/>
            <a:chOff x="849546" y="5058438"/>
            <a:chExt cx="5719636" cy="1750352"/>
          </a:xfrm>
        </p:grpSpPr>
        <p:sp>
          <p:nvSpPr>
            <p:cNvPr id="15" name="下矢印 14"/>
            <p:cNvSpPr/>
            <p:nvPr/>
          </p:nvSpPr>
          <p:spPr>
            <a:xfrm>
              <a:off x="1588687" y="5058438"/>
              <a:ext cx="2323594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49546" y="5774177"/>
              <a:ext cx="3801875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A method was proposed,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but too large numerical costs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89885" y="6162459"/>
              <a:ext cx="1879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Luo, 2014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Bzdak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, Koch, 2015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9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511615" y="1359854"/>
            <a:ext cx="3036498" cy="215972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042586" cy="584775"/>
          </a:xfrm>
        </p:spPr>
        <p:txBody>
          <a:bodyPr/>
          <a:lstStyle/>
          <a:p>
            <a:r>
              <a:rPr lang="en-US" altLang="ja-JP" dirty="0" smtClean="0"/>
              <a:t> Efficient Formulas for Efficiency Correction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812" y="4054840"/>
            <a:ext cx="2779145" cy="270192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1868" y="5650028"/>
            <a:ext cx="2081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Numerical Cost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3243" y="4312585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Old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16195" y="5903738"/>
            <a:ext cx="75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New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5076893" y="5035661"/>
            <a:ext cx="679269" cy="6946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2" y="1435514"/>
            <a:ext cx="3550118" cy="184363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8425" y="911311"/>
            <a:ext cx="5825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xpansion method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MK,2016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8424" y="3565103"/>
            <a:ext cx="726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Factorial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umulant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method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Nonaka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Esumi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2017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02954" y="1359854"/>
            <a:ext cx="2662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Number of terms 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drastically reduced!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8616" y="4070627"/>
            <a:ext cx="3149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Systematic procedure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with the use of factorial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648076" y="5678749"/>
            <a:ext cx="819736" cy="40422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5413183" y="2211445"/>
            <a:ext cx="1242322" cy="4279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15333" y="2602674"/>
            <a:ext cx="2838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Substantial reduction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of numerical cost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9767" cy="584775"/>
          </a:xfrm>
        </p:spPr>
        <p:txBody>
          <a:bodyPr/>
          <a:lstStyle/>
          <a:p>
            <a:r>
              <a:rPr kumimoji="1" lang="en-US" altLang="ja-JP" dirty="0" smtClean="0"/>
              <a:t> Violation of Binomial Model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8564" y="1077644"/>
            <a:ext cx="4831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Typical detectors have clear deviation from the binomial response.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768" y="758228"/>
            <a:ext cx="3603509" cy="3545239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1867592" y="1946088"/>
            <a:ext cx="1581001" cy="6056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529" y="2632515"/>
            <a:ext cx="51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stimates of systematic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uncertainty arising from this deviation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are needed!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1863781" y="3518238"/>
            <a:ext cx="1581001" cy="6056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38564" y="4343128"/>
            <a:ext cx="8595713" cy="2266670"/>
            <a:chOff x="238564" y="4343128"/>
            <a:chExt cx="8595713" cy="2266670"/>
          </a:xfrm>
        </p:grpSpPr>
        <p:sp>
          <p:nvSpPr>
            <p:cNvPr id="12" name="角丸四角形 11"/>
            <p:cNvSpPr/>
            <p:nvPr/>
          </p:nvSpPr>
          <p:spPr>
            <a:xfrm>
              <a:off x="238564" y="4343128"/>
              <a:ext cx="8595713" cy="2266670"/>
            </a:xfrm>
            <a:prstGeom prst="roundRect">
              <a:avLst>
                <a:gd name="adj" fmla="val 11672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343067" y="4439287"/>
              <a:ext cx="7409052" cy="2130332"/>
              <a:chOff x="343067" y="4604758"/>
              <a:chExt cx="7409052" cy="2130332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343067" y="4604758"/>
                <a:ext cx="6938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G</a:t>
                </a:r>
                <a:r>
                  <a:rPr kumimoji="1" lang="en-US" altLang="ja-JP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eneral procedure for efficiency correction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pic>
            <p:nvPicPr>
  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_{\rm obs}(\vec{n}) &#10;= \sum_{N}&#10;R(\vec{n};\vec{N})&#10;P_{\rm true}(\vec{N})&#10;\end{align*}&lt;/body&gt;&#10;  &lt;fcolor&gt;FF000000&lt;/fcolor&gt;&#10;  &lt;bcolor&gt;FFFFFFFF&lt;/bcolor&gt;&#10;  &lt;transparent&gt;True&lt;/transparent&gt;&#10;  &lt;resolution&gt;1800&lt;/resolution&gt;&#10;  &lt;imageh&gt;539&lt;/imageh&gt;&#10;  &lt;imagew&gt;3324&lt;/imagew&gt;&#10;  &lt;scale&gt;50&lt;/scale&gt;&#10;  &lt;cursor&gt;66&lt;/cursor&gt;&#10;&lt;/TeXTeX&g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957" y="5247191"/>
                <a:ext cx="3912702" cy="634460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797715" y="5904093"/>
                <a:ext cx="6954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Efficiency correction for </a:t>
                </a:r>
                <a:r>
                  <a:rPr kumimoji="1" lang="en-US" altLang="ja-JP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any </a:t>
                </a: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response matrix R(</a:t>
                </a:r>
                <a:r>
                  <a:rPr kumimoji="1" lang="en-US" altLang="ja-JP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n,N</a:t>
                </a: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We must understand the property of the detector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5" name="正方形/長方形 14"/>
            <p:cNvSpPr/>
            <p:nvPr/>
          </p:nvSpPr>
          <p:spPr>
            <a:xfrm>
              <a:off x="6257097" y="4866059"/>
              <a:ext cx="2577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ja-JP" dirty="0" err="1">
                  <a:solidFill>
                    <a:prstClr val="black"/>
                  </a:solidFill>
                </a:rPr>
                <a:t>Nonaka</a:t>
              </a:r>
              <a:r>
                <a:rPr lang="en-US" altLang="ja-JP" dirty="0">
                  <a:solidFill>
                    <a:prstClr val="black"/>
                  </a:solidFill>
                </a:rPr>
                <a:t>, MK, </a:t>
              </a:r>
              <a:r>
                <a:rPr lang="en-US" altLang="ja-JP" dirty="0" err="1">
                  <a:solidFill>
                    <a:prstClr val="black"/>
                  </a:solidFill>
                </a:rPr>
                <a:t>Esumi</a:t>
              </a:r>
              <a:r>
                <a:rPr lang="en-US" altLang="ja-JP" dirty="0">
                  <a:solidFill>
                    <a:prstClr val="black"/>
                  </a:solidFill>
                </a:rPr>
                <a:t>, 2018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6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1223" y="1314994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Exploring dense medium in relativistic heavy-ion collisions is one of the hottest topics in this field. Many facilities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including J-PARC-HI</a:t>
            </a:r>
            <a:r>
              <a:rPr kumimoji="1" lang="en-US" altLang="ja-JP" sz="2400" dirty="0" smtClean="0"/>
              <a:t> will start future experiments soon!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Fluctuations are promising observables for the search for the phase structure of QCD. However, </a:t>
            </a:r>
            <a:r>
              <a:rPr lang="en-US" altLang="ja-JP" sz="2400" dirty="0"/>
              <a:t>f</a:t>
            </a:r>
            <a:r>
              <a:rPr kumimoji="1" lang="en-US" altLang="ja-JP" sz="2400" dirty="0" smtClean="0"/>
              <a:t>urther detailed studies are needed.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High-intensity beam at J-PARC-HI will play a crucial role for the search for the QCD phase </a:t>
            </a:r>
            <a:r>
              <a:rPr kumimoji="1" lang="en-US" altLang="ja-JP" sz="2400" dirty="0" smtClean="0"/>
              <a:t>diagram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in the future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62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Beam-Energy Scan Program</a:t>
            </a:r>
            <a:br>
              <a:rPr kumimoji="1" lang="en-US" altLang="ja-JP" dirty="0" smtClean="0"/>
            </a:br>
            <a:r>
              <a:rPr lang="en-US" altLang="ja-JP" dirty="0" smtClean="0"/>
              <a:t>in Heavy-Ion Collisions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~10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15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g/cm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kumimoji="1" lang="ja-JP" alt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Our Universe</a:t>
            </a:r>
            <a:endParaRPr kumimoji="0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Color SC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Quark-Gluon Plasma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Hadron Phase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メイリオ" panose="020B0604030504040204" pitchFamily="50" charset="-128"/>
                <a:cs typeface="+mn-cs"/>
              </a:rPr>
              <a:t>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406" name="グループ化 405"/>
          <p:cNvGrpSpPr/>
          <p:nvPr/>
        </p:nvGrpSpPr>
        <p:grpSpPr>
          <a:xfrm>
            <a:off x="1473081" y="2081534"/>
            <a:ext cx="3395882" cy="3282808"/>
            <a:chOff x="1253328" y="1328765"/>
            <a:chExt cx="3395882" cy="3282808"/>
          </a:xfrm>
        </p:grpSpPr>
        <p:sp>
          <p:nvSpPr>
            <p:cNvPr id="407" name="下矢印 40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9" name="下矢印 42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0" name="下矢印 42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1" name="下矢印 43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rgbClr val="549E39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  <a:cs typeface="+mn-cs"/>
                </a:rPr>
                <a:t>high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4" name="テキスト ボックス 433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  <a:cs typeface="+mn-cs"/>
                </a:rPr>
                <a:t>low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5" name="テキスト ボックス 434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  <a:cs typeface="+mn-cs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6" name="下矢印 435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7" name="下矢印 436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88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5147" r="6668" b="11482"/>
          <a:stretch>
            <a:fillRect/>
          </a:stretch>
        </p:blipFill>
        <p:spPr bwMode="auto">
          <a:xfrm>
            <a:off x="0" y="989013"/>
            <a:ext cx="91440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24"/>
          <p:cNvSpPr>
            <a:spLocks noChangeArrowheads="1"/>
          </p:cNvSpPr>
          <p:nvPr/>
        </p:nvSpPr>
        <p:spPr bwMode="auto">
          <a:xfrm>
            <a:off x="466725" y="4221163"/>
            <a:ext cx="8137525" cy="1584325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6723063" cy="5794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 Impact of Negative Third Moments  </a:t>
            </a:r>
          </a:p>
        </p:txBody>
      </p:sp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539750" y="4292600"/>
            <a:ext cx="7991475" cy="143986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777875" y="4340225"/>
            <a:ext cx="7266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/>
              <a:t>Once negative </a:t>
            </a:r>
            <a:r>
              <a:rPr lang="en-US" altLang="ja-JP" dirty="0" smtClean="0"/>
              <a:t>&lt;</a:t>
            </a:r>
            <a:r>
              <a:rPr lang="en-US" altLang="ja-JP" i="1" dirty="0" smtClean="0"/>
              <a:t>dN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&gt; </a:t>
            </a:r>
            <a:r>
              <a:rPr lang="en-US" altLang="ja-JP" dirty="0"/>
              <a:t>is established, it is evidences that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081088" y="4797425"/>
            <a:ext cx="731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(1) </a:t>
            </a:r>
            <a:r>
              <a:rPr lang="en-US" altLang="ja-JP" i="1">
                <a:latin typeface="Symbol" panose="05050102010706020507" pitchFamily="18" charset="2"/>
              </a:rPr>
              <a:t>c</a:t>
            </a:r>
            <a:r>
              <a:rPr lang="en-US" altLang="ja-JP" baseline="-25000"/>
              <a:t>B</a:t>
            </a:r>
            <a:r>
              <a:rPr lang="en-US" altLang="ja-JP"/>
              <a:t> has a peak structure in the QCD phase diagram.</a:t>
            </a:r>
          </a:p>
          <a:p>
            <a:pPr eaLnBrk="1" hangingPunct="1"/>
            <a:r>
              <a:rPr lang="en-US" altLang="ja-JP"/>
              <a:t>(2) Hot matter beyond the peak is created in the collisions.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649288" y="4484688"/>
            <a:ext cx="144462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666699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9" name="AutoShape 26"/>
          <p:cNvSpPr>
            <a:spLocks/>
          </p:cNvSpPr>
          <p:nvPr/>
        </p:nvSpPr>
        <p:spPr bwMode="auto">
          <a:xfrm>
            <a:off x="898525" y="4868863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644525" y="5949950"/>
            <a:ext cx="6584950" cy="822325"/>
            <a:chOff x="406" y="3748"/>
            <a:chExt cx="4148" cy="518"/>
          </a:xfrm>
        </p:grpSpPr>
        <p:sp>
          <p:nvSpPr>
            <p:cNvPr id="10251" name="Text Box 31"/>
            <p:cNvSpPr txBox="1">
              <a:spLocks noChangeArrowheads="1"/>
            </p:cNvSpPr>
            <p:nvPr/>
          </p:nvSpPr>
          <p:spPr bwMode="auto">
            <a:xfrm>
              <a:off x="642" y="3748"/>
              <a:ext cx="39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Clr>
                  <a:schemeClr val="accent2"/>
                </a:buClr>
                <a:buFontTx/>
                <a:buChar char="•"/>
              </a:pPr>
              <a:r>
                <a:rPr lang="en-US" altLang="ja-JP" b="1"/>
                <a:t>No</a:t>
              </a:r>
              <a:r>
                <a:rPr lang="en-US" altLang="ja-JP"/>
                <a:t> dependence on any specific models.</a:t>
              </a:r>
            </a:p>
            <a:p>
              <a:pPr eaLnBrk="1" hangingPunct="1">
                <a:buClr>
                  <a:schemeClr val="accent2"/>
                </a:buClr>
                <a:buFontTx/>
                <a:buChar char="•"/>
              </a:pPr>
              <a:r>
                <a:rPr lang="en-US" altLang="ja-JP"/>
                <a:t>Just the sign! </a:t>
              </a:r>
              <a:r>
                <a:rPr lang="en-US" altLang="ja-JP" b="1"/>
                <a:t>No</a:t>
              </a:r>
              <a:r>
                <a:rPr lang="en-US" altLang="ja-JP"/>
                <a:t> normalization (such as by </a:t>
              </a:r>
              <a:r>
                <a:rPr lang="en-US" altLang="ja-JP" i="1"/>
                <a:t>N</a:t>
              </a:r>
              <a:r>
                <a:rPr lang="en-US" altLang="ja-JP" baseline="-25000"/>
                <a:t>ch</a:t>
              </a:r>
              <a:r>
                <a:rPr lang="en-US" altLang="ja-JP"/>
                <a:t>).</a:t>
              </a:r>
            </a:p>
          </p:txBody>
        </p:sp>
        <p:sp>
          <p:nvSpPr>
            <p:cNvPr id="10252" name="AutoShape 32"/>
            <p:cNvSpPr>
              <a:spLocks noChangeArrowheads="1"/>
            </p:cNvSpPr>
            <p:nvPr/>
          </p:nvSpPr>
          <p:spPr bwMode="auto">
            <a:xfrm>
              <a:off x="406" y="3883"/>
              <a:ext cx="91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253" name="AutoShape 33"/>
            <p:cNvSpPr>
              <a:spLocks/>
            </p:cNvSpPr>
            <p:nvPr/>
          </p:nvSpPr>
          <p:spPr bwMode="auto">
            <a:xfrm>
              <a:off x="567" y="3838"/>
              <a:ext cx="90" cy="363"/>
            </a:xfrm>
            <a:prstGeom prst="leftBrace">
              <a:avLst>
                <a:gd name="adj1" fmla="val 33611"/>
                <a:gd name="adj2" fmla="val 258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7390503" y="166688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Ejiri</a:t>
            </a:r>
            <a:r>
              <a:rPr kumimoji="1" lang="en-US" altLang="ja-JP" dirty="0" smtClean="0"/>
              <a:t>,</a:t>
            </a:r>
          </a:p>
          <a:p>
            <a:pPr algn="r"/>
            <a:r>
              <a:rPr lang="en-US" altLang="ja-JP" dirty="0" smtClean="0"/>
              <a:t>MK, 2009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60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hadronize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chem.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f.o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kinetic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f.o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10~20fm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mesons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baryons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time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Baryons behave like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Brownian pollens in water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9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8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8" name="グループ化 207"/>
          <p:cNvGrpSpPr/>
          <p:nvPr/>
        </p:nvGrpSpPr>
        <p:grpSpPr>
          <a:xfrm>
            <a:off x="737401" y="1951607"/>
            <a:ext cx="3347391" cy="4670720"/>
            <a:chOff x="737401" y="1951607"/>
            <a:chExt cx="3347391" cy="4670720"/>
          </a:xfrm>
        </p:grpSpPr>
        <p:sp>
          <p:nvSpPr>
            <p:cNvPr id="206" name="右矢印 205"/>
            <p:cNvSpPr/>
            <p:nvPr/>
          </p:nvSpPr>
          <p:spPr>
            <a:xfrm>
              <a:off x="3277041" y="4172214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7" name="右矢印 206"/>
            <p:cNvSpPr/>
            <p:nvPr/>
          </p:nvSpPr>
          <p:spPr>
            <a:xfrm flipH="1">
              <a:off x="795387" y="4681141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5" name="角丸四角形 204"/>
            <p:cNvSpPr/>
            <p:nvPr/>
          </p:nvSpPr>
          <p:spPr>
            <a:xfrm>
              <a:off x="1448076" y="4184325"/>
              <a:ext cx="1867833" cy="968037"/>
            </a:xfrm>
            <a:prstGeom prst="roundRect">
              <a:avLst>
                <a:gd name="adj" fmla="val 26526"/>
              </a:avLst>
            </a:prstGeom>
            <a:gradFill flip="none" rotWithShape="1">
              <a:gsLst>
                <a:gs pos="0">
                  <a:srgbClr val="F89708"/>
                </a:gs>
                <a:gs pos="100000">
                  <a:srgbClr val="FE3E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14690" y="3415554"/>
              <a:ext cx="1733168" cy="461665"/>
            </a:xfrm>
            <a:prstGeom prst="rect">
              <a:avLst/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0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High energy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37401" y="5605155"/>
              <a:ext cx="3347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Nuclear transparency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43576" y="6160662"/>
              <a:ext cx="2735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net-baryon #: small</a:t>
              </a:r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1370861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459761" y="4708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612467" y="4836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1514861" y="4564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1679961" y="4716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26810" y="4837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1741980" y="4678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1567037" y="4715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1586087" y="4942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379940" y="4436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1645869" y="4735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1524462" y="4393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601970" y="4475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670219" y="4569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751195" y="4768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326816" y="458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351711" y="4818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1553668" y="5091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1484812" y="4465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360745" y="4918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1497512" y="4788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419303" y="4845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1423165" y="4558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1411011" y="4368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313042" y="4791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962958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1444277" y="5048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1349330" y="4482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1492449" y="4290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1548351" y="4975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658087" y="502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1571750" y="4362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1681711" y="4377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1696782" y="4940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1314884" y="4703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1734088" y="4484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395289" y="4972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1580336" y="4590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1389178" y="47668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1501961" y="4888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1390283" y="4676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1511581" y="4998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1649617" y="4639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1503460" y="4628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1988942" y="48076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1489041" y="4392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601840" y="4301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1524477" y="45380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2906645" y="4420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995545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148251" y="4692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3050645" y="4420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3215745" y="4572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3262594" y="4693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3277764" y="4534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102821" y="4571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3121871" y="4798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2915724" y="4292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3181653" y="4591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3060246" y="4249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137754" y="4331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3206003" y="4425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3286979" y="4624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2862600" y="4440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2887495" y="4674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089452" y="4947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020596" y="4321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2896529" y="4774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033296" y="4644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2955087" y="4701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958949" y="4414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946795" y="4224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2848826" y="4647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3287474" y="445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2980061" y="4904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2885114" y="4338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3028233" y="4146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3084135" y="4831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3193871" y="4881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3107534" y="4218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3217495" y="4233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3232566" y="4796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2850668" y="4559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3269872" y="4340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2931073" y="4828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116120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2380508" y="4574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3037745" y="4744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2926067" y="453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47365" y="4854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3185401" y="4495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39244" y="4484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3222212" y="4472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3024825" y="4248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3137624" y="4157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2663898" y="44342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6" name="曲折矢印 305"/>
            <p:cNvSpPr/>
            <p:nvPr/>
          </p:nvSpPr>
          <p:spPr>
            <a:xfrm rot="16200000" flipH="1">
              <a:off x="1821298" y="1958641"/>
              <a:ext cx="1179593" cy="1165525"/>
            </a:xfrm>
            <a:prstGeom prst="bentArrow">
              <a:avLst>
                <a:gd name="adj1" fmla="val 32939"/>
                <a:gd name="adj2" fmla="val 36566"/>
                <a:gd name="adj3" fmla="val 33461"/>
                <a:gd name="adj4" fmla="val 59172"/>
              </a:avLst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C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5145585" y="1968514"/>
            <a:ext cx="2722298" cy="4653814"/>
            <a:chOff x="5145585" y="1968514"/>
            <a:chExt cx="2722298" cy="4653814"/>
          </a:xfrm>
        </p:grpSpPr>
        <p:sp>
          <p:nvSpPr>
            <p:cNvPr id="308" name="右矢印 307"/>
            <p:cNvSpPr/>
            <p:nvPr/>
          </p:nvSpPr>
          <p:spPr>
            <a:xfrm>
              <a:off x="5423545" y="4672608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09" name="右矢印 308"/>
            <p:cNvSpPr/>
            <p:nvPr/>
          </p:nvSpPr>
          <p:spPr>
            <a:xfrm flipH="1">
              <a:off x="6702915" y="4347768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5145585" y="1968514"/>
              <a:ext cx="2722298" cy="4653814"/>
              <a:chOff x="5145585" y="1968514"/>
              <a:chExt cx="2722298" cy="4653814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722703" y="3415554"/>
                <a:ext cx="1672254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Low energy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243447" y="5600495"/>
                <a:ext cx="2624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Baryon stopping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210" name="円/楕円 209"/>
              <p:cNvSpPr>
                <a:spLocks noChangeAspect="1"/>
              </p:cNvSpPr>
              <p:nvPr/>
            </p:nvSpPr>
            <p:spPr>
              <a:xfrm>
                <a:off x="6084446" y="4735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1" name="円/楕円 210"/>
              <p:cNvSpPr>
                <a:spLocks noChangeAspect="1"/>
              </p:cNvSpPr>
              <p:nvPr/>
            </p:nvSpPr>
            <p:spPr>
              <a:xfrm>
                <a:off x="6173346" y="4879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2" name="円/楕円 211"/>
              <p:cNvSpPr>
                <a:spLocks noChangeAspect="1"/>
              </p:cNvSpPr>
              <p:nvPr/>
            </p:nvSpPr>
            <p:spPr>
              <a:xfrm>
                <a:off x="6326052" y="500824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3" name="円/楕円 212"/>
              <p:cNvSpPr>
                <a:spLocks noChangeAspect="1"/>
              </p:cNvSpPr>
              <p:nvPr/>
            </p:nvSpPr>
            <p:spPr>
              <a:xfrm>
                <a:off x="6228446" y="47358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4" name="円/楕円 213"/>
              <p:cNvSpPr>
                <a:spLocks noChangeAspect="1"/>
              </p:cNvSpPr>
              <p:nvPr/>
            </p:nvSpPr>
            <p:spPr>
              <a:xfrm>
                <a:off x="6393546" y="48882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5" name="円/楕円 214"/>
              <p:cNvSpPr>
                <a:spLocks noChangeAspect="1"/>
              </p:cNvSpPr>
              <p:nvPr/>
            </p:nvSpPr>
            <p:spPr>
              <a:xfrm>
                <a:off x="6440395" y="50094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6" name="円/楕円 215"/>
              <p:cNvSpPr>
                <a:spLocks noChangeAspect="1"/>
              </p:cNvSpPr>
              <p:nvPr/>
            </p:nvSpPr>
            <p:spPr>
              <a:xfrm>
                <a:off x="6455565" y="484991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7" name="円/楕円 216"/>
              <p:cNvSpPr>
                <a:spLocks noChangeAspect="1"/>
              </p:cNvSpPr>
              <p:nvPr/>
            </p:nvSpPr>
            <p:spPr>
              <a:xfrm>
                <a:off x="6280622" y="488676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8" name="円/楕円 217"/>
              <p:cNvSpPr>
                <a:spLocks noChangeAspect="1"/>
              </p:cNvSpPr>
              <p:nvPr/>
            </p:nvSpPr>
            <p:spPr>
              <a:xfrm>
                <a:off x="6299672" y="511399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9" name="円/楕円 218"/>
              <p:cNvSpPr>
                <a:spLocks noChangeAspect="1"/>
              </p:cNvSpPr>
              <p:nvPr/>
            </p:nvSpPr>
            <p:spPr>
              <a:xfrm>
                <a:off x="6093525" y="46085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0" name="円/楕円 219"/>
              <p:cNvSpPr>
                <a:spLocks noChangeAspect="1"/>
              </p:cNvSpPr>
              <p:nvPr/>
            </p:nvSpPr>
            <p:spPr>
              <a:xfrm>
                <a:off x="6359454" y="49070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1" name="円/楕円 220"/>
              <p:cNvSpPr>
                <a:spLocks noChangeAspect="1"/>
              </p:cNvSpPr>
              <p:nvPr/>
            </p:nvSpPr>
            <p:spPr>
              <a:xfrm>
                <a:off x="6238047" y="4565191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2" name="円/楕円 221"/>
              <p:cNvSpPr>
                <a:spLocks noChangeAspect="1"/>
              </p:cNvSpPr>
              <p:nvPr/>
            </p:nvSpPr>
            <p:spPr>
              <a:xfrm>
                <a:off x="6315555" y="46476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3" name="円/楕円 222"/>
              <p:cNvSpPr>
                <a:spLocks noChangeAspect="1"/>
              </p:cNvSpPr>
              <p:nvPr/>
            </p:nvSpPr>
            <p:spPr>
              <a:xfrm>
                <a:off x="6383804" y="474100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4" name="円/楕円 223"/>
              <p:cNvSpPr>
                <a:spLocks noChangeAspect="1"/>
              </p:cNvSpPr>
              <p:nvPr/>
            </p:nvSpPr>
            <p:spPr>
              <a:xfrm>
                <a:off x="6464780" y="49404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5" name="円/楕円 224"/>
              <p:cNvSpPr>
                <a:spLocks noChangeAspect="1"/>
              </p:cNvSpPr>
              <p:nvPr/>
            </p:nvSpPr>
            <p:spPr>
              <a:xfrm>
                <a:off x="6040401" y="47559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6" name="円/楕円 225"/>
              <p:cNvSpPr>
                <a:spLocks noChangeAspect="1"/>
              </p:cNvSpPr>
              <p:nvPr/>
            </p:nvSpPr>
            <p:spPr>
              <a:xfrm>
                <a:off x="6065296" y="4990448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7" name="円/楕円 226"/>
              <p:cNvSpPr>
                <a:spLocks noChangeAspect="1"/>
              </p:cNvSpPr>
              <p:nvPr/>
            </p:nvSpPr>
            <p:spPr>
              <a:xfrm>
                <a:off x="6267253" y="526358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8" name="円/楕円 227"/>
              <p:cNvSpPr>
                <a:spLocks noChangeAspect="1"/>
              </p:cNvSpPr>
              <p:nvPr/>
            </p:nvSpPr>
            <p:spPr>
              <a:xfrm>
                <a:off x="6198397" y="463721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9" name="円/楕円 228"/>
              <p:cNvSpPr>
                <a:spLocks noChangeAspect="1"/>
              </p:cNvSpPr>
              <p:nvPr/>
            </p:nvSpPr>
            <p:spPr>
              <a:xfrm>
                <a:off x="6074330" y="509034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0" name="円/楕円 229"/>
              <p:cNvSpPr>
                <a:spLocks noChangeAspect="1"/>
              </p:cNvSpPr>
              <p:nvPr/>
            </p:nvSpPr>
            <p:spPr>
              <a:xfrm>
                <a:off x="6211097" y="496041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1" name="円/楕円 230"/>
              <p:cNvSpPr>
                <a:spLocks noChangeAspect="1"/>
              </p:cNvSpPr>
              <p:nvPr/>
            </p:nvSpPr>
            <p:spPr>
              <a:xfrm>
                <a:off x="6132888" y="501730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2" name="円/楕円 231"/>
              <p:cNvSpPr>
                <a:spLocks noChangeAspect="1"/>
              </p:cNvSpPr>
              <p:nvPr/>
            </p:nvSpPr>
            <p:spPr>
              <a:xfrm>
                <a:off x="6136750" y="472999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3" name="円/楕円 232"/>
              <p:cNvSpPr>
                <a:spLocks noChangeAspect="1"/>
              </p:cNvSpPr>
              <p:nvPr/>
            </p:nvSpPr>
            <p:spPr>
              <a:xfrm>
                <a:off x="6124596" y="453999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4" name="円/楕円 233"/>
              <p:cNvSpPr>
                <a:spLocks noChangeAspect="1"/>
              </p:cNvSpPr>
              <p:nvPr/>
            </p:nvSpPr>
            <p:spPr>
              <a:xfrm>
                <a:off x="6026627" y="496283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5" name="円/楕円 234"/>
              <p:cNvSpPr>
                <a:spLocks noChangeAspect="1"/>
              </p:cNvSpPr>
              <p:nvPr/>
            </p:nvSpPr>
            <p:spPr>
              <a:xfrm>
                <a:off x="6465275" y="4771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6" name="円/楕円 235"/>
              <p:cNvSpPr>
                <a:spLocks noChangeAspect="1"/>
              </p:cNvSpPr>
              <p:nvPr/>
            </p:nvSpPr>
            <p:spPr>
              <a:xfrm>
                <a:off x="6157862" y="522018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7" name="円/楕円 236"/>
              <p:cNvSpPr>
                <a:spLocks noChangeAspect="1"/>
              </p:cNvSpPr>
              <p:nvPr/>
            </p:nvSpPr>
            <p:spPr>
              <a:xfrm>
                <a:off x="6062915" y="465445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8" name="円/楕円 237"/>
              <p:cNvSpPr>
                <a:spLocks noChangeAspect="1"/>
              </p:cNvSpPr>
              <p:nvPr/>
            </p:nvSpPr>
            <p:spPr>
              <a:xfrm>
                <a:off x="6206034" y="44626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9" name="円/楕円 238"/>
              <p:cNvSpPr>
                <a:spLocks noChangeAspect="1"/>
              </p:cNvSpPr>
              <p:nvPr/>
            </p:nvSpPr>
            <p:spPr>
              <a:xfrm>
                <a:off x="6261936" y="514673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0" name="円/楕円 239"/>
              <p:cNvSpPr>
                <a:spLocks noChangeAspect="1"/>
              </p:cNvSpPr>
              <p:nvPr/>
            </p:nvSpPr>
            <p:spPr>
              <a:xfrm>
                <a:off x="6371672" y="5197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1" name="円/楕円 240"/>
              <p:cNvSpPr>
                <a:spLocks noChangeAspect="1"/>
              </p:cNvSpPr>
              <p:nvPr/>
            </p:nvSpPr>
            <p:spPr>
              <a:xfrm>
                <a:off x="6285335" y="453452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2" name="円/楕円 241"/>
              <p:cNvSpPr>
                <a:spLocks noChangeAspect="1"/>
              </p:cNvSpPr>
              <p:nvPr/>
            </p:nvSpPr>
            <p:spPr>
              <a:xfrm>
                <a:off x="6395296" y="45489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3" name="円/楕円 242"/>
              <p:cNvSpPr>
                <a:spLocks noChangeAspect="1"/>
              </p:cNvSpPr>
              <p:nvPr/>
            </p:nvSpPr>
            <p:spPr>
              <a:xfrm>
                <a:off x="6410367" y="51124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4" name="円/楕円 243"/>
              <p:cNvSpPr>
                <a:spLocks noChangeAspect="1"/>
              </p:cNvSpPr>
              <p:nvPr/>
            </p:nvSpPr>
            <p:spPr>
              <a:xfrm>
                <a:off x="6028469" y="487479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5" name="円/楕円 244"/>
              <p:cNvSpPr>
                <a:spLocks noChangeAspect="1"/>
              </p:cNvSpPr>
              <p:nvPr/>
            </p:nvSpPr>
            <p:spPr>
              <a:xfrm>
                <a:off x="6447673" y="465594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6" name="円/楕円 245"/>
              <p:cNvSpPr>
                <a:spLocks noChangeAspect="1"/>
              </p:cNvSpPr>
              <p:nvPr/>
            </p:nvSpPr>
            <p:spPr>
              <a:xfrm>
                <a:off x="6108874" y="514457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7" name="円/楕円 246"/>
              <p:cNvSpPr>
                <a:spLocks noChangeAspect="1"/>
              </p:cNvSpPr>
              <p:nvPr/>
            </p:nvSpPr>
            <p:spPr>
              <a:xfrm>
                <a:off x="6293921" y="476261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8" name="円/楕円 247"/>
              <p:cNvSpPr>
                <a:spLocks noChangeAspect="1"/>
              </p:cNvSpPr>
              <p:nvPr/>
            </p:nvSpPr>
            <p:spPr>
              <a:xfrm>
                <a:off x="6102763" y="49384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9" name="円/楕円 248"/>
              <p:cNvSpPr>
                <a:spLocks noChangeAspect="1"/>
              </p:cNvSpPr>
              <p:nvPr/>
            </p:nvSpPr>
            <p:spPr>
              <a:xfrm>
                <a:off x="6215546" y="506001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0" name="円/楕円 249"/>
              <p:cNvSpPr>
                <a:spLocks noChangeAspect="1"/>
              </p:cNvSpPr>
              <p:nvPr/>
            </p:nvSpPr>
            <p:spPr>
              <a:xfrm>
                <a:off x="6103868" y="48479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1" name="円/楕円 250"/>
              <p:cNvSpPr>
                <a:spLocks noChangeAspect="1"/>
              </p:cNvSpPr>
              <p:nvPr/>
            </p:nvSpPr>
            <p:spPr>
              <a:xfrm>
                <a:off x="6225166" y="516988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2" name="円/楕円 251"/>
              <p:cNvSpPr>
                <a:spLocks noChangeAspect="1"/>
              </p:cNvSpPr>
              <p:nvPr/>
            </p:nvSpPr>
            <p:spPr>
              <a:xfrm>
                <a:off x="6363202" y="481112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3" name="円/楕円 252"/>
              <p:cNvSpPr>
                <a:spLocks noChangeAspect="1"/>
              </p:cNvSpPr>
              <p:nvPr/>
            </p:nvSpPr>
            <p:spPr>
              <a:xfrm>
                <a:off x="6217045" y="480033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4" name="円/楕円 253"/>
              <p:cNvSpPr>
                <a:spLocks noChangeAspect="1"/>
              </p:cNvSpPr>
              <p:nvPr/>
            </p:nvSpPr>
            <p:spPr>
              <a:xfrm>
                <a:off x="6400013" y="478851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5" name="円/楕円 254"/>
              <p:cNvSpPr>
                <a:spLocks noChangeAspect="1"/>
              </p:cNvSpPr>
              <p:nvPr/>
            </p:nvSpPr>
            <p:spPr>
              <a:xfrm>
                <a:off x="6202626" y="456445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6" name="円/楕円 255"/>
              <p:cNvSpPr>
                <a:spLocks noChangeAspect="1"/>
              </p:cNvSpPr>
              <p:nvPr/>
            </p:nvSpPr>
            <p:spPr>
              <a:xfrm>
                <a:off x="6315425" y="447311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7" name="円/楕円 256"/>
              <p:cNvSpPr>
                <a:spLocks noChangeAspect="1"/>
              </p:cNvSpPr>
              <p:nvPr/>
            </p:nvSpPr>
            <p:spPr>
              <a:xfrm>
                <a:off x="6238062" y="47096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8" name="円/楕円 257"/>
              <p:cNvSpPr>
                <a:spLocks noChangeAspect="1"/>
              </p:cNvSpPr>
              <p:nvPr/>
            </p:nvSpPr>
            <p:spPr>
              <a:xfrm>
                <a:off x="6271471" y="4430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9" name="円/楕円 258"/>
              <p:cNvSpPr>
                <a:spLocks noChangeAspect="1"/>
              </p:cNvSpPr>
              <p:nvPr/>
            </p:nvSpPr>
            <p:spPr>
              <a:xfrm>
                <a:off x="6360371" y="4574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0" name="円/楕円 259"/>
              <p:cNvSpPr>
                <a:spLocks noChangeAspect="1"/>
              </p:cNvSpPr>
              <p:nvPr/>
            </p:nvSpPr>
            <p:spPr>
              <a:xfrm>
                <a:off x="6513077" y="47034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1" name="円/楕円 260"/>
              <p:cNvSpPr>
                <a:spLocks noChangeAspect="1"/>
              </p:cNvSpPr>
              <p:nvPr/>
            </p:nvSpPr>
            <p:spPr>
              <a:xfrm>
                <a:off x="6415471" y="44309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2" name="円/楕円 261"/>
              <p:cNvSpPr>
                <a:spLocks noChangeAspect="1"/>
              </p:cNvSpPr>
              <p:nvPr/>
            </p:nvSpPr>
            <p:spPr>
              <a:xfrm>
                <a:off x="6580571" y="45833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3" name="円/楕円 262"/>
              <p:cNvSpPr>
                <a:spLocks noChangeAspect="1"/>
              </p:cNvSpPr>
              <p:nvPr/>
            </p:nvSpPr>
            <p:spPr>
              <a:xfrm>
                <a:off x="6627420" y="47046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4" name="円/楕円 263"/>
              <p:cNvSpPr>
                <a:spLocks noChangeAspect="1"/>
              </p:cNvSpPr>
              <p:nvPr/>
            </p:nvSpPr>
            <p:spPr>
              <a:xfrm>
                <a:off x="6642590" y="454508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5" name="円/楕円 264"/>
              <p:cNvSpPr>
                <a:spLocks noChangeAspect="1"/>
              </p:cNvSpPr>
              <p:nvPr/>
            </p:nvSpPr>
            <p:spPr>
              <a:xfrm>
                <a:off x="6467647" y="458193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6" name="円/楕円 265"/>
              <p:cNvSpPr>
                <a:spLocks noChangeAspect="1"/>
              </p:cNvSpPr>
              <p:nvPr/>
            </p:nvSpPr>
            <p:spPr>
              <a:xfrm>
                <a:off x="6486697" y="480916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" name="円/楕円 266"/>
              <p:cNvSpPr>
                <a:spLocks noChangeAspect="1"/>
              </p:cNvSpPr>
              <p:nvPr/>
            </p:nvSpPr>
            <p:spPr>
              <a:xfrm>
                <a:off x="6280550" y="43037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8" name="円/楕円 267"/>
              <p:cNvSpPr>
                <a:spLocks noChangeAspect="1"/>
              </p:cNvSpPr>
              <p:nvPr/>
            </p:nvSpPr>
            <p:spPr>
              <a:xfrm>
                <a:off x="6546479" y="46022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9" name="円/楕円 268"/>
              <p:cNvSpPr>
                <a:spLocks noChangeAspect="1"/>
              </p:cNvSpPr>
              <p:nvPr/>
            </p:nvSpPr>
            <p:spPr>
              <a:xfrm>
                <a:off x="6425072" y="426036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0" name="円/楕円 269"/>
              <p:cNvSpPr>
                <a:spLocks noChangeAspect="1"/>
              </p:cNvSpPr>
              <p:nvPr/>
            </p:nvSpPr>
            <p:spPr>
              <a:xfrm>
                <a:off x="6502580" y="43428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1" name="円/楕円 270"/>
              <p:cNvSpPr>
                <a:spLocks noChangeAspect="1"/>
              </p:cNvSpPr>
              <p:nvPr/>
            </p:nvSpPr>
            <p:spPr>
              <a:xfrm>
                <a:off x="6570829" y="443617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2" name="円/楕円 271"/>
              <p:cNvSpPr>
                <a:spLocks noChangeAspect="1"/>
              </p:cNvSpPr>
              <p:nvPr/>
            </p:nvSpPr>
            <p:spPr>
              <a:xfrm>
                <a:off x="6651805" y="463565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3" name="円/楕円 272"/>
              <p:cNvSpPr>
                <a:spLocks noChangeAspect="1"/>
              </p:cNvSpPr>
              <p:nvPr/>
            </p:nvSpPr>
            <p:spPr>
              <a:xfrm>
                <a:off x="6227426" y="44511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4" name="円/楕円 273"/>
              <p:cNvSpPr>
                <a:spLocks noChangeAspect="1"/>
              </p:cNvSpPr>
              <p:nvPr/>
            </p:nvSpPr>
            <p:spPr>
              <a:xfrm>
                <a:off x="6252321" y="4685619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5" name="円/楕円 274"/>
              <p:cNvSpPr>
                <a:spLocks noChangeAspect="1"/>
              </p:cNvSpPr>
              <p:nvPr/>
            </p:nvSpPr>
            <p:spPr>
              <a:xfrm>
                <a:off x="6454278" y="495875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6" name="円/楕円 275"/>
              <p:cNvSpPr>
                <a:spLocks noChangeAspect="1"/>
              </p:cNvSpPr>
              <p:nvPr/>
            </p:nvSpPr>
            <p:spPr>
              <a:xfrm>
                <a:off x="6385422" y="433239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7" name="円/楕円 276"/>
              <p:cNvSpPr>
                <a:spLocks noChangeAspect="1"/>
              </p:cNvSpPr>
              <p:nvPr/>
            </p:nvSpPr>
            <p:spPr>
              <a:xfrm>
                <a:off x="6261355" y="478551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8" name="円/楕円 277"/>
              <p:cNvSpPr>
                <a:spLocks noChangeAspect="1"/>
              </p:cNvSpPr>
              <p:nvPr/>
            </p:nvSpPr>
            <p:spPr>
              <a:xfrm>
                <a:off x="6398122" y="465558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9" name="円/楕円 278"/>
              <p:cNvSpPr>
                <a:spLocks noChangeAspect="1"/>
              </p:cNvSpPr>
              <p:nvPr/>
            </p:nvSpPr>
            <p:spPr>
              <a:xfrm>
                <a:off x="6319913" y="471247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0" name="円/楕円 279"/>
              <p:cNvSpPr>
                <a:spLocks noChangeAspect="1"/>
              </p:cNvSpPr>
              <p:nvPr/>
            </p:nvSpPr>
            <p:spPr>
              <a:xfrm>
                <a:off x="6323775" y="442516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1" name="円/楕円 280"/>
              <p:cNvSpPr>
                <a:spLocks noChangeAspect="1"/>
              </p:cNvSpPr>
              <p:nvPr/>
            </p:nvSpPr>
            <p:spPr>
              <a:xfrm>
                <a:off x="6311621" y="4235163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2" name="円/楕円 281"/>
              <p:cNvSpPr>
                <a:spLocks noChangeAspect="1"/>
              </p:cNvSpPr>
              <p:nvPr/>
            </p:nvSpPr>
            <p:spPr>
              <a:xfrm>
                <a:off x="6213652" y="465800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3" name="円/楕円 282"/>
              <p:cNvSpPr>
                <a:spLocks noChangeAspect="1"/>
              </p:cNvSpPr>
              <p:nvPr/>
            </p:nvSpPr>
            <p:spPr>
              <a:xfrm>
                <a:off x="6652300" y="4466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4" name="円/楕円 283"/>
              <p:cNvSpPr>
                <a:spLocks noChangeAspect="1"/>
              </p:cNvSpPr>
              <p:nvPr/>
            </p:nvSpPr>
            <p:spPr>
              <a:xfrm>
                <a:off x="6344887" y="491536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5" name="円/楕円 284"/>
              <p:cNvSpPr>
                <a:spLocks noChangeAspect="1"/>
              </p:cNvSpPr>
              <p:nvPr/>
            </p:nvSpPr>
            <p:spPr>
              <a:xfrm>
                <a:off x="6249940" y="434962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6" name="円/楕円 285"/>
              <p:cNvSpPr>
                <a:spLocks noChangeAspect="1"/>
              </p:cNvSpPr>
              <p:nvPr/>
            </p:nvSpPr>
            <p:spPr>
              <a:xfrm>
                <a:off x="6393059" y="415783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7" name="円/楕円 286"/>
              <p:cNvSpPr>
                <a:spLocks noChangeAspect="1"/>
              </p:cNvSpPr>
              <p:nvPr/>
            </p:nvSpPr>
            <p:spPr>
              <a:xfrm>
                <a:off x="6448961" y="48419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8" name="円/楕円 287"/>
              <p:cNvSpPr>
                <a:spLocks noChangeAspect="1"/>
              </p:cNvSpPr>
              <p:nvPr/>
            </p:nvSpPr>
            <p:spPr>
              <a:xfrm>
                <a:off x="6558697" y="4892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9" name="円/楕円 288"/>
              <p:cNvSpPr>
                <a:spLocks noChangeAspect="1"/>
              </p:cNvSpPr>
              <p:nvPr/>
            </p:nvSpPr>
            <p:spPr>
              <a:xfrm>
                <a:off x="6472360" y="422969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0" name="円/楕円 289"/>
              <p:cNvSpPr>
                <a:spLocks noChangeAspect="1"/>
              </p:cNvSpPr>
              <p:nvPr/>
            </p:nvSpPr>
            <p:spPr>
              <a:xfrm>
                <a:off x="6582321" y="424415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1" name="円/楕円 290"/>
              <p:cNvSpPr>
                <a:spLocks noChangeAspect="1"/>
              </p:cNvSpPr>
              <p:nvPr/>
            </p:nvSpPr>
            <p:spPr>
              <a:xfrm>
                <a:off x="6597392" y="48076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2" name="円/楕円 291"/>
              <p:cNvSpPr>
                <a:spLocks noChangeAspect="1"/>
              </p:cNvSpPr>
              <p:nvPr/>
            </p:nvSpPr>
            <p:spPr>
              <a:xfrm>
                <a:off x="6215494" y="456996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3" name="円/楕円 292"/>
              <p:cNvSpPr>
                <a:spLocks noChangeAspect="1"/>
              </p:cNvSpPr>
              <p:nvPr/>
            </p:nvSpPr>
            <p:spPr>
              <a:xfrm>
                <a:off x="6634698" y="435111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4" name="円/楕円 293"/>
              <p:cNvSpPr>
                <a:spLocks noChangeAspect="1"/>
              </p:cNvSpPr>
              <p:nvPr/>
            </p:nvSpPr>
            <p:spPr>
              <a:xfrm>
                <a:off x="6129647" y="44263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5" name="円/楕円 294"/>
              <p:cNvSpPr>
                <a:spLocks noChangeAspect="1"/>
              </p:cNvSpPr>
              <p:nvPr/>
            </p:nvSpPr>
            <p:spPr>
              <a:xfrm>
                <a:off x="6480946" y="445778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6" name="円/楕円 295"/>
              <p:cNvSpPr>
                <a:spLocks noChangeAspect="1"/>
              </p:cNvSpPr>
              <p:nvPr/>
            </p:nvSpPr>
            <p:spPr>
              <a:xfrm>
                <a:off x="6668437" y="478196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7" name="円/楕円 296"/>
              <p:cNvSpPr>
                <a:spLocks noChangeAspect="1"/>
              </p:cNvSpPr>
              <p:nvPr/>
            </p:nvSpPr>
            <p:spPr>
              <a:xfrm>
                <a:off x="6044632" y="44765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8" name="円/楕円 297"/>
              <p:cNvSpPr>
                <a:spLocks noChangeAspect="1"/>
              </p:cNvSpPr>
              <p:nvPr/>
            </p:nvSpPr>
            <p:spPr>
              <a:xfrm>
                <a:off x="6290893" y="45431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9" name="円/楕円 298"/>
              <p:cNvSpPr>
                <a:spLocks noChangeAspect="1"/>
              </p:cNvSpPr>
              <p:nvPr/>
            </p:nvSpPr>
            <p:spPr>
              <a:xfrm>
                <a:off x="5957041" y="47930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0" name="円/楕円 299"/>
              <p:cNvSpPr>
                <a:spLocks noChangeAspect="1"/>
              </p:cNvSpPr>
              <p:nvPr/>
            </p:nvSpPr>
            <p:spPr>
              <a:xfrm>
                <a:off x="6550227" y="45062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1" name="円/楕円 300"/>
              <p:cNvSpPr>
                <a:spLocks noChangeAspect="1"/>
              </p:cNvSpPr>
              <p:nvPr/>
            </p:nvSpPr>
            <p:spPr>
              <a:xfrm>
                <a:off x="6404070" y="449550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2" name="円/楕円 301"/>
              <p:cNvSpPr>
                <a:spLocks noChangeAspect="1"/>
              </p:cNvSpPr>
              <p:nvPr/>
            </p:nvSpPr>
            <p:spPr>
              <a:xfrm>
                <a:off x="6587038" y="448368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3" name="円/楕円 302"/>
              <p:cNvSpPr>
                <a:spLocks noChangeAspect="1"/>
              </p:cNvSpPr>
              <p:nvPr/>
            </p:nvSpPr>
            <p:spPr>
              <a:xfrm>
                <a:off x="6389651" y="425962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4" name="円/楕円 303"/>
              <p:cNvSpPr>
                <a:spLocks noChangeAspect="1"/>
              </p:cNvSpPr>
              <p:nvPr/>
            </p:nvSpPr>
            <p:spPr>
              <a:xfrm>
                <a:off x="6502450" y="416828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5" name="円/楕円 304"/>
              <p:cNvSpPr>
                <a:spLocks noChangeAspect="1"/>
              </p:cNvSpPr>
              <p:nvPr/>
            </p:nvSpPr>
            <p:spPr>
              <a:xfrm>
                <a:off x="6425087" y="44048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" name="曲折矢印 2"/>
              <p:cNvSpPr/>
              <p:nvPr/>
            </p:nvSpPr>
            <p:spPr>
              <a:xfrm rot="5400000">
                <a:off x="5834753" y="1975548"/>
                <a:ext cx="1179593" cy="1165525"/>
              </a:xfrm>
              <a:prstGeom prst="bentArrow">
                <a:avLst>
                  <a:gd name="adj1" fmla="val 32939"/>
                  <a:gd name="adj2" fmla="val 36566"/>
                  <a:gd name="adj3" fmla="val 33461"/>
                  <a:gd name="adj4" fmla="val 591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307" name="テキスト ボックス 306"/>
              <p:cNvSpPr txBox="1"/>
              <p:nvPr/>
            </p:nvSpPr>
            <p:spPr>
              <a:xfrm>
                <a:off x="5145585" y="6160663"/>
                <a:ext cx="2702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net-baryon #: large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Scan</a:t>
            </a:r>
            <a:endParaRPr kumimoji="1" lang="ja-JP" altLang="en-US" dirty="0"/>
          </a:p>
        </p:txBody>
      </p:sp>
      <p:pic>
        <p:nvPicPr>
          <p:cNvPr id="9" name="Picture 19" descr="tch_mub_strange_gce_w_sabita_la_pim_linear.gif"/>
          <p:cNvPicPr>
            <a:picLocks noChangeAspect="1"/>
          </p:cNvPicPr>
          <p:nvPr/>
        </p:nvPicPr>
        <p:blipFill>
          <a:blip r:embed="rId2"/>
          <a:srcRect l="1420" t="8372" r="8521" b="1674"/>
          <a:stretch>
            <a:fillRect/>
          </a:stretch>
        </p:blipFill>
        <p:spPr>
          <a:xfrm>
            <a:off x="273109" y="2005087"/>
            <a:ext cx="3855831" cy="326641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91869" y="1366027"/>
            <a:ext cx="401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T,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dirty="0" smtClean="0"/>
              <a:t> from particle yield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67786" y="4374934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546735" y="1366027"/>
            <a:ext cx="4320273" cy="3905474"/>
            <a:chOff x="4546735" y="1883605"/>
            <a:chExt cx="4320273" cy="390547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6735" y="2522665"/>
              <a:ext cx="4320273" cy="3266414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765634" y="1883605"/>
              <a:ext cx="3882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Translation to baryon density</a:t>
              </a:r>
              <a:endParaRPr kumimoji="1" lang="ja-JP" altLang="en-US" sz="2400" dirty="0"/>
            </a:p>
          </p:txBody>
        </p:sp>
        <p:sp>
          <p:nvSpPr>
            <p:cNvPr id="13" name="楕円 12"/>
            <p:cNvSpPr/>
            <p:nvPr/>
          </p:nvSpPr>
          <p:spPr>
            <a:xfrm rot="3802181">
              <a:off x="7146194" y="3470791"/>
              <a:ext cx="495154" cy="810075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0251296">
              <a:off x="7203716" y="3922718"/>
              <a:ext cx="1166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J-PARC-HI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536970" y="5942938"/>
            <a:ext cx="607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J-PARC energy = highest baryon density</a:t>
            </a:r>
            <a:endParaRPr kumimoji="1" lang="ja-JP" altLang="en-US" sz="2800" dirty="0"/>
          </a:p>
        </p:txBody>
      </p:sp>
      <p:sp>
        <p:nvSpPr>
          <p:cNvPr id="6" name="右矢印 5"/>
          <p:cNvSpPr/>
          <p:nvPr/>
        </p:nvSpPr>
        <p:spPr>
          <a:xfrm>
            <a:off x="4010269" y="2691590"/>
            <a:ext cx="630742" cy="183691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7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Maximum Density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97" y="1773933"/>
            <a:ext cx="5005633" cy="37183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55242" y="1293631"/>
            <a:ext cx="463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Time evolution in </a:t>
            </a:r>
            <a:r>
              <a:rPr lang="en-US" altLang="ja-JP" sz="2400" i="1" dirty="0"/>
              <a:t>T</a:t>
            </a:r>
            <a:r>
              <a:rPr lang="en-US" altLang="ja-JP" sz="2400" dirty="0"/>
              <a:t>-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kumimoji="1" lang="en-US" altLang="ja-JP" sz="2400" dirty="0" smtClean="0"/>
              <a:t> plane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by JAM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1999" y="4290104"/>
            <a:ext cx="225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2"/>
                </a:solidFill>
              </a:rPr>
              <a:t>A. </a:t>
            </a:r>
            <a:r>
              <a:rPr lang="en-US" altLang="ja-JP" sz="2400" dirty="0" smtClean="0">
                <a:solidFill>
                  <a:schemeClr val="bg2"/>
                </a:solidFill>
              </a:rPr>
              <a:t>Ohnishi, 2002</a:t>
            </a:r>
            <a:endParaRPr kumimoji="1" lang="ja-JP" altLang="en-US" sz="2400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7891" y="5825191"/>
            <a:ext cx="662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Maximum </a:t>
            </a:r>
            <a:r>
              <a:rPr lang="en-US" altLang="ja-JP" sz="2400" dirty="0"/>
              <a:t>density </a:t>
            </a:r>
            <a:r>
              <a:rPr lang="en-US" altLang="ja-JP" sz="2400" dirty="0" smtClean="0"/>
              <a:t>5~10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@ J-PARC energy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Large event-by-event fluctuations?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FFFFFF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01" y="1906581"/>
            <a:ext cx="1945427" cy="883610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421414" y="4383265"/>
            <a:ext cx="3378389" cy="936261"/>
            <a:chOff x="421414" y="4383265"/>
            <a:chExt cx="3378389" cy="936261"/>
          </a:xfrm>
        </p:grpSpPr>
        <p:sp>
          <p:nvSpPr>
            <p:cNvPr id="3" name="角丸四角形 2"/>
            <p:cNvSpPr/>
            <p:nvPr/>
          </p:nvSpPr>
          <p:spPr>
            <a:xfrm>
              <a:off x="3017378" y="4383265"/>
              <a:ext cx="782425" cy="423604"/>
            </a:xfrm>
            <a:prstGeom prst="roundRect">
              <a:avLst/>
            </a:prstGeom>
            <a:solidFill>
              <a:srgbClr val="008000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421414" y="4691037"/>
              <a:ext cx="2116022" cy="628489"/>
            </a:xfrm>
            <a:prstGeom prst="roundRect">
              <a:avLst/>
            </a:prstGeom>
            <a:solidFill>
              <a:srgbClr val="008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7" y="4857451"/>
              <a:ext cx="1797709" cy="295660"/>
            </a:xfrm>
            <a:prstGeom prst="rect">
              <a:avLst/>
            </a:prstGeom>
          </p:spPr>
        </p:pic>
        <p:sp>
          <p:nvSpPr>
            <p:cNvPr id="20" name="右矢印 19"/>
            <p:cNvSpPr/>
            <p:nvPr/>
          </p:nvSpPr>
          <p:spPr>
            <a:xfrm rot="19918194">
              <a:off x="2475925" y="4634598"/>
              <a:ext cx="646746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31824" y="1813545"/>
            <a:ext cx="2939036" cy="2079723"/>
            <a:chOff x="131824" y="1813545"/>
            <a:chExt cx="2939036" cy="2079723"/>
          </a:xfrm>
        </p:grpSpPr>
        <p:sp>
          <p:nvSpPr>
            <p:cNvPr id="10" name="角丸四角形 9"/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rgbClr val="F89708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31824" y="2005605"/>
              <a:ext cx="2275682" cy="628489"/>
            </a:xfrm>
            <a:prstGeom prst="roundRec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57" y="2203117"/>
              <a:ext cx="2135216" cy="290537"/>
            </a:xfrm>
            <a:prstGeom prst="rect">
              <a:avLst/>
            </a:prstGeom>
          </p:spPr>
        </p:pic>
        <p:sp>
          <p:nvSpPr>
            <p:cNvPr id="21" name="右矢印 20"/>
            <p:cNvSpPr/>
            <p:nvPr/>
          </p:nvSpPr>
          <p:spPr>
            <a:xfrm rot="1534861">
              <a:off x="2340835" y="2402863"/>
              <a:ext cx="639320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42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グループ化 114"/>
          <p:cNvGrpSpPr/>
          <p:nvPr/>
        </p:nvGrpSpPr>
        <p:grpSpPr>
          <a:xfrm>
            <a:off x="227519" y="-8238"/>
            <a:ext cx="1606144" cy="6866238"/>
            <a:chOff x="227519" y="-8238"/>
            <a:chExt cx="1606144" cy="6866238"/>
          </a:xfrm>
        </p:grpSpPr>
        <p:sp>
          <p:nvSpPr>
            <p:cNvPr id="140" name="正方形/長方形 139"/>
            <p:cNvSpPr/>
            <p:nvPr/>
          </p:nvSpPr>
          <p:spPr>
            <a:xfrm>
              <a:off x="293044" y="-8238"/>
              <a:ext cx="1475096" cy="6866238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227519" y="5559972"/>
              <a:ext cx="16061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J-PARC-HI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2025~?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2-6.2 GeV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5164834" y="4169382"/>
            <a:ext cx="3920839" cy="244948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3297" y="4412256"/>
            <a:ext cx="3186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Heavy-Ion Collisions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8105854" y="57056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8194754" y="58496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347460" y="597805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8249854" y="570562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8414954" y="585802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8461803" y="59793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8476973" y="58197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8302030" y="58565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8321080" y="608380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8114933" y="55784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8380862" y="58768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8259455" y="553500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8336963" y="56174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8405212" y="57108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486188" y="591029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8061809" y="57257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8086704" y="596025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8288661" y="62333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8219805" y="560702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8095738" y="60601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8232505" y="59302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8154296" y="598711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8158158" y="56998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8146004" y="550980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8048035" y="593263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8486683" y="57409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8179270" y="61899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8084323" y="56242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8227442" y="54324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8283344" y="6116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8393080" y="61669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306743" y="5504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8416704" y="55187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8431775" y="6082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8049877" y="58446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8469081" y="56257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8130282" y="61143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8315329" y="57324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6314929" y="5302187"/>
            <a:ext cx="677348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flipH="1">
            <a:off x="7257149" y="5576974"/>
            <a:ext cx="692507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8124171" y="59082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8236954" y="60298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8125276" y="58178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8246574" y="61396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8384610" y="5780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8238453" y="57701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8421421" y="57583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8224034" y="55342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8336833" y="54429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8259470" y="56795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5702065" y="54575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5790965" y="56015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5943671" y="5730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5846065" y="545759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6011165" y="560999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6058014" y="573127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6073184" y="557169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5898241" y="56085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5917291" y="58357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5711144" y="53303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5977073" y="56288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5855666" y="528697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933174" y="53694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6001423" y="54627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6082399" y="56622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658020" y="54777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682915" y="571222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5884872" y="59853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5816016" y="53589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5691949" y="58121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5828716" y="568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5750507" y="57390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754369" y="545177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5742215" y="52617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5644246" y="56846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6082894" y="54929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775481" y="59419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5680534" y="53762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5823653" y="518444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5879555" y="58685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5989291" y="59189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5902954" y="525629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6012915" y="52707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6027986" y="58342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5646088" y="559657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6065292" y="53777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5726493" y="586635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5911540" y="54843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720382" y="5660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833165" y="57817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721487" y="55697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5842785" y="58916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980821" y="55329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5834664" y="55221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6017632" y="55102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5820245" y="52862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933044" y="51948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5855681" y="543147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4689347" y="594924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7065250" y="594924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64" y="138843"/>
            <a:ext cx="1126991" cy="447561"/>
          </a:xfrm>
          <a:prstGeom prst="rect">
            <a:avLst/>
          </a:prstGeom>
        </p:spPr>
      </p:pic>
      <p:cxnSp>
        <p:nvCxnSpPr>
          <p:cNvPr id="112" name="直線コネクタ 111"/>
          <p:cNvCxnSpPr/>
          <p:nvPr/>
        </p:nvCxnSpPr>
        <p:spPr>
          <a:xfrm>
            <a:off x="2313444" y="594924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6" y="207915"/>
            <a:ext cx="760868" cy="238461"/>
          </a:xfrm>
          <a:prstGeom prst="rect">
            <a:avLst/>
          </a:prstGeom>
        </p:spPr>
      </p:pic>
      <p:pic>
        <p:nvPicPr>
          <p:cNvPr id="11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31" y="144164"/>
            <a:ext cx="1137166" cy="303245"/>
          </a:xfrm>
          <a:prstGeom prst="rect">
            <a:avLst/>
          </a:prstGeom>
        </p:spPr>
      </p:pic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1" y="204814"/>
            <a:ext cx="984166" cy="242596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293044" y="741405"/>
            <a:ext cx="1305489" cy="851725"/>
            <a:chOff x="293044" y="741405"/>
            <a:chExt cx="1305489" cy="851725"/>
          </a:xfrm>
        </p:grpSpPr>
        <p:sp>
          <p:nvSpPr>
            <p:cNvPr id="122" name="正方形/長方形 12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AGS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-1996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123" name="テキスト ボックス 122"/>
          <p:cNvSpPr txBox="1"/>
          <p:nvPr/>
        </p:nvSpPr>
        <p:spPr>
          <a:xfrm>
            <a:off x="4009831" y="3153610"/>
            <a:ext cx="4474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~2010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History of HIC = increasing energy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299844" y="4098353"/>
            <a:ext cx="2825348" cy="1292662"/>
          </a:xfrm>
          <a:prstGeom prst="rect">
            <a:avLst/>
          </a:prstGeom>
          <a:solidFill>
            <a:schemeClr val="tx2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2010~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Beam-energy scan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Low-energy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</a:t>
            </a: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exp.</a:t>
            </a:r>
            <a:endParaRPr kumimoji="1" lang="ja-JP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104" name="グループ化 103"/>
          <p:cNvGrpSpPr/>
          <p:nvPr/>
        </p:nvGrpSpPr>
        <p:grpSpPr>
          <a:xfrm>
            <a:off x="1633906" y="732884"/>
            <a:ext cx="1500022" cy="851725"/>
            <a:chOff x="1633906" y="732884"/>
            <a:chExt cx="1500022" cy="851725"/>
          </a:xfrm>
        </p:grpSpPr>
        <p:sp>
          <p:nvSpPr>
            <p:cNvPr id="125" name="正方形/長方形 12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1994-2000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426942" y="736665"/>
            <a:ext cx="2060544" cy="854978"/>
            <a:chOff x="3426942" y="736665"/>
            <a:chExt cx="2060544" cy="854978"/>
          </a:xfrm>
        </p:grpSpPr>
        <p:sp>
          <p:nvSpPr>
            <p:cNvPr id="126" name="正方形/長方形 125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RHIC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2000-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5618720" y="732884"/>
            <a:ext cx="2220028" cy="864226"/>
            <a:chOff x="5618720" y="732884"/>
            <a:chExt cx="2220028" cy="864226"/>
          </a:xfrm>
        </p:grpSpPr>
        <p:sp>
          <p:nvSpPr>
            <p:cNvPr id="128" name="正方形/長方形 127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LHC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2010-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4423722" y="1716625"/>
            <a:ext cx="4250079" cy="1260972"/>
            <a:chOff x="4423722" y="1716625"/>
            <a:chExt cx="4250079" cy="1260972"/>
          </a:xfrm>
        </p:grpSpPr>
        <p:sp>
          <p:nvSpPr>
            <p:cNvPr id="131" name="左中かっこ 130"/>
            <p:cNvSpPr/>
            <p:nvPr/>
          </p:nvSpPr>
          <p:spPr>
            <a:xfrm rot="16200000">
              <a:off x="5934138" y="206209"/>
              <a:ext cx="348342" cy="3369173"/>
            </a:xfrm>
            <a:prstGeom prst="leftBrace">
              <a:avLst>
                <a:gd name="adj1" fmla="val 36711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4454376" y="2146600"/>
              <a:ext cx="4219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creation of quark-gluon plasma,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strongly-interacting QGP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3" name="直線矢印コネクタ 2"/>
          <p:cNvCxnSpPr/>
          <p:nvPr/>
        </p:nvCxnSpPr>
        <p:spPr>
          <a:xfrm flipV="1">
            <a:off x="293044" y="741405"/>
            <a:ext cx="8364924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グループ化 107"/>
          <p:cNvGrpSpPr/>
          <p:nvPr/>
        </p:nvGrpSpPr>
        <p:grpSpPr>
          <a:xfrm>
            <a:off x="1420711" y="1600023"/>
            <a:ext cx="2584075" cy="851725"/>
            <a:chOff x="1420711" y="1600023"/>
            <a:chExt cx="2584075" cy="851725"/>
          </a:xfrm>
        </p:grpSpPr>
        <p:sp>
          <p:nvSpPr>
            <p:cNvPr id="134" name="正方形/長方形 133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6">
                    <a:lumMod val="75000"/>
                  </a:schemeClr>
                </a:gs>
                <a:gs pos="85000">
                  <a:srgbClr val="CF8B03"/>
                </a:gs>
                <a:gs pos="0">
                  <a:schemeClr val="accent6">
                    <a:lumMod val="75000"/>
                    <a:alpha val="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1933861" y="1644224"/>
              <a:ext cx="14542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RHIC-BES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2010-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1236619" y="2319003"/>
            <a:ext cx="1282327" cy="851725"/>
            <a:chOff x="1420711" y="1600023"/>
            <a:chExt cx="2584075" cy="851725"/>
          </a:xfrm>
        </p:grpSpPr>
        <p:sp>
          <p:nvSpPr>
            <p:cNvPr id="143" name="正方形/長方形 142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rgbClr val="C00000"/>
                </a:gs>
                <a:gs pos="85000">
                  <a:srgbClr val="CC3300"/>
                </a:gs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651199" y="1644224"/>
              <a:ext cx="201957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BES-II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2019-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896392" y="3126527"/>
            <a:ext cx="1849938" cy="851725"/>
            <a:chOff x="955589" y="2962999"/>
            <a:chExt cx="1849938" cy="851725"/>
          </a:xfrm>
        </p:grpSpPr>
        <p:sp>
          <p:nvSpPr>
            <p:cNvPr id="136" name="正方形/長方形 135"/>
            <p:cNvSpPr/>
            <p:nvPr/>
          </p:nvSpPr>
          <p:spPr>
            <a:xfrm>
              <a:off x="955589" y="2962999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5">
                    <a:lumMod val="75000"/>
                  </a:schemeClr>
                </a:gs>
                <a:gs pos="850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  <a:alpha val="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1452464" y="3012968"/>
              <a:ext cx="8515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NICA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2019-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1" name="グループ化 110"/>
          <p:cNvGrpSpPr/>
          <p:nvPr/>
        </p:nvGrpSpPr>
        <p:grpSpPr>
          <a:xfrm>
            <a:off x="394844" y="3854490"/>
            <a:ext cx="1849938" cy="866671"/>
            <a:chOff x="301549" y="2284018"/>
            <a:chExt cx="1849938" cy="866671"/>
          </a:xfrm>
        </p:grpSpPr>
        <p:sp>
          <p:nvSpPr>
            <p:cNvPr id="138" name="正方形/長方形 137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003399"/>
                </a:gs>
                <a:gs pos="85000">
                  <a:srgbClr val="003399"/>
                </a:gs>
                <a:gs pos="0">
                  <a:srgbClr val="003399">
                    <a:alpha val="0"/>
                  </a:srgbClr>
                </a:gs>
                <a:gs pos="100000">
                  <a:srgbClr val="00339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824646" y="2284018"/>
              <a:ext cx="8037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FAIR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2025-?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0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 Acceleration </a:t>
            </a:r>
            <a:r>
              <a:rPr lang="en-US" altLang="ja-JP" dirty="0" smtClean="0"/>
              <a:t>@ </a:t>
            </a:r>
            <a:r>
              <a:rPr kumimoji="1" lang="en-US" altLang="ja-JP" dirty="0" smtClean="0"/>
              <a:t>J-PARC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8" y="1679706"/>
            <a:ext cx="7078981" cy="400107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483099" y="2599548"/>
            <a:ext cx="4880499" cy="2548469"/>
            <a:chOff x="2771800" y="1772816"/>
            <a:chExt cx="4880499" cy="2548469"/>
          </a:xfrm>
        </p:grpSpPr>
        <p:sp>
          <p:nvSpPr>
            <p:cNvPr id="7" name="1 つの角を切り取った四角形 6"/>
            <p:cNvSpPr/>
            <p:nvPr/>
          </p:nvSpPr>
          <p:spPr>
            <a:xfrm flipH="1">
              <a:off x="2771800" y="1772816"/>
              <a:ext cx="4880499" cy="2548469"/>
            </a:xfrm>
            <a:prstGeom prst="snip1Rect">
              <a:avLst>
                <a:gd name="adj" fmla="val 50000"/>
              </a:avLst>
            </a:prstGeom>
            <a:solidFill>
              <a:srgbClr val="FF000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78984" y="2944741"/>
              <a:ext cx="30189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RCS &amp; Main Ring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stable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well established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28650" y="1874373"/>
            <a:ext cx="3031250" cy="1450349"/>
            <a:chOff x="667185" y="1255594"/>
            <a:chExt cx="3031250" cy="1450349"/>
          </a:xfrm>
        </p:grpSpPr>
        <p:sp>
          <p:nvSpPr>
            <p:cNvPr id="10" name="1 つの角を切り取った四角形 9"/>
            <p:cNvSpPr/>
            <p:nvPr/>
          </p:nvSpPr>
          <p:spPr>
            <a:xfrm flipV="1">
              <a:off x="676426" y="1327737"/>
              <a:ext cx="3022009" cy="1378206"/>
            </a:xfrm>
            <a:prstGeom prst="snip1Rect">
              <a:avLst>
                <a:gd name="adj" fmla="val 50000"/>
              </a:avLst>
            </a:prstGeom>
            <a:solidFill>
              <a:srgbClr val="00B050">
                <a:alpha val="5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67185" y="1255594"/>
              <a:ext cx="2838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New HI Injector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high intensity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772147" y="1208053"/>
            <a:ext cx="3995936" cy="2236904"/>
            <a:chOff x="5209189" y="357880"/>
            <a:chExt cx="3995936" cy="223690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/>
            <a:srcRect l="259" t="1112" r="661" b="1112"/>
            <a:stretch/>
          </p:blipFill>
          <p:spPr>
            <a:xfrm rot="17887798">
              <a:off x="7070333" y="648580"/>
              <a:ext cx="2236904" cy="1655504"/>
            </a:xfrm>
            <a:prstGeom prst="rect">
              <a:avLst/>
            </a:prstGeom>
            <a:effectLst>
              <a:glow rad="228600">
                <a:srgbClr val="1B587C">
                  <a:alpha val="40000"/>
                </a:srgbClr>
              </a:glow>
            </a:effectLst>
          </p:spPr>
        </p:pic>
        <p:sp>
          <p:nvSpPr>
            <p:cNvPr id="14" name="正方形/長方形 13"/>
            <p:cNvSpPr/>
            <p:nvPr/>
          </p:nvSpPr>
          <p:spPr>
            <a:xfrm>
              <a:off x="5209189" y="533858"/>
              <a:ext cx="39959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J-PARC Heavy 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Spectrometer</a:t>
              </a:r>
              <a:r>
                <a:rPr kumimoji="0" lang="en-US" altLang="ja-JP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ＭＳ Ｐゴシック"/>
                  <a:cs typeface="+mn-cs"/>
                </a:rPr>
                <a:t> </a:t>
              </a:r>
              <a:endParaRPr kumimoji="0" lang="ja-JP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1B587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992038" y="5865962"/>
            <a:ext cx="6976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Use of reliable / high-performance RCS &amp;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ain 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Reduce cost and time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4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12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408AA121-6573-4817-AD0E-789E01F1865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1062</Words>
  <Application>Microsoft Office PowerPoint</Application>
  <PresentationFormat>画面に合わせる (4:3)</PresentationFormat>
  <Paragraphs>270</Paragraphs>
  <Slides>31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31</vt:i4>
      </vt:variant>
    </vt:vector>
  </HeadingPairs>
  <TitlesOfParts>
    <vt:vector size="57" baseType="lpstr">
      <vt:lpstr>HGｺﾞｼｯｸE</vt:lpstr>
      <vt:lpstr>HGｺﾞｼｯｸM</vt:lpstr>
      <vt:lpstr>HG丸ｺﾞｼｯｸM-PRO</vt:lpstr>
      <vt:lpstr>ＭＳ Ｐゴシック</vt:lpstr>
      <vt:lpstr>メイリオ</vt:lpstr>
      <vt:lpstr>游ゴシック</vt:lpstr>
      <vt:lpstr>游ゴシック Light</vt:lpstr>
      <vt:lpstr>Agency FB</vt:lpstr>
      <vt:lpstr>Arial</vt:lpstr>
      <vt:lpstr>Calibri</vt:lpstr>
      <vt:lpstr>Calibri Light</vt:lpstr>
      <vt:lpstr>Corbel</vt:lpstr>
      <vt:lpstr>Gill Sans MT</vt:lpstr>
      <vt:lpstr>Symbol</vt:lpstr>
      <vt:lpstr>Times New Roman</vt:lpstr>
      <vt:lpstr>Trebuchet MS</vt:lpstr>
      <vt:lpstr>Wingdings</vt:lpstr>
      <vt:lpstr>Office テーマ</vt:lpstr>
      <vt:lpstr>1_Office テーマ</vt:lpstr>
      <vt:lpstr>1_奥行</vt:lpstr>
      <vt:lpstr>12_標準デザイン</vt:lpstr>
      <vt:lpstr>13_標準デザイン</vt:lpstr>
      <vt:lpstr>1_標準デザイン</vt:lpstr>
      <vt:lpstr>2_標準デザイン</vt:lpstr>
      <vt:lpstr>10_標準デザイン</vt:lpstr>
      <vt:lpstr>奥行</vt:lpstr>
      <vt:lpstr>QCD Phase Diagram and Future Heavy-Ion Programs</vt:lpstr>
      <vt:lpstr>QCD Phase Diagram</vt:lpstr>
      <vt:lpstr>Beam-Energy Scan Program in Heavy-Ion Collisions</vt:lpstr>
      <vt:lpstr>Beam-Energy Dependence</vt:lpstr>
      <vt:lpstr>Beam-Energy Dependence</vt:lpstr>
      <vt:lpstr>Beam-Energy Scan</vt:lpstr>
      <vt:lpstr>Maximum Density</vt:lpstr>
      <vt:lpstr>PowerPoint プレゼンテーション</vt:lpstr>
      <vt:lpstr>HI Acceleration @ J-PARC</vt:lpstr>
      <vt:lpstr>Collision Rate</vt:lpstr>
      <vt:lpstr>Searh for QCD Phase Structure with Fluctuation Observables</vt:lpstr>
      <vt:lpstr>Thermal Fluctuations  </vt:lpstr>
      <vt:lpstr> Event-by-Event Fluctuations</vt:lpstr>
      <vt:lpstr> Fluctuation and QCD Critical Point  </vt:lpstr>
      <vt:lpstr> Higher-Order Cumulants  </vt:lpstr>
      <vt:lpstr> Rapdity-Window Dep. of Non-Gaussianity  </vt:lpstr>
      <vt:lpstr> Diffusion of Fluctuations  </vt:lpstr>
      <vt:lpstr> Non-Interacting Brownian Particle System  </vt:lpstr>
      <vt:lpstr> Non-Interacting Brownian Particle System  </vt:lpstr>
      <vt:lpstr> 4th order : w/ Critical Fluctuation  </vt:lpstr>
      <vt:lpstr> Rapidity Window Dep.  </vt:lpstr>
      <vt:lpstr> Efficiency Correction  </vt:lpstr>
      <vt:lpstr> Slot Machine Analogy  </vt:lpstr>
      <vt:lpstr> Slot Machine Analogy  </vt:lpstr>
      <vt:lpstr> The Binomial Model  </vt:lpstr>
      <vt:lpstr> Multi-efficiency Bin Problem  </vt:lpstr>
      <vt:lpstr> Efficient Formulas for Efficiency Correction</vt:lpstr>
      <vt:lpstr> Violation of Binomial Model  </vt:lpstr>
      <vt:lpstr> Summary  </vt:lpstr>
      <vt:lpstr> Impact of Negative Third Moments  </vt:lpstr>
      <vt:lpstr> Baryons in Hadronic Phase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Phase Diagram and Future Heavy-Ion Collisions</dc:title>
  <dc:creator>Kitazawa Masakiyo</dc:creator>
  <cp:lastModifiedBy>Kitazawa Masakiyo</cp:lastModifiedBy>
  <cp:revision>19</cp:revision>
  <dcterms:created xsi:type="dcterms:W3CDTF">2018-10-23T14:48:25Z</dcterms:created>
  <dcterms:modified xsi:type="dcterms:W3CDTF">2018-10-25T04:52:55Z</dcterms:modified>
</cp:coreProperties>
</file>