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323" r:id="rId5"/>
    <p:sldId id="267" r:id="rId6"/>
    <p:sldId id="313" r:id="rId7"/>
    <p:sldId id="358" r:id="rId8"/>
    <p:sldId id="315" r:id="rId9"/>
    <p:sldId id="268" r:id="rId10"/>
    <p:sldId id="335" r:id="rId11"/>
    <p:sldId id="270" r:id="rId12"/>
    <p:sldId id="271" r:id="rId13"/>
    <p:sldId id="279" r:id="rId14"/>
    <p:sldId id="352" r:id="rId15"/>
    <p:sldId id="359" r:id="rId16"/>
    <p:sldId id="324" r:id="rId17"/>
    <p:sldId id="325" r:id="rId18"/>
    <p:sldId id="274" r:id="rId19"/>
    <p:sldId id="275" r:id="rId20"/>
    <p:sldId id="285" r:id="rId21"/>
    <p:sldId id="303" r:id="rId22"/>
    <p:sldId id="276" r:id="rId23"/>
    <p:sldId id="356" r:id="rId24"/>
    <p:sldId id="360" r:id="rId25"/>
    <p:sldId id="345" r:id="rId26"/>
    <p:sldId id="330" r:id="rId27"/>
    <p:sldId id="362" r:id="rId28"/>
    <p:sldId id="297" r:id="rId29"/>
    <p:sldId id="346" r:id="rId30"/>
    <p:sldId id="357" r:id="rId31"/>
    <p:sldId id="347" r:id="rId32"/>
    <p:sldId id="348" r:id="rId33"/>
    <p:sldId id="327" r:id="rId34"/>
    <p:sldId id="331" r:id="rId35"/>
    <p:sldId id="298" r:id="rId36"/>
    <p:sldId id="353" r:id="rId37"/>
    <p:sldId id="328" r:id="rId38"/>
    <p:sldId id="309" r:id="rId39"/>
    <p:sldId id="302" r:id="rId40"/>
    <p:sldId id="260" r:id="rId41"/>
    <p:sldId id="316" r:id="rId42"/>
    <p:sldId id="261" r:id="rId43"/>
    <p:sldId id="262" r:id="rId44"/>
    <p:sldId id="310" r:id="rId45"/>
    <p:sldId id="265" r:id="rId46"/>
    <p:sldId id="264" r:id="rId47"/>
    <p:sldId id="281" r:id="rId48"/>
    <p:sldId id="304" r:id="rId49"/>
    <p:sldId id="284" r:id="rId50"/>
    <p:sldId id="286" r:id="rId51"/>
    <p:sldId id="287" r:id="rId52"/>
    <p:sldId id="305" r:id="rId53"/>
    <p:sldId id="337" r:id="rId54"/>
    <p:sldId id="336" r:id="rId55"/>
    <p:sldId id="288" r:id="rId56"/>
    <p:sldId id="342" r:id="rId57"/>
    <p:sldId id="343" r:id="rId58"/>
    <p:sldId id="295" r:id="rId59"/>
    <p:sldId id="333" r:id="rId60"/>
    <p:sldId id="354" r:id="rId61"/>
    <p:sldId id="350" r:id="rId62"/>
    <p:sldId id="308" r:id="rId63"/>
    <p:sldId id="334" r:id="rId64"/>
    <p:sldId id="320" r:id="rId65"/>
    <p:sldId id="319" r:id="rId66"/>
    <p:sldId id="273" r:id="rId67"/>
    <p:sldId id="338" r:id="rId68"/>
    <p:sldId id="361" r:id="rId69"/>
    <p:sldId id="278" r:id="rId70"/>
    <p:sldId id="339" r:id="rId71"/>
    <p:sldId id="340" r:id="rId72"/>
    <p:sldId id="290" r:id="rId7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00"/>
    <a:srgbClr val="66CCFF"/>
    <a:srgbClr val="0000FF"/>
    <a:srgbClr val="FF6699"/>
    <a:srgbClr val="FFFF00"/>
    <a:srgbClr val="11465E"/>
    <a:srgbClr val="FF9999"/>
    <a:srgbClr val="FF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2018/11/5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7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88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4.emf"/><Relationship Id="rId5" Type="http://schemas.openxmlformats.org/officeDocument/2006/relationships/image" Target="../media/image21.emf"/><Relationship Id="rId10" Type="http://schemas.openxmlformats.org/officeDocument/2006/relationships/image" Target="../media/image108.emf"/><Relationship Id="rId4" Type="http://schemas.openxmlformats.org/officeDocument/2006/relationships/image" Target="../media/image103.emf"/><Relationship Id="rId9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image" Target="../media/image110.png"/><Relationship Id="rId7" Type="http://schemas.openxmlformats.org/officeDocument/2006/relationships/image" Target="../media/image114.em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image" Target="../media/image111.png"/><Relationship Id="rId9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0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42.emf"/><Relationship Id="rId7" Type="http://schemas.openxmlformats.org/officeDocument/2006/relationships/image" Target="../media/image146.png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80.png"/><Relationship Id="rId4" Type="http://schemas.openxmlformats.org/officeDocument/2006/relationships/image" Target="../media/image143.png"/><Relationship Id="rId9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7.emf"/><Relationship Id="rId4" Type="http://schemas.openxmlformats.org/officeDocument/2006/relationships/image" Target="../media/image14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8.png"/><Relationship Id="rId7" Type="http://schemas.openxmlformats.org/officeDocument/2006/relationships/image" Target="../media/image14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6.png"/><Relationship Id="rId11" Type="http://schemas.openxmlformats.org/officeDocument/2006/relationships/image" Target="../media/image154.png"/><Relationship Id="rId5" Type="http://schemas.openxmlformats.org/officeDocument/2006/relationships/image" Target="../media/image150.png"/><Relationship Id="rId10" Type="http://schemas.openxmlformats.org/officeDocument/2006/relationships/image" Target="../media/image153.png"/><Relationship Id="rId4" Type="http://schemas.openxmlformats.org/officeDocument/2006/relationships/image" Target="../media/image149.png"/><Relationship Id="rId9" Type="http://schemas.openxmlformats.org/officeDocument/2006/relationships/image" Target="../media/image1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159.emf"/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1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emf"/><Relationship Id="rId9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7" Type="http://schemas.openxmlformats.org/officeDocument/2006/relationships/image" Target="../media/image160.emf"/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7" Type="http://schemas.openxmlformats.org/officeDocument/2006/relationships/image" Target="../media/image12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.jp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2.emf"/><Relationship Id="rId7" Type="http://schemas.openxmlformats.org/officeDocument/2006/relationships/image" Target="../media/image124.jpg"/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40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7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74.emf"/><Relationship Id="rId7" Type="http://schemas.openxmlformats.org/officeDocument/2006/relationships/image" Target="../media/image178.png"/><Relationship Id="rId2" Type="http://schemas.openxmlformats.org/officeDocument/2006/relationships/image" Target="../media/image17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9.png"/><Relationship Id="rId5" Type="http://schemas.openxmlformats.org/officeDocument/2006/relationships/image" Target="../media/image160.emf"/><Relationship Id="rId4" Type="http://schemas.openxmlformats.org/officeDocument/2006/relationships/image" Target="../media/image17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emf"/><Relationship Id="rId7" Type="http://schemas.openxmlformats.org/officeDocument/2006/relationships/image" Target="../media/image185.png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7" Type="http://schemas.openxmlformats.org/officeDocument/2006/relationships/image" Target="../media/image9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8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200.png"/><Relationship Id="rId7" Type="http://schemas.openxmlformats.org/officeDocument/2006/relationships/image" Target="../media/image203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60.png"/><Relationship Id="rId9" Type="http://schemas.openxmlformats.org/officeDocument/2006/relationships/image" Target="../media/image20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emf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9.png"/><Relationship Id="rId7" Type="http://schemas.openxmlformats.org/officeDocument/2006/relationships/image" Target="../media/image212.png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4.png"/><Relationship Id="rId5" Type="http://schemas.openxmlformats.org/officeDocument/2006/relationships/image" Target="../media/image211.png"/><Relationship Id="rId10" Type="http://schemas.openxmlformats.org/officeDocument/2006/relationships/image" Target="../media/image146.png"/><Relationship Id="rId4" Type="http://schemas.openxmlformats.org/officeDocument/2006/relationships/image" Target="../media/image210.png"/><Relationship Id="rId9" Type="http://schemas.openxmlformats.org/officeDocument/2006/relationships/image" Target="../media/image14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44.png"/><Relationship Id="rId7" Type="http://schemas.openxmlformats.org/officeDocument/2006/relationships/image" Target="../media/image79.png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209.png"/><Relationship Id="rId7" Type="http://schemas.openxmlformats.org/officeDocument/2006/relationships/image" Target="../media/image145.png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2.png"/><Relationship Id="rId5" Type="http://schemas.openxmlformats.org/officeDocument/2006/relationships/image" Target="../media/image144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113207" y="-255291"/>
            <a:ext cx="3201401" cy="7113291"/>
            <a:chOff x="4084173" y="789336"/>
            <a:chExt cx="2220833" cy="4934537"/>
          </a:xfrm>
          <a:scene3d>
            <a:camera prst="perspectiveHeroicExtremeRightFacing" fov="6600000">
              <a:rot lat="21188489" lon="19486879" rev="300000"/>
            </a:camera>
            <a:lightRig rig="threePt" dir="t"/>
          </a:scene3d>
        </p:grpSpPr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084173" y="2508511"/>
              <a:ext cx="2220833" cy="1504668"/>
            </a:xfrm>
            <a:prstGeom prst="rect">
              <a:avLst/>
            </a:prstGeom>
            <a:sp3d prstMaterial="clear"/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3"/>
            <a:srcRect l="48658"/>
            <a:stretch/>
          </p:blipFill>
          <p:spPr>
            <a:xfrm>
              <a:off x="4084173" y="789336"/>
              <a:ext cx="2220833" cy="1638792"/>
            </a:xfrm>
            <a:prstGeom prst="rect">
              <a:avLst/>
            </a:prstGeom>
            <a:sp3d prstMaterial="clear"/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4173" y="4115573"/>
              <a:ext cx="2220833" cy="1608300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309290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Gradient</a:t>
            </a:r>
            <a:r>
              <a:rPr lang="ja-JP" altLang="en-US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Flow </a:t>
            </a:r>
            <a:r>
              <a:rPr lang="en-US" altLang="ja-JP" sz="4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and</a:t>
            </a:r>
            <a: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/>
            </a:r>
            <a:b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SU(3) Thermodynamics</a:t>
            </a:r>
            <a:b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36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and some other topics</a:t>
            </a:r>
            <a:endParaRPr kumimoji="1" lang="ja-JP" altLang="en-US" sz="40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004035"/>
            <a:ext cx="6858000" cy="618523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/>
              <a:t>Masakiyo Kitazawa</a:t>
            </a:r>
          </a:p>
          <a:p>
            <a:r>
              <a:rPr lang="en-US" altLang="ja-JP" sz="3200" dirty="0" smtClean="0"/>
              <a:t>(Osaka University)</a:t>
            </a: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6033" y="168948"/>
            <a:ext cx="707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dirty="0" smtClean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MIAPP, </a:t>
            </a:r>
            <a:r>
              <a:rPr lang="en-US" altLang="ja-JP" dirty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Interface of </a:t>
            </a:r>
            <a:r>
              <a:rPr lang="en-US" altLang="ja-JP" dirty="0" smtClean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EFT </a:t>
            </a:r>
            <a:r>
              <a:rPr lang="en-US" altLang="ja-JP" dirty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and Lattice Gauge </a:t>
            </a:r>
            <a:r>
              <a:rPr lang="en-US" altLang="ja-JP" dirty="0" smtClean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Theory, Munich, Oct. 30, 2018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游ゴシック Light" panose="020B03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298" y="4839828"/>
            <a:ext cx="83324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FlowQCD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 Collab.: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Asakawa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Hatsuda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b="1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Iritani</a:t>
            </a:r>
            <a:r>
              <a:rPr lang="en-US" altLang="ja-JP" sz="2000" dirty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Suzuki, </a:t>
            </a:r>
            <a:r>
              <a:rPr lang="en-US" altLang="ja-JP" sz="2000" b="1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Yanagihara</a:t>
            </a:r>
            <a:endParaRPr kumimoji="1" lang="en-US" altLang="ja-JP" sz="2000" dirty="0" smtClean="0">
              <a:effectLst>
                <a:glow rad="101600">
                  <a:schemeClr val="accent1">
                    <a:lumMod val="50000"/>
                    <a:alpha val="70000"/>
                  </a:schemeClr>
                </a:glow>
              </a:effectLst>
            </a:endParaRPr>
          </a:p>
          <a:p>
            <a:pPr algn="r"/>
            <a:r>
              <a:rPr kumimoji="1" lang="en-US" altLang="ja-JP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PR</a:t>
            </a:r>
            <a:r>
              <a:rPr kumimoji="1" lang="en-US" altLang="ja-JP" b="1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D94</a:t>
            </a:r>
            <a:r>
              <a:rPr kumimoji="1" lang="en-US" altLang="ja-JP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,114512(2016); PR</a:t>
            </a:r>
            <a:r>
              <a:rPr kumimoji="1" lang="en-US" altLang="ja-JP" b="1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D96</a:t>
            </a:r>
            <a:r>
              <a:rPr kumimoji="1" lang="en-US" altLang="ja-JP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,111502(2017); arXiv:1803.05656</a:t>
            </a:r>
          </a:p>
          <a:p>
            <a:pPr algn="r"/>
            <a:r>
              <a:rPr lang="en-US" altLang="ja-JP" sz="2000" b="1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WHOT-QCD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 Collab.: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Ejiri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Kanaya</a:t>
            </a:r>
            <a:r>
              <a:rPr lang="en-US" altLang="ja-JP" sz="2000" dirty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Suzuki</a:t>
            </a:r>
            <a:r>
              <a:rPr lang="en-US" altLang="ja-JP" sz="2000" dirty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Taniguchi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Umeda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…</a:t>
            </a:r>
          </a:p>
          <a:p>
            <a:pPr algn="r"/>
            <a:r>
              <a:rPr lang="en-US" altLang="ja-JP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,014509(2017); arXiv:1710.10015</a:t>
            </a:r>
            <a:r>
              <a:rPr lang="en-US" altLang="ja-JP" dirty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;</a:t>
            </a:r>
            <a:r>
              <a:rPr lang="en-US" altLang="ja-JP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 arXiv:1711.02262</a:t>
            </a:r>
          </a:p>
          <a:p>
            <a:pPr algn="r"/>
            <a:r>
              <a:rPr lang="en-US" altLang="ja-JP" sz="2000" dirty="0" err="1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Iritani</a:t>
            </a:r>
            <a:r>
              <a:rPr lang="en-US" altLang="ja-JP" sz="2000" dirty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MK, </a:t>
            </a:r>
            <a:r>
              <a:rPr lang="en-US" altLang="ja-JP" sz="2000" b="1" dirty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Suzuki</a:t>
            </a:r>
            <a:r>
              <a:rPr lang="en-US" altLang="ja-JP" sz="2000" dirty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kumimoji="1" lang="en-US" altLang="ja-JP" sz="2000" b="1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Takaura</a:t>
            </a:r>
            <a:r>
              <a:rPr kumimoji="1"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in preparation</a:t>
            </a:r>
          </a:p>
          <a:p>
            <a:pPr algn="r"/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MK,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Mogliacci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Kolbe, Horowitz, in preparation</a:t>
            </a:r>
            <a:endParaRPr kumimoji="1" lang="ja-JP" altLang="en-US" sz="2000" dirty="0" smtClean="0">
              <a:effectLst>
                <a:glow rad="101600">
                  <a:schemeClr val="accent1">
                    <a:lumMod val="50000"/>
                    <a:alpha val="7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latin typeface="+mj-lt"/>
              </a:rPr>
              <a:t>G</a:t>
            </a:r>
            <a:r>
              <a:rPr kumimoji="1" lang="en-US" altLang="ja-JP" sz="2800" b="1" dirty="0" smtClean="0">
                <a:latin typeface="+mj-lt"/>
              </a:rPr>
              <a:t>auge-invariant dimension 4 operators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2814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32653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44057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atin typeface="+mj-lt"/>
              </a:rPr>
              <a:t>Remormalized</a:t>
            </a:r>
            <a:r>
              <a:rPr kumimoji="1" lang="en-US" altLang="ja-JP" sz="3200" b="1" dirty="0" smtClean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0996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841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26053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45385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</a:t>
            </a:r>
            <a:r>
              <a:rPr kumimoji="1" lang="en-US" altLang="ja-JP" sz="2000" dirty="0" smtClean="0"/>
              <a:t>in prep.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1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</a:t>
                </a:r>
              </a:p>
              <a:p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in prep.</a:t>
                </a:r>
                <a:endParaRPr kumimoji="1" lang="ja-JP" altLang="en-US" sz="20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93758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</a:t>
            </a:r>
            <a:r>
              <a:rPr kumimoji="1" lang="en-US" altLang="ja-JP" sz="2000" dirty="0" smtClean="0"/>
              <a:t>in prep.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2844358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968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Thermodynamics of SU(3) YM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650" y="1554010"/>
            <a:ext cx="5009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Integral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Most conventional / established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Use </a:t>
            </a:r>
            <a:r>
              <a:rPr lang="en-US" altLang="ja-JP" sz="2400" dirty="0" err="1" smtClean="0"/>
              <a:t>themodynamic</a:t>
            </a:r>
            <a:r>
              <a:rPr lang="en-US" altLang="ja-JP" sz="2400" dirty="0" smtClean="0"/>
              <a:t> relations</a:t>
            </a:r>
          </a:p>
          <a:p>
            <a:pPr lvl="1"/>
            <a:r>
              <a:rPr lang="en-US" altLang="ja-JP" sz="2000" dirty="0" smtClean="0"/>
              <a:t>        Boyd+ 1995; </a:t>
            </a:r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2012</a:t>
            </a: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2428053"/>
            <a:ext cx="2099319" cy="53923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28650" y="4508997"/>
            <a:ext cx="624138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Moving-frame method</a:t>
            </a:r>
          </a:p>
          <a:p>
            <a:pPr lvl="1"/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Non-equilibrium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Use </a:t>
            </a:r>
            <a:r>
              <a:rPr kumimoji="1" lang="en-US" altLang="ja-JP" sz="2400" dirty="0" err="1" smtClean="0"/>
              <a:t>Jarzynski’s</a:t>
            </a:r>
            <a:r>
              <a:rPr kumimoji="1" lang="en-US" altLang="ja-JP" sz="2400" dirty="0" smtClean="0"/>
              <a:t> equality </a:t>
            </a:r>
            <a:r>
              <a:rPr lang="en-US" altLang="ja-JP" sz="2000" dirty="0" err="1" smtClean="0"/>
              <a:t>Caselle</a:t>
            </a:r>
            <a:r>
              <a:rPr lang="en-US" altLang="ja-JP" sz="2000" dirty="0" smtClean="0"/>
              <a:t>+, 2016;2018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Differential method</a:t>
            </a:r>
          </a:p>
          <a:p>
            <a:pPr lvl="1"/>
            <a:r>
              <a:rPr lang="en-US" altLang="ja-JP" sz="2000" dirty="0" err="1" smtClean="0"/>
              <a:t>Shirogane</a:t>
            </a:r>
            <a:r>
              <a:rPr lang="en-US" altLang="ja-JP" sz="2000" dirty="0" smtClean="0"/>
              <a:t>+(WHOT-QCD), 2016~</a:t>
            </a:r>
            <a:endParaRPr kumimoji="1" lang="ja-JP" altLang="en-US" sz="2000" dirty="0" smtClean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 = \frac TV \ln Z&#10;\end{align*}&lt;/body&gt;&#10;  &lt;fcolor&gt;FFFFFFFF&lt;/fcolor&gt;&#10;  &lt;bcolor&gt;FFFFFFFF&lt;/bcolor&gt;&#10;  &lt;transparent&gt;True&lt;/transparent&gt;&#10;  &lt;resolution&gt;1800&lt;/resolution&gt;&#10;  &lt;imageh&gt;511&lt;/imageh&gt;&#10;  &lt;imagew&gt;119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1773452"/>
            <a:ext cx="1293317" cy="55304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21278" y="3255343"/>
            <a:ext cx="8094072" cy="1238285"/>
            <a:chOff x="421278" y="3255343"/>
            <a:chExt cx="8094072" cy="1238285"/>
          </a:xfrm>
        </p:grpSpPr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varepsilon &amp;amp;= \langle T_{00} \rangle &#10;\\&#10;p &amp;amp;= \langle T_{11} \rangle&#10;\end{align*}&lt;/body&gt;&#10;  &lt;fcolor&gt;FFFFFFFF&lt;/fcolor&gt;&#10;  &lt;bcolor&gt;FF000000&lt;/bcolor&gt;&#10;  &lt;transparent&gt;True&lt;/transparent&gt;&#10;  &lt;resolution&gt;1800&lt;/resolution&gt;&#10;  &lt;imageh&gt;699&lt;/imageh&gt;&#10;  &lt;imagew&gt;989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979" y="3436477"/>
              <a:ext cx="1199127" cy="847512"/>
            </a:xfrm>
            <a:prstGeom prst="rect">
              <a:avLst/>
            </a:prstGeom>
          </p:spPr>
        </p:pic>
        <p:sp>
          <p:nvSpPr>
            <p:cNvPr id="8" name="左中かっこ 7"/>
            <p:cNvSpPr/>
            <p:nvPr/>
          </p:nvSpPr>
          <p:spPr>
            <a:xfrm>
              <a:off x="6005051" y="3428099"/>
              <a:ext cx="207309" cy="925560"/>
            </a:xfrm>
            <a:prstGeom prst="leftBrace">
              <a:avLst>
                <a:gd name="adj1" fmla="val 48333"/>
                <a:gd name="adj2" fmla="val 50000"/>
              </a:avLst>
            </a:prstGeom>
            <a:ln w="190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421278" y="3255343"/>
              <a:ext cx="8094072" cy="123828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28650" y="3286765"/>
              <a:ext cx="500034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Gradient-flow method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Take expectation values of EMT</a:t>
              </a:r>
            </a:p>
            <a:p>
              <a:pPr lvl="1"/>
              <a:r>
                <a:rPr lang="en-US" altLang="ja-JP" sz="2000" dirty="0" smtClean="0"/>
                <a:t>        </a:t>
              </a:r>
              <a:r>
                <a:rPr lang="en-US" altLang="ja-JP" sz="2000" dirty="0" err="1" smtClean="0"/>
                <a:t>FlowQCD</a:t>
              </a:r>
              <a:r>
                <a:rPr lang="en-US" altLang="ja-JP" sz="2000" dirty="0" smtClean="0"/>
                <a:t>, 2014, 2016</a:t>
              </a:r>
              <a:endParaRPr kumimoji="1" lang="en-US" altLang="ja-JP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762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t, a Dependence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40865"/>
            <a:ext cx="7934495" cy="29261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554" y="366828"/>
            <a:ext cx="2523853" cy="148272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049179" y="5650739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strong discretization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1803" y="6112404"/>
            <a:ext cx="204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over smeared</a:t>
            </a:r>
            <a:endParaRPr kumimoji="1" lang="ja-JP" altLang="en-US" sz="2400" dirty="0"/>
          </a:p>
        </p:txBody>
      </p:sp>
      <p:sp>
        <p:nvSpPr>
          <p:cNvPr id="10" name="左中かっこ 9"/>
          <p:cNvSpPr/>
          <p:nvPr/>
        </p:nvSpPr>
        <p:spPr>
          <a:xfrm>
            <a:off x="628650" y="5729410"/>
            <a:ext cx="205369" cy="844659"/>
          </a:xfrm>
          <a:prstGeom prst="leftBrace">
            <a:avLst>
              <a:gd name="adj1" fmla="val 4124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9699" y="4662971"/>
            <a:ext cx="1397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chemeClr val="bg1"/>
                </a:solidFill>
              </a:rPr>
              <a:t>c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lover+plaq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48866" y="4662971"/>
            <a:ext cx="817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lover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8t} &amp;lt; a&#10;\end{align*}&lt;/body&gt;&#10;  &lt;fcolor&gt;FFFFFFFF&lt;/fcolor&gt;&#10;  &lt;bcolor&gt;FFFFFFFF&lt;/bcolor&gt;&#10;  &lt;transparent&gt;True&lt;/transparent&gt;&#10;  &lt;resolution&gt;1800&lt;/resolution&gt;&#10;  &lt;imageh&gt;249&lt;/imageh&gt;&#10;  &lt;imagew&gt;8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9" y="5739468"/>
            <a:ext cx="1013519" cy="29310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 &amp;gt;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4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9" y="6180006"/>
            <a:ext cx="1718627" cy="342548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568754" y="1226176"/>
            <a:ext cx="5234344" cy="925752"/>
          </a:xfrm>
          <a:prstGeom prst="roundRect">
            <a:avLst>
              <a:gd name="adj" fmla="val 24193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8" y="1551145"/>
            <a:ext cx="4698101" cy="32074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126567" y="2195096"/>
            <a:ext cx="493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FlowQCD2016 (c1: 1-loop / </a:t>
            </a:r>
            <a:r>
              <a:rPr kumimoji="1" lang="en-US" altLang="ja-JP" sz="2400" dirty="0" smtClean="0"/>
              <a:t>c2: 2-loop)</a:t>
            </a:r>
            <a:endParaRPr kumimoji="1" lang="ja-JP" altLang="en-US" sz="24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5359735" y="5512780"/>
            <a:ext cx="3474721" cy="1266889"/>
          </a:xfrm>
          <a:prstGeom prst="roundRect">
            <a:avLst>
              <a:gd name="adj" fmla="val 24916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93250" y="6115447"/>
            <a:ext cx="323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Stable t dependence</a:t>
            </a:r>
            <a:endParaRPr kumimoji="1" lang="ja-JP" altLang="en-US" sz="28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a &amp;lt; \sqrt{8t} &amp;lt; 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93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91" y="5726612"/>
            <a:ext cx="2560016" cy="3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Double Extrapolation</a:t>
            </a:r>
            <a:br>
              <a:rPr lang="en-US" altLang="ja-JP" dirty="0" smtClean="0"/>
            </a:b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60088" y="4447607"/>
            <a:ext cx="452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line: continuum extrapolated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28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312229" y="5164183"/>
            <a:ext cx="3644200" cy="1489166"/>
          </a:xfrm>
          <a:prstGeom prst="roundRect">
            <a:avLst/>
          </a:prstGeom>
          <a:solidFill>
            <a:srgbClr val="20575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9399" y="5006887"/>
            <a:ext cx="2297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Fitting ranges: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B3D9FF"/>
                </a:solidFill>
              </a:rPr>
              <a:t>range-1: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92D050"/>
                </a:solidFill>
              </a:rPr>
              <a:t>range-2: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CCCC"/>
                </a:solidFill>
              </a:rPr>
              <a:t>range-3:</a:t>
            </a:r>
            <a:endParaRPr kumimoji="1" lang="ja-JP" altLang="en-US" sz="2400" dirty="0">
              <a:solidFill>
                <a:srgbClr val="FFCC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0088" y="4447607"/>
            <a:ext cx="452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line: continuum extrapolated</a:t>
            </a:r>
            <a:endParaRPr kumimoji="1" lang="ja-JP" altLang="en-US" sz="2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172008" y="2875950"/>
            <a:ext cx="881652" cy="689212"/>
            <a:chOff x="2172008" y="2875950"/>
            <a:chExt cx="881652" cy="689212"/>
          </a:xfrm>
        </p:grpSpPr>
        <p:sp>
          <p:nvSpPr>
            <p:cNvPr id="8" name="正方形/長方形 7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871592" y="2357839"/>
            <a:ext cx="993528" cy="960126"/>
            <a:chOff x="1871592" y="2357839"/>
            <a:chExt cx="993528" cy="960126"/>
          </a:xfrm>
        </p:grpSpPr>
        <p:sp>
          <p:nvSpPr>
            <p:cNvPr id="11" name="正方形/長方形 10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351314" y="2960914"/>
            <a:ext cx="993528" cy="872217"/>
            <a:chOff x="2351314" y="2960914"/>
            <a:chExt cx="993528" cy="872217"/>
          </a:xfrm>
        </p:grpSpPr>
        <p:sp>
          <p:nvSpPr>
            <p:cNvPr id="14" name="正方形/長方形 13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&amp;amp;0.01&amp;lt;tT^2&amp;lt;0.015&#10;\\&#10;&amp;amp;0.005&amp;lt;tT^2&amp;lt;0.015&#10;\\&#10;&amp;amp;0.01&amp;lt;tT^2&amp;lt;0.02&#10;\end{align*}&lt;/body&gt;&#10;  &lt;fcolor&gt;FFFFFFFF&lt;/fcolor&gt;&#10;  &lt;bcolor&gt;FFFFFFFF&lt;/bcolor&gt;&#10;  &lt;transparent&gt;True&lt;/transparent&gt;&#10;  &lt;resolution&gt;1800&lt;/resolution&gt;&#10;  &lt;imageh&gt;1125&lt;/imageh&gt;&#10;  &lt;imagew&gt;215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55" y="5508983"/>
            <a:ext cx="1802675" cy="93932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503817" y="5250322"/>
            <a:ext cx="3452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 </a:t>
            </a:r>
            <a:r>
              <a:rPr lang="en-US" altLang="ja-JP" sz="2400" dirty="0" smtClean="0"/>
              <a:t>from the </a:t>
            </a:r>
          </a:p>
          <a:p>
            <a:pPr algn="ctr"/>
            <a:r>
              <a:rPr lang="en-US" altLang="ja-JP" sz="2400" dirty="0" smtClean="0"/>
              <a:t>choice of fitting range</a:t>
            </a:r>
          </a:p>
          <a:p>
            <a:pPr algn="ctr"/>
            <a:r>
              <a:rPr kumimoji="1" lang="ja-JP" altLang="en-US" sz="3200" dirty="0" smtClean="0"/>
              <a:t>≈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statistical error</a:t>
            </a:r>
            <a:endParaRPr kumimoji="1" lang="ja-JP" altLang="en-US" sz="2400" dirty="0"/>
          </a:p>
        </p:txBody>
      </p:sp>
      <p:sp>
        <p:nvSpPr>
          <p:cNvPr id="18" name="右矢印 17"/>
          <p:cNvSpPr/>
          <p:nvPr/>
        </p:nvSpPr>
        <p:spPr>
          <a:xfrm>
            <a:off x="4615540" y="5164184"/>
            <a:ext cx="836023" cy="148916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0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5913071" y="2605874"/>
            <a:ext cx="2708421" cy="2101298"/>
            <a:chOff x="5913071" y="1926589"/>
            <a:chExt cx="2708421" cy="210129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6876705" y="35662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C000"/>
                  </a:solidFill>
                </a:rPr>
                <a:t>stress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FF9900">
                <a:alpha val="9804"/>
              </a:srgbClr>
            </a:solidFill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596657"/>
            <a:ext cx="1495595" cy="895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052854"/>
            <a:ext cx="1988788" cy="19761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1957500"/>
            <a:ext cx="3812059" cy="2431325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4985365" y="1566018"/>
            <a:ext cx="1078466" cy="960770"/>
            <a:chOff x="4985365" y="886733"/>
            <a:chExt cx="1078466" cy="96077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913071" y="1566018"/>
            <a:ext cx="2708420" cy="960768"/>
            <a:chOff x="5913071" y="886733"/>
            <a:chExt cx="2708420" cy="96076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815126" y="886733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7C80"/>
                  </a:solidFill>
                </a:rPr>
                <a:t>momentum</a:t>
              </a:r>
              <a:endParaRPr kumimoji="1" lang="ja-JP" altLang="en-US" sz="2400" dirty="0">
                <a:solidFill>
                  <a:srgbClr val="FF7C8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02350" y="2941393"/>
            <a:ext cx="2959734" cy="842856"/>
            <a:chOff x="5802350" y="2262108"/>
            <a:chExt cx="2959734" cy="842856"/>
          </a:xfrm>
        </p:grpSpPr>
        <p:sp>
          <p:nvSpPr>
            <p:cNvPr id="9" name="テキスト ボックス 8"/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66CCFF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pressure</a:t>
              </a:r>
              <a:endParaRPr kumimoji="1" lang="ja-JP" altLang="en-US" sz="2400" dirty="0">
                <a:solidFill>
                  <a:srgbClr val="66CC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 rot="7265078">
              <a:off x="6996002" y="1338883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00B0F0">
                <a:alpha val="10000"/>
              </a:srgb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2991110"/>
            <a:ext cx="779154" cy="2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72013" y="5407025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All</a:t>
            </a:r>
            <a:r>
              <a:rPr kumimoji="1" lang="en-US" altLang="ja-JP" sz="2800" dirty="0" smtClean="0"/>
              <a:t> components are important physical observables!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90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8" y="1228099"/>
            <a:ext cx="8267015" cy="313205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48343" y="4532824"/>
            <a:ext cx="4014652" cy="212052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641" y="4650379"/>
            <a:ext cx="3676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Error includes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statistical error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choice of t range for t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>
                <a:latin typeface="Century" panose="02040604050505020304" pitchFamily="18" charset="0"/>
                <a:sym typeface="Wingdings" panose="05000000000000000000" pitchFamily="2" charset="2"/>
              </a:rPr>
              <a:t>0</a:t>
            </a:r>
            <a:r>
              <a:rPr lang="en-US" altLang="ja-JP" sz="2000" dirty="0" smtClean="0">
                <a:sym typeface="Wingdings" panose="05000000000000000000" pitchFamily="2" charset="2"/>
              </a:rPr>
              <a:t> limit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ym typeface="Wingdings" panose="05000000000000000000" pitchFamily="2" charset="2"/>
              </a:rPr>
              <a:t>uncertainty in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a</a:t>
            </a:r>
            <a:r>
              <a:rPr kumimoji="1"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000" baseline="-25000" dirty="0" err="1" smtClean="0">
                <a:sym typeface="Wingdings" panose="05000000000000000000" pitchFamily="2" charset="2"/>
              </a:rPr>
              <a:t>MS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41" y="6035374"/>
            <a:ext cx="369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total error &lt;1.5% for T&gt;1.1T</a:t>
            </a:r>
            <a:r>
              <a:rPr kumimoji="1" lang="en-US" altLang="ja-JP" sz="2400" baseline="-25000" dirty="0" smtClean="0">
                <a:solidFill>
                  <a:srgbClr val="FFFF00"/>
                </a:solidFill>
              </a:rPr>
              <a:t>c</a:t>
            </a:r>
            <a:endParaRPr kumimoji="1" lang="ja-JP" altLang="en-US" sz="2400" baseline="-250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3921" y="4492619"/>
            <a:ext cx="428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Excellent 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 accuracy only with ~2000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5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NLO (1-loop)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7532831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 dependence becomes </a:t>
            </a:r>
            <a:r>
              <a:rPr lang="en-US" altLang="ja-JP" sz="2400" dirty="0" smtClean="0"/>
              <a:t>mild</a:t>
            </a:r>
            <a:r>
              <a:rPr kumimoji="1" lang="en-US" altLang="ja-JP" sz="2400" dirty="0" smtClean="0"/>
              <a:t>er 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1-loop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2-loop : </a:t>
            </a:r>
            <a:r>
              <a:rPr kumimoji="1" lang="en-US" altLang="ja-JP" sz="2400" dirty="0" smtClean="0"/>
              <a:t>about 2% increase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analysis: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uncertainty of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, 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(~g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2824" y="4710949"/>
            <a:ext cx="35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in prep.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59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/>
              <a:t>-3p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0834" y="1213673"/>
            <a:ext cx="2279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23859" y="1230885"/>
            <a:ext cx="227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3</a:t>
            </a:r>
            <a:r>
              <a:rPr kumimoji="1" lang="en-US" altLang="ja-JP" sz="2800" b="1" dirty="0" smtClean="0"/>
              <a:t>LO (3-loop)</a:t>
            </a:r>
            <a:endParaRPr kumimoji="1" lang="ja-JP" altLang="en-US" sz="2800" b="1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676" y="1731574"/>
            <a:ext cx="3611540" cy="29736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8" y="1731573"/>
            <a:ext cx="3611541" cy="297368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05394" y="5155474"/>
            <a:ext cx="75296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No difference b/w 2- &amp; 3-loops: 2-loop is already good!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analysis: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uncertainty of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, fit 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2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(~g</a:t>
            </a:r>
            <a:r>
              <a:rPr lang="en-US" altLang="ja-JP" sz="2400" baseline="30000" dirty="0" smtClean="0"/>
              <a:t>8</a:t>
            </a:r>
            <a:r>
              <a:rPr lang="en-US" altLang="ja-JP" sz="2400" dirty="0" smtClean="0"/>
              <a:t>)</a:t>
            </a:r>
            <a:endParaRPr lang="ja-JP" altLang="en-US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ja-JP" altLang="en-US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52824" y="4710949"/>
            <a:ext cx="35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in prep.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7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667522" y="5593498"/>
            <a:ext cx="7900081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Higher-Order </a:t>
            </a:r>
            <a:r>
              <a:rPr lang="en-US" altLang="ja-JP" dirty="0" err="1" smtClean="0"/>
              <a:t>Coeffs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966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 smtClean="0"/>
              <a:t>Takaura</a:t>
            </a:r>
            <a:r>
              <a:rPr kumimoji="1" lang="en-US" altLang="ja-JP" sz="2000" dirty="0" smtClean="0"/>
              <a:t>, in prep.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9546734">
            <a:off x="4978531" y="2812906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△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7194" y="5743225"/>
            <a:ext cx="3850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Effect of higher order c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 &amp; c</a:t>
            </a:r>
            <a:r>
              <a:rPr kumimoji="1" lang="en-US" altLang="ja-JP" sz="2400" baseline="-25000" dirty="0" smtClean="0"/>
              <a:t>2</a:t>
            </a:r>
          </a:p>
          <a:p>
            <a:pPr algn="ctr"/>
            <a:r>
              <a:rPr lang="en-US" altLang="ja-JP" sz="2400" dirty="0" smtClean="0"/>
              <a:t>(pure gauge)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3522" y="5782082"/>
            <a:ext cx="3523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e-3p: negligible (&lt;0.5%)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e+p</a:t>
            </a:r>
            <a:r>
              <a:rPr lang="en-US" altLang="ja-JP" sz="2400" dirty="0" smtClean="0"/>
              <a:t>: ~2% increase</a:t>
            </a:r>
            <a:endParaRPr kumimoji="1" lang="ja-JP" altLang="en-US" sz="2400" dirty="0" smtClean="0"/>
          </a:p>
        </p:txBody>
      </p:sp>
      <p:sp>
        <p:nvSpPr>
          <p:cNvPr id="13" name="左中かっこ 12"/>
          <p:cNvSpPr/>
          <p:nvPr/>
        </p:nvSpPr>
        <p:spPr>
          <a:xfrm>
            <a:off x="4686017" y="5825797"/>
            <a:ext cx="177505" cy="748425"/>
          </a:xfrm>
          <a:prstGeom prst="leftBrace">
            <a:avLst>
              <a:gd name="adj1" fmla="val 47899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/>
              <a:t>d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,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9546734">
            <a:off x="712531" y="2824202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94289" y="1458219"/>
            <a:ext cx="4801126" cy="24048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5798" y="1458219"/>
            <a:ext cx="240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2013</a:t>
            </a:r>
          </a:p>
          <a:p>
            <a:r>
              <a:rPr lang="en-US" altLang="ja-JP" sz="2000" dirty="0" smtClean="0"/>
              <a:t>Makino, Suzuki, 2014</a:t>
            </a:r>
          </a:p>
          <a:p>
            <a:r>
              <a:rPr kumimoji="1" lang="en-US" altLang="ja-JP" sz="2000" dirty="0" smtClean="0"/>
              <a:t>Taniguchi+ (WHOT) </a:t>
            </a:r>
          </a:p>
          <a:p>
            <a:pPr algn="r"/>
            <a:r>
              <a:rPr kumimoji="1" lang="en-US" altLang="ja-JP" sz="2000" dirty="0" smtClean="0"/>
              <a:t>2016; 2017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48" y="4301803"/>
            <a:ext cx="739176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“gradient” flow </a:t>
            </a:r>
            <a:r>
              <a:rPr lang="en-US" altLang="ja-JP" sz="2400" dirty="0" smtClean="0">
                <a:solidFill>
                  <a:srgbClr val="FFFF00"/>
                </a:solidFill>
              </a:rPr>
              <a:t>but</a:t>
            </a:r>
            <a:r>
              <a:rPr lang="en-US" altLang="ja-JP" sz="2400" dirty="0" smtClean="0"/>
              <a:t> a “diffusion”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observables are finite at t&gt;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 smtClean="0"/>
              <a:t> once Z(t)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is fixed.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Energy-momentum tensor from SFTE </a:t>
            </a:r>
            <a:r>
              <a:rPr lang="en-US" altLang="ja-JP" dirty="0" smtClean="0"/>
              <a:t>Makino, Suzuki, 2014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18" y="5745345"/>
            <a:ext cx="2972480" cy="399410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3340524"/>
            <a:ext cx="2549349" cy="322218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1742402"/>
            <a:ext cx="4266254" cy="11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67783" y="1493176"/>
            <a:ext cx="8462707" cy="267822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in QCD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35698" b="1"/>
          <a:stretch/>
        </p:blipFill>
        <p:spPr>
          <a:xfrm>
            <a:off x="142401" y="4563614"/>
            <a:ext cx="4407725" cy="11239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45" y="4563614"/>
            <a:ext cx="4284238" cy="20643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126" y="6008251"/>
            <a:ext cx="3087000" cy="619733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(t,x) =&amp;amp; c_1(t) U_{\mu\nu}(t,x) + c_2(t) \delta_{\mu\nu}\big( E(t,x) - \langle E \rangle_0 \big) &#10;\\&#10;&amp;amp;+ c_3(t) \big( O_{3\mu\nu}(t,x) - 2 O_{4\mu\nu}(t,x) - {\rm VEV} \big)&#10;\\&#10;&amp;amp;+c_4(t) \big( O_{4\mu\nu} (t,x)- {\rm VEV} \big)&#10;+ c_5(t) \big( O_{5\mu\nu} (t,x)- {\rm VEV} \big)&#10;\end{align*}&lt;/body&gt;&#10;  &lt;fcolor&gt;FFFFFFFF&lt;/fcolor&gt;&#10;  &lt;bcolor&gt;FFFFFFFF&lt;/bcolor&gt;&#10;  &lt;transparent&gt;True&lt;/transparent&gt;&#10;  &lt;resolution&gt;1800&lt;/resolution&gt;&#10;  &lt;imageh&gt;1195&lt;/imageh&gt;&#10;  &lt;imagew&gt;706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1837546"/>
            <a:ext cx="8070721" cy="136588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(x) = \lim_{t\to0} T_{\mu\mu}(t,x)&#10;\end{align*}&lt;/body&gt;&#10;  &lt;fcolor&gt;FFFFFFFF&lt;/fcolor&gt;&#10;  &lt;bcolor&gt;FFFFFFFF&lt;/bcolor&gt;&#10;  &lt;transparent&gt;True&lt;/transparent&gt;&#10;  &lt;resolution&gt;1800&lt;/resolution&gt;&#10;  &lt;imageh&gt;344&lt;/imageh&gt;&#10;  &lt;imagew&gt;2379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7" y="3582735"/>
            <a:ext cx="3453255" cy="4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2+1</a:t>
            </a:r>
            <a:r>
              <a:rPr kumimoji="1" lang="en-US" altLang="ja-JP" dirty="0" smtClean="0"/>
              <a:t> 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from Gradient 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8" y="1942424"/>
            <a:ext cx="7902046" cy="2960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00099" y="1082103"/>
            <a:ext cx="528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084019"/>
            <a:ext cx="7021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Agreement with integral method except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 6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=4,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6: No stable extrapolation is possible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Statistical error is substantially suppressed!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05266" y="6332336"/>
            <a:ext cx="538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Physical mass: </a:t>
            </a:r>
            <a:r>
              <a:rPr kumimoji="1" lang="en-US" altLang="ja-JP" sz="2000" dirty="0" err="1" smtClean="0"/>
              <a:t>Kanaya</a:t>
            </a:r>
            <a:r>
              <a:rPr kumimoji="1" lang="en-US" altLang="ja-JP" sz="2000" dirty="0" smtClean="0"/>
              <a:t>+ (WHOT-QCD), 1710.10015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6888397" y="2453445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23749" y="3239183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123749" y="2923458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578" y="2775508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33960" y="1408479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右矢印 32"/>
          <p:cNvSpPr/>
          <p:nvPr/>
        </p:nvSpPr>
        <p:spPr>
          <a:xfrm>
            <a:off x="395499" y="3813056"/>
            <a:ext cx="1137334" cy="133811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964240" y="2994841"/>
            <a:ext cx="1149533" cy="23774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/>
        </p:nvSpPr>
        <p:spPr>
          <a:xfrm rot="5400000" flipV="1">
            <a:off x="61593" y="4115210"/>
            <a:ext cx="3013055" cy="800042"/>
          </a:xfrm>
          <a:prstGeom prst="parallelogram">
            <a:avLst>
              <a:gd name="adj" fmla="val 8022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</a:t>
            </a:r>
            <a:r>
              <a:rPr lang="en-US" altLang="ja-JP" dirty="0" smtClean="0"/>
              <a:t>anisotropy</a:t>
            </a:r>
            <a:br>
              <a:rPr lang="en-US" altLang="ja-JP" dirty="0" smtClean="0"/>
            </a:br>
            <a:r>
              <a:rPr lang="en-US" altLang="ja-JP" sz="3600" dirty="0" smtClean="0"/>
              <a:t>in finite system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4166" y="1888232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Casimir effect</a:t>
            </a:r>
            <a:endParaRPr kumimoji="1" lang="ja-JP" altLang="en-US" sz="3200" b="1" dirty="0" smtClean="0"/>
          </a:p>
        </p:txBody>
      </p:sp>
      <p:sp>
        <p:nvSpPr>
          <p:cNvPr id="5" name="平行四辺形 4"/>
          <p:cNvSpPr/>
          <p:nvPr/>
        </p:nvSpPr>
        <p:spPr>
          <a:xfrm rot="5400000" flipV="1">
            <a:off x="1211125" y="4115209"/>
            <a:ext cx="3013055" cy="800042"/>
          </a:xfrm>
          <a:prstGeom prst="parallelogram">
            <a:avLst>
              <a:gd name="adj" fmla="val 8022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83617" y="3438813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591352" y="3144293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583617" y="2852073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23" y="3195281"/>
            <a:ext cx="206614" cy="18495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27" y="2849318"/>
            <a:ext cx="191618" cy="26493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0" y="2698125"/>
            <a:ext cx="174956" cy="184953"/>
          </a:xfrm>
          <a:prstGeom prst="rect">
            <a:avLst/>
          </a:prstGeom>
        </p:spPr>
      </p:pic>
      <p:sp>
        <p:nvSpPr>
          <p:cNvPr id="18" name="平行四辺形 17"/>
          <p:cNvSpPr/>
          <p:nvPr/>
        </p:nvSpPr>
        <p:spPr>
          <a:xfrm>
            <a:off x="1168098" y="3008700"/>
            <a:ext cx="1946367" cy="635618"/>
          </a:xfrm>
          <a:prstGeom prst="parallelogram">
            <a:avLst>
              <a:gd name="adj" fmla="val 124411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平行四辺形 20"/>
          <p:cNvSpPr/>
          <p:nvPr/>
        </p:nvSpPr>
        <p:spPr>
          <a:xfrm>
            <a:off x="1168099" y="5386146"/>
            <a:ext cx="1946367" cy="635618"/>
          </a:xfrm>
          <a:prstGeom prst="parallelogram">
            <a:avLst>
              <a:gd name="adj" fmla="val 125410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 rot="10800000">
            <a:off x="2725401" y="3773179"/>
            <a:ext cx="1137334" cy="133811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11}&amp;lt;0&#10;\end{align*}&lt;/body&gt;&#10;  &lt;fcolor&gt;FFFFFFFF&lt;/fcolor&gt;&#10;  &lt;bcolor&gt;FF000000&lt;/bcolor&gt;&#10;  &lt;transparent&gt;True&lt;/transparent&gt;&#10;  &lt;resolution&gt;1800&lt;/resolution&gt;&#10;  &lt;imageh&gt;207&lt;/imageh&gt;&#10;  &lt;imagew&gt;79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12" y="4961715"/>
            <a:ext cx="843492" cy="2190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403162" y="5141449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CFF"/>
                </a:solidFill>
              </a:rPr>
              <a:t>attractive</a:t>
            </a:r>
            <a:endParaRPr kumimoji="1" lang="ja-JP" altLang="en-US" sz="2400" dirty="0" smtClean="0">
              <a:solidFill>
                <a:srgbClr val="FFCCFF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22},~ T_{33} &amp;gt; 0&#10;\end{align*}&lt;/body&gt;&#10;  &lt;fcolor&gt;FFFFFFFF&lt;/fcolor&gt;&#10;  &lt;bcolor&gt;FF000000&lt;/bcolor&gt;&#10;  &lt;transparent&gt;True&lt;/transparent&gt;&#10;  &lt;resolution&gt;1800&lt;/resolution&gt;&#10;  &lt;imageh&gt;217&lt;/imageh&gt;&#10;  &lt;imagew&gt;134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43" y="3513362"/>
            <a:ext cx="1425575" cy="229658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1168098" y="3644318"/>
            <a:ext cx="1149533" cy="23774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4377510" y="1881198"/>
            <a:ext cx="4766490" cy="4719899"/>
            <a:chOff x="4377510" y="1881198"/>
            <a:chExt cx="4766490" cy="4719899"/>
          </a:xfrm>
        </p:grpSpPr>
        <p:sp>
          <p:nvSpPr>
            <p:cNvPr id="35" name="角丸四角形 34"/>
            <p:cNvSpPr/>
            <p:nvPr/>
          </p:nvSpPr>
          <p:spPr>
            <a:xfrm>
              <a:off x="4548434" y="3164745"/>
              <a:ext cx="4014652" cy="3436352"/>
            </a:xfrm>
            <a:prstGeom prst="roundRect">
              <a:avLst>
                <a:gd name="adj" fmla="val 10585"/>
              </a:avLst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375293" y="2448117"/>
              <a:ext cx="27687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MK, </a:t>
              </a:r>
              <a:r>
                <a:rPr kumimoji="1" lang="en-US" altLang="ja-JP" sz="2000" dirty="0" err="1" smtClean="0"/>
                <a:t>Mogliacci</a:t>
              </a:r>
              <a:r>
                <a:rPr kumimoji="1" lang="en-US" altLang="ja-JP" sz="2000" dirty="0" smtClean="0"/>
                <a:t>, </a:t>
              </a:r>
              <a:r>
                <a:rPr lang="en-US" altLang="ja-JP" sz="2000" dirty="0" smtClean="0"/>
                <a:t>Kolbe,</a:t>
              </a:r>
              <a:endParaRPr kumimoji="1" lang="en-US" altLang="ja-JP" sz="2000" dirty="0" smtClean="0"/>
            </a:p>
            <a:p>
              <a:r>
                <a:rPr lang="en-US" altLang="ja-JP" sz="2000" dirty="0"/>
                <a:t>Horowitz, in </a:t>
              </a:r>
              <a:r>
                <a:rPr kumimoji="1" lang="en-US" altLang="ja-JP" sz="2000" dirty="0" smtClean="0"/>
                <a:t>preparation</a:t>
              </a:r>
              <a:endParaRPr kumimoji="1" lang="ja-JP" altLang="en-US" sz="2000" dirty="0" smtClean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03089" y="5253145"/>
              <a:ext cx="3105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pressure anisotropy</a:t>
              </a:r>
              <a:endParaRPr kumimoji="1" lang="ja-JP" altLang="en-US" sz="2800" dirty="0" smtClean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77510" y="1881198"/>
              <a:ext cx="45865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/>
                <a:t>Finite system </a:t>
              </a:r>
              <a:r>
                <a:rPr lang="en-US" altLang="ja-JP" sz="2800" b="1" dirty="0" smtClean="0"/>
                <a:t>at nonzero </a:t>
              </a:r>
              <a:r>
                <a:rPr lang="en-US" altLang="ja-JP" sz="2800" b="1" i="1" dirty="0" smtClean="0"/>
                <a:t>T</a:t>
              </a:r>
              <a:endParaRPr kumimoji="1" lang="ja-JP" altLang="en-US" sz="2800" b="1" i="1" dirty="0" smtClean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V = L_x \times L_y \times L_z&#10;\end{align*}&lt;/body&gt;&#10;  &lt;fcolor&gt;FFFFFFFF&lt;/fcolor&gt;&#10;  &lt;bcolor&gt;FF000000&lt;/bcolor&gt;&#10;  &lt;transparent&gt;True&lt;/transparent&gt;&#10;  &lt;resolution&gt;1800&lt;/resolution&gt;&#10;  &lt;imageh&gt;243&lt;/imageh&gt;&#10;  &lt;imagew&gt;1973&lt;/imagew&gt;&#10;  &lt;scale&gt;50&lt;/scale&gt;&#10;  &lt;cursor&gt;45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062" y="3504733"/>
              <a:ext cx="2555393" cy="314729"/>
            </a:xfrm>
            <a:prstGeom prst="rect">
              <a:avLst/>
            </a:prstGeom>
          </p:spPr>
        </p:pic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_{11} \ne T_{22} = T_{33}&#10;\end{align*}&lt;/body&gt;&#10;  &lt;fcolor&gt;FFFFFFFF&lt;/fcolor&gt;&#10;  &lt;bcolor&gt;FF000000&lt;/bcolor&gt;&#10;  &lt;transparent&gt;True&lt;/transparent&gt;&#10;  &lt;resolution&gt;1800&lt;/resolution&gt;&#10;  &lt;imageh&gt;228&lt;/imageh&gt;&#10;  &lt;imagew&gt;1704&lt;/imagew&gt;&#10;  &lt;scale&gt;50&lt;/scale&gt;&#10;  &lt;cursor&gt;4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27" y="5855116"/>
              <a:ext cx="2490859" cy="333284"/>
            </a:xfrm>
            <a:prstGeom prst="rect">
              <a:avLst/>
            </a:prstGeom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L_x \ll L_y=L_z&#10;\end{align*}&lt;/body&gt;&#10;  &lt;fcolor&gt;FFFFFFFF&lt;/fcolor&gt;&#10;  &lt;bcolor&gt;FF000000&lt;/bcolor&gt;&#10;  &lt;transparent&gt;True&lt;/transparent&gt;&#10;  &lt;resolution&gt;1800&lt;/resolution&gt;&#10;  &lt;imageh&gt;243&lt;/imageh&gt;&#10;  &lt;imagew&gt;155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034" y="3981826"/>
              <a:ext cx="2097450" cy="327558"/>
            </a:xfrm>
            <a:prstGeom prst="rect">
              <a:avLst/>
            </a:prstGeom>
          </p:spPr>
        </p:pic>
        <p:sp>
          <p:nvSpPr>
            <p:cNvPr id="34" name="右矢印 33"/>
            <p:cNvSpPr/>
            <p:nvPr/>
          </p:nvSpPr>
          <p:spPr>
            <a:xfrm rot="5400000">
              <a:off x="6185437" y="3947364"/>
              <a:ext cx="740645" cy="178654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9" name="直線矢印コネクタ 28"/>
          <p:cNvCxnSpPr/>
          <p:nvPr/>
        </p:nvCxnSpPr>
        <p:spPr>
          <a:xfrm rot="5400000">
            <a:off x="1741211" y="4248241"/>
            <a:ext cx="756694" cy="0"/>
          </a:xfrm>
          <a:prstGeom prst="straightConnector1">
            <a:avLst/>
          </a:prstGeom>
          <a:ln w="38100">
            <a:solidFill>
              <a:srgbClr val="66CCF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659370" y="4818456"/>
            <a:ext cx="756694" cy="0"/>
          </a:xfrm>
          <a:prstGeom prst="straightConnector1">
            <a:avLst/>
          </a:prstGeom>
          <a:ln w="38100">
            <a:solidFill>
              <a:srgbClr val="FFCCF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/>
          <p:cNvSpPr/>
          <p:nvPr/>
        </p:nvSpPr>
        <p:spPr>
          <a:xfrm>
            <a:off x="7301486" y="355008"/>
            <a:ext cx="1606025" cy="582429"/>
          </a:xfrm>
          <a:prstGeom prst="ellipse">
            <a:avLst/>
          </a:prstGeom>
          <a:noFill/>
          <a:ln w="50800">
            <a:solidFill>
              <a:srgbClr val="FFFF00"/>
            </a:solidFill>
          </a:ln>
          <a:effectLst>
            <a:glow rad="381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</a:t>
            </a:r>
            <a:endParaRPr kumimoji="1" lang="ja-JP" altLang="en-US" sz="3200" b="1" dirty="0">
              <a:ln w="19050">
                <a:solidFill>
                  <a:srgbClr val="FF0000"/>
                </a:solidFill>
              </a:ln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41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1236617" y="5238409"/>
            <a:ext cx="2213189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5122659" y="5238410"/>
            <a:ext cx="3185317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</a:t>
            </a:r>
            <a:r>
              <a:rPr lang="en-US" altLang="ja-JP" dirty="0" smtClean="0"/>
              <a:t>Special Cases</a:t>
            </a:r>
            <a:r>
              <a:rPr kumimoji="1" lang="en-US" altLang="ja-JP" dirty="0" smtClean="0"/>
              <a:t> with PBC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0007" y="3082672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470830" y="3968569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0" y="4075804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710310" y="306851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" y="3174585"/>
            <a:ext cx="191558" cy="532342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6525196" y="2914512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7" y="3646967"/>
            <a:ext cx="777875" cy="25717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428811" y="3049908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224425" y="3030517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3136591"/>
            <a:ext cx="191558" cy="53234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11}=T_{22}=T_{33}&#10;\end{align*}&lt;/body&gt;&#10;  &lt;fcolor&gt;FFFFFFFF&lt;/fcolor&gt;&#10;  &lt;bcolor&gt;FF000000&lt;/bcolor&gt;&#10;  &lt;transparent&gt;True&lt;/transparent&gt;&#10;  &lt;resolution&gt;1800&lt;/resolution&gt;&#10;  &lt;imageh&gt;209&lt;/imageh&gt;&#10;  &lt;imagew&gt;1704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4658102"/>
            <a:ext cx="2616128" cy="3208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180281" y="5288113"/>
            <a:ext cx="307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conformal 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mm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0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449806" y="2806432"/>
            <a:ext cx="652681" cy="114002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3667763"/>
            <a:ext cx="777875" cy="257175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>
          <a:xfrm>
            <a:off x="880007" y="4014051"/>
            <a:ext cx="2365426" cy="110727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57" y="4155979"/>
            <a:ext cx="276225" cy="221192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628650" y="1301224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T \ll L_x =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30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4" y="1457947"/>
            <a:ext cx="3251700" cy="36710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931102" y="1307167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/T=L_x ,~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11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00" y="1482372"/>
            <a:ext cx="2979195" cy="367105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_{44}=T_{11} ,~&#10;T_{22}=T_{33}&#10;\end{align*}&lt;/body&gt;&#10;  &lt;fcolor&gt;FFFFFFFF&lt;/fcolor&gt;&#10;  &lt;bcolor&gt;FF000000&lt;/bcolor&gt;&#10;  &lt;transparent&gt;True&lt;/transparent&gt;&#10;  &lt;resolution&gt;1800&lt;/resolution&gt;&#10;  &lt;imageh&gt;217&lt;/imageh&gt;&#10;  &lt;imagew&gt;225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4662601"/>
            <a:ext cx="3462071" cy="333157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1&#10;\end{align*}&lt;/body&gt;&#10;  &lt;fcolor&gt;FFFFFFFF&lt;/fcolor&gt;&#10;  &lt;bcolor&gt;FF000000&lt;/bcolor&gt;&#10;  &lt;transparent&gt;True&lt;/transparent&gt;&#10;  &lt;resolution&gt;1800&lt;/resolution&gt;&#10;  &lt;imageh&gt;496&lt;/imageh&gt;&#10;  &lt;imagew&gt;71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5" y="5629655"/>
            <a:ext cx="1155760" cy="80626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-1&#10;\end{align*}&lt;/body&gt;&#10;  &lt;fcolor&gt;FFFFFFFF&lt;/fcolor&gt;&#10;  &lt;bcolor&gt;FF000000&lt;/bcolor&gt;&#10;  &lt;transparent&gt;True&lt;/transparent&gt;&#10;  &lt;resolution&gt;1800&lt;/resolution&gt;&#10;  &lt;imageh&gt;496&lt;/imageh&gt;&#10;  &lt;imagew&gt;90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0" y="5817006"/>
            <a:ext cx="1471115" cy="806268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3546855" y="5691766"/>
            <a:ext cx="1481296" cy="82739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6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8" y="1465764"/>
            <a:ext cx="4828951" cy="34970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63849" y="1599327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F</a:t>
            </a:r>
            <a:r>
              <a:rPr lang="en-US" altLang="ja-JP" sz="3200" b="1" dirty="0" smtClean="0"/>
              <a:t>ree scalar field</a:t>
            </a:r>
            <a:endParaRPr kumimoji="1" lang="ja-JP" altLang="en-US" sz="32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3849" y="2144226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=L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dirty="0" smtClean="0"/>
              <a:t>=</a:t>
            </a:r>
            <a:r>
              <a:rPr kumimoji="1" lang="ja-JP" altLang="en-US" sz="2400" dirty="0" smtClean="0"/>
              <a:t>∞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6088" y="2541818"/>
            <a:ext cx="258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Mogliacci</a:t>
            </a:r>
            <a:r>
              <a:rPr kumimoji="1" lang="en-US" altLang="ja-JP" sz="2000" dirty="0" smtClean="0"/>
              <a:t>+, 1807.07871</a:t>
            </a:r>
            <a:endParaRPr kumimoji="1" lang="ja-JP" altLang="en-US" sz="20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1/p_2&#10;\end{align*}&lt;/body&gt;&#10;  &lt;fcolor&gt;FF000000&lt;/fcolor&gt;&#10;  &lt;bcolor&gt;FFFFFFFF&lt;/bcolor&gt;&#10;  &lt;transparent&gt;False&lt;/transparent&gt;&#10;  &lt;resolution&gt;1800&lt;/resolution&gt;&#10;  &lt;imageh&gt;249&lt;/imageh&gt;&#10;  &lt;imagew&gt;58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59" y="2753675"/>
            <a:ext cx="820773" cy="35115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L_1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487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4546667"/>
            <a:ext cx="2097061" cy="35115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785797" y="5051764"/>
            <a:ext cx="1300417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808654" y="5993344"/>
            <a:ext cx="1213405" cy="177868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80" y="6166216"/>
            <a:ext cx="276225" cy="221192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5616100" y="496793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7" y="5074005"/>
            <a:ext cx="191558" cy="532342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 flipV="1">
            <a:off x="7176334" y="4962831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17" y="5733865"/>
            <a:ext cx="777875" cy="25717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MK, </a:t>
            </a:r>
            <a:r>
              <a:rPr kumimoji="1" lang="en-US" altLang="ja-JP" dirty="0" err="1" smtClean="0"/>
              <a:t>Mogliacci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Kolbe,</a:t>
            </a:r>
            <a:endParaRPr kumimoji="1" lang="en-US" altLang="ja-JP" dirty="0" smtClean="0"/>
          </a:p>
          <a:p>
            <a:r>
              <a:rPr lang="en-US" altLang="ja-JP" dirty="0"/>
              <a:t>Horowitz, in </a:t>
            </a:r>
            <a:r>
              <a:rPr kumimoji="1" lang="en-US" altLang="ja-JP" dirty="0" smtClean="0"/>
              <a:t>prep.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3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8" y="1465764"/>
            <a:ext cx="4828951" cy="34970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63849" y="1599327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F</a:t>
            </a:r>
            <a:r>
              <a:rPr lang="en-US" altLang="ja-JP" sz="3200" b="1" dirty="0" smtClean="0"/>
              <a:t>ree scalar field</a:t>
            </a:r>
            <a:endParaRPr kumimoji="1" lang="ja-JP" altLang="en-US" sz="32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3849" y="2144226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=L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dirty="0" smtClean="0"/>
              <a:t>=</a:t>
            </a:r>
            <a:r>
              <a:rPr kumimoji="1" lang="ja-JP" altLang="en-US" sz="2400" dirty="0" smtClean="0"/>
              <a:t>∞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3849" y="3033761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63849" y="3618536"/>
            <a:ext cx="3486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Periodic BC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</a:t>
            </a:r>
            <a:r>
              <a:rPr kumimoji="1" lang="en-US" altLang="ja-JP" sz="2400" baseline="-25000" dirty="0" smtClean="0"/>
              <a:t>s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xN</a:t>
            </a:r>
            <a:r>
              <a:rPr kumimoji="1" lang="en-US" altLang="ja-JP" sz="2400" baseline="-25000" dirty="0" smtClean="0"/>
              <a:t>x</a:t>
            </a:r>
            <a:r>
              <a:rPr kumimoji="1" lang="en-US" altLang="ja-JP" sz="2400" dirty="0" smtClean="0"/>
              <a:t>xN</a:t>
            </a:r>
            <a:r>
              <a:rPr kumimoji="1" lang="en-US" altLang="ja-JP" sz="2400" baseline="-25000" dirty="0" smtClean="0"/>
              <a:t>t</a:t>
            </a:r>
            <a:r>
              <a:rPr lang="en-US" altLang="ja-JP" sz="2400" dirty="0" smtClean="0"/>
              <a:t>=72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x</a:t>
            </a:r>
            <a:r>
              <a:rPr lang="en-US" altLang="ja-JP" sz="2400" dirty="0" smtClean="0"/>
              <a:t>x12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x</a:t>
            </a:r>
            <a:r>
              <a:rPr lang="en-US" altLang="ja-JP" sz="2400" dirty="0" smtClean="0"/>
              <a:t>=12, 14, 16, 18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Only t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dirty="0" smtClean="0">
                <a:latin typeface="+mj-ea"/>
                <a:ea typeface="+mj-ea"/>
                <a:sym typeface="Wingdings" panose="05000000000000000000" pitchFamily="2" charset="2"/>
              </a:rPr>
              <a:t>0</a:t>
            </a:r>
            <a:r>
              <a:rPr lang="en-US" altLang="ja-JP" sz="2400" dirty="0" smtClean="0">
                <a:sym typeface="Wingdings" panose="05000000000000000000" pitchFamily="2" charset="2"/>
              </a:rPr>
              <a:t> limit (fixed a)</a:t>
            </a:r>
            <a:endParaRPr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6088" y="2541818"/>
            <a:ext cx="258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Mogliacci</a:t>
            </a:r>
            <a:r>
              <a:rPr kumimoji="1" lang="en-US" altLang="ja-JP" sz="2000" dirty="0" smtClean="0"/>
              <a:t>+, 1807.07871</a:t>
            </a:r>
            <a:endParaRPr kumimoji="1" lang="ja-JP" altLang="en-US" sz="20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3804" y="5528294"/>
            <a:ext cx="8596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FF00"/>
                </a:solidFill>
              </a:rPr>
              <a:t>Medium near T</a:t>
            </a:r>
            <a:r>
              <a:rPr lang="en-US" altLang="ja-JP" sz="2800" b="1" baseline="-25000" dirty="0" smtClean="0">
                <a:solidFill>
                  <a:srgbClr val="FFFF00"/>
                </a:solidFill>
              </a:rPr>
              <a:t>c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 is remarkably insensitive to finite size!</a:t>
            </a:r>
          </a:p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How do we understand??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18" y="1467097"/>
            <a:ext cx="4828951" cy="3497067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1/p_2&#10;\end{align*}&lt;/body&gt;&#10;  &lt;fcolor&gt;FF000000&lt;/fcolor&gt;&#10;  &lt;bcolor&gt;FFFFFFFF&lt;/bcolor&gt;&#10;  &lt;transparent&gt;False&lt;/transparent&gt;&#10;  &lt;resolution&gt;1800&lt;/resolution&gt;&#10;  &lt;imageh&gt;249&lt;/imageh&gt;&#10;  &lt;imagew&gt;58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59" y="2753675"/>
            <a:ext cx="820773" cy="351155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L_1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487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4546667"/>
            <a:ext cx="2097061" cy="3511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13334" y="2288033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bg1"/>
                </a:solidFill>
              </a:rPr>
              <a:t>Nt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=12</a:t>
            </a:r>
            <a:endParaRPr kumimoji="1" lang="ja-JP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20451530">
            <a:off x="1881552" y="257969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MK, </a:t>
            </a:r>
            <a:r>
              <a:rPr kumimoji="1" lang="en-US" altLang="ja-JP" dirty="0" err="1" smtClean="0"/>
              <a:t>Mogliacci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Kolbe,</a:t>
            </a:r>
            <a:endParaRPr kumimoji="1" lang="en-US" altLang="ja-JP" dirty="0" smtClean="0"/>
          </a:p>
          <a:p>
            <a:r>
              <a:rPr lang="en-US" altLang="ja-JP" dirty="0"/>
              <a:t>Horowitz, in </a:t>
            </a:r>
            <a:r>
              <a:rPr kumimoji="1" lang="en-US" altLang="ja-JP" dirty="0" smtClean="0"/>
              <a:t>prep.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726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4063565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437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8" y="132656"/>
            <a:ext cx="8163402" cy="1325563"/>
          </a:xfrm>
        </p:spPr>
        <p:txBody>
          <a:bodyPr/>
          <a:lstStyle/>
          <a:p>
            <a:r>
              <a:rPr lang="en-US" altLang="ja-JP" dirty="0" smtClean="0"/>
              <a:t>EMT Correlator: Motivation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3780156"/>
            <a:ext cx="546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Energy/Momentum Conservation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5671142"/>
            <a:ext cx="1465889" cy="64256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0" y="2440338"/>
            <a:ext cx="5186535" cy="64819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0805" y="1955769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Kubo formula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viscosity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918" y="1370497"/>
            <a:ext cx="364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Transport Coefficient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918" y="5099512"/>
            <a:ext cx="520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Fluctuation-Response Relations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0\mu}(\tau) \bar{T}_{\rho\sigma}(0)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552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424070"/>
            <a:ext cx="2020151" cy="3657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668764" y="4376118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400" dirty="0" smtClean="0"/>
              <a:t>-independent constant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E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831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28" y="5622732"/>
            <a:ext cx="3873549" cy="75117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65634" y="3684195"/>
            <a:ext cx="7824626" cy="2882057"/>
          </a:xfrm>
          <a:prstGeom prst="roundRect">
            <a:avLst>
              <a:gd name="adj" fmla="val 10322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13216" y="1461470"/>
            <a:ext cx="26147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Karsch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Wyld</a:t>
            </a:r>
            <a:r>
              <a:rPr kumimoji="1" lang="en-US" altLang="ja-JP" sz="2000" dirty="0" smtClean="0"/>
              <a:t>, 1987</a:t>
            </a:r>
          </a:p>
          <a:p>
            <a:r>
              <a:rPr lang="en-US" altLang="ja-JP" sz="2000" dirty="0" smtClean="0"/>
              <a:t>Nakamura, Sakai, 2005</a:t>
            </a:r>
          </a:p>
          <a:p>
            <a:r>
              <a:rPr kumimoji="1" lang="en-US" altLang="ja-JP" sz="2000" dirty="0" smtClean="0"/>
              <a:t>Meyer; 2007, 2008</a:t>
            </a:r>
          </a:p>
          <a:p>
            <a:r>
              <a:rPr lang="en-US" altLang="ja-JP" sz="2000" dirty="0" smtClean="0"/>
              <a:t>…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+, 2018 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/>
              <a:t>+, 2018</a:t>
            </a:r>
          </a:p>
          <a:p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360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Euclidean Correlator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80678"/>
              </p:ext>
            </p:extLst>
          </p:nvPr>
        </p:nvGraphicFramePr>
        <p:xfrm>
          <a:off x="266747" y="2438412"/>
          <a:ext cx="2795337" cy="22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Acrobat Document" r:id="rId3" imgW="6278631" imgH="4945196" progId="AcroExch.Document.DC">
                  <p:embed/>
                </p:oleObj>
              </mc:Choice>
              <mc:Fallback>
                <p:oleObj name="Acrobat Document" r:id="rId3" imgW="6278631" imgH="4945196" progId="AcroExch.Document.DC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47" y="2438412"/>
                        <a:ext cx="2795337" cy="22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346" y="2438411"/>
            <a:ext cx="2848988" cy="22016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35" y="2438411"/>
            <a:ext cx="2845609" cy="22016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4793" y="4807099"/>
            <a:ext cx="783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/>
              <a:t>-independent plateau in all channels </a:t>
            </a:r>
            <a:r>
              <a:rPr lang="en-US" altLang="ja-JP" sz="2400" dirty="0" smtClean="0">
                <a:sym typeface="Wingdings" panose="05000000000000000000" pitchFamily="2" charset="2"/>
              </a:rPr>
              <a:t> conservation law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Confirmation of fluctuation-response relations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New method to measure </a:t>
            </a:r>
            <a:r>
              <a:rPr lang="en-US" altLang="ja-JP" sz="2400" dirty="0" err="1" smtClean="0"/>
              <a:t>c</a:t>
            </a:r>
            <a:r>
              <a:rPr lang="en-US" altLang="ja-JP" sz="2400" baseline="-25000" dirty="0" err="1" smtClean="0"/>
              <a:t>V</a:t>
            </a:r>
            <a:endParaRPr lang="en-US" altLang="ja-JP" sz="2400" baseline="-25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44}(\tau) \bar{T}_{44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855642"/>
            <a:ext cx="2315721" cy="41572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4}(\tau) \bar T_{1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855641"/>
            <a:ext cx="2315721" cy="41572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1}(\tau) \bar T_{4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855641"/>
            <a:ext cx="2315721" cy="4157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/>
          <a:srcRect l="13378" t="9243" r="59250" b="66874"/>
          <a:stretch/>
        </p:blipFill>
        <p:spPr>
          <a:xfrm>
            <a:off x="-109090" y="592184"/>
            <a:ext cx="1589778" cy="109641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368229" y="1109571"/>
            <a:ext cx="3648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PR </a:t>
            </a:r>
            <a:r>
              <a:rPr lang="en-US" altLang="ja-JP" sz="2000" b="1" dirty="0" smtClean="0"/>
              <a:t>D96</a:t>
            </a:r>
            <a:r>
              <a:rPr lang="en-US" altLang="ja-JP" sz="2000" dirty="0"/>
              <a:t>, 111502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(2017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51399" y="5977974"/>
            <a:ext cx="6431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Similar result for (41;41) channel: </a:t>
            </a:r>
            <a:r>
              <a:rPr kumimoji="1" lang="en-US" altLang="ja-JP" sz="2000" dirty="0" err="1" smtClean="0"/>
              <a:t>Borsanyi</a:t>
            </a:r>
            <a:r>
              <a:rPr lang="en-US" altLang="ja-JP" sz="2000" dirty="0" smtClean="0"/>
              <a:t>+, 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Perturbative analysis: </a:t>
            </a:r>
            <a:r>
              <a:rPr kumimoji="1" lang="en-US" altLang="ja-JP" sz="2000" dirty="0" smtClean="0"/>
              <a:t>Eller, Moore, 2018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647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Fluctuation-Response Relations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44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481162"/>
            <a:ext cx="2315721" cy="38492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1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481161"/>
            <a:ext cx="2315721" cy="38492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41}(\tau) T_{4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481161"/>
            <a:ext cx="2315721" cy="3849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12" y="2063931"/>
            <a:ext cx="2919960" cy="220163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259" y="2063931"/>
            <a:ext cx="2919960" cy="22016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107" y="2064760"/>
            <a:ext cx="2918861" cy="220081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66562" y="4820607"/>
            <a:ext cx="390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FF00"/>
                </a:solidFill>
              </a:rPr>
              <a:t>N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ew</a:t>
            </a:r>
            <a:r>
              <a:rPr lang="en-US" altLang="ja-JP" sz="2800" b="1" dirty="0" smtClean="0"/>
              <a:t>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measurement of </a:t>
            </a:r>
            <a:r>
              <a:rPr lang="en-US" altLang="ja-JP" sz="2800" b="1" dirty="0" err="1" smtClean="0">
                <a:solidFill>
                  <a:srgbClr val="FFFF00"/>
                </a:solidFill>
              </a:rPr>
              <a:t>c</a:t>
            </a:r>
            <a:r>
              <a:rPr lang="en-US" altLang="ja-JP" sz="2800" b="1" baseline="-25000" dirty="0" err="1" smtClean="0">
                <a:solidFill>
                  <a:srgbClr val="FFFF00"/>
                </a:solidFill>
              </a:rPr>
              <a:t>V</a:t>
            </a:r>
            <a:endParaRPr lang="en-US" altLang="ja-JP" sz="2800" b="1" baseline="-25000" dirty="0" smtClean="0">
              <a:solidFill>
                <a:srgbClr val="FFFF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12" y="5398621"/>
            <a:ext cx="4811200" cy="122292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67906" y="6026668"/>
            <a:ext cx="4124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2+1 QCD</a:t>
            </a:r>
            <a:r>
              <a:rPr kumimoji="1" lang="en-US" altLang="ja-JP" sz="2000" dirty="0" smtClean="0"/>
              <a:t>: </a:t>
            </a:r>
          </a:p>
          <a:p>
            <a:r>
              <a:rPr kumimoji="1" lang="en-US" altLang="ja-JP" sz="2000" dirty="0" smtClean="0"/>
              <a:t>Taniguchi+ (WHOT-QCD), 1711.02262</a:t>
            </a:r>
            <a:endParaRPr kumimoji="1" lang="ja-JP" altLang="en-US" sz="2000" dirty="0"/>
          </a:p>
        </p:txBody>
      </p:sp>
      <p:sp>
        <p:nvSpPr>
          <p:cNvPr id="3" name="角丸四角形 2"/>
          <p:cNvSpPr/>
          <p:nvPr/>
        </p:nvSpPr>
        <p:spPr>
          <a:xfrm>
            <a:off x="3130423" y="1282489"/>
            <a:ext cx="5978741" cy="3193717"/>
          </a:xfrm>
          <a:prstGeom prst="roundRect">
            <a:avLst>
              <a:gd name="adj" fmla="val 9351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曲折矢印 12"/>
          <p:cNvSpPr/>
          <p:nvPr/>
        </p:nvSpPr>
        <p:spPr>
          <a:xfrm flipV="1">
            <a:off x="4302034" y="4478307"/>
            <a:ext cx="961862" cy="603611"/>
          </a:xfrm>
          <a:prstGeom prst="bentArrow">
            <a:avLst>
              <a:gd name="adj1" fmla="val 44945"/>
              <a:gd name="adj2" fmla="val 39958"/>
              <a:gd name="adj3" fmla="val 37188"/>
              <a:gd name="adj4" fmla="val 3821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63896" y="4586176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Confirmation of FRR</a:t>
            </a:r>
            <a:endParaRPr kumimoji="1" lang="ja-JP" altLang="en-US" sz="2800" b="1" dirty="0" smtClean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E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831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1" y="5112029"/>
            <a:ext cx="3318330" cy="643505"/>
          </a:xfrm>
          <a:prstGeom prst="rect">
            <a:avLst/>
          </a:prstGeom>
        </p:spPr>
      </p:pic>
      <p:sp>
        <p:nvSpPr>
          <p:cNvPr id="16" name="下矢印 15"/>
          <p:cNvSpPr/>
          <p:nvPr/>
        </p:nvSpPr>
        <p:spPr>
          <a:xfrm>
            <a:off x="996339" y="4320364"/>
            <a:ext cx="1348196" cy="59186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3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5300178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8648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93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thermal medium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Landau</a:t>
            </a:r>
          </a:p>
          <a:p>
            <a:r>
              <a:rPr lang="en-US" altLang="ja-JP" sz="2000" dirty="0" err="1" smtClean="0"/>
              <a:t>Lifshitz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elastic body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fluid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Action-at-a-distance</a:t>
              </a:r>
              <a:endParaRPr kumimoji="1" lang="ja-JP" altLang="en-US" sz="3200" b="1" dirty="0" smtClean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Local interaction</a:t>
              </a:r>
              <a:endParaRPr kumimoji="1" lang="ja-JP" altLang="en-US" sz="3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01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5" name="角丸四角形 14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21" name="角丸四角形 20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25" name="フリーフォーム 24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" name="Picture 76" descr="lattic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グループ化 27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29" name="角丸四角形 28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72" y="2606144"/>
              <a:ext cx="2343055" cy="403193"/>
            </a:xfrm>
            <a:prstGeom prst="rect">
              <a:avLst/>
            </a:prstGeom>
          </p:spPr>
        </p:pic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441" y="1973521"/>
              <a:ext cx="2017586" cy="459867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35" name="角丸四角形 34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50594" y="5074919"/>
              <a:ext cx="2884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flux tube / hadrons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rgbClr val="FF9900"/>
                  </a:solidFill>
                </a:rPr>
                <a:t>EM form factors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39" name="Picture 76" descr="lattic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258501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3892534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6606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Maxwell Stress</a:t>
            </a:r>
            <a:br>
              <a:rPr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 smtClean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 smtClean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 smtClean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2558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  <a:endParaRPr lang="en-US" altLang="ja-JP" sz="2400" dirty="0"/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0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tudies on Flux Tube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Color-electric field</a:t>
            </a:r>
            <a:endParaRPr kumimoji="1" lang="ja-JP" altLang="en-US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 many studies…</a:t>
            </a:r>
            <a:endParaRPr kumimoji="1" lang="ja-JP" altLang="en-US" sz="24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Cea</a:t>
            </a:r>
            <a:r>
              <a:rPr kumimoji="1" lang="en-US" altLang="ja-JP" sz="2200" dirty="0" smtClean="0"/>
              <a:t>+ (2012)</a:t>
            </a:r>
            <a:endParaRPr kumimoji="1" lang="ja-JP" altLang="en-US" sz="2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Cardoso+ (2013)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867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</a:t>
            </a:r>
            <a:r>
              <a:rPr lang="en-US" altLang="ja-JP" dirty="0" smtClean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SU(3) Yang-Mills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r>
              <a:rPr kumimoji="1" lang="en-US" altLang="ja-JP" sz="2400" dirty="0" smtClean="0"/>
              <a:t>a=0.029 </a:t>
            </a:r>
            <a:r>
              <a:rPr kumimoji="1"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R=0.69 </a:t>
            </a:r>
            <a:r>
              <a:rPr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=2.0</a:t>
            </a:r>
            <a:endParaRPr kumimoji="1" lang="ja-JP" altLang="en-US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33468" y="1161108"/>
            <a:ext cx="282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</a:p>
          <a:p>
            <a:pPr algn="r"/>
            <a:r>
              <a:rPr lang="en-US" altLang="ja-JP" sz="2000" dirty="0" smtClean="0"/>
              <a:t>PLB, in press</a:t>
            </a:r>
            <a:endParaRPr kumimoji="1" lang="ja-JP" altLang="en-US" sz="2000" dirty="0" smtClean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 smtClean="0"/>
              <a:t>ー</a:t>
            </a:r>
            <a:endParaRPr kumimoji="1" lang="ja-JP" altLang="en-US" sz="28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Manifestly </a:t>
            </a:r>
            <a:r>
              <a:rPr lang="en-US" altLang="ja-JP" sz="2400" dirty="0"/>
              <a:t>gauge </a:t>
            </a:r>
            <a:r>
              <a:rPr lang="en-US" altLang="ja-JP" sz="2400" dirty="0" smtClean="0"/>
              <a:t>invariant</a:t>
            </a:r>
            <a:endParaRPr lang="en-US" altLang="ja-JP" sz="2400" dirty="0"/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076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SU(3) Yang-Mills</a:t>
            </a:r>
          </a:p>
          <a:p>
            <a:pPr algn="ctr"/>
            <a:r>
              <a:rPr lang="en-US" altLang="ja-JP" sz="2400" dirty="0" smtClean="0"/>
              <a:t>(quantum)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Maxwell</a:t>
            </a:r>
          </a:p>
          <a:p>
            <a:pPr algn="ctr"/>
            <a:r>
              <a:rPr lang="en-US" altLang="ja-JP" sz="2400" dirty="0" smtClean="0"/>
              <a:t>(classical)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Propagation of the force is clearly different </a:t>
            </a:r>
          </a:p>
          <a:p>
            <a:pPr algn="ctr"/>
            <a:r>
              <a:rPr kumimoji="1" lang="en-US" altLang="ja-JP" sz="2400" dirty="0" smtClean="0"/>
              <a:t>in YM and Maxwell theories!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79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fm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Simulation: </a:t>
            </a:r>
            <a:r>
              <a:rPr lang="en-US" altLang="ja-JP" sz="2400" dirty="0" err="1" smtClean="0"/>
              <a:t>bluegene</a:t>
            </a:r>
            <a:r>
              <a:rPr lang="en-US" altLang="ja-JP" sz="2400" dirty="0" smtClean="0"/>
              <a:t>/Q@KEK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703" y="5702827"/>
            <a:ext cx="282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7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127864"/>
            <a:ext cx="2574246" cy="26678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平行四辺形 12"/>
          <p:cNvSpPr/>
          <p:nvPr/>
        </p:nvSpPr>
        <p:spPr>
          <a:xfrm rot="5400000" flipV="1">
            <a:off x="5934508" y="2373878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6884672" y="2388595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5543545" y="2385827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400000" flipV="1">
            <a:off x="6415193" y="2847583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5536082" y="2385827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6303190" y="266120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8018320" y="266120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259493" y="2991410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42" y="3115620"/>
            <a:ext cx="188383" cy="1830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8" y="2441239"/>
            <a:ext cx="175683" cy="2338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96" y="2441239"/>
            <a:ext cx="175683" cy="269875"/>
          </a:xfrm>
          <a:prstGeom prst="rect">
            <a:avLst/>
          </a:prstGeom>
        </p:spPr>
      </p:pic>
      <p:cxnSp>
        <p:nvCxnSpPr>
          <p:cNvPr id="25" name="直線コネクタ 24"/>
          <p:cNvCxnSpPr>
            <a:stCxn id="19" idx="6"/>
            <a:endCxn id="20" idx="2"/>
          </p:cNvCxnSpPr>
          <p:nvPr/>
        </p:nvCxnSpPr>
        <p:spPr>
          <a:xfrm>
            <a:off x="6483190" y="2751209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辺形 25"/>
          <p:cNvSpPr/>
          <p:nvPr/>
        </p:nvSpPr>
        <p:spPr>
          <a:xfrm rot="5400000" flipV="1">
            <a:off x="6415194" y="189441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1635065">
            <a:off x="7238048" y="2074930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28" name="楕円 27"/>
          <p:cNvSpPr>
            <a:spLocks noChangeAspect="1"/>
          </p:cNvSpPr>
          <p:nvPr/>
        </p:nvSpPr>
        <p:spPr>
          <a:xfrm>
            <a:off x="7183441" y="265725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47221" y="160983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009877" y="211561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5721531" y="2115610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017279" y="1534779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8" y="1568620"/>
            <a:ext cx="206614" cy="18495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76" y="1943396"/>
            <a:ext cx="191618" cy="26493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1" y="1780741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Then, </a:t>
            </a:r>
            <a:r>
              <a:rPr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t0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three ranges</a:t>
            </a:r>
            <a:endParaRPr kumimoji="1" lang="ja-JP" altLang="en-US" sz="2400" dirty="0" smtClean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455001" y="2466611"/>
            <a:ext cx="1160943" cy="960126"/>
            <a:chOff x="1871592" y="2357839"/>
            <a:chExt cx="993528" cy="960126"/>
          </a:xfrm>
        </p:grpSpPr>
        <p:sp>
          <p:nvSpPr>
            <p:cNvPr id="12" name="正方形/長方形 11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000105" y="3189963"/>
            <a:ext cx="1195705" cy="1075972"/>
            <a:chOff x="2192962" y="2960914"/>
            <a:chExt cx="1151880" cy="872217"/>
          </a:xfrm>
        </p:grpSpPr>
        <p:sp>
          <p:nvSpPr>
            <p:cNvPr id="15" name="正方形/長方形 14"/>
            <p:cNvSpPr/>
            <p:nvPr/>
          </p:nvSpPr>
          <p:spPr>
            <a:xfrm>
              <a:off x="2192962" y="2960914"/>
              <a:ext cx="1151880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753796" y="3043673"/>
            <a:ext cx="881652" cy="825005"/>
            <a:chOff x="2012036" y="2439630"/>
            <a:chExt cx="881652" cy="676556"/>
          </a:xfrm>
        </p:grpSpPr>
        <p:sp>
          <p:nvSpPr>
            <p:cNvPr id="9" name="正方形/長方形 8"/>
            <p:cNvSpPr/>
            <p:nvPr/>
          </p:nvSpPr>
          <p:spPr>
            <a:xfrm>
              <a:off x="2258345" y="2439630"/>
              <a:ext cx="615839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12036" y="2746854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Distribution</a:t>
            </a:r>
            <a:r>
              <a:rPr kumimoji="1" lang="en-US" altLang="ja-JP" dirty="0" smtClean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</a:t>
            </a:r>
            <a:r>
              <a:rPr lang="en-US" altLang="ja-JP" sz="2000" dirty="0" smtClean="0"/>
              <a:t>rotational </a:t>
            </a:r>
            <a:r>
              <a:rPr lang="en-US" altLang="ja-JP" sz="2000" dirty="0" err="1" smtClean="0"/>
              <a:t>symm</a:t>
            </a:r>
            <a:r>
              <a:rPr lang="en-US" altLang="ja-JP" sz="2000" dirty="0" smtClean="0"/>
              <a:t>. &amp; </a:t>
            </a:r>
            <a:r>
              <a:rPr kumimoji="1" lang="en-US" altLang="ja-JP" sz="2000" dirty="0" smtClean="0"/>
              <a:t>parity</a:t>
            </a:r>
            <a:endParaRPr kumimoji="1" lang="ja-JP" altLang="en-US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Cylindrical Coordinates</a:t>
            </a:r>
            <a:endParaRPr kumimoji="1" lang="ja-JP" altLang="en-US" sz="2800" dirty="0" smtClean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Degeneracy </a:t>
            </a:r>
          </a:p>
          <a:p>
            <a:pPr algn="ctr"/>
            <a:r>
              <a:rPr kumimoji="1" lang="en-US" altLang="ja-JP" sz="2400" dirty="0" smtClean="0"/>
              <a:t>in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4" y="2732181"/>
            <a:ext cx="105833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 smtClean="0"/>
              <a:t>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134557" y="1443945"/>
            <a:ext cx="4946274" cy="5340032"/>
          </a:xfrm>
          <a:prstGeom prst="roundRect">
            <a:avLst>
              <a:gd name="adj" fmla="val 3943"/>
            </a:avLst>
          </a:prstGeom>
          <a:solidFill>
            <a:srgbClr val="FF0000">
              <a:alpha val="1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Main Results of This Talk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080" y="1809275"/>
            <a:ext cx="134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SU(3)</a:t>
            </a:r>
            <a:r>
              <a:rPr kumimoji="1" lang="en-US" altLang="ja-JP" sz="2400" dirty="0" smtClean="0"/>
              <a:t> YM</a:t>
            </a:r>
            <a:endParaRPr kumimoji="1" lang="ja-JP" altLang="en-US" sz="2400" dirty="0" smtClean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02809" y="4490144"/>
            <a:ext cx="4248677" cy="2283903"/>
            <a:chOff x="602809" y="4490144"/>
            <a:chExt cx="4248677" cy="2283903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2696" y="4490144"/>
              <a:ext cx="2555413" cy="1852029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1029" y="5074854"/>
              <a:ext cx="1840457" cy="1288973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602809" y="6312382"/>
              <a:ext cx="3453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finite anisotropic system</a:t>
              </a:r>
              <a:endParaRPr kumimoji="1" lang="ja-JP" altLang="en-US" sz="2400" b="1" dirty="0" smtClean="0"/>
            </a:p>
          </p:txBody>
        </p:sp>
      </p:grpSp>
      <p:sp>
        <p:nvSpPr>
          <p:cNvPr id="24" name="角丸四角形 23"/>
          <p:cNvSpPr/>
          <p:nvPr/>
        </p:nvSpPr>
        <p:spPr>
          <a:xfrm>
            <a:off x="5378269" y="1515513"/>
            <a:ext cx="3245882" cy="2514518"/>
          </a:xfrm>
          <a:prstGeom prst="roundRect">
            <a:avLst>
              <a:gd name="adj" fmla="val 7089"/>
            </a:avLst>
          </a:prstGeom>
          <a:solidFill>
            <a:srgbClr val="0070C0">
              <a:alpha val="10000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5933186" y="1636856"/>
            <a:ext cx="2432119" cy="2262700"/>
            <a:chOff x="5933186" y="1636856"/>
            <a:chExt cx="2432119" cy="2262700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6171219" y="3437891"/>
              <a:ext cx="20938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EMT correlator</a:t>
              </a:r>
              <a:endParaRPr kumimoji="1" lang="ja-JP" altLang="en-US" sz="2400" dirty="0" smtClean="0"/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3186" y="1636856"/>
              <a:ext cx="2432119" cy="1879491"/>
            </a:xfrm>
            <a:prstGeom prst="rect">
              <a:avLst/>
            </a:prstGeom>
          </p:spPr>
        </p:pic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637" y="1179240"/>
            <a:ext cx="1656641" cy="124163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86" y="2275942"/>
            <a:ext cx="2582122" cy="1935522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399815" y="2495811"/>
            <a:ext cx="2525485" cy="1938026"/>
            <a:chOff x="2477746" y="2449281"/>
            <a:chExt cx="2525485" cy="193802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7"/>
            <a:srcRect l="1122" r="50056"/>
            <a:stretch/>
          </p:blipFill>
          <p:spPr>
            <a:xfrm>
              <a:off x="2477746" y="2449281"/>
              <a:ext cx="2525485" cy="193802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645630" y="3428600"/>
              <a:ext cx="1329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chemeClr val="bg1"/>
                  </a:solidFill>
                </a:rPr>
                <a:t>2+1 QCD</a:t>
              </a:r>
              <a:endParaRPr kumimoji="1" lang="ja-JP" altLang="en-US" sz="24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" name="角丸四角形 2"/>
          <p:cNvSpPr/>
          <p:nvPr/>
        </p:nvSpPr>
        <p:spPr>
          <a:xfrm>
            <a:off x="5378269" y="4162697"/>
            <a:ext cx="3495765" cy="2621280"/>
          </a:xfrm>
          <a:prstGeom prst="roundRect">
            <a:avLst>
              <a:gd name="adj" fmla="val 5704"/>
            </a:avLst>
          </a:prstGeom>
          <a:solidFill>
            <a:schemeClr val="accent5">
              <a:lumMod val="40000"/>
              <a:lumOff val="60000"/>
              <a:alpha val="1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5543820" y="4300917"/>
            <a:ext cx="2881184" cy="2442340"/>
            <a:chOff x="5543820" y="4300917"/>
            <a:chExt cx="2881184" cy="2442340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 rotWithShape="1">
            <a:blip r:embed="rId8"/>
            <a:srcRect l="6158" b="50231"/>
            <a:stretch/>
          </p:blipFill>
          <p:spPr>
            <a:xfrm>
              <a:off x="5543820" y="4300917"/>
              <a:ext cx="2743373" cy="1980675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549730" y="6281592"/>
              <a:ext cx="2875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Line of Field b/w QQ</a:t>
              </a:r>
              <a:endParaRPr kumimoji="1" lang="ja-JP" altLang="en-US" sz="2400" b="1" dirty="0" smtClean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990870" y="6143104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—</a:t>
              </a:r>
              <a:endParaRPr kumimoji="1" lang="ja-JP" altLang="en-US" sz="2000" b="1" dirty="0" smtClean="0"/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4963" y="1230471"/>
            <a:ext cx="1650879" cy="123731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6240" y="3834369"/>
            <a:ext cx="1650880" cy="129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6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60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momentum conservation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73525" y="1190904"/>
            <a:ext cx="35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Iritani</a:t>
            </a:r>
            <a:r>
              <a:rPr kumimoji="1" lang="en-US" altLang="ja-JP" sz="2000" dirty="0" smtClean="0"/>
              <a:t>, MK, in prep.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4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7" y="2096018"/>
            <a:ext cx="4277904" cy="313051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1" y="1704152"/>
            <a:ext cx="1104900" cy="3069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=0&#10;\end{align*}&lt;/body&gt;&#10;  &lt;fcolor&gt;FFFFFFFF&lt;/fcolor&gt;&#10;  &lt;bcolor&gt;FF000000&lt;/bcolor&gt;&#10;  &lt;transparent&gt;True&lt;/transparent&gt;&#10;  &lt;resolution&gt;1800&lt;/resolution&gt;&#10;  &lt;imageh&gt;208&lt;/imageh&gt;&#10;  &lt;imagew&gt;148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13" y="5524693"/>
            <a:ext cx="2833460" cy="397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79067" y="6257506"/>
            <a:ext cx="457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de </a:t>
            </a:r>
            <a:r>
              <a:rPr lang="en-US" altLang="ja-JP" sz="2000" dirty="0" smtClean="0"/>
              <a:t>Vega, </a:t>
            </a:r>
            <a:r>
              <a:rPr lang="en-US" altLang="ja-JP" sz="2000" dirty="0" err="1" smtClean="0"/>
              <a:t>Schaposnik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PR</a:t>
            </a:r>
            <a:r>
              <a:rPr lang="en-US" altLang="ja-JP" sz="2000" b="1" dirty="0"/>
              <a:t>D14</a:t>
            </a:r>
            <a:r>
              <a:rPr lang="en-US" altLang="ja-JP" sz="2000" dirty="0"/>
              <a:t>, 1100 (1976).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06514" y="162084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33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ype-II</a:t>
            </a:r>
            <a:endParaRPr kumimoji="1" lang="ja-JP" altLang="en-US" sz="2800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7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Inconsistent with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lattice result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410936" y="4678955"/>
            <a:ext cx="5650229" cy="1149253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684649"/>
            <a:ext cx="3638250" cy="2822000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1481102" y="1882705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Flux Tube with Finite Length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27" y="1684649"/>
            <a:ext cx="3586777" cy="282200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kappa =0.2&#10;\end{align*}&lt;/body&gt;&#10;  &lt;fcolor&gt;FF000000&lt;/fcolor&gt;&#10;  &lt;bcolor&gt;FF000000&lt;/bcolor&gt;&#10;  &lt;transparent&gt;True&lt;/transparent&gt;&#10;  &lt;resolution&gt;1800&lt;/resolution&gt;&#10;  &lt;imageh&gt;167&lt;/imageh&gt;&#10;  &lt;imagew&gt;76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1946817"/>
            <a:ext cx="899397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55083" t="7629" r="7527" b="48242"/>
          <a:stretch/>
        </p:blipFill>
        <p:spPr>
          <a:xfrm>
            <a:off x="7202104" y="1217448"/>
            <a:ext cx="1941895" cy="1803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xi_B=0.17 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xi_\phi=0.59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9" name="テキスト ボックス 28"/>
          <p:cNvSpPr txBox="1"/>
          <p:nvPr/>
        </p:nvSpPr>
        <p:spPr>
          <a:xfrm>
            <a:off x="3221348" y="1098122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R=0.92 </a:t>
            </a:r>
            <a:r>
              <a:rPr kumimoji="1" lang="en-US" altLang="ja-JP" sz="3200" dirty="0" err="1" smtClean="0"/>
              <a:t>fm</a:t>
            </a:r>
            <a:endParaRPr kumimoji="1" lang="ja-JP" altLang="en-US" sz="3200" dirty="0" smtClean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383" y="4590161"/>
            <a:ext cx="2686330" cy="218394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74441" y="4765631"/>
            <a:ext cx="5430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Left:</a:t>
            </a:r>
            <a:r>
              <a:rPr lang="ja-JP" altLang="en-US" sz="2800" b="1" dirty="0"/>
              <a:t>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zz</a:t>
            </a:r>
            <a:r>
              <a:rPr lang="en-US" altLang="ja-JP" sz="2400" dirty="0" smtClean="0"/>
              <a:t>(0),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en-US" altLang="ja-JP" sz="2400" dirty="0" smtClean="0"/>
              <a:t>(0) reproduce lattice result</a:t>
            </a:r>
          </a:p>
          <a:p>
            <a:r>
              <a:rPr kumimoji="1" lang="en-US" altLang="ja-JP" sz="2800" b="1" dirty="0" smtClean="0"/>
              <a:t>Right: </a:t>
            </a:r>
            <a:r>
              <a:rPr lang="en-US" altLang="ja-JP" sz="2400" dirty="0" smtClean="0"/>
              <a:t>A parameter satisfying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ja-JP" altLang="en-US" sz="2400" dirty="0" smtClean="0"/>
              <a:t>≈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θθ</a:t>
            </a:r>
            <a:endParaRPr kumimoji="1" lang="ja-JP" altLang="en-US" sz="2400" baseline="-250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13989" y="5837412"/>
            <a:ext cx="4671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 parameter can reproduce </a:t>
            </a:r>
          </a:p>
          <a:p>
            <a:r>
              <a:rPr kumimoji="1" lang="en-US" altLang="ja-JP" sz="2800" dirty="0" smtClean="0"/>
              <a:t>lattice data </a:t>
            </a:r>
            <a:r>
              <a:rPr lang="en-US" altLang="ja-JP" sz="2800" dirty="0" smtClean="0"/>
              <a:t>at R=0.92fm.</a:t>
            </a:r>
            <a:endParaRPr kumimoji="1" lang="ja-JP" altLang="en-US" sz="2800" dirty="0" smtClean="0"/>
          </a:p>
        </p:txBody>
      </p:sp>
      <p:sp>
        <p:nvSpPr>
          <p:cNvPr id="37" name="角丸四角形 36"/>
          <p:cNvSpPr/>
          <p:nvPr/>
        </p:nvSpPr>
        <p:spPr>
          <a:xfrm>
            <a:off x="5240562" y="1886514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=0.6&#10;\end{align*}&lt;/body&gt;&#10;  &lt;fcolor&gt;FF000000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1946817"/>
            <a:ext cx="901736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xi_B=0.71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xi_\phi=0.84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8" name="右矢印 37"/>
          <p:cNvSpPr/>
          <p:nvPr/>
        </p:nvSpPr>
        <p:spPr>
          <a:xfrm>
            <a:off x="1049565" y="5870911"/>
            <a:ext cx="564424" cy="88710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8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843" y="3109138"/>
            <a:ext cx="2452994" cy="17764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 analysis of e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nergy-momentum tensor on the lattice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is now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available, and various 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stuides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are ongoing!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gradient flow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higher-order perturbative coefficients 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158" b="50231"/>
          <a:stretch/>
        </p:blipFill>
        <p:spPr>
          <a:xfrm>
            <a:off x="911089" y="3109138"/>
            <a:ext cx="2460477" cy="1776428"/>
          </a:xfrm>
          <a:prstGeom prst="rect">
            <a:avLst/>
          </a:prstGeom>
        </p:spPr>
      </p:pic>
      <p:graphicFrame>
        <p:nvGraphicFramePr>
          <p:cNvPr id="11" name="オブジェクト 10"/>
          <p:cNvGraphicFramePr>
            <a:graphicFrameLocks noChangeAspect="1"/>
          </p:cNvGraphicFramePr>
          <p:nvPr>
            <p:extLst/>
          </p:nvPr>
        </p:nvGraphicFramePr>
        <p:xfrm>
          <a:off x="6011700" y="3109138"/>
          <a:ext cx="2255464" cy="17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Acrobat Document" r:id="rId5" imgW="6278631" imgH="4945196" progId="AcroExch.Document.DC">
                  <p:embed/>
                </p:oleObj>
              </mc:Choice>
              <mc:Fallback>
                <p:oleObj name="Acrobat Document" r:id="rId5" imgW="6278631" imgH="4945196" progId="AcroExch.Document.DC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1700" y="3109138"/>
                        <a:ext cx="2255464" cy="177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867427" y="3425310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Pressure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Anisotropy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00901" y="3579198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Correlation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Functions</a:t>
            </a:r>
            <a:endParaRPr kumimoji="1" lang="ja-JP" altLang="en-US" sz="2400" b="1" dirty="0" smtClean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497" y="373308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Stress</a:t>
            </a:r>
            <a:endParaRPr kumimoji="1" lang="ja-JP" altLang="en-US" sz="2800" b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2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28650" y="1493055"/>
            <a:ext cx="7539990" cy="137471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24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with gradient flow</a:t>
            </a:r>
            <a:endParaRPr lang="en-US" altLang="ja-JP" sz="24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7267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04" y="3994696"/>
            <a:ext cx="4087729" cy="2947691"/>
          </a:xfrm>
          <a:prstGeom prst="rect">
            <a:avLst/>
          </a:prstGeom>
          <a:scene3d>
            <a:camera prst="perspectiveContrastingLeftFacing"/>
            <a:lightRig rig="freezing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 analysis of e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nergy-momentum tensor on the lattice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is now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available, and various 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stuides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are ongoing!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gradient flow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higher-order perturbative coefficients 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158" b="50231"/>
          <a:stretch/>
        </p:blipFill>
        <p:spPr>
          <a:xfrm>
            <a:off x="911089" y="3109138"/>
            <a:ext cx="2460477" cy="17764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7304" y="4980354"/>
            <a:ext cx="7428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So many future studies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Flux tube at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nonzero temperature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EMT distribution </a:t>
            </a:r>
            <a:r>
              <a:rPr lang="en-US" altLang="ja-JP" sz="28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inside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hadrons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viscosity /</a:t>
            </a:r>
            <a:r>
              <a:rPr lang="ja-JP" altLang="en-US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other operators / instantons / </a:t>
            </a:r>
            <a:r>
              <a:rPr lang="en-US" altLang="ja-JP" sz="24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full QCD</a:t>
            </a:r>
            <a:endParaRPr lang="en-US" altLang="ja-JP" sz="24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598148"/>
              </p:ext>
            </p:extLst>
          </p:nvPr>
        </p:nvGraphicFramePr>
        <p:xfrm>
          <a:off x="6011700" y="3109138"/>
          <a:ext cx="2255464" cy="17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Acrobat Document" r:id="rId5" imgW="6278631" imgH="4945196" progId="AcroExch.Document.DC">
                  <p:embed/>
                </p:oleObj>
              </mc:Choice>
              <mc:Fallback>
                <p:oleObj name="Acrobat Document" r:id="rId5" imgW="6278631" imgH="4945196" progId="AcroExch.Document.DC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1700" y="3109138"/>
                        <a:ext cx="2255464" cy="177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300901" y="3579198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Correlation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Functions</a:t>
            </a:r>
            <a:endParaRPr kumimoji="1" lang="ja-JP" altLang="en-US" sz="2400" b="1" dirty="0" smtClean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497" y="373308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Stress</a:t>
            </a:r>
            <a:endParaRPr kumimoji="1" lang="ja-JP" altLang="en-US" sz="2800" b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9843" y="3109138"/>
            <a:ext cx="2452994" cy="177642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867427" y="3425310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Pressure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Anisotropy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5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Shifted-boundary method: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Multi-level algorithm</a:t>
            </a:r>
            <a:endParaRPr kumimoji="1" lang="ja-JP" altLang="en-US" sz="28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2018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Meyer, 2007;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2018;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 smtClean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effective in reducing statistical error of correlator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37132" y="1089566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lang="en-US" altLang="ja-JP" sz="2000" dirty="0" smtClean="0"/>
              <a:t>, </a:t>
            </a:r>
          </a:p>
          <a:p>
            <a:r>
              <a:rPr lang="en-US" altLang="ja-JP" sz="2000" dirty="0" smtClean="0"/>
              <a:t>PR</a:t>
            </a:r>
            <a:r>
              <a:rPr lang="en-US" altLang="ja-JP" sz="2000" b="1" dirty="0" smtClean="0"/>
              <a:t>D94</a:t>
            </a:r>
            <a:r>
              <a:rPr lang="en-US" altLang="ja-JP" sz="2000" dirty="0" smtClean="0"/>
              <a:t>, 114512 (2016)</a:t>
            </a:r>
            <a:endParaRPr kumimoji="1" lang="ja-JP" altLang="en-US" sz="2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4127530" y="1408869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1563" y="1426065"/>
            <a:ext cx="42593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Expectation values of </a:t>
            </a:r>
            <a:r>
              <a:rPr kumimoji="1" lang="en-US" altLang="ja-JP" sz="2800" i="1" dirty="0" err="1" smtClean="0"/>
              <a:t>T</a:t>
            </a:r>
            <a:r>
              <a:rPr kumimoji="1" lang="en-US" altLang="ja-JP" sz="2800" baseline="-25000" dirty="0" err="1" smtClean="0">
                <a:latin typeface="Symbol" panose="05050102010706020507" pitchFamily="18" charset="2"/>
              </a:rPr>
              <a:t>mn</a:t>
            </a:r>
            <a:endParaRPr kumimoji="1" lang="en-US" altLang="ja-JP" sz="2800" baseline="-25000" dirty="0" smtClean="0">
              <a:latin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Parameters: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Scale from gradient flow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3884" y="3146746"/>
            <a:ext cx="3723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>
                <a:solidFill>
                  <a:srgbClr val="FFFF00"/>
                </a:solidFill>
              </a:rPr>
              <a:t>= </a:t>
            </a:r>
            <a:r>
              <a:rPr lang="en-US" altLang="ja-JP" sz="2400" dirty="0" smtClean="0">
                <a:solidFill>
                  <a:srgbClr val="FFFF00"/>
                </a:solidFill>
              </a:rPr>
              <a:t>12, 16, 20-24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aspect ratio 5.3&lt;N</a:t>
            </a:r>
            <a:r>
              <a:rPr lang="en-US" altLang="ja-JP" sz="2400" baseline="-25000" dirty="0" smtClean="0">
                <a:solidFill>
                  <a:srgbClr val="FFFF00"/>
                </a:solidFill>
              </a:rPr>
              <a:t>s</a:t>
            </a:r>
            <a:r>
              <a:rPr lang="en-US" altLang="ja-JP" sz="2400" dirty="0" smtClean="0">
                <a:solidFill>
                  <a:srgbClr val="FFFF00"/>
                </a:solidFill>
              </a:rPr>
              <a:t>/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&lt;8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1500~2000 configurations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1369" y="5620140"/>
            <a:ext cx="2496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</a:t>
            </a:r>
            <a:r>
              <a:rPr lang="en-US" altLang="ja-JP" sz="2000" dirty="0" smtClean="0"/>
              <a:t> 1503.06516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o a T_c ~{\rm and}~ a\Lambda_{\rm MS}&#10;\end{align*}&lt;/body&gt;&#10;  &lt;fcolor&gt;FFFFFFFF&lt;/fcolor&gt;&#10;  &lt;bcolor&gt;FFFFFFFF&lt;/bcolor&gt;&#10;  &lt;transparent&gt;True&lt;/transparent&gt;&#10;  &lt;resolution&gt;1800&lt;/resolution&gt;&#10;  &lt;imageh&gt;215&lt;/imageh&gt;&#10;  &lt;imagew&gt;183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74" y="5145026"/>
            <a:ext cx="2520212" cy="29609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884" y="1927711"/>
            <a:ext cx="3415873" cy="48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9022" y="1290082"/>
            <a:ext cx="8219031" cy="1666333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Fermion Propagator</a:t>
            </a:r>
            <a:endParaRPr kumimoji="1" lang="ja-JP" altLang="en-US" dirty="0"/>
          </a:p>
        </p:txBody>
      </p:sp>
      <p:sp>
        <p:nvSpPr>
          <p:cNvPr id="52" name="フローチャート: データ 51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rgbClr val="808DA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t=0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56" name="直線矢印コネクタ 55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58" name="フリーフォーム 57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乗算 60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乗算 61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乗算 62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乗算 63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69" name="直線矢印コネクタ 68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70" name="直線コネクタ 69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直線コネクタ 70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3" name="直線コネクタ 72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4" name="直線コネクタ 73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76" name="下矢印 75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下矢印 76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  <a:latin typeface="Calibri" panose="020F0502020204030204"/>
                <a:ea typeface="メイリオ" panose="020B0604030504040204" pitchFamily="50" charset="-128"/>
              </a:rPr>
              <a:t>gauge field</a:t>
            </a:r>
            <a:endParaRPr lang="ja-JP" altLang="en-US" dirty="0">
              <a:solidFill>
                <a:srgbClr val="00B0F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99"/>
                </a:solidFill>
                <a:latin typeface="Calibri" panose="020F0502020204030204"/>
                <a:ea typeface="メイリオ" panose="020B0604030504040204" pitchFamily="50" charset="-128"/>
              </a:rPr>
              <a:t>fermion field</a:t>
            </a:r>
            <a:endParaRPr lang="ja-JP" altLang="en-US" dirty="0">
              <a:solidFill>
                <a:srgbClr val="FF3399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Inverse propagator is needed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=2+1 QCD </a:t>
            </a:r>
            <a:r>
              <a:rPr lang="en-US" altLang="ja-JP" dirty="0" smtClean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</a:t>
            </a:r>
            <a:r>
              <a:rPr lang="en-US" altLang="ja-JP" sz="2400" dirty="0" smtClean="0"/>
              <a:t>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</a:t>
            </a:r>
            <a:r>
              <a:rPr lang="en-US" altLang="ja-JP" sz="2400" dirty="0" smtClean="0"/>
              <a:t>0.63 / almost physical </a:t>
            </a:r>
            <a:r>
              <a:rPr lang="en-US" altLang="ja-JP" sz="2400" dirty="0"/>
              <a:t>s </a:t>
            </a:r>
            <a:r>
              <a:rPr lang="en-US" altLang="ja-JP" sz="2400" dirty="0" smtClean="0"/>
              <a:t>quark mass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T=0: CP-PACS+JLQCD </a:t>
            </a:r>
            <a:r>
              <a:rPr lang="en-US" altLang="ja-JP" sz="2400" dirty="0"/>
              <a:t>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T&gt;0: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</a:t>
            </a:r>
            <a:r>
              <a:rPr lang="en-US" altLang="ja-JP" sz="2400" dirty="0" smtClean="0"/>
              <a:t>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</a:t>
            </a:r>
            <a:r>
              <a:rPr lang="en-US" altLang="ja-JP" sz="2400" dirty="0" smtClean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657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158385" y="4653935"/>
            <a:ext cx="4415246" cy="1860076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412414" y="1733620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Preparing Static QQ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76" y="3270202"/>
            <a:ext cx="4170593" cy="321048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634489" y="2370162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4" name="平行四辺形 3"/>
          <p:cNvSpPr/>
          <p:nvPr/>
        </p:nvSpPr>
        <p:spPr>
          <a:xfrm>
            <a:off x="628650" y="2840947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55017" y="1733620"/>
            <a:ext cx="4286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for spatial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Multi-hit for temporal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</a:t>
            </a:r>
            <a:r>
              <a:rPr kumimoji="1" lang="en-US" altLang="ja-JP" sz="2400" dirty="0" smtClean="0"/>
              <a:t>gradient flow for W(R,T)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7" y="2029567"/>
            <a:ext cx="256556" cy="231112"/>
          </a:xfrm>
          <a:prstGeom prst="rect">
            <a:avLst/>
          </a:prstGeom>
        </p:spPr>
      </p:pic>
      <p:sp>
        <p:nvSpPr>
          <p:cNvPr id="10" name="楕円 9"/>
          <p:cNvSpPr>
            <a:spLocks noChangeAspect="1"/>
          </p:cNvSpPr>
          <p:nvPr/>
        </p:nvSpPr>
        <p:spPr>
          <a:xfrm>
            <a:off x="1543811" y="311632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006380" y="311632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1633811" y="2781300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096380" y="2733719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688975" y="1329067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69" y="1850455"/>
            <a:ext cx="959908" cy="264583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V(R) = - \lim_{T\to\infty} \log \langle W(R,T) \rangle&#10;\end{align*}&lt;/body&gt;&#10;  &lt;fcolor&gt;FFFFFFFF&lt;/fcolor&gt;&#10;  &lt;bcolor&gt;FF000000&lt;/bcolor&gt;&#10;  &lt;transparent&gt;True&lt;/transparent&gt;&#10;  &lt;resolution&gt;1800&lt;/resolution&gt;&#10;  &lt;imageh&gt;351&lt;/imageh&gt;&#10;  &lt;imagew&gt;3156&lt;/imagew&gt;&#10;  &lt;scale&gt;50&lt;/scale&gt;&#10;  &lt;cursor&gt;7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9" y="4991736"/>
            <a:ext cx="3340100" cy="371475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>
          <a:xfrm>
            <a:off x="3465851" y="2370162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1664570" y="3905695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19" y="3648937"/>
            <a:ext cx="188383" cy="18309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30" y="2475607"/>
            <a:ext cx="178858" cy="17885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9" y="5609448"/>
            <a:ext cx="4103157" cy="623358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6527800" y="523240"/>
            <a:ext cx="279400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5" y="2990049"/>
            <a:ext cx="175683" cy="23389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03" y="2954066"/>
            <a:ext cx="175683" cy="269875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823581" y="4186850"/>
            <a:ext cx="1839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potential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at b=6.6</a:t>
            </a:r>
          </a:p>
          <a:p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(a=0.038 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kumimoji="1" lang="ja-JP" altLang="en-US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平行四辺形 45"/>
          <p:cNvSpPr/>
          <p:nvPr/>
        </p:nvSpPr>
        <p:spPr>
          <a:xfrm rot="5400000" flipV="1">
            <a:off x="5812586" y="2713517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平行四辺形 42"/>
          <p:cNvSpPr/>
          <p:nvPr/>
        </p:nvSpPr>
        <p:spPr>
          <a:xfrm>
            <a:off x="6762750" y="2728234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平行四辺形 44"/>
          <p:cNvSpPr/>
          <p:nvPr/>
        </p:nvSpPr>
        <p:spPr>
          <a:xfrm>
            <a:off x="5421623" y="2725466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5400000" flipV="1">
            <a:off x="6293271" y="318722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/>
        </p:nvSpPr>
        <p:spPr>
          <a:xfrm>
            <a:off x="5414160" y="2725466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6181268" y="30008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>
            <a:off x="7896398" y="3000848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6137571" y="3331049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20" y="3455259"/>
            <a:ext cx="188383" cy="183092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66" y="2780878"/>
            <a:ext cx="175683" cy="233892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74" y="2780878"/>
            <a:ext cx="175683" cy="269875"/>
          </a:xfrm>
          <a:prstGeom prst="rect">
            <a:avLst/>
          </a:prstGeom>
        </p:spPr>
      </p:pic>
      <p:cxnSp>
        <p:nvCxnSpPr>
          <p:cNvPr id="51" name="直線コネクタ 50"/>
          <p:cNvCxnSpPr>
            <a:stCxn id="34" idx="6"/>
            <a:endCxn id="35" idx="2"/>
          </p:cNvCxnSpPr>
          <p:nvPr/>
        </p:nvCxnSpPr>
        <p:spPr>
          <a:xfrm>
            <a:off x="6361268" y="3090848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平行四辺形 46"/>
          <p:cNvSpPr/>
          <p:nvPr/>
        </p:nvSpPr>
        <p:spPr>
          <a:xfrm rot="5400000" flipV="1">
            <a:off x="6293272" y="2234051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下矢印 51"/>
          <p:cNvSpPr/>
          <p:nvPr/>
        </p:nvSpPr>
        <p:spPr>
          <a:xfrm rot="1635065">
            <a:off x="7116126" y="2414569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53" name="楕円 52"/>
          <p:cNvSpPr>
            <a:spLocks noChangeAspect="1"/>
          </p:cNvSpPr>
          <p:nvPr/>
        </p:nvSpPr>
        <p:spPr>
          <a:xfrm>
            <a:off x="7061519" y="299689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925299" y="1949469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6053420" y="2315907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765074" y="2315907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6060822" y="1717658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1" y="1725372"/>
            <a:ext cx="206614" cy="18495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9" y="2143693"/>
            <a:ext cx="191618" cy="264933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54" y="1981038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8338909" y="2632167"/>
            <a:ext cx="515372" cy="53437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180744" y="2094048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6402819" y="2730590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9" name="平行四辺形 8"/>
          <p:cNvSpPr/>
          <p:nvPr/>
        </p:nvSpPr>
        <p:spPr>
          <a:xfrm>
            <a:off x="5396980" y="3201375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97" y="2389995"/>
            <a:ext cx="256556" cy="231112"/>
          </a:xfrm>
          <a:prstGeom prst="rect">
            <a:avLst/>
          </a:prstGeom>
        </p:spPr>
      </p:pic>
      <p:sp>
        <p:nvSpPr>
          <p:cNvPr id="11" name="楕円 10"/>
          <p:cNvSpPr>
            <a:spLocks noChangeAspect="1"/>
          </p:cNvSpPr>
          <p:nvPr/>
        </p:nvSpPr>
        <p:spPr>
          <a:xfrm>
            <a:off x="6312141" y="347675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7774710" y="3476757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402141" y="3141728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864710" y="3094147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492141" y="1576278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35" y="2097666"/>
            <a:ext cx="959908" cy="264583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8234181" y="2730590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432900" y="4266123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49" y="4009365"/>
            <a:ext cx="188383" cy="183092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46" y="2719139"/>
            <a:ext cx="393786" cy="393786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05" y="3350477"/>
            <a:ext cx="175683" cy="23389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3" y="3314494"/>
            <a:ext cx="175683" cy="26987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167890" y="1817371"/>
            <a:ext cx="2775257" cy="49853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283130" y="2160269"/>
            <a:ext cx="1663337" cy="2317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11" y="2374936"/>
            <a:ext cx="1091236" cy="149528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03322" y="1464207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=1.0</a:t>
            </a:r>
            <a:endParaRPr kumimoji="1" lang="ja-JP" alt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61852" y="2436171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=3.0</a:t>
            </a:r>
            <a:endParaRPr kumimoji="1" lang="ja-JP" altLang="en-US" sz="2400" dirty="0" smtClean="0">
              <a:solidFill>
                <a:srgbClr val="FF0000"/>
              </a:solidFill>
              <a:effectLst>
                <a:glow rad="101600">
                  <a:schemeClr val="tx1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51233" y="246379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=4.0</a:t>
            </a:r>
            <a:endParaRPr kumimoji="1" lang="ja-JP" altLang="en-US" sz="24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200428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219456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98528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35801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27686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96550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39221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04636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27692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99162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352297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881233"/>
            <a:ext cx="4057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393021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6017988"/>
            <a:ext cx="1749425" cy="5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6387" y="5010881"/>
            <a:ext cx="7760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Applications</a:t>
            </a:r>
          </a:p>
          <a:p>
            <a:r>
              <a:rPr lang="en-US" altLang="ja-JP" sz="2800" dirty="0" smtClean="0"/>
              <a:t>scale setting / topological charge / </a:t>
            </a:r>
            <a:r>
              <a:rPr lang="en-US" altLang="ja-JP" sz="2800" dirty="0"/>
              <a:t>running </a:t>
            </a:r>
            <a:r>
              <a:rPr lang="en-US" altLang="ja-JP" sz="2800" dirty="0" smtClean="0"/>
              <a:t>coupling</a:t>
            </a:r>
          </a:p>
          <a:p>
            <a:r>
              <a:rPr lang="en-US" altLang="ja-JP" sz="2800" dirty="0"/>
              <a:t>noise </a:t>
            </a:r>
            <a:r>
              <a:rPr lang="en-US" altLang="ja-JP" sz="2800" dirty="0" smtClean="0"/>
              <a:t>reduction </a:t>
            </a:r>
            <a:r>
              <a:rPr kumimoji="1" lang="en-US" altLang="ja-JP" sz="2800" dirty="0" smtClean="0"/>
              <a:t>/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defining operators </a:t>
            </a:r>
            <a:r>
              <a:rPr kumimoji="1" lang="en-US" altLang="ja-JP" sz="2800" dirty="0" smtClean="0"/>
              <a:t>/ …</a:t>
            </a:r>
            <a:endParaRPr kumimoji="1" lang="ja-JP" altLang="en-US" sz="28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9162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2088</Words>
  <Application>Microsoft Office PowerPoint</Application>
  <PresentationFormat>画面に合わせる (4:3)</PresentationFormat>
  <Paragraphs>592</Paragraphs>
  <Slides>70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70</vt:i4>
      </vt:variant>
    </vt:vector>
  </HeadingPairs>
  <TitlesOfParts>
    <vt:vector size="87" baseType="lpstr">
      <vt:lpstr>HGｺﾞｼｯｸM</vt:lpstr>
      <vt:lpstr>ＭＳ Ｐゴシック</vt:lpstr>
      <vt:lpstr>メイリオ</vt:lpstr>
      <vt:lpstr>游ゴシック</vt:lpstr>
      <vt:lpstr>游ゴシック Light</vt:lpstr>
      <vt:lpstr>Aharoni</vt:lpstr>
      <vt:lpstr>Andalus</vt:lpstr>
      <vt:lpstr>Arial</vt:lpstr>
      <vt:lpstr>Calibri</vt:lpstr>
      <vt:lpstr>Calibri Light</vt:lpstr>
      <vt:lpstr>Century</vt:lpstr>
      <vt:lpstr>Corbel</vt:lpstr>
      <vt:lpstr>Symbol</vt:lpstr>
      <vt:lpstr>Wingdings</vt:lpstr>
      <vt:lpstr>Office テーマ</vt:lpstr>
      <vt:lpstr>奥行</vt:lpstr>
      <vt:lpstr>Acrobat Document</vt:lpstr>
      <vt:lpstr>Gradient Flow and SU(3) Thermodynamics and some other topics</vt:lpstr>
      <vt:lpstr>PowerPoint プレゼンテーション</vt:lpstr>
      <vt:lpstr>PowerPoint プレゼンテーション</vt:lpstr>
      <vt:lpstr>PowerPoint プレゼンテーション</vt:lpstr>
      <vt:lpstr>Main Results of This Talk</vt:lpstr>
      <vt:lpstr>Contents</vt:lpstr>
      <vt:lpstr>Yang-Mills Gradient Flow</vt:lpstr>
      <vt:lpstr>Yang-Mills Gradient Flow</vt:lpstr>
      <vt:lpstr>Small Flow-Time Expansion</vt:lpstr>
      <vt:lpstr>Constructing EMT 1</vt:lpstr>
      <vt:lpstr>Constructing EMT 2</vt:lpstr>
      <vt:lpstr>Perturbative Coefficients</vt:lpstr>
      <vt:lpstr>Perturbative Coefficients</vt:lpstr>
      <vt:lpstr>Contents</vt:lpstr>
      <vt:lpstr>Thermodynamics of SU(3) YM</vt:lpstr>
      <vt:lpstr>t, a Dependence</vt:lpstr>
      <vt:lpstr>Double Extrapolation t0, a0</vt:lpstr>
      <vt:lpstr>Double Extrapolation</vt:lpstr>
      <vt:lpstr>Double Extrapolation</vt:lpstr>
      <vt:lpstr>Temperature Dependence</vt:lpstr>
      <vt:lpstr>Higher Order Coefficient: e+p</vt:lpstr>
      <vt:lpstr>Higher Order Coefficient: e-3p</vt:lpstr>
      <vt:lpstr>Effect of Higher-Order Coeffs.</vt:lpstr>
      <vt:lpstr>Gradient Flow for Fermions</vt:lpstr>
      <vt:lpstr>EMT in QCD</vt:lpstr>
      <vt:lpstr>2+1 QCD EoS from Gradient Flow</vt:lpstr>
      <vt:lpstr>Pressure anisotropy in finite system</vt:lpstr>
      <vt:lpstr>Two Special Cases with PBC</vt:lpstr>
      <vt:lpstr>Pressure Anisotropy</vt:lpstr>
      <vt:lpstr>Pressure Anisotropy</vt:lpstr>
      <vt:lpstr>Contents</vt:lpstr>
      <vt:lpstr>EMT Correlator: Motivation</vt:lpstr>
      <vt:lpstr>EMT Euclidean Correlator</vt:lpstr>
      <vt:lpstr>Fluctuation-Response Relations</vt:lpstr>
      <vt:lpstr>Contents</vt:lpstr>
      <vt:lpstr>Stress = Force per Unit Area</vt:lpstr>
      <vt:lpstr>Stress = Force per Unit Area</vt:lpstr>
      <vt:lpstr>Stress = Force per Unit Area</vt:lpstr>
      <vt:lpstr>Force</vt:lpstr>
      <vt:lpstr>Maxwell Stress (in Maxwell Theory)</vt:lpstr>
      <vt:lpstr>Maxwell Stress (in Maxwell Theory)</vt:lpstr>
      <vt:lpstr>Quark-Anti-quark system</vt:lpstr>
      <vt:lpstr>Stress Tensor in QQ System</vt:lpstr>
      <vt:lpstr>SU(3) YM vs Maxwell</vt:lpstr>
      <vt:lpstr>Lattice Setup</vt:lpstr>
      <vt:lpstr>Continuum Extrapolation at mid-point</vt:lpstr>
      <vt:lpstr>t0 Extrapolation at mid-point</vt:lpstr>
      <vt:lpstr>Stress Distribution on Mid-Plane</vt:lpstr>
      <vt:lpstr>Mid-Plane</vt:lpstr>
      <vt:lpstr>Mid-Plane</vt:lpstr>
      <vt:lpstr>Force</vt:lpstr>
      <vt:lpstr>Force</vt:lpstr>
      <vt:lpstr>Force</vt:lpstr>
      <vt:lpstr>Abelian-Higgs Model</vt:lpstr>
      <vt:lpstr>Stress Tensor in AH Model infinitely-long flux tube</vt:lpstr>
      <vt:lpstr>Stress Tensor in AH Model infinitely-long flux tube</vt:lpstr>
      <vt:lpstr>Stress Tensor in AH Model infinitely-long flux tube</vt:lpstr>
      <vt:lpstr>Flux Tube with Finite Length</vt:lpstr>
      <vt:lpstr>Summary</vt:lpstr>
      <vt:lpstr>Summary</vt:lpstr>
      <vt:lpstr>backup</vt:lpstr>
      <vt:lpstr>EMT on the Lattice: Conventional</vt:lpstr>
      <vt:lpstr>Gradient Flow Method</vt:lpstr>
      <vt:lpstr>Numerical Simulation</vt:lpstr>
      <vt:lpstr>Fermion Propagator</vt:lpstr>
      <vt:lpstr>Nf=2+1 QCD Thermodynamics</vt:lpstr>
      <vt:lpstr>Preparing Static QQ</vt:lpstr>
      <vt:lpstr>Ground State Saturation</vt:lpstr>
      <vt:lpstr>Ground State Saturation</vt:lpstr>
      <vt:lpstr>Abelian-Higgs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262</cp:revision>
  <dcterms:created xsi:type="dcterms:W3CDTF">2018-05-13T13:53:28Z</dcterms:created>
  <dcterms:modified xsi:type="dcterms:W3CDTF">2018-11-04T19:55:03Z</dcterms:modified>
</cp:coreProperties>
</file>