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56" r:id="rId4"/>
    <p:sldId id="316" r:id="rId5"/>
    <p:sldId id="309" r:id="rId6"/>
    <p:sldId id="302" r:id="rId7"/>
    <p:sldId id="260" r:id="rId8"/>
    <p:sldId id="261" r:id="rId9"/>
    <p:sldId id="262" r:id="rId10"/>
    <p:sldId id="310" r:id="rId11"/>
    <p:sldId id="265" r:id="rId12"/>
    <p:sldId id="264" r:id="rId13"/>
    <p:sldId id="323" r:id="rId14"/>
    <p:sldId id="267" r:id="rId15"/>
    <p:sldId id="313" r:id="rId16"/>
    <p:sldId id="315" r:id="rId17"/>
    <p:sldId id="268" r:id="rId18"/>
    <p:sldId id="335" r:id="rId19"/>
    <p:sldId id="270" r:id="rId20"/>
    <p:sldId id="271" r:id="rId21"/>
    <p:sldId id="279" r:id="rId22"/>
    <p:sldId id="352" r:id="rId23"/>
    <p:sldId id="359" r:id="rId24"/>
    <p:sldId id="324" r:id="rId25"/>
    <p:sldId id="325" r:id="rId26"/>
    <p:sldId id="274" r:id="rId27"/>
    <p:sldId id="275" r:id="rId28"/>
    <p:sldId id="285" r:id="rId29"/>
    <p:sldId id="303" r:id="rId30"/>
    <p:sldId id="276" r:id="rId31"/>
    <p:sldId id="356" r:id="rId32"/>
    <p:sldId id="360" r:id="rId33"/>
    <p:sldId id="345" r:id="rId34"/>
    <p:sldId id="330" r:id="rId35"/>
    <p:sldId id="362" r:id="rId36"/>
    <p:sldId id="297" r:id="rId37"/>
    <p:sldId id="346" r:id="rId38"/>
    <p:sldId id="357" r:id="rId39"/>
    <p:sldId id="347" r:id="rId40"/>
    <p:sldId id="348" r:id="rId41"/>
    <p:sldId id="327" r:id="rId42"/>
    <p:sldId id="331" r:id="rId43"/>
    <p:sldId id="298" r:id="rId44"/>
    <p:sldId id="353" r:id="rId45"/>
    <p:sldId id="328" r:id="rId46"/>
    <p:sldId id="363" r:id="rId47"/>
    <p:sldId id="281" r:id="rId48"/>
    <p:sldId id="364" r:id="rId49"/>
    <p:sldId id="304" r:id="rId50"/>
    <p:sldId id="284" r:id="rId51"/>
    <p:sldId id="286" r:id="rId52"/>
    <p:sldId id="287" r:id="rId53"/>
    <p:sldId id="305" r:id="rId54"/>
    <p:sldId id="337" r:id="rId55"/>
    <p:sldId id="336" r:id="rId56"/>
    <p:sldId id="288" r:id="rId57"/>
    <p:sldId id="342" r:id="rId58"/>
    <p:sldId id="343" r:id="rId59"/>
    <p:sldId id="295" r:id="rId60"/>
    <p:sldId id="333" r:id="rId61"/>
    <p:sldId id="354" r:id="rId62"/>
    <p:sldId id="350" r:id="rId63"/>
    <p:sldId id="308" r:id="rId64"/>
    <p:sldId id="334" r:id="rId65"/>
    <p:sldId id="320" r:id="rId66"/>
    <p:sldId id="319" r:id="rId67"/>
    <p:sldId id="273" r:id="rId68"/>
    <p:sldId id="338" r:id="rId69"/>
    <p:sldId id="361" r:id="rId70"/>
    <p:sldId id="278" r:id="rId71"/>
    <p:sldId id="365" r:id="rId72"/>
    <p:sldId id="339" r:id="rId73"/>
    <p:sldId id="340" r:id="rId74"/>
    <p:sldId id="290" r:id="rId7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0000"/>
    <a:srgbClr val="66CCFF"/>
    <a:srgbClr val="0000FF"/>
    <a:srgbClr val="FF6699"/>
    <a:srgbClr val="FFFF00"/>
    <a:srgbClr val="11465E"/>
    <a:srgbClr val="FF9999"/>
    <a:srgbClr val="FF99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7A82-2473-4ADD-9670-591F0AD38E6D}" type="datetimeFigureOut">
              <a:rPr kumimoji="1" lang="ja-JP" altLang="en-US" smtClean="0"/>
              <a:t>2018/11/28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2018/11/28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72.png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06.png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3.emf"/><Relationship Id="rId5" Type="http://schemas.openxmlformats.org/officeDocument/2006/relationships/image" Target="../media/image122.emf"/><Relationship Id="rId10" Type="http://schemas.openxmlformats.org/officeDocument/2006/relationships/image" Target="../media/image127.emf"/><Relationship Id="rId4" Type="http://schemas.openxmlformats.org/officeDocument/2006/relationships/image" Target="../media/image121.emf"/><Relationship Id="rId9" Type="http://schemas.openxmlformats.org/officeDocument/2006/relationships/image" Target="../media/image12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3" Type="http://schemas.openxmlformats.org/officeDocument/2006/relationships/image" Target="../media/image129.png"/><Relationship Id="rId7" Type="http://schemas.openxmlformats.org/officeDocument/2006/relationships/image" Target="../media/image133.emf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2.emf"/><Relationship Id="rId5" Type="http://schemas.openxmlformats.org/officeDocument/2006/relationships/image" Target="../media/image131.emf"/><Relationship Id="rId4" Type="http://schemas.openxmlformats.org/officeDocument/2006/relationships/image" Target="../media/image130.png"/><Relationship Id="rId9" Type="http://schemas.openxmlformats.org/officeDocument/2006/relationships/image" Target="../media/image1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7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47.emf"/><Relationship Id="rId7" Type="http://schemas.openxmlformats.org/officeDocument/2006/relationships/image" Target="../media/image144.png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3.png"/><Relationship Id="rId5" Type="http://schemas.openxmlformats.org/officeDocument/2006/relationships/image" Target="../media/image141.png"/><Relationship Id="rId10" Type="http://schemas.openxmlformats.org/officeDocument/2006/relationships/image" Target="../media/image98.png"/><Relationship Id="rId4" Type="http://schemas.openxmlformats.org/officeDocument/2006/relationships/image" Target="../media/image148.png"/><Relationship Id="rId9" Type="http://schemas.openxmlformats.org/officeDocument/2006/relationships/image" Target="../media/image9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9.emf"/><Relationship Id="rId4" Type="http://schemas.openxmlformats.org/officeDocument/2006/relationships/image" Target="../media/image14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50.png"/><Relationship Id="rId7" Type="http://schemas.openxmlformats.org/officeDocument/2006/relationships/image" Target="../media/image141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4.png"/><Relationship Id="rId11" Type="http://schemas.openxmlformats.org/officeDocument/2006/relationships/image" Target="../media/image156.png"/><Relationship Id="rId5" Type="http://schemas.openxmlformats.org/officeDocument/2006/relationships/image" Target="../media/image152.png"/><Relationship Id="rId10" Type="http://schemas.openxmlformats.org/officeDocument/2006/relationships/image" Target="../media/image155.png"/><Relationship Id="rId4" Type="http://schemas.openxmlformats.org/officeDocument/2006/relationships/image" Target="../media/image151.png"/><Relationship Id="rId9" Type="http://schemas.openxmlformats.org/officeDocument/2006/relationships/image" Target="../media/image15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7" Type="http://schemas.openxmlformats.org/officeDocument/2006/relationships/image" Target="../media/image161.emf"/><Relationship Id="rId2" Type="http://schemas.openxmlformats.org/officeDocument/2006/relationships/image" Target="../media/image15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3.png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emf"/><Relationship Id="rId7" Type="http://schemas.openxmlformats.org/officeDocument/2006/relationships/image" Target="../media/image162.emf"/><Relationship Id="rId2" Type="http://schemas.openxmlformats.org/officeDocument/2006/relationships/image" Target="../media/image15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7" Type="http://schemas.openxmlformats.org/officeDocument/2006/relationships/image" Target="../media/image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emf"/><Relationship Id="rId7" Type="http://schemas.openxmlformats.org/officeDocument/2006/relationships/image" Target="../media/image5.jpg"/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37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7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76.emf"/><Relationship Id="rId7" Type="http://schemas.openxmlformats.org/officeDocument/2006/relationships/image" Target="../media/image180.png"/><Relationship Id="rId2" Type="http://schemas.openxmlformats.org/officeDocument/2006/relationships/image" Target="../media/image175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4" Type="http://schemas.openxmlformats.org/officeDocument/2006/relationships/image" Target="../media/image17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1.png"/><Relationship Id="rId5" Type="http://schemas.openxmlformats.org/officeDocument/2006/relationships/image" Target="../media/image162.emf"/><Relationship Id="rId4" Type="http://schemas.openxmlformats.org/officeDocument/2006/relationships/image" Target="../media/image17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emf"/><Relationship Id="rId7" Type="http://schemas.openxmlformats.org/officeDocument/2006/relationships/image" Target="../media/image187.png"/><Relationship Id="rId2" Type="http://schemas.openxmlformats.org/officeDocument/2006/relationships/image" Target="../media/image18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7" Type="http://schemas.openxmlformats.org/officeDocument/2006/relationships/image" Target="../media/image116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5.png"/><Relationship Id="rId4" Type="http://schemas.openxmlformats.org/officeDocument/2006/relationships/image" Target="../media/image19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0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3" Type="http://schemas.openxmlformats.org/officeDocument/2006/relationships/image" Target="../media/image202.png"/><Relationship Id="rId7" Type="http://schemas.openxmlformats.org/officeDocument/2006/relationships/image" Target="../media/image205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4.png"/><Relationship Id="rId11" Type="http://schemas.openxmlformats.org/officeDocument/2006/relationships/image" Target="../media/image209.png"/><Relationship Id="rId5" Type="http://schemas.openxmlformats.org/officeDocument/2006/relationships/image" Target="../media/image203.png"/><Relationship Id="rId10" Type="http://schemas.openxmlformats.org/officeDocument/2006/relationships/image" Target="../media/image208.png"/><Relationship Id="rId4" Type="http://schemas.openxmlformats.org/officeDocument/2006/relationships/image" Target="../media/image75.png"/><Relationship Id="rId9" Type="http://schemas.openxmlformats.org/officeDocument/2006/relationships/image" Target="../media/image20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emf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140.png"/><Relationship Id="rId7" Type="http://schemas.openxmlformats.org/officeDocument/2006/relationships/image" Target="../media/image142.png"/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1.png"/><Relationship Id="rId5" Type="http://schemas.openxmlformats.org/officeDocument/2006/relationships/image" Target="../media/image211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141.png"/><Relationship Id="rId7" Type="http://schemas.openxmlformats.org/officeDocument/2006/relationships/image" Target="../media/image97.png"/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6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40.png"/><Relationship Id="rId7" Type="http://schemas.openxmlformats.org/officeDocument/2006/relationships/image" Target="../media/image143.png"/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3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-113219" y="422257"/>
            <a:ext cx="4681044" cy="6768000"/>
            <a:chOff x="184010" y="766359"/>
            <a:chExt cx="4379281" cy="6331698"/>
          </a:xfrm>
          <a:scene3d>
            <a:camera prst="perspectiveHeroicExtremeRightFacing" fov="6000000">
              <a:rot lat="151517" lon="20115621" rev="228828"/>
            </a:camera>
            <a:lightRig rig="balanced" dir="t"/>
          </a:scene3d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2"/>
            <a:srcRect l="6158" b="50231"/>
            <a:stretch/>
          </p:blipFill>
          <p:spPr>
            <a:xfrm>
              <a:off x="184010" y="766359"/>
              <a:ext cx="4379281" cy="3161777"/>
            </a:xfrm>
            <a:prstGeom prst="rect">
              <a:avLst/>
            </a:prstGeom>
            <a:sp3d prstMaterial="clear"/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2"/>
            <a:srcRect l="6191" t="49767" b="353"/>
            <a:stretch/>
          </p:blipFill>
          <p:spPr>
            <a:xfrm>
              <a:off x="184010" y="3928136"/>
              <a:ext cx="4379281" cy="3169921"/>
            </a:xfrm>
            <a:prstGeom prst="rect">
              <a:avLst/>
            </a:prstGeom>
            <a:sp3d prstMaterial="clear"/>
          </p:spPr>
        </p:pic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806441"/>
            <a:ext cx="6858000" cy="1194650"/>
          </a:xfrm>
        </p:spPr>
        <p:txBody>
          <a:bodyPr>
            <a:noAutofit/>
          </a:bodyPr>
          <a:lstStyle/>
          <a:p>
            <a:r>
              <a:rPr lang="ja-JP" altLang="en-US" sz="48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近接作用として理解する</a:t>
            </a:r>
            <a:r>
              <a:rPr lang="en-US" altLang="ja-JP" sz="48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/>
            </a:r>
            <a:br>
              <a:rPr lang="en-US" altLang="ja-JP" sz="48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ja-JP" altLang="en-US" sz="48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閉じ込め相互作用</a:t>
            </a:r>
            <a:endParaRPr kumimoji="1" lang="ja-JP" altLang="en-US" sz="36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4439040"/>
            <a:ext cx="6858000" cy="618523"/>
          </a:xfrm>
        </p:spPr>
        <p:txBody>
          <a:bodyPr>
            <a:noAutofit/>
          </a:bodyPr>
          <a:lstStyle/>
          <a:p>
            <a:r>
              <a:rPr lang="ja-JP" altLang="en-US" sz="3600" b="1" dirty="0" smtClean="0"/>
              <a:t>北沢 正清</a:t>
            </a:r>
            <a:endParaRPr kumimoji="1" lang="en-US" altLang="ja-JP" sz="3600" b="1" dirty="0" smtClean="0"/>
          </a:p>
          <a:p>
            <a:r>
              <a:rPr lang="en-US" altLang="ja-JP" sz="3200" dirty="0" smtClean="0"/>
              <a:t>(</a:t>
            </a:r>
            <a:r>
              <a:rPr lang="ja-JP" altLang="en-US" sz="3200" dirty="0" smtClean="0"/>
              <a:t>大阪</a:t>
            </a:r>
            <a:r>
              <a:rPr lang="ja-JP" altLang="en-US" sz="3200" dirty="0"/>
              <a:t>大学</a:t>
            </a:r>
            <a:r>
              <a:rPr lang="en-US" altLang="ja-JP" sz="3200" dirty="0" smtClean="0"/>
              <a:t>)</a:t>
            </a:r>
            <a:endParaRPr kumimoji="1" lang="en-US" altLang="ja-JP" sz="32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126237" y="168948"/>
            <a:ext cx="4910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ja-JP" altLang="en-US" dirty="0" smtClean="0">
                <a:solidFill>
                  <a:prstClr val="white"/>
                </a:solidFill>
                <a:latin typeface="+mj-lt"/>
                <a:ea typeface="游ゴシック Light" panose="020B0300000000000000" pitchFamily="50" charset="-128"/>
              </a:rPr>
              <a:t>広島大学素粒子論研究室セミナー　</a:t>
            </a:r>
            <a:r>
              <a:rPr lang="en-US" altLang="ja-JP" dirty="0" smtClean="0">
                <a:solidFill>
                  <a:prstClr val="white"/>
                </a:solidFill>
                <a:latin typeface="+mj-lt"/>
                <a:ea typeface="游ゴシック Light" panose="020B0300000000000000" pitchFamily="50" charset="-128"/>
              </a:rPr>
              <a:t>2018/11</a:t>
            </a:r>
            <a:r>
              <a:rPr lang="en-US" altLang="ja-JP" dirty="0">
                <a:solidFill>
                  <a:prstClr val="white"/>
                </a:solidFill>
                <a:latin typeface="+mj-lt"/>
                <a:ea typeface="游ゴシック Light" panose="020B0300000000000000" pitchFamily="50" charset="-128"/>
              </a:rPr>
              <a:t>/</a:t>
            </a:r>
            <a:r>
              <a:rPr lang="en-US" altLang="ja-JP" dirty="0" smtClean="0">
                <a:solidFill>
                  <a:prstClr val="white"/>
                </a:solidFill>
                <a:latin typeface="+mj-lt"/>
                <a:ea typeface="游ゴシック Light" panose="020B0300000000000000" pitchFamily="50" charset="-128"/>
              </a:rPr>
              <a:t>29</a:t>
            </a: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游ゴシック Light" panose="020B03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0297" y="5301999"/>
            <a:ext cx="83324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FlowQCD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 Collab.: </a:t>
            </a:r>
            <a:r>
              <a:rPr lang="en-US" altLang="ja-JP" sz="2000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Asakawa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</a:t>
            </a:r>
            <a:r>
              <a:rPr lang="en-US" altLang="ja-JP" sz="2000" dirty="0" err="1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Hatsuda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</a:t>
            </a:r>
            <a:r>
              <a:rPr lang="en-US" altLang="ja-JP" sz="2000" b="1" dirty="0" err="1" smtClean="0">
                <a:solidFill>
                  <a:srgbClr val="FFFF00"/>
                </a:solidFill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Iritani</a:t>
            </a:r>
            <a:r>
              <a:rPr lang="en-US" altLang="ja-JP" sz="2000" dirty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, </a:t>
            </a:r>
            <a:r>
              <a:rPr lang="en-US" altLang="ja-JP" sz="2000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Suzuki, </a:t>
            </a:r>
            <a:r>
              <a:rPr lang="en-US" altLang="ja-JP" sz="2000" b="1" dirty="0" err="1" smtClean="0">
                <a:solidFill>
                  <a:srgbClr val="FFFF00"/>
                </a:solidFill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Yanagihara</a:t>
            </a:r>
            <a:endParaRPr kumimoji="1" lang="en-US" altLang="ja-JP" sz="2000" dirty="0" smtClean="0">
              <a:effectLst>
                <a:glow rad="101600">
                  <a:schemeClr val="accent1">
                    <a:lumMod val="50000"/>
                    <a:alpha val="70000"/>
                  </a:schemeClr>
                </a:glow>
              </a:effectLst>
            </a:endParaRPr>
          </a:p>
          <a:p>
            <a:pPr algn="r"/>
            <a:r>
              <a:rPr kumimoji="1" lang="en-US" altLang="ja-JP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PLB, in press [arXiv:1803.05656</a:t>
            </a:r>
            <a:r>
              <a:rPr kumimoji="1" lang="en-US" altLang="ja-JP" dirty="0" smtClean="0">
                <a:effectLst>
                  <a:glow rad="101600">
                    <a:schemeClr val="accent1">
                      <a:lumMod val="50000"/>
                      <a:alpha val="70000"/>
                    </a:schemeClr>
                  </a:glow>
                </a:effectLst>
              </a:rPr>
              <a:t>]</a:t>
            </a:r>
            <a:endParaRPr kumimoji="1" lang="en-US" altLang="ja-JP" sz="2000" dirty="0" smtClean="0">
              <a:effectLst>
                <a:glow rad="101600">
                  <a:schemeClr val="accent1">
                    <a:lumMod val="50000"/>
                    <a:alpha val="7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SU(3) Yang-Mills</a:t>
            </a:r>
          </a:p>
          <a:p>
            <a:pPr algn="ctr"/>
            <a:r>
              <a:rPr lang="en-US" altLang="ja-JP" sz="2400" dirty="0" smtClean="0"/>
              <a:t>(quantum)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Maxwell</a:t>
            </a:r>
          </a:p>
          <a:p>
            <a:pPr algn="ctr"/>
            <a:r>
              <a:rPr lang="en-US" altLang="ja-JP" sz="2400" dirty="0" smtClean="0"/>
              <a:t>(classical)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Propagation of the force is clearly different </a:t>
            </a:r>
          </a:p>
          <a:p>
            <a:pPr algn="ctr"/>
            <a:r>
              <a:rPr kumimoji="1" lang="en-US" altLang="ja-JP" sz="2400" dirty="0" smtClean="0"/>
              <a:t>in YM and Maxwell theories! 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3793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5913071" y="2605874"/>
            <a:ext cx="2708421" cy="2101298"/>
            <a:chOff x="5913071" y="1926589"/>
            <a:chExt cx="2708421" cy="2101298"/>
          </a:xfrm>
        </p:grpSpPr>
        <p:sp>
          <p:nvSpPr>
            <p:cNvPr id="27" name="テキスト ボックス 26"/>
            <p:cNvSpPr txBox="1"/>
            <p:nvPr/>
          </p:nvSpPr>
          <p:spPr>
            <a:xfrm>
              <a:off x="6876705" y="3566222"/>
              <a:ext cx="9236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C000"/>
                  </a:solidFill>
                </a:rPr>
                <a:t>stress</a:t>
              </a:r>
              <a:endParaRPr kumimoji="1" lang="ja-JP" altLang="en-US" sz="2400" dirty="0">
                <a:solidFill>
                  <a:srgbClr val="FFC000"/>
                </a:solidFill>
              </a:endParaRPr>
            </a:p>
          </p:txBody>
        </p:sp>
        <p:sp>
          <p:nvSpPr>
            <p:cNvPr id="28" name="角丸四角形 27"/>
            <p:cNvSpPr/>
            <p:nvPr/>
          </p:nvSpPr>
          <p:spPr>
            <a:xfrm rot="16200000" flipV="1">
              <a:off x="6402209" y="1437451"/>
              <a:ext cx="1730146" cy="2708421"/>
            </a:xfrm>
            <a:prstGeom prst="roundRect">
              <a:avLst>
                <a:gd name="adj" fmla="val 8613"/>
              </a:avLst>
            </a:prstGeom>
            <a:solidFill>
              <a:srgbClr val="FF9900">
                <a:alpha val="9804"/>
              </a:srgbClr>
            </a:solidFill>
            <a:ln w="190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08" y="3596657"/>
            <a:ext cx="1495595" cy="8951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05" y="2052854"/>
            <a:ext cx="1988788" cy="197614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begin{bmatrix}&#10;T_{00} &amp;amp; T_{01} &amp;amp; T_{02} &amp;amp; T_{03} \\&#10;T_{10} &amp;amp; T_{11} &amp;amp; T_{12} &amp;amp; T_{13} \\&#10;T_{20} &amp;amp; T_{21} &amp;amp; T_{22} &amp;amp; T_{23} \\&#10;T_{30} &amp;amp; T_{31} &amp;amp; T_{32} &amp;amp; T_{33} \\&#10;\end{bmatrix}&#10;\end{align*}&lt;/body&gt;&#10;  &lt;fcolor&gt;FFFFFFFF&lt;/fcolor&gt;&#10;  &lt;bcolor&gt;FFFFFFFF&lt;/bcolor&gt;&#10;  &lt;transparent&gt;True&lt;/transparent&gt;&#10;  &lt;resolution&gt;1800&lt;/resolution&gt;&#10;  &lt;imageh&gt;1495&lt;/imageh&gt;&#10;  &lt;imagew&gt;2344&lt;/imagew&gt;&#10;  &lt;scale&gt;50&lt;/scale&gt;&#10;  &lt;cursor&gt;1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97" y="1957500"/>
            <a:ext cx="3812059" cy="2431325"/>
          </a:xfrm>
          <a:prstGeom prst="rect">
            <a:avLst/>
          </a:prstGeom>
          <a:effectLst>
            <a:glow rad="254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" name="グループ化 3"/>
          <p:cNvGrpSpPr/>
          <p:nvPr/>
        </p:nvGrpSpPr>
        <p:grpSpPr>
          <a:xfrm>
            <a:off x="4985365" y="1566018"/>
            <a:ext cx="1078466" cy="960770"/>
            <a:chOff x="4985365" y="886733"/>
            <a:chExt cx="1078466" cy="960770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5022584" y="886733"/>
              <a:ext cx="10412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FF00"/>
                  </a:solidFill>
                </a:rPr>
                <a:t>energy</a:t>
              </a:r>
              <a:endParaRPr kumimoji="1" lang="ja-JP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1" name="角丸四角形 10"/>
            <p:cNvSpPr/>
            <p:nvPr/>
          </p:nvSpPr>
          <p:spPr>
            <a:xfrm rot="16200000" flipV="1">
              <a:off x="5076657" y="1272295"/>
              <a:ext cx="483916" cy="666499"/>
            </a:xfrm>
            <a:prstGeom prst="roundRect">
              <a:avLst/>
            </a:prstGeom>
            <a:solidFill>
              <a:srgbClr val="FFFF00">
                <a:alpha val="10196"/>
              </a:srgbClr>
            </a:solidFill>
            <a:ln w="1905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5913071" y="1566018"/>
            <a:ext cx="2708420" cy="960768"/>
            <a:chOff x="5913071" y="886733"/>
            <a:chExt cx="2708420" cy="960768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6815126" y="886733"/>
              <a:ext cx="16946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7C80"/>
                  </a:solidFill>
                </a:rPr>
                <a:t>momentum</a:t>
              </a:r>
              <a:endParaRPr kumimoji="1" lang="ja-JP" altLang="en-US" sz="2400" dirty="0">
                <a:solidFill>
                  <a:srgbClr val="FF7C80"/>
                </a:solidFill>
              </a:endParaRPr>
            </a:p>
          </p:txBody>
        </p:sp>
        <p:sp>
          <p:nvSpPr>
            <p:cNvPr id="12" name="角丸四角形 11"/>
            <p:cNvSpPr/>
            <p:nvPr/>
          </p:nvSpPr>
          <p:spPr>
            <a:xfrm rot="16200000" flipV="1">
              <a:off x="7022181" y="248192"/>
              <a:ext cx="490199" cy="2708420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5802350" y="2941393"/>
            <a:ext cx="2959734" cy="842856"/>
            <a:chOff x="5802350" y="2262108"/>
            <a:chExt cx="2959734" cy="842856"/>
          </a:xfrm>
        </p:grpSpPr>
        <p:sp>
          <p:nvSpPr>
            <p:cNvPr id="9" name="テキスト ボックス 8"/>
            <p:cNvSpPr txBox="1"/>
            <p:nvPr/>
          </p:nvSpPr>
          <p:spPr>
            <a:xfrm rot="1810013">
              <a:off x="7146716" y="2262108"/>
              <a:ext cx="1263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66CCFF"/>
                  </a:solidFill>
                  <a:effectLst>
                    <a:glow rad="101600">
                      <a:schemeClr val="bg1">
                        <a:alpha val="40000"/>
                      </a:schemeClr>
                    </a:glow>
                  </a:effectLst>
                </a:rPr>
                <a:t>pressure</a:t>
              </a:r>
              <a:endParaRPr kumimoji="1" lang="ja-JP" altLang="en-US" sz="2400" dirty="0">
                <a:solidFill>
                  <a:srgbClr val="66CCFF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 rot="7265078">
              <a:off x="6996002" y="1338883"/>
              <a:ext cx="572429" cy="2959734"/>
            </a:xfrm>
            <a:prstGeom prst="roundRect">
              <a:avLst>
                <a:gd name="adj" fmla="val 27987"/>
              </a:avLst>
            </a:prstGeom>
            <a:solidFill>
              <a:srgbClr val="00B0F0">
                <a:alpha val="10000"/>
              </a:srgbClr>
            </a:solidFill>
            <a:ln w="19050">
              <a:solidFill>
                <a:schemeClr val="tx2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テキスト ボックス 1"/>
          <p:cNvSpPr txBox="1"/>
          <p:nvPr/>
        </p:nvSpPr>
        <p:spPr>
          <a:xfrm>
            <a:off x="1153653" y="109961"/>
            <a:ext cx="6866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/>
              <a:t>Energy-Momentum Tensor</a:t>
            </a:r>
            <a:endParaRPr kumimoji="1" lang="ja-JP" altLang="en-US" sz="4800" dirty="0"/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=&#10;\end{align*}&lt;/body&gt;&#10;  &lt;fcolor&gt;FFFFFFFF&lt;/fcolor&gt;&#10;  &lt;bcolor&gt;FFFFFFFF&lt;/bcolor&gt;&#10;  &lt;transparent&gt;True&lt;/transparent&gt;&#10;  &lt;resolution&gt;1800&lt;/resolution&gt;&#10;  &lt;imageh&gt;60&lt;/imageh&gt;&#10;  &lt;imagew&gt;16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553" y="2991110"/>
            <a:ext cx="779154" cy="28333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672013" y="5407025"/>
            <a:ext cx="782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All</a:t>
            </a:r>
            <a:r>
              <a:rPr kumimoji="1" lang="en-US" altLang="ja-JP" sz="2800" dirty="0" smtClean="0"/>
              <a:t> components are important physical observables!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9904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28" y="3029469"/>
            <a:ext cx="2150972" cy="207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F_{\mu\nu}=&#10;\end{align*}&lt;/body&gt;&#10;  &lt;fcolor&gt;FFFFFFFF&lt;/fcolor&gt;&#10;  &lt;bcolor&gt;FFFFFFFF&lt;/bcolor&gt;&#10;  &lt;transparent&gt;True&lt;/transparent&gt;&#10;  &lt;resolution&gt;1800&lt;/resolution&gt;&#10;  &lt;imageh&gt;244&lt;/imageh&gt;&#10;  &lt;imagew&gt;645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46" y="4360673"/>
            <a:ext cx="846735" cy="320315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_{\mu\nu} = F_{\mu\rho}F_{\nu\rho} - \frac14 \delta_{\mu\nu} FF&#10;\end{align*}&lt;/body&gt;&#10;  &lt;fcolor&gt;FFFFFFFF&lt;/fcolor&gt;&#10;  &lt;bcolor&gt;FFFFFFFF&lt;/bcolor&gt;&#10;  &lt;transparent&gt;True&lt;/transparent&gt;&#10;  &lt;resolution&gt;1800&lt;/resolution&gt;&#10;  &lt;imageh&gt;505&lt;/imageh&gt;&#10;  &lt;imagew&gt;2727&lt;/imagew&gt;&#10;  &lt;scale&gt;50&lt;/scale&gt;&#10;  &lt;cursor&gt;8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133" y="3166082"/>
            <a:ext cx="3368490" cy="623794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967707" y="4141133"/>
            <a:ext cx="678730" cy="68815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>
            <a:off x="7561596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7646437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6972070" y="4438077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82866" y="4418178"/>
            <a:ext cx="84841" cy="13668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乗算記号 18"/>
          <p:cNvSpPr/>
          <p:nvPr/>
        </p:nvSpPr>
        <p:spPr>
          <a:xfrm>
            <a:off x="5024239" y="2378776"/>
            <a:ext cx="3374796" cy="3210759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198684" y="1889696"/>
            <a:ext cx="7287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Definition of the operator is nontrivial </a:t>
            </a:r>
          </a:p>
          <a:p>
            <a:r>
              <a:rPr kumimoji="1" lang="en-US" altLang="ja-JP" sz="2400" dirty="0" smtClean="0"/>
              <a:t>because of the explicit breaking of Lorentz symmetry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41942" y="1937004"/>
            <a:ext cx="10342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1942" y="5280336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Font typeface="+mj-ea"/>
              <a:buAutoNum type="circleNumDbPlain" startAt="2"/>
            </a:pPr>
            <a:r>
              <a:rPr kumimoji="1" lang="en-US" altLang="ja-JP" sz="5400" dirty="0" smtClean="0"/>
              <a:t> </a:t>
            </a:r>
            <a:endParaRPr kumimoji="1" lang="ja-JP" altLang="en-US" sz="5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98684" y="5218927"/>
            <a:ext cx="6719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Its measurement is extremely noisy</a:t>
            </a:r>
          </a:p>
          <a:p>
            <a:r>
              <a:rPr kumimoji="1" lang="en-US" altLang="ja-JP" sz="2400" dirty="0" smtClean="0"/>
              <a:t>due to high dimensionality and etc.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504435" y="3263153"/>
            <a:ext cx="54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ex:</a:t>
            </a:r>
            <a:endParaRPr kumimoji="1" lang="ja-JP" altLang="en-US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453141" y="170260"/>
            <a:ext cx="48730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: nontrivial observable </a:t>
            </a:r>
          </a:p>
          <a:p>
            <a:r>
              <a:rPr lang="en-US" altLang="ja-JP" sz="4000" dirty="0" smtClean="0"/>
              <a:t>   on </a:t>
            </a:r>
            <a:r>
              <a:rPr lang="en-US" altLang="ja-JP" sz="4000" dirty="0"/>
              <a:t>the </a:t>
            </a:r>
            <a:r>
              <a:rPr lang="en-US" altLang="ja-JP" sz="4000" dirty="0" smtClean="0"/>
              <a:t>lattice</a:t>
            </a:r>
            <a:endParaRPr kumimoji="1" lang="ja-JP" altLang="en-US" sz="4000" dirty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91" y="374124"/>
            <a:ext cx="1849621" cy="1243270"/>
          </a:xfrm>
          <a:prstGeom prst="rect">
            <a:avLst/>
          </a:prstGeom>
          <a:effectLst>
            <a:glow rad="101600">
              <a:schemeClr val="accent2">
                <a:lumMod val="60000"/>
                <a:lumOff val="40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47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154577" y="286328"/>
            <a:ext cx="4248000" cy="3024000"/>
            <a:chOff x="154577" y="286328"/>
            <a:chExt cx="4248000" cy="3024000"/>
          </a:xfrm>
        </p:grpSpPr>
        <p:sp>
          <p:nvSpPr>
            <p:cNvPr id="15" name="角丸四角形 14"/>
            <p:cNvSpPr/>
            <p:nvPr/>
          </p:nvSpPr>
          <p:spPr>
            <a:xfrm>
              <a:off x="154577" y="286328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09"/>
            <a:stretch/>
          </p:blipFill>
          <p:spPr bwMode="auto">
            <a:xfrm>
              <a:off x="2139097" y="1723918"/>
              <a:ext cx="2057721" cy="1476504"/>
            </a:xfrm>
            <a:prstGeom prst="rect">
              <a:avLst/>
            </a:prstGeom>
            <a:noFill/>
            <a:ln>
              <a:noFill/>
            </a:ln>
            <a:effectLst>
              <a:softEdge rad="31750"/>
            </a:effectLst>
            <a:scene3d>
              <a:camera prst="perspectiveLeft" fov="7200000">
                <a:rot lat="21300000" lon="1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354185" y="479486"/>
              <a:ext cx="34916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Thermodynamics</a:t>
              </a:r>
              <a:endParaRPr kumimoji="1" lang="ja-JP" altLang="en-US" sz="3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357776" y="1142116"/>
              <a:ext cx="30837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direct measurement </a:t>
              </a:r>
              <a:r>
                <a:rPr lang="en-US" altLang="ja-JP" sz="2400" dirty="0" smtClean="0">
                  <a:solidFill>
                    <a:srgbClr val="FF0000"/>
                  </a:solidFill>
                </a:rPr>
                <a:t>of</a:t>
              </a:r>
              <a:r>
                <a:rPr kumimoji="1" lang="en-US" altLang="ja-JP" sz="2400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kumimoji="1" lang="en-US" altLang="ja-JP" sz="2400" dirty="0" smtClean="0">
                  <a:solidFill>
                    <a:srgbClr val="FF0000"/>
                  </a:solidFill>
                </a:rPr>
                <a:t>expectation values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langle T_{00} \rangle,&#10;\langle T_{ii} \rangle&#10;\end{align*}&lt;/body&gt;&#10;  &lt;fcolor&gt;FFFF0000&lt;/fcolor&gt;&#10;  &lt;bcolor&gt;FFFFFFFF&lt;/bcolor&gt;&#10;  &lt;transparent&gt;True&lt;/transparent&gt;&#10;  &lt;resolution&gt;1800&lt;/resolution&gt;&#10;  &lt;imageh&gt;249&lt;/imageh&gt;&#10;  &lt;imagew&gt;1097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741" y="2136930"/>
              <a:ext cx="1776317" cy="403193"/>
            </a:xfrm>
            <a:prstGeom prst="rect">
              <a:avLst/>
            </a:prstGeom>
          </p:spPr>
        </p:pic>
      </p:grpSp>
      <p:grpSp>
        <p:nvGrpSpPr>
          <p:cNvPr id="20" name="グループ化 19"/>
          <p:cNvGrpSpPr/>
          <p:nvPr/>
        </p:nvGrpSpPr>
        <p:grpSpPr>
          <a:xfrm>
            <a:off x="4681092" y="3557754"/>
            <a:ext cx="4248000" cy="3024000"/>
            <a:chOff x="4681092" y="3557754"/>
            <a:chExt cx="4248000" cy="3024000"/>
          </a:xfrm>
        </p:grpSpPr>
        <p:sp>
          <p:nvSpPr>
            <p:cNvPr id="21" name="角丸四角形 20"/>
            <p:cNvSpPr/>
            <p:nvPr/>
          </p:nvSpPr>
          <p:spPr>
            <a:xfrm>
              <a:off x="4681092" y="3557754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111211" y="5767139"/>
              <a:ext cx="3613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Vacuum Structure</a:t>
              </a:r>
              <a:endParaRPr kumimoji="1" lang="ja-JP" altLang="en-US" sz="36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770220" y="5066358"/>
              <a:ext cx="3954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chemeClr val="bg1"/>
                  </a:solidFill>
                </a:rPr>
                <a:t>vacuum configuration</a:t>
              </a:r>
            </a:p>
            <a:p>
              <a:pPr marL="342900" indent="-342900" algn="r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mixed state on 1</a:t>
              </a:r>
              <a:r>
                <a:rPr lang="en-US" altLang="ja-JP" sz="2400" baseline="30000" dirty="0" smtClean="0">
                  <a:solidFill>
                    <a:schemeClr val="bg1"/>
                  </a:solidFill>
                </a:rPr>
                <a:t>st</a:t>
              </a:r>
              <a:r>
                <a:rPr lang="en-US" altLang="ja-JP" sz="2400" dirty="0" smtClean="0">
                  <a:solidFill>
                    <a:schemeClr val="bg1"/>
                  </a:solidFill>
                </a:rPr>
                <a:t> transition</a:t>
              </a:r>
              <a:endParaRPr kumimoji="1" lang="ja-JP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グループ化 23"/>
            <p:cNvGrpSpPr/>
            <p:nvPr/>
          </p:nvGrpSpPr>
          <p:grpSpPr>
            <a:xfrm rot="21415799">
              <a:off x="6852332" y="3629692"/>
              <a:ext cx="1632622" cy="1576507"/>
              <a:chOff x="6816472" y="3674517"/>
              <a:chExt cx="1632622" cy="1576507"/>
            </a:xfrm>
          </p:grpSpPr>
          <p:sp>
            <p:nvSpPr>
              <p:cNvPr id="25" name="フリーフォーム 24"/>
              <p:cNvSpPr/>
              <p:nvPr/>
            </p:nvSpPr>
            <p:spPr>
              <a:xfrm>
                <a:off x="6852654" y="3731986"/>
                <a:ext cx="1004210" cy="1458267"/>
              </a:xfrm>
              <a:custGeom>
                <a:avLst/>
                <a:gdLst>
                  <a:gd name="connsiteX0" fmla="*/ 26894 w 811870"/>
                  <a:gd name="connsiteY0" fmla="*/ 1445461 h 1469838"/>
                  <a:gd name="connsiteX1" fmla="*/ 699247 w 811870"/>
                  <a:gd name="connsiteY1" fmla="*/ 1418567 h 1469838"/>
                  <a:gd name="connsiteX2" fmla="*/ 770965 w 811870"/>
                  <a:gd name="connsiteY2" fmla="*/ 988261 h 1469838"/>
                  <a:gd name="connsiteX3" fmla="*/ 510988 w 811870"/>
                  <a:gd name="connsiteY3" fmla="*/ 737249 h 1469838"/>
                  <a:gd name="connsiteX4" fmla="*/ 528918 w 811870"/>
                  <a:gd name="connsiteY4" fmla="*/ 414520 h 1469838"/>
                  <a:gd name="connsiteX5" fmla="*/ 806824 w 811870"/>
                  <a:gd name="connsiteY5" fmla="*/ 217296 h 1469838"/>
                  <a:gd name="connsiteX6" fmla="*/ 690282 w 811870"/>
                  <a:gd name="connsiteY6" fmla="*/ 38002 h 1469838"/>
                  <a:gd name="connsiteX7" fmla="*/ 466165 w 811870"/>
                  <a:gd name="connsiteY7" fmla="*/ 46967 h 1469838"/>
                  <a:gd name="connsiteX8" fmla="*/ 0 w 811870"/>
                  <a:gd name="connsiteY8" fmla="*/ 531061 h 1469838"/>
                  <a:gd name="connsiteX0" fmla="*/ 26894 w 811870"/>
                  <a:gd name="connsiteY0" fmla="*/ 1445461 h 1461408"/>
                  <a:gd name="connsiteX1" fmla="*/ 699247 w 811870"/>
                  <a:gd name="connsiteY1" fmla="*/ 1418567 h 1461408"/>
                  <a:gd name="connsiteX2" fmla="*/ 770965 w 811870"/>
                  <a:gd name="connsiteY2" fmla="*/ 988261 h 1461408"/>
                  <a:gd name="connsiteX3" fmla="*/ 510988 w 811870"/>
                  <a:gd name="connsiteY3" fmla="*/ 737249 h 1461408"/>
                  <a:gd name="connsiteX4" fmla="*/ 528918 w 811870"/>
                  <a:gd name="connsiteY4" fmla="*/ 414520 h 1461408"/>
                  <a:gd name="connsiteX5" fmla="*/ 806824 w 811870"/>
                  <a:gd name="connsiteY5" fmla="*/ 217296 h 1461408"/>
                  <a:gd name="connsiteX6" fmla="*/ 690282 w 811870"/>
                  <a:gd name="connsiteY6" fmla="*/ 38002 h 1461408"/>
                  <a:gd name="connsiteX7" fmla="*/ 466165 w 811870"/>
                  <a:gd name="connsiteY7" fmla="*/ 46967 h 1461408"/>
                  <a:gd name="connsiteX8" fmla="*/ 0 w 811870"/>
                  <a:gd name="connsiteY8" fmla="*/ 531061 h 1461408"/>
                  <a:gd name="connsiteX0" fmla="*/ 26894 w 846189"/>
                  <a:gd name="connsiteY0" fmla="*/ 1445461 h 1449193"/>
                  <a:gd name="connsiteX1" fmla="*/ 699247 w 846189"/>
                  <a:gd name="connsiteY1" fmla="*/ 1418567 h 1449193"/>
                  <a:gd name="connsiteX2" fmla="*/ 770965 w 846189"/>
                  <a:gd name="connsiteY2" fmla="*/ 988261 h 1449193"/>
                  <a:gd name="connsiteX3" fmla="*/ 510988 w 846189"/>
                  <a:gd name="connsiteY3" fmla="*/ 737249 h 1449193"/>
                  <a:gd name="connsiteX4" fmla="*/ 528918 w 846189"/>
                  <a:gd name="connsiteY4" fmla="*/ 414520 h 1449193"/>
                  <a:gd name="connsiteX5" fmla="*/ 806824 w 846189"/>
                  <a:gd name="connsiteY5" fmla="*/ 217296 h 1449193"/>
                  <a:gd name="connsiteX6" fmla="*/ 690282 w 846189"/>
                  <a:gd name="connsiteY6" fmla="*/ 38002 h 1449193"/>
                  <a:gd name="connsiteX7" fmla="*/ 466165 w 846189"/>
                  <a:gd name="connsiteY7" fmla="*/ 46967 h 1449193"/>
                  <a:gd name="connsiteX8" fmla="*/ 0 w 846189"/>
                  <a:gd name="connsiteY8" fmla="*/ 531061 h 1449193"/>
                  <a:gd name="connsiteX0" fmla="*/ 26894 w 815772"/>
                  <a:gd name="connsiteY0" fmla="*/ 1445461 h 1473209"/>
                  <a:gd name="connsiteX1" fmla="*/ 699247 w 815772"/>
                  <a:gd name="connsiteY1" fmla="*/ 1418567 h 1473209"/>
                  <a:gd name="connsiteX2" fmla="*/ 770965 w 815772"/>
                  <a:gd name="connsiteY2" fmla="*/ 988261 h 1473209"/>
                  <a:gd name="connsiteX3" fmla="*/ 510988 w 815772"/>
                  <a:gd name="connsiteY3" fmla="*/ 737249 h 1473209"/>
                  <a:gd name="connsiteX4" fmla="*/ 528918 w 815772"/>
                  <a:gd name="connsiteY4" fmla="*/ 414520 h 1473209"/>
                  <a:gd name="connsiteX5" fmla="*/ 806824 w 815772"/>
                  <a:gd name="connsiteY5" fmla="*/ 217296 h 1473209"/>
                  <a:gd name="connsiteX6" fmla="*/ 690282 w 815772"/>
                  <a:gd name="connsiteY6" fmla="*/ 38002 h 1473209"/>
                  <a:gd name="connsiteX7" fmla="*/ 466165 w 815772"/>
                  <a:gd name="connsiteY7" fmla="*/ 46967 h 1473209"/>
                  <a:gd name="connsiteX8" fmla="*/ 0 w 815772"/>
                  <a:gd name="connsiteY8" fmla="*/ 531061 h 1473209"/>
                  <a:gd name="connsiteX0" fmla="*/ 26894 w 825280"/>
                  <a:gd name="connsiteY0" fmla="*/ 1445461 h 1446908"/>
                  <a:gd name="connsiteX1" fmla="*/ 715150 w 825280"/>
                  <a:gd name="connsiteY1" fmla="*/ 1358932 h 1446908"/>
                  <a:gd name="connsiteX2" fmla="*/ 770965 w 825280"/>
                  <a:gd name="connsiteY2" fmla="*/ 988261 h 1446908"/>
                  <a:gd name="connsiteX3" fmla="*/ 510988 w 825280"/>
                  <a:gd name="connsiteY3" fmla="*/ 737249 h 1446908"/>
                  <a:gd name="connsiteX4" fmla="*/ 528918 w 825280"/>
                  <a:gd name="connsiteY4" fmla="*/ 414520 h 1446908"/>
                  <a:gd name="connsiteX5" fmla="*/ 806824 w 825280"/>
                  <a:gd name="connsiteY5" fmla="*/ 217296 h 1446908"/>
                  <a:gd name="connsiteX6" fmla="*/ 690282 w 825280"/>
                  <a:gd name="connsiteY6" fmla="*/ 38002 h 1446908"/>
                  <a:gd name="connsiteX7" fmla="*/ 466165 w 825280"/>
                  <a:gd name="connsiteY7" fmla="*/ 46967 h 1446908"/>
                  <a:gd name="connsiteX8" fmla="*/ 0 w 825280"/>
                  <a:gd name="connsiteY8" fmla="*/ 531061 h 1446908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33257 h 1434704"/>
                  <a:gd name="connsiteX1" fmla="*/ 715150 w 825280"/>
                  <a:gd name="connsiteY1" fmla="*/ 1346728 h 1434704"/>
                  <a:gd name="connsiteX2" fmla="*/ 770965 w 825280"/>
                  <a:gd name="connsiteY2" fmla="*/ 976057 h 1434704"/>
                  <a:gd name="connsiteX3" fmla="*/ 510988 w 825280"/>
                  <a:gd name="connsiteY3" fmla="*/ 725045 h 1434704"/>
                  <a:gd name="connsiteX4" fmla="*/ 528918 w 825280"/>
                  <a:gd name="connsiteY4" fmla="*/ 402316 h 1434704"/>
                  <a:gd name="connsiteX5" fmla="*/ 806824 w 825280"/>
                  <a:gd name="connsiteY5" fmla="*/ 205092 h 1434704"/>
                  <a:gd name="connsiteX6" fmla="*/ 690282 w 825280"/>
                  <a:gd name="connsiteY6" fmla="*/ 25798 h 1434704"/>
                  <a:gd name="connsiteX7" fmla="*/ 482068 w 825280"/>
                  <a:gd name="connsiteY7" fmla="*/ 54642 h 1434704"/>
                  <a:gd name="connsiteX8" fmla="*/ 0 w 825280"/>
                  <a:gd name="connsiteY8" fmla="*/ 518857 h 1434704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413678 h 1415125"/>
                  <a:gd name="connsiteX1" fmla="*/ 715150 w 825280"/>
                  <a:gd name="connsiteY1" fmla="*/ 1327149 h 1415125"/>
                  <a:gd name="connsiteX2" fmla="*/ 770965 w 825280"/>
                  <a:gd name="connsiteY2" fmla="*/ 956478 h 1415125"/>
                  <a:gd name="connsiteX3" fmla="*/ 510988 w 825280"/>
                  <a:gd name="connsiteY3" fmla="*/ 705466 h 1415125"/>
                  <a:gd name="connsiteX4" fmla="*/ 528918 w 825280"/>
                  <a:gd name="connsiteY4" fmla="*/ 382737 h 1415125"/>
                  <a:gd name="connsiteX5" fmla="*/ 806824 w 825280"/>
                  <a:gd name="connsiteY5" fmla="*/ 185513 h 1415125"/>
                  <a:gd name="connsiteX6" fmla="*/ 690282 w 825280"/>
                  <a:gd name="connsiteY6" fmla="*/ 6219 h 1415125"/>
                  <a:gd name="connsiteX7" fmla="*/ 482068 w 825280"/>
                  <a:gd name="connsiteY7" fmla="*/ 35063 h 1415125"/>
                  <a:gd name="connsiteX8" fmla="*/ 0 w 825280"/>
                  <a:gd name="connsiteY8" fmla="*/ 499278 h 1415125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5280"/>
                  <a:gd name="connsiteY0" fmla="*/ 1378615 h 1380062"/>
                  <a:gd name="connsiteX1" fmla="*/ 715150 w 825280"/>
                  <a:gd name="connsiteY1" fmla="*/ 1292086 h 1380062"/>
                  <a:gd name="connsiteX2" fmla="*/ 770965 w 825280"/>
                  <a:gd name="connsiteY2" fmla="*/ 921415 h 1380062"/>
                  <a:gd name="connsiteX3" fmla="*/ 510988 w 825280"/>
                  <a:gd name="connsiteY3" fmla="*/ 670403 h 1380062"/>
                  <a:gd name="connsiteX4" fmla="*/ 528918 w 825280"/>
                  <a:gd name="connsiteY4" fmla="*/ 347674 h 1380062"/>
                  <a:gd name="connsiteX5" fmla="*/ 806824 w 825280"/>
                  <a:gd name="connsiteY5" fmla="*/ 150450 h 1380062"/>
                  <a:gd name="connsiteX6" fmla="*/ 749917 w 825280"/>
                  <a:gd name="connsiteY6" fmla="*/ 26815 h 1380062"/>
                  <a:gd name="connsiteX7" fmla="*/ 482068 w 825280"/>
                  <a:gd name="connsiteY7" fmla="*/ 0 h 1380062"/>
                  <a:gd name="connsiteX8" fmla="*/ 0 w 825280"/>
                  <a:gd name="connsiteY8" fmla="*/ 464215 h 1380062"/>
                  <a:gd name="connsiteX0" fmla="*/ 26894 w 821158"/>
                  <a:gd name="connsiteY0" fmla="*/ 1378615 h 1417089"/>
                  <a:gd name="connsiteX1" fmla="*/ 671417 w 821158"/>
                  <a:gd name="connsiteY1" fmla="*/ 1367623 h 1417089"/>
                  <a:gd name="connsiteX2" fmla="*/ 770965 w 821158"/>
                  <a:gd name="connsiteY2" fmla="*/ 921415 h 1417089"/>
                  <a:gd name="connsiteX3" fmla="*/ 510988 w 821158"/>
                  <a:gd name="connsiteY3" fmla="*/ 670403 h 1417089"/>
                  <a:gd name="connsiteX4" fmla="*/ 528918 w 821158"/>
                  <a:gd name="connsiteY4" fmla="*/ 347674 h 1417089"/>
                  <a:gd name="connsiteX5" fmla="*/ 806824 w 821158"/>
                  <a:gd name="connsiteY5" fmla="*/ 150450 h 1417089"/>
                  <a:gd name="connsiteX6" fmla="*/ 749917 w 821158"/>
                  <a:gd name="connsiteY6" fmla="*/ 26815 h 1417089"/>
                  <a:gd name="connsiteX7" fmla="*/ 482068 w 821158"/>
                  <a:gd name="connsiteY7" fmla="*/ 0 h 1417089"/>
                  <a:gd name="connsiteX8" fmla="*/ 0 w 821158"/>
                  <a:gd name="connsiteY8" fmla="*/ 464215 h 1417089"/>
                  <a:gd name="connsiteX0" fmla="*/ 26894 w 821158"/>
                  <a:gd name="connsiteY0" fmla="*/ 1378615 h 1378733"/>
                  <a:gd name="connsiteX1" fmla="*/ 671417 w 821158"/>
                  <a:gd name="connsiteY1" fmla="*/ 1367623 h 1378733"/>
                  <a:gd name="connsiteX2" fmla="*/ 770965 w 821158"/>
                  <a:gd name="connsiteY2" fmla="*/ 921415 h 1378733"/>
                  <a:gd name="connsiteX3" fmla="*/ 510988 w 821158"/>
                  <a:gd name="connsiteY3" fmla="*/ 670403 h 1378733"/>
                  <a:gd name="connsiteX4" fmla="*/ 528918 w 821158"/>
                  <a:gd name="connsiteY4" fmla="*/ 347674 h 1378733"/>
                  <a:gd name="connsiteX5" fmla="*/ 806824 w 821158"/>
                  <a:gd name="connsiteY5" fmla="*/ 150450 h 1378733"/>
                  <a:gd name="connsiteX6" fmla="*/ 749917 w 821158"/>
                  <a:gd name="connsiteY6" fmla="*/ 26815 h 1378733"/>
                  <a:gd name="connsiteX7" fmla="*/ 482068 w 821158"/>
                  <a:gd name="connsiteY7" fmla="*/ 0 h 1378733"/>
                  <a:gd name="connsiteX8" fmla="*/ 0 w 821158"/>
                  <a:gd name="connsiteY8" fmla="*/ 464215 h 1378733"/>
                  <a:gd name="connsiteX0" fmla="*/ 0 w 830045"/>
                  <a:gd name="connsiteY0" fmla="*/ 1378615 h 1378733"/>
                  <a:gd name="connsiteX1" fmla="*/ 680304 w 830045"/>
                  <a:gd name="connsiteY1" fmla="*/ 1367623 h 1378733"/>
                  <a:gd name="connsiteX2" fmla="*/ 779852 w 830045"/>
                  <a:gd name="connsiteY2" fmla="*/ 921415 h 1378733"/>
                  <a:gd name="connsiteX3" fmla="*/ 519875 w 830045"/>
                  <a:gd name="connsiteY3" fmla="*/ 670403 h 1378733"/>
                  <a:gd name="connsiteX4" fmla="*/ 537805 w 830045"/>
                  <a:gd name="connsiteY4" fmla="*/ 347674 h 1378733"/>
                  <a:gd name="connsiteX5" fmla="*/ 815711 w 830045"/>
                  <a:gd name="connsiteY5" fmla="*/ 150450 h 1378733"/>
                  <a:gd name="connsiteX6" fmla="*/ 758804 w 830045"/>
                  <a:gd name="connsiteY6" fmla="*/ 26815 h 1378733"/>
                  <a:gd name="connsiteX7" fmla="*/ 490955 w 830045"/>
                  <a:gd name="connsiteY7" fmla="*/ 0 h 1378733"/>
                  <a:gd name="connsiteX8" fmla="*/ 8887 w 830045"/>
                  <a:gd name="connsiteY8" fmla="*/ 464215 h 1378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0045" h="1378733">
                    <a:moveTo>
                      <a:pt x="0" y="1378615"/>
                    </a:moveTo>
                    <a:cubicBezTo>
                      <a:pt x="305975" y="1379414"/>
                      <a:pt x="448951" y="1376237"/>
                      <a:pt x="680304" y="1367623"/>
                    </a:cubicBezTo>
                    <a:cubicBezTo>
                      <a:pt x="863950" y="1263593"/>
                      <a:pt x="806590" y="1037618"/>
                      <a:pt x="779852" y="921415"/>
                    </a:cubicBezTo>
                    <a:cubicBezTo>
                      <a:pt x="753114" y="805212"/>
                      <a:pt x="560216" y="766026"/>
                      <a:pt x="519875" y="670403"/>
                    </a:cubicBezTo>
                    <a:cubicBezTo>
                      <a:pt x="479534" y="574780"/>
                      <a:pt x="488499" y="434333"/>
                      <a:pt x="537805" y="347674"/>
                    </a:cubicBezTo>
                    <a:cubicBezTo>
                      <a:pt x="587111" y="261015"/>
                      <a:pt x="778878" y="203926"/>
                      <a:pt x="815711" y="150450"/>
                    </a:cubicBezTo>
                    <a:cubicBezTo>
                      <a:pt x="852544" y="96974"/>
                      <a:pt x="812930" y="51890"/>
                      <a:pt x="758804" y="26815"/>
                    </a:cubicBezTo>
                    <a:cubicBezTo>
                      <a:pt x="704678" y="1740"/>
                      <a:pt x="633832" y="5289"/>
                      <a:pt x="490955" y="0"/>
                    </a:cubicBezTo>
                    <a:cubicBezTo>
                      <a:pt x="391811" y="86151"/>
                      <a:pt x="184446" y="263256"/>
                      <a:pt x="8887" y="464215"/>
                    </a:cubicBezTo>
                  </a:path>
                </a:pathLst>
              </a:custGeom>
              <a:solidFill>
                <a:srgbClr val="0070C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 25"/>
              <p:cNvSpPr/>
              <p:nvPr/>
            </p:nvSpPr>
            <p:spPr>
              <a:xfrm>
                <a:off x="7311224" y="3731985"/>
                <a:ext cx="1065475" cy="1458267"/>
              </a:xfrm>
              <a:custGeom>
                <a:avLst/>
                <a:gdLst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39234"/>
                  <a:gd name="connsiteX1" fmla="*/ 477842 w 974799"/>
                  <a:gd name="connsiteY1" fmla="*/ 1398912 h 1439234"/>
                  <a:gd name="connsiteX2" fmla="*/ 143888 w 974799"/>
                  <a:gd name="connsiteY2" fmla="*/ 1383010 h 1439234"/>
                  <a:gd name="connsiteX3" fmla="*/ 294962 w 974799"/>
                  <a:gd name="connsiteY3" fmla="*/ 1116641 h 1439234"/>
                  <a:gd name="connsiteX4" fmla="*/ 84253 w 974799"/>
                  <a:gd name="connsiteY4" fmla="*/ 770759 h 1439234"/>
                  <a:gd name="connsiteX5" fmla="*/ 12691 w 974799"/>
                  <a:gd name="connsiteY5" fmla="*/ 389097 h 1439234"/>
                  <a:gd name="connsiteX6" fmla="*/ 326768 w 974799"/>
                  <a:gd name="connsiteY6" fmla="*/ 154533 h 1439234"/>
                  <a:gd name="connsiteX7" fmla="*/ 223401 w 974799"/>
                  <a:gd name="connsiteY7" fmla="*/ 11410 h 1439234"/>
                  <a:gd name="connsiteX8" fmla="*/ 962872 w 974799"/>
                  <a:gd name="connsiteY8" fmla="*/ 19361 h 1439234"/>
                  <a:gd name="connsiteX0" fmla="*/ 974799 w 974799"/>
                  <a:gd name="connsiteY0" fmla="*/ 933761 h 1407600"/>
                  <a:gd name="connsiteX1" fmla="*/ 477842 w 974799"/>
                  <a:gd name="connsiteY1" fmla="*/ 1398912 h 1407600"/>
                  <a:gd name="connsiteX2" fmla="*/ 143888 w 974799"/>
                  <a:gd name="connsiteY2" fmla="*/ 1383010 h 1407600"/>
                  <a:gd name="connsiteX3" fmla="*/ 294962 w 974799"/>
                  <a:gd name="connsiteY3" fmla="*/ 1116641 h 1407600"/>
                  <a:gd name="connsiteX4" fmla="*/ 84253 w 974799"/>
                  <a:gd name="connsiteY4" fmla="*/ 770759 h 1407600"/>
                  <a:gd name="connsiteX5" fmla="*/ 12691 w 974799"/>
                  <a:gd name="connsiteY5" fmla="*/ 389097 h 1407600"/>
                  <a:gd name="connsiteX6" fmla="*/ 326768 w 974799"/>
                  <a:gd name="connsiteY6" fmla="*/ 154533 h 1407600"/>
                  <a:gd name="connsiteX7" fmla="*/ 223401 w 974799"/>
                  <a:gd name="connsiteY7" fmla="*/ 11410 h 1407600"/>
                  <a:gd name="connsiteX8" fmla="*/ 962872 w 974799"/>
                  <a:gd name="connsiteY8" fmla="*/ 19361 h 1407600"/>
                  <a:gd name="connsiteX0" fmla="*/ 974799 w 974799"/>
                  <a:gd name="connsiteY0" fmla="*/ 933761 h 1398912"/>
                  <a:gd name="connsiteX1" fmla="*/ 477842 w 974799"/>
                  <a:gd name="connsiteY1" fmla="*/ 1398912 h 1398912"/>
                  <a:gd name="connsiteX2" fmla="*/ 131961 w 974799"/>
                  <a:gd name="connsiteY2" fmla="*/ 1359156 h 1398912"/>
                  <a:gd name="connsiteX3" fmla="*/ 294962 w 974799"/>
                  <a:gd name="connsiteY3" fmla="*/ 1116641 h 1398912"/>
                  <a:gd name="connsiteX4" fmla="*/ 84253 w 974799"/>
                  <a:gd name="connsiteY4" fmla="*/ 770759 h 1398912"/>
                  <a:gd name="connsiteX5" fmla="*/ 12691 w 974799"/>
                  <a:gd name="connsiteY5" fmla="*/ 389097 h 1398912"/>
                  <a:gd name="connsiteX6" fmla="*/ 326768 w 974799"/>
                  <a:gd name="connsiteY6" fmla="*/ 154533 h 1398912"/>
                  <a:gd name="connsiteX7" fmla="*/ 223401 w 974799"/>
                  <a:gd name="connsiteY7" fmla="*/ 11410 h 1398912"/>
                  <a:gd name="connsiteX8" fmla="*/ 962872 w 974799"/>
                  <a:gd name="connsiteY8" fmla="*/ 19361 h 1398912"/>
                  <a:gd name="connsiteX0" fmla="*/ 974874 w 974874"/>
                  <a:gd name="connsiteY0" fmla="*/ 933761 h 1398912"/>
                  <a:gd name="connsiteX1" fmla="*/ 477917 w 974874"/>
                  <a:gd name="connsiteY1" fmla="*/ 1398912 h 1398912"/>
                  <a:gd name="connsiteX2" fmla="*/ 132036 w 974874"/>
                  <a:gd name="connsiteY2" fmla="*/ 1359156 h 1398912"/>
                  <a:gd name="connsiteX3" fmla="*/ 299013 w 974874"/>
                  <a:gd name="connsiteY3" fmla="*/ 1120616 h 1398912"/>
                  <a:gd name="connsiteX4" fmla="*/ 84328 w 974874"/>
                  <a:gd name="connsiteY4" fmla="*/ 770759 h 1398912"/>
                  <a:gd name="connsiteX5" fmla="*/ 12766 w 974874"/>
                  <a:gd name="connsiteY5" fmla="*/ 389097 h 1398912"/>
                  <a:gd name="connsiteX6" fmla="*/ 326843 w 974874"/>
                  <a:gd name="connsiteY6" fmla="*/ 154533 h 1398912"/>
                  <a:gd name="connsiteX7" fmla="*/ 223476 w 974874"/>
                  <a:gd name="connsiteY7" fmla="*/ 11410 h 1398912"/>
                  <a:gd name="connsiteX8" fmla="*/ 962947 w 974874"/>
                  <a:gd name="connsiteY8" fmla="*/ 19361 h 1398912"/>
                  <a:gd name="connsiteX0" fmla="*/ 972956 w 972956"/>
                  <a:gd name="connsiteY0" fmla="*/ 933761 h 1398912"/>
                  <a:gd name="connsiteX1" fmla="*/ 475999 w 972956"/>
                  <a:gd name="connsiteY1" fmla="*/ 1398912 h 1398912"/>
                  <a:gd name="connsiteX2" fmla="*/ 130118 w 972956"/>
                  <a:gd name="connsiteY2" fmla="*/ 1359156 h 1398912"/>
                  <a:gd name="connsiteX3" fmla="*/ 297095 w 972956"/>
                  <a:gd name="connsiteY3" fmla="*/ 1120616 h 1398912"/>
                  <a:gd name="connsiteX4" fmla="*/ 181801 w 972956"/>
                  <a:gd name="connsiteY4" fmla="*/ 874126 h 1398912"/>
                  <a:gd name="connsiteX5" fmla="*/ 82410 w 972956"/>
                  <a:gd name="connsiteY5" fmla="*/ 770759 h 1398912"/>
                  <a:gd name="connsiteX6" fmla="*/ 10848 w 972956"/>
                  <a:gd name="connsiteY6" fmla="*/ 389097 h 1398912"/>
                  <a:gd name="connsiteX7" fmla="*/ 324925 w 972956"/>
                  <a:gd name="connsiteY7" fmla="*/ 154533 h 1398912"/>
                  <a:gd name="connsiteX8" fmla="*/ 221558 w 972956"/>
                  <a:gd name="connsiteY8" fmla="*/ 11410 h 1398912"/>
                  <a:gd name="connsiteX9" fmla="*/ 961029 w 972956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321130 w 996991"/>
                  <a:gd name="connsiteY3" fmla="*/ 1120616 h 1398912"/>
                  <a:gd name="connsiteX4" fmla="*/ 205836 w 996991"/>
                  <a:gd name="connsiteY4" fmla="*/ 874126 h 1398912"/>
                  <a:gd name="connsiteX5" fmla="*/ 26932 w 996991"/>
                  <a:gd name="connsiteY5" fmla="*/ 675343 h 1398912"/>
                  <a:gd name="connsiteX6" fmla="*/ 34883 w 996991"/>
                  <a:gd name="connsiteY6" fmla="*/ 389097 h 1398912"/>
                  <a:gd name="connsiteX7" fmla="*/ 348960 w 996991"/>
                  <a:gd name="connsiteY7" fmla="*/ 154533 h 1398912"/>
                  <a:gd name="connsiteX8" fmla="*/ 245593 w 996991"/>
                  <a:gd name="connsiteY8" fmla="*/ 11410 h 1398912"/>
                  <a:gd name="connsiteX9" fmla="*/ 985064 w 996991"/>
                  <a:gd name="connsiteY9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321130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6991 w 996991"/>
                  <a:gd name="connsiteY0" fmla="*/ 933761 h 1398912"/>
                  <a:gd name="connsiteX1" fmla="*/ 500034 w 996991"/>
                  <a:gd name="connsiteY1" fmla="*/ 1398912 h 1398912"/>
                  <a:gd name="connsiteX2" fmla="*/ 154153 w 996991"/>
                  <a:gd name="connsiteY2" fmla="*/ 1359156 h 1398912"/>
                  <a:gd name="connsiteX3" fmla="*/ 249569 w 996991"/>
                  <a:gd name="connsiteY3" fmla="*/ 1307472 h 1398912"/>
                  <a:gd name="connsiteX4" fmla="*/ 297276 w 996991"/>
                  <a:gd name="connsiteY4" fmla="*/ 1120616 h 1398912"/>
                  <a:gd name="connsiteX5" fmla="*/ 205836 w 996991"/>
                  <a:gd name="connsiteY5" fmla="*/ 874126 h 1398912"/>
                  <a:gd name="connsiteX6" fmla="*/ 26932 w 996991"/>
                  <a:gd name="connsiteY6" fmla="*/ 675343 h 1398912"/>
                  <a:gd name="connsiteX7" fmla="*/ 34883 w 996991"/>
                  <a:gd name="connsiteY7" fmla="*/ 389097 h 1398912"/>
                  <a:gd name="connsiteX8" fmla="*/ 348960 w 996991"/>
                  <a:gd name="connsiteY8" fmla="*/ 154533 h 1398912"/>
                  <a:gd name="connsiteX9" fmla="*/ 245593 w 996991"/>
                  <a:gd name="connsiteY9" fmla="*/ 11410 h 1398912"/>
                  <a:gd name="connsiteX10" fmla="*/ 985064 w 996991"/>
                  <a:gd name="connsiteY10" fmla="*/ 19361 h 1398912"/>
                  <a:gd name="connsiteX0" fmla="*/ 992189 w 992189"/>
                  <a:gd name="connsiteY0" fmla="*/ 935225 h 1400376"/>
                  <a:gd name="connsiteX1" fmla="*/ 495232 w 992189"/>
                  <a:gd name="connsiteY1" fmla="*/ 1400376 h 1400376"/>
                  <a:gd name="connsiteX2" fmla="*/ 149351 w 992189"/>
                  <a:gd name="connsiteY2" fmla="*/ 1360620 h 1400376"/>
                  <a:gd name="connsiteX3" fmla="*/ 244767 w 992189"/>
                  <a:gd name="connsiteY3" fmla="*/ 1308936 h 1400376"/>
                  <a:gd name="connsiteX4" fmla="*/ 292474 w 992189"/>
                  <a:gd name="connsiteY4" fmla="*/ 1122080 h 1400376"/>
                  <a:gd name="connsiteX5" fmla="*/ 201034 w 992189"/>
                  <a:gd name="connsiteY5" fmla="*/ 875590 h 1400376"/>
                  <a:gd name="connsiteX6" fmla="*/ 22130 w 992189"/>
                  <a:gd name="connsiteY6" fmla="*/ 676807 h 1400376"/>
                  <a:gd name="connsiteX7" fmla="*/ 30081 w 992189"/>
                  <a:gd name="connsiteY7" fmla="*/ 390561 h 1400376"/>
                  <a:gd name="connsiteX8" fmla="*/ 268620 w 992189"/>
                  <a:gd name="connsiteY8" fmla="*/ 175875 h 1400376"/>
                  <a:gd name="connsiteX9" fmla="*/ 240791 w 992189"/>
                  <a:gd name="connsiteY9" fmla="*/ 12874 h 1400376"/>
                  <a:gd name="connsiteX10" fmla="*/ 980262 w 992189"/>
                  <a:gd name="connsiteY10" fmla="*/ 20825 h 1400376"/>
                  <a:gd name="connsiteX0" fmla="*/ 1022992 w 1022992"/>
                  <a:gd name="connsiteY0" fmla="*/ 935225 h 1400376"/>
                  <a:gd name="connsiteX1" fmla="*/ 526035 w 1022992"/>
                  <a:gd name="connsiteY1" fmla="*/ 1400376 h 1400376"/>
                  <a:gd name="connsiteX2" fmla="*/ 180154 w 1022992"/>
                  <a:gd name="connsiteY2" fmla="*/ 1360620 h 1400376"/>
                  <a:gd name="connsiteX3" fmla="*/ 275570 w 1022992"/>
                  <a:gd name="connsiteY3" fmla="*/ 1308936 h 1400376"/>
                  <a:gd name="connsiteX4" fmla="*/ 323277 w 1022992"/>
                  <a:gd name="connsiteY4" fmla="*/ 1122080 h 1400376"/>
                  <a:gd name="connsiteX5" fmla="*/ 231837 w 1022992"/>
                  <a:gd name="connsiteY5" fmla="*/ 875590 h 1400376"/>
                  <a:gd name="connsiteX6" fmla="*/ 52933 w 1022992"/>
                  <a:gd name="connsiteY6" fmla="*/ 676807 h 1400376"/>
                  <a:gd name="connsiteX7" fmla="*/ 17152 w 1022992"/>
                  <a:gd name="connsiteY7" fmla="*/ 406464 h 1400376"/>
                  <a:gd name="connsiteX8" fmla="*/ 299423 w 1022992"/>
                  <a:gd name="connsiteY8" fmla="*/ 175875 h 1400376"/>
                  <a:gd name="connsiteX9" fmla="*/ 271594 w 1022992"/>
                  <a:gd name="connsiteY9" fmla="*/ 12874 h 1400376"/>
                  <a:gd name="connsiteX10" fmla="*/ 1011065 w 1022992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35225 h 1400376"/>
                  <a:gd name="connsiteX1" fmla="*/ 527210 w 1024167"/>
                  <a:gd name="connsiteY1" fmla="*/ 1400376 h 1400376"/>
                  <a:gd name="connsiteX2" fmla="*/ 181329 w 1024167"/>
                  <a:gd name="connsiteY2" fmla="*/ 1360620 h 1400376"/>
                  <a:gd name="connsiteX3" fmla="*/ 276745 w 1024167"/>
                  <a:gd name="connsiteY3" fmla="*/ 1308936 h 1400376"/>
                  <a:gd name="connsiteX4" fmla="*/ 324452 w 1024167"/>
                  <a:gd name="connsiteY4" fmla="*/ 1122080 h 1400376"/>
                  <a:gd name="connsiteX5" fmla="*/ 233012 w 1024167"/>
                  <a:gd name="connsiteY5" fmla="*/ 875590 h 1400376"/>
                  <a:gd name="connsiteX6" fmla="*/ 50132 w 1024167"/>
                  <a:gd name="connsiteY6" fmla="*/ 732466 h 1400376"/>
                  <a:gd name="connsiteX7" fmla="*/ 18327 w 1024167"/>
                  <a:gd name="connsiteY7" fmla="*/ 406464 h 1400376"/>
                  <a:gd name="connsiteX8" fmla="*/ 300598 w 1024167"/>
                  <a:gd name="connsiteY8" fmla="*/ 175875 h 1400376"/>
                  <a:gd name="connsiteX9" fmla="*/ 272769 w 1024167"/>
                  <a:gd name="connsiteY9" fmla="*/ 12874 h 1400376"/>
                  <a:gd name="connsiteX10" fmla="*/ 1012240 w 1024167"/>
                  <a:gd name="connsiteY10" fmla="*/ 20825 h 1400376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  <a:gd name="connsiteX0" fmla="*/ 1024167 w 1024167"/>
                  <a:gd name="connsiteY0" fmla="*/ 922351 h 1387502"/>
                  <a:gd name="connsiteX1" fmla="*/ 527210 w 1024167"/>
                  <a:gd name="connsiteY1" fmla="*/ 1387502 h 1387502"/>
                  <a:gd name="connsiteX2" fmla="*/ 181329 w 1024167"/>
                  <a:gd name="connsiteY2" fmla="*/ 1347746 h 1387502"/>
                  <a:gd name="connsiteX3" fmla="*/ 276745 w 1024167"/>
                  <a:gd name="connsiteY3" fmla="*/ 1296062 h 1387502"/>
                  <a:gd name="connsiteX4" fmla="*/ 324452 w 1024167"/>
                  <a:gd name="connsiteY4" fmla="*/ 1109206 h 1387502"/>
                  <a:gd name="connsiteX5" fmla="*/ 233012 w 1024167"/>
                  <a:gd name="connsiteY5" fmla="*/ 862716 h 1387502"/>
                  <a:gd name="connsiteX6" fmla="*/ 50132 w 1024167"/>
                  <a:gd name="connsiteY6" fmla="*/ 719592 h 1387502"/>
                  <a:gd name="connsiteX7" fmla="*/ 18327 w 1024167"/>
                  <a:gd name="connsiteY7" fmla="*/ 393590 h 1387502"/>
                  <a:gd name="connsiteX8" fmla="*/ 300598 w 1024167"/>
                  <a:gd name="connsiteY8" fmla="*/ 163001 h 1387502"/>
                  <a:gd name="connsiteX9" fmla="*/ 272769 w 1024167"/>
                  <a:gd name="connsiteY9" fmla="*/ 0 h 1387502"/>
                  <a:gd name="connsiteX10" fmla="*/ 1012240 w 1024167"/>
                  <a:gd name="connsiteY10" fmla="*/ 7951 h 1387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4167" h="1387502">
                    <a:moveTo>
                      <a:pt x="1024167" y="922351"/>
                    </a:moveTo>
                    <a:cubicBezTo>
                      <a:pt x="817101" y="1109538"/>
                      <a:pt x="689549" y="1237090"/>
                      <a:pt x="527210" y="1387502"/>
                    </a:cubicBezTo>
                    <a:cubicBezTo>
                      <a:pt x="356920" y="1382864"/>
                      <a:pt x="223073" y="1362986"/>
                      <a:pt x="181329" y="1347746"/>
                    </a:cubicBezTo>
                    <a:cubicBezTo>
                      <a:pt x="139585" y="1332506"/>
                      <a:pt x="248916" y="1335819"/>
                      <a:pt x="276745" y="1296062"/>
                    </a:cubicBezTo>
                    <a:cubicBezTo>
                      <a:pt x="304574" y="1256305"/>
                      <a:pt x="331741" y="1181430"/>
                      <a:pt x="324452" y="1109206"/>
                    </a:cubicBezTo>
                    <a:cubicBezTo>
                      <a:pt x="317163" y="1036982"/>
                      <a:pt x="268793" y="921025"/>
                      <a:pt x="233012" y="862716"/>
                    </a:cubicBezTo>
                    <a:cubicBezTo>
                      <a:pt x="197231" y="804407"/>
                      <a:pt x="85913" y="797779"/>
                      <a:pt x="50132" y="719592"/>
                    </a:cubicBezTo>
                    <a:cubicBezTo>
                      <a:pt x="14351" y="641405"/>
                      <a:pt x="-23417" y="486355"/>
                      <a:pt x="18327" y="393590"/>
                    </a:cubicBezTo>
                    <a:cubicBezTo>
                      <a:pt x="60071" y="300825"/>
                      <a:pt x="258191" y="228599"/>
                      <a:pt x="300598" y="163001"/>
                    </a:cubicBezTo>
                    <a:cubicBezTo>
                      <a:pt x="343005" y="97403"/>
                      <a:pt x="181992" y="105355"/>
                      <a:pt x="272769" y="0"/>
                    </a:cubicBezTo>
                    <a:lnTo>
                      <a:pt x="1012240" y="7951"/>
                    </a:lnTo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7" name="Picture 76" descr="lattice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6472" y="3674517"/>
                <a:ext cx="1632622" cy="1576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" name="グループ化 27"/>
          <p:cNvGrpSpPr/>
          <p:nvPr/>
        </p:nvGrpSpPr>
        <p:grpSpPr>
          <a:xfrm>
            <a:off x="4682954" y="286326"/>
            <a:ext cx="4248000" cy="3024000"/>
            <a:chOff x="4682954" y="286326"/>
            <a:chExt cx="4248000" cy="3024000"/>
          </a:xfrm>
        </p:grpSpPr>
        <p:sp>
          <p:nvSpPr>
            <p:cNvPr id="29" name="角丸四角形 28"/>
            <p:cNvSpPr/>
            <p:nvPr/>
          </p:nvSpPr>
          <p:spPr>
            <a:xfrm>
              <a:off x="4682954" y="286326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B3D9FF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latin typeface="Calibri" panose="020F0502020204030204" pitchFamily="34" charset="0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355765" y="496414"/>
              <a:ext cx="3368743" cy="978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Fluctuations and</a:t>
              </a:r>
            </a:p>
            <a:p>
              <a:pPr algn="r">
                <a:lnSpc>
                  <a:spcPct val="80000"/>
                </a:lnSpc>
              </a:pPr>
              <a:r>
                <a:rPr kumimoji="1" lang="en-US" altLang="ja-JP" sz="3600" b="1" dirty="0" smtClean="0">
                  <a:solidFill>
                    <a:srgbClr val="0000FF"/>
                  </a:solidFill>
                  <a:latin typeface="Calibri" panose="020F0502020204030204" pitchFamily="34" charset="0"/>
                </a:rPr>
                <a:t>Correlations</a:t>
              </a:r>
              <a:endParaRPr kumimoji="1" lang="ja-JP" altLang="en-US" sz="3600" b="1" dirty="0">
                <a:solidFill>
                  <a:srgbClr val="0000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403984" y="1470551"/>
              <a:ext cx="33205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rgbClr val="0000FF"/>
                  </a:solidFill>
                </a:rPr>
                <a:t>viscosity, specific heat, ... </a:t>
              </a:r>
            </a:p>
          </p:txBody>
        </p:sp>
        <p:pic>
          <p:nvPicPr>
  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\eta = \langle T_{12}; T_{12} \rangle&#10;\end{align*}&lt;/body&gt;&#10;  &lt;fcolor&gt;FF0000FF&lt;/fcolor&gt;&#10;  &lt;bcolor&gt;FFFFFFFF&lt;/bcolor&gt;&#10;  &lt;transparent&gt;True&lt;/transparent&gt;&#10;  &lt;resolution&gt;1800&lt;/resolution&gt;&#10;  &lt;imageh&gt;249&lt;/imageh&gt;&#10;  &lt;imagew&gt;1447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972" y="2606144"/>
              <a:ext cx="2343055" cy="403193"/>
            </a:xfrm>
            <a:prstGeom prst="rect">
              <a:avLst/>
            </a:prstGeom>
          </p:spPr>
        </p:pic>
        <p:pic>
          <p:nvPicPr>
  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c_V \sim \langle \delta T_{00}^2 \rangle&#10;\end{align*}&lt;/body&gt;&#10;  &lt;fcolor&gt;FF0000FF&lt;/fcolor&gt;&#10;  &lt;bcolor&gt;FFFFFFFF&lt;/bcolor&gt;&#10;  &lt;transparent&gt;True&lt;/transparent&gt;&#10;  &lt;resolution&gt;1800&lt;/resolution&gt;&#10;  &lt;imageh&gt;284&lt;/imageh&gt;&#10;  &lt;imagew&gt;1246&lt;/imagew&gt;&#10;  &lt;scale&gt;50&lt;/scale&gt;&#10;  &lt;cursor&gt;56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1441" y="1973521"/>
              <a:ext cx="2017586" cy="459867"/>
            </a:xfrm>
            <a:prstGeom prst="rect">
              <a:avLst/>
            </a:prstGeom>
          </p:spPr>
        </p:pic>
      </p:grpSp>
      <p:grpSp>
        <p:nvGrpSpPr>
          <p:cNvPr id="34" name="グループ化 33"/>
          <p:cNvGrpSpPr/>
          <p:nvPr/>
        </p:nvGrpSpPr>
        <p:grpSpPr>
          <a:xfrm>
            <a:off x="123974" y="3557517"/>
            <a:ext cx="4248000" cy="3024000"/>
            <a:chOff x="123974" y="3557517"/>
            <a:chExt cx="4248000" cy="3024000"/>
          </a:xfrm>
        </p:grpSpPr>
        <p:sp>
          <p:nvSpPr>
            <p:cNvPr id="35" name="角丸四角形 34"/>
            <p:cNvSpPr/>
            <p:nvPr/>
          </p:nvSpPr>
          <p:spPr>
            <a:xfrm>
              <a:off x="123974" y="3557517"/>
              <a:ext cx="4248000" cy="3024000"/>
            </a:xfrm>
            <a:prstGeom prst="roundRect">
              <a:avLst>
                <a:gd name="adj" fmla="val 9484"/>
              </a:avLst>
            </a:prstGeom>
            <a:solidFill>
              <a:srgbClr val="FFFF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50594" y="5767260"/>
              <a:ext cx="34952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rgbClr val="FF9900"/>
                  </a:solidFill>
                  <a:latin typeface="Calibri" panose="020F0502020204030204" pitchFamily="34" charset="0"/>
                </a:rPr>
                <a:t>Hadron Structure</a:t>
              </a:r>
              <a:endParaRPr kumimoji="1" lang="ja-JP" altLang="en-US" sz="3600" b="1" dirty="0">
                <a:solidFill>
                  <a:srgbClr val="FF99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350594" y="5074919"/>
              <a:ext cx="28841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kumimoji="1" lang="en-US" altLang="ja-JP" sz="2400" dirty="0" smtClean="0">
                  <a:solidFill>
                    <a:srgbClr val="FF9900"/>
                  </a:solidFill>
                </a:rPr>
                <a:t>flux tube / hadrons</a:t>
              </a:r>
            </a:p>
            <a:p>
              <a:pPr marL="342900" indent="-342900">
                <a:buFont typeface="Wingdings" panose="05000000000000000000" pitchFamily="2" charset="2"/>
                <a:buChar char="Ø"/>
              </a:pPr>
              <a:r>
                <a:rPr lang="en-US" altLang="ja-JP" sz="2400" dirty="0" smtClean="0">
                  <a:solidFill>
                    <a:srgbClr val="FF9900"/>
                  </a:solidFill>
                </a:rPr>
                <a:t>EM form factors</a:t>
              </a:r>
              <a:endParaRPr kumimoji="1" lang="ja-JP" altLang="en-US" sz="2400" dirty="0">
                <a:solidFill>
                  <a:srgbClr val="FF9900"/>
                </a:solidFill>
              </a:endParaRPr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619016">
              <a:off x="304345" y="3740753"/>
              <a:ext cx="2062110" cy="1012464"/>
            </a:xfrm>
            <a:prstGeom prst="rect">
              <a:avLst/>
            </a:prstGeom>
          </p:spPr>
        </p:pic>
        <p:pic>
          <p:nvPicPr>
            <p:cNvPr id="39" name="Picture 76" descr="lattic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84150">
              <a:off x="2365640" y="3871106"/>
              <a:ext cx="1322890" cy="1277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円/楕円 33"/>
            <p:cNvSpPr/>
            <p:nvPr/>
          </p:nvSpPr>
          <p:spPr>
            <a:xfrm>
              <a:off x="2503783" y="4028655"/>
              <a:ext cx="1008000" cy="1008000"/>
            </a:xfrm>
            <a:prstGeom prst="ellipse">
              <a:avLst/>
            </a:prstGeom>
            <a:solidFill>
              <a:srgbClr val="B3D9FF">
                <a:alpha val="50000"/>
              </a:srgbClr>
            </a:soli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14"/>
            <p:cNvSpPr/>
            <p:nvPr/>
          </p:nvSpPr>
          <p:spPr>
            <a:xfrm>
              <a:off x="2798743" y="4162546"/>
              <a:ext cx="360000" cy="3600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31"/>
            <p:cNvSpPr/>
            <p:nvPr/>
          </p:nvSpPr>
          <p:spPr>
            <a:xfrm>
              <a:off x="2983606" y="4438394"/>
              <a:ext cx="360000" cy="360000"/>
            </a:xfrm>
            <a:prstGeom prst="ellipse">
              <a:avLst/>
            </a:prstGeom>
            <a:solidFill>
              <a:srgbClr val="0070C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32"/>
            <p:cNvSpPr/>
            <p:nvPr/>
          </p:nvSpPr>
          <p:spPr>
            <a:xfrm>
              <a:off x="2657720" y="4466670"/>
              <a:ext cx="360000" cy="360000"/>
            </a:xfrm>
            <a:prstGeom prst="ellipse">
              <a:avLst/>
            </a:prstGeom>
            <a:solidFill>
              <a:srgbClr val="00B050">
                <a:alpha val="60000"/>
              </a:srgb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" name="円/楕円 3"/>
          <p:cNvSpPr/>
          <p:nvPr/>
        </p:nvSpPr>
        <p:spPr>
          <a:xfrm>
            <a:off x="3128612" y="2136930"/>
            <a:ext cx="2808000" cy="2808000"/>
          </a:xfrm>
          <a:prstGeom prst="ellipse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>
            <a:softEdge rad="889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01427" y="2691940"/>
            <a:ext cx="1862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If we have</a:t>
            </a:r>
            <a:endParaRPr lang="ja-JP" altLang="en-US" sz="32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1" name="円/楕円 6"/>
          <p:cNvSpPr/>
          <p:nvPr/>
        </p:nvSpPr>
        <p:spPr>
          <a:xfrm>
            <a:off x="3254612" y="2262930"/>
            <a:ext cx="2556000" cy="2556000"/>
          </a:xfrm>
          <a:prstGeom prst="ellipse">
            <a:avLst/>
          </a:prstGeom>
          <a:noFill/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87" y="3258501"/>
            <a:ext cx="898118" cy="898118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mu\nu&#10;\end{align*}&lt;/body&gt;&#10;  &lt;fcolor&gt;FFFFFFFF&lt;/fcolor&gt;&#10;  &lt;bcolor&gt;FFFFFFFF&lt;/bcolor&gt;&#10;  &lt;transparent&gt;True&lt;/transparent&gt;&#10;  &lt;resolution&gt;1800&lt;/resolution&gt;&#10;  &lt;imageh&gt;164&lt;/imageh&gt;&#10;  &lt;imagew&gt;274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268" y="3892534"/>
            <a:ext cx="837534" cy="501297"/>
          </a:xfrm>
          <a:prstGeom prst="rect">
            <a:avLst/>
          </a:prstGeom>
          <a:effectLst>
            <a:glow rad="228600">
              <a:srgbClr val="808DA9">
                <a:satMod val="175000"/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6606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895857" y="1521977"/>
            <a:ext cx="1310953" cy="1310953"/>
            <a:chOff x="3128612" y="2136930"/>
            <a:chExt cx="2808000" cy="2808000"/>
          </a:xfrm>
        </p:grpSpPr>
        <p:sp>
          <p:nvSpPr>
            <p:cNvPr id="15" name="円/楕円 3"/>
            <p:cNvSpPr/>
            <p:nvPr/>
          </p:nvSpPr>
          <p:spPr>
            <a:xfrm>
              <a:off x="3128612" y="2136930"/>
              <a:ext cx="2808000" cy="2808000"/>
            </a:xfrm>
            <a:prstGeom prst="ellipse">
              <a:avLst/>
            </a:prstGeom>
            <a:solidFill>
              <a:srgbClr val="424E5B"/>
            </a:solidFill>
            <a:ln w="127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6"/>
            <p:cNvSpPr/>
            <p:nvPr/>
          </p:nvSpPr>
          <p:spPr>
            <a:xfrm>
              <a:off x="3254612" y="2262930"/>
              <a:ext cx="2556000" cy="25560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28650" y="1493055"/>
            <a:ext cx="7539990" cy="1374711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8528" y="53166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ー</a:t>
            </a:r>
            <a:endParaRPr kumimoji="1" lang="ja-JP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81" y="1754830"/>
            <a:ext cx="1111704" cy="9621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0" y="5403178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80" y="4184338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0" y="2954974"/>
            <a:ext cx="1418113" cy="10628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94688" y="1630591"/>
            <a:ext cx="5521402" cy="97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Constructing EMT on the </a:t>
            </a:r>
            <a:r>
              <a:rPr lang="en-US" altLang="ja-JP" sz="32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lattice</a:t>
            </a:r>
          </a:p>
          <a:p>
            <a:pPr lvl="0" algn="ctr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24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with gradient flow</a:t>
            </a:r>
            <a:endParaRPr lang="en-US" altLang="ja-JP" sz="2400" dirty="0">
              <a:solidFill>
                <a:prstClr val="white">
                  <a:lumMod val="95000"/>
                </a:prstClr>
              </a:solidFill>
              <a:effectLst>
                <a:glow rad="63500">
                  <a:srgbClr val="41AE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4688" y="2950874"/>
            <a:ext cx="31454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CCCC"/>
                </a:solidFill>
              </a:rPr>
              <a:t>Thermodynamics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97035" y="4166416"/>
            <a:ext cx="45207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 smtClean="0">
                <a:solidFill>
                  <a:srgbClr val="B3D9FF"/>
                </a:solidFill>
              </a:rPr>
              <a:t>EMT Correlation </a:t>
            </a:r>
            <a:r>
              <a:rPr lang="en-US" altLang="ja-JP" sz="3200" dirty="0">
                <a:solidFill>
                  <a:srgbClr val="B3D9FF"/>
                </a:solidFill>
              </a:rPr>
              <a:t>Function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94687" y="5379894"/>
            <a:ext cx="55214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FFCC"/>
                </a:solidFill>
              </a:rPr>
              <a:t>Stress distribution in </a:t>
            </a:r>
            <a:r>
              <a:rPr lang="en-US" altLang="ja-JP" sz="3200" dirty="0" err="1">
                <a:solidFill>
                  <a:srgbClr val="FFFFCC"/>
                </a:solidFill>
              </a:rPr>
              <a:t>qq</a:t>
            </a:r>
            <a:r>
              <a:rPr lang="en-US" altLang="ja-JP" sz="3200" dirty="0">
                <a:solidFill>
                  <a:srgbClr val="FFFFCC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72675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608" y="5132671"/>
            <a:ext cx="4733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equation in 4-dim space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diffusion distance</a:t>
            </a: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“continuous”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UV divergence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</a:t>
            </a:r>
            <a:r>
              <a:rPr lang="de-DE" altLang="ja-JP" sz="2000" dirty="0" smtClean="0"/>
              <a:t>2011</a:t>
            </a:r>
            <a:endParaRPr lang="de-DE" altLang="ja-JP" sz="2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2" grpId="0"/>
      <p:bldP spid="13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46387" y="5010881"/>
            <a:ext cx="77604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Applications</a:t>
            </a:r>
          </a:p>
          <a:p>
            <a:r>
              <a:rPr lang="en-US" altLang="ja-JP" sz="2800" dirty="0" smtClean="0"/>
              <a:t>scale setting / topological charge / </a:t>
            </a:r>
            <a:r>
              <a:rPr lang="en-US" altLang="ja-JP" sz="2800" dirty="0"/>
              <a:t>running </a:t>
            </a:r>
            <a:r>
              <a:rPr lang="en-US" altLang="ja-JP" sz="2800" dirty="0" smtClean="0"/>
              <a:t>coupling</a:t>
            </a:r>
          </a:p>
          <a:p>
            <a:r>
              <a:rPr lang="en-US" altLang="ja-JP" sz="2800" dirty="0"/>
              <a:t>noise </a:t>
            </a:r>
            <a:r>
              <a:rPr lang="en-US" altLang="ja-JP" sz="2800" dirty="0" smtClean="0"/>
              <a:t>reduction </a:t>
            </a:r>
            <a:r>
              <a:rPr kumimoji="1" lang="en-US" altLang="ja-JP" sz="2800" dirty="0" smtClean="0"/>
              <a:t>/ </a:t>
            </a:r>
            <a:r>
              <a:rPr kumimoji="1" lang="en-US" altLang="ja-JP" sz="2800" dirty="0" smtClean="0">
                <a:solidFill>
                  <a:srgbClr val="FFFF00"/>
                </a:solidFill>
              </a:rPr>
              <a:t>defining operators </a:t>
            </a:r>
            <a:r>
              <a:rPr kumimoji="1" lang="en-US" altLang="ja-JP" sz="2800" dirty="0" smtClean="0"/>
              <a:t>/ …</a:t>
            </a:r>
            <a:endParaRPr kumimoji="1" lang="ja-JP" altLang="en-US" sz="28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</a:t>
            </a:r>
            <a:r>
              <a:rPr lang="de-DE" altLang="ja-JP" sz="2000" dirty="0" smtClean="0"/>
              <a:t>2011</a:t>
            </a:r>
            <a:endParaRPr lang="de-DE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9162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Weisz, 2011</a:t>
            </a:r>
          </a:p>
          <a:p>
            <a:pPr algn="r"/>
            <a:r>
              <a:rPr lang="en-US" altLang="ja-JP" dirty="0" smtClean="0"/>
              <a:t>Suzuki, 2013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06223" y="3444852"/>
            <a:ext cx="252977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右矢印 18"/>
          <p:cNvSpPr/>
          <p:nvPr/>
        </p:nvSpPr>
        <p:spPr>
          <a:xfrm flipH="1">
            <a:off x="1855036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06269" y="567320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6" y="5663874"/>
            <a:ext cx="566208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1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04800" y="4016188"/>
            <a:ext cx="8624047" cy="2456330"/>
          </a:xfrm>
          <a:prstGeom prst="roundRect">
            <a:avLst>
              <a:gd name="adj" fmla="val 11323"/>
            </a:avLst>
          </a:prstGeom>
          <a:solidFill>
            <a:schemeClr val="accent1">
              <a:lumMod val="50000"/>
              <a:alpha val="7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492919" y="1673625"/>
            <a:ext cx="5184674" cy="140208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71" y="2054352"/>
            <a:ext cx="4458998" cy="838728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144" y="2540225"/>
            <a:ext cx="571470" cy="16773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153" y="1187716"/>
            <a:ext cx="2520182" cy="257199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92009" y="4101035"/>
            <a:ext cx="6683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>
                <a:latin typeface="+mj-lt"/>
              </a:rPr>
              <a:t>G</a:t>
            </a:r>
            <a:r>
              <a:rPr kumimoji="1" lang="en-US" altLang="ja-JP" sz="2800" b="1" dirty="0" smtClean="0">
                <a:latin typeface="+mj-lt"/>
              </a:rPr>
              <a:t>auge-invariant dimension 4 operators</a:t>
            </a:r>
            <a:endParaRPr kumimoji="1" lang="ja-JP" altLang="en-US" sz="2800" b="1" dirty="0">
              <a:latin typeface="+mj-lt"/>
            </a:endParaRPr>
          </a:p>
        </p:txBody>
      </p:sp>
      <p:sp>
        <p:nvSpPr>
          <p:cNvPr id="10" name="左中かっこ 9"/>
          <p:cNvSpPr/>
          <p:nvPr/>
        </p:nvSpPr>
        <p:spPr>
          <a:xfrm>
            <a:off x="728141" y="4771063"/>
            <a:ext cx="335885" cy="1380361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&amp;amp; U_{\mu\nu}(t,x) =&#10;G_{\mu\rho}(t,x)G_{\nu\rho}(t,x) - \frac14&#10;\delta_{\mu\nu} G_{\mu\nu}(t,x)G_{\mu\nu}(t,x) &#10;\\&#10;&amp;amp; E(t,x) = \frac14&#10;\delta_{\mu\nu} G_{\mu\nu}(t,x)G_{\mu\nu}(t,x) &#10;\end{align*}&lt;/body&gt;&#10;  &lt;fcolor&gt;FFFFFFFF&lt;/fcolor&gt;&#10;  &lt;bcolor&gt;FFFFFFFF&lt;/bcolor&gt;&#10;  &lt;transparent&gt;True&lt;/transparent&gt;&#10;  &lt;resolution&gt;1800&lt;/resolution&gt;&#10;  &lt;imageh&gt;1105&lt;/imageh&gt;&#10;  &lt;imagew&gt;5979&lt;/imagew&gt;&#10;  &lt;scale&gt;50&lt;/scale&gt;&#10;  &lt;cursor&gt;1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61" y="4771063"/>
            <a:ext cx="7468948" cy="1380361"/>
          </a:xfrm>
          <a:prstGeom prst="rect">
            <a:avLst/>
          </a:prstGeom>
        </p:spPr>
      </p:pic>
      <p:sp>
        <p:nvSpPr>
          <p:cNvPr id="12" name="上矢印 11"/>
          <p:cNvSpPr/>
          <p:nvPr/>
        </p:nvSpPr>
        <p:spPr>
          <a:xfrm>
            <a:off x="1064026" y="2893081"/>
            <a:ext cx="565269" cy="1123108"/>
          </a:xfrm>
          <a:prstGeom prst="upArrow">
            <a:avLst>
              <a:gd name="adj1" fmla="val 50000"/>
              <a:gd name="adj2" fmla="val 7696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22814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 2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07818" y="4326533"/>
            <a:ext cx="8444753" cy="19088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55122" y="4440573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 smtClean="0">
                <a:latin typeface="+mj-lt"/>
              </a:rPr>
              <a:t>Remormalized</a:t>
            </a:r>
            <a:r>
              <a:rPr kumimoji="1" lang="en-US" altLang="ja-JP" sz="3200" b="1" dirty="0" smtClean="0">
                <a:latin typeface="+mj-lt"/>
              </a:rPr>
              <a:t> EMT</a:t>
            </a:r>
            <a:endParaRPr kumimoji="1" lang="ja-JP" altLang="en-US" sz="3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sp>
        <p:nvSpPr>
          <p:cNvPr id="17" name="曲折矢印 16"/>
          <p:cNvSpPr/>
          <p:nvPr/>
        </p:nvSpPr>
        <p:spPr>
          <a:xfrm rot="16200000">
            <a:off x="2099626" y="3057569"/>
            <a:ext cx="493360" cy="497695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84172" y="3220084"/>
            <a:ext cx="19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vacuum </a:t>
            </a:r>
            <a:r>
              <a:rPr kumimoji="1" lang="en-US" altLang="ja-JP" sz="2400" dirty="0" err="1" smtClean="0"/>
              <a:t>subtr</a:t>
            </a:r>
            <a:r>
              <a:rPr kumimoji="1" lang="en-US" altLang="ja-JP" sz="2400" dirty="0" smtClean="0"/>
              <a:t>.</a:t>
            </a:r>
            <a:endParaRPr kumimoji="1" lang="ja-JP" altLang="en-US" sz="2400" dirty="0" smtClean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c_1(t)&#10;U_{\mu\nu}(t,x) + \delta_{\mu\nu} c_2(t) E(t,x)_{\rm subt.} \right]&#10;\end{align*}&lt;/body&gt;&#10;  &lt;fcolor&gt;FFFFFFFF&lt;/fcolor&gt;&#10;  &lt;bcolor&gt;FFFFFFFF&lt;/bcolor&gt;&#10;  &lt;transparent&gt;True&lt;/transparent&gt;&#10;  &lt;resolution&gt;1800&lt;/resolution&gt;&#10;  &lt;imageh&gt;379&lt;/imageh&gt;&#10;  &lt;imagew&gt;5379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8" y="5260534"/>
            <a:ext cx="7172897" cy="505397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304801" y="3453854"/>
            <a:ext cx="1994262" cy="80333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556915" y="1125627"/>
            <a:ext cx="8021036" cy="2651920"/>
            <a:chOff x="556915" y="1125627"/>
            <a:chExt cx="8021036" cy="2651920"/>
          </a:xfrm>
        </p:grpSpPr>
        <p:sp>
          <p:nvSpPr>
            <p:cNvPr id="20" name="角丸四角形 19"/>
            <p:cNvSpPr/>
            <p:nvPr/>
          </p:nvSpPr>
          <p:spPr>
            <a:xfrm>
              <a:off x="556915" y="1125627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楕円 3"/>
            <p:cNvSpPr/>
            <p:nvPr/>
          </p:nvSpPr>
          <p:spPr>
            <a:xfrm>
              <a:off x="5053679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/>
            <p:cNvSpPr/>
            <p:nvPr/>
          </p:nvSpPr>
          <p:spPr>
            <a:xfrm>
              <a:off x="7450970" y="1911190"/>
              <a:ext cx="540000" cy="54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左矢印 5"/>
            <p:cNvSpPr/>
            <p:nvPr/>
          </p:nvSpPr>
          <p:spPr>
            <a:xfrm>
              <a:off x="6742562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左矢印 6"/>
            <p:cNvSpPr/>
            <p:nvPr/>
          </p:nvSpPr>
          <p:spPr>
            <a:xfrm rot="10800000">
              <a:off x="5323679" y="2053025"/>
              <a:ext cx="978408" cy="256330"/>
            </a:xfrm>
            <a:prstGeom prst="leftArrow">
              <a:avLst>
                <a:gd name="adj1" fmla="val 50000"/>
                <a:gd name="adj2" fmla="val 11322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m_1,~q_1&#10;\end{align*}&lt;/body&gt;&#10;  &lt;fcolor&gt;FFFFFFFF&lt;/fcolor&gt;&#10;  &lt;bcolor&gt;FF000000&lt;/bcolor&gt;&#10;  &lt;transparent&gt;True&lt;/transparent&gt;&#10;  &lt;resolution&gt;1800&lt;/resolution&gt;&#10;  &lt;imageh&gt;157&lt;/imageh&gt;&#10;  &lt;imagew&gt;710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7969" y="1634415"/>
              <a:ext cx="751418" cy="166158"/>
            </a:xfrm>
            <a:prstGeom prst="rect">
              <a:avLst/>
            </a:prstGeom>
          </p:spPr>
        </p:pic>
        <p:pic>
          <p:nvPicPr>
  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m_2,~q_2&#10;\end{align*}&lt;/body&gt;&#10;  &lt;fcolor&gt;FFFFFFFF&lt;/fcolor&gt;&#10;  &lt;bcolor&gt;FF000000&lt;/bcolor&gt;&#10;  &lt;transparent&gt;True&lt;/transparent&gt;&#10;  &lt;resolution&gt;1800&lt;/resolution&gt;&#10;  &lt;imageh&gt;157&lt;/imageh&gt;&#10;  &lt;imagew&gt;71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86" y="1634415"/>
              <a:ext cx="757767" cy="166158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4"/>
            <a:stretch/>
          </p:blipFill>
          <p:spPr>
            <a:xfrm>
              <a:off x="1314934" y="1888095"/>
              <a:ext cx="1399599" cy="1780605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2729695" y="2821922"/>
              <a:ext cx="133402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Newton</a:t>
              </a:r>
              <a:endParaRPr lang="en-US" altLang="ja-JP" sz="2800" dirty="0">
                <a:latin typeface="Andalus" panose="02020603050405020304" pitchFamily="18" charset="-78"/>
                <a:cs typeface="Andalus" panose="02020603050405020304" pitchFamily="18" charset="-78"/>
              </a:endParaRPr>
            </a:p>
            <a:p>
              <a:r>
                <a:rPr kumimoji="1"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1687</a:t>
              </a:r>
            </a:p>
          </p:txBody>
        </p:sp>
        <p:pic>
          <p:nvPicPr>
  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F=-G\frac{m_1 m_2}{r^2}&#10;\end{align*}&lt;/body&gt;&#10;  &lt;fcolor&gt;FFFFFFFF&lt;/fcolor&gt;&#10;  &lt;bcolor&gt;FF000000&lt;/bcolor&gt;&#10;  &lt;transparent&gt;True&lt;/transparent&gt;&#10;  &lt;resolution&gt;1800&lt;/resolution&gt;&#10;  &lt;imageh&gt;450&lt;/imageh&gt;&#10;  &lt;imagew&gt;1599&lt;/imagew&gt;&#10;  &lt;scale&gt;50&lt;/scale&gt;&#10;  &lt;cursor&gt;3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327" y="2816148"/>
              <a:ext cx="1692275" cy="476250"/>
            </a:xfrm>
            <a:prstGeom prst="rect">
              <a:avLst/>
            </a:prstGeom>
          </p:spPr>
        </p:pic>
        <p:pic>
          <p:nvPicPr>
  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F=-\frac1{4\pi\epsilon_0}\frac{q_1 q_2}{r^2}&#10;\end{align*}&lt;/body&gt;&#10;  &lt;fcolor&gt;FFFFFFFF&lt;/fcolor&gt;&#10;  &lt;bcolor&gt;FF000000&lt;/bcolor&gt;&#10;  &lt;transparent&gt;True&lt;/transparent&gt;&#10;  &lt;resolution&gt;1800&lt;/resolution&gt;&#10;  &lt;imageh&gt;542&lt;/imageh&gt;&#10;  &lt;imagew&gt;1735&lt;/imagew&gt;&#10;  &lt;scale&gt;50&lt;/scale&gt;&#10;  &lt;cursor&gt;41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3222" y="2767464"/>
              <a:ext cx="1836208" cy="573617"/>
            </a:xfrm>
            <a:prstGeom prst="rect">
              <a:avLst/>
            </a:prstGeom>
          </p:spPr>
        </p:pic>
        <p:sp>
          <p:nvSpPr>
            <p:cNvPr id="47" name="テキスト ボックス 46"/>
            <p:cNvSpPr txBox="1"/>
            <p:nvPr/>
          </p:nvSpPr>
          <p:spPr>
            <a:xfrm>
              <a:off x="894457" y="1243093"/>
              <a:ext cx="3828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Action-at-a-distance</a:t>
              </a:r>
              <a:endParaRPr kumimoji="1" lang="ja-JP" altLang="en-US" sz="3200" b="1" dirty="0" smtClean="0"/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56916" y="3960960"/>
            <a:ext cx="8021036" cy="2651920"/>
            <a:chOff x="556916" y="3960960"/>
            <a:chExt cx="8021036" cy="2651920"/>
          </a:xfrm>
        </p:grpSpPr>
        <p:sp>
          <p:nvSpPr>
            <p:cNvPr id="21" name="角丸四角形 20"/>
            <p:cNvSpPr/>
            <p:nvPr/>
          </p:nvSpPr>
          <p:spPr>
            <a:xfrm>
              <a:off x="556916" y="3960960"/>
              <a:ext cx="8021036" cy="265192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9" name="図 48"/>
            <p:cNvPicPr>
              <a:picLocks noChangeAspect="1"/>
            </p:cNvPicPr>
            <p:nvPr/>
          </p:nvPicPr>
          <p:blipFill rotWithShape="1">
            <a:blip r:embed="rId7"/>
            <a:srcRect l="14046" t="11190" r="13462" b="10485"/>
            <a:stretch/>
          </p:blipFill>
          <p:spPr>
            <a:xfrm>
              <a:off x="4890747" y="4079124"/>
              <a:ext cx="3248297" cy="2420983"/>
            </a:xfrm>
            <a:prstGeom prst="rect">
              <a:avLst/>
            </a:prstGeom>
          </p:spPr>
        </p:pic>
        <p:sp>
          <p:nvSpPr>
            <p:cNvPr id="10" name="楕円 9"/>
            <p:cNvSpPr/>
            <p:nvPr/>
          </p:nvSpPr>
          <p:spPr>
            <a:xfrm>
              <a:off x="5364309" y="5084844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0070C0"/>
                </a:gs>
                <a:gs pos="10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楕円 10"/>
            <p:cNvSpPr/>
            <p:nvPr/>
          </p:nvSpPr>
          <p:spPr>
            <a:xfrm>
              <a:off x="7280743" y="5100907"/>
              <a:ext cx="360000" cy="360000"/>
            </a:xfrm>
            <a:prstGeom prst="ellipse">
              <a:avLst/>
            </a:prstGeom>
            <a:gradFill flip="none" rotWithShape="1">
              <a:gsLst>
                <a:gs pos="11000">
                  <a:srgbClr val="FF0000"/>
                </a:gs>
                <a:gs pos="100000">
                  <a:srgbClr val="FF7C8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/>
          </p:nvSpPr>
          <p:spPr>
            <a:xfrm>
              <a:off x="2713866" y="5621840"/>
              <a:ext cx="134203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Faraday</a:t>
              </a:r>
            </a:p>
            <a:p>
              <a:r>
                <a:rPr lang="en-US" altLang="ja-JP" sz="2800" dirty="0" smtClean="0">
                  <a:latin typeface="Andalus" panose="02020603050405020304" pitchFamily="18" charset="-78"/>
                  <a:cs typeface="Andalus" panose="02020603050405020304" pitchFamily="18" charset="-78"/>
                </a:rPr>
                <a:t>1839</a:t>
              </a: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 rotWithShape="1">
            <a:blip r:embed="rId8"/>
            <a:srcRect l="10605" t="5461" r="29754" b="35380"/>
            <a:stretch/>
          </p:blipFill>
          <p:spPr>
            <a:xfrm>
              <a:off x="1314267" y="4690026"/>
              <a:ext cx="1376238" cy="1759133"/>
            </a:xfrm>
            <a:prstGeom prst="rect">
              <a:avLst/>
            </a:prstGeom>
          </p:spPr>
        </p:pic>
        <p:sp>
          <p:nvSpPr>
            <p:cNvPr id="48" name="テキスト ボックス 47"/>
            <p:cNvSpPr txBox="1"/>
            <p:nvPr/>
          </p:nvSpPr>
          <p:spPr>
            <a:xfrm>
              <a:off x="894457" y="4079124"/>
              <a:ext cx="3161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3200" b="1" dirty="0" smtClean="0"/>
                <a:t>Local interaction</a:t>
              </a:r>
              <a:endParaRPr kumimoji="1" lang="ja-JP" altLang="en-US" sz="32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5012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</a:t>
            </a:r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CCFF"/>
                </a:solidFill>
              </a:rPr>
              <a:t>Suzuki (2013)</a:t>
            </a:r>
            <a:endParaRPr kumimoji="1" lang="ja-JP" altLang="en-US" sz="2000" dirty="0" smtClean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Suzuki, PTEP 2013, 083B03</a:t>
            </a:r>
          </a:p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+, 1808.09837</a:t>
            </a:r>
          </a:p>
          <a:p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 MK, Suzuki, </a:t>
            </a:r>
            <a:r>
              <a:rPr lang="en-US" altLang="ja-JP" sz="2000" dirty="0" err="1" smtClean="0"/>
              <a:t>Takaura</a:t>
            </a:r>
            <a:r>
              <a:rPr lang="en-US" altLang="ja-JP" sz="2000" dirty="0" smtClean="0"/>
              <a:t>, </a:t>
            </a:r>
            <a:r>
              <a:rPr kumimoji="1" lang="en-US" altLang="ja-JP" sz="2000" dirty="0" smtClean="0"/>
              <a:t>in prep.</a:t>
            </a: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Choice of the scale of g</a:t>
            </a:r>
            <a:r>
              <a:rPr kumimoji="1" lang="en-US" altLang="ja-JP" sz="2800" b="1" baseline="30000" dirty="0" smtClean="0"/>
              <a:t>2</a:t>
            </a:r>
            <a:endParaRPr kumimoji="1" lang="ja-JP" altLang="en-US" sz="2800" b="1" baseline="30000" dirty="0" smtClean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37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Previous:</a:t>
            </a:r>
          </a:p>
          <a:p>
            <a:r>
              <a:rPr lang="en-US" altLang="ja-JP" sz="2400" dirty="0" smtClean="0"/>
              <a:t>Improved:</a:t>
            </a:r>
            <a:endParaRPr kumimoji="1" lang="ja-JP" altLang="en-US" sz="2400" dirty="0" smtClean="0"/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51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432203" y="3484426"/>
            <a:ext cx="3008629" cy="748155"/>
            <a:chOff x="4432203" y="2805146"/>
            <a:chExt cx="3008629" cy="748155"/>
          </a:xfrm>
        </p:grpSpPr>
        <p:sp>
          <p:nvSpPr>
            <p:cNvPr id="43" name="正方形/長方形 42"/>
            <p:cNvSpPr/>
            <p:nvPr/>
          </p:nvSpPr>
          <p:spPr>
            <a:xfrm>
              <a:off x="4432203" y="2805146"/>
              <a:ext cx="826037" cy="70333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4649282" y="2845415"/>
              <a:ext cx="2791550" cy="707886"/>
              <a:chOff x="4649282" y="2845415"/>
              <a:chExt cx="2791550" cy="707886"/>
            </a:xfrm>
          </p:grpSpPr>
          <p:sp>
            <p:nvSpPr>
              <p:cNvPr id="44" name="楕円 43"/>
              <p:cNvSpPr/>
              <p:nvPr/>
            </p:nvSpPr>
            <p:spPr>
              <a:xfrm>
                <a:off x="4649282" y="2984484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269917" y="2845415"/>
                <a:ext cx="217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Iritani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MK, Suzuki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,</a:t>
                </a:r>
              </a:p>
              <a:p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Takaura</a:t>
                </a:r>
                <a:r>
                  <a:rPr kumimoji="1" lang="en-US" altLang="ja-JP" sz="2000" dirty="0" smtClean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in prep.</a:t>
                </a:r>
                <a:endParaRPr kumimoji="1" lang="ja-JP" altLang="en-US" sz="2000" dirty="0" smtClean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7" name="正方形/長方形 36"/>
          <p:cNvSpPr/>
          <p:nvPr/>
        </p:nvSpPr>
        <p:spPr>
          <a:xfrm>
            <a:off x="3540616" y="2393758"/>
            <a:ext cx="1037414" cy="1951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</a:t>
            </a:r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CCFF"/>
                </a:solidFill>
              </a:rPr>
              <a:t>Suzuki (2013)</a:t>
            </a:r>
            <a:endParaRPr kumimoji="1" lang="ja-JP" altLang="en-US" sz="2000" dirty="0" smtClean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Suzuki, PTEP 2013, 083B03</a:t>
            </a:r>
          </a:p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+, 1808.09837</a:t>
            </a:r>
          </a:p>
          <a:p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 MK, Suzuki, </a:t>
            </a:r>
            <a:r>
              <a:rPr lang="en-US" altLang="ja-JP" sz="2000" dirty="0" err="1" smtClean="0"/>
              <a:t>Takaura</a:t>
            </a:r>
            <a:r>
              <a:rPr lang="en-US" altLang="ja-JP" sz="2000" dirty="0" smtClean="0"/>
              <a:t>, </a:t>
            </a:r>
            <a:r>
              <a:rPr kumimoji="1" lang="en-US" altLang="ja-JP" sz="2000" dirty="0" smtClean="0"/>
              <a:t>in prep.</a:t>
            </a:r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Choice of the scale of g</a:t>
            </a:r>
            <a:r>
              <a:rPr kumimoji="1" lang="en-US" altLang="ja-JP" sz="2800" b="1" baseline="30000" dirty="0" smtClean="0"/>
              <a:t>2</a:t>
            </a:r>
            <a:endParaRPr kumimoji="1" lang="ja-JP" altLang="en-US" sz="2800" b="1" baseline="30000" dirty="0" smtClean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Previous:</a:t>
            </a:r>
          </a:p>
          <a:p>
            <a:r>
              <a:rPr lang="en-US" altLang="ja-JP" sz="2400" dirty="0" smtClean="0"/>
              <a:t>Improved:</a:t>
            </a:r>
            <a:endParaRPr kumimoji="1" lang="ja-JP" altLang="en-US" sz="2400" dirty="0" smtClean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</a:t>
            </a:r>
            <a:endParaRPr kumimoji="1" lang="ja-JP" altLang="en-US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783" y="4210715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 smtClean="0">
                <a:solidFill>
                  <a:srgbClr val="FFCCFF"/>
                </a:solidFill>
              </a:rPr>
              <a:t>+(2018)</a:t>
            </a:r>
            <a:endParaRPr kumimoji="1" lang="ja-JP" altLang="en-US" sz="2000" dirty="0" smtClean="0">
              <a:solidFill>
                <a:srgbClr val="FFCCFF"/>
              </a:solidFill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3840339" y="298064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1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895857" y="1521977"/>
            <a:ext cx="1310953" cy="1310953"/>
            <a:chOff x="3128612" y="2136930"/>
            <a:chExt cx="2808000" cy="2808000"/>
          </a:xfrm>
        </p:grpSpPr>
        <p:sp>
          <p:nvSpPr>
            <p:cNvPr id="15" name="円/楕円 3"/>
            <p:cNvSpPr/>
            <p:nvPr/>
          </p:nvSpPr>
          <p:spPr>
            <a:xfrm>
              <a:off x="3128612" y="2136930"/>
              <a:ext cx="2808000" cy="2808000"/>
            </a:xfrm>
            <a:prstGeom prst="ellipse">
              <a:avLst/>
            </a:prstGeom>
            <a:solidFill>
              <a:srgbClr val="424E5B"/>
            </a:solidFill>
            <a:ln w="127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6"/>
            <p:cNvSpPr/>
            <p:nvPr/>
          </p:nvSpPr>
          <p:spPr>
            <a:xfrm>
              <a:off x="3254612" y="2262930"/>
              <a:ext cx="2556000" cy="25560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56409" y="2844358"/>
            <a:ext cx="7539990" cy="128722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8528" y="53166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ー</a:t>
            </a:r>
            <a:endParaRPr kumimoji="1" lang="ja-JP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81" y="1754830"/>
            <a:ext cx="1111704" cy="9621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0" y="5403178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80" y="4184338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0" y="2954974"/>
            <a:ext cx="1418113" cy="10628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94688" y="1630591"/>
            <a:ext cx="55214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Constructing EMT on the </a:t>
            </a:r>
            <a:r>
              <a:rPr lang="en-US" altLang="ja-JP" sz="32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lattice</a:t>
            </a:r>
            <a:endParaRPr lang="en-US" altLang="ja-JP" sz="3200" dirty="0">
              <a:solidFill>
                <a:prstClr val="white">
                  <a:lumMod val="95000"/>
                </a:prstClr>
              </a:solidFill>
              <a:effectLst>
                <a:glow rad="63500">
                  <a:srgbClr val="41AE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4688" y="2950874"/>
            <a:ext cx="31454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CCCC"/>
                </a:solidFill>
              </a:rPr>
              <a:t>Thermodynamics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97035" y="4166416"/>
            <a:ext cx="45207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 smtClean="0">
                <a:solidFill>
                  <a:srgbClr val="B3D9FF"/>
                </a:solidFill>
              </a:rPr>
              <a:t>EMT Correlation </a:t>
            </a:r>
            <a:r>
              <a:rPr lang="en-US" altLang="ja-JP" sz="3200" dirty="0">
                <a:solidFill>
                  <a:srgbClr val="B3D9FF"/>
                </a:solidFill>
              </a:rPr>
              <a:t>Function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94687" y="5379894"/>
            <a:ext cx="55214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FFCC"/>
                </a:solidFill>
              </a:rPr>
              <a:t>Stress distribution in </a:t>
            </a:r>
            <a:r>
              <a:rPr lang="en-US" altLang="ja-JP" sz="3200" dirty="0" err="1">
                <a:solidFill>
                  <a:srgbClr val="FFFFCC"/>
                </a:solidFill>
              </a:rPr>
              <a:t>qq</a:t>
            </a:r>
            <a:r>
              <a:rPr lang="en-US" altLang="ja-JP" sz="3200" dirty="0">
                <a:solidFill>
                  <a:srgbClr val="FFFFCC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96832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Thermodynamics of SU(3) YM</a:t>
            </a: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8650" y="1554010"/>
            <a:ext cx="50097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Integral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Most conventional / established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Use </a:t>
            </a:r>
            <a:r>
              <a:rPr lang="en-US" altLang="ja-JP" sz="2400" dirty="0" err="1" smtClean="0"/>
              <a:t>themodynamic</a:t>
            </a:r>
            <a:r>
              <a:rPr lang="en-US" altLang="ja-JP" sz="2400" dirty="0" smtClean="0"/>
              <a:t> relations</a:t>
            </a:r>
          </a:p>
          <a:p>
            <a:pPr lvl="1"/>
            <a:r>
              <a:rPr lang="en-US" altLang="ja-JP" sz="2000" dirty="0" smtClean="0"/>
              <a:t>        Boyd+ 1995; </a:t>
            </a:r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, 2012</a:t>
            </a:r>
          </a:p>
        </p:txBody>
      </p:sp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T\frac{ \partial (p/T^4)}{\partial T} = \frac{\varepsilon-3p}{T^4}&#10;\end{align*}&lt;/body&gt;&#10;  &lt;fcolor&gt;FFFFFFFF&lt;/fcolor&gt;&#10;  &lt;bcolor&gt;FFFFFFFF&lt;/bcolor&gt;&#10;  &lt;transparent&gt;True&lt;/transparent&gt;&#10;  &lt;resolution&gt;1800&lt;/resolution&gt;&#10;  &lt;imageh&gt;552&lt;/imageh&gt;&#10;  &lt;imagew&gt;214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47" y="2428053"/>
            <a:ext cx="2099319" cy="539239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28650" y="4508997"/>
            <a:ext cx="624138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Moving-frame method</a:t>
            </a:r>
          </a:p>
          <a:p>
            <a:pPr lvl="1"/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Non-equilibrium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Use </a:t>
            </a:r>
            <a:r>
              <a:rPr kumimoji="1" lang="en-US" altLang="ja-JP" sz="2400" dirty="0" err="1" smtClean="0"/>
              <a:t>Jarzynski’s</a:t>
            </a:r>
            <a:r>
              <a:rPr kumimoji="1" lang="en-US" altLang="ja-JP" sz="2400" dirty="0" smtClean="0"/>
              <a:t> equality </a:t>
            </a:r>
            <a:r>
              <a:rPr lang="en-US" altLang="ja-JP" sz="2000" dirty="0" err="1" smtClean="0"/>
              <a:t>Caselle</a:t>
            </a:r>
            <a:r>
              <a:rPr lang="en-US" altLang="ja-JP" sz="2000" dirty="0" smtClean="0"/>
              <a:t>+, 2016;2018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Differential method</a:t>
            </a:r>
          </a:p>
          <a:p>
            <a:pPr lvl="1"/>
            <a:r>
              <a:rPr lang="en-US" altLang="ja-JP" sz="2000" dirty="0" err="1" smtClean="0"/>
              <a:t>Shirogane</a:t>
            </a:r>
            <a:r>
              <a:rPr lang="en-US" altLang="ja-JP" sz="2000" dirty="0" smtClean="0"/>
              <a:t>+(WHOT-QCD), 2016~</a:t>
            </a:r>
            <a:endParaRPr kumimoji="1" lang="ja-JP" altLang="en-US" sz="2000" dirty="0" smtClean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p = \frac TV \ln Z&#10;\end{align*}&lt;/body&gt;&#10;  &lt;fcolor&gt;FFFFFFFF&lt;/fcolor&gt;&#10;  &lt;bcolor&gt;FFFFFFFF&lt;/bcolor&gt;&#10;  &lt;transparent&gt;True&lt;/transparent&gt;&#10;  &lt;resolution&gt;1800&lt;/resolution&gt;&#10;  &lt;imageh&gt;511&lt;/imageh&gt;&#10;  &lt;imagew&gt;1195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47" y="1773452"/>
            <a:ext cx="1293317" cy="553041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421278" y="3255343"/>
            <a:ext cx="8094072" cy="1238285"/>
            <a:chOff x="421278" y="3255343"/>
            <a:chExt cx="8094072" cy="1238285"/>
          </a:xfrm>
        </p:grpSpPr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varepsilon &amp;amp;= \langle T_{00} \rangle &#10;\\&#10;p &amp;amp;= \langle T_{11} \rangle&#10;\end{align*}&lt;/body&gt;&#10;  &lt;fcolor&gt;FFFFFFFF&lt;/fcolor&gt;&#10;  &lt;bcolor&gt;FF000000&lt;/bcolor&gt;&#10;  &lt;transparent&gt;True&lt;/transparent&gt;&#10;  &lt;resolution&gt;1800&lt;/resolution&gt;&#10;  &lt;imageh&gt;699&lt;/imageh&gt;&#10;  &lt;imagew&gt;989&lt;/imagew&gt;&#10;  &lt;scale&gt;50&lt;/scale&gt;&#10;  &lt;cursor&gt;61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979" y="3436477"/>
              <a:ext cx="1199127" cy="847512"/>
            </a:xfrm>
            <a:prstGeom prst="rect">
              <a:avLst/>
            </a:prstGeom>
          </p:spPr>
        </p:pic>
        <p:sp>
          <p:nvSpPr>
            <p:cNvPr id="8" name="左中かっこ 7"/>
            <p:cNvSpPr/>
            <p:nvPr/>
          </p:nvSpPr>
          <p:spPr>
            <a:xfrm>
              <a:off x="6005051" y="3428099"/>
              <a:ext cx="207309" cy="925560"/>
            </a:xfrm>
            <a:prstGeom prst="leftBrace">
              <a:avLst>
                <a:gd name="adj1" fmla="val 48333"/>
                <a:gd name="adj2" fmla="val 50000"/>
              </a:avLst>
            </a:prstGeom>
            <a:ln w="19050">
              <a:solidFill>
                <a:schemeClr val="tx1"/>
              </a:solidFill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421278" y="3255343"/>
              <a:ext cx="8094072" cy="1238285"/>
            </a:xfrm>
            <a:prstGeom prst="round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28650" y="3286765"/>
              <a:ext cx="500034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2400" dirty="0" smtClean="0"/>
                <a:t>Gradient-flow method</a:t>
              </a:r>
            </a:p>
            <a:p>
              <a:pPr marL="800100" lvl="1" indent="-342900">
                <a:buFont typeface="Wingdings" panose="05000000000000000000" pitchFamily="2" charset="2"/>
                <a:buChar char="p"/>
              </a:pPr>
              <a:r>
                <a:rPr kumimoji="1" lang="en-US" altLang="ja-JP" sz="2400" dirty="0" smtClean="0"/>
                <a:t>Take expectation values of EMT</a:t>
              </a:r>
            </a:p>
            <a:p>
              <a:pPr lvl="1"/>
              <a:r>
                <a:rPr lang="en-US" altLang="ja-JP" sz="2000" dirty="0" smtClean="0"/>
                <a:t>        </a:t>
              </a:r>
              <a:r>
                <a:rPr lang="en-US" altLang="ja-JP" sz="2000" dirty="0" err="1" smtClean="0"/>
                <a:t>FlowQCD</a:t>
              </a:r>
              <a:r>
                <a:rPr lang="en-US" altLang="ja-JP" sz="2000" dirty="0" smtClean="0"/>
                <a:t>, 2014, 2016</a:t>
              </a:r>
              <a:endParaRPr kumimoji="1" lang="en-US" altLang="ja-JP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8762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t, a Dependence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40865"/>
            <a:ext cx="7934495" cy="29261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554" y="366828"/>
            <a:ext cx="2523853" cy="1482722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049179" y="5650739"/>
            <a:ext cx="2997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strong discretization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91803" y="6112404"/>
            <a:ext cx="2048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over smeared</a:t>
            </a:r>
            <a:endParaRPr kumimoji="1" lang="ja-JP" altLang="en-US" sz="2400" dirty="0"/>
          </a:p>
        </p:txBody>
      </p:sp>
      <p:sp>
        <p:nvSpPr>
          <p:cNvPr id="10" name="左中かっこ 9"/>
          <p:cNvSpPr/>
          <p:nvPr/>
        </p:nvSpPr>
        <p:spPr>
          <a:xfrm>
            <a:off x="628650" y="5729410"/>
            <a:ext cx="205369" cy="844659"/>
          </a:xfrm>
          <a:prstGeom prst="leftBrace">
            <a:avLst>
              <a:gd name="adj1" fmla="val 4124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39699" y="4662971"/>
            <a:ext cx="1397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solidFill>
                  <a:schemeClr val="bg1"/>
                </a:solidFill>
              </a:rPr>
              <a:t>c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lover+plaq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48866" y="4662971"/>
            <a:ext cx="817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c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lover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8t} &amp;lt; a&#10;\end{align*}&lt;/body&gt;&#10;  &lt;fcolor&gt;FFFFFFFF&lt;/fcolor&gt;&#10;  &lt;bcolor&gt;FFFFFFFF&lt;/bcolor&gt;&#10;  &lt;transparent&gt;True&lt;/transparent&gt;&#10;  &lt;resolution&gt;1800&lt;/resolution&gt;&#10;  &lt;imageh&gt;249&lt;/imageh&gt;&#10;  &lt;imagew&gt;8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9" y="5739468"/>
            <a:ext cx="1013519" cy="293108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sqrt{8t} &amp;gt;1/(2T)&#10;\end{align*}&lt;/body&gt;&#10;  &lt;fcolor&gt;FFFFFFFF&lt;/fcolor&gt;&#10;  &lt;bcolor&gt;FFFFFFFF&lt;/bcolor&gt;&#10;  &lt;transparent&gt;True&lt;/transparent&gt;&#10;  &lt;resolution&gt;1800&lt;/resolution&gt;&#10;  &lt;imageh&gt;291&lt;/imageh&gt;&#10;  &lt;imagew&gt;1460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89" y="6180006"/>
            <a:ext cx="1718627" cy="342548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568754" y="1226176"/>
            <a:ext cx="5234344" cy="925752"/>
          </a:xfrm>
          <a:prstGeom prst="roundRect">
            <a:avLst>
              <a:gd name="adj" fmla="val 24193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38" y="1551145"/>
            <a:ext cx="4698101" cy="32074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126567" y="2195096"/>
            <a:ext cx="4938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FlowQCD2016 (c1: 1-loop / </a:t>
            </a:r>
            <a:r>
              <a:rPr kumimoji="1" lang="en-US" altLang="ja-JP" sz="2400" dirty="0" smtClean="0"/>
              <a:t>c2: 2-loop)</a:t>
            </a:r>
            <a:endParaRPr kumimoji="1" lang="ja-JP" altLang="en-US" sz="2400" dirty="0" smtClean="0"/>
          </a:p>
        </p:txBody>
      </p:sp>
      <p:sp>
        <p:nvSpPr>
          <p:cNvPr id="4" name="角丸四角形 3"/>
          <p:cNvSpPr/>
          <p:nvPr/>
        </p:nvSpPr>
        <p:spPr>
          <a:xfrm>
            <a:off x="5359735" y="5512780"/>
            <a:ext cx="3474721" cy="1266889"/>
          </a:xfrm>
          <a:prstGeom prst="roundRect">
            <a:avLst>
              <a:gd name="adj" fmla="val 24916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93250" y="6115447"/>
            <a:ext cx="3230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Stable t dependence</a:t>
            </a:r>
            <a:endParaRPr kumimoji="1" lang="ja-JP" altLang="en-US" sz="2800" dirty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a &amp;lt; \sqrt{8t} &amp;lt; 1/(2T)&#10;\end{align*}&lt;/body&gt;&#10;  &lt;fcolor&gt;FFFFFFFF&lt;/fcolor&gt;&#10;  &lt;bcolor&gt;FFFFFFFF&lt;/bcolor&gt;&#10;  &lt;transparent&gt;True&lt;/transparent&gt;&#10;  &lt;resolution&gt;1800&lt;/resolution&gt;&#10;  &lt;imageh&gt;291&lt;/imageh&gt;&#10;  &lt;imagew&gt;193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891" y="5726612"/>
            <a:ext cx="2560016" cy="3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39975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Double Extrapolation</a:t>
            </a:r>
            <a:br>
              <a:rPr lang="en-US" altLang="ja-JP" dirty="0" smtClean="0"/>
            </a:br>
            <a:r>
              <a:rPr lang="en-US" altLang="ja-JP" sz="2800" dirty="0" smtClean="0">
                <a:latin typeface="Century" panose="02040604050505020304" pitchFamily="18" charset="0"/>
              </a:rPr>
              <a:t>t</a:t>
            </a:r>
            <a:r>
              <a:rPr lang="en-US" altLang="ja-JP" sz="2800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43725" y="3717887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60401" y="5755022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915404" y="4496634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386672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30957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25968" y="2983022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361988" y="3625704"/>
            <a:ext cx="3312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Continuum extrapolation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61988" y="5606045"/>
            <a:ext cx="277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Small t extrapolation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05401" y="4766337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cont} = \langle T_{\mu\nu}(t) \rangle_{\rm lat} + C(t) a^2&#10;\end{align*}&lt;/body&gt;&#10;  &lt;fcolor&gt;FFFFFFFF&lt;/fcolor&gt;&#10;  &lt;bcolor&gt;FFFFFFFF&lt;/bcolor&gt;&#10;  &lt;transparent&gt;True&lt;/transparent&gt;&#10;  &lt;resolution&gt;1800&lt;/resolution&gt;&#10;  &lt;imageh&gt;291&lt;/imageh&gt;&#10;  &lt;imagew&gt;3674&lt;/imagew&gt;&#10;  &lt;scale&gt;50&lt;/scale&gt;&#10;  &lt;cursor&gt;10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4206084"/>
            <a:ext cx="4237271" cy="335614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173" y="5933882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1" y="2652760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43723" y="321982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43723" y="3663961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43723" y="4153958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422036" y="4351595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右矢印 21"/>
          <p:cNvSpPr/>
          <p:nvPr/>
        </p:nvSpPr>
        <p:spPr>
          <a:xfrm flipH="1">
            <a:off x="4473965" y="3287312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右矢印 22"/>
          <p:cNvSpPr/>
          <p:nvPr/>
        </p:nvSpPr>
        <p:spPr>
          <a:xfrm flipH="1">
            <a:off x="4473964" y="516682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 \rangle = \langle T_{\mu\nu}(t) \rangle + C' t&#10;\end{align*}&lt;/body&gt;&#10;  &lt;fcolor&gt;FFFFFFFF&lt;/fcolor&gt;&#10;  &lt;bcolor&gt;FFFFFFFF&lt;/bcolor&gt;&#10;  &lt;transparent&gt;True&lt;/transparent&gt;&#10;  &lt;resolution&gt;1800&lt;/resolution&gt;&#10;  &lt;imageh&gt;275&lt;/imageh&gt;&#10;  &lt;imagew&gt;2409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30" y="6179694"/>
            <a:ext cx="2778330" cy="317161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3590088" y="223220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 smtClean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221495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121733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50187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526904"/>
            <a:ext cx="6067442" cy="6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9" y="1559207"/>
            <a:ext cx="7805701" cy="28884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160088" y="4447607"/>
            <a:ext cx="452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Black line: continuum extrapolated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285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Double Extrapolation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5312229" y="5164183"/>
            <a:ext cx="3644200" cy="1489166"/>
          </a:xfrm>
          <a:prstGeom prst="roundRect">
            <a:avLst/>
          </a:prstGeom>
          <a:solidFill>
            <a:srgbClr val="20575F">
              <a:alpha val="69804"/>
            </a:srgb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09" y="1559207"/>
            <a:ext cx="7805701" cy="28884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89399" y="5006887"/>
            <a:ext cx="22970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Fitting ranges: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B3D9FF"/>
                </a:solidFill>
              </a:rPr>
              <a:t>range-1: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92D050"/>
                </a:solidFill>
              </a:rPr>
              <a:t>range-2: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CCCC"/>
                </a:solidFill>
              </a:rPr>
              <a:t>range-3:</a:t>
            </a:r>
            <a:endParaRPr kumimoji="1" lang="ja-JP" altLang="en-US" sz="2400" dirty="0">
              <a:solidFill>
                <a:srgbClr val="FFCCCC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160088" y="4447607"/>
            <a:ext cx="452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Black line: continuum extrapolated</a:t>
            </a:r>
            <a:endParaRPr kumimoji="1" lang="ja-JP" altLang="en-US" sz="24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172008" y="2875950"/>
            <a:ext cx="881652" cy="689212"/>
            <a:chOff x="2172008" y="2875950"/>
            <a:chExt cx="881652" cy="689212"/>
          </a:xfrm>
        </p:grpSpPr>
        <p:sp>
          <p:nvSpPr>
            <p:cNvPr id="8" name="正方形/長方形 7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172008" y="3195830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871592" y="2357839"/>
            <a:ext cx="993528" cy="960126"/>
            <a:chOff x="1871592" y="2357839"/>
            <a:chExt cx="993528" cy="960126"/>
          </a:xfrm>
        </p:grpSpPr>
        <p:sp>
          <p:nvSpPr>
            <p:cNvPr id="11" name="正方形/長方形 10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2351314" y="2960914"/>
            <a:ext cx="993528" cy="872217"/>
            <a:chOff x="2351314" y="2960914"/>
            <a:chExt cx="993528" cy="872217"/>
          </a:xfrm>
        </p:grpSpPr>
        <p:sp>
          <p:nvSpPr>
            <p:cNvPr id="14" name="正方形/長方形 13"/>
            <p:cNvSpPr/>
            <p:nvPr/>
          </p:nvSpPr>
          <p:spPr>
            <a:xfrm>
              <a:off x="2351314" y="2960914"/>
              <a:ext cx="993528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&amp;amp;0.01&amp;lt;tT^2&amp;lt;0.015&#10;\\&#10;&amp;amp;0.005&amp;lt;tT^2&amp;lt;0.015&#10;\\&#10;&amp;amp;0.01&amp;lt;tT^2&amp;lt;0.02&#10;\end{align*}&lt;/body&gt;&#10;  &lt;fcolor&gt;FFFFFFFF&lt;/fcolor&gt;&#10;  &lt;bcolor&gt;FFFFFFFF&lt;/bcolor&gt;&#10;  &lt;transparent&gt;True&lt;/transparent&gt;&#10;  &lt;resolution&gt;1800&lt;/resolution&gt;&#10;  &lt;imageh&gt;1125&lt;/imageh&gt;&#10;  &lt;imagew&gt;215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255" y="5508983"/>
            <a:ext cx="1802675" cy="93932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503817" y="5250322"/>
            <a:ext cx="34526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Systematic error </a:t>
            </a:r>
            <a:r>
              <a:rPr lang="en-US" altLang="ja-JP" sz="2400" dirty="0" smtClean="0"/>
              <a:t>from the </a:t>
            </a:r>
          </a:p>
          <a:p>
            <a:pPr algn="ctr"/>
            <a:r>
              <a:rPr lang="en-US" altLang="ja-JP" sz="2400" dirty="0" smtClean="0"/>
              <a:t>choice of fitting range</a:t>
            </a:r>
          </a:p>
          <a:p>
            <a:pPr algn="ctr"/>
            <a:r>
              <a:rPr kumimoji="1" lang="ja-JP" altLang="en-US" sz="3200" dirty="0" smtClean="0"/>
              <a:t>≈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statistical error</a:t>
            </a:r>
            <a:endParaRPr kumimoji="1" lang="ja-JP" altLang="en-US" sz="2400" dirty="0"/>
          </a:p>
        </p:txBody>
      </p:sp>
      <p:sp>
        <p:nvSpPr>
          <p:cNvPr id="18" name="右矢印 17"/>
          <p:cNvSpPr/>
          <p:nvPr/>
        </p:nvSpPr>
        <p:spPr>
          <a:xfrm>
            <a:off x="4615540" y="5164184"/>
            <a:ext cx="836023" cy="1489166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0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Temperature Dependence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8" y="1228099"/>
            <a:ext cx="8267015" cy="3132053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348343" y="4532824"/>
            <a:ext cx="4014652" cy="212052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8641" y="4650379"/>
            <a:ext cx="36760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Error includes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statistical error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000" dirty="0" smtClean="0"/>
              <a:t>choice of t range for t</a:t>
            </a:r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en-US" altLang="ja-JP" sz="2000" dirty="0" smtClean="0">
                <a:latin typeface="Century" panose="02040604050505020304" pitchFamily="18" charset="0"/>
                <a:sym typeface="Wingdings" panose="05000000000000000000" pitchFamily="2" charset="2"/>
              </a:rPr>
              <a:t>0</a:t>
            </a:r>
            <a:r>
              <a:rPr lang="en-US" altLang="ja-JP" sz="2000" dirty="0" smtClean="0">
                <a:sym typeface="Wingdings" panose="05000000000000000000" pitchFamily="2" charset="2"/>
              </a:rPr>
              <a:t> limit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en-US" altLang="ja-JP" sz="2000" dirty="0" smtClean="0">
                <a:sym typeface="Wingdings" panose="05000000000000000000" pitchFamily="2" charset="2"/>
              </a:rPr>
              <a:t>uncertainty in </a:t>
            </a:r>
            <a:r>
              <a:rPr kumimoji="1" lang="en-US" altLang="ja-JP" sz="2000" dirty="0" err="1" smtClean="0">
                <a:sym typeface="Wingdings" panose="05000000000000000000" pitchFamily="2" charset="2"/>
              </a:rPr>
              <a:t>a</a:t>
            </a:r>
            <a:r>
              <a:rPr kumimoji="1" lang="en-US" altLang="ja-JP" sz="20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L</a:t>
            </a:r>
            <a:r>
              <a:rPr kumimoji="1" lang="en-US" altLang="ja-JP" sz="2000" baseline="-25000" dirty="0" err="1" smtClean="0">
                <a:sym typeface="Wingdings" panose="05000000000000000000" pitchFamily="2" charset="2"/>
              </a:rPr>
              <a:t>MS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8641" y="6035374"/>
            <a:ext cx="369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total error &lt;1.5% for T&gt;1.1T</a:t>
            </a:r>
            <a:r>
              <a:rPr kumimoji="1" lang="en-US" altLang="ja-JP" sz="2400" baseline="-25000" dirty="0" smtClean="0">
                <a:solidFill>
                  <a:srgbClr val="FFFF00"/>
                </a:solidFill>
              </a:rPr>
              <a:t>c</a:t>
            </a:r>
            <a:endParaRPr kumimoji="1" lang="ja-JP" altLang="en-US" sz="2400" baseline="-250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93921" y="4492619"/>
            <a:ext cx="4284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Excellent agreement with integral method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High accuracy only with ~2000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55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Coefficient: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err="1" smtClean="0"/>
              <a:t>+p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8" y="1736893"/>
            <a:ext cx="3663404" cy="29740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81" y="1736893"/>
            <a:ext cx="3611988" cy="29740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61750" y="1213673"/>
            <a:ext cx="215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NLO (1-loop)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19852" y="1230885"/>
            <a:ext cx="227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2</a:t>
            </a:r>
            <a:r>
              <a:rPr kumimoji="1" lang="en-US" altLang="ja-JP" sz="2800" b="1" dirty="0" smtClean="0"/>
              <a:t>LO (2-loop)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7686" y="5103674"/>
            <a:ext cx="7532831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 dependence becomes </a:t>
            </a:r>
            <a:r>
              <a:rPr lang="en-US" altLang="ja-JP" sz="2400" dirty="0" smtClean="0"/>
              <a:t>mild</a:t>
            </a:r>
            <a:r>
              <a:rPr kumimoji="1" lang="en-US" altLang="ja-JP" sz="2400" dirty="0" smtClean="0"/>
              <a:t>er with higher order </a:t>
            </a:r>
            <a:r>
              <a:rPr kumimoji="1" lang="en-US" altLang="ja-JP" sz="2400" dirty="0" err="1" smtClean="0"/>
              <a:t>coeff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1-loop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2-loop : </a:t>
            </a:r>
            <a:r>
              <a:rPr kumimoji="1" lang="en-US" altLang="ja-JP" sz="2400" dirty="0" smtClean="0"/>
              <a:t>about 2% increase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05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Systematic analysis: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 or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d</a:t>
            </a:r>
            <a:r>
              <a:rPr lang="en-US" altLang="ja-JP" sz="2400" dirty="0" smtClean="0"/>
              <a:t>, uncertainty of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ym typeface="Wingdings" panose="05000000000000000000" pitchFamily="2" charset="2"/>
              </a:rPr>
              <a:t>, fit </a:t>
            </a:r>
            <a:r>
              <a:rPr lang="en-US" altLang="ja-JP" sz="2400" dirty="0" smtClean="0">
                <a:sym typeface="Wingdings" panose="05000000000000000000" pitchFamily="2" charset="2"/>
              </a:rPr>
              <a:t>range</a:t>
            </a:r>
            <a:endParaRPr lang="en-US" altLang="ja-JP" sz="2400" dirty="0" smtClean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Extrapolation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: linear, higher order term in c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 (~g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9" name="右矢印 8"/>
          <p:cNvSpPr/>
          <p:nvPr/>
        </p:nvSpPr>
        <p:spPr>
          <a:xfrm>
            <a:off x="4071387" y="2264228"/>
            <a:ext cx="831540" cy="19089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52824" y="4710949"/>
            <a:ext cx="359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in prep.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590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593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Coefficient: </a:t>
            </a:r>
            <a:r>
              <a:rPr kumimoji="1" lang="en-US" altLang="ja-JP" dirty="0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smtClean="0"/>
              <a:t>-3p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00834" y="1213673"/>
            <a:ext cx="2279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2</a:t>
            </a:r>
            <a:r>
              <a:rPr kumimoji="1" lang="en-US" altLang="ja-JP" sz="2800" b="1" dirty="0" smtClean="0"/>
              <a:t>LO (2-loop)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23859" y="1230885"/>
            <a:ext cx="2271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3</a:t>
            </a:r>
            <a:r>
              <a:rPr kumimoji="1" lang="en-US" altLang="ja-JP" sz="2800" b="1" dirty="0" smtClean="0"/>
              <a:t>LO (3-loop)</a:t>
            </a:r>
            <a:endParaRPr kumimoji="1" lang="ja-JP" altLang="en-US" sz="2800" b="1" dirty="0" smtClean="0"/>
          </a:p>
        </p:txBody>
      </p:sp>
      <p:sp>
        <p:nvSpPr>
          <p:cNvPr id="9" name="右矢印 8"/>
          <p:cNvSpPr/>
          <p:nvPr/>
        </p:nvSpPr>
        <p:spPr>
          <a:xfrm>
            <a:off x="4071387" y="2264228"/>
            <a:ext cx="831540" cy="19089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676" y="1731574"/>
            <a:ext cx="3611540" cy="2973687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98" y="1731573"/>
            <a:ext cx="3611541" cy="297368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05394" y="5155474"/>
            <a:ext cx="75296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No difference b/w 2- &amp; 3-loops: 2-loop is already good!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Systematic analysis: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>
                <a:latin typeface="Symbol" panose="05050102010706020507" pitchFamily="18" charset="2"/>
              </a:rPr>
              <a:t>0</a:t>
            </a:r>
            <a:r>
              <a:rPr lang="en-US" altLang="ja-JP" sz="2400" dirty="0" smtClean="0"/>
              <a:t> or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d</a:t>
            </a:r>
            <a:r>
              <a:rPr lang="en-US" altLang="ja-JP" sz="2400" dirty="0" smtClean="0"/>
              <a:t>, uncertainty of </a:t>
            </a:r>
            <a:r>
              <a:rPr lang="en-US" altLang="ja-JP" sz="2400" dirty="0" smtClean="0">
                <a:latin typeface="Symbol" panose="05050102010706020507" pitchFamily="18" charset="2"/>
              </a:rPr>
              <a:t>L</a:t>
            </a:r>
            <a:r>
              <a:rPr lang="en-US" altLang="ja-JP" sz="2400" dirty="0">
                <a:sym typeface="Wingdings" panose="05000000000000000000" pitchFamily="2" charset="2"/>
              </a:rPr>
              <a:t>, fit range</a:t>
            </a:r>
            <a:endParaRPr lang="en-US" altLang="ja-JP" sz="2400" dirty="0" smtClean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Extrapolation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: linear, higher order term in c</a:t>
            </a:r>
            <a:r>
              <a:rPr lang="en-US" altLang="ja-JP" sz="2400" baseline="-25000" dirty="0" smtClean="0"/>
              <a:t>2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(~g</a:t>
            </a:r>
            <a:r>
              <a:rPr lang="en-US" altLang="ja-JP" sz="2400" baseline="30000" dirty="0" smtClean="0"/>
              <a:t>8</a:t>
            </a:r>
            <a:r>
              <a:rPr lang="en-US" altLang="ja-JP" sz="2400" dirty="0" smtClean="0"/>
              <a:t>)</a:t>
            </a:r>
            <a:endParaRPr lang="ja-JP" altLang="en-US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ja-JP" altLang="en-US" sz="24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52824" y="4710949"/>
            <a:ext cx="3591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in prep.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37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667522" y="5593498"/>
            <a:ext cx="7900081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8" y="1754560"/>
            <a:ext cx="4243543" cy="318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3" y="1754560"/>
            <a:ext cx="4339675" cy="3180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Effect of Higher-Order </a:t>
            </a:r>
            <a:r>
              <a:rPr lang="en-US" altLang="ja-JP" dirty="0" err="1" smtClean="0"/>
              <a:t>Coeffs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5344" y="1175583"/>
            <a:ext cx="3966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 smtClean="0"/>
              <a:t>Takaura</a:t>
            </a:r>
            <a:r>
              <a:rPr kumimoji="1" lang="en-US" altLang="ja-JP" sz="2000" dirty="0" smtClean="0"/>
              <a:t>, in prep.</a:t>
            </a:r>
            <a:endParaRPr kumimoji="1" lang="ja-JP" altLang="en-US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19546734">
            <a:off x="4978531" y="2812906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97471" y="3540508"/>
            <a:ext cx="191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00FF"/>
                </a:solidFill>
              </a:rPr>
              <a:t>□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: 2-loop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</a:rPr>
              <a:t>△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: Flow2016</a:t>
            </a:r>
            <a:endParaRPr kumimoji="1" lang="ja-JP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7194" y="5743225"/>
            <a:ext cx="3850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Effect of higher order c</a:t>
            </a:r>
            <a:r>
              <a:rPr kumimoji="1" lang="en-US" altLang="ja-JP" sz="2400" baseline="-25000" dirty="0" smtClean="0"/>
              <a:t>1</a:t>
            </a:r>
            <a:r>
              <a:rPr kumimoji="1" lang="en-US" altLang="ja-JP" sz="2400" dirty="0" smtClean="0"/>
              <a:t> &amp; c</a:t>
            </a:r>
            <a:r>
              <a:rPr kumimoji="1" lang="en-US" altLang="ja-JP" sz="2400" baseline="-25000" dirty="0" smtClean="0"/>
              <a:t>2</a:t>
            </a:r>
          </a:p>
          <a:p>
            <a:pPr algn="ctr"/>
            <a:r>
              <a:rPr lang="en-US" altLang="ja-JP" sz="2400" dirty="0" smtClean="0"/>
              <a:t>(pure gauge)</a:t>
            </a:r>
            <a:endParaRPr kumimoji="1" lang="ja-JP" altLang="en-US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63522" y="5782082"/>
            <a:ext cx="3523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e-3p: negligible (&lt;0.5%)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e+p</a:t>
            </a:r>
            <a:r>
              <a:rPr lang="en-US" altLang="ja-JP" sz="2400" dirty="0" smtClean="0"/>
              <a:t>: ~2% increase</a:t>
            </a:r>
            <a:endParaRPr kumimoji="1" lang="ja-JP" altLang="en-US" sz="2400" dirty="0" smtClean="0"/>
          </a:p>
        </p:txBody>
      </p:sp>
      <p:sp>
        <p:nvSpPr>
          <p:cNvPr id="13" name="左中かっこ 12"/>
          <p:cNvSpPr/>
          <p:nvPr/>
        </p:nvSpPr>
        <p:spPr>
          <a:xfrm>
            <a:off x="4686017" y="5825797"/>
            <a:ext cx="177505" cy="748425"/>
          </a:xfrm>
          <a:prstGeom prst="leftBrace">
            <a:avLst>
              <a:gd name="adj1" fmla="val 47899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41369" y="4934578"/>
            <a:ext cx="6785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Systematic error: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>
                <a:latin typeface="Symbol" panose="05050102010706020507" pitchFamily="18" charset="2"/>
              </a:rPr>
              <a:t>0</a:t>
            </a:r>
            <a:r>
              <a:rPr kumimoji="1" lang="en-US" altLang="ja-JP" sz="2400" dirty="0" smtClean="0"/>
              <a:t> or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/>
              <a:t>d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, 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function, fit range</a:t>
            </a:r>
            <a:endParaRPr kumimoji="1" lang="ja-JP" altLang="en-US" sz="2400" dirty="0" smtClean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204831" y="1378030"/>
            <a:ext cx="2317378" cy="124672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 rot="19546734">
            <a:off x="712531" y="2824202"/>
            <a:ext cx="223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角丸四角形 8"/>
          <p:cNvSpPr/>
          <p:nvPr/>
        </p:nvSpPr>
        <p:spPr>
          <a:xfrm>
            <a:off x="894289" y="1458219"/>
            <a:ext cx="4801126" cy="240482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for Fermion</a:t>
            </a:r>
            <a:r>
              <a:rPr lang="en-US" altLang="ja-JP" dirty="0"/>
              <a:t>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85798" y="1458219"/>
            <a:ext cx="2400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, 2013</a:t>
            </a:r>
          </a:p>
          <a:p>
            <a:r>
              <a:rPr lang="en-US" altLang="ja-JP" sz="2000" dirty="0" smtClean="0"/>
              <a:t>Makino, Suzuki, 2014</a:t>
            </a:r>
          </a:p>
          <a:p>
            <a:r>
              <a:rPr kumimoji="1" lang="en-US" altLang="ja-JP" sz="2000" dirty="0" smtClean="0"/>
              <a:t>Taniguchi+ (WHOT) </a:t>
            </a:r>
          </a:p>
          <a:p>
            <a:pPr algn="r"/>
            <a:r>
              <a:rPr kumimoji="1" lang="en-US" altLang="ja-JP" sz="2000" dirty="0" smtClean="0"/>
              <a:t>2016; 2017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0248" y="4301803"/>
            <a:ext cx="7391767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Not</a:t>
            </a:r>
            <a:r>
              <a:rPr lang="en-US" altLang="ja-JP" sz="2400" dirty="0" smtClean="0"/>
              <a:t> “gradient” flow </a:t>
            </a:r>
            <a:r>
              <a:rPr lang="en-US" altLang="ja-JP" sz="2400" dirty="0" smtClean="0">
                <a:solidFill>
                  <a:srgbClr val="FFFF00"/>
                </a:solidFill>
              </a:rPr>
              <a:t>but</a:t>
            </a:r>
            <a:r>
              <a:rPr lang="en-US" altLang="ja-JP" sz="2400" dirty="0" smtClean="0"/>
              <a:t> a “diffusion” equation.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Divergence in field renormalization of fermions.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All observables are finite at t&gt;</a:t>
            </a:r>
            <a:r>
              <a:rPr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ja-JP" sz="2400" dirty="0" smtClean="0"/>
              <a:t> once Z(t)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is fixed.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16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Energy-momentum tensor from SFTE </a:t>
            </a:r>
            <a:r>
              <a:rPr lang="en-US" altLang="ja-JP" dirty="0" smtClean="0"/>
              <a:t>Makino, Suzuki, 2014</a:t>
            </a: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tilde\psi(t,x)=Z(t)\psi(t,x)&#10;\end{align*}&lt;/body&gt;&#10;  &lt;fcolor&gt;FFFFFFFF&lt;/fcolor&gt;&#10;  &lt;bcolor&gt;FFFFFFFF&lt;/bcolor&gt;&#10;  &lt;transparent&gt;True&lt;/transparent&gt;&#10;  &lt;resolution&gt;1800&lt;/resolution&gt;&#10;  &lt;imageh&gt;294&lt;/imageh&gt;&#10;  &lt;imagew&gt;218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318" y="5745345"/>
            <a:ext cx="2972480" cy="399410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D_\mu = \partial_\mu + A_\mu(t,x)&#10;\end{align*}&lt;/body&gt;&#10;  &lt;fcolor&gt;FFFFFFFF&lt;/fcolor&gt;&#10;  &lt;bcolor&gt;FFFFFFFF&lt;/bcolor&gt;&#10;  &lt;transparent&gt;True&lt;/transparent&gt;&#10;  &lt;resolution&gt;1800&lt;/resolution&gt;&#10;  &lt;imageh&gt;261&lt;/imageh&gt;&#10;  &lt;imagew&gt;2065&lt;/imagew&gt;&#10;  &lt;scale&gt;50&lt;/scale&gt;&#10;  &lt;cursor&gt;4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88" y="3340524"/>
            <a:ext cx="2549349" cy="322218"/>
          </a:xfrm>
          <a:prstGeom prst="rect">
            <a:avLst/>
          </a:prstGeom>
        </p:spPr>
      </p:pic>
      <p:pic>
        <p:nvPicPr>
          <p:cNvPr id="46" name="TexTeXPicture" descr="&lt;?xml version=&quot;1.0&quot; encoding=&quot;utf-16&quot;?&gt;&#10;&lt;TeXTeX&gt;&#10;  &lt;preamble&gt;\documentclass{jarticle}&#10;\usepackage{amsmath}&#10;\pagestyle{empty}&lt;/preamble&gt;&#10;  &lt;body&gt;\begin{align*} &#10;\partial_t \psi (t,x)&#10;&amp;amp;= D_\mu D_\mu \psi(t,x)&#10;\\&#10;\partial_t \bar\psi(t,x)&#10;&amp;amp;= \psi(t,x)\overleftarrow D_\mu \overleftarrow D_\mu &#10;\end{align*}&lt;/body&gt;&#10;  &lt;fcolor&gt;FFFFFFFF&lt;/fcolor&gt;&#10;  &lt;bcolor&gt;FFFFFFFF&lt;/bcolor&gt;&#10;  &lt;transparent&gt;True&lt;/transparent&gt;&#10;  &lt;resolution&gt;1800&lt;/resolution&gt;&#10;  &lt;imageh&gt;734&lt;/imageh&gt;&#10;  &lt;imagew&gt;2701&lt;/imagew&gt;&#10;  &lt;scale&gt;50&lt;/scale&gt;&#10;  &lt;cursor&gt;1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43" y="1742402"/>
            <a:ext cx="4266254" cy="115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367783" y="1493176"/>
            <a:ext cx="8462707" cy="267822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in QCD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35698" b="1"/>
          <a:stretch/>
        </p:blipFill>
        <p:spPr>
          <a:xfrm>
            <a:off x="142401" y="4563614"/>
            <a:ext cx="4407725" cy="112395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045" y="4563614"/>
            <a:ext cx="4284238" cy="206437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126" y="6008251"/>
            <a:ext cx="3087000" cy="619733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(t,x) =&amp;amp; c_1(t) U_{\mu\nu}(t,x) + c_2(t) \delta_{\mu\nu}\big( E(t,x) - \langle E \rangle_0 \big) &#10;\\&#10;&amp;amp;+ c_3(t) \big( O_{3\mu\nu}(t,x) - 2 O_{4\mu\nu}(t,x) - {\rm VEV} \big)&#10;\\&#10;&amp;amp;+c_4(t) \big( O_{4\mu\nu} (t,x)- {\rm VEV} \big)&#10;+ c_5(t) \big( O_{5\mu\nu} (t,x)- {\rm VEV} \big)&#10;\end{align*}&lt;/body&gt;&#10;  &lt;fcolor&gt;FFFFFFFF&lt;/fcolor&gt;&#10;  &lt;bcolor&gt;FFFFFFFF&lt;/bcolor&gt;&#10;  &lt;transparent&gt;True&lt;/transparent&gt;&#10;  &lt;resolution&gt;1800&lt;/resolution&gt;&#10;  &lt;imageh&gt;1195&lt;/imageh&gt;&#10;  &lt;imagew&gt;7061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7" y="1837546"/>
            <a:ext cx="8070721" cy="1365885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(x) = \lim_{t\to0} T_{\mu\mu}(t,x)&#10;\end{align*}&lt;/body&gt;&#10;  &lt;fcolor&gt;FFFFFFFF&lt;/fcolor&gt;&#10;  &lt;bcolor&gt;FFFFFFFF&lt;/bcolor&gt;&#10;  &lt;transparent&gt;True&lt;/transparent&gt;&#10;  &lt;resolution&gt;1800&lt;/resolution&gt;&#10;  &lt;imageh&gt;344&lt;/imageh&gt;&#10;  &lt;imagew&gt;2379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97" y="3582735"/>
            <a:ext cx="3453255" cy="4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2+1</a:t>
            </a:r>
            <a:r>
              <a:rPr kumimoji="1" lang="en-US" altLang="ja-JP" dirty="0" smtClean="0"/>
              <a:t> QCD </a:t>
            </a:r>
            <a:r>
              <a:rPr lang="en-US" altLang="ja-JP" dirty="0" err="1" smtClean="0"/>
              <a:t>EoS</a:t>
            </a:r>
            <a:r>
              <a:rPr lang="en-US" altLang="ja-JP" dirty="0" smtClean="0"/>
              <a:t> from Gradient Flow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08" y="1942424"/>
            <a:ext cx="7902046" cy="296050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700099" y="1082103"/>
            <a:ext cx="528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7910" y="5084019"/>
            <a:ext cx="7021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Agreement with integral method except for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=4, 6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=4,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6: No stable extrapolation is possible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Statistical error is substantially suppressed!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05266" y="6332336"/>
            <a:ext cx="5384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Physical mass: </a:t>
            </a:r>
            <a:r>
              <a:rPr kumimoji="1" lang="en-US" altLang="ja-JP" sz="2000" dirty="0" err="1" smtClean="0"/>
              <a:t>Kanaya</a:t>
            </a:r>
            <a:r>
              <a:rPr kumimoji="1" lang="en-US" altLang="ja-JP" sz="2000" dirty="0" smtClean="0"/>
              <a:t>+ (WHOT-QCD), 1710.10015</a:t>
            </a:r>
            <a:endParaRPr kumimoji="1" lang="ja-JP" altLang="en-US" sz="2000" dirty="0"/>
          </a:p>
        </p:txBody>
      </p:sp>
      <p:sp>
        <p:nvSpPr>
          <p:cNvPr id="8" name="右矢印 7"/>
          <p:cNvSpPr/>
          <p:nvPr/>
        </p:nvSpPr>
        <p:spPr>
          <a:xfrm>
            <a:off x="6888397" y="2453445"/>
            <a:ext cx="975360" cy="3744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23749" y="3239183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 linear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window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3123749" y="2923458"/>
            <a:ext cx="975360" cy="37446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9578" y="2775508"/>
            <a:ext cx="13580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no linear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window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033960" y="1408479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≈0.63 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2729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右矢印 32"/>
          <p:cNvSpPr/>
          <p:nvPr/>
        </p:nvSpPr>
        <p:spPr>
          <a:xfrm>
            <a:off x="395499" y="3813056"/>
            <a:ext cx="1137334" cy="133811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964240" y="2994841"/>
            <a:ext cx="1149533" cy="23774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/>
        </p:nvSpPr>
        <p:spPr>
          <a:xfrm rot="5400000" flipV="1">
            <a:off x="61593" y="4115210"/>
            <a:ext cx="3013055" cy="800042"/>
          </a:xfrm>
          <a:prstGeom prst="parallelogram">
            <a:avLst>
              <a:gd name="adj" fmla="val 8022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</a:t>
            </a:r>
            <a:r>
              <a:rPr lang="en-US" altLang="ja-JP" dirty="0" smtClean="0"/>
              <a:t>anisotropy</a:t>
            </a:r>
            <a:br>
              <a:rPr lang="en-US" altLang="ja-JP" dirty="0" smtClean="0"/>
            </a:br>
            <a:r>
              <a:rPr lang="en-US" altLang="ja-JP" sz="3600" dirty="0" smtClean="0"/>
              <a:t>in finite system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64166" y="1888232"/>
            <a:ext cx="2621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Casimir effect</a:t>
            </a:r>
            <a:endParaRPr kumimoji="1" lang="ja-JP" altLang="en-US" sz="3200" b="1" dirty="0" smtClean="0"/>
          </a:p>
        </p:txBody>
      </p:sp>
      <p:sp>
        <p:nvSpPr>
          <p:cNvPr id="5" name="平行四辺形 4"/>
          <p:cNvSpPr/>
          <p:nvPr/>
        </p:nvSpPr>
        <p:spPr>
          <a:xfrm rot="5400000" flipV="1">
            <a:off x="1211125" y="4115209"/>
            <a:ext cx="3013055" cy="800042"/>
          </a:xfrm>
          <a:prstGeom prst="parallelogram">
            <a:avLst>
              <a:gd name="adj" fmla="val 80224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583617" y="3438813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591352" y="3144293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 flipV="1">
            <a:off x="583617" y="2852073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23" y="3195281"/>
            <a:ext cx="206614" cy="184953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627" y="2849318"/>
            <a:ext cx="191618" cy="264933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0" y="2698125"/>
            <a:ext cx="174956" cy="184953"/>
          </a:xfrm>
          <a:prstGeom prst="rect">
            <a:avLst/>
          </a:prstGeom>
        </p:spPr>
      </p:pic>
      <p:sp>
        <p:nvSpPr>
          <p:cNvPr id="18" name="平行四辺形 17"/>
          <p:cNvSpPr/>
          <p:nvPr/>
        </p:nvSpPr>
        <p:spPr>
          <a:xfrm>
            <a:off x="1168098" y="3008700"/>
            <a:ext cx="1946367" cy="635618"/>
          </a:xfrm>
          <a:prstGeom prst="parallelogram">
            <a:avLst>
              <a:gd name="adj" fmla="val 124411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平行四辺形 20"/>
          <p:cNvSpPr/>
          <p:nvPr/>
        </p:nvSpPr>
        <p:spPr>
          <a:xfrm>
            <a:off x="1168099" y="5386146"/>
            <a:ext cx="1946367" cy="635618"/>
          </a:xfrm>
          <a:prstGeom prst="parallelogram">
            <a:avLst>
              <a:gd name="adj" fmla="val 125410"/>
            </a:avLst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 rot="10800000">
            <a:off x="2725401" y="3773179"/>
            <a:ext cx="1137334" cy="133811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11}&amp;lt;0&#10;\end{align*}&lt;/body&gt;&#10;  &lt;fcolor&gt;FFFFFFFF&lt;/fcolor&gt;&#10;  &lt;bcolor&gt;FF000000&lt;/bcolor&gt;&#10;  &lt;transparent&gt;True&lt;/transparent&gt;&#10;  &lt;resolution&gt;1800&lt;/resolution&gt;&#10;  &lt;imageh&gt;207&lt;/imageh&gt;&#10;  &lt;imagew&gt;79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12" y="4961715"/>
            <a:ext cx="843492" cy="21907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1403162" y="5141449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CCFF"/>
                </a:solidFill>
              </a:rPr>
              <a:t>attractive</a:t>
            </a:r>
            <a:endParaRPr kumimoji="1" lang="ja-JP" altLang="en-US" sz="2400" dirty="0" smtClean="0">
              <a:solidFill>
                <a:srgbClr val="FFCCFF"/>
              </a:solidFill>
            </a:endParaRPr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T_{22},~ T_{33} &amp;gt; 0&#10;\end{align*}&lt;/body&gt;&#10;  &lt;fcolor&gt;FFFFFFFF&lt;/fcolor&gt;&#10;  &lt;bcolor&gt;FF000000&lt;/bcolor&gt;&#10;  &lt;transparent&gt;True&lt;/transparent&gt;&#10;  &lt;resolution&gt;1800&lt;/resolution&gt;&#10;  &lt;imageh&gt;217&lt;/imageh&gt;&#10;  &lt;imagew&gt;1347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43" y="3513362"/>
            <a:ext cx="1425575" cy="229658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1168098" y="3644318"/>
            <a:ext cx="1149533" cy="237744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4377510" y="1881198"/>
            <a:ext cx="4766490" cy="4719899"/>
            <a:chOff x="4377510" y="1881198"/>
            <a:chExt cx="4766490" cy="4719899"/>
          </a:xfrm>
        </p:grpSpPr>
        <p:sp>
          <p:nvSpPr>
            <p:cNvPr id="35" name="角丸四角形 34"/>
            <p:cNvSpPr/>
            <p:nvPr/>
          </p:nvSpPr>
          <p:spPr>
            <a:xfrm>
              <a:off x="4548434" y="3164745"/>
              <a:ext cx="4014652" cy="3436352"/>
            </a:xfrm>
            <a:prstGeom prst="roundRect">
              <a:avLst>
                <a:gd name="adj" fmla="val 10585"/>
              </a:avLst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6375293" y="2448117"/>
              <a:ext cx="27687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MK, </a:t>
              </a:r>
              <a:r>
                <a:rPr kumimoji="1" lang="en-US" altLang="ja-JP" sz="2000" dirty="0" err="1" smtClean="0"/>
                <a:t>Mogliacci</a:t>
              </a:r>
              <a:r>
                <a:rPr kumimoji="1" lang="en-US" altLang="ja-JP" sz="2000" dirty="0" smtClean="0"/>
                <a:t>, </a:t>
              </a:r>
              <a:r>
                <a:rPr lang="en-US" altLang="ja-JP" sz="2000" dirty="0" smtClean="0"/>
                <a:t>Kolbe,</a:t>
              </a:r>
              <a:endParaRPr kumimoji="1" lang="en-US" altLang="ja-JP" sz="2000" dirty="0" smtClean="0"/>
            </a:p>
            <a:p>
              <a:r>
                <a:rPr lang="en-US" altLang="ja-JP" sz="2000" dirty="0"/>
                <a:t>Horowitz, in </a:t>
              </a:r>
              <a:r>
                <a:rPr kumimoji="1" lang="en-US" altLang="ja-JP" sz="2000" dirty="0" smtClean="0"/>
                <a:t>preparation</a:t>
              </a:r>
              <a:endParaRPr kumimoji="1" lang="ja-JP" altLang="en-US" sz="2000" dirty="0" smtClean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03089" y="5253145"/>
              <a:ext cx="3105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pressure anisotropy</a:t>
              </a:r>
              <a:endParaRPr kumimoji="1" lang="ja-JP" altLang="en-US" sz="2800" dirty="0" smtClean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377510" y="1881198"/>
              <a:ext cx="45865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smtClean="0"/>
                <a:t>Finite system </a:t>
              </a:r>
              <a:r>
                <a:rPr lang="en-US" altLang="ja-JP" sz="2800" b="1" dirty="0" smtClean="0"/>
                <a:t>at nonzero </a:t>
              </a:r>
              <a:r>
                <a:rPr lang="en-US" altLang="ja-JP" sz="2800" b="1" i="1" dirty="0" smtClean="0"/>
                <a:t>T</a:t>
              </a:r>
              <a:endParaRPr kumimoji="1" lang="ja-JP" altLang="en-US" sz="2800" b="1" i="1" dirty="0" smtClean="0"/>
            </a:p>
          </p:txBody>
        </p:sp>
        <p:pic>
          <p:nvPicPr>
  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V = L_x \times L_y \times L_z&#10;\end{align*}&lt;/body&gt;&#10;  &lt;fcolor&gt;FFFFFFFF&lt;/fcolor&gt;&#10;  &lt;bcolor&gt;FF000000&lt;/bcolor&gt;&#10;  &lt;transparent&gt;True&lt;/transparent&gt;&#10;  &lt;resolution&gt;1800&lt;/resolution&gt;&#10;  &lt;imageh&gt;243&lt;/imageh&gt;&#10;  &lt;imagew&gt;1973&lt;/imagew&gt;&#10;  &lt;scale&gt;50&lt;/scale&gt;&#10;  &lt;cursor&gt;45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8062" y="3504733"/>
              <a:ext cx="2555393" cy="314729"/>
            </a:xfrm>
            <a:prstGeom prst="rect">
              <a:avLst/>
            </a:prstGeom>
          </p:spPr>
        </p:pic>
        <p:pic>
          <p:nvPicPr>
  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T_{11} \ne T_{22} = T_{33}&#10;\end{align*}&lt;/body&gt;&#10;  &lt;fcolor&gt;FFFFFFFF&lt;/fcolor&gt;&#10;  &lt;bcolor&gt;FF000000&lt;/bcolor&gt;&#10;  &lt;transparent&gt;True&lt;/transparent&gt;&#10;  &lt;resolution&gt;1800&lt;/resolution&gt;&#10;  &lt;imageh&gt;228&lt;/imageh&gt;&#10;  &lt;imagew&gt;1704&lt;/imagew&gt;&#10;  &lt;scale&gt;50&lt;/scale&gt;&#10;  &lt;cursor&gt;42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0327" y="5855116"/>
              <a:ext cx="2490859" cy="333284"/>
            </a:xfrm>
            <a:prstGeom prst="rect">
              <a:avLst/>
            </a:prstGeom>
          </p:spPr>
        </p:pic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L_x \ll L_y=L_z&#10;\end{align*}&lt;/body&gt;&#10;  &lt;fcolor&gt;FFFFFFFF&lt;/fcolor&gt;&#10;  &lt;bcolor&gt;FF000000&lt;/bcolor&gt;&#10;  &lt;transparent&gt;True&lt;/transparent&gt;&#10;  &lt;resolution&gt;1800&lt;/resolution&gt;&#10;  &lt;imageh&gt;243&lt;/imageh&gt;&#10;  &lt;imagew&gt;1556&lt;/imagew&gt;&#10;  &lt;scale&gt;50&lt;/scale&gt;&#10;  &lt;cursor&gt;24&lt;/cursor&gt;&#10;&lt;/TeXTeX&gt;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034" y="3981826"/>
              <a:ext cx="2097450" cy="327558"/>
            </a:xfrm>
            <a:prstGeom prst="rect">
              <a:avLst/>
            </a:prstGeom>
          </p:spPr>
        </p:pic>
        <p:sp>
          <p:nvSpPr>
            <p:cNvPr id="34" name="右矢印 33"/>
            <p:cNvSpPr/>
            <p:nvPr/>
          </p:nvSpPr>
          <p:spPr>
            <a:xfrm rot="5400000">
              <a:off x="6185437" y="3947364"/>
              <a:ext cx="740645" cy="1786549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9" name="直線矢印コネクタ 28"/>
          <p:cNvCxnSpPr/>
          <p:nvPr/>
        </p:nvCxnSpPr>
        <p:spPr>
          <a:xfrm rot="5400000">
            <a:off x="1741211" y="4248241"/>
            <a:ext cx="756694" cy="0"/>
          </a:xfrm>
          <a:prstGeom prst="straightConnector1">
            <a:avLst/>
          </a:prstGeom>
          <a:ln w="38100">
            <a:solidFill>
              <a:srgbClr val="66CCFF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659370" y="4818456"/>
            <a:ext cx="756694" cy="0"/>
          </a:xfrm>
          <a:prstGeom prst="straightConnector1">
            <a:avLst/>
          </a:prstGeom>
          <a:ln w="38100">
            <a:solidFill>
              <a:srgbClr val="FFCCFF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/>
          <p:cNvSpPr/>
          <p:nvPr/>
        </p:nvSpPr>
        <p:spPr>
          <a:xfrm>
            <a:off x="7301486" y="355008"/>
            <a:ext cx="1606025" cy="582429"/>
          </a:xfrm>
          <a:prstGeom prst="ellipse">
            <a:avLst/>
          </a:prstGeom>
          <a:noFill/>
          <a:ln w="50800">
            <a:solidFill>
              <a:srgbClr val="FFFF00"/>
            </a:solidFill>
          </a:ln>
          <a:effectLst>
            <a:glow rad="381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ln w="1905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</a:t>
            </a:r>
            <a:endParaRPr kumimoji="1" lang="ja-JP" altLang="en-US" sz="3200" b="1" dirty="0">
              <a:ln w="19050">
                <a:solidFill>
                  <a:srgbClr val="FF0000"/>
                </a:solidFill>
              </a:ln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1418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 43"/>
          <p:cNvSpPr/>
          <p:nvPr/>
        </p:nvSpPr>
        <p:spPr>
          <a:xfrm>
            <a:off x="1236617" y="5238409"/>
            <a:ext cx="2213189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5122659" y="5238410"/>
            <a:ext cx="3185317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Two </a:t>
            </a:r>
            <a:r>
              <a:rPr lang="en-US" altLang="ja-JP" dirty="0" smtClean="0"/>
              <a:t>Special Cases</a:t>
            </a:r>
            <a:r>
              <a:rPr kumimoji="1" lang="en-US" altLang="ja-JP" dirty="0" smtClean="0"/>
              <a:t> with PBC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80007" y="3082672"/>
            <a:ext cx="2365426" cy="810689"/>
          </a:xfrm>
          <a:prstGeom prst="rect">
            <a:avLst/>
          </a:prstGeom>
          <a:scene3d>
            <a:camera prst="isometricOffAxis2Left">
              <a:rot lat="1080000" lon="600000" rev="0"/>
            </a:camera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5470830" y="3968569"/>
            <a:ext cx="768861" cy="10985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10" y="4075804"/>
            <a:ext cx="276225" cy="221192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710310" y="3068511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7" y="3174585"/>
            <a:ext cx="191558" cy="532342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V="1">
            <a:off x="6525196" y="2914512"/>
            <a:ext cx="1631066" cy="1030513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77" y="3646967"/>
            <a:ext cx="777875" cy="257175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428811" y="3049908"/>
            <a:ext cx="877019" cy="810689"/>
          </a:xfrm>
          <a:prstGeom prst="rect">
            <a:avLst/>
          </a:prstGeom>
          <a:scene3d>
            <a:camera prst="isometricOffAxis2Left"/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5224425" y="3030517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3136591"/>
            <a:ext cx="191558" cy="532342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11}=T_{22}=T_{33}&#10;\end{align*}&lt;/body&gt;&#10;  &lt;fcolor&gt;FFFFFFFF&lt;/fcolor&gt;&#10;  &lt;bcolor&gt;FF000000&lt;/bcolor&gt;&#10;  &lt;transparent&gt;True&lt;/transparent&gt;&#10;  &lt;resolution&gt;1800&lt;/resolution&gt;&#10;  &lt;imageh&gt;209&lt;/imageh&gt;&#10;  &lt;imagew&gt;1704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4658102"/>
            <a:ext cx="2616128" cy="32087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180281" y="5288113"/>
            <a:ext cx="307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conformal (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mm</a:t>
            </a:r>
            <a:r>
              <a:rPr kumimoji="1" lang="en-US" altLang="ja-JP" sz="2400" dirty="0" smtClean="0"/>
              <a:t>=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0</a:t>
            </a:r>
            <a:r>
              <a:rPr kumimoji="1" lang="en-US" altLang="ja-JP" sz="2400" dirty="0" smtClean="0"/>
              <a:t>)</a:t>
            </a:r>
            <a:endParaRPr kumimoji="1" lang="ja-JP" altLang="en-US" sz="2400" dirty="0" smtClean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3449806" y="2806432"/>
            <a:ext cx="652681" cy="114002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3" y="3667763"/>
            <a:ext cx="777875" cy="257175"/>
          </a:xfrm>
          <a:prstGeom prst="rect">
            <a:avLst/>
          </a:prstGeom>
        </p:spPr>
      </p:pic>
      <p:cxnSp>
        <p:nvCxnSpPr>
          <p:cNvPr id="33" name="直線矢印コネクタ 32"/>
          <p:cNvCxnSpPr/>
          <p:nvPr/>
        </p:nvCxnSpPr>
        <p:spPr>
          <a:xfrm>
            <a:off x="880007" y="4014051"/>
            <a:ext cx="2365426" cy="110727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57" y="4155979"/>
            <a:ext cx="276225" cy="221192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628650" y="1301224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/T \ll L_x =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303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4" y="1457947"/>
            <a:ext cx="3251700" cy="36710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4931102" y="1307167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1/T=L_x ,~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11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00" y="1482372"/>
            <a:ext cx="2979195" cy="367105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T_{44}=T_{11} ,~&#10;T_{22}=T_{33}&#10;\end{align*}&lt;/body&gt;&#10;  &lt;fcolor&gt;FFFFFFFF&lt;/fcolor&gt;&#10;  &lt;bcolor&gt;FF000000&lt;/bcolor&gt;&#10;  &lt;transparent&gt;True&lt;/transparent&gt;&#10;  &lt;resolution&gt;1800&lt;/resolution&gt;&#10;  &lt;imageh&gt;217&lt;/imageh&gt;&#10;  &lt;imagew&gt;225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4662601"/>
            <a:ext cx="3462071" cy="333157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1&#10;\end{align*}&lt;/body&gt;&#10;  &lt;fcolor&gt;FFFFFFFF&lt;/fcolor&gt;&#10;  &lt;bcolor&gt;FF000000&lt;/bcolor&gt;&#10;  &lt;transparent&gt;True&lt;/transparent&gt;&#10;  &lt;resolution&gt;1800&lt;/resolution&gt;&#10;  &lt;imageh&gt;496&lt;/imageh&gt;&#10;  &lt;imagew&gt;711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25" y="5629655"/>
            <a:ext cx="1155760" cy="806268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-1&#10;\end{align*}&lt;/body&gt;&#10;  &lt;fcolor&gt;FFFFFFFF&lt;/fcolor&gt;&#10;  &lt;bcolor&gt;FF000000&lt;/bcolor&gt;&#10;  &lt;transparent&gt;True&lt;/transparent&gt;&#10;  &lt;resolution&gt;1800&lt;/resolution&gt;&#10;  &lt;imageh&gt;496&lt;/imageh&gt;&#10;  &lt;imagew&gt;90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40" y="5817006"/>
            <a:ext cx="1471115" cy="806268"/>
          </a:xfrm>
          <a:prstGeom prst="rect">
            <a:avLst/>
          </a:prstGeom>
        </p:spPr>
      </p:pic>
      <p:sp>
        <p:nvSpPr>
          <p:cNvPr id="42" name="左右矢印 41"/>
          <p:cNvSpPr/>
          <p:nvPr/>
        </p:nvSpPr>
        <p:spPr>
          <a:xfrm>
            <a:off x="3546855" y="5691766"/>
            <a:ext cx="1481296" cy="827390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96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18" y="1465764"/>
            <a:ext cx="4828951" cy="34970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63849" y="1599327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F</a:t>
            </a:r>
            <a:r>
              <a:rPr lang="en-US" altLang="ja-JP" sz="3200" b="1" dirty="0" smtClean="0"/>
              <a:t>ree scalar field</a:t>
            </a:r>
            <a:endParaRPr kumimoji="1" lang="ja-JP" altLang="en-US" sz="32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3849" y="2144226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=L</a:t>
            </a:r>
            <a:r>
              <a:rPr kumimoji="1" lang="en-US" altLang="ja-JP" sz="2400" baseline="-25000" dirty="0" smtClean="0"/>
              <a:t>3</a:t>
            </a:r>
            <a:r>
              <a:rPr kumimoji="1" lang="en-US" altLang="ja-JP" sz="2400" dirty="0" smtClean="0"/>
              <a:t>=</a:t>
            </a:r>
            <a:r>
              <a:rPr kumimoji="1" lang="ja-JP" altLang="en-US" sz="2400" dirty="0" smtClean="0"/>
              <a:t>∞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6088" y="2541818"/>
            <a:ext cx="258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Mogliacci</a:t>
            </a:r>
            <a:r>
              <a:rPr kumimoji="1" lang="en-US" altLang="ja-JP" sz="2000" dirty="0" smtClean="0"/>
              <a:t>+, 1807.07871</a:t>
            </a:r>
            <a:endParaRPr kumimoji="1" lang="ja-JP" altLang="en-US" sz="20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p_1/p_2&#10;\end{align*}&lt;/body&gt;&#10;  &lt;fcolor&gt;FF000000&lt;/fcolor&gt;&#10;  &lt;bcolor&gt;FFFFFFFF&lt;/bcolor&gt;&#10;  &lt;transparent&gt;False&lt;/transparent&gt;&#10;  &lt;resolution&gt;1800&lt;/resolution&gt;&#10;  &lt;imageh&gt;249&lt;/imageh&gt;&#10;  &lt;imagew&gt;582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959" y="2753675"/>
            <a:ext cx="820773" cy="351155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L_1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487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2" y="4546667"/>
            <a:ext cx="2097061" cy="351155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5785797" y="5051764"/>
            <a:ext cx="1300417" cy="810689"/>
          </a:xfrm>
          <a:prstGeom prst="rect">
            <a:avLst/>
          </a:prstGeom>
          <a:scene3d>
            <a:camera prst="isometricOffAxis2Left"/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5808654" y="5993344"/>
            <a:ext cx="1213405" cy="177868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780" y="6166216"/>
            <a:ext cx="276225" cy="221192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 flipV="1">
            <a:off x="5616100" y="4967931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77" y="5074005"/>
            <a:ext cx="191558" cy="532342"/>
          </a:xfrm>
          <a:prstGeom prst="rect">
            <a:avLst/>
          </a:prstGeom>
        </p:spPr>
      </p:pic>
      <p:cxnSp>
        <p:nvCxnSpPr>
          <p:cNvPr id="21" name="直線矢印コネクタ 20"/>
          <p:cNvCxnSpPr/>
          <p:nvPr/>
        </p:nvCxnSpPr>
        <p:spPr>
          <a:xfrm flipV="1">
            <a:off x="7176334" y="4962831"/>
            <a:ext cx="1631066" cy="1030513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17" y="5733865"/>
            <a:ext cx="777875" cy="25717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MK, </a:t>
            </a:r>
            <a:r>
              <a:rPr kumimoji="1" lang="en-US" altLang="ja-JP" dirty="0" err="1" smtClean="0"/>
              <a:t>Mogliacci</a:t>
            </a:r>
            <a:r>
              <a:rPr kumimoji="1" lang="en-US" altLang="ja-JP" dirty="0" smtClean="0"/>
              <a:t>, </a:t>
            </a:r>
            <a:r>
              <a:rPr lang="en-US" altLang="ja-JP" dirty="0" smtClean="0"/>
              <a:t>Kolbe,</a:t>
            </a:r>
            <a:endParaRPr kumimoji="1" lang="en-US" altLang="ja-JP" dirty="0" smtClean="0"/>
          </a:p>
          <a:p>
            <a:r>
              <a:rPr lang="en-US" altLang="ja-JP" dirty="0"/>
              <a:t>Horowitz, in </a:t>
            </a:r>
            <a:r>
              <a:rPr kumimoji="1" lang="en-US" altLang="ja-JP" dirty="0" smtClean="0"/>
              <a:t>prep.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63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18" y="1465764"/>
            <a:ext cx="4828951" cy="349706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563849" y="1599327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/>
              <a:t>F</a:t>
            </a:r>
            <a:r>
              <a:rPr lang="en-US" altLang="ja-JP" sz="3200" b="1" dirty="0" smtClean="0"/>
              <a:t>ree scalar field</a:t>
            </a:r>
            <a:endParaRPr kumimoji="1" lang="ja-JP" altLang="en-US" sz="32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63849" y="2144226"/>
            <a:ext cx="1598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</a:t>
            </a:r>
            <a:r>
              <a:rPr kumimoji="1" lang="en-US" altLang="ja-JP" sz="2400" baseline="-25000" dirty="0" smtClean="0"/>
              <a:t>2</a:t>
            </a:r>
            <a:r>
              <a:rPr kumimoji="1" lang="en-US" altLang="ja-JP" sz="2400" dirty="0" smtClean="0"/>
              <a:t>=L</a:t>
            </a:r>
            <a:r>
              <a:rPr kumimoji="1" lang="en-US" altLang="ja-JP" sz="2400" baseline="-25000" dirty="0" smtClean="0"/>
              <a:t>3</a:t>
            </a:r>
            <a:r>
              <a:rPr kumimoji="1" lang="en-US" altLang="ja-JP" sz="2400" dirty="0" smtClean="0"/>
              <a:t>=</a:t>
            </a:r>
            <a:r>
              <a:rPr kumimoji="1" lang="ja-JP" altLang="en-US" sz="2400" dirty="0" smtClean="0"/>
              <a:t>∞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3849" y="3033761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63849" y="3618536"/>
            <a:ext cx="34868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Periodic BC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</a:t>
            </a:r>
            <a:r>
              <a:rPr kumimoji="1" lang="en-US" altLang="ja-JP" sz="2400" baseline="-25000" dirty="0" smtClean="0"/>
              <a:t>s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xN</a:t>
            </a:r>
            <a:r>
              <a:rPr kumimoji="1" lang="en-US" altLang="ja-JP" sz="2400" baseline="-25000" dirty="0" smtClean="0"/>
              <a:t>x</a:t>
            </a:r>
            <a:r>
              <a:rPr kumimoji="1" lang="en-US" altLang="ja-JP" sz="2400" dirty="0" smtClean="0"/>
              <a:t>xN</a:t>
            </a:r>
            <a:r>
              <a:rPr kumimoji="1" lang="en-US" altLang="ja-JP" sz="2400" baseline="-25000" dirty="0" smtClean="0"/>
              <a:t>t</a:t>
            </a:r>
            <a:r>
              <a:rPr lang="en-US" altLang="ja-JP" sz="2400" dirty="0" smtClean="0"/>
              <a:t>=72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x</a:t>
            </a:r>
            <a:r>
              <a:rPr lang="en-US" altLang="ja-JP" sz="2400" dirty="0" smtClean="0"/>
              <a:t>x12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x</a:t>
            </a:r>
            <a:r>
              <a:rPr lang="en-US" altLang="ja-JP" sz="2400" dirty="0" smtClean="0"/>
              <a:t>=12, 14, 16, 18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Only t</a:t>
            </a:r>
            <a:r>
              <a:rPr lang="en-US" altLang="ja-JP" sz="2400" dirty="0" smtClean="0">
                <a:sym typeface="Wingdings" panose="05000000000000000000" pitchFamily="2" charset="2"/>
              </a:rPr>
              <a:t></a:t>
            </a:r>
            <a:r>
              <a:rPr lang="en-US" altLang="ja-JP" sz="2400" dirty="0" smtClean="0">
                <a:latin typeface="+mj-ea"/>
                <a:ea typeface="+mj-ea"/>
                <a:sym typeface="Wingdings" panose="05000000000000000000" pitchFamily="2" charset="2"/>
              </a:rPr>
              <a:t>0</a:t>
            </a:r>
            <a:r>
              <a:rPr lang="en-US" altLang="ja-JP" sz="2400" dirty="0" smtClean="0">
                <a:sym typeface="Wingdings" panose="05000000000000000000" pitchFamily="2" charset="2"/>
              </a:rPr>
              <a:t> limit (fixed a)</a:t>
            </a:r>
            <a:endParaRPr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6088" y="2541818"/>
            <a:ext cx="2588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Mogliacci</a:t>
            </a:r>
            <a:r>
              <a:rPr kumimoji="1" lang="en-US" altLang="ja-JP" sz="2000" dirty="0" smtClean="0"/>
              <a:t>+, 1807.07871</a:t>
            </a:r>
            <a:endParaRPr kumimoji="1" lang="ja-JP" altLang="en-US" sz="20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3804" y="5528294"/>
            <a:ext cx="8596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FFFF00"/>
                </a:solidFill>
              </a:rPr>
              <a:t>Medium near T</a:t>
            </a:r>
            <a:r>
              <a:rPr lang="en-US" altLang="ja-JP" sz="2800" b="1" baseline="-25000" dirty="0" smtClean="0">
                <a:solidFill>
                  <a:srgbClr val="FFFF00"/>
                </a:solidFill>
              </a:rPr>
              <a:t>c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 is remarkably insensitive to finite size!</a:t>
            </a:r>
          </a:p>
          <a:p>
            <a:pPr algn="ctr"/>
            <a:r>
              <a:rPr kumimoji="1" lang="en-US" altLang="ja-JP" sz="2800" b="1" dirty="0" smtClean="0">
                <a:solidFill>
                  <a:srgbClr val="FFFF00"/>
                </a:solidFill>
              </a:rPr>
              <a:t>How do we understand??</a:t>
            </a:r>
            <a:endParaRPr kumimoji="1" lang="ja-JP" altLang="en-US" sz="2800" b="1" dirty="0" smtClean="0">
              <a:solidFill>
                <a:srgbClr val="FFFF0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18" y="1467097"/>
            <a:ext cx="4828951" cy="3497067"/>
          </a:xfrm>
          <a:prstGeom prst="rect">
            <a:avLst/>
          </a:prstGeom>
        </p:spPr>
      </p:pic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p_1/p_2&#10;\end{align*}&lt;/body&gt;&#10;  &lt;fcolor&gt;FF000000&lt;/fcolor&gt;&#10;  &lt;bcolor&gt;FFFFFFFF&lt;/bcolor&gt;&#10;  &lt;transparent&gt;False&lt;/transparent&gt;&#10;  &lt;resolution&gt;1800&lt;/resolution&gt;&#10;  &lt;imageh&gt;249&lt;/imageh&gt;&#10;  &lt;imagew&gt;582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959" y="2753675"/>
            <a:ext cx="820773" cy="351155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L_1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487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62" y="4546667"/>
            <a:ext cx="2097061" cy="35115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13334" y="2288033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solidFill>
                  <a:schemeClr val="bg1"/>
                </a:solidFill>
              </a:rPr>
              <a:t>Nt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=12</a:t>
            </a:r>
            <a:endParaRPr kumimoji="1" lang="ja-JP" alt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20451530">
            <a:off x="1881552" y="257969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Preliminary</a:t>
            </a:r>
            <a:endParaRPr kumimoji="1" lang="ja-JP" alt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MK, </a:t>
            </a:r>
            <a:r>
              <a:rPr kumimoji="1" lang="en-US" altLang="ja-JP" dirty="0" err="1" smtClean="0"/>
              <a:t>Mogliacci</a:t>
            </a:r>
            <a:r>
              <a:rPr kumimoji="1" lang="en-US" altLang="ja-JP" dirty="0" smtClean="0"/>
              <a:t>, </a:t>
            </a:r>
            <a:r>
              <a:rPr lang="en-US" altLang="ja-JP" dirty="0" smtClean="0"/>
              <a:t>Kolbe,</a:t>
            </a:r>
            <a:endParaRPr kumimoji="1" lang="en-US" altLang="ja-JP" dirty="0" smtClean="0"/>
          </a:p>
          <a:p>
            <a:r>
              <a:rPr lang="en-US" altLang="ja-JP" dirty="0"/>
              <a:t>Horowitz, in </a:t>
            </a:r>
            <a:r>
              <a:rPr kumimoji="1" lang="en-US" altLang="ja-JP" dirty="0" smtClean="0"/>
              <a:t>prep.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726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895857" y="1521977"/>
            <a:ext cx="1310953" cy="1310953"/>
            <a:chOff x="3128612" y="2136930"/>
            <a:chExt cx="2808000" cy="2808000"/>
          </a:xfrm>
        </p:grpSpPr>
        <p:sp>
          <p:nvSpPr>
            <p:cNvPr id="15" name="円/楕円 3"/>
            <p:cNvSpPr/>
            <p:nvPr/>
          </p:nvSpPr>
          <p:spPr>
            <a:xfrm>
              <a:off x="3128612" y="2136930"/>
              <a:ext cx="2808000" cy="2808000"/>
            </a:xfrm>
            <a:prstGeom prst="ellipse">
              <a:avLst/>
            </a:prstGeom>
            <a:solidFill>
              <a:srgbClr val="424E5B"/>
            </a:solidFill>
            <a:ln w="127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6"/>
            <p:cNvSpPr/>
            <p:nvPr/>
          </p:nvSpPr>
          <p:spPr>
            <a:xfrm>
              <a:off x="3254612" y="2262930"/>
              <a:ext cx="2556000" cy="25560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56409" y="4063565"/>
            <a:ext cx="7539990" cy="128722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8528" y="53166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ー</a:t>
            </a:r>
            <a:endParaRPr kumimoji="1" lang="ja-JP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81" y="1754830"/>
            <a:ext cx="1111704" cy="9621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0" y="5403178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80" y="4184338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0" y="2954974"/>
            <a:ext cx="1418113" cy="10628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94688" y="1630591"/>
            <a:ext cx="55214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Constructing EMT on the </a:t>
            </a:r>
            <a:r>
              <a:rPr lang="en-US" altLang="ja-JP" sz="32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lattice</a:t>
            </a:r>
            <a:endParaRPr lang="en-US" altLang="ja-JP" sz="3200" dirty="0">
              <a:solidFill>
                <a:prstClr val="white">
                  <a:lumMod val="95000"/>
                </a:prstClr>
              </a:solidFill>
              <a:effectLst>
                <a:glow rad="63500">
                  <a:srgbClr val="41AE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4688" y="2950874"/>
            <a:ext cx="31454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CCCC"/>
                </a:solidFill>
              </a:rPr>
              <a:t>Thermodynamics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97035" y="4166416"/>
            <a:ext cx="45207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 smtClean="0">
                <a:solidFill>
                  <a:srgbClr val="B3D9FF"/>
                </a:solidFill>
              </a:rPr>
              <a:t>EMT Correlation </a:t>
            </a:r>
            <a:r>
              <a:rPr lang="en-US" altLang="ja-JP" sz="3200" dirty="0">
                <a:solidFill>
                  <a:srgbClr val="B3D9FF"/>
                </a:solidFill>
              </a:rPr>
              <a:t>Function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94687" y="5379894"/>
            <a:ext cx="55214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FFCC"/>
                </a:solidFill>
              </a:rPr>
              <a:t>Stress distribution in </a:t>
            </a:r>
            <a:r>
              <a:rPr lang="en-US" altLang="ja-JP" sz="3200" dirty="0" err="1">
                <a:solidFill>
                  <a:srgbClr val="FFFFCC"/>
                </a:solidFill>
              </a:rPr>
              <a:t>qq</a:t>
            </a:r>
            <a:r>
              <a:rPr lang="en-US" altLang="ja-JP" sz="3200" dirty="0">
                <a:solidFill>
                  <a:srgbClr val="FFFFCC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3437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3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2918" y="132656"/>
            <a:ext cx="8163402" cy="1325563"/>
          </a:xfrm>
        </p:spPr>
        <p:txBody>
          <a:bodyPr/>
          <a:lstStyle/>
          <a:p>
            <a:r>
              <a:rPr lang="en-US" altLang="ja-JP" dirty="0" smtClean="0"/>
              <a:t>EMT Correlator: Motivation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2918" y="3780156"/>
            <a:ext cx="5460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Energy/Momentum Conservation</a:t>
            </a:r>
            <a:endParaRPr kumimoji="1" lang="ja-JP" altLang="en-US" sz="28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V&#10;= \frac{\langle \delta E^2 \rangle}{VT^2} &#10;\end{align*}&lt;/body&gt;&#10;  &lt;fcolor&gt;FFFFFFFF&lt;/fcolor&gt;&#10;  &lt;bcolor&gt;FFFFFFFF&lt;/bcolor&gt;&#10;  &lt;transparent&gt;True&lt;/transparent&gt;&#10;  &lt;resolution&gt;1800&lt;/resolution&gt;&#10;  &lt;imageh&gt;551&lt;/imageh&gt;&#10;  &lt;imagew&gt;1257&lt;/imagew&gt;&#10;  &lt;scale&gt;50&lt;/scale&gt;&#10;  &lt;cursor&gt;6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5671142"/>
            <a:ext cx="1465889" cy="642566"/>
          </a:xfrm>
          <a:prstGeom prst="rect">
            <a:avLst/>
          </a:prstGeom>
        </p:spPr>
      </p:pic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eta = \int_0^\infty dt \int_0^{1/T}d\tau \int d^3x \langle T_{12}(x,-i\tau) T_{12}(0,t) \rangle&#10;\end{align*}&lt;/body&gt;&#10;  &lt;fcolor&gt;FFFFFFFF&lt;/fcolor&gt;&#10;  &lt;bcolor&gt;FFFFFFFF&lt;/bcolor&gt;&#10;  &lt;transparent&gt;True&lt;/transparent&gt;&#10;  &lt;resolution&gt;1800&lt;/resolution&gt;&#10;  &lt;imageh&gt;639&lt;/imageh&gt;&#10;  &lt;imagew&gt;5113&lt;/imagew&gt;&#10;  &lt;scale&gt;50&lt;/scale&gt;&#10;  &lt;cursor&gt;10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60" y="2440338"/>
            <a:ext cx="5186535" cy="64819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20805" y="1955769"/>
            <a:ext cx="343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Kubo formula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viscosity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2918" y="1370497"/>
            <a:ext cx="3647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Transport Coefficient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2918" y="5099512"/>
            <a:ext cx="5207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Fluctuation-Response Relations</a:t>
            </a:r>
            <a:endParaRPr kumimoji="1" lang="ja-JP" altLang="en-US" sz="2800" dirty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0\mu}(\tau) \bar{T}_{\rho\sigma}(0) 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552&lt;/imagew&gt;&#10;  &lt;scale&gt;50&lt;/scale&gt;&#10;  &lt;cursor&gt;5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133" y="4424070"/>
            <a:ext cx="2020151" cy="36576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668764" y="4376118"/>
            <a:ext cx="3358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: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t</a:t>
            </a:r>
            <a:r>
              <a:rPr kumimoji="1" lang="en-US" altLang="ja-JP" sz="2400" dirty="0" smtClean="0"/>
              <a:t>-independent constant</a:t>
            </a:r>
            <a:endParaRPr kumimoji="1" lang="ja-JP" altLang="en-US" sz="2400" dirty="0" smtClean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E+p = \frac{ \langle \bar{T}_{01}^2 \rangle}{VT} = \frac{ \langle \bar{T}_{11} \bar{T}_{00} \rangle }{VT}&#10;\end{align*}&lt;/body&gt;&#10;  &lt;fcolor&gt;FFFFFFFF&lt;/fcolor&gt;&#10;  &lt;bcolor&gt;FFFFFFFF&lt;/bcolor&gt;&#10;  &lt;transparent&gt;True&lt;/transparent&gt;&#10;  &lt;resolution&gt;1800&lt;/resolution&gt;&#10;  &lt;imageh&gt;549&lt;/imageh&gt;&#10;  &lt;imagew&gt;2831&lt;/imagew&gt;&#10;  &lt;scale&gt;50&lt;/scale&gt;&#10;  &lt;cursor&gt;1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328" y="5622732"/>
            <a:ext cx="3873549" cy="751176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265634" y="3684195"/>
            <a:ext cx="7824626" cy="2882057"/>
          </a:xfrm>
          <a:prstGeom prst="roundRect">
            <a:avLst>
              <a:gd name="adj" fmla="val 10322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413216" y="1461470"/>
            <a:ext cx="261475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Karsch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Wyld</a:t>
            </a:r>
            <a:r>
              <a:rPr kumimoji="1" lang="en-US" altLang="ja-JP" sz="2000" dirty="0" smtClean="0"/>
              <a:t>, 1987</a:t>
            </a:r>
          </a:p>
          <a:p>
            <a:r>
              <a:rPr lang="en-US" altLang="ja-JP" sz="2000" dirty="0" smtClean="0"/>
              <a:t>Nakamura, Sakai, 2005</a:t>
            </a:r>
          </a:p>
          <a:p>
            <a:r>
              <a:rPr kumimoji="1" lang="en-US" altLang="ja-JP" sz="2000" dirty="0" smtClean="0"/>
              <a:t>Meyer; 2007, 2008</a:t>
            </a:r>
          </a:p>
          <a:p>
            <a:r>
              <a:rPr lang="en-US" altLang="ja-JP" sz="2000" dirty="0" smtClean="0"/>
              <a:t>…</a:t>
            </a:r>
          </a:p>
          <a:p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+, 2018 </a:t>
            </a:r>
          </a:p>
          <a:p>
            <a:r>
              <a:rPr lang="en-US" altLang="ja-JP" sz="2000" dirty="0" err="1" smtClean="0"/>
              <a:t>Astrakhantsev</a:t>
            </a:r>
            <a:r>
              <a:rPr lang="en-US" altLang="ja-JP" sz="2000" dirty="0"/>
              <a:t>+, 2018</a:t>
            </a:r>
          </a:p>
          <a:p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360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Euclidean Correlator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580678"/>
              </p:ext>
            </p:extLst>
          </p:nvPr>
        </p:nvGraphicFramePr>
        <p:xfrm>
          <a:off x="266747" y="2438412"/>
          <a:ext cx="2795337" cy="22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Acrobat Document" r:id="rId3" imgW="6278631" imgH="4945196" progId="AcroExch.Document.DC">
                  <p:embed/>
                </p:oleObj>
              </mc:Choice>
              <mc:Fallback>
                <p:oleObj name="Acrobat Document" r:id="rId3" imgW="6278631" imgH="4945196" progId="AcroExch.Document.DC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47" y="2438412"/>
                        <a:ext cx="2795337" cy="22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346" y="2438411"/>
            <a:ext cx="2848988" cy="220163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735" y="2438411"/>
            <a:ext cx="2845609" cy="220163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14793" y="4807099"/>
            <a:ext cx="7835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latin typeface="Symbol" panose="05050102010706020507" pitchFamily="18" charset="2"/>
              </a:rPr>
              <a:t>t</a:t>
            </a:r>
            <a:r>
              <a:rPr lang="en-US" altLang="ja-JP" sz="2400" dirty="0" smtClean="0"/>
              <a:t>-independent plateau in all channels </a:t>
            </a:r>
            <a:r>
              <a:rPr lang="en-US" altLang="ja-JP" sz="2400" dirty="0" smtClean="0">
                <a:sym typeface="Wingdings" panose="05000000000000000000" pitchFamily="2" charset="2"/>
              </a:rPr>
              <a:t> conservation law</a:t>
            </a: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Confirmation of fluctuation-response relations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New method to measure </a:t>
            </a:r>
            <a:r>
              <a:rPr lang="en-US" altLang="ja-JP" sz="2400" dirty="0" err="1" smtClean="0"/>
              <a:t>c</a:t>
            </a:r>
            <a:r>
              <a:rPr lang="en-US" altLang="ja-JP" sz="2400" baseline="-25000" dirty="0" err="1" smtClean="0"/>
              <a:t>V</a:t>
            </a:r>
            <a:endParaRPr lang="en-US" altLang="ja-JP" sz="2400" baseline="-250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bar{T}_{44}(\tau) \bar{T}_{44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" y="1855642"/>
            <a:ext cx="2315721" cy="415721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4}(\tau) \bar T_{1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9" y="1855641"/>
            <a:ext cx="2315721" cy="415721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langle \bar T_{41}(\tau) \bar T_{41}(0) \rangle&#10;\end{align*}&lt;/body&gt;&#10;  &lt;fcolor&gt;FFFFFFFF&lt;/fcolor&gt;&#10;  &lt;bcolor&gt;FFFFFFFF&lt;/bcolor&gt;&#10;  &lt;transparent&gt;True&lt;/transparent&gt;&#10;  &lt;resolution&gt;1800&lt;/resolution&gt;&#10;  &lt;imageh&gt;270&lt;/imageh&gt;&#10;  &lt;imagew&gt;1504&lt;/imagew&gt;&#10;  &lt;scale&gt;50&lt;/scale&gt;&#10;  &lt;cursor&gt;4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8" y="1855641"/>
            <a:ext cx="2315721" cy="41572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10"/>
          <a:srcRect l="13378" t="9243" r="59250" b="66874"/>
          <a:stretch/>
        </p:blipFill>
        <p:spPr>
          <a:xfrm>
            <a:off x="-109090" y="592184"/>
            <a:ext cx="1589778" cy="109641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5368229" y="1109571"/>
            <a:ext cx="36481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FlowQCD</a:t>
            </a:r>
            <a:r>
              <a:rPr lang="en-US" altLang="ja-JP" sz="2000" dirty="0" smtClean="0"/>
              <a:t>, PR </a:t>
            </a:r>
            <a:r>
              <a:rPr lang="en-US" altLang="ja-JP" sz="2000" b="1" dirty="0" smtClean="0"/>
              <a:t>D96</a:t>
            </a:r>
            <a:r>
              <a:rPr lang="en-US" altLang="ja-JP" sz="2000" dirty="0"/>
              <a:t>, 111502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(2017</a:t>
            </a:r>
            <a:r>
              <a:rPr lang="en-US" altLang="ja-JP" sz="2000" dirty="0" smtClean="0"/>
              <a:t>)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51399" y="5977974"/>
            <a:ext cx="6431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Similar result for (41;41) channel: </a:t>
            </a:r>
            <a:r>
              <a:rPr kumimoji="1" lang="en-US" altLang="ja-JP" sz="2000" dirty="0" err="1" smtClean="0"/>
              <a:t>Borsanyi</a:t>
            </a:r>
            <a:r>
              <a:rPr lang="en-US" altLang="ja-JP" sz="2000" dirty="0" smtClean="0"/>
              <a:t>+, 2018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Perturbative analysis: </a:t>
            </a:r>
            <a:r>
              <a:rPr kumimoji="1" lang="en-US" altLang="ja-JP" sz="2000" dirty="0" smtClean="0"/>
              <a:t>Eller, Moore, 2018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6476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Fluctuation-Response Relations</a:t>
            </a:r>
            <a:endParaRPr kumimoji="1" lang="ja-JP" altLang="en-US" dirty="0"/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) T_{44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54" y="1481162"/>
            <a:ext cx="2315721" cy="38492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langle T_{44}(\tau) T_{1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979" y="1481161"/>
            <a:ext cx="2315721" cy="38492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langle T_{41}(\tau) T_{41}(0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1504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78" y="1481161"/>
            <a:ext cx="2315721" cy="3849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412" y="2063931"/>
            <a:ext cx="2919960" cy="220163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5259" y="2063931"/>
            <a:ext cx="2919960" cy="2201639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4107" y="2064760"/>
            <a:ext cx="2918861" cy="220081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66562" y="4820607"/>
            <a:ext cx="3906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FF00"/>
                </a:solidFill>
              </a:rPr>
              <a:t>N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ew</a:t>
            </a:r>
            <a:r>
              <a:rPr lang="en-US" altLang="ja-JP" sz="2800" b="1" dirty="0" smtClean="0"/>
              <a:t> </a:t>
            </a:r>
            <a:r>
              <a:rPr lang="en-US" altLang="ja-JP" sz="2800" b="1" dirty="0" smtClean="0">
                <a:solidFill>
                  <a:srgbClr val="FFFF00"/>
                </a:solidFill>
              </a:rPr>
              <a:t>measurement of </a:t>
            </a:r>
            <a:r>
              <a:rPr lang="en-US" altLang="ja-JP" sz="2800" b="1" dirty="0" err="1" smtClean="0">
                <a:solidFill>
                  <a:srgbClr val="FFFF00"/>
                </a:solidFill>
              </a:rPr>
              <a:t>c</a:t>
            </a:r>
            <a:r>
              <a:rPr lang="en-US" altLang="ja-JP" sz="2800" b="1" baseline="-25000" dirty="0" err="1" smtClean="0">
                <a:solidFill>
                  <a:srgbClr val="FFFF00"/>
                </a:solidFill>
              </a:rPr>
              <a:t>V</a:t>
            </a:r>
            <a:endParaRPr lang="en-US" altLang="ja-JP" sz="2800" b="1" baseline="-25000" dirty="0" smtClean="0">
              <a:solidFill>
                <a:srgbClr val="FFFF0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12" y="5398621"/>
            <a:ext cx="4811200" cy="1222924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067906" y="6026668"/>
            <a:ext cx="41243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2+1 QCD</a:t>
            </a:r>
            <a:r>
              <a:rPr kumimoji="1" lang="en-US" altLang="ja-JP" sz="2000" dirty="0" smtClean="0"/>
              <a:t>: </a:t>
            </a:r>
          </a:p>
          <a:p>
            <a:r>
              <a:rPr kumimoji="1" lang="en-US" altLang="ja-JP" sz="2000" dirty="0" smtClean="0"/>
              <a:t>Taniguchi+ (WHOT-QCD), 1711.02262</a:t>
            </a:r>
            <a:endParaRPr kumimoji="1" lang="ja-JP" altLang="en-US" sz="2000" dirty="0"/>
          </a:p>
        </p:txBody>
      </p:sp>
      <p:sp>
        <p:nvSpPr>
          <p:cNvPr id="3" name="角丸四角形 2"/>
          <p:cNvSpPr/>
          <p:nvPr/>
        </p:nvSpPr>
        <p:spPr>
          <a:xfrm>
            <a:off x="3130423" y="1282489"/>
            <a:ext cx="5978741" cy="3193717"/>
          </a:xfrm>
          <a:prstGeom prst="roundRect">
            <a:avLst>
              <a:gd name="adj" fmla="val 9351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曲折矢印 12"/>
          <p:cNvSpPr/>
          <p:nvPr/>
        </p:nvSpPr>
        <p:spPr>
          <a:xfrm flipV="1">
            <a:off x="4302034" y="4478307"/>
            <a:ext cx="961862" cy="603611"/>
          </a:xfrm>
          <a:prstGeom prst="bentArrow">
            <a:avLst>
              <a:gd name="adj1" fmla="val 44945"/>
              <a:gd name="adj2" fmla="val 39958"/>
              <a:gd name="adj3" fmla="val 37188"/>
              <a:gd name="adj4" fmla="val 3821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63896" y="4586176"/>
            <a:ext cx="3344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Confirmation of FRR</a:t>
            </a:r>
            <a:endParaRPr kumimoji="1" lang="ja-JP" altLang="en-US" sz="2800" b="1" dirty="0" smtClean="0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E+p = \frac{ \langle \bar{T}_{01}^2 \rangle}{VT} = \frac{ \langle \bar{T}_{11} \bar{T}_{00} \rangle }{VT}&#10;\end{align*}&lt;/body&gt;&#10;  &lt;fcolor&gt;FFFFFFFF&lt;/fcolor&gt;&#10;  &lt;bcolor&gt;FFFFFFFF&lt;/bcolor&gt;&#10;  &lt;transparent&gt;True&lt;/transparent&gt;&#10;  &lt;resolution&gt;1800&lt;/resolution&gt;&#10;  &lt;imageh&gt;549&lt;/imageh&gt;&#10;  &lt;imagew&gt;2831&lt;/imagew&gt;&#10;  &lt;scale&gt;50&lt;/scale&gt;&#10;  &lt;cursor&gt;1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51" y="5112029"/>
            <a:ext cx="3318330" cy="643505"/>
          </a:xfrm>
          <a:prstGeom prst="rect">
            <a:avLst/>
          </a:prstGeom>
        </p:spPr>
      </p:pic>
      <p:sp>
        <p:nvSpPr>
          <p:cNvPr id="16" name="下矢印 15"/>
          <p:cNvSpPr/>
          <p:nvPr/>
        </p:nvSpPr>
        <p:spPr>
          <a:xfrm>
            <a:off x="996339" y="4320364"/>
            <a:ext cx="1348196" cy="59186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3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895857" y="1521977"/>
            <a:ext cx="1310953" cy="1310953"/>
            <a:chOff x="3128612" y="2136930"/>
            <a:chExt cx="2808000" cy="2808000"/>
          </a:xfrm>
        </p:grpSpPr>
        <p:sp>
          <p:nvSpPr>
            <p:cNvPr id="15" name="円/楕円 3"/>
            <p:cNvSpPr/>
            <p:nvPr/>
          </p:nvSpPr>
          <p:spPr>
            <a:xfrm>
              <a:off x="3128612" y="2136930"/>
              <a:ext cx="2808000" cy="2808000"/>
            </a:xfrm>
            <a:prstGeom prst="ellipse">
              <a:avLst/>
            </a:prstGeom>
            <a:solidFill>
              <a:srgbClr val="424E5B"/>
            </a:solidFill>
            <a:ln w="12700" cap="flat" cmpd="sng" algn="ctr">
              <a:noFill/>
              <a:prstDash val="solid"/>
            </a:ln>
            <a:effectLst>
              <a:softEdge rad="127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7" name="円/楕円 6"/>
            <p:cNvSpPr/>
            <p:nvPr/>
          </p:nvSpPr>
          <p:spPr>
            <a:xfrm>
              <a:off x="3254612" y="2262930"/>
              <a:ext cx="2556000" cy="2556000"/>
            </a:xfrm>
            <a:prstGeom prst="ellipse">
              <a:avLst/>
            </a:prstGeom>
            <a:noFill/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656409" y="5300178"/>
            <a:ext cx="7539990" cy="1287222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28528" y="531664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ー</a:t>
            </a:r>
            <a:endParaRPr kumimoji="1" lang="ja-JP" alt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81" y="1754830"/>
            <a:ext cx="1111704" cy="96213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0" y="5403178"/>
            <a:ext cx="1405709" cy="1101381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480" y="4184338"/>
            <a:ext cx="1409764" cy="105660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80" y="2954974"/>
            <a:ext cx="1418113" cy="106286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394688" y="1630591"/>
            <a:ext cx="552140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Constructing EMT on the </a:t>
            </a:r>
            <a:r>
              <a:rPr lang="en-US" altLang="ja-JP" sz="3200" dirty="0" smtClean="0">
                <a:solidFill>
                  <a:prstClr val="white">
                    <a:lumMod val="95000"/>
                  </a:prstClr>
                </a:solidFill>
                <a:effectLst>
                  <a:glow rad="63500">
                    <a:srgbClr val="41AEBD">
                      <a:satMod val="175000"/>
                      <a:alpha val="40000"/>
                    </a:srgbClr>
                  </a:glow>
                </a:effectLst>
              </a:rPr>
              <a:t>lattice</a:t>
            </a:r>
            <a:endParaRPr lang="en-US" altLang="ja-JP" sz="3200" dirty="0">
              <a:solidFill>
                <a:prstClr val="white">
                  <a:lumMod val="95000"/>
                </a:prstClr>
              </a:solidFill>
              <a:effectLst>
                <a:glow rad="63500">
                  <a:srgbClr val="41AE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94688" y="2950874"/>
            <a:ext cx="314541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CCCC"/>
                </a:solidFill>
              </a:rPr>
              <a:t>Thermodynamics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397035" y="4166416"/>
            <a:ext cx="45207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 smtClean="0">
                <a:solidFill>
                  <a:srgbClr val="B3D9FF"/>
                </a:solidFill>
              </a:rPr>
              <a:t>EMT Correlation </a:t>
            </a:r>
            <a:r>
              <a:rPr lang="en-US" altLang="ja-JP" sz="3200" dirty="0">
                <a:solidFill>
                  <a:srgbClr val="B3D9FF"/>
                </a:solidFill>
              </a:rPr>
              <a:t>Function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2394687" y="5379894"/>
            <a:ext cx="552140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n-US" altLang="ja-JP" sz="3200" dirty="0">
                <a:solidFill>
                  <a:srgbClr val="FFFFCC"/>
                </a:solidFill>
              </a:rPr>
              <a:t>Stress distribution in </a:t>
            </a:r>
            <a:r>
              <a:rPr lang="en-US" altLang="ja-JP" sz="3200" dirty="0" err="1">
                <a:solidFill>
                  <a:srgbClr val="FFFFCC"/>
                </a:solidFill>
              </a:rPr>
              <a:t>qq</a:t>
            </a:r>
            <a:r>
              <a:rPr lang="en-US" altLang="ja-JP" sz="3200" dirty="0">
                <a:solidFill>
                  <a:srgbClr val="FFFFCC"/>
                </a:solidFill>
              </a:rPr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86488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SU(3) YM vs Maxwell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131759" y="2377445"/>
            <a:ext cx="4379281" cy="316177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191" t="49767" b="353"/>
          <a:stretch/>
        </p:blipFill>
        <p:spPr>
          <a:xfrm>
            <a:off x="4651508" y="2377445"/>
            <a:ext cx="4379281" cy="31699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74652" y="1484893"/>
            <a:ext cx="26934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SU(3) Yang-Mills</a:t>
            </a:r>
          </a:p>
          <a:p>
            <a:pPr algn="ctr"/>
            <a:r>
              <a:rPr lang="en-US" altLang="ja-JP" sz="2400" dirty="0" smtClean="0"/>
              <a:t>(quantum)</a:t>
            </a:r>
            <a:endParaRPr kumimoji="1" lang="ja-JP" altLang="en-US" sz="24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96393" y="1489323"/>
            <a:ext cx="14895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Maxwell</a:t>
            </a:r>
          </a:p>
          <a:p>
            <a:pPr algn="ctr"/>
            <a:r>
              <a:rPr lang="en-US" altLang="ja-JP" sz="2400" dirty="0" smtClean="0"/>
              <a:t>(classical)</a:t>
            </a:r>
            <a:endParaRPr kumimoji="1" lang="ja-JP" altLang="en-US" sz="24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45482" y="5792357"/>
            <a:ext cx="5853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Propagation of the force is clearly different </a:t>
            </a:r>
          </a:p>
          <a:p>
            <a:pPr algn="ctr"/>
            <a:r>
              <a:rPr kumimoji="1" lang="en-US" altLang="ja-JP" sz="2400" dirty="0" smtClean="0"/>
              <a:t>in YM and Maxwell theories! 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40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035936" y="4016728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8678081" y="1458219"/>
            <a:ext cx="168812" cy="2018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Lattice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/>
          <a:srcRect r="14370"/>
          <a:stretch/>
        </p:blipFill>
        <p:spPr>
          <a:xfrm>
            <a:off x="5028318" y="1458218"/>
            <a:ext cx="3649764" cy="202283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1402" y="1458219"/>
            <a:ext cx="44053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SU(3) Yang-Mills (Quenched)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Wilson gauge 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Clover operator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APE smearing / multi-hit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fine lattices (a=0.029-0.06 </a:t>
            </a:r>
            <a:r>
              <a:rPr kumimoji="1" lang="en-US" altLang="ja-JP" sz="2400" dirty="0" err="1" smtClean="0">
                <a:solidFill>
                  <a:srgbClr val="FFFF00"/>
                </a:solidFill>
              </a:rPr>
              <a:t>fm</a:t>
            </a:r>
            <a:r>
              <a:rPr kumimoji="1" lang="en-US" altLang="ja-JP" sz="2400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</a:rPr>
              <a:t>continuum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Simulation: </a:t>
            </a:r>
            <a:r>
              <a:rPr lang="en-US" altLang="ja-JP" sz="2400" dirty="0" err="1" smtClean="0"/>
              <a:t>bluegene</a:t>
            </a:r>
            <a:r>
              <a:rPr lang="en-US" altLang="ja-JP" sz="2400" dirty="0" smtClean="0"/>
              <a:t>/Q@KEK</a:t>
            </a:r>
            <a:endParaRPr kumimoji="1" lang="ja-JP" altLang="en-US" sz="24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8318" y="3631104"/>
            <a:ext cx="3826260" cy="2945418"/>
          </a:xfrm>
          <a:prstGeom prst="rect">
            <a:avLst/>
          </a:prstGeom>
        </p:spPr>
      </p:pic>
      <p:sp>
        <p:nvSpPr>
          <p:cNvPr id="3" name="上矢印 2"/>
          <p:cNvSpPr/>
          <p:nvPr/>
        </p:nvSpPr>
        <p:spPr>
          <a:xfrm>
            <a:off x="6494952" y="4658535"/>
            <a:ext cx="373380" cy="703396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266772" y="5350321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R=0.46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上矢印 8"/>
          <p:cNvSpPr/>
          <p:nvPr/>
        </p:nvSpPr>
        <p:spPr>
          <a:xfrm>
            <a:off x="7059758" y="4441365"/>
            <a:ext cx="373380" cy="586740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72868" y="5017856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R=0.69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上矢印 10"/>
          <p:cNvSpPr/>
          <p:nvPr/>
        </p:nvSpPr>
        <p:spPr>
          <a:xfrm>
            <a:off x="7624564" y="4200012"/>
            <a:ext cx="373380" cy="458523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372939" y="4634889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R=0.92 </a:t>
            </a:r>
            <a:r>
              <a:rPr kumimoji="1" lang="en-US" altLang="ja-JP" sz="22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endParaRPr kumimoji="1" lang="ja-JP" altLang="en-US" sz="22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2703" y="5702827"/>
            <a:ext cx="2824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1803.05656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27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角丸四角形 34"/>
          <p:cNvSpPr/>
          <p:nvPr/>
        </p:nvSpPr>
        <p:spPr>
          <a:xfrm>
            <a:off x="869067" y="1264431"/>
            <a:ext cx="7390214" cy="147924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Distribution in QQ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4022" y="4392351"/>
            <a:ext cx="2565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Wilson Loop</a:t>
            </a:r>
            <a:endParaRPr kumimoji="1" lang="ja-JP" altLang="en-US" sz="2800" b="1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W(R,T)&#10;\end{align*}&lt;/body&gt;&#10;  &lt;fcolor&gt;FFFFFFFF&lt;/fcolor&gt;&#10;  &lt;bcolor&gt;FF000000&lt;/bcolor&gt;&#10;  &lt;transparent&gt;True&lt;/transparent&gt;&#10;  &lt;resolution&gt;1800&lt;/resolution&gt;&#10;  &lt;imageh&gt;250&lt;/imageh&gt;&#10;  &lt;imagew&gt;9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66" y="4521126"/>
            <a:ext cx="1222985" cy="337095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x) \rangle_{\rm Q\bar{Q}}&#10;=\lim_{T\to\infty}\frac{ \langle W(T,R) T_{\mu\nu}(x) \rangle}{\langle W(T,R)\rangle} - \langle T_{\mu\nu}(x)\rangle&#10;\end{align*}&lt;/body&gt;&#10;  &lt;fcolor&gt;FFFFFFFF&lt;/fcolor&gt;&#10;  &lt;bcolor&gt;FF000000&lt;/bcolor&gt;&#10;  &lt;transparent&gt;True&lt;/transparent&gt;&#10;  &lt;resolution&gt;1800&lt;/resolution&gt;&#10;  &lt;imageh&gt;589&lt;/imageh&gt;&#10;  &lt;imagew&gt;5237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92" y="1669421"/>
            <a:ext cx="6504207" cy="731521"/>
          </a:xfrm>
          <a:prstGeom prst="rect">
            <a:avLst/>
          </a:prstGeom>
        </p:spPr>
      </p:pic>
      <p:cxnSp>
        <p:nvCxnSpPr>
          <p:cNvPr id="11" name="直線矢印コネクタ 10"/>
          <p:cNvCxnSpPr/>
          <p:nvPr/>
        </p:nvCxnSpPr>
        <p:spPr>
          <a:xfrm flipV="1">
            <a:off x="6141170" y="3104210"/>
            <a:ext cx="0" cy="264947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6363245" y="3740752"/>
            <a:ext cx="1463040" cy="170350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13" name="平行四辺形 12"/>
          <p:cNvSpPr/>
          <p:nvPr/>
        </p:nvSpPr>
        <p:spPr>
          <a:xfrm>
            <a:off x="5357406" y="4211537"/>
            <a:ext cx="3474719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523" y="3400157"/>
            <a:ext cx="256556" cy="231112"/>
          </a:xfrm>
          <a:prstGeom prst="rect">
            <a:avLst/>
          </a:prstGeom>
        </p:spPr>
      </p:pic>
      <p:sp>
        <p:nvSpPr>
          <p:cNvPr id="15" name="楕円 14"/>
          <p:cNvSpPr>
            <a:spLocks noChangeAspect="1"/>
          </p:cNvSpPr>
          <p:nvPr/>
        </p:nvSpPr>
        <p:spPr>
          <a:xfrm>
            <a:off x="6272567" y="448691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/>
          <p:cNvSpPr>
            <a:spLocks noChangeAspect="1"/>
          </p:cNvSpPr>
          <p:nvPr/>
        </p:nvSpPr>
        <p:spPr>
          <a:xfrm>
            <a:off x="7735136" y="448691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6362567" y="4151890"/>
            <a:ext cx="1222" cy="36884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7825136" y="4104309"/>
            <a:ext cx="0" cy="41642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8194607" y="3740752"/>
            <a:ext cx="560" cy="1703505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6393326" y="5276285"/>
            <a:ext cx="1361906" cy="276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75" y="5019527"/>
            <a:ext cx="188383" cy="183092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786" y="3846197"/>
            <a:ext cx="178858" cy="178858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786" y="4253027"/>
            <a:ext cx="175683" cy="233892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604" y="4268649"/>
            <a:ext cx="175683" cy="269875"/>
          </a:xfrm>
          <a:prstGeom prst="rect">
            <a:avLst/>
          </a:prstGeom>
        </p:spPr>
      </p:pic>
      <p:sp>
        <p:nvSpPr>
          <p:cNvPr id="27" name="乗算 26"/>
          <p:cNvSpPr/>
          <p:nvPr/>
        </p:nvSpPr>
        <p:spPr>
          <a:xfrm>
            <a:off x="7149115" y="4332260"/>
            <a:ext cx="340507" cy="342263"/>
          </a:xfrm>
          <a:prstGeom prst="mathMultiply">
            <a:avLst/>
          </a:prstGeom>
          <a:solidFill>
            <a:srgbClr val="FF0000"/>
          </a:solidFill>
          <a:scene3d>
            <a:camera prst="isometricOffAxis2Top"/>
            <a:lightRig rig="threePt" dir="t"/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T_{\mu\nu}(x)&#10;\end{align*}&lt;/body&gt;&#10;  &lt;fcolor&gt;FFFFFFFF&lt;/fcolor&gt;&#10;  &lt;bcolor&gt;FF000000&lt;/bcolor&gt;&#10;  &lt;transparent&gt;True&lt;/transparent&gt;&#10;  &lt;resolution&gt;1800&lt;/resolution&gt;&#10;  &lt;imageh&gt;261&lt;/imageh&gt;&#10;  &lt;imagew&gt;695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75" y="4625922"/>
            <a:ext cx="735542" cy="27622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842559" y="4969913"/>
            <a:ext cx="4286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No gradient flow for W(R,T)</a:t>
            </a:r>
            <a:endParaRPr lang="ja-JP" altLang="en-US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APE smearing for spatial links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Multi-hit for temporal links</a:t>
            </a: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W(R,T)&#10;\end{align*}&lt;/body&gt;&#10;  &lt;fcolor&gt;FFFFFFFF&lt;/fcolor&gt;&#10;  &lt;bcolor&gt;FF000000&lt;/bcolor&gt;&#10;  &lt;transparent&gt;True&lt;/transparent&gt;&#10;  &lt;resolution&gt;1800&lt;/resolution&gt;&#10;  &lt;imageh&gt;250&lt;/imageh&gt;&#10;  &lt;imagew&gt;9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785" y="3396851"/>
            <a:ext cx="991959" cy="273417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494022" y="3197585"/>
            <a:ext cx="1351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b="1" dirty="0" smtClean="0"/>
              <a:t>EMT</a:t>
            </a:r>
            <a:endParaRPr kumimoji="1" lang="ja-JP" altLang="en-US" sz="2800" b="1" dirty="0" smtClean="0"/>
          </a:p>
        </p:txBody>
      </p:sp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_{\mu\nu}(x)&#10;\end{align*}&lt;/body&gt;&#10;  &lt;fcolor&gt;FFFFFFFF&lt;/fcolor&gt;&#10;  &lt;bcolor&gt;FF000000&lt;/bcolor&gt;&#10;  &lt;transparent&gt;True&lt;/transparent&gt;&#10;  &lt;resolution&gt;1800&lt;/resolution&gt;&#10;  &lt;imageh&gt;261&lt;/imageh&gt;&#10;  &lt;imagew&gt;695&lt;/imagew&gt;&#10;  &lt;scale&gt;50&lt;/scale&gt;&#10;  &lt;cursor&gt;2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352" y="3314106"/>
            <a:ext cx="948402" cy="356161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837611" y="3737467"/>
            <a:ext cx="3717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via gradient flow method</a:t>
            </a:r>
          </a:p>
        </p:txBody>
      </p:sp>
      <p:cxnSp>
        <p:nvCxnSpPr>
          <p:cNvPr id="36" name="直線コネクタ 35"/>
          <p:cNvCxnSpPr/>
          <p:nvPr/>
        </p:nvCxnSpPr>
        <p:spPr>
          <a:xfrm>
            <a:off x="7067731" y="523240"/>
            <a:ext cx="279400" cy="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Continuum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127864"/>
            <a:ext cx="2574246" cy="266785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3" name="平行四辺形 12"/>
          <p:cNvSpPr/>
          <p:nvPr/>
        </p:nvSpPr>
        <p:spPr>
          <a:xfrm rot="5400000" flipV="1">
            <a:off x="5934508" y="2373878"/>
            <a:ext cx="2682240" cy="785835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平行四辺形 13"/>
          <p:cNvSpPr/>
          <p:nvPr/>
        </p:nvSpPr>
        <p:spPr>
          <a:xfrm>
            <a:off x="6884672" y="2388595"/>
            <a:ext cx="2129727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/>
          <p:cNvSpPr/>
          <p:nvPr/>
        </p:nvSpPr>
        <p:spPr>
          <a:xfrm>
            <a:off x="5543545" y="2385827"/>
            <a:ext cx="2125000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平行四辺形 15"/>
          <p:cNvSpPr/>
          <p:nvPr/>
        </p:nvSpPr>
        <p:spPr>
          <a:xfrm rot="5400000" flipV="1">
            <a:off x="6415193" y="2847583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>
            <a:off x="5536082" y="2385827"/>
            <a:ext cx="3474719" cy="761936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/>
          <p:cNvSpPr>
            <a:spLocks noChangeAspect="1"/>
          </p:cNvSpPr>
          <p:nvPr/>
        </p:nvSpPr>
        <p:spPr>
          <a:xfrm>
            <a:off x="6303190" y="266120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/>
          <p:cNvSpPr>
            <a:spLocks noChangeAspect="1"/>
          </p:cNvSpPr>
          <p:nvPr/>
        </p:nvSpPr>
        <p:spPr>
          <a:xfrm>
            <a:off x="8018320" y="266120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259493" y="2991410"/>
            <a:ext cx="1745618" cy="615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042" y="3115620"/>
            <a:ext cx="188383" cy="183092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88" y="2441239"/>
            <a:ext cx="175683" cy="233892"/>
          </a:xfrm>
          <a:prstGeom prst="rect">
            <a:avLst/>
          </a:prstGeom>
        </p:spPr>
      </p:pic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396" y="2441239"/>
            <a:ext cx="175683" cy="269875"/>
          </a:xfrm>
          <a:prstGeom prst="rect">
            <a:avLst/>
          </a:prstGeom>
        </p:spPr>
      </p:pic>
      <p:cxnSp>
        <p:nvCxnSpPr>
          <p:cNvPr id="25" name="直線コネクタ 24"/>
          <p:cNvCxnSpPr>
            <a:stCxn id="19" idx="6"/>
            <a:endCxn id="20" idx="2"/>
          </p:cNvCxnSpPr>
          <p:nvPr/>
        </p:nvCxnSpPr>
        <p:spPr>
          <a:xfrm>
            <a:off x="6483190" y="2751209"/>
            <a:ext cx="15351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平行四辺形 25"/>
          <p:cNvSpPr/>
          <p:nvPr/>
        </p:nvSpPr>
        <p:spPr>
          <a:xfrm rot="5400000" flipV="1">
            <a:off x="6415194" y="1894412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下矢印 26"/>
          <p:cNvSpPr/>
          <p:nvPr/>
        </p:nvSpPr>
        <p:spPr>
          <a:xfrm rot="1635065">
            <a:off x="7238048" y="2074930"/>
            <a:ext cx="484632" cy="5951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/>
              </a:solidFill>
            </a:endParaRPr>
          </a:p>
        </p:txBody>
      </p:sp>
      <p:sp>
        <p:nvSpPr>
          <p:cNvPr id="28" name="楕円 27"/>
          <p:cNvSpPr>
            <a:spLocks noChangeAspect="1"/>
          </p:cNvSpPr>
          <p:nvPr/>
        </p:nvSpPr>
        <p:spPr>
          <a:xfrm>
            <a:off x="7183441" y="2657253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047221" y="1609830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mid point</a:t>
            </a:r>
            <a:endParaRPr kumimoji="1" lang="ja-JP" alt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6009877" y="211561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5721531" y="2115610"/>
            <a:ext cx="295748" cy="287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 flipV="1">
            <a:off x="6017279" y="1534779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8" y="1568620"/>
            <a:ext cx="206614" cy="184953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76" y="1943396"/>
            <a:ext cx="191618" cy="264933"/>
          </a:xfrm>
          <a:prstGeom prst="rect">
            <a:avLst/>
          </a:prstGeom>
        </p:spPr>
      </p:pic>
      <p:pic>
        <p:nvPicPr>
          <p:cNvPr id="36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11" y="1780741"/>
            <a:ext cx="174956" cy="1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t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>
                <a:latin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altLang="ja-JP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dirty="0" smtClean="0"/>
              <a:t>Extrapolation</a:t>
            </a:r>
            <a:br>
              <a:rPr kumimoji="1" lang="en-US" altLang="ja-JP" dirty="0" smtClean="0"/>
            </a:br>
            <a:r>
              <a:rPr lang="en-US" altLang="ja-JP" sz="3200" dirty="0" smtClean="0"/>
              <a:t>at mid-point</a:t>
            </a:r>
            <a:endParaRPr kumimoji="1"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" y="1513100"/>
            <a:ext cx="4483281" cy="368650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r="89681"/>
          <a:stretch/>
        </p:blipFill>
        <p:spPr>
          <a:xfrm>
            <a:off x="284717" y="1513100"/>
            <a:ext cx="484397" cy="368650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394527" y="5500818"/>
            <a:ext cx="4392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>
                <a:latin typeface="Calibri" panose="020F0502020204030204" pitchFamily="34" charset="0"/>
              </a:rPr>
              <a:t>a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0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extrapolation with fixed </a:t>
            </a:r>
            <a:r>
              <a:rPr kumimoji="1"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ym typeface="Wingdings" panose="05000000000000000000" pitchFamily="2" charset="2"/>
              </a:rPr>
              <a:t>Then, </a:t>
            </a:r>
            <a:r>
              <a:rPr lang="en-US" altLang="ja-JP" sz="24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t0 </a:t>
            </a:r>
            <a:r>
              <a:rPr lang="en-US" altLang="ja-JP" sz="2400" dirty="0" smtClean="0">
                <a:sym typeface="Wingdings" panose="05000000000000000000" pitchFamily="2" charset="2"/>
              </a:rPr>
              <a:t>with three ranges</a:t>
            </a:r>
            <a:endParaRPr kumimoji="1" lang="ja-JP" altLang="en-US" sz="2400" dirty="0" smtClean="0"/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692" y="4093028"/>
            <a:ext cx="2574246" cy="2667855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2455001" y="2466611"/>
            <a:ext cx="1160943" cy="960126"/>
            <a:chOff x="1871592" y="2357839"/>
            <a:chExt cx="993528" cy="960126"/>
          </a:xfrm>
        </p:grpSpPr>
        <p:sp>
          <p:nvSpPr>
            <p:cNvPr id="12" name="正方形/長方形 11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3000105" y="3189963"/>
            <a:ext cx="1195705" cy="1075972"/>
            <a:chOff x="2192962" y="2960914"/>
            <a:chExt cx="1151880" cy="872217"/>
          </a:xfrm>
        </p:grpSpPr>
        <p:sp>
          <p:nvSpPr>
            <p:cNvPr id="15" name="正方形/長方形 14"/>
            <p:cNvSpPr/>
            <p:nvPr/>
          </p:nvSpPr>
          <p:spPr>
            <a:xfrm>
              <a:off x="2192962" y="2960914"/>
              <a:ext cx="1151880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080" y="1512780"/>
            <a:ext cx="2928748" cy="241616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753796" y="3043673"/>
            <a:ext cx="881652" cy="825005"/>
            <a:chOff x="2012036" y="2439630"/>
            <a:chExt cx="881652" cy="676556"/>
          </a:xfrm>
        </p:grpSpPr>
        <p:sp>
          <p:nvSpPr>
            <p:cNvPr id="9" name="正方形/長方形 8"/>
            <p:cNvSpPr/>
            <p:nvPr/>
          </p:nvSpPr>
          <p:spPr>
            <a:xfrm>
              <a:off x="2258345" y="2439630"/>
              <a:ext cx="615839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012036" y="2746854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 rot="1605011">
            <a:off x="2593086" y="2820908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continuum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2045238">
            <a:off x="3660521" y="3228433"/>
            <a:ext cx="665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limit</a:t>
            </a:r>
            <a:endParaRPr kumimoji="1" lang="ja-JP" altLang="en-US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5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Stress Distribution</a:t>
            </a:r>
            <a:r>
              <a:rPr kumimoji="1" lang="en-US" altLang="ja-JP" dirty="0" smtClean="0"/>
              <a:t> on Mid-Plane</a:t>
            </a:r>
            <a:endParaRPr kumimoji="1" lang="ja-JP" altLang="en-US" dirty="0"/>
          </a:p>
        </p:txBody>
      </p:sp>
      <p:sp>
        <p:nvSpPr>
          <p:cNvPr id="6" name="平行四辺形 5"/>
          <p:cNvSpPr/>
          <p:nvPr/>
        </p:nvSpPr>
        <p:spPr>
          <a:xfrm>
            <a:off x="4250673" y="2559832"/>
            <a:ext cx="3465091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 rot="5400000" flipV="1">
            <a:off x="5672010" y="3312786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4238504" y="2559832"/>
            <a:ext cx="5665985" cy="1242437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18" y="2650189"/>
            <a:ext cx="286474" cy="381392"/>
          </a:xfrm>
          <a:prstGeom prst="rect">
            <a:avLst/>
          </a:prstGeom>
        </p:spPr>
      </p:pic>
      <p:sp>
        <p:nvSpPr>
          <p:cNvPr id="16" name="平行四辺形 15"/>
          <p:cNvSpPr/>
          <p:nvPr/>
        </p:nvSpPr>
        <p:spPr>
          <a:xfrm rot="5400000" flipV="1">
            <a:off x="5672011" y="1758515"/>
            <a:ext cx="2806104" cy="1281407"/>
          </a:xfrm>
          <a:prstGeom prst="parallelogram">
            <a:avLst>
              <a:gd name="adj" fmla="val 96670"/>
            </a:avLst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平行四辺形 3"/>
          <p:cNvSpPr/>
          <p:nvPr/>
        </p:nvSpPr>
        <p:spPr>
          <a:xfrm rot="5400000" flipV="1">
            <a:off x="4888190" y="2540348"/>
            <a:ext cx="4373744" cy="1281407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/>
          <p:cNvSpPr/>
          <p:nvPr/>
        </p:nvSpPr>
        <p:spPr>
          <a:xfrm>
            <a:off x="6641985" y="1958206"/>
            <a:ext cx="853440" cy="2394857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6704398" y="2632771"/>
            <a:ext cx="364309" cy="5164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non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302353" y="1562083"/>
            <a:ext cx="3510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From </a:t>
            </a:r>
            <a:r>
              <a:rPr lang="en-US" altLang="ja-JP" sz="2000" dirty="0" smtClean="0"/>
              <a:t>rotational </a:t>
            </a:r>
            <a:r>
              <a:rPr lang="en-US" altLang="ja-JP" sz="2000" dirty="0" err="1" smtClean="0"/>
              <a:t>symm</a:t>
            </a:r>
            <a:r>
              <a:rPr lang="en-US" altLang="ja-JP" sz="2000" dirty="0" smtClean="0"/>
              <a:t>. &amp; </a:t>
            </a:r>
            <a:r>
              <a:rPr kumimoji="1" lang="en-US" altLang="ja-JP" sz="2000" dirty="0" smtClean="0"/>
              <a:t>parity</a:t>
            </a:r>
            <a:endParaRPr kumimoji="1" lang="ja-JP" altLang="en-US" sz="2000" dirty="0" smtClean="0"/>
          </a:p>
        </p:txBody>
      </p:sp>
      <p:cxnSp>
        <p:nvCxnSpPr>
          <p:cNvPr id="35" name="直線矢印コネクタ 34"/>
          <p:cNvCxnSpPr/>
          <p:nvPr/>
        </p:nvCxnSpPr>
        <p:spPr>
          <a:xfrm>
            <a:off x="6681880" y="2622128"/>
            <a:ext cx="626090" cy="0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 flipV="1">
            <a:off x="6326828" y="2100392"/>
            <a:ext cx="364309" cy="516415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6691137" y="1962193"/>
            <a:ext cx="159470" cy="665257"/>
          </a:xfrm>
          <a:prstGeom prst="straightConnector1">
            <a:avLst/>
          </a:prstGeom>
          <a:ln w="31750">
            <a:solidFill>
              <a:srgbClr val="FFFF00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vec{e}_z&#10;\end{align*}&lt;/body&gt;&#10;  &lt;fcolor&gt;FFFFFF00&lt;/fcolor&gt;&#10;  &lt;bcolor&gt;FF000000&lt;/bcolor&gt;&#10;  &lt;transparent&gt;True&lt;/transparent&gt;&#10;  &lt;resolution&gt;1800&lt;/resolution&gt;&#10;  &lt;imageh&gt;217&lt;/imageh&gt;&#10;  &lt;imagew&gt;195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362" y="2184047"/>
            <a:ext cx="297376" cy="330926"/>
          </a:xfrm>
          <a:prstGeom prst="rect">
            <a:avLst/>
          </a:prstGeom>
        </p:spPr>
      </p:pic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\vec{e}_\theta&#10;\end{align*}&lt;/body&gt;&#10;  &lt;fcolor&gt;FFFFFF00&lt;/fcolor&gt;&#10;  &lt;bcolor&gt;FF000000&lt;/bcolor&gt;&#10;  &lt;transparent&gt;True&lt;/transparent&gt;&#10;  &lt;resolution&gt;1800&lt;/resolution&gt;&#10;  &lt;imageh&gt;217&lt;/imageh&gt;&#10;  &lt;imagew&gt;192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49" y="1598682"/>
            <a:ext cx="292801" cy="330926"/>
          </a:xfrm>
          <a:prstGeom prst="rect">
            <a:avLst/>
          </a:prstGeom>
        </p:spPr>
      </p:pic>
      <p:pic>
        <p:nvPicPr>
          <p:cNvPr id="45" name="TexTeXPicture" descr="&lt;?xml version=&quot;1.0&quot; encoding=&quot;utf-16&quot;?&gt;&#10;&lt;TeXTeX&gt;&#10;  &lt;preamble&gt;\documentclass{jarticle}&#10;\usepackage{amsmath}&#10;\pagestyle{empty}&lt;/preamble&gt;&#10;  &lt;body&gt;\begin{align*} &#10;\vec{e}_r&#10;\end{align*}&lt;/body&gt;&#10;  &lt;fcolor&gt;FFFFFF00&lt;/fcolor&gt;&#10;  &lt;bcolor&gt;FF000000&lt;/bcolor&gt;&#10;  &lt;transparent&gt;True&lt;/transparent&gt;&#10;  &lt;resolution&gt;1800&lt;/resolution&gt;&#10;  &lt;imageh&gt;217&lt;/imageh&gt;&#10;  &lt;imagew&gt;193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964" y="1744153"/>
            <a:ext cx="294326" cy="330926"/>
          </a:xfrm>
          <a:prstGeom prst="rect">
            <a:avLst/>
          </a:prstGeom>
        </p:spPr>
      </p:pic>
      <p:sp>
        <p:nvSpPr>
          <p:cNvPr id="5" name="平行四辺形 4"/>
          <p:cNvSpPr/>
          <p:nvPr/>
        </p:nvSpPr>
        <p:spPr>
          <a:xfrm>
            <a:off x="6437557" y="2564346"/>
            <a:ext cx="3472799" cy="1242437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4" y="2650189"/>
            <a:ext cx="286474" cy="440067"/>
          </a:xfrm>
          <a:prstGeom prst="rect">
            <a:avLst/>
          </a:prstGeom>
        </p:spPr>
      </p:pic>
      <p:sp>
        <p:nvSpPr>
          <p:cNvPr id="9" name="楕円 8"/>
          <p:cNvSpPr>
            <a:spLocks noChangeAspect="1"/>
          </p:cNvSpPr>
          <p:nvPr/>
        </p:nvSpPr>
        <p:spPr>
          <a:xfrm>
            <a:off x="5489374" y="3008879"/>
            <a:ext cx="293514" cy="293514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5418121" y="3477643"/>
            <a:ext cx="2846459" cy="1003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9" y="3586228"/>
            <a:ext cx="307183" cy="298556"/>
          </a:xfrm>
          <a:prstGeom prst="rect">
            <a:avLst/>
          </a:prstGeom>
        </p:spPr>
      </p:pic>
      <p:cxnSp>
        <p:nvCxnSpPr>
          <p:cNvPr id="15" name="直線コネクタ 14"/>
          <p:cNvCxnSpPr>
            <a:stCxn id="9" idx="6"/>
            <a:endCxn id="10" idx="2"/>
          </p:cNvCxnSpPr>
          <p:nvPr/>
        </p:nvCxnSpPr>
        <p:spPr>
          <a:xfrm>
            <a:off x="5782888" y="3155635"/>
            <a:ext cx="2503231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/>
          <p:cNvSpPr>
            <a:spLocks noChangeAspect="1"/>
          </p:cNvSpPr>
          <p:nvPr/>
        </p:nvSpPr>
        <p:spPr>
          <a:xfrm>
            <a:off x="8286119" y="3008879"/>
            <a:ext cx="293514" cy="293514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9095" y="2144333"/>
            <a:ext cx="3915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EMT is </a:t>
            </a:r>
            <a:r>
              <a:rPr lang="en-US" altLang="ja-JP" sz="2800" dirty="0" err="1" smtClean="0"/>
              <a:t>diagonalized</a:t>
            </a:r>
            <a:r>
              <a:rPr lang="en-US" altLang="ja-JP" sz="2800" dirty="0" smtClean="0"/>
              <a:t> </a:t>
            </a:r>
          </a:p>
          <a:p>
            <a:r>
              <a:rPr lang="en-US" altLang="ja-JP" sz="2800" dirty="0" smtClean="0"/>
              <a:t>in</a:t>
            </a:r>
            <a:r>
              <a:rPr kumimoji="1" lang="en-US" altLang="ja-JP" sz="2800" dirty="0" smtClean="0"/>
              <a:t> Cylindrical Coordinates</a:t>
            </a:r>
            <a:endParaRPr kumimoji="1" lang="ja-JP" altLang="en-US" sz="2800" dirty="0" smtClean="0"/>
          </a:p>
        </p:txBody>
      </p:sp>
      <p:sp>
        <p:nvSpPr>
          <p:cNvPr id="32" name="角丸四角形 31"/>
          <p:cNvSpPr/>
          <p:nvPr/>
        </p:nvSpPr>
        <p:spPr>
          <a:xfrm>
            <a:off x="4763545" y="4944340"/>
            <a:ext cx="4014652" cy="17003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0826" y="4975298"/>
            <a:ext cx="2440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/>
              <a:t>Degeneracy </a:t>
            </a:r>
          </a:p>
          <a:p>
            <a:pPr algn="ctr"/>
            <a:r>
              <a:rPr kumimoji="1" lang="en-US" altLang="ja-JP" sz="2400" dirty="0" smtClean="0"/>
              <a:t>in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78" y="6081427"/>
            <a:ext cx="3419185" cy="254998"/>
          </a:xfrm>
          <a:prstGeom prst="rect">
            <a:avLst/>
          </a:prstGeom>
        </p:spPr>
      </p:pic>
      <p:pic>
        <p:nvPicPr>
          <p:cNvPr id="23" name="TexTeXPicture" descr="&lt;?xml version=&quot;1.0&quot; encoding=&quot;utf-16&quot;?&gt;&#10;&lt;TeXTeX&gt;&#10;  &lt;preamble&gt;\documentclass{jarticle}&#10;\usepackage{amsmath}&#10;\pagestyle{empty}&lt;/preamble&gt;&#10;  &lt;body&gt;\begin{align*} &#10;T_{cc'}(r) = \left( \begin{array}{cccc}&#10;\hspace{-1mm}&#10;T_{rr} \hspace{-3mm}&amp;amp; &amp;amp; &amp;amp; \\&#10;&amp;amp; T_{\theta\theta} \hspace{-3mm}&amp;amp;&amp;amp; \\&#10;&amp;amp;&amp;amp; T_{zz} \hspace{-3mm}&amp;amp; \\&#10;&amp;amp;&amp;amp;&amp;amp; T_{44}&#10;\hspace{-1mm}&#10;\end{array} \right)&#10;\end{align*}&lt;/body&gt;&#10;  &lt;fcolor&gt;FFFFFFFF&lt;/fcolor&gt;&#10;  &lt;bcolor&gt;FF000000&lt;/bcolor&gt;&#10;  &lt;transparent&gt;True&lt;/transparent&gt;&#10;  &lt;resolution&gt;1800&lt;/resolution&gt;&#10;  &lt;imageh&gt;1493&lt;/imageh&gt;&#10;  &lt;imagew&gt;3053&lt;/imagew&gt;&#10;  &lt;scale&gt;50&lt;/scale&gt;&#10;  &lt;cursor&gt;189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49" y="3302392"/>
            <a:ext cx="3586184" cy="1753741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rr} &#10;= \vec{e}_r^T&#10;T \vec{e}_r&#10;\\&#10;T_{\theta\theta} &#10;= \vec{e}_\theta^T&#10;T \vec{e}_\theta&#10;\end{align*}&lt;/body&gt;&#10;  &lt;fcolor&gt;FFFFFFFF&lt;/fcolor&gt;&#10;  &lt;bcolor&gt;FF000000&lt;/bcolor&gt;&#10;  &lt;transparent&gt;True&lt;/transparent&gt;&#10;  &lt;resolution&gt;1800&lt;/resolution&gt;&#10;  &lt;imageh&gt;732&lt;/imageh&gt;&#10;  &lt;imagew&gt;1345&lt;/imagew&gt;&#10;  &lt;scale&gt;50&lt;/scale&gt;&#10;  &lt;cursor&gt;4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5529942"/>
            <a:ext cx="1426573" cy="776394"/>
          </a:xfrm>
          <a:prstGeom prst="rect">
            <a:avLst/>
          </a:prstGeom>
        </p:spPr>
      </p:pic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11&lt;/imageh&gt;&#10;  &lt;imagew&gt;100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334" y="2732181"/>
            <a:ext cx="105833" cy="11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1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782291" y="5157186"/>
            <a:ext cx="3136565" cy="148916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563921" y="4422406"/>
            <a:ext cx="487680" cy="434949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</a:t>
            </a:r>
            <a:r>
              <a:rPr kumimoji="1" lang="en-US" altLang="ja-JP" sz="3600" dirty="0" smtClean="0"/>
              <a:t>= Force per </a:t>
            </a:r>
            <a:r>
              <a:rPr lang="en-US" altLang="ja-JP" sz="3600" dirty="0"/>
              <a:t>U</a:t>
            </a:r>
            <a:r>
              <a:rPr kumimoji="1" lang="en-US" altLang="ja-JP" sz="3600" dirty="0" smtClean="0"/>
              <a:t>nit Area</a:t>
            </a:r>
            <a:endParaRPr kumimoji="1" lang="ja-JP" altLang="en-US" sz="3600" dirty="0"/>
          </a:p>
        </p:txBody>
      </p:sp>
      <p:sp>
        <p:nvSpPr>
          <p:cNvPr id="34" name="角丸四角形吹き出し 33"/>
          <p:cNvSpPr/>
          <p:nvPr/>
        </p:nvSpPr>
        <p:spPr>
          <a:xfrm>
            <a:off x="4671811" y="5157186"/>
            <a:ext cx="2952206" cy="1489166"/>
          </a:xfrm>
          <a:prstGeom prst="wedgeRoundRectCallout">
            <a:avLst>
              <a:gd name="adj1" fmla="val 22393"/>
              <a:gd name="adj2" fmla="val -73127"/>
              <a:gd name="adj3" fmla="val 16667"/>
            </a:avLst>
          </a:prstGeom>
          <a:solidFill>
            <a:schemeClr val="accent1">
              <a:lumMod val="50000"/>
              <a:alpha val="70000"/>
            </a:schemeClr>
          </a:solidFill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260788" y="1447714"/>
            <a:ext cx="1614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Pressure</a:t>
            </a:r>
            <a:endParaRPr lang="ja-JP" altLang="en-US" sz="32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609599" y="1935236"/>
            <a:ext cx="2917372" cy="2358090"/>
          </a:xfrm>
          <a:prstGeom prst="roundRect">
            <a:avLst/>
          </a:prstGeom>
          <a:solidFill>
            <a:srgbClr val="B3D9FF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3D9FF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105862" y="1526611"/>
            <a:ext cx="437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Generally, F and n are not parallel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vec{P} = P \vec{n}&#10;\end{align*}&lt;/body&gt;&#10;  &lt;fcolor&gt;FFFFFFFF&lt;/fcolor&gt;&#10;  &lt;bcolor&gt;FFFFFFFF&lt;/bcolor&gt;&#10;  &lt;transparent&gt;True&lt;/transparent&gt;&#10;  &lt;resolution&gt;1800&lt;/resolution&gt;&#10;  &lt;imageh&gt;243&lt;/imageh&gt;&#10;  &lt;imagew&gt;860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49" y="4356163"/>
            <a:ext cx="1513355" cy="427611"/>
          </a:xfrm>
          <a:prstGeom prst="rect">
            <a:avLst/>
          </a:prstGeom>
        </p:spPr>
      </p:pic>
      <p:sp>
        <p:nvSpPr>
          <p:cNvPr id="42" name="テキスト ボックス 41"/>
          <p:cNvSpPr txBox="1"/>
          <p:nvPr/>
        </p:nvSpPr>
        <p:spPr>
          <a:xfrm>
            <a:off x="5046841" y="5208717"/>
            <a:ext cx="2097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Stress Tensor</a:t>
            </a:r>
            <a:endParaRPr lang="ja-JP" altLang="en-US" sz="28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 rot="21073470">
            <a:off x="1624976" y="2630642"/>
            <a:ext cx="566184" cy="1115577"/>
            <a:chOff x="1968136" y="2891246"/>
            <a:chExt cx="566184" cy="1115577"/>
          </a:xfrm>
        </p:grpSpPr>
        <p:sp>
          <p:nvSpPr>
            <p:cNvPr id="44" name="平行四辺形 43"/>
            <p:cNvSpPr/>
            <p:nvPr/>
          </p:nvSpPr>
          <p:spPr>
            <a:xfrm rot="16200000" flipH="1">
              <a:off x="1521888" y="3337494"/>
              <a:ext cx="1115577" cy="223081"/>
            </a:xfrm>
            <a:prstGeom prst="parallelogram">
              <a:avLst>
                <a:gd name="adj" fmla="val 36299"/>
              </a:avLst>
            </a:prstGeom>
            <a:solidFill>
              <a:srgbClr val="FF0000">
                <a:alpha val="20000"/>
              </a:srgbClr>
            </a:solidFill>
            <a:ln w="2857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  <p:sp>
          <p:nvSpPr>
            <p:cNvPr id="45" name="右矢印 44"/>
            <p:cNvSpPr/>
            <p:nvPr/>
          </p:nvSpPr>
          <p:spPr>
            <a:xfrm>
              <a:off x="2081474" y="3317718"/>
              <a:ext cx="452846" cy="264645"/>
            </a:xfrm>
            <a:prstGeom prst="rightArrow">
              <a:avLst/>
            </a:prstGeom>
            <a:solidFill>
              <a:srgbClr val="AD0101"/>
            </a:solidFill>
            <a:ln w="12700" cap="flat" cmpd="sng" algn="ctr">
              <a:solidFill>
                <a:srgbClr val="AD0101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endParaRPr>
            </a:p>
          </p:txBody>
        </p:sp>
      </p:grpSp>
      <p:pic>
        <p:nvPicPr>
          <p:cNvPr id="46" name="図 4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9" t="27094" r="35633" b="29743"/>
          <a:stretch/>
        </p:blipFill>
        <p:spPr>
          <a:xfrm>
            <a:off x="4178160" y="2117260"/>
            <a:ext cx="1959429" cy="1915887"/>
          </a:xfrm>
          <a:prstGeom prst="rect">
            <a:avLst/>
          </a:prstGeom>
        </p:spPr>
      </p:pic>
      <p:sp>
        <p:nvSpPr>
          <p:cNvPr id="47" name="平行四辺形 46"/>
          <p:cNvSpPr/>
          <p:nvPr/>
        </p:nvSpPr>
        <p:spPr>
          <a:xfrm rot="16200000" flipH="1" flipV="1">
            <a:off x="5052107" y="3221368"/>
            <a:ext cx="654735" cy="277082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8" name="Rectangle 2"/>
          <p:cNvSpPr>
            <a:spLocks noChangeArrowheads="1"/>
          </p:cNvSpPr>
          <p:nvPr/>
        </p:nvSpPr>
        <p:spPr bwMode="auto">
          <a:xfrm>
            <a:off x="6913481" y="2113527"/>
            <a:ext cx="1534839" cy="1885332"/>
          </a:xfrm>
          <a:prstGeom prst="rect">
            <a:avLst/>
          </a:prstGeom>
          <a:gradFill rotWithShape="1">
            <a:gsLst>
              <a:gs pos="0">
                <a:srgbClr val="33CCCC"/>
              </a:gs>
              <a:gs pos="100000">
                <a:srgbClr val="33CCCC">
                  <a:gamma/>
                  <a:tint val="93725"/>
                  <a:invGamma/>
                  <a:alpha val="72000"/>
                </a:srgbClr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6840456" y="2113527"/>
            <a:ext cx="73025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8448320" y="2113527"/>
            <a:ext cx="71438" cy="1885332"/>
          </a:xfrm>
          <a:prstGeom prst="rect">
            <a:avLst/>
          </a:prstGeom>
          <a:solidFill>
            <a:srgbClr val="9933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6518036" y="2116294"/>
            <a:ext cx="319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v</a:t>
            </a: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 flipV="1">
            <a:off x="8496738" y="2354828"/>
            <a:ext cx="15875" cy="7667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oval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3" name="Text Box 9"/>
          <p:cNvSpPr txBox="1">
            <a:spLocks noChangeArrowheads="1"/>
          </p:cNvSpPr>
          <p:nvPr/>
        </p:nvSpPr>
        <p:spPr bwMode="auto">
          <a:xfrm>
            <a:off x="8527638" y="2656551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  <a:latin typeface="Calibri" panose="020F0502020204030204"/>
                <a:ea typeface="メイリオ" panose="020B0604030504040204" pitchFamily="50" charset="-128"/>
              </a:rPr>
              <a:t>F</a:t>
            </a:r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 flipV="1">
            <a:off x="7193719" y="2499290"/>
            <a:ext cx="0" cy="12969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5" name="Line 26"/>
          <p:cNvSpPr>
            <a:spLocks noChangeShapeType="1"/>
          </p:cNvSpPr>
          <p:nvPr/>
        </p:nvSpPr>
        <p:spPr bwMode="auto">
          <a:xfrm flipV="1">
            <a:off x="7409619" y="2715190"/>
            <a:ext cx="0" cy="108108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6" name="Line 27"/>
          <p:cNvSpPr>
            <a:spLocks noChangeShapeType="1"/>
          </p:cNvSpPr>
          <p:nvPr/>
        </p:nvSpPr>
        <p:spPr bwMode="auto">
          <a:xfrm flipV="1">
            <a:off x="7625519" y="2931090"/>
            <a:ext cx="0" cy="8651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7" name="Line 28"/>
          <p:cNvSpPr>
            <a:spLocks noChangeShapeType="1"/>
          </p:cNvSpPr>
          <p:nvPr/>
        </p:nvSpPr>
        <p:spPr bwMode="auto">
          <a:xfrm flipV="1">
            <a:off x="7841419" y="3121590"/>
            <a:ext cx="0" cy="674688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 flipH="1" flipV="1">
            <a:off x="8057319" y="3337490"/>
            <a:ext cx="1588" cy="4587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59" name="Line 30"/>
          <p:cNvSpPr>
            <a:spLocks noChangeShapeType="1"/>
          </p:cNvSpPr>
          <p:nvPr/>
        </p:nvSpPr>
        <p:spPr bwMode="auto">
          <a:xfrm flipV="1">
            <a:off x="8274806" y="3580377"/>
            <a:ext cx="0" cy="2159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0" name="AutoShape 67"/>
          <p:cNvSpPr>
            <a:spLocks noChangeArrowheads="1"/>
          </p:cNvSpPr>
          <p:nvPr/>
        </p:nvSpPr>
        <p:spPr bwMode="auto">
          <a:xfrm rot="16200000">
            <a:off x="6275285" y="2810418"/>
            <a:ext cx="865188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rgbClr val="666699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61" name="平行四辺形 60"/>
          <p:cNvSpPr/>
          <p:nvPr/>
        </p:nvSpPr>
        <p:spPr>
          <a:xfrm rot="16200000" flipH="1">
            <a:off x="7262271" y="3154387"/>
            <a:ext cx="843336" cy="191293"/>
          </a:xfrm>
          <a:prstGeom prst="parallelogram">
            <a:avLst>
              <a:gd name="adj" fmla="val 36299"/>
            </a:avLst>
          </a:prstGeom>
          <a:solidFill>
            <a:srgbClr val="FF0000">
              <a:alpha val="2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2" name="TexTeXPicture" descr="&lt;?xml version=&quot;1.0&quot; encoding=&quot;utf-16&quot;?&gt;&#10;&lt;TeXTeX&gt;&#10;  &lt;preamble&gt;\documentclass{jarticle}&#10;\usepackage{amsmath}&#10;\pagestyle{empty}&lt;/preamble&gt;&#10;  &lt;body&gt;\begin{align*} &#10;\vec{P}=\frac{\vec{F}}S&#10;\end{align*}&lt;/body&gt;&#10;  &lt;fcolor&gt;FFFF0000&lt;/fcolor&gt;&#10;  &lt;bcolor&gt;FFFFFFFF&lt;/bcolor&gt;&#10;  &lt;transparent&gt;True&lt;/transparent&gt;&#10;  &lt;resolution&gt;1800&lt;/resolution&gt;&#10;  &lt;imageh&gt;584&lt;/imageh&gt;&#10;  &lt;imagew&gt;743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44" y="2257589"/>
            <a:ext cx="1038765" cy="816473"/>
          </a:xfrm>
          <a:prstGeom prst="rect">
            <a:avLst/>
          </a:prstGeom>
        </p:spPr>
      </p:pic>
      <p:sp>
        <p:nvSpPr>
          <p:cNvPr id="63" name="テキスト ボックス 62"/>
          <p:cNvSpPr txBox="1"/>
          <p:nvPr/>
        </p:nvSpPr>
        <p:spPr>
          <a:xfrm>
            <a:off x="1324304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\frac{F_i}S &#10;= \sigma_{ij} n_j&#10;\end{align*}&lt;/body&gt;&#10;  &lt;fcolor&gt;FFFFFFFF&lt;/fcolor&gt;&#10;  &lt;bcolor&gt;FF000000&lt;/bcolor&gt;&#10;  &lt;transparent&gt;True&lt;/transparent&gt;&#10;  &lt;resolution&gt;1800&lt;/resolution&gt;&#10;  &lt;imageh&gt;511&lt;/imageh&gt;&#10;  &lt;imagew&gt;1148&lt;/imagew&gt;&#10;  &lt;scale&gt;50&lt;/scale&gt;&#10;  &lt;cursor&gt;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32" y="4162131"/>
            <a:ext cx="1832479" cy="815676"/>
          </a:xfrm>
          <a:prstGeom prst="rect">
            <a:avLst/>
          </a:prstGeom>
        </p:spPr>
      </p:pic>
      <p:sp>
        <p:nvSpPr>
          <p:cNvPr id="66" name="テキスト ボックス 65"/>
          <p:cNvSpPr txBox="1"/>
          <p:nvPr/>
        </p:nvSpPr>
        <p:spPr>
          <a:xfrm>
            <a:off x="5530262" y="31643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736281" y="277157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- T_{ij}&#10;\end{align*}&lt;/body&gt;&#10;  &lt;fcolor&gt;FFFFFFFF&lt;/fcolor&gt;&#10;  &lt;bcolor&gt;FF000000&lt;/bcolor&gt;&#10;  &lt;transparent&gt;True&lt;/transparent&gt;&#10;  &lt;resolution&gt;1800&lt;/resolution&gt;&#10;  &lt;imageh&gt;242&lt;/imageh&gt;&#10;  &lt;imagew&gt;1125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60" y="5908701"/>
            <a:ext cx="1795766" cy="3862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000615" y="5248550"/>
            <a:ext cx="2608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thermal medium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= P \delta_{ij}&#10;\end{align*}&lt;/body&gt;&#10;  &lt;fcolor&gt;FFFFFFFF&lt;/fcolor&gt;&#10;  &lt;bcolor&gt;FFFFFFFF&lt;/bcolor&gt;&#10;  &lt;transparent&gt;True&lt;/transparent&gt;&#10;  &lt;resolution&gt;1800&lt;/resolution&gt;&#10;  &lt;imageh&gt;251&lt;/imageh&gt;&#10;  &lt;imagew&gt;1098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63" y="5864524"/>
            <a:ext cx="2166910" cy="4953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7788134" y="6005931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Landau</a:t>
            </a:r>
          </a:p>
          <a:p>
            <a:r>
              <a:rPr lang="en-US" altLang="ja-JP" sz="2000" dirty="0" err="1" smtClean="0"/>
              <a:t>Lifshitz</a:t>
            </a:r>
            <a:endParaRPr kumimoji="1" lang="ja-JP" altLang="en-US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3666583" y="3226248"/>
            <a:ext cx="1321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elastic body</a:t>
            </a:r>
            <a:endParaRPr kumimoji="1"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29596" y="211352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fluid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7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250555" y="303412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5324824" y="4333251"/>
            <a:ext cx="3640142" cy="112057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924849" y="4403614"/>
            <a:ext cx="2440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/>
              <a:t>I</a:t>
            </a:r>
            <a:r>
              <a:rPr kumimoji="1" lang="en-US" altLang="ja-JP" sz="2400" dirty="0" smtClean="0"/>
              <a:t>n Maxwell theory</a:t>
            </a:r>
          </a:p>
          <a:p>
            <a:pPr algn="ctr"/>
            <a:endParaRPr kumimoji="1" lang="ja-JP" altLang="en-US" sz="2400" dirty="0" smtClean="0"/>
          </a:p>
        </p:txBody>
      </p:sp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 = - T_{zz} = - T_{44}&#10;\end{align*}&lt;/body&gt;&#10;  &lt;fcolor&gt;FFFFFFFF&lt;/fcolor&gt;&#10;  &lt;bcolor&gt;FF000000&lt;/bcolor&gt;&#10;  &lt;transparent&gt;True&lt;/transparent&gt;&#10;  &lt;resolution&gt;1800&lt;/resolution&gt;&#10;  &lt;imageh&gt;208&lt;/imageh&gt;&#10;  &lt;imagew&gt;2789&lt;/imagew&gt;&#10;  &lt;scale&gt;50&lt;/scale&gt;&#10;  &lt;cursor&gt;6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02" y="4969136"/>
            <a:ext cx="3419185" cy="254998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7"/>
          <a:srcRect l="1198" t="3511" r="2187" b="2659"/>
          <a:stretch/>
        </p:blipFill>
        <p:spPr>
          <a:xfrm>
            <a:off x="5324824" y="1139870"/>
            <a:ext cx="3584044" cy="189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5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Mid-Plane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2" y="1139870"/>
            <a:ext cx="4952451" cy="424620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l="1198" t="3511" r="2187" b="2659"/>
          <a:stretch/>
        </p:blipFill>
        <p:spPr>
          <a:xfrm>
            <a:off x="5826935" y="1139870"/>
            <a:ext cx="2892308" cy="152801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566057" y="5582194"/>
            <a:ext cx="3499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Separation: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Nonzero trace anomaly</a:t>
            </a:r>
            <a:endParaRPr kumimoji="1" lang="ja-JP" altLang="en-US" sz="2400" dirty="0" smtClean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44} \simeq T_{zz}, \quad&#10;T_{rr} \simeq T_{\theta\theta}&#10;\end{align*}&lt;/body&gt;&#10;  &lt;fcolor&gt;FFFFFFFF&lt;/fcolor&gt;&#10;  &lt;bcolor&gt;FF000000&lt;/bcolor&gt;&#10;  &lt;transparent&gt;True&lt;/transparent&gt;&#10;  &lt;resolution&gt;1800&lt;/resolution&gt;&#10;  &lt;imageh&gt;217&lt;/imageh&gt;&#10;  &lt;imagew&gt;2425&lt;/imagew&gt;&#10;  &lt;scale&gt;50&lt;/scale&gt;&#10;  &lt;cursor&gt;7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5733355"/>
            <a:ext cx="2972938" cy="266032"/>
          </a:xfrm>
          <a:prstGeom prst="rect">
            <a:avLst/>
          </a:prstGeom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 \ne T_{rr}&#10;\end{align*}&lt;/body&gt;&#10;  &lt;fcolor&gt;FFFFFFFF&lt;/fcolor&gt;&#10;  &lt;bcolor&gt;FF000000&lt;/bcolor&gt;&#10;  &lt;transparent&gt;True&lt;/transparent&gt;&#10;  &lt;resolution&gt;1800&lt;/resolution&gt;&#10;  &lt;imageh&gt;228&lt;/imageh&gt;&#10;  &lt;imagew&gt;102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57" y="6087647"/>
            <a:ext cx="1251699" cy="279517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\sum_{c} T_{cc} \ne 0&#10;\end{align*}&lt;/body&gt;&#10;  &lt;fcolor&gt;FFFFFFFF&lt;/fcolor&gt;&#10;  &lt;bcolor&gt;FF000000&lt;/bcolor&gt;&#10;  &lt;transparent&gt;True&lt;/transparent&gt;&#10;  &lt;resolution&gt;1800&lt;/resolution&gt;&#10;  &lt;imageh&gt;524&lt;/imageh&gt;&#10;  &lt;imagew&gt;1169&lt;/imagew&gt;&#10;  &lt;scale&gt;50&lt;/scale&gt;&#10;  &lt;cursor&gt;3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444" y="6362398"/>
            <a:ext cx="1433140" cy="6424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 rot="20994132">
            <a:off x="5665667" y="3216571"/>
            <a:ext cx="26276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Continuum </a:t>
            </a:r>
          </a:p>
          <a:p>
            <a:r>
              <a:rPr kumimoji="1" lang="en-US" altLang="ja-JP" sz="3200" b="1" dirty="0" smtClean="0">
                <a:solidFill>
                  <a:srgbClr val="FFFF00"/>
                </a:solidFill>
              </a:rPr>
              <a:t>Extrapolated!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14" name="上下矢印 13"/>
          <p:cNvSpPr/>
          <p:nvPr/>
        </p:nvSpPr>
        <p:spPr>
          <a:xfrm>
            <a:off x="767384" y="1858397"/>
            <a:ext cx="425017" cy="716621"/>
          </a:xfrm>
          <a:prstGeom prst="upDownArrow">
            <a:avLst/>
          </a:prstGeom>
          <a:solidFill>
            <a:srgbClr val="FF00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38368" y="178578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Separation</a:t>
            </a:r>
            <a:endParaRPr kumimoji="1" lang="ja-JP" altLang="en-US" sz="2400" dirty="0" smtClean="0">
              <a:solidFill>
                <a:srgbClr val="FF0000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2723116"/>
            <a:ext cx="9144000" cy="28038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363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60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2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7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9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/>
          <a:srcRect b="26107"/>
          <a:stretch/>
        </p:blipFill>
        <p:spPr>
          <a:xfrm>
            <a:off x="1937339" y="3407938"/>
            <a:ext cx="5194981" cy="295085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6158" b="50231"/>
          <a:stretch/>
        </p:blipFill>
        <p:spPr>
          <a:xfrm>
            <a:off x="6176273" y="546305"/>
            <a:ext cx="2780530" cy="200750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Force</a:t>
            </a:r>
            <a:endParaRPr kumimoji="1" lang="ja-JP" altLang="en-US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98" y="546305"/>
            <a:ext cx="2607856" cy="200750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4804852" y="1976846"/>
            <a:ext cx="3200833" cy="1544240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1214444" y="1976846"/>
            <a:ext cx="3200833" cy="1521126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F_{\rm stress} = \int_{\rm mid.} d^2x T_{zz} (x)&#10;\end{align*}&lt;/body&gt;&#10;  &lt;fcolor&gt;FFFFFFFF&lt;/fcolor&gt;&#10;  &lt;bcolor&gt;FF000000&lt;/bcolor&gt;&#10;  &lt;transparent&gt;True&lt;/transparent&gt;&#10;  &lt;resolution&gt;1800&lt;/resolution&gt;&#10;  &lt;imageh&gt;567&lt;/imageh&gt;&#10;  &lt;imagew&gt;2616&lt;/imagew&gt;&#10;  &lt;scale&gt;50&lt;/scale&gt;&#10;  &lt;cursor&gt;6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68" y="2737409"/>
            <a:ext cx="2768600" cy="600075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F_{\rm pot} = - \frac{dV}{dR}&#10;\end{align*}&lt;/body&gt;&#10;  &lt;fcolor&gt;FFFFFFFF&lt;/fcolor&gt;&#10;  &lt;bcolor&gt;FF000000&lt;/bcolor&gt;&#10;  &lt;transparent&gt;True&lt;/transparent&gt;&#10;  &lt;resolution&gt;1800&lt;/resolution&gt;&#10;  &lt;imageh&gt;515&lt;/imageh&gt;&#10;  &lt;imagew&gt;1343&lt;/imagew&gt;&#10;  &lt;scale&gt;50&lt;/scale&gt;&#10;  &lt;cursor&gt;4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04" y="2686741"/>
            <a:ext cx="1683112" cy="645423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498476" y="2146171"/>
            <a:ext cx="278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Potential</a:t>
            </a:r>
            <a:endParaRPr kumimoji="1" lang="ja-JP" altLang="en-US" sz="24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9393" y="2143422"/>
            <a:ext cx="2411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Force from Stress</a:t>
            </a:r>
            <a:endParaRPr kumimoji="1" lang="ja-JP" altLang="en-US" sz="2400" dirty="0" smtClean="0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2"/>
          <a:srcRect t="77066"/>
          <a:stretch/>
        </p:blipFill>
        <p:spPr>
          <a:xfrm>
            <a:off x="1937339" y="5846842"/>
            <a:ext cx="5194981" cy="915854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 rot="21217955">
            <a:off x="3336255" y="3935369"/>
            <a:ext cx="3726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Agreement!</a:t>
            </a:r>
            <a:endParaRPr kumimoji="1" lang="ja-JP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4"/>
          <a:stretch/>
        </p:blipFill>
        <p:spPr>
          <a:xfrm>
            <a:off x="187198" y="3557056"/>
            <a:ext cx="1454905" cy="1850967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241872" y="5404687"/>
            <a:ext cx="133402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Newton</a:t>
            </a:r>
            <a:endParaRPr lang="en-US" altLang="ja-JP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kumimoji="1"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1687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7566538" y="5404316"/>
            <a:ext cx="13420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Faraday</a:t>
            </a:r>
          </a:p>
          <a:p>
            <a:pPr algn="ctr"/>
            <a:r>
              <a:rPr lang="en-US" altLang="ja-JP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1839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 rotWithShape="1">
          <a:blip r:embed="rId8"/>
          <a:srcRect l="10605" t="5461" r="29754" b="35380"/>
          <a:stretch/>
        </p:blipFill>
        <p:spPr>
          <a:xfrm>
            <a:off x="7508720" y="3557056"/>
            <a:ext cx="1448083" cy="185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178656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197684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Abelian-Higgs Model</a:t>
            </a:r>
            <a:endParaRPr kumimoji="1" lang="ja-JP" altLang="en-US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76756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14029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05914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GL parameter:</a:t>
            </a:r>
            <a:endParaRPr kumimoji="1" lang="ja-JP" altLang="en-US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74778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Bogomol’nyi</a:t>
            </a:r>
            <a:r>
              <a:rPr lang="en-US" altLang="ja-JP" sz="2400" dirty="0" smtClean="0"/>
              <a:t> bound :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17449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482864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05920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77390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076903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Infinitely long tube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646095"/>
            <a:ext cx="40254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</a:t>
            </a:r>
          </a:p>
          <a:p>
            <a:r>
              <a:rPr lang="en-US" altLang="ja-JP" sz="2400" dirty="0" smtClean="0"/>
              <a:t>                                        </a:t>
            </a:r>
            <a:r>
              <a:rPr lang="en-US" altLang="ja-JP" dirty="0" err="1" smtClean="0"/>
              <a:t>Luscher</a:t>
            </a:r>
            <a:r>
              <a:rPr lang="en-US" altLang="ja-JP" dirty="0" smtClean="0"/>
              <a:t>, 1981</a:t>
            </a:r>
            <a:endParaRPr kumimoji="1"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momentum conservation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140465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782850"/>
            <a:ext cx="1749425" cy="54398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273525" y="1190904"/>
            <a:ext cx="3511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, </a:t>
            </a:r>
            <a:r>
              <a:rPr kumimoji="1" lang="en-US" altLang="ja-JP" sz="2000" dirty="0" err="1" smtClean="0"/>
              <a:t>Iritani</a:t>
            </a:r>
            <a:r>
              <a:rPr kumimoji="1" lang="en-US" altLang="ja-JP" sz="2000" dirty="0" smtClean="0"/>
              <a:t>, MK, in prep.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04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97" y="2096018"/>
            <a:ext cx="4277904" cy="3130517"/>
          </a:xfrm>
          <a:prstGeom prst="rect">
            <a:avLst/>
          </a:prstGeom>
        </p:spPr>
      </p:pic>
      <p:pic>
        <p:nvPicPr>
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51" y="1704152"/>
            <a:ext cx="1104900" cy="3069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= T_{\theta\theta}=0&#10;\end{align*}&lt;/body&gt;&#10;  &lt;fcolor&gt;FFFFFFFF&lt;/fcolor&gt;&#10;  &lt;bcolor&gt;FF000000&lt;/bcolor&gt;&#10;  &lt;transparent&gt;True&lt;/transparent&gt;&#10;  &lt;resolution&gt;1800&lt;/resolution&gt;&#10;  &lt;imageh&gt;208&lt;/imageh&gt;&#10;  &lt;imagew&gt;1484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13" y="5524693"/>
            <a:ext cx="2833460" cy="39714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279067" y="6257506"/>
            <a:ext cx="4575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de </a:t>
            </a:r>
            <a:r>
              <a:rPr lang="en-US" altLang="ja-JP" sz="2000" dirty="0" smtClean="0"/>
              <a:t>Vega, </a:t>
            </a:r>
            <a:r>
              <a:rPr lang="en-US" altLang="ja-JP" sz="2000" dirty="0" err="1" smtClean="0"/>
              <a:t>Schaposnik</a:t>
            </a:r>
            <a:r>
              <a:rPr lang="en-US" altLang="ja-JP" sz="2000" dirty="0" smtClean="0"/>
              <a:t>, </a:t>
            </a:r>
            <a:r>
              <a:rPr lang="en-US" altLang="ja-JP" sz="2000" dirty="0"/>
              <a:t>PR</a:t>
            </a:r>
            <a:r>
              <a:rPr lang="en-US" altLang="ja-JP" sz="2000" b="1" dirty="0"/>
              <a:t>D14</a:t>
            </a:r>
            <a:r>
              <a:rPr lang="en-US" altLang="ja-JP" sz="2000" dirty="0"/>
              <a:t>, 1100 (1976).</a:t>
            </a:r>
            <a:endParaRPr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2506514" y="1620848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err="1"/>
              <a:t>Bogomol’nyi</a:t>
            </a:r>
            <a:r>
              <a:rPr lang="en-US" altLang="ja-JP" sz="2400" dirty="0"/>
              <a:t> bound :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633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303532" y="5394070"/>
            <a:ext cx="2455240" cy="1085918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4671" y="1369902"/>
            <a:ext cx="1250342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ype-II</a:t>
            </a:r>
            <a:endParaRPr kumimoji="1" lang="ja-JP" altLang="en-US" sz="2800" b="1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519" y="1994180"/>
            <a:ext cx="3900537" cy="296930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3.0&#10;\end{align*}&lt;/body&gt;&#10;  &lt;fcolor&gt;FFFFFFFF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931" y="1677781"/>
            <a:ext cx="815975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6787357" y="3932131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T_{rr} &amp;l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198" y="4075616"/>
            <a:ext cx="1218945" cy="31932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709987" y="5465742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438" y="5818913"/>
            <a:ext cx="1749425" cy="54398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367211" y="5376443"/>
            <a:ext cx="2327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conservation law</a:t>
            </a:r>
            <a:endParaRPr kumimoji="1" lang="ja-JP" altLang="en-US" sz="2400" dirty="0" smtClean="0"/>
          </a:p>
        </p:txBody>
      </p:sp>
      <p:sp>
        <p:nvSpPr>
          <p:cNvPr id="24" name="右矢印 23"/>
          <p:cNvSpPr/>
          <p:nvPr/>
        </p:nvSpPr>
        <p:spPr>
          <a:xfrm flipH="1">
            <a:off x="4572000" y="5599871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77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5303532" y="5228608"/>
            <a:ext cx="2455240" cy="1442157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Stress Tensor in AH Model</a:t>
            </a:r>
            <a:br>
              <a:rPr kumimoji="1" lang="en-US" altLang="ja-JP" dirty="0" smtClean="0"/>
            </a:br>
            <a:r>
              <a:rPr lang="en-US" altLang="ja-JP" sz="3200" dirty="0" smtClean="0"/>
              <a:t>infinitely-long flux tube</a:t>
            </a:r>
            <a:endParaRPr kumimoji="1" lang="ja-JP" altLang="en-US" sz="32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8293" y="1369902"/>
            <a:ext cx="115095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800" b="1" dirty="0"/>
              <a:t>T</a:t>
            </a:r>
            <a:r>
              <a:rPr kumimoji="1" lang="en-US" altLang="ja-JP" sz="2800" b="1" dirty="0" smtClean="0"/>
              <a:t>ype-I</a:t>
            </a:r>
            <a:endParaRPr kumimoji="1" lang="ja-JP" altLang="en-US" sz="2800" b="1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79" y="1994181"/>
            <a:ext cx="4031427" cy="2969305"/>
          </a:xfrm>
          <a:prstGeom prst="rect">
            <a:avLst/>
          </a:prstGeom>
        </p:spPr>
      </p:pic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kappa =0.1&#10;\end{align*}&lt;/body&gt;&#10;  &lt;fcolor&gt;FFFFFFFF&lt;/fcolor&gt;&#10;  &lt;bcolor&gt;FF000000&lt;/bcolor&gt;&#10;  &lt;transparent&gt;True&lt;/transparent&gt;&#10;  &lt;resolution&gt;1800&lt;/resolution&gt;&#10;  &lt;imageh&gt;167&lt;/imageh&gt;&#10;  &lt;imagew&gt;761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09" y="1680795"/>
            <a:ext cx="805392" cy="176742"/>
          </a:xfrm>
          <a:prstGeom prst="rect">
            <a:avLst/>
          </a:prstGeom>
        </p:spPr>
      </p:pic>
      <p:sp>
        <p:nvSpPr>
          <p:cNvPr id="15" name="角丸四角形 14"/>
          <p:cNvSpPr/>
          <p:nvPr/>
        </p:nvSpPr>
        <p:spPr>
          <a:xfrm>
            <a:off x="2486090" y="3831770"/>
            <a:ext cx="1654629" cy="606291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rr} &amp;gt; 0&#10;\end{align*}&lt;/body&gt;&#10;  &lt;fcolor&gt;FFFFFFFF&lt;/fcolor&gt;&#10;  &lt;bcolor&gt;FF000000&lt;/bcolor&gt;&#10;  &lt;transparent&gt;True&lt;/transparent&gt;&#10;  &lt;resolution&gt;1800&lt;/resolution&gt;&#10;  &lt;imageh&gt;208&lt;/imageh&gt;&#10;  &lt;imagew&gt;794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931" y="3975255"/>
            <a:ext cx="1218945" cy="31932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5"/>
          <a:srcRect l="66762"/>
          <a:stretch/>
        </p:blipFill>
        <p:spPr>
          <a:xfrm>
            <a:off x="5355771" y="1893122"/>
            <a:ext cx="3474719" cy="3205538"/>
          </a:xfrm>
          <a:prstGeom prst="rect">
            <a:avLst/>
          </a:prstGeom>
          <a:effectLst/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5"/>
          <a:srcRect r="95486"/>
          <a:stretch/>
        </p:blipFill>
        <p:spPr>
          <a:xfrm>
            <a:off x="4882142" y="1893122"/>
            <a:ext cx="471871" cy="3205538"/>
          </a:xfrm>
          <a:prstGeom prst="rect">
            <a:avLst/>
          </a:prstGeom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5442857" y="1976682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chemeClr val="accent1">
                    <a:lumMod val="50000"/>
                  </a:schemeClr>
                </a:solidFill>
              </a:rPr>
              <a:t>Lattice</a:t>
            </a:r>
            <a:endParaRPr kumimoji="1" lang="ja-JP" altLang="en-US" sz="32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09987" y="5465749"/>
            <a:ext cx="3987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degeneracy </a:t>
            </a:r>
            <a:r>
              <a:rPr kumimoji="1" lang="en-US" altLang="ja-JP" sz="2400" dirty="0" err="1" smtClean="0"/>
              <a:t>bw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/>
              <a:t>rr</a:t>
            </a:r>
            <a:r>
              <a:rPr kumimoji="1" lang="en-US" altLang="ja-JP" sz="2400" dirty="0" smtClean="0"/>
              <a:t> &amp; 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kumimoji="1" lang="en-US" altLang="ja-JP" sz="2400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>
                <a:latin typeface="Symbol" panose="05050102010706020507" pitchFamily="18" charset="2"/>
              </a:rPr>
              <a:t>qq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changes sign </a:t>
            </a:r>
            <a:endParaRPr kumimoji="1" lang="ja-JP" altLang="en-US" sz="2400" dirty="0" smtClean="0"/>
          </a:p>
        </p:txBody>
      </p:sp>
      <p:sp>
        <p:nvSpPr>
          <p:cNvPr id="28" name="右矢印 27"/>
          <p:cNvSpPr/>
          <p:nvPr/>
        </p:nvSpPr>
        <p:spPr>
          <a:xfrm rot="10800000" flipH="1">
            <a:off x="4572000" y="5599878"/>
            <a:ext cx="731532" cy="65906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54013" y="5300281"/>
            <a:ext cx="2358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Inconsistent with</a:t>
            </a:r>
            <a:endParaRPr kumimoji="1" lang="en-US" altLang="ja-JP" sz="2400" dirty="0" smtClean="0"/>
          </a:p>
          <a:p>
            <a:pPr algn="ctr"/>
            <a:r>
              <a:rPr lang="en-US" altLang="ja-JP" sz="2400" dirty="0" smtClean="0"/>
              <a:t>lattice result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rr} \simeq T_{\theta\theta}&#10;\end{align*}&lt;/body&gt;&#10;  &lt;fcolor&gt;FFFFFFFF&lt;/fcolor&gt;&#10;  &lt;bcolor&gt;FF000000&lt;/bcolor&gt;&#10;  &lt;transparent&gt;True&lt;/transparent&gt;&#10;  &lt;resolution&gt;1800&lt;/resolution&gt;&#10;  &lt;imageh&gt;208&lt;/imageh&gt;&#10;  &lt;imagew&gt;1013&lt;/imagew&gt;&#10;  &lt;scale&gt;50&lt;/scale&gt;&#10;  &lt;cursor&gt;15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05" y="6201133"/>
            <a:ext cx="1618153" cy="3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0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410936" y="4678955"/>
            <a:ext cx="5650229" cy="1149253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36" y="1684649"/>
            <a:ext cx="3638250" cy="2822000"/>
          </a:xfrm>
          <a:prstGeom prst="rect">
            <a:avLst/>
          </a:prstGeom>
        </p:spPr>
      </p:pic>
      <p:sp>
        <p:nvSpPr>
          <p:cNvPr id="36" name="角丸四角形 35"/>
          <p:cNvSpPr/>
          <p:nvPr/>
        </p:nvSpPr>
        <p:spPr>
          <a:xfrm>
            <a:off x="1481102" y="1882705"/>
            <a:ext cx="1924594" cy="11041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Flux Tube with Finite Length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027" y="1684649"/>
            <a:ext cx="3586777" cy="2822000"/>
          </a:xfrm>
          <a:prstGeom prst="rect">
            <a:avLst/>
          </a:prstGeom>
        </p:spPr>
      </p:pic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\kappa =0.2&#10;\end{align*}&lt;/body&gt;&#10;  &lt;fcolor&gt;FF000000&lt;/fcolor&gt;&#10;  &lt;bcolor&gt;FF000000&lt;/bcolor&gt;&#10;  &lt;transparent&gt;True&lt;/transparent&gt;&#10;  &lt;resolution&gt;1800&lt;/resolution&gt;&#10;  &lt;imageh&gt;167&lt;/imageh&gt;&#10;  &lt;imagew&gt;769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1946817"/>
            <a:ext cx="899397" cy="1953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/>
          <a:srcRect l="55083" t="7629" r="7527" b="48242"/>
          <a:stretch/>
        </p:blipFill>
        <p:spPr>
          <a:xfrm>
            <a:off x="7202104" y="1217448"/>
            <a:ext cx="1941895" cy="1803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xi_B=0.17 ~{\rm fm}&#10;\end{align*}&lt;/body&gt;&#10;  &lt;fcolor&gt;FF000000&lt;/fcolor&gt;&#10;  &lt;bcolor&gt;FF000000&lt;/bcolor&gt;&#10;  &lt;transparent&gt;True&lt;/transparent&gt;&#10;  &lt;resolution&gt;1800&lt;/resolution&gt;&#10;  &lt;imageh&gt;225&lt;/imageh&gt;&#10;  &lt;imagew&gt;1410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2270898"/>
            <a:ext cx="1649090" cy="26315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xi_\phi=0.59~{\rm fm}&#10;\end{align*}&lt;/body&gt;&#10;  &lt;fcolor&gt;FF000000&lt;/fcolor&gt;&#10;  &lt;bcolor&gt;FF000000&lt;/bcolor&gt;&#10;  &lt;transparent&gt;True&lt;/transparent&gt;&#10;  &lt;resolution&gt;1800&lt;/resolution&gt;&#10;  &lt;imageh&gt;248&lt;/imageh&gt;&#10;  &lt;imagew&gt;13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82" y="2608221"/>
            <a:ext cx="1603477" cy="2900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9" name="テキスト ボックス 28"/>
          <p:cNvSpPr txBox="1"/>
          <p:nvPr/>
        </p:nvSpPr>
        <p:spPr>
          <a:xfrm>
            <a:off x="3221348" y="1098122"/>
            <a:ext cx="19351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R=0.92 </a:t>
            </a:r>
            <a:r>
              <a:rPr kumimoji="1" lang="en-US" altLang="ja-JP" sz="3200" dirty="0" err="1" smtClean="0"/>
              <a:t>fm</a:t>
            </a:r>
            <a:endParaRPr kumimoji="1" lang="ja-JP" altLang="en-US" sz="3200" dirty="0" smtClean="0"/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3383" y="4590161"/>
            <a:ext cx="2686330" cy="218394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574441" y="4765631"/>
            <a:ext cx="5430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Left:</a:t>
            </a:r>
            <a:r>
              <a:rPr lang="ja-JP" altLang="en-US" sz="2800" b="1" dirty="0"/>
              <a:t>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zz</a:t>
            </a:r>
            <a:r>
              <a:rPr lang="en-US" altLang="ja-JP" sz="2400" dirty="0" smtClean="0"/>
              <a:t>(0),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rr</a:t>
            </a:r>
            <a:r>
              <a:rPr lang="en-US" altLang="ja-JP" sz="2400" dirty="0" smtClean="0"/>
              <a:t>(0) reproduce lattice result</a:t>
            </a:r>
          </a:p>
          <a:p>
            <a:r>
              <a:rPr kumimoji="1" lang="en-US" altLang="ja-JP" sz="2800" b="1" dirty="0" smtClean="0"/>
              <a:t>Right: </a:t>
            </a:r>
            <a:r>
              <a:rPr lang="en-US" altLang="ja-JP" sz="2400" dirty="0" smtClean="0"/>
              <a:t>A parameter satisfying 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rr</a:t>
            </a:r>
            <a:r>
              <a:rPr lang="ja-JP" altLang="en-US" sz="2400" dirty="0" smtClean="0"/>
              <a:t>≈</a:t>
            </a:r>
            <a:r>
              <a:rPr lang="en-US" altLang="ja-JP" sz="2400" dirty="0" err="1" smtClean="0"/>
              <a:t>T</a:t>
            </a:r>
            <a:r>
              <a:rPr lang="en-US" altLang="ja-JP" sz="2400" baseline="-25000" dirty="0" err="1" smtClean="0"/>
              <a:t>θθ</a:t>
            </a:r>
            <a:endParaRPr kumimoji="1" lang="ja-JP" altLang="en-US" sz="2400" baseline="-25000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613989" y="5837412"/>
            <a:ext cx="46714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No parameter can reproduce </a:t>
            </a:r>
          </a:p>
          <a:p>
            <a:r>
              <a:rPr kumimoji="1" lang="en-US" altLang="ja-JP" sz="2800" dirty="0" smtClean="0"/>
              <a:t>lattice data </a:t>
            </a:r>
            <a:r>
              <a:rPr lang="en-US" altLang="ja-JP" sz="2800" dirty="0" smtClean="0"/>
              <a:t>at R=0.92fm.</a:t>
            </a:r>
            <a:endParaRPr kumimoji="1" lang="ja-JP" altLang="en-US" sz="2800" dirty="0" smtClean="0"/>
          </a:p>
        </p:txBody>
      </p:sp>
      <p:sp>
        <p:nvSpPr>
          <p:cNvPr id="37" name="角丸四角形 36"/>
          <p:cNvSpPr/>
          <p:nvPr/>
        </p:nvSpPr>
        <p:spPr>
          <a:xfrm>
            <a:off x="5240562" y="1886514"/>
            <a:ext cx="1924594" cy="110413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=0.6&#10;\end{align*}&lt;/body&gt;&#10;  &lt;fcolor&gt;FF000000&lt;/fcolor&gt;&#10;  &lt;bcolor&gt;FF000000&lt;/bcolor&gt;&#10;  &lt;transparent&gt;True&lt;/transparent&gt;&#10;  &lt;resolution&gt;1800&lt;/resolution&gt;&#10;  &lt;imageh&gt;167&lt;/imageh&gt;&#10;  &lt;imagew&gt;771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1946817"/>
            <a:ext cx="901736" cy="19531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\xi_B=0.71~{\rm fm}&#10;\end{align*}&lt;/body&gt;&#10;  &lt;fcolor&gt;FF000000&lt;/fcolor&gt;&#10;  &lt;bcolor&gt;FF000000&lt;/bcolor&gt;&#10;  &lt;transparent&gt;True&lt;/transparent&gt;&#10;  &lt;resolution&gt;1800&lt;/resolution&gt;&#10;  &lt;imageh&gt;225&lt;/imageh&gt;&#10;  &lt;imagew&gt;1410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2270898"/>
            <a:ext cx="1649090" cy="26315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xi_\phi=0.84~{\rm fm}&#10;\end{align*}&lt;/body&gt;&#10;  &lt;fcolor&gt;FF000000&lt;/fcolor&gt;&#10;  &lt;bcolor&gt;FF000000&lt;/bcolor&gt;&#10;  &lt;transparent&gt;True&lt;/transparent&gt;&#10;  &lt;resolution&gt;1800&lt;/resolution&gt;&#10;  &lt;imageh&gt;248&lt;/imageh&gt;&#10;  &lt;imagew&gt;1371&lt;/imagew&gt;&#10;  &lt;scale&gt;50&lt;/scale&gt;&#10;  &lt;cursor&gt;38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852" y="2608221"/>
            <a:ext cx="1603477" cy="29005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8" name="右矢印 37"/>
          <p:cNvSpPr/>
          <p:nvPr/>
        </p:nvSpPr>
        <p:spPr>
          <a:xfrm>
            <a:off x="1049565" y="5870911"/>
            <a:ext cx="564424" cy="88710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8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458076" y="2899427"/>
            <a:ext cx="5007381" cy="3797464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Maxwell Stress</a:t>
            </a:r>
            <a:br>
              <a:rPr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cxnSp>
        <p:nvCxnSpPr>
          <p:cNvPr id="4" name="直線矢印コネクタ 3"/>
          <p:cNvCxnSpPr/>
          <p:nvPr/>
        </p:nvCxnSpPr>
        <p:spPr>
          <a:xfrm flipH="1" flipV="1">
            <a:off x="6601589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5" name="直線矢印コネクタ 4"/>
          <p:cNvCxnSpPr/>
          <p:nvPr/>
        </p:nvCxnSpPr>
        <p:spPr>
          <a:xfrm flipH="1" flipV="1">
            <a:off x="6956966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6" name="直線矢印コネクタ 5"/>
          <p:cNvCxnSpPr/>
          <p:nvPr/>
        </p:nvCxnSpPr>
        <p:spPr>
          <a:xfrm flipH="1" flipV="1">
            <a:off x="730753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7" name="直線矢印コネクタ 6"/>
          <p:cNvCxnSpPr/>
          <p:nvPr/>
        </p:nvCxnSpPr>
        <p:spPr>
          <a:xfrm flipH="1" flipV="1">
            <a:off x="7657525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8" name="直線矢印コネクタ 7"/>
          <p:cNvCxnSpPr/>
          <p:nvPr/>
        </p:nvCxnSpPr>
        <p:spPr>
          <a:xfrm flipH="1" flipV="1">
            <a:off x="8002854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9" name="直線矢印コネクタ 8"/>
          <p:cNvCxnSpPr/>
          <p:nvPr/>
        </p:nvCxnSpPr>
        <p:spPr>
          <a:xfrm flipH="1" flipV="1">
            <a:off x="8353422" y="4057268"/>
            <a:ext cx="8709" cy="2229395"/>
          </a:xfrm>
          <a:prstGeom prst="straightConnector1">
            <a:avLst/>
          </a:prstGeom>
          <a:noFill/>
          <a:ln w="28575" cap="flat" cmpd="sng" algn="ctr">
            <a:solidFill>
              <a:srgbClr val="FFFF00"/>
            </a:solidFill>
            <a:prstDash val="solid"/>
            <a:headEnd type="none" w="med" len="med"/>
            <a:tailEnd type="arrow" w="lg" len="lg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sp>
        <p:nvSpPr>
          <p:cNvPr id="10" name="テキスト ボックス 9"/>
          <p:cNvSpPr txBox="1"/>
          <p:nvPr/>
        </p:nvSpPr>
        <p:spPr>
          <a:xfrm>
            <a:off x="6084999" y="4035961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solidFill>
                  <a:srgbClr val="FFFF00"/>
                </a:solidFill>
                <a:latin typeface="Calibri" panose="020F0502020204030204"/>
                <a:ea typeface="メイリオ" panose="020B0604030504040204" pitchFamily="50" charset="-128"/>
              </a:rPr>
              <a:t>E</a:t>
            </a:r>
            <a:endParaRPr lang="ja-JP" altLang="en-US" sz="2800" dirty="0">
              <a:solidFill>
                <a:srgbClr val="FFFF0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 rot="16200000" flipH="1">
            <a:off x="6842449" y="5059296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右矢印 13"/>
          <p:cNvSpPr/>
          <p:nvPr/>
        </p:nvSpPr>
        <p:spPr>
          <a:xfrm rot="10800000" flipH="1">
            <a:off x="7346548" y="5451992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193094" y="5662763"/>
            <a:ext cx="3668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Parallel to field: </a:t>
            </a:r>
            <a:r>
              <a:rPr lang="en-US" altLang="ja-JP" sz="2400" b="1" dirty="0" smtClean="0">
                <a:solidFill>
                  <a:srgbClr val="FF7C80"/>
                </a:solidFill>
                <a:ea typeface="メイリオ" panose="020B0604030504040204" pitchFamily="50" charset="-128"/>
              </a:rPr>
              <a:t>Pulling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ja-JP" sz="2400" dirty="0" smtClean="0">
                <a:solidFill>
                  <a:prstClr val="white"/>
                </a:solidFill>
                <a:ea typeface="メイリオ" panose="020B0604030504040204" pitchFamily="50" charset="-128"/>
              </a:rPr>
              <a:t>Vertical to field: </a:t>
            </a:r>
            <a:r>
              <a:rPr lang="en-US" altLang="ja-JP" sz="2400" b="1" dirty="0" smtClean="0">
                <a:solidFill>
                  <a:srgbClr val="00B0F0"/>
                </a:solidFill>
                <a:ea typeface="メイリオ" panose="020B0604030504040204" pitchFamily="50" charset="-128"/>
              </a:rPr>
              <a:t>Pushing</a:t>
            </a:r>
            <a:endParaRPr lang="ja-JP" altLang="en-US" sz="2400" b="1" dirty="0">
              <a:solidFill>
                <a:srgbClr val="00B0F0"/>
              </a:solidFill>
              <a:ea typeface="メイリオ" panose="020B0604030504040204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61097" y="1445745"/>
            <a:ext cx="6839707" cy="117565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sigma_{ij} = \varepsilon_0 E_i E_j + \frac1{\mu_0} B_i B_j - \frac12 \delta_{ij} \Big( \varepsilon_0 E^2 + \frac1{\mu_0} B^2 \Big)&#10;\end{align*}&lt;/body&gt;&#10;  &lt;fcolor&gt;FFFFFFFF&lt;/fcolor&gt;&#10;  &lt;bcolor&gt;FFFFFFFF&lt;/bcolor&gt;&#10;  &lt;transparent&gt;True&lt;/transparent&gt;&#10;  &lt;resolution&gt;1800&lt;/resolution&gt;&#10;  &lt;imageh&gt;554&lt;/imageh&gt;&#10;  &lt;imagew&gt;511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65" y="1672171"/>
            <a:ext cx="6052584" cy="655037"/>
          </a:xfrm>
          <a:prstGeom prst="rect">
            <a:avLst/>
          </a:prstGeom>
        </p:spPr>
      </p:pic>
      <p:sp>
        <p:nvSpPr>
          <p:cNvPr id="12" name="平行四辺形 11"/>
          <p:cNvSpPr/>
          <p:nvPr/>
        </p:nvSpPr>
        <p:spPr>
          <a:xfrm>
            <a:off x="6592007" y="4797673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842449" y="446020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平行四辺形 10"/>
          <p:cNvSpPr/>
          <p:nvPr/>
        </p:nvSpPr>
        <p:spPr>
          <a:xfrm rot="16200000" flipH="1">
            <a:off x="7398110" y="5500522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7945640" y="5448200"/>
            <a:ext cx="599092" cy="374480"/>
          </a:xfrm>
          <a:prstGeom prst="rightArrow">
            <a:avLst/>
          </a:prstGeom>
          <a:solidFill>
            <a:srgbClr val="00B0F0"/>
          </a:solidFill>
          <a:ln w="1905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\vec{E}=(E,0,0)&#10;\end{align*}&lt;/body&gt;&#10;  &lt;fcolor&gt;FFFFFFFF&lt;/fcolor&gt;&#10;  &lt;bcolor&gt;FFFFFFFF&lt;/bcolor&gt;&#10;  &lt;transparent&gt;True&lt;/transparent&gt;&#10;  &lt;resolution&gt;1800&lt;/resolution&gt;&#10;  &lt;imageh&gt;304&lt;/imageh&gt;&#10;  &lt;imagew&gt;1359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066507"/>
            <a:ext cx="2193765" cy="490731"/>
          </a:xfrm>
          <a:prstGeom prst="rect">
            <a:avLst/>
          </a:prstGeom>
        </p:spPr>
      </p:pic>
      <p:sp>
        <p:nvSpPr>
          <p:cNvPr id="32" name="左中かっこ 31"/>
          <p:cNvSpPr/>
          <p:nvPr/>
        </p:nvSpPr>
        <p:spPr>
          <a:xfrm>
            <a:off x="970281" y="5738053"/>
            <a:ext cx="237185" cy="712470"/>
          </a:xfrm>
          <a:prstGeom prst="leftBrace">
            <a:avLst>
              <a:gd name="adj1" fmla="val 4754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61486" y="4278210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7C80"/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pulling</a:t>
            </a:r>
            <a:endParaRPr kumimoji="1" lang="ja-JP" altLang="en-US" sz="2800" b="1" dirty="0" smtClean="0">
              <a:solidFill>
                <a:srgbClr val="FF7C80"/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415606" y="5927895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rgbClr val="11465E">
                      <a:alpha val="87000"/>
                    </a:srgbClr>
                  </a:glow>
                </a:effectLst>
              </a:rPr>
              <a:t>pushing</a:t>
            </a:r>
            <a:endParaRPr kumimoji="1" lang="ja-JP" altLang="en-US" sz="28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rgbClr val="11465E">
                    <a:alpha val="87000"/>
                  </a:srgbClr>
                </a:glow>
              </a:effectLst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34" y="1441800"/>
            <a:ext cx="1614218" cy="194096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238103" y="3795621"/>
            <a:ext cx="792479" cy="501396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218210" y="4296672"/>
            <a:ext cx="666011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3966245" y="4800910"/>
            <a:ext cx="650822" cy="501396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T_{ij} =&#10;\left(&#10;\begin{array}{ccc}&#10;-E^2 &amp;amp; 0 &amp;amp; 0 \\&#10;0 &amp;amp; E^2 &amp;amp; 0 \\&#10;0 &amp;amp; 0 &amp;amp; E^2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881&lt;/imagew&gt;&#10;  &lt;scale&gt;50&lt;/scale&gt;&#10;  &lt;cursor&gt;9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7" y="3835263"/>
            <a:ext cx="3963055" cy="1436110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7472901" y="3368413"/>
            <a:ext cx="1479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Maxwell</a:t>
            </a:r>
          </a:p>
        </p:txBody>
      </p:sp>
    </p:spTree>
    <p:extLst>
      <p:ext uri="{BB962C8B-B14F-4D97-AF65-F5344CB8AC3E}">
        <p14:creationId xmlns:p14="http://schemas.microsoft.com/office/powerpoint/2010/main" val="255807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843" y="3109138"/>
            <a:ext cx="2452994" cy="17764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304" y="1444689"/>
            <a:ext cx="776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The analysis of e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nergy-momentum tensor on the lattice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is now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available, and various </a:t>
            </a:r>
            <a:r>
              <a:rPr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stuides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are ongoing!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gradient flow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higher-order perturbative coefficients 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6158" b="50231"/>
          <a:stretch/>
        </p:blipFill>
        <p:spPr>
          <a:xfrm>
            <a:off x="911089" y="3109138"/>
            <a:ext cx="2460477" cy="1776428"/>
          </a:xfrm>
          <a:prstGeom prst="rect">
            <a:avLst/>
          </a:prstGeom>
        </p:spPr>
      </p:pic>
      <p:graphicFrame>
        <p:nvGraphicFramePr>
          <p:cNvPr id="11" name="オブジェクト 10"/>
          <p:cNvGraphicFramePr>
            <a:graphicFrameLocks noChangeAspect="1"/>
          </p:cNvGraphicFramePr>
          <p:nvPr>
            <p:extLst/>
          </p:nvPr>
        </p:nvGraphicFramePr>
        <p:xfrm>
          <a:off x="6011700" y="3109138"/>
          <a:ext cx="2255464" cy="177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Acrobat Document" r:id="rId5" imgW="6278631" imgH="4945196" progId="AcroExch.Document.DC">
                  <p:embed/>
                </p:oleObj>
              </mc:Choice>
              <mc:Fallback>
                <p:oleObj name="Acrobat Document" r:id="rId5" imgW="6278631" imgH="4945196" progId="AcroExch.Document.DC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1700" y="3109138"/>
                        <a:ext cx="2255464" cy="1776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3867427" y="3425310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Pressure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Anisotropy</a:t>
            </a:r>
            <a:endParaRPr kumimoji="1" lang="ja-JP" altLang="en-US" sz="2400" b="1" dirty="0" smtClean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00901" y="3579198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Correlation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Functions</a:t>
            </a:r>
            <a:endParaRPr kumimoji="1" lang="ja-JP" altLang="en-US" sz="2400" b="1" dirty="0" smtClean="0"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0497" y="3733087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Stress</a:t>
            </a:r>
            <a:endParaRPr kumimoji="1" lang="ja-JP" altLang="en-US" sz="2800" b="1" dirty="0" smtClean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2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04" y="3994696"/>
            <a:ext cx="4087729" cy="2947691"/>
          </a:xfrm>
          <a:prstGeom prst="rect">
            <a:avLst/>
          </a:prstGeom>
          <a:scene3d>
            <a:camera prst="perspectiveContrastingLeftFacing"/>
            <a:lightRig rig="freezing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47304" y="1444689"/>
            <a:ext cx="77680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The analysis of e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nergy-momentum tensor on the lattice </a:t>
            </a: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is now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available, and various </a:t>
            </a:r>
            <a:r>
              <a:rPr lang="en-US" altLang="ja-JP" sz="2400" dirty="0" err="1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stuides</a:t>
            </a:r>
            <a:r>
              <a:rPr kumimoji="1"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are ongoing!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gradient flow method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higher-order perturbative coefficients 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l="6158" b="50231"/>
          <a:stretch/>
        </p:blipFill>
        <p:spPr>
          <a:xfrm>
            <a:off x="911089" y="3109138"/>
            <a:ext cx="2460477" cy="177642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47304" y="4980354"/>
            <a:ext cx="74284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32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  <a:sym typeface="Wingdings" panose="05000000000000000000" pitchFamily="2" charset="2"/>
              </a:rPr>
              <a:t>So many future studies</a:t>
            </a: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Flux tube at </a:t>
            </a:r>
            <a:r>
              <a:rPr lang="en-US" altLang="ja-JP" sz="28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nonzero temperature</a:t>
            </a:r>
            <a:endParaRPr lang="en-US" altLang="ja-JP" sz="28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8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EMT distribution </a:t>
            </a:r>
            <a:r>
              <a:rPr lang="en-US" altLang="ja-JP" sz="2800" b="1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inside </a:t>
            </a:r>
            <a:r>
              <a:rPr lang="en-US" altLang="ja-JP" sz="28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hadrons</a:t>
            </a:r>
            <a:endParaRPr lang="en-US" altLang="ja-JP" sz="28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  <a:p>
            <a:pPr marL="800100" lvl="1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viscosity /</a:t>
            </a:r>
            <a:r>
              <a:rPr lang="ja-JP" altLang="en-US" sz="2400" dirty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 </a:t>
            </a:r>
            <a:r>
              <a:rPr lang="en-US" altLang="ja-JP" sz="2400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other operators / instantons / </a:t>
            </a:r>
            <a:r>
              <a:rPr lang="en-US" altLang="ja-JP" sz="2400" b="1" dirty="0" smtClean="0">
                <a:solidFill>
                  <a:srgbClr val="FFFF00"/>
                </a:solidFill>
                <a:effectLst>
                  <a:glow rad="127000">
                    <a:schemeClr val="accent1">
                      <a:lumMod val="50000"/>
                    </a:schemeClr>
                  </a:glow>
                </a:effectLst>
              </a:rPr>
              <a:t>full QCD</a:t>
            </a:r>
            <a:endParaRPr lang="en-US" altLang="ja-JP" sz="2400" b="1" dirty="0">
              <a:solidFill>
                <a:srgbClr val="FFFF00"/>
              </a:solidFill>
              <a:effectLst>
                <a:glow rad="127000">
                  <a:schemeClr val="accent1">
                    <a:lumMod val="50000"/>
                  </a:schemeClr>
                </a:glow>
              </a:effectLst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598148"/>
              </p:ext>
            </p:extLst>
          </p:nvPr>
        </p:nvGraphicFramePr>
        <p:xfrm>
          <a:off x="6011700" y="3109138"/>
          <a:ext cx="2255464" cy="1776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Acrobat Document" r:id="rId5" imgW="6278631" imgH="4945196" progId="AcroExch.Document.DC">
                  <p:embed/>
                </p:oleObj>
              </mc:Choice>
              <mc:Fallback>
                <p:oleObj name="Acrobat Document" r:id="rId5" imgW="6278631" imgH="4945196" progId="AcroExch.Document.DC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1700" y="3109138"/>
                        <a:ext cx="2255464" cy="1776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6300901" y="3579198"/>
            <a:ext cx="16770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Correlation</a:t>
            </a:r>
          </a:p>
          <a:p>
            <a:pPr algn="ctr"/>
            <a:r>
              <a:rPr lang="en-US" altLang="ja-JP" sz="2400" b="1" dirty="0" smtClean="0">
                <a:solidFill>
                  <a:srgbClr val="0070C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Functions</a:t>
            </a:r>
            <a:endParaRPr kumimoji="1" lang="ja-JP" altLang="en-US" sz="2400" b="1" dirty="0" smtClean="0">
              <a:solidFill>
                <a:srgbClr val="0070C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0497" y="3733087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Stress</a:t>
            </a:r>
            <a:endParaRPr kumimoji="1" lang="ja-JP" altLang="en-US" sz="2800" b="1" dirty="0" smtClean="0">
              <a:solidFill>
                <a:schemeClr val="accent6">
                  <a:lumMod val="5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9843" y="3109138"/>
            <a:ext cx="2452994" cy="1776428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3867427" y="3425310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Pressure</a:t>
            </a:r>
          </a:p>
          <a:p>
            <a:pPr algn="ctr"/>
            <a:r>
              <a:rPr lang="en-US" altLang="ja-JP" sz="2400" b="1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Anisotropy</a:t>
            </a:r>
            <a:endParaRPr kumimoji="1" lang="ja-JP" altLang="en-US" sz="2400" b="1" dirty="0" smtClean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5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30628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39739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Lattice EMT Operator</a:t>
            </a:r>
            <a:endParaRPr kumimoji="1" lang="ja-JP" altLang="en-US" sz="3200" b="1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298720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298720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292206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07079" y="3822327"/>
            <a:ext cx="4671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Fit to thermodynamics: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, Z</a:t>
            </a:r>
            <a:r>
              <a:rPr lang="en-US" altLang="ja-JP" sz="2400" baseline="-25000" dirty="0"/>
              <a:t>1</a:t>
            </a:r>
            <a:endParaRPr lang="ja-JP" altLang="en-US" sz="2400" baseline="-25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Shifted-boundary method: Z</a:t>
            </a:r>
            <a:r>
              <a:rPr kumimoji="1" lang="en-US" altLang="ja-JP" sz="2400" baseline="-25000" dirty="0" smtClean="0"/>
              <a:t>6</a:t>
            </a:r>
            <a:r>
              <a:rPr kumimoji="1" lang="en-US" altLang="ja-JP" sz="2400" dirty="0" smtClean="0"/>
              <a:t>, Z</a:t>
            </a:r>
            <a:r>
              <a:rPr kumimoji="1" lang="en-US" altLang="ja-JP" sz="2400" baseline="-25000" dirty="0" smtClean="0"/>
              <a:t>3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534493" y="162254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Caracciolo</a:t>
            </a:r>
            <a:r>
              <a:rPr lang="en-US" altLang="ja-JP" sz="2000" dirty="0" smtClean="0"/>
              <a:t>+, 1990</a:t>
            </a:r>
            <a:endParaRPr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602" y="5190763"/>
            <a:ext cx="354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Multi-level algorithm</a:t>
            </a:r>
            <a:endParaRPr kumimoji="1" lang="ja-JP" altLang="en-US" sz="2800" b="1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58541" y="4482877"/>
            <a:ext cx="4126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Giusti</a:t>
            </a:r>
            <a:r>
              <a:rPr kumimoji="1" lang="en-US" altLang="ja-JP" sz="2000" dirty="0" smtClean="0"/>
              <a:t>, Meyer, 2011; 2013;</a:t>
            </a:r>
          </a:p>
          <a:p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2014~;</a:t>
            </a:r>
            <a:r>
              <a:rPr lang="en-US" altLang="ja-JP" sz="2000" dirty="0"/>
              <a:t> </a:t>
            </a:r>
            <a:r>
              <a:rPr kumimoji="1" lang="en-US" altLang="ja-JP" sz="2000" dirty="0" err="1" smtClean="0"/>
              <a:t>Borsanyi</a:t>
            </a:r>
            <a:r>
              <a:rPr kumimoji="1" lang="en-US" altLang="ja-JP" sz="2000" dirty="0" smtClean="0"/>
              <a:t>+, 2018</a:t>
            </a:r>
            <a:endParaRPr kumimoji="1" lang="ja-JP" altLang="en-US" sz="2000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5258541" y="5775037"/>
            <a:ext cx="2469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Meyer, 2007;</a:t>
            </a:r>
          </a:p>
          <a:p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, 2018;</a:t>
            </a:r>
          </a:p>
          <a:p>
            <a:r>
              <a:rPr lang="en-US" altLang="ja-JP" sz="2000" dirty="0" err="1" smtClean="0"/>
              <a:t>Astrakhantsev</a:t>
            </a:r>
            <a:r>
              <a:rPr lang="en-US" altLang="ja-JP" sz="2000" dirty="0" smtClean="0"/>
              <a:t>+, 2018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7079" y="5768000"/>
            <a:ext cx="451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effective in reducing statistical error of correlator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200023"/>
            <a:ext cx="7099424" cy="5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228726" y="1323707"/>
            <a:ext cx="2897150" cy="335279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r>
              <a:rPr lang="en-US" altLang="ja-JP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Smeared world</a:t>
            </a:r>
          </a:p>
          <a:p>
            <a:pPr algn="ctr"/>
            <a:r>
              <a:rPr lang="en-US" altLang="ja-JP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by gradient flow</a:t>
            </a:r>
          </a:p>
          <a:p>
            <a:pPr algn="ctr"/>
            <a:endParaRPr kumimoji="1" lang="en-US" altLang="ja-JP" sz="24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5" y="112863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43200" y="1456950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082834" y="1667766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17" y="2408182"/>
            <a:ext cx="867690" cy="58324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1045425" y="3168207"/>
            <a:ext cx="2098363" cy="155184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endParaRPr kumimoji="1" lang="en-US" altLang="ja-JP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07" y="4046475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465497" y="2117478"/>
            <a:ext cx="1149737" cy="1069033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3" y="3545498"/>
            <a:ext cx="1316566" cy="461456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3082834" y="3220144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sp>
        <p:nvSpPr>
          <p:cNvPr id="3" name="角丸四角形 2"/>
          <p:cNvSpPr/>
          <p:nvPr/>
        </p:nvSpPr>
        <p:spPr>
          <a:xfrm>
            <a:off x="5632272" y="3266238"/>
            <a:ext cx="2090057" cy="1065926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6551202" y="4035453"/>
            <a:ext cx="2090056" cy="8271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/>
              <a:t>Measure on </a:t>
            </a:r>
          </a:p>
          <a:p>
            <a:pPr algn="ctr"/>
            <a:r>
              <a:rPr lang="en-US" altLang="ja-JP" sz="2800" b="1" dirty="0" smtClean="0"/>
              <a:t>the lattice</a:t>
            </a:r>
            <a:endParaRPr kumimoji="1" lang="ja-JP" altLang="en-US" sz="2800" b="1" dirty="0"/>
          </a:p>
        </p:txBody>
      </p:sp>
      <p:sp>
        <p:nvSpPr>
          <p:cNvPr id="27" name="右矢印 26"/>
          <p:cNvSpPr/>
          <p:nvPr/>
        </p:nvSpPr>
        <p:spPr>
          <a:xfrm rot="21175600" flipH="1">
            <a:off x="2428162" y="3866131"/>
            <a:ext cx="3439736" cy="484632"/>
          </a:xfrm>
          <a:prstGeom prst="rightArrow">
            <a:avLst>
              <a:gd name="adj1" fmla="val 50000"/>
              <a:gd name="adj2" fmla="val 132659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3370217" y="4191291"/>
            <a:ext cx="2403566" cy="432937"/>
          </a:xfrm>
          <a:prstGeom prst="roundRect">
            <a:avLst/>
          </a:prstGeom>
          <a:gradFill rotWithShape="1">
            <a:gsLst>
              <a:gs pos="0">
                <a:srgbClr val="C0504D">
                  <a:satMod val="103000"/>
                  <a:lumMod val="102000"/>
                  <a:tint val="94000"/>
                </a:srgbClr>
              </a:gs>
              <a:gs pos="50000">
                <a:srgbClr val="C0504D">
                  <a:satMod val="110000"/>
                  <a:lumMod val="100000"/>
                  <a:shade val="100000"/>
                </a:srgbClr>
              </a:gs>
              <a:gs pos="100000">
                <a:srgbClr val="C0504D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analytic relation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18990" y="4961343"/>
            <a:ext cx="8081573" cy="1797373"/>
            <a:chOff x="818990" y="4961343"/>
            <a:chExt cx="8081573" cy="1797373"/>
          </a:xfrm>
        </p:grpSpPr>
        <p:sp>
          <p:nvSpPr>
            <p:cNvPr id="34" name="角丸四角形 33"/>
            <p:cNvSpPr/>
            <p:nvPr/>
          </p:nvSpPr>
          <p:spPr>
            <a:xfrm>
              <a:off x="818990" y="4961343"/>
              <a:ext cx="7672252" cy="1797373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182932" y="4965963"/>
              <a:ext cx="4944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Take</a:t>
              </a:r>
              <a:r>
                <a:rPr kumimoji="1" lang="en-US" altLang="ja-JP" sz="2800" b="1" dirty="0" smtClean="0"/>
                <a:t> </a:t>
              </a:r>
              <a:r>
                <a:rPr lang="en-US" altLang="ja-JP" sz="2800" b="1" dirty="0"/>
                <a:t>E</a:t>
              </a:r>
              <a:r>
                <a:rPr kumimoji="1" lang="en-US" altLang="ja-JP" sz="2800" b="1" dirty="0" smtClean="0"/>
                <a:t>xtrapolation 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(</a:t>
              </a:r>
              <a:r>
                <a:rPr kumimoji="1" lang="en-US" altLang="ja-JP" sz="2800" b="1" dirty="0" err="1" smtClean="0">
                  <a:latin typeface="Century" panose="02040604050505020304" pitchFamily="18" charset="0"/>
                </a:rPr>
                <a:t>t,a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)</a:t>
              </a:r>
              <a:r>
                <a:rPr kumimoji="1" lang="en-US" altLang="ja-JP" sz="2800" b="1" dirty="0" smtClean="0">
                  <a:latin typeface="Century" panose="02040604050505020304" pitchFamily="18" charset="0"/>
                  <a:sym typeface="Wingdings" panose="05000000000000000000" pitchFamily="2" charset="2"/>
                </a:rPr>
                <a:t>(0,0)</a:t>
              </a:r>
              <a:endParaRPr kumimoji="1" lang="ja-JP" altLang="en-US" sz="2800" b="1" dirty="0" smtClean="0">
                <a:latin typeface="Century" panose="020406040505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96583" y="6230001"/>
              <a:ext cx="2522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9999"/>
                  </a:solidFill>
                </a:rPr>
                <a:t>O(t) terms in SFTE</a:t>
              </a:r>
              <a:endParaRPr kumimoji="1" lang="ja-JP" altLang="en-US" sz="2400" dirty="0" smtClean="0">
                <a:solidFill>
                  <a:srgbClr val="FF9999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131856" y="6212752"/>
              <a:ext cx="2768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lattice discretization</a:t>
              </a:r>
              <a:endParaRPr kumimoji="1" lang="ja-JP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 rot="16200000" flipV="1">
              <a:off x="6466198" y="5378602"/>
              <a:ext cx="796789" cy="993433"/>
            </a:xfrm>
            <a:prstGeom prst="roundRect">
              <a:avLst/>
            </a:prstGeom>
            <a:solidFill>
              <a:schemeClr val="tx2">
                <a:alpha val="10196"/>
              </a:schemeClr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角丸四角形 38"/>
            <p:cNvSpPr/>
            <p:nvPr/>
          </p:nvSpPr>
          <p:spPr>
            <a:xfrm rot="16200000" flipV="1">
              <a:off x="5320180" y="5499670"/>
              <a:ext cx="796789" cy="751295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\frac{a^2}t + \cdots&#10;\end{align*}&lt;/body&gt;&#10;  &lt;fcolor&gt;FFFFFFFF&lt;/fcolor&gt;&#10;  &lt;bcolor&gt;FF000000&lt;/bcolor&gt;&#10;  &lt;transparent&gt;True&lt;/transparent&gt;&#10;  &lt;resolution&gt;1800&lt;/resolution&gt;&#10;  &lt;imageh&gt;546&lt;/imageh&gt;&#10;  &lt;imagew&gt;5226&lt;/imagew&gt;&#10;  &lt;scale&gt;50&lt;/scale&gt;&#10;  &lt;cursor&gt;148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294" y="5520915"/>
              <a:ext cx="6268262" cy="654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7" grpId="0" animBg="1"/>
      <p:bldP spid="3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Simulation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37132" y="1089566"/>
            <a:ext cx="2513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lang="en-US" altLang="ja-JP" sz="2000" dirty="0" smtClean="0"/>
              <a:t>, </a:t>
            </a:r>
          </a:p>
          <a:p>
            <a:r>
              <a:rPr lang="en-US" altLang="ja-JP" sz="2000" dirty="0" smtClean="0"/>
              <a:t>PR</a:t>
            </a:r>
            <a:r>
              <a:rPr lang="en-US" altLang="ja-JP" sz="2000" b="1" dirty="0" smtClean="0"/>
              <a:t>D94</a:t>
            </a:r>
            <a:r>
              <a:rPr lang="en-US" altLang="ja-JP" sz="2000" dirty="0" smtClean="0"/>
              <a:t>, 114512 (2016)</a:t>
            </a:r>
            <a:endParaRPr kumimoji="1" lang="ja-JP" altLang="en-US" sz="2000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4127530" y="1408869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91563" y="1426065"/>
            <a:ext cx="425937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Expectation values of </a:t>
            </a:r>
            <a:r>
              <a:rPr kumimoji="1" lang="en-US" altLang="ja-JP" sz="2800" i="1" dirty="0" err="1" smtClean="0"/>
              <a:t>T</a:t>
            </a:r>
            <a:r>
              <a:rPr kumimoji="1" lang="en-US" altLang="ja-JP" sz="2800" baseline="-25000" dirty="0" err="1" smtClean="0">
                <a:latin typeface="Symbol" panose="05050102010706020507" pitchFamily="18" charset="2"/>
              </a:rPr>
              <a:t>mn</a:t>
            </a:r>
            <a:endParaRPr kumimoji="1" lang="en-US" altLang="ja-JP" sz="2800" baseline="-25000" dirty="0" smtClean="0">
              <a:latin typeface="Symbol" panose="05050102010706020507" pitchFamily="18" charset="2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SU(3) YM theory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Wilson gauge action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Parameters: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8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2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Scale from gradient flow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53884" y="3146746"/>
            <a:ext cx="3723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 </a:t>
            </a:r>
            <a:r>
              <a:rPr lang="en-US" altLang="ja-JP" sz="2400" dirty="0">
                <a:solidFill>
                  <a:srgbClr val="FFFF00"/>
                </a:solidFill>
              </a:rPr>
              <a:t>= </a:t>
            </a:r>
            <a:r>
              <a:rPr lang="en-US" altLang="ja-JP" sz="2400" dirty="0" smtClean="0">
                <a:solidFill>
                  <a:srgbClr val="FFFF00"/>
                </a:solidFill>
              </a:rPr>
              <a:t>12, 16, 20-24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srgbClr val="FFFF00"/>
                </a:solidFill>
              </a:rPr>
              <a:t>aspect ratio 5.3&lt;N</a:t>
            </a:r>
            <a:r>
              <a:rPr lang="en-US" altLang="ja-JP" sz="2400" baseline="-25000" dirty="0" smtClean="0">
                <a:solidFill>
                  <a:srgbClr val="FFFF00"/>
                </a:solidFill>
              </a:rPr>
              <a:t>s</a:t>
            </a:r>
            <a:r>
              <a:rPr lang="en-US" altLang="ja-JP" sz="2400" dirty="0" smtClean="0">
                <a:solidFill>
                  <a:srgbClr val="FFFF00"/>
                </a:solidFill>
              </a:rPr>
              <a:t>/</a:t>
            </a:r>
            <a:r>
              <a:rPr lang="en-US" altLang="ja-JP" sz="2400" dirty="0" err="1" smtClean="0">
                <a:solidFill>
                  <a:srgbClr val="FFFF00"/>
                </a:solidFill>
              </a:rPr>
              <a:t>N</a:t>
            </a:r>
            <a:r>
              <a:rPr lang="en-US" altLang="ja-JP" sz="2400" baseline="-25000" dirty="0" err="1" smtClean="0">
                <a:solidFill>
                  <a:srgbClr val="FFFF00"/>
                </a:solidFill>
              </a:rPr>
              <a:t>t</a:t>
            </a:r>
            <a:r>
              <a:rPr lang="en-US" altLang="ja-JP" sz="2400" dirty="0" smtClean="0">
                <a:solidFill>
                  <a:srgbClr val="FFFF00"/>
                </a:solidFill>
              </a:rPr>
              <a:t>&lt;8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solidFill>
                  <a:srgbClr val="FFFF00"/>
                </a:solidFill>
              </a:rPr>
              <a:t>1500~2000 configurations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81369" y="5620140"/>
            <a:ext cx="2496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FlowQCD</a:t>
            </a:r>
            <a:r>
              <a:rPr kumimoji="1" lang="en-US" altLang="ja-JP" sz="2000" dirty="0" smtClean="0"/>
              <a:t>,</a:t>
            </a:r>
            <a:r>
              <a:rPr lang="en-US" altLang="ja-JP" sz="2000" dirty="0" smtClean="0"/>
              <a:t> 1503.06516</a:t>
            </a:r>
            <a:endParaRPr kumimoji="1" lang="ja-JP" altLang="en-US" sz="2000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to a T_c ~{\rm and}~ a\Lambda_{\rm MS}&#10;\end{align*}&lt;/body&gt;&#10;  &lt;fcolor&gt;FFFFFFFF&lt;/fcolor&gt;&#10;  &lt;bcolor&gt;FFFFFFFF&lt;/bcolor&gt;&#10;  &lt;transparent&gt;True&lt;/transparent&gt;&#10;  &lt;resolution&gt;1800&lt;/resolution&gt;&#10;  &lt;imageh&gt;215&lt;/imageh&gt;&#10;  &lt;imagew&gt;1830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474" y="5145026"/>
            <a:ext cx="2520212" cy="29609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884" y="1927711"/>
            <a:ext cx="3415873" cy="48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角丸四角形 84"/>
          <p:cNvSpPr/>
          <p:nvPr/>
        </p:nvSpPr>
        <p:spPr>
          <a:xfrm>
            <a:off x="399022" y="1290082"/>
            <a:ext cx="8219031" cy="1666333"/>
          </a:xfrm>
          <a:prstGeom prst="roundRect">
            <a:avLst>
              <a:gd name="adj" fmla="val 1198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Fermion Propagator</a:t>
            </a:r>
            <a:endParaRPr kumimoji="1" lang="ja-JP" altLang="en-US" dirty="0"/>
          </a:p>
        </p:txBody>
      </p:sp>
      <p:sp>
        <p:nvSpPr>
          <p:cNvPr id="52" name="フローチャート: データ 51"/>
          <p:cNvSpPr/>
          <p:nvPr/>
        </p:nvSpPr>
        <p:spPr>
          <a:xfrm>
            <a:off x="5533210" y="5538652"/>
            <a:ext cx="3762102" cy="482020"/>
          </a:xfrm>
          <a:prstGeom prst="flowChartInputOutput">
            <a:avLst/>
          </a:prstGeom>
          <a:solidFill>
            <a:srgbClr val="808DA9">
              <a:alpha val="50000"/>
            </a:srgb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98969" y="5651340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t=0</a:t>
            </a:r>
            <a:endParaRPr lang="ja-JP" altLang="en-US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54" name="TexTeXPicture" descr="&lt;?xml version=&quot;1.0&quot; encoding=&quot;utf-16&quot;?&gt;&#10;&lt;TeXTeX&gt;&#10;  &lt;preamble&gt;\documentclass{jarticle}&#10;\usepackage{amsmath}&#10;\pagestyle{empty}&lt;/preamble&gt;&#10;  &lt;body&gt;\begin{align*} &#10;(t,x)&#10;\end{align*}&lt;/body&gt;&#10;  &lt;fcolor&gt;FFFFFFFF&lt;/fcolor&gt;&#10;  &lt;bcolor&gt;FFFFFFFF&lt;/bcolor&gt;&#10;  &lt;transparent&gt;True&lt;/transparent&gt;&#10;  &lt;resolution&gt;1800&lt;/resolution&gt;&#10;  &lt;imageh&gt;250&lt;/imageh&gt;&#10;  &lt;imagew&gt;487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15" y="4315805"/>
            <a:ext cx="515408" cy="264583"/>
          </a:xfrm>
          <a:prstGeom prst="rect">
            <a:avLst/>
          </a:prstGeom>
        </p:spPr>
      </p:pic>
      <p:pic>
        <p:nvPicPr>
          <p:cNvPr id="55" name="TexTeXPicture" descr="&lt;?xml version=&quot;1.0&quot; encoding=&quot;utf-16&quot;?&gt;&#10;&lt;TeXTeX&gt;&#10;  &lt;preamble&gt;\documentclass{jarticle}&#10;\usepackage{amsmath}&#10;\pagestyle{empty}&lt;/preamble&gt;&#10;  &lt;body&gt;\begin{align*} &#10;(s,y)&#10;\end{align*}&lt;/body&gt;&#10;  &lt;fcolor&gt;FFFFFFFF&lt;/fcolor&gt;&#10;  &lt;bcolor&gt;FFFFFFFF&lt;/bcolor&gt;&#10;  &lt;transparent&gt;True&lt;/transparent&gt;&#10;  &lt;resolution&gt;1800&lt;/resolution&gt;&#10;  &lt;imageh&gt;250&lt;/imageh&gt;&#10;  &lt;imagew&gt;503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74" y="4590802"/>
            <a:ext cx="532341" cy="264583"/>
          </a:xfrm>
          <a:prstGeom prst="rect">
            <a:avLst/>
          </a:prstGeom>
        </p:spPr>
      </p:pic>
      <p:cxnSp>
        <p:nvCxnSpPr>
          <p:cNvPr id="56" name="直線矢印コネクタ 55"/>
          <p:cNvCxnSpPr/>
          <p:nvPr/>
        </p:nvCxnSpPr>
        <p:spPr>
          <a:xfrm flipV="1">
            <a:off x="5557199" y="3639682"/>
            <a:ext cx="2313" cy="2369734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pic>
        <p:nvPicPr>
          <p:cNvPr id="5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37" y="3617900"/>
            <a:ext cx="221064" cy="456673"/>
          </a:xfrm>
          <a:prstGeom prst="rect">
            <a:avLst/>
          </a:prstGeom>
        </p:spPr>
      </p:pic>
      <p:sp>
        <p:nvSpPr>
          <p:cNvPr id="58" name="フリーフォーム 57"/>
          <p:cNvSpPr/>
          <p:nvPr/>
        </p:nvSpPr>
        <p:spPr>
          <a:xfrm>
            <a:off x="6559584" y="4824549"/>
            <a:ext cx="271202" cy="905692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9" name="フリーフォーム 58"/>
          <p:cNvSpPr/>
          <p:nvPr/>
        </p:nvSpPr>
        <p:spPr>
          <a:xfrm rot="1470409" flipH="1">
            <a:off x="8128433" y="5036807"/>
            <a:ext cx="247141" cy="867159"/>
          </a:xfrm>
          <a:custGeom>
            <a:avLst/>
            <a:gdLst>
              <a:gd name="connsiteX0" fmla="*/ 79614 w 271202"/>
              <a:gd name="connsiteY0" fmla="*/ 0 h 905692"/>
              <a:gd name="connsiteX1" fmla="*/ 9945 w 271202"/>
              <a:gd name="connsiteY1" fmla="*/ 383178 h 905692"/>
              <a:gd name="connsiteX2" fmla="*/ 271202 w 271202"/>
              <a:gd name="connsiteY2" fmla="*/ 905692 h 9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202" h="905692">
                <a:moveTo>
                  <a:pt x="79614" y="0"/>
                </a:moveTo>
                <a:cubicBezTo>
                  <a:pt x="28814" y="116114"/>
                  <a:pt x="-21986" y="232229"/>
                  <a:pt x="9945" y="383178"/>
                </a:cubicBezTo>
                <a:cubicBezTo>
                  <a:pt x="41876" y="534127"/>
                  <a:pt x="156539" y="719909"/>
                  <a:pt x="271202" y="905692"/>
                </a:cubicBezTo>
              </a:path>
            </a:pathLst>
          </a:custGeom>
          <a:noFill/>
          <a:ln w="381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0" name="フリーフォーム 59"/>
          <p:cNvSpPr/>
          <p:nvPr/>
        </p:nvSpPr>
        <p:spPr>
          <a:xfrm>
            <a:off x="6839495" y="5622381"/>
            <a:ext cx="1062445" cy="264063"/>
          </a:xfrm>
          <a:custGeom>
            <a:avLst/>
            <a:gdLst>
              <a:gd name="connsiteX0" fmla="*/ 0 w 1062445"/>
              <a:gd name="connsiteY0" fmla="*/ 133986 h 264063"/>
              <a:gd name="connsiteX1" fmla="*/ 374468 w 1062445"/>
              <a:gd name="connsiteY1" fmla="*/ 3357 h 264063"/>
              <a:gd name="connsiteX2" fmla="*/ 635725 w 1062445"/>
              <a:gd name="connsiteY2" fmla="*/ 255906 h 264063"/>
              <a:gd name="connsiteX3" fmla="*/ 1062445 w 1062445"/>
              <a:gd name="connsiteY3" fmla="*/ 177528 h 26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445" h="264063">
                <a:moveTo>
                  <a:pt x="0" y="133986"/>
                </a:moveTo>
                <a:cubicBezTo>
                  <a:pt x="134257" y="58511"/>
                  <a:pt x="268514" y="-16963"/>
                  <a:pt x="374468" y="3357"/>
                </a:cubicBezTo>
                <a:cubicBezTo>
                  <a:pt x="480422" y="23677"/>
                  <a:pt x="521062" y="226878"/>
                  <a:pt x="635725" y="255906"/>
                </a:cubicBezTo>
                <a:cubicBezTo>
                  <a:pt x="750388" y="284935"/>
                  <a:pt x="906416" y="231231"/>
                  <a:pt x="1062445" y="177528"/>
                </a:cubicBezTo>
              </a:path>
            </a:pathLst>
          </a:custGeom>
          <a:noFill/>
          <a:ln w="381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1" name="乗算 60"/>
          <p:cNvSpPr/>
          <p:nvPr/>
        </p:nvSpPr>
        <p:spPr>
          <a:xfrm>
            <a:off x="7785036" y="5646200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乗算 61"/>
          <p:cNvSpPr/>
          <p:nvPr/>
        </p:nvSpPr>
        <p:spPr>
          <a:xfrm>
            <a:off x="6683167" y="5584598"/>
            <a:ext cx="322217" cy="322217"/>
          </a:xfrm>
          <a:prstGeom prst="mathMultiply">
            <a:avLst/>
          </a:prstGeom>
          <a:solidFill>
            <a:srgbClr val="FFC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乗算 62"/>
          <p:cNvSpPr/>
          <p:nvPr/>
        </p:nvSpPr>
        <p:spPr>
          <a:xfrm>
            <a:off x="6489611" y="4639054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乗算 63"/>
          <p:cNvSpPr/>
          <p:nvPr/>
        </p:nvSpPr>
        <p:spPr>
          <a:xfrm>
            <a:off x="8295837" y="4906291"/>
            <a:ext cx="322217" cy="322217"/>
          </a:xfrm>
          <a:prstGeom prst="mathMultiply">
            <a:avLst/>
          </a:prstGeom>
          <a:solidFill>
            <a:srgbClr val="B3D9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5" name="TexTeXPicture" descr="&lt;?xml version=&quot;1.0&quot; encoding=&quot;utf-16&quot;?&gt;&#10;&lt;TeXTeX&gt;&#10;  &lt;preamble&gt;\documentclass{jarticle}&#10;\usepackage{amsmath}&#10;\pagestyle{empty}&lt;/preamble&gt;&#10;  &lt;body&gt;\begin{align*} &#10;(0,v)&#10;\end{align*}&lt;/body&gt;&#10;  &lt;fcolor&gt;FFFFFFFF&lt;/fcolor&gt;&#10;  &lt;bcolor&gt;FFFFFFFF&lt;/bcolor&gt;&#10;  &lt;transparent&gt;True&lt;/transparent&gt;&#10;  &lt;resolution&gt;1800&lt;/resolution&gt;&#10;  &lt;imageh&gt;250&lt;/imageh&gt;&#10;  &lt;imagew&gt;5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49" y="5934326"/>
            <a:ext cx="538692" cy="26458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(0,w)&#10;\end{align*}&lt;/body&gt;&#10;  &lt;fcolor&gt;FFFFFFFF&lt;/fcolor&gt;&#10;  &lt;bcolor&gt;FFFFFFFF&lt;/bcolor&gt;&#10;  &lt;transparent&gt;True&lt;/transparent&gt;&#10;  &lt;resolution&gt;1800&lt;/resolution&gt;&#10;  &lt;imageh&gt;250&lt;/imageh&gt;&#10;  &lt;imagew&gt;56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29" y="6020672"/>
            <a:ext cx="597958" cy="264583"/>
          </a:xfrm>
          <a:prstGeom prst="rect">
            <a:avLst/>
          </a:prstGeom>
        </p:spPr>
      </p:pic>
      <p:pic>
        <p:nvPicPr>
          <p:cNvPr id="67" name="TexTeXPicture" descr="&lt;?xml version=&quot;1.0&quot; encoding=&quot;utf-16&quot;?&gt;&#10;&lt;TeXTeX&gt;&#10;  &lt;preamble&gt;\documentclass{jarticle}&#10;\usepackage{amsmath}&#10;\pagestyle{empty}&lt;/preamble&gt;&#10;  &lt;body&gt;\begin{align*} &#10;=&#10;\sum_{v,w}&#10;K(t,x;0,v) S(v,w)&#10;K(s,y;0,w)^\dagger&#10;\end{align*}&lt;/body&gt;&#10;  &lt;fcolor&gt;FFFFFFFF&lt;/fcolor&gt;&#10;  &lt;bcolor&gt;FFFFFFFF&lt;/bcolor&gt;&#10;  &lt;transparent&gt;True&lt;/transparent&gt;&#10;  &lt;resolution&gt;1800&lt;/resolution&gt;&#10;  &lt;imageh&gt;557&lt;/imageh&gt;&#10;  &lt;imagew&gt;4069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78" y="2102732"/>
            <a:ext cx="5325034" cy="728935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S(t,x;s,y) = \langle \chi(t,x) \bar\chi(s,y) \rangle&#10;\end{align*}&lt;/body&gt;&#10;  &lt;fcolor&gt;FFFFFFFF&lt;/fcolor&gt;&#10;  &lt;bcolor&gt;FFFFFFFF&lt;/bcolor&gt;&#10;  &lt;transparent&gt;True&lt;/transparent&gt;&#10;  &lt;resolution&gt;1800&lt;/resolution&gt;&#10;  &lt;imageh&gt;250&lt;/imageh&gt;&#10;  &lt;imagew&gt;3059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5" y="1549204"/>
            <a:ext cx="4689576" cy="383260"/>
          </a:xfrm>
          <a:prstGeom prst="rect">
            <a:avLst/>
          </a:prstGeom>
        </p:spPr>
      </p:pic>
      <p:cxnSp>
        <p:nvCxnSpPr>
          <p:cNvPr id="69" name="直線矢印コネクタ 68"/>
          <p:cNvCxnSpPr/>
          <p:nvPr/>
        </p:nvCxnSpPr>
        <p:spPr>
          <a:xfrm flipH="1" flipV="1">
            <a:off x="1335004" y="5139657"/>
            <a:ext cx="0" cy="1437652"/>
          </a:xfrm>
          <a:prstGeom prst="straightConnector1">
            <a:avLst/>
          </a:prstGeom>
          <a:noFill/>
          <a:ln w="28575" cap="flat" cmpd="sng" algn="ctr">
            <a:solidFill>
              <a:sysClr val="window" lastClr="FFFFFF"/>
            </a:solidFill>
            <a:prstDash val="solid"/>
            <a:tailEnd type="arrow" w="lg" len="lg"/>
          </a:ln>
          <a:effectLst/>
        </p:spPr>
      </p:cxnSp>
      <p:cxnSp>
        <p:nvCxnSpPr>
          <p:cNvPr id="70" name="直線コネクタ 69"/>
          <p:cNvCxnSpPr/>
          <p:nvPr/>
        </p:nvCxnSpPr>
        <p:spPr>
          <a:xfrm>
            <a:off x="1662124" y="63662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1" name="直線コネクタ 70"/>
          <p:cNvCxnSpPr/>
          <p:nvPr/>
        </p:nvCxnSpPr>
        <p:spPr>
          <a:xfrm>
            <a:off x="1662124" y="6115192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2" name="直線コネクタ 71"/>
          <p:cNvCxnSpPr/>
          <p:nvPr/>
        </p:nvCxnSpPr>
        <p:spPr>
          <a:xfrm>
            <a:off x="1662124" y="586375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3" name="直線コネクタ 72"/>
          <p:cNvCxnSpPr/>
          <p:nvPr/>
        </p:nvCxnSpPr>
        <p:spPr>
          <a:xfrm>
            <a:off x="1662124" y="5600863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cxnSp>
        <p:nvCxnSpPr>
          <p:cNvPr id="74" name="直線コネクタ 73"/>
          <p:cNvCxnSpPr/>
          <p:nvPr/>
        </p:nvCxnSpPr>
        <p:spPr>
          <a:xfrm>
            <a:off x="1662124" y="5337510"/>
            <a:ext cx="1260022" cy="0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solid"/>
          </a:ln>
          <a:effectLst/>
        </p:spPr>
      </p:cxnSp>
      <p:pic>
        <p:nvPicPr>
          <p:cNvPr id="75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99" y="5201754"/>
            <a:ext cx="172580" cy="356515"/>
          </a:xfrm>
          <a:prstGeom prst="rect">
            <a:avLst/>
          </a:prstGeom>
        </p:spPr>
      </p:pic>
      <p:sp>
        <p:nvSpPr>
          <p:cNvPr id="76" name="下矢印 75"/>
          <p:cNvSpPr/>
          <p:nvPr/>
        </p:nvSpPr>
        <p:spPr>
          <a:xfrm>
            <a:off x="1684971" y="5052827"/>
            <a:ext cx="657760" cy="1189861"/>
          </a:xfrm>
          <a:prstGeom prst="downArrow">
            <a:avLst/>
          </a:prstGeom>
          <a:gradFill>
            <a:gsLst>
              <a:gs pos="0">
                <a:srgbClr val="FF3399">
                  <a:alpha val="51000"/>
                </a:srgbClr>
              </a:gs>
              <a:gs pos="100000">
                <a:srgbClr val="FF3399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7" name="下矢印 76"/>
          <p:cNvSpPr/>
          <p:nvPr/>
        </p:nvSpPr>
        <p:spPr>
          <a:xfrm flipV="1">
            <a:off x="2321756" y="5467077"/>
            <a:ext cx="657760" cy="1084677"/>
          </a:xfrm>
          <a:prstGeom prst="downArrow">
            <a:avLst/>
          </a:prstGeom>
          <a:gradFill>
            <a:gsLst>
              <a:gs pos="0">
                <a:srgbClr val="00B0F0">
                  <a:alpha val="51000"/>
                </a:srgbClr>
              </a:gs>
              <a:gs pos="100000">
                <a:srgbClr val="00B0F0"/>
              </a:gs>
            </a:gsLst>
            <a:lin ang="5400000" scaled="1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417792" y="6399223"/>
            <a:ext cx="121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F0"/>
                </a:solidFill>
                <a:latin typeface="Calibri" panose="020F0502020204030204"/>
                <a:ea typeface="メイリオ" panose="020B0604030504040204" pitchFamily="50" charset="-128"/>
              </a:rPr>
              <a:t>gauge field</a:t>
            </a:r>
            <a:endParaRPr lang="ja-JP" altLang="en-US" dirty="0">
              <a:solidFill>
                <a:srgbClr val="00B0F0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153202" y="4996309"/>
            <a:ext cx="139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3399"/>
                </a:solidFill>
                <a:latin typeface="Calibri" panose="020F0502020204030204"/>
                <a:ea typeface="メイリオ" panose="020B0604030504040204" pitchFamily="50" charset="-128"/>
              </a:rPr>
              <a:t>fermion field</a:t>
            </a:r>
            <a:endParaRPr lang="ja-JP" altLang="en-US" dirty="0">
              <a:solidFill>
                <a:srgbClr val="FF3399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\Big( \partial_t - D_\mu D_\mu \Big) K(t,x)=0&#10;\end{align*}&lt;/body&gt;&#10;  &lt;fcolor&gt;FFFFFFFF&lt;/fcolor&gt;&#10;  &lt;bcolor&gt;FFFFFFFF&lt;/bcolor&gt;&#10;  &lt;transparent&gt;True&lt;/transparent&gt;&#10;  &lt;resolution&gt;1800&lt;/resolution&gt;&#10;  &lt;imageh&gt;447&lt;/imageh&gt;&#10;  &lt;imagew&gt;2669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8" y="3355262"/>
            <a:ext cx="2824692" cy="473075"/>
          </a:xfrm>
          <a:prstGeom prst="rect">
            <a:avLst/>
          </a:prstGeom>
        </p:spPr>
      </p:pic>
      <p:sp>
        <p:nvSpPr>
          <p:cNvPr id="81" name="テキスト ボックス 80"/>
          <p:cNvSpPr txBox="1"/>
          <p:nvPr/>
        </p:nvSpPr>
        <p:spPr>
          <a:xfrm>
            <a:off x="614300" y="3938753"/>
            <a:ext cx="4163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propagator of flow equation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solidFill>
                  <a:prstClr val="white"/>
                </a:solidFill>
                <a:latin typeface="Calibri" panose="020F0502020204030204"/>
                <a:ea typeface="メイリオ" panose="020B0604030504040204" pitchFamily="50" charset="-128"/>
              </a:rPr>
              <a:t>Inverse propagator is needed</a:t>
            </a:r>
            <a:endParaRPr lang="ja-JP" altLang="en-US" sz="2400" dirty="0">
              <a:solidFill>
                <a:prstClr val="white"/>
              </a:solidFill>
              <a:latin typeface="Calibri" panose="020F0502020204030204"/>
              <a:ea typeface="メイリオ" panose="020B0604030504040204" pitchFamily="50" charset="-128"/>
            </a:endParaRPr>
          </a:p>
        </p:txBody>
      </p:sp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802" y="5157593"/>
            <a:ext cx="224367" cy="179917"/>
          </a:xfrm>
          <a:prstGeom prst="rect">
            <a:avLst/>
          </a:prstGeom>
        </p:spPr>
      </p:pic>
      <p:pic>
        <p:nvPicPr>
          <p:cNvPr id="83" name="TexTeXPicture" descr="&lt;?xml version=&quot;1.0&quot; encoding=&quot;utf-16&quot;?&gt;&#10;&lt;TeXTeX&gt;&#10;  &lt;preamble&gt;\documentclass{jarticle}&#10;\usepackage{amsmath}&#10;\pagestyle{empty}&lt;/preamble&gt;&#10;  &lt;body&gt;\begin{align*} &#10;K&#10;\end{align*}&lt;/body&gt;&#10;  &lt;fcolor&gt;FFFFFFFF&lt;/fcolor&gt;&#10;  &lt;bcolor&gt;FFFFFFFF&lt;/bcolor&gt;&#10;  &lt;transparent&gt;True&lt;/transparent&gt;&#10;  &lt;resolution&gt;1800&lt;/resolution&gt;&#10;  &lt;imageh&gt;170&lt;/imageh&gt;&#10;  &lt;imagew&gt;212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108" y="5442464"/>
            <a:ext cx="224367" cy="179917"/>
          </a:xfrm>
          <a:prstGeom prst="rect">
            <a:avLst/>
          </a:prstGeom>
        </p:spPr>
      </p:pic>
      <p:pic>
        <p:nvPicPr>
          <p:cNvPr id="84" name="TexTeXPicture" descr="&lt;?xml version=&quot;1.0&quot; encoding=&quot;utf-16&quot;?&gt;&#10;&lt;TeXTeX&gt;&#10;  &lt;preamble&gt;\documentclass{jarticle}&#10;\usepackage{amsmath}&#10;\pagestyle{empty}&lt;/preamble&gt;&#10;  &lt;body&gt;\begin{align*} &#10;S&#10;\end{align*}&lt;/body&gt;&#10;  &lt;fcolor&gt;FFFFFFFF&lt;/fcolor&gt;&#10;  &lt;bcolor&gt;FFFFFFFF&lt;/bcolor&gt;&#10;  &lt;transparent&gt;True&lt;/transparent&gt;&#10;  &lt;resolution&gt;1800&lt;/resolution&gt;&#10;  &lt;imageh&gt;176&lt;/imageh&gt;&#10;  &lt;imagew&gt;14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414" y="5589533"/>
            <a:ext cx="153459" cy="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N</a:t>
            </a:r>
            <a:r>
              <a:rPr kumimoji="1" lang="en-US" altLang="ja-JP" baseline="-25000" dirty="0" err="1" smtClean="0"/>
              <a:t>f</a:t>
            </a:r>
            <a:r>
              <a:rPr kumimoji="1" lang="en-US" altLang="ja-JP" dirty="0" smtClean="0"/>
              <a:t>=2+1 QCD </a:t>
            </a:r>
            <a:r>
              <a:rPr lang="en-US" altLang="ja-JP" dirty="0" smtClean="0"/>
              <a:t>Thermodynamics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57271" y="1918449"/>
            <a:ext cx="7693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f</a:t>
            </a:r>
            <a:r>
              <a:rPr lang="en-US" altLang="ja-JP" sz="2400" dirty="0"/>
              <a:t>=2+1 QCD, Iwasaki gauge + </a:t>
            </a:r>
            <a:r>
              <a:rPr lang="en-US" altLang="ja-JP" sz="2400" dirty="0" smtClean="0"/>
              <a:t>NP-clover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err="1"/>
              <a:t>m</a:t>
            </a:r>
            <a:r>
              <a:rPr lang="en-US" altLang="ja-JP" sz="2400" baseline="-25000" dirty="0" err="1"/>
              <a:t>PS</a:t>
            </a:r>
            <a:r>
              <a:rPr lang="en-US" altLang="ja-JP" sz="2400" dirty="0"/>
              <a:t>/m</a:t>
            </a:r>
            <a:r>
              <a:rPr lang="en-US" altLang="ja-JP" sz="2400" baseline="-25000" dirty="0"/>
              <a:t>V</a:t>
            </a:r>
            <a:r>
              <a:rPr lang="en-US" altLang="ja-JP" sz="2400" dirty="0"/>
              <a:t> ≈</a:t>
            </a:r>
            <a:r>
              <a:rPr lang="en-US" altLang="ja-JP" sz="2400" dirty="0" smtClean="0"/>
              <a:t>0.63 / almost physical </a:t>
            </a:r>
            <a:r>
              <a:rPr lang="en-US" altLang="ja-JP" sz="2400" dirty="0"/>
              <a:t>s </a:t>
            </a:r>
            <a:r>
              <a:rPr lang="en-US" altLang="ja-JP" sz="2400" dirty="0" smtClean="0"/>
              <a:t>quark mass</a:t>
            </a: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T=0: CP-PACS+JLQCD </a:t>
            </a:r>
            <a:r>
              <a:rPr lang="en-US" altLang="ja-JP" sz="2400" dirty="0"/>
              <a:t>(ß=2.05, 28</a:t>
            </a:r>
            <a:r>
              <a:rPr lang="en-US" altLang="ja-JP" sz="2400" baseline="30000" dirty="0"/>
              <a:t>3</a:t>
            </a:r>
            <a:r>
              <a:rPr lang="en-US" altLang="ja-JP" sz="2400" dirty="0"/>
              <a:t>x56, a≈0.07fm)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T&gt;0: 32</a:t>
            </a:r>
            <a:r>
              <a:rPr lang="en-US" altLang="ja-JP" sz="2400" baseline="30000" dirty="0" smtClean="0"/>
              <a:t>3</a:t>
            </a:r>
            <a:r>
              <a:rPr lang="en-US" altLang="ja-JP" sz="2400" dirty="0" smtClean="0"/>
              <a:t>xN</a:t>
            </a:r>
            <a:r>
              <a:rPr lang="en-US" altLang="ja-JP" sz="2400" baseline="-25000" dirty="0" smtClean="0"/>
              <a:t>t</a:t>
            </a:r>
            <a:r>
              <a:rPr lang="en-US" altLang="ja-JP" sz="2400" dirty="0"/>
              <a:t>, </a:t>
            </a:r>
            <a:r>
              <a:rPr lang="en-US" altLang="ja-JP" sz="2400" dirty="0" err="1"/>
              <a:t>N</a:t>
            </a:r>
            <a:r>
              <a:rPr lang="en-US" altLang="ja-JP" sz="2400" baseline="-25000" dirty="0" err="1"/>
              <a:t>t</a:t>
            </a:r>
            <a:r>
              <a:rPr lang="en-US" altLang="ja-JP" sz="2400" dirty="0"/>
              <a:t> = 4, 6, ... , 14, 16):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T≈</a:t>
            </a:r>
            <a:r>
              <a:rPr lang="en-US" altLang="ja-JP" sz="2400" dirty="0" smtClean="0"/>
              <a:t>174-697MeV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t</a:t>
            </a:r>
            <a:r>
              <a:rPr lang="en-US" altLang="ja-JP" sz="2400" dirty="0" smtClean="0">
                <a:sym typeface="Wingdings" panose="05000000000000000000" pitchFamily="2" charset="2"/>
              </a:rPr>
              <a:t>0 extrapolation only (No continuum limit)</a:t>
            </a:r>
            <a:endParaRPr lang="ja-JP" altLang="en-US" sz="24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096" y="5158002"/>
            <a:ext cx="4656040" cy="140670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293220" y="1178520"/>
            <a:ext cx="2850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Taniguchi+ (WHOT-QCD), </a:t>
            </a:r>
          </a:p>
          <a:p>
            <a:r>
              <a:rPr kumimoji="1" lang="en-US" altLang="ja-JP" sz="2000" dirty="0" smtClean="0"/>
              <a:t>PR</a:t>
            </a:r>
            <a:r>
              <a:rPr kumimoji="1" lang="en-US" altLang="ja-JP" sz="2000" b="1" dirty="0" smtClean="0"/>
              <a:t>D96</a:t>
            </a:r>
            <a:r>
              <a:rPr kumimoji="1" lang="en-US" altLang="ja-JP" sz="2000" dirty="0" smtClean="0"/>
              <a:t>, 014509 (2017)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6579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角丸四角形 24"/>
          <p:cNvSpPr/>
          <p:nvPr/>
        </p:nvSpPr>
        <p:spPr>
          <a:xfrm>
            <a:off x="158385" y="4653935"/>
            <a:ext cx="4415246" cy="1860076"/>
          </a:xfrm>
          <a:prstGeom prst="roundRect">
            <a:avLst>
              <a:gd name="adj" fmla="val 11985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1412414" y="1733620"/>
            <a:ext cx="0" cy="264947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Preparing Static QQ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76" y="3270202"/>
            <a:ext cx="4170593" cy="321048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634489" y="2370162"/>
            <a:ext cx="1463040" cy="170350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4" name="平行四辺形 3"/>
          <p:cNvSpPr/>
          <p:nvPr/>
        </p:nvSpPr>
        <p:spPr>
          <a:xfrm>
            <a:off x="628650" y="2840947"/>
            <a:ext cx="3474719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55017" y="1733620"/>
            <a:ext cx="4286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APE smearing for spatial links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Multi-hit for temporal links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No </a:t>
            </a:r>
            <a:r>
              <a:rPr kumimoji="1" lang="en-US" altLang="ja-JP" sz="2400" dirty="0" smtClean="0"/>
              <a:t>gradient flow for W(R,T)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7" y="2029567"/>
            <a:ext cx="256556" cy="231112"/>
          </a:xfrm>
          <a:prstGeom prst="rect">
            <a:avLst/>
          </a:prstGeom>
        </p:spPr>
      </p:pic>
      <p:sp>
        <p:nvSpPr>
          <p:cNvPr id="10" name="楕円 9"/>
          <p:cNvSpPr>
            <a:spLocks noChangeAspect="1"/>
          </p:cNvSpPr>
          <p:nvPr/>
        </p:nvSpPr>
        <p:spPr>
          <a:xfrm>
            <a:off x="1543811" y="311632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3006380" y="3116329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1633811" y="2781300"/>
            <a:ext cx="1222" cy="36884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3096380" y="2733719"/>
            <a:ext cx="0" cy="41642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688975" y="1329067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Wilson loop</a:t>
            </a:r>
            <a:endParaRPr kumimoji="1" lang="ja-JP" altLang="en-US" sz="2400" dirty="0" smtClean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W(R,T)&#10;\end{align*}&lt;/body&gt;&#10;  &lt;fcolor&gt;FFFFFFFF&lt;/fcolor&gt;&#10;  &lt;bcolor&gt;FF000000&lt;/bcolor&gt;&#10;  &lt;transparent&gt;True&lt;/transparent&gt;&#10;  &lt;resolution&gt;1800&lt;/resolution&gt;&#10;  &lt;imageh&gt;250&lt;/imageh&gt;&#10;  &lt;imagew&gt;9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569" y="1850455"/>
            <a:ext cx="959908" cy="264583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V(R) = - \lim_{T\to\infty} \log \langle W(R,T) \rangle&#10;\end{align*}&lt;/body&gt;&#10;  &lt;fcolor&gt;FFFFFFFF&lt;/fcolor&gt;&#10;  &lt;bcolor&gt;FF000000&lt;/bcolor&gt;&#10;  &lt;transparent&gt;True&lt;/transparent&gt;&#10;  &lt;resolution&gt;1800&lt;/resolution&gt;&#10;  &lt;imageh&gt;351&lt;/imageh&gt;&#10;  &lt;imagew&gt;3156&lt;/imagew&gt;&#10;  &lt;scale&gt;50&lt;/scale&gt;&#10;  &lt;cursor&gt;7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9" y="4991736"/>
            <a:ext cx="3340100" cy="371475"/>
          </a:xfrm>
          <a:prstGeom prst="rect">
            <a:avLst/>
          </a:prstGeom>
        </p:spPr>
      </p:pic>
      <p:cxnSp>
        <p:nvCxnSpPr>
          <p:cNvPr id="28" name="直線矢印コネクタ 27"/>
          <p:cNvCxnSpPr/>
          <p:nvPr/>
        </p:nvCxnSpPr>
        <p:spPr>
          <a:xfrm>
            <a:off x="3465851" y="2370162"/>
            <a:ext cx="560" cy="1703505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1664570" y="3905695"/>
            <a:ext cx="1361906" cy="276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819" y="3648937"/>
            <a:ext cx="188383" cy="183092"/>
          </a:xfrm>
          <a:prstGeom prst="rect">
            <a:avLst/>
          </a:prstGeom>
        </p:spPr>
      </p:pic>
      <p:pic>
        <p:nvPicPr>
          <p:cNvPr id="33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30" y="2475607"/>
            <a:ext cx="178858" cy="178858"/>
          </a:xfrm>
          <a:prstGeom prst="rect">
            <a:avLst/>
          </a:prstGeom>
        </p:spPr>
      </p:pic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\langle O(x) \rangle_{\rm Q\bar{Q}} = \lim_{T\to\infty} \frac{ \langle \delta O(x) \delta W(R,T)\rangle }{\langle W(R,T) \rangle}&#10;\end{align*}&lt;/body&gt;&#10;  &lt;fcolor&gt;FFFFFFFF&lt;/fcolor&gt;&#10;  &lt;bcolor&gt;FF000000&lt;/bcolor&gt;&#10;  &lt;transparent&gt;True&lt;/transparent&gt;&#10;  &lt;resolution&gt;1800&lt;/resolution&gt;&#10;  &lt;imageh&gt;589&lt;/imageh&gt;&#10;  &lt;imagew&gt;38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9" y="5609448"/>
            <a:ext cx="4103157" cy="623358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6527800" y="523240"/>
            <a:ext cx="279400" cy="0"/>
          </a:xfrm>
          <a:prstGeom prst="line">
            <a:avLst/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5" y="2990049"/>
            <a:ext cx="175683" cy="233892"/>
          </a:xfrm>
          <a:prstGeom prst="rect">
            <a:avLst/>
          </a:prstGeom>
        </p:spPr>
      </p:pic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03" y="2954066"/>
            <a:ext cx="175683" cy="269875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6823581" y="4186850"/>
            <a:ext cx="1839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potential</a:t>
            </a:r>
          </a:p>
          <a:p>
            <a:r>
              <a:rPr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at b=6.6</a:t>
            </a:r>
          </a:p>
          <a:p>
            <a:r>
              <a:rPr kumimoji="1"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(a=0.038 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kumimoji="1" lang="ja-JP" altLang="en-US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Ground State Saturation of W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71908" y="1725601"/>
            <a:ext cx="30078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APE smearing for spatial links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Multi-hit for temporal links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A</a:t>
            </a:r>
            <a:r>
              <a:rPr kumimoji="1" lang="en-US" altLang="ja-JP" sz="2400" dirty="0" smtClean="0"/>
              <a:t>bout 100 </a:t>
            </a:r>
            <a:r>
              <a:rPr kumimoji="1" lang="en-US" altLang="ja-JP" sz="2400" dirty="0" err="1" smtClean="0"/>
              <a:t>confs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Use translational symmetry</a:t>
            </a:r>
            <a:endParaRPr kumimoji="1" lang="ja-JP" altLang="en-US" sz="24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08" y="1646534"/>
            <a:ext cx="5617895" cy="416181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165940" y="1184869"/>
            <a:ext cx="3841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Effective Mass Plot of W(R,T)</a:t>
            </a:r>
            <a:endParaRPr kumimoji="1" lang="ja-JP" altLang="en-US" sz="2400" dirty="0" smtClean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9897" y="5782491"/>
            <a:ext cx="7705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With an optimal choice of N</a:t>
            </a:r>
            <a:r>
              <a:rPr kumimoji="1" lang="en-US" altLang="ja-JP" sz="2400" baseline="-25000" dirty="0" smtClean="0"/>
              <a:t>APE</a:t>
            </a:r>
            <a:r>
              <a:rPr kumimoji="1" lang="en-US" altLang="ja-JP" sz="2400" dirty="0" smtClean="0"/>
              <a:t>, ground-state saturation is already established at T/a=5 (C</a:t>
            </a:r>
            <a:r>
              <a:rPr kumimoji="1" lang="en-US" altLang="ja-JP" sz="2400" baseline="-25000" dirty="0" smtClean="0"/>
              <a:t>0</a:t>
            </a:r>
            <a:r>
              <a:rPr kumimoji="1" lang="en-US" altLang="ja-JP" sz="2400" dirty="0" smtClean="0"/>
              <a:t>&gt;99.5%)</a:t>
            </a:r>
            <a:endParaRPr kumimoji="1" lang="ja-JP" altLang="en-US" sz="2400" dirty="0" smtClean="0"/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2"/>
          <a:srcRect l="72703" t="3468" r="6482" b="80572"/>
          <a:stretch/>
        </p:blipFill>
        <p:spPr>
          <a:xfrm>
            <a:off x="3181436" y="1890447"/>
            <a:ext cx="2183046" cy="123996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2"/>
          <a:srcRect l="1099" t="28644" r="96070" b="34716"/>
          <a:stretch/>
        </p:blipFill>
        <p:spPr>
          <a:xfrm>
            <a:off x="196595" y="1890447"/>
            <a:ext cx="357918" cy="3431772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1189136" y="4561850"/>
            <a:ext cx="2093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beta=6.6, R=18</a:t>
            </a:r>
          </a:p>
          <a:p>
            <a:r>
              <a:rPr kumimoji="1"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(a=0.038 </a:t>
            </a:r>
            <a:r>
              <a:rPr kumimoji="1" lang="en-US" altLang="ja-JP" sz="24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fm</a:t>
            </a:r>
            <a:r>
              <a:rPr kumimoji="1" lang="en-US" altLang="ja-JP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)</a:t>
            </a:r>
            <a:endParaRPr kumimoji="1" lang="ja-JP" altLang="en-US" sz="24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上下矢印 2"/>
          <p:cNvSpPr/>
          <p:nvPr/>
        </p:nvSpPr>
        <p:spPr>
          <a:xfrm>
            <a:off x="4684107" y="3353414"/>
            <a:ext cx="374469" cy="643450"/>
          </a:xfrm>
          <a:prstGeom prst="upDownArrow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58576" y="3467461"/>
            <a:ext cx="59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1%</a:t>
            </a:r>
            <a:endParaRPr kumimoji="1" lang="ja-JP" altLang="en-US" sz="2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右矢印 15"/>
          <p:cNvSpPr/>
          <p:nvPr/>
        </p:nvSpPr>
        <p:spPr>
          <a:xfrm rot="10800000" flipH="1">
            <a:off x="7621557" y="4029270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2"/>
          <a:srcRect t="49767" b="353"/>
          <a:stretch/>
        </p:blipFill>
        <p:spPr>
          <a:xfrm>
            <a:off x="182732" y="1388550"/>
            <a:ext cx="5926678" cy="4024406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480461" y="5478360"/>
            <a:ext cx="6141096" cy="1305620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Maxwell Stress</a:t>
            </a:r>
            <a:br>
              <a:rPr kumimoji="1" lang="en-US" altLang="ja-JP" dirty="0" smtClean="0"/>
            </a:br>
            <a:r>
              <a:rPr lang="en-US" altLang="ja-JP" sz="2400" dirty="0" smtClean="0"/>
              <a:t>(in Maxwell Theory)</a:t>
            </a:r>
            <a:endParaRPr kumimoji="1" lang="ja-JP" altLang="en-US" sz="2400" dirty="0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T_{ij} v_j^{(k)} &#10;= \lambda_k v_i^{(k)}&#10;\end{align*}&lt;/body&gt;&#10;  &lt;fcolor&gt;FFFFFFFF&lt;/fcolor&gt;&#10;  &lt;bcolor&gt;FFFFFFFF&lt;/bcolor&gt;&#10;  &lt;transparent&gt;True&lt;/transparent&gt;&#10;  &lt;resolution&gt;1800&lt;/resolution&gt;&#10;  &lt;imageh&gt;365&lt;/imageh&gt;&#10;  &lt;imagew&gt;1697&lt;/imagew&gt;&#10;  &lt;scale&gt;50&lt;/scale&gt;&#10;  &lt;cursor&gt;55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71" y="1780205"/>
            <a:ext cx="2471071" cy="531492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(k=1,2,3)&#10;\end{align*}&lt;/body&gt;&#10;  &lt;fcolor&gt;FFFFFFFF&lt;/fcolor&gt;&#10;  &lt;bcolor&gt;FF000000&lt;/bcolor&gt;&#10;  &lt;transparent&gt;True&lt;/transparent&gt;&#10;  &lt;resolution&gt;1800&lt;/resolution&gt;&#10;  &lt;imageh&gt;250&lt;/imageh&gt;&#10;  &lt;imagew&gt;1210&lt;/imagew&gt;&#10;  &lt;scale&gt;50&lt;/scale&gt;&#10;  &lt;cursor&gt;2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14" y="2475265"/>
            <a:ext cx="1280583" cy="26458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553869" y="5952983"/>
            <a:ext cx="6067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  <a:endParaRPr lang="en-US" altLang="ja-JP" sz="2400" dirty="0"/>
          </a:p>
        </p:txBody>
      </p:sp>
      <p:sp>
        <p:nvSpPr>
          <p:cNvPr id="10" name="右矢印 9"/>
          <p:cNvSpPr/>
          <p:nvPr/>
        </p:nvSpPr>
        <p:spPr>
          <a:xfrm>
            <a:off x="785407" y="5526957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2256" y="2992682"/>
            <a:ext cx="1088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length:</a:t>
            </a: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\sqrt{|\lambda_k|}&#10;\end{align*}&lt;/body&gt;&#10;  &lt;fcolor&gt;FFFFFFFF&lt;/fcolor&gt;&#10;  &lt;bcolor&gt;FF000000&lt;/bcolor&gt;&#10;  &lt;transparent&gt;True&lt;/transparent&gt;&#10;  &lt;resolution&gt;1800&lt;/resolution&gt;&#10;  &lt;imageh&gt;299&lt;/imageh&gt;&#10;  &lt;imagew&gt;62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59" y="3060846"/>
            <a:ext cx="665692" cy="316442"/>
          </a:xfrm>
          <a:prstGeom prst="rect">
            <a:avLst/>
          </a:prstGeom>
        </p:spPr>
      </p:pic>
      <p:sp>
        <p:nvSpPr>
          <p:cNvPr id="15" name="右矢印 14"/>
          <p:cNvSpPr/>
          <p:nvPr/>
        </p:nvSpPr>
        <p:spPr>
          <a:xfrm rot="16200000" flipH="1">
            <a:off x="6525279" y="4396955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平行四辺形 16"/>
          <p:cNvSpPr/>
          <p:nvPr/>
        </p:nvSpPr>
        <p:spPr>
          <a:xfrm>
            <a:off x="6274837" y="4135332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右矢印 17"/>
          <p:cNvSpPr/>
          <p:nvPr/>
        </p:nvSpPr>
        <p:spPr>
          <a:xfrm rot="5400000" flipH="1" flipV="1">
            <a:off x="6525279" y="3797863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平行四辺形 18"/>
          <p:cNvSpPr/>
          <p:nvPr/>
        </p:nvSpPr>
        <p:spPr>
          <a:xfrm rot="16200000" flipH="1">
            <a:off x="7673119" y="4077800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220649" y="4025478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333763" y="4796219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7666861" y="4796219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47836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  <p:sp>
        <p:nvSpPr>
          <p:cNvPr id="23" name="正方形/長方形 22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70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平行四辺形 45"/>
          <p:cNvSpPr/>
          <p:nvPr/>
        </p:nvSpPr>
        <p:spPr>
          <a:xfrm rot="5400000" flipV="1">
            <a:off x="5812586" y="2713517"/>
            <a:ext cx="2682240" cy="785835"/>
          </a:xfrm>
          <a:prstGeom prst="parallelogram">
            <a:avLst>
              <a:gd name="adj" fmla="val 9667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平行四辺形 42"/>
          <p:cNvSpPr/>
          <p:nvPr/>
        </p:nvSpPr>
        <p:spPr>
          <a:xfrm>
            <a:off x="6762750" y="2728234"/>
            <a:ext cx="2129727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平行四辺形 44"/>
          <p:cNvSpPr/>
          <p:nvPr/>
        </p:nvSpPr>
        <p:spPr>
          <a:xfrm>
            <a:off x="5421623" y="2725466"/>
            <a:ext cx="2125000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平行四辺形 47"/>
          <p:cNvSpPr/>
          <p:nvPr/>
        </p:nvSpPr>
        <p:spPr>
          <a:xfrm rot="5400000" flipV="1">
            <a:off x="6293271" y="3187222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812505" y="5612090"/>
            <a:ext cx="7516801" cy="11174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Ground State Saturation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2" y="1408198"/>
            <a:ext cx="4574262" cy="35923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37065" y="5764247"/>
            <a:ext cx="303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Grand state saturation</a:t>
            </a:r>
          </a:p>
          <a:p>
            <a:r>
              <a:rPr lang="en-US" altLang="ja-JP" sz="2400" dirty="0" smtClean="0"/>
              <a:t>under control</a:t>
            </a:r>
            <a:endParaRPr kumimoji="1" lang="ja-JP" altLang="en-US" sz="24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59154" y="5747229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Appearance of plateau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 smtClean="0">
                <a:latin typeface="Calibri" panose="020F0502020204030204" pitchFamily="34" charset="0"/>
              </a:rPr>
              <a:t>t/a</a:t>
            </a:r>
            <a:r>
              <a:rPr lang="en-US" altLang="ja-JP" sz="2400" baseline="30000" dirty="0" smtClean="0">
                <a:latin typeface="Calibri" panose="020F0502020204030204" pitchFamily="34" charset="0"/>
              </a:rPr>
              <a:t>2</a:t>
            </a:r>
            <a:r>
              <a:rPr lang="en-US" altLang="ja-JP" sz="2400" dirty="0" smtClean="0">
                <a:latin typeface="Calibri" panose="020F0502020204030204" pitchFamily="34" charset="0"/>
              </a:rPr>
              <a:t>&lt;4, T/a&gt;15</a:t>
            </a:r>
            <a:endParaRPr kumimoji="1" lang="ja-JP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6351" y="5032366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b=6.819 (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a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=0.029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), 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R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=0.46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endParaRPr kumimoji="1" lang="ja-JP" altLang="en-US" sz="2400" dirty="0" smtClean="0">
              <a:latin typeface="Century" panose="02040604050505020304" pitchFamily="18" charset="0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4222541" y="5744976"/>
            <a:ext cx="696728" cy="847726"/>
          </a:xfrm>
          <a:prstGeom prst="rightArrow">
            <a:avLst>
              <a:gd name="adj1" fmla="val 50000"/>
              <a:gd name="adj2" fmla="val 643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平行四辺形 32"/>
          <p:cNvSpPr/>
          <p:nvPr/>
        </p:nvSpPr>
        <p:spPr>
          <a:xfrm>
            <a:off x="5414160" y="2725466"/>
            <a:ext cx="3474719" cy="761936"/>
          </a:xfrm>
          <a:prstGeom prst="parallelogram">
            <a:avLst>
              <a:gd name="adj" fmla="val 10317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>
            <a:off x="6181268" y="300084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>
            <a:spLocks noChangeAspect="1"/>
          </p:cNvSpPr>
          <p:nvPr/>
        </p:nvSpPr>
        <p:spPr>
          <a:xfrm>
            <a:off x="7896398" y="3000848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6137571" y="3331049"/>
            <a:ext cx="1745618" cy="6151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20" y="3455259"/>
            <a:ext cx="188383" cy="183092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866" y="2780878"/>
            <a:ext cx="175683" cy="233892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474" y="2780878"/>
            <a:ext cx="175683" cy="269875"/>
          </a:xfrm>
          <a:prstGeom prst="rect">
            <a:avLst/>
          </a:prstGeom>
        </p:spPr>
      </p:pic>
      <p:cxnSp>
        <p:nvCxnSpPr>
          <p:cNvPr id="51" name="直線コネクタ 50"/>
          <p:cNvCxnSpPr>
            <a:stCxn id="34" idx="6"/>
            <a:endCxn id="35" idx="2"/>
          </p:cNvCxnSpPr>
          <p:nvPr/>
        </p:nvCxnSpPr>
        <p:spPr>
          <a:xfrm>
            <a:off x="6361268" y="3090848"/>
            <a:ext cx="153513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平行四辺形 46"/>
          <p:cNvSpPr/>
          <p:nvPr/>
        </p:nvSpPr>
        <p:spPr>
          <a:xfrm rot="5400000" flipV="1">
            <a:off x="6293272" y="2234051"/>
            <a:ext cx="1720870" cy="785835"/>
          </a:xfrm>
          <a:prstGeom prst="parallelogram">
            <a:avLst>
              <a:gd name="adj" fmla="val 96670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下矢印 51"/>
          <p:cNvSpPr/>
          <p:nvPr/>
        </p:nvSpPr>
        <p:spPr>
          <a:xfrm rot="1635065">
            <a:off x="7116126" y="2414569"/>
            <a:ext cx="484632" cy="595188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5"/>
              </a:solidFill>
            </a:endParaRPr>
          </a:p>
        </p:txBody>
      </p:sp>
      <p:sp>
        <p:nvSpPr>
          <p:cNvPr id="53" name="楕円 52"/>
          <p:cNvSpPr>
            <a:spLocks noChangeAspect="1"/>
          </p:cNvSpPr>
          <p:nvPr/>
        </p:nvSpPr>
        <p:spPr>
          <a:xfrm>
            <a:off x="7061519" y="2996892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925299" y="1949469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mid point</a:t>
            </a:r>
            <a:endParaRPr kumimoji="1" lang="ja-JP" altLang="en-US" sz="2400" dirty="0" smtClean="0">
              <a:solidFill>
                <a:srgbClr val="FFFF00"/>
              </a:solidFill>
            </a:endParaRPr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6053420" y="2315907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5765074" y="2315907"/>
            <a:ext cx="295748" cy="287956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 flipV="1">
            <a:off x="6060822" y="1717658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61" y="1725372"/>
            <a:ext cx="206614" cy="184953"/>
          </a:xfrm>
          <a:prstGeom prst="rect">
            <a:avLst/>
          </a:prstGeom>
        </p:spPr>
      </p:pic>
      <p:pic>
        <p:nvPicPr>
          <p:cNvPr id="6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19" y="2143693"/>
            <a:ext cx="191618" cy="264933"/>
          </a:xfrm>
          <a:prstGeom prst="rect">
            <a:avLst/>
          </a:prstGeom>
        </p:spPr>
      </p:pic>
      <p:pic>
        <p:nvPicPr>
          <p:cNvPr id="68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54" y="1981038"/>
            <a:ext cx="174956" cy="18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正方形/長方形 32"/>
          <p:cNvSpPr/>
          <p:nvPr/>
        </p:nvSpPr>
        <p:spPr>
          <a:xfrm>
            <a:off x="8338909" y="2632167"/>
            <a:ext cx="515372" cy="534372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812505" y="5612090"/>
            <a:ext cx="7516801" cy="11174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Ground State Saturation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32" y="1408198"/>
            <a:ext cx="4574262" cy="359237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37065" y="5764247"/>
            <a:ext cx="30364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Grand state saturation</a:t>
            </a:r>
          </a:p>
          <a:p>
            <a:r>
              <a:rPr lang="en-US" altLang="ja-JP" sz="2400" dirty="0" smtClean="0"/>
              <a:t>under control</a:t>
            </a:r>
            <a:endParaRPr kumimoji="1" lang="ja-JP" altLang="en-US" sz="2400" dirty="0" smtClean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180744" y="2094048"/>
            <a:ext cx="0" cy="2649471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6402819" y="2730590"/>
            <a:ext cx="1463040" cy="1703505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9" name="平行四辺形 8"/>
          <p:cNvSpPr/>
          <p:nvPr/>
        </p:nvSpPr>
        <p:spPr>
          <a:xfrm>
            <a:off x="5396980" y="3201375"/>
            <a:ext cx="3474719" cy="761936"/>
          </a:xfrm>
          <a:prstGeom prst="parallelogram">
            <a:avLst>
              <a:gd name="adj" fmla="val 103173"/>
            </a:avLst>
          </a:prstGeom>
          <a:solidFill>
            <a:schemeClr val="accent2">
              <a:lumMod val="75000"/>
              <a:alpha val="39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au&#10;\end{align*}&lt;/body&gt;&#10;  &lt;fcolor&gt;FFFFFFFF&lt;/fcolor&gt;&#10;  &lt;bcolor&gt;FF000000&lt;/bcolor&gt;&#10;  &lt;transparent&gt;True&lt;/transparent&gt;&#10;  &lt;resolution&gt;1800&lt;/resolution&gt;&#10;  &lt;imageh&gt;109&lt;/imageh&gt;&#10;  &lt;imagew&gt;12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097" y="2389995"/>
            <a:ext cx="256556" cy="231112"/>
          </a:xfrm>
          <a:prstGeom prst="rect">
            <a:avLst/>
          </a:prstGeom>
        </p:spPr>
      </p:pic>
      <p:sp>
        <p:nvSpPr>
          <p:cNvPr id="11" name="楕円 10"/>
          <p:cNvSpPr>
            <a:spLocks noChangeAspect="1"/>
          </p:cNvSpPr>
          <p:nvPr/>
        </p:nvSpPr>
        <p:spPr>
          <a:xfrm>
            <a:off x="6312141" y="347675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7774710" y="3476757"/>
            <a:ext cx="180000" cy="18000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6402141" y="3141728"/>
            <a:ext cx="1222" cy="36884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7864710" y="3094147"/>
            <a:ext cx="0" cy="416422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6492141" y="1576278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Wilson loop</a:t>
            </a:r>
            <a:endParaRPr kumimoji="1" lang="ja-JP" altLang="en-US" sz="2400" dirty="0" smtClean="0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W(R,T)&#10;\end{align*}&lt;/body&gt;&#10;  &lt;fcolor&gt;FFFFFFFF&lt;/fcolor&gt;&#10;  &lt;bcolor&gt;FF000000&lt;/bcolor&gt;&#10;  &lt;transparent&gt;True&lt;/transparent&gt;&#10;  &lt;resolution&gt;1800&lt;/resolution&gt;&#10;  &lt;imageh&gt;250&lt;/imageh&gt;&#10;  &lt;imagew&gt;907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35" y="2097666"/>
            <a:ext cx="959908" cy="264583"/>
          </a:xfrm>
          <a:prstGeom prst="rect">
            <a:avLst/>
          </a:prstGeom>
        </p:spPr>
      </p:pic>
      <p:cxnSp>
        <p:nvCxnSpPr>
          <p:cNvPr id="17" name="直線矢印コネクタ 16"/>
          <p:cNvCxnSpPr/>
          <p:nvPr/>
        </p:nvCxnSpPr>
        <p:spPr>
          <a:xfrm>
            <a:off x="8234181" y="2730590"/>
            <a:ext cx="560" cy="1703505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6432900" y="4266123"/>
            <a:ext cx="1361906" cy="2760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R&#10;\end{align*}&lt;/body&gt;&#10;  &lt;fcolor&gt;FFFFFFFF&lt;/fcolor&gt;&#10;  &lt;bcolor&gt;FF000000&lt;/bcolor&gt;&#10;  &lt;transparent&gt;True&lt;/transparent&gt;&#10;  &lt;resolution&gt;1800&lt;/resolution&gt;&#10;  &lt;imageh&gt;173&lt;/imageh&gt;&#10;  &lt;imagew&gt;178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149" y="4009365"/>
            <a:ext cx="188383" cy="183092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000000&lt;/bcolor&gt;&#10;  &lt;transparent&gt;True&lt;/transparent&gt;&#10;  &lt;resolution&gt;1800&lt;/resolution&gt;&#10;  &lt;imageh&gt;169&lt;/imageh&gt;&#10;  &lt;imagew&gt;16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946" y="2719139"/>
            <a:ext cx="393786" cy="393786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rm Q&#10;\end{align*}&lt;/body&gt;&#10;  &lt;fcolor&gt;FFFFFFFF&lt;/fcolor&gt;&#10;  &lt;bcolor&gt;FF000000&lt;/bcolor&gt;&#10;  &lt;transparent&gt;True&lt;/transparent&gt;&#10;  &lt;resolution&gt;1800&lt;/resolution&gt;&#10;  &lt;imageh&gt;221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05" y="3350477"/>
            <a:ext cx="175683" cy="233892"/>
          </a:xfrm>
          <a:prstGeom prst="rect">
            <a:avLst/>
          </a:prstGeom>
        </p:spPr>
      </p:pic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\rm \bar Q&#10;\end{align*}&lt;/body&gt;&#10;  &lt;fcolor&gt;FFFFFFFF&lt;/fcolor&gt;&#10;  &lt;bcolor&gt;FF000000&lt;/bcolor&gt;&#10;  &lt;transparent&gt;True&lt;/transparent&gt;&#10;  &lt;resolution&gt;1800&lt;/resolution&gt;&#10;  &lt;imageh&gt;255&lt;/imageh&gt;&#10;  &lt;imagew&gt;166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33" y="3314494"/>
            <a:ext cx="175683" cy="269875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2167890" y="1817371"/>
            <a:ext cx="2775257" cy="498536"/>
          </a:xfrm>
          <a:prstGeom prst="rect">
            <a:avLst/>
          </a:prstGeom>
          <a:solidFill>
            <a:srgbClr val="0070C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3283130" y="2160269"/>
            <a:ext cx="1663337" cy="23178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3851911" y="2374936"/>
            <a:ext cx="1091236" cy="149528"/>
          </a:xfrm>
          <a:prstGeom prst="rect">
            <a:avLst/>
          </a:prstGeom>
          <a:solidFill>
            <a:srgbClr val="7030A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59154" y="5747229"/>
            <a:ext cx="30556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Appearance of plateau</a:t>
            </a:r>
          </a:p>
          <a:p>
            <a:r>
              <a:rPr lang="en-US" altLang="ja-JP" sz="2400" dirty="0" smtClean="0"/>
              <a:t>for </a:t>
            </a:r>
            <a:r>
              <a:rPr lang="en-US" altLang="ja-JP" sz="2400" dirty="0" smtClean="0">
                <a:latin typeface="Calibri" panose="020F0502020204030204" pitchFamily="34" charset="0"/>
              </a:rPr>
              <a:t>t/a</a:t>
            </a:r>
            <a:r>
              <a:rPr lang="en-US" altLang="ja-JP" sz="2400" baseline="30000" dirty="0" smtClean="0">
                <a:latin typeface="Calibri" panose="020F0502020204030204" pitchFamily="34" charset="0"/>
              </a:rPr>
              <a:t>2</a:t>
            </a:r>
            <a:r>
              <a:rPr lang="en-US" altLang="ja-JP" sz="2400" dirty="0" smtClean="0">
                <a:latin typeface="Calibri" panose="020F0502020204030204" pitchFamily="34" charset="0"/>
              </a:rPr>
              <a:t>&lt;4, T/a&gt;15</a:t>
            </a:r>
            <a:endParaRPr kumimoji="1" lang="ja-JP" altLang="en-US" sz="2400" dirty="0" smtClean="0">
              <a:latin typeface="Calibri" panose="020F050202020403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56351" y="5032366"/>
            <a:ext cx="448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Symbol" panose="05050102010706020507" pitchFamily="18" charset="2"/>
              </a:rPr>
              <a:t>b=6.819 (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a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=0.029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), 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R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=0.46 </a:t>
            </a:r>
            <a:r>
              <a:rPr kumimoji="1" lang="en-US" altLang="ja-JP" sz="2400" dirty="0" err="1" smtClean="0">
                <a:latin typeface="Century" panose="02040604050505020304" pitchFamily="18" charset="0"/>
              </a:rPr>
              <a:t>fm</a:t>
            </a:r>
            <a:endParaRPr kumimoji="1" lang="ja-JP" altLang="en-US" sz="2400" dirty="0" smtClean="0">
              <a:latin typeface="Century" panose="02040604050505020304" pitchFamily="18" charset="0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4222541" y="5744976"/>
            <a:ext cx="696728" cy="847726"/>
          </a:xfrm>
          <a:prstGeom prst="rightArrow">
            <a:avLst>
              <a:gd name="adj1" fmla="val 50000"/>
              <a:gd name="adj2" fmla="val 6439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03322" y="1464207"/>
            <a:ext cx="11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=1.0</a:t>
            </a:r>
            <a:endParaRPr kumimoji="1" lang="ja-JP" altLang="en-US" sz="2400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61852" y="2436171"/>
            <a:ext cx="119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FF0000"/>
                </a:solidFill>
                <a:effectLst>
                  <a:glow rad="101600">
                    <a:schemeClr val="tx1"/>
                  </a:glow>
                </a:effectLst>
                <a:latin typeface="Calibri" panose="020F0502020204030204" pitchFamily="34" charset="0"/>
              </a:rPr>
              <a:t>=3.0</a:t>
            </a:r>
            <a:endParaRPr kumimoji="1" lang="ja-JP" altLang="en-US" sz="2400" dirty="0" smtClean="0">
              <a:solidFill>
                <a:srgbClr val="FF0000"/>
              </a:solidFill>
              <a:effectLst>
                <a:glow rad="101600">
                  <a:schemeClr val="tx1"/>
                </a:glow>
              </a:effectLst>
              <a:latin typeface="Calibri" panose="020F0502020204030204" pitchFamily="34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751233" y="246379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t/a</a:t>
            </a:r>
            <a:r>
              <a:rPr kumimoji="1" lang="en-US" altLang="ja-JP" sz="2400" baseline="30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2</a:t>
            </a:r>
            <a:r>
              <a:rPr kumimoji="1" lang="en-US" altLang="ja-JP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=4.0</a:t>
            </a:r>
            <a:endParaRPr kumimoji="1" lang="ja-JP" altLang="en-US" sz="2400" dirty="0" smtClean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3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548639" y="2004284"/>
            <a:ext cx="8046719" cy="1961994"/>
          </a:xfrm>
          <a:prstGeom prst="round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/>
          <a:lstStyle/>
          <a:p>
            <a:r>
              <a:rPr kumimoji="1" lang="en-US" altLang="ja-JP" dirty="0" smtClean="0"/>
              <a:t>Abelian-Higgs Model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54584" y="2194566"/>
            <a:ext cx="3296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Abelian-Higgs Model</a:t>
            </a:r>
            <a:endParaRPr kumimoji="1" lang="ja-JP" altLang="en-US" sz="28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{\cal L}_{\rm AH} = -\frac14 F_{\mu\nu}^2 + |(\partial_\mu+igA_\mu) \phi |^2 - \lambda(\phi^2-v^2)^2&#10;\end{align*}&lt;/body&gt;&#10;  &lt;fcolor&gt;FFFFFFFF&lt;/fcolor&gt;&#10;  &lt;bcolor&gt;FF000000&lt;/bcolor&gt;&#10;  &lt;transparent&gt;True&lt;/transparent&gt;&#10;  &lt;resolution&gt;1800&lt;/resolution&gt;&#10;  &lt;imageh&gt;503&lt;/imageh&gt;&#10;  &lt;imagew&gt;51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57" y="2985281"/>
            <a:ext cx="7404884" cy="727047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kappa = \sqrt{\lambda}/g&#10;\end{align*}&lt;/body&gt;&#10;  &lt;fcolor&gt;FFFFFFFF&lt;/fcolor&gt;&#10;  &lt;bcolor&gt;FF000000&lt;/bcolor&gt;&#10;  &lt;transparent&gt;True&lt;/transparent&gt;&#10;  &lt;resolution&gt;1800&lt;/resolution&gt;&#10;  &lt;imageh&gt;296&lt;/imageh&gt;&#10;  &lt;imagew&gt;1058&lt;/imagew&gt;&#10;  &lt;scale&gt;50&lt;/scale&gt;&#10;  &lt;cursor&gt;4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31" y="4358013"/>
            <a:ext cx="1360067" cy="38051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92391" y="4276860"/>
            <a:ext cx="2425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GL parameter:</a:t>
            </a:r>
            <a:endParaRPr kumimoji="1" lang="ja-JP" altLang="en-US" sz="28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00345" y="4965500"/>
            <a:ext cx="3161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type-I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type-II :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8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err="1" smtClean="0"/>
              <a:t>Bogomol’nyi</a:t>
            </a:r>
            <a:r>
              <a:rPr lang="en-US" altLang="ja-JP" sz="2400" dirty="0" smtClean="0"/>
              <a:t> bound :</a:t>
            </a:r>
            <a:endParaRPr kumimoji="1" lang="ja-JP" altLang="en-US" sz="2400" dirty="0" smtClean="0"/>
          </a:p>
        </p:txBody>
      </p:sp>
      <p:pic>
        <p:nvPicPr>
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kappa &amp;g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392219"/>
            <a:ext cx="1104900" cy="306917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kappa &amp;lt;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5046365"/>
            <a:ext cx="1104900" cy="306917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kappa = 1/\sqrt{2}&#10;\end{align*}&lt;/body&gt;&#10;  &lt;fcolor&gt;FFFFFFFF&lt;/fcolor&gt;&#10;  &lt;bcolor&gt;FF000000&lt;/bcolor&gt;&#10;  &lt;transparent&gt;True&lt;/transparent&gt;&#10;  &lt;resolution&gt;1800&lt;/resolution&gt;&#10;  &lt;imageh&gt;290&lt;/imageh&gt;&#10;  &lt;imagew&gt;1044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066" y="6276923"/>
            <a:ext cx="1104900" cy="306917"/>
          </a:xfrm>
          <a:prstGeom prst="rect">
            <a:avLst/>
          </a:prstGeom>
        </p:spPr>
      </p:pic>
      <p:sp>
        <p:nvSpPr>
          <p:cNvPr id="18" name="左中かっこ 17"/>
          <p:cNvSpPr/>
          <p:nvPr/>
        </p:nvSpPr>
        <p:spPr>
          <a:xfrm>
            <a:off x="494523" y="4991627"/>
            <a:ext cx="235132" cy="1208253"/>
          </a:xfrm>
          <a:prstGeom prst="leftBrace">
            <a:avLst>
              <a:gd name="adj1" fmla="val 23148"/>
              <a:gd name="adj2" fmla="val 50000"/>
            </a:avLst>
          </a:prstGeom>
          <a:ln w="28575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46593" y="4352297"/>
            <a:ext cx="3126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Infinitely long tube</a:t>
            </a:r>
            <a:endParaRPr kumimoji="1" lang="ja-JP" altLang="en-US" sz="2800" b="1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46593" y="4881233"/>
            <a:ext cx="4057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degeneracy</a:t>
            </a:r>
          </a:p>
          <a:p>
            <a:r>
              <a:rPr lang="en-US" altLang="ja-JP" sz="2400" dirty="0" smtClean="0"/>
              <a:t>                                        </a:t>
            </a:r>
            <a:r>
              <a:rPr lang="en-US" altLang="ja-JP" dirty="0" err="1" smtClean="0"/>
              <a:t>Luscher</a:t>
            </a:r>
            <a:r>
              <a:rPr lang="en-US" altLang="ja-JP" dirty="0" smtClean="0"/>
              <a:t>, 1981</a:t>
            </a:r>
            <a:endParaRPr kumimoji="1" lang="en-US" altLang="ja-JP" sz="20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conservation law</a:t>
            </a:r>
            <a:endParaRPr kumimoji="1" lang="ja-JP" altLang="en-US" sz="24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zz}(r)=T_{44}(r)&#10;\end{align*}&lt;/body&gt;&#10;  &lt;fcolor&gt;FFFFFFFF&lt;/fcolor&gt;&#10;  &lt;bcolor&gt;FF000000&lt;/bcolor&gt;&#10;  &lt;transparent&gt;True&lt;/transparent&gt;&#10;  &lt;resolution&gt;1800&lt;/resolution&gt;&#10;  &lt;imageh&gt;250&lt;/imageh&gt;&#10;  &lt;imagew&gt;1647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5393021"/>
            <a:ext cx="1743075" cy="264583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{d}{dr} \left( rT_{rr} \right)= T_{\theta\theta}&#10;\end{align*}&lt;/body&gt;&#10;  &lt;fcolor&gt;FFFFFFFF&lt;/fcolor&gt;&#10;  &lt;bcolor&gt;FF000000&lt;/bcolor&gt;&#10;  &lt;transparent&gt;True&lt;/transparent&gt;&#10;  &lt;resolution&gt;1800&lt;/resolution&gt;&#10;  &lt;imageh&gt;514&lt;/imageh&gt;&#10;  &lt;imagew&gt;1653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23" y="6017988"/>
            <a:ext cx="1749425" cy="54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525994" y="3700401"/>
            <a:ext cx="8092010" cy="2966272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Quark-Anti-quark system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1406" y="1417113"/>
            <a:ext cx="644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Formation of the flux tube 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 confinement</a:t>
            </a:r>
            <a:endParaRPr kumimoji="1" lang="ja-JP" altLang="en-US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86634" y="3780950"/>
            <a:ext cx="4770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Previous </a:t>
            </a:r>
            <a:r>
              <a:rPr lang="en-US" altLang="ja-JP" sz="2800" b="1" dirty="0"/>
              <a:t>S</a:t>
            </a:r>
            <a:r>
              <a:rPr kumimoji="1" lang="en-US" altLang="ja-JP" sz="2800" b="1" dirty="0" smtClean="0"/>
              <a:t>tudies on Flux Tube</a:t>
            </a:r>
            <a:endParaRPr kumimoji="1" lang="ja-JP" altLang="en-US" sz="2800" b="1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4513861"/>
            <a:ext cx="32512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Potential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Action density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Color-electric field</a:t>
            </a:r>
            <a:endParaRPr kumimoji="1" lang="ja-JP" altLang="en-US" sz="28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186" y="4513861"/>
            <a:ext cx="2602956" cy="1442322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76117" y="5929223"/>
            <a:ext cx="2460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so many studies…</a:t>
            </a:r>
            <a:endParaRPr kumimoji="1" lang="ja-JP" altLang="en-US" sz="2400" dirty="0" smtClean="0"/>
          </a:p>
        </p:txBody>
      </p:sp>
      <p:cxnSp>
        <p:nvCxnSpPr>
          <p:cNvPr id="17" name="直線コネクタ 16"/>
          <p:cNvCxnSpPr/>
          <p:nvPr/>
        </p:nvCxnSpPr>
        <p:spPr>
          <a:xfrm>
            <a:off x="3221117" y="2754192"/>
            <a:ext cx="2902397" cy="0"/>
          </a:xfrm>
          <a:prstGeom prst="line">
            <a:avLst/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円弧 2"/>
          <p:cNvSpPr/>
          <p:nvPr/>
        </p:nvSpPr>
        <p:spPr>
          <a:xfrm>
            <a:off x="2599675" y="244310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弧 12"/>
          <p:cNvSpPr/>
          <p:nvPr/>
        </p:nvSpPr>
        <p:spPr>
          <a:xfrm flipV="1">
            <a:off x="2599675" y="776654"/>
            <a:ext cx="4145280" cy="2292202"/>
          </a:xfrm>
          <a:prstGeom prst="arc">
            <a:avLst>
              <a:gd name="adj1" fmla="val 12695469"/>
              <a:gd name="adj2" fmla="val 19639880"/>
            </a:avLst>
          </a:prstGeom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2891284" y="229184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 flipV="1">
            <a:off x="2891284" y="2758995"/>
            <a:ext cx="3538077" cy="460064"/>
          </a:xfrm>
          <a:custGeom>
            <a:avLst/>
            <a:gdLst>
              <a:gd name="connsiteX0" fmla="*/ 339596 w 3538077"/>
              <a:gd name="connsiteY0" fmla="*/ 460064 h 460064"/>
              <a:gd name="connsiteX1" fmla="*/ 174133 w 3538077"/>
              <a:gd name="connsiteY1" fmla="*/ 338144 h 460064"/>
              <a:gd name="connsiteX2" fmla="*/ 252510 w 3538077"/>
              <a:gd name="connsiteY2" fmla="*/ 42052 h 460064"/>
              <a:gd name="connsiteX3" fmla="*/ 3230842 w 3538077"/>
              <a:gd name="connsiteY3" fmla="*/ 42052 h 460064"/>
              <a:gd name="connsiteX4" fmla="*/ 3291802 w 3538077"/>
              <a:gd name="connsiteY4" fmla="*/ 416521 h 460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8077" h="460064">
                <a:moveTo>
                  <a:pt x="339596" y="460064"/>
                </a:moveTo>
                <a:cubicBezTo>
                  <a:pt x="264121" y="433938"/>
                  <a:pt x="188647" y="407813"/>
                  <a:pt x="174133" y="338144"/>
                </a:cubicBezTo>
                <a:cubicBezTo>
                  <a:pt x="159619" y="268475"/>
                  <a:pt x="-256941" y="91401"/>
                  <a:pt x="252510" y="42052"/>
                </a:cubicBezTo>
                <a:cubicBezTo>
                  <a:pt x="761961" y="-7297"/>
                  <a:pt x="2724293" y="-20359"/>
                  <a:pt x="3230842" y="42052"/>
                </a:cubicBezTo>
                <a:cubicBezTo>
                  <a:pt x="3737391" y="104463"/>
                  <a:pt x="3514596" y="260492"/>
                  <a:pt x="3291802" y="416521"/>
                </a:cubicBezTo>
              </a:path>
            </a:pathLst>
          </a:custGeom>
          <a:noFill/>
          <a:ln w="19050">
            <a:solidFill>
              <a:srgbClr val="FFFF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5853514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FF0000"/>
              </a:gs>
              <a:gs pos="100000">
                <a:srgbClr val="FF7C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2951117" y="2484192"/>
            <a:ext cx="540000" cy="540000"/>
          </a:xfrm>
          <a:prstGeom prst="ellipse">
            <a:avLst/>
          </a:prstGeom>
          <a:gradFill flip="none" rotWithShape="1">
            <a:gsLst>
              <a:gs pos="11000">
                <a:srgbClr val="0070C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79" y="4513861"/>
            <a:ext cx="1513867" cy="1442322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979147" y="5929223"/>
            <a:ext cx="1554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err="1" smtClean="0"/>
              <a:t>Cea</a:t>
            </a:r>
            <a:r>
              <a:rPr kumimoji="1" lang="en-US" altLang="ja-JP" sz="2200" dirty="0" smtClean="0"/>
              <a:t>+ (2012)</a:t>
            </a:r>
            <a:endParaRPr kumimoji="1" lang="ja-JP" altLang="en-US" sz="22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960158" y="5933152"/>
            <a:ext cx="2051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200" dirty="0" smtClean="0"/>
              <a:t>Cardoso+ (2013)</a:t>
            </a:r>
            <a:endParaRPr kumimoji="1" lang="ja-JP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9867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32656"/>
            <a:ext cx="9144000" cy="13255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Stress Tensor </a:t>
            </a:r>
            <a:r>
              <a:rPr lang="en-US" altLang="ja-JP" dirty="0" smtClean="0"/>
              <a:t>in QQ System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50231"/>
          <a:stretch/>
        </p:blipFill>
        <p:spPr>
          <a:xfrm>
            <a:off x="182733" y="1393812"/>
            <a:ext cx="5913120" cy="400628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235041" y="1815278"/>
            <a:ext cx="24705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Lattice simulation</a:t>
            </a:r>
          </a:p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SU(3) Yang-Mills</a:t>
            </a:r>
            <a:endParaRPr lang="en-US" altLang="ja-JP" sz="2400" dirty="0" smtClean="0">
              <a:solidFill>
                <a:srgbClr val="FFFF00"/>
              </a:solidFill>
            </a:endParaRPr>
          </a:p>
          <a:p>
            <a:r>
              <a:rPr kumimoji="1" lang="en-US" altLang="ja-JP" sz="2400" dirty="0" smtClean="0"/>
              <a:t>a=0.029 </a:t>
            </a:r>
            <a:r>
              <a:rPr kumimoji="1"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R=0.69 </a:t>
            </a:r>
            <a:r>
              <a:rPr lang="en-US" altLang="ja-JP" sz="2400" dirty="0" err="1" smtClean="0"/>
              <a:t>fm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t/a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=2.0</a:t>
            </a:r>
            <a:endParaRPr kumimoji="1" lang="ja-JP" altLang="en-US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33468" y="1161108"/>
            <a:ext cx="282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err="1" smtClean="0"/>
              <a:t>Yanagihara</a:t>
            </a:r>
            <a:r>
              <a:rPr kumimoji="1" lang="en-US" altLang="ja-JP" sz="2000" dirty="0" smtClean="0"/>
              <a:t>+, 1803.05656</a:t>
            </a:r>
          </a:p>
          <a:p>
            <a:pPr algn="r"/>
            <a:r>
              <a:rPr lang="en-US" altLang="ja-JP" sz="2000" dirty="0" smtClean="0"/>
              <a:t>PLB, in press</a:t>
            </a:r>
            <a:endParaRPr kumimoji="1" lang="ja-JP" altLang="en-US" sz="2000" dirty="0" smtClean="0"/>
          </a:p>
        </p:txBody>
      </p:sp>
      <p:sp>
        <p:nvSpPr>
          <p:cNvPr id="16" name="右矢印 15"/>
          <p:cNvSpPr/>
          <p:nvPr/>
        </p:nvSpPr>
        <p:spPr>
          <a:xfrm rot="10800000" flipH="1">
            <a:off x="7621557" y="4125069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右矢印 16"/>
          <p:cNvSpPr/>
          <p:nvPr/>
        </p:nvSpPr>
        <p:spPr>
          <a:xfrm rot="16200000" flipH="1">
            <a:off x="6525279" y="4492754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平行四辺形 17"/>
          <p:cNvSpPr/>
          <p:nvPr/>
        </p:nvSpPr>
        <p:spPr>
          <a:xfrm>
            <a:off x="6274837" y="4231131"/>
            <a:ext cx="1107611" cy="298634"/>
          </a:xfrm>
          <a:prstGeom prst="parallelogram">
            <a:avLst>
              <a:gd name="adj" fmla="val 86913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rot="5400000" flipH="1" flipV="1">
            <a:off x="6525279" y="389366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平行四辺形 19"/>
          <p:cNvSpPr/>
          <p:nvPr/>
        </p:nvSpPr>
        <p:spPr>
          <a:xfrm rot="16200000" flipH="1">
            <a:off x="7673119" y="4173599"/>
            <a:ext cx="1077234" cy="255011"/>
          </a:xfrm>
          <a:prstGeom prst="parallelogram">
            <a:avLst>
              <a:gd name="adj" fmla="val 130042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flipH="1">
            <a:off x="8220649" y="4121277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33763" y="4892018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9999"/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pulling</a:t>
            </a:r>
            <a:endParaRPr kumimoji="1" lang="ja-JP" altLang="en-US" sz="2400" b="1" dirty="0" smtClean="0">
              <a:solidFill>
                <a:srgbClr val="FF9999"/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66861" y="489201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lumMod val="50000"/>
                      <a:alpha val="87000"/>
                    </a:schemeClr>
                  </a:glow>
                </a:effectLst>
              </a:rPr>
              <a:t>pushing</a:t>
            </a:r>
            <a:endParaRPr kumimoji="1" lang="ja-JP" altLang="en-US" sz="2400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glow rad="139700">
                  <a:schemeClr val="accent1">
                    <a:lumMod val="50000"/>
                    <a:alpha val="87000"/>
                  </a:schemeClr>
                </a:glo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25441" y="2543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err="1" smtClean="0"/>
              <a:t>ー</a:t>
            </a:r>
            <a:endParaRPr kumimoji="1" lang="ja-JP" altLang="en-US" sz="2800" dirty="0" smtClean="0"/>
          </a:p>
        </p:txBody>
      </p:sp>
      <p:sp>
        <p:nvSpPr>
          <p:cNvPr id="24" name="正方形/長方形 23"/>
          <p:cNvSpPr/>
          <p:nvPr/>
        </p:nvSpPr>
        <p:spPr>
          <a:xfrm>
            <a:off x="3535680" y="1388549"/>
            <a:ext cx="87090" cy="401569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1394663" y="5302609"/>
            <a:ext cx="6444343" cy="1555391"/>
          </a:xfrm>
          <a:prstGeom prst="roundRect">
            <a:avLst>
              <a:gd name="adj" fmla="val 7243"/>
            </a:avLst>
          </a:prstGeom>
          <a:solidFill>
            <a:schemeClr val="accent1">
              <a:lumMod val="50000"/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0130" y="5686303"/>
            <a:ext cx="60676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Distortion of field, line of the field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Propagation of the force as local </a:t>
            </a:r>
            <a:r>
              <a:rPr lang="en-US" altLang="ja-JP" sz="2400" dirty="0" smtClean="0"/>
              <a:t>interaction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Manifestly </a:t>
            </a:r>
            <a:r>
              <a:rPr lang="en-US" altLang="ja-JP" sz="2400" dirty="0"/>
              <a:t>gauge </a:t>
            </a:r>
            <a:r>
              <a:rPr lang="en-US" altLang="ja-JP" sz="2400" dirty="0" smtClean="0"/>
              <a:t>invariant</a:t>
            </a:r>
            <a:endParaRPr lang="en-US" altLang="ja-JP" sz="2400" dirty="0"/>
          </a:p>
        </p:txBody>
      </p:sp>
      <p:sp>
        <p:nvSpPr>
          <p:cNvPr id="13" name="右矢印 12"/>
          <p:cNvSpPr/>
          <p:nvPr/>
        </p:nvSpPr>
        <p:spPr>
          <a:xfrm>
            <a:off x="785407" y="5492121"/>
            <a:ext cx="764723" cy="120032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50130" y="5273977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Definite physical meaning</a:t>
            </a:r>
            <a:endParaRPr kumimoji="1" lang="ja-JP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076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E7F007F3-BF72-4CEC-8E47-AFAC5D936D2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2128</Words>
  <Application>Microsoft Office PowerPoint</Application>
  <PresentationFormat>画面に合わせる (4:3)</PresentationFormat>
  <Paragraphs>606</Paragraphs>
  <Slides>72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14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72</vt:i4>
      </vt:variant>
    </vt:vector>
  </HeadingPairs>
  <TitlesOfParts>
    <vt:vector size="89" baseType="lpstr">
      <vt:lpstr>HGｺﾞｼｯｸM</vt:lpstr>
      <vt:lpstr>ＭＳ Ｐゴシック</vt:lpstr>
      <vt:lpstr>メイリオ</vt:lpstr>
      <vt:lpstr>游ゴシック</vt:lpstr>
      <vt:lpstr>游ゴシック Light</vt:lpstr>
      <vt:lpstr>Aharoni</vt:lpstr>
      <vt:lpstr>Andalus</vt:lpstr>
      <vt:lpstr>Arial</vt:lpstr>
      <vt:lpstr>Calibri</vt:lpstr>
      <vt:lpstr>Calibri Light</vt:lpstr>
      <vt:lpstr>Century</vt:lpstr>
      <vt:lpstr>Corbel</vt:lpstr>
      <vt:lpstr>Symbol</vt:lpstr>
      <vt:lpstr>Wingdings</vt:lpstr>
      <vt:lpstr>Office テーマ</vt:lpstr>
      <vt:lpstr>奥行</vt:lpstr>
      <vt:lpstr>Acrobat Document</vt:lpstr>
      <vt:lpstr>近接作用として理解する 閉じ込め相互作用</vt:lpstr>
      <vt:lpstr>Force</vt:lpstr>
      <vt:lpstr>Stress = Force per Unit Area</vt:lpstr>
      <vt:lpstr>Stress = Force per Unit Area</vt:lpstr>
      <vt:lpstr>Stress = Force per Unit Area</vt:lpstr>
      <vt:lpstr>Maxwell Stress (in Maxwell Theory)</vt:lpstr>
      <vt:lpstr>Maxwell Stress (in Maxwell Theory)</vt:lpstr>
      <vt:lpstr>Quark-Anti-quark system</vt:lpstr>
      <vt:lpstr>Stress Tensor in QQ System</vt:lpstr>
      <vt:lpstr>SU(3) YM vs Maxwell</vt:lpstr>
      <vt:lpstr>PowerPoint プレゼンテーション</vt:lpstr>
      <vt:lpstr>PowerPoint プレゼンテーション</vt:lpstr>
      <vt:lpstr>PowerPoint プレゼンテーション</vt:lpstr>
      <vt:lpstr>Contents</vt:lpstr>
      <vt:lpstr>Yang-Mills Gradient Flow</vt:lpstr>
      <vt:lpstr>Yang-Mills Gradient Flow</vt:lpstr>
      <vt:lpstr>Small Flow-Time Expansion</vt:lpstr>
      <vt:lpstr>Constructing EMT 1</vt:lpstr>
      <vt:lpstr>Constructing EMT 2</vt:lpstr>
      <vt:lpstr>Perturbative Coefficients</vt:lpstr>
      <vt:lpstr>Perturbative Coefficients</vt:lpstr>
      <vt:lpstr>Contents</vt:lpstr>
      <vt:lpstr>Thermodynamics of SU(3) YM</vt:lpstr>
      <vt:lpstr>t, a Dependence</vt:lpstr>
      <vt:lpstr>Double Extrapolation t0, a0</vt:lpstr>
      <vt:lpstr>Double Extrapolation</vt:lpstr>
      <vt:lpstr>Double Extrapolation</vt:lpstr>
      <vt:lpstr>Temperature Dependence</vt:lpstr>
      <vt:lpstr>Higher Order Coefficient: e+p</vt:lpstr>
      <vt:lpstr>Higher Order Coefficient: e-3p</vt:lpstr>
      <vt:lpstr>Effect of Higher-Order Coeffs.</vt:lpstr>
      <vt:lpstr>Gradient Flow for Fermions</vt:lpstr>
      <vt:lpstr>EMT in QCD</vt:lpstr>
      <vt:lpstr>2+1 QCD EoS from Gradient Flow</vt:lpstr>
      <vt:lpstr>Pressure anisotropy in finite system</vt:lpstr>
      <vt:lpstr>Two Special Cases with PBC</vt:lpstr>
      <vt:lpstr>Pressure Anisotropy</vt:lpstr>
      <vt:lpstr>Pressure Anisotropy</vt:lpstr>
      <vt:lpstr>Contents</vt:lpstr>
      <vt:lpstr>EMT Correlator: Motivation</vt:lpstr>
      <vt:lpstr>EMT Euclidean Correlator</vt:lpstr>
      <vt:lpstr>Fluctuation-Response Relations</vt:lpstr>
      <vt:lpstr>Contents</vt:lpstr>
      <vt:lpstr>SU(3) YM vs Maxwell</vt:lpstr>
      <vt:lpstr>Lattice Setup</vt:lpstr>
      <vt:lpstr>Stress Distribution in QQ</vt:lpstr>
      <vt:lpstr>Continuum Extrapolation at mid-point</vt:lpstr>
      <vt:lpstr>t0 Extrapolation at mid-point</vt:lpstr>
      <vt:lpstr>Stress Distribution on Mid-Plane</vt:lpstr>
      <vt:lpstr>Mid-Plane</vt:lpstr>
      <vt:lpstr>Mid-Plane</vt:lpstr>
      <vt:lpstr>Force</vt:lpstr>
      <vt:lpstr>Force</vt:lpstr>
      <vt:lpstr>Force</vt:lpstr>
      <vt:lpstr>Abelian-Higgs Model</vt:lpstr>
      <vt:lpstr>Stress Tensor in AH Model infinitely-long flux tube</vt:lpstr>
      <vt:lpstr>Stress Tensor in AH Model infinitely-long flux tube</vt:lpstr>
      <vt:lpstr>Stress Tensor in AH Model infinitely-long flux tube</vt:lpstr>
      <vt:lpstr>Flux Tube with Finite Length</vt:lpstr>
      <vt:lpstr>Summary</vt:lpstr>
      <vt:lpstr>Summary</vt:lpstr>
      <vt:lpstr>backup</vt:lpstr>
      <vt:lpstr>EMT on the Lattice: Conventional</vt:lpstr>
      <vt:lpstr>Gradient Flow Method</vt:lpstr>
      <vt:lpstr>Numerical Simulation</vt:lpstr>
      <vt:lpstr>Fermion Propagator</vt:lpstr>
      <vt:lpstr>Nf=2+1 QCD Thermodynamics</vt:lpstr>
      <vt:lpstr>Preparing Static QQ</vt:lpstr>
      <vt:lpstr>Ground State Saturation of W</vt:lpstr>
      <vt:lpstr>Ground State Saturation</vt:lpstr>
      <vt:lpstr>Ground State Saturation</vt:lpstr>
      <vt:lpstr>Abelian-Higgs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267</cp:revision>
  <dcterms:created xsi:type="dcterms:W3CDTF">2018-05-13T13:53:28Z</dcterms:created>
  <dcterms:modified xsi:type="dcterms:W3CDTF">2018-11-28T16:36:13Z</dcterms:modified>
</cp:coreProperties>
</file>