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2"/>
    <p:sldMasterId id="2147483750" r:id="rId3"/>
    <p:sldMasterId id="2147483762" r:id="rId4"/>
    <p:sldMasterId id="2147483786" r:id="rId5"/>
  </p:sldMasterIdLst>
  <p:notesMasterIdLst>
    <p:notesMasterId r:id="rId43"/>
  </p:notesMasterIdLst>
  <p:sldIdLst>
    <p:sldId id="256" r:id="rId6"/>
    <p:sldId id="416" r:id="rId7"/>
    <p:sldId id="417" r:id="rId8"/>
    <p:sldId id="437" r:id="rId9"/>
    <p:sldId id="438" r:id="rId10"/>
    <p:sldId id="349" r:id="rId11"/>
    <p:sldId id="419" r:id="rId12"/>
    <p:sldId id="356" r:id="rId13"/>
    <p:sldId id="267" r:id="rId14"/>
    <p:sldId id="279" r:id="rId15"/>
    <p:sldId id="281" r:id="rId16"/>
    <p:sldId id="420" r:id="rId17"/>
    <p:sldId id="421" r:id="rId18"/>
    <p:sldId id="422" r:id="rId19"/>
    <p:sldId id="423" r:id="rId20"/>
    <p:sldId id="424" r:id="rId21"/>
    <p:sldId id="434" r:id="rId22"/>
    <p:sldId id="435" r:id="rId23"/>
    <p:sldId id="436" r:id="rId24"/>
    <p:sldId id="353" r:id="rId25"/>
    <p:sldId id="426" r:id="rId26"/>
    <p:sldId id="427" r:id="rId27"/>
    <p:sldId id="352" r:id="rId28"/>
    <p:sldId id="355" r:id="rId29"/>
    <p:sldId id="358" r:id="rId30"/>
    <p:sldId id="431" r:id="rId31"/>
    <p:sldId id="432" r:id="rId32"/>
    <p:sldId id="433" r:id="rId33"/>
    <p:sldId id="429" r:id="rId34"/>
    <p:sldId id="430" r:id="rId35"/>
    <p:sldId id="375" r:id="rId36"/>
    <p:sldId id="290" r:id="rId37"/>
    <p:sldId id="373" r:id="rId38"/>
    <p:sldId id="374" r:id="rId39"/>
    <p:sldId id="312" r:id="rId40"/>
    <p:sldId id="428" r:id="rId41"/>
    <p:sldId id="418" r:id="rId4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F53"/>
    <a:srgbClr val="124860"/>
    <a:srgbClr val="104157"/>
    <a:srgbClr val="FF66CC"/>
    <a:srgbClr val="FF00FF"/>
    <a:srgbClr val="FFCCFF"/>
    <a:srgbClr val="FF7C80"/>
    <a:srgbClr val="FF9900"/>
    <a:srgbClr val="4F81B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47" autoAdjust="0"/>
  </p:normalViewPr>
  <p:slideViewPr>
    <p:cSldViewPr snapToGrid="0">
      <p:cViewPr varScale="1">
        <p:scale>
          <a:sx n="86" d="100"/>
          <a:sy n="86" d="100"/>
        </p:scale>
        <p:origin x="22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F8D4-EBA7-4A56-A373-BEFE02A8E3C4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2743-8808-47BC-9728-2E293F3825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87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2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4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1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18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93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6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39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85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2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62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73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00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9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4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55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49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5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86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6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3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93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398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30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45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88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0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7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55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29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4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084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06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25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03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1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93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2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5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1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209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10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960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272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18915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79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0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50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485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90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8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1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6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83E922-926C-4C41-A54F-E762D7A6273B}" type="datetimeFigureOut">
              <a:rPr kumimoji="1" lang="ja-JP" altLang="en-US" smtClean="0"/>
              <a:t>2018/12/6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51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9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2018/12/6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75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1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4.png"/><Relationship Id="rId7" Type="http://schemas.microsoft.com/office/2007/relationships/hdphoto" Target="../media/hdphoto1.wdp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7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/>
          <p:cNvGrpSpPr>
            <a:grpSpLocks noChangeAspect="1"/>
          </p:cNvGrpSpPr>
          <p:nvPr/>
        </p:nvGrpSpPr>
        <p:grpSpPr>
          <a:xfrm>
            <a:off x="-3171885" y="-967697"/>
            <a:ext cx="7377693" cy="8114221"/>
            <a:chOff x="-970222" y="423170"/>
            <a:chExt cx="5737238" cy="6309996"/>
          </a:xfrm>
          <a:scene3d>
            <a:camera prst="perspectiveContrastingRightFacing" fov="5700000">
              <a:rot lat="20693804" lon="20828942" rev="336595"/>
            </a:camera>
            <a:lightRig rig="brightRoom" dir="t"/>
          </a:scene3d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0222" y="4340370"/>
              <a:ext cx="3636028" cy="1836194"/>
            </a:xfrm>
            <a:prstGeom prst="rect">
              <a:avLst/>
            </a:prstGeom>
            <a:sp3d prstMaterial="translucentPowder"/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3"/>
            <a:srcRect l="18289" t="10871" r="4846" b="26651"/>
            <a:stretch/>
          </p:blipFill>
          <p:spPr>
            <a:xfrm>
              <a:off x="1881637" y="4993499"/>
              <a:ext cx="2885379" cy="1739667"/>
            </a:xfrm>
            <a:prstGeom prst="rect">
              <a:avLst/>
            </a:prstGeom>
            <a:sp3d prstMaterial="translucentPowder"/>
          </p:spPr>
        </p:pic>
        <p:pic>
          <p:nvPicPr>
            <p:cNvPr id="1026" name="Picture 2" descr="https://upload.wikimedia.org/wikipedia/commons/e/ed/The_entire_view_of_J-PARC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2"/>
            <a:stretch/>
          </p:blipFill>
          <p:spPr bwMode="auto">
            <a:xfrm>
              <a:off x="1223117" y="423170"/>
              <a:ext cx="2885378" cy="1677373"/>
            </a:xfrm>
            <a:prstGeom prst="rect">
              <a:avLst/>
            </a:prstGeom>
            <a:sp3d prstMaterial="translucentPowder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6" b="8041"/>
            <a:stretch/>
          </p:blipFill>
          <p:spPr>
            <a:xfrm>
              <a:off x="643606" y="1947367"/>
              <a:ext cx="2885380" cy="1730034"/>
            </a:xfrm>
            <a:prstGeom prst="rect">
              <a:avLst/>
            </a:prstGeom>
            <a:sp3d prstMaterial="translucentPowder"/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6"/>
            <a:srcRect l="3554"/>
            <a:stretch/>
          </p:blipFill>
          <p:spPr>
            <a:xfrm>
              <a:off x="1668867" y="3462179"/>
              <a:ext cx="2885379" cy="1683752"/>
            </a:xfrm>
            <a:prstGeom prst="rect">
              <a:avLst/>
            </a:prstGeom>
            <a:sp3d prstMaterial="translucentPowder"/>
          </p:spPr>
        </p:pic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81637" y="1228013"/>
            <a:ext cx="6858000" cy="1194650"/>
          </a:xfrm>
        </p:spPr>
        <p:txBody>
          <a:bodyPr>
            <a:noAutofit/>
          </a:bodyPr>
          <a:lstStyle/>
          <a:p>
            <a:r>
              <a:rPr lang="en-US" altLang="ja-JP" sz="5400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Exploring</a:t>
            </a:r>
            <a:br>
              <a:rPr lang="en-US" altLang="ja-JP" sz="5400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altLang="ja-JP" sz="60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Extremely</a:t>
            </a:r>
            <a:r>
              <a:rPr lang="ja-JP" altLang="en-US" sz="60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altLang="ja-JP" sz="60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Dense </a:t>
            </a:r>
            <a:r>
              <a:rPr lang="en-US" altLang="ja-JP" sz="6000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Medium</a:t>
            </a:r>
            <a:r>
              <a:rPr lang="en-US" altLang="ja-JP" sz="5400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/>
            </a:r>
            <a:br>
              <a:rPr lang="en-US" altLang="ja-JP" sz="5400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altLang="ja-JP" sz="5400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in Heavy-Ion Collisions</a:t>
            </a:r>
            <a:endParaRPr kumimoji="1" lang="ja-JP" altLang="en-US" sz="5400" dirty="0">
              <a:effectLst>
                <a:glow rad="101600">
                  <a:srgbClr val="124860"/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81637" y="4698529"/>
            <a:ext cx="6858000" cy="618523"/>
          </a:xfrm>
        </p:spPr>
        <p:txBody>
          <a:bodyPr>
            <a:noAutofit/>
          </a:bodyPr>
          <a:lstStyle/>
          <a:p>
            <a:r>
              <a:rPr kumimoji="1" lang="en-US" altLang="ja-JP" sz="3600" b="1" dirty="0" err="1" smtClean="0"/>
              <a:t>Masakiyo</a:t>
            </a:r>
            <a:r>
              <a:rPr kumimoji="1" lang="en-US" altLang="ja-JP" sz="3600" b="1" dirty="0" smtClean="0"/>
              <a:t> Kitazawa</a:t>
            </a:r>
          </a:p>
          <a:p>
            <a:r>
              <a:rPr lang="en-US" altLang="ja-JP" sz="3200" dirty="0" smtClean="0"/>
              <a:t>(Osaka U.)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10194" y="6230717"/>
            <a:ext cx="3989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j-lt"/>
                <a:ea typeface="游ゴシック Light" panose="020B0300000000000000" pitchFamily="50" charset="-128"/>
              </a:rPr>
              <a:t>NN2018, Omiya, Japan, 2018, Dec. 5</a:t>
            </a:r>
            <a:endParaRPr kumimoji="1" lang="ja-JP" altLang="en-US" sz="2000" dirty="0">
              <a:latin typeface="+mj-lt"/>
              <a:ea typeface="游ゴシック Light" panose="020B03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0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729299" y="5538085"/>
            <a:ext cx="7413504" cy="1250902"/>
          </a:xfrm>
          <a:prstGeom prst="roundRect">
            <a:avLst>
              <a:gd name="adj" fmla="val 19899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Scan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T, </a:t>
            </a:r>
            <a:r>
              <a:rPr lang="en-US" altLang="ja-JP" sz="2400" dirty="0" smtClean="0">
                <a:latin typeface="Symbol" panose="05050102010706020507" pitchFamily="18" charset="2"/>
              </a:rPr>
              <a:t>m</a:t>
            </a:r>
            <a:r>
              <a:rPr lang="en-US" altLang="ja-JP" sz="2400" dirty="0" smtClean="0"/>
              <a:t> from particle yield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2060"/>
                </a:solidFill>
              </a:rPr>
              <a:t>STAR,2012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82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Translation to baryon density</a:t>
              </a:r>
              <a:endParaRPr kumimoji="1" lang="ja-JP" altLang="en-US" sz="2400" dirty="0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2631711" y="5582888"/>
            <a:ext cx="3608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H</a:t>
            </a:r>
            <a:r>
              <a:rPr kumimoji="1" lang="en-US" altLang="ja-JP" sz="2800" dirty="0" smtClean="0"/>
              <a:t>ighest baryon density</a:t>
            </a:r>
            <a:endParaRPr kumimoji="1" lang="ja-JP" altLang="en-US" sz="2800" dirty="0"/>
          </a:p>
        </p:txBody>
      </p:sp>
      <p:sp>
        <p:nvSpPr>
          <p:cNvPr id="15" name="下矢印 14"/>
          <p:cNvSpPr/>
          <p:nvPr/>
        </p:nvSpPr>
        <p:spPr>
          <a:xfrm rot="16200000">
            <a:off x="3312137" y="3144066"/>
            <a:ext cx="1909687" cy="743550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= 3\sim8 {\rm GeV}~~(E_{\rm lab.} =15 \sim 100 {\rm AGeV})&#10;\end{align*}&lt;/body&gt;&#10;  &lt;fcolor&gt;FFFFFFFF&lt;/fcolor&gt;&#10;  &lt;bcolor&gt;FFFFFFFF&lt;/bcolor&gt;&#10;  &lt;transparent&gt;True&lt;/transparent&gt;&#10;  &lt;resolution&gt;1800&lt;/resolution&gt;&#10;  &lt;imageh&gt;266&lt;/imageh&gt;&#10;  &lt;imagew&gt;4856&lt;/imagew&gt;&#10;  &lt;scale&gt;50&lt;/scale&gt;&#10;  &lt;cursor&gt;91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72" y="6284775"/>
            <a:ext cx="6489160" cy="3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Maximum Density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55242" y="1293631"/>
            <a:ext cx="463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Time evolution in </a:t>
            </a:r>
            <a:r>
              <a:rPr lang="en-US" altLang="ja-JP" sz="2400" i="1" dirty="0"/>
              <a:t>T</a:t>
            </a:r>
            <a:r>
              <a:rPr lang="en-US" altLang="ja-JP" sz="2400" dirty="0"/>
              <a:t>-</a:t>
            </a:r>
            <a:r>
              <a:rPr lang="en-US" altLang="ja-JP" sz="2400" dirty="0">
                <a:latin typeface="Symbol" panose="05050102010706020507" pitchFamily="18" charset="2"/>
              </a:rPr>
              <a:t>r</a:t>
            </a:r>
            <a:r>
              <a:rPr kumimoji="1" lang="en-US" altLang="ja-JP" sz="2400" dirty="0" smtClean="0"/>
              <a:t> plane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by JAM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2"/>
                </a:solidFill>
              </a:rPr>
              <a:t>A. </a:t>
            </a:r>
            <a:r>
              <a:rPr lang="en-US" altLang="ja-JP" sz="2400" dirty="0" smtClean="0">
                <a:solidFill>
                  <a:schemeClr val="bg2"/>
                </a:solidFill>
              </a:rPr>
              <a:t>Ohnishi, 2002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825191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Maximum </a:t>
            </a:r>
            <a:r>
              <a:rPr lang="en-US" altLang="ja-JP" sz="2400" dirty="0"/>
              <a:t>density </a:t>
            </a:r>
            <a:r>
              <a:rPr lang="en-US" altLang="ja-JP" sz="2400" dirty="0" smtClean="0"/>
              <a:t>5~10</a:t>
            </a:r>
            <a:r>
              <a:rPr lang="en-US" altLang="ja-JP" sz="2400" dirty="0" smtClean="0">
                <a:latin typeface="Symbol" panose="05050102010706020507" pitchFamily="18" charset="2"/>
              </a:rPr>
              <a:t>r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 @ E/A~20GeV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Large event-by-event fluctuations?</a:t>
            </a:r>
            <a:endParaRPr kumimoji="1" lang="ja-JP" altLang="en-US" sz="2400" dirty="0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sp>
          <p:nvSpPr>
            <p:cNvPr id="3" name="角丸四角形 2"/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77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Beam-Energy Scan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6034" y="1510954"/>
            <a:ext cx="7675529" cy="4743099"/>
          </a:xfrm>
          <a:prstGeom prst="rect">
            <a:avLst/>
          </a:prstGeom>
        </p:spPr>
      </p:pic>
      <p:sp>
        <p:nvSpPr>
          <p:cNvPr id="6" name="円弧 5"/>
          <p:cNvSpPr/>
          <p:nvPr/>
        </p:nvSpPr>
        <p:spPr>
          <a:xfrm>
            <a:off x="-1383568" y="3583918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2713" y="2317413"/>
            <a:ext cx="4152099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Quark-Gluon Plasma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8" name="円/楕円 654"/>
          <p:cNvSpPr/>
          <p:nvPr/>
        </p:nvSpPr>
        <p:spPr>
          <a:xfrm>
            <a:off x="2396270" y="532858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円/楕円 655"/>
          <p:cNvSpPr/>
          <p:nvPr/>
        </p:nvSpPr>
        <p:spPr>
          <a:xfrm>
            <a:off x="2577245" y="552543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円/楕円 656"/>
          <p:cNvSpPr/>
          <p:nvPr/>
        </p:nvSpPr>
        <p:spPr>
          <a:xfrm>
            <a:off x="2461357" y="548891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" name="円/楕円 657"/>
          <p:cNvSpPr/>
          <p:nvPr/>
        </p:nvSpPr>
        <p:spPr>
          <a:xfrm>
            <a:off x="2555020" y="539366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" name="円/楕円 659"/>
          <p:cNvSpPr/>
          <p:nvPr/>
        </p:nvSpPr>
        <p:spPr>
          <a:xfrm>
            <a:off x="1797782" y="5195329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" name="円/楕円 666"/>
          <p:cNvSpPr/>
          <p:nvPr/>
        </p:nvSpPr>
        <p:spPr>
          <a:xfrm>
            <a:off x="3320195" y="5006318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" name="円/楕円 667"/>
          <p:cNvSpPr/>
          <p:nvPr/>
        </p:nvSpPr>
        <p:spPr>
          <a:xfrm>
            <a:off x="3521807" y="539366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" name="円/楕円 668"/>
          <p:cNvSpPr/>
          <p:nvPr/>
        </p:nvSpPr>
        <p:spPr>
          <a:xfrm>
            <a:off x="3918682" y="5199993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6" name="円/楕円 681"/>
          <p:cNvSpPr/>
          <p:nvPr/>
        </p:nvSpPr>
        <p:spPr>
          <a:xfrm>
            <a:off x="3653570" y="545875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円/楕円 685"/>
          <p:cNvSpPr/>
          <p:nvPr/>
        </p:nvSpPr>
        <p:spPr>
          <a:xfrm>
            <a:off x="3453545" y="5199993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" name="円/楕円 689"/>
          <p:cNvSpPr/>
          <p:nvPr/>
        </p:nvSpPr>
        <p:spPr>
          <a:xfrm>
            <a:off x="1848582" y="525882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円/楕円 700"/>
          <p:cNvSpPr/>
          <p:nvPr/>
        </p:nvSpPr>
        <p:spPr>
          <a:xfrm>
            <a:off x="4117120" y="5265080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" name="円/楕円 701"/>
          <p:cNvSpPr/>
          <p:nvPr/>
        </p:nvSpPr>
        <p:spPr>
          <a:xfrm>
            <a:off x="3983770" y="5328580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" name="円/楕円 703"/>
          <p:cNvSpPr/>
          <p:nvPr/>
        </p:nvSpPr>
        <p:spPr>
          <a:xfrm>
            <a:off x="3720245" y="558734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" name="円/楕円 704"/>
          <p:cNvSpPr/>
          <p:nvPr/>
        </p:nvSpPr>
        <p:spPr>
          <a:xfrm>
            <a:off x="3585307" y="558734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円/楕円 705"/>
          <p:cNvSpPr/>
          <p:nvPr/>
        </p:nvSpPr>
        <p:spPr>
          <a:xfrm>
            <a:off x="1951770" y="526676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円/楕円 706"/>
          <p:cNvSpPr/>
          <p:nvPr/>
        </p:nvSpPr>
        <p:spPr>
          <a:xfrm>
            <a:off x="3390045" y="5071405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円/楕円 707"/>
          <p:cNvSpPr/>
          <p:nvPr/>
        </p:nvSpPr>
        <p:spPr>
          <a:xfrm>
            <a:off x="3521807" y="5115855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" name="円/楕円 837"/>
          <p:cNvSpPr/>
          <p:nvPr/>
        </p:nvSpPr>
        <p:spPr>
          <a:xfrm>
            <a:off x="4072670" y="5393668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円/楕円 664"/>
          <p:cNvSpPr>
            <a:spLocks noChangeArrowheads="1"/>
          </p:cNvSpPr>
          <p:nvPr/>
        </p:nvSpPr>
        <p:spPr bwMode="auto">
          <a:xfrm rot="-4990811">
            <a:off x="1933513" y="413310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" name="円/楕円 665"/>
          <p:cNvSpPr>
            <a:spLocks noChangeArrowheads="1"/>
          </p:cNvSpPr>
          <p:nvPr/>
        </p:nvSpPr>
        <p:spPr bwMode="auto">
          <a:xfrm rot="5190236">
            <a:off x="2461358" y="4099855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" name="円/楕円 687"/>
          <p:cNvSpPr/>
          <p:nvPr/>
        </p:nvSpPr>
        <p:spPr>
          <a:xfrm>
            <a:off x="2047020" y="416088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円/楕円 691"/>
          <p:cNvSpPr/>
          <p:nvPr/>
        </p:nvSpPr>
        <p:spPr>
          <a:xfrm>
            <a:off x="2555020" y="4099855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" name="円/楕円 708"/>
          <p:cNvSpPr/>
          <p:nvPr/>
        </p:nvSpPr>
        <p:spPr>
          <a:xfrm>
            <a:off x="2396270" y="455229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732"/>
          <p:cNvSpPr/>
          <p:nvPr/>
        </p:nvSpPr>
        <p:spPr>
          <a:xfrm>
            <a:off x="2570895" y="4206218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735"/>
          <p:cNvSpPr/>
          <p:nvPr/>
        </p:nvSpPr>
        <p:spPr>
          <a:xfrm>
            <a:off x="2002570" y="42513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736"/>
          <p:cNvSpPr/>
          <p:nvPr/>
        </p:nvSpPr>
        <p:spPr>
          <a:xfrm>
            <a:off x="2326420" y="46570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847"/>
          <p:cNvSpPr/>
          <p:nvPr/>
        </p:nvSpPr>
        <p:spPr>
          <a:xfrm>
            <a:off x="3453545" y="4360205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848"/>
          <p:cNvSpPr/>
          <p:nvPr/>
        </p:nvSpPr>
        <p:spPr>
          <a:xfrm>
            <a:off x="3653570" y="4425293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849"/>
          <p:cNvSpPr/>
          <p:nvPr/>
        </p:nvSpPr>
        <p:spPr>
          <a:xfrm>
            <a:off x="3521807" y="4490380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850"/>
          <p:cNvSpPr/>
          <p:nvPr/>
        </p:nvSpPr>
        <p:spPr>
          <a:xfrm>
            <a:off x="3609120" y="4552293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851"/>
          <p:cNvSpPr/>
          <p:nvPr/>
        </p:nvSpPr>
        <p:spPr>
          <a:xfrm>
            <a:off x="2989995" y="4164943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852"/>
          <p:cNvSpPr/>
          <p:nvPr/>
        </p:nvSpPr>
        <p:spPr>
          <a:xfrm>
            <a:off x="3042382" y="4230030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853"/>
          <p:cNvSpPr/>
          <p:nvPr/>
        </p:nvSpPr>
        <p:spPr>
          <a:xfrm>
            <a:off x="3143982" y="4239555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131951" y="4609201"/>
            <a:ext cx="1534394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Hadronic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Phase</a:t>
            </a: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19927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95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5439344" y="4935663"/>
            <a:ext cx="1832553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Color SC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52" name="フリーフォーム 51"/>
          <p:cNvSpPr/>
          <p:nvPr/>
        </p:nvSpPr>
        <p:spPr>
          <a:xfrm>
            <a:off x="3681540" y="414137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711165" y="352389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Critical Point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 rot="16200000">
            <a:off x="417633" y="1819123"/>
            <a:ext cx="183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Temperature</a:t>
            </a:r>
            <a:endParaRPr kumimoji="1" lang="ja-JP" altLang="en-US" sz="2400" dirty="0" smtClean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126391" y="5852457"/>
            <a:ext cx="2291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Baryon chemical</a:t>
            </a:r>
          </a:p>
          <a:p>
            <a:r>
              <a:rPr lang="en-US" altLang="ja-JP" sz="2400" dirty="0" smtClean="0"/>
              <a:t>potential</a:t>
            </a:r>
            <a:endParaRPr kumimoji="1" lang="ja-JP" altLang="en-US" sz="2400" dirty="0" smtClean="0"/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46566" y="1513846"/>
            <a:ext cx="6163974" cy="4295853"/>
          </a:xfrm>
          <a:prstGeom prst="rect">
            <a:avLst/>
          </a:prstGeom>
        </p:spPr>
      </p:pic>
      <p:grpSp>
        <p:nvGrpSpPr>
          <p:cNvPr id="64" name="グループ化 63"/>
          <p:cNvGrpSpPr/>
          <p:nvPr/>
        </p:nvGrpSpPr>
        <p:grpSpPr>
          <a:xfrm>
            <a:off x="1846214" y="2271946"/>
            <a:ext cx="4203793" cy="2944125"/>
            <a:chOff x="663032" y="2097008"/>
            <a:chExt cx="4203793" cy="2944125"/>
          </a:xfrm>
        </p:grpSpPr>
        <p:sp>
          <p:nvSpPr>
            <p:cNvPr id="65" name="下矢印 64"/>
            <p:cNvSpPr/>
            <p:nvPr/>
          </p:nvSpPr>
          <p:spPr>
            <a:xfrm rot="490128">
              <a:off x="1289068" y="2765757"/>
              <a:ext cx="618565" cy="156079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下矢印 65"/>
            <p:cNvSpPr/>
            <p:nvPr/>
          </p:nvSpPr>
          <p:spPr>
            <a:xfrm rot="2067519">
              <a:off x="2532461" y="3451955"/>
              <a:ext cx="618565" cy="1305508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下矢印 66"/>
            <p:cNvSpPr/>
            <p:nvPr/>
          </p:nvSpPr>
          <p:spPr>
            <a:xfrm rot="1184849">
              <a:off x="1924107" y="3084408"/>
              <a:ext cx="618565" cy="1333107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下矢印 67"/>
            <p:cNvSpPr/>
            <p:nvPr/>
          </p:nvSpPr>
          <p:spPr>
            <a:xfrm rot="162969">
              <a:off x="663032" y="2316421"/>
              <a:ext cx="618565" cy="196162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 68"/>
            <p:cNvSpPr/>
            <p:nvPr/>
          </p:nvSpPr>
          <p:spPr>
            <a:xfrm rot="569173">
              <a:off x="1523439" y="2474906"/>
              <a:ext cx="2186757" cy="822316"/>
            </a:xfrm>
            <a:custGeom>
              <a:avLst/>
              <a:gdLst>
                <a:gd name="connsiteX0" fmla="*/ 0 w 1801906"/>
                <a:gd name="connsiteY0" fmla="*/ 0 h 744071"/>
                <a:gd name="connsiteX1" fmla="*/ 1039906 w 1801906"/>
                <a:gd name="connsiteY1" fmla="*/ 268942 h 744071"/>
                <a:gd name="connsiteX2" fmla="*/ 1801906 w 1801906"/>
                <a:gd name="connsiteY2" fmla="*/ 744071 h 74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906" h="744071">
                  <a:moveTo>
                    <a:pt x="0" y="0"/>
                  </a:moveTo>
                  <a:cubicBezTo>
                    <a:pt x="369794" y="72465"/>
                    <a:pt x="739588" y="144930"/>
                    <a:pt x="1039906" y="268942"/>
                  </a:cubicBezTo>
                  <a:cubicBezTo>
                    <a:pt x="1340224" y="392954"/>
                    <a:pt x="1571065" y="568512"/>
                    <a:pt x="1801906" y="744071"/>
                  </a:cubicBezTo>
                </a:path>
              </a:pathLst>
            </a:custGeom>
            <a:noFill/>
            <a:ln w="63500">
              <a:solidFill>
                <a:schemeClr val="accent2">
                  <a:lumMod val="50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 rot="1854675">
              <a:off x="1333870" y="2097008"/>
              <a:ext cx="35329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Beam-Energy Scan</a:t>
              </a:r>
              <a:endParaRPr kumimoji="1" lang="ja-JP" altLang="en-US" sz="3200" b="1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71" name="下矢印 70"/>
            <p:cNvSpPr/>
            <p:nvPr/>
          </p:nvSpPr>
          <p:spPr>
            <a:xfrm rot="3087491">
              <a:off x="2946769" y="4246950"/>
              <a:ext cx="618565" cy="969801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571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角丸四角形 42"/>
          <p:cNvSpPr/>
          <p:nvPr/>
        </p:nvSpPr>
        <p:spPr>
          <a:xfrm>
            <a:off x="422694" y="1663857"/>
            <a:ext cx="3450566" cy="3868337"/>
          </a:xfrm>
          <a:prstGeom prst="roundRect">
            <a:avLst>
              <a:gd name="adj" fmla="val 6661"/>
            </a:avLst>
          </a:prstGeom>
          <a:solidFill>
            <a:schemeClr val="tx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Event-by-Event Fluctuations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859390" y="1129301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>
                <a:latin typeface="Calibri" panose="020F0502020204030204" pitchFamily="34" charset="0"/>
                <a:ea typeface="ＭＳ Ｐゴシック"/>
              </a:rPr>
              <a:t>Review: </a:t>
            </a:r>
            <a:r>
              <a:rPr lang="en-US" altLang="ja-JP" sz="2000" dirty="0" err="1" smtClean="0">
                <a:latin typeface="Calibri" panose="020F0502020204030204" pitchFamily="34" charset="0"/>
                <a:ea typeface="ＭＳ Ｐゴシック"/>
              </a:rPr>
              <a:t>Asakawa</a:t>
            </a:r>
            <a:r>
              <a:rPr lang="en-US" altLang="ja-JP" sz="2000" dirty="0" smtClean="0">
                <a:latin typeface="Calibri" panose="020F0502020204030204" pitchFamily="34" charset="0"/>
                <a:ea typeface="ＭＳ Ｐゴシック"/>
              </a:rPr>
              <a:t>, MK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, </a:t>
            </a:r>
            <a:r>
              <a:rPr lang="en-US" altLang="ja-JP" sz="2000" dirty="0" smtClean="0">
                <a:latin typeface="Calibri" panose="020F0502020204030204" pitchFamily="34" charset="0"/>
                <a:ea typeface="ＭＳ Ｐゴシック"/>
              </a:rPr>
              <a:t>PPNP </a:t>
            </a:r>
            <a:r>
              <a:rPr lang="en-US" altLang="ja-JP" sz="2000" b="1" dirty="0" smtClean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2000" dirty="0" smtClean="0">
                <a:latin typeface="Calibri" panose="020F0502020204030204" pitchFamily="34" charset="0"/>
                <a:ea typeface="ＭＳ Ｐゴシック"/>
              </a:rPr>
              <a:t> (2016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)</a:t>
            </a:r>
          </a:p>
        </p:txBody>
      </p:sp>
      <p:pic>
        <p:nvPicPr>
          <p:cNvPr id="31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950227" y="1825414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正方形/長方形 31"/>
          <p:cNvSpPr/>
          <p:nvPr/>
        </p:nvSpPr>
        <p:spPr>
          <a:xfrm>
            <a:off x="994846" y="4561718"/>
            <a:ext cx="2304256" cy="4320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562798" y="2655374"/>
            <a:ext cx="1539557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34" name="直線コネクタ 33"/>
          <p:cNvCxnSpPr/>
          <p:nvPr/>
        </p:nvCxnSpPr>
        <p:spPr>
          <a:xfrm flipH="1" flipV="1">
            <a:off x="2146974" y="2655374"/>
            <a:ext cx="1584176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35" name="直線矢印コネクタ 34"/>
          <p:cNvCxnSpPr/>
          <p:nvPr/>
        </p:nvCxnSpPr>
        <p:spPr>
          <a:xfrm flipH="1">
            <a:off x="1786934" y="3331772"/>
            <a:ext cx="14401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>
          <a:xfrm flipH="1">
            <a:off x="1332576" y="3230887"/>
            <a:ext cx="310342" cy="41385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直線矢印コネクタ 36"/>
          <p:cNvCxnSpPr/>
          <p:nvPr/>
        </p:nvCxnSpPr>
        <p:spPr>
          <a:xfrm flipH="1">
            <a:off x="1987052" y="3437812"/>
            <a:ext cx="31812" cy="36831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8" name="直線矢印コネクタ 37"/>
          <p:cNvCxnSpPr/>
          <p:nvPr/>
        </p:nvCxnSpPr>
        <p:spPr>
          <a:xfrm>
            <a:off x="2146974" y="3414220"/>
            <a:ext cx="0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9" name="直線矢印コネクタ 38"/>
          <p:cNvCxnSpPr/>
          <p:nvPr/>
        </p:nvCxnSpPr>
        <p:spPr>
          <a:xfrm flipH="1">
            <a:off x="1642918" y="3357393"/>
            <a:ext cx="144016" cy="34022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0" name="直線矢印コネクタ 39"/>
          <p:cNvCxnSpPr/>
          <p:nvPr/>
        </p:nvCxnSpPr>
        <p:spPr>
          <a:xfrm>
            <a:off x="2817355" y="3304509"/>
            <a:ext cx="243413" cy="2666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1" name="直線矢印コネクタ 40"/>
          <p:cNvCxnSpPr/>
          <p:nvPr/>
        </p:nvCxnSpPr>
        <p:spPr>
          <a:xfrm>
            <a:off x="2431245" y="3337582"/>
            <a:ext cx="151538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2" name="直線矢印コネクタ 41"/>
          <p:cNvCxnSpPr/>
          <p:nvPr/>
        </p:nvCxnSpPr>
        <p:spPr>
          <a:xfrm>
            <a:off x="2290990" y="3390629"/>
            <a:ext cx="6448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4" y="2122546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テキスト ボックス 44"/>
          <p:cNvSpPr txBox="1"/>
          <p:nvPr/>
        </p:nvSpPr>
        <p:spPr>
          <a:xfrm>
            <a:off x="5678902" y="1801874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197743" y="5635944"/>
            <a:ext cx="3589068" cy="1153575"/>
            <a:chOff x="3197743" y="5635944"/>
            <a:chExt cx="3589068" cy="1153575"/>
          </a:xfrm>
        </p:grpSpPr>
        <p:sp>
          <p:nvSpPr>
            <p:cNvPr id="24" name="角丸四角形 23"/>
            <p:cNvSpPr/>
            <p:nvPr/>
          </p:nvSpPr>
          <p:spPr>
            <a:xfrm>
              <a:off x="3197743" y="5635944"/>
              <a:ext cx="3589068" cy="1153575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259202" y="5670211"/>
              <a:ext cx="16578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Cumulants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FFFFFF&lt;/fcolor&gt;&#10;  &lt;bcolor&gt;FFFFFFFF&lt;/bcolor&gt;&#10;  &lt;transparent&gt;True&lt;/transparent&gt;&#10;  &lt;resolution&gt;1800&lt;/resolution&gt;&#10;  &lt;imageh&gt;314&lt;/imageh&gt;&#10;  &lt;imagew&gt;2238&lt;/imagew&gt;&#10;  &lt;scale&gt;50&lt;/scale&gt;&#10;  &lt;cursor&gt;107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990" y="6254510"/>
              <a:ext cx="2928815" cy="410924"/>
            </a:xfrm>
            <a:prstGeom prst="rect">
              <a:avLst/>
            </a:prstGeom>
          </p:spPr>
        </p:pic>
      </p:grpSp>
      <p:sp>
        <p:nvSpPr>
          <p:cNvPr id="25" name="曲折矢印 24"/>
          <p:cNvSpPr/>
          <p:nvPr/>
        </p:nvSpPr>
        <p:spPr>
          <a:xfrm rot="10800000">
            <a:off x="6839052" y="5473904"/>
            <a:ext cx="763119" cy="780606"/>
          </a:xfrm>
          <a:prstGeom prst="ben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9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81627" y="3439684"/>
            <a:ext cx="4670869" cy="2200282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/>
          <p:cNvSpPr/>
          <p:nvPr/>
        </p:nvSpPr>
        <p:spPr>
          <a:xfrm>
            <a:off x="223718" y="1458219"/>
            <a:ext cx="4168201" cy="1431347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Non-Gaussian </a:t>
            </a:r>
            <a:r>
              <a:rPr kumimoji="1" lang="en-US" altLang="ja-JP" dirty="0" err="1" smtClean="0"/>
              <a:t>Cumulants</a:t>
            </a:r>
            <a:endParaRPr kumimoji="1" lang="ja-JP" altLang="en-US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5256635" y="1259367"/>
            <a:ext cx="3575011" cy="253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34" y="1364287"/>
            <a:ext cx="933964" cy="4172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8650" y="1658433"/>
            <a:ext cx="3543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Gaussian fluctuations</a:t>
            </a:r>
          </a:p>
          <a:p>
            <a:r>
              <a:rPr lang="en-US" altLang="ja-JP" sz="2800" dirty="0" smtClean="0"/>
              <a:t>diverge at the QCD-CP</a:t>
            </a:r>
            <a:endParaRPr kumimoji="1" lang="ja-JP" altLang="en-US" sz="2800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2423266" y="4679017"/>
            <a:ext cx="900094" cy="384029"/>
          </a:xfrm>
          <a:prstGeom prst="rect">
            <a:avLst/>
          </a:prstGeom>
          <a:solidFill>
            <a:srgbClr val="0070C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51058" y="4899261"/>
            <a:ext cx="900094" cy="384029"/>
          </a:xfrm>
          <a:prstGeom prst="rect">
            <a:avLst/>
          </a:prstGeom>
          <a:solidFill>
            <a:srgbClr val="FF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4896511" y="5114090"/>
            <a:ext cx="4105024" cy="1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4974145" y="3957658"/>
            <a:ext cx="3889000" cy="1056090"/>
          </a:xfrm>
          <a:custGeom>
            <a:avLst/>
            <a:gdLst>
              <a:gd name="connsiteX0" fmla="*/ 0 w 3541690"/>
              <a:gd name="connsiteY0" fmla="*/ 1017453 h 1056090"/>
              <a:gd name="connsiteX1" fmla="*/ 1249250 w 3541690"/>
              <a:gd name="connsiteY1" fmla="*/ 798512 h 1056090"/>
              <a:gd name="connsiteX2" fmla="*/ 1777284 w 3541690"/>
              <a:gd name="connsiteY2" fmla="*/ 22 h 1056090"/>
              <a:gd name="connsiteX3" fmla="*/ 2163650 w 3541690"/>
              <a:gd name="connsiteY3" fmla="*/ 772754 h 1056090"/>
              <a:gd name="connsiteX4" fmla="*/ 3541690 w 3541690"/>
              <a:gd name="connsiteY4" fmla="*/ 1056090 h 105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1690" h="1056090">
                <a:moveTo>
                  <a:pt x="0" y="1017453"/>
                </a:moveTo>
                <a:cubicBezTo>
                  <a:pt x="476518" y="992768"/>
                  <a:pt x="953036" y="968084"/>
                  <a:pt x="1249250" y="798512"/>
                </a:cubicBezTo>
                <a:cubicBezTo>
                  <a:pt x="1545464" y="628940"/>
                  <a:pt x="1624884" y="4315"/>
                  <a:pt x="1777284" y="22"/>
                </a:cubicBezTo>
                <a:cubicBezTo>
                  <a:pt x="1929684" y="-4271"/>
                  <a:pt x="1869582" y="596743"/>
                  <a:pt x="2163650" y="772754"/>
                </a:cubicBezTo>
                <a:cubicBezTo>
                  <a:pt x="2457718" y="948765"/>
                  <a:pt x="2999704" y="1002427"/>
                  <a:pt x="3541690" y="105609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4902137" y="4251964"/>
            <a:ext cx="3837904" cy="1591334"/>
          </a:xfrm>
          <a:custGeom>
            <a:avLst/>
            <a:gdLst>
              <a:gd name="connsiteX0" fmla="*/ 0 w 3837904"/>
              <a:gd name="connsiteY0" fmla="*/ 767442 h 1591334"/>
              <a:gd name="connsiteX1" fmla="*/ 1094704 w 3837904"/>
              <a:gd name="connsiteY1" fmla="*/ 677289 h 1591334"/>
              <a:gd name="connsiteX2" fmla="*/ 1674253 w 3837904"/>
              <a:gd name="connsiteY2" fmla="*/ 20467 h 1591334"/>
              <a:gd name="connsiteX3" fmla="*/ 2369712 w 3837904"/>
              <a:gd name="connsiteY3" fmla="*/ 1553053 h 1591334"/>
              <a:gd name="connsiteX4" fmla="*/ 3090929 w 3837904"/>
              <a:gd name="connsiteY4" fmla="*/ 1115171 h 1591334"/>
              <a:gd name="connsiteX5" fmla="*/ 3837904 w 3837904"/>
              <a:gd name="connsiteY5" fmla="*/ 973504 h 1591334"/>
              <a:gd name="connsiteX0" fmla="*/ 0 w 3837904"/>
              <a:gd name="connsiteY0" fmla="*/ 767442 h 1591334"/>
              <a:gd name="connsiteX1" fmla="*/ 1094704 w 3837904"/>
              <a:gd name="connsiteY1" fmla="*/ 677289 h 1591334"/>
              <a:gd name="connsiteX2" fmla="*/ 1674253 w 3837904"/>
              <a:gd name="connsiteY2" fmla="*/ 20467 h 1591334"/>
              <a:gd name="connsiteX3" fmla="*/ 2318197 w 3837904"/>
              <a:gd name="connsiteY3" fmla="*/ 1553053 h 1591334"/>
              <a:gd name="connsiteX4" fmla="*/ 3090929 w 3837904"/>
              <a:gd name="connsiteY4" fmla="*/ 1115171 h 1591334"/>
              <a:gd name="connsiteX5" fmla="*/ 3837904 w 3837904"/>
              <a:gd name="connsiteY5" fmla="*/ 973504 h 15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7904" h="1591334">
                <a:moveTo>
                  <a:pt x="0" y="767442"/>
                </a:moveTo>
                <a:cubicBezTo>
                  <a:pt x="407831" y="784613"/>
                  <a:pt x="815662" y="801785"/>
                  <a:pt x="1094704" y="677289"/>
                </a:cubicBezTo>
                <a:cubicBezTo>
                  <a:pt x="1373746" y="552793"/>
                  <a:pt x="1470338" y="-125494"/>
                  <a:pt x="1674253" y="20467"/>
                </a:cubicBezTo>
                <a:cubicBezTo>
                  <a:pt x="1878168" y="166428"/>
                  <a:pt x="2082084" y="1370602"/>
                  <a:pt x="2318197" y="1553053"/>
                </a:cubicBezTo>
                <a:cubicBezTo>
                  <a:pt x="2554310" y="1735504"/>
                  <a:pt x="2837645" y="1211762"/>
                  <a:pt x="3090929" y="1115171"/>
                </a:cubicBezTo>
                <a:cubicBezTo>
                  <a:pt x="3344213" y="1018580"/>
                  <a:pt x="3586766" y="996042"/>
                  <a:pt x="3837904" y="973504"/>
                </a:cubicBezTo>
              </a:path>
            </a:pathLst>
          </a:custGeom>
          <a:noFill/>
          <a:ln w="381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>
            <a:off x="6918929" y="3899082"/>
            <a:ext cx="0" cy="1800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04732" y="3616083"/>
            <a:ext cx="456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H</a:t>
            </a:r>
            <a:r>
              <a:rPr kumimoji="1" lang="en-US" altLang="ja-JP" sz="2400" dirty="0" smtClean="0"/>
              <a:t>igher order </a:t>
            </a:r>
            <a:r>
              <a:rPr kumimoji="1" lang="en-US" altLang="ja-JP" sz="2400" dirty="0" err="1" smtClean="0"/>
              <a:t>cumulants</a:t>
            </a:r>
            <a:r>
              <a:rPr kumimoji="1" lang="en-US" altLang="ja-JP" sz="2400" dirty="0" smtClean="0"/>
              <a:t> change sign at the phase boundary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34080" y="5595354"/>
            <a:ext cx="253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err="1" smtClean="0"/>
              <a:t>Asakawa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Ejiri</a:t>
            </a:r>
            <a:r>
              <a:rPr kumimoji="1" lang="en-US" altLang="ja-JP" dirty="0" smtClean="0"/>
              <a:t>, MK, 2009</a:t>
            </a:r>
            <a:endParaRPr kumimoji="1" lang="ja-JP" altLang="en-US" dirty="0"/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3 \rangle &#10;= T \frac{\partial  \langle \delta N^2 \rangle }{ \partial \mu}&#10;\end{align*}&lt;/body&gt;&#10;  &lt;fcolor&gt;FFFFFFFF&lt;/fcolor&gt;&#10;  &lt;bcolor&gt;FFFFFFFF&lt;/bcolor&gt;&#10;  &lt;transparent&gt;True&lt;/transparent&gt;&#10;  &lt;resolution&gt;1800&lt;/resolution&gt;&#10;  &lt;imageh&gt;595&lt;/imageh&gt;&#10;  &lt;imagew&gt;1968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6" y="4679017"/>
            <a:ext cx="2704417" cy="817648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962" y="5321018"/>
            <a:ext cx="251520" cy="298099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224000" y="6222658"/>
            <a:ext cx="8335838" cy="461665"/>
            <a:chOff x="179512" y="6001750"/>
            <a:chExt cx="8335838" cy="461665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179512" y="6001750"/>
              <a:ext cx="64812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Steeper</a:t>
              </a:r>
              <a:r>
                <a:rPr kumimoji="1" lang="en-US" altLang="ja-JP" sz="2400" dirty="0" smtClean="0"/>
                <a:t> divergence </a:t>
              </a:r>
              <a:r>
                <a:rPr lang="en-US" altLang="ja-JP" sz="2400" dirty="0" smtClean="0"/>
                <a:t>for </a:t>
              </a:r>
              <a:r>
                <a:rPr lang="en-US" altLang="ja-JP" sz="2400" dirty="0"/>
                <a:t>h</a:t>
              </a:r>
              <a:r>
                <a:rPr kumimoji="1" lang="en-US" altLang="ja-JP" sz="2400" dirty="0" smtClean="0"/>
                <a:t>igher-order </a:t>
              </a:r>
              <a:r>
                <a:rPr kumimoji="1" lang="en-US" altLang="ja-JP" sz="2400" dirty="0" err="1" smtClean="0"/>
                <a:t>cumulants</a:t>
              </a:r>
              <a:endParaRPr kumimoji="1" lang="ja-JP" altLang="en-US" sz="24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724026" y="6067911"/>
              <a:ext cx="1791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Stephanov</a:t>
              </a:r>
              <a:r>
                <a:rPr kumimoji="1" lang="en-US" altLang="ja-JP" dirty="0" smtClean="0"/>
                <a:t>, 2009</a:t>
              </a:r>
              <a:endParaRPr kumimoji="1" lang="ja-JP" altLang="en-US" dirty="0"/>
            </a:p>
          </p:txBody>
        </p:sp>
      </p:grpSp>
      <p:sp>
        <p:nvSpPr>
          <p:cNvPr id="26" name="下矢印 25"/>
          <p:cNvSpPr/>
          <p:nvPr/>
        </p:nvSpPr>
        <p:spPr>
          <a:xfrm>
            <a:off x="1352974" y="2941244"/>
            <a:ext cx="1909687" cy="557407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3 \rangle&#10;\end{align*}&lt;/body&gt;&#10;  &lt;fcolor&gt;FFFFCCFF&lt;/fcolor&gt;&#10;  &lt;bcolor&gt;FFFFFFFF&lt;/bcolor&gt;&#10;  &lt;transparent&gt;True&lt;/transparent&gt;&#10;  &lt;resolution&gt;1800&lt;/resolution&gt;&#10;  &lt;imageh&gt;280&lt;/imageh&gt;&#10;  &lt;imagew&gt;600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99" y="5271720"/>
            <a:ext cx="824517" cy="384776"/>
          </a:xfrm>
          <a:prstGeom prst="rect">
            <a:avLst/>
          </a:prstGeom>
        </p:spPr>
      </p:pic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2 \rangle&#10;\end{align*}&lt;/body&gt;&#10;  &lt;fcolor&gt;FF00B0F0&lt;/fcolor&gt;&#10;  &lt;bcolor&gt;FFFFFFFF&lt;/bcolor&gt;&#10;  &lt;transparent&gt;True&lt;/transparent&gt;&#10;  &lt;resolution&gt;1800&lt;/resolution&gt;&#10;  &lt;imageh&gt;280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27" y="4361789"/>
            <a:ext cx="824517" cy="3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172528" y="5505601"/>
            <a:ext cx="8776432" cy="1264176"/>
          </a:xfrm>
          <a:prstGeom prst="roundRect">
            <a:avLst>
              <a:gd name="adj" fmla="val 15711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Experimental Results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530" y="1304114"/>
            <a:ext cx="4392488" cy="41497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125769" y="1654644"/>
            <a:ext cx="1823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  <a:cs typeface="+mn-cs"/>
              </a:rPr>
              <a:t>STAR Collab.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  <a:cs typeface="+mn-cs"/>
              </a:rPr>
              <a:t>2010~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7269" y="5610187"/>
            <a:ext cx="4758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/>
              </a:rPr>
              <a:t>Enhancement &amp; Suppression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/>
              </a:rPr>
              <a:t> </a:t>
            </a:r>
            <a:r>
              <a:rPr lang="en-US" altLang="ja-JP" sz="2800" dirty="0" smtClean="0">
                <a:latin typeface="+mj-lt"/>
                <a:ea typeface="ＭＳ Ｐゴシック"/>
              </a:rPr>
              <a:t>of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 non-Gaussian 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cumulants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!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/>
            </a:endParaRPr>
          </a:p>
        </p:txBody>
      </p:sp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18" y="4249456"/>
            <a:ext cx="792088" cy="41949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00" y="2362530"/>
            <a:ext cx="792088" cy="4208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 rot="20431496">
            <a:off x="5152746" y="128740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ＭＳ Ｐゴシック"/>
                <a:cs typeface="+mn-cs"/>
              </a:rPr>
              <a:t>Enhancement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4705120" y="3726237"/>
            <a:ext cx="669630" cy="1097184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20212624">
            <a:off x="5151764" y="3094123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ＭＳ Ｐゴシック"/>
                <a:cs typeface="+mn-cs"/>
              </a:rPr>
              <a:t>Suppression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/>
              <a:cs typeface="+mn-cs"/>
            </a:endParaRPr>
          </a:p>
        </p:txBody>
      </p:sp>
      <p:sp>
        <p:nvSpPr>
          <p:cNvPr id="12" name="下矢印 11"/>
          <p:cNvSpPr/>
          <p:nvPr/>
        </p:nvSpPr>
        <p:spPr>
          <a:xfrm flipV="1">
            <a:off x="4705120" y="1622254"/>
            <a:ext cx="527920" cy="1134363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5014198" y="2866875"/>
            <a:ext cx="823592" cy="480706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74643" y="5614428"/>
            <a:ext cx="29642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Have we observed</a:t>
            </a:r>
          </a:p>
          <a:p>
            <a:r>
              <a:rPr lang="en-US" altLang="ja-JP" sz="2800" dirty="0" smtClean="0"/>
              <a:t>QCD </a:t>
            </a:r>
            <a:r>
              <a:rPr lang="en-US" altLang="ja-JP" sz="2800" dirty="0"/>
              <a:t>c</a:t>
            </a:r>
            <a:r>
              <a:rPr lang="en-US" altLang="ja-JP" sz="2800" dirty="0" smtClean="0"/>
              <a:t>ritical point?</a:t>
            </a:r>
            <a:endParaRPr kumimoji="1" lang="ja-JP" altLang="en-US" sz="2800" dirty="0" smtClean="0"/>
          </a:p>
        </p:txBody>
      </p:sp>
      <p:sp>
        <p:nvSpPr>
          <p:cNvPr id="15" name="下矢印 14"/>
          <p:cNvSpPr/>
          <p:nvPr/>
        </p:nvSpPr>
        <p:spPr>
          <a:xfrm rot="16200000">
            <a:off x="4853757" y="5775391"/>
            <a:ext cx="931869" cy="701222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87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5360820" y="1664898"/>
            <a:ext cx="3456635" cy="3260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Rapidity Window Dependence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00" y="1560062"/>
            <a:ext cx="4707867" cy="367932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02310" y="5514539"/>
            <a:ext cx="8213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en-US" altLang="ja-JP" sz="2400" dirty="0" smtClean="0">
                <a:latin typeface="+mj-lt"/>
                <a:ea typeface="ＭＳ Ｐゴシック"/>
              </a:rPr>
              <a:t>Non-Gaussian </a:t>
            </a:r>
            <a:r>
              <a:rPr lang="en-US" altLang="ja-JP" sz="2400" dirty="0" err="1" smtClean="0">
                <a:latin typeface="+mj-lt"/>
                <a:ea typeface="ＭＳ Ｐゴシック"/>
              </a:rPr>
              <a:t>Cumulants</a:t>
            </a:r>
            <a:r>
              <a:rPr lang="en-US" altLang="ja-JP" sz="2400" dirty="0" smtClean="0">
                <a:latin typeface="+mj-lt"/>
                <a:ea typeface="ＭＳ Ｐゴシック"/>
              </a:rPr>
              <a:t> have been observed as a function of rapidity window </a:t>
            </a:r>
            <a:r>
              <a:rPr lang="en-US" altLang="ja-JP" sz="2400" dirty="0" smtClean="0">
                <a:latin typeface="Symbol" panose="05050102010706020507" pitchFamily="18" charset="2"/>
                <a:ea typeface="ＭＳ Ｐゴシック"/>
              </a:rPr>
              <a:t>D</a:t>
            </a:r>
            <a:r>
              <a:rPr lang="en-US" altLang="ja-JP" sz="2400" dirty="0" smtClean="0">
                <a:latin typeface="+mj-lt"/>
                <a:ea typeface="ＭＳ Ｐゴシック"/>
              </a:rPr>
              <a:t>y.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en-US" altLang="ja-JP" sz="2400" dirty="0" smtClean="0">
                <a:latin typeface="+mj-lt"/>
                <a:ea typeface="ＭＳ Ｐゴシック"/>
              </a:rPr>
              <a:t>Some results have non-monotonic </a:t>
            </a:r>
            <a:r>
              <a:rPr lang="en-US" altLang="ja-JP" sz="2400" dirty="0" err="1" smtClean="0">
                <a:latin typeface="Symbol" panose="05050102010706020507" pitchFamily="18" charset="2"/>
                <a:ea typeface="ＭＳ Ｐゴシック"/>
              </a:rPr>
              <a:t>D</a:t>
            </a:r>
            <a:r>
              <a:rPr lang="en-US" altLang="ja-JP" sz="2400" dirty="0" err="1" smtClean="0">
                <a:latin typeface="+mj-lt"/>
                <a:ea typeface="ＭＳ Ｐゴシック"/>
              </a:rPr>
              <a:t>y</a:t>
            </a:r>
            <a:r>
              <a:rPr lang="en-US" altLang="ja-JP" sz="2400" dirty="0" smtClean="0">
                <a:latin typeface="+mj-lt"/>
                <a:ea typeface="ＭＳ Ｐゴシック"/>
              </a:rPr>
              <a:t> dependence.</a:t>
            </a:r>
            <a:endParaRPr lang="ja-JP" altLang="en-US" sz="2400" dirty="0">
              <a:latin typeface="+mj-lt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94133" y="1973465"/>
            <a:ext cx="2166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+mj-lt"/>
                <a:ea typeface="ＭＳ Ｐゴシック"/>
              </a:rPr>
              <a:t>STAR Collab. 2015</a:t>
            </a:r>
            <a:endParaRPr lang="ja-JP" altLang="en-US" b="1" dirty="0">
              <a:solidFill>
                <a:srgbClr val="FF0000"/>
              </a:solidFill>
              <a:latin typeface="+mj-lt"/>
              <a:ea typeface="ＭＳ Ｐゴシック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98" y="2128150"/>
            <a:ext cx="3456635" cy="2669441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47" y="2331605"/>
            <a:ext cx="80433" cy="166158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1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63" y="4409815"/>
            <a:ext cx="131233" cy="117475"/>
          </a:xfrm>
          <a:prstGeom prst="rect">
            <a:avLst/>
          </a:prstGeom>
        </p:spPr>
      </p:pic>
      <p:sp>
        <p:nvSpPr>
          <p:cNvPr id="16" name="二等辺三角形 15"/>
          <p:cNvSpPr/>
          <p:nvPr/>
        </p:nvSpPr>
        <p:spPr>
          <a:xfrm flipV="1">
            <a:off x="6290814" y="2128150"/>
            <a:ext cx="1550856" cy="2123934"/>
          </a:xfrm>
          <a:prstGeom prst="triangle">
            <a:avLst/>
          </a:prstGeom>
          <a:solidFill>
            <a:srgbClr val="4EA5D8">
              <a:alpha val="4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225&lt;/imageh&gt;&#10;  &lt;imagew&gt;318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40" y="1764312"/>
            <a:ext cx="336550" cy="238125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>
            <a:off x="6238852" y="2042181"/>
            <a:ext cx="161985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8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Diffusion of Non-Gaussian </a:t>
            </a:r>
            <a:r>
              <a:rPr kumimoji="1" lang="en-US" altLang="ja-JP" dirty="0" err="1" smtClean="0"/>
              <a:t>Fluc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84841" y="1390495"/>
            <a:ext cx="8951655" cy="3107794"/>
          </a:xfrm>
          <a:prstGeom prst="rect">
            <a:avLst/>
          </a:prstGeom>
          <a:gradFill flip="none" rotWithShape="1">
            <a:gsLst>
              <a:gs pos="35000">
                <a:srgbClr val="FFC000"/>
              </a:gs>
              <a:gs pos="0">
                <a:srgbClr val="FF0000"/>
              </a:gs>
              <a:gs pos="84000">
                <a:srgbClr val="F79646">
                  <a:lumMod val="4000"/>
                  <a:lumOff val="96000"/>
                </a:srgbClr>
              </a:gs>
              <a:gs pos="100000">
                <a:srgbClr val="F79646">
                  <a:lumMod val="4000"/>
                  <a:lumOff val="96000"/>
                </a:srgbClr>
              </a:gs>
            </a:gsLst>
            <a:lin ang="0" scaled="1"/>
            <a:tileRect/>
          </a:gradFill>
          <a:ln w="19050" cap="flat" cmpd="sng" algn="ctr">
            <a:noFill/>
            <a:prstDash val="solid"/>
          </a:ln>
          <a:effectLst>
            <a:softEdge rad="5080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" name="円/楕円 205"/>
          <p:cNvSpPr/>
          <p:nvPr/>
        </p:nvSpPr>
        <p:spPr>
          <a:xfrm>
            <a:off x="4524849" y="184304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" name="円/楕円 206"/>
          <p:cNvSpPr/>
          <p:nvPr/>
        </p:nvSpPr>
        <p:spPr>
          <a:xfrm>
            <a:off x="2800150" y="33990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" name="円/楕円 207"/>
          <p:cNvSpPr/>
          <p:nvPr/>
        </p:nvSpPr>
        <p:spPr>
          <a:xfrm>
            <a:off x="878432" y="289425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" name="円/楕円 208"/>
          <p:cNvSpPr/>
          <p:nvPr/>
        </p:nvSpPr>
        <p:spPr>
          <a:xfrm>
            <a:off x="1029003" y="341818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" name="円/楕円 209"/>
          <p:cNvSpPr/>
          <p:nvPr/>
        </p:nvSpPr>
        <p:spPr>
          <a:xfrm>
            <a:off x="853162" y="222621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" name="円/楕円 210"/>
          <p:cNvSpPr/>
          <p:nvPr/>
        </p:nvSpPr>
        <p:spPr>
          <a:xfrm>
            <a:off x="2335514" y="272899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4" name="円/楕円 211"/>
          <p:cNvSpPr/>
          <p:nvPr/>
        </p:nvSpPr>
        <p:spPr>
          <a:xfrm>
            <a:off x="1486426" y="395866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5" name="円/楕円 212"/>
          <p:cNvSpPr/>
          <p:nvPr/>
        </p:nvSpPr>
        <p:spPr>
          <a:xfrm>
            <a:off x="2335514" y="377822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" name="円/楕円 213"/>
          <p:cNvSpPr/>
          <p:nvPr/>
        </p:nvSpPr>
        <p:spPr>
          <a:xfrm>
            <a:off x="1861268" y="312096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" name="円/楕円 214"/>
          <p:cNvSpPr/>
          <p:nvPr/>
        </p:nvSpPr>
        <p:spPr>
          <a:xfrm>
            <a:off x="3646666" y="363420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8" name="円/楕円 215"/>
          <p:cNvSpPr/>
          <p:nvPr/>
        </p:nvSpPr>
        <p:spPr>
          <a:xfrm>
            <a:off x="1431888" y="297696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9" name="円/楕円 216"/>
          <p:cNvSpPr/>
          <p:nvPr/>
        </p:nvSpPr>
        <p:spPr>
          <a:xfrm>
            <a:off x="3173130" y="39636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0" name="円/楕円 217"/>
          <p:cNvSpPr/>
          <p:nvPr/>
        </p:nvSpPr>
        <p:spPr>
          <a:xfrm>
            <a:off x="6386649" y="153449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1" name="円/楕円 218"/>
          <p:cNvSpPr/>
          <p:nvPr/>
        </p:nvSpPr>
        <p:spPr>
          <a:xfrm>
            <a:off x="1521301" y="225629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2" name="円/楕円 219"/>
          <p:cNvSpPr/>
          <p:nvPr/>
        </p:nvSpPr>
        <p:spPr>
          <a:xfrm>
            <a:off x="4365139" y="153640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3" name="円/楕円 220"/>
          <p:cNvSpPr/>
          <p:nvPr/>
        </p:nvSpPr>
        <p:spPr>
          <a:xfrm>
            <a:off x="1011395" y="41498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4" name="円/楕円 221"/>
          <p:cNvSpPr/>
          <p:nvPr/>
        </p:nvSpPr>
        <p:spPr>
          <a:xfrm>
            <a:off x="5004048" y="305812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5" name="円/楕円 222"/>
          <p:cNvSpPr/>
          <p:nvPr/>
        </p:nvSpPr>
        <p:spPr>
          <a:xfrm>
            <a:off x="4788024" y="197800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6" name="円/楕円 223"/>
          <p:cNvSpPr/>
          <p:nvPr/>
        </p:nvSpPr>
        <p:spPr>
          <a:xfrm>
            <a:off x="4856001" y="160840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7" name="円/楕円 224"/>
          <p:cNvSpPr/>
          <p:nvPr/>
        </p:nvSpPr>
        <p:spPr>
          <a:xfrm>
            <a:off x="5529356" y="247168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8" name="円/楕円 225"/>
          <p:cNvSpPr/>
          <p:nvPr/>
        </p:nvSpPr>
        <p:spPr>
          <a:xfrm>
            <a:off x="5457071" y="16271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29" name="円/楕円 226"/>
          <p:cNvSpPr/>
          <p:nvPr/>
        </p:nvSpPr>
        <p:spPr>
          <a:xfrm>
            <a:off x="5385071" y="417509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0" name="円/楕円 227"/>
          <p:cNvSpPr/>
          <p:nvPr/>
        </p:nvSpPr>
        <p:spPr>
          <a:xfrm>
            <a:off x="6454962" y="423088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1" name="円/楕円 228"/>
          <p:cNvSpPr/>
          <p:nvPr/>
        </p:nvSpPr>
        <p:spPr>
          <a:xfrm>
            <a:off x="4928001" y="254954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229"/>
          <p:cNvSpPr/>
          <p:nvPr/>
        </p:nvSpPr>
        <p:spPr>
          <a:xfrm>
            <a:off x="6094922" y="257240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230"/>
          <p:cNvSpPr/>
          <p:nvPr/>
        </p:nvSpPr>
        <p:spPr>
          <a:xfrm>
            <a:off x="2422514" y="161798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231"/>
          <p:cNvSpPr/>
          <p:nvPr/>
        </p:nvSpPr>
        <p:spPr>
          <a:xfrm>
            <a:off x="5746356" y="32313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232"/>
          <p:cNvSpPr/>
          <p:nvPr/>
        </p:nvSpPr>
        <p:spPr>
          <a:xfrm>
            <a:off x="3284332" y="232672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233"/>
          <p:cNvSpPr/>
          <p:nvPr/>
        </p:nvSpPr>
        <p:spPr>
          <a:xfrm>
            <a:off x="1633785" y="15467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234"/>
          <p:cNvSpPr/>
          <p:nvPr/>
        </p:nvSpPr>
        <p:spPr>
          <a:xfrm>
            <a:off x="3459289" y="154835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235"/>
          <p:cNvSpPr/>
          <p:nvPr/>
        </p:nvSpPr>
        <p:spPr>
          <a:xfrm>
            <a:off x="2166827" y="154597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236"/>
          <p:cNvSpPr/>
          <p:nvPr/>
        </p:nvSpPr>
        <p:spPr>
          <a:xfrm>
            <a:off x="2154440" y="250920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237"/>
          <p:cNvSpPr/>
          <p:nvPr/>
        </p:nvSpPr>
        <p:spPr>
          <a:xfrm>
            <a:off x="1794890" y="197802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238"/>
          <p:cNvSpPr/>
          <p:nvPr/>
        </p:nvSpPr>
        <p:spPr>
          <a:xfrm>
            <a:off x="2237451" y="188601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239"/>
          <p:cNvSpPr/>
          <p:nvPr/>
        </p:nvSpPr>
        <p:spPr>
          <a:xfrm>
            <a:off x="3155913" y="277009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240"/>
          <p:cNvSpPr/>
          <p:nvPr/>
        </p:nvSpPr>
        <p:spPr>
          <a:xfrm>
            <a:off x="2565085" y="324101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241"/>
          <p:cNvSpPr/>
          <p:nvPr/>
        </p:nvSpPr>
        <p:spPr>
          <a:xfrm>
            <a:off x="4078714" y="269808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242"/>
          <p:cNvSpPr/>
          <p:nvPr/>
        </p:nvSpPr>
        <p:spPr>
          <a:xfrm>
            <a:off x="4300160" y="348087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243"/>
          <p:cNvSpPr/>
          <p:nvPr/>
        </p:nvSpPr>
        <p:spPr>
          <a:xfrm>
            <a:off x="4453936" y="316901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244"/>
          <p:cNvSpPr/>
          <p:nvPr/>
        </p:nvSpPr>
        <p:spPr>
          <a:xfrm>
            <a:off x="4854459" y="343705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245"/>
          <p:cNvSpPr/>
          <p:nvPr/>
        </p:nvSpPr>
        <p:spPr>
          <a:xfrm>
            <a:off x="3958883" y="17601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246"/>
          <p:cNvSpPr/>
          <p:nvPr/>
        </p:nvSpPr>
        <p:spPr>
          <a:xfrm>
            <a:off x="3146117" y="17517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247"/>
          <p:cNvSpPr/>
          <p:nvPr/>
        </p:nvSpPr>
        <p:spPr>
          <a:xfrm>
            <a:off x="3896304" y="147396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248"/>
          <p:cNvSpPr/>
          <p:nvPr/>
        </p:nvSpPr>
        <p:spPr>
          <a:xfrm>
            <a:off x="4079682" y="201898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249"/>
          <p:cNvSpPr/>
          <p:nvPr/>
        </p:nvSpPr>
        <p:spPr>
          <a:xfrm>
            <a:off x="3408639" y="194698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250"/>
          <p:cNvSpPr/>
          <p:nvPr/>
        </p:nvSpPr>
        <p:spPr>
          <a:xfrm>
            <a:off x="3749783" y="209098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251"/>
          <p:cNvSpPr/>
          <p:nvPr/>
        </p:nvSpPr>
        <p:spPr>
          <a:xfrm>
            <a:off x="3548890" y="291411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252"/>
          <p:cNvSpPr/>
          <p:nvPr/>
        </p:nvSpPr>
        <p:spPr>
          <a:xfrm>
            <a:off x="3534372" y="39636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253"/>
          <p:cNvSpPr/>
          <p:nvPr/>
        </p:nvSpPr>
        <p:spPr>
          <a:xfrm>
            <a:off x="4544542" y="372928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254"/>
          <p:cNvSpPr/>
          <p:nvPr/>
        </p:nvSpPr>
        <p:spPr>
          <a:xfrm>
            <a:off x="4654778" y="41528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255"/>
          <p:cNvSpPr/>
          <p:nvPr/>
        </p:nvSpPr>
        <p:spPr>
          <a:xfrm>
            <a:off x="3796894" y="415888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256"/>
          <p:cNvSpPr/>
          <p:nvPr/>
        </p:nvSpPr>
        <p:spPr>
          <a:xfrm>
            <a:off x="4138038" y="430288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257"/>
          <p:cNvSpPr/>
          <p:nvPr/>
        </p:nvSpPr>
        <p:spPr>
          <a:xfrm>
            <a:off x="5000001" y="424457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258"/>
          <p:cNvSpPr/>
          <p:nvPr/>
        </p:nvSpPr>
        <p:spPr>
          <a:xfrm>
            <a:off x="1861268" y="254900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259"/>
          <p:cNvSpPr/>
          <p:nvPr/>
        </p:nvSpPr>
        <p:spPr>
          <a:xfrm>
            <a:off x="2459350" y="417652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260"/>
          <p:cNvSpPr/>
          <p:nvPr/>
        </p:nvSpPr>
        <p:spPr>
          <a:xfrm>
            <a:off x="3218117" y="3460787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261"/>
          <p:cNvSpPr/>
          <p:nvPr/>
        </p:nvSpPr>
        <p:spPr>
          <a:xfrm>
            <a:off x="1853994" y="356994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5" name="円/楕円 262"/>
          <p:cNvSpPr/>
          <p:nvPr/>
        </p:nvSpPr>
        <p:spPr>
          <a:xfrm>
            <a:off x="2813161" y="183400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6" name="円/楕円 263"/>
          <p:cNvSpPr/>
          <p:nvPr/>
        </p:nvSpPr>
        <p:spPr>
          <a:xfrm>
            <a:off x="1918474" y="399806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7" name="円/楕円 264"/>
          <p:cNvSpPr/>
          <p:nvPr/>
        </p:nvSpPr>
        <p:spPr>
          <a:xfrm>
            <a:off x="1012839" y="385616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8" name="円/楕円 265"/>
          <p:cNvSpPr/>
          <p:nvPr/>
        </p:nvSpPr>
        <p:spPr>
          <a:xfrm>
            <a:off x="1691696" y="41168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69" name="円/楕円 266"/>
          <p:cNvSpPr/>
          <p:nvPr/>
        </p:nvSpPr>
        <p:spPr>
          <a:xfrm>
            <a:off x="1948043" y="425691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0" name="円/楕円 267"/>
          <p:cNvSpPr/>
          <p:nvPr/>
        </p:nvSpPr>
        <p:spPr>
          <a:xfrm>
            <a:off x="3579736" y="248206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1" name="円/楕円 268"/>
          <p:cNvSpPr/>
          <p:nvPr/>
        </p:nvSpPr>
        <p:spPr>
          <a:xfrm>
            <a:off x="1547664" y="428226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2" name="円/楕円 269"/>
          <p:cNvSpPr/>
          <p:nvPr/>
        </p:nvSpPr>
        <p:spPr>
          <a:xfrm>
            <a:off x="2200791" y="423517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3" name="円/楕円 270"/>
          <p:cNvSpPr/>
          <p:nvPr/>
        </p:nvSpPr>
        <p:spPr>
          <a:xfrm>
            <a:off x="3961558" y="340887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4" name="円/楕円 271"/>
          <p:cNvSpPr/>
          <p:nvPr/>
        </p:nvSpPr>
        <p:spPr>
          <a:xfrm>
            <a:off x="2566546" y="248206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5" name="円/楕円 272"/>
          <p:cNvSpPr/>
          <p:nvPr/>
        </p:nvSpPr>
        <p:spPr>
          <a:xfrm>
            <a:off x="2885161" y="313015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6" name="円/楕円 273"/>
          <p:cNvSpPr/>
          <p:nvPr/>
        </p:nvSpPr>
        <p:spPr>
          <a:xfrm>
            <a:off x="2009946" y="290912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7" name="円/楕円 274"/>
          <p:cNvSpPr/>
          <p:nvPr/>
        </p:nvSpPr>
        <p:spPr>
          <a:xfrm>
            <a:off x="2351090" y="305312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8" name="円/楕円 275"/>
          <p:cNvSpPr/>
          <p:nvPr/>
        </p:nvSpPr>
        <p:spPr>
          <a:xfrm>
            <a:off x="1029976" y="203604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79" name="円/楕円 276"/>
          <p:cNvSpPr/>
          <p:nvPr/>
        </p:nvSpPr>
        <p:spPr>
          <a:xfrm>
            <a:off x="2207118" y="350959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0" name="円/楕円 277"/>
          <p:cNvSpPr/>
          <p:nvPr/>
        </p:nvSpPr>
        <p:spPr>
          <a:xfrm>
            <a:off x="3029161" y="423435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1" name="円/楕円 278"/>
          <p:cNvSpPr/>
          <p:nvPr/>
        </p:nvSpPr>
        <p:spPr>
          <a:xfrm>
            <a:off x="1138037" y="266285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2" name="円/楕円 279"/>
          <p:cNvSpPr/>
          <p:nvPr/>
        </p:nvSpPr>
        <p:spPr>
          <a:xfrm>
            <a:off x="1431888" y="2064031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3" name="円/楕円 280"/>
          <p:cNvSpPr/>
          <p:nvPr/>
        </p:nvSpPr>
        <p:spPr>
          <a:xfrm>
            <a:off x="2697202" y="425435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4" name="円/楕円 281"/>
          <p:cNvSpPr/>
          <p:nvPr/>
        </p:nvSpPr>
        <p:spPr>
          <a:xfrm>
            <a:off x="1170172" y="146260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5" name="円/楕円 282"/>
          <p:cNvSpPr/>
          <p:nvPr/>
        </p:nvSpPr>
        <p:spPr>
          <a:xfrm>
            <a:off x="3210392" y="320025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6" name="円/楕円 283"/>
          <p:cNvSpPr/>
          <p:nvPr/>
        </p:nvSpPr>
        <p:spPr>
          <a:xfrm>
            <a:off x="827584" y="147396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7" name="円/楕円 284"/>
          <p:cNvSpPr/>
          <p:nvPr/>
        </p:nvSpPr>
        <p:spPr>
          <a:xfrm>
            <a:off x="1290971" y="168999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8" name="円/楕円 285"/>
          <p:cNvSpPr/>
          <p:nvPr/>
        </p:nvSpPr>
        <p:spPr>
          <a:xfrm>
            <a:off x="1739117" y="284334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89" name="円/楕円 286"/>
          <p:cNvSpPr/>
          <p:nvPr/>
        </p:nvSpPr>
        <p:spPr>
          <a:xfrm>
            <a:off x="961072" y="170135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0" name="円/楕円 287"/>
          <p:cNvSpPr/>
          <p:nvPr/>
        </p:nvSpPr>
        <p:spPr>
          <a:xfrm>
            <a:off x="1558434" y="327416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1" name="円/楕円 288"/>
          <p:cNvSpPr/>
          <p:nvPr/>
        </p:nvSpPr>
        <p:spPr>
          <a:xfrm>
            <a:off x="2828651" y="367592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2" name="円/楕円 289"/>
          <p:cNvSpPr/>
          <p:nvPr/>
        </p:nvSpPr>
        <p:spPr>
          <a:xfrm>
            <a:off x="639284" y="341816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3" name="円/楕円 290"/>
          <p:cNvSpPr/>
          <p:nvPr/>
        </p:nvSpPr>
        <p:spPr>
          <a:xfrm>
            <a:off x="2782570" y="262154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4" name="円/楕円 291"/>
          <p:cNvSpPr/>
          <p:nvPr/>
        </p:nvSpPr>
        <p:spPr>
          <a:xfrm>
            <a:off x="2479514" y="212203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5" name="円/楕円 292"/>
          <p:cNvSpPr/>
          <p:nvPr/>
        </p:nvSpPr>
        <p:spPr>
          <a:xfrm>
            <a:off x="709908" y="384134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6" name="円/楕円 293"/>
          <p:cNvSpPr/>
          <p:nvPr/>
        </p:nvSpPr>
        <p:spPr>
          <a:xfrm>
            <a:off x="1494932" y="362562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7" name="円/楕円 294"/>
          <p:cNvSpPr/>
          <p:nvPr/>
        </p:nvSpPr>
        <p:spPr>
          <a:xfrm>
            <a:off x="885976" y="251885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8" name="円/楕円 295"/>
          <p:cNvSpPr/>
          <p:nvPr/>
        </p:nvSpPr>
        <p:spPr>
          <a:xfrm>
            <a:off x="1146971" y="236676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99" name="円/楕円 296"/>
          <p:cNvSpPr/>
          <p:nvPr/>
        </p:nvSpPr>
        <p:spPr>
          <a:xfrm>
            <a:off x="840460" y="316309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0" name="円/楕円 297"/>
          <p:cNvSpPr/>
          <p:nvPr/>
        </p:nvSpPr>
        <p:spPr>
          <a:xfrm>
            <a:off x="1187159" y="297527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1" name="円/楕円 298"/>
          <p:cNvSpPr/>
          <p:nvPr/>
        </p:nvSpPr>
        <p:spPr>
          <a:xfrm>
            <a:off x="1269561" y="3241812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2" name="円/楕円 299"/>
          <p:cNvSpPr/>
          <p:nvPr/>
        </p:nvSpPr>
        <p:spPr>
          <a:xfrm>
            <a:off x="1250487" y="4260839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3" name="円/楕円 300"/>
          <p:cNvSpPr/>
          <p:nvPr/>
        </p:nvSpPr>
        <p:spPr>
          <a:xfrm>
            <a:off x="2160238" y="211229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4" name="円/楕円 301"/>
          <p:cNvSpPr/>
          <p:nvPr/>
        </p:nvSpPr>
        <p:spPr>
          <a:xfrm>
            <a:off x="3029130" y="207774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5" name="円/楕円 302"/>
          <p:cNvSpPr/>
          <p:nvPr/>
        </p:nvSpPr>
        <p:spPr>
          <a:xfrm>
            <a:off x="454292" y="2215818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6" name="円/楕円 303"/>
          <p:cNvSpPr/>
          <p:nvPr/>
        </p:nvSpPr>
        <p:spPr>
          <a:xfrm>
            <a:off x="1883199" y="1680405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7" name="円/楕円 304"/>
          <p:cNvSpPr/>
          <p:nvPr/>
        </p:nvSpPr>
        <p:spPr>
          <a:xfrm>
            <a:off x="1566932" y="179753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8" name="円/楕円 305"/>
          <p:cNvSpPr/>
          <p:nvPr/>
        </p:nvSpPr>
        <p:spPr>
          <a:xfrm>
            <a:off x="3664864" y="31774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09" name="円/楕円 306"/>
          <p:cNvSpPr/>
          <p:nvPr/>
        </p:nvSpPr>
        <p:spPr>
          <a:xfrm>
            <a:off x="5878922" y="160213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0" name="円/楕円 307"/>
          <p:cNvSpPr/>
          <p:nvPr/>
        </p:nvSpPr>
        <p:spPr>
          <a:xfrm>
            <a:off x="3408639" y="422483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1" name="円/楕円 308"/>
          <p:cNvSpPr/>
          <p:nvPr/>
        </p:nvSpPr>
        <p:spPr>
          <a:xfrm>
            <a:off x="2699816" y="147397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2" name="円/楕円 309"/>
          <p:cNvSpPr/>
          <p:nvPr/>
        </p:nvSpPr>
        <p:spPr>
          <a:xfrm>
            <a:off x="1539413" y="253386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3" name="円/楕円 310"/>
          <p:cNvSpPr/>
          <p:nvPr/>
        </p:nvSpPr>
        <p:spPr>
          <a:xfrm>
            <a:off x="262274" y="334616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4" name="円/楕円 311"/>
          <p:cNvSpPr/>
          <p:nvPr/>
        </p:nvSpPr>
        <p:spPr>
          <a:xfrm>
            <a:off x="531994" y="324934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5" name="円/楕円 312"/>
          <p:cNvSpPr/>
          <p:nvPr/>
        </p:nvSpPr>
        <p:spPr>
          <a:xfrm>
            <a:off x="370672" y="254097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6" name="円/楕円 313"/>
          <p:cNvSpPr/>
          <p:nvPr/>
        </p:nvSpPr>
        <p:spPr>
          <a:xfrm>
            <a:off x="441912" y="406067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7" name="円/楕円 314"/>
          <p:cNvSpPr/>
          <p:nvPr/>
        </p:nvSpPr>
        <p:spPr>
          <a:xfrm>
            <a:off x="169365" y="427757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8" name="円/楕円 315"/>
          <p:cNvSpPr/>
          <p:nvPr/>
        </p:nvSpPr>
        <p:spPr>
          <a:xfrm>
            <a:off x="423994" y="352980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19" name="円/楕円 316"/>
          <p:cNvSpPr/>
          <p:nvPr/>
        </p:nvSpPr>
        <p:spPr>
          <a:xfrm>
            <a:off x="503560" y="150996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0" name="円/楕円 317"/>
          <p:cNvSpPr/>
          <p:nvPr/>
        </p:nvSpPr>
        <p:spPr>
          <a:xfrm>
            <a:off x="388131" y="174792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1" name="円/楕円 318"/>
          <p:cNvSpPr/>
          <p:nvPr/>
        </p:nvSpPr>
        <p:spPr>
          <a:xfrm>
            <a:off x="346791" y="192251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2" name="円/楕円 319"/>
          <p:cNvSpPr/>
          <p:nvPr/>
        </p:nvSpPr>
        <p:spPr>
          <a:xfrm>
            <a:off x="389903" y="277468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3" name="円/楕円 320"/>
          <p:cNvSpPr/>
          <p:nvPr/>
        </p:nvSpPr>
        <p:spPr>
          <a:xfrm>
            <a:off x="585257" y="260527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4" name="円/楕円 321"/>
          <p:cNvSpPr/>
          <p:nvPr/>
        </p:nvSpPr>
        <p:spPr>
          <a:xfrm>
            <a:off x="223365" y="396640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5" name="円/楕円 322"/>
          <p:cNvSpPr/>
          <p:nvPr/>
        </p:nvSpPr>
        <p:spPr>
          <a:xfrm>
            <a:off x="590020" y="306013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6" name="円/楕円 323"/>
          <p:cNvSpPr/>
          <p:nvPr/>
        </p:nvSpPr>
        <p:spPr>
          <a:xfrm>
            <a:off x="804460" y="36759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7" name="円/楕円 324"/>
          <p:cNvSpPr/>
          <p:nvPr/>
        </p:nvSpPr>
        <p:spPr>
          <a:xfrm>
            <a:off x="182924" y="273440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8" name="円/楕円 325"/>
          <p:cNvSpPr/>
          <p:nvPr/>
        </p:nvSpPr>
        <p:spPr>
          <a:xfrm>
            <a:off x="517621" y="428176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29" name="円/楕円 326"/>
          <p:cNvSpPr/>
          <p:nvPr/>
        </p:nvSpPr>
        <p:spPr>
          <a:xfrm>
            <a:off x="694322" y="280611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0" name="円/楕円 327"/>
          <p:cNvSpPr/>
          <p:nvPr/>
        </p:nvSpPr>
        <p:spPr>
          <a:xfrm>
            <a:off x="655908" y="239872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1" name="円/楕円 328"/>
          <p:cNvSpPr/>
          <p:nvPr/>
        </p:nvSpPr>
        <p:spPr>
          <a:xfrm>
            <a:off x="262274" y="181201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2" name="円/楕円 329"/>
          <p:cNvSpPr/>
          <p:nvPr/>
        </p:nvSpPr>
        <p:spPr>
          <a:xfrm>
            <a:off x="218479" y="308496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3" name="円/楕円 330"/>
          <p:cNvSpPr/>
          <p:nvPr/>
        </p:nvSpPr>
        <p:spPr>
          <a:xfrm>
            <a:off x="578225" y="202524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4" name="円/楕円 331"/>
          <p:cNvSpPr/>
          <p:nvPr/>
        </p:nvSpPr>
        <p:spPr>
          <a:xfrm>
            <a:off x="744247" y="414052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5" name="円/楕円 332"/>
          <p:cNvSpPr/>
          <p:nvPr/>
        </p:nvSpPr>
        <p:spPr>
          <a:xfrm>
            <a:off x="226282" y="356218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36" name="円/楕円 333"/>
          <p:cNvSpPr/>
          <p:nvPr/>
        </p:nvSpPr>
        <p:spPr>
          <a:xfrm>
            <a:off x="358994" y="300253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grpSp>
        <p:nvGrpSpPr>
          <p:cNvPr id="137" name="グループ化 136"/>
          <p:cNvGrpSpPr/>
          <p:nvPr/>
        </p:nvGrpSpPr>
        <p:grpSpPr>
          <a:xfrm>
            <a:off x="1055775" y="3713940"/>
            <a:ext cx="7415411" cy="461153"/>
            <a:chOff x="973013" y="3436739"/>
            <a:chExt cx="7415411" cy="461153"/>
          </a:xfrm>
        </p:grpSpPr>
        <p:cxnSp>
          <p:nvCxnSpPr>
            <p:cNvPr id="138" name="直線コネクタ 137"/>
            <p:cNvCxnSpPr/>
            <p:nvPr/>
          </p:nvCxnSpPr>
          <p:spPr>
            <a:xfrm flipV="1">
              <a:off x="2482323" y="3717032"/>
              <a:ext cx="161203" cy="160345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39" name="直線コネクタ 138"/>
            <p:cNvCxnSpPr/>
            <p:nvPr/>
          </p:nvCxnSpPr>
          <p:spPr>
            <a:xfrm flipV="1">
              <a:off x="4626260" y="3709492"/>
              <a:ext cx="375992" cy="147972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0" name="直線コネクタ 139"/>
            <p:cNvCxnSpPr/>
            <p:nvPr/>
          </p:nvCxnSpPr>
          <p:spPr>
            <a:xfrm>
              <a:off x="3620998" y="3458605"/>
              <a:ext cx="218974" cy="130956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1" name="直線コネクタ 140"/>
            <p:cNvCxnSpPr/>
            <p:nvPr/>
          </p:nvCxnSpPr>
          <p:spPr>
            <a:xfrm flipV="1">
              <a:off x="1438612" y="3521092"/>
              <a:ext cx="298591" cy="136939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2" name="直線コネクタ 141"/>
            <p:cNvCxnSpPr/>
            <p:nvPr/>
          </p:nvCxnSpPr>
          <p:spPr>
            <a:xfrm>
              <a:off x="973013" y="3436739"/>
              <a:ext cx="483638" cy="211977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3" name="直線コネクタ 142"/>
            <p:cNvCxnSpPr/>
            <p:nvPr/>
          </p:nvCxnSpPr>
          <p:spPr>
            <a:xfrm>
              <a:off x="1716840" y="3521092"/>
              <a:ext cx="766928" cy="376800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4" name="直線コネクタ 143"/>
            <p:cNvCxnSpPr/>
            <p:nvPr/>
          </p:nvCxnSpPr>
          <p:spPr>
            <a:xfrm flipV="1">
              <a:off x="4968596" y="3521092"/>
              <a:ext cx="3419828" cy="201868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tailEnd type="arrow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5" name="直線コネクタ 144"/>
            <p:cNvCxnSpPr/>
            <p:nvPr/>
          </p:nvCxnSpPr>
          <p:spPr>
            <a:xfrm flipV="1">
              <a:off x="2643526" y="3458605"/>
              <a:ext cx="977472" cy="250887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6" name="直線コネクタ 145"/>
            <p:cNvCxnSpPr/>
            <p:nvPr/>
          </p:nvCxnSpPr>
          <p:spPr>
            <a:xfrm flipH="1" flipV="1">
              <a:off x="3839972" y="3589561"/>
              <a:ext cx="804036" cy="266796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</p:grpSp>
      <p:grpSp>
        <p:nvGrpSpPr>
          <p:cNvPr id="147" name="グループ化 146"/>
          <p:cNvGrpSpPr/>
          <p:nvPr/>
        </p:nvGrpSpPr>
        <p:grpSpPr>
          <a:xfrm>
            <a:off x="1064175" y="2812429"/>
            <a:ext cx="7407011" cy="887800"/>
            <a:chOff x="981413" y="2535228"/>
            <a:chExt cx="7407011" cy="887800"/>
          </a:xfrm>
        </p:grpSpPr>
        <p:cxnSp>
          <p:nvCxnSpPr>
            <p:cNvPr id="148" name="直線コネクタ 147"/>
            <p:cNvCxnSpPr/>
            <p:nvPr/>
          </p:nvCxnSpPr>
          <p:spPr>
            <a:xfrm flipV="1">
              <a:off x="2482323" y="2733864"/>
              <a:ext cx="161203" cy="230748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49" name="直線コネクタ 148"/>
            <p:cNvCxnSpPr/>
            <p:nvPr/>
          </p:nvCxnSpPr>
          <p:spPr>
            <a:xfrm flipV="1">
              <a:off x="4045549" y="2535228"/>
              <a:ext cx="297779" cy="75817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0" name="直線コネクタ 149"/>
            <p:cNvCxnSpPr/>
            <p:nvPr/>
          </p:nvCxnSpPr>
          <p:spPr>
            <a:xfrm flipV="1">
              <a:off x="4932056" y="2564888"/>
              <a:ext cx="230072" cy="214445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1" name="直線コネクタ 150"/>
            <p:cNvCxnSpPr/>
            <p:nvPr/>
          </p:nvCxnSpPr>
          <p:spPr>
            <a:xfrm flipV="1">
              <a:off x="981413" y="2964611"/>
              <a:ext cx="1545579" cy="458417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C00000">
                      <a:lumMod val="90000"/>
                      <a:lumOff val="10000"/>
                    </a:srgbClr>
                  </a:gs>
                  <a:gs pos="100000">
                    <a:srgbClr val="C0000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2" name="直線コネクタ 151"/>
            <p:cNvCxnSpPr/>
            <p:nvPr/>
          </p:nvCxnSpPr>
          <p:spPr>
            <a:xfrm flipV="1">
              <a:off x="3640974" y="2600909"/>
              <a:ext cx="404575" cy="298269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3" name="直線コネクタ 152"/>
            <p:cNvCxnSpPr/>
            <p:nvPr/>
          </p:nvCxnSpPr>
          <p:spPr>
            <a:xfrm>
              <a:off x="5162128" y="2564888"/>
              <a:ext cx="3226296" cy="268445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  <a:tailEnd type="arrow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4" name="直線コネクタ 153"/>
            <p:cNvCxnSpPr/>
            <p:nvPr/>
          </p:nvCxnSpPr>
          <p:spPr>
            <a:xfrm>
              <a:off x="2643526" y="2733864"/>
              <a:ext cx="977472" cy="186059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5" name="直線コネクタ 154"/>
            <p:cNvCxnSpPr/>
            <p:nvPr/>
          </p:nvCxnSpPr>
          <p:spPr>
            <a:xfrm>
              <a:off x="4332024" y="2535228"/>
              <a:ext cx="583673" cy="244105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</p:grpSp>
      <p:grpSp>
        <p:nvGrpSpPr>
          <p:cNvPr id="156" name="グループ化 155"/>
          <p:cNvGrpSpPr/>
          <p:nvPr/>
        </p:nvGrpSpPr>
        <p:grpSpPr>
          <a:xfrm>
            <a:off x="466994" y="1735043"/>
            <a:ext cx="8004192" cy="819030"/>
            <a:chOff x="384232" y="1457842"/>
            <a:chExt cx="8004192" cy="819030"/>
          </a:xfrm>
        </p:grpSpPr>
        <p:cxnSp>
          <p:nvCxnSpPr>
            <p:cNvPr id="157" name="直線コネクタ 156"/>
            <p:cNvCxnSpPr/>
            <p:nvPr/>
          </p:nvCxnSpPr>
          <p:spPr>
            <a:xfrm flipV="1">
              <a:off x="928633" y="1588814"/>
              <a:ext cx="216600" cy="184003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8" name="直線コネクタ 157"/>
            <p:cNvCxnSpPr/>
            <p:nvPr/>
          </p:nvCxnSpPr>
          <p:spPr>
            <a:xfrm>
              <a:off x="1695023" y="1825485"/>
              <a:ext cx="298591" cy="260515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59" name="直線コネクタ 158"/>
            <p:cNvCxnSpPr/>
            <p:nvPr/>
          </p:nvCxnSpPr>
          <p:spPr>
            <a:xfrm flipV="1">
              <a:off x="2526992" y="2116825"/>
              <a:ext cx="307276" cy="106115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0" name="直線コネクタ 159"/>
            <p:cNvCxnSpPr/>
            <p:nvPr/>
          </p:nvCxnSpPr>
          <p:spPr>
            <a:xfrm flipV="1">
              <a:off x="3501690" y="2044817"/>
              <a:ext cx="225986" cy="221668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1" name="直線コネクタ 160"/>
            <p:cNvCxnSpPr/>
            <p:nvPr/>
          </p:nvCxnSpPr>
          <p:spPr>
            <a:xfrm>
              <a:off x="4773239" y="1862832"/>
              <a:ext cx="308032" cy="92910"/>
            </a:xfrm>
            <a:prstGeom prst="line">
              <a:avLst/>
            </a:prstGeom>
            <a:noFill/>
            <a:ln w="101600" cap="flat" cmpd="tri" algn="ctr">
              <a:solidFill>
                <a:srgbClr val="0066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2" name="直線コネクタ 161"/>
            <p:cNvCxnSpPr/>
            <p:nvPr/>
          </p:nvCxnSpPr>
          <p:spPr>
            <a:xfrm>
              <a:off x="384232" y="1628800"/>
              <a:ext cx="597181" cy="144016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3" name="直線コネクタ 162"/>
            <p:cNvCxnSpPr/>
            <p:nvPr/>
          </p:nvCxnSpPr>
          <p:spPr>
            <a:xfrm>
              <a:off x="1959407" y="2086000"/>
              <a:ext cx="597181" cy="144016"/>
            </a:xfrm>
            <a:prstGeom prst="lin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4" name="直線コネクタ 163"/>
            <p:cNvCxnSpPr/>
            <p:nvPr/>
          </p:nvCxnSpPr>
          <p:spPr>
            <a:xfrm>
              <a:off x="1140022" y="1588814"/>
              <a:ext cx="597181" cy="264394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5" name="直線コネクタ 164"/>
            <p:cNvCxnSpPr/>
            <p:nvPr/>
          </p:nvCxnSpPr>
          <p:spPr>
            <a:xfrm>
              <a:off x="2834268" y="2116833"/>
              <a:ext cx="662706" cy="160039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6" name="直線コネクタ 165"/>
            <p:cNvCxnSpPr/>
            <p:nvPr/>
          </p:nvCxnSpPr>
          <p:spPr>
            <a:xfrm flipV="1">
              <a:off x="3680561" y="1853208"/>
              <a:ext cx="1091136" cy="191611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  <p:cxnSp>
          <p:nvCxnSpPr>
            <p:cNvPr id="167" name="直線コネクタ 166"/>
            <p:cNvCxnSpPr/>
            <p:nvPr/>
          </p:nvCxnSpPr>
          <p:spPr>
            <a:xfrm flipV="1">
              <a:off x="5076056" y="1457842"/>
              <a:ext cx="3312368" cy="512990"/>
            </a:xfrm>
            <a:prstGeom prst="line">
              <a:avLst/>
            </a:prstGeom>
            <a:noFill/>
            <a:ln w="57150" cap="flat" cmpd="sng" algn="ctr">
              <a:gradFill>
                <a:gsLst>
                  <a:gs pos="0">
                    <a:srgbClr val="002060">
                      <a:lumMod val="90000"/>
                      <a:lumOff val="10000"/>
                    </a:srgbClr>
                  </a:gs>
                  <a:gs pos="100000">
                    <a:srgbClr val="002060"/>
                  </a:gs>
                </a:gsLst>
                <a:lin ang="5400000" scaled="0"/>
              </a:gradFill>
              <a:prstDash val="solid"/>
              <a:tailEnd type="arrow"/>
            </a:ln>
            <a:effectLst>
              <a:glow rad="63500">
                <a:srgbClr val="4F81BD">
                  <a:satMod val="175000"/>
                  <a:alpha val="40000"/>
                </a:srgbClr>
              </a:glow>
            </a:effectLst>
          </p:spPr>
        </p:cxnSp>
      </p:grpSp>
      <p:sp>
        <p:nvSpPr>
          <p:cNvPr id="168" name="円/楕円 375"/>
          <p:cNvSpPr/>
          <p:nvPr/>
        </p:nvSpPr>
        <p:spPr>
          <a:xfrm>
            <a:off x="531994" y="381496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69" name="円/楕円 376"/>
          <p:cNvSpPr/>
          <p:nvPr/>
        </p:nvSpPr>
        <p:spPr>
          <a:xfrm>
            <a:off x="623653" y="16539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0" name="円/楕円 377"/>
          <p:cNvSpPr/>
          <p:nvPr/>
        </p:nvSpPr>
        <p:spPr>
          <a:xfrm>
            <a:off x="218479" y="214003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cxnSp>
        <p:nvCxnSpPr>
          <p:cNvPr id="171" name="直線コネクタ 170"/>
          <p:cNvCxnSpPr/>
          <p:nvPr/>
        </p:nvCxnSpPr>
        <p:spPr>
          <a:xfrm>
            <a:off x="858362" y="1329937"/>
            <a:ext cx="98" cy="4208702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72" name="直線コネクタ 171"/>
          <p:cNvCxnSpPr/>
          <p:nvPr/>
        </p:nvCxnSpPr>
        <p:spPr>
          <a:xfrm>
            <a:off x="1173577" y="1329937"/>
            <a:ext cx="4382" cy="4208702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173" name="直線コネクタ 172"/>
          <p:cNvCxnSpPr/>
          <p:nvPr/>
        </p:nvCxnSpPr>
        <p:spPr>
          <a:xfrm>
            <a:off x="5074896" y="1329937"/>
            <a:ext cx="0" cy="4208702"/>
          </a:xfrm>
          <a:prstGeom prst="line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176" name="円/楕円 383"/>
          <p:cNvSpPr/>
          <p:nvPr/>
        </p:nvSpPr>
        <p:spPr>
          <a:xfrm>
            <a:off x="226282" y="237885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7" name="円/楕円 384"/>
          <p:cNvSpPr/>
          <p:nvPr/>
        </p:nvSpPr>
        <p:spPr>
          <a:xfrm>
            <a:off x="226282" y="150981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8" name="円/楕円 385"/>
          <p:cNvSpPr/>
          <p:nvPr/>
        </p:nvSpPr>
        <p:spPr>
          <a:xfrm>
            <a:off x="316672" y="374429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 smtClean="0">
              <a:solidFill>
                <a:prstClr val="white"/>
              </a:solidFill>
              <a:latin typeface="Arial"/>
              <a:ea typeface="ＭＳ Ｐゴシック"/>
            </a:endParaRPr>
          </a:p>
        </p:txBody>
      </p:sp>
      <p:sp>
        <p:nvSpPr>
          <p:cNvPr id="179" name="テキスト ボックス 178"/>
          <p:cNvSpPr txBox="1"/>
          <p:nvPr/>
        </p:nvSpPr>
        <p:spPr>
          <a:xfrm rot="16200000">
            <a:off x="73179" y="4817318"/>
            <a:ext cx="1197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err="1" smtClean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hadronize</a:t>
            </a:r>
            <a:endParaRPr lang="ja-JP" altLang="en-US" sz="20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テキスト ボックス 179"/>
          <p:cNvSpPr txBox="1"/>
          <p:nvPr/>
        </p:nvSpPr>
        <p:spPr>
          <a:xfrm rot="16200000">
            <a:off x="446634" y="4778498"/>
            <a:ext cx="1193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chem. </a:t>
            </a:r>
            <a:r>
              <a:rPr lang="en-US" altLang="ja-JP" sz="2000" dirty="0" err="1" smtClean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f.o</a:t>
            </a:r>
            <a:r>
              <a:rPr lang="en-US" altLang="ja-JP" sz="2000" dirty="0" smtClean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.</a:t>
            </a:r>
            <a:endParaRPr lang="ja-JP" altLang="en-US" sz="20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テキスト ボックス 180"/>
          <p:cNvSpPr txBox="1"/>
          <p:nvPr/>
        </p:nvSpPr>
        <p:spPr>
          <a:xfrm rot="16200000">
            <a:off x="4287070" y="4814321"/>
            <a:ext cx="1237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kinetic </a:t>
            </a:r>
            <a:r>
              <a:rPr lang="en-US" altLang="ja-JP" sz="2000" dirty="0" err="1" smtClean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f.o</a:t>
            </a:r>
            <a:r>
              <a:rPr lang="en-US" altLang="ja-JP" sz="2000" dirty="0" smtClean="0">
                <a:solidFill>
                  <a:prstClr val="white"/>
                </a:solidFill>
                <a:latin typeface="Calibri Light" panose="020F0302020204030204"/>
                <a:ea typeface="ＭＳ Ｐゴシック" panose="020B0600070205080204" pitchFamily="50" charset="-128"/>
              </a:rPr>
              <a:t>.</a:t>
            </a:r>
            <a:endParaRPr lang="ja-JP" altLang="en-US" sz="2000" dirty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下矢印 184"/>
          <p:cNvSpPr/>
          <p:nvPr/>
        </p:nvSpPr>
        <p:spPr>
          <a:xfrm rot="16200000">
            <a:off x="7421655" y="3962406"/>
            <a:ext cx="578589" cy="1759526"/>
          </a:xfrm>
          <a:prstGeom prst="downArrow">
            <a:avLst>
              <a:gd name="adj1" fmla="val 50000"/>
              <a:gd name="adj2" fmla="val 75346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6" name="テキスト ボックス 185"/>
          <p:cNvSpPr txBox="1"/>
          <p:nvPr/>
        </p:nvSpPr>
        <p:spPr>
          <a:xfrm>
            <a:off x="7089434" y="4921242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FF00"/>
                </a:solidFill>
              </a:rPr>
              <a:t>time</a:t>
            </a:r>
            <a:endParaRPr kumimoji="1" lang="ja-JP" altLang="en-US" sz="2800" b="1" dirty="0" smtClean="0">
              <a:solidFill>
                <a:srgbClr val="FFFF00"/>
              </a:solidFill>
            </a:endParaRPr>
          </a:p>
        </p:txBody>
      </p:sp>
      <p:grpSp>
        <p:nvGrpSpPr>
          <p:cNvPr id="193" name="グループ化 192"/>
          <p:cNvGrpSpPr/>
          <p:nvPr/>
        </p:nvGrpSpPr>
        <p:grpSpPr>
          <a:xfrm>
            <a:off x="872084" y="5449049"/>
            <a:ext cx="3329000" cy="1296831"/>
            <a:chOff x="872084" y="5449049"/>
            <a:chExt cx="3329000" cy="1296831"/>
          </a:xfrm>
        </p:grpSpPr>
        <p:sp>
          <p:nvSpPr>
            <p:cNvPr id="188" name="角丸四角形吹き出し 187"/>
            <p:cNvSpPr/>
            <p:nvPr/>
          </p:nvSpPr>
          <p:spPr>
            <a:xfrm>
              <a:off x="872084" y="5449049"/>
              <a:ext cx="3000001" cy="1296831"/>
            </a:xfrm>
            <a:prstGeom prst="wedgeRoundRectCallout">
              <a:avLst>
                <a:gd name="adj1" fmla="val -35901"/>
                <a:gd name="adj2" fmla="val -115679"/>
                <a:gd name="adj3" fmla="val 16667"/>
              </a:avLst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89" name="テキスト ボックス 188"/>
            <p:cNvSpPr txBox="1"/>
            <p:nvPr/>
          </p:nvSpPr>
          <p:spPr>
            <a:xfrm>
              <a:off x="1027468" y="5504520"/>
              <a:ext cx="3173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/>
                <a:t>We want to see fluctuations around phase transition</a:t>
              </a:r>
              <a:endParaRPr lang="en-US" altLang="ja-JP" sz="2400" dirty="0"/>
            </a:p>
          </p:txBody>
        </p:sp>
      </p:grpSp>
      <p:grpSp>
        <p:nvGrpSpPr>
          <p:cNvPr id="194" name="グループ化 193"/>
          <p:cNvGrpSpPr/>
          <p:nvPr/>
        </p:nvGrpSpPr>
        <p:grpSpPr>
          <a:xfrm>
            <a:off x="3984389" y="5385577"/>
            <a:ext cx="5052107" cy="1474544"/>
            <a:chOff x="3984389" y="5385577"/>
            <a:chExt cx="5052107" cy="1474544"/>
          </a:xfrm>
        </p:grpSpPr>
        <p:sp>
          <p:nvSpPr>
            <p:cNvPr id="191" name="右矢印 190"/>
            <p:cNvSpPr/>
            <p:nvPr/>
          </p:nvSpPr>
          <p:spPr>
            <a:xfrm>
              <a:off x="3984389" y="5385577"/>
              <a:ext cx="5052107" cy="1474544"/>
            </a:xfrm>
            <a:prstGeom prst="rightArrow">
              <a:avLst>
                <a:gd name="adj1" fmla="val 60530"/>
                <a:gd name="adj2" fmla="val 50000"/>
              </a:avLst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92" name="テキスト ボックス 191"/>
            <p:cNvSpPr txBox="1"/>
            <p:nvPr/>
          </p:nvSpPr>
          <p:spPr>
            <a:xfrm>
              <a:off x="4102883" y="5696139"/>
              <a:ext cx="46362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But, fluctuations are modified</a:t>
              </a:r>
            </a:p>
            <a:p>
              <a:r>
                <a:rPr lang="en-US" altLang="ja-JP" sz="2400" dirty="0" smtClean="0"/>
                <a:t>due to diffusion before observation</a:t>
              </a:r>
              <a:endParaRPr kumimoji="1" lang="ja-JP" altLang="en-US" sz="2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0763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29396" y="1869355"/>
            <a:ext cx="5339751" cy="388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Rapidity Window dependence</a:t>
            </a:r>
            <a:br>
              <a:rPr lang="en-US" altLang="ja-JP" dirty="0" smtClean="0"/>
            </a:br>
            <a:r>
              <a:rPr lang="en-US" altLang="ja-JP" sz="3600" dirty="0" smtClean="0"/>
              <a:t>as a Result of Diffusion</a:t>
            </a:r>
            <a:endParaRPr kumimoji="1" lang="ja-JP" altLang="en-US" sz="3600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27" y="5345519"/>
            <a:ext cx="1467818" cy="3174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628650" y="1869355"/>
            <a:ext cx="4624837" cy="3499472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H="1">
            <a:off x="3242279" y="2182492"/>
            <a:ext cx="1253" cy="289957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4865" y="3447377"/>
            <a:ext cx="2315709" cy="343427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3394265" y="4451952"/>
            <a:ext cx="1967052" cy="998570"/>
          </a:xfrm>
          <a:prstGeom prst="wedgeRoundRectCallout">
            <a:avLst>
              <a:gd name="adj1" fmla="val -55712"/>
              <a:gd name="adj2" fmla="val -89021"/>
              <a:gd name="adj3" fmla="val 16667"/>
            </a:avLst>
          </a:prstGeom>
          <a:solidFill>
            <a:srgbClr val="103F5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6704" y="494618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Delta\eta\simeq 1.0&#10;\end{align*}&lt;/body&gt;&#10;  &lt;fcolor&gt;FFFFFFFF&lt;/fcolor&gt;&#10;  &lt;bcolor&gt;FFFFFFFF&lt;/bcolor&gt;&#10;  &lt;transparent&gt;True&lt;/transparent&gt;&#10;  &lt;resolution&gt;1800&lt;/resolution&gt;&#10;  &lt;imageh&gt;226&lt;/imageh&gt;&#10;  &lt;imagew&gt;968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33" y="4662376"/>
            <a:ext cx="1215623" cy="2838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41281" y="5983661"/>
            <a:ext cx="8061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Higher order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can behave non-monotonically.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smtClean="0">
                <a:latin typeface="Symbol" panose="05050102010706020507" pitchFamily="18" charset="2"/>
                <a:ea typeface="ＭＳ Ｐゴシック"/>
              </a:rPr>
              <a:t>Dh</a:t>
            </a:r>
            <a:r>
              <a:rPr lang="en-US" altLang="ja-JP" sz="2400" dirty="0" smtClean="0">
                <a:latin typeface="Arial"/>
                <a:ea typeface="ＭＳ Ｐゴシック"/>
              </a:rPr>
              <a:t> dependence encodes history of time evolution.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5793023" y="1766950"/>
            <a:ext cx="2722327" cy="38271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2015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122948"/>
            <a:ext cx="1975172" cy="671460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FFFFFF&lt;/fcolor&gt;&#10;  &lt;bcolor&gt;FFFFFFFF&lt;/bcolor&gt;&#10;  &lt;transparent&gt;True&lt;/transparent&gt;&#10;  &lt;resolution&gt;1800&lt;/resolution&gt;&#10;  &lt;imageh&gt;686&lt;/imageh&gt;&#10;  &lt;imagew&gt;2087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2623651"/>
            <a:ext cx="1877932" cy="617278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1374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900664"/>
            <a:ext cx="1330027" cy="663077"/>
          </a:xfrm>
          <a:prstGeom prst="rect">
            <a:avLst/>
          </a:prstGeom>
        </p:spPr>
      </p:pic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FFFFFF&lt;/fcolor&gt;&#10;  &lt;bcolor&gt;FFFFFFFF&lt;/bcolor&gt;&#10;  &lt;transparent&gt;True&lt;/transparent&gt;&#10;  &lt;resolution&gt;1800&lt;/resolution&gt;&#10;  &lt;imageh&gt;685&lt;/imageh&gt;&#10;  &lt;imagew&gt;2074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3343645"/>
            <a:ext cx="1877934" cy="62024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6143279" y="1893654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Parameters</a:t>
            </a:r>
            <a:endParaRPr kumimoji="1" lang="ja-JP" altLang="en-US" sz="2800" b="1" dirty="0" smtClean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22202" y="1337694"/>
            <a:ext cx="258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MK+ (2014); MK (2015)</a:t>
            </a: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257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29396" y="1869355"/>
            <a:ext cx="5339751" cy="388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Rapidity Window dependence</a:t>
            </a:r>
            <a:br>
              <a:rPr lang="en-US" altLang="ja-JP" dirty="0" smtClean="0"/>
            </a:br>
            <a:r>
              <a:rPr lang="en-US" altLang="ja-JP" sz="3600" dirty="0" smtClean="0"/>
              <a:t>as a Result of Diffusion</a:t>
            </a:r>
            <a:endParaRPr kumimoji="1" lang="ja-JP" altLang="en-US" sz="3600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27" y="5345519"/>
            <a:ext cx="1467818" cy="3174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628650" y="1869355"/>
            <a:ext cx="4624837" cy="3499472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H="1">
            <a:off x="3242279" y="2182492"/>
            <a:ext cx="1253" cy="289957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4865" y="3447377"/>
            <a:ext cx="2315709" cy="343427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3394265" y="4451952"/>
            <a:ext cx="1967052" cy="998570"/>
          </a:xfrm>
          <a:prstGeom prst="wedgeRoundRectCallout">
            <a:avLst>
              <a:gd name="adj1" fmla="val -55712"/>
              <a:gd name="adj2" fmla="val -89021"/>
              <a:gd name="adj3" fmla="val 16667"/>
            </a:avLst>
          </a:prstGeom>
          <a:solidFill>
            <a:srgbClr val="103F5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6704" y="494618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Delta\eta\simeq 1.0&#10;\end{align*}&lt;/body&gt;&#10;  &lt;fcolor&gt;FFFFFFFF&lt;/fcolor&gt;&#10;  &lt;bcolor&gt;FFFFFFFF&lt;/bcolor&gt;&#10;  &lt;transparent&gt;True&lt;/transparent&gt;&#10;  &lt;resolution&gt;1800&lt;/resolution&gt;&#10;  &lt;imageh&gt;226&lt;/imageh&gt;&#10;  &lt;imagew&gt;968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33" y="4662376"/>
            <a:ext cx="1215623" cy="2838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41281" y="5983661"/>
            <a:ext cx="8061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Higher order 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cumulants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can behave non-monotonically.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smtClean="0">
                <a:latin typeface="Symbol" panose="05050102010706020507" pitchFamily="18" charset="2"/>
                <a:ea typeface="ＭＳ Ｐゴシック"/>
              </a:rPr>
              <a:t>Dh</a:t>
            </a:r>
            <a:r>
              <a:rPr lang="en-US" altLang="ja-JP" sz="2400" dirty="0" smtClean="0">
                <a:latin typeface="Arial"/>
                <a:ea typeface="ＭＳ Ｐゴシック"/>
              </a:rPr>
              <a:t> dependence encodes history of time evolution.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5793023" y="1766950"/>
            <a:ext cx="2722327" cy="38271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2015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122948"/>
            <a:ext cx="1975172" cy="671460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FFFFFF&lt;/fcolor&gt;&#10;  &lt;bcolor&gt;FFFFFFFF&lt;/bcolor&gt;&#10;  &lt;transparent&gt;True&lt;/transparent&gt;&#10;  &lt;resolution&gt;1800&lt;/resolution&gt;&#10;  &lt;imageh&gt;686&lt;/imageh&gt;&#10;  &lt;imagew&gt;2087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2623651"/>
            <a:ext cx="1877932" cy="617278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1374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900664"/>
            <a:ext cx="1330027" cy="663077"/>
          </a:xfrm>
          <a:prstGeom prst="rect">
            <a:avLst/>
          </a:prstGeom>
        </p:spPr>
      </p:pic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FFFFFF&lt;/fcolor&gt;&#10;  &lt;bcolor&gt;FFFFFFFF&lt;/bcolor&gt;&#10;  &lt;transparent&gt;True&lt;/transparent&gt;&#10;  &lt;resolution&gt;1800&lt;/resolution&gt;&#10;  &lt;imageh&gt;685&lt;/imageh&gt;&#10;  &lt;imagew&gt;2074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3343645"/>
            <a:ext cx="1877934" cy="62024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6143279" y="1893654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Parameters</a:t>
            </a:r>
            <a:endParaRPr kumimoji="1" lang="ja-JP" altLang="en-US" sz="2800" b="1" dirty="0" smtClean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4655" y="2105652"/>
            <a:ext cx="3960440" cy="309519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7702785" y="2413437"/>
            <a:ext cx="135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+mj-lt"/>
                <a:ea typeface="ＭＳ Ｐゴシック"/>
              </a:rPr>
              <a:t>STAR 2015</a:t>
            </a:r>
            <a:endParaRPr lang="ja-JP" altLang="en-US" b="1" dirty="0">
              <a:solidFill>
                <a:srgbClr val="FF0000"/>
              </a:solidFill>
              <a:latin typeface="+mj-lt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40937" y="1278745"/>
            <a:ext cx="1465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MK (2015)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323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Relativistic Heavy-Ion Collisions</a:t>
            </a:r>
            <a:endParaRPr kumimoji="1"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291836" y="2105297"/>
            <a:ext cx="4223514" cy="2540621"/>
            <a:chOff x="4291836" y="2105297"/>
            <a:chExt cx="4223514" cy="2540621"/>
          </a:xfrm>
        </p:grpSpPr>
        <p:sp>
          <p:nvSpPr>
            <p:cNvPr id="5" name="角丸四角形 4"/>
            <p:cNvSpPr/>
            <p:nvPr/>
          </p:nvSpPr>
          <p:spPr>
            <a:xfrm>
              <a:off x="4291836" y="2105297"/>
              <a:ext cx="4223514" cy="2540621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580876" y="2344555"/>
              <a:ext cx="3281668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Physics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Hot &amp; dense medium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Early Universe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Quark-gluon plasma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QCD phase </a:t>
              </a:r>
              <a:r>
                <a:rPr kumimoji="1" lang="en-US" altLang="ja-JP" sz="2400" dirty="0" err="1" smtClean="0"/>
                <a:t>structre</a:t>
              </a:r>
              <a:endParaRPr kumimoji="1" lang="ja-JP" altLang="en-US" sz="2400" dirty="0" smtClean="0"/>
            </a:p>
          </p:txBody>
        </p:sp>
      </p:grpSp>
      <p:sp>
        <p:nvSpPr>
          <p:cNvPr id="7" name="テキスト ボックス 6"/>
          <p:cNvSpPr txBox="1"/>
          <p:nvPr/>
        </p:nvSpPr>
        <p:spPr>
          <a:xfrm rot="16200000">
            <a:off x="7175448" y="4889449"/>
            <a:ext cx="356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Picture of fireball by </a:t>
            </a:r>
            <a:r>
              <a:rPr kumimoji="1" lang="en-US" altLang="ja-JP" dirty="0" err="1" smtClean="0"/>
              <a:t>Soushi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Nonaka</a:t>
            </a:r>
            <a:endParaRPr kumimoji="1" lang="ja-JP" altLang="en-US" dirty="0" smtClean="0"/>
          </a:p>
        </p:txBody>
      </p:sp>
      <p:sp>
        <p:nvSpPr>
          <p:cNvPr id="8" name="角丸四角形 7"/>
          <p:cNvSpPr/>
          <p:nvPr/>
        </p:nvSpPr>
        <p:spPr>
          <a:xfrm>
            <a:off x="736847" y="3016427"/>
            <a:ext cx="3270905" cy="3364636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2265" y="3236806"/>
            <a:ext cx="318548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RHIC </a:t>
            </a:r>
            <a:r>
              <a:rPr lang="en-US" altLang="ja-JP" sz="2800" dirty="0" smtClean="0"/>
              <a:t>(2000~)</a:t>
            </a:r>
            <a:endParaRPr lang="en-US" altLang="ja-JP" sz="2800" dirty="0"/>
          </a:p>
          <a:p>
            <a:r>
              <a:rPr kumimoji="1" lang="en-US" altLang="ja-JP" sz="2400" dirty="0" smtClean="0"/>
              <a:t>QGP Formation</a:t>
            </a:r>
          </a:p>
          <a:p>
            <a:r>
              <a:rPr kumimoji="1" lang="en-US" altLang="ja-JP" sz="2400" dirty="0" smtClean="0"/>
              <a:t>Strongly coupled QGP</a:t>
            </a:r>
          </a:p>
          <a:p>
            <a:endParaRPr lang="en-US" altLang="ja-JP" sz="2400" dirty="0" smtClean="0"/>
          </a:p>
          <a:p>
            <a:r>
              <a:rPr lang="en-US" altLang="ja-JP" sz="3200" b="1" dirty="0" smtClean="0"/>
              <a:t>LHC</a:t>
            </a:r>
            <a:r>
              <a:rPr lang="en-US" altLang="ja-JP" sz="2800" dirty="0" smtClean="0"/>
              <a:t> (2010~)</a:t>
            </a:r>
            <a:endParaRPr lang="en-US" altLang="ja-JP" sz="2800" dirty="0"/>
          </a:p>
          <a:p>
            <a:r>
              <a:rPr lang="en-US" altLang="ja-JP" sz="2400" dirty="0" smtClean="0"/>
              <a:t>Precision measurement</a:t>
            </a:r>
          </a:p>
          <a:p>
            <a:r>
              <a:rPr lang="en-US" altLang="ja-JP" sz="2400" dirty="0" smtClean="0"/>
              <a:t>of the QGP</a:t>
            </a:r>
          </a:p>
        </p:txBody>
      </p:sp>
    </p:spTree>
    <p:extLst>
      <p:ext uri="{BB962C8B-B14F-4D97-AF65-F5344CB8AC3E}">
        <p14:creationId xmlns:p14="http://schemas.microsoft.com/office/powerpoint/2010/main" val="42087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Various Observables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6121" y="1458219"/>
            <a:ext cx="535114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Flow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err="1" smtClean="0"/>
              <a:t>Dilepton</a:t>
            </a:r>
            <a:r>
              <a:rPr lang="en-US" altLang="ja-JP" sz="2400" dirty="0" smtClean="0"/>
              <a:t> / photon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Fluctuations, higher-order </a:t>
            </a:r>
            <a:r>
              <a:rPr kumimoji="1" lang="en-US" altLang="ja-JP" sz="2400" dirty="0" err="1" smtClean="0"/>
              <a:t>cumulants</a:t>
            </a:r>
            <a:endParaRPr kumimoji="1" lang="en-US" altLang="ja-JP" sz="24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latin typeface="Symbol" panose="05050102010706020507" pitchFamily="18" charset="2"/>
              </a:rPr>
              <a:t>X, W, </a:t>
            </a:r>
            <a:r>
              <a:rPr lang="en-US" altLang="ja-JP" sz="2400" dirty="0" smtClean="0"/>
              <a:t>… 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endParaRPr kumimoji="1" lang="en-US" altLang="ja-JP" dirty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rgbClr val="FFFF00"/>
                </a:solidFill>
              </a:rPr>
              <a:t>Sophisticated event selections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solidFill>
                  <a:srgbClr val="FFFF00"/>
                </a:solidFill>
              </a:rPr>
              <a:t>Various correlations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28" y="1911052"/>
            <a:ext cx="2679494" cy="20225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28" y="4068468"/>
            <a:ext cx="2679494" cy="25356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58" y="4068467"/>
            <a:ext cx="3412672" cy="2535603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38852" y="4324354"/>
            <a:ext cx="5796121" cy="2407839"/>
            <a:chOff x="138852" y="4324354"/>
            <a:chExt cx="5796121" cy="2407839"/>
          </a:xfrm>
        </p:grpSpPr>
        <p:sp>
          <p:nvSpPr>
            <p:cNvPr id="8" name="楕円 7"/>
            <p:cNvSpPr/>
            <p:nvPr/>
          </p:nvSpPr>
          <p:spPr>
            <a:xfrm>
              <a:off x="5218980" y="4324354"/>
              <a:ext cx="715993" cy="1317321"/>
            </a:xfrm>
            <a:prstGeom prst="ellipse">
              <a:avLst/>
            </a:prstGeom>
            <a:solidFill>
              <a:srgbClr val="0070C0">
                <a:alpha val="33000"/>
              </a:srgbClr>
            </a:solidFill>
            <a:ln w="1905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曲折矢印 8"/>
            <p:cNvSpPr/>
            <p:nvPr/>
          </p:nvSpPr>
          <p:spPr>
            <a:xfrm rot="5400000" flipH="1">
              <a:off x="3670822" y="4240347"/>
              <a:ext cx="812753" cy="3460133"/>
            </a:xfrm>
            <a:prstGeom prst="bentArrow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78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  <a:alpha val="6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  <a:alpha val="93000"/>
                  </a:schemeClr>
                </a:gs>
              </a:gsLst>
            </a:gradFill>
            <a:ln w="28575"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38852" y="5336268"/>
              <a:ext cx="20554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Can we select</a:t>
              </a:r>
            </a:p>
            <a:p>
              <a:r>
                <a:rPr lang="en-US" altLang="ja-JP" sz="2400" dirty="0" smtClean="0"/>
                <a:t>these events??</a:t>
              </a:r>
              <a:endParaRPr kumimoji="1" lang="ja-JP" altLang="en-US" sz="24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38852" y="6085862"/>
              <a:ext cx="22351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MK, </a:t>
              </a:r>
              <a:r>
                <a:rPr kumimoji="1" lang="en-US" altLang="ja-JP" dirty="0" err="1" smtClean="0"/>
                <a:t>Sakaguchi</a:t>
              </a:r>
              <a:r>
                <a:rPr kumimoji="1" lang="en-US" altLang="ja-JP" dirty="0" smtClean="0"/>
                <a:t>, </a:t>
              </a:r>
              <a:r>
                <a:rPr kumimoji="1" lang="en-US" altLang="ja-JP" dirty="0" err="1" smtClean="0"/>
                <a:t>Sako</a:t>
              </a:r>
              <a:r>
                <a:rPr kumimoji="1" lang="en-US" altLang="ja-JP" dirty="0" smtClean="0"/>
                <a:t>,</a:t>
              </a:r>
            </a:p>
            <a:p>
              <a:r>
                <a:rPr lang="en-US" altLang="ja-JP" dirty="0" smtClean="0"/>
                <a:t>Nara, Ohnishi, 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82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 Main Goals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Exploring Dense Medium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57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R</a:t>
            </a:r>
            <a:r>
              <a:rPr kumimoji="1" lang="en-US" altLang="ja-JP" sz="3200" b="1" dirty="0" smtClean="0"/>
              <a:t>are-event Factory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19047" y="2054237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QCD phase diagram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order phase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equation of state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9047" y="4812780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hyper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exotic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hadron interaction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0526" t="30829" r="31991" b="20666"/>
          <a:stretch/>
        </p:blipFill>
        <p:spPr>
          <a:xfrm>
            <a:off x="789358" y="4195397"/>
            <a:ext cx="3040528" cy="2213162"/>
          </a:xfrm>
          <a:prstGeom prst="roundRect">
            <a:avLst>
              <a:gd name="adj" fmla="val 4396"/>
            </a:avLst>
          </a:prstGeom>
        </p:spPr>
      </p:pic>
    </p:spTree>
    <p:extLst>
      <p:ext uri="{BB962C8B-B14F-4D97-AF65-F5344CB8AC3E}">
        <p14:creationId xmlns:p14="http://schemas.microsoft.com/office/powerpoint/2010/main" val="6185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角丸四角形 160"/>
          <p:cNvSpPr/>
          <p:nvPr/>
        </p:nvSpPr>
        <p:spPr>
          <a:xfrm>
            <a:off x="5742951" y="1685029"/>
            <a:ext cx="3182380" cy="4942414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</a:t>
            </a:r>
            <a:r>
              <a:rPr lang="en-US" altLang="ja-JP" dirty="0" smtClean="0"/>
              <a:t>for</a:t>
            </a:r>
            <a:r>
              <a:rPr kumimoji="1" lang="en-US" altLang="ja-JP" dirty="0" smtClean="0"/>
              <a:t>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822012" y="1866726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/>
              <a:t>High density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400" dirty="0"/>
              <a:t>H</a:t>
            </a:r>
            <a:r>
              <a:rPr lang="en-US" altLang="ja-JP" sz="2400" dirty="0" smtClean="0"/>
              <a:t>igh luminosity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High</a:t>
            </a:r>
            <a:r>
              <a:rPr kumimoji="1" lang="en-US" altLang="ja-JP" sz="2400" dirty="0" smtClean="0"/>
              <a:t> strange yield</a:t>
            </a:r>
            <a:endParaRPr kumimoji="1" lang="ja-JP" altLang="en-US" sz="2400" dirty="0"/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2499306" cy="1852636"/>
            <a:chOff x="882274" y="1375185"/>
            <a:chExt cx="2499306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12586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+mj-lt"/>
                  <a:ea typeface="游ゴシック" panose="020B0400000000000000" pitchFamily="50" charset="-128"/>
                </a:rPr>
                <a:t>Exotic</a:t>
              </a:r>
            </a:p>
            <a:p>
              <a:r>
                <a:rPr lang="en-US" altLang="ja-JP" sz="2400" dirty="0" smtClean="0">
                  <a:latin typeface="+mj-lt"/>
                  <a:ea typeface="游ゴシック" panose="020B0400000000000000" pitchFamily="50" charset="-128"/>
                </a:rPr>
                <a:t>Hadrons</a:t>
              </a:r>
              <a:endParaRPr kumimoji="1" lang="ja-JP" altLang="en-US" sz="2400" dirty="0">
                <a:latin typeface="+mj-lt"/>
                <a:ea typeface="游ゴシック" panose="020B0400000000000000" pitchFamily="50" charset="-128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436061"/>
            <a:ext cx="3195266" cy="1534547"/>
            <a:chOff x="1869015" y="2436061"/>
            <a:chExt cx="3195266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710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>
                  <a:latin typeface="+mj-lt"/>
                  <a:ea typeface="游ゴシック" panose="020B0400000000000000" pitchFamily="50" charset="-128"/>
                </a:rPr>
                <a:t>Hypernuclei</a:t>
              </a:r>
              <a:endParaRPr kumimoji="1" lang="ja-JP" altLang="en-US" sz="2400" dirty="0">
                <a:latin typeface="+mj-lt"/>
                <a:ea typeface="游ゴシック" panose="020B0400000000000000" pitchFamily="50" charset="-128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3390098" cy="1163475"/>
            <a:chOff x="2219393" y="3454296"/>
            <a:chExt cx="3390098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1653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>
                  <a:latin typeface="+mj-lt"/>
                  <a:ea typeface="游ゴシック" panose="020B0400000000000000" pitchFamily="50" charset="-128"/>
                </a:rPr>
                <a:t>Strangelets</a:t>
              </a:r>
              <a:endParaRPr kumimoji="1" lang="ja-JP" altLang="en-US" sz="2400" dirty="0">
                <a:latin typeface="+mj-lt"/>
                <a:ea typeface="游ゴシック" panose="020B0400000000000000" pitchFamily="50" charset="-128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2332224" y="4788511"/>
            <a:ext cx="2680659" cy="1439238"/>
            <a:chOff x="2332224" y="4788511"/>
            <a:chExt cx="2680659" cy="1439238"/>
          </a:xfrm>
        </p:grpSpPr>
        <p:sp>
          <p:nvSpPr>
            <p:cNvPr id="155" name="円/楕円 418"/>
            <p:cNvSpPr/>
            <p:nvPr/>
          </p:nvSpPr>
          <p:spPr>
            <a:xfrm>
              <a:off x="4351737" y="601174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cxnSp>
          <p:nvCxnSpPr>
            <p:cNvPr id="156" name="直線矢印コネクタ 155"/>
            <p:cNvCxnSpPr/>
            <p:nvPr/>
          </p:nvCxnSpPr>
          <p:spPr>
            <a:xfrm flipV="1">
              <a:off x="2349749" y="6134406"/>
              <a:ext cx="1884223" cy="4703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矢印コネクタ 156"/>
            <p:cNvCxnSpPr/>
            <p:nvPr/>
          </p:nvCxnSpPr>
          <p:spPr>
            <a:xfrm flipV="1">
              <a:off x="2332224" y="5749857"/>
              <a:ext cx="1901748" cy="1061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円/楕円 418"/>
            <p:cNvSpPr/>
            <p:nvPr/>
          </p:nvSpPr>
          <p:spPr>
            <a:xfrm>
              <a:off x="4326540" y="565181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ＭＳ Ｐゴシック"/>
                <a:cs typeface="+mn-cs"/>
              </a:endParaRPr>
            </a:p>
          </p:txBody>
        </p:sp>
        <p:cxnSp>
          <p:nvCxnSpPr>
            <p:cNvPr id="159" name="直線コネクタ 158"/>
            <p:cNvCxnSpPr/>
            <p:nvPr/>
          </p:nvCxnSpPr>
          <p:spPr>
            <a:xfrm>
              <a:off x="3162642" y="5802954"/>
              <a:ext cx="39053" cy="360197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3436811" y="4788511"/>
              <a:ext cx="15760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+mj-lt"/>
                  <a:ea typeface="游ゴシック" panose="020B0400000000000000" pitchFamily="50" charset="-128"/>
                </a:rPr>
                <a:t>hadron</a:t>
              </a:r>
            </a:p>
            <a:p>
              <a:r>
                <a:rPr lang="en-US" altLang="ja-JP" sz="2400" dirty="0" smtClean="0">
                  <a:latin typeface="+mj-lt"/>
                  <a:ea typeface="游ゴシック" panose="020B0400000000000000" pitchFamily="50" charset="-128"/>
                </a:rPr>
                <a:t>Interaction</a:t>
              </a:r>
              <a:endParaRPr kumimoji="1" lang="ja-JP" altLang="en-US" sz="2400" dirty="0">
                <a:latin typeface="+mj-lt"/>
                <a:ea typeface="游ゴシック" panose="020B0400000000000000" pitchFamily="50" charset="-128"/>
              </a:endParaRPr>
            </a:p>
          </p:txBody>
        </p:sp>
      </p:grpSp>
      <p:sp>
        <p:nvSpPr>
          <p:cNvPr id="76" name="テキスト ボックス 75"/>
          <p:cNvSpPr txBox="1"/>
          <p:nvPr/>
        </p:nvSpPr>
        <p:spPr>
          <a:xfrm>
            <a:off x="6373344" y="3506057"/>
            <a:ext cx="190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/>
              <a:t>Rare-event</a:t>
            </a:r>
          </a:p>
          <a:p>
            <a:pPr algn="ctr"/>
            <a:r>
              <a:rPr lang="en-US" altLang="ja-JP" sz="2800" b="1" dirty="0" smtClean="0"/>
              <a:t>Factory</a:t>
            </a:r>
            <a:endParaRPr kumimoji="1" lang="ja-JP" altLang="en-US" sz="2800" b="1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822012" y="5052696"/>
            <a:ext cx="1919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/>
              <a:t>creation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properties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interaction</a:t>
            </a:r>
          </a:p>
        </p:txBody>
      </p:sp>
      <p:sp>
        <p:nvSpPr>
          <p:cNvPr id="164" name="下矢印 163"/>
          <p:cNvSpPr/>
          <p:nvPr/>
        </p:nvSpPr>
        <p:spPr>
          <a:xfrm>
            <a:off x="6551442" y="3111869"/>
            <a:ext cx="1542445" cy="43573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5" name="下矢印 164"/>
          <p:cNvSpPr/>
          <p:nvPr/>
        </p:nvSpPr>
        <p:spPr>
          <a:xfrm>
            <a:off x="6604675" y="4542294"/>
            <a:ext cx="1542445" cy="43573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47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Challenges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301950" y="1397837"/>
            <a:ext cx="3485445" cy="2751395"/>
            <a:chOff x="560742" y="1535709"/>
            <a:chExt cx="3485445" cy="2751395"/>
          </a:xfrm>
        </p:grpSpPr>
        <p:sp>
          <p:nvSpPr>
            <p:cNvPr id="5" name="角丸四角形 4"/>
            <p:cNvSpPr/>
            <p:nvPr/>
          </p:nvSpPr>
          <p:spPr>
            <a:xfrm>
              <a:off x="560742" y="1535709"/>
              <a:ext cx="3485445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3631" y="2317650"/>
              <a:ext cx="308770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creation of QGP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hydro. models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early </a:t>
              </a:r>
              <a:r>
                <a:rPr lang="en-US" altLang="ja-JP" sz="2400" dirty="0" err="1" smtClean="0"/>
                <a:t>thermalization</a:t>
              </a:r>
              <a:endParaRPr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(boost invariance)</a:t>
              </a:r>
              <a:endParaRPr lang="en-US" altLang="ja-JP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93631" y="1640069"/>
              <a:ext cx="2122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RHIC </a:t>
              </a:r>
              <a:r>
                <a:rPr lang="en-US" altLang="ja-JP" sz="3200" b="1" dirty="0" smtClean="0"/>
                <a:t>/ LHC</a:t>
              </a:r>
              <a:endParaRPr kumimoji="1" lang="ja-JP" altLang="en-US" sz="3200" b="1" dirty="0"/>
            </a:p>
          </p:txBody>
        </p:sp>
      </p:grpSp>
      <p:pic>
        <p:nvPicPr>
          <p:cNvPr id="13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4" y="4343927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409953" y="5915546"/>
            <a:ext cx="1794081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/>
              <a:t>Thermalization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04033" y="5915546"/>
            <a:ext cx="2457404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Hydrodynamics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61437" y="5915546"/>
            <a:ext cx="3126388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     Cascade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5186" y="5915546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RHIC/LHC: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1409953" y="4343927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204032" y="4343926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661435" y="4343926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4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Challenges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301950" y="1397837"/>
            <a:ext cx="3485445" cy="2751395"/>
            <a:chOff x="560742" y="1535709"/>
            <a:chExt cx="3485445" cy="2751395"/>
          </a:xfrm>
        </p:grpSpPr>
        <p:sp>
          <p:nvSpPr>
            <p:cNvPr id="5" name="角丸四角形 4"/>
            <p:cNvSpPr/>
            <p:nvPr/>
          </p:nvSpPr>
          <p:spPr>
            <a:xfrm>
              <a:off x="560742" y="1535709"/>
              <a:ext cx="3485445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3631" y="2317650"/>
              <a:ext cx="308770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creation of QGP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hydro. models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early </a:t>
              </a:r>
              <a:r>
                <a:rPr lang="en-US" altLang="ja-JP" sz="2400" dirty="0" err="1" smtClean="0"/>
                <a:t>thermalization</a:t>
              </a:r>
              <a:endParaRPr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(boost invariance)</a:t>
              </a:r>
              <a:endParaRPr lang="en-US" altLang="ja-JP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93631" y="1640069"/>
              <a:ext cx="2122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RHIC </a:t>
              </a:r>
              <a:r>
                <a:rPr lang="en-US" altLang="ja-JP" sz="3200" b="1" dirty="0" smtClean="0"/>
                <a:t>/ LHC</a:t>
              </a:r>
              <a:endParaRPr kumimoji="1" lang="ja-JP" altLang="en-US" sz="3200" b="1" dirty="0"/>
            </a:p>
          </p:txBody>
        </p:sp>
      </p:grpSp>
      <p:pic>
        <p:nvPicPr>
          <p:cNvPr id="13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4" y="4343927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409953" y="4343927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204032" y="4343926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661435" y="4343926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09953" y="5925574"/>
            <a:ext cx="7377871" cy="75712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kumimoji="1" lang="en-US" altLang="ja-JP" sz="2000" dirty="0" smtClean="0"/>
              <a:t> </a:t>
            </a:r>
          </a:p>
        </p:txBody>
      </p:sp>
      <p:sp>
        <p:nvSpPr>
          <p:cNvPr id="21" name="台形 20"/>
          <p:cNvSpPr/>
          <p:nvPr/>
        </p:nvSpPr>
        <p:spPr>
          <a:xfrm flipV="1">
            <a:off x="2794959" y="5915539"/>
            <a:ext cx="2958860" cy="554271"/>
          </a:xfrm>
          <a:prstGeom prst="trapezoid">
            <a:avLst>
              <a:gd name="adj" fmla="val 16534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49296" y="5928644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Hydrodynamics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568496" y="6128699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Cascade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00224" y="5974811"/>
            <a:ext cx="1066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inter-</a:t>
            </a:r>
          </a:p>
          <a:p>
            <a:r>
              <a:rPr lang="en-US" altLang="ja-JP" sz="2000" dirty="0" smtClean="0"/>
              <a:t>mediate</a:t>
            </a:r>
            <a:endParaRPr kumimoji="1" lang="ja-JP" altLang="en-US" sz="2000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4276503" y="1397837"/>
            <a:ext cx="4655062" cy="2751395"/>
            <a:chOff x="560742" y="1535709"/>
            <a:chExt cx="4655062" cy="2751395"/>
          </a:xfrm>
        </p:grpSpPr>
        <p:sp>
          <p:nvSpPr>
            <p:cNvPr id="26" name="角丸四角形 25"/>
            <p:cNvSpPr/>
            <p:nvPr/>
          </p:nvSpPr>
          <p:spPr>
            <a:xfrm>
              <a:off x="560742" y="1535709"/>
              <a:ext cx="4565547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93631" y="2317650"/>
              <a:ext cx="44221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Initial condition?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err="1" smtClean="0"/>
                <a:t>Thresholod</a:t>
              </a:r>
              <a:r>
                <a:rPr lang="en-US" altLang="ja-JP" sz="2400" dirty="0" smtClean="0"/>
                <a:t> of QGP formation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“Integrated” approach</a:t>
              </a:r>
            </a:p>
            <a:p>
              <a:pPr marL="914400" lvl="1" indent="-457200">
                <a:buFontTx/>
                <a:buChar char="-"/>
              </a:pPr>
              <a:r>
                <a:rPr lang="en-US" altLang="ja-JP" sz="2400" dirty="0" smtClean="0"/>
                <a:t>Hydro </a:t>
              </a:r>
              <a:r>
                <a:rPr lang="en-US" altLang="ja-JP" sz="2400" dirty="0"/>
                <a:t>x</a:t>
              </a:r>
              <a:r>
                <a:rPr lang="en-US" altLang="ja-JP" sz="2400" dirty="0" smtClean="0"/>
                <a:t> Cascade</a:t>
              </a:r>
              <a:endParaRPr lang="en-US" altLang="ja-JP" sz="24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93631" y="1640069"/>
              <a:ext cx="34195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Lower-E Collisions</a:t>
              </a:r>
              <a:endParaRPr kumimoji="1" lang="ja-JP" altLang="en-US" sz="3200" b="1" dirty="0"/>
            </a:p>
          </p:txBody>
        </p:sp>
      </p:grpSp>
      <p:sp>
        <p:nvSpPr>
          <p:cNvPr id="30" name="下矢印 29"/>
          <p:cNvSpPr/>
          <p:nvPr/>
        </p:nvSpPr>
        <p:spPr>
          <a:xfrm rot="16200000">
            <a:off x="3065441" y="2372789"/>
            <a:ext cx="1909687" cy="701222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52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/>
          <p:cNvSpPr/>
          <p:nvPr/>
        </p:nvSpPr>
        <p:spPr>
          <a:xfrm>
            <a:off x="4146895" y="4031364"/>
            <a:ext cx="3632895" cy="241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Hydro+JAM</a:t>
            </a:r>
            <a:r>
              <a:rPr kumimoji="1" lang="en-US" altLang="ja-JP" dirty="0" smtClean="0"/>
              <a:t> Integrated Model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55091" y="1116578"/>
            <a:ext cx="3705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Akamatsu</a:t>
            </a:r>
            <a:r>
              <a:rPr kumimoji="1" lang="en-US" altLang="ja-JP" dirty="0" smtClean="0"/>
              <a:t>, …,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Nara</a:t>
            </a:r>
            <a:r>
              <a:rPr kumimoji="1" lang="en-US" altLang="ja-JP" dirty="0" smtClean="0"/>
              <a:t>, …, PRC98 (2018)</a:t>
            </a:r>
          </a:p>
          <a:p>
            <a:r>
              <a:rPr lang="en-US" altLang="ja-JP" dirty="0" err="1" smtClean="0"/>
              <a:t>Murase</a:t>
            </a:r>
            <a:r>
              <a:rPr lang="en-US" altLang="ja-JP" dirty="0" smtClean="0"/>
              <a:t>, Tuesday F-2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4144" y="1885671"/>
            <a:ext cx="46490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err="1" smtClean="0"/>
              <a:t>Hydro+Hadron</a:t>
            </a:r>
            <a:r>
              <a:rPr kumimoji="1" lang="en-US" altLang="ja-JP" sz="2800" b="1" dirty="0" smtClean="0"/>
              <a:t> </a:t>
            </a:r>
            <a:r>
              <a:rPr lang="en-US" altLang="ja-JP" sz="2800" b="1" dirty="0" smtClean="0"/>
              <a:t>simultaneous</a:t>
            </a:r>
          </a:p>
          <a:p>
            <a:r>
              <a:rPr kumimoji="1" lang="en-US" altLang="ja-JP" sz="2800" b="1" dirty="0" smtClean="0"/>
              <a:t>time evolution</a:t>
            </a:r>
            <a:endParaRPr kumimoji="1" lang="ja-JP" altLang="en-US" sz="2800" b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89622" y="2807117"/>
            <a:ext cx="4214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Dense hadrons </a:t>
            </a:r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en-US" altLang="ja-JP" sz="2400" dirty="0" err="1" smtClean="0">
                <a:sym typeface="Wingdings" panose="05000000000000000000" pitchFamily="2" charset="2"/>
              </a:rPr>
              <a:t>Hydronize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Cooled hydro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 err="1" smtClean="0">
                <a:sym typeface="Wingdings" panose="05000000000000000000" pitchFamily="2" charset="2"/>
              </a:rPr>
              <a:t>Hadronize</a:t>
            </a:r>
            <a:endParaRPr kumimoji="1" lang="ja-JP" altLang="en-US" sz="2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61979" y="6389104"/>
            <a:ext cx="7302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/>
              <a:t>Particle ratios are well described in the new approach!</a:t>
            </a:r>
            <a:endParaRPr kumimoji="1" lang="ja-JP" altLang="en-US" sz="2400" b="1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2"/>
          <a:srcRect t="44846"/>
          <a:stretch/>
        </p:blipFill>
        <p:spPr>
          <a:xfrm>
            <a:off x="4140201" y="4127081"/>
            <a:ext cx="3639590" cy="2216459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/>
          <a:srcRect r="6193" b="54558"/>
          <a:stretch/>
        </p:blipFill>
        <p:spPr>
          <a:xfrm>
            <a:off x="738224" y="4031364"/>
            <a:ext cx="3414195" cy="1826137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4418744" y="4031364"/>
            <a:ext cx="358190" cy="241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1064152" y="5615769"/>
            <a:ext cx="310125" cy="3902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 rot="20681582">
            <a:off x="5619894" y="5062256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hadron cascade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727607" y="4356565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</a:rPr>
              <a:t>NEW</a:t>
            </a:r>
          </a:p>
          <a:p>
            <a:r>
              <a:rPr kumimoji="1" lang="en-US" altLang="ja-JP" sz="2000" b="1" dirty="0" smtClean="0"/>
              <a:t>Integrated</a:t>
            </a:r>
            <a:endParaRPr kumimoji="1" lang="ja-JP" altLang="en-US" b="1" dirty="0"/>
          </a:p>
        </p:txBody>
      </p:sp>
      <p:sp>
        <p:nvSpPr>
          <p:cNvPr id="40" name="左矢印 39"/>
          <p:cNvSpPr/>
          <p:nvPr/>
        </p:nvSpPr>
        <p:spPr>
          <a:xfrm>
            <a:off x="7359152" y="4448399"/>
            <a:ext cx="420638" cy="25760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2"/>
          <a:srcRect t="86856"/>
          <a:stretch/>
        </p:blipFill>
        <p:spPr>
          <a:xfrm>
            <a:off x="738224" y="5813113"/>
            <a:ext cx="3634222" cy="528222"/>
          </a:xfrm>
          <a:prstGeom prst="rect">
            <a:avLst/>
          </a:prstGeom>
        </p:spPr>
      </p:pic>
      <p:sp>
        <p:nvSpPr>
          <p:cNvPr id="43" name="フローチャート: 代替処理 42"/>
          <p:cNvSpPr/>
          <p:nvPr/>
        </p:nvSpPr>
        <p:spPr>
          <a:xfrm>
            <a:off x="5768826" y="1805630"/>
            <a:ext cx="3046366" cy="2236275"/>
          </a:xfrm>
          <a:prstGeom prst="flowChartAlternateProcess">
            <a:avLst/>
          </a:prstGeom>
          <a:solidFill>
            <a:srgbClr val="5B9BD5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楕円 43"/>
          <p:cNvSpPr>
            <a:spLocks noChangeAspect="1"/>
          </p:cNvSpPr>
          <p:nvPr/>
        </p:nvSpPr>
        <p:spPr>
          <a:xfrm>
            <a:off x="6174683" y="2146227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楕円 44"/>
          <p:cNvSpPr>
            <a:spLocks noChangeAspect="1"/>
          </p:cNvSpPr>
          <p:nvPr/>
        </p:nvSpPr>
        <p:spPr>
          <a:xfrm>
            <a:off x="5945333" y="2860309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楕円 45"/>
          <p:cNvSpPr>
            <a:spLocks noChangeAspect="1"/>
          </p:cNvSpPr>
          <p:nvPr/>
        </p:nvSpPr>
        <p:spPr>
          <a:xfrm>
            <a:off x="6435940" y="1968065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楕円 46"/>
          <p:cNvSpPr>
            <a:spLocks noChangeAspect="1"/>
          </p:cNvSpPr>
          <p:nvPr/>
        </p:nvSpPr>
        <p:spPr>
          <a:xfrm>
            <a:off x="7937032" y="204876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楕円 47"/>
          <p:cNvSpPr>
            <a:spLocks noChangeAspect="1"/>
          </p:cNvSpPr>
          <p:nvPr/>
        </p:nvSpPr>
        <p:spPr>
          <a:xfrm>
            <a:off x="8335483" y="299085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楕円 48"/>
          <p:cNvSpPr>
            <a:spLocks noChangeAspect="1"/>
          </p:cNvSpPr>
          <p:nvPr/>
        </p:nvSpPr>
        <p:spPr>
          <a:xfrm>
            <a:off x="8376883" y="198645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楕円 49"/>
          <p:cNvSpPr>
            <a:spLocks noChangeAspect="1"/>
          </p:cNvSpPr>
          <p:nvPr/>
        </p:nvSpPr>
        <p:spPr>
          <a:xfrm>
            <a:off x="6164135" y="2533654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楕円 50"/>
          <p:cNvSpPr>
            <a:spLocks noChangeAspect="1"/>
          </p:cNvSpPr>
          <p:nvPr/>
        </p:nvSpPr>
        <p:spPr>
          <a:xfrm>
            <a:off x="6424672" y="283571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楕円 51"/>
          <p:cNvSpPr>
            <a:spLocks noChangeAspect="1"/>
          </p:cNvSpPr>
          <p:nvPr/>
        </p:nvSpPr>
        <p:spPr>
          <a:xfrm>
            <a:off x="6921078" y="2053639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楕円 52"/>
          <p:cNvSpPr>
            <a:spLocks noChangeAspect="1"/>
          </p:cNvSpPr>
          <p:nvPr/>
        </p:nvSpPr>
        <p:spPr>
          <a:xfrm>
            <a:off x="7312569" y="3528283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楕円 53"/>
          <p:cNvSpPr>
            <a:spLocks noChangeAspect="1"/>
          </p:cNvSpPr>
          <p:nvPr/>
        </p:nvSpPr>
        <p:spPr>
          <a:xfrm>
            <a:off x="6398169" y="350395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楕円 54"/>
          <p:cNvSpPr>
            <a:spLocks noChangeAspect="1"/>
          </p:cNvSpPr>
          <p:nvPr/>
        </p:nvSpPr>
        <p:spPr>
          <a:xfrm>
            <a:off x="7799521" y="3252104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/>
          <p:cNvSpPr>
            <a:spLocks noChangeAspect="1"/>
          </p:cNvSpPr>
          <p:nvPr/>
        </p:nvSpPr>
        <p:spPr>
          <a:xfrm>
            <a:off x="7844160" y="362434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楕円 56"/>
          <p:cNvSpPr>
            <a:spLocks noChangeAspect="1"/>
          </p:cNvSpPr>
          <p:nvPr/>
        </p:nvSpPr>
        <p:spPr>
          <a:xfrm>
            <a:off x="8241348" y="2652801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楕円 57"/>
          <p:cNvSpPr>
            <a:spLocks noChangeAspect="1"/>
          </p:cNvSpPr>
          <p:nvPr/>
        </p:nvSpPr>
        <p:spPr>
          <a:xfrm>
            <a:off x="8348529" y="337332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楕円 58"/>
          <p:cNvSpPr/>
          <p:nvPr/>
        </p:nvSpPr>
        <p:spPr>
          <a:xfrm>
            <a:off x="6387065" y="2157828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楕円 59"/>
          <p:cNvSpPr/>
          <p:nvPr/>
        </p:nvSpPr>
        <p:spPr>
          <a:xfrm>
            <a:off x="7018436" y="2041045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楕円 60"/>
          <p:cNvSpPr/>
          <p:nvPr/>
        </p:nvSpPr>
        <p:spPr>
          <a:xfrm>
            <a:off x="6441493" y="2652801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楕円 61"/>
          <p:cNvSpPr/>
          <p:nvPr/>
        </p:nvSpPr>
        <p:spPr>
          <a:xfrm>
            <a:off x="6964008" y="2479148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511068" y="2494263"/>
            <a:ext cx="122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rPr>
              <a:t>Hydro</a:t>
            </a:r>
            <a:endParaRPr lang="ja-JP" altLang="en-US" sz="2800" b="1" dirty="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4" name="楕円 63"/>
          <p:cNvSpPr>
            <a:spLocks noChangeAspect="1"/>
          </p:cNvSpPr>
          <p:nvPr/>
        </p:nvSpPr>
        <p:spPr>
          <a:xfrm>
            <a:off x="8348911" y="2295366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楕円 64"/>
          <p:cNvSpPr>
            <a:spLocks noChangeAspect="1"/>
          </p:cNvSpPr>
          <p:nvPr/>
        </p:nvSpPr>
        <p:spPr>
          <a:xfrm>
            <a:off x="6182281" y="320493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楕円 65"/>
          <p:cNvSpPr>
            <a:spLocks noChangeAspect="1"/>
          </p:cNvSpPr>
          <p:nvPr/>
        </p:nvSpPr>
        <p:spPr>
          <a:xfrm>
            <a:off x="6831078" y="3714342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楕円 66"/>
          <p:cNvSpPr>
            <a:spLocks noChangeAspect="1"/>
          </p:cNvSpPr>
          <p:nvPr/>
        </p:nvSpPr>
        <p:spPr>
          <a:xfrm>
            <a:off x="7202632" y="1919407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楕円 67"/>
          <p:cNvSpPr>
            <a:spLocks noChangeAspect="1"/>
          </p:cNvSpPr>
          <p:nvPr/>
        </p:nvSpPr>
        <p:spPr>
          <a:xfrm>
            <a:off x="8500929" y="352572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右矢印 68"/>
          <p:cNvSpPr/>
          <p:nvPr/>
        </p:nvSpPr>
        <p:spPr>
          <a:xfrm flipH="1">
            <a:off x="7776976" y="2669436"/>
            <a:ext cx="473993" cy="24184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右矢印 70"/>
          <p:cNvSpPr/>
          <p:nvPr/>
        </p:nvSpPr>
        <p:spPr>
          <a:xfrm>
            <a:off x="7778251" y="2916689"/>
            <a:ext cx="472718" cy="24184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18891" y="3395166"/>
            <a:ext cx="1494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  <a:effectLst>
                  <a:glow rad="127000">
                    <a:schemeClr val="accent3">
                      <a:lumMod val="20000"/>
                      <a:lumOff val="80000"/>
                      <a:alpha val="79000"/>
                    </a:schemeClr>
                  </a:glow>
                </a:effectLst>
              </a:rPr>
              <a:t>Hadrons</a:t>
            </a:r>
            <a:endParaRPr kumimoji="1" lang="ja-JP" altLang="en-US" sz="2800" b="1" dirty="0" smtClean="0">
              <a:solidFill>
                <a:srgbClr val="FF0000"/>
              </a:solidFill>
              <a:effectLst>
                <a:glow rad="127000">
                  <a:schemeClr val="accent3">
                    <a:lumMod val="20000"/>
                    <a:lumOff val="80000"/>
                    <a:alpha val="79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6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-3500367" y="-914431"/>
            <a:ext cx="7377693" cy="8114221"/>
            <a:chOff x="-970222" y="423170"/>
            <a:chExt cx="5737238" cy="6309996"/>
          </a:xfrm>
          <a:scene3d>
            <a:camera prst="perspectiveContrastingRightFacing" fov="5700000">
              <a:rot lat="20693804" lon="20828942" rev="336595"/>
            </a:camera>
            <a:lightRig rig="brightRoom" dir="t"/>
          </a:scene3d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0222" y="4340370"/>
              <a:ext cx="3636028" cy="1836194"/>
            </a:xfrm>
            <a:prstGeom prst="rect">
              <a:avLst/>
            </a:prstGeom>
            <a:sp3d prstMaterial="translucentPowder"/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/>
            <a:srcRect l="18289" t="10871" r="4846" b="26651"/>
            <a:stretch/>
          </p:blipFill>
          <p:spPr>
            <a:xfrm>
              <a:off x="1881637" y="4993499"/>
              <a:ext cx="2885379" cy="1739667"/>
            </a:xfrm>
            <a:prstGeom prst="rect">
              <a:avLst/>
            </a:prstGeom>
            <a:sp3d prstMaterial="translucentPowder"/>
          </p:spPr>
        </p:pic>
        <p:pic>
          <p:nvPicPr>
            <p:cNvPr id="10" name="Picture 2" descr="https://upload.wikimedia.org/wikipedia/commons/e/ed/The_entire_view_of_J-PARC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32"/>
            <a:stretch/>
          </p:blipFill>
          <p:spPr bwMode="auto">
            <a:xfrm>
              <a:off x="1223117" y="423170"/>
              <a:ext cx="2885378" cy="1677373"/>
            </a:xfrm>
            <a:prstGeom prst="rect">
              <a:avLst/>
            </a:prstGeom>
            <a:sp3d prstMaterial="translucentPowder"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6" b="8041"/>
            <a:stretch/>
          </p:blipFill>
          <p:spPr>
            <a:xfrm>
              <a:off x="643606" y="1947367"/>
              <a:ext cx="2885380" cy="1730034"/>
            </a:xfrm>
            <a:prstGeom prst="rect">
              <a:avLst/>
            </a:prstGeom>
            <a:sp3d prstMaterial="translucentPowder"/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6"/>
            <a:srcRect l="3554"/>
            <a:stretch/>
          </p:blipFill>
          <p:spPr>
            <a:xfrm>
              <a:off x="1668867" y="3462179"/>
              <a:ext cx="2885379" cy="1683752"/>
            </a:xfrm>
            <a:prstGeom prst="rect">
              <a:avLst/>
            </a:prstGeom>
            <a:sp3d prstMaterial="translucentPowder"/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71376" y="1709744"/>
            <a:ext cx="6770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effectLst>
                  <a:glow rad="101600">
                    <a:srgbClr val="104157"/>
                  </a:glow>
                </a:effectLst>
              </a:rPr>
              <a:t>Exploring dense medium in relativistic heavy-ion collisions is one of the hottest topics in this field. Many new experiments will start </a:t>
            </a:r>
            <a:r>
              <a:rPr lang="en-US" altLang="ja-JP" sz="2400" dirty="0" smtClean="0">
                <a:effectLst>
                  <a:glow rad="101600">
                    <a:srgbClr val="104157"/>
                  </a:glow>
                </a:effectLst>
              </a:rPr>
              <a:t>in the near future</a:t>
            </a:r>
            <a:r>
              <a:rPr kumimoji="1" lang="en-US" altLang="ja-JP" sz="2400" dirty="0" smtClean="0">
                <a:effectLst>
                  <a:glow rad="101600">
                    <a:srgbClr val="104157"/>
                  </a:glow>
                </a:effectLst>
              </a:rPr>
              <a:t>!</a:t>
            </a:r>
            <a:endParaRPr lang="en-US" altLang="ja-JP" sz="2400" dirty="0" smtClean="0">
              <a:effectLst>
                <a:glow rad="101600">
                  <a:srgbClr val="104157"/>
                </a:glo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53908" y="3530929"/>
            <a:ext cx="5788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effectLst>
                  <a:glow rad="101600">
                    <a:srgbClr val="104157"/>
                  </a:glow>
                </a:effectLst>
              </a:rPr>
              <a:t>Fluctuations are promising observables for the search for the phase structure of QCD. </a:t>
            </a:r>
            <a:endParaRPr kumimoji="1" lang="en-US" altLang="ja-JP" sz="2400" dirty="0" smtClean="0">
              <a:effectLst>
                <a:glow rad="101600">
                  <a:srgbClr val="104157"/>
                </a:glo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49083" y="4982783"/>
            <a:ext cx="4993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effectLst>
                  <a:glow rad="101600">
                    <a:srgbClr val="104157"/>
                  </a:glow>
                </a:effectLst>
              </a:rPr>
              <a:t>Studies of </a:t>
            </a:r>
            <a:r>
              <a:rPr lang="en-US" altLang="ja-JP" sz="2400" dirty="0" err="1" smtClean="0">
                <a:effectLst>
                  <a:glow rad="101600">
                    <a:srgbClr val="104157"/>
                  </a:glow>
                </a:effectLst>
              </a:rPr>
              <a:t>hypernuclei</a:t>
            </a:r>
            <a:r>
              <a:rPr lang="en-US" altLang="ja-JP" sz="2400" dirty="0" smtClean="0">
                <a:effectLst>
                  <a:glow rad="101600">
                    <a:srgbClr val="104157"/>
                  </a:glow>
                </a:effectLst>
              </a:rPr>
              <a:t> and exotic hadrons are other important subjects in the future heavy-ion experiments. </a:t>
            </a:r>
            <a:endParaRPr kumimoji="1" lang="en-US" altLang="ja-JP" sz="2400" dirty="0" smtClean="0">
              <a:effectLst>
                <a:glow rad="101600">
                  <a:srgbClr val="104157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5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J-PARC Heavy-Ion Program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63" y="1745744"/>
            <a:ext cx="7078981" cy="4001075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2086284" y="2665586"/>
            <a:ext cx="4880499" cy="2548469"/>
            <a:chOff x="2771800" y="1772816"/>
            <a:chExt cx="4880499" cy="2548469"/>
          </a:xfrm>
        </p:grpSpPr>
        <p:sp>
          <p:nvSpPr>
            <p:cNvPr id="6" name="1 つの角を切り取った四角形 5"/>
            <p:cNvSpPr/>
            <p:nvPr/>
          </p:nvSpPr>
          <p:spPr>
            <a:xfrm flipH="1">
              <a:off x="2771800" y="1772816"/>
              <a:ext cx="4880499" cy="2548469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578984" y="2944741"/>
              <a:ext cx="30189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Main Ring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stable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well established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31835" y="1940411"/>
            <a:ext cx="3031250" cy="1450349"/>
            <a:chOff x="667185" y="1255594"/>
            <a:chExt cx="3031250" cy="1450349"/>
          </a:xfrm>
        </p:grpSpPr>
        <p:sp>
          <p:nvSpPr>
            <p:cNvPr id="9" name="1 つの角を切り取った四角形 8"/>
            <p:cNvSpPr/>
            <p:nvPr/>
          </p:nvSpPr>
          <p:spPr>
            <a:xfrm flipV="1">
              <a:off x="676426" y="1327737"/>
              <a:ext cx="3022009" cy="1378206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67185" y="1255594"/>
              <a:ext cx="28380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New HI Injector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high intensity</a:t>
              </a: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241076" y="5914006"/>
            <a:ext cx="7004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Utilize r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eliable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/ high-performance RCS &amp;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ain 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Reduce cost and 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22498" y="1164936"/>
            <a:ext cx="3745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H. </a:t>
            </a:r>
            <a:r>
              <a:rPr kumimoji="1" lang="en-US" altLang="ja-JP" sz="2400" dirty="0" err="1" smtClean="0"/>
              <a:t>Sako</a:t>
            </a:r>
            <a:r>
              <a:rPr kumimoji="1" lang="en-US" altLang="ja-JP" sz="2400" dirty="0" smtClean="0"/>
              <a:t>, this afternoon (E-3)</a:t>
            </a:r>
            <a:endParaRPr kumimoji="1" lang="ja-JP" altLang="en-US" sz="2400" dirty="0" smtClean="0"/>
          </a:p>
        </p:txBody>
      </p:sp>
      <p:sp>
        <p:nvSpPr>
          <p:cNvPr id="15" name="正方形/長方形 14"/>
          <p:cNvSpPr/>
          <p:nvPr/>
        </p:nvSpPr>
        <p:spPr>
          <a:xfrm>
            <a:off x="4381754" y="6446770"/>
            <a:ext cx="4762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http://asrc.jaea.go.jp/soshiki/gr/hadron/jparc-hi/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5039518" y="1871573"/>
            <a:ext cx="3950090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210564" y="1980964"/>
            <a:ext cx="37593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Beam energy: ~</a:t>
            </a:r>
            <a:r>
              <a:rPr lang="en-US" altLang="ja-JP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19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GeV/A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</a:endParaRPr>
          </a:p>
          <a:p>
            <a:pPr marL="457200" indent="-457200">
              <a:buFont typeface="Wingdings" panose="05000000000000000000" pitchFamily="2" charset="2"/>
              <a:buChar char="p"/>
              <a:defRPr/>
            </a:pPr>
            <a:r>
              <a:rPr lang="en-US" altLang="ja-JP" sz="2400" dirty="0">
                <a:solidFill>
                  <a:prstClr val="white"/>
                </a:solidFill>
              </a:rPr>
              <a:t>Fixed </a:t>
            </a:r>
            <a:r>
              <a:rPr lang="en-US" altLang="ja-JP" sz="2400" dirty="0" smtClean="0">
                <a:solidFill>
                  <a:prstClr val="white"/>
                </a:solidFill>
              </a:rPr>
              <a:t>target exp.</a:t>
            </a:r>
            <a:endParaRPr lang="en-US" altLang="ja-JP" sz="2400" dirty="0">
              <a:solidFill>
                <a:prstClr val="white"/>
              </a:solidFill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collision rate ~10</a:t>
            </a:r>
            <a:r>
              <a:rPr kumimoji="1" lang="en-US" altLang="ja-JP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8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Hz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Launch: 2025~?</a:t>
            </a:r>
          </a:p>
        </p:txBody>
      </p:sp>
    </p:spTree>
    <p:extLst>
      <p:ext uri="{BB962C8B-B14F-4D97-AF65-F5344CB8AC3E}">
        <p14:creationId xmlns:p14="http://schemas.microsoft.com/office/powerpoint/2010/main" val="38703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24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Hyper-Nuclear </a:t>
            </a:r>
            <a:r>
              <a:rPr kumimoji="1" lang="en-US" altLang="ja-JP" dirty="0" err="1" smtClean="0"/>
              <a:t>Phyics</a:t>
            </a:r>
            <a:r>
              <a:rPr kumimoji="1" lang="en-US" altLang="ja-JP" dirty="0" smtClean="0"/>
              <a:t> @ J-PARC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0271"/>
            <a:ext cx="7800200" cy="18614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33245" y="3916392"/>
            <a:ext cx="73516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>
                <a:solidFill>
                  <a:srgbClr val="FFFF00"/>
                </a:solidFill>
              </a:rPr>
              <a:t>Negatively-charged</a:t>
            </a:r>
            <a:r>
              <a:rPr kumimoji="1" lang="en-US" altLang="ja-JP" sz="2800" dirty="0" smtClean="0"/>
              <a:t> </a:t>
            </a:r>
            <a:r>
              <a:rPr kumimoji="1" lang="en-US" altLang="ja-JP" sz="2800" dirty="0" err="1" smtClean="0"/>
              <a:t>hypernuclei</a:t>
            </a:r>
            <a:r>
              <a:rPr kumimoji="1" lang="en-US" altLang="ja-JP" sz="2800" dirty="0" smtClean="0"/>
              <a:t> (</a:t>
            </a:r>
            <a:r>
              <a:rPr kumimoji="1" lang="en-US" altLang="ja-JP" sz="2800" dirty="0" smtClean="0">
                <a:latin typeface="Symbol" panose="05050102010706020507" pitchFamily="18" charset="2"/>
              </a:rPr>
              <a:t>X</a:t>
            </a:r>
            <a:r>
              <a:rPr kumimoji="1" lang="en-US" altLang="ja-JP" sz="2800" baseline="30000" dirty="0" smtClean="0"/>
              <a:t>-</a:t>
            </a:r>
            <a:r>
              <a:rPr kumimoji="1" lang="en-US" altLang="ja-JP" sz="2800" dirty="0" smtClean="0"/>
              <a:t>n, </a:t>
            </a:r>
            <a:r>
              <a:rPr lang="en-US" altLang="ja-JP" sz="2800" dirty="0" smtClean="0">
                <a:latin typeface="Symbol" panose="05050102010706020507" pitchFamily="18" charset="2"/>
              </a:rPr>
              <a:t>X</a:t>
            </a:r>
            <a:r>
              <a:rPr lang="en-US" altLang="ja-JP" sz="2800" baseline="30000" dirty="0" smtClean="0"/>
              <a:t>-</a:t>
            </a:r>
            <a:r>
              <a:rPr lang="en-US" altLang="ja-JP" sz="2800" dirty="0" err="1" smtClean="0"/>
              <a:t>nn</a:t>
            </a:r>
            <a:r>
              <a:rPr lang="en-US" altLang="ja-JP" sz="2800" dirty="0" smtClean="0"/>
              <a:t>, …</a:t>
            </a:r>
            <a:r>
              <a:rPr kumimoji="1" lang="en-US" altLang="ja-JP" sz="28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Nuclear </a:t>
            </a:r>
            <a:r>
              <a:rPr lang="en-US" altLang="ja-JP" sz="2800" dirty="0" err="1" smtClean="0"/>
              <a:t>strangelets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n-rich / p-rich </a:t>
            </a:r>
            <a:r>
              <a:rPr lang="en-US" altLang="ja-JP" sz="2800" dirty="0" err="1" smtClean="0"/>
              <a:t>hypernuclei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Measurement of magnetic moments</a:t>
            </a:r>
          </a:p>
        </p:txBody>
      </p:sp>
      <p:sp>
        <p:nvSpPr>
          <p:cNvPr id="3" name="楕円 2"/>
          <p:cNvSpPr/>
          <p:nvPr/>
        </p:nvSpPr>
        <p:spPr>
          <a:xfrm>
            <a:off x="292963" y="2189250"/>
            <a:ext cx="2539013" cy="1464815"/>
          </a:xfrm>
          <a:prstGeom prst="ellipse">
            <a:avLst/>
          </a:prstGeom>
          <a:solidFill>
            <a:srgbClr val="FF9900">
              <a:alpha val="10196"/>
            </a:srgb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Brief History of Relativistic HIC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71094" y="2028666"/>
            <a:ext cx="1305489" cy="851725"/>
            <a:chOff x="293044" y="741405"/>
            <a:chExt cx="1305489" cy="851725"/>
          </a:xfrm>
        </p:grpSpPr>
        <p:sp>
          <p:nvSpPr>
            <p:cNvPr id="12" name="正方形/長方形 1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11956" y="2020145"/>
            <a:ext cx="1500022" cy="851725"/>
            <a:chOff x="1633906" y="732884"/>
            <a:chExt cx="1500022" cy="851725"/>
          </a:xfrm>
        </p:grpSpPr>
        <p:sp>
          <p:nvSpPr>
            <p:cNvPr id="15" name="正方形/長方形 1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04992" y="2023926"/>
            <a:ext cx="2060544" cy="854978"/>
            <a:chOff x="3426942" y="736665"/>
            <a:chExt cx="2060544" cy="854978"/>
          </a:xfrm>
        </p:grpSpPr>
        <p:sp>
          <p:nvSpPr>
            <p:cNvPr id="18" name="正方形/長方形 17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96770" y="2020145"/>
            <a:ext cx="2220028" cy="864226"/>
            <a:chOff x="5618720" y="732884"/>
            <a:chExt cx="2220028" cy="864226"/>
          </a:xfrm>
        </p:grpSpPr>
        <p:sp>
          <p:nvSpPr>
            <p:cNvPr id="21" name="正方形/長方形 20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1094" y="1426104"/>
            <a:ext cx="8607111" cy="749043"/>
            <a:chOff x="71094" y="1426104"/>
            <a:chExt cx="8607111" cy="749043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4467397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6843300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687" y="1426104"/>
              <a:ext cx="963518" cy="382641"/>
            </a:xfrm>
            <a:prstGeom prst="rect">
              <a:avLst/>
            </a:prstGeom>
          </p:spPr>
        </p:pic>
        <p:cxnSp>
          <p:nvCxnSpPr>
            <p:cNvPr id="7" name="直線コネクタ 6"/>
            <p:cNvCxnSpPr/>
            <p:nvPr/>
          </p:nvCxnSpPr>
          <p:spPr>
            <a:xfrm>
              <a:off x="2091494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866" y="1495176"/>
              <a:ext cx="760868" cy="238461"/>
            </a:xfrm>
            <a:prstGeom prst="rect">
              <a:avLst/>
            </a:prstGeom>
          </p:spPr>
        </p:pic>
        <p:pic>
          <p:nvPicPr>
  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381" y="1431425"/>
              <a:ext cx="1137166" cy="303245"/>
            </a:xfrm>
            <a:prstGeom prst="rect">
              <a:avLst/>
            </a:prstGeom>
          </p:spPr>
        </p:pic>
        <p:pic>
          <p:nvPicPr>
  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411" y="1492075"/>
              <a:ext cx="984166" cy="242596"/>
            </a:xfrm>
            <a:prstGeom prst="rect">
              <a:avLst/>
            </a:prstGeom>
          </p:spPr>
        </p:pic>
        <p:cxnSp>
          <p:nvCxnSpPr>
            <p:cNvPr id="23" name="直線矢印コネクタ 22"/>
            <p:cNvCxnSpPr/>
            <p:nvPr/>
          </p:nvCxnSpPr>
          <p:spPr>
            <a:xfrm flipV="1">
              <a:off x="71094" y="2028666"/>
              <a:ext cx="83649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右矢印 34"/>
          <p:cNvSpPr/>
          <p:nvPr/>
        </p:nvSpPr>
        <p:spPr>
          <a:xfrm>
            <a:off x="3782836" y="2579382"/>
            <a:ext cx="4653182" cy="181934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FF00">
                  <a:alpha val="8000"/>
                </a:srgb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235264" y="2963840"/>
            <a:ext cx="34083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~2010</a:t>
            </a:r>
          </a:p>
          <a:p>
            <a:r>
              <a:rPr kumimoji="1" lang="en-US" altLang="ja-JP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High Energy Frontier</a:t>
            </a:r>
            <a:endParaRPr kumimoji="1" lang="ja-JP" altLang="en-US" sz="2800" b="1" dirty="0" smtClean="0"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16200000">
            <a:off x="7175448" y="4889449"/>
            <a:ext cx="356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Picture of fireball by </a:t>
            </a:r>
            <a:r>
              <a:rPr kumimoji="1" lang="en-US" altLang="ja-JP" dirty="0" err="1" smtClean="0"/>
              <a:t>Soushi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Nonaka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96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l="48801" b="28613"/>
          <a:stretch/>
        </p:blipFill>
        <p:spPr>
          <a:xfrm>
            <a:off x="0" y="3301453"/>
            <a:ext cx="2560293" cy="35698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Hadron-hadron Interaction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95" y="1629546"/>
            <a:ext cx="3746813" cy="300691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66804" y="6248048"/>
            <a:ext cx="3609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Morita, </a:t>
            </a:r>
            <a:r>
              <a:rPr lang="en-US" altLang="ja-JP" sz="2000" dirty="0" err="1" smtClean="0"/>
              <a:t>Furumoto</a:t>
            </a:r>
            <a:r>
              <a:rPr lang="en-US" altLang="ja-JP" sz="2000" dirty="0" smtClean="0"/>
              <a:t>, Ohnishi, 2015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59779" y="1775663"/>
            <a:ext cx="1564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2060"/>
                </a:solidFill>
              </a:rPr>
              <a:t>STAR,2015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8" name="円/楕円 418"/>
          <p:cNvSpPr/>
          <p:nvPr/>
        </p:nvSpPr>
        <p:spPr>
          <a:xfrm>
            <a:off x="3971495" y="569048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347236" y="5822454"/>
            <a:ext cx="2524727" cy="842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347236" y="5432463"/>
            <a:ext cx="2502923" cy="154619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418"/>
          <p:cNvSpPr/>
          <p:nvPr/>
        </p:nvSpPr>
        <p:spPr>
          <a:xfrm>
            <a:off x="3946298" y="533055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618844" y="5546551"/>
            <a:ext cx="39053" cy="36019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85" y="1629546"/>
            <a:ext cx="4206832" cy="3006917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4028536" y="2341830"/>
            <a:ext cx="681487" cy="15823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9999" y="1207527"/>
            <a:ext cx="320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panose="05050102010706020507" pitchFamily="18" charset="2"/>
              </a:rPr>
              <a:t>LL</a:t>
            </a:r>
            <a:r>
              <a:rPr kumimoji="1" lang="en-US" altLang="ja-JP" sz="2400" dirty="0" smtClean="0"/>
              <a:t> Correlation function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32385" y="4868489"/>
            <a:ext cx="4468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Hadron interaction can be studied from correlation function.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7152" y="6124937"/>
            <a:ext cx="1875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emission source</a:t>
            </a:r>
          </a:p>
          <a:p>
            <a:pPr algn="ctr"/>
            <a:r>
              <a:rPr lang="en-US" altLang="ja-JP" sz="2000" dirty="0" err="1" smtClean="0"/>
              <a:t>func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82345" y="6124937"/>
            <a:ext cx="131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relative</a:t>
            </a:r>
          </a:p>
          <a:p>
            <a:pPr algn="ctr"/>
            <a:r>
              <a:rPr lang="en-US" altLang="ja-JP" sz="2000" dirty="0" smtClean="0"/>
              <a:t>wave </a:t>
            </a:r>
            <a:r>
              <a:rPr lang="en-US" altLang="ja-JP" sz="2000" dirty="0" err="1" smtClean="0"/>
              <a:t>func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66736" y="6144748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+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40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角丸四角形 173"/>
          <p:cNvSpPr/>
          <p:nvPr/>
        </p:nvSpPr>
        <p:spPr>
          <a:xfrm>
            <a:off x="843824" y="5048866"/>
            <a:ext cx="2888873" cy="1506046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右矢印 2"/>
          <p:cNvSpPr/>
          <p:nvPr/>
        </p:nvSpPr>
        <p:spPr>
          <a:xfrm>
            <a:off x="923707" y="2333755"/>
            <a:ext cx="690282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右矢印 106"/>
          <p:cNvSpPr/>
          <p:nvPr/>
        </p:nvSpPr>
        <p:spPr>
          <a:xfrm flipH="1">
            <a:off x="1516487" y="2790536"/>
            <a:ext cx="661961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Radial Flow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2104111" y="28634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2193011" y="30074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2345717" y="31358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2248111" y="286344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2413211" y="301584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2460060" y="31371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2475230" y="29775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2300287" y="301440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2319337" y="32416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2113190" y="27362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2379119" y="30346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2257712" y="26928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2335220" y="277529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2403469" y="28686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2484445" y="3068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2060066" y="28835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2084961" y="31180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2286918" y="33912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2218062" y="27648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2093995" y="321798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2230762" y="30880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2152553" y="31449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2156415" y="28576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2144261" y="266762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2046292" y="30904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2484940" y="28988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2177527" y="33478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2082580" y="278209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2225699" y="25903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2281601" y="32743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2391337" y="33248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2305000" y="26621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2414961" y="26766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2430032" y="324009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2048134" y="30024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3"/>
          <p:cNvSpPr>
            <a:spLocks noChangeAspect="1"/>
          </p:cNvSpPr>
          <p:nvPr/>
        </p:nvSpPr>
        <p:spPr>
          <a:xfrm>
            <a:off x="2467338" y="27835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4"/>
          <p:cNvSpPr>
            <a:spLocks noChangeAspect="1"/>
          </p:cNvSpPr>
          <p:nvPr/>
        </p:nvSpPr>
        <p:spPr>
          <a:xfrm>
            <a:off x="2128539" y="32722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2313586" y="28902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2122428" y="30661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2235211" y="31876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2123533" y="29756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2244831" y="32975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2382867" y="29387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2236710" y="29279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2419678" y="29161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2222291" y="26920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2335090" y="26007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2257727" y="28373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34046" y="24062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622946" y="25502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775652" y="26786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678046" y="240621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843146" y="255861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889995" y="26799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905165" y="25203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730222" y="25571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749272" y="2784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43125" y="2278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809054" y="25774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687647" y="223559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765155" y="23180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833404" y="24114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914380" y="26108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490001" y="24263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14896" y="266085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716853" y="29339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647997" y="2307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23930" y="27607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660697" y="26308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82488" y="26877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86350" y="24003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74196" y="22103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476227" y="26332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914875" y="24415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607462" y="2890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12515" y="23248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655634" y="213306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711536" y="28171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821272" y="28675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734935" y="22049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844896" y="22193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859967" y="27828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478069" y="254520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897273" y="23263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58474" y="28149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743521" y="24330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52363" y="26088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665146" y="27304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53468" y="25183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674766" y="284028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812802" y="24815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666645" y="24707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849613" y="24589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03"/>
          <p:cNvSpPr>
            <a:spLocks noChangeAspect="1"/>
          </p:cNvSpPr>
          <p:nvPr/>
        </p:nvSpPr>
        <p:spPr>
          <a:xfrm>
            <a:off x="652226" y="22348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04"/>
          <p:cNvSpPr>
            <a:spLocks noChangeAspect="1"/>
          </p:cNvSpPr>
          <p:nvPr/>
        </p:nvSpPr>
        <p:spPr>
          <a:xfrm>
            <a:off x="765025" y="21435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05"/>
          <p:cNvSpPr>
            <a:spLocks noChangeAspect="1"/>
          </p:cNvSpPr>
          <p:nvPr/>
        </p:nvSpPr>
        <p:spPr>
          <a:xfrm>
            <a:off x="687662" y="23801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6" name="角丸四角形 205"/>
          <p:cNvSpPr/>
          <p:nvPr/>
        </p:nvSpPr>
        <p:spPr>
          <a:xfrm>
            <a:off x="4541391" y="2336461"/>
            <a:ext cx="3261720" cy="2180189"/>
          </a:xfrm>
          <a:prstGeom prst="roundRect">
            <a:avLst>
              <a:gd name="adj" fmla="val 34861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4852220" y="393661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787021" y="419798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4207755" y="3892643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4706896" y="456769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4230083" y="413954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4568107" y="381840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4374810" y="395902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557079" y="336657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436535" y="446045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4693755" y="427891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4964970" y="440354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4315460" y="427356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4579101" y="406458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4602878" y="433612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6803051" y="251879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7158950" y="2518790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7182679" y="2097096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7374241" y="230091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7542921" y="253161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7084684" y="227511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6902283" y="203481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6758609" y="327016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7103558" y="184370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7299553" y="202129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7571323" y="205705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7700775" y="232140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7320773" y="258503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7095136" y="209528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7373920" y="186953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204"/>
          <p:cNvSpPr>
            <a:spLocks noChangeAspect="1"/>
          </p:cNvSpPr>
          <p:nvPr/>
        </p:nvSpPr>
        <p:spPr>
          <a:xfrm>
            <a:off x="7182716" y="24542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902854" y="2057050"/>
            <a:ext cx="1029749" cy="214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円/楕円 211"/>
          <p:cNvSpPr>
            <a:spLocks noChangeAspect="1"/>
          </p:cNvSpPr>
          <p:nvPr/>
        </p:nvSpPr>
        <p:spPr>
          <a:xfrm>
            <a:off x="5175511" y="331387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3" name="円/楕円 212"/>
          <p:cNvSpPr>
            <a:spLocks noChangeAspect="1"/>
          </p:cNvSpPr>
          <p:nvPr/>
        </p:nvSpPr>
        <p:spPr>
          <a:xfrm>
            <a:off x="5854485" y="29432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4" name="円/楕円 213"/>
          <p:cNvSpPr>
            <a:spLocks noChangeAspect="1"/>
          </p:cNvSpPr>
          <p:nvPr/>
        </p:nvSpPr>
        <p:spPr>
          <a:xfrm>
            <a:off x="5379155" y="360969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5" name="円/楕円 214"/>
          <p:cNvSpPr>
            <a:spLocks noChangeAspect="1"/>
          </p:cNvSpPr>
          <p:nvPr/>
        </p:nvSpPr>
        <p:spPr>
          <a:xfrm>
            <a:off x="6006885" y="30956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6" name="円/楕円 215"/>
          <p:cNvSpPr>
            <a:spLocks noChangeAspect="1"/>
          </p:cNvSpPr>
          <p:nvPr/>
        </p:nvSpPr>
        <p:spPr>
          <a:xfrm>
            <a:off x="4805220" y="291426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7" name="円/楕円 216"/>
          <p:cNvSpPr>
            <a:spLocks noChangeAspect="1"/>
          </p:cNvSpPr>
          <p:nvPr/>
        </p:nvSpPr>
        <p:spPr>
          <a:xfrm>
            <a:off x="6733743" y="288310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8" name="円/楕円 217"/>
          <p:cNvSpPr>
            <a:spLocks noChangeAspect="1"/>
          </p:cNvSpPr>
          <p:nvPr/>
        </p:nvSpPr>
        <p:spPr>
          <a:xfrm>
            <a:off x="6053611" y="356463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9" name="円/楕円 218"/>
          <p:cNvSpPr>
            <a:spLocks noChangeAspect="1"/>
          </p:cNvSpPr>
          <p:nvPr/>
        </p:nvSpPr>
        <p:spPr>
          <a:xfrm>
            <a:off x="6311685" y="34004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0" name="円/楕円 219"/>
          <p:cNvSpPr>
            <a:spLocks noChangeAspect="1"/>
          </p:cNvSpPr>
          <p:nvPr/>
        </p:nvSpPr>
        <p:spPr>
          <a:xfrm>
            <a:off x="5632494" y="313447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1" name="円/楕円 220"/>
          <p:cNvSpPr>
            <a:spLocks noChangeAspect="1"/>
          </p:cNvSpPr>
          <p:nvPr/>
        </p:nvSpPr>
        <p:spPr>
          <a:xfrm>
            <a:off x="7262634" y="357128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2" name="円/楕円 221"/>
          <p:cNvSpPr>
            <a:spLocks noChangeAspect="1"/>
          </p:cNvSpPr>
          <p:nvPr/>
        </p:nvSpPr>
        <p:spPr>
          <a:xfrm>
            <a:off x="6447151" y="309696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3" name="円/楕円 222"/>
          <p:cNvSpPr>
            <a:spLocks noChangeAspect="1"/>
          </p:cNvSpPr>
          <p:nvPr/>
        </p:nvSpPr>
        <p:spPr>
          <a:xfrm>
            <a:off x="5773963" y="400084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4" name="円/楕円 223"/>
          <p:cNvSpPr>
            <a:spLocks noChangeAspect="1"/>
          </p:cNvSpPr>
          <p:nvPr/>
        </p:nvSpPr>
        <p:spPr>
          <a:xfrm>
            <a:off x="6510811" y="402183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5" name="円/楕円 224"/>
          <p:cNvSpPr>
            <a:spLocks noChangeAspect="1"/>
          </p:cNvSpPr>
          <p:nvPr/>
        </p:nvSpPr>
        <p:spPr>
          <a:xfrm>
            <a:off x="6787159" y="375061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6" name="円/楕円 225"/>
          <p:cNvSpPr>
            <a:spLocks noChangeAspect="1"/>
          </p:cNvSpPr>
          <p:nvPr/>
        </p:nvSpPr>
        <p:spPr>
          <a:xfrm>
            <a:off x="6330955" y="257015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7" name="円/楕円 226"/>
          <p:cNvSpPr>
            <a:spLocks noChangeAspect="1"/>
          </p:cNvSpPr>
          <p:nvPr/>
        </p:nvSpPr>
        <p:spPr>
          <a:xfrm>
            <a:off x="5596013" y="253999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8" name="円/楕円 227"/>
          <p:cNvSpPr>
            <a:spLocks noChangeAspect="1"/>
          </p:cNvSpPr>
          <p:nvPr/>
        </p:nvSpPr>
        <p:spPr>
          <a:xfrm>
            <a:off x="5362381" y="403077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9" name="円/楕円 228"/>
          <p:cNvSpPr>
            <a:spLocks noChangeAspect="1"/>
          </p:cNvSpPr>
          <p:nvPr/>
        </p:nvSpPr>
        <p:spPr>
          <a:xfrm>
            <a:off x="5172418" y="273652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0" name="円/楕円 229"/>
          <p:cNvSpPr>
            <a:spLocks noChangeAspect="1"/>
          </p:cNvSpPr>
          <p:nvPr/>
        </p:nvSpPr>
        <p:spPr>
          <a:xfrm>
            <a:off x="7084684" y="309696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1" name="円/楕円 230"/>
          <p:cNvSpPr>
            <a:spLocks noChangeAspect="1"/>
          </p:cNvSpPr>
          <p:nvPr/>
        </p:nvSpPr>
        <p:spPr>
          <a:xfrm>
            <a:off x="4852220" y="348171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2" name="円/楕円 231"/>
          <p:cNvSpPr>
            <a:spLocks noChangeAspect="1"/>
          </p:cNvSpPr>
          <p:nvPr/>
        </p:nvSpPr>
        <p:spPr>
          <a:xfrm>
            <a:off x="6116164" y="283018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3" name="円/楕円 232"/>
          <p:cNvSpPr>
            <a:spLocks noChangeAspect="1"/>
          </p:cNvSpPr>
          <p:nvPr/>
        </p:nvSpPr>
        <p:spPr>
          <a:xfrm>
            <a:off x="6395681" y="227089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4" name="円/楕円 233"/>
          <p:cNvSpPr>
            <a:spLocks noChangeAspect="1"/>
          </p:cNvSpPr>
          <p:nvPr/>
        </p:nvSpPr>
        <p:spPr>
          <a:xfrm>
            <a:off x="6132858" y="431636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" name="円/楕円 234"/>
          <p:cNvSpPr>
            <a:spLocks noChangeAspect="1"/>
          </p:cNvSpPr>
          <p:nvPr/>
        </p:nvSpPr>
        <p:spPr>
          <a:xfrm>
            <a:off x="5157872" y="224399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37" name="直線コネクタ 236"/>
          <p:cNvCxnSpPr/>
          <p:nvPr/>
        </p:nvCxnSpPr>
        <p:spPr>
          <a:xfrm>
            <a:off x="6196263" y="1843706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1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3" y="869793"/>
            <a:ext cx="1740744" cy="595329"/>
          </a:xfrm>
          <a:prstGeom prst="rect">
            <a:avLst/>
          </a:prstGeom>
        </p:spPr>
      </p:pic>
      <p:cxnSp>
        <p:nvCxnSpPr>
          <p:cNvPr id="162" name="直線コネクタ 161"/>
          <p:cNvCxnSpPr/>
          <p:nvPr/>
        </p:nvCxnSpPr>
        <p:spPr>
          <a:xfrm>
            <a:off x="6483374" y="1834175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>
            <a:off x="5918458" y="1834175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5605711" y="1535677"/>
            <a:ext cx="1750268" cy="3942034"/>
            <a:chOff x="5605711" y="1535677"/>
            <a:chExt cx="1750268" cy="3942034"/>
          </a:xfrm>
        </p:grpSpPr>
        <p:sp>
          <p:nvSpPr>
            <p:cNvPr id="4" name="下矢印 3"/>
            <p:cNvSpPr/>
            <p:nvPr/>
          </p:nvSpPr>
          <p:spPr>
            <a:xfrm rot="20153963">
              <a:off x="6195313" y="4493303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FF0000">
                    <a:alpha val="20000"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下矢印 165"/>
            <p:cNvSpPr/>
            <p:nvPr/>
          </p:nvSpPr>
          <p:spPr>
            <a:xfrm rot="20191084" flipV="1">
              <a:off x="5605711" y="153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FF0000">
                    <a:alpha val="20000"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708045" y="4831380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>
                  <a:solidFill>
                    <a:srgbClr val="FF66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②</a:t>
              </a:r>
              <a:endParaRPr kumimoji="1" lang="ja-JP" altLang="en-US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622740" y="1173521"/>
            <a:ext cx="1582427" cy="4140005"/>
            <a:chOff x="5622740" y="1173521"/>
            <a:chExt cx="1582427" cy="4140005"/>
          </a:xfrm>
        </p:grpSpPr>
        <p:sp>
          <p:nvSpPr>
            <p:cNvPr id="165" name="下矢印 164"/>
            <p:cNvSpPr/>
            <p:nvPr/>
          </p:nvSpPr>
          <p:spPr>
            <a:xfrm rot="1652703">
              <a:off x="5622740" y="4493303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下矢印 166"/>
            <p:cNvSpPr/>
            <p:nvPr/>
          </p:nvSpPr>
          <p:spPr>
            <a:xfrm rot="1231645" flipV="1">
              <a:off x="6177688" y="1534692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テキスト ボックス 171"/>
            <p:cNvSpPr txBox="1"/>
            <p:nvPr/>
          </p:nvSpPr>
          <p:spPr>
            <a:xfrm>
              <a:off x="6557233" y="1173521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①</a:t>
              </a:r>
              <a:endParaRPr kumimoji="1" lang="ja-JP" alt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73" name="テキスト ボックス 172"/>
          <p:cNvSpPr txBox="1"/>
          <p:nvPr/>
        </p:nvSpPr>
        <p:spPr>
          <a:xfrm>
            <a:off x="994183" y="5180713"/>
            <a:ext cx="647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</a:t>
            </a:r>
            <a:endParaRPr lang="en-US" altLang="ja-JP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</a:t>
            </a:r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dv_1/d\eta&amp;gt;0&#10;\\&#10;dv_1/d\eta&amp;lt;0&#10;\end{align*}&lt;/body&gt;&#10;  &lt;fcolor&gt;FFFFFFFF&lt;/fcolor&gt;&#10;  &lt;bcolor&gt;FFFFFFFF&lt;/bcolor&gt;&#10;  &lt;transparent&gt;True&lt;/transparent&gt;&#10;  &lt;resolution&gt;1800&lt;/resolution&gt;&#10;  &lt;imageh&gt;698&lt;/imageh&gt;&#10;  &lt;imagew&gt;1185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53" y="5322367"/>
            <a:ext cx="1626496" cy="9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9166"/>
          <a:stretch/>
        </p:blipFill>
        <p:spPr>
          <a:xfrm>
            <a:off x="1882933" y="2730829"/>
            <a:ext cx="5434277" cy="266384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000000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603" y="3657601"/>
            <a:ext cx="1218401" cy="416689"/>
          </a:xfrm>
          <a:prstGeom prst="rect">
            <a:avLst/>
          </a:prstGeom>
        </p:spPr>
      </p:pic>
      <p:sp>
        <p:nvSpPr>
          <p:cNvPr id="321" name="下矢印 320"/>
          <p:cNvSpPr/>
          <p:nvPr/>
        </p:nvSpPr>
        <p:spPr>
          <a:xfrm flipV="1">
            <a:off x="6062985" y="3576553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下矢印 321"/>
          <p:cNvSpPr/>
          <p:nvPr/>
        </p:nvSpPr>
        <p:spPr>
          <a:xfrm flipV="1">
            <a:off x="3409432" y="3236269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下矢印 322"/>
          <p:cNvSpPr/>
          <p:nvPr/>
        </p:nvSpPr>
        <p:spPr>
          <a:xfrm>
            <a:off x="3786363" y="4197115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角丸四角形 213"/>
          <p:cNvSpPr/>
          <p:nvPr/>
        </p:nvSpPr>
        <p:spPr>
          <a:xfrm>
            <a:off x="2261460" y="249632"/>
            <a:ext cx="4450534" cy="1137186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5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3" y="606207"/>
            <a:ext cx="1343965" cy="459632"/>
          </a:xfrm>
          <a:prstGeom prst="rect">
            <a:avLst/>
          </a:prstGeom>
        </p:spPr>
      </p:pic>
      <p:sp>
        <p:nvSpPr>
          <p:cNvPr id="216" name="テキスト ボックス 215"/>
          <p:cNvSpPr txBox="1"/>
          <p:nvPr/>
        </p:nvSpPr>
        <p:spPr>
          <a:xfrm>
            <a:off x="2565972" y="556615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Directed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Flow:</a:t>
            </a:r>
            <a:endParaRPr kumimoji="1" lang="ja-JP" altLang="en-US" sz="28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3930727" y="5565494"/>
            <a:ext cx="5162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dv</a:t>
            </a:r>
            <a:r>
              <a:rPr kumimoji="1" lang="en-US" altLang="ja-JP" sz="2400" baseline="-25000" dirty="0" smtClean="0"/>
              <a:t>1</a:t>
            </a:r>
            <a:r>
              <a:rPr kumimoji="1" lang="en-US" altLang="ja-JP" sz="2400" dirty="0" smtClean="0"/>
              <a:t>/</a:t>
            </a:r>
            <a:r>
              <a:rPr kumimoji="1" lang="en-US" altLang="ja-JP" sz="2400" dirty="0" err="1" smtClean="0"/>
              <a:t>dy</a:t>
            </a:r>
            <a:r>
              <a:rPr lang="en-US" altLang="ja-JP" sz="2400" dirty="0" smtClean="0"/>
              <a:t>: two sign change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 transport models can reproduce it quantitatively</a:t>
            </a:r>
          </a:p>
        </p:txBody>
      </p:sp>
      <p:grpSp>
        <p:nvGrpSpPr>
          <p:cNvPr id="320" name="グループ化 319"/>
          <p:cNvGrpSpPr>
            <a:grpSpLocks noChangeAspect="1"/>
          </p:cNvGrpSpPr>
          <p:nvPr/>
        </p:nvGrpSpPr>
        <p:grpSpPr>
          <a:xfrm>
            <a:off x="397770" y="1253250"/>
            <a:ext cx="1566971" cy="1862892"/>
            <a:chOff x="2963461" y="1516916"/>
            <a:chExt cx="2909524" cy="3458984"/>
          </a:xfrm>
        </p:grpSpPr>
        <p:sp>
          <p:nvSpPr>
            <p:cNvPr id="416" name="右矢印 415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17" name="右矢印 416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20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1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2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3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4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5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6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7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8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9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0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1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2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3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4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5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6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7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8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9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0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1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2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3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4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5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6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7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8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9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0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1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2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3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4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5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6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7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8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9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0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1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2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3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4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5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6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7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8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9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0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1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2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3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4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5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6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7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8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9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0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1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2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3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4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5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6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7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8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9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0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1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2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3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4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5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6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7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8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9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0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1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2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3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4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5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6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7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8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9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10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11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512" name="直線コネクタ 511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513" name="下矢印 512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14" name="下矢印 513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515" name="直線矢印コネクタ 514"/>
          <p:cNvCxnSpPr/>
          <p:nvPr/>
        </p:nvCxnSpPr>
        <p:spPr>
          <a:xfrm>
            <a:off x="1809946" y="2239185"/>
            <a:ext cx="1355223" cy="739685"/>
          </a:xfrm>
          <a:prstGeom prst="straightConnector1">
            <a:avLst/>
          </a:prstGeom>
          <a:noFill/>
          <a:ln w="38100" cap="flat" cmpd="sng" algn="ctr">
            <a:solidFill>
              <a:srgbClr val="41AEBD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16" name="円/楕円 224"/>
          <p:cNvSpPr>
            <a:spLocks noChangeAspect="1"/>
          </p:cNvSpPr>
          <p:nvPr/>
        </p:nvSpPr>
        <p:spPr>
          <a:xfrm>
            <a:off x="2764975" y="576380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7" name="円/楕円 225"/>
          <p:cNvSpPr>
            <a:spLocks noChangeAspect="1"/>
          </p:cNvSpPr>
          <p:nvPr/>
        </p:nvSpPr>
        <p:spPr>
          <a:xfrm>
            <a:off x="2849883" y="59013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8" name="円/楕円 226"/>
          <p:cNvSpPr>
            <a:spLocks noChangeAspect="1"/>
          </p:cNvSpPr>
          <p:nvPr/>
        </p:nvSpPr>
        <p:spPr>
          <a:xfrm>
            <a:off x="2995733" y="602400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9" name="円/楕円 227"/>
          <p:cNvSpPr>
            <a:spLocks noChangeAspect="1"/>
          </p:cNvSpPr>
          <p:nvPr/>
        </p:nvSpPr>
        <p:spPr>
          <a:xfrm>
            <a:off x="2902509" y="576380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0" name="円/楕円 228"/>
          <p:cNvSpPr>
            <a:spLocks noChangeAspect="1"/>
          </p:cNvSpPr>
          <p:nvPr/>
        </p:nvSpPr>
        <p:spPr>
          <a:xfrm>
            <a:off x="3060196" y="5909365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1" name="円/楕円 229"/>
          <p:cNvSpPr>
            <a:spLocks noChangeAspect="1"/>
          </p:cNvSpPr>
          <p:nvPr/>
        </p:nvSpPr>
        <p:spPr>
          <a:xfrm>
            <a:off x="3104941" y="602520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2" name="円/楕円 230"/>
          <p:cNvSpPr>
            <a:spLocks noChangeAspect="1"/>
          </p:cNvSpPr>
          <p:nvPr/>
        </p:nvSpPr>
        <p:spPr>
          <a:xfrm>
            <a:off x="3119430" y="587278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3" name="円/楕円 231"/>
          <p:cNvSpPr>
            <a:spLocks noChangeAspect="1"/>
          </p:cNvSpPr>
          <p:nvPr/>
        </p:nvSpPr>
        <p:spPr>
          <a:xfrm>
            <a:off x="2952342" y="590798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4" name="円/楕円 232"/>
          <p:cNvSpPr>
            <a:spLocks noChangeAspect="1"/>
          </p:cNvSpPr>
          <p:nvPr/>
        </p:nvSpPr>
        <p:spPr>
          <a:xfrm>
            <a:off x="2970537" y="612501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5" name="円/楕円 233"/>
          <p:cNvSpPr>
            <a:spLocks noChangeAspect="1"/>
          </p:cNvSpPr>
          <p:nvPr/>
        </p:nvSpPr>
        <p:spPr>
          <a:xfrm>
            <a:off x="2773646" y="564230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6" name="円/楕円 234"/>
          <p:cNvSpPr>
            <a:spLocks noChangeAspect="1"/>
          </p:cNvSpPr>
          <p:nvPr/>
        </p:nvSpPr>
        <p:spPr>
          <a:xfrm>
            <a:off x="3027635" y="59273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7" name="円/楕円 235"/>
          <p:cNvSpPr>
            <a:spLocks noChangeAspect="1"/>
          </p:cNvSpPr>
          <p:nvPr/>
        </p:nvSpPr>
        <p:spPr>
          <a:xfrm>
            <a:off x="2911679" y="560084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8" name="円/楕円 236"/>
          <p:cNvSpPr>
            <a:spLocks noChangeAspect="1"/>
          </p:cNvSpPr>
          <p:nvPr/>
        </p:nvSpPr>
        <p:spPr>
          <a:xfrm>
            <a:off x="2985707" y="567961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9" name="円/楕円 237"/>
          <p:cNvSpPr>
            <a:spLocks noChangeAspect="1"/>
          </p:cNvSpPr>
          <p:nvPr/>
        </p:nvSpPr>
        <p:spPr>
          <a:xfrm>
            <a:off x="3050891" y="576876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0" name="円/楕円 238"/>
          <p:cNvSpPr>
            <a:spLocks noChangeAspect="1"/>
          </p:cNvSpPr>
          <p:nvPr/>
        </p:nvSpPr>
        <p:spPr>
          <a:xfrm>
            <a:off x="3128232" y="595928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1" name="円/楕円 239"/>
          <p:cNvSpPr>
            <a:spLocks noChangeAspect="1"/>
          </p:cNvSpPr>
          <p:nvPr/>
        </p:nvSpPr>
        <p:spPr>
          <a:xfrm>
            <a:off x="2722907" y="578304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2" name="円/楕円 240"/>
          <p:cNvSpPr>
            <a:spLocks noChangeAspect="1"/>
          </p:cNvSpPr>
          <p:nvPr/>
        </p:nvSpPr>
        <p:spPr>
          <a:xfrm>
            <a:off x="2746684" y="6007011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3" name="円/楕円 241"/>
          <p:cNvSpPr>
            <a:spLocks noChangeAspect="1"/>
          </p:cNvSpPr>
          <p:nvPr/>
        </p:nvSpPr>
        <p:spPr>
          <a:xfrm>
            <a:off x="2939574" y="626787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4" name="円/楕円 242"/>
          <p:cNvSpPr>
            <a:spLocks noChangeAspect="1"/>
          </p:cNvSpPr>
          <p:nvPr/>
        </p:nvSpPr>
        <p:spPr>
          <a:xfrm>
            <a:off x="2873809" y="56696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5" name="円/楕円 243"/>
          <p:cNvSpPr>
            <a:spLocks noChangeAspect="1"/>
          </p:cNvSpPr>
          <p:nvPr/>
        </p:nvSpPr>
        <p:spPr>
          <a:xfrm>
            <a:off x="2755313" y="610242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6" name="円/楕円 244"/>
          <p:cNvSpPr>
            <a:spLocks noChangeAspect="1"/>
          </p:cNvSpPr>
          <p:nvPr/>
        </p:nvSpPr>
        <p:spPr>
          <a:xfrm>
            <a:off x="2885939" y="597832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7" name="円/楕円 245"/>
          <p:cNvSpPr>
            <a:spLocks noChangeAspect="1"/>
          </p:cNvSpPr>
          <p:nvPr/>
        </p:nvSpPr>
        <p:spPr>
          <a:xfrm>
            <a:off x="2811242" y="60326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8" name="円/楕円 246"/>
          <p:cNvSpPr>
            <a:spLocks noChangeAspect="1"/>
          </p:cNvSpPr>
          <p:nvPr/>
        </p:nvSpPr>
        <p:spPr>
          <a:xfrm>
            <a:off x="2814930" y="57582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9" name="円/楕円 247"/>
          <p:cNvSpPr>
            <a:spLocks noChangeAspect="1"/>
          </p:cNvSpPr>
          <p:nvPr/>
        </p:nvSpPr>
        <p:spPr>
          <a:xfrm>
            <a:off x="2803322" y="557678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0" name="円/楕円 248"/>
          <p:cNvSpPr>
            <a:spLocks noChangeAspect="1"/>
          </p:cNvSpPr>
          <p:nvPr/>
        </p:nvSpPr>
        <p:spPr>
          <a:xfrm>
            <a:off x="2709752" y="598063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1" name="円/楕円 249"/>
          <p:cNvSpPr>
            <a:spLocks noChangeAspect="1"/>
          </p:cNvSpPr>
          <p:nvPr/>
        </p:nvSpPr>
        <p:spPr>
          <a:xfrm>
            <a:off x="2835094" y="622643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2" name="円/楕円 250"/>
          <p:cNvSpPr>
            <a:spLocks noChangeAspect="1"/>
          </p:cNvSpPr>
          <p:nvPr/>
        </p:nvSpPr>
        <p:spPr>
          <a:xfrm>
            <a:off x="2744411" y="568610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3" name="円/楕円 251"/>
          <p:cNvSpPr>
            <a:spLocks noChangeAspect="1"/>
          </p:cNvSpPr>
          <p:nvPr/>
        </p:nvSpPr>
        <p:spPr>
          <a:xfrm>
            <a:off x="2881104" y="550292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4" name="円/楕円 252"/>
          <p:cNvSpPr>
            <a:spLocks noChangeAspect="1"/>
          </p:cNvSpPr>
          <p:nvPr/>
        </p:nvSpPr>
        <p:spPr>
          <a:xfrm>
            <a:off x="2934495" y="615628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5" name="円/楕円 253"/>
          <p:cNvSpPr>
            <a:spLocks noChangeAspect="1"/>
          </p:cNvSpPr>
          <p:nvPr/>
        </p:nvSpPr>
        <p:spPr>
          <a:xfrm>
            <a:off x="3039304" y="620444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6" name="円/楕円 254"/>
          <p:cNvSpPr>
            <a:spLocks noChangeAspect="1"/>
          </p:cNvSpPr>
          <p:nvPr/>
        </p:nvSpPr>
        <p:spPr>
          <a:xfrm>
            <a:off x="2956844" y="55715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7" name="円/楕円 255"/>
          <p:cNvSpPr>
            <a:spLocks noChangeAspect="1"/>
          </p:cNvSpPr>
          <p:nvPr/>
        </p:nvSpPr>
        <p:spPr>
          <a:xfrm>
            <a:off x="3061867" y="558537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8" name="円/楕円 256"/>
          <p:cNvSpPr>
            <a:spLocks noChangeAspect="1"/>
          </p:cNvSpPr>
          <p:nvPr/>
        </p:nvSpPr>
        <p:spPr>
          <a:xfrm>
            <a:off x="3076262" y="61235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9" name="円/楕円 257"/>
          <p:cNvSpPr>
            <a:spLocks noChangeAspect="1"/>
          </p:cNvSpPr>
          <p:nvPr/>
        </p:nvSpPr>
        <p:spPr>
          <a:xfrm>
            <a:off x="2711511" y="58965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0" name="円/楕円 258"/>
          <p:cNvSpPr>
            <a:spLocks noChangeAspect="1"/>
          </p:cNvSpPr>
          <p:nvPr/>
        </p:nvSpPr>
        <p:spPr>
          <a:xfrm>
            <a:off x="3111893" y="568753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1" name="円/楕円 259"/>
          <p:cNvSpPr>
            <a:spLocks noChangeAspect="1"/>
          </p:cNvSpPr>
          <p:nvPr/>
        </p:nvSpPr>
        <p:spPr>
          <a:xfrm>
            <a:off x="2788306" y="61542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2" name="円/楕円 260"/>
          <p:cNvSpPr>
            <a:spLocks noChangeAspect="1"/>
          </p:cNvSpPr>
          <p:nvPr/>
        </p:nvSpPr>
        <p:spPr>
          <a:xfrm>
            <a:off x="2965044" y="57894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3" name="円/楕円 261"/>
          <p:cNvSpPr>
            <a:spLocks noChangeAspect="1"/>
          </p:cNvSpPr>
          <p:nvPr/>
        </p:nvSpPr>
        <p:spPr>
          <a:xfrm>
            <a:off x="2782469" y="59573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4" name="円/楕円 262"/>
          <p:cNvSpPr>
            <a:spLocks noChangeAspect="1"/>
          </p:cNvSpPr>
          <p:nvPr/>
        </p:nvSpPr>
        <p:spPr>
          <a:xfrm>
            <a:off x="2890189" y="607345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5" name="円/楕円 263"/>
          <p:cNvSpPr>
            <a:spLocks noChangeAspect="1"/>
          </p:cNvSpPr>
          <p:nvPr/>
        </p:nvSpPr>
        <p:spPr>
          <a:xfrm>
            <a:off x="2783525" y="58709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6" name="円/楕円 264"/>
          <p:cNvSpPr>
            <a:spLocks noChangeAspect="1"/>
          </p:cNvSpPr>
          <p:nvPr/>
        </p:nvSpPr>
        <p:spPr>
          <a:xfrm>
            <a:off x="2899377" y="617839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7" name="円/楕円 265"/>
          <p:cNvSpPr>
            <a:spLocks noChangeAspect="1"/>
          </p:cNvSpPr>
          <p:nvPr/>
        </p:nvSpPr>
        <p:spPr>
          <a:xfrm>
            <a:off x="3031214" y="583573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8" name="円/楕円 266"/>
          <p:cNvSpPr>
            <a:spLocks noChangeAspect="1"/>
          </p:cNvSpPr>
          <p:nvPr/>
        </p:nvSpPr>
        <p:spPr>
          <a:xfrm>
            <a:off x="2891620" y="582542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9" name="円/楕円 267"/>
          <p:cNvSpPr>
            <a:spLocks noChangeAspect="1"/>
          </p:cNvSpPr>
          <p:nvPr/>
        </p:nvSpPr>
        <p:spPr>
          <a:xfrm>
            <a:off x="2877848" y="560014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0" name="円/楕円 268"/>
          <p:cNvSpPr>
            <a:spLocks noChangeAspect="1"/>
          </p:cNvSpPr>
          <p:nvPr/>
        </p:nvSpPr>
        <p:spPr>
          <a:xfrm>
            <a:off x="2985583" y="55129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1" name="円/楕円 269"/>
          <p:cNvSpPr>
            <a:spLocks noChangeAspect="1"/>
          </p:cNvSpPr>
          <p:nvPr/>
        </p:nvSpPr>
        <p:spPr>
          <a:xfrm>
            <a:off x="2911694" y="573886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2" name="円/楕円 270"/>
          <p:cNvSpPr>
            <a:spLocks noChangeAspect="1"/>
          </p:cNvSpPr>
          <p:nvPr/>
        </p:nvSpPr>
        <p:spPr>
          <a:xfrm>
            <a:off x="2386280" y="542131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3" name="円/楕円 271"/>
          <p:cNvSpPr>
            <a:spLocks noChangeAspect="1"/>
          </p:cNvSpPr>
          <p:nvPr/>
        </p:nvSpPr>
        <p:spPr>
          <a:xfrm>
            <a:off x="2471189" y="55588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4" name="円/楕円 272"/>
          <p:cNvSpPr>
            <a:spLocks noChangeAspect="1"/>
          </p:cNvSpPr>
          <p:nvPr/>
        </p:nvSpPr>
        <p:spPr>
          <a:xfrm>
            <a:off x="2617038" y="568151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5" name="円/楕円 273"/>
          <p:cNvSpPr>
            <a:spLocks noChangeAspect="1"/>
          </p:cNvSpPr>
          <p:nvPr/>
        </p:nvSpPr>
        <p:spPr>
          <a:xfrm>
            <a:off x="2523815" y="542131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6" name="円/楕円 274"/>
          <p:cNvSpPr>
            <a:spLocks noChangeAspect="1"/>
          </p:cNvSpPr>
          <p:nvPr/>
        </p:nvSpPr>
        <p:spPr>
          <a:xfrm>
            <a:off x="2681502" y="5566876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7" name="円/楕円 275"/>
          <p:cNvSpPr>
            <a:spLocks noChangeAspect="1"/>
          </p:cNvSpPr>
          <p:nvPr/>
        </p:nvSpPr>
        <p:spPr>
          <a:xfrm>
            <a:off x="2726247" y="56827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8" name="円/楕円 276"/>
          <p:cNvSpPr>
            <a:spLocks noChangeAspect="1"/>
          </p:cNvSpPr>
          <p:nvPr/>
        </p:nvSpPr>
        <p:spPr>
          <a:xfrm>
            <a:off x="2740736" y="553029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9" name="円/楕円 277"/>
          <p:cNvSpPr>
            <a:spLocks noChangeAspect="1"/>
          </p:cNvSpPr>
          <p:nvPr/>
        </p:nvSpPr>
        <p:spPr>
          <a:xfrm>
            <a:off x="2573648" y="556549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0" name="円/楕円 278"/>
          <p:cNvSpPr>
            <a:spLocks noChangeAspect="1"/>
          </p:cNvSpPr>
          <p:nvPr/>
        </p:nvSpPr>
        <p:spPr>
          <a:xfrm>
            <a:off x="2591843" y="578252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1" name="円/楕円 279"/>
          <p:cNvSpPr>
            <a:spLocks noChangeAspect="1"/>
          </p:cNvSpPr>
          <p:nvPr/>
        </p:nvSpPr>
        <p:spPr>
          <a:xfrm>
            <a:off x="2394952" y="529981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2" name="円/楕円 280"/>
          <p:cNvSpPr>
            <a:spLocks noChangeAspect="1"/>
          </p:cNvSpPr>
          <p:nvPr/>
        </p:nvSpPr>
        <p:spPr>
          <a:xfrm>
            <a:off x="2648941" y="55848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3" name="円/楕円 281"/>
          <p:cNvSpPr>
            <a:spLocks noChangeAspect="1"/>
          </p:cNvSpPr>
          <p:nvPr/>
        </p:nvSpPr>
        <p:spPr>
          <a:xfrm>
            <a:off x="2532985" y="525835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4" name="円/楕円 282"/>
          <p:cNvSpPr>
            <a:spLocks noChangeAspect="1"/>
          </p:cNvSpPr>
          <p:nvPr/>
        </p:nvSpPr>
        <p:spPr>
          <a:xfrm>
            <a:off x="2607013" y="533712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5" name="円/楕円 283"/>
          <p:cNvSpPr>
            <a:spLocks noChangeAspect="1"/>
          </p:cNvSpPr>
          <p:nvPr/>
        </p:nvSpPr>
        <p:spPr>
          <a:xfrm>
            <a:off x="2672197" y="542627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6" name="円/楕円 284"/>
          <p:cNvSpPr>
            <a:spLocks noChangeAspect="1"/>
          </p:cNvSpPr>
          <p:nvPr/>
        </p:nvSpPr>
        <p:spPr>
          <a:xfrm>
            <a:off x="2749537" y="561680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7" name="円/楕円 285"/>
          <p:cNvSpPr>
            <a:spLocks noChangeAspect="1"/>
          </p:cNvSpPr>
          <p:nvPr/>
        </p:nvSpPr>
        <p:spPr>
          <a:xfrm>
            <a:off x="2344213" y="544055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8" name="円/楕円 286"/>
          <p:cNvSpPr>
            <a:spLocks noChangeAspect="1"/>
          </p:cNvSpPr>
          <p:nvPr/>
        </p:nvSpPr>
        <p:spPr>
          <a:xfrm>
            <a:off x="2367991" y="5664522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9" name="円/楕円 287"/>
          <p:cNvSpPr>
            <a:spLocks noChangeAspect="1"/>
          </p:cNvSpPr>
          <p:nvPr/>
        </p:nvSpPr>
        <p:spPr>
          <a:xfrm>
            <a:off x="2560879" y="592539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0" name="円/楕円 288"/>
          <p:cNvSpPr>
            <a:spLocks noChangeAspect="1"/>
          </p:cNvSpPr>
          <p:nvPr/>
        </p:nvSpPr>
        <p:spPr>
          <a:xfrm>
            <a:off x="2495115" y="53271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1" name="円/楕円 289"/>
          <p:cNvSpPr>
            <a:spLocks noChangeAspect="1"/>
          </p:cNvSpPr>
          <p:nvPr/>
        </p:nvSpPr>
        <p:spPr>
          <a:xfrm>
            <a:off x="2376619" y="575993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2" name="円/楕円 290"/>
          <p:cNvSpPr>
            <a:spLocks noChangeAspect="1"/>
          </p:cNvSpPr>
          <p:nvPr/>
        </p:nvSpPr>
        <p:spPr>
          <a:xfrm>
            <a:off x="2507245" y="563583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3" name="円/楕円 291"/>
          <p:cNvSpPr>
            <a:spLocks noChangeAspect="1"/>
          </p:cNvSpPr>
          <p:nvPr/>
        </p:nvSpPr>
        <p:spPr>
          <a:xfrm>
            <a:off x="2432547" y="56901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4" name="円/楕円 292"/>
          <p:cNvSpPr>
            <a:spLocks noChangeAspect="1"/>
          </p:cNvSpPr>
          <p:nvPr/>
        </p:nvSpPr>
        <p:spPr>
          <a:xfrm>
            <a:off x="2436236" y="54157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5" name="円/楕円 293"/>
          <p:cNvSpPr>
            <a:spLocks noChangeAspect="1"/>
          </p:cNvSpPr>
          <p:nvPr/>
        </p:nvSpPr>
        <p:spPr>
          <a:xfrm>
            <a:off x="2424628" y="523429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6" name="円/楕円 294"/>
          <p:cNvSpPr>
            <a:spLocks noChangeAspect="1"/>
          </p:cNvSpPr>
          <p:nvPr/>
        </p:nvSpPr>
        <p:spPr>
          <a:xfrm>
            <a:off x="2331057" y="563814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7" name="円/楕円 295"/>
          <p:cNvSpPr>
            <a:spLocks noChangeAspect="1"/>
          </p:cNvSpPr>
          <p:nvPr/>
        </p:nvSpPr>
        <p:spPr>
          <a:xfrm>
            <a:off x="2750010" y="545508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8" name="円/楕円 296"/>
          <p:cNvSpPr>
            <a:spLocks noChangeAspect="1"/>
          </p:cNvSpPr>
          <p:nvPr/>
        </p:nvSpPr>
        <p:spPr>
          <a:xfrm>
            <a:off x="2456400" y="588394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9" name="円/楕円 297"/>
          <p:cNvSpPr>
            <a:spLocks noChangeAspect="1"/>
          </p:cNvSpPr>
          <p:nvPr/>
        </p:nvSpPr>
        <p:spPr>
          <a:xfrm>
            <a:off x="2365716" y="534361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0" name="円/楕円 298"/>
          <p:cNvSpPr>
            <a:spLocks noChangeAspect="1"/>
          </p:cNvSpPr>
          <p:nvPr/>
        </p:nvSpPr>
        <p:spPr>
          <a:xfrm>
            <a:off x="2502409" y="516043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1" name="円/楕円 299"/>
          <p:cNvSpPr>
            <a:spLocks noChangeAspect="1"/>
          </p:cNvSpPr>
          <p:nvPr/>
        </p:nvSpPr>
        <p:spPr>
          <a:xfrm>
            <a:off x="2555801" y="581379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2" name="円/楕円 300"/>
          <p:cNvSpPr>
            <a:spLocks noChangeAspect="1"/>
          </p:cNvSpPr>
          <p:nvPr/>
        </p:nvSpPr>
        <p:spPr>
          <a:xfrm>
            <a:off x="2660610" y="586195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3" name="円/楕円 301"/>
          <p:cNvSpPr>
            <a:spLocks noChangeAspect="1"/>
          </p:cNvSpPr>
          <p:nvPr/>
        </p:nvSpPr>
        <p:spPr>
          <a:xfrm>
            <a:off x="2578149" y="52290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4" name="円/楕円 302"/>
          <p:cNvSpPr>
            <a:spLocks noChangeAspect="1"/>
          </p:cNvSpPr>
          <p:nvPr/>
        </p:nvSpPr>
        <p:spPr>
          <a:xfrm>
            <a:off x="2683173" y="52428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5" name="円/楕円 303"/>
          <p:cNvSpPr>
            <a:spLocks noChangeAspect="1"/>
          </p:cNvSpPr>
          <p:nvPr/>
        </p:nvSpPr>
        <p:spPr>
          <a:xfrm>
            <a:off x="2697567" y="57810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6" name="円/楕円 304"/>
          <p:cNvSpPr>
            <a:spLocks noChangeAspect="1"/>
          </p:cNvSpPr>
          <p:nvPr/>
        </p:nvSpPr>
        <p:spPr>
          <a:xfrm>
            <a:off x="2332817" y="555406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7" name="円/楕円 305"/>
          <p:cNvSpPr>
            <a:spLocks noChangeAspect="1"/>
          </p:cNvSpPr>
          <p:nvPr/>
        </p:nvSpPr>
        <p:spPr>
          <a:xfrm>
            <a:off x="2733198" y="534504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8" name="円/楕円 306"/>
          <p:cNvSpPr>
            <a:spLocks noChangeAspect="1"/>
          </p:cNvSpPr>
          <p:nvPr/>
        </p:nvSpPr>
        <p:spPr>
          <a:xfrm>
            <a:off x="2409612" y="581172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9" name="円/楕円 307"/>
          <p:cNvSpPr>
            <a:spLocks noChangeAspect="1"/>
          </p:cNvSpPr>
          <p:nvPr/>
        </p:nvSpPr>
        <p:spPr>
          <a:xfrm>
            <a:off x="2586350" y="544692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0" name="円/楕円 308"/>
          <p:cNvSpPr>
            <a:spLocks noChangeAspect="1"/>
          </p:cNvSpPr>
          <p:nvPr/>
        </p:nvSpPr>
        <p:spPr>
          <a:xfrm>
            <a:off x="2511494" y="573096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1" name="円/楕円 309"/>
          <p:cNvSpPr>
            <a:spLocks noChangeAspect="1"/>
          </p:cNvSpPr>
          <p:nvPr/>
        </p:nvSpPr>
        <p:spPr>
          <a:xfrm>
            <a:off x="2404831" y="55284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2" name="円/楕円 310"/>
          <p:cNvSpPr>
            <a:spLocks noChangeAspect="1"/>
          </p:cNvSpPr>
          <p:nvPr/>
        </p:nvSpPr>
        <p:spPr>
          <a:xfrm>
            <a:off x="2520682" y="583590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3" name="円/楕円 311"/>
          <p:cNvSpPr>
            <a:spLocks noChangeAspect="1"/>
          </p:cNvSpPr>
          <p:nvPr/>
        </p:nvSpPr>
        <p:spPr>
          <a:xfrm>
            <a:off x="2652520" y="549325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4" name="円/楕円 312"/>
          <p:cNvSpPr>
            <a:spLocks noChangeAspect="1"/>
          </p:cNvSpPr>
          <p:nvPr/>
        </p:nvSpPr>
        <p:spPr>
          <a:xfrm>
            <a:off x="2512926" y="548294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5" name="円/楕円 313"/>
          <p:cNvSpPr>
            <a:spLocks noChangeAspect="1"/>
          </p:cNvSpPr>
          <p:nvPr/>
        </p:nvSpPr>
        <p:spPr>
          <a:xfrm>
            <a:off x="2687679" y="547165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6" name="円/楕円 314"/>
          <p:cNvSpPr>
            <a:spLocks noChangeAspect="1"/>
          </p:cNvSpPr>
          <p:nvPr/>
        </p:nvSpPr>
        <p:spPr>
          <a:xfrm>
            <a:off x="2499154" y="525765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7" name="円/楕円 315"/>
          <p:cNvSpPr>
            <a:spLocks noChangeAspect="1"/>
          </p:cNvSpPr>
          <p:nvPr/>
        </p:nvSpPr>
        <p:spPr>
          <a:xfrm>
            <a:off x="2606888" y="517041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608" name="直線コネクタ 607"/>
          <p:cNvCxnSpPr/>
          <p:nvPr/>
        </p:nvCxnSpPr>
        <p:spPr>
          <a:xfrm>
            <a:off x="2778153" y="4897061"/>
            <a:ext cx="6441" cy="1731324"/>
          </a:xfrm>
          <a:prstGeom prst="line">
            <a:avLst/>
          </a:prstGeom>
          <a:noFill/>
          <a:ln w="57150" cap="flat" cmpd="sng" algn="ctr">
            <a:solidFill>
              <a:srgbClr val="97E9D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609" name="右矢印 608"/>
          <p:cNvSpPr/>
          <p:nvPr/>
        </p:nvSpPr>
        <p:spPr>
          <a:xfrm rot="1516812">
            <a:off x="2981724" y="5432058"/>
            <a:ext cx="659288" cy="510783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10" name="右矢印 609"/>
          <p:cNvSpPr/>
          <p:nvPr/>
        </p:nvSpPr>
        <p:spPr>
          <a:xfrm rot="1824496" flipH="1">
            <a:off x="1969595" y="5644718"/>
            <a:ext cx="632238" cy="510783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611" name="直線矢印コネクタ 610"/>
          <p:cNvCxnSpPr/>
          <p:nvPr/>
        </p:nvCxnSpPr>
        <p:spPr>
          <a:xfrm flipV="1">
            <a:off x="2940856" y="4616312"/>
            <a:ext cx="738958" cy="655839"/>
          </a:xfrm>
          <a:prstGeom prst="straightConnector1">
            <a:avLst/>
          </a:prstGeom>
          <a:noFill/>
          <a:ln w="38100" cap="flat" cmpd="sng" algn="ctr">
            <a:solidFill>
              <a:srgbClr val="FF66CC"/>
            </a:solidFill>
            <a:prstDash val="solid"/>
            <a:miter lim="800000"/>
            <a:tailEnd type="triangle" w="lg" len="lg"/>
          </a:ln>
          <a:effectLst/>
        </p:spPr>
      </p:cxnSp>
      <p:grpSp>
        <p:nvGrpSpPr>
          <p:cNvPr id="720" name="グループ化 719"/>
          <p:cNvGrpSpPr>
            <a:grpSpLocks noChangeAspect="1"/>
          </p:cNvGrpSpPr>
          <p:nvPr/>
        </p:nvGrpSpPr>
        <p:grpSpPr>
          <a:xfrm>
            <a:off x="5126111" y="776134"/>
            <a:ext cx="3941853" cy="2001316"/>
            <a:chOff x="1064328" y="1516916"/>
            <a:chExt cx="6674021" cy="3388464"/>
          </a:xfrm>
        </p:grpSpPr>
        <p:sp>
          <p:nvSpPr>
            <p:cNvPr id="721" name="右矢印 720"/>
            <p:cNvSpPr/>
            <p:nvPr/>
          </p:nvSpPr>
          <p:spPr>
            <a:xfrm>
              <a:off x="6514195" y="2283438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2" name="右矢印 721"/>
            <p:cNvSpPr/>
            <p:nvPr/>
          </p:nvSpPr>
          <p:spPr>
            <a:xfrm flipH="1">
              <a:off x="1064328" y="3185975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3" name="角丸四角形 722"/>
            <p:cNvSpPr/>
            <p:nvPr/>
          </p:nvSpPr>
          <p:spPr>
            <a:xfrm>
              <a:off x="2283568" y="2304916"/>
              <a:ext cx="4198360" cy="1716728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4" name="円/楕円 9"/>
            <p:cNvSpPr>
              <a:spLocks noChangeAspect="1"/>
            </p:cNvSpPr>
            <p:nvPr/>
          </p:nvSpPr>
          <p:spPr>
            <a:xfrm>
              <a:off x="2084880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5" name="円/楕円 10"/>
            <p:cNvSpPr>
              <a:spLocks noChangeAspect="1"/>
            </p:cNvSpPr>
            <p:nvPr/>
          </p:nvSpPr>
          <p:spPr>
            <a:xfrm>
              <a:off x="2242537" y="323382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6" name="円/楕円 11"/>
            <p:cNvSpPr>
              <a:spLocks noChangeAspect="1"/>
            </p:cNvSpPr>
            <p:nvPr/>
          </p:nvSpPr>
          <p:spPr>
            <a:xfrm>
              <a:off x="2513347" y="34615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7" name="円/楕円 12"/>
            <p:cNvSpPr>
              <a:spLocks noChangeAspect="1"/>
            </p:cNvSpPr>
            <p:nvPr/>
          </p:nvSpPr>
          <p:spPr>
            <a:xfrm>
              <a:off x="2340252" y="297845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8" name="円/楕円 13"/>
            <p:cNvSpPr>
              <a:spLocks noChangeAspect="1"/>
            </p:cNvSpPr>
            <p:nvPr/>
          </p:nvSpPr>
          <p:spPr>
            <a:xfrm>
              <a:off x="2633042" y="324872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9" name="円/楕円 14"/>
            <p:cNvSpPr>
              <a:spLocks noChangeAspect="1"/>
            </p:cNvSpPr>
            <p:nvPr/>
          </p:nvSpPr>
          <p:spPr>
            <a:xfrm>
              <a:off x="2716124" y="34638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0" name="円/楕円 15"/>
            <p:cNvSpPr>
              <a:spLocks noChangeAspect="1"/>
            </p:cNvSpPr>
            <p:nvPr/>
          </p:nvSpPr>
          <p:spPr>
            <a:xfrm>
              <a:off x="2743027" y="3180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1" name="円/楕円 16"/>
            <p:cNvSpPr>
              <a:spLocks noChangeAspect="1"/>
            </p:cNvSpPr>
            <p:nvPr/>
          </p:nvSpPr>
          <p:spPr>
            <a:xfrm>
              <a:off x="2432781" y="32461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2" name="円/楕円 17"/>
            <p:cNvSpPr>
              <a:spLocks noChangeAspect="1"/>
            </p:cNvSpPr>
            <p:nvPr/>
          </p:nvSpPr>
          <p:spPr>
            <a:xfrm>
              <a:off x="2466565" y="364913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3" name="円/楕円 18"/>
            <p:cNvSpPr>
              <a:spLocks noChangeAspect="1"/>
            </p:cNvSpPr>
            <p:nvPr/>
          </p:nvSpPr>
          <p:spPr>
            <a:xfrm>
              <a:off x="2100981" y="275285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4" name="円/楕円 19"/>
            <p:cNvSpPr>
              <a:spLocks noChangeAspect="1"/>
            </p:cNvSpPr>
            <p:nvPr/>
          </p:nvSpPr>
          <p:spPr>
            <a:xfrm>
              <a:off x="2572583" y="328214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5" name="円/楕円 20"/>
            <p:cNvSpPr>
              <a:spLocks noChangeAspect="1"/>
            </p:cNvSpPr>
            <p:nvPr/>
          </p:nvSpPr>
          <p:spPr>
            <a:xfrm>
              <a:off x="2357278" y="267587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6" name="円/楕円 21"/>
            <p:cNvSpPr>
              <a:spLocks noChangeAspect="1"/>
            </p:cNvSpPr>
            <p:nvPr/>
          </p:nvSpPr>
          <p:spPr>
            <a:xfrm>
              <a:off x="2494732" y="28221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7" name="円/楕円 22"/>
            <p:cNvSpPr>
              <a:spLocks noChangeAspect="1"/>
            </p:cNvSpPr>
            <p:nvPr/>
          </p:nvSpPr>
          <p:spPr>
            <a:xfrm>
              <a:off x="2615765" y="298766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8" name="円/楕円 23"/>
            <p:cNvSpPr>
              <a:spLocks noChangeAspect="1"/>
            </p:cNvSpPr>
            <p:nvPr/>
          </p:nvSpPr>
          <p:spPr>
            <a:xfrm>
              <a:off x="2759369" y="33414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9" name="円/楕円 24"/>
            <p:cNvSpPr>
              <a:spLocks noChangeAspect="1"/>
            </p:cNvSpPr>
            <p:nvPr/>
          </p:nvSpPr>
          <p:spPr>
            <a:xfrm>
              <a:off x="2006770" y="30141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0" name="円/楕円 25"/>
            <p:cNvSpPr>
              <a:spLocks noChangeAspect="1"/>
            </p:cNvSpPr>
            <p:nvPr/>
          </p:nvSpPr>
          <p:spPr>
            <a:xfrm>
              <a:off x="2050919" y="343003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1" name="円/楕円 26"/>
            <p:cNvSpPr>
              <a:spLocks noChangeAspect="1"/>
            </p:cNvSpPr>
            <p:nvPr/>
          </p:nvSpPr>
          <p:spPr>
            <a:xfrm>
              <a:off x="2409072" y="391440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2" name="円/楕円 27"/>
            <p:cNvSpPr>
              <a:spLocks noChangeAspect="1"/>
            </p:cNvSpPr>
            <p:nvPr/>
          </p:nvSpPr>
          <p:spPr>
            <a:xfrm>
              <a:off x="2286962" y="280361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3" name="円/楕円 28"/>
            <p:cNvSpPr>
              <a:spLocks noChangeAspect="1"/>
            </p:cNvSpPr>
            <p:nvPr/>
          </p:nvSpPr>
          <p:spPr>
            <a:xfrm>
              <a:off x="2066940" y="36071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4" name="円/楕円 29"/>
            <p:cNvSpPr>
              <a:spLocks noChangeAspect="1"/>
            </p:cNvSpPr>
            <p:nvPr/>
          </p:nvSpPr>
          <p:spPr>
            <a:xfrm>
              <a:off x="2309485" y="337676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5" name="円/楕円 30"/>
            <p:cNvSpPr>
              <a:spLocks noChangeAspect="1"/>
            </p:cNvSpPr>
            <p:nvPr/>
          </p:nvSpPr>
          <p:spPr>
            <a:xfrm>
              <a:off x="2170788" y="34776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6" name="円/楕円 31"/>
            <p:cNvSpPr>
              <a:spLocks noChangeAspect="1"/>
            </p:cNvSpPr>
            <p:nvPr/>
          </p:nvSpPr>
          <p:spPr>
            <a:xfrm>
              <a:off x="2177637" y="29681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7" name="円/楕円 32"/>
            <p:cNvSpPr>
              <a:spLocks noChangeAspect="1"/>
            </p:cNvSpPr>
            <p:nvPr/>
          </p:nvSpPr>
          <p:spPr>
            <a:xfrm>
              <a:off x="2156083" y="26311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8" name="円/楕円 33"/>
            <p:cNvSpPr>
              <a:spLocks noChangeAspect="1"/>
            </p:cNvSpPr>
            <p:nvPr/>
          </p:nvSpPr>
          <p:spPr>
            <a:xfrm>
              <a:off x="1982343" y="33810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9" name="円/楕円 34"/>
            <p:cNvSpPr>
              <a:spLocks noChangeAspect="1"/>
            </p:cNvSpPr>
            <p:nvPr/>
          </p:nvSpPr>
          <p:spPr>
            <a:xfrm>
              <a:off x="3410454" y="27141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0" name="円/楕円 35"/>
            <p:cNvSpPr>
              <a:spLocks noChangeAspect="1"/>
            </p:cNvSpPr>
            <p:nvPr/>
          </p:nvSpPr>
          <p:spPr>
            <a:xfrm>
              <a:off x="2215077" y="3837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1" name="円/楕円 36"/>
            <p:cNvSpPr>
              <a:spLocks noChangeAspect="1"/>
            </p:cNvSpPr>
            <p:nvPr/>
          </p:nvSpPr>
          <p:spPr>
            <a:xfrm>
              <a:off x="2046697" y="283418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2" name="円/楕円 37"/>
            <p:cNvSpPr>
              <a:spLocks noChangeAspect="1"/>
            </p:cNvSpPr>
            <p:nvPr/>
          </p:nvSpPr>
          <p:spPr>
            <a:xfrm>
              <a:off x="2300506" y="24940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3" name="円/楕円 38"/>
            <p:cNvSpPr>
              <a:spLocks noChangeAspect="1"/>
            </p:cNvSpPr>
            <p:nvPr/>
          </p:nvSpPr>
          <p:spPr>
            <a:xfrm>
              <a:off x="2399643" y="370719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4" name="円/楕円 39"/>
            <p:cNvSpPr>
              <a:spLocks noChangeAspect="1"/>
            </p:cNvSpPr>
            <p:nvPr/>
          </p:nvSpPr>
          <p:spPr>
            <a:xfrm>
              <a:off x="2594250" y="37966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5" name="円/楕円 40"/>
            <p:cNvSpPr>
              <a:spLocks noChangeAspect="1"/>
            </p:cNvSpPr>
            <p:nvPr/>
          </p:nvSpPr>
          <p:spPr>
            <a:xfrm>
              <a:off x="2441139" y="262148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6" name="円/楕円 41"/>
            <p:cNvSpPr>
              <a:spLocks noChangeAspect="1"/>
            </p:cNvSpPr>
            <p:nvPr/>
          </p:nvSpPr>
          <p:spPr>
            <a:xfrm>
              <a:off x="2636145" y="26471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7" name="円/楕円 42"/>
            <p:cNvSpPr>
              <a:spLocks noChangeAspect="1"/>
            </p:cNvSpPr>
            <p:nvPr/>
          </p:nvSpPr>
          <p:spPr>
            <a:xfrm>
              <a:off x="2662872" y="36464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8" name="円/楕円 43"/>
            <p:cNvSpPr>
              <a:spLocks noChangeAspect="1"/>
            </p:cNvSpPr>
            <p:nvPr/>
          </p:nvSpPr>
          <p:spPr>
            <a:xfrm>
              <a:off x="1985610" y="322493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9" name="円/楕円 44"/>
            <p:cNvSpPr>
              <a:spLocks noChangeAspect="1"/>
            </p:cNvSpPr>
            <p:nvPr/>
          </p:nvSpPr>
          <p:spPr>
            <a:xfrm>
              <a:off x="2729031" y="2836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0" name="円/楕円 45"/>
            <p:cNvSpPr>
              <a:spLocks noChangeAspect="1"/>
            </p:cNvSpPr>
            <p:nvPr/>
          </p:nvSpPr>
          <p:spPr>
            <a:xfrm>
              <a:off x="2128201" y="37033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1" name="円/楕円 46"/>
            <p:cNvSpPr>
              <a:spLocks noChangeAspect="1"/>
            </p:cNvSpPr>
            <p:nvPr/>
          </p:nvSpPr>
          <p:spPr>
            <a:xfrm>
              <a:off x="2456366" y="302599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2" name="円/楕円 47"/>
            <p:cNvSpPr>
              <a:spLocks noChangeAspect="1"/>
            </p:cNvSpPr>
            <p:nvPr/>
          </p:nvSpPr>
          <p:spPr>
            <a:xfrm>
              <a:off x="2117364" y="33378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3" name="円/楕円 48"/>
            <p:cNvSpPr>
              <a:spLocks noChangeAspect="1"/>
            </p:cNvSpPr>
            <p:nvPr/>
          </p:nvSpPr>
          <p:spPr>
            <a:xfrm>
              <a:off x="2317375" y="355340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4" name="円/楕円 49"/>
            <p:cNvSpPr>
              <a:spLocks noChangeAspect="1"/>
            </p:cNvSpPr>
            <p:nvPr/>
          </p:nvSpPr>
          <p:spPr>
            <a:xfrm>
              <a:off x="2119323" y="317740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5" name="円/楕円 50"/>
            <p:cNvSpPr>
              <a:spLocks noChangeAspect="1"/>
            </p:cNvSpPr>
            <p:nvPr/>
          </p:nvSpPr>
          <p:spPr>
            <a:xfrm>
              <a:off x="2334435" y="37482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6" name="円/楕円 51"/>
            <p:cNvSpPr>
              <a:spLocks noChangeAspect="1"/>
            </p:cNvSpPr>
            <p:nvPr/>
          </p:nvSpPr>
          <p:spPr>
            <a:xfrm>
              <a:off x="2579229" y="31120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7" name="円/楕円 52"/>
            <p:cNvSpPr>
              <a:spLocks noChangeAspect="1"/>
            </p:cNvSpPr>
            <p:nvPr/>
          </p:nvSpPr>
          <p:spPr>
            <a:xfrm>
              <a:off x="2320033" y="309287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8" name="円/楕円 53"/>
            <p:cNvSpPr>
              <a:spLocks noChangeAspect="1"/>
            </p:cNvSpPr>
            <p:nvPr/>
          </p:nvSpPr>
          <p:spPr>
            <a:xfrm>
              <a:off x="3288754" y="348304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9" name="円/楕円 54"/>
            <p:cNvSpPr>
              <a:spLocks noChangeAspect="1"/>
            </p:cNvSpPr>
            <p:nvPr/>
          </p:nvSpPr>
          <p:spPr>
            <a:xfrm>
              <a:off x="2294462" y="26745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0" name="円/楕円 55"/>
            <p:cNvSpPr>
              <a:spLocks noChangeAspect="1"/>
            </p:cNvSpPr>
            <p:nvPr/>
          </p:nvSpPr>
          <p:spPr>
            <a:xfrm>
              <a:off x="2494501" y="251259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1" name="円/楕円 56"/>
            <p:cNvSpPr>
              <a:spLocks noChangeAspect="1"/>
            </p:cNvSpPr>
            <p:nvPr/>
          </p:nvSpPr>
          <p:spPr>
            <a:xfrm>
              <a:off x="2357305" y="293214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2" name="円/楕円 57"/>
            <p:cNvSpPr>
              <a:spLocks noChangeAspect="1"/>
            </p:cNvSpPr>
            <p:nvPr/>
          </p:nvSpPr>
          <p:spPr>
            <a:xfrm>
              <a:off x="5857330" y="2723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3" name="円/楕円 58"/>
            <p:cNvSpPr>
              <a:spLocks noChangeAspect="1"/>
            </p:cNvSpPr>
            <p:nvPr/>
          </p:nvSpPr>
          <p:spPr>
            <a:xfrm>
              <a:off x="6014987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4" name="円/楕円 59"/>
            <p:cNvSpPr>
              <a:spLocks noChangeAspect="1"/>
            </p:cNvSpPr>
            <p:nvPr/>
          </p:nvSpPr>
          <p:spPr>
            <a:xfrm>
              <a:off x="6285797" y="32062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5" name="円/楕円 60"/>
            <p:cNvSpPr>
              <a:spLocks noChangeAspect="1"/>
            </p:cNvSpPr>
            <p:nvPr/>
          </p:nvSpPr>
          <p:spPr>
            <a:xfrm>
              <a:off x="6112702" y="272308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6" name="円/楕円 61"/>
            <p:cNvSpPr>
              <a:spLocks noChangeAspect="1"/>
            </p:cNvSpPr>
            <p:nvPr/>
          </p:nvSpPr>
          <p:spPr>
            <a:xfrm>
              <a:off x="6405492" y="2993354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7" name="円/楕円 62"/>
            <p:cNvSpPr>
              <a:spLocks noChangeAspect="1"/>
            </p:cNvSpPr>
            <p:nvPr/>
          </p:nvSpPr>
          <p:spPr>
            <a:xfrm>
              <a:off x="6488574" y="32084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8" name="円/楕円 63"/>
            <p:cNvSpPr>
              <a:spLocks noChangeAspect="1"/>
            </p:cNvSpPr>
            <p:nvPr/>
          </p:nvSpPr>
          <p:spPr>
            <a:xfrm>
              <a:off x="6515477" y="29254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9" name="円/楕円 64"/>
            <p:cNvSpPr>
              <a:spLocks noChangeAspect="1"/>
            </p:cNvSpPr>
            <p:nvPr/>
          </p:nvSpPr>
          <p:spPr>
            <a:xfrm>
              <a:off x="6205231" y="29907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0" name="円/楕円 65"/>
            <p:cNvSpPr>
              <a:spLocks noChangeAspect="1"/>
            </p:cNvSpPr>
            <p:nvPr/>
          </p:nvSpPr>
          <p:spPr>
            <a:xfrm>
              <a:off x="6239015" y="33937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1" name="円/楕円 66"/>
            <p:cNvSpPr>
              <a:spLocks noChangeAspect="1"/>
            </p:cNvSpPr>
            <p:nvPr/>
          </p:nvSpPr>
          <p:spPr>
            <a:xfrm>
              <a:off x="5873431" y="249747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2" name="円/楕円 67"/>
            <p:cNvSpPr>
              <a:spLocks noChangeAspect="1"/>
            </p:cNvSpPr>
            <p:nvPr/>
          </p:nvSpPr>
          <p:spPr>
            <a:xfrm>
              <a:off x="6345033" y="3026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3" name="円/楕円 68"/>
            <p:cNvSpPr>
              <a:spLocks noChangeAspect="1"/>
            </p:cNvSpPr>
            <p:nvPr/>
          </p:nvSpPr>
          <p:spPr>
            <a:xfrm>
              <a:off x="6129728" y="2420505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4" name="円/楕円 69"/>
            <p:cNvSpPr>
              <a:spLocks noChangeAspect="1"/>
            </p:cNvSpPr>
            <p:nvPr/>
          </p:nvSpPr>
          <p:spPr>
            <a:xfrm>
              <a:off x="6267182" y="256675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5" name="円/楕円 70"/>
            <p:cNvSpPr>
              <a:spLocks noChangeAspect="1"/>
            </p:cNvSpPr>
            <p:nvPr/>
          </p:nvSpPr>
          <p:spPr>
            <a:xfrm>
              <a:off x="6388215" y="273229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6" name="円/楕円 71"/>
            <p:cNvSpPr>
              <a:spLocks noChangeAspect="1"/>
            </p:cNvSpPr>
            <p:nvPr/>
          </p:nvSpPr>
          <p:spPr>
            <a:xfrm>
              <a:off x="6531819" y="308605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7" name="円/楕円 72"/>
            <p:cNvSpPr>
              <a:spLocks noChangeAspect="1"/>
            </p:cNvSpPr>
            <p:nvPr/>
          </p:nvSpPr>
          <p:spPr>
            <a:xfrm>
              <a:off x="5779220" y="27588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8" name="円/楕円 73"/>
            <p:cNvSpPr>
              <a:spLocks noChangeAspect="1"/>
            </p:cNvSpPr>
            <p:nvPr/>
          </p:nvSpPr>
          <p:spPr>
            <a:xfrm>
              <a:off x="5823370" y="3174661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9" name="円/楕円 74"/>
            <p:cNvSpPr>
              <a:spLocks noChangeAspect="1"/>
            </p:cNvSpPr>
            <p:nvPr/>
          </p:nvSpPr>
          <p:spPr>
            <a:xfrm>
              <a:off x="6181522" y="365903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0" name="円/楕円 75"/>
            <p:cNvSpPr>
              <a:spLocks noChangeAspect="1"/>
            </p:cNvSpPr>
            <p:nvPr/>
          </p:nvSpPr>
          <p:spPr>
            <a:xfrm>
              <a:off x="6059412" y="254824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1" name="円/楕円 76"/>
            <p:cNvSpPr>
              <a:spLocks noChangeAspect="1"/>
            </p:cNvSpPr>
            <p:nvPr/>
          </p:nvSpPr>
          <p:spPr>
            <a:xfrm>
              <a:off x="5839391" y="33518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2" name="円/楕円 77"/>
            <p:cNvSpPr>
              <a:spLocks noChangeAspect="1"/>
            </p:cNvSpPr>
            <p:nvPr/>
          </p:nvSpPr>
          <p:spPr>
            <a:xfrm>
              <a:off x="6081935" y="312139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3" name="円/楕円 78"/>
            <p:cNvSpPr>
              <a:spLocks noChangeAspect="1"/>
            </p:cNvSpPr>
            <p:nvPr/>
          </p:nvSpPr>
          <p:spPr>
            <a:xfrm>
              <a:off x="5943238" y="322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4" name="円/楕円 79"/>
            <p:cNvSpPr>
              <a:spLocks noChangeAspect="1"/>
            </p:cNvSpPr>
            <p:nvPr/>
          </p:nvSpPr>
          <p:spPr>
            <a:xfrm>
              <a:off x="5950087" y="271277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5" name="円/楕円 80"/>
            <p:cNvSpPr>
              <a:spLocks noChangeAspect="1"/>
            </p:cNvSpPr>
            <p:nvPr/>
          </p:nvSpPr>
          <p:spPr>
            <a:xfrm>
              <a:off x="5928533" y="23758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6" name="円/楕円 81"/>
            <p:cNvSpPr>
              <a:spLocks noChangeAspect="1"/>
            </p:cNvSpPr>
            <p:nvPr/>
          </p:nvSpPr>
          <p:spPr>
            <a:xfrm>
              <a:off x="5754793" y="31256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7" name="円/楕円 82"/>
            <p:cNvSpPr>
              <a:spLocks noChangeAspect="1"/>
            </p:cNvSpPr>
            <p:nvPr/>
          </p:nvSpPr>
          <p:spPr>
            <a:xfrm>
              <a:off x="6532697" y="27857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8" name="円/楕円 83"/>
            <p:cNvSpPr>
              <a:spLocks noChangeAspect="1"/>
            </p:cNvSpPr>
            <p:nvPr/>
          </p:nvSpPr>
          <p:spPr>
            <a:xfrm>
              <a:off x="5987527" y="35820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9" name="円/楕円 84"/>
            <p:cNvSpPr>
              <a:spLocks noChangeAspect="1"/>
            </p:cNvSpPr>
            <p:nvPr/>
          </p:nvSpPr>
          <p:spPr>
            <a:xfrm>
              <a:off x="5819147" y="257881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0" name="円/楕円 85"/>
            <p:cNvSpPr>
              <a:spLocks noChangeAspect="1"/>
            </p:cNvSpPr>
            <p:nvPr/>
          </p:nvSpPr>
          <p:spPr>
            <a:xfrm>
              <a:off x="6072956" y="22386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1" name="円/楕円 86"/>
            <p:cNvSpPr>
              <a:spLocks noChangeAspect="1"/>
            </p:cNvSpPr>
            <p:nvPr/>
          </p:nvSpPr>
          <p:spPr>
            <a:xfrm>
              <a:off x="6172093" y="3451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2" name="円/楕円 87"/>
            <p:cNvSpPr>
              <a:spLocks noChangeAspect="1"/>
            </p:cNvSpPr>
            <p:nvPr/>
          </p:nvSpPr>
          <p:spPr>
            <a:xfrm>
              <a:off x="6366700" y="35412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3" name="円/楕円 88"/>
            <p:cNvSpPr>
              <a:spLocks noChangeAspect="1"/>
            </p:cNvSpPr>
            <p:nvPr/>
          </p:nvSpPr>
          <p:spPr>
            <a:xfrm>
              <a:off x="6213589" y="23661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4" name="円/楕円 89"/>
            <p:cNvSpPr>
              <a:spLocks noChangeAspect="1"/>
            </p:cNvSpPr>
            <p:nvPr/>
          </p:nvSpPr>
          <p:spPr>
            <a:xfrm>
              <a:off x="6408595" y="23917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5" name="円/楕円 90"/>
            <p:cNvSpPr>
              <a:spLocks noChangeAspect="1"/>
            </p:cNvSpPr>
            <p:nvPr/>
          </p:nvSpPr>
          <p:spPr>
            <a:xfrm>
              <a:off x="6435322" y="3391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6" name="円/楕円 91"/>
            <p:cNvSpPr>
              <a:spLocks noChangeAspect="1"/>
            </p:cNvSpPr>
            <p:nvPr/>
          </p:nvSpPr>
          <p:spPr>
            <a:xfrm>
              <a:off x="5758060" y="29695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7" name="円/楕円 92"/>
            <p:cNvSpPr>
              <a:spLocks noChangeAspect="1"/>
            </p:cNvSpPr>
            <p:nvPr/>
          </p:nvSpPr>
          <p:spPr>
            <a:xfrm>
              <a:off x="6501481" y="25814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8" name="円/楕円 93"/>
            <p:cNvSpPr>
              <a:spLocks noChangeAspect="1"/>
            </p:cNvSpPr>
            <p:nvPr/>
          </p:nvSpPr>
          <p:spPr>
            <a:xfrm>
              <a:off x="5900651" y="34479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9" name="円/楕円 94"/>
            <p:cNvSpPr>
              <a:spLocks noChangeAspect="1"/>
            </p:cNvSpPr>
            <p:nvPr/>
          </p:nvSpPr>
          <p:spPr>
            <a:xfrm>
              <a:off x="6228816" y="277062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0" name="円/楕円 95"/>
            <p:cNvSpPr>
              <a:spLocks noChangeAspect="1"/>
            </p:cNvSpPr>
            <p:nvPr/>
          </p:nvSpPr>
          <p:spPr>
            <a:xfrm>
              <a:off x="4774116" y="31153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1" name="円/楕円 96"/>
            <p:cNvSpPr>
              <a:spLocks noChangeAspect="1"/>
            </p:cNvSpPr>
            <p:nvPr/>
          </p:nvSpPr>
          <p:spPr>
            <a:xfrm>
              <a:off x="6089825" y="3298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2" name="円/楕円 97"/>
            <p:cNvSpPr>
              <a:spLocks noChangeAspect="1"/>
            </p:cNvSpPr>
            <p:nvPr/>
          </p:nvSpPr>
          <p:spPr>
            <a:xfrm>
              <a:off x="5891774" y="29220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3" name="円/楕円 98"/>
            <p:cNvSpPr>
              <a:spLocks noChangeAspect="1"/>
            </p:cNvSpPr>
            <p:nvPr/>
          </p:nvSpPr>
          <p:spPr>
            <a:xfrm>
              <a:off x="6106885" y="34928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4" name="円/楕円 99"/>
            <p:cNvSpPr>
              <a:spLocks noChangeAspect="1"/>
            </p:cNvSpPr>
            <p:nvPr/>
          </p:nvSpPr>
          <p:spPr>
            <a:xfrm>
              <a:off x="6351679" y="28566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5" name="円/楕円 100"/>
            <p:cNvSpPr>
              <a:spLocks noChangeAspect="1"/>
            </p:cNvSpPr>
            <p:nvPr/>
          </p:nvSpPr>
          <p:spPr>
            <a:xfrm>
              <a:off x="6092483" y="28375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6" name="円/楕円 101"/>
            <p:cNvSpPr>
              <a:spLocks noChangeAspect="1"/>
            </p:cNvSpPr>
            <p:nvPr/>
          </p:nvSpPr>
          <p:spPr>
            <a:xfrm>
              <a:off x="6416961" y="28165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7" name="円/楕円 102"/>
            <p:cNvSpPr>
              <a:spLocks noChangeAspect="1"/>
            </p:cNvSpPr>
            <p:nvPr/>
          </p:nvSpPr>
          <p:spPr>
            <a:xfrm>
              <a:off x="6066912" y="241920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8" name="円/楕円 103"/>
            <p:cNvSpPr>
              <a:spLocks noChangeAspect="1"/>
            </p:cNvSpPr>
            <p:nvPr/>
          </p:nvSpPr>
          <p:spPr>
            <a:xfrm>
              <a:off x="6266951" y="225722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9" name="円/楕円 104"/>
            <p:cNvSpPr>
              <a:spLocks noChangeAspect="1"/>
            </p:cNvSpPr>
            <p:nvPr/>
          </p:nvSpPr>
          <p:spPr>
            <a:xfrm>
              <a:off x="5157999" y="27481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820" name="直線コネクタ 819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821" name="直線矢印コネクタ 820"/>
            <p:cNvCxnSpPr/>
            <p:nvPr/>
          </p:nvCxnSpPr>
          <p:spPr>
            <a:xfrm flipV="1">
              <a:off x="3812269" y="2647142"/>
              <a:ext cx="13320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2" name="直線矢印コネクタ 821"/>
            <p:cNvCxnSpPr/>
            <p:nvPr/>
          </p:nvCxnSpPr>
          <p:spPr>
            <a:xfrm flipH="1" flipV="1">
              <a:off x="3749515" y="3733032"/>
              <a:ext cx="13320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3" name="直線矢印コネクタ 822"/>
            <p:cNvCxnSpPr/>
            <p:nvPr/>
          </p:nvCxnSpPr>
          <p:spPr>
            <a:xfrm>
              <a:off x="3994029" y="2876683"/>
              <a:ext cx="894927" cy="2614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4" name="直線矢印コネクタ 823"/>
            <p:cNvCxnSpPr/>
            <p:nvPr/>
          </p:nvCxnSpPr>
          <p:spPr>
            <a:xfrm flipH="1">
              <a:off x="3967718" y="3486586"/>
              <a:ext cx="894927" cy="2614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825" name="下矢印 824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26" name="下矢印 825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827" name="直線矢印コネクタ 826"/>
          <p:cNvCxnSpPr/>
          <p:nvPr/>
        </p:nvCxnSpPr>
        <p:spPr>
          <a:xfrm flipH="1">
            <a:off x="6260158" y="2313398"/>
            <a:ext cx="380007" cy="1056051"/>
          </a:xfrm>
          <a:prstGeom prst="straightConnector1">
            <a:avLst/>
          </a:prstGeom>
          <a:noFill/>
          <a:ln w="38100" cap="flat" cmpd="sng" algn="ctr">
            <a:solidFill>
              <a:srgbClr val="41AEBD"/>
            </a:solidFill>
            <a:prstDash val="solid"/>
            <a:miter lim="800000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8169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dv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dy</a:t>
            </a:r>
            <a:r>
              <a:rPr lang="en-US" altLang="ja-JP" dirty="0" smtClean="0"/>
              <a:t>: Signal of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Phase Tr.?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AB624B-ABB2-4C97-86C0-1929B4A7E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71" r="15479"/>
          <a:stretch/>
        </p:blipFill>
        <p:spPr>
          <a:xfrm>
            <a:off x="165029" y="1586186"/>
            <a:ext cx="4194810" cy="49910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21" y="3786627"/>
            <a:ext cx="3712922" cy="279062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23398" y="1776548"/>
            <a:ext cx="3028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Negative v</a:t>
            </a:r>
            <a:r>
              <a:rPr lang="en-US" altLang="ja-JP" sz="2400" baseline="-25000" dirty="0" smtClean="0"/>
              <a:t>1</a:t>
            </a:r>
          </a:p>
          <a:p>
            <a:r>
              <a:rPr kumimoji="1" lang="en-US" altLang="ja-JP" sz="2400" dirty="0" smtClean="0"/>
              <a:t>= signal of softening</a:t>
            </a:r>
          </a:p>
          <a:p>
            <a:r>
              <a:rPr lang="ja-JP" altLang="en-US" sz="2400" dirty="0" smtClean="0"/>
              <a:t>≅</a:t>
            </a:r>
            <a:r>
              <a:rPr lang="en-US" altLang="ja-JP" sz="2400" dirty="0" smtClean="0"/>
              <a:t>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order transition??</a:t>
            </a:r>
            <a:endParaRPr kumimoji="1" lang="ja-JP" altLang="en-US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41682" y="5695406"/>
            <a:ext cx="1701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Nara+, 2017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596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Maximum Density Scan?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4911"/>
            <a:ext cx="3587034" cy="266458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2299990" y="1926352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3302237" y="1653023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775" y="1220559"/>
            <a:ext cx="455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Large event-by-event fluctuations even with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fixed centrality.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25775" y="2444695"/>
            <a:ext cx="4336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“</a:t>
            </a: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aximum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density” dependence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may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be studied experimentally.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710284" y="4346315"/>
            <a:ext cx="3594176" cy="2348731"/>
            <a:chOff x="710284" y="4346315"/>
            <a:chExt cx="3594176" cy="2348731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929492" y="6540413"/>
              <a:ext cx="33749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1087431" y="4346315"/>
              <a:ext cx="1" cy="23487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58641" y="5157192"/>
              <a:ext cx="889860" cy="1383221"/>
            </a:xfrm>
            <a:custGeom>
              <a:avLst/>
              <a:gdLst>
                <a:gd name="T0" fmla="*/ 2049 w 2049"/>
                <a:gd name="T1" fmla="*/ 2115 h 2115"/>
                <a:gd name="T2" fmla="*/ 1976 w 2049"/>
                <a:gd name="T3" fmla="*/ 1691 h 2115"/>
                <a:gd name="T4" fmla="*/ 1777 w 2049"/>
                <a:gd name="T5" fmla="*/ 1201 h 2115"/>
                <a:gd name="T6" fmla="*/ 1360 w 2049"/>
                <a:gd name="T7" fmla="*/ 731 h 2115"/>
                <a:gd name="T8" fmla="*/ 817 w 2049"/>
                <a:gd name="T9" fmla="*/ 321 h 2115"/>
                <a:gd name="T10" fmla="*/ 426 w 2049"/>
                <a:gd name="T11" fmla="*/ 119 h 2115"/>
                <a:gd name="T12" fmla="*/ 0 w 2049"/>
                <a:gd name="T13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9" h="2115">
                  <a:moveTo>
                    <a:pt x="2049" y="2115"/>
                  </a:moveTo>
                  <a:cubicBezTo>
                    <a:pt x="2036" y="2044"/>
                    <a:pt x="2021" y="1843"/>
                    <a:pt x="1976" y="1691"/>
                  </a:cubicBezTo>
                  <a:cubicBezTo>
                    <a:pt x="1931" y="1539"/>
                    <a:pt x="1880" y="1361"/>
                    <a:pt x="1777" y="1201"/>
                  </a:cubicBezTo>
                  <a:cubicBezTo>
                    <a:pt x="1674" y="1041"/>
                    <a:pt x="1520" y="878"/>
                    <a:pt x="1360" y="731"/>
                  </a:cubicBezTo>
                  <a:cubicBezTo>
                    <a:pt x="1200" y="584"/>
                    <a:pt x="973" y="423"/>
                    <a:pt x="817" y="321"/>
                  </a:cubicBezTo>
                  <a:cubicBezTo>
                    <a:pt x="661" y="219"/>
                    <a:pt x="562" y="172"/>
                    <a:pt x="426" y="119"/>
                  </a:cubicBezTo>
                  <a:cubicBezTo>
                    <a:pt x="290" y="66"/>
                    <a:pt x="89" y="25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736287" y="5097862"/>
              <a:ext cx="144463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1243292" y="4824533"/>
              <a:ext cx="2009447" cy="1211235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433608 w 2428373"/>
                <a:gd name="connsiteY1" fmla="*/ 303318 h 1058665"/>
                <a:gd name="connsiteX2" fmla="*/ 2428373 w 2428373"/>
                <a:gd name="connsiteY2" fmla="*/ 1058665 h 10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373" h="1058665">
                  <a:moveTo>
                    <a:pt x="0" y="0"/>
                  </a:moveTo>
                  <a:cubicBezTo>
                    <a:pt x="481790" y="40871"/>
                    <a:pt x="1028879" y="126874"/>
                    <a:pt x="1433608" y="303318"/>
                  </a:cubicBezTo>
                  <a:cubicBezTo>
                    <a:pt x="1838337" y="479762"/>
                    <a:pt x="2231300" y="817272"/>
                    <a:pt x="2428373" y="1058665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E8A1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731335">
              <a:off x="1002085" y="5317813"/>
              <a:ext cx="22544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Beam-energy scan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(no event selection)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1564422" y="4814730"/>
              <a:ext cx="1880983" cy="1291782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067008 w 3276686"/>
                <a:gd name="connsiteY1" fmla="*/ 172569 h 878860"/>
                <a:gd name="connsiteX2" fmla="*/ 3276686 w 3276686"/>
                <a:gd name="connsiteY2" fmla="*/ 878860 h 878860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132731 w 2974357"/>
                <a:gd name="connsiteY1" fmla="*/ 199795 h 846189"/>
                <a:gd name="connsiteX2" fmla="*/ 2974357 w 2974357"/>
                <a:gd name="connsiteY2" fmla="*/ 846189 h 8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4357" h="846189">
                  <a:moveTo>
                    <a:pt x="0" y="0"/>
                  </a:moveTo>
                  <a:cubicBezTo>
                    <a:pt x="534369" y="24534"/>
                    <a:pt x="1637005" y="58764"/>
                    <a:pt x="2132731" y="199795"/>
                  </a:cubicBezTo>
                  <a:cubicBezTo>
                    <a:pt x="2628457" y="340827"/>
                    <a:pt x="2772687" y="593923"/>
                    <a:pt x="2974357" y="846189"/>
                  </a:cubicBezTo>
                </a:path>
              </a:pathLst>
            </a:custGeom>
            <a:noFill/>
            <a:ln w="31750">
              <a:solidFill>
                <a:srgbClr val="FFCCFF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3021186" y="5591060"/>
              <a:ext cx="208625" cy="54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 rot="1486114">
              <a:off x="1803562" y="4647763"/>
              <a:ext cx="2175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 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768210" y="5318631"/>
              <a:ext cx="320187" cy="62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2403535" y="5053795"/>
              <a:ext cx="338480" cy="52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84" y="4492123"/>
              <a:ext cx="260940" cy="260940"/>
            </a:xfrm>
            <a:prstGeom prst="rect">
              <a:avLst/>
            </a:prstGeom>
          </p:spPr>
        </p:pic>
        <p:pic>
          <p:nvPicPr>
  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07" y="6190570"/>
              <a:ext cx="224256" cy="265785"/>
            </a:xfrm>
            <a:prstGeom prst="rect">
              <a:avLst/>
            </a:prstGeom>
          </p:spPr>
        </p:pic>
      </p:grpSp>
      <p:grpSp>
        <p:nvGrpSpPr>
          <p:cNvPr id="20" name="グループ化 19"/>
          <p:cNvGrpSpPr/>
          <p:nvPr/>
        </p:nvGrpSpPr>
        <p:grpSpPr>
          <a:xfrm>
            <a:off x="4844471" y="3489686"/>
            <a:ext cx="4048009" cy="3256894"/>
            <a:chOff x="4844471" y="3489686"/>
            <a:chExt cx="4048009" cy="3256894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167975" y="3489686"/>
              <a:ext cx="35942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average transverse energy </a:t>
              </a: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844471" y="5750293"/>
              <a:ext cx="1135082" cy="783193"/>
            </a:xfrm>
            <a:prstGeom prst="wedgeRoundRectCallout">
              <a:avLst>
                <a:gd name="adj1" fmla="val 61892"/>
                <a:gd name="adj2" fmla="val -58079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faster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increase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799295" y="3981443"/>
              <a:ext cx="2093185" cy="1055608"/>
            </a:xfrm>
            <a:prstGeom prst="wedgeRoundRectCallout">
              <a:avLst>
                <a:gd name="adj1" fmla="val -45058"/>
                <a:gd name="adj2" fmla="val 103006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non-monotonic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behavior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 evidence of 1st. </a:t>
              </a:r>
              <a:r>
                <a:rPr kumimoji="1" lang="en-US" altLang="ja-JP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</a:t>
              </a: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?</a:t>
              </a:r>
            </a:p>
          </p:txBody>
        </p:sp>
        <p:pic>
          <p:nvPicPr>
  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22" name="下矢印 21"/>
          <p:cNvSpPr/>
          <p:nvPr/>
        </p:nvSpPr>
        <p:spPr>
          <a:xfrm>
            <a:off x="5833917" y="2051556"/>
            <a:ext cx="1368186" cy="43166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9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四角形吹き出し 217"/>
          <p:cNvSpPr/>
          <p:nvPr/>
        </p:nvSpPr>
        <p:spPr>
          <a:xfrm>
            <a:off x="6674932" y="3730834"/>
            <a:ext cx="2357470" cy="2175687"/>
          </a:xfrm>
          <a:prstGeom prst="wedgeRectCallout">
            <a:avLst>
              <a:gd name="adj1" fmla="val -67597"/>
              <a:gd name="adj2" fmla="val -20194"/>
            </a:avLst>
          </a:prstGeom>
          <a:solidFill>
            <a:schemeClr val="tx1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</a:t>
            </a:r>
            <a:r>
              <a:rPr kumimoji="1" lang="en-US" altLang="ja-JP" dirty="0" smtClean="0"/>
              <a:t>epton &amp; Photon:</a:t>
            </a:r>
            <a:br>
              <a:rPr kumimoji="1" lang="en-US" altLang="ja-JP" dirty="0" smtClean="0"/>
            </a:br>
            <a:r>
              <a:rPr kumimoji="1" lang="en-US" altLang="ja-JP" dirty="0" smtClean="0"/>
              <a:t>Hierarchical Observation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788612" y="2568230"/>
            <a:ext cx="138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photons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16000">
                <a:srgbClr val="002060"/>
              </a:gs>
              <a:gs pos="50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92201" y="1731493"/>
            <a:ext cx="2833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Calibri" panose="020F0502020204030204"/>
                <a:ea typeface="游ゴシック" panose="020B0400000000000000" pitchFamily="50" charset="-128"/>
              </a:rPr>
              <a:t>gravitational wave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4" name="円/楕円 6"/>
          <p:cNvSpPr>
            <a:spLocks noChangeAspect="1"/>
          </p:cNvSpPr>
          <p:nvPr/>
        </p:nvSpPr>
        <p:spPr>
          <a:xfrm>
            <a:off x="2020552" y="5091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5" name="円/楕円 7"/>
          <p:cNvSpPr>
            <a:spLocks noChangeAspect="1"/>
          </p:cNvSpPr>
          <p:nvPr/>
        </p:nvSpPr>
        <p:spPr>
          <a:xfrm>
            <a:off x="2178209" y="534683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6" name="円/楕円 8"/>
          <p:cNvSpPr>
            <a:spLocks noChangeAspect="1"/>
          </p:cNvSpPr>
          <p:nvPr/>
        </p:nvSpPr>
        <p:spPr>
          <a:xfrm>
            <a:off x="2449019" y="55745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7" name="円/楕円 9"/>
          <p:cNvSpPr>
            <a:spLocks noChangeAspect="1"/>
          </p:cNvSpPr>
          <p:nvPr/>
        </p:nvSpPr>
        <p:spPr>
          <a:xfrm>
            <a:off x="2275924" y="509146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8" name="円/楕円 10"/>
          <p:cNvSpPr>
            <a:spLocks noChangeAspect="1"/>
          </p:cNvSpPr>
          <p:nvPr/>
        </p:nvSpPr>
        <p:spPr>
          <a:xfrm>
            <a:off x="2568714" y="536173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9" name="円/楕円 11"/>
          <p:cNvSpPr>
            <a:spLocks noChangeAspect="1"/>
          </p:cNvSpPr>
          <p:nvPr/>
        </p:nvSpPr>
        <p:spPr>
          <a:xfrm>
            <a:off x="2651796" y="55768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0" name="円/楕円 12"/>
          <p:cNvSpPr>
            <a:spLocks noChangeAspect="1"/>
          </p:cNvSpPr>
          <p:nvPr/>
        </p:nvSpPr>
        <p:spPr>
          <a:xfrm>
            <a:off x="2678699" y="52938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1" name="円/楕円 13"/>
          <p:cNvSpPr>
            <a:spLocks noChangeAspect="1"/>
          </p:cNvSpPr>
          <p:nvPr/>
        </p:nvSpPr>
        <p:spPr>
          <a:xfrm>
            <a:off x="2368453" y="53591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2" name="円/楕円 14"/>
          <p:cNvSpPr>
            <a:spLocks noChangeAspect="1"/>
          </p:cNvSpPr>
          <p:nvPr/>
        </p:nvSpPr>
        <p:spPr>
          <a:xfrm>
            <a:off x="2402237" y="57621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3" name="円/楕円 15"/>
          <p:cNvSpPr>
            <a:spLocks noChangeAspect="1"/>
          </p:cNvSpPr>
          <p:nvPr/>
        </p:nvSpPr>
        <p:spPr>
          <a:xfrm>
            <a:off x="2036653" y="486586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4" name="円/楕円 16"/>
          <p:cNvSpPr>
            <a:spLocks noChangeAspect="1"/>
          </p:cNvSpPr>
          <p:nvPr/>
        </p:nvSpPr>
        <p:spPr>
          <a:xfrm>
            <a:off x="2508255" y="53951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5" name="円/楕円 17"/>
          <p:cNvSpPr>
            <a:spLocks noChangeAspect="1"/>
          </p:cNvSpPr>
          <p:nvPr/>
        </p:nvSpPr>
        <p:spPr>
          <a:xfrm>
            <a:off x="2292950" y="478888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6" name="円/楕円 18"/>
          <p:cNvSpPr>
            <a:spLocks noChangeAspect="1"/>
          </p:cNvSpPr>
          <p:nvPr/>
        </p:nvSpPr>
        <p:spPr>
          <a:xfrm>
            <a:off x="2430404" y="49351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7" name="円/楕円 19"/>
          <p:cNvSpPr>
            <a:spLocks noChangeAspect="1"/>
          </p:cNvSpPr>
          <p:nvPr/>
        </p:nvSpPr>
        <p:spPr>
          <a:xfrm>
            <a:off x="2551437" y="510067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8" name="円/楕円 20"/>
          <p:cNvSpPr>
            <a:spLocks noChangeAspect="1"/>
          </p:cNvSpPr>
          <p:nvPr/>
        </p:nvSpPr>
        <p:spPr>
          <a:xfrm>
            <a:off x="2695041" y="54544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9" name="円/楕円 21"/>
          <p:cNvSpPr>
            <a:spLocks noChangeAspect="1"/>
          </p:cNvSpPr>
          <p:nvPr/>
        </p:nvSpPr>
        <p:spPr>
          <a:xfrm>
            <a:off x="1942442" y="51271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0" name="円/楕円 22"/>
          <p:cNvSpPr>
            <a:spLocks noChangeAspect="1"/>
          </p:cNvSpPr>
          <p:nvPr/>
        </p:nvSpPr>
        <p:spPr>
          <a:xfrm>
            <a:off x="1986591" y="554304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1" name="円/楕円 23"/>
          <p:cNvSpPr>
            <a:spLocks noChangeAspect="1"/>
          </p:cNvSpPr>
          <p:nvPr/>
        </p:nvSpPr>
        <p:spPr>
          <a:xfrm>
            <a:off x="2344744" y="602741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2" name="円/楕円 24"/>
          <p:cNvSpPr>
            <a:spLocks noChangeAspect="1"/>
          </p:cNvSpPr>
          <p:nvPr/>
        </p:nvSpPr>
        <p:spPr>
          <a:xfrm>
            <a:off x="2222634" y="49166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3" name="円/楕円 25"/>
          <p:cNvSpPr>
            <a:spLocks noChangeAspect="1"/>
          </p:cNvSpPr>
          <p:nvPr/>
        </p:nvSpPr>
        <p:spPr>
          <a:xfrm>
            <a:off x="2002612" y="572020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4" name="円/楕円 26"/>
          <p:cNvSpPr>
            <a:spLocks noChangeAspect="1"/>
          </p:cNvSpPr>
          <p:nvPr/>
        </p:nvSpPr>
        <p:spPr>
          <a:xfrm>
            <a:off x="2245157" y="54897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5" name="円/楕円 27"/>
          <p:cNvSpPr>
            <a:spLocks noChangeAspect="1"/>
          </p:cNvSpPr>
          <p:nvPr/>
        </p:nvSpPr>
        <p:spPr>
          <a:xfrm>
            <a:off x="2106460" y="55906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6" name="円/楕円 28"/>
          <p:cNvSpPr>
            <a:spLocks noChangeAspect="1"/>
          </p:cNvSpPr>
          <p:nvPr/>
        </p:nvSpPr>
        <p:spPr>
          <a:xfrm>
            <a:off x="2113309" y="50811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7" name="円/楕円 29"/>
          <p:cNvSpPr>
            <a:spLocks noChangeAspect="1"/>
          </p:cNvSpPr>
          <p:nvPr/>
        </p:nvSpPr>
        <p:spPr>
          <a:xfrm>
            <a:off x="2091755" y="474419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8" name="円/楕円 30"/>
          <p:cNvSpPr>
            <a:spLocks noChangeAspect="1"/>
          </p:cNvSpPr>
          <p:nvPr/>
        </p:nvSpPr>
        <p:spPr>
          <a:xfrm>
            <a:off x="1918015" y="54940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9" name="円/楕円 32"/>
          <p:cNvSpPr>
            <a:spLocks noChangeAspect="1"/>
          </p:cNvSpPr>
          <p:nvPr/>
        </p:nvSpPr>
        <p:spPr>
          <a:xfrm>
            <a:off x="2150749" y="5950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0" name="円/楕円 33"/>
          <p:cNvSpPr>
            <a:spLocks noChangeAspect="1"/>
          </p:cNvSpPr>
          <p:nvPr/>
        </p:nvSpPr>
        <p:spPr>
          <a:xfrm>
            <a:off x="1982369" y="494719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1" name="円/楕円 34"/>
          <p:cNvSpPr>
            <a:spLocks noChangeAspect="1"/>
          </p:cNvSpPr>
          <p:nvPr/>
        </p:nvSpPr>
        <p:spPr>
          <a:xfrm>
            <a:off x="2236178" y="46070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2" name="円/楕円 35"/>
          <p:cNvSpPr>
            <a:spLocks noChangeAspect="1"/>
          </p:cNvSpPr>
          <p:nvPr/>
        </p:nvSpPr>
        <p:spPr>
          <a:xfrm>
            <a:off x="2335315" y="582020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3" name="円/楕円 36"/>
          <p:cNvSpPr>
            <a:spLocks noChangeAspect="1"/>
          </p:cNvSpPr>
          <p:nvPr/>
        </p:nvSpPr>
        <p:spPr>
          <a:xfrm>
            <a:off x="2529922" y="590963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4" name="円/楕円 37"/>
          <p:cNvSpPr>
            <a:spLocks noChangeAspect="1"/>
          </p:cNvSpPr>
          <p:nvPr/>
        </p:nvSpPr>
        <p:spPr>
          <a:xfrm>
            <a:off x="2376811" y="473449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5" name="円/楕円 38"/>
          <p:cNvSpPr>
            <a:spLocks noChangeAspect="1"/>
          </p:cNvSpPr>
          <p:nvPr/>
        </p:nvSpPr>
        <p:spPr>
          <a:xfrm>
            <a:off x="2571817" y="47601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6" name="円/楕円 39"/>
          <p:cNvSpPr>
            <a:spLocks noChangeAspect="1"/>
          </p:cNvSpPr>
          <p:nvPr/>
        </p:nvSpPr>
        <p:spPr>
          <a:xfrm>
            <a:off x="2598544" y="57594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7" name="円/楕円 40"/>
          <p:cNvSpPr>
            <a:spLocks noChangeAspect="1"/>
          </p:cNvSpPr>
          <p:nvPr/>
        </p:nvSpPr>
        <p:spPr>
          <a:xfrm>
            <a:off x="1921282" y="533794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8" name="円/楕円 41"/>
          <p:cNvSpPr>
            <a:spLocks noChangeAspect="1"/>
          </p:cNvSpPr>
          <p:nvPr/>
        </p:nvSpPr>
        <p:spPr>
          <a:xfrm>
            <a:off x="2664703" y="49498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9" name="円/楕円 42"/>
          <p:cNvSpPr>
            <a:spLocks noChangeAspect="1"/>
          </p:cNvSpPr>
          <p:nvPr/>
        </p:nvSpPr>
        <p:spPr>
          <a:xfrm>
            <a:off x="2063873" y="58163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0" name="円/楕円 43"/>
          <p:cNvSpPr>
            <a:spLocks noChangeAspect="1"/>
          </p:cNvSpPr>
          <p:nvPr/>
        </p:nvSpPr>
        <p:spPr>
          <a:xfrm>
            <a:off x="2392038" y="513900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1" name="円/楕円 44"/>
          <p:cNvSpPr>
            <a:spLocks noChangeAspect="1"/>
          </p:cNvSpPr>
          <p:nvPr/>
        </p:nvSpPr>
        <p:spPr>
          <a:xfrm>
            <a:off x="1766206" y="56950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2" name="円/楕円 45"/>
          <p:cNvSpPr>
            <a:spLocks noChangeAspect="1"/>
          </p:cNvSpPr>
          <p:nvPr/>
        </p:nvSpPr>
        <p:spPr>
          <a:xfrm>
            <a:off x="2253047" y="56664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3" name="円/楕円 46"/>
          <p:cNvSpPr>
            <a:spLocks noChangeAspect="1"/>
          </p:cNvSpPr>
          <p:nvPr/>
        </p:nvSpPr>
        <p:spPr>
          <a:xfrm>
            <a:off x="1149545" y="542920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4" name="円/楕円 47"/>
          <p:cNvSpPr>
            <a:spLocks noChangeAspect="1"/>
          </p:cNvSpPr>
          <p:nvPr/>
        </p:nvSpPr>
        <p:spPr>
          <a:xfrm>
            <a:off x="1626995" y="55382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5" name="円/楕円 48"/>
          <p:cNvSpPr>
            <a:spLocks noChangeAspect="1"/>
          </p:cNvSpPr>
          <p:nvPr/>
        </p:nvSpPr>
        <p:spPr>
          <a:xfrm>
            <a:off x="1391600" y="55568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6" name="円/楕円 49"/>
          <p:cNvSpPr>
            <a:spLocks noChangeAspect="1"/>
          </p:cNvSpPr>
          <p:nvPr/>
        </p:nvSpPr>
        <p:spPr>
          <a:xfrm>
            <a:off x="2255705" y="520588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7" name="円/楕円 51"/>
          <p:cNvSpPr>
            <a:spLocks noChangeAspect="1"/>
          </p:cNvSpPr>
          <p:nvPr/>
        </p:nvSpPr>
        <p:spPr>
          <a:xfrm>
            <a:off x="2230134" y="47875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8" name="円/楕円 52"/>
          <p:cNvSpPr>
            <a:spLocks noChangeAspect="1"/>
          </p:cNvSpPr>
          <p:nvPr/>
        </p:nvSpPr>
        <p:spPr>
          <a:xfrm>
            <a:off x="2430173" y="462560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9" name="円/楕円 53"/>
          <p:cNvSpPr>
            <a:spLocks noChangeAspect="1"/>
          </p:cNvSpPr>
          <p:nvPr/>
        </p:nvSpPr>
        <p:spPr>
          <a:xfrm>
            <a:off x="1717482" y="59504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0" name="円/楕円 54"/>
          <p:cNvSpPr>
            <a:spLocks noChangeAspect="1"/>
          </p:cNvSpPr>
          <p:nvPr/>
        </p:nvSpPr>
        <p:spPr>
          <a:xfrm>
            <a:off x="1317399" y="44555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1" name="円/楕円 55"/>
          <p:cNvSpPr>
            <a:spLocks noChangeAspect="1"/>
          </p:cNvSpPr>
          <p:nvPr/>
        </p:nvSpPr>
        <p:spPr>
          <a:xfrm>
            <a:off x="1475056" y="471091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2" name="円/楕円 56"/>
          <p:cNvSpPr>
            <a:spLocks noChangeAspect="1"/>
          </p:cNvSpPr>
          <p:nvPr/>
        </p:nvSpPr>
        <p:spPr>
          <a:xfrm>
            <a:off x="1745866" y="49386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3" name="円/楕円 57"/>
          <p:cNvSpPr>
            <a:spLocks noChangeAspect="1"/>
          </p:cNvSpPr>
          <p:nvPr/>
        </p:nvSpPr>
        <p:spPr>
          <a:xfrm>
            <a:off x="1572771" y="445554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4" name="円/楕円 58"/>
          <p:cNvSpPr>
            <a:spLocks noChangeAspect="1"/>
          </p:cNvSpPr>
          <p:nvPr/>
        </p:nvSpPr>
        <p:spPr>
          <a:xfrm>
            <a:off x="1865561" y="472580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5" name="円/楕円 59"/>
          <p:cNvSpPr>
            <a:spLocks noChangeAspect="1"/>
          </p:cNvSpPr>
          <p:nvPr/>
        </p:nvSpPr>
        <p:spPr>
          <a:xfrm>
            <a:off x="1948643" y="494090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6" name="円/楕円 60"/>
          <p:cNvSpPr>
            <a:spLocks noChangeAspect="1"/>
          </p:cNvSpPr>
          <p:nvPr/>
        </p:nvSpPr>
        <p:spPr>
          <a:xfrm>
            <a:off x="1975546" y="46578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7" name="円/楕円 61"/>
          <p:cNvSpPr>
            <a:spLocks noChangeAspect="1"/>
          </p:cNvSpPr>
          <p:nvPr/>
        </p:nvSpPr>
        <p:spPr>
          <a:xfrm>
            <a:off x="1665300" y="47232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8" name="円/楕円 62"/>
          <p:cNvSpPr>
            <a:spLocks noChangeAspect="1"/>
          </p:cNvSpPr>
          <p:nvPr/>
        </p:nvSpPr>
        <p:spPr>
          <a:xfrm>
            <a:off x="1699084" y="512621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9" name="円/楕円 63"/>
          <p:cNvSpPr>
            <a:spLocks noChangeAspect="1"/>
          </p:cNvSpPr>
          <p:nvPr/>
        </p:nvSpPr>
        <p:spPr>
          <a:xfrm>
            <a:off x="1333500" y="422993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0" name="円/楕円 64"/>
          <p:cNvSpPr>
            <a:spLocks noChangeAspect="1"/>
          </p:cNvSpPr>
          <p:nvPr/>
        </p:nvSpPr>
        <p:spPr>
          <a:xfrm>
            <a:off x="1805102" y="47592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1" name="円/楕円 65"/>
          <p:cNvSpPr>
            <a:spLocks noChangeAspect="1"/>
          </p:cNvSpPr>
          <p:nvPr/>
        </p:nvSpPr>
        <p:spPr>
          <a:xfrm>
            <a:off x="1589797" y="415295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2" name="円/楕円 66"/>
          <p:cNvSpPr>
            <a:spLocks noChangeAspect="1"/>
          </p:cNvSpPr>
          <p:nvPr/>
        </p:nvSpPr>
        <p:spPr>
          <a:xfrm>
            <a:off x="1727251" y="429920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3" name="円/楕円 67"/>
          <p:cNvSpPr>
            <a:spLocks noChangeAspect="1"/>
          </p:cNvSpPr>
          <p:nvPr/>
        </p:nvSpPr>
        <p:spPr>
          <a:xfrm>
            <a:off x="1848284" y="446474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4" name="円/楕円 68"/>
          <p:cNvSpPr>
            <a:spLocks noChangeAspect="1"/>
          </p:cNvSpPr>
          <p:nvPr/>
        </p:nvSpPr>
        <p:spPr>
          <a:xfrm>
            <a:off x="2344744" y="438283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5" name="円/楕円 69"/>
          <p:cNvSpPr>
            <a:spLocks noChangeAspect="1"/>
          </p:cNvSpPr>
          <p:nvPr/>
        </p:nvSpPr>
        <p:spPr>
          <a:xfrm>
            <a:off x="1239289" y="449126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6" name="円/楕円 70"/>
          <p:cNvSpPr>
            <a:spLocks noChangeAspect="1"/>
          </p:cNvSpPr>
          <p:nvPr/>
        </p:nvSpPr>
        <p:spPr>
          <a:xfrm>
            <a:off x="1283439" y="490711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7" name="円/楕円 71"/>
          <p:cNvSpPr>
            <a:spLocks noChangeAspect="1"/>
          </p:cNvSpPr>
          <p:nvPr/>
        </p:nvSpPr>
        <p:spPr>
          <a:xfrm>
            <a:off x="1641591" y="539149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8" name="円/楕円 72"/>
          <p:cNvSpPr>
            <a:spLocks noChangeAspect="1"/>
          </p:cNvSpPr>
          <p:nvPr/>
        </p:nvSpPr>
        <p:spPr>
          <a:xfrm>
            <a:off x="1519481" y="428069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9" name="円/楕円 73"/>
          <p:cNvSpPr>
            <a:spLocks noChangeAspect="1"/>
          </p:cNvSpPr>
          <p:nvPr/>
        </p:nvSpPr>
        <p:spPr>
          <a:xfrm>
            <a:off x="1299460" y="50842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円/楕円 74"/>
          <p:cNvSpPr>
            <a:spLocks noChangeAspect="1"/>
          </p:cNvSpPr>
          <p:nvPr/>
        </p:nvSpPr>
        <p:spPr>
          <a:xfrm>
            <a:off x="1542004" y="48538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円/楕円 75"/>
          <p:cNvSpPr>
            <a:spLocks noChangeAspect="1"/>
          </p:cNvSpPr>
          <p:nvPr/>
        </p:nvSpPr>
        <p:spPr>
          <a:xfrm>
            <a:off x="1403307" y="49547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2" name="円/楕円 76"/>
          <p:cNvSpPr>
            <a:spLocks noChangeAspect="1"/>
          </p:cNvSpPr>
          <p:nvPr/>
        </p:nvSpPr>
        <p:spPr>
          <a:xfrm>
            <a:off x="1410156" y="44452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3" name="円/楕円 77"/>
          <p:cNvSpPr>
            <a:spLocks noChangeAspect="1"/>
          </p:cNvSpPr>
          <p:nvPr/>
        </p:nvSpPr>
        <p:spPr>
          <a:xfrm>
            <a:off x="1388602" y="41082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4" name="円/楕円 78"/>
          <p:cNvSpPr>
            <a:spLocks noChangeAspect="1"/>
          </p:cNvSpPr>
          <p:nvPr/>
        </p:nvSpPr>
        <p:spPr>
          <a:xfrm>
            <a:off x="1214862" y="485813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円/楕円 79"/>
          <p:cNvSpPr>
            <a:spLocks noChangeAspect="1"/>
          </p:cNvSpPr>
          <p:nvPr/>
        </p:nvSpPr>
        <p:spPr>
          <a:xfrm>
            <a:off x="1992766" y="451823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6" name="円/楕円 80"/>
          <p:cNvSpPr>
            <a:spLocks noChangeAspect="1"/>
          </p:cNvSpPr>
          <p:nvPr/>
        </p:nvSpPr>
        <p:spPr>
          <a:xfrm>
            <a:off x="1447596" y="53145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7" name="円/楕円 81"/>
          <p:cNvSpPr>
            <a:spLocks noChangeAspect="1"/>
          </p:cNvSpPr>
          <p:nvPr/>
        </p:nvSpPr>
        <p:spPr>
          <a:xfrm>
            <a:off x="1279216" y="431126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8" name="円/楕円 82"/>
          <p:cNvSpPr>
            <a:spLocks noChangeAspect="1"/>
          </p:cNvSpPr>
          <p:nvPr/>
        </p:nvSpPr>
        <p:spPr>
          <a:xfrm>
            <a:off x="1533025" y="39711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9" name="円/楕円 83"/>
          <p:cNvSpPr>
            <a:spLocks noChangeAspect="1"/>
          </p:cNvSpPr>
          <p:nvPr/>
        </p:nvSpPr>
        <p:spPr>
          <a:xfrm>
            <a:off x="1632162" y="51842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0" name="円/楕円 84"/>
          <p:cNvSpPr>
            <a:spLocks noChangeAspect="1"/>
          </p:cNvSpPr>
          <p:nvPr/>
        </p:nvSpPr>
        <p:spPr>
          <a:xfrm>
            <a:off x="1826769" y="52737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1" name="円/楕円 85"/>
          <p:cNvSpPr>
            <a:spLocks noChangeAspect="1"/>
          </p:cNvSpPr>
          <p:nvPr/>
        </p:nvSpPr>
        <p:spPr>
          <a:xfrm>
            <a:off x="1673658" y="409856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2" name="円/楕円 86"/>
          <p:cNvSpPr>
            <a:spLocks noChangeAspect="1"/>
          </p:cNvSpPr>
          <p:nvPr/>
        </p:nvSpPr>
        <p:spPr>
          <a:xfrm>
            <a:off x="1868664" y="412422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3" name="円/楕円 87"/>
          <p:cNvSpPr>
            <a:spLocks noChangeAspect="1"/>
          </p:cNvSpPr>
          <p:nvPr/>
        </p:nvSpPr>
        <p:spPr>
          <a:xfrm>
            <a:off x="1895391" y="51234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4" name="円/楕円 88"/>
          <p:cNvSpPr>
            <a:spLocks noChangeAspect="1"/>
          </p:cNvSpPr>
          <p:nvPr/>
        </p:nvSpPr>
        <p:spPr>
          <a:xfrm>
            <a:off x="1218129" y="470202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5" name="円/楕円 89"/>
          <p:cNvSpPr>
            <a:spLocks noChangeAspect="1"/>
          </p:cNvSpPr>
          <p:nvPr/>
        </p:nvSpPr>
        <p:spPr>
          <a:xfrm>
            <a:off x="1961550" y="43139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6" name="円/楕円 90"/>
          <p:cNvSpPr>
            <a:spLocks noChangeAspect="1"/>
          </p:cNvSpPr>
          <p:nvPr/>
        </p:nvSpPr>
        <p:spPr>
          <a:xfrm>
            <a:off x="1360720" y="518044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7" name="円/楕円 91"/>
          <p:cNvSpPr>
            <a:spLocks noChangeAspect="1"/>
          </p:cNvSpPr>
          <p:nvPr/>
        </p:nvSpPr>
        <p:spPr>
          <a:xfrm>
            <a:off x="1688885" y="450307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8" name="円/楕円 93"/>
          <p:cNvSpPr>
            <a:spLocks noChangeAspect="1"/>
          </p:cNvSpPr>
          <p:nvPr/>
        </p:nvSpPr>
        <p:spPr>
          <a:xfrm>
            <a:off x="2557858" y="43859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9" name="円/楕円 94"/>
          <p:cNvSpPr>
            <a:spLocks noChangeAspect="1"/>
          </p:cNvSpPr>
          <p:nvPr/>
        </p:nvSpPr>
        <p:spPr>
          <a:xfrm>
            <a:off x="1351843" y="46544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0" name="円/楕円 95"/>
          <p:cNvSpPr>
            <a:spLocks noChangeAspect="1"/>
          </p:cNvSpPr>
          <p:nvPr/>
        </p:nvSpPr>
        <p:spPr>
          <a:xfrm>
            <a:off x="2089373" y="42664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1" name="円/楕円 96"/>
          <p:cNvSpPr>
            <a:spLocks noChangeAspect="1"/>
          </p:cNvSpPr>
          <p:nvPr/>
        </p:nvSpPr>
        <p:spPr>
          <a:xfrm>
            <a:off x="2101588" y="40406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2" name="円/楕円 97"/>
          <p:cNvSpPr>
            <a:spLocks noChangeAspect="1"/>
          </p:cNvSpPr>
          <p:nvPr/>
        </p:nvSpPr>
        <p:spPr>
          <a:xfrm>
            <a:off x="2143687" y="4421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3" name="円/楕円 98"/>
          <p:cNvSpPr>
            <a:spLocks noChangeAspect="1"/>
          </p:cNvSpPr>
          <p:nvPr/>
        </p:nvSpPr>
        <p:spPr>
          <a:xfrm>
            <a:off x="1570295" y="5745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4" name="円/楕円 99"/>
          <p:cNvSpPr>
            <a:spLocks noChangeAspect="1"/>
          </p:cNvSpPr>
          <p:nvPr/>
        </p:nvSpPr>
        <p:spPr>
          <a:xfrm>
            <a:off x="1526981" y="415165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5" name="円/楕円 100"/>
          <p:cNvSpPr>
            <a:spLocks noChangeAspect="1"/>
          </p:cNvSpPr>
          <p:nvPr/>
        </p:nvSpPr>
        <p:spPr>
          <a:xfrm>
            <a:off x="1727020" y="39896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4477689" y="4074070"/>
            <a:ext cx="1754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EM probes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808907" y="4860353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9F2936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9F2936">
                  <a:satMod val="103000"/>
                  <a:lumMod val="102000"/>
                  <a:tint val="94000"/>
                </a:srgbClr>
              </a:gs>
              <a:gs pos="50000">
                <a:srgbClr val="9F2936">
                  <a:satMod val="110000"/>
                  <a:lumMod val="100000"/>
                  <a:shade val="100000"/>
                </a:srgbClr>
              </a:gs>
              <a:gs pos="100000">
                <a:srgbClr val="9F2936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3313385" y="5378662"/>
            <a:ext cx="328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CCFF"/>
                </a:solidFill>
                <a:latin typeface="Calibri" panose="020F0502020204030204"/>
                <a:ea typeface="游ゴシック" panose="020B0400000000000000" pitchFamily="50" charset="-128"/>
              </a:rPr>
              <a:t>hadronic observables</a:t>
            </a:r>
            <a:endParaRPr lang="ja-JP" altLang="en-US" sz="2800" dirty="0">
              <a:solidFill>
                <a:srgbClr val="FFCCFF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scale: 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563143" y="5889427"/>
            <a:ext cx="2630848" cy="461665"/>
          </a:xfrm>
          <a:prstGeom prst="rect">
            <a:avLst/>
          </a:prstGeom>
          <a:solidFill>
            <a:srgbClr val="104258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scale: 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-22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79" y="4201266"/>
            <a:ext cx="2170922" cy="1638703"/>
          </a:xfrm>
          <a:prstGeom prst="rect">
            <a:avLst/>
          </a:prstGeom>
        </p:spPr>
      </p:pic>
      <p:sp>
        <p:nvSpPr>
          <p:cNvPr id="219" name="テキスト ボックス 218"/>
          <p:cNvSpPr txBox="1"/>
          <p:nvPr/>
        </p:nvSpPr>
        <p:spPr>
          <a:xfrm>
            <a:off x="6872189" y="3754823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di-lepton yield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0" name="右矢印 219"/>
          <p:cNvSpPr/>
          <p:nvPr/>
        </p:nvSpPr>
        <p:spPr>
          <a:xfrm>
            <a:off x="1766206" y="439973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Strangeness Factory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057" y="1382590"/>
            <a:ext cx="4903317" cy="4067002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366734" y="1440462"/>
            <a:ext cx="482997" cy="340674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0333" y="5870817"/>
            <a:ext cx="866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Particle yields having strangeness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have maximum at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J-PARC energy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142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3">
                <a:lumMod val="75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585433"/>
            <a:ext cx="8352928" cy="6264697"/>
          </a:xfrm>
          <a:prstGeom prst="rect">
            <a:avLst/>
          </a:prstGeom>
        </p:spPr>
      </p:pic>
      <p:pic>
        <p:nvPicPr>
          <p:cNvPr id="13" name="図 12" descr="矢印赤_toumei.png"/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13761" r="16665" b="6082"/>
          <a:stretch/>
        </p:blipFill>
        <p:spPr>
          <a:xfrm rot="3994988">
            <a:off x="8390756" y="3184435"/>
            <a:ext cx="3282422" cy="3102191"/>
          </a:xfrm>
          <a:prstGeom prst="rect">
            <a:avLst/>
          </a:prstGeom>
        </p:spPr>
      </p:pic>
      <p:pic>
        <p:nvPicPr>
          <p:cNvPr id="83" name="Picture 2" descr="http://asrc.jaea.go.jp/soshiki/gr/hadron/jparc-hi/images/qcd-diagr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6021288"/>
            <a:ext cx="4036548" cy="2962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 descr="矢印赤_toumei.png"/>
          <p:cNvPicPr>
            <a:picLocks noChangeAspect="1"/>
          </p:cNvPicPr>
          <p:nvPr/>
        </p:nvPicPr>
        <p:blipFill rotWithShape="1">
          <a:blip r:embed="rId5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16202" r="21108" b="13163"/>
          <a:stretch/>
        </p:blipFill>
        <p:spPr>
          <a:xfrm rot="4299694">
            <a:off x="8836748" y="1743484"/>
            <a:ext cx="2599149" cy="2214424"/>
          </a:xfrm>
          <a:prstGeom prst="rect">
            <a:avLst/>
          </a:prstGeom>
        </p:spPr>
      </p:pic>
      <p:pic>
        <p:nvPicPr>
          <p:cNvPr id="19" name="図 18" descr="矢印赤_toumei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16429" r="16862" b="14535"/>
          <a:stretch/>
        </p:blipFill>
        <p:spPr>
          <a:xfrm rot="3961966">
            <a:off x="8448240" y="1359837"/>
            <a:ext cx="2579121" cy="1964475"/>
          </a:xfrm>
          <a:prstGeom prst="rect">
            <a:avLst/>
          </a:prstGeom>
        </p:spPr>
      </p:pic>
      <p:pic>
        <p:nvPicPr>
          <p:cNvPr id="33" name="図 32" descr="矢印赤_toumei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5775" r="18471" b="10622"/>
          <a:stretch/>
        </p:blipFill>
        <p:spPr>
          <a:xfrm rot="6804078">
            <a:off x="9121517" y="3735308"/>
            <a:ext cx="2121517" cy="1735748"/>
          </a:xfrm>
          <a:prstGeom prst="rect">
            <a:avLst/>
          </a:prstGeom>
        </p:spPr>
      </p:pic>
      <p:pic>
        <p:nvPicPr>
          <p:cNvPr id="21" name="図 20" descr="矢印赤_toumei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6763" r="18715" b="13647"/>
          <a:stretch/>
        </p:blipFill>
        <p:spPr>
          <a:xfrm rot="3801505">
            <a:off x="8226532" y="53747"/>
            <a:ext cx="2816851" cy="2181678"/>
          </a:xfrm>
          <a:prstGeom prst="rect">
            <a:avLst/>
          </a:prstGeom>
        </p:spPr>
      </p:pic>
      <p:pic>
        <p:nvPicPr>
          <p:cNvPr id="22" name="図 21" descr="矢印赤_toumei_grad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7339">
            <a:off x="8083814" y="2232712"/>
            <a:ext cx="4048241" cy="3135086"/>
          </a:xfrm>
          <a:prstGeom prst="rect">
            <a:avLst/>
          </a:prstGeom>
        </p:spPr>
      </p:pic>
      <p:pic>
        <p:nvPicPr>
          <p:cNvPr id="3" name="図 2" descr="矢印赤_toumei_grade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8495327">
            <a:off x="2965038" y="3169920"/>
            <a:ext cx="4619150" cy="1184573"/>
          </a:xfrm>
          <a:prstGeom prst="rect">
            <a:avLst/>
          </a:prstGeom>
        </p:spPr>
      </p:pic>
      <p:pic>
        <p:nvPicPr>
          <p:cNvPr id="28" name="図 27" descr="矢印赤_toumei_grade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9663180">
            <a:off x="3565798" y="4423268"/>
            <a:ext cx="3620305" cy="890380"/>
          </a:xfrm>
          <a:prstGeom prst="rect">
            <a:avLst/>
          </a:prstGeom>
        </p:spPr>
      </p:pic>
      <p:pic>
        <p:nvPicPr>
          <p:cNvPr id="29" name="図 28" descr="矢印赤_toumei_grade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10341297">
            <a:off x="3742140" y="5414684"/>
            <a:ext cx="2873267" cy="706653"/>
          </a:xfrm>
          <a:prstGeom prst="rect">
            <a:avLst/>
          </a:prstGeom>
        </p:spPr>
      </p:pic>
      <p:pic>
        <p:nvPicPr>
          <p:cNvPr id="27" name="図 26" descr="矢印赤_toumei_grade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9" b="32201"/>
          <a:stretch/>
        </p:blipFill>
        <p:spPr>
          <a:xfrm rot="6029260">
            <a:off x="9713565" y="1646353"/>
            <a:ext cx="4138019" cy="1011419"/>
          </a:xfrm>
          <a:prstGeom prst="rect">
            <a:avLst/>
          </a:prstGeom>
        </p:spPr>
      </p:pic>
      <p:pic>
        <p:nvPicPr>
          <p:cNvPr id="32" name="図 31" descr="矢印赤_toumei_grade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11200459">
            <a:off x="3733410" y="6193908"/>
            <a:ext cx="2339134" cy="575288"/>
          </a:xfrm>
          <a:prstGeom prst="rect">
            <a:avLst/>
          </a:prstGeom>
        </p:spPr>
      </p:pic>
      <p:pic>
        <p:nvPicPr>
          <p:cNvPr id="31" name="図 30" descr="矢印赤_toumei_grade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2053">
            <a:off x="8645351" y="2319923"/>
            <a:ext cx="3344595" cy="2508447"/>
          </a:xfrm>
          <a:prstGeom prst="rect">
            <a:avLst/>
          </a:prstGeom>
        </p:spPr>
      </p:pic>
      <p:pic>
        <p:nvPicPr>
          <p:cNvPr id="10" name="図 9" descr="hyper_touka.pn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8797" r="75616" b="76174"/>
          <a:stretch/>
        </p:blipFill>
        <p:spPr>
          <a:xfrm>
            <a:off x="4644008" y="2636912"/>
            <a:ext cx="1800200" cy="1604333"/>
          </a:xfrm>
          <a:prstGeom prst="rect">
            <a:avLst/>
          </a:prstGeom>
        </p:spPr>
      </p:pic>
      <p:pic>
        <p:nvPicPr>
          <p:cNvPr id="26" name="図 25" descr="Exotic_touka.pn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1" t="12930" r="46985" b="79178"/>
          <a:stretch/>
        </p:blipFill>
        <p:spPr>
          <a:xfrm rot="3489314">
            <a:off x="5571616" y="5639691"/>
            <a:ext cx="783182" cy="585043"/>
          </a:xfrm>
          <a:prstGeom prst="rect">
            <a:avLst/>
          </a:prstGeom>
        </p:spPr>
      </p:pic>
      <p:pic>
        <p:nvPicPr>
          <p:cNvPr id="12" name="図 11" descr="Exotic_touka.pn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15558" r="56314" b="75413"/>
          <a:stretch/>
        </p:blipFill>
        <p:spPr>
          <a:xfrm rot="3489314">
            <a:off x="4866148" y="5081802"/>
            <a:ext cx="872822" cy="669293"/>
          </a:xfrm>
          <a:prstGeom prst="rect">
            <a:avLst/>
          </a:prstGeom>
        </p:spPr>
      </p:pic>
      <p:pic>
        <p:nvPicPr>
          <p:cNvPr id="16" name="図 15" descr="Strangelets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21088"/>
            <a:ext cx="1584176" cy="118813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444208" y="5229200"/>
            <a:ext cx="1364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Exotic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Hadrons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84168" y="3140968"/>
            <a:ext cx="2120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Hypernuclei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084168" y="6027003"/>
            <a:ext cx="163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hadron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Interaction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228184" y="4509120"/>
            <a:ext cx="18707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Strangelets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pic>
        <p:nvPicPr>
          <p:cNvPr id="14" name="図 13" descr="hadoron_int_touka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4" t="49933" r="11495" b="33172"/>
          <a:stretch/>
        </p:blipFill>
        <p:spPr>
          <a:xfrm rot="20717312">
            <a:off x="4761915" y="5933909"/>
            <a:ext cx="575510" cy="10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Brief History of Relativistic HIC</a:t>
            </a:r>
            <a:endParaRPr kumimoji="1"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4467397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6843300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87" y="1426104"/>
            <a:ext cx="963518" cy="382641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2091494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66" y="1495176"/>
            <a:ext cx="760868" cy="238461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81" y="1431425"/>
            <a:ext cx="1137166" cy="30324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11" y="1492075"/>
            <a:ext cx="984166" cy="242596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71094" y="2028666"/>
            <a:ext cx="1305489" cy="851725"/>
            <a:chOff x="293044" y="741405"/>
            <a:chExt cx="1305489" cy="851725"/>
          </a:xfrm>
        </p:grpSpPr>
        <p:sp>
          <p:nvSpPr>
            <p:cNvPr id="12" name="正方形/長方形 1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11956" y="2020145"/>
            <a:ext cx="1500022" cy="851725"/>
            <a:chOff x="1633906" y="732884"/>
            <a:chExt cx="1500022" cy="851725"/>
          </a:xfrm>
        </p:grpSpPr>
        <p:sp>
          <p:nvSpPr>
            <p:cNvPr id="15" name="正方形/長方形 1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04992" y="2023926"/>
            <a:ext cx="2060544" cy="854978"/>
            <a:chOff x="3426942" y="736665"/>
            <a:chExt cx="2060544" cy="854978"/>
          </a:xfrm>
        </p:grpSpPr>
        <p:sp>
          <p:nvSpPr>
            <p:cNvPr id="18" name="正方形/長方形 17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96770" y="2020145"/>
            <a:ext cx="2220028" cy="864226"/>
            <a:chOff x="5618720" y="732884"/>
            <a:chExt cx="2220028" cy="864226"/>
          </a:xfrm>
        </p:grpSpPr>
        <p:sp>
          <p:nvSpPr>
            <p:cNvPr id="21" name="正方形/長方形 20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cxnSp>
        <p:nvCxnSpPr>
          <p:cNvPr id="23" name="直線矢印コネクタ 22"/>
          <p:cNvCxnSpPr/>
          <p:nvPr/>
        </p:nvCxnSpPr>
        <p:spPr>
          <a:xfrm flipV="1">
            <a:off x="71094" y="2028666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/>
          <p:cNvGrpSpPr/>
          <p:nvPr/>
        </p:nvGrpSpPr>
        <p:grpSpPr>
          <a:xfrm>
            <a:off x="1198761" y="2976064"/>
            <a:ext cx="2584075" cy="851725"/>
            <a:chOff x="1420711" y="1600023"/>
            <a:chExt cx="2584075" cy="851725"/>
          </a:xfrm>
        </p:grpSpPr>
        <p:sp>
          <p:nvSpPr>
            <p:cNvPr id="25" name="正方形/長方形 24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RHIC-BES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-112143" y="3697927"/>
            <a:ext cx="2717013" cy="851725"/>
            <a:chOff x="955589" y="2962999"/>
            <a:chExt cx="1849938" cy="851725"/>
          </a:xfrm>
        </p:grpSpPr>
        <p:sp>
          <p:nvSpPr>
            <p:cNvPr id="31" name="正方形/長方形 30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405610" y="3012968"/>
              <a:ext cx="94522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NICA</a:t>
              </a:r>
            </a:p>
            <a:p>
              <a:pPr algn="ctr"/>
              <a:r>
                <a:rPr lang="en-US" altLang="ja-JP" dirty="0" smtClean="0"/>
                <a:t>FXT: 2018-</a:t>
              </a:r>
              <a:endParaRPr kumimoji="1" lang="ja-JP" altLang="en-US" dirty="0"/>
            </a:p>
          </p:txBody>
        </p:sp>
      </p:grpSp>
      <p:sp>
        <p:nvSpPr>
          <p:cNvPr id="35" name="右矢印 34"/>
          <p:cNvSpPr/>
          <p:nvPr/>
        </p:nvSpPr>
        <p:spPr>
          <a:xfrm>
            <a:off x="3782836" y="2579382"/>
            <a:ext cx="4653182" cy="181934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FF00">
                  <a:alpha val="8000"/>
                </a:srgb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235264" y="2963840"/>
            <a:ext cx="34083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~2010</a:t>
            </a:r>
          </a:p>
          <a:p>
            <a:r>
              <a:rPr kumimoji="1" lang="en-US" altLang="ja-JP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High Energy Frontier</a:t>
            </a:r>
            <a:endParaRPr kumimoji="1" lang="ja-JP" altLang="en-US" sz="2800" b="1" dirty="0" smtClean="0"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7" name="右矢印 36"/>
          <p:cNvSpPr/>
          <p:nvPr/>
        </p:nvSpPr>
        <p:spPr>
          <a:xfrm flipH="1">
            <a:off x="1852902" y="3747896"/>
            <a:ext cx="3764582" cy="183047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9900">
                  <a:alpha val="16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30247" y="4184898"/>
            <a:ext cx="239520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2010~</a:t>
            </a:r>
          </a:p>
          <a:p>
            <a:r>
              <a:rPr lang="en-US" altLang="ja-JP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Lower Energy</a:t>
            </a:r>
            <a:endParaRPr kumimoji="1" lang="ja-JP" altLang="en-US" sz="2800" b="1" dirty="0" smtClean="0"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-242196" y="4386161"/>
            <a:ext cx="1673734" cy="866671"/>
            <a:chOff x="301549" y="2284018"/>
            <a:chExt cx="1849938" cy="866671"/>
          </a:xfrm>
        </p:grpSpPr>
        <p:sp>
          <p:nvSpPr>
            <p:cNvPr id="28" name="正方形/長方形 2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96122" y="2284018"/>
              <a:ext cx="86079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FAIR</a:t>
              </a:r>
            </a:p>
            <a:p>
              <a:pPr algn="ctr"/>
              <a:r>
                <a:rPr lang="en-US" altLang="ja-JP" dirty="0" smtClean="0"/>
                <a:t>2025-</a:t>
              </a:r>
              <a:endParaRPr kumimoji="1" lang="ja-JP" altLang="en-US" dirty="0"/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 rot="16200000">
            <a:off x="7175448" y="4889449"/>
            <a:ext cx="356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Picture of fireball by </a:t>
            </a:r>
            <a:r>
              <a:rPr kumimoji="1" lang="en-US" altLang="ja-JP" dirty="0" err="1" smtClean="0"/>
              <a:t>Soushi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Nonaka</a:t>
            </a:r>
            <a:endParaRPr kumimoji="1" lang="ja-JP" altLang="en-US" dirty="0" smtClean="0"/>
          </a:p>
        </p:txBody>
      </p:sp>
      <p:grpSp>
        <p:nvGrpSpPr>
          <p:cNvPr id="41" name="グループ化 40"/>
          <p:cNvGrpSpPr/>
          <p:nvPr/>
        </p:nvGrpSpPr>
        <p:grpSpPr>
          <a:xfrm>
            <a:off x="-206684" y="5283662"/>
            <a:ext cx="1849938" cy="866671"/>
            <a:chOff x="301549" y="2284018"/>
            <a:chExt cx="1849938" cy="866671"/>
          </a:xfrm>
        </p:grpSpPr>
        <p:sp>
          <p:nvSpPr>
            <p:cNvPr id="42" name="正方形/長方形 41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FF7C80"/>
                </a:gs>
                <a:gs pos="85000">
                  <a:srgbClr val="FF7C80"/>
                </a:gs>
                <a:gs pos="0">
                  <a:srgbClr val="FF7C80">
                    <a:alpha val="0"/>
                  </a:srgbClr>
                </a:gs>
                <a:gs pos="100000">
                  <a:srgbClr val="FF7C8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477757" y="2284018"/>
              <a:ext cx="149752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J-PARC-HI</a:t>
              </a:r>
            </a:p>
            <a:p>
              <a:pPr algn="ctr"/>
              <a:r>
                <a:rPr lang="en-US" altLang="ja-JP" dirty="0" smtClean="0"/>
                <a:t>2025-?</a:t>
              </a:r>
              <a:endParaRPr kumimoji="1" lang="ja-JP" altLang="en-US" dirty="0"/>
            </a:p>
          </p:txBody>
        </p:sp>
      </p:grpSp>
      <p:sp>
        <p:nvSpPr>
          <p:cNvPr id="46" name="角丸四角形 45"/>
          <p:cNvSpPr/>
          <p:nvPr/>
        </p:nvSpPr>
        <p:spPr>
          <a:xfrm>
            <a:off x="1632788" y="5327423"/>
            <a:ext cx="4183045" cy="1446930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808993" y="5351858"/>
            <a:ext cx="3805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Interaction rate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FAIR, J-PARC-HI: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~10</a:t>
            </a:r>
            <a:r>
              <a:rPr lang="en-US" altLang="ja-JP" sz="2400" b="1" baseline="30000" dirty="0" smtClean="0">
                <a:solidFill>
                  <a:srgbClr val="FFFF00"/>
                </a:solidFill>
              </a:rPr>
              <a:t>7 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AGS, SPS: ~10</a:t>
            </a:r>
            <a:r>
              <a:rPr kumimoji="1" lang="en-US" altLang="ja-JP" sz="2400" baseline="30000" dirty="0" smtClean="0"/>
              <a:t>2 </a:t>
            </a:r>
            <a:r>
              <a:rPr kumimoji="1" lang="en-US" altLang="ja-JP" sz="2400" dirty="0" smtClean="0"/>
              <a:t>Hz 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727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6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 Main Goals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Exploring Dense Medium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57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R</a:t>
            </a:r>
            <a:r>
              <a:rPr kumimoji="1" lang="en-US" altLang="ja-JP" sz="3200" b="1" dirty="0" smtClean="0"/>
              <a:t>are-event Factory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2787" y="2054237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QCD phase diagram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order phase transition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equation of state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2787" y="4812780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hyper nuclei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exotic hadrons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hadron interaction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0526" t="30829" r="31991" b="20666"/>
          <a:stretch/>
        </p:blipFill>
        <p:spPr>
          <a:xfrm>
            <a:off x="789358" y="4195397"/>
            <a:ext cx="3040528" cy="2213162"/>
          </a:xfrm>
          <a:prstGeom prst="roundRect">
            <a:avLst>
              <a:gd name="adj" fmla="val 4396"/>
            </a:avLst>
          </a:prstGeom>
        </p:spPr>
      </p:pic>
    </p:spTree>
    <p:extLst>
      <p:ext uri="{BB962C8B-B14F-4D97-AF65-F5344CB8AC3E}">
        <p14:creationId xmlns:p14="http://schemas.microsoft.com/office/powerpoint/2010/main" val="18516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 Main Goals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Exploring Dense Medium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57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R</a:t>
            </a:r>
            <a:r>
              <a:rPr kumimoji="1" lang="en-US" altLang="ja-JP" sz="3200" b="1" dirty="0" smtClean="0"/>
              <a:t>are-event Factory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2787" y="2054237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QCD phase diagram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order phase transition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equation of state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2787" y="4812780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hyper nuclei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exotic hadrons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hadron interaction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0526" t="30829" r="31991" b="20666"/>
          <a:stretch/>
        </p:blipFill>
        <p:spPr>
          <a:xfrm>
            <a:off x="789358" y="4195397"/>
            <a:ext cx="3040528" cy="2213162"/>
          </a:xfrm>
          <a:prstGeom prst="roundRect">
            <a:avLst>
              <a:gd name="adj" fmla="val 4396"/>
            </a:avLst>
          </a:prstGeom>
        </p:spPr>
      </p:pic>
    </p:spTree>
    <p:extLst>
      <p:ext uri="{BB962C8B-B14F-4D97-AF65-F5344CB8AC3E}">
        <p14:creationId xmlns:p14="http://schemas.microsoft.com/office/powerpoint/2010/main" val="6614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QCD Phase Diagram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6034" y="1510954"/>
            <a:ext cx="7675529" cy="4743099"/>
          </a:xfrm>
          <a:prstGeom prst="rect">
            <a:avLst/>
          </a:prstGeom>
        </p:spPr>
      </p:pic>
      <p:sp>
        <p:nvSpPr>
          <p:cNvPr id="6" name="円弧 5"/>
          <p:cNvSpPr/>
          <p:nvPr/>
        </p:nvSpPr>
        <p:spPr>
          <a:xfrm>
            <a:off x="-1383568" y="3583918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2713" y="2317413"/>
            <a:ext cx="4152099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Quark-Gluon Plasma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8" name="円/楕円 654"/>
          <p:cNvSpPr/>
          <p:nvPr/>
        </p:nvSpPr>
        <p:spPr>
          <a:xfrm>
            <a:off x="2396270" y="532858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円/楕円 655"/>
          <p:cNvSpPr/>
          <p:nvPr/>
        </p:nvSpPr>
        <p:spPr>
          <a:xfrm>
            <a:off x="2577245" y="552543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円/楕円 656"/>
          <p:cNvSpPr/>
          <p:nvPr/>
        </p:nvSpPr>
        <p:spPr>
          <a:xfrm>
            <a:off x="2461357" y="548891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" name="円/楕円 657"/>
          <p:cNvSpPr/>
          <p:nvPr/>
        </p:nvSpPr>
        <p:spPr>
          <a:xfrm>
            <a:off x="2555020" y="539366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" name="円/楕円 659"/>
          <p:cNvSpPr/>
          <p:nvPr/>
        </p:nvSpPr>
        <p:spPr>
          <a:xfrm>
            <a:off x="1797782" y="5195329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" name="円/楕円 666"/>
          <p:cNvSpPr/>
          <p:nvPr/>
        </p:nvSpPr>
        <p:spPr>
          <a:xfrm>
            <a:off x="3320195" y="5006318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" name="円/楕円 667"/>
          <p:cNvSpPr/>
          <p:nvPr/>
        </p:nvSpPr>
        <p:spPr>
          <a:xfrm>
            <a:off x="3521807" y="539366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" name="円/楕円 668"/>
          <p:cNvSpPr/>
          <p:nvPr/>
        </p:nvSpPr>
        <p:spPr>
          <a:xfrm>
            <a:off x="3918682" y="5199993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6" name="円/楕円 681"/>
          <p:cNvSpPr/>
          <p:nvPr/>
        </p:nvSpPr>
        <p:spPr>
          <a:xfrm>
            <a:off x="3653570" y="545875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円/楕円 685"/>
          <p:cNvSpPr/>
          <p:nvPr/>
        </p:nvSpPr>
        <p:spPr>
          <a:xfrm>
            <a:off x="3453545" y="5199993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" name="円/楕円 689"/>
          <p:cNvSpPr/>
          <p:nvPr/>
        </p:nvSpPr>
        <p:spPr>
          <a:xfrm>
            <a:off x="1848582" y="525882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円/楕円 700"/>
          <p:cNvSpPr/>
          <p:nvPr/>
        </p:nvSpPr>
        <p:spPr>
          <a:xfrm>
            <a:off x="4117120" y="5265080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" name="円/楕円 701"/>
          <p:cNvSpPr/>
          <p:nvPr/>
        </p:nvSpPr>
        <p:spPr>
          <a:xfrm>
            <a:off x="3983770" y="5328580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" name="円/楕円 703"/>
          <p:cNvSpPr/>
          <p:nvPr/>
        </p:nvSpPr>
        <p:spPr>
          <a:xfrm>
            <a:off x="3720245" y="558734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" name="円/楕円 704"/>
          <p:cNvSpPr/>
          <p:nvPr/>
        </p:nvSpPr>
        <p:spPr>
          <a:xfrm>
            <a:off x="3585307" y="558734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円/楕円 705"/>
          <p:cNvSpPr/>
          <p:nvPr/>
        </p:nvSpPr>
        <p:spPr>
          <a:xfrm>
            <a:off x="1951770" y="526676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円/楕円 706"/>
          <p:cNvSpPr/>
          <p:nvPr/>
        </p:nvSpPr>
        <p:spPr>
          <a:xfrm>
            <a:off x="3390045" y="5071405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円/楕円 707"/>
          <p:cNvSpPr/>
          <p:nvPr/>
        </p:nvSpPr>
        <p:spPr>
          <a:xfrm>
            <a:off x="3521807" y="5115855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" name="円/楕円 837"/>
          <p:cNvSpPr/>
          <p:nvPr/>
        </p:nvSpPr>
        <p:spPr>
          <a:xfrm>
            <a:off x="4072670" y="5393668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円/楕円 664"/>
          <p:cNvSpPr>
            <a:spLocks noChangeArrowheads="1"/>
          </p:cNvSpPr>
          <p:nvPr/>
        </p:nvSpPr>
        <p:spPr bwMode="auto">
          <a:xfrm rot="-4990811">
            <a:off x="1933513" y="413310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" name="円/楕円 665"/>
          <p:cNvSpPr>
            <a:spLocks noChangeArrowheads="1"/>
          </p:cNvSpPr>
          <p:nvPr/>
        </p:nvSpPr>
        <p:spPr bwMode="auto">
          <a:xfrm rot="5190236">
            <a:off x="2461358" y="4099855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" name="円/楕円 687"/>
          <p:cNvSpPr/>
          <p:nvPr/>
        </p:nvSpPr>
        <p:spPr>
          <a:xfrm>
            <a:off x="2047020" y="416088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円/楕円 691"/>
          <p:cNvSpPr/>
          <p:nvPr/>
        </p:nvSpPr>
        <p:spPr>
          <a:xfrm>
            <a:off x="2555020" y="4099855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" name="円/楕円 708"/>
          <p:cNvSpPr/>
          <p:nvPr/>
        </p:nvSpPr>
        <p:spPr>
          <a:xfrm>
            <a:off x="2396270" y="455229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732"/>
          <p:cNvSpPr/>
          <p:nvPr/>
        </p:nvSpPr>
        <p:spPr>
          <a:xfrm>
            <a:off x="2570895" y="4206218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735"/>
          <p:cNvSpPr/>
          <p:nvPr/>
        </p:nvSpPr>
        <p:spPr>
          <a:xfrm>
            <a:off x="2002570" y="42513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736"/>
          <p:cNvSpPr/>
          <p:nvPr/>
        </p:nvSpPr>
        <p:spPr>
          <a:xfrm>
            <a:off x="2326420" y="46570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847"/>
          <p:cNvSpPr/>
          <p:nvPr/>
        </p:nvSpPr>
        <p:spPr>
          <a:xfrm>
            <a:off x="3453545" y="4360205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848"/>
          <p:cNvSpPr/>
          <p:nvPr/>
        </p:nvSpPr>
        <p:spPr>
          <a:xfrm>
            <a:off x="3653570" y="4425293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849"/>
          <p:cNvSpPr/>
          <p:nvPr/>
        </p:nvSpPr>
        <p:spPr>
          <a:xfrm>
            <a:off x="3521807" y="4490380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850"/>
          <p:cNvSpPr/>
          <p:nvPr/>
        </p:nvSpPr>
        <p:spPr>
          <a:xfrm>
            <a:off x="3609120" y="4552293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851"/>
          <p:cNvSpPr/>
          <p:nvPr/>
        </p:nvSpPr>
        <p:spPr>
          <a:xfrm>
            <a:off x="2989995" y="4164943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852"/>
          <p:cNvSpPr/>
          <p:nvPr/>
        </p:nvSpPr>
        <p:spPr>
          <a:xfrm>
            <a:off x="3042382" y="4230030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853"/>
          <p:cNvSpPr/>
          <p:nvPr/>
        </p:nvSpPr>
        <p:spPr>
          <a:xfrm>
            <a:off x="3143982" y="4239555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131951" y="4609201"/>
            <a:ext cx="1534394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Hadronic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Phase</a:t>
            </a: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19927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95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5439344" y="4935663"/>
            <a:ext cx="1832553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Color SC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52" name="フリーフォーム 51"/>
          <p:cNvSpPr/>
          <p:nvPr/>
        </p:nvSpPr>
        <p:spPr>
          <a:xfrm>
            <a:off x="3681540" y="414137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711165" y="352389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Critical Point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 rot="16200000">
            <a:off x="417633" y="1819123"/>
            <a:ext cx="183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Temperature</a:t>
            </a:r>
            <a:endParaRPr kumimoji="1" lang="ja-JP" altLang="en-US" sz="2400" dirty="0" smtClean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126391" y="5852457"/>
            <a:ext cx="2291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Baryon chemical</a:t>
            </a:r>
          </a:p>
          <a:p>
            <a:r>
              <a:rPr lang="en-US" altLang="ja-JP" sz="2400" dirty="0" smtClean="0"/>
              <a:t>potential</a:t>
            </a:r>
            <a:endParaRPr kumimoji="1" lang="ja-JP" altLang="en-US" sz="2400" dirty="0" smtClean="0"/>
          </a:p>
        </p:txBody>
      </p:sp>
      <p:grpSp>
        <p:nvGrpSpPr>
          <p:cNvPr id="56" name="グループ化 55"/>
          <p:cNvGrpSpPr/>
          <p:nvPr/>
        </p:nvGrpSpPr>
        <p:grpSpPr>
          <a:xfrm>
            <a:off x="297566" y="1184710"/>
            <a:ext cx="2978829" cy="2023595"/>
            <a:chOff x="907938" y="1467689"/>
            <a:chExt cx="2978829" cy="2023595"/>
          </a:xfrm>
        </p:grpSpPr>
        <p:pic>
          <p:nvPicPr>
            <p:cNvPr id="57" name="Picture 23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 rot="21375406"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テキスト ボックス 57"/>
            <p:cNvSpPr txBox="1"/>
            <p:nvPr/>
          </p:nvSpPr>
          <p:spPr>
            <a:xfrm>
              <a:off x="1630820" y="1579760"/>
              <a:ext cx="1960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Early Universe</a:t>
              </a:r>
              <a:endPara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6505673" y="4460910"/>
            <a:ext cx="2221323" cy="2426368"/>
            <a:chOff x="6122746" y="3631097"/>
            <a:chExt cx="2221323" cy="2426368"/>
          </a:xfrm>
        </p:grpSpPr>
        <p:pic>
          <p:nvPicPr>
            <p:cNvPr id="60" name="Picture 223" descr="still-1-final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t="15627" r="14366" b="12819"/>
            <a:stretch/>
          </p:blipFill>
          <p:spPr bwMode="auto">
            <a:xfrm rot="322826">
              <a:off x="6122746" y="3631097"/>
              <a:ext cx="2221323" cy="24263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テキスト ボックス 60"/>
            <p:cNvSpPr txBox="1"/>
            <p:nvPr/>
          </p:nvSpPr>
          <p:spPr>
            <a:xfrm>
              <a:off x="6557531" y="5157163"/>
              <a:ext cx="12971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Compact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/>
                  <a:ea typeface="メイリオ" panose="020B0604030504040204" pitchFamily="50" charset="-128"/>
                  <a:cs typeface="+mn-cs"/>
                </a:rPr>
                <a:t>Stars</a:t>
              </a:r>
              <a:endPara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29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37401" y="1951607"/>
            <a:ext cx="3347391" cy="4670720"/>
            <a:chOff x="737401" y="1951607"/>
            <a:chExt cx="3347391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514690" y="3415554"/>
              <a:ext cx="1733168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High energy</a:t>
              </a:r>
              <a:endParaRPr kumimoji="1" lang="ja-JP" altLang="en-US" sz="24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37401" y="5605155"/>
              <a:ext cx="3347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Nuclear transparency</a:t>
              </a:r>
              <a:endParaRPr kumimoji="1" lang="ja-JP" altLang="en-US" sz="28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043576" y="6160662"/>
              <a:ext cx="27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/>
                <a:t>net-baryon #: small</a:t>
              </a:r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145585" y="1968514"/>
            <a:ext cx="2722298" cy="4653814"/>
            <a:chOff x="5145585" y="1968514"/>
            <a:chExt cx="2722298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145585" y="1968514"/>
              <a:ext cx="2722298" cy="4653814"/>
              <a:chOff x="5145585" y="1968514"/>
              <a:chExt cx="2722298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722703" y="3415554"/>
                <a:ext cx="1672254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 smtClean="0"/>
                  <a:t>Low energy</a:t>
                </a:r>
                <a:endParaRPr kumimoji="1" lang="ja-JP" altLang="en-US" sz="24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43447" y="5600495"/>
                <a:ext cx="26244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/>
                  <a:t>Baryon stopping</a:t>
                </a:r>
                <a:endParaRPr kumimoji="1" lang="ja-JP" altLang="en-US" sz="2800" dirty="0"/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145585" y="6160663"/>
                <a:ext cx="27029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net-baryon #: large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2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ADCECAC2-9424-4B15-A77B-A3FC13944F9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奥行</Template>
  <TotalTime>4411</TotalTime>
  <Words>963</Words>
  <Application>Microsoft Office PowerPoint</Application>
  <PresentationFormat>画面に合わせる (4:3)</PresentationFormat>
  <Paragraphs>312</Paragraphs>
  <Slides>37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37</vt:i4>
      </vt:variant>
    </vt:vector>
  </HeadingPairs>
  <TitlesOfParts>
    <vt:vector size="57" baseType="lpstr">
      <vt:lpstr>Helvetica Light</vt:lpstr>
      <vt:lpstr>HGP創英角ｺﾞｼｯｸUB</vt:lpstr>
      <vt:lpstr>HGS明朝E</vt:lpstr>
      <vt:lpstr>HGｺﾞｼｯｸM</vt:lpstr>
      <vt:lpstr>HG丸ｺﾞｼｯｸM-PRO</vt:lpstr>
      <vt:lpstr>ＭＳ Ｐゴシック</vt:lpstr>
      <vt:lpstr>メイリオ</vt:lpstr>
      <vt:lpstr>游ゴシック</vt:lpstr>
      <vt:lpstr>游ゴシック Light</vt:lpstr>
      <vt:lpstr>Arial</vt:lpstr>
      <vt:lpstr>Calibri</vt:lpstr>
      <vt:lpstr>Calibri Light</vt:lpstr>
      <vt:lpstr>Corbel</vt:lpstr>
      <vt:lpstr>Symbol</vt:lpstr>
      <vt:lpstr>Trebuchet MS</vt:lpstr>
      <vt:lpstr>Wingdings</vt:lpstr>
      <vt:lpstr>奥行</vt:lpstr>
      <vt:lpstr>10_標準デザイン</vt:lpstr>
      <vt:lpstr>1_標準デザイン</vt:lpstr>
      <vt:lpstr>2_奥行</vt:lpstr>
      <vt:lpstr>Exploring Extremely Dense Medium in Heavy-Ion Collisions</vt:lpstr>
      <vt:lpstr>Relativistic Heavy-Ion Collisions</vt:lpstr>
      <vt:lpstr>Brief History of Relativistic HIC</vt:lpstr>
      <vt:lpstr>Brief History of Relativistic HIC</vt:lpstr>
      <vt:lpstr>2 Main Goals</vt:lpstr>
      <vt:lpstr>2 Main Goals</vt:lpstr>
      <vt:lpstr>QCD Phase Diagram</vt:lpstr>
      <vt:lpstr>Baryon Stopping</vt:lpstr>
      <vt:lpstr>Baryon Stopping</vt:lpstr>
      <vt:lpstr>Beam-Energy Scan</vt:lpstr>
      <vt:lpstr>Maximum Density</vt:lpstr>
      <vt:lpstr>Beam-Energy Scan</vt:lpstr>
      <vt:lpstr>Event-by-Event Fluctuations</vt:lpstr>
      <vt:lpstr>Non-Gaussian Cumulants</vt:lpstr>
      <vt:lpstr>Experimental Results</vt:lpstr>
      <vt:lpstr>Rapidity Window Dependence</vt:lpstr>
      <vt:lpstr>Diffusion of Non-Gaussian Fluc.</vt:lpstr>
      <vt:lpstr>Rapidity Window dependence as a Result of Diffusion</vt:lpstr>
      <vt:lpstr>Rapidity Window dependence as a Result of Diffusion</vt:lpstr>
      <vt:lpstr>Various Observables</vt:lpstr>
      <vt:lpstr>2 Main Goals</vt:lpstr>
      <vt:lpstr>Search for Rare Events</vt:lpstr>
      <vt:lpstr>Theoretical Challenges</vt:lpstr>
      <vt:lpstr>Theoretical Challenges</vt:lpstr>
      <vt:lpstr>Hydro+JAM Integrated Model</vt:lpstr>
      <vt:lpstr>Summary</vt:lpstr>
      <vt:lpstr>J-PARC Heavy-Ion Program</vt:lpstr>
      <vt:lpstr>backup</vt:lpstr>
      <vt:lpstr>Hyper-Nuclear Phyics @ J-PARC</vt:lpstr>
      <vt:lpstr>Hadron-hadron Interaction</vt:lpstr>
      <vt:lpstr>Radial Flow </vt:lpstr>
      <vt:lpstr>PowerPoint プレゼンテーション</vt:lpstr>
      <vt:lpstr>dv1/dy: Signal of 1st Phase Tr.?</vt:lpstr>
      <vt:lpstr>Maximum Density Scan?</vt:lpstr>
      <vt:lpstr>Lepton &amp; Photon: Hierarchical Observation</vt:lpstr>
      <vt:lpstr>Strangeness Factory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J-PARCが行う 重イオン衝突実験</dc:title>
  <dc:creator>Masakiyo Kitazawa</dc:creator>
  <cp:lastModifiedBy>Kitazawa Masakiyo</cp:lastModifiedBy>
  <cp:revision>355</cp:revision>
  <dcterms:created xsi:type="dcterms:W3CDTF">2015-11-23T09:24:11Z</dcterms:created>
  <dcterms:modified xsi:type="dcterms:W3CDTF">2018-12-06T03:05:36Z</dcterms:modified>
</cp:coreProperties>
</file>