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2"/>
    <p:sldMasterId id="2147483750" r:id="rId3"/>
    <p:sldMasterId id="2147483762" r:id="rId4"/>
    <p:sldMasterId id="2147483786" r:id="rId5"/>
    <p:sldMasterId id="2147483804" r:id="rId6"/>
  </p:sldMasterIdLst>
  <p:notesMasterIdLst>
    <p:notesMasterId r:id="rId51"/>
  </p:notesMasterIdLst>
  <p:sldIdLst>
    <p:sldId id="256" r:id="rId7"/>
    <p:sldId id="439" r:id="rId8"/>
    <p:sldId id="438" r:id="rId9"/>
    <p:sldId id="416" r:id="rId10"/>
    <p:sldId id="417" r:id="rId11"/>
    <p:sldId id="437" r:id="rId12"/>
    <p:sldId id="444" r:id="rId13"/>
    <p:sldId id="440" r:id="rId14"/>
    <p:sldId id="441" r:id="rId15"/>
    <p:sldId id="419" r:id="rId16"/>
    <p:sldId id="454" r:id="rId17"/>
    <p:sldId id="356" r:id="rId18"/>
    <p:sldId id="267" r:id="rId19"/>
    <p:sldId id="442" r:id="rId20"/>
    <p:sldId id="279" r:id="rId21"/>
    <p:sldId id="281" r:id="rId22"/>
    <p:sldId id="420" r:id="rId23"/>
    <p:sldId id="443" r:id="rId24"/>
    <p:sldId id="353" r:id="rId25"/>
    <p:sldId id="448" r:id="rId26"/>
    <p:sldId id="449" r:id="rId27"/>
    <p:sldId id="450" r:id="rId28"/>
    <p:sldId id="358" r:id="rId29"/>
    <p:sldId id="421" r:id="rId30"/>
    <p:sldId id="422" r:id="rId31"/>
    <p:sldId id="423" r:id="rId32"/>
    <p:sldId id="424" r:id="rId33"/>
    <p:sldId id="435" r:id="rId34"/>
    <p:sldId id="447" r:id="rId35"/>
    <p:sldId id="456" r:id="rId36"/>
    <p:sldId id="445" r:id="rId37"/>
    <p:sldId id="446" r:id="rId38"/>
    <p:sldId id="374" r:id="rId39"/>
    <p:sldId id="451" r:id="rId40"/>
    <p:sldId id="427" r:id="rId41"/>
    <p:sldId id="457" r:id="rId42"/>
    <p:sldId id="429" r:id="rId43"/>
    <p:sldId id="430" r:id="rId44"/>
    <p:sldId id="455" r:id="rId45"/>
    <p:sldId id="433" r:id="rId46"/>
    <p:sldId id="375" r:id="rId47"/>
    <p:sldId id="290" r:id="rId48"/>
    <p:sldId id="373" r:id="rId49"/>
    <p:sldId id="418" r:id="rId5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103F54"/>
    <a:srgbClr val="FF7C80"/>
    <a:srgbClr val="FFCCFF"/>
    <a:srgbClr val="FF66CC"/>
    <a:srgbClr val="103F53"/>
    <a:srgbClr val="124860"/>
    <a:srgbClr val="104157"/>
    <a:srgbClr val="FF00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47" autoAdjust="0"/>
  </p:normalViewPr>
  <p:slideViewPr>
    <p:cSldViewPr snapToGrid="0">
      <p:cViewPr varScale="1">
        <p:scale>
          <a:sx n="89" d="100"/>
          <a:sy n="89" d="100"/>
        </p:scale>
        <p:origin x="10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5F8D4-EBA7-4A56-A373-BEFE02A8E3C4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32743-8808-47BC-9728-2E293F38251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287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22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61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4945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419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5535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618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933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4164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392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185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</p:spPr>
        <p:txBody>
          <a:bodyPr>
            <a:spAutoFit/>
          </a:bodyPr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2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62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47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00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329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4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55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49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655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86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BA512-35E8-4945-BB66-7C75C7A9A5D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16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073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4B2FA-F574-46F2-AF1C-A2680DFEBA3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29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0F91CF-C1EE-40EB-B802-8F459F546B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98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1F9BD-0A74-446D-B320-346F566E189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30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56DDD-71C9-46F5-BC45-019488E39361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45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8425" y="110044"/>
            <a:ext cx="5128327" cy="584775"/>
          </a:xfrm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6AD-AD03-42A2-9106-7954672CD08E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98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8EF6A9-588B-4AEC-9349-908E5F15EC8D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80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8D39-C9EA-4E9A-AA9B-9D7C874FC60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7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2CFDE-7AE8-495B-A323-72A40F5E4E8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655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1147FB-E1B1-46AE-8150-718A0694FBE8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29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0500" y="112713"/>
            <a:ext cx="2146300" cy="601345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98425" y="112713"/>
            <a:ext cx="6289675" cy="601345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39412D-31DA-458A-9D7F-A98F41294AF0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84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084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06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250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803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14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093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526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5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19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09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10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9601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272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8915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79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0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950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4855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908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891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3632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85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3881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133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757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716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17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9634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708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0814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791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2516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10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330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993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4315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6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69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16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2018/12/15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351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tx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425" y="112713"/>
            <a:ext cx="50276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81320" dir="7719588" algn="ctr" rotWithShape="0">
              <a:schemeClr val="accent2">
                <a:alpha val="50000"/>
              </a:schemeClr>
            </a:outerShdw>
          </a:effec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smtClean="0"/>
              <a:t> </a:t>
            </a:r>
            <a:r>
              <a:rPr lang="ja-JP" altLang="en-US" smtClean="0"/>
              <a:t>マスタ タイトルの書式設定 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E6713E-A067-4D1A-9ABF-A9979DBDEA26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9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755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2018/12/15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428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6.emf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emf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62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emf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3" Type="http://schemas.openxmlformats.org/officeDocument/2006/relationships/image" Target="../media/image94.png"/><Relationship Id="rId7" Type="http://schemas.microsoft.com/office/2007/relationships/hdphoto" Target="../media/hdphoto1.wdp"/><Relationship Id="rId12" Type="http://schemas.openxmlformats.org/officeDocument/2006/relationships/image" Target="../media/image79.png"/><Relationship Id="rId17" Type="http://schemas.openxmlformats.org/officeDocument/2006/relationships/image" Target="../media/image86.png"/><Relationship Id="rId2" Type="http://schemas.openxmlformats.org/officeDocument/2006/relationships/image" Target="../media/image6.png"/><Relationship Id="rId16" Type="http://schemas.openxmlformats.org/officeDocument/2006/relationships/image" Target="../media/image102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7.png"/><Relationship Id="rId11" Type="http://schemas.openxmlformats.org/officeDocument/2006/relationships/image" Target="../media/image85.png"/><Relationship Id="rId5" Type="http://schemas.openxmlformats.org/officeDocument/2006/relationships/image" Target="../media/image96.png"/><Relationship Id="rId15" Type="http://schemas.openxmlformats.org/officeDocument/2006/relationships/image" Target="../media/image81.png"/><Relationship Id="rId10" Type="http://schemas.openxmlformats.org/officeDocument/2006/relationships/image" Target="../media/image100.png"/><Relationship Id="rId19" Type="http://schemas.openxmlformats.org/officeDocument/2006/relationships/image" Target="../media/image83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-418743" y="-152939"/>
            <a:ext cx="7238052" cy="6383656"/>
          </a:xfrm>
          <a:prstGeom prst="rect">
            <a:avLst/>
          </a:prstGeom>
          <a:scene3d>
            <a:camera prst="perspectiveContrastingRightFacing" fov="4200000">
              <a:rot lat="43086" lon="18627198" rev="206747"/>
            </a:camera>
            <a:lightRig rig="threePt" dir="t"/>
          </a:scene3d>
          <a:sp3d prstMaterial="translucentPowder"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81637" y="1228013"/>
            <a:ext cx="6858000" cy="1194650"/>
          </a:xfrm>
        </p:spPr>
        <p:txBody>
          <a:bodyPr>
            <a:noAutofit/>
          </a:bodyPr>
          <a:lstStyle/>
          <a:p>
            <a:r>
              <a:rPr lang="en-US" altLang="ja-JP" sz="5400" b="1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J-PARC-HI</a:t>
            </a:r>
            <a:r>
              <a:rPr lang="ja-JP" altLang="en-US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の物理</a:t>
            </a:r>
            <a:r>
              <a:rPr lang="en-US" altLang="ja-JP" sz="5400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/>
            </a:r>
            <a:br>
              <a:rPr lang="en-US" altLang="ja-JP" sz="5400" dirty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ja-JP" altLang="en-US" sz="5400" dirty="0" smtClean="0">
                <a:effectLst>
                  <a:glow rad="101600">
                    <a:srgbClr val="124860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～理論～</a:t>
            </a:r>
            <a:endParaRPr kumimoji="1" lang="ja-JP" altLang="en-US" sz="5400" dirty="0">
              <a:effectLst>
                <a:glow rad="101600">
                  <a:srgbClr val="124860"/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81637" y="4698529"/>
            <a:ext cx="6858000" cy="618523"/>
          </a:xfrm>
        </p:spPr>
        <p:txBody>
          <a:bodyPr>
            <a:noAutofit/>
          </a:bodyPr>
          <a:lstStyle/>
          <a:p>
            <a:r>
              <a:rPr lang="ja-JP" altLang="en-US" sz="3600" b="1" dirty="0" smtClean="0"/>
              <a:t>北沢正清</a:t>
            </a:r>
            <a:endParaRPr lang="en-US" altLang="ja-JP" sz="3600" b="1" dirty="0" smtClean="0"/>
          </a:p>
          <a:p>
            <a:r>
              <a:rPr lang="en-US" altLang="ja-JP" sz="3200" dirty="0" smtClean="0"/>
              <a:t>(</a:t>
            </a:r>
            <a:r>
              <a:rPr lang="ja-JP" altLang="en-US" sz="3200" dirty="0" smtClean="0"/>
              <a:t>阪大理</a:t>
            </a:r>
            <a:r>
              <a:rPr lang="en-US" altLang="ja-JP" sz="3200" dirty="0" smtClean="0"/>
              <a:t>)</a:t>
            </a:r>
            <a:endParaRPr kumimoji="1" lang="ja-JP" altLang="en-US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55643" y="6230717"/>
            <a:ext cx="5898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+mn-ea"/>
              </a:rPr>
              <a:t>J-PARC-HI</a:t>
            </a:r>
            <a:r>
              <a:rPr kumimoji="1" lang="ja-JP" altLang="en-US" sz="2000" dirty="0" smtClean="0">
                <a:latin typeface="+mn-ea"/>
              </a:rPr>
              <a:t>が切り拓く物理</a:t>
            </a:r>
            <a:r>
              <a:rPr kumimoji="1" lang="en-US" altLang="ja-JP" sz="2000" dirty="0" smtClean="0">
                <a:latin typeface="+mn-ea"/>
              </a:rPr>
              <a:t>, 2018</a:t>
            </a:r>
            <a:r>
              <a:rPr kumimoji="1" lang="ja-JP" altLang="en-US" sz="2000" dirty="0" smtClean="0">
                <a:latin typeface="+mn-ea"/>
              </a:rPr>
              <a:t>年</a:t>
            </a:r>
            <a:r>
              <a:rPr kumimoji="1" lang="en-US" altLang="ja-JP" sz="2000" dirty="0" smtClean="0">
                <a:latin typeface="+mn-ea"/>
              </a:rPr>
              <a:t>12</a:t>
            </a:r>
            <a:r>
              <a:rPr kumimoji="1" lang="ja-JP" altLang="en-US" sz="2000" dirty="0" smtClean="0">
                <a:latin typeface="+mn-ea"/>
              </a:rPr>
              <a:t>月</a:t>
            </a:r>
            <a:r>
              <a:rPr kumimoji="1" lang="en-US" altLang="ja-JP" sz="2000" dirty="0" smtClean="0">
                <a:latin typeface="+mn-ea"/>
              </a:rPr>
              <a:t>15</a:t>
            </a:r>
            <a:r>
              <a:rPr kumimoji="1" lang="ja-JP" altLang="en-US" sz="2000" dirty="0" smtClean="0">
                <a:latin typeface="+mn-ea"/>
              </a:rPr>
              <a:t>日</a:t>
            </a:r>
            <a:r>
              <a:rPr lang="ja-JP" altLang="en-US" sz="2000" dirty="0" smtClean="0">
                <a:latin typeface="+mn-ea"/>
              </a:rPr>
              <a:t>、東海</a:t>
            </a:r>
            <a:endParaRPr kumimoji="1" lang="ja-JP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00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QCD</a:t>
            </a:r>
            <a:r>
              <a:rPr kumimoji="1" lang="ja-JP" altLang="en-US" dirty="0" smtClean="0"/>
              <a:t>相図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034" y="1510954"/>
            <a:ext cx="7675529" cy="4743099"/>
          </a:xfrm>
          <a:prstGeom prst="rect">
            <a:avLst/>
          </a:prstGeom>
        </p:spPr>
      </p:pic>
      <p:sp>
        <p:nvSpPr>
          <p:cNvPr id="6" name="円弧 5"/>
          <p:cNvSpPr/>
          <p:nvPr/>
        </p:nvSpPr>
        <p:spPr>
          <a:xfrm>
            <a:off x="-1383568" y="3583918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円/楕円 654"/>
          <p:cNvSpPr/>
          <p:nvPr/>
        </p:nvSpPr>
        <p:spPr>
          <a:xfrm>
            <a:off x="2396270" y="532858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655"/>
          <p:cNvSpPr/>
          <p:nvPr/>
        </p:nvSpPr>
        <p:spPr>
          <a:xfrm>
            <a:off x="2577245" y="552543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656"/>
          <p:cNvSpPr/>
          <p:nvPr/>
        </p:nvSpPr>
        <p:spPr>
          <a:xfrm>
            <a:off x="2461357" y="548891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657"/>
          <p:cNvSpPr/>
          <p:nvPr/>
        </p:nvSpPr>
        <p:spPr>
          <a:xfrm>
            <a:off x="2555020" y="539366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659"/>
          <p:cNvSpPr/>
          <p:nvPr/>
        </p:nvSpPr>
        <p:spPr>
          <a:xfrm>
            <a:off x="1797782" y="5195329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666"/>
          <p:cNvSpPr/>
          <p:nvPr/>
        </p:nvSpPr>
        <p:spPr>
          <a:xfrm>
            <a:off x="3320195" y="5006318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667"/>
          <p:cNvSpPr/>
          <p:nvPr/>
        </p:nvSpPr>
        <p:spPr>
          <a:xfrm>
            <a:off x="3521807" y="539366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668"/>
          <p:cNvSpPr/>
          <p:nvPr/>
        </p:nvSpPr>
        <p:spPr>
          <a:xfrm>
            <a:off x="3918682" y="5199993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681"/>
          <p:cNvSpPr/>
          <p:nvPr/>
        </p:nvSpPr>
        <p:spPr>
          <a:xfrm>
            <a:off x="3653570" y="545875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685"/>
          <p:cNvSpPr/>
          <p:nvPr/>
        </p:nvSpPr>
        <p:spPr>
          <a:xfrm>
            <a:off x="3453545" y="5199993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689"/>
          <p:cNvSpPr/>
          <p:nvPr/>
        </p:nvSpPr>
        <p:spPr>
          <a:xfrm>
            <a:off x="1848582" y="525882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700"/>
          <p:cNvSpPr/>
          <p:nvPr/>
        </p:nvSpPr>
        <p:spPr>
          <a:xfrm>
            <a:off x="4117120" y="5265080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701"/>
          <p:cNvSpPr/>
          <p:nvPr/>
        </p:nvSpPr>
        <p:spPr>
          <a:xfrm>
            <a:off x="3983770" y="5328580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703"/>
          <p:cNvSpPr/>
          <p:nvPr/>
        </p:nvSpPr>
        <p:spPr>
          <a:xfrm>
            <a:off x="3720245" y="558734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704"/>
          <p:cNvSpPr/>
          <p:nvPr/>
        </p:nvSpPr>
        <p:spPr>
          <a:xfrm>
            <a:off x="3585307" y="558734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705"/>
          <p:cNvSpPr/>
          <p:nvPr/>
        </p:nvSpPr>
        <p:spPr>
          <a:xfrm>
            <a:off x="1951770" y="526676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706"/>
          <p:cNvSpPr/>
          <p:nvPr/>
        </p:nvSpPr>
        <p:spPr>
          <a:xfrm>
            <a:off x="3390045" y="5071405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707"/>
          <p:cNvSpPr/>
          <p:nvPr/>
        </p:nvSpPr>
        <p:spPr>
          <a:xfrm>
            <a:off x="3521807" y="5115855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837"/>
          <p:cNvSpPr/>
          <p:nvPr/>
        </p:nvSpPr>
        <p:spPr>
          <a:xfrm>
            <a:off x="4072670" y="5393668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664"/>
          <p:cNvSpPr>
            <a:spLocks noChangeArrowheads="1"/>
          </p:cNvSpPr>
          <p:nvPr/>
        </p:nvSpPr>
        <p:spPr bwMode="auto">
          <a:xfrm rot="-4990811">
            <a:off x="1933513" y="413310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665"/>
          <p:cNvSpPr>
            <a:spLocks noChangeArrowheads="1"/>
          </p:cNvSpPr>
          <p:nvPr/>
        </p:nvSpPr>
        <p:spPr bwMode="auto">
          <a:xfrm rot="5190236">
            <a:off x="2461358" y="4099855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687"/>
          <p:cNvSpPr/>
          <p:nvPr/>
        </p:nvSpPr>
        <p:spPr>
          <a:xfrm>
            <a:off x="2047020" y="416088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691"/>
          <p:cNvSpPr/>
          <p:nvPr/>
        </p:nvSpPr>
        <p:spPr>
          <a:xfrm>
            <a:off x="2555020" y="4099855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708"/>
          <p:cNvSpPr/>
          <p:nvPr/>
        </p:nvSpPr>
        <p:spPr>
          <a:xfrm>
            <a:off x="2396270" y="455229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732"/>
          <p:cNvSpPr/>
          <p:nvPr/>
        </p:nvSpPr>
        <p:spPr>
          <a:xfrm>
            <a:off x="2570895" y="4206218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735"/>
          <p:cNvSpPr/>
          <p:nvPr/>
        </p:nvSpPr>
        <p:spPr>
          <a:xfrm>
            <a:off x="2002570" y="42513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736"/>
          <p:cNvSpPr/>
          <p:nvPr/>
        </p:nvSpPr>
        <p:spPr>
          <a:xfrm>
            <a:off x="2326420" y="46570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847"/>
          <p:cNvSpPr/>
          <p:nvPr/>
        </p:nvSpPr>
        <p:spPr>
          <a:xfrm>
            <a:off x="3453545" y="4360205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848"/>
          <p:cNvSpPr/>
          <p:nvPr/>
        </p:nvSpPr>
        <p:spPr>
          <a:xfrm>
            <a:off x="3653570" y="4425293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849"/>
          <p:cNvSpPr/>
          <p:nvPr/>
        </p:nvSpPr>
        <p:spPr>
          <a:xfrm>
            <a:off x="3521807" y="4490380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850"/>
          <p:cNvSpPr/>
          <p:nvPr/>
        </p:nvSpPr>
        <p:spPr>
          <a:xfrm>
            <a:off x="3609120" y="4552293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851"/>
          <p:cNvSpPr/>
          <p:nvPr/>
        </p:nvSpPr>
        <p:spPr>
          <a:xfrm>
            <a:off x="2989995" y="4164943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852"/>
          <p:cNvSpPr/>
          <p:nvPr/>
        </p:nvSpPr>
        <p:spPr>
          <a:xfrm>
            <a:off x="3042382" y="4230030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853"/>
          <p:cNvSpPr/>
          <p:nvPr/>
        </p:nvSpPr>
        <p:spPr>
          <a:xfrm>
            <a:off x="3143982" y="4239555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19927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5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2038108" y="4487354"/>
            <a:ext cx="1595309" cy="43088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2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ハドロン相</a:t>
            </a:r>
          </a:p>
        </p:txBody>
      </p:sp>
      <p:sp>
        <p:nvSpPr>
          <p:cNvPr id="52" name="フリーフォーム 51"/>
          <p:cNvSpPr/>
          <p:nvPr/>
        </p:nvSpPr>
        <p:spPr>
          <a:xfrm>
            <a:off x="3681540" y="414137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11165" y="3523898"/>
            <a:ext cx="1723549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臨界点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869946" y="157343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温度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126391" y="5852457"/>
            <a:ext cx="2730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バリオン数密度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（化学ポテンシャル）</a:t>
            </a:r>
            <a:endParaRPr kumimoji="1" lang="ja-JP" altLang="en-US" sz="2400" dirty="0" smtClean="0"/>
          </a:p>
        </p:txBody>
      </p:sp>
      <p:grpSp>
        <p:nvGrpSpPr>
          <p:cNvPr id="56" name="グループ化 55"/>
          <p:cNvGrpSpPr/>
          <p:nvPr/>
        </p:nvGrpSpPr>
        <p:grpSpPr>
          <a:xfrm>
            <a:off x="458899" y="1152578"/>
            <a:ext cx="2978829" cy="2023595"/>
            <a:chOff x="907938" y="1467689"/>
            <a:chExt cx="2978829" cy="2023595"/>
          </a:xfrm>
        </p:grpSpPr>
        <p:pic>
          <p:nvPicPr>
            <p:cNvPr id="57" name="Picture 23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907938" y="1467689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テキスト ボックス 57"/>
            <p:cNvSpPr txBox="1"/>
            <p:nvPr/>
          </p:nvSpPr>
          <p:spPr>
            <a:xfrm>
              <a:off x="2031374" y="1596845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初期宇宙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990090" y="4205243"/>
            <a:ext cx="2797811" cy="1922666"/>
            <a:chOff x="5678279" y="3028927"/>
            <a:chExt cx="2797811" cy="1922666"/>
          </a:xfrm>
        </p:grpSpPr>
        <p:pic>
          <p:nvPicPr>
            <p:cNvPr id="62" name="図 61"/>
            <p:cNvPicPr>
              <a:picLocks noChangeAspect="1"/>
            </p:cNvPicPr>
            <p:nvPr/>
          </p:nvPicPr>
          <p:blipFill rotWithShape="1">
            <a:blip r:embed="rId8"/>
            <a:srcRect l="20661" t="19563" r="19623" b="18881"/>
            <a:stretch/>
          </p:blipFill>
          <p:spPr>
            <a:xfrm>
              <a:off x="5678279" y="3028927"/>
              <a:ext cx="2797811" cy="192266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6633451" y="426337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中性子星</a:t>
              </a:r>
            </a:p>
          </p:txBody>
        </p:sp>
      </p:grpSp>
      <p:pic>
        <p:nvPicPr>
          <p:cNvPr id="63" name="図 6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878" y="913067"/>
            <a:ext cx="2904713" cy="316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9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最高密度の一次相転移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2800" dirty="0" smtClean="0"/>
              <a:t>＝物質による真空の破壊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340" y="1285036"/>
            <a:ext cx="5564037" cy="4093768"/>
          </a:xfrm>
          <a:prstGeom prst="rect">
            <a:avLst/>
          </a:prstGeom>
        </p:spPr>
      </p:pic>
      <p:sp>
        <p:nvSpPr>
          <p:cNvPr id="3" name="角丸四角形吹き出し 2"/>
          <p:cNvSpPr/>
          <p:nvPr/>
        </p:nvSpPr>
        <p:spPr>
          <a:xfrm>
            <a:off x="69195" y="1431906"/>
            <a:ext cx="2751643" cy="948985"/>
          </a:xfrm>
          <a:prstGeom prst="wedgeRoundRectCallout">
            <a:avLst>
              <a:gd name="adj1" fmla="val 20818"/>
              <a:gd name="adj2" fmla="val 80560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QGP</a:t>
            </a:r>
            <a:r>
              <a:rPr lang="ja-JP" altLang="en-US" sz="2400" dirty="0"/>
              <a:t>の生成＠</a:t>
            </a:r>
            <a:r>
              <a:rPr lang="en-US" altLang="ja-JP" sz="2400" dirty="0"/>
              <a:t>RHIC</a:t>
            </a:r>
          </a:p>
          <a:p>
            <a:pPr algn="ctr"/>
            <a:r>
              <a:rPr lang="ja-JP" altLang="en-US" sz="2400" dirty="0"/>
              <a:t>格子</a:t>
            </a:r>
            <a:r>
              <a:rPr lang="en-US" altLang="ja-JP" sz="2400" dirty="0"/>
              <a:t>QCD</a:t>
            </a:r>
            <a:r>
              <a:rPr lang="ja-JP" altLang="en-US" sz="2400" dirty="0"/>
              <a:t>数値実験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428010" y="3107857"/>
            <a:ext cx="2574455" cy="884348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クロスオーバー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FF00"/>
                </a:solidFill>
              </a:rPr>
              <a:t>転移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4889941" y="3788446"/>
            <a:ext cx="1924832" cy="556864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rgbClr val="FFFF00"/>
                </a:solidFill>
              </a:rPr>
              <a:t>一次相転移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217505" y="2583215"/>
            <a:ext cx="1924832" cy="556864"/>
          </a:xfrm>
          <a:prstGeom prst="roundRect">
            <a:avLst/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rgbClr val="FFFF00"/>
                </a:solidFill>
              </a:rPr>
              <a:t>QCD</a:t>
            </a:r>
            <a:r>
              <a:rPr lang="ja-JP" altLang="en-US" sz="2400" dirty="0" smtClean="0">
                <a:solidFill>
                  <a:srgbClr val="FFFF00"/>
                </a:solidFill>
              </a:rPr>
              <a:t>臨界点</a:t>
            </a:r>
            <a:endParaRPr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14" name="Picture 2" descr="http://livedoor.blogimg.jp/siesta410/imgs/6/d/6dd1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222" y="4617735"/>
            <a:ext cx="2247300" cy="16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07578" y="6305848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1g/cm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81" y="4647159"/>
            <a:ext cx="1822534" cy="1658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01466" y="4597162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核物質</a:t>
            </a:r>
            <a:r>
              <a:rPr lang="ja-JP" altLang="en-US" sz="2400" dirty="0" smtClean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の</a:t>
            </a:r>
            <a:endParaRPr lang="en-US" altLang="ja-JP" sz="2400" dirty="0" smtClean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tx1">
                    <a:lumMod val="95000"/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 smtClean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液気</a:t>
            </a:r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相転移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058372" y="6329019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02394" y="524567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水</a:t>
            </a:r>
            <a:r>
              <a:rPr lang="ja-JP" alt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の</a:t>
            </a:r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lumMod val="95000"/>
                      <a:alpha val="40000"/>
                    </a:schemeClr>
                  </a:glow>
                </a:effectLst>
              </a:rPr>
              <a:t>沸騰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lumMod val="9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226605" y="4647159"/>
            <a:ext cx="1890852" cy="1658689"/>
          </a:xfrm>
          <a:prstGeom prst="rect">
            <a:avLst/>
          </a:prstGeom>
          <a:solidFill>
            <a:schemeClr val="accent1">
              <a:lumMod val="50000"/>
              <a:alpha val="41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/>
              <a:t>真空の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相転移</a:t>
            </a:r>
            <a:endParaRPr lang="en-US" altLang="ja-JP" sz="2400" dirty="0" smtClean="0"/>
          </a:p>
          <a:p>
            <a:pPr algn="ctr"/>
            <a:r>
              <a:rPr kumimoji="1" lang="ja-JP" altLang="en-US" sz="2000" dirty="0" smtClean="0"/>
              <a:t>（カイラル転移）</a:t>
            </a:r>
            <a:endParaRPr kumimoji="1" lang="ja-JP" altLang="en-US" sz="2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332657" y="631007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332359" y="1958773"/>
            <a:ext cx="1723549" cy="2657092"/>
            <a:chOff x="7332359" y="1958773"/>
            <a:chExt cx="1723549" cy="2657092"/>
          </a:xfrm>
        </p:grpSpPr>
        <p:pic>
          <p:nvPicPr>
            <p:cNvPr id="19" name="Picture 2" descr="「南部陽一郎」の画像検索結果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789" y="1958773"/>
              <a:ext cx="1588690" cy="185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332359" y="3784868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南部理論の</a:t>
              </a:r>
              <a:endParaRPr kumimoji="1" lang="en-US" altLang="ja-JP" sz="2400" dirty="0" smtClean="0"/>
            </a:p>
            <a:p>
              <a:pPr algn="ctr"/>
              <a:r>
                <a:rPr kumimoji="1" lang="ja-JP" altLang="en-US" sz="2400" dirty="0" smtClean="0"/>
                <a:t>直接的検証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3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7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バリオン減速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バリオン減速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48628" y="1951607"/>
            <a:ext cx="3324948" cy="4670720"/>
            <a:chOff x="748628" y="1951607"/>
            <a:chExt cx="3324948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27328" y="3415554"/>
              <a:ext cx="1907894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 smtClean="0"/>
                <a:t>高エネルギー</a:t>
              </a:r>
              <a:endParaRPr kumimoji="1" lang="ja-JP" altLang="en-US" sz="2400" dirty="0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8628" y="5605155"/>
              <a:ext cx="3324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800" b="1" dirty="0" smtClean="0"/>
                <a:t>核子は衝突点を通過</a:t>
              </a:r>
              <a:endParaRPr kumimoji="1" lang="ja-JP" altLang="en-US" sz="280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71818" y="6160662"/>
              <a:ext cx="2478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 smtClean="0"/>
                <a:t>net-</a:t>
              </a:r>
              <a:r>
                <a:rPr lang="ja-JP" altLang="en-US" sz="2400" dirty="0" smtClean="0"/>
                <a:t>バリオン数</a:t>
              </a:r>
              <a:r>
                <a:rPr lang="ja-JP" altLang="en-US" sz="2400" dirty="0"/>
                <a:t>：</a:t>
              </a:r>
              <a:r>
                <a:rPr lang="ja-JP" altLang="en-US" sz="2400" dirty="0" smtClean="0"/>
                <a:t>少</a:t>
              </a:r>
              <a:endParaRPr lang="en-US" altLang="ja-JP" sz="2400" dirty="0" smtClean="0"/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257794" y="1968514"/>
            <a:ext cx="2557995" cy="4653814"/>
            <a:chOff x="5257794" y="1968514"/>
            <a:chExt cx="2557995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257794" y="1968514"/>
              <a:ext cx="2557995" cy="4653814"/>
              <a:chOff x="5257794" y="1968514"/>
              <a:chExt cx="2557995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604884" y="3415554"/>
                <a:ext cx="1907895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低エネルギー</a:t>
                </a:r>
                <a:endParaRPr kumimoji="1" lang="ja-JP" altLang="en-US" sz="2400" dirty="0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95547" y="5600495"/>
                <a:ext cx="25202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2800" b="1" dirty="0" smtClean="0"/>
                  <a:t>衝突点で止まる</a:t>
                </a:r>
                <a:endParaRPr kumimoji="1" lang="ja-JP" altLang="en-US" sz="2800" b="1" dirty="0"/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257794" y="6160663"/>
                <a:ext cx="2478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400" dirty="0" smtClean="0"/>
                  <a:t>net-</a:t>
                </a:r>
                <a:r>
                  <a:rPr lang="ja-JP" altLang="en-US" sz="2400" dirty="0" smtClean="0"/>
                  <a:t>バリオン数：</a:t>
                </a:r>
                <a:r>
                  <a:rPr lang="ja-JP" altLang="en-US" sz="2400" dirty="0"/>
                  <a:t>大</a:t>
                </a:r>
                <a:endParaRPr lang="en-US" altLang="ja-JP" sz="2400" dirty="0" smtClean="0"/>
              </a:p>
            </p:txBody>
          </p:sp>
        </p:grpSp>
      </p:grpSp>
      <p:grpSp>
        <p:nvGrpSpPr>
          <p:cNvPr id="312" name="グループ化 311"/>
          <p:cNvGrpSpPr/>
          <p:nvPr/>
        </p:nvGrpSpPr>
        <p:grpSpPr>
          <a:xfrm>
            <a:off x="323615" y="1151161"/>
            <a:ext cx="2237075" cy="1519702"/>
            <a:chOff x="1649692" y="1467690"/>
            <a:chExt cx="2237075" cy="1519702"/>
          </a:xfrm>
        </p:grpSpPr>
        <p:pic>
          <p:nvPicPr>
            <p:cNvPr id="313" name="Picture 2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1649692" y="1467690"/>
              <a:ext cx="2237075" cy="1519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4" name="テキスト ボックス 313"/>
            <p:cNvSpPr txBox="1"/>
            <p:nvPr/>
          </p:nvSpPr>
          <p:spPr>
            <a:xfrm>
              <a:off x="1927119" y="234809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初期宇宙</a:t>
              </a:r>
            </a:p>
          </p:txBody>
        </p:sp>
      </p:grpSp>
      <p:grpSp>
        <p:nvGrpSpPr>
          <p:cNvPr id="315" name="グループ化 314"/>
          <p:cNvGrpSpPr/>
          <p:nvPr/>
        </p:nvGrpSpPr>
        <p:grpSpPr>
          <a:xfrm>
            <a:off x="6350034" y="1212747"/>
            <a:ext cx="2129462" cy="1463374"/>
            <a:chOff x="6346628" y="3488219"/>
            <a:chExt cx="2129462" cy="1463374"/>
          </a:xfrm>
        </p:grpSpPr>
        <p:pic>
          <p:nvPicPr>
            <p:cNvPr id="316" name="図 315"/>
            <p:cNvPicPr>
              <a:picLocks noChangeAspect="1"/>
            </p:cNvPicPr>
            <p:nvPr/>
          </p:nvPicPr>
          <p:blipFill rotWithShape="1">
            <a:blip r:embed="rId3"/>
            <a:srcRect l="20661" t="19563" r="19623" b="18881"/>
            <a:stretch/>
          </p:blipFill>
          <p:spPr>
            <a:xfrm>
              <a:off x="6346628" y="3488219"/>
              <a:ext cx="2129462" cy="146337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17" name="テキスト ボックス 316"/>
            <p:cNvSpPr txBox="1"/>
            <p:nvPr/>
          </p:nvSpPr>
          <p:spPr>
            <a:xfrm>
              <a:off x="6605374" y="436735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+mj-ea"/>
                  <a:ea typeface="+mj-ea"/>
                  <a:cs typeface="+mn-cs"/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52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4939004" y="2124363"/>
            <a:ext cx="3848622" cy="3111871"/>
          </a:xfrm>
          <a:prstGeom prst="roundRect">
            <a:avLst>
              <a:gd name="adj" fmla="val 1299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バリオン</a:t>
            </a:r>
            <a:r>
              <a:rPr lang="ja-JP" altLang="en-US" dirty="0"/>
              <a:t>減速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2124363"/>
            <a:ext cx="3984919" cy="397163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263483" y="5698555"/>
            <a:ext cx="100219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rapidity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98832" y="429490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0000"/>
                </a:solidFill>
              </a:rPr>
              <a:t>すり抜け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14669" y="236402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8000"/>
                </a:solidFill>
              </a:rPr>
              <a:t>停止</a:t>
            </a:r>
            <a:endParaRPr kumimoji="1" lang="ja-JP" altLang="en-US" sz="2000" dirty="0">
              <a:solidFill>
                <a:srgbClr val="008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0043" y="1604199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正味陽子数の</a:t>
            </a:r>
            <a:r>
              <a:rPr kumimoji="1" lang="en-US" altLang="ja-JP" sz="2400" dirty="0" smtClean="0"/>
              <a:t>y</a:t>
            </a:r>
            <a:r>
              <a:rPr kumimoji="1" lang="ja-JP" altLang="en-US" sz="2400" dirty="0" smtClean="0"/>
              <a:t>依存性</a:t>
            </a:r>
            <a:endParaRPr kumimoji="1" lang="ja-JP" altLang="en-US" sz="2400" dirty="0"/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\simeq 4-6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2000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5" y="2453845"/>
            <a:ext cx="2734651" cy="34456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539051" y="2958665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程</a:t>
            </a:r>
            <a:r>
              <a:rPr lang="ja-JP" altLang="en-US" sz="2400" dirty="0"/>
              <a:t>良</a:t>
            </a:r>
            <a:r>
              <a:rPr lang="ja-JP" altLang="en-US" sz="2400" dirty="0" smtClean="0"/>
              <a:t>く</a:t>
            </a:r>
            <a:r>
              <a:rPr kumimoji="1" lang="ja-JP" altLang="en-US" sz="2400" dirty="0" smtClean="0"/>
              <a:t>圧縮して、止まる</a:t>
            </a:r>
            <a:endParaRPr kumimoji="1" lang="ja-JP" altLang="en-US" sz="2400" dirty="0"/>
          </a:p>
        </p:txBody>
      </p:sp>
      <p:pic>
        <p:nvPicPr>
          <p:cNvPr id="12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&amp;gt; 10 {\rm 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696&lt;/imagew&gt;&#10;  &lt;scale&gt;50&lt;/scale&gt;&#10;  &lt;cursor&gt;3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15" y="3913356"/>
            <a:ext cx="2318984" cy="34456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39051" y="4434261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核子は、突き抜ける</a:t>
            </a:r>
            <a:endParaRPr kumimoji="1" lang="ja-JP" altLang="en-US" sz="2400" dirty="0"/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5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33" y="2351981"/>
            <a:ext cx="735167" cy="215649"/>
          </a:xfrm>
          <a:prstGeom prst="rect">
            <a:avLst/>
          </a:prstGeom>
        </p:spPr>
      </p:pic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2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725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73" y="3048460"/>
            <a:ext cx="888327" cy="215649"/>
          </a:xfrm>
          <a:prstGeom prst="rect">
            <a:avLst/>
          </a:prstGeom>
        </p:spPr>
      </p:pic>
      <p:pic>
        <p:nvPicPr>
          <p:cNvPr id="21" name="TexTeXPicture" descr="&lt;?xml version=&quot;1.0&quot; encoding=&quot;utf-16&quot;?&gt;&#10;&lt;TeXTeX&gt;&#10;  &lt;preamble&gt;\documentclass{jarticle}&#10;\usepackage{amsmath}&#10;\pagestyle{empty}&lt;/preamble&gt;&#10;  &lt;body&gt;\begin{align*} &#10;200 {\rm GeV}&#10;\end{align*}&lt;/body&gt;&#10;  &lt;fcolor&gt;FF000000&lt;/fcolor&gt;&#10;  &lt;bcolor&gt;FFFFFFFF&lt;/bcolor&gt;&#10;  &lt;transparent&gt;True&lt;/transparent&gt;&#10;  &lt;resolution&gt;1800&lt;/resolution&gt;&#10;  &lt;imageh&gt;176&lt;/imageh&gt;&#10;  &lt;imagew&gt;85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13" y="4352763"/>
            <a:ext cx="1041487" cy="215649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>
            <a:off x="4779033" y="5862457"/>
            <a:ext cx="1880559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069134" y="5898610"/>
            <a:ext cx="1300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ビーム軸</a:t>
            </a:r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1574214" y="3854806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正味陽子数（</a:t>
            </a:r>
            <a:r>
              <a:rPr kumimoji="1" lang="en-US" altLang="ja-JP" sz="2400" dirty="0" smtClean="0"/>
              <a:t>N</a:t>
            </a:r>
            <a:r>
              <a:rPr kumimoji="1" lang="ja-JP" altLang="en-US" sz="2400" baseline="-25000" dirty="0" smtClean="0"/>
              <a:t>陽子</a:t>
            </a:r>
            <a:r>
              <a:rPr kumimoji="1" lang="ja-JP" altLang="en-US" sz="2400" dirty="0" err="1" smtClean="0"/>
              <a:t>ー</a:t>
            </a:r>
            <a:r>
              <a:rPr kumimoji="1" lang="en-US" altLang="ja-JP" sz="2400" dirty="0" smtClean="0"/>
              <a:t>N</a:t>
            </a:r>
            <a:r>
              <a:rPr kumimoji="1" lang="ja-JP" altLang="en-US" sz="2400" baseline="-25000" dirty="0" smtClean="0"/>
              <a:t>反陽子</a:t>
            </a:r>
            <a:r>
              <a:rPr kumimoji="1" lang="ja-JP" altLang="en-US" sz="2400" dirty="0" smtClean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620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角丸四角形 17"/>
          <p:cNvSpPr/>
          <p:nvPr/>
        </p:nvSpPr>
        <p:spPr>
          <a:xfrm>
            <a:off x="729299" y="5448896"/>
            <a:ext cx="7413504" cy="1340091"/>
          </a:xfrm>
          <a:prstGeom prst="roundRect">
            <a:avLst>
              <a:gd name="adj" fmla="val 19899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ビームエネルギー走査</a:t>
            </a:r>
            <a:endParaRPr kumimoji="1" lang="ja-JP" altLang="en-US" dirty="0"/>
          </a:p>
        </p:txBody>
      </p:sp>
      <p:pic>
        <p:nvPicPr>
          <p:cNvPr id="9" name="Picture 19" descr="tch_mub_strange_gce_w_sabita_la_pim_linear.gif"/>
          <p:cNvPicPr>
            <a:picLocks noChangeAspect="1"/>
          </p:cNvPicPr>
          <p:nvPr/>
        </p:nvPicPr>
        <p:blipFill>
          <a:blip r:embed="rId2"/>
          <a:srcRect l="1420" t="8372" r="8521" b="1674"/>
          <a:stretch>
            <a:fillRect/>
          </a:stretch>
        </p:blipFill>
        <p:spPr>
          <a:xfrm>
            <a:off x="273109" y="2005087"/>
            <a:ext cx="3855831" cy="326641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91869" y="1366027"/>
            <a:ext cx="4018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 smtClean="0"/>
              <a:t>粒子収量から決めた温度、</a:t>
            </a:r>
            <a:r>
              <a:rPr lang="en-US" altLang="ja-JP" sz="2400" b="1" dirty="0" smtClean="0"/>
              <a:t>μ</a:t>
            </a:r>
            <a:endParaRPr kumimoji="1" lang="ja-JP" altLang="en-US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67786" y="4374934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2060"/>
                </a:solidFill>
              </a:rPr>
              <a:t>STAR,2012</a:t>
            </a:r>
            <a:endParaRPr kumimoji="1" lang="ja-JP" altLang="en-US" sz="2000" dirty="0">
              <a:solidFill>
                <a:srgbClr val="00206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6735" y="1366027"/>
            <a:ext cx="4320273" cy="3905474"/>
            <a:chOff x="4546735" y="1883605"/>
            <a:chExt cx="4320273" cy="3905474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46735" y="2522665"/>
              <a:ext cx="4320273" cy="3266414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765634" y="1883605"/>
              <a:ext cx="3809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/>
                <a:t>温度、バリオン密度への換算</a:t>
              </a:r>
              <a:endParaRPr kumimoji="1" lang="ja-JP" altLang="en-US" sz="2400" b="1" dirty="0"/>
            </a:p>
          </p:txBody>
        </p:sp>
      </p:grpSp>
      <p:sp>
        <p:nvSpPr>
          <p:cNvPr id="5" name="テキスト ボックス 4"/>
          <p:cNvSpPr txBox="1"/>
          <p:nvPr/>
        </p:nvSpPr>
        <p:spPr>
          <a:xfrm>
            <a:off x="2497058" y="5573463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 smtClean="0">
                <a:latin typeface="+mj-ea"/>
                <a:ea typeface="+mj-ea"/>
              </a:rPr>
              <a:t>最高バリオン数密度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p:sp>
        <p:nvSpPr>
          <p:cNvPr id="15" name="下矢印 14"/>
          <p:cNvSpPr/>
          <p:nvPr/>
        </p:nvSpPr>
        <p:spPr>
          <a:xfrm rot="16200000">
            <a:off x="3312137" y="3144066"/>
            <a:ext cx="1909687" cy="743550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 = 4\sim10 {\rm GeV}~~(E_{\rm lab.} =10 \sim 100 {\rm AGeV})&#10;\end{align*}&lt;/body&gt;&#10;  &lt;fcolor&gt;FFFFFFFF&lt;/fcolor&gt;&#10;  &lt;bcolor&gt;FFFFFFFF&lt;/bcolor&gt;&#10;  &lt;transparent&gt;True&lt;/transparent&gt;&#10;  &lt;resolution&gt;1800&lt;/resolution&gt;&#10;  &lt;imageh&gt;266&lt;/imageh&gt;&#10;  &lt;imagew&gt;4981&lt;/imagew&gt;&#10;  &lt;scale&gt;50&lt;/scale&gt;&#10;  &lt;cursor&gt;71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1" y="6282805"/>
            <a:ext cx="6656200" cy="355461"/>
          </a:xfrm>
          <a:prstGeom prst="rect">
            <a:avLst/>
          </a:prstGeom>
        </p:spPr>
      </p:pic>
      <p:sp>
        <p:nvSpPr>
          <p:cNvPr id="8" name="下矢印 7"/>
          <p:cNvSpPr/>
          <p:nvPr/>
        </p:nvSpPr>
        <p:spPr>
          <a:xfrm flipV="1">
            <a:off x="8273034" y="4784844"/>
            <a:ext cx="484632" cy="60947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29011" y="5163488"/>
            <a:ext cx="172354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原子核密度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412354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最大密度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97" y="1773933"/>
            <a:ext cx="5005633" cy="371838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407506" y="1293631"/>
            <a:ext cx="4099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i="1" dirty="0" smtClean="0"/>
              <a:t>T</a:t>
            </a:r>
            <a:r>
              <a:rPr lang="en-US" altLang="ja-JP" sz="2400" dirty="0" smtClean="0"/>
              <a:t>-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kumimoji="1" lang="en-US" altLang="ja-JP" sz="2400" dirty="0" smtClean="0"/>
              <a:t> </a:t>
            </a:r>
            <a:r>
              <a:rPr kumimoji="1" lang="ja-JP" altLang="en-US" sz="2400" dirty="0" smtClean="0"/>
              <a:t>平面上の時間発展 </a:t>
            </a:r>
            <a:r>
              <a:rPr kumimoji="1" lang="en-US" altLang="ja-JP" sz="2400" dirty="0" smtClean="0"/>
              <a:t>by JAM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1999" y="4290104"/>
            <a:ext cx="22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2"/>
                </a:solidFill>
              </a:rPr>
              <a:t>A. </a:t>
            </a:r>
            <a:r>
              <a:rPr lang="en-US" altLang="ja-JP" sz="2400" dirty="0" smtClean="0">
                <a:solidFill>
                  <a:schemeClr val="bg2"/>
                </a:solidFill>
              </a:rPr>
              <a:t>Ohnishi, 2002</a:t>
            </a:r>
            <a:endParaRPr kumimoji="1" lang="ja-JP" altLang="en-US" sz="2400" dirty="0">
              <a:solidFill>
                <a:schemeClr val="bg2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45144" y="5581763"/>
            <a:ext cx="6629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最高密度</a:t>
            </a:r>
            <a:r>
              <a:rPr lang="en-US" altLang="ja-JP" sz="2400" dirty="0" smtClean="0"/>
              <a:t> ~5</a:t>
            </a:r>
            <a:r>
              <a:rPr lang="en-US" altLang="ja-JP" sz="2400" dirty="0" smtClean="0">
                <a:latin typeface="Symbol" panose="05050102010706020507" pitchFamily="18" charset="2"/>
              </a:rPr>
              <a:t>r</a:t>
            </a:r>
            <a:r>
              <a:rPr lang="en-US" altLang="ja-JP" sz="2400" baseline="-25000" dirty="0" smtClean="0"/>
              <a:t>0</a:t>
            </a:r>
            <a:r>
              <a:rPr lang="en-US" altLang="ja-JP" sz="2400" dirty="0" smtClean="0"/>
              <a:t> @ E/A~20GeV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>
                <a:solidFill>
                  <a:srgbClr val="FFFF00"/>
                </a:solidFill>
              </a:rPr>
              <a:t>中性子星中心部をも凌ぐ宇宙最高密度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最高密度は、大きなイベント毎ゆらぎ</a:t>
            </a:r>
            <a:r>
              <a:rPr lang="ja-JP" altLang="en-US" sz="2400" dirty="0"/>
              <a:t>？</a:t>
            </a:r>
            <a:endParaRPr kumimoji="1" lang="ja-JP" altLang="en-US" sz="2400" dirty="0"/>
          </a:p>
        </p:txBody>
      </p:sp>
      <p:pic>
        <p:nvPicPr>
          <p:cNvPr id="19" name="TexTeXPicture" descr="&lt;?xml version=&quot;1.0&quot; encoding=&quot;utf-16&quot;?&gt;&#10;&lt;TeXTeX&gt;&#10;  &lt;preamble&gt;\documentclass{jarticle}&#10;\usepackage{amsmath}&#10;\pagestyle{empty}&lt;/preamble&gt;&#10;  &lt;body&gt;\begin{align*} &#10;E/A = 20{\rm GeV}&#10;\\&#10;\sqrt{s_{_{NN}}}\simeq6{\rm GeV}&#10;\end{align*}&lt;/body&gt;&#10;  &lt;fcolor&gt;FFFFFFFF&lt;/fcolor&gt;&#10;  &lt;bcolor&gt;FFFFFFFF&lt;/bcolor&gt;&#10;  &lt;transparent&gt;True&lt;/transparent&gt;&#10;  &lt;resolution&gt;1800&lt;/resolution&gt;&#10;  &lt;imageh&gt;714&lt;/imageh&gt;&#10;  &lt;imagew&gt;1572&lt;/imagew&gt;&#10;  &lt;scale&gt;50&lt;/scale&gt;&#10;  &lt;cursor&gt;6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301" y="1906581"/>
            <a:ext cx="1945427" cy="883610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421414" y="4383265"/>
            <a:ext cx="3378389" cy="936261"/>
            <a:chOff x="421414" y="4383265"/>
            <a:chExt cx="3378389" cy="936261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421414" y="4383265"/>
              <a:ext cx="3378389" cy="936261"/>
              <a:chOff x="421414" y="4383265"/>
              <a:chExt cx="3378389" cy="936261"/>
            </a:xfrm>
          </p:grpSpPr>
          <p:sp>
            <p:nvSpPr>
              <p:cNvPr id="3" name="角丸四角形 2"/>
              <p:cNvSpPr/>
              <p:nvPr/>
            </p:nvSpPr>
            <p:spPr>
              <a:xfrm>
                <a:off x="3017378" y="4383265"/>
                <a:ext cx="782425" cy="423604"/>
              </a:xfrm>
              <a:prstGeom prst="roundRect">
                <a:avLst/>
              </a:prstGeom>
              <a:solidFill>
                <a:srgbClr val="008000">
                  <a:alpha val="8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421414" y="4383265"/>
                <a:ext cx="2116022" cy="936261"/>
              </a:xfrm>
              <a:prstGeom prst="roundRect">
                <a:avLst/>
              </a:prstGeom>
              <a:solidFill>
                <a:srgbClr val="008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&amp;amp;E/A&amp;lt;1{\rm ~GeV}&#10;\end{align*}&lt;/body&gt;&#10;  &lt;fcolor&gt;FFFFFFFF&lt;/fcolor&gt;&#10;  &lt;bcolor&gt;FFFFFFFF&lt;/bcolor&gt;&#10;  &lt;transparent&gt;True&lt;/transparent&gt;&#10;  &lt;resolution&gt;1800&lt;/resolution&gt;&#10;  &lt;imageh&gt;249&lt;/imageh&gt;&#10;  &lt;imagew&gt;1514&lt;/imagew&gt;&#10;  &lt;scale&gt;50&lt;/scale&gt;&#10;  &lt;cursor&gt;32&lt;/cursor&gt;&#10;&lt;/TeXTeX&gt;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797" y="4526713"/>
                <a:ext cx="1797709" cy="295660"/>
              </a:xfrm>
              <a:prstGeom prst="rect">
                <a:avLst/>
              </a:prstGeom>
            </p:spPr>
          </p:pic>
          <p:sp>
            <p:nvSpPr>
              <p:cNvPr id="20" name="右矢印 19"/>
              <p:cNvSpPr/>
              <p:nvPr/>
            </p:nvSpPr>
            <p:spPr>
              <a:xfrm rot="19918194">
                <a:off x="2475925" y="4634598"/>
                <a:ext cx="646746" cy="311845"/>
              </a:xfrm>
              <a:prstGeom prst="rightArrow">
                <a:avLst>
                  <a:gd name="adj1" fmla="val 50000"/>
                  <a:gd name="adj2" fmla="val 66183"/>
                </a:avLst>
              </a:prstGeom>
              <a:solidFill>
                <a:srgbClr val="008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824469" y="4847019"/>
              <a:ext cx="1215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RIBF</a:t>
              </a:r>
              <a:r>
                <a:rPr kumimoji="1" lang="ja-JP" altLang="en-US" sz="2000" dirty="0" smtClean="0"/>
                <a:t>など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131824" y="1813545"/>
            <a:ext cx="2939036" cy="2079723"/>
            <a:chOff x="131824" y="1813545"/>
            <a:chExt cx="2939036" cy="2079723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131824" y="1813545"/>
              <a:ext cx="2939036" cy="2079723"/>
              <a:chOff x="131824" y="1813545"/>
              <a:chExt cx="2939036" cy="2079723"/>
            </a:xfrm>
          </p:grpSpPr>
          <p:sp>
            <p:nvSpPr>
              <p:cNvPr id="10" name="角丸四角形 9"/>
              <p:cNvSpPr/>
              <p:nvPr/>
            </p:nvSpPr>
            <p:spPr>
              <a:xfrm>
                <a:off x="2867320" y="1813545"/>
                <a:ext cx="203540" cy="2079723"/>
              </a:xfrm>
              <a:prstGeom prst="roundRect">
                <a:avLst/>
              </a:prstGeom>
              <a:solidFill>
                <a:srgbClr val="F89708">
                  <a:alpha val="8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角丸四角形 17"/>
              <p:cNvSpPr/>
              <p:nvPr/>
            </p:nvSpPr>
            <p:spPr>
              <a:xfrm>
                <a:off x="131824" y="2005605"/>
                <a:ext cx="2275682" cy="998430"/>
              </a:xfrm>
              <a:prstGeom prst="roundRect">
                <a:avLst/>
              </a:prstGeom>
              <a:solidFill>
                <a:srgbClr val="FFC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\sqrt{s_{_{\rm NN}}} &amp;gt;100{\rm~GeV}&#10;\end{align*}&lt;/body&gt;&#10;  &lt;fcolor&gt;FFFFFFFF&lt;/fcolor&gt;&#10;  &lt;bcolor&gt;FFFFFFFF&lt;/bcolor&gt;&#10;  &lt;transparent&gt;True&lt;/transparent&gt;&#10;  &lt;resolution&gt;1800&lt;/resolution&gt;&#10;  &lt;imageh&gt;252&lt;/imageh&gt;&#10;  &lt;imagew&gt;1852&lt;/imagew&gt;&#10;  &lt;scale&gt;50&lt;/scale&gt;&#10;  &lt;cursor&gt;50&lt;/cursor&gt;&#10;&lt;/TeXTeX&gt;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057" y="2203117"/>
                <a:ext cx="2135216" cy="290537"/>
              </a:xfrm>
              <a:prstGeom prst="rect">
                <a:avLst/>
              </a:prstGeom>
            </p:spPr>
          </p:pic>
          <p:sp>
            <p:nvSpPr>
              <p:cNvPr id="21" name="右矢印 20"/>
              <p:cNvSpPr/>
              <p:nvPr/>
            </p:nvSpPr>
            <p:spPr>
              <a:xfrm rot="1534861">
                <a:off x="2340835" y="2402863"/>
                <a:ext cx="639320" cy="311845"/>
              </a:xfrm>
              <a:prstGeom prst="rightArrow">
                <a:avLst>
                  <a:gd name="adj1" fmla="val 50000"/>
                  <a:gd name="adj2" fmla="val 66183"/>
                </a:avLst>
              </a:prstGeom>
              <a:solidFill>
                <a:srgbClr val="FFC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499166" y="2501644"/>
              <a:ext cx="15295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RHIC</a:t>
              </a:r>
              <a:r>
                <a:rPr kumimoji="1" lang="ja-JP" altLang="en-US" sz="2400" dirty="0" smtClean="0"/>
                <a:t>・</a:t>
              </a:r>
              <a:r>
                <a:rPr kumimoji="1" lang="en-US" altLang="ja-JP" sz="2400" dirty="0" smtClean="0"/>
                <a:t>LHC</a:t>
              </a:r>
              <a:endParaRPr kumimoji="1" lang="ja-JP" altLang="en-US" sz="24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7777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ビームエネルギー走査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6034" y="1510954"/>
            <a:ext cx="7675529" cy="4743099"/>
          </a:xfrm>
          <a:prstGeom prst="rect">
            <a:avLst/>
          </a:prstGeom>
        </p:spPr>
      </p:pic>
      <p:sp>
        <p:nvSpPr>
          <p:cNvPr id="6" name="円弧 5"/>
          <p:cNvSpPr/>
          <p:nvPr/>
        </p:nvSpPr>
        <p:spPr>
          <a:xfrm>
            <a:off x="-1383568" y="3583918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82713" y="2317413"/>
            <a:ext cx="4152099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Quark-Gluon Plasma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8" name="円/楕円 654"/>
          <p:cNvSpPr/>
          <p:nvPr/>
        </p:nvSpPr>
        <p:spPr>
          <a:xfrm>
            <a:off x="2396270" y="532858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円/楕円 655"/>
          <p:cNvSpPr/>
          <p:nvPr/>
        </p:nvSpPr>
        <p:spPr>
          <a:xfrm>
            <a:off x="2577245" y="552543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円/楕円 656"/>
          <p:cNvSpPr/>
          <p:nvPr/>
        </p:nvSpPr>
        <p:spPr>
          <a:xfrm>
            <a:off x="2461357" y="548891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" name="円/楕円 657"/>
          <p:cNvSpPr/>
          <p:nvPr/>
        </p:nvSpPr>
        <p:spPr>
          <a:xfrm>
            <a:off x="2555020" y="539366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円/楕円 659"/>
          <p:cNvSpPr/>
          <p:nvPr/>
        </p:nvSpPr>
        <p:spPr>
          <a:xfrm>
            <a:off x="1797782" y="5195329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" name="円/楕円 666"/>
          <p:cNvSpPr/>
          <p:nvPr/>
        </p:nvSpPr>
        <p:spPr>
          <a:xfrm>
            <a:off x="3320195" y="5006318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4" name="円/楕円 667"/>
          <p:cNvSpPr/>
          <p:nvPr/>
        </p:nvSpPr>
        <p:spPr>
          <a:xfrm>
            <a:off x="3521807" y="539366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" name="円/楕円 668"/>
          <p:cNvSpPr/>
          <p:nvPr/>
        </p:nvSpPr>
        <p:spPr>
          <a:xfrm>
            <a:off x="3918682" y="5199993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6" name="円/楕円 681"/>
          <p:cNvSpPr/>
          <p:nvPr/>
        </p:nvSpPr>
        <p:spPr>
          <a:xfrm>
            <a:off x="3653570" y="545875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円/楕円 685"/>
          <p:cNvSpPr/>
          <p:nvPr/>
        </p:nvSpPr>
        <p:spPr>
          <a:xfrm>
            <a:off x="3453545" y="5199993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" name="円/楕円 689"/>
          <p:cNvSpPr/>
          <p:nvPr/>
        </p:nvSpPr>
        <p:spPr>
          <a:xfrm>
            <a:off x="1848582" y="525882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" name="円/楕円 700"/>
          <p:cNvSpPr/>
          <p:nvPr/>
        </p:nvSpPr>
        <p:spPr>
          <a:xfrm>
            <a:off x="4117120" y="5265080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" name="円/楕円 701"/>
          <p:cNvSpPr/>
          <p:nvPr/>
        </p:nvSpPr>
        <p:spPr>
          <a:xfrm>
            <a:off x="3983770" y="5328580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1" name="円/楕円 703"/>
          <p:cNvSpPr/>
          <p:nvPr/>
        </p:nvSpPr>
        <p:spPr>
          <a:xfrm>
            <a:off x="3720245" y="558734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2" name="円/楕円 704"/>
          <p:cNvSpPr/>
          <p:nvPr/>
        </p:nvSpPr>
        <p:spPr>
          <a:xfrm>
            <a:off x="3585307" y="558734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3" name="円/楕円 705"/>
          <p:cNvSpPr/>
          <p:nvPr/>
        </p:nvSpPr>
        <p:spPr>
          <a:xfrm>
            <a:off x="1951770" y="526676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4" name="円/楕円 706"/>
          <p:cNvSpPr/>
          <p:nvPr/>
        </p:nvSpPr>
        <p:spPr>
          <a:xfrm>
            <a:off x="3390045" y="5071405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円/楕円 707"/>
          <p:cNvSpPr/>
          <p:nvPr/>
        </p:nvSpPr>
        <p:spPr>
          <a:xfrm>
            <a:off x="3521807" y="5115855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6" name="円/楕円 837"/>
          <p:cNvSpPr/>
          <p:nvPr/>
        </p:nvSpPr>
        <p:spPr>
          <a:xfrm>
            <a:off x="4072670" y="5393668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7" name="円/楕円 664"/>
          <p:cNvSpPr>
            <a:spLocks noChangeArrowheads="1"/>
          </p:cNvSpPr>
          <p:nvPr/>
        </p:nvSpPr>
        <p:spPr bwMode="auto">
          <a:xfrm rot="-4990811">
            <a:off x="1933513" y="413310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8" name="円/楕円 665"/>
          <p:cNvSpPr>
            <a:spLocks noChangeArrowheads="1"/>
          </p:cNvSpPr>
          <p:nvPr/>
        </p:nvSpPr>
        <p:spPr bwMode="auto">
          <a:xfrm rot="5190236">
            <a:off x="2461358" y="4099855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9" name="円/楕円 687"/>
          <p:cNvSpPr/>
          <p:nvPr/>
        </p:nvSpPr>
        <p:spPr>
          <a:xfrm>
            <a:off x="2047020" y="416088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0" name="円/楕円 691"/>
          <p:cNvSpPr/>
          <p:nvPr/>
        </p:nvSpPr>
        <p:spPr>
          <a:xfrm>
            <a:off x="2555020" y="4099855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1" name="円/楕円 708"/>
          <p:cNvSpPr/>
          <p:nvPr/>
        </p:nvSpPr>
        <p:spPr>
          <a:xfrm>
            <a:off x="2396270" y="455229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732"/>
          <p:cNvSpPr/>
          <p:nvPr/>
        </p:nvSpPr>
        <p:spPr>
          <a:xfrm>
            <a:off x="2570895" y="4206218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735"/>
          <p:cNvSpPr/>
          <p:nvPr/>
        </p:nvSpPr>
        <p:spPr>
          <a:xfrm>
            <a:off x="2002570" y="42513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736"/>
          <p:cNvSpPr/>
          <p:nvPr/>
        </p:nvSpPr>
        <p:spPr>
          <a:xfrm>
            <a:off x="2326420" y="46570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847"/>
          <p:cNvSpPr/>
          <p:nvPr/>
        </p:nvSpPr>
        <p:spPr>
          <a:xfrm>
            <a:off x="3453545" y="4360205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848"/>
          <p:cNvSpPr/>
          <p:nvPr/>
        </p:nvSpPr>
        <p:spPr>
          <a:xfrm>
            <a:off x="3653570" y="4425293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849"/>
          <p:cNvSpPr/>
          <p:nvPr/>
        </p:nvSpPr>
        <p:spPr>
          <a:xfrm>
            <a:off x="3521807" y="4490380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850"/>
          <p:cNvSpPr/>
          <p:nvPr/>
        </p:nvSpPr>
        <p:spPr>
          <a:xfrm>
            <a:off x="3609120" y="4552293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851"/>
          <p:cNvSpPr/>
          <p:nvPr/>
        </p:nvSpPr>
        <p:spPr>
          <a:xfrm>
            <a:off x="2989995" y="4164943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852"/>
          <p:cNvSpPr/>
          <p:nvPr/>
        </p:nvSpPr>
        <p:spPr>
          <a:xfrm>
            <a:off x="3042382" y="4230030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853"/>
          <p:cNvSpPr/>
          <p:nvPr/>
        </p:nvSpPr>
        <p:spPr>
          <a:xfrm>
            <a:off x="3143982" y="4239555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131951" y="4609201"/>
            <a:ext cx="1534394" cy="9541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Hadronic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Phase</a:t>
            </a:r>
          </a:p>
        </p:txBody>
      </p:sp>
      <p:pic>
        <p:nvPicPr>
          <p:cNvPr id="43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54" y="5893060"/>
            <a:ext cx="163034" cy="261795"/>
          </a:xfrm>
          <a:prstGeom prst="rect">
            <a:avLst/>
          </a:prstGeom>
        </p:spPr>
      </p:pic>
      <p:cxnSp>
        <p:nvCxnSpPr>
          <p:cNvPr id="45" name="直線コネクタ 44"/>
          <p:cNvCxnSpPr/>
          <p:nvPr/>
        </p:nvCxnSpPr>
        <p:spPr>
          <a:xfrm>
            <a:off x="4719927" y="5674094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595" y="5866732"/>
            <a:ext cx="282290" cy="199852"/>
          </a:xfrm>
          <a:prstGeom prst="rect">
            <a:avLst/>
          </a:prstGeom>
        </p:spPr>
      </p:pic>
      <p:cxnSp>
        <p:nvCxnSpPr>
          <p:cNvPr id="47" name="直線矢印コネクタ 46"/>
          <p:cNvCxnSpPr/>
          <p:nvPr/>
        </p:nvCxnSpPr>
        <p:spPr>
          <a:xfrm rot="5400000" flipH="1" flipV="1">
            <a:off x="-673980" y="3606782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49" name="直線コネクタ 48"/>
          <p:cNvCxnSpPr/>
          <p:nvPr/>
        </p:nvCxnSpPr>
        <p:spPr>
          <a:xfrm>
            <a:off x="1368141" y="3583918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5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4" y="3225486"/>
            <a:ext cx="279792" cy="259807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5439344" y="4935663"/>
            <a:ext cx="1832553" cy="64633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6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HGS明朝E"/>
              </a:rPr>
              <a:t>Color SC</a:t>
            </a:r>
            <a:endParaRPr lang="ja-JP" altLang="en-US" sz="3600" kern="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HGS明朝E"/>
            </a:endParaRPr>
          </a:p>
        </p:txBody>
      </p:sp>
      <p:sp>
        <p:nvSpPr>
          <p:cNvPr id="52" name="フリーフォーム 51"/>
          <p:cNvSpPr/>
          <p:nvPr/>
        </p:nvSpPr>
        <p:spPr>
          <a:xfrm>
            <a:off x="3681540" y="4141372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11165" y="3523898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44" name="直線矢印コネクタ 43"/>
          <p:cNvCxnSpPr/>
          <p:nvPr/>
        </p:nvCxnSpPr>
        <p:spPr>
          <a:xfrm>
            <a:off x="1532669" y="5784193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 rot="16200000">
            <a:off x="936846" y="16554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温度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561332" y="5958058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バリオン化学ポテンシャル</a:t>
            </a:r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1646566" y="1513846"/>
            <a:ext cx="6163974" cy="4295853"/>
          </a:xfrm>
          <a:prstGeom prst="rect">
            <a:avLst/>
          </a:prstGeom>
        </p:spPr>
      </p:pic>
      <p:grpSp>
        <p:nvGrpSpPr>
          <p:cNvPr id="64" name="グループ化 63"/>
          <p:cNvGrpSpPr/>
          <p:nvPr/>
        </p:nvGrpSpPr>
        <p:grpSpPr>
          <a:xfrm>
            <a:off x="1846214" y="2491359"/>
            <a:ext cx="3077920" cy="2724712"/>
            <a:chOff x="663032" y="2316421"/>
            <a:chExt cx="3077920" cy="2724712"/>
          </a:xfrm>
        </p:grpSpPr>
        <p:sp>
          <p:nvSpPr>
            <p:cNvPr id="65" name="下矢印 64"/>
            <p:cNvSpPr/>
            <p:nvPr/>
          </p:nvSpPr>
          <p:spPr>
            <a:xfrm rot="490128">
              <a:off x="1289068" y="2765757"/>
              <a:ext cx="618565" cy="156079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下矢印 65"/>
            <p:cNvSpPr/>
            <p:nvPr/>
          </p:nvSpPr>
          <p:spPr>
            <a:xfrm rot="2067519">
              <a:off x="2532461" y="3451955"/>
              <a:ext cx="618565" cy="1305508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下矢印 66"/>
            <p:cNvSpPr/>
            <p:nvPr/>
          </p:nvSpPr>
          <p:spPr>
            <a:xfrm rot="1184849">
              <a:off x="1924107" y="3084408"/>
              <a:ext cx="618565" cy="1333107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下矢印 67"/>
            <p:cNvSpPr/>
            <p:nvPr/>
          </p:nvSpPr>
          <p:spPr>
            <a:xfrm rot="162969">
              <a:off x="663032" y="2316421"/>
              <a:ext cx="618565" cy="196162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フリーフォーム 68"/>
            <p:cNvSpPr/>
            <p:nvPr/>
          </p:nvSpPr>
          <p:spPr>
            <a:xfrm rot="569173">
              <a:off x="1523439" y="2474906"/>
              <a:ext cx="2186757" cy="822316"/>
            </a:xfrm>
            <a:custGeom>
              <a:avLst/>
              <a:gdLst>
                <a:gd name="connsiteX0" fmla="*/ 0 w 1801906"/>
                <a:gd name="connsiteY0" fmla="*/ 0 h 744071"/>
                <a:gd name="connsiteX1" fmla="*/ 1039906 w 1801906"/>
                <a:gd name="connsiteY1" fmla="*/ 268942 h 744071"/>
                <a:gd name="connsiteX2" fmla="*/ 1801906 w 1801906"/>
                <a:gd name="connsiteY2" fmla="*/ 744071 h 7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906" h="744071">
                  <a:moveTo>
                    <a:pt x="0" y="0"/>
                  </a:moveTo>
                  <a:cubicBezTo>
                    <a:pt x="369794" y="72465"/>
                    <a:pt x="739588" y="144930"/>
                    <a:pt x="1039906" y="268942"/>
                  </a:cubicBezTo>
                  <a:cubicBezTo>
                    <a:pt x="1340224" y="392954"/>
                    <a:pt x="1571065" y="568512"/>
                    <a:pt x="1801906" y="744071"/>
                  </a:cubicBezTo>
                </a:path>
              </a:pathLst>
            </a:custGeom>
            <a:noFill/>
            <a:ln w="63500">
              <a:solidFill>
                <a:schemeClr val="accent2">
                  <a:lumMod val="50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下矢印 70"/>
            <p:cNvSpPr/>
            <p:nvPr/>
          </p:nvSpPr>
          <p:spPr>
            <a:xfrm rot="3087491">
              <a:off x="2946769" y="4246950"/>
              <a:ext cx="618565" cy="969801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381206" y="1924760"/>
            <a:ext cx="4543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ビームエネルギーの変化により</a:t>
            </a:r>
            <a:endParaRPr kumimoji="1" lang="en-US" altLang="ja-JP" sz="2400" b="1" dirty="0" smtClean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ja-JP" altLang="en-US" sz="2400" b="1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相図上の様々な位置を探索可能</a:t>
            </a:r>
            <a:endParaRPr kumimoji="1" lang="ja-JP" altLang="en-US" sz="2400" b="1" dirty="0" smtClean="0">
              <a:solidFill>
                <a:schemeClr val="accent2">
                  <a:lumMod val="50000"/>
                </a:schemeClr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71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12502" b="-10411"/>
          <a:stretch/>
        </p:blipFill>
        <p:spPr>
          <a:xfrm>
            <a:off x="-1" y="1536357"/>
            <a:ext cx="9144000" cy="5968624"/>
          </a:xfrm>
          <a:prstGeom prst="rect">
            <a:avLst/>
          </a:prstGeom>
        </p:spPr>
      </p:pic>
      <p:sp>
        <p:nvSpPr>
          <p:cNvPr id="10" name="角丸四角形 9"/>
          <p:cNvSpPr/>
          <p:nvPr/>
        </p:nvSpPr>
        <p:spPr>
          <a:xfrm>
            <a:off x="459953" y="4617722"/>
            <a:ext cx="8224092" cy="2041869"/>
          </a:xfrm>
          <a:prstGeom prst="roundRect">
            <a:avLst>
              <a:gd name="adj" fmla="val 12295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-1" y="0"/>
            <a:ext cx="9144001" cy="1536357"/>
          </a:xfrm>
          <a:prstGeom prst="rect">
            <a:avLst/>
          </a:prstGeom>
          <a:solidFill>
            <a:srgbClr val="103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極微</a:t>
            </a:r>
            <a:r>
              <a:rPr lang="ja-JP" altLang="en-US" dirty="0" smtClean="0"/>
              <a:t>の中性子星合体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31846" y="4816126"/>
            <a:ext cx="7680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dirty="0" smtClean="0">
                <a:latin typeface="+mj-ea"/>
                <a:ea typeface="+mj-ea"/>
              </a:rPr>
              <a:t>J-PARC-HI</a:t>
            </a:r>
          </a:p>
          <a:p>
            <a:pPr algn="ctr"/>
            <a:r>
              <a:rPr lang="ja-JP" altLang="en-US" sz="2400" dirty="0" smtClean="0"/>
              <a:t>中性子</a:t>
            </a:r>
            <a:r>
              <a:rPr lang="ja-JP" altLang="en-US" sz="2400" dirty="0" smtClean="0"/>
              <a:t>星合体の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温度・密度・磁場</a:t>
            </a:r>
            <a:r>
              <a:rPr lang="ja-JP" altLang="en-US" sz="2400" dirty="0" smtClean="0"/>
              <a:t>に地上で迫る唯一の手段</a:t>
            </a:r>
            <a:endParaRPr kumimoji="1" lang="ja-JP" altLang="en-US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88100" y="5983337"/>
            <a:ext cx="63401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状態方程式・輸送・強い場への応答などの貴重な情報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45669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様々な観測量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6121" y="1458219"/>
            <a:ext cx="45752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大域的流れの異方性（フロー）</a:t>
            </a:r>
            <a:endParaRPr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保存電荷の非ガウスゆらぎ</a:t>
            </a:r>
            <a:endParaRPr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光子・レプトン</a:t>
            </a:r>
            <a:endParaRPr kumimoji="1" lang="en-US" altLang="ja-JP" sz="2400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latin typeface="Symbol" panose="05050102010706020507" pitchFamily="18" charset="2"/>
              </a:rPr>
              <a:t>X, W, </a:t>
            </a:r>
            <a:r>
              <a:rPr lang="en-US" altLang="ja-JP" sz="2400" dirty="0" smtClean="0"/>
              <a:t>… 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endParaRPr kumimoji="1" lang="en-US" altLang="ja-JP" sz="1400" dirty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400" dirty="0" smtClean="0">
                <a:solidFill>
                  <a:srgbClr val="FFFF00"/>
                </a:solidFill>
              </a:rPr>
              <a:t>高度なイベント選択</a:t>
            </a:r>
            <a:endParaRPr lang="en-US" altLang="ja-JP" sz="2400" dirty="0" smtClean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400" dirty="0">
                <a:solidFill>
                  <a:srgbClr val="FFFF00"/>
                </a:solidFill>
              </a:rPr>
              <a:t>様々</a:t>
            </a:r>
            <a:r>
              <a:rPr lang="ja-JP" altLang="en-US" sz="2400" dirty="0" smtClean="0">
                <a:solidFill>
                  <a:srgbClr val="FFFF00"/>
                </a:solidFill>
              </a:rPr>
              <a:t>な高次</a:t>
            </a:r>
            <a:r>
              <a:rPr lang="ja-JP" altLang="en-US" sz="2400" dirty="0">
                <a:solidFill>
                  <a:srgbClr val="FFFF00"/>
                </a:solidFill>
              </a:rPr>
              <a:t>相関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328" y="1911052"/>
            <a:ext cx="2679494" cy="20225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328" y="4068468"/>
            <a:ext cx="2679494" cy="253560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758" y="4068467"/>
            <a:ext cx="3412672" cy="2535603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138852" y="4324354"/>
            <a:ext cx="5796121" cy="2407839"/>
            <a:chOff x="138852" y="4324354"/>
            <a:chExt cx="5796121" cy="2407839"/>
          </a:xfrm>
        </p:grpSpPr>
        <p:sp>
          <p:nvSpPr>
            <p:cNvPr id="8" name="楕円 7"/>
            <p:cNvSpPr/>
            <p:nvPr/>
          </p:nvSpPr>
          <p:spPr>
            <a:xfrm>
              <a:off x="5218980" y="4324354"/>
              <a:ext cx="715993" cy="1317321"/>
            </a:xfrm>
            <a:prstGeom prst="ellipse">
              <a:avLst/>
            </a:prstGeom>
            <a:solidFill>
              <a:srgbClr val="0070C0">
                <a:alpha val="33000"/>
              </a:srgbClr>
            </a:solidFill>
            <a:ln w="1905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曲折矢印 8"/>
            <p:cNvSpPr/>
            <p:nvPr/>
          </p:nvSpPr>
          <p:spPr>
            <a:xfrm rot="5400000" flipH="1">
              <a:off x="3670822" y="4240347"/>
              <a:ext cx="812753" cy="3460133"/>
            </a:xfrm>
            <a:prstGeom prst="bentArrow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78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  <a:alpha val="6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  <a:alpha val="93000"/>
                  </a:schemeClr>
                </a:gs>
              </a:gsLst>
            </a:gradFill>
            <a:ln w="28575">
              <a:solidFill>
                <a:srgbClr val="00B0F0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38852" y="5336268"/>
              <a:ext cx="24176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これらの事象のみ</a:t>
              </a:r>
              <a:endParaRPr kumimoji="1" lang="en-US" altLang="ja-JP" sz="2400" dirty="0" smtClean="0"/>
            </a:p>
            <a:p>
              <a:r>
                <a:rPr kumimoji="1" lang="ja-JP" altLang="en-US" sz="2400" dirty="0" smtClean="0"/>
                <a:t>を</a:t>
              </a:r>
              <a:r>
                <a:rPr lang="ja-JP" altLang="en-US" sz="2400" dirty="0" smtClean="0"/>
                <a:t>選択可能か</a:t>
              </a:r>
              <a:r>
                <a:rPr lang="en-US" altLang="ja-JP" sz="2400" dirty="0" smtClean="0"/>
                <a:t>??</a:t>
              </a:r>
              <a:endParaRPr kumimoji="1" lang="ja-JP" altLang="en-US" sz="2400" dirty="0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38852" y="6085862"/>
              <a:ext cx="22351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MK, </a:t>
              </a:r>
              <a:r>
                <a:rPr kumimoji="1" lang="en-US" altLang="ja-JP" dirty="0" err="1" smtClean="0"/>
                <a:t>Sakaguchi</a:t>
              </a:r>
              <a:r>
                <a:rPr kumimoji="1" lang="en-US" altLang="ja-JP" dirty="0" smtClean="0"/>
                <a:t>, </a:t>
              </a:r>
              <a:r>
                <a:rPr kumimoji="1" lang="en-US" altLang="ja-JP" dirty="0" err="1" smtClean="0"/>
                <a:t>Sako</a:t>
              </a:r>
              <a:r>
                <a:rPr kumimoji="1" lang="en-US" altLang="ja-JP" dirty="0" smtClean="0"/>
                <a:t>,</a:t>
              </a:r>
            </a:p>
            <a:p>
              <a:r>
                <a:rPr lang="en-US" altLang="ja-JP" dirty="0" smtClean="0"/>
                <a:t>Nara, Ohnishi, …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825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282946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en-US" altLang="ja-JP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</a:t>
            </a:r>
            <a:r>
              <a:rPr lang="ja-JP" altLang="en-US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600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</a:t>
            </a:r>
            <a:r>
              <a:rPr lang="en-US" altLang="ja-JP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eavy-</a:t>
            </a:r>
            <a:r>
              <a:rPr lang="en-US" altLang="ja-JP" sz="3600" dirty="0" smtClean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</a:t>
            </a:r>
            <a:r>
              <a:rPr lang="en-US" altLang="ja-JP" sz="36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on Program</a:t>
            </a:r>
            <a:endParaRPr kumimoji="1" lang="en-US" altLang="ja-JP" sz="3600" dirty="0" smtClean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1255" y="2192711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00"/>
                </a:solidFill>
              </a:rPr>
              <a:t>J-PARC</a:t>
            </a:r>
            <a:r>
              <a:rPr kumimoji="1" lang="ja-JP" altLang="en-US" sz="2400" b="1" dirty="0" smtClean="0">
                <a:solidFill>
                  <a:srgbClr val="FFFF00"/>
                </a:solidFill>
              </a:rPr>
              <a:t>加速器</a:t>
            </a:r>
            <a:r>
              <a:rPr kumimoji="1" lang="en-US" altLang="ja-JP" sz="2400" b="1" dirty="0" smtClean="0"/>
              <a:t>(RCS/MR)</a:t>
            </a:r>
            <a:r>
              <a:rPr kumimoji="1" lang="ja-JP" altLang="en-US" sz="2400" dirty="0" smtClean="0"/>
              <a:t>を用いた</a:t>
            </a:r>
            <a:endParaRPr kumimoji="1" lang="en-US" altLang="ja-JP" sz="2400" dirty="0" smtClean="0"/>
          </a:p>
          <a:p>
            <a:pPr algn="ctr"/>
            <a:r>
              <a:rPr lang="ja-JP" altLang="en-US" sz="2400" b="1" dirty="0" smtClean="0">
                <a:solidFill>
                  <a:srgbClr val="FFFF00"/>
                </a:solidFill>
              </a:rPr>
              <a:t>世界最強度</a:t>
            </a:r>
            <a:r>
              <a:rPr lang="ja-JP" altLang="en-US" sz="2400" dirty="0" smtClean="0"/>
              <a:t>・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低コスト</a:t>
            </a:r>
            <a:r>
              <a:rPr lang="ja-JP" altLang="en-US" sz="2400" dirty="0" smtClean="0"/>
              <a:t>の</a:t>
            </a:r>
            <a:r>
              <a:rPr kumimoji="1" lang="ja-JP" altLang="en-US" sz="2400" dirty="0" smtClean="0"/>
              <a:t>重イオン</a:t>
            </a:r>
            <a:r>
              <a:rPr lang="ja-JP" altLang="en-US" sz="2400" dirty="0" smtClean="0"/>
              <a:t>加速・衝突実験</a:t>
            </a:r>
            <a:endParaRPr kumimoji="1" lang="ja-JP" altLang="en-US" sz="2400" dirty="0" smtClean="0"/>
          </a:p>
        </p:txBody>
      </p:sp>
      <p:sp>
        <p:nvSpPr>
          <p:cNvPr id="9" name="角丸四角形 8"/>
          <p:cNvSpPr/>
          <p:nvPr/>
        </p:nvSpPr>
        <p:spPr>
          <a:xfrm>
            <a:off x="5470170" y="4796510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56759" y="4862596"/>
            <a:ext cx="299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 smtClean="0">
                <a:solidFill>
                  <a:prstClr val="white"/>
                </a:solidFill>
              </a:rPr>
              <a:t>√</a:t>
            </a:r>
            <a:r>
              <a:rPr lang="en-US" altLang="ja-JP" sz="2400" dirty="0" smtClean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 smtClean="0">
                <a:solidFill>
                  <a:prstClr val="white"/>
                </a:solidFill>
              </a:rPr>
              <a:t>NN</a:t>
            </a:r>
            <a:r>
              <a:rPr lang="en-US" altLang="ja-JP" sz="2400" dirty="0" smtClean="0">
                <a:solidFill>
                  <a:prstClr val="white"/>
                </a:solidFill>
              </a:rPr>
              <a:t>~4.9</a:t>
            </a:r>
            <a:r>
              <a:rPr lang="en-US" altLang="ja-JP" sz="24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 smtClean="0">
                <a:solidFill>
                  <a:prstClr val="white"/>
                </a:solidFill>
              </a:rPr>
              <a:t>6.2 </a:t>
            </a:r>
            <a:r>
              <a:rPr lang="en-US" altLang="ja-JP" sz="2400" dirty="0">
                <a:solidFill>
                  <a:prstClr val="white"/>
                </a:solidFill>
              </a:rPr>
              <a:t>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 smtClean="0">
                <a:solidFill>
                  <a:prstClr val="white"/>
                </a:solidFill>
              </a:rPr>
              <a:t>衝突レート</a:t>
            </a:r>
            <a:r>
              <a:rPr lang="en-US" altLang="ja-JP" sz="2400" dirty="0" smtClean="0">
                <a:solidFill>
                  <a:prstClr val="white"/>
                </a:solidFill>
              </a:rPr>
              <a:t>:</a:t>
            </a:r>
            <a:r>
              <a:rPr lang="ja-JP" altLang="en-US" sz="2400" dirty="0" smtClean="0">
                <a:solidFill>
                  <a:prstClr val="white"/>
                </a:solidFill>
              </a:rPr>
              <a:t> </a:t>
            </a:r>
            <a:r>
              <a:rPr lang="en-US" altLang="ja-JP" sz="2400" dirty="0" smtClean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 smtClean="0">
                <a:solidFill>
                  <a:prstClr val="white"/>
                </a:solidFill>
              </a:rPr>
              <a:t>8</a:t>
            </a:r>
            <a:r>
              <a:rPr lang="en-US" altLang="ja-JP" sz="2400" dirty="0" smtClean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実験開始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: 2026~?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0" r="2433"/>
          <a:stretch/>
        </p:blipFill>
        <p:spPr>
          <a:xfrm>
            <a:off x="120769" y="3425514"/>
            <a:ext cx="5228310" cy="3072827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120769" y="3387195"/>
            <a:ext cx="2130725" cy="1409315"/>
            <a:chOff x="856957" y="1255594"/>
            <a:chExt cx="2130725" cy="1409315"/>
          </a:xfrm>
        </p:grpSpPr>
        <p:sp>
          <p:nvSpPr>
            <p:cNvPr id="15" name="1 つの角を切り取った四角形 14"/>
            <p:cNvSpPr/>
            <p:nvPr/>
          </p:nvSpPr>
          <p:spPr>
            <a:xfrm flipV="1">
              <a:off x="856957" y="1327737"/>
              <a:ext cx="2130725" cy="1337172"/>
            </a:xfrm>
            <a:prstGeom prst="snip1Rect">
              <a:avLst>
                <a:gd name="adj" fmla="val 50000"/>
              </a:avLst>
            </a:prstGeom>
            <a:solidFill>
              <a:srgbClr val="00B050">
                <a:alpha val="35000"/>
              </a:srgbClr>
            </a:solidFill>
            <a:ln w="19050" cap="flat" cmpd="sng" algn="ctr">
              <a:solidFill>
                <a:srgbClr val="00B05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56957" y="1255594"/>
              <a:ext cx="203453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HI</a:t>
              </a:r>
              <a:r>
                <a:rPr kumimoji="0" lang="ja-JP" alt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入射器</a:t>
              </a:r>
              <a:endParaRPr kumimoji="0" lang="en-US" altLang="ja-JP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大強度蓄積</a:t>
              </a:r>
              <a:endPara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250829" y="4080294"/>
            <a:ext cx="4007923" cy="2363201"/>
            <a:chOff x="3644375" y="1958084"/>
            <a:chExt cx="4007923" cy="2363201"/>
          </a:xfrm>
        </p:grpSpPr>
        <p:sp>
          <p:nvSpPr>
            <p:cNvPr id="18" name="1 つの角を切り取った四角形 17"/>
            <p:cNvSpPr/>
            <p:nvPr/>
          </p:nvSpPr>
          <p:spPr>
            <a:xfrm flipH="1">
              <a:off x="3644375" y="1958084"/>
              <a:ext cx="4007923" cy="2363201"/>
            </a:xfrm>
            <a:prstGeom prst="snip1Rect">
              <a:avLst>
                <a:gd name="adj" fmla="val 50000"/>
              </a:avLst>
            </a:prstGeom>
            <a:solidFill>
              <a:srgbClr val="FF0000">
                <a:alpha val="20000"/>
              </a:srgbClr>
            </a:solidFill>
            <a:ln w="19050" cap="flat" cmpd="sng" algn="ctr">
              <a:solidFill>
                <a:srgbClr val="FF0000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212049" y="2853511"/>
              <a:ext cx="231505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r">
                <a:defRPr/>
              </a:pPr>
              <a:r>
                <a:rPr kumimoji="0" lang="ja-JP" altLang="en-US" sz="2400" kern="0" dirty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大強度</a:t>
              </a:r>
              <a:endParaRPr kumimoji="0" lang="en-US" altLang="ja-JP" sz="2400" kern="0" dirty="0">
                <a:solidFill>
                  <a:prstClr val="whit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  <a:p>
              <a:pPr lvl="0" algn="r">
                <a:defRPr/>
              </a:pPr>
              <a:r>
                <a:rPr kumimoji="0" lang="ja-JP" altLang="en-US" sz="2400" kern="0" dirty="0" smtClean="0"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/>
                </a:rPr>
                <a:t>高い信頼性</a:t>
              </a:r>
              <a:endParaRPr kumimoji="0" lang="ja-JP" altLang="en-US" sz="2400" kern="0" dirty="0">
                <a:solidFill>
                  <a:prstClr val="white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ＭＳ Ｐゴシック"/>
                  <a:cs typeface="+mn-cs"/>
                </a:rPr>
                <a:t>RCS &amp; MR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23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右矢印 182"/>
          <p:cNvSpPr/>
          <p:nvPr/>
        </p:nvSpPr>
        <p:spPr>
          <a:xfrm flipH="1">
            <a:off x="1527872" y="4456435"/>
            <a:ext cx="693353" cy="560157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82" name="右矢印 181"/>
          <p:cNvSpPr/>
          <p:nvPr/>
        </p:nvSpPr>
        <p:spPr>
          <a:xfrm>
            <a:off x="918002" y="3987109"/>
            <a:ext cx="723018" cy="560157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8" name="右矢印 177"/>
          <p:cNvSpPr/>
          <p:nvPr/>
        </p:nvSpPr>
        <p:spPr>
          <a:xfrm>
            <a:off x="2909044" y="3354854"/>
            <a:ext cx="1035587" cy="2182656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74" name="角丸四角形 173"/>
          <p:cNvSpPr/>
          <p:nvPr/>
        </p:nvSpPr>
        <p:spPr>
          <a:xfrm>
            <a:off x="2261460" y="1405570"/>
            <a:ext cx="4450534" cy="1137186"/>
          </a:xfrm>
          <a:prstGeom prst="roundRect">
            <a:avLst/>
          </a:prstGeom>
          <a:solidFill>
            <a:srgbClr val="41AEBD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非</a:t>
            </a:r>
            <a:r>
              <a:rPr lang="ja-JP" altLang="en-US" dirty="0"/>
              <a:t>自明</a:t>
            </a:r>
            <a:r>
              <a:rPr lang="ja-JP" altLang="en-US" dirty="0" smtClean="0"/>
              <a:t>な動的過程</a:t>
            </a:r>
            <a:endParaRPr kumimoji="1" lang="ja-JP" altLang="en-US" dirty="0"/>
          </a:p>
        </p:txBody>
      </p:sp>
      <p:sp>
        <p:nvSpPr>
          <p:cNvPr id="6" name="円/楕円 8"/>
          <p:cNvSpPr>
            <a:spLocks noChangeAspect="1"/>
          </p:cNvSpPr>
          <p:nvPr/>
        </p:nvSpPr>
        <p:spPr>
          <a:xfrm>
            <a:off x="2115854" y="45450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円/楕円 9"/>
          <p:cNvSpPr>
            <a:spLocks noChangeAspect="1"/>
          </p:cNvSpPr>
          <p:nvPr/>
        </p:nvSpPr>
        <p:spPr>
          <a:xfrm>
            <a:off x="2204754" y="468907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円/楕円 10"/>
          <p:cNvSpPr>
            <a:spLocks noChangeAspect="1"/>
          </p:cNvSpPr>
          <p:nvPr/>
        </p:nvSpPr>
        <p:spPr>
          <a:xfrm>
            <a:off x="2357460" y="481749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円/楕円 11"/>
          <p:cNvSpPr>
            <a:spLocks noChangeAspect="1"/>
          </p:cNvSpPr>
          <p:nvPr/>
        </p:nvSpPr>
        <p:spPr>
          <a:xfrm>
            <a:off x="2259854" y="45450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12"/>
          <p:cNvSpPr>
            <a:spLocks noChangeAspect="1"/>
          </p:cNvSpPr>
          <p:nvPr/>
        </p:nvSpPr>
        <p:spPr>
          <a:xfrm>
            <a:off x="2424954" y="469747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3"/>
          <p:cNvSpPr>
            <a:spLocks noChangeAspect="1"/>
          </p:cNvSpPr>
          <p:nvPr/>
        </p:nvSpPr>
        <p:spPr>
          <a:xfrm>
            <a:off x="2471803" y="48187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4"/>
          <p:cNvSpPr>
            <a:spLocks noChangeAspect="1"/>
          </p:cNvSpPr>
          <p:nvPr/>
        </p:nvSpPr>
        <p:spPr>
          <a:xfrm>
            <a:off x="2486973" y="46591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5"/>
          <p:cNvSpPr>
            <a:spLocks noChangeAspect="1"/>
          </p:cNvSpPr>
          <p:nvPr/>
        </p:nvSpPr>
        <p:spPr>
          <a:xfrm>
            <a:off x="2312030" y="46960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6"/>
          <p:cNvSpPr>
            <a:spLocks noChangeAspect="1"/>
          </p:cNvSpPr>
          <p:nvPr/>
        </p:nvSpPr>
        <p:spPr>
          <a:xfrm>
            <a:off x="2331080" y="49232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7"/>
          <p:cNvSpPr>
            <a:spLocks noChangeAspect="1"/>
          </p:cNvSpPr>
          <p:nvPr/>
        </p:nvSpPr>
        <p:spPr>
          <a:xfrm>
            <a:off x="2124933" y="44178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8"/>
          <p:cNvSpPr>
            <a:spLocks noChangeAspect="1"/>
          </p:cNvSpPr>
          <p:nvPr/>
        </p:nvSpPr>
        <p:spPr>
          <a:xfrm>
            <a:off x="2390862" y="47163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9"/>
          <p:cNvSpPr>
            <a:spLocks noChangeAspect="1"/>
          </p:cNvSpPr>
          <p:nvPr/>
        </p:nvSpPr>
        <p:spPr>
          <a:xfrm>
            <a:off x="2269455" y="437444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20"/>
          <p:cNvSpPr>
            <a:spLocks noChangeAspect="1"/>
          </p:cNvSpPr>
          <p:nvPr/>
        </p:nvSpPr>
        <p:spPr>
          <a:xfrm>
            <a:off x="2346963" y="44569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21"/>
          <p:cNvSpPr>
            <a:spLocks noChangeAspect="1"/>
          </p:cNvSpPr>
          <p:nvPr/>
        </p:nvSpPr>
        <p:spPr>
          <a:xfrm>
            <a:off x="2415212" y="45502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22"/>
          <p:cNvSpPr>
            <a:spLocks noChangeAspect="1"/>
          </p:cNvSpPr>
          <p:nvPr/>
        </p:nvSpPr>
        <p:spPr>
          <a:xfrm>
            <a:off x="2496188" y="47497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3"/>
          <p:cNvSpPr>
            <a:spLocks noChangeAspect="1"/>
          </p:cNvSpPr>
          <p:nvPr/>
        </p:nvSpPr>
        <p:spPr>
          <a:xfrm>
            <a:off x="2071809" y="4565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4"/>
          <p:cNvSpPr>
            <a:spLocks noChangeAspect="1"/>
          </p:cNvSpPr>
          <p:nvPr/>
        </p:nvSpPr>
        <p:spPr>
          <a:xfrm>
            <a:off x="2096704" y="479970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5"/>
          <p:cNvSpPr>
            <a:spLocks noChangeAspect="1"/>
          </p:cNvSpPr>
          <p:nvPr/>
        </p:nvSpPr>
        <p:spPr>
          <a:xfrm>
            <a:off x="2298661" y="50728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6"/>
          <p:cNvSpPr>
            <a:spLocks noChangeAspect="1"/>
          </p:cNvSpPr>
          <p:nvPr/>
        </p:nvSpPr>
        <p:spPr>
          <a:xfrm>
            <a:off x="2229805" y="44464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7"/>
          <p:cNvSpPr>
            <a:spLocks noChangeAspect="1"/>
          </p:cNvSpPr>
          <p:nvPr/>
        </p:nvSpPr>
        <p:spPr>
          <a:xfrm>
            <a:off x="2105738" y="48996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8"/>
          <p:cNvSpPr>
            <a:spLocks noChangeAspect="1"/>
          </p:cNvSpPr>
          <p:nvPr/>
        </p:nvSpPr>
        <p:spPr>
          <a:xfrm>
            <a:off x="2242505" y="47696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9"/>
          <p:cNvSpPr>
            <a:spLocks noChangeAspect="1"/>
          </p:cNvSpPr>
          <p:nvPr/>
        </p:nvSpPr>
        <p:spPr>
          <a:xfrm>
            <a:off x="2164296" y="48265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30"/>
          <p:cNvSpPr>
            <a:spLocks noChangeAspect="1"/>
          </p:cNvSpPr>
          <p:nvPr/>
        </p:nvSpPr>
        <p:spPr>
          <a:xfrm>
            <a:off x="2168158" y="453925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31"/>
          <p:cNvSpPr>
            <a:spLocks noChangeAspect="1"/>
          </p:cNvSpPr>
          <p:nvPr/>
        </p:nvSpPr>
        <p:spPr>
          <a:xfrm>
            <a:off x="2156004" y="43492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32"/>
          <p:cNvSpPr>
            <a:spLocks noChangeAspect="1"/>
          </p:cNvSpPr>
          <p:nvPr/>
        </p:nvSpPr>
        <p:spPr>
          <a:xfrm>
            <a:off x="2058035" y="47720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3"/>
          <p:cNvSpPr>
            <a:spLocks noChangeAspect="1"/>
          </p:cNvSpPr>
          <p:nvPr/>
        </p:nvSpPr>
        <p:spPr>
          <a:xfrm>
            <a:off x="2496683" y="45804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4"/>
          <p:cNvSpPr>
            <a:spLocks noChangeAspect="1"/>
          </p:cNvSpPr>
          <p:nvPr/>
        </p:nvSpPr>
        <p:spPr>
          <a:xfrm>
            <a:off x="2189270" y="50294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5"/>
          <p:cNvSpPr>
            <a:spLocks noChangeAspect="1"/>
          </p:cNvSpPr>
          <p:nvPr/>
        </p:nvSpPr>
        <p:spPr>
          <a:xfrm>
            <a:off x="2094323" y="44637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6"/>
          <p:cNvSpPr>
            <a:spLocks noChangeAspect="1"/>
          </p:cNvSpPr>
          <p:nvPr/>
        </p:nvSpPr>
        <p:spPr>
          <a:xfrm>
            <a:off x="2237442" y="42719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7"/>
          <p:cNvSpPr>
            <a:spLocks noChangeAspect="1"/>
          </p:cNvSpPr>
          <p:nvPr/>
        </p:nvSpPr>
        <p:spPr>
          <a:xfrm>
            <a:off x="2293344" y="4955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8"/>
          <p:cNvSpPr>
            <a:spLocks noChangeAspect="1"/>
          </p:cNvSpPr>
          <p:nvPr/>
        </p:nvSpPr>
        <p:spPr>
          <a:xfrm>
            <a:off x="2403080" y="50064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9"/>
          <p:cNvSpPr>
            <a:spLocks noChangeAspect="1"/>
          </p:cNvSpPr>
          <p:nvPr/>
        </p:nvSpPr>
        <p:spPr>
          <a:xfrm>
            <a:off x="2316743" y="434377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40"/>
          <p:cNvSpPr>
            <a:spLocks noChangeAspect="1"/>
          </p:cNvSpPr>
          <p:nvPr/>
        </p:nvSpPr>
        <p:spPr>
          <a:xfrm>
            <a:off x="2426704" y="43582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41"/>
          <p:cNvSpPr>
            <a:spLocks noChangeAspect="1"/>
          </p:cNvSpPr>
          <p:nvPr/>
        </p:nvSpPr>
        <p:spPr>
          <a:xfrm>
            <a:off x="2441775" y="4921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42"/>
          <p:cNvSpPr>
            <a:spLocks noChangeAspect="1"/>
          </p:cNvSpPr>
          <p:nvPr/>
        </p:nvSpPr>
        <p:spPr>
          <a:xfrm>
            <a:off x="2059877" y="468405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3"/>
          <p:cNvSpPr>
            <a:spLocks noChangeAspect="1"/>
          </p:cNvSpPr>
          <p:nvPr/>
        </p:nvSpPr>
        <p:spPr>
          <a:xfrm>
            <a:off x="2479081" y="446520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4"/>
          <p:cNvSpPr>
            <a:spLocks noChangeAspect="1"/>
          </p:cNvSpPr>
          <p:nvPr/>
        </p:nvSpPr>
        <p:spPr>
          <a:xfrm>
            <a:off x="2140282" y="49538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5"/>
          <p:cNvSpPr>
            <a:spLocks noChangeAspect="1"/>
          </p:cNvSpPr>
          <p:nvPr/>
        </p:nvSpPr>
        <p:spPr>
          <a:xfrm>
            <a:off x="2325329" y="457187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8"/>
          <p:cNvSpPr>
            <a:spLocks noChangeAspect="1"/>
          </p:cNvSpPr>
          <p:nvPr/>
        </p:nvSpPr>
        <p:spPr>
          <a:xfrm>
            <a:off x="2134171" y="47477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9"/>
          <p:cNvSpPr>
            <a:spLocks noChangeAspect="1"/>
          </p:cNvSpPr>
          <p:nvPr/>
        </p:nvSpPr>
        <p:spPr>
          <a:xfrm>
            <a:off x="2246954" y="486927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50"/>
          <p:cNvSpPr>
            <a:spLocks noChangeAspect="1"/>
          </p:cNvSpPr>
          <p:nvPr/>
        </p:nvSpPr>
        <p:spPr>
          <a:xfrm>
            <a:off x="2135276" y="46572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7" name="円/楕円 51"/>
          <p:cNvSpPr>
            <a:spLocks noChangeAspect="1"/>
          </p:cNvSpPr>
          <p:nvPr/>
        </p:nvSpPr>
        <p:spPr>
          <a:xfrm>
            <a:off x="2256574" y="497914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8" name="円/楕円 52"/>
          <p:cNvSpPr>
            <a:spLocks noChangeAspect="1"/>
          </p:cNvSpPr>
          <p:nvPr/>
        </p:nvSpPr>
        <p:spPr>
          <a:xfrm>
            <a:off x="2394610" y="46203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53"/>
          <p:cNvSpPr>
            <a:spLocks noChangeAspect="1"/>
          </p:cNvSpPr>
          <p:nvPr/>
        </p:nvSpPr>
        <p:spPr>
          <a:xfrm>
            <a:off x="2248453" y="46095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54"/>
          <p:cNvSpPr>
            <a:spLocks noChangeAspect="1"/>
          </p:cNvSpPr>
          <p:nvPr/>
        </p:nvSpPr>
        <p:spPr>
          <a:xfrm>
            <a:off x="2431421" y="45977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5"/>
          <p:cNvSpPr>
            <a:spLocks noChangeAspect="1"/>
          </p:cNvSpPr>
          <p:nvPr/>
        </p:nvSpPr>
        <p:spPr>
          <a:xfrm>
            <a:off x="2234034" y="43737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6"/>
          <p:cNvSpPr>
            <a:spLocks noChangeAspect="1"/>
          </p:cNvSpPr>
          <p:nvPr/>
        </p:nvSpPr>
        <p:spPr>
          <a:xfrm>
            <a:off x="2346833" y="42823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7"/>
          <p:cNvSpPr>
            <a:spLocks noChangeAspect="1"/>
          </p:cNvSpPr>
          <p:nvPr/>
        </p:nvSpPr>
        <p:spPr>
          <a:xfrm>
            <a:off x="2269470" y="45189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8"/>
          <p:cNvSpPr>
            <a:spLocks noChangeAspect="1"/>
          </p:cNvSpPr>
          <p:nvPr/>
        </p:nvSpPr>
        <p:spPr>
          <a:xfrm>
            <a:off x="545789" y="4087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9"/>
          <p:cNvSpPr>
            <a:spLocks noChangeAspect="1"/>
          </p:cNvSpPr>
          <p:nvPr/>
        </p:nvSpPr>
        <p:spPr>
          <a:xfrm>
            <a:off x="634689" y="42318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60"/>
          <p:cNvSpPr>
            <a:spLocks noChangeAspect="1"/>
          </p:cNvSpPr>
          <p:nvPr/>
        </p:nvSpPr>
        <p:spPr>
          <a:xfrm>
            <a:off x="787395" y="436026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61"/>
          <p:cNvSpPr>
            <a:spLocks noChangeAspect="1"/>
          </p:cNvSpPr>
          <p:nvPr/>
        </p:nvSpPr>
        <p:spPr>
          <a:xfrm>
            <a:off x="689789" y="40878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62"/>
          <p:cNvSpPr>
            <a:spLocks noChangeAspect="1"/>
          </p:cNvSpPr>
          <p:nvPr/>
        </p:nvSpPr>
        <p:spPr>
          <a:xfrm>
            <a:off x="854889" y="424023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63"/>
          <p:cNvSpPr>
            <a:spLocks noChangeAspect="1"/>
          </p:cNvSpPr>
          <p:nvPr/>
        </p:nvSpPr>
        <p:spPr>
          <a:xfrm>
            <a:off x="901738" y="43615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64"/>
          <p:cNvSpPr>
            <a:spLocks noChangeAspect="1"/>
          </p:cNvSpPr>
          <p:nvPr/>
        </p:nvSpPr>
        <p:spPr>
          <a:xfrm>
            <a:off x="916908" y="42019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5"/>
          <p:cNvSpPr>
            <a:spLocks noChangeAspect="1"/>
          </p:cNvSpPr>
          <p:nvPr/>
        </p:nvSpPr>
        <p:spPr>
          <a:xfrm>
            <a:off x="741965" y="42387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6"/>
          <p:cNvSpPr>
            <a:spLocks noChangeAspect="1"/>
          </p:cNvSpPr>
          <p:nvPr/>
        </p:nvSpPr>
        <p:spPr>
          <a:xfrm>
            <a:off x="761015" y="446601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7"/>
          <p:cNvSpPr>
            <a:spLocks noChangeAspect="1"/>
          </p:cNvSpPr>
          <p:nvPr/>
        </p:nvSpPr>
        <p:spPr>
          <a:xfrm>
            <a:off x="554868" y="39606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8"/>
          <p:cNvSpPr>
            <a:spLocks noChangeAspect="1"/>
          </p:cNvSpPr>
          <p:nvPr/>
        </p:nvSpPr>
        <p:spPr>
          <a:xfrm>
            <a:off x="820797" y="42590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9"/>
          <p:cNvSpPr>
            <a:spLocks noChangeAspect="1"/>
          </p:cNvSpPr>
          <p:nvPr/>
        </p:nvSpPr>
        <p:spPr>
          <a:xfrm>
            <a:off x="699390" y="3917215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70"/>
          <p:cNvSpPr>
            <a:spLocks noChangeAspect="1"/>
          </p:cNvSpPr>
          <p:nvPr/>
        </p:nvSpPr>
        <p:spPr>
          <a:xfrm>
            <a:off x="776898" y="39996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71"/>
          <p:cNvSpPr>
            <a:spLocks noChangeAspect="1"/>
          </p:cNvSpPr>
          <p:nvPr/>
        </p:nvSpPr>
        <p:spPr>
          <a:xfrm>
            <a:off x="845147" y="409302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72"/>
          <p:cNvSpPr>
            <a:spLocks noChangeAspect="1"/>
          </p:cNvSpPr>
          <p:nvPr/>
        </p:nvSpPr>
        <p:spPr>
          <a:xfrm>
            <a:off x="926123" y="4292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73"/>
          <p:cNvSpPr>
            <a:spLocks noChangeAspect="1"/>
          </p:cNvSpPr>
          <p:nvPr/>
        </p:nvSpPr>
        <p:spPr>
          <a:xfrm>
            <a:off x="501744" y="41079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74"/>
          <p:cNvSpPr>
            <a:spLocks noChangeAspect="1"/>
          </p:cNvSpPr>
          <p:nvPr/>
        </p:nvSpPr>
        <p:spPr>
          <a:xfrm>
            <a:off x="526639" y="4342472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5"/>
          <p:cNvSpPr>
            <a:spLocks noChangeAspect="1"/>
          </p:cNvSpPr>
          <p:nvPr/>
        </p:nvSpPr>
        <p:spPr>
          <a:xfrm>
            <a:off x="728596" y="461560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6"/>
          <p:cNvSpPr>
            <a:spLocks noChangeAspect="1"/>
          </p:cNvSpPr>
          <p:nvPr/>
        </p:nvSpPr>
        <p:spPr>
          <a:xfrm>
            <a:off x="659740" y="39892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7"/>
          <p:cNvSpPr>
            <a:spLocks noChangeAspect="1"/>
          </p:cNvSpPr>
          <p:nvPr/>
        </p:nvSpPr>
        <p:spPr>
          <a:xfrm>
            <a:off x="535673" y="444237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8"/>
          <p:cNvSpPr>
            <a:spLocks noChangeAspect="1"/>
          </p:cNvSpPr>
          <p:nvPr/>
        </p:nvSpPr>
        <p:spPr>
          <a:xfrm>
            <a:off x="672440" y="43124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9"/>
          <p:cNvSpPr>
            <a:spLocks noChangeAspect="1"/>
          </p:cNvSpPr>
          <p:nvPr/>
        </p:nvSpPr>
        <p:spPr>
          <a:xfrm>
            <a:off x="594231" y="436932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80"/>
          <p:cNvSpPr>
            <a:spLocks noChangeAspect="1"/>
          </p:cNvSpPr>
          <p:nvPr/>
        </p:nvSpPr>
        <p:spPr>
          <a:xfrm>
            <a:off x="598093" y="40820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81"/>
          <p:cNvSpPr>
            <a:spLocks noChangeAspect="1"/>
          </p:cNvSpPr>
          <p:nvPr/>
        </p:nvSpPr>
        <p:spPr>
          <a:xfrm>
            <a:off x="585939" y="389201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82"/>
          <p:cNvSpPr>
            <a:spLocks noChangeAspect="1"/>
          </p:cNvSpPr>
          <p:nvPr/>
        </p:nvSpPr>
        <p:spPr>
          <a:xfrm>
            <a:off x="487970" y="43148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83"/>
          <p:cNvSpPr>
            <a:spLocks noChangeAspect="1"/>
          </p:cNvSpPr>
          <p:nvPr/>
        </p:nvSpPr>
        <p:spPr>
          <a:xfrm>
            <a:off x="926618" y="4123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84"/>
          <p:cNvSpPr>
            <a:spLocks noChangeAspect="1"/>
          </p:cNvSpPr>
          <p:nvPr/>
        </p:nvSpPr>
        <p:spPr>
          <a:xfrm>
            <a:off x="619205" y="45722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5"/>
          <p:cNvSpPr>
            <a:spLocks noChangeAspect="1"/>
          </p:cNvSpPr>
          <p:nvPr/>
        </p:nvSpPr>
        <p:spPr>
          <a:xfrm>
            <a:off x="524258" y="40064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6"/>
          <p:cNvSpPr>
            <a:spLocks noChangeAspect="1"/>
          </p:cNvSpPr>
          <p:nvPr/>
        </p:nvSpPr>
        <p:spPr>
          <a:xfrm>
            <a:off x="667377" y="38146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7"/>
          <p:cNvSpPr>
            <a:spLocks noChangeAspect="1"/>
          </p:cNvSpPr>
          <p:nvPr/>
        </p:nvSpPr>
        <p:spPr>
          <a:xfrm>
            <a:off x="723279" y="449876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8"/>
          <p:cNvSpPr>
            <a:spLocks noChangeAspect="1"/>
          </p:cNvSpPr>
          <p:nvPr/>
        </p:nvSpPr>
        <p:spPr>
          <a:xfrm>
            <a:off x="833015" y="454918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9"/>
          <p:cNvSpPr>
            <a:spLocks noChangeAspect="1"/>
          </p:cNvSpPr>
          <p:nvPr/>
        </p:nvSpPr>
        <p:spPr>
          <a:xfrm>
            <a:off x="746678" y="38865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90"/>
          <p:cNvSpPr>
            <a:spLocks noChangeAspect="1"/>
          </p:cNvSpPr>
          <p:nvPr/>
        </p:nvSpPr>
        <p:spPr>
          <a:xfrm>
            <a:off x="856639" y="39010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91"/>
          <p:cNvSpPr>
            <a:spLocks noChangeAspect="1"/>
          </p:cNvSpPr>
          <p:nvPr/>
        </p:nvSpPr>
        <p:spPr>
          <a:xfrm>
            <a:off x="871710" y="44644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92"/>
          <p:cNvSpPr>
            <a:spLocks noChangeAspect="1"/>
          </p:cNvSpPr>
          <p:nvPr/>
        </p:nvSpPr>
        <p:spPr>
          <a:xfrm>
            <a:off x="489812" y="422682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93"/>
          <p:cNvSpPr>
            <a:spLocks noChangeAspect="1"/>
          </p:cNvSpPr>
          <p:nvPr/>
        </p:nvSpPr>
        <p:spPr>
          <a:xfrm>
            <a:off x="909016" y="400797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94"/>
          <p:cNvSpPr>
            <a:spLocks noChangeAspect="1"/>
          </p:cNvSpPr>
          <p:nvPr/>
        </p:nvSpPr>
        <p:spPr>
          <a:xfrm>
            <a:off x="570217" y="44965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5"/>
          <p:cNvSpPr>
            <a:spLocks noChangeAspect="1"/>
          </p:cNvSpPr>
          <p:nvPr/>
        </p:nvSpPr>
        <p:spPr>
          <a:xfrm>
            <a:off x="755264" y="411464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6"/>
          <p:cNvSpPr>
            <a:spLocks noChangeAspect="1"/>
          </p:cNvSpPr>
          <p:nvPr/>
        </p:nvSpPr>
        <p:spPr>
          <a:xfrm>
            <a:off x="564106" y="42905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7"/>
          <p:cNvSpPr>
            <a:spLocks noChangeAspect="1"/>
          </p:cNvSpPr>
          <p:nvPr/>
        </p:nvSpPr>
        <p:spPr>
          <a:xfrm>
            <a:off x="676889" y="441204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8"/>
          <p:cNvSpPr>
            <a:spLocks noChangeAspect="1"/>
          </p:cNvSpPr>
          <p:nvPr/>
        </p:nvSpPr>
        <p:spPr>
          <a:xfrm>
            <a:off x="565211" y="42000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9"/>
          <p:cNvSpPr>
            <a:spLocks noChangeAspect="1"/>
          </p:cNvSpPr>
          <p:nvPr/>
        </p:nvSpPr>
        <p:spPr>
          <a:xfrm>
            <a:off x="686509" y="452190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100"/>
          <p:cNvSpPr>
            <a:spLocks noChangeAspect="1"/>
          </p:cNvSpPr>
          <p:nvPr/>
        </p:nvSpPr>
        <p:spPr>
          <a:xfrm>
            <a:off x="824545" y="41631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101"/>
          <p:cNvSpPr>
            <a:spLocks noChangeAspect="1"/>
          </p:cNvSpPr>
          <p:nvPr/>
        </p:nvSpPr>
        <p:spPr>
          <a:xfrm>
            <a:off x="678388" y="415235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102"/>
          <p:cNvSpPr>
            <a:spLocks noChangeAspect="1"/>
          </p:cNvSpPr>
          <p:nvPr/>
        </p:nvSpPr>
        <p:spPr>
          <a:xfrm>
            <a:off x="861356" y="41405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103"/>
          <p:cNvSpPr>
            <a:spLocks noChangeAspect="1"/>
          </p:cNvSpPr>
          <p:nvPr/>
        </p:nvSpPr>
        <p:spPr>
          <a:xfrm>
            <a:off x="663969" y="391648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104"/>
          <p:cNvSpPr>
            <a:spLocks noChangeAspect="1"/>
          </p:cNvSpPr>
          <p:nvPr/>
        </p:nvSpPr>
        <p:spPr>
          <a:xfrm>
            <a:off x="776768" y="38251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5"/>
          <p:cNvSpPr>
            <a:spLocks noChangeAspect="1"/>
          </p:cNvSpPr>
          <p:nvPr/>
        </p:nvSpPr>
        <p:spPr>
          <a:xfrm>
            <a:off x="699405" y="40617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角丸四角形 101"/>
          <p:cNvSpPr/>
          <p:nvPr/>
        </p:nvSpPr>
        <p:spPr>
          <a:xfrm>
            <a:off x="4579749" y="3378527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円/楕円 111"/>
          <p:cNvSpPr>
            <a:spLocks noChangeAspect="1"/>
          </p:cNvSpPr>
          <p:nvPr/>
        </p:nvSpPr>
        <p:spPr>
          <a:xfrm>
            <a:off x="4890578" y="49786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17"/>
          <p:cNvSpPr>
            <a:spLocks noChangeAspect="1"/>
          </p:cNvSpPr>
          <p:nvPr/>
        </p:nvSpPr>
        <p:spPr>
          <a:xfrm>
            <a:off x="4825379" y="524005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25"/>
          <p:cNvSpPr>
            <a:spLocks noChangeAspect="1"/>
          </p:cNvSpPr>
          <p:nvPr/>
        </p:nvSpPr>
        <p:spPr>
          <a:xfrm>
            <a:off x="4246113" y="4934709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26"/>
          <p:cNvSpPr>
            <a:spLocks noChangeAspect="1"/>
          </p:cNvSpPr>
          <p:nvPr/>
        </p:nvSpPr>
        <p:spPr>
          <a:xfrm>
            <a:off x="4745254" y="560976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7" name="円/楕円 128"/>
          <p:cNvSpPr>
            <a:spLocks noChangeAspect="1"/>
          </p:cNvSpPr>
          <p:nvPr/>
        </p:nvSpPr>
        <p:spPr>
          <a:xfrm>
            <a:off x="4268441" y="518161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8" name="円/楕円 129"/>
          <p:cNvSpPr>
            <a:spLocks noChangeAspect="1"/>
          </p:cNvSpPr>
          <p:nvPr/>
        </p:nvSpPr>
        <p:spPr>
          <a:xfrm>
            <a:off x="4606465" y="48604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9" name="円/楕円 130"/>
          <p:cNvSpPr>
            <a:spLocks noChangeAspect="1"/>
          </p:cNvSpPr>
          <p:nvPr/>
        </p:nvSpPr>
        <p:spPr>
          <a:xfrm>
            <a:off x="4413168" y="500108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33"/>
          <p:cNvSpPr>
            <a:spLocks noChangeAspect="1"/>
          </p:cNvSpPr>
          <p:nvPr/>
        </p:nvSpPr>
        <p:spPr>
          <a:xfrm>
            <a:off x="5595437" y="440863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35"/>
          <p:cNvSpPr>
            <a:spLocks noChangeAspect="1"/>
          </p:cNvSpPr>
          <p:nvPr/>
        </p:nvSpPr>
        <p:spPr>
          <a:xfrm>
            <a:off x="4474893" y="55025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38"/>
          <p:cNvSpPr>
            <a:spLocks noChangeAspect="1"/>
          </p:cNvSpPr>
          <p:nvPr/>
        </p:nvSpPr>
        <p:spPr>
          <a:xfrm>
            <a:off x="4732113" y="532098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39"/>
          <p:cNvSpPr>
            <a:spLocks noChangeAspect="1"/>
          </p:cNvSpPr>
          <p:nvPr/>
        </p:nvSpPr>
        <p:spPr>
          <a:xfrm>
            <a:off x="5003328" y="544561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45"/>
          <p:cNvSpPr>
            <a:spLocks noChangeAspect="1"/>
          </p:cNvSpPr>
          <p:nvPr/>
        </p:nvSpPr>
        <p:spPr>
          <a:xfrm>
            <a:off x="4353818" y="53156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48"/>
          <p:cNvSpPr>
            <a:spLocks noChangeAspect="1"/>
          </p:cNvSpPr>
          <p:nvPr/>
        </p:nvSpPr>
        <p:spPr>
          <a:xfrm>
            <a:off x="4617459" y="51066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50"/>
          <p:cNvSpPr>
            <a:spLocks noChangeAspect="1"/>
          </p:cNvSpPr>
          <p:nvPr/>
        </p:nvSpPr>
        <p:spPr>
          <a:xfrm>
            <a:off x="4641236" y="53781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57"/>
          <p:cNvSpPr>
            <a:spLocks noChangeAspect="1"/>
          </p:cNvSpPr>
          <p:nvPr/>
        </p:nvSpPr>
        <p:spPr>
          <a:xfrm>
            <a:off x="6841409" y="356085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60"/>
          <p:cNvSpPr>
            <a:spLocks noChangeAspect="1"/>
          </p:cNvSpPr>
          <p:nvPr/>
        </p:nvSpPr>
        <p:spPr>
          <a:xfrm>
            <a:off x="7197308" y="356085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68"/>
          <p:cNvSpPr>
            <a:spLocks noChangeAspect="1"/>
          </p:cNvSpPr>
          <p:nvPr/>
        </p:nvSpPr>
        <p:spPr>
          <a:xfrm>
            <a:off x="7221037" y="3139162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69"/>
          <p:cNvSpPr>
            <a:spLocks noChangeAspect="1"/>
          </p:cNvSpPr>
          <p:nvPr/>
        </p:nvSpPr>
        <p:spPr>
          <a:xfrm>
            <a:off x="7412599" y="33429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70"/>
          <p:cNvSpPr>
            <a:spLocks noChangeAspect="1"/>
          </p:cNvSpPr>
          <p:nvPr/>
        </p:nvSpPr>
        <p:spPr>
          <a:xfrm>
            <a:off x="7581279" y="357368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75"/>
          <p:cNvSpPr>
            <a:spLocks noChangeAspect="1"/>
          </p:cNvSpPr>
          <p:nvPr/>
        </p:nvSpPr>
        <p:spPr>
          <a:xfrm>
            <a:off x="7123042" y="331718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80"/>
          <p:cNvSpPr>
            <a:spLocks noChangeAspect="1"/>
          </p:cNvSpPr>
          <p:nvPr/>
        </p:nvSpPr>
        <p:spPr>
          <a:xfrm>
            <a:off x="6940641" y="30768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82"/>
          <p:cNvSpPr>
            <a:spLocks noChangeAspect="1"/>
          </p:cNvSpPr>
          <p:nvPr/>
        </p:nvSpPr>
        <p:spPr>
          <a:xfrm>
            <a:off x="6796967" y="431223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85"/>
          <p:cNvSpPr>
            <a:spLocks noChangeAspect="1"/>
          </p:cNvSpPr>
          <p:nvPr/>
        </p:nvSpPr>
        <p:spPr>
          <a:xfrm>
            <a:off x="7141916" y="2885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88"/>
          <p:cNvSpPr>
            <a:spLocks noChangeAspect="1"/>
          </p:cNvSpPr>
          <p:nvPr/>
        </p:nvSpPr>
        <p:spPr>
          <a:xfrm>
            <a:off x="7337911" y="306335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89"/>
          <p:cNvSpPr>
            <a:spLocks noChangeAspect="1"/>
          </p:cNvSpPr>
          <p:nvPr/>
        </p:nvSpPr>
        <p:spPr>
          <a:xfrm>
            <a:off x="7609681" y="309911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92"/>
          <p:cNvSpPr>
            <a:spLocks noChangeAspect="1"/>
          </p:cNvSpPr>
          <p:nvPr/>
        </p:nvSpPr>
        <p:spPr>
          <a:xfrm>
            <a:off x="7739133" y="33634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94"/>
          <p:cNvSpPr>
            <a:spLocks noChangeAspect="1"/>
          </p:cNvSpPr>
          <p:nvPr/>
        </p:nvSpPr>
        <p:spPr>
          <a:xfrm>
            <a:off x="7359131" y="362710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202"/>
          <p:cNvSpPr>
            <a:spLocks noChangeAspect="1"/>
          </p:cNvSpPr>
          <p:nvPr/>
        </p:nvSpPr>
        <p:spPr>
          <a:xfrm>
            <a:off x="7133494" y="313735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203"/>
          <p:cNvSpPr>
            <a:spLocks noChangeAspect="1"/>
          </p:cNvSpPr>
          <p:nvPr/>
        </p:nvSpPr>
        <p:spPr>
          <a:xfrm>
            <a:off x="7412278" y="291160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204"/>
          <p:cNvSpPr>
            <a:spLocks noChangeAspect="1"/>
          </p:cNvSpPr>
          <p:nvPr/>
        </p:nvSpPr>
        <p:spPr>
          <a:xfrm>
            <a:off x="7221074" y="34963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211"/>
          <p:cNvSpPr>
            <a:spLocks noChangeAspect="1"/>
          </p:cNvSpPr>
          <p:nvPr/>
        </p:nvSpPr>
        <p:spPr>
          <a:xfrm>
            <a:off x="5213869" y="435594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212"/>
          <p:cNvSpPr>
            <a:spLocks noChangeAspect="1"/>
          </p:cNvSpPr>
          <p:nvPr/>
        </p:nvSpPr>
        <p:spPr>
          <a:xfrm>
            <a:off x="5892843" y="39853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213"/>
          <p:cNvSpPr>
            <a:spLocks noChangeAspect="1"/>
          </p:cNvSpPr>
          <p:nvPr/>
        </p:nvSpPr>
        <p:spPr>
          <a:xfrm>
            <a:off x="5417513" y="465176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214"/>
          <p:cNvSpPr>
            <a:spLocks noChangeAspect="1"/>
          </p:cNvSpPr>
          <p:nvPr/>
        </p:nvSpPr>
        <p:spPr>
          <a:xfrm>
            <a:off x="6045243" y="41377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215"/>
          <p:cNvSpPr>
            <a:spLocks noChangeAspect="1"/>
          </p:cNvSpPr>
          <p:nvPr/>
        </p:nvSpPr>
        <p:spPr>
          <a:xfrm>
            <a:off x="4843578" y="395633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216"/>
          <p:cNvSpPr>
            <a:spLocks noChangeAspect="1"/>
          </p:cNvSpPr>
          <p:nvPr/>
        </p:nvSpPr>
        <p:spPr>
          <a:xfrm>
            <a:off x="6772101" y="392517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217"/>
          <p:cNvSpPr>
            <a:spLocks noChangeAspect="1"/>
          </p:cNvSpPr>
          <p:nvPr/>
        </p:nvSpPr>
        <p:spPr>
          <a:xfrm>
            <a:off x="6091969" y="46067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218"/>
          <p:cNvSpPr>
            <a:spLocks noChangeAspect="1"/>
          </p:cNvSpPr>
          <p:nvPr/>
        </p:nvSpPr>
        <p:spPr>
          <a:xfrm>
            <a:off x="6350043" y="44425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219"/>
          <p:cNvSpPr>
            <a:spLocks noChangeAspect="1"/>
          </p:cNvSpPr>
          <p:nvPr/>
        </p:nvSpPr>
        <p:spPr>
          <a:xfrm>
            <a:off x="5670852" y="417653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220"/>
          <p:cNvSpPr>
            <a:spLocks noChangeAspect="1"/>
          </p:cNvSpPr>
          <p:nvPr/>
        </p:nvSpPr>
        <p:spPr>
          <a:xfrm>
            <a:off x="7300992" y="461334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221"/>
          <p:cNvSpPr>
            <a:spLocks noChangeAspect="1"/>
          </p:cNvSpPr>
          <p:nvPr/>
        </p:nvSpPr>
        <p:spPr>
          <a:xfrm>
            <a:off x="6485509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222"/>
          <p:cNvSpPr>
            <a:spLocks noChangeAspect="1"/>
          </p:cNvSpPr>
          <p:nvPr/>
        </p:nvSpPr>
        <p:spPr>
          <a:xfrm>
            <a:off x="5812321" y="504290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223"/>
          <p:cNvSpPr>
            <a:spLocks noChangeAspect="1"/>
          </p:cNvSpPr>
          <p:nvPr/>
        </p:nvSpPr>
        <p:spPr>
          <a:xfrm>
            <a:off x="6549169" y="506390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224"/>
          <p:cNvSpPr>
            <a:spLocks noChangeAspect="1"/>
          </p:cNvSpPr>
          <p:nvPr/>
        </p:nvSpPr>
        <p:spPr>
          <a:xfrm>
            <a:off x="6825517" y="4792679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225"/>
          <p:cNvSpPr>
            <a:spLocks noChangeAspect="1"/>
          </p:cNvSpPr>
          <p:nvPr/>
        </p:nvSpPr>
        <p:spPr>
          <a:xfrm>
            <a:off x="6369313" y="361222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226"/>
          <p:cNvSpPr>
            <a:spLocks noChangeAspect="1"/>
          </p:cNvSpPr>
          <p:nvPr/>
        </p:nvSpPr>
        <p:spPr>
          <a:xfrm>
            <a:off x="5634371" y="35820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227"/>
          <p:cNvSpPr>
            <a:spLocks noChangeAspect="1"/>
          </p:cNvSpPr>
          <p:nvPr/>
        </p:nvSpPr>
        <p:spPr>
          <a:xfrm>
            <a:off x="5400739" y="507283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228"/>
          <p:cNvSpPr>
            <a:spLocks noChangeAspect="1"/>
          </p:cNvSpPr>
          <p:nvPr/>
        </p:nvSpPr>
        <p:spPr>
          <a:xfrm>
            <a:off x="5210776" y="377859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229"/>
          <p:cNvSpPr>
            <a:spLocks noChangeAspect="1"/>
          </p:cNvSpPr>
          <p:nvPr/>
        </p:nvSpPr>
        <p:spPr>
          <a:xfrm>
            <a:off x="7123042" y="413902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230"/>
          <p:cNvSpPr>
            <a:spLocks noChangeAspect="1"/>
          </p:cNvSpPr>
          <p:nvPr/>
        </p:nvSpPr>
        <p:spPr>
          <a:xfrm>
            <a:off x="4890578" y="452378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231"/>
          <p:cNvSpPr>
            <a:spLocks noChangeAspect="1"/>
          </p:cNvSpPr>
          <p:nvPr/>
        </p:nvSpPr>
        <p:spPr>
          <a:xfrm>
            <a:off x="6154522" y="387224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232"/>
          <p:cNvSpPr>
            <a:spLocks noChangeAspect="1"/>
          </p:cNvSpPr>
          <p:nvPr/>
        </p:nvSpPr>
        <p:spPr>
          <a:xfrm>
            <a:off x="6434039" y="331296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233"/>
          <p:cNvSpPr>
            <a:spLocks noChangeAspect="1"/>
          </p:cNvSpPr>
          <p:nvPr/>
        </p:nvSpPr>
        <p:spPr>
          <a:xfrm>
            <a:off x="6171216" y="535842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234"/>
          <p:cNvSpPr>
            <a:spLocks noChangeAspect="1"/>
          </p:cNvSpPr>
          <p:nvPr/>
        </p:nvSpPr>
        <p:spPr>
          <a:xfrm>
            <a:off x="5196230" y="328606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58" name="直線コネクタ 157"/>
          <p:cNvCxnSpPr/>
          <p:nvPr/>
        </p:nvCxnSpPr>
        <p:spPr>
          <a:xfrm>
            <a:off x="6234621" y="2885772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>
            <a:off x="6521732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5956816" y="2876241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下矢印 161"/>
          <p:cNvSpPr/>
          <p:nvPr/>
        </p:nvSpPr>
        <p:spPr>
          <a:xfrm rot="20492577">
            <a:off x="6233671" y="5535369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下矢印 162"/>
          <p:cNvSpPr/>
          <p:nvPr/>
        </p:nvSpPr>
        <p:spPr>
          <a:xfrm rot="20573208" flipV="1">
            <a:off x="5568359" y="2577801"/>
            <a:ext cx="607738" cy="820223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下矢印 165"/>
          <p:cNvSpPr/>
          <p:nvPr/>
        </p:nvSpPr>
        <p:spPr>
          <a:xfrm rot="1121911">
            <a:off x="5558129" y="5544969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7" name="下矢印 166"/>
          <p:cNvSpPr/>
          <p:nvPr/>
        </p:nvSpPr>
        <p:spPr>
          <a:xfrm rot="801144" flipV="1">
            <a:off x="6270383" y="2538695"/>
            <a:ext cx="607738" cy="820223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9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28" y="1757375"/>
            <a:ext cx="1343965" cy="459632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2651245" y="1706189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76" name="角丸四角形 175"/>
          <p:cNvSpPr/>
          <p:nvPr/>
        </p:nvSpPr>
        <p:spPr>
          <a:xfrm>
            <a:off x="6909606" y="1915834"/>
            <a:ext cx="1502772" cy="1007658"/>
          </a:xfrm>
          <a:prstGeom prst="round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1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g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530" y="2055791"/>
            <a:ext cx="1149046" cy="771973"/>
          </a:xfrm>
          <a:prstGeom prst="rect">
            <a:avLst/>
          </a:prstGeom>
        </p:spPr>
      </p:pic>
      <p:sp>
        <p:nvSpPr>
          <p:cNvPr id="177" name="角丸四角形 176"/>
          <p:cNvSpPr/>
          <p:nvPr/>
        </p:nvSpPr>
        <p:spPr>
          <a:xfrm>
            <a:off x="6924346" y="5614852"/>
            <a:ext cx="1502772" cy="1007658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9" name="TexTeXPicture" descr="&lt;?xml version=&quot;1.0&quot; encoding=&quot;utf-16&quot;?&gt;&#10;&lt;TeXTeX&gt;&#10;  &lt;preamble&gt;\documentclass{jarticle}&#10;\usepackage{amsmath}&#10;\pagestyle{empty}&lt;/preamble&gt;&#10;  &lt;body&gt;\begin{align*} &#10;\frac{dv_1}{d\eta}&amp;lt;0&#10;\end{align*}&lt;/body&gt;&#10;  &lt;fcolor&gt;FFFFFFFF&lt;/fcolor&gt;&#10;  &lt;bcolor&gt;FFFFFFFF&lt;/bcolor&gt;&#10;  &lt;transparent&gt;True&lt;/transparent&gt;&#10;  &lt;resolution&gt;1800&lt;/resolution&gt;&#10;  &lt;imageh&gt;563&lt;/imageh&gt;&#10;  &lt;imagew&gt;838&lt;/imagew&gt;&#10;  &lt;scale&gt;50&lt;/scale&gt;&#10;  &lt;cursor&gt;3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270" y="5754809"/>
            <a:ext cx="1149046" cy="77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grpSp>
        <p:nvGrpSpPr>
          <p:cNvPr id="114" name="グループ化 113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" name="右矢印 6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06" name="直線コネクタ 105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下矢印 110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3" name="下矢印 112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22" name="グループ化 221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223" name="右矢印 222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24" name="右矢印 223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25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6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7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8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9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0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1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2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3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4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5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6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7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8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9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0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1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2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3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4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5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6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7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8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9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0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1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2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3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4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5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6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9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0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1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2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3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4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5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6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7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8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9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0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1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2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3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4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5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6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7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8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9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0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1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3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4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5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6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7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8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9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0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1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2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3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4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5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6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7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8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9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0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1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2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3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4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5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7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8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9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0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1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2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3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4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5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6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17" name="直線コネクタ 316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下矢印 317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19" name="下矢印 318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Directed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Flow: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1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4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5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6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7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8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9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0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1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2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3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4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5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6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7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8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9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0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1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2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3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4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5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6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7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8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9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0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1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2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3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4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5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6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7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8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9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0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1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2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3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4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5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6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7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8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9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0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1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2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3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4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5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6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7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8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9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0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1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2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3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4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5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6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7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8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9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0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1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2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3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4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5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6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7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8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9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0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1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2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3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4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5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6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7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8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9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0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1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2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3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4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15" name="直線コネクタ 414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右矢印 21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0" name="右矢印 21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112" name="直線矢印コネクタ 111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線矢印コネクタ 417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線矢印コネクタ 418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ln w="38100">
            <a:solidFill>
              <a:srgbClr val="FF66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4167316" y="5817207"/>
            <a:ext cx="48397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dv</a:t>
            </a:r>
            <a:r>
              <a:rPr kumimoji="1" lang="en-US" altLang="ja-JP" sz="24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1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/</a:t>
            </a: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dy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は、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2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度符号を変える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状態</a:t>
            </a: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方程式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の柔らかさと関係？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16" name="下矢印 415"/>
          <p:cNvSpPr/>
          <p:nvPr/>
        </p:nvSpPr>
        <p:spPr>
          <a:xfrm>
            <a:off x="3007477" y="6192960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17" name="下矢印 416"/>
          <p:cNvSpPr/>
          <p:nvPr/>
        </p:nvSpPr>
        <p:spPr>
          <a:xfrm rot="10800000">
            <a:off x="2290697" y="4791557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80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grpSp>
        <p:nvGrpSpPr>
          <p:cNvPr id="114" name="グループ化 113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" name="右矢印 6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" name="右矢印 7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9" name="角丸四角形 8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06" name="直線コネクタ 105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矢印コネクタ 106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矢印コネクタ 107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矢印コネクタ 108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矢印コネクタ 109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下矢印 110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3" name="下矢印 112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grpSp>
        <p:nvGrpSpPr>
          <p:cNvPr id="222" name="グループ化 221"/>
          <p:cNvGrpSpPr>
            <a:grpSpLocks noChangeAspect="1"/>
          </p:cNvGrpSpPr>
          <p:nvPr/>
        </p:nvGrpSpPr>
        <p:grpSpPr>
          <a:xfrm>
            <a:off x="433023" y="1253250"/>
            <a:ext cx="1566971" cy="1862892"/>
            <a:chOff x="2963461" y="1516916"/>
            <a:chExt cx="2909524" cy="3458984"/>
          </a:xfrm>
        </p:grpSpPr>
        <p:sp>
          <p:nvSpPr>
            <p:cNvPr id="223" name="右矢印 222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24" name="右矢印 223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25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6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7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8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9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0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1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2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3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4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5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6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7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8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9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0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1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2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3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4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5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6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7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8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9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0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1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2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3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4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5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6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7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8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9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0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1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2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3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4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5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6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7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8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9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0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1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2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3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4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5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6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7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8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9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0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1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2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3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4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5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6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7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8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9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0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1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2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3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4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5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6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7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8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9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0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1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2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3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4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5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7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8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9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0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1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2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3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4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5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6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317" name="直線コネクタ 316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8" name="下矢印 317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319" name="下矢印 318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Directed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Flow: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1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4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5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6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7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8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9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0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1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2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3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4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5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6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7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8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9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0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1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2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3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4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5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6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7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8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9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0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1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2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3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4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5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6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7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8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9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0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1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2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3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4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5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6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7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8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9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0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1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2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3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4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5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6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7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8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9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0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1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2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3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4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5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6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7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8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9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0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1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2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3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4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5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6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7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8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9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0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1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2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3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4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5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6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7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8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9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0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1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2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3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4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415" name="直線コネクタ 414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右矢印 21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20" name="右矢印 21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112" name="直線矢印コネクタ 111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直線矢印コネクタ 417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直線矢印コネクタ 418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ln w="38100">
            <a:solidFill>
              <a:srgbClr val="FF66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4186552" y="626107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/>
              <a:t>理論模型による再現は、発展途上</a:t>
            </a:r>
            <a:endParaRPr kumimoji="1" lang="ja-JP" altLang="en-US" sz="2400" dirty="0"/>
          </a:p>
        </p:txBody>
      </p:sp>
      <p:pic>
        <p:nvPicPr>
          <p:cNvPr id="320" name="図 3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459" y="3234055"/>
            <a:ext cx="3906659" cy="293623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49118" y="5279502"/>
            <a:ext cx="2011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Nara+, PLB(2017)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416" name="下矢印 415"/>
          <p:cNvSpPr/>
          <p:nvPr/>
        </p:nvSpPr>
        <p:spPr>
          <a:xfrm>
            <a:off x="3007477" y="6192960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17" name="下矢印 416"/>
          <p:cNvSpPr/>
          <p:nvPr/>
        </p:nvSpPr>
        <p:spPr>
          <a:xfrm rot="10800000">
            <a:off x="2290697" y="4791557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/>
          <p:cNvSpPr/>
          <p:nvPr/>
        </p:nvSpPr>
        <p:spPr>
          <a:xfrm>
            <a:off x="4146895" y="4031364"/>
            <a:ext cx="3632895" cy="241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流体＋ハドロンカスケード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55091" y="1116578"/>
            <a:ext cx="371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Akamatsu</a:t>
            </a:r>
            <a:r>
              <a:rPr kumimoji="1" lang="en-US" altLang="ja-JP" dirty="0" smtClean="0"/>
              <a:t>, …, 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Nara</a:t>
            </a:r>
            <a:r>
              <a:rPr kumimoji="1" lang="en-US" altLang="ja-JP" dirty="0" smtClean="0"/>
              <a:t>, …, PRC98 (2018)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14144" y="1885671"/>
            <a:ext cx="50465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流体＋ハドロン分子動力学</a:t>
            </a:r>
            <a:r>
              <a:rPr lang="en-US" altLang="ja-JP" sz="2800" b="1" dirty="0" smtClean="0"/>
              <a:t>(JAM)</a:t>
            </a:r>
          </a:p>
          <a:p>
            <a:r>
              <a:rPr lang="ja-JP" altLang="en-US" sz="2800" b="1" dirty="0" smtClean="0"/>
              <a:t>同時時間発展模型</a:t>
            </a:r>
            <a:endParaRPr lang="en-US" altLang="ja-JP" sz="2800" b="1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89622" y="2807117"/>
            <a:ext cx="4104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高密度ハドロン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ja-JP" altLang="en-US" sz="2400" dirty="0" smtClean="0">
                <a:sym typeface="Wingdings" panose="05000000000000000000" pitchFamily="2" charset="2"/>
              </a:rPr>
              <a:t>流体化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流体の希薄部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ja-JP" altLang="en-US" sz="2400" dirty="0">
                <a:sym typeface="Wingdings" panose="05000000000000000000" pitchFamily="2" charset="2"/>
              </a:rPr>
              <a:t> </a:t>
            </a:r>
            <a:r>
              <a:rPr lang="ja-JP" altLang="en-US" sz="2400" dirty="0" smtClean="0">
                <a:sym typeface="Wingdings" panose="05000000000000000000" pitchFamily="2" charset="2"/>
              </a:rPr>
              <a:t>ハドロン化</a:t>
            </a:r>
            <a:endParaRPr kumimoji="1" lang="ja-JP" altLang="en-US" sz="24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335" y="6389104"/>
            <a:ext cx="8427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/>
              <a:t>新しいアプローチでは、従来記述不能だった粒子収量比を</a:t>
            </a:r>
            <a:r>
              <a:rPr lang="ja-JP" altLang="en-US" sz="2400" b="1" dirty="0"/>
              <a:t>再現</a:t>
            </a:r>
            <a:endParaRPr kumimoji="1" lang="ja-JP" altLang="en-US" sz="2400" b="1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2"/>
          <a:srcRect t="44846"/>
          <a:stretch/>
        </p:blipFill>
        <p:spPr>
          <a:xfrm>
            <a:off x="4140201" y="4127081"/>
            <a:ext cx="3639590" cy="221645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/>
          <a:srcRect r="6193" b="54558"/>
          <a:stretch/>
        </p:blipFill>
        <p:spPr>
          <a:xfrm>
            <a:off x="738224" y="4031364"/>
            <a:ext cx="3414195" cy="1826137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4418744" y="4031364"/>
            <a:ext cx="358190" cy="2410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1064152" y="5615769"/>
            <a:ext cx="310125" cy="3902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 rot="20681582">
            <a:off x="5619894" y="5062256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</a:rPr>
              <a:t>hadron cascade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727607" y="4356565"/>
            <a:ext cx="13612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FF00"/>
                </a:solidFill>
              </a:rPr>
              <a:t>NEW</a:t>
            </a:r>
          </a:p>
          <a:p>
            <a:r>
              <a:rPr kumimoji="1" lang="en-US" altLang="ja-JP" sz="2000" b="1" dirty="0" smtClean="0"/>
              <a:t>Integrated</a:t>
            </a:r>
            <a:endParaRPr kumimoji="1" lang="ja-JP" altLang="en-US" b="1" dirty="0"/>
          </a:p>
        </p:txBody>
      </p:sp>
      <p:sp>
        <p:nvSpPr>
          <p:cNvPr id="40" name="左矢印 39"/>
          <p:cNvSpPr/>
          <p:nvPr/>
        </p:nvSpPr>
        <p:spPr>
          <a:xfrm>
            <a:off x="7359152" y="4448399"/>
            <a:ext cx="420638" cy="257602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2"/>
          <a:srcRect t="86856"/>
          <a:stretch/>
        </p:blipFill>
        <p:spPr>
          <a:xfrm>
            <a:off x="738224" y="5813113"/>
            <a:ext cx="3634222" cy="528222"/>
          </a:xfrm>
          <a:prstGeom prst="rect">
            <a:avLst/>
          </a:prstGeom>
        </p:spPr>
      </p:pic>
      <p:sp>
        <p:nvSpPr>
          <p:cNvPr id="43" name="フローチャート: 代替処理 42"/>
          <p:cNvSpPr/>
          <p:nvPr/>
        </p:nvSpPr>
        <p:spPr>
          <a:xfrm>
            <a:off x="5768826" y="1805630"/>
            <a:ext cx="3046366" cy="2236275"/>
          </a:xfrm>
          <a:prstGeom prst="flowChartAlternateProcess">
            <a:avLst/>
          </a:prstGeom>
          <a:solidFill>
            <a:srgbClr val="5B9BD5">
              <a:lumMod val="40000"/>
              <a:lumOff val="60000"/>
            </a:srgbClr>
          </a:solidFill>
          <a:ln w="635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楕円 43"/>
          <p:cNvSpPr>
            <a:spLocks noChangeAspect="1"/>
          </p:cNvSpPr>
          <p:nvPr/>
        </p:nvSpPr>
        <p:spPr>
          <a:xfrm>
            <a:off x="6174683" y="2146227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楕円 44"/>
          <p:cNvSpPr>
            <a:spLocks noChangeAspect="1"/>
          </p:cNvSpPr>
          <p:nvPr/>
        </p:nvSpPr>
        <p:spPr>
          <a:xfrm>
            <a:off x="5945333" y="2860309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/>
          <p:cNvSpPr>
            <a:spLocks noChangeAspect="1"/>
          </p:cNvSpPr>
          <p:nvPr/>
        </p:nvSpPr>
        <p:spPr>
          <a:xfrm>
            <a:off x="6435940" y="1968065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/>
          <p:cNvSpPr>
            <a:spLocks noChangeAspect="1"/>
          </p:cNvSpPr>
          <p:nvPr/>
        </p:nvSpPr>
        <p:spPr>
          <a:xfrm>
            <a:off x="7937032" y="204876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/>
          <p:cNvSpPr>
            <a:spLocks noChangeAspect="1"/>
          </p:cNvSpPr>
          <p:nvPr/>
        </p:nvSpPr>
        <p:spPr>
          <a:xfrm>
            <a:off x="8335483" y="299085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/>
          <p:cNvSpPr>
            <a:spLocks noChangeAspect="1"/>
          </p:cNvSpPr>
          <p:nvPr/>
        </p:nvSpPr>
        <p:spPr>
          <a:xfrm>
            <a:off x="8376883" y="198645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/>
          <p:cNvSpPr>
            <a:spLocks noChangeAspect="1"/>
          </p:cNvSpPr>
          <p:nvPr/>
        </p:nvSpPr>
        <p:spPr>
          <a:xfrm>
            <a:off x="6164135" y="2533654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/>
          <p:cNvSpPr>
            <a:spLocks noChangeAspect="1"/>
          </p:cNvSpPr>
          <p:nvPr/>
        </p:nvSpPr>
        <p:spPr>
          <a:xfrm>
            <a:off x="6424672" y="283571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/>
          <p:cNvSpPr>
            <a:spLocks noChangeAspect="1"/>
          </p:cNvSpPr>
          <p:nvPr/>
        </p:nvSpPr>
        <p:spPr>
          <a:xfrm>
            <a:off x="6921078" y="2053639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/>
          <p:cNvSpPr>
            <a:spLocks noChangeAspect="1"/>
          </p:cNvSpPr>
          <p:nvPr/>
        </p:nvSpPr>
        <p:spPr>
          <a:xfrm>
            <a:off x="7312569" y="3528283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/>
          <p:cNvSpPr>
            <a:spLocks noChangeAspect="1"/>
          </p:cNvSpPr>
          <p:nvPr/>
        </p:nvSpPr>
        <p:spPr>
          <a:xfrm>
            <a:off x="6398169" y="350395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/>
          <p:cNvSpPr>
            <a:spLocks noChangeAspect="1"/>
          </p:cNvSpPr>
          <p:nvPr/>
        </p:nvSpPr>
        <p:spPr>
          <a:xfrm>
            <a:off x="7799521" y="3252104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/>
          <p:cNvSpPr>
            <a:spLocks noChangeAspect="1"/>
          </p:cNvSpPr>
          <p:nvPr/>
        </p:nvSpPr>
        <p:spPr>
          <a:xfrm>
            <a:off x="7844160" y="362434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/>
          <p:cNvSpPr>
            <a:spLocks noChangeAspect="1"/>
          </p:cNvSpPr>
          <p:nvPr/>
        </p:nvSpPr>
        <p:spPr>
          <a:xfrm>
            <a:off x="8241348" y="265280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/>
          <p:cNvSpPr>
            <a:spLocks noChangeAspect="1"/>
          </p:cNvSpPr>
          <p:nvPr/>
        </p:nvSpPr>
        <p:spPr>
          <a:xfrm>
            <a:off x="8348529" y="337332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/>
          <p:cNvSpPr/>
          <p:nvPr/>
        </p:nvSpPr>
        <p:spPr>
          <a:xfrm>
            <a:off x="6387065" y="2157828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楕円 59"/>
          <p:cNvSpPr/>
          <p:nvPr/>
        </p:nvSpPr>
        <p:spPr>
          <a:xfrm>
            <a:off x="7018436" y="2041045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/>
          <p:cNvSpPr/>
          <p:nvPr/>
        </p:nvSpPr>
        <p:spPr>
          <a:xfrm>
            <a:off x="6441493" y="2652801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/>
          <p:cNvSpPr/>
          <p:nvPr/>
        </p:nvSpPr>
        <p:spPr>
          <a:xfrm>
            <a:off x="6964008" y="2479148"/>
            <a:ext cx="914400" cy="914400"/>
          </a:xfrm>
          <a:prstGeom prst="ellipse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709924" y="251958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rPr>
              <a:t>流体</a:t>
            </a:r>
            <a:endParaRPr lang="ja-JP" altLang="en-US" sz="2800" b="1" dirty="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4" name="楕円 63"/>
          <p:cNvSpPr>
            <a:spLocks noChangeAspect="1"/>
          </p:cNvSpPr>
          <p:nvPr/>
        </p:nvSpPr>
        <p:spPr>
          <a:xfrm>
            <a:off x="8348911" y="2295366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/>
          <p:cNvSpPr>
            <a:spLocks noChangeAspect="1"/>
          </p:cNvSpPr>
          <p:nvPr/>
        </p:nvSpPr>
        <p:spPr>
          <a:xfrm>
            <a:off x="6182281" y="320493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/>
          <p:cNvSpPr>
            <a:spLocks noChangeAspect="1"/>
          </p:cNvSpPr>
          <p:nvPr/>
        </p:nvSpPr>
        <p:spPr>
          <a:xfrm>
            <a:off x="6831078" y="3714342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/>
          <p:cNvSpPr>
            <a:spLocks noChangeAspect="1"/>
          </p:cNvSpPr>
          <p:nvPr/>
        </p:nvSpPr>
        <p:spPr>
          <a:xfrm>
            <a:off x="7202632" y="1919407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/>
          <p:cNvSpPr>
            <a:spLocks noChangeAspect="1"/>
          </p:cNvSpPr>
          <p:nvPr/>
        </p:nvSpPr>
        <p:spPr>
          <a:xfrm>
            <a:off x="8500929" y="3525720"/>
            <a:ext cx="180000" cy="180000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66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右矢印 68"/>
          <p:cNvSpPr/>
          <p:nvPr/>
        </p:nvSpPr>
        <p:spPr>
          <a:xfrm flipH="1">
            <a:off x="7776976" y="2669436"/>
            <a:ext cx="473993" cy="241842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右矢印 70"/>
          <p:cNvSpPr/>
          <p:nvPr/>
        </p:nvSpPr>
        <p:spPr>
          <a:xfrm>
            <a:off x="7778251" y="2916689"/>
            <a:ext cx="472718" cy="24184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71836" y="3420694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0000"/>
                </a:solidFill>
                <a:effectLst>
                  <a:glow rad="190500">
                    <a:schemeClr val="accent3">
                      <a:lumMod val="20000"/>
                      <a:lumOff val="80000"/>
                      <a:alpha val="85000"/>
                    </a:schemeClr>
                  </a:glow>
                </a:effectLst>
              </a:rPr>
              <a:t>ハドロン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605261" y="4169717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NEW</a:t>
            </a:r>
          </a:p>
        </p:txBody>
      </p:sp>
      <p:sp>
        <p:nvSpPr>
          <p:cNvPr id="72" name="左矢印 71"/>
          <p:cNvSpPr/>
          <p:nvPr/>
        </p:nvSpPr>
        <p:spPr>
          <a:xfrm rot="16200000">
            <a:off x="2913645" y="4528833"/>
            <a:ext cx="247571" cy="30902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56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42"/>
          <p:cNvSpPr/>
          <p:nvPr/>
        </p:nvSpPr>
        <p:spPr>
          <a:xfrm>
            <a:off x="422694" y="1663857"/>
            <a:ext cx="3450566" cy="3868337"/>
          </a:xfrm>
          <a:prstGeom prst="roundRect">
            <a:avLst>
              <a:gd name="adj" fmla="val 6661"/>
            </a:avLst>
          </a:prstGeom>
          <a:solidFill>
            <a:schemeClr val="tx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イベント毎</a:t>
            </a:r>
            <a:r>
              <a:rPr kumimoji="1" lang="ja-JP" altLang="en-US" dirty="0" smtClean="0"/>
              <a:t>ゆらぎ＝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QCD</a:t>
            </a:r>
            <a:r>
              <a:rPr lang="ja-JP" altLang="en-US" dirty="0" smtClean="0"/>
              <a:t>臨界点のシグナル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4858420" y="1320195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Review: </a:t>
            </a:r>
            <a:r>
              <a:rPr lang="en-US" altLang="ja-JP" sz="2000" dirty="0" err="1" smtClean="0">
                <a:latin typeface="Calibri" panose="020F0502020204030204" pitchFamily="34" charset="0"/>
                <a:ea typeface="ＭＳ Ｐゴシック"/>
              </a:rPr>
              <a:t>Asakawa</a:t>
            </a: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, MK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, </a:t>
            </a: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PPNP </a:t>
            </a:r>
            <a:r>
              <a:rPr lang="en-US" altLang="ja-JP" sz="2000" b="1" dirty="0" smtClean="0">
                <a:latin typeface="Calibri" panose="020F0502020204030204" pitchFamily="34" charset="0"/>
                <a:ea typeface="ＭＳ Ｐゴシック"/>
              </a:rPr>
              <a:t>90</a:t>
            </a:r>
            <a:r>
              <a:rPr lang="en-US" altLang="ja-JP" sz="2000" dirty="0" smtClean="0">
                <a:latin typeface="Calibri" panose="020F0502020204030204" pitchFamily="34" charset="0"/>
                <a:ea typeface="ＭＳ Ｐゴシック"/>
              </a:rPr>
              <a:t> (2016</a:t>
            </a:r>
            <a:r>
              <a:rPr lang="en-US" altLang="ja-JP" sz="2000" dirty="0">
                <a:latin typeface="Calibri" panose="020F0502020204030204" pitchFamily="34" charset="0"/>
                <a:ea typeface="ＭＳ Ｐゴシック"/>
              </a:rPr>
              <a:t>)</a:t>
            </a:r>
          </a:p>
        </p:txBody>
      </p:sp>
      <p:pic>
        <p:nvPicPr>
          <p:cNvPr id="31" name="Picture 3" descr="H:\tex\paris01\carto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5"/>
          <a:stretch/>
        </p:blipFill>
        <p:spPr bwMode="auto">
          <a:xfrm>
            <a:off x="950227" y="1825414"/>
            <a:ext cx="2304256" cy="165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正方形/長方形 31"/>
          <p:cNvSpPr/>
          <p:nvPr/>
        </p:nvSpPr>
        <p:spPr>
          <a:xfrm>
            <a:off x="994846" y="4561718"/>
            <a:ext cx="2304256" cy="432048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Detector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562798" y="2655374"/>
            <a:ext cx="1539557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4" name="直線コネクタ 33"/>
          <p:cNvCxnSpPr/>
          <p:nvPr/>
        </p:nvCxnSpPr>
        <p:spPr>
          <a:xfrm flipH="1" flipV="1">
            <a:off x="2146974" y="2655374"/>
            <a:ext cx="1584176" cy="2692335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dash"/>
          </a:ln>
          <a:effectLst/>
        </p:spPr>
      </p:cxnSp>
      <p:cxnSp>
        <p:nvCxnSpPr>
          <p:cNvPr id="35" name="直線矢印コネクタ 34"/>
          <p:cNvCxnSpPr/>
          <p:nvPr/>
        </p:nvCxnSpPr>
        <p:spPr>
          <a:xfrm flipH="1">
            <a:off x="1786934" y="3331772"/>
            <a:ext cx="14401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>
          <a:xfrm flipH="1">
            <a:off x="1332576" y="3230887"/>
            <a:ext cx="310342" cy="41385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7" name="直線矢印コネクタ 36"/>
          <p:cNvCxnSpPr/>
          <p:nvPr/>
        </p:nvCxnSpPr>
        <p:spPr>
          <a:xfrm flipH="1">
            <a:off x="1987052" y="3437812"/>
            <a:ext cx="31812" cy="36831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8" name="直線矢印コネクタ 37"/>
          <p:cNvCxnSpPr/>
          <p:nvPr/>
        </p:nvCxnSpPr>
        <p:spPr>
          <a:xfrm>
            <a:off x="2146974" y="3414220"/>
            <a:ext cx="0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9" name="直線矢印コネクタ 38"/>
          <p:cNvCxnSpPr/>
          <p:nvPr/>
        </p:nvCxnSpPr>
        <p:spPr>
          <a:xfrm flipH="1">
            <a:off x="1642918" y="3357393"/>
            <a:ext cx="144016" cy="34022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>
          <a:xfrm>
            <a:off x="2817355" y="3304509"/>
            <a:ext cx="243413" cy="2666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1" name="直線矢印コネクタ 40"/>
          <p:cNvCxnSpPr/>
          <p:nvPr/>
        </p:nvCxnSpPr>
        <p:spPr>
          <a:xfrm>
            <a:off x="2431245" y="3337582"/>
            <a:ext cx="151538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2" name="直線矢印コネクタ 41"/>
          <p:cNvCxnSpPr/>
          <p:nvPr/>
        </p:nvCxnSpPr>
        <p:spPr>
          <a:xfrm>
            <a:off x="2290990" y="3390629"/>
            <a:ext cx="64486" cy="41549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44" y="2122546"/>
            <a:ext cx="4060236" cy="325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テキスト ボックス 44"/>
          <p:cNvSpPr txBox="1"/>
          <p:nvPr/>
        </p:nvSpPr>
        <p:spPr>
          <a:xfrm>
            <a:off x="5678902" y="1801874"/>
            <a:ext cx="253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STAR, PRL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105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2010)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197743" y="5635944"/>
            <a:ext cx="3589068" cy="1153575"/>
            <a:chOff x="3197743" y="5635944"/>
            <a:chExt cx="3589068" cy="1153575"/>
          </a:xfrm>
        </p:grpSpPr>
        <p:sp>
          <p:nvSpPr>
            <p:cNvPr id="24" name="角丸四角形 23"/>
            <p:cNvSpPr/>
            <p:nvPr/>
          </p:nvSpPr>
          <p:spPr>
            <a:xfrm>
              <a:off x="3197743" y="5635944"/>
              <a:ext cx="3589068" cy="1153575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3990239" y="5669259"/>
              <a:ext cx="20040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キュムラント</a:t>
              </a:r>
              <a:endPara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FFFFFF&lt;/fcolor&gt;&#10;  &lt;bcolor&gt;FFFFFFFF&lt;/bcolor&gt;&#10;  &lt;transparent&gt;True&lt;/transparent&gt;&#10;  &lt;resolution&gt;1800&lt;/resolution&gt;&#10;  &lt;imageh&gt;314&lt;/imageh&gt;&#10;  &lt;imagew&gt;2238&lt;/imagew&gt;&#10;  &lt;scale&gt;50&lt;/scale&gt;&#10;  &lt;cursor&gt;107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990" y="6254510"/>
              <a:ext cx="2928815" cy="410924"/>
            </a:xfrm>
            <a:prstGeom prst="rect">
              <a:avLst/>
            </a:prstGeom>
          </p:spPr>
        </p:pic>
      </p:grpSp>
      <p:sp>
        <p:nvSpPr>
          <p:cNvPr id="25" name="曲折矢印 24"/>
          <p:cNvSpPr/>
          <p:nvPr/>
        </p:nvSpPr>
        <p:spPr>
          <a:xfrm rot="10800000">
            <a:off x="6839052" y="5473904"/>
            <a:ext cx="763119" cy="780606"/>
          </a:xfrm>
          <a:prstGeom prst="ben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98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8"/>
          <p:cNvSpPr/>
          <p:nvPr/>
        </p:nvSpPr>
        <p:spPr>
          <a:xfrm>
            <a:off x="81627" y="3439684"/>
            <a:ext cx="4670869" cy="2200282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角丸四角形 17"/>
          <p:cNvSpPr/>
          <p:nvPr/>
        </p:nvSpPr>
        <p:spPr>
          <a:xfrm>
            <a:off x="223718" y="1458219"/>
            <a:ext cx="4168201" cy="1431347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非ガウスゆらぎの符号</a:t>
            </a:r>
            <a:endParaRPr kumimoji="1" lang="ja-JP" altLang="en-US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7"/>
          <a:stretch>
            <a:fillRect/>
          </a:stretch>
        </p:blipFill>
        <p:spPr bwMode="auto">
          <a:xfrm>
            <a:off x="5256635" y="1259367"/>
            <a:ext cx="3575011" cy="253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B^2 \rangle&#10;\end{align*}&lt;/body&gt;&#10;  &lt;fcolor&gt;FF000000&lt;/fcolor&gt;&#10;  &lt;bcolor&gt;FFFFFFFF&lt;/bcolor&gt;&#10;  &lt;transparent&gt;True&lt;/transparent&gt;&#10;  &lt;resolution&gt;1800&lt;/resolution&gt;&#10;  &lt;imageh&gt;281&lt;/imageh&gt;&#10;  &lt;imagew&gt;629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34" y="1364287"/>
            <a:ext cx="933964" cy="4172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99069" y="1662417"/>
            <a:ext cx="3235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/>
              <a:t>ガウスゆらぎは</a:t>
            </a:r>
            <a:r>
              <a:rPr lang="en-US" altLang="ja-JP" sz="2800" dirty="0" smtClean="0"/>
              <a:t>QCD</a:t>
            </a:r>
            <a:r>
              <a:rPr lang="ja-JP" altLang="en-US" sz="2800" dirty="0" smtClean="0"/>
              <a:t>臨界点で発散</a:t>
            </a:r>
            <a:endParaRPr kumimoji="1" lang="ja-JP" altLang="en-US" sz="2800" dirty="0" smtClean="0"/>
          </a:p>
        </p:txBody>
      </p:sp>
      <p:sp>
        <p:nvSpPr>
          <p:cNvPr id="8" name="正方形/長方形 7"/>
          <p:cNvSpPr/>
          <p:nvPr/>
        </p:nvSpPr>
        <p:spPr>
          <a:xfrm>
            <a:off x="2423266" y="4679017"/>
            <a:ext cx="900094" cy="384029"/>
          </a:xfrm>
          <a:prstGeom prst="rect">
            <a:avLst/>
          </a:prstGeom>
          <a:solidFill>
            <a:srgbClr val="0070C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51058" y="4899261"/>
            <a:ext cx="900094" cy="384029"/>
          </a:xfrm>
          <a:prstGeom prst="rect">
            <a:avLst/>
          </a:prstGeom>
          <a:solidFill>
            <a:srgbClr val="FF0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4896511" y="5114090"/>
            <a:ext cx="4105024" cy="137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 10"/>
          <p:cNvSpPr/>
          <p:nvPr/>
        </p:nvSpPr>
        <p:spPr>
          <a:xfrm>
            <a:off x="4974145" y="3957658"/>
            <a:ext cx="3889000" cy="1056090"/>
          </a:xfrm>
          <a:custGeom>
            <a:avLst/>
            <a:gdLst>
              <a:gd name="connsiteX0" fmla="*/ 0 w 3541690"/>
              <a:gd name="connsiteY0" fmla="*/ 1017453 h 1056090"/>
              <a:gd name="connsiteX1" fmla="*/ 1249250 w 3541690"/>
              <a:gd name="connsiteY1" fmla="*/ 798512 h 1056090"/>
              <a:gd name="connsiteX2" fmla="*/ 1777284 w 3541690"/>
              <a:gd name="connsiteY2" fmla="*/ 22 h 1056090"/>
              <a:gd name="connsiteX3" fmla="*/ 2163650 w 3541690"/>
              <a:gd name="connsiteY3" fmla="*/ 772754 h 1056090"/>
              <a:gd name="connsiteX4" fmla="*/ 3541690 w 3541690"/>
              <a:gd name="connsiteY4" fmla="*/ 1056090 h 1056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41690" h="1056090">
                <a:moveTo>
                  <a:pt x="0" y="1017453"/>
                </a:moveTo>
                <a:cubicBezTo>
                  <a:pt x="476518" y="992768"/>
                  <a:pt x="953036" y="968084"/>
                  <a:pt x="1249250" y="798512"/>
                </a:cubicBezTo>
                <a:cubicBezTo>
                  <a:pt x="1545464" y="628940"/>
                  <a:pt x="1624884" y="4315"/>
                  <a:pt x="1777284" y="22"/>
                </a:cubicBezTo>
                <a:cubicBezTo>
                  <a:pt x="1929684" y="-4271"/>
                  <a:pt x="1869582" y="596743"/>
                  <a:pt x="2163650" y="772754"/>
                </a:cubicBezTo>
                <a:cubicBezTo>
                  <a:pt x="2457718" y="948765"/>
                  <a:pt x="2999704" y="1002427"/>
                  <a:pt x="3541690" y="105609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4902137" y="4251964"/>
            <a:ext cx="3837904" cy="1591334"/>
          </a:xfrm>
          <a:custGeom>
            <a:avLst/>
            <a:gdLst>
              <a:gd name="connsiteX0" fmla="*/ 0 w 3837904"/>
              <a:gd name="connsiteY0" fmla="*/ 767442 h 1591334"/>
              <a:gd name="connsiteX1" fmla="*/ 1094704 w 3837904"/>
              <a:gd name="connsiteY1" fmla="*/ 677289 h 1591334"/>
              <a:gd name="connsiteX2" fmla="*/ 1674253 w 3837904"/>
              <a:gd name="connsiteY2" fmla="*/ 20467 h 1591334"/>
              <a:gd name="connsiteX3" fmla="*/ 2369712 w 3837904"/>
              <a:gd name="connsiteY3" fmla="*/ 1553053 h 1591334"/>
              <a:gd name="connsiteX4" fmla="*/ 3090929 w 3837904"/>
              <a:gd name="connsiteY4" fmla="*/ 1115171 h 1591334"/>
              <a:gd name="connsiteX5" fmla="*/ 3837904 w 3837904"/>
              <a:gd name="connsiteY5" fmla="*/ 973504 h 1591334"/>
              <a:gd name="connsiteX0" fmla="*/ 0 w 3837904"/>
              <a:gd name="connsiteY0" fmla="*/ 767442 h 1591334"/>
              <a:gd name="connsiteX1" fmla="*/ 1094704 w 3837904"/>
              <a:gd name="connsiteY1" fmla="*/ 677289 h 1591334"/>
              <a:gd name="connsiteX2" fmla="*/ 1674253 w 3837904"/>
              <a:gd name="connsiteY2" fmla="*/ 20467 h 1591334"/>
              <a:gd name="connsiteX3" fmla="*/ 2318197 w 3837904"/>
              <a:gd name="connsiteY3" fmla="*/ 1553053 h 1591334"/>
              <a:gd name="connsiteX4" fmla="*/ 3090929 w 3837904"/>
              <a:gd name="connsiteY4" fmla="*/ 1115171 h 1591334"/>
              <a:gd name="connsiteX5" fmla="*/ 3837904 w 3837904"/>
              <a:gd name="connsiteY5" fmla="*/ 973504 h 159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7904" h="1591334">
                <a:moveTo>
                  <a:pt x="0" y="767442"/>
                </a:moveTo>
                <a:cubicBezTo>
                  <a:pt x="407831" y="784613"/>
                  <a:pt x="815662" y="801785"/>
                  <a:pt x="1094704" y="677289"/>
                </a:cubicBezTo>
                <a:cubicBezTo>
                  <a:pt x="1373746" y="552793"/>
                  <a:pt x="1470338" y="-125494"/>
                  <a:pt x="1674253" y="20467"/>
                </a:cubicBezTo>
                <a:cubicBezTo>
                  <a:pt x="1878168" y="166428"/>
                  <a:pt x="2082084" y="1370602"/>
                  <a:pt x="2318197" y="1553053"/>
                </a:cubicBezTo>
                <a:cubicBezTo>
                  <a:pt x="2554310" y="1735504"/>
                  <a:pt x="2837645" y="1211762"/>
                  <a:pt x="3090929" y="1115171"/>
                </a:cubicBezTo>
                <a:cubicBezTo>
                  <a:pt x="3344213" y="1018580"/>
                  <a:pt x="3586766" y="996042"/>
                  <a:pt x="3837904" y="973504"/>
                </a:cubicBezTo>
              </a:path>
            </a:pathLst>
          </a:custGeom>
          <a:noFill/>
          <a:ln w="381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/>
        </p:nvCxnSpPr>
        <p:spPr>
          <a:xfrm>
            <a:off x="6918929" y="3899082"/>
            <a:ext cx="0" cy="180020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04733" y="3616083"/>
            <a:ext cx="427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非ガウスゆらぎは、</a:t>
            </a:r>
            <a:r>
              <a:rPr kumimoji="1" lang="en-US" altLang="ja-JP" sz="2400" dirty="0" smtClean="0"/>
              <a:t>QCD</a:t>
            </a:r>
            <a:r>
              <a:rPr kumimoji="1" lang="ja-JP" altLang="en-US" sz="2400" dirty="0" smtClean="0"/>
              <a:t>臨界点で符号を変える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34080" y="5595354"/>
            <a:ext cx="253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dirty="0" err="1" smtClean="0"/>
              <a:t>Asakawa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Ejiri</a:t>
            </a:r>
            <a:r>
              <a:rPr kumimoji="1" lang="en-US" altLang="ja-JP" dirty="0" smtClean="0"/>
              <a:t>, MK, 2009</a:t>
            </a:r>
            <a:endParaRPr kumimoji="1" lang="ja-JP" altLang="en-US" dirty="0"/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3 \rangle &#10;= T \frac{\partial  \langle \delta N^2 \rangle }{ \partial \mu}&#10;\end{align*}&lt;/body&gt;&#10;  &lt;fcolor&gt;FFFFFFFF&lt;/fcolor&gt;&#10;  &lt;bcolor&gt;FFFFFFFF&lt;/bcolor&gt;&#10;  &lt;transparent&gt;True&lt;/transparent&gt;&#10;  &lt;resolution&gt;1800&lt;/resolution&gt;&#10;  &lt;imageh&gt;595&lt;/imageh&gt;&#10;  &lt;imagew&gt;1968&lt;/imagew&gt;&#10;  &lt;scale&gt;50&lt;/scale&gt;&#10;  &lt;cursor&gt;4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66" y="4679017"/>
            <a:ext cx="2704417" cy="817648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62" y="5321018"/>
            <a:ext cx="251520" cy="298099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224000" y="6222658"/>
            <a:ext cx="7530396" cy="483660"/>
            <a:chOff x="179512" y="6001750"/>
            <a:chExt cx="7530396" cy="483660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179512" y="6001750"/>
              <a:ext cx="57390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 smtClean="0"/>
                <a:t>高次ゆらぎは、</a:t>
              </a:r>
              <a:r>
                <a:rPr lang="en-US" altLang="ja-JP" sz="2400" dirty="0" smtClean="0"/>
                <a:t>QCD</a:t>
              </a:r>
              <a:r>
                <a:rPr lang="ja-JP" altLang="en-US" sz="2400" dirty="0" smtClean="0"/>
                <a:t>臨界点でより強く発散</a:t>
              </a:r>
              <a:endParaRPr kumimoji="1" lang="ja-JP" altLang="en-US" sz="2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918584" y="6116078"/>
              <a:ext cx="1791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Stephanov</a:t>
              </a:r>
              <a:r>
                <a:rPr kumimoji="1" lang="en-US" altLang="ja-JP" dirty="0" smtClean="0"/>
                <a:t>, 2009</a:t>
              </a:r>
              <a:endParaRPr kumimoji="1" lang="ja-JP" altLang="en-US" dirty="0"/>
            </a:p>
          </p:txBody>
        </p:sp>
      </p:grpSp>
      <p:sp>
        <p:nvSpPr>
          <p:cNvPr id="26" name="下矢印 25"/>
          <p:cNvSpPr/>
          <p:nvPr/>
        </p:nvSpPr>
        <p:spPr>
          <a:xfrm>
            <a:off x="1462217" y="2922042"/>
            <a:ext cx="1909687" cy="557407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31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3 \rangle&#10;\end{align*}&lt;/body&gt;&#10;  &lt;fcolor&gt;FFFFCCFF&lt;/fcolor&gt;&#10;  &lt;bcolor&gt;FFFFFFFF&lt;/bcolor&gt;&#10;  &lt;transparent&gt;True&lt;/transparent&gt;&#10;  &lt;resolution&gt;1800&lt;/resolution&gt;&#10;  &lt;imageh&gt;280&lt;/imageh&gt;&#10;  &lt;imagew&gt;600&lt;/imagew&gt;&#10;  &lt;scale&gt;50&lt;/scale&gt;&#10;  &lt;cursor&gt;3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599" y="5271720"/>
            <a:ext cx="824517" cy="384776"/>
          </a:xfrm>
          <a:prstGeom prst="rect">
            <a:avLst/>
          </a:prstGeom>
        </p:spPr>
      </p:pic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2 \rangle&#10;\end{align*}&lt;/body&gt;&#10;  &lt;fcolor&gt;FF00B0F0&lt;/fcolor&gt;&#10;  &lt;bcolor&gt;FFFFFFFF&lt;/bcolor&gt;&#10;  &lt;transparent&gt;True&lt;/transparent&gt;&#10;  &lt;resolution&gt;1800&lt;/resolution&gt;&#10;  &lt;imageh&gt;280&lt;/imageh&gt;&#10;  &lt;imagew&gt;600&lt;/imagew&gt;&#10;  &lt;scale&gt;50&lt;/scale&gt;&#10;  &lt;cursor&gt;16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27" y="4361789"/>
            <a:ext cx="824517" cy="3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/>
          <p:cNvSpPr/>
          <p:nvPr/>
        </p:nvSpPr>
        <p:spPr>
          <a:xfrm>
            <a:off x="569342" y="5505601"/>
            <a:ext cx="7963258" cy="1264176"/>
          </a:xfrm>
          <a:prstGeom prst="roundRect">
            <a:avLst>
              <a:gd name="adj" fmla="val 19123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実験結果＠</a:t>
            </a:r>
            <a:r>
              <a:rPr kumimoji="1" lang="en-US" altLang="ja-JP" b="1" dirty="0" smtClean="0"/>
              <a:t>STAR-BES (’10~’15)</a:t>
            </a:r>
            <a:endParaRPr kumimoji="1" lang="ja-JP" altLang="en-US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958" y="1304114"/>
            <a:ext cx="4392488" cy="414973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125769" y="1654644"/>
            <a:ext cx="1823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  <a:cs typeface="+mn-cs"/>
              </a:rPr>
              <a:t>STAR Collab.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  <a:cs typeface="+mn-cs"/>
              </a:rPr>
              <a:t>2010~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36004" y="5639057"/>
            <a:ext cx="3691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非ガウスゆらぎに、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ＭＳ Ｐゴシック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非自明な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/>
              </a:rPr>
              <a:t>増大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ＭＳ Ｐゴシック"/>
              </a:rPr>
              <a:t>と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ＭＳ Ｐゴシック"/>
              </a:rPr>
              <a:t>減少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/>
            </a:endParaRPr>
          </a:p>
        </p:txBody>
      </p:sp>
      <p:pic>
        <p:nvPicPr>
          <p:cNvPr id="7" name="TexTeXPicture" descr="&lt;?xml version=&quot;1.0&quot; encoding=&quot;utf-16&quot;?&gt;&#10;&lt;TeXTeX&gt;&#10;  &lt;preamble&gt;\documentclass{article}&#10;\usepackage{amsmath}&#10;\pagestyle{empty}&lt;/preamble&gt;&#10;  &lt;body&gt;\begin{align*} &#10;\langle N_p^3 \rangle_c&#10;\end{align*}&lt;/body&gt;&#10;  &lt;fcolor&gt;FF000000&lt;/fcolor&gt;&#10;  &lt;bcolor&gt;FFFFFFFF&lt;/bcolor&gt;&#10;  &lt;transparent&gt;True&lt;/transparent&gt;&#10;  &lt;resolution&gt;1800&lt;/resolution&gt;&#10;  &lt;imageh&gt;313&lt;/imageh&gt;&#10;  &lt;imagew&gt;591&lt;/imagew&gt;&#10;  &lt;scale&gt;50&lt;/scale&gt;&#10;  &lt;cursor&gt;39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46" y="4249456"/>
            <a:ext cx="792088" cy="419498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article}&#10;\usepackage{amsmath}&#10;\pagestyle{empty}&lt;/preamble&gt;&#10;  &lt;body&gt;\begin{align*} &#10;\langle N_p^4 \rangle_c&#10;\end{align*}&lt;/body&gt;&#10;  &lt;fcolor&gt;FF000000&lt;/fcolor&gt;&#10;  &lt;bcolor&gt;FFFFFFFF&lt;/bcolor&gt;&#10;  &lt;transparent&gt;True&lt;/transparent&gt;&#10;  &lt;resolution&gt;1800&lt;/resolution&gt;&#10;  &lt;imageh&gt;314&lt;/imageh&gt;&#10;  &lt;imagew&gt;591&lt;/imagew&gt;&#10;  &lt;scale&gt;50&lt;/scale&gt;&#10;  &lt;cursor&gt;2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928" y="2362530"/>
            <a:ext cx="792088" cy="4208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21419474">
            <a:off x="4471419" y="1886915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ＭＳ Ｐゴシック"/>
                <a:cs typeface="+mn-cs"/>
              </a:rPr>
              <a:t>増大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/>
              <a:cs typeface="+mn-cs"/>
            </a:endParaRPr>
          </a:p>
        </p:txBody>
      </p:sp>
      <p:sp>
        <p:nvSpPr>
          <p:cNvPr id="10" name="下矢印 9"/>
          <p:cNvSpPr/>
          <p:nvPr/>
        </p:nvSpPr>
        <p:spPr>
          <a:xfrm>
            <a:off x="4256548" y="3726237"/>
            <a:ext cx="669630" cy="1097184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32019" y="4288206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/>
              </a:rPr>
              <a:t>減少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ＭＳ Ｐゴシック"/>
            </a:endParaRPr>
          </a:p>
        </p:txBody>
      </p:sp>
      <p:sp>
        <p:nvSpPr>
          <p:cNvPr id="12" name="下矢印 11"/>
          <p:cNvSpPr/>
          <p:nvPr/>
        </p:nvSpPr>
        <p:spPr>
          <a:xfrm flipV="1">
            <a:off x="4256548" y="1622254"/>
            <a:ext cx="527920" cy="1134363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4565626" y="2866875"/>
            <a:ext cx="823592" cy="480706"/>
          </a:xfrm>
          <a:prstGeom prst="downArrow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91894" y="5614428"/>
            <a:ext cx="23022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FF00"/>
                </a:solidFill>
              </a:rPr>
              <a:t>QCD</a:t>
            </a:r>
            <a:r>
              <a:rPr kumimoji="1" lang="ja-JP" altLang="en-US" sz="2800" b="1" dirty="0" smtClean="0">
                <a:solidFill>
                  <a:srgbClr val="FFFF00"/>
                </a:solidFill>
              </a:rPr>
              <a:t>臨界点の</a:t>
            </a:r>
            <a:endParaRPr kumimoji="1" lang="en-US" altLang="ja-JP" sz="2800" b="1" dirty="0" smtClean="0">
              <a:solidFill>
                <a:srgbClr val="FFFF00"/>
              </a:solidFill>
            </a:endParaRPr>
          </a:p>
          <a:p>
            <a:r>
              <a:rPr lang="ja-JP" altLang="en-US" sz="2800" b="1" dirty="0" smtClean="0">
                <a:solidFill>
                  <a:srgbClr val="FFFF00"/>
                </a:solidFill>
              </a:rPr>
              <a:t>シグナル</a:t>
            </a:r>
            <a:r>
              <a:rPr lang="ja-JP" altLang="en-US" sz="2800" b="1" dirty="0">
                <a:solidFill>
                  <a:srgbClr val="FFFF00"/>
                </a:solidFill>
              </a:rPr>
              <a:t>？</a:t>
            </a:r>
            <a:endParaRPr kumimoji="1" lang="ja-JP" altLang="en-US" sz="2800" b="1" dirty="0" smtClean="0">
              <a:solidFill>
                <a:srgbClr val="FFFF00"/>
              </a:solidFill>
            </a:endParaRPr>
          </a:p>
        </p:txBody>
      </p:sp>
      <p:sp>
        <p:nvSpPr>
          <p:cNvPr id="15" name="下矢印 14"/>
          <p:cNvSpPr/>
          <p:nvPr/>
        </p:nvSpPr>
        <p:spPr>
          <a:xfrm rot="16200000">
            <a:off x="4474447" y="5730917"/>
            <a:ext cx="931869" cy="813543"/>
          </a:xfrm>
          <a:prstGeom prst="down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2551" y="1727770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４</a:t>
            </a:r>
            <a:r>
              <a:rPr kumimoji="1" lang="ja-JP" altLang="en-US" sz="2400" dirty="0" smtClean="0"/>
              <a:t>次ゆらぎ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0078" y="3533956"/>
            <a:ext cx="1460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３</a:t>
            </a:r>
            <a:r>
              <a:rPr kumimoji="1" lang="ja-JP" altLang="en-US" sz="2400" dirty="0" smtClean="0"/>
              <a:t>次ゆらぎ</a:t>
            </a: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\frac{\langle N^4 \rangle_c }{\langle N^2 \rangle_c}&#10;\end{align*}&lt;/body&gt;&#10;  &lt;fcolor&gt;FFFFFFFF&lt;/fcolor&gt;&#10;  &lt;bcolor&gt;FFFFFFFF&lt;/bcolor&gt;&#10;  &lt;transparent&gt;True&lt;/transparent&gt;&#10;  &lt;resolution&gt;1800&lt;/resolution&gt;&#10;  &lt;imageh&gt;608&lt;/imageh&gt;&#10;  &lt;imagew&gt;635&lt;/imagew&gt;&#10;  &lt;scale&gt;50&lt;/scale&gt;&#10;  &lt;cursor&gt;68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9" y="2300957"/>
            <a:ext cx="672042" cy="643467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\frac{\langle N^3 \rangle_c }{\langle N \rangle_c}&#10;\end{align*}&lt;/body&gt;&#10;  &lt;fcolor&gt;FFFFFFFF&lt;/fcolor&gt;&#10;  &lt;bcolor&gt;FFFFFFFF&lt;/bcolor&gt;&#10;  &lt;transparent&gt;True&lt;/transparent&gt;&#10;  &lt;resolution&gt;1800&lt;/resolution&gt;&#10;  &lt;imageh&gt;607&lt;/imageh&gt;&#10;  &lt;imagew&gt;635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22" y="4132670"/>
            <a:ext cx="672042" cy="642409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 rot="21208103">
            <a:off x="6169955" y="3773670"/>
            <a:ext cx="2993127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>
                <a:solidFill>
                  <a:srgbClr val="FFFF00"/>
                </a:solidFill>
                <a:latin typeface="+mj-ea"/>
                <a:ea typeface="+mj-ea"/>
              </a:rPr>
              <a:t>高次熱ゆらぎの測定</a:t>
            </a:r>
            <a:endParaRPr kumimoji="1" lang="en-US" altLang="ja-JP" sz="2400" dirty="0" smtClean="0">
              <a:solidFill>
                <a:srgbClr val="FFFF00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>
                <a:solidFill>
                  <a:srgbClr val="FFFF00"/>
                </a:solidFill>
                <a:latin typeface="+mj-ea"/>
                <a:ea typeface="+mj-ea"/>
              </a:rPr>
              <a:t>超高統計実験</a:t>
            </a:r>
            <a:endParaRPr kumimoji="1" lang="en-US" altLang="ja-JP" sz="2400" dirty="0" smtClean="0">
              <a:solidFill>
                <a:srgbClr val="FFFF00"/>
              </a:solidFill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>
                <a:solidFill>
                  <a:srgbClr val="FFFF00"/>
                </a:solidFill>
                <a:latin typeface="+mj-ea"/>
                <a:ea typeface="+mj-ea"/>
              </a:rPr>
              <a:t>物理学として希少</a:t>
            </a:r>
            <a:endParaRPr kumimoji="1" lang="en-US" altLang="ja-JP" sz="2400" dirty="0" smtClean="0">
              <a:solidFill>
                <a:srgbClr val="FFFF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2987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/>
          <p:cNvSpPr/>
          <p:nvPr/>
        </p:nvSpPr>
        <p:spPr>
          <a:xfrm>
            <a:off x="5360820" y="1664898"/>
            <a:ext cx="3456635" cy="3260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ラピディティ幅依存性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0" y="1560062"/>
            <a:ext cx="4707867" cy="367932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45775" y="5652793"/>
            <a:ext cx="7323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ja-JP" altLang="en-US" sz="2400" dirty="0" smtClean="0">
                <a:latin typeface="+mj-lt"/>
                <a:ea typeface="ＭＳ Ｐゴシック"/>
              </a:rPr>
              <a:t>非ガウスゆらぎは、ラピディティ幅</a:t>
            </a:r>
            <a:r>
              <a:rPr lang="en-US" altLang="ja-JP" sz="2400" dirty="0" err="1" smtClean="0">
                <a:latin typeface="Symbol" panose="05050102010706020507" pitchFamily="18" charset="2"/>
                <a:ea typeface="ＭＳ Ｐゴシック"/>
              </a:rPr>
              <a:t>D</a:t>
            </a:r>
            <a:r>
              <a:rPr lang="en-US" altLang="ja-JP" sz="2400" dirty="0" err="1" smtClean="0">
                <a:latin typeface="+mj-lt"/>
                <a:ea typeface="ＭＳ Ｐゴシック"/>
              </a:rPr>
              <a:t>y</a:t>
            </a:r>
            <a:r>
              <a:rPr lang="ja-JP" altLang="en-US" sz="2400" dirty="0" smtClean="0">
                <a:latin typeface="+mj-lt"/>
                <a:ea typeface="ＭＳ Ｐゴシック"/>
              </a:rPr>
              <a:t>の関数として非</a:t>
            </a:r>
            <a:r>
              <a:rPr lang="ja-JP" altLang="en-US" sz="2400" dirty="0">
                <a:latin typeface="+mj-lt"/>
                <a:ea typeface="ＭＳ Ｐゴシック"/>
              </a:rPr>
              <a:t>単調</a:t>
            </a:r>
            <a:r>
              <a:rPr lang="ja-JP" altLang="en-US" sz="2400" dirty="0" smtClean="0">
                <a:latin typeface="+mj-lt"/>
                <a:ea typeface="ＭＳ Ｐゴシック"/>
              </a:rPr>
              <a:t>に振る舞う場合がある</a:t>
            </a:r>
            <a:endParaRPr lang="en-US" altLang="ja-JP" sz="2400" dirty="0" smtClean="0">
              <a:latin typeface="+mj-lt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694133" y="1973465"/>
            <a:ext cx="2166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+mj-lt"/>
                <a:ea typeface="ＭＳ Ｐゴシック"/>
              </a:rPr>
              <a:t>STAR Collab. 2015</a:t>
            </a:r>
            <a:endParaRPr lang="ja-JP" altLang="en-US" b="1" dirty="0">
              <a:solidFill>
                <a:srgbClr val="FF0000"/>
              </a:solidFill>
              <a:latin typeface="+mj-lt"/>
              <a:ea typeface="ＭＳ Ｐゴシック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98" y="2128150"/>
            <a:ext cx="3456635" cy="2669441"/>
          </a:xfrm>
          <a:prstGeom prst="rect">
            <a:avLst/>
          </a:prstGeom>
        </p:spPr>
      </p:pic>
      <p:pic>
        <p:nvPicPr>
          <p:cNvPr id="14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000000&lt;/fcolor&gt;&#10;  &lt;bcolor&gt;FFFFFFFF&lt;/bcolor&gt;&#10;  &lt;transparent&gt;True&lt;/transparent&gt;&#10;  &lt;resolution&gt;1800&lt;/resolution&gt;&#10;  &lt;imageh&gt;157&lt;/imageh&gt;&#10;  &lt;imagew&gt;76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47" y="2331605"/>
            <a:ext cx="80433" cy="166158"/>
          </a:xfrm>
          <a:prstGeom prst="rect">
            <a:avLst/>
          </a:prstGeom>
        </p:spPr>
      </p:pic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x&#10;\end{align*}&lt;/body&gt;&#10;  &lt;fcolor&gt;FF000000&lt;/fcolor&gt;&#10;  &lt;bcolor&gt;FFFFFFFF&lt;/bcolor&gt;&#10;  &lt;transparent&gt;True&lt;/transparent&gt;&#10;  &lt;resolution&gt;1800&lt;/resolution&gt;&#10;  &lt;imageh&gt;111&lt;/imageh&gt;&#10;  &lt;imagew&gt;12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63" y="4409815"/>
            <a:ext cx="131233" cy="117475"/>
          </a:xfrm>
          <a:prstGeom prst="rect">
            <a:avLst/>
          </a:prstGeom>
        </p:spPr>
      </p:pic>
      <p:sp>
        <p:nvSpPr>
          <p:cNvPr id="16" name="二等辺三角形 15"/>
          <p:cNvSpPr/>
          <p:nvPr/>
        </p:nvSpPr>
        <p:spPr>
          <a:xfrm flipV="1">
            <a:off x="6290814" y="2128150"/>
            <a:ext cx="1550856" cy="2123934"/>
          </a:xfrm>
          <a:prstGeom prst="triangle">
            <a:avLst/>
          </a:prstGeom>
          <a:solidFill>
            <a:srgbClr val="4EA5D8">
              <a:alpha val="4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7" name="TexTeXPicture" descr="&lt;?xml version=&quot;1.0&quot; encoding=&quot;utf-16&quot;?&gt;&#10;&lt;TeXTeX&gt;&#10;  &lt;preamble&gt;\documentclass{jarticle}&#10;\usepackage{amsmath}&#10;\pagestyle{empty}&lt;/preamble&gt;&#10;  &lt;body&gt;\begin{align*} &#10;\Delta y&#10;\end{align*}&lt;/body&gt;&#10;  &lt;fcolor&gt;FF000000&lt;/fcolor&gt;&#10;  &lt;bcolor&gt;FFFFFFFF&lt;/bcolor&gt;&#10;  &lt;transparent&gt;True&lt;/transparent&gt;&#10;  &lt;resolution&gt;1800&lt;/resolution&gt;&#10;  &lt;imageh&gt;225&lt;/imageh&gt;&#10;  &lt;imagew&gt;318&lt;/imagew&gt;&#10;  &lt;scale&gt;50&lt;/scale&gt;&#10;  &lt;cursor&gt;24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740" y="1764312"/>
            <a:ext cx="336550" cy="238125"/>
          </a:xfrm>
          <a:prstGeom prst="rect">
            <a:avLst/>
          </a:prstGeom>
        </p:spPr>
      </p:pic>
      <p:cxnSp>
        <p:nvCxnSpPr>
          <p:cNvPr id="18" name="直線矢印コネクタ 17"/>
          <p:cNvCxnSpPr/>
          <p:nvPr/>
        </p:nvCxnSpPr>
        <p:spPr>
          <a:xfrm>
            <a:off x="6238852" y="2042181"/>
            <a:ext cx="161985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8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9396" y="1869355"/>
            <a:ext cx="5339751" cy="38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４次ゆらぎの</a:t>
            </a:r>
            <a:r>
              <a:rPr lang="en-US" altLang="ja-JP" dirty="0" err="1" smtClean="0"/>
              <a:t>Δy</a:t>
            </a:r>
            <a:r>
              <a:rPr lang="ja-JP" altLang="en-US" dirty="0" smtClean="0"/>
              <a:t>依存性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200" dirty="0" smtClean="0"/>
              <a:t>in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拡散モデル</a:t>
            </a:r>
            <a:endParaRPr kumimoji="1" lang="ja-JP" altLang="en-US" sz="20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7" y="5345519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1869355"/>
            <a:ext cx="4624837" cy="349947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>
            <a:off x="3242279" y="2182492"/>
            <a:ext cx="1253" cy="28995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4865" y="3447377"/>
            <a:ext cx="2315709" cy="343427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3394265" y="4451952"/>
            <a:ext cx="1967052" cy="998570"/>
          </a:xfrm>
          <a:prstGeom prst="wedgeRoundRectCallout">
            <a:avLst>
              <a:gd name="adj1" fmla="val -55712"/>
              <a:gd name="adj2" fmla="val -89021"/>
              <a:gd name="adj3" fmla="val 16667"/>
            </a:avLst>
          </a:prstGeom>
          <a:solidFill>
            <a:srgbClr val="103F5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6704" y="494618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Delta\eta\simeq 1.0&#10;\end{align*}&lt;/body&gt;&#10;  &lt;fcolor&gt;FFFFFFFF&lt;/fcolor&gt;&#10;  &lt;bcolor&gt;FFFFFFFF&lt;/bcolor&gt;&#10;  &lt;transparent&gt;True&lt;/transparent&gt;&#10;  &lt;resolution&gt;1800&lt;/resolution&gt;&#10;  &lt;imageh&gt;226&lt;/imageh&gt;&#10;  &lt;imagew&gt;968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3" y="4662376"/>
            <a:ext cx="1215623" cy="2838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1281" y="5983661"/>
            <a:ext cx="7058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p"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高次ゆらぎには、非単調な</a:t>
            </a: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Dh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依存性が現れうる。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Dh</a:t>
            </a:r>
            <a:r>
              <a:rPr lang="ja-JP" altLang="en-US" sz="2400" dirty="0" smtClean="0">
                <a:latin typeface="Arial"/>
                <a:ea typeface="ＭＳ Ｐゴシック"/>
              </a:rPr>
              <a:t>依存性から、ゆらぎの物理的性質が理解可能</a:t>
            </a:r>
            <a:r>
              <a:rPr lang="ja-JP" altLang="en-US" sz="2400" dirty="0">
                <a:latin typeface="Arial"/>
                <a:ea typeface="ＭＳ Ｐゴシック"/>
              </a:rPr>
              <a:t>！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793023" y="1766950"/>
            <a:ext cx="2722327" cy="38271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2015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122948"/>
            <a:ext cx="1975172" cy="67146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FFFFFF&lt;/fcolor&gt;&#10;  &lt;bcolor&gt;FFFFFFFF&lt;/bcolor&gt;&#10;  &lt;transparent&gt;True&lt;/transparent&gt;&#10;  &lt;resolution&gt;1800&lt;/resolution&gt;&#10;  &lt;imageh&gt;686&lt;/imageh&gt;&#10;  &lt;imagew&gt;2087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2623651"/>
            <a:ext cx="1877932" cy="61727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1374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900664"/>
            <a:ext cx="1330027" cy="66307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FFFFFF&lt;/fcolor&gt;&#10;  &lt;bcolor&gt;FFFFFFFF&lt;/bcolor&gt;&#10;  &lt;transparent&gt;True&lt;/transparent&gt;&#10;  &lt;resolution&gt;1800&lt;/resolution&gt;&#10;  &lt;imageh&gt;685&lt;/imageh&gt;&#10;  &lt;imagew&gt;2074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3343645"/>
            <a:ext cx="1877934" cy="62024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143279" y="1893654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パラメータ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22202" y="1337694"/>
            <a:ext cx="25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MK+ (2014); MK (2015)</a:t>
            </a:r>
            <a:endParaRPr kumimoji="1" lang="ja-JP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2257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129396" y="1869355"/>
            <a:ext cx="5339751" cy="38867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４次ゆらぎの</a:t>
            </a:r>
            <a:r>
              <a:rPr lang="en-US" altLang="ja-JP" dirty="0" err="1" smtClean="0"/>
              <a:t>Δy</a:t>
            </a:r>
            <a:r>
              <a:rPr lang="ja-JP" altLang="en-US" dirty="0" smtClean="0"/>
              <a:t>依存性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sz="3200" dirty="0" smtClean="0"/>
              <a:t>in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拡散モデル</a:t>
            </a:r>
            <a:endParaRPr kumimoji="1" lang="ja-JP" altLang="en-US" sz="2000" dirty="0"/>
          </a:p>
        </p:txBody>
      </p:sp>
      <p:pic>
        <p:nvPicPr>
          <p:cNvPr id="4" name="TexTeXPicture" descr="&lt;?xml version=&quot;1.0&quot; encoding=&quot;utf-16&quot;?&gt;&#10;&lt;TeXTeX&gt;&#10;  &lt;preamble&gt;\documentclass{jarticle}&#10;\usepackage{amsmath}&#10;\pagestyle{empty}&lt;/preamble&gt;&#10;  &lt;body&gt;\begin{align*} &#10;\Delta\eta / \Delta\eta_{\rm drift}&#10;\end{align*}&lt;/body&gt;&#10;  &lt;fcolor&gt;FF000000&lt;/fcolor&gt;&#10;  &lt;bcolor&gt;FFFFFFFF&lt;/bcolor&gt;&#10;  &lt;transparent&gt;True&lt;/transparent&gt;&#10;  &lt;resolution&gt;1800&lt;/resolution&gt;&#10;  &lt;imageh&gt;250&lt;/imageh&gt;&#10;  &lt;imagew&gt;1156&lt;/imagew&gt;&#10;  &lt;scale&gt;50&lt;/scale&gt;&#10;  &lt;cursor&gt;50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27" y="5345519"/>
            <a:ext cx="1467818" cy="31743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l="9026" b="6057"/>
          <a:stretch/>
        </p:blipFill>
        <p:spPr>
          <a:xfrm>
            <a:off x="628650" y="1869355"/>
            <a:ext cx="4624837" cy="3499472"/>
          </a:xfrm>
          <a:prstGeom prst="rect">
            <a:avLst/>
          </a:prstGeom>
        </p:spPr>
      </p:pic>
      <p:cxnSp>
        <p:nvCxnSpPr>
          <p:cNvPr id="6" name="直線コネクタ 5"/>
          <p:cNvCxnSpPr/>
          <p:nvPr/>
        </p:nvCxnSpPr>
        <p:spPr>
          <a:xfrm flipH="1">
            <a:off x="3242279" y="2182492"/>
            <a:ext cx="1253" cy="289957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^4\rangle(\eta)/&#10;{\rm Skellam}&#10;\end{align*}&lt;/body&gt;&#10;  &lt;fcolor&gt;FF000000&lt;/fcolor&gt;&#10;  &lt;bcolor&gt;FFFFFFFF&lt;/bcolor&gt;&#10;  &lt;transparent&gt;True&lt;/transparent&gt;&#10;  &lt;resolution&gt;1800&lt;/resolution&gt;&#10;  &lt;imageh&gt;284&lt;/imageh&gt;&#10;  &lt;imagew&gt;1915&lt;/imagew&gt;&#10;  &lt;scale&gt;50&lt;/scale&gt;&#10;  &lt;cursor&gt;6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4865" y="3447377"/>
            <a:ext cx="2315709" cy="343427"/>
          </a:xfrm>
          <a:prstGeom prst="rect">
            <a:avLst/>
          </a:prstGeom>
        </p:spPr>
      </p:pic>
      <p:sp>
        <p:nvSpPr>
          <p:cNvPr id="14" name="角丸四角形吹き出し 13"/>
          <p:cNvSpPr/>
          <p:nvPr/>
        </p:nvSpPr>
        <p:spPr>
          <a:xfrm>
            <a:off x="3394265" y="4451952"/>
            <a:ext cx="1967052" cy="998570"/>
          </a:xfrm>
          <a:prstGeom prst="wedgeRoundRectCallout">
            <a:avLst>
              <a:gd name="adj1" fmla="val -55712"/>
              <a:gd name="adj2" fmla="val -89021"/>
              <a:gd name="adj3" fmla="val 16667"/>
            </a:avLst>
          </a:prstGeom>
          <a:solidFill>
            <a:srgbClr val="103F53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96704" y="494618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(rough estimate)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5" name="TexTeXPicture" descr="&lt;?xml version=&quot;1.0&quot; encoding=&quot;utf-16&quot;?&gt;&#10;&lt;TeXTeX&gt;&#10;  &lt;preamble&gt;\documentclass{jarticle}&#10;\usepackage{amsmath}&#10;\pagestyle{empty}&lt;/preamble&gt;&#10;  &lt;body&gt;\begin{align*} &#10;\Delta\eta\simeq 1.0&#10;\end{align*}&lt;/body&gt;&#10;  &lt;fcolor&gt;FFFFFFFF&lt;/fcolor&gt;&#10;  &lt;bcolor&gt;FFFFFFFF&lt;/bcolor&gt;&#10;  &lt;transparent&gt;True&lt;/transparent&gt;&#10;  &lt;resolution&gt;1800&lt;/resolution&gt;&#10;  &lt;imageh&gt;226&lt;/imageh&gt;&#10;  &lt;imagew&gt;968&lt;/imagew&gt;&#10;  &lt;scale&gt;50&lt;/scale&gt;&#10;  &lt;cursor&gt;33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33" y="4662376"/>
            <a:ext cx="1215623" cy="2838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541281" y="5983661"/>
            <a:ext cx="7058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p"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高次ゆらぎには、非単調な</a:t>
            </a: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Dh</a:t>
            </a: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依存性が現れうる。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smtClean="0">
                <a:latin typeface="Symbol" panose="05050102010706020507" pitchFamily="18" charset="2"/>
                <a:ea typeface="ＭＳ Ｐゴシック"/>
              </a:rPr>
              <a:t>Dh</a:t>
            </a:r>
            <a:r>
              <a:rPr lang="ja-JP" altLang="en-US" sz="2400" dirty="0" smtClean="0">
                <a:latin typeface="Arial"/>
                <a:ea typeface="ＭＳ Ｐゴシック"/>
              </a:rPr>
              <a:t>依存性から、ゆらぎの物理的性質が理解可能</a:t>
            </a:r>
            <a:r>
              <a:rPr lang="ja-JP" altLang="en-US" sz="2400" dirty="0">
                <a:latin typeface="Arial"/>
                <a:ea typeface="ＭＳ Ｐゴシック"/>
              </a:rPr>
              <a:t>！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1" name="角丸四角形 30"/>
          <p:cNvSpPr/>
          <p:nvPr/>
        </p:nvSpPr>
        <p:spPr>
          <a:xfrm>
            <a:off x="5793023" y="1766950"/>
            <a:ext cx="2722327" cy="382713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TexTeXPicture" descr="&lt;?xml version=&quot;1.0&quot; encoding=&quot;utf-16&quot;?&gt;&#10;&lt;TeXTeX&gt;&#10;  &lt;preamble&gt;\documentclass{jarticle}&#10;\usepackage{amsmath}&#10;\pagestyle{empty}&lt;/preamble&gt;&#10;  &lt;body&gt;\begin{align*} &#10;b= \frac{ \langle Q_{\rm(net)}^2 Q_{\rm(tot)} \rangle_c }{&#10;\langle Q_{\rm(ne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2015&lt;/imagew&gt;&#10;  &lt;scale&gt;50&lt;/scale&gt;&#10;  &lt;cursor&gt;48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122948"/>
            <a:ext cx="1975172" cy="671460"/>
          </a:xfrm>
          <a:prstGeom prst="rect">
            <a:avLst/>
          </a:prstGeom>
        </p:spPr>
      </p:pic>
      <p:pic>
        <p:nvPicPr>
          <p:cNvPr id="33" name="TexTeXPicture" descr="&lt;?xml version=&quot;1.0&quot; encoding=&quot;utf-16&quot;?&gt;&#10;&lt;TeXTeX&gt;&#10;  &lt;preamble&gt;\documentclass{jarticle}&#10;\usepackage{amsmath}&#10;\pagestyle{empty}&lt;/preamble&gt;&#10;  &lt;body&gt;\begin{align*} &#10;D_4 = \frac{ \langle Q_{\rm(net)}^4 \rangle_c }{&#10;\langle Q_{\rm(tot)}\rangle}=4&#10;\end{align*}&lt;/body&gt;&#10;  &lt;fcolor&gt;FFFFFFFF&lt;/fcolor&gt;&#10;  &lt;bcolor&gt;FFFFFFFF&lt;/bcolor&gt;&#10;  &lt;transparent&gt;True&lt;/transparent&gt;&#10;  &lt;resolution&gt;1800&lt;/resolution&gt;&#10;  &lt;imageh&gt;686&lt;/imageh&gt;&#10;  &lt;imagew&gt;2087&lt;/imagew&gt;&#10;  &lt;scale&gt;50&lt;/scale&gt;&#10;  &lt;cursor&gt;95&lt;/cursor&gt;&#10;&lt;/TeXTeX&gt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2623651"/>
            <a:ext cx="1877932" cy="617278"/>
          </a:xfrm>
          <a:prstGeom prst="rect">
            <a:avLst/>
          </a:prstGeom>
        </p:spPr>
      </p:pic>
      <p:pic>
        <p:nvPicPr>
          <p:cNvPr id="34" name="TexTeXPicture" descr="&lt;?xml version=&quot;1.0&quot; encoding=&quot;utf-16&quot;?&gt;&#10;&lt;TeXTeX&gt;&#10;  &lt;preamble&gt;\documentclass{jarticle}&#10;\usepackage{amsmath}&#10;\pagestyle{empty}&lt;/preamble&gt;&#10;  &lt;body&gt;\begin{align*} &#10;c= \frac{ \langle Q_{\rm(tot)}^2 \rangle_c }{&#10;\langle Q_{\rm(tot)}\rangle}&#10;\end{align*}&lt;/body&gt;&#10;  &lt;fcolor&gt;FFFFFFFF&lt;/fcolor&gt;&#10;  &lt;bcolor&gt;FFFFFFFF&lt;/bcolor&gt;&#10;  &lt;transparent&gt;True&lt;/transparent&gt;&#10;  &lt;resolution&gt;1800&lt;/resolution&gt;&#10;  &lt;imageh&gt;685&lt;/imageh&gt;&#10;  &lt;imagew&gt;1374&lt;/imagew&gt;&#10;  &lt;scale&gt;50&lt;/scale&gt;&#10;  &lt;cursor&gt;80&lt;/cursor&gt;&#10;&lt;/TeXTeX&gt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2" y="4900664"/>
            <a:ext cx="1330027" cy="663077"/>
          </a:xfrm>
          <a:prstGeom prst="rect">
            <a:avLst/>
          </a:prstGeom>
        </p:spPr>
      </p:pic>
      <p:pic>
        <p:nvPicPr>
          <p:cNvPr id="35" name="TexTeXPicture" descr="&lt;?xml version=&quot;1.0&quot; encoding=&quot;utf-16&quot;?&gt;&#10;&lt;TeXTeX&gt;&#10;  &lt;preamble&gt;\documentclass{jarticle}&#10;\usepackage{amsmath}&#10;\pagestyle{empty}&lt;/preamble&gt;&#10;  &lt;body&gt;\begin{align*} &#10;D_2 = \frac{ \langle Q_{\rm(net)}^2 \rangle_c }{&#10;\langle Q_{\rm(tot)}\rangle}&#10;=1&#10;\end{align*}&lt;/body&gt;&#10;  &lt;fcolor&gt;FFFFFFFF&lt;/fcolor&gt;&#10;  &lt;bcolor&gt;FFFFFFFF&lt;/bcolor&gt;&#10;  &lt;transparent&gt;True&lt;/transparent&gt;&#10;  &lt;resolution&gt;1800&lt;/resolution&gt;&#10;  &lt;imageh&gt;685&lt;/imageh&gt;&#10;  &lt;imagew&gt;2074&lt;/imagew&gt;&#10;  &lt;scale&gt;50&lt;/scale&gt;&#10;  &lt;cursor&gt;96&lt;/cursor&gt;&#10;&lt;/TeXTeX&gt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31" y="3343645"/>
            <a:ext cx="1877934" cy="62024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6143279" y="1893654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パラメータ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222202" y="1337694"/>
            <a:ext cx="2580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MK+ (2014); MK (2015)</a:t>
            </a:r>
            <a:endParaRPr kumimoji="1" lang="ja-JP" altLang="en-US" sz="2000" dirty="0" smtClean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4655" y="2105652"/>
            <a:ext cx="3960440" cy="309519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7702785" y="2413437"/>
            <a:ext cx="135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2000" b="1" dirty="0" smtClean="0">
                <a:solidFill>
                  <a:srgbClr val="FF0000"/>
                </a:solidFill>
                <a:latin typeface="+mj-lt"/>
                <a:ea typeface="ＭＳ Ｐゴシック"/>
              </a:rPr>
              <a:t>STAR 2015</a:t>
            </a:r>
            <a:endParaRPr lang="ja-JP" altLang="en-US" b="1" dirty="0">
              <a:solidFill>
                <a:srgbClr val="FF0000"/>
              </a:solidFill>
              <a:latin typeface="+mj-lt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33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/>
        </p:nvSpPr>
        <p:spPr>
          <a:xfrm>
            <a:off x="426719" y="1341798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２つの物理目標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+mj-ea"/>
                <a:ea typeface="+mj-ea"/>
              </a:rPr>
              <a:t>宇宙最</a:t>
            </a:r>
            <a:r>
              <a:rPr kumimoji="1" lang="ja-JP" altLang="en-US" sz="3200" b="1" dirty="0" smtClean="0">
                <a:latin typeface="+mj-ea"/>
                <a:ea typeface="+mj-ea"/>
              </a:rPr>
              <a:t>高密度の探索</a:t>
            </a:r>
            <a:endParaRPr kumimoji="1" lang="ja-JP" altLang="en-US" sz="3200" b="1" dirty="0">
              <a:latin typeface="+mj-ea"/>
              <a:ea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+mj-ea"/>
                <a:ea typeface="+mj-ea"/>
              </a:rPr>
              <a:t>稀</a:t>
            </a:r>
            <a:r>
              <a:rPr lang="ja-JP" altLang="en-US" sz="3200" b="1" dirty="0">
                <a:latin typeface="+mj-ea"/>
                <a:ea typeface="+mj-ea"/>
              </a:rPr>
              <a:t>事象</a:t>
            </a:r>
            <a:r>
              <a:rPr kumimoji="1" lang="ja-JP" altLang="en-US" sz="3200" b="1" dirty="0" smtClean="0">
                <a:latin typeface="+mj-ea"/>
                <a:ea typeface="+mj-ea"/>
              </a:rPr>
              <a:t>の生成工場</a:t>
            </a:r>
            <a:endParaRPr kumimoji="1" lang="ja-JP" altLang="en-US" sz="3200" b="1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916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超高密度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物質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一次相転移・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臨界点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中性子星状態方程式</a:t>
            </a:r>
            <a:endParaRPr kumimoji="1"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ハイパー核物理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エキゾチック粒子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ハドロン相互</a:t>
            </a:r>
            <a:r>
              <a:rPr lang="ja-JP" altLang="en-US" sz="2400" dirty="0"/>
              <a:t>作用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18516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4572000" y="1236549"/>
            <a:ext cx="3589068" cy="2576408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検出器効率補正の問題</a:t>
            </a:r>
            <a:endParaRPr kumimoji="1" lang="ja-JP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84" y="1372049"/>
            <a:ext cx="3309159" cy="265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839418" y="1350235"/>
            <a:ext cx="31021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分布</a:t>
            </a:r>
            <a:r>
              <a:rPr kumimoji="1" lang="ja-JP" altLang="en-US" sz="2400" smtClean="0"/>
              <a:t>関数は、検出器</a:t>
            </a:r>
            <a:r>
              <a:rPr kumimoji="1" lang="ja-JP" altLang="en-US" sz="2400" dirty="0" smtClean="0"/>
              <a:t>の</a:t>
            </a:r>
            <a:endParaRPr kumimoji="1" lang="en-US" altLang="ja-JP" sz="2400" dirty="0" smtClean="0"/>
          </a:p>
          <a:p>
            <a:pPr algn="ctr"/>
            <a:r>
              <a:rPr kumimoji="1" lang="ja-JP" altLang="en-US" sz="2400" dirty="0" smtClean="0"/>
              <a:t>不完全な測定で歪む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292020" y="4817981"/>
            <a:ext cx="3589068" cy="1153575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84516" y="4851296"/>
            <a:ext cx="2004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  <a:cs typeface="+mn-cs"/>
              </a:rPr>
              <a:t>キュムラント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\langle \delta N_p^2 \rangle, &#10;\langle \delta N_p^3 \rangle,&#10;\langle \delta N_p^4 \rangle_c&#10;\end{align*}&lt;/body&gt;&#10;  &lt;fcolor&gt;FFFFFFFF&lt;/fcolor&gt;&#10;  &lt;bcolor&gt;FFFFFFFF&lt;/bcolor&gt;&#10;  &lt;transparent&gt;True&lt;/transparent&gt;&#10;  &lt;resolution&gt;1800&lt;/resolution&gt;&#10;  &lt;imageh&gt;314&lt;/imageh&gt;&#10;  &lt;imagew&gt;2238&lt;/imagew&gt;&#10;  &lt;scale&gt;50&lt;/scale&gt;&#10;  &lt;cursor&gt;10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7" y="5436547"/>
            <a:ext cx="2928815" cy="410924"/>
          </a:xfrm>
          <a:prstGeom prst="rect">
            <a:avLst/>
          </a:prstGeom>
        </p:spPr>
      </p:pic>
      <p:sp>
        <p:nvSpPr>
          <p:cNvPr id="10" name="下矢印 9"/>
          <p:cNvSpPr/>
          <p:nvPr/>
        </p:nvSpPr>
        <p:spPr>
          <a:xfrm>
            <a:off x="1065408" y="4083291"/>
            <a:ext cx="1935309" cy="679936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5422826" y="2228746"/>
            <a:ext cx="1935309" cy="49236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39417" y="2721114"/>
            <a:ext cx="3086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高次</a:t>
            </a:r>
            <a:r>
              <a:rPr kumimoji="1" lang="ja-JP" altLang="en-US" sz="2400" dirty="0" smtClean="0"/>
              <a:t>キュムラントは、</a:t>
            </a:r>
            <a:endParaRPr kumimoji="1" lang="en-US" altLang="ja-JP" sz="2400" dirty="0" smtClean="0"/>
          </a:p>
          <a:p>
            <a:pPr algn="ctr"/>
            <a:r>
              <a:rPr lang="ja-JP" altLang="en-US" sz="2400" dirty="0" smtClean="0"/>
              <a:t>非</a:t>
            </a:r>
            <a:r>
              <a:rPr lang="ja-JP" altLang="en-US" sz="2400" dirty="0"/>
              <a:t>自明</a:t>
            </a:r>
            <a:r>
              <a:rPr lang="ja-JP" altLang="en-US" sz="2400" dirty="0" smtClean="0"/>
              <a:t>な</a:t>
            </a:r>
            <a:r>
              <a:rPr lang="ja-JP" altLang="en-US" sz="2400" dirty="0"/>
              <a:t>変更</a:t>
            </a:r>
            <a:r>
              <a:rPr lang="ja-JP" altLang="en-US" sz="2400" dirty="0" smtClean="0"/>
              <a:t>を受ける</a:t>
            </a:r>
            <a:endParaRPr kumimoji="1" lang="ja-JP" altLang="en-US" sz="2400" dirty="0" smtClean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48639" y="6343116"/>
            <a:ext cx="4595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MK, 2016;</a:t>
            </a:r>
            <a:r>
              <a:rPr lang="en-US" altLang="ja-JP" sz="2000" dirty="0"/>
              <a:t> </a:t>
            </a:r>
            <a:r>
              <a:rPr lang="en-US" altLang="ja-JP" sz="2000" dirty="0" err="1" smtClean="0"/>
              <a:t>Nonaka</a:t>
            </a:r>
            <a:r>
              <a:rPr lang="en-US" altLang="ja-JP" sz="2000" dirty="0" smtClean="0"/>
              <a:t>, MK, </a:t>
            </a:r>
            <a:r>
              <a:rPr lang="en-US" altLang="ja-JP" sz="2000" dirty="0" err="1" smtClean="0"/>
              <a:t>Esumi</a:t>
            </a:r>
            <a:r>
              <a:rPr lang="en-US" altLang="ja-JP" sz="2000" dirty="0" smtClean="0"/>
              <a:t>, 2017; 2018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711" y="3911902"/>
            <a:ext cx="3491511" cy="248901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60806" y="6174016"/>
            <a:ext cx="3587842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sz="2800" b="1" dirty="0"/>
              <a:t>「</a:t>
            </a:r>
            <a:r>
              <a:rPr kumimoji="1" lang="ja-JP" altLang="en-US" sz="2800" b="1" dirty="0" smtClean="0"/>
              <a:t>正しい」補正の必要性</a:t>
            </a:r>
          </a:p>
        </p:txBody>
      </p:sp>
    </p:spTree>
    <p:extLst>
      <p:ext uri="{BB962C8B-B14F-4D97-AF65-F5344CB8AC3E}">
        <p14:creationId xmlns:p14="http://schemas.microsoft.com/office/powerpoint/2010/main" val="100544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レプトン対：観測量の階層性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電磁波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1600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Calibri" panose="020F0502020204030204"/>
                <a:ea typeface="游ゴシック" panose="020B0400000000000000" pitchFamily="50" charset="-128"/>
              </a:rPr>
              <a:t>重力波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典型的時間：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秒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96007" y="1335312"/>
            <a:ext cx="1806894" cy="919401"/>
          </a:xfrm>
          <a:prstGeom prst="wedgeRoundRectCallout">
            <a:avLst>
              <a:gd name="adj1" fmla="val -66064"/>
              <a:gd name="adj2" fmla="val 21377"/>
              <a:gd name="adj3" fmla="val 16667"/>
            </a:avLst>
          </a:prstGeom>
          <a:solidFill>
            <a:srgbClr val="268496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深部の情報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の担い手</a:t>
            </a:r>
            <a:endParaRPr kumimoji="1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8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テキスト ボックス 209"/>
          <p:cNvSpPr txBox="1"/>
          <p:nvPr/>
        </p:nvSpPr>
        <p:spPr>
          <a:xfrm>
            <a:off x="6461693" y="3400249"/>
            <a:ext cx="2613296" cy="3216414"/>
          </a:xfrm>
          <a:prstGeom prst="wedgeRoundRectCallout">
            <a:avLst>
              <a:gd name="adj1" fmla="val -73020"/>
              <a:gd name="adj2" fmla="val -20695"/>
              <a:gd name="adj3" fmla="val 16667"/>
            </a:avLst>
          </a:prstGeom>
          <a:solidFill>
            <a:srgbClr val="268496">
              <a:alpha val="80000"/>
            </a:srgbClr>
          </a:solidFill>
          <a:ln w="19050">
            <a:solidFill>
              <a:srgbClr val="FF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レプトン対生成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white"/>
              </a:solidFill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white"/>
              </a:solidFill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400" dirty="0">
              <a:solidFill>
                <a:prstClr val="white"/>
              </a:solidFill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prstClr val="white"/>
              </a:solidFill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レプトン対：観測量の階層性</a:t>
            </a:r>
            <a:endParaRPr kumimoji="1" lang="ja-JP" altLang="en-US" dirty="0"/>
          </a:p>
        </p:txBody>
      </p:sp>
      <p:pic>
        <p:nvPicPr>
          <p:cNvPr id="109" name="図 108"/>
          <p:cNvPicPr>
            <a:picLocks noChangeAspect="1"/>
          </p:cNvPicPr>
          <p:nvPr/>
        </p:nvPicPr>
        <p:blipFill rotWithShape="1">
          <a:blip r:embed="rId2"/>
          <a:srcRect l="30808" t="25984" r="29847" b="24236"/>
          <a:stretch/>
        </p:blipFill>
        <p:spPr>
          <a:xfrm>
            <a:off x="683209" y="1463805"/>
            <a:ext cx="2848125" cy="2402330"/>
          </a:xfrm>
          <a:prstGeom prst="rect">
            <a:avLst/>
          </a:prstGeom>
        </p:spPr>
      </p:pic>
      <p:sp>
        <p:nvSpPr>
          <p:cNvPr id="110" name="右矢印 109"/>
          <p:cNvSpPr/>
          <p:nvPr/>
        </p:nvSpPr>
        <p:spPr>
          <a:xfrm>
            <a:off x="2808907" y="251772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5788612" y="25682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電磁波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2" name="右矢印 111"/>
          <p:cNvSpPr/>
          <p:nvPr/>
        </p:nvSpPr>
        <p:spPr>
          <a:xfrm>
            <a:off x="1982369" y="2072599"/>
            <a:ext cx="2773664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0"/>
                </a:schemeClr>
              </a:gs>
              <a:gs pos="1600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3" name="テキスト ボックス 112"/>
          <p:cNvSpPr txBox="1"/>
          <p:nvPr/>
        </p:nvSpPr>
        <p:spPr>
          <a:xfrm>
            <a:off x="4392201" y="173149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latin typeface="Calibri" panose="020F0502020204030204"/>
                <a:ea typeface="游ゴシック" panose="020B0400000000000000" pitchFamily="50" charset="-128"/>
              </a:rPr>
              <a:t>重力波</a:t>
            </a:r>
            <a:endParaRPr lang="ja-JP" altLang="en-US" sz="2800" dirty="0"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14" name="円/楕円 6"/>
          <p:cNvSpPr>
            <a:spLocks noChangeAspect="1"/>
          </p:cNvSpPr>
          <p:nvPr/>
        </p:nvSpPr>
        <p:spPr>
          <a:xfrm>
            <a:off x="2020552" y="5091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5" name="円/楕円 7"/>
          <p:cNvSpPr>
            <a:spLocks noChangeAspect="1"/>
          </p:cNvSpPr>
          <p:nvPr/>
        </p:nvSpPr>
        <p:spPr>
          <a:xfrm>
            <a:off x="2178209" y="534683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6" name="円/楕円 8"/>
          <p:cNvSpPr>
            <a:spLocks noChangeAspect="1"/>
          </p:cNvSpPr>
          <p:nvPr/>
        </p:nvSpPr>
        <p:spPr>
          <a:xfrm>
            <a:off x="2449019" y="55745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7" name="円/楕円 9"/>
          <p:cNvSpPr>
            <a:spLocks noChangeAspect="1"/>
          </p:cNvSpPr>
          <p:nvPr/>
        </p:nvSpPr>
        <p:spPr>
          <a:xfrm>
            <a:off x="2275924" y="509146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8" name="円/楕円 10"/>
          <p:cNvSpPr>
            <a:spLocks noChangeAspect="1"/>
          </p:cNvSpPr>
          <p:nvPr/>
        </p:nvSpPr>
        <p:spPr>
          <a:xfrm>
            <a:off x="2568714" y="5361736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19" name="円/楕円 11"/>
          <p:cNvSpPr>
            <a:spLocks noChangeAspect="1"/>
          </p:cNvSpPr>
          <p:nvPr/>
        </p:nvSpPr>
        <p:spPr>
          <a:xfrm>
            <a:off x="2651796" y="55768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0" name="円/楕円 12"/>
          <p:cNvSpPr>
            <a:spLocks noChangeAspect="1"/>
          </p:cNvSpPr>
          <p:nvPr/>
        </p:nvSpPr>
        <p:spPr>
          <a:xfrm>
            <a:off x="2678699" y="52938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1" name="円/楕円 13"/>
          <p:cNvSpPr>
            <a:spLocks noChangeAspect="1"/>
          </p:cNvSpPr>
          <p:nvPr/>
        </p:nvSpPr>
        <p:spPr>
          <a:xfrm>
            <a:off x="2368453" y="53591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2" name="円/楕円 14"/>
          <p:cNvSpPr>
            <a:spLocks noChangeAspect="1"/>
          </p:cNvSpPr>
          <p:nvPr/>
        </p:nvSpPr>
        <p:spPr>
          <a:xfrm>
            <a:off x="2402237" y="57621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3" name="円/楕円 15"/>
          <p:cNvSpPr>
            <a:spLocks noChangeAspect="1"/>
          </p:cNvSpPr>
          <p:nvPr/>
        </p:nvSpPr>
        <p:spPr>
          <a:xfrm>
            <a:off x="2036653" y="486586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4" name="円/楕円 16"/>
          <p:cNvSpPr>
            <a:spLocks noChangeAspect="1"/>
          </p:cNvSpPr>
          <p:nvPr/>
        </p:nvSpPr>
        <p:spPr>
          <a:xfrm>
            <a:off x="2508255" y="539515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5" name="円/楕円 17"/>
          <p:cNvSpPr>
            <a:spLocks noChangeAspect="1"/>
          </p:cNvSpPr>
          <p:nvPr/>
        </p:nvSpPr>
        <p:spPr>
          <a:xfrm>
            <a:off x="2292950" y="4788887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6" name="円/楕円 18"/>
          <p:cNvSpPr>
            <a:spLocks noChangeAspect="1"/>
          </p:cNvSpPr>
          <p:nvPr/>
        </p:nvSpPr>
        <p:spPr>
          <a:xfrm>
            <a:off x="2430404" y="49351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7" name="円/楕円 19"/>
          <p:cNvSpPr>
            <a:spLocks noChangeAspect="1"/>
          </p:cNvSpPr>
          <p:nvPr/>
        </p:nvSpPr>
        <p:spPr>
          <a:xfrm>
            <a:off x="2551437" y="510067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8" name="円/楕円 20"/>
          <p:cNvSpPr>
            <a:spLocks noChangeAspect="1"/>
          </p:cNvSpPr>
          <p:nvPr/>
        </p:nvSpPr>
        <p:spPr>
          <a:xfrm>
            <a:off x="2695041" y="545443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29" name="円/楕円 21"/>
          <p:cNvSpPr>
            <a:spLocks noChangeAspect="1"/>
          </p:cNvSpPr>
          <p:nvPr/>
        </p:nvSpPr>
        <p:spPr>
          <a:xfrm>
            <a:off x="1942442" y="51271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0" name="円/楕円 22"/>
          <p:cNvSpPr>
            <a:spLocks noChangeAspect="1"/>
          </p:cNvSpPr>
          <p:nvPr/>
        </p:nvSpPr>
        <p:spPr>
          <a:xfrm>
            <a:off x="1986591" y="5543042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1" name="円/楕円 23"/>
          <p:cNvSpPr>
            <a:spLocks noChangeAspect="1"/>
          </p:cNvSpPr>
          <p:nvPr/>
        </p:nvSpPr>
        <p:spPr>
          <a:xfrm>
            <a:off x="2344744" y="602741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2" name="円/楕円 24"/>
          <p:cNvSpPr>
            <a:spLocks noChangeAspect="1"/>
          </p:cNvSpPr>
          <p:nvPr/>
        </p:nvSpPr>
        <p:spPr>
          <a:xfrm>
            <a:off x="2222634" y="491662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3" name="円/楕円 25"/>
          <p:cNvSpPr>
            <a:spLocks noChangeAspect="1"/>
          </p:cNvSpPr>
          <p:nvPr/>
        </p:nvSpPr>
        <p:spPr>
          <a:xfrm>
            <a:off x="2002612" y="5720204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4" name="円/楕円 26"/>
          <p:cNvSpPr>
            <a:spLocks noChangeAspect="1"/>
          </p:cNvSpPr>
          <p:nvPr/>
        </p:nvSpPr>
        <p:spPr>
          <a:xfrm>
            <a:off x="2245157" y="54897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5" name="円/楕円 27"/>
          <p:cNvSpPr>
            <a:spLocks noChangeAspect="1"/>
          </p:cNvSpPr>
          <p:nvPr/>
        </p:nvSpPr>
        <p:spPr>
          <a:xfrm>
            <a:off x="2106460" y="55906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6" name="円/楕円 28"/>
          <p:cNvSpPr>
            <a:spLocks noChangeAspect="1"/>
          </p:cNvSpPr>
          <p:nvPr/>
        </p:nvSpPr>
        <p:spPr>
          <a:xfrm>
            <a:off x="2113309" y="508115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7" name="円/楕円 29"/>
          <p:cNvSpPr>
            <a:spLocks noChangeAspect="1"/>
          </p:cNvSpPr>
          <p:nvPr/>
        </p:nvSpPr>
        <p:spPr>
          <a:xfrm>
            <a:off x="2091755" y="474419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8" name="円/楕円 30"/>
          <p:cNvSpPr>
            <a:spLocks noChangeAspect="1"/>
          </p:cNvSpPr>
          <p:nvPr/>
        </p:nvSpPr>
        <p:spPr>
          <a:xfrm>
            <a:off x="1918015" y="54940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39" name="円/楕円 32"/>
          <p:cNvSpPr>
            <a:spLocks noChangeAspect="1"/>
          </p:cNvSpPr>
          <p:nvPr/>
        </p:nvSpPr>
        <p:spPr>
          <a:xfrm>
            <a:off x="2150749" y="5950468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0" name="円/楕円 33"/>
          <p:cNvSpPr>
            <a:spLocks noChangeAspect="1"/>
          </p:cNvSpPr>
          <p:nvPr/>
        </p:nvSpPr>
        <p:spPr>
          <a:xfrm>
            <a:off x="1982369" y="494719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1" name="円/楕円 34"/>
          <p:cNvSpPr>
            <a:spLocks noChangeAspect="1"/>
          </p:cNvSpPr>
          <p:nvPr/>
        </p:nvSpPr>
        <p:spPr>
          <a:xfrm>
            <a:off x="2236178" y="46070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2" name="円/楕円 35"/>
          <p:cNvSpPr>
            <a:spLocks noChangeAspect="1"/>
          </p:cNvSpPr>
          <p:nvPr/>
        </p:nvSpPr>
        <p:spPr>
          <a:xfrm>
            <a:off x="2335315" y="582020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3" name="円/楕円 36"/>
          <p:cNvSpPr>
            <a:spLocks noChangeAspect="1"/>
          </p:cNvSpPr>
          <p:nvPr/>
        </p:nvSpPr>
        <p:spPr>
          <a:xfrm>
            <a:off x="2529922" y="590963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4" name="円/楕円 37"/>
          <p:cNvSpPr>
            <a:spLocks noChangeAspect="1"/>
          </p:cNvSpPr>
          <p:nvPr/>
        </p:nvSpPr>
        <p:spPr>
          <a:xfrm>
            <a:off x="2376811" y="473449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5" name="円/楕円 38"/>
          <p:cNvSpPr>
            <a:spLocks noChangeAspect="1"/>
          </p:cNvSpPr>
          <p:nvPr/>
        </p:nvSpPr>
        <p:spPr>
          <a:xfrm>
            <a:off x="2571817" y="476015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6" name="円/楕円 39"/>
          <p:cNvSpPr>
            <a:spLocks noChangeAspect="1"/>
          </p:cNvSpPr>
          <p:nvPr/>
        </p:nvSpPr>
        <p:spPr>
          <a:xfrm>
            <a:off x="2598544" y="575941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7" name="円/楕円 40"/>
          <p:cNvSpPr>
            <a:spLocks noChangeAspect="1"/>
          </p:cNvSpPr>
          <p:nvPr/>
        </p:nvSpPr>
        <p:spPr>
          <a:xfrm>
            <a:off x="1921282" y="533794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8" name="円/楕円 41"/>
          <p:cNvSpPr>
            <a:spLocks noChangeAspect="1"/>
          </p:cNvSpPr>
          <p:nvPr/>
        </p:nvSpPr>
        <p:spPr>
          <a:xfrm>
            <a:off x="2664703" y="49498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49" name="円/楕円 42"/>
          <p:cNvSpPr>
            <a:spLocks noChangeAspect="1"/>
          </p:cNvSpPr>
          <p:nvPr/>
        </p:nvSpPr>
        <p:spPr>
          <a:xfrm>
            <a:off x="2063873" y="58163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0" name="円/楕円 43"/>
          <p:cNvSpPr>
            <a:spLocks noChangeAspect="1"/>
          </p:cNvSpPr>
          <p:nvPr/>
        </p:nvSpPr>
        <p:spPr>
          <a:xfrm>
            <a:off x="2392038" y="513900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1" name="円/楕円 44"/>
          <p:cNvSpPr>
            <a:spLocks noChangeAspect="1"/>
          </p:cNvSpPr>
          <p:nvPr/>
        </p:nvSpPr>
        <p:spPr>
          <a:xfrm>
            <a:off x="1766206" y="569509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2" name="円/楕円 45"/>
          <p:cNvSpPr>
            <a:spLocks noChangeAspect="1"/>
          </p:cNvSpPr>
          <p:nvPr/>
        </p:nvSpPr>
        <p:spPr>
          <a:xfrm>
            <a:off x="2253047" y="566641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3" name="円/楕円 46"/>
          <p:cNvSpPr>
            <a:spLocks noChangeAspect="1"/>
          </p:cNvSpPr>
          <p:nvPr/>
        </p:nvSpPr>
        <p:spPr>
          <a:xfrm>
            <a:off x="1149545" y="542920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4" name="円/楕円 47"/>
          <p:cNvSpPr>
            <a:spLocks noChangeAspect="1"/>
          </p:cNvSpPr>
          <p:nvPr/>
        </p:nvSpPr>
        <p:spPr>
          <a:xfrm>
            <a:off x="1626995" y="553823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5" name="円/楕円 48"/>
          <p:cNvSpPr>
            <a:spLocks noChangeAspect="1"/>
          </p:cNvSpPr>
          <p:nvPr/>
        </p:nvSpPr>
        <p:spPr>
          <a:xfrm>
            <a:off x="1391600" y="555689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6" name="円/楕円 49"/>
          <p:cNvSpPr>
            <a:spLocks noChangeAspect="1"/>
          </p:cNvSpPr>
          <p:nvPr/>
        </p:nvSpPr>
        <p:spPr>
          <a:xfrm>
            <a:off x="2255705" y="520588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7" name="円/楕円 51"/>
          <p:cNvSpPr>
            <a:spLocks noChangeAspect="1"/>
          </p:cNvSpPr>
          <p:nvPr/>
        </p:nvSpPr>
        <p:spPr>
          <a:xfrm>
            <a:off x="2230134" y="47875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8" name="円/楕円 52"/>
          <p:cNvSpPr>
            <a:spLocks noChangeAspect="1"/>
          </p:cNvSpPr>
          <p:nvPr/>
        </p:nvSpPr>
        <p:spPr>
          <a:xfrm>
            <a:off x="2430173" y="462560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59" name="円/楕円 53"/>
          <p:cNvSpPr>
            <a:spLocks noChangeAspect="1"/>
          </p:cNvSpPr>
          <p:nvPr/>
        </p:nvSpPr>
        <p:spPr>
          <a:xfrm>
            <a:off x="1717482" y="595046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0" name="円/楕円 54"/>
          <p:cNvSpPr>
            <a:spLocks noChangeAspect="1"/>
          </p:cNvSpPr>
          <p:nvPr/>
        </p:nvSpPr>
        <p:spPr>
          <a:xfrm>
            <a:off x="1317399" y="44555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1" name="円/楕円 55"/>
          <p:cNvSpPr>
            <a:spLocks noChangeAspect="1"/>
          </p:cNvSpPr>
          <p:nvPr/>
        </p:nvSpPr>
        <p:spPr>
          <a:xfrm>
            <a:off x="1475056" y="471091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2" name="円/楕円 56"/>
          <p:cNvSpPr>
            <a:spLocks noChangeAspect="1"/>
          </p:cNvSpPr>
          <p:nvPr/>
        </p:nvSpPr>
        <p:spPr>
          <a:xfrm>
            <a:off x="1745866" y="493866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3" name="円/楕円 57"/>
          <p:cNvSpPr>
            <a:spLocks noChangeAspect="1"/>
          </p:cNvSpPr>
          <p:nvPr/>
        </p:nvSpPr>
        <p:spPr>
          <a:xfrm>
            <a:off x="1572771" y="4455541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4" name="円/楕円 58"/>
          <p:cNvSpPr>
            <a:spLocks noChangeAspect="1"/>
          </p:cNvSpPr>
          <p:nvPr/>
        </p:nvSpPr>
        <p:spPr>
          <a:xfrm>
            <a:off x="1865561" y="4725808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5" name="円/楕円 59"/>
          <p:cNvSpPr>
            <a:spLocks noChangeAspect="1"/>
          </p:cNvSpPr>
          <p:nvPr/>
        </p:nvSpPr>
        <p:spPr>
          <a:xfrm>
            <a:off x="1948643" y="494090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6" name="円/楕円 60"/>
          <p:cNvSpPr>
            <a:spLocks noChangeAspect="1"/>
          </p:cNvSpPr>
          <p:nvPr/>
        </p:nvSpPr>
        <p:spPr>
          <a:xfrm>
            <a:off x="1975546" y="46578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7" name="円/楕円 61"/>
          <p:cNvSpPr>
            <a:spLocks noChangeAspect="1"/>
          </p:cNvSpPr>
          <p:nvPr/>
        </p:nvSpPr>
        <p:spPr>
          <a:xfrm>
            <a:off x="1665300" y="472324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8" name="円/楕円 62"/>
          <p:cNvSpPr>
            <a:spLocks noChangeAspect="1"/>
          </p:cNvSpPr>
          <p:nvPr/>
        </p:nvSpPr>
        <p:spPr>
          <a:xfrm>
            <a:off x="1699084" y="5126213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69" name="円/楕円 63"/>
          <p:cNvSpPr>
            <a:spLocks noChangeAspect="1"/>
          </p:cNvSpPr>
          <p:nvPr/>
        </p:nvSpPr>
        <p:spPr>
          <a:xfrm>
            <a:off x="1333500" y="422993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0" name="円/楕円 64"/>
          <p:cNvSpPr>
            <a:spLocks noChangeAspect="1"/>
          </p:cNvSpPr>
          <p:nvPr/>
        </p:nvSpPr>
        <p:spPr>
          <a:xfrm>
            <a:off x="1805102" y="475922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1" name="円/楕円 65"/>
          <p:cNvSpPr>
            <a:spLocks noChangeAspect="1"/>
          </p:cNvSpPr>
          <p:nvPr/>
        </p:nvSpPr>
        <p:spPr>
          <a:xfrm>
            <a:off x="1589797" y="4152959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2" name="円/楕円 66"/>
          <p:cNvSpPr>
            <a:spLocks noChangeAspect="1"/>
          </p:cNvSpPr>
          <p:nvPr/>
        </p:nvSpPr>
        <p:spPr>
          <a:xfrm>
            <a:off x="1727251" y="429920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3" name="円/楕円 67"/>
          <p:cNvSpPr>
            <a:spLocks noChangeAspect="1"/>
          </p:cNvSpPr>
          <p:nvPr/>
        </p:nvSpPr>
        <p:spPr>
          <a:xfrm>
            <a:off x="1848284" y="446474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4" name="円/楕円 68"/>
          <p:cNvSpPr>
            <a:spLocks noChangeAspect="1"/>
          </p:cNvSpPr>
          <p:nvPr/>
        </p:nvSpPr>
        <p:spPr>
          <a:xfrm>
            <a:off x="2344744" y="4382836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5" name="円/楕円 69"/>
          <p:cNvSpPr>
            <a:spLocks noChangeAspect="1"/>
          </p:cNvSpPr>
          <p:nvPr/>
        </p:nvSpPr>
        <p:spPr>
          <a:xfrm>
            <a:off x="1239289" y="4491262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6" name="円/楕円 70"/>
          <p:cNvSpPr>
            <a:spLocks noChangeAspect="1"/>
          </p:cNvSpPr>
          <p:nvPr/>
        </p:nvSpPr>
        <p:spPr>
          <a:xfrm>
            <a:off x="1283439" y="4907115"/>
            <a:ext cx="255371" cy="255371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7" name="円/楕円 71"/>
          <p:cNvSpPr>
            <a:spLocks noChangeAspect="1"/>
          </p:cNvSpPr>
          <p:nvPr/>
        </p:nvSpPr>
        <p:spPr>
          <a:xfrm>
            <a:off x="1641591" y="539149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8" name="円/楕円 72"/>
          <p:cNvSpPr>
            <a:spLocks noChangeAspect="1"/>
          </p:cNvSpPr>
          <p:nvPr/>
        </p:nvSpPr>
        <p:spPr>
          <a:xfrm>
            <a:off x="1519481" y="428069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79" name="円/楕円 73"/>
          <p:cNvSpPr>
            <a:spLocks noChangeAspect="1"/>
          </p:cNvSpPr>
          <p:nvPr/>
        </p:nvSpPr>
        <p:spPr>
          <a:xfrm>
            <a:off x="1299460" y="5084277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0" name="円/楕円 74"/>
          <p:cNvSpPr>
            <a:spLocks noChangeAspect="1"/>
          </p:cNvSpPr>
          <p:nvPr/>
        </p:nvSpPr>
        <p:spPr>
          <a:xfrm>
            <a:off x="1542004" y="485384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1" name="円/楕円 75"/>
          <p:cNvSpPr>
            <a:spLocks noChangeAspect="1"/>
          </p:cNvSpPr>
          <p:nvPr/>
        </p:nvSpPr>
        <p:spPr>
          <a:xfrm>
            <a:off x="1403307" y="4954743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2" name="円/楕円 76"/>
          <p:cNvSpPr>
            <a:spLocks noChangeAspect="1"/>
          </p:cNvSpPr>
          <p:nvPr/>
        </p:nvSpPr>
        <p:spPr>
          <a:xfrm>
            <a:off x="1410156" y="444522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3" name="円/楕円 77"/>
          <p:cNvSpPr>
            <a:spLocks noChangeAspect="1"/>
          </p:cNvSpPr>
          <p:nvPr/>
        </p:nvSpPr>
        <p:spPr>
          <a:xfrm>
            <a:off x="1388602" y="4108271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4" name="円/楕円 78"/>
          <p:cNvSpPr>
            <a:spLocks noChangeAspect="1"/>
          </p:cNvSpPr>
          <p:nvPr/>
        </p:nvSpPr>
        <p:spPr>
          <a:xfrm>
            <a:off x="1214862" y="485813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5" name="円/楕円 79"/>
          <p:cNvSpPr>
            <a:spLocks noChangeAspect="1"/>
          </p:cNvSpPr>
          <p:nvPr/>
        </p:nvSpPr>
        <p:spPr>
          <a:xfrm>
            <a:off x="1992766" y="451823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6" name="円/楕円 80"/>
          <p:cNvSpPr>
            <a:spLocks noChangeAspect="1"/>
          </p:cNvSpPr>
          <p:nvPr/>
        </p:nvSpPr>
        <p:spPr>
          <a:xfrm>
            <a:off x="1447596" y="531454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7" name="円/楕円 81"/>
          <p:cNvSpPr>
            <a:spLocks noChangeAspect="1"/>
          </p:cNvSpPr>
          <p:nvPr/>
        </p:nvSpPr>
        <p:spPr>
          <a:xfrm>
            <a:off x="1279216" y="431126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8" name="円/楕円 82"/>
          <p:cNvSpPr>
            <a:spLocks noChangeAspect="1"/>
          </p:cNvSpPr>
          <p:nvPr/>
        </p:nvSpPr>
        <p:spPr>
          <a:xfrm>
            <a:off x="1533025" y="3971142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89" name="円/楕円 83"/>
          <p:cNvSpPr>
            <a:spLocks noChangeAspect="1"/>
          </p:cNvSpPr>
          <p:nvPr/>
        </p:nvSpPr>
        <p:spPr>
          <a:xfrm>
            <a:off x="1632162" y="5184280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0" name="円/楕円 84"/>
          <p:cNvSpPr>
            <a:spLocks noChangeAspect="1"/>
          </p:cNvSpPr>
          <p:nvPr/>
        </p:nvSpPr>
        <p:spPr>
          <a:xfrm>
            <a:off x="1826769" y="5273708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1" name="円/楕円 85"/>
          <p:cNvSpPr>
            <a:spLocks noChangeAspect="1"/>
          </p:cNvSpPr>
          <p:nvPr/>
        </p:nvSpPr>
        <p:spPr>
          <a:xfrm>
            <a:off x="1673658" y="409856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2" name="円/楕円 86"/>
          <p:cNvSpPr>
            <a:spLocks noChangeAspect="1"/>
          </p:cNvSpPr>
          <p:nvPr/>
        </p:nvSpPr>
        <p:spPr>
          <a:xfrm>
            <a:off x="1868664" y="412422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3" name="円/楕円 87"/>
          <p:cNvSpPr>
            <a:spLocks noChangeAspect="1"/>
          </p:cNvSpPr>
          <p:nvPr/>
        </p:nvSpPr>
        <p:spPr>
          <a:xfrm>
            <a:off x="1895391" y="5123489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4" name="円/楕円 88"/>
          <p:cNvSpPr>
            <a:spLocks noChangeAspect="1"/>
          </p:cNvSpPr>
          <p:nvPr/>
        </p:nvSpPr>
        <p:spPr>
          <a:xfrm>
            <a:off x="1218129" y="4702020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5" name="円/楕円 89"/>
          <p:cNvSpPr>
            <a:spLocks noChangeAspect="1"/>
          </p:cNvSpPr>
          <p:nvPr/>
        </p:nvSpPr>
        <p:spPr>
          <a:xfrm>
            <a:off x="1961550" y="431390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6" name="円/楕円 90"/>
          <p:cNvSpPr>
            <a:spLocks noChangeAspect="1"/>
          </p:cNvSpPr>
          <p:nvPr/>
        </p:nvSpPr>
        <p:spPr>
          <a:xfrm>
            <a:off x="1360720" y="518044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7" name="円/楕円 91"/>
          <p:cNvSpPr>
            <a:spLocks noChangeAspect="1"/>
          </p:cNvSpPr>
          <p:nvPr/>
        </p:nvSpPr>
        <p:spPr>
          <a:xfrm>
            <a:off x="1688885" y="4503075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8" name="円/楕円 93"/>
          <p:cNvSpPr>
            <a:spLocks noChangeAspect="1"/>
          </p:cNvSpPr>
          <p:nvPr/>
        </p:nvSpPr>
        <p:spPr>
          <a:xfrm>
            <a:off x="2557858" y="4385951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199" name="円/楕円 94"/>
          <p:cNvSpPr>
            <a:spLocks noChangeAspect="1"/>
          </p:cNvSpPr>
          <p:nvPr/>
        </p:nvSpPr>
        <p:spPr>
          <a:xfrm>
            <a:off x="1351843" y="4654487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0" name="円/楕円 95"/>
          <p:cNvSpPr>
            <a:spLocks noChangeAspect="1"/>
          </p:cNvSpPr>
          <p:nvPr/>
        </p:nvSpPr>
        <p:spPr>
          <a:xfrm>
            <a:off x="2089373" y="426646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1" name="円/楕円 96"/>
          <p:cNvSpPr>
            <a:spLocks noChangeAspect="1"/>
          </p:cNvSpPr>
          <p:nvPr/>
        </p:nvSpPr>
        <p:spPr>
          <a:xfrm>
            <a:off x="2101588" y="4040636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2" name="円/楕円 97"/>
          <p:cNvSpPr>
            <a:spLocks noChangeAspect="1"/>
          </p:cNvSpPr>
          <p:nvPr/>
        </p:nvSpPr>
        <p:spPr>
          <a:xfrm>
            <a:off x="2143687" y="4421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3" name="円/楕円 98"/>
          <p:cNvSpPr>
            <a:spLocks noChangeAspect="1"/>
          </p:cNvSpPr>
          <p:nvPr/>
        </p:nvSpPr>
        <p:spPr>
          <a:xfrm>
            <a:off x="1570295" y="5745145"/>
            <a:ext cx="255371" cy="255371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4" name="円/楕円 99"/>
          <p:cNvSpPr>
            <a:spLocks noChangeAspect="1"/>
          </p:cNvSpPr>
          <p:nvPr/>
        </p:nvSpPr>
        <p:spPr>
          <a:xfrm>
            <a:off x="1526981" y="4151659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5" name="円/楕円 100"/>
          <p:cNvSpPr>
            <a:spLocks noChangeAspect="1"/>
          </p:cNvSpPr>
          <p:nvPr/>
        </p:nvSpPr>
        <p:spPr>
          <a:xfrm>
            <a:off x="1727020" y="3989674"/>
            <a:ext cx="255371" cy="255371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207" name="テキスト ボックス 206"/>
          <p:cNvSpPr txBox="1"/>
          <p:nvPr/>
        </p:nvSpPr>
        <p:spPr>
          <a:xfrm>
            <a:off x="4650739" y="414542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Calibri" panose="020F0502020204030204"/>
                <a:ea typeface="游ゴシック" panose="020B0400000000000000" pitchFamily="50" charset="-128"/>
              </a:rPr>
              <a:t>電磁波</a:t>
            </a:r>
            <a:endParaRPr lang="ja-JP" altLang="en-US" sz="2800" dirty="0">
              <a:solidFill>
                <a:srgbClr val="FFFF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808907" y="4860353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9F2936">
                  <a:satMod val="103000"/>
                  <a:lumMod val="102000"/>
                  <a:tint val="94000"/>
                  <a:alpha val="0"/>
                </a:srgbClr>
              </a:gs>
              <a:gs pos="16000">
                <a:srgbClr val="9F2936">
                  <a:satMod val="103000"/>
                  <a:lumMod val="102000"/>
                  <a:tint val="94000"/>
                </a:srgbClr>
              </a:gs>
              <a:gs pos="50000">
                <a:srgbClr val="9F2936">
                  <a:satMod val="110000"/>
                  <a:lumMod val="100000"/>
                  <a:shade val="100000"/>
                </a:srgbClr>
              </a:gs>
              <a:gs pos="100000">
                <a:srgbClr val="9F2936">
                  <a:lumMod val="99000"/>
                  <a:satMod val="120000"/>
                  <a:shade val="78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9" name="テキスト ボックス 208"/>
          <p:cNvSpPr txBox="1"/>
          <p:nvPr/>
        </p:nvSpPr>
        <p:spPr>
          <a:xfrm>
            <a:off x="3670314" y="550419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>
                <a:solidFill>
                  <a:srgbClr val="FFCCFF"/>
                </a:solidFill>
                <a:latin typeface="Calibri" panose="020F0502020204030204"/>
                <a:ea typeface="游ゴシック" panose="020B0400000000000000" pitchFamily="50" charset="-128"/>
              </a:rPr>
              <a:t>ハドロン観測量</a:t>
            </a:r>
            <a:endParaRPr lang="ja-JP" altLang="en-US" sz="2800" dirty="0">
              <a:solidFill>
                <a:srgbClr val="FFCCFF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12" name="テキスト ボックス 211"/>
          <p:cNvSpPr txBox="1"/>
          <p:nvPr/>
        </p:nvSpPr>
        <p:spPr>
          <a:xfrm>
            <a:off x="503421" y="6399651"/>
            <a:ext cx="6333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+mn-ea"/>
              </a:rPr>
              <a:t>J-PARC-HI</a:t>
            </a:r>
            <a:r>
              <a:rPr lang="ja-JP" altLang="en-US" sz="2400" dirty="0" smtClean="0">
                <a:latin typeface="+mn-ea"/>
              </a:rPr>
              <a:t>エネルギーでの解析</a:t>
            </a:r>
            <a:r>
              <a:rPr lang="ja-JP" altLang="en-US" sz="2400" dirty="0">
                <a:latin typeface="+mn-ea"/>
              </a:rPr>
              <a:t>は</a:t>
            </a:r>
            <a:r>
              <a:rPr lang="en-US" altLang="ja-JP" sz="2400" dirty="0" smtClean="0">
                <a:latin typeface="+mn-ea"/>
              </a:rPr>
              <a:t>J-PARC</a:t>
            </a:r>
            <a:r>
              <a:rPr lang="ja-JP" altLang="en-US" sz="2400" dirty="0" smtClean="0">
                <a:latin typeface="+mn-ea"/>
              </a:rPr>
              <a:t>が初</a:t>
            </a:r>
            <a:endParaRPr lang="ja-JP" altLang="en-US" sz="2400" dirty="0">
              <a:latin typeface="+mn-ea"/>
            </a:endParaRPr>
          </a:p>
        </p:txBody>
      </p:sp>
      <p:sp>
        <p:nvSpPr>
          <p:cNvPr id="214" name="テキスト ボックス 213"/>
          <p:cNvSpPr txBox="1"/>
          <p:nvPr/>
        </p:nvSpPr>
        <p:spPr>
          <a:xfrm>
            <a:off x="713790" y="3354427"/>
            <a:ext cx="2999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典型的時間：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-1</a:t>
            </a:r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秒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563143" y="5889427"/>
            <a:ext cx="3013967" cy="461665"/>
          </a:xfrm>
          <a:prstGeom prst="rect">
            <a:avLst/>
          </a:prstGeom>
          <a:solidFill>
            <a:srgbClr val="104258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典型的時間：</a:t>
            </a:r>
            <a:r>
              <a:rPr kumimoji="1" lang="en-US" altLang="ja-JP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-22</a:t>
            </a:r>
            <a:r>
              <a:rPr kumimoji="1" lang="ja-JP" altLang="en-US" sz="24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秒</a:t>
            </a:r>
            <a:endParaRPr kumimoji="1" lang="ja-JP" altLang="en-US" sz="24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17" name="図 2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473" y="3975520"/>
            <a:ext cx="2170922" cy="1638703"/>
          </a:xfrm>
          <a:prstGeom prst="rect">
            <a:avLst/>
          </a:prstGeom>
        </p:spPr>
      </p:pic>
      <p:sp>
        <p:nvSpPr>
          <p:cNvPr id="220" name="右矢印 219"/>
          <p:cNvSpPr/>
          <p:nvPr/>
        </p:nvSpPr>
        <p:spPr>
          <a:xfrm>
            <a:off x="1766206" y="4399739"/>
            <a:ext cx="2995748" cy="585443"/>
          </a:xfrm>
          <a:prstGeom prst="rightArrow">
            <a:avLst>
              <a:gd name="adj1" fmla="val 50000"/>
              <a:gd name="adj2" fmla="val 157101"/>
            </a:avLst>
          </a:prstGeom>
          <a:gradFill flip="none" rotWithShape="1">
            <a:gsLst>
              <a:gs pos="0">
                <a:srgbClr val="FFFF00">
                  <a:lumMod val="98000"/>
                  <a:lumOff val="2000"/>
                  <a:alpha val="0"/>
                </a:srgbClr>
              </a:gs>
              <a:gs pos="16000">
                <a:srgbClr val="FFFF00">
                  <a:lumMod val="98000"/>
                  <a:lumOff val="2000"/>
                </a:srgbClr>
              </a:gs>
              <a:gs pos="50000">
                <a:srgbClr val="FFFF00"/>
              </a:gs>
              <a:gs pos="100000">
                <a:srgbClr val="FFFF00">
                  <a:lumMod val="99000"/>
                </a:srgbClr>
              </a:gs>
            </a:gsLst>
            <a:lin ang="0" scaled="1"/>
            <a:tileRect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6" name="テキスト ボックス 205"/>
          <p:cNvSpPr txBox="1"/>
          <p:nvPr/>
        </p:nvSpPr>
        <p:spPr>
          <a:xfrm>
            <a:off x="5896007" y="1335312"/>
            <a:ext cx="1806894" cy="919401"/>
          </a:xfrm>
          <a:prstGeom prst="wedgeRoundRectCallout">
            <a:avLst>
              <a:gd name="adj1" fmla="val -66064"/>
              <a:gd name="adj2" fmla="val 21377"/>
              <a:gd name="adj3" fmla="val 16667"/>
            </a:avLst>
          </a:prstGeom>
          <a:solidFill>
            <a:srgbClr val="268496">
              <a:alpha val="8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深部の情報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の担い手</a:t>
            </a:r>
            <a:endParaRPr kumimoji="1" lang="en-US" altLang="ja-JP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605262" y="5612390"/>
            <a:ext cx="2377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初期温度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媒質中ハドロン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9313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角丸四角形 31"/>
          <p:cNvSpPr/>
          <p:nvPr/>
        </p:nvSpPr>
        <p:spPr>
          <a:xfrm>
            <a:off x="4504854" y="1261918"/>
            <a:ext cx="4396237" cy="2336196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下矢印 30"/>
          <p:cNvSpPr/>
          <p:nvPr/>
        </p:nvSpPr>
        <p:spPr>
          <a:xfrm>
            <a:off x="5931752" y="2188017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最高密度走査実験？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274911"/>
            <a:ext cx="3587034" cy="2664589"/>
          </a:xfrm>
          <a:prstGeom prst="rect">
            <a:avLst/>
          </a:prstGeom>
        </p:spPr>
      </p:pic>
      <p:sp>
        <p:nvSpPr>
          <p:cNvPr id="5" name="楕円 4"/>
          <p:cNvSpPr/>
          <p:nvPr/>
        </p:nvSpPr>
        <p:spPr>
          <a:xfrm>
            <a:off x="2299990" y="1926352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3302237" y="1653023"/>
            <a:ext cx="792088" cy="1130424"/>
          </a:xfrm>
          <a:prstGeom prst="ellipse">
            <a:avLst/>
          </a:prstGeom>
          <a:solidFill>
            <a:srgbClr val="FFC000">
              <a:alpha val="40000"/>
            </a:srgbClr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843" y="1348695"/>
            <a:ext cx="4554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最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高</a:t>
            </a: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密度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は大きな</a:t>
            </a:r>
            <a:endParaRPr lang="en-US" altLang="ja-JP" sz="2400" dirty="0" smtClean="0">
              <a:solidFill>
                <a:prstClr val="white"/>
              </a:solidFill>
              <a:latin typeface="Corbel" panose="020B0503020204020204"/>
              <a:ea typeface="HGｺﾞｼｯｸM" panose="020B0609000000000000" pitchFamily="49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イベント毎ゆらぎを持つ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10093" y="2574207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高密度イベントの選択で</a:t>
            </a:r>
            <a:endParaRPr lang="en-US" altLang="ja-JP" sz="2400" noProof="0" dirty="0">
              <a:solidFill>
                <a:prstClr val="white"/>
              </a:solidFill>
              <a:latin typeface="Corbel" panose="020B0503020204020204"/>
              <a:ea typeface="HGｺﾞｼｯｸM" panose="020B0609000000000000" pitchFamily="49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t>観測量の</a:t>
            </a:r>
            <a:r>
              <a:rPr lang="ja-JP" altLang="en-US" sz="2400" dirty="0" smtClean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密度依存性を探索？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710284" y="4346315"/>
            <a:ext cx="3594176" cy="2348731"/>
            <a:chOff x="710284" y="4346315"/>
            <a:chExt cx="3594176" cy="2348731"/>
          </a:xfrm>
        </p:grpSpPr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929492" y="6540413"/>
              <a:ext cx="33749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1087431" y="4346315"/>
              <a:ext cx="1" cy="234873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58641" y="5157192"/>
              <a:ext cx="889860" cy="1383221"/>
            </a:xfrm>
            <a:custGeom>
              <a:avLst/>
              <a:gdLst>
                <a:gd name="T0" fmla="*/ 2049 w 2049"/>
                <a:gd name="T1" fmla="*/ 2115 h 2115"/>
                <a:gd name="T2" fmla="*/ 1976 w 2049"/>
                <a:gd name="T3" fmla="*/ 1691 h 2115"/>
                <a:gd name="T4" fmla="*/ 1777 w 2049"/>
                <a:gd name="T5" fmla="*/ 1201 h 2115"/>
                <a:gd name="T6" fmla="*/ 1360 w 2049"/>
                <a:gd name="T7" fmla="*/ 731 h 2115"/>
                <a:gd name="T8" fmla="*/ 817 w 2049"/>
                <a:gd name="T9" fmla="*/ 321 h 2115"/>
                <a:gd name="T10" fmla="*/ 426 w 2049"/>
                <a:gd name="T11" fmla="*/ 119 h 2115"/>
                <a:gd name="T12" fmla="*/ 0 w 2049"/>
                <a:gd name="T13" fmla="*/ 0 h 2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9" h="2115">
                  <a:moveTo>
                    <a:pt x="2049" y="2115"/>
                  </a:moveTo>
                  <a:cubicBezTo>
                    <a:pt x="2036" y="2044"/>
                    <a:pt x="2021" y="1843"/>
                    <a:pt x="1976" y="1691"/>
                  </a:cubicBezTo>
                  <a:cubicBezTo>
                    <a:pt x="1931" y="1539"/>
                    <a:pt x="1880" y="1361"/>
                    <a:pt x="1777" y="1201"/>
                  </a:cubicBezTo>
                  <a:cubicBezTo>
                    <a:pt x="1674" y="1041"/>
                    <a:pt x="1520" y="878"/>
                    <a:pt x="1360" y="731"/>
                  </a:cubicBezTo>
                  <a:cubicBezTo>
                    <a:pt x="1200" y="584"/>
                    <a:pt x="973" y="423"/>
                    <a:pt x="817" y="321"/>
                  </a:cubicBezTo>
                  <a:cubicBezTo>
                    <a:pt x="661" y="219"/>
                    <a:pt x="562" y="172"/>
                    <a:pt x="426" y="119"/>
                  </a:cubicBezTo>
                  <a:cubicBezTo>
                    <a:pt x="290" y="66"/>
                    <a:pt x="89" y="25"/>
                    <a:pt x="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2736287" y="5097862"/>
              <a:ext cx="144463" cy="14446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243292" y="4824533"/>
              <a:ext cx="2009447" cy="1211235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212601 w 2428373"/>
                <a:gd name="connsiteY1" fmla="*/ 216131 h 1058665"/>
                <a:gd name="connsiteX2" fmla="*/ 2428373 w 2428373"/>
                <a:gd name="connsiteY2" fmla="*/ 1058665 h 1058665"/>
                <a:gd name="connsiteX0" fmla="*/ 0 w 2428373"/>
                <a:gd name="connsiteY0" fmla="*/ 0 h 1058665"/>
                <a:gd name="connsiteX1" fmla="*/ 1433608 w 2428373"/>
                <a:gd name="connsiteY1" fmla="*/ 303318 h 1058665"/>
                <a:gd name="connsiteX2" fmla="*/ 2428373 w 2428373"/>
                <a:gd name="connsiteY2" fmla="*/ 1058665 h 105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373" h="1058665">
                  <a:moveTo>
                    <a:pt x="0" y="0"/>
                  </a:moveTo>
                  <a:cubicBezTo>
                    <a:pt x="481790" y="40871"/>
                    <a:pt x="1028879" y="126874"/>
                    <a:pt x="1433608" y="303318"/>
                  </a:cubicBezTo>
                  <a:cubicBezTo>
                    <a:pt x="1838337" y="479762"/>
                    <a:pt x="2231300" y="817272"/>
                    <a:pt x="2428373" y="1058665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EE8A12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 rot="1731335">
              <a:off x="805809" y="5471959"/>
              <a:ext cx="28264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ビームエネルギー走査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1564422" y="4814730"/>
              <a:ext cx="1880983" cy="1291782"/>
            </a:xfrm>
            <a:custGeom>
              <a:avLst/>
              <a:gdLst>
                <a:gd name="connsiteX0" fmla="*/ 0 w 2277687"/>
                <a:gd name="connsiteY0" fmla="*/ 0 h 906087"/>
                <a:gd name="connsiteX1" fmla="*/ 1363287 w 2277687"/>
                <a:gd name="connsiteY1" fmla="*/ 315884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2277687"/>
                <a:gd name="connsiteY0" fmla="*/ 0 h 906087"/>
                <a:gd name="connsiteX1" fmla="*/ 1212601 w 2277687"/>
                <a:gd name="connsiteY1" fmla="*/ 216131 h 906087"/>
                <a:gd name="connsiteX2" fmla="*/ 2277687 w 2277687"/>
                <a:gd name="connsiteY2" fmla="*/ 906087 h 906087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211600 w 3276686"/>
                <a:gd name="connsiteY1" fmla="*/ 188904 h 878860"/>
                <a:gd name="connsiteX2" fmla="*/ 3276686 w 3276686"/>
                <a:gd name="connsiteY2" fmla="*/ 878860 h 878860"/>
                <a:gd name="connsiteX0" fmla="*/ 0 w 3276686"/>
                <a:gd name="connsiteY0" fmla="*/ 0 h 878860"/>
                <a:gd name="connsiteX1" fmla="*/ 2067008 w 3276686"/>
                <a:gd name="connsiteY1" fmla="*/ 172569 h 878860"/>
                <a:gd name="connsiteX2" fmla="*/ 3276686 w 3276686"/>
                <a:gd name="connsiteY2" fmla="*/ 878860 h 878860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61212"/>
                <a:gd name="connsiteY0" fmla="*/ 0 h 764509"/>
                <a:gd name="connsiteX1" fmla="*/ 2067008 w 2961212"/>
                <a:gd name="connsiteY1" fmla="*/ 172569 h 764509"/>
                <a:gd name="connsiteX2" fmla="*/ 2961212 w 2961212"/>
                <a:gd name="connsiteY2" fmla="*/ 764509 h 76450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067008 w 2974357"/>
                <a:gd name="connsiteY1" fmla="*/ 172569 h 846189"/>
                <a:gd name="connsiteX2" fmla="*/ 2974357 w 2974357"/>
                <a:gd name="connsiteY2" fmla="*/ 846189 h 846189"/>
                <a:gd name="connsiteX0" fmla="*/ 0 w 2974357"/>
                <a:gd name="connsiteY0" fmla="*/ 0 h 846189"/>
                <a:gd name="connsiteX1" fmla="*/ 2132731 w 2974357"/>
                <a:gd name="connsiteY1" fmla="*/ 199795 h 846189"/>
                <a:gd name="connsiteX2" fmla="*/ 2974357 w 2974357"/>
                <a:gd name="connsiteY2" fmla="*/ 846189 h 84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74357" h="846189">
                  <a:moveTo>
                    <a:pt x="0" y="0"/>
                  </a:moveTo>
                  <a:cubicBezTo>
                    <a:pt x="534369" y="24534"/>
                    <a:pt x="1637005" y="58764"/>
                    <a:pt x="2132731" y="199795"/>
                  </a:cubicBezTo>
                  <a:cubicBezTo>
                    <a:pt x="2628457" y="340827"/>
                    <a:pt x="2772687" y="593923"/>
                    <a:pt x="2974357" y="846189"/>
                  </a:cubicBezTo>
                </a:path>
              </a:pathLst>
            </a:custGeom>
            <a:noFill/>
            <a:ln w="31750">
              <a:solidFill>
                <a:srgbClr val="FFCCFF"/>
              </a:solidFill>
              <a:headEnd type="arrow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3021186" y="5591060"/>
              <a:ext cx="208625" cy="543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 rot="1486114">
              <a:off x="1492544" y="4676788"/>
              <a:ext cx="27494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CCFF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多バリオン数イベント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V="1">
              <a:off x="2768210" y="5318631"/>
              <a:ext cx="320187" cy="62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2403535" y="5053795"/>
              <a:ext cx="338480" cy="52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TexTeXPicture" descr="&lt;?xml version=&quot;1.0&quot; encoding=&quot;utf-16&quot;?&gt;&#10;&lt;TeXTeX&gt;&#10;  &lt;preamble&gt;\documentclass{jarticle}&#10;\usepackage{amsmath}&#10;\pagestyle{empty}&lt;/preamble&gt;&#10;  &lt;body&gt;\begin{align*} &#10;T&#10;\end{align*}&lt;/body&gt;&#10;  &lt;fcolor&gt;FFFFFFFF&lt;/fcolor&gt;&#10;  &lt;bcolor&gt;FFFFFFFF&lt;/bcolor&gt;&#10;  &lt;transparent&gt;True&lt;/transparent&gt;&#10;  &lt;resolution&gt;1800&lt;/resolution&gt;&#10;  &lt;imageh&gt;169&lt;/imageh&gt;&#10;  &lt;imagew&gt;169&lt;/imagew&gt;&#10;  &lt;scale&gt;50&lt;/scale&gt;&#10;  &lt;cursor&gt;17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84" y="4492123"/>
              <a:ext cx="260940" cy="260940"/>
            </a:xfrm>
            <a:prstGeom prst="rect">
              <a:avLst/>
            </a:prstGeom>
          </p:spPr>
        </p:pic>
        <p:pic>
          <p:nvPicPr>
            <p:cNvPr id="23" name="TexTeXPicture" descr="&lt;?xml version=&quot;1.0&quot; encoding=&quot;utf-16&quot;?&gt;&#10;&lt;TeXTeX&gt;&#10;  &lt;preamble&gt;\documentclass{jarticle}&#10;\usepackage{amsmath}&#10;\pagestyle{empty}&lt;/preamble&gt;&#10;  &lt;body&gt;\begin{align*} &#10;\mu&#10;\end{align*}&lt;/body&gt;&#10;  &lt;fcolor&gt;FFFFFFFF&lt;/fcolor&gt;&#10;  &lt;bcolor&gt;FFFFFFFF&lt;/bcolor&gt;&#10;  &lt;transparent&gt;True&lt;/transparent&gt;&#10;  &lt;resolution&gt;1800&lt;/resolution&gt;&#10;  &lt;imageh&gt;160&lt;/imageh&gt;&#10;  &lt;imagew&gt;135&lt;/imagew&gt;&#10;  &lt;scale&gt;50&lt;/scale&gt;&#10;  &lt;cursor&gt;19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907" y="6190570"/>
              <a:ext cx="224256" cy="265785"/>
            </a:xfrm>
            <a:prstGeom prst="rect">
              <a:avLst/>
            </a:prstGeom>
          </p:spPr>
        </p:pic>
      </p:grpSp>
      <p:grpSp>
        <p:nvGrpSpPr>
          <p:cNvPr id="20" name="グループ化 19"/>
          <p:cNvGrpSpPr/>
          <p:nvPr/>
        </p:nvGrpSpPr>
        <p:grpSpPr>
          <a:xfrm>
            <a:off x="5039778" y="3852049"/>
            <a:ext cx="3852702" cy="3005951"/>
            <a:chOff x="5039778" y="3852049"/>
            <a:chExt cx="3852702" cy="3005951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527" y="3989768"/>
              <a:ext cx="2949150" cy="2756812"/>
            </a:xfrm>
            <a:prstGeom prst="rect">
              <a:avLst/>
            </a:prstGeom>
          </p:spPr>
        </p:pic>
        <p:sp>
          <p:nvSpPr>
            <p:cNvPr id="25" name="テキスト ボックス 24"/>
            <p:cNvSpPr txBox="1"/>
            <p:nvPr/>
          </p:nvSpPr>
          <p:spPr>
            <a:xfrm rot="16200000">
              <a:off x="3752246" y="5139581"/>
              <a:ext cx="30059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平均横方向エネルギー</a:t>
              </a:r>
              <a:endParaRPr kumimoji="1" lang="ja-JP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6" name="フリーフォーム 25"/>
            <p:cNvSpPr/>
            <p:nvPr/>
          </p:nvSpPr>
          <p:spPr>
            <a:xfrm>
              <a:off x="5971716" y="5318631"/>
              <a:ext cx="1928337" cy="1273042"/>
            </a:xfrm>
            <a:custGeom>
              <a:avLst/>
              <a:gdLst>
                <a:gd name="connsiteX0" fmla="*/ 6759 w 1719181"/>
                <a:gd name="connsiteY0" fmla="*/ 1064030 h 1098322"/>
                <a:gd name="connsiteX1" fmla="*/ 15072 w 1719181"/>
                <a:gd name="connsiteY1" fmla="*/ 1005840 h 1098322"/>
                <a:gd name="connsiteX2" fmla="*/ 139763 w 1719181"/>
                <a:gd name="connsiteY2" fmla="*/ 274320 h 1098322"/>
                <a:gd name="connsiteX3" fmla="*/ 306017 w 1719181"/>
                <a:gd name="connsiteY3" fmla="*/ 108066 h 1098322"/>
                <a:gd name="connsiteX4" fmla="*/ 705028 w 1719181"/>
                <a:gd name="connsiteY4" fmla="*/ 290946 h 1098322"/>
                <a:gd name="connsiteX5" fmla="*/ 1253668 w 1719181"/>
                <a:gd name="connsiteY5" fmla="*/ 191193 h 1098322"/>
                <a:gd name="connsiteX6" fmla="*/ 1719181 w 1719181"/>
                <a:gd name="connsiteY6" fmla="*/ 0 h 1098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9181" h="1098322">
                  <a:moveTo>
                    <a:pt x="6759" y="1064030"/>
                  </a:moveTo>
                  <a:cubicBezTo>
                    <a:pt x="-168" y="1100744"/>
                    <a:pt x="-7095" y="1137458"/>
                    <a:pt x="15072" y="1005840"/>
                  </a:cubicBezTo>
                  <a:cubicBezTo>
                    <a:pt x="37239" y="874222"/>
                    <a:pt x="91272" y="423949"/>
                    <a:pt x="139763" y="274320"/>
                  </a:cubicBezTo>
                  <a:cubicBezTo>
                    <a:pt x="188254" y="124691"/>
                    <a:pt x="211806" y="105295"/>
                    <a:pt x="306017" y="108066"/>
                  </a:cubicBezTo>
                  <a:cubicBezTo>
                    <a:pt x="400228" y="110837"/>
                    <a:pt x="547086" y="277091"/>
                    <a:pt x="705028" y="290946"/>
                  </a:cubicBezTo>
                  <a:cubicBezTo>
                    <a:pt x="862970" y="304800"/>
                    <a:pt x="1084643" y="239684"/>
                    <a:pt x="1253668" y="191193"/>
                  </a:cubicBezTo>
                  <a:cubicBezTo>
                    <a:pt x="1422693" y="142702"/>
                    <a:pt x="1570937" y="71351"/>
                    <a:pt x="1719181" y="0"/>
                  </a:cubicBezTo>
                </a:path>
              </a:pathLst>
            </a:custGeom>
            <a:noFill/>
            <a:ln w="57150">
              <a:solidFill>
                <a:srgbClr val="00206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6799295" y="3981443"/>
              <a:ext cx="2093185" cy="1055608"/>
            </a:xfrm>
            <a:prstGeom prst="wedgeRoundRectCallout">
              <a:avLst>
                <a:gd name="adj1" fmla="val -45058"/>
                <a:gd name="adj2" fmla="val 103006"/>
                <a:gd name="adj3" fmla="val 16667"/>
              </a:avLst>
            </a:prstGeom>
            <a:solidFill>
              <a:srgbClr val="268496">
                <a:alpha val="80000"/>
              </a:srgb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non-monotonic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behavior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as evidence of 1st. </a:t>
              </a:r>
              <a:r>
                <a:rPr kumimoji="1" lang="en-US" altLang="ja-JP" sz="1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tr</a:t>
              </a:r>
              <a:r>
                <a:rPr kumimoji="1" lang="en-US" altLang="ja-JP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?</a:t>
              </a:r>
            </a:p>
          </p:txBody>
        </p:sp>
        <p:pic>
          <p:nvPicPr>
            <p:cNvPr id="29" name="TexTeXPicture" descr="&lt;?xml version=&quot;1.0&quot; encoding=&quot;utf-16&quot;?&gt;&#10;&lt;TeXTeX&gt;&#10;  &lt;preamble&gt;\documentclass{jarticle}&#10;\usepackage{amsmath}&#10;\pagestyle{empty}&lt;/preamble&gt;&#10;  &lt;body&gt;\begin{align*} &#10;\sqrt{s_{NN}}&#10;\end{align*}&lt;/body&gt;&#10;  &lt;fcolor&gt;FF000000&lt;/fcolor&gt;&#10;  &lt;bcolor&gt;FFFFFFFF&lt;/bcolor&gt;&#10;  &lt;transparent&gt;True&lt;/transparent&gt;&#10;  &lt;resolution&gt;1800&lt;/resolution&gt;&#10;  &lt;imageh&gt;249&lt;/imageh&gt;&#10;  &lt;imagew&gt;673&lt;/imagew&gt;&#10;  &lt;scale&gt;50&lt;/scale&gt;&#10;  &lt;cursor&gt;29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992" y="6141890"/>
              <a:ext cx="781235" cy="289045"/>
            </a:xfrm>
            <a:prstGeom prst="rect">
              <a:avLst/>
            </a:prstGeom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518010" y="5627209"/>
              <a:ext cx="13915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Baryon-rich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orbel" panose="020B0503020204020204"/>
                  <a:ea typeface="HGｺﾞｼｯｸM" panose="020B0609000000000000" pitchFamily="49" charset="-128"/>
                  <a:cs typeface="+mn-cs"/>
                </a:rPr>
                <a:t>events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426717" y="1315969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２つの物理目標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+mj-ea"/>
                <a:ea typeface="+mj-ea"/>
              </a:rPr>
              <a:t>宇宙最</a:t>
            </a:r>
            <a:r>
              <a:rPr kumimoji="1" lang="ja-JP" altLang="en-US" sz="3200" b="1" dirty="0" smtClean="0">
                <a:latin typeface="+mj-ea"/>
                <a:ea typeface="+mj-ea"/>
              </a:rPr>
              <a:t>高密度の探索</a:t>
            </a:r>
            <a:endParaRPr kumimoji="1" lang="ja-JP" altLang="en-US" sz="3200" b="1" dirty="0">
              <a:latin typeface="+mj-ea"/>
              <a:ea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+mj-ea"/>
                <a:ea typeface="+mj-ea"/>
              </a:rPr>
              <a:t>稀</a:t>
            </a:r>
            <a:r>
              <a:rPr lang="ja-JP" altLang="en-US" sz="3200" b="1" dirty="0">
                <a:latin typeface="+mj-ea"/>
                <a:ea typeface="+mj-ea"/>
              </a:rPr>
              <a:t>事象</a:t>
            </a:r>
            <a:r>
              <a:rPr kumimoji="1" lang="ja-JP" altLang="en-US" sz="3200" b="1" dirty="0" smtClean="0">
                <a:latin typeface="+mj-ea"/>
                <a:ea typeface="+mj-ea"/>
              </a:rPr>
              <a:t>の生成工場</a:t>
            </a:r>
            <a:endParaRPr kumimoji="1" lang="ja-JP" altLang="en-US" sz="3200" b="1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916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超高密度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物質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一次相転移・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臨界点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中性子星状態方程式</a:t>
            </a:r>
            <a:endParaRPr kumimoji="1"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ハイパー核物理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エキゾチック粒子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ハドロン相互</a:t>
            </a:r>
            <a:r>
              <a:rPr lang="ja-JP" altLang="en-US" sz="2400" dirty="0"/>
              <a:t>作用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2050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角丸四角形 160"/>
          <p:cNvSpPr/>
          <p:nvPr/>
        </p:nvSpPr>
        <p:spPr>
          <a:xfrm>
            <a:off x="5742951" y="1685029"/>
            <a:ext cx="3182380" cy="4942414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ストレンジ粒子生成工場</a:t>
            </a:r>
            <a:endParaRPr kumimoji="1" lang="ja-JP" altLang="en-US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967966" y="1854913"/>
            <a:ext cx="2868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高密度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高強度</a:t>
            </a:r>
            <a:endParaRPr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ストレンジバリオン生成に適した環境</a:t>
            </a:r>
            <a:endParaRPr kumimoji="1" lang="ja-JP" altLang="en-US" sz="2400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967966" y="3974198"/>
            <a:ext cx="2709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 smtClean="0"/>
              <a:t>稀事象生成工場</a:t>
            </a:r>
            <a:endParaRPr kumimoji="1" lang="ja-JP" altLang="en-US" sz="2800" b="1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5967966" y="5096327"/>
            <a:ext cx="1762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 smtClean="0"/>
              <a:t>生成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性質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相互</a:t>
            </a:r>
            <a:r>
              <a:rPr lang="ja-JP" altLang="en-US" sz="2400" dirty="0"/>
              <a:t>作用</a:t>
            </a:r>
            <a:endParaRPr lang="en-US" altLang="ja-JP" sz="2400" dirty="0" smtClean="0"/>
          </a:p>
        </p:txBody>
      </p:sp>
      <p:sp>
        <p:nvSpPr>
          <p:cNvPr id="164" name="下矢印 163"/>
          <p:cNvSpPr/>
          <p:nvPr/>
        </p:nvSpPr>
        <p:spPr>
          <a:xfrm>
            <a:off x="6551442" y="3466981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165" name="下矢印 164"/>
          <p:cNvSpPr/>
          <p:nvPr/>
        </p:nvSpPr>
        <p:spPr>
          <a:xfrm>
            <a:off x="6562918" y="4589639"/>
            <a:ext cx="1542445" cy="435738"/>
          </a:xfrm>
          <a:prstGeom prst="downArrow">
            <a:avLst>
              <a:gd name="adj1" fmla="val 50000"/>
              <a:gd name="adj2" fmla="val 52935"/>
            </a:avLst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 w="6350" cap="flat" cmpd="sng" algn="ctr">
            <a:solidFill>
              <a:srgbClr val="F4DE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pic>
        <p:nvPicPr>
          <p:cNvPr id="160" name="図 159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590" y="585433"/>
            <a:ext cx="8352928" cy="6264697"/>
          </a:xfrm>
          <a:prstGeom prst="rect">
            <a:avLst/>
          </a:prstGeom>
        </p:spPr>
      </p:pic>
      <p:pic>
        <p:nvPicPr>
          <p:cNvPr id="162" name="図 161" descr="矢印赤_toumei_grad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8902551">
            <a:off x="1144458" y="4245449"/>
            <a:ext cx="3620305" cy="890380"/>
          </a:xfrm>
          <a:prstGeom prst="rect">
            <a:avLst/>
          </a:prstGeom>
        </p:spPr>
      </p:pic>
      <p:pic>
        <p:nvPicPr>
          <p:cNvPr id="163" name="図 162" descr="矢印赤_toumei_grad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9993391">
            <a:off x="1663183" y="5071369"/>
            <a:ext cx="2873267" cy="706653"/>
          </a:xfrm>
          <a:prstGeom prst="rect">
            <a:avLst/>
          </a:prstGeom>
        </p:spPr>
      </p:pic>
      <p:pic>
        <p:nvPicPr>
          <p:cNvPr id="166" name="図 165" descr="矢印赤_toumei_grad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11200459">
            <a:off x="1619563" y="6009616"/>
            <a:ext cx="2339134" cy="575288"/>
          </a:xfrm>
          <a:prstGeom prst="rect">
            <a:avLst/>
          </a:prstGeom>
        </p:spPr>
      </p:pic>
      <p:pic>
        <p:nvPicPr>
          <p:cNvPr id="168" name="図 167" descr="Exotic_touka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 t="12930" r="46985" b="79178"/>
          <a:stretch/>
        </p:blipFill>
        <p:spPr>
          <a:xfrm rot="3489314">
            <a:off x="3077248" y="5089625"/>
            <a:ext cx="783182" cy="585043"/>
          </a:xfrm>
          <a:prstGeom prst="rect">
            <a:avLst/>
          </a:prstGeom>
        </p:spPr>
      </p:pic>
      <p:pic>
        <p:nvPicPr>
          <p:cNvPr id="169" name="図 168" descr="Strangelet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98" y="3899061"/>
            <a:ext cx="1584176" cy="1188132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4154970" y="4695740"/>
            <a:ext cx="1364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Exotic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775369" y="2285940"/>
            <a:ext cx="2120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Hypernuclei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3981059" y="5894387"/>
            <a:ext cx="163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Interaction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173" name="テキスト ボックス 172"/>
          <p:cNvSpPr txBox="1"/>
          <p:nvPr/>
        </p:nvSpPr>
        <p:spPr>
          <a:xfrm>
            <a:off x="3142117" y="3619763"/>
            <a:ext cx="18707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Strangelets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pic>
        <p:nvPicPr>
          <p:cNvPr id="174" name="図 173" descr="hadoron_int_touka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4" t="49933" r="11495" b="33172"/>
          <a:stretch/>
        </p:blipFill>
        <p:spPr>
          <a:xfrm rot="20717312">
            <a:off x="2643456" y="5724585"/>
            <a:ext cx="575510" cy="1002871"/>
          </a:xfrm>
          <a:prstGeom prst="rect">
            <a:avLst/>
          </a:prstGeom>
        </p:spPr>
      </p:pic>
      <p:pic>
        <p:nvPicPr>
          <p:cNvPr id="175" name="図 174" descr="矢印赤_toumei_grade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7449647">
            <a:off x="168947" y="3064540"/>
            <a:ext cx="4619150" cy="1184573"/>
          </a:xfrm>
          <a:prstGeom prst="rect">
            <a:avLst/>
          </a:prstGeom>
        </p:spPr>
      </p:pic>
      <p:pic>
        <p:nvPicPr>
          <p:cNvPr id="167" name="図 166" descr="hyper_touka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8797" r="75616" b="76174"/>
          <a:stretch/>
        </p:blipFill>
        <p:spPr>
          <a:xfrm>
            <a:off x="1776277" y="2503938"/>
            <a:ext cx="1800200" cy="16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ハイパー核生成工場</a:t>
            </a:r>
            <a:endParaRPr kumimoji="1" lang="ja-JP" altLang="en-US" dirty="0"/>
          </a:p>
        </p:txBody>
      </p:sp>
      <p:pic>
        <p:nvPicPr>
          <p:cNvPr id="160" name="図 159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590" y="585433"/>
            <a:ext cx="8352928" cy="6264697"/>
          </a:xfrm>
          <a:prstGeom prst="rect">
            <a:avLst/>
          </a:prstGeom>
        </p:spPr>
      </p:pic>
      <p:pic>
        <p:nvPicPr>
          <p:cNvPr id="162" name="図 161" descr="矢印赤_toumei_grad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8902551">
            <a:off x="1144458" y="4245449"/>
            <a:ext cx="3620305" cy="890380"/>
          </a:xfrm>
          <a:prstGeom prst="rect">
            <a:avLst/>
          </a:prstGeom>
        </p:spPr>
      </p:pic>
      <p:pic>
        <p:nvPicPr>
          <p:cNvPr id="163" name="図 162" descr="矢印赤_toumei_grade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9993391">
            <a:off x="1663183" y="5071369"/>
            <a:ext cx="2873267" cy="706653"/>
          </a:xfrm>
          <a:prstGeom prst="rect">
            <a:avLst/>
          </a:prstGeom>
        </p:spPr>
      </p:pic>
      <p:pic>
        <p:nvPicPr>
          <p:cNvPr id="166" name="図 165" descr="矢印赤_toumei_grade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11200459">
            <a:off x="1619563" y="6009616"/>
            <a:ext cx="2339134" cy="575288"/>
          </a:xfrm>
          <a:prstGeom prst="rect">
            <a:avLst/>
          </a:prstGeom>
        </p:spPr>
      </p:pic>
      <p:pic>
        <p:nvPicPr>
          <p:cNvPr id="168" name="図 167" descr="Exotic_touka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 t="12930" r="46985" b="79178"/>
          <a:stretch/>
        </p:blipFill>
        <p:spPr>
          <a:xfrm rot="3489314">
            <a:off x="3077248" y="5089625"/>
            <a:ext cx="783182" cy="585043"/>
          </a:xfrm>
          <a:prstGeom prst="rect">
            <a:avLst/>
          </a:prstGeom>
        </p:spPr>
      </p:pic>
      <p:pic>
        <p:nvPicPr>
          <p:cNvPr id="169" name="図 168" descr="Strangelet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298" y="3899061"/>
            <a:ext cx="1584176" cy="1188132"/>
          </a:xfrm>
          <a:prstGeom prst="rect">
            <a:avLst/>
          </a:prstGeom>
        </p:spPr>
      </p:pic>
      <p:sp>
        <p:nvSpPr>
          <p:cNvPr id="170" name="テキスト ボックス 169"/>
          <p:cNvSpPr txBox="1"/>
          <p:nvPr/>
        </p:nvSpPr>
        <p:spPr>
          <a:xfrm>
            <a:off x="4154970" y="4695740"/>
            <a:ext cx="1364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Exotic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171" name="テキスト ボックス 170"/>
          <p:cNvSpPr txBox="1"/>
          <p:nvPr/>
        </p:nvSpPr>
        <p:spPr>
          <a:xfrm>
            <a:off x="775369" y="2285940"/>
            <a:ext cx="2120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Hypernuclei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172" name="テキスト ボックス 171"/>
          <p:cNvSpPr txBox="1"/>
          <p:nvPr/>
        </p:nvSpPr>
        <p:spPr>
          <a:xfrm>
            <a:off x="3981059" y="5894387"/>
            <a:ext cx="163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Interaction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173" name="テキスト ボックス 172"/>
          <p:cNvSpPr txBox="1"/>
          <p:nvPr/>
        </p:nvSpPr>
        <p:spPr>
          <a:xfrm>
            <a:off x="3142117" y="3619763"/>
            <a:ext cx="18707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Strangelets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pic>
        <p:nvPicPr>
          <p:cNvPr id="174" name="図 173" descr="hadoron_int_touka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4" t="49933" r="11495" b="33172"/>
          <a:stretch/>
        </p:blipFill>
        <p:spPr>
          <a:xfrm rot="20717312">
            <a:off x="2643456" y="5724585"/>
            <a:ext cx="575510" cy="1002871"/>
          </a:xfrm>
          <a:prstGeom prst="rect">
            <a:avLst/>
          </a:prstGeom>
        </p:spPr>
      </p:pic>
      <p:pic>
        <p:nvPicPr>
          <p:cNvPr id="175" name="図 174" descr="矢印赤_toumei_grade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7449647">
            <a:off x="168947" y="3064540"/>
            <a:ext cx="4619150" cy="1184573"/>
          </a:xfrm>
          <a:prstGeom prst="rect">
            <a:avLst/>
          </a:prstGeom>
        </p:spPr>
      </p:pic>
      <p:pic>
        <p:nvPicPr>
          <p:cNvPr id="167" name="図 166" descr="hyper_touka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8797" r="75616" b="76174"/>
          <a:stretch/>
        </p:blipFill>
        <p:spPr>
          <a:xfrm>
            <a:off x="1776277" y="2503938"/>
            <a:ext cx="1800200" cy="160433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0340" y="1313578"/>
            <a:ext cx="4903317" cy="4067002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2741017" y="1371450"/>
            <a:ext cx="482997" cy="3406745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/>
        </p:nvSpPr>
        <p:spPr>
          <a:xfrm>
            <a:off x="506027" y="5659877"/>
            <a:ext cx="8419304" cy="967565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7429" y="5919971"/>
            <a:ext cx="786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b="1" dirty="0" smtClean="0">
                <a:effectLst>
                  <a:glow rad="152400">
                    <a:srgbClr val="103F54">
                      <a:alpha val="71000"/>
                    </a:srgbClr>
                  </a:glow>
                </a:effectLst>
              </a:rPr>
              <a:t>ハイパー核の生成量は</a:t>
            </a:r>
            <a:r>
              <a:rPr lang="en-US" altLang="ja-JP" sz="2400" b="1" dirty="0" smtClean="0">
                <a:effectLst>
                  <a:glow rad="152400">
                    <a:srgbClr val="103F54">
                      <a:alpha val="71000"/>
                    </a:srgbClr>
                  </a:glow>
                </a:effectLst>
              </a:rPr>
              <a:t>J-PARC-HI</a:t>
            </a:r>
            <a:r>
              <a:rPr lang="ja-JP" altLang="en-US" sz="2400" b="1" dirty="0" smtClean="0">
                <a:effectLst>
                  <a:glow rad="152400">
                    <a:srgbClr val="103F54">
                      <a:alpha val="71000"/>
                    </a:srgbClr>
                  </a:glow>
                </a:effectLst>
              </a:rPr>
              <a:t>エネルギーで最大値を取る</a:t>
            </a:r>
            <a:endParaRPr kumimoji="1" lang="ja-JP" altLang="en-US" sz="2400" b="1" dirty="0">
              <a:effectLst>
                <a:glow rad="152400">
                  <a:srgbClr val="103F54">
                    <a:alpha val="71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331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69" y="1458219"/>
            <a:ext cx="8509862" cy="233740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Hyper-Nuclear </a:t>
            </a:r>
            <a:r>
              <a:rPr kumimoji="1" lang="en-US" altLang="ja-JP" dirty="0" err="1" smtClean="0"/>
              <a:t>Phyics</a:t>
            </a:r>
            <a:r>
              <a:rPr kumimoji="1" lang="en-US" altLang="ja-JP" dirty="0" smtClean="0"/>
              <a:t> @ J-PARC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4368" y="4066725"/>
            <a:ext cx="7350089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dirty="0" smtClean="0">
                <a:solidFill>
                  <a:srgbClr val="FFFF00"/>
                </a:solidFill>
              </a:rPr>
              <a:t>負の原子番号</a:t>
            </a:r>
            <a:r>
              <a:rPr kumimoji="1" lang="ja-JP" altLang="en-US" sz="2800" dirty="0" smtClean="0"/>
              <a:t>を持つハイパー核</a:t>
            </a:r>
            <a:r>
              <a:rPr kumimoji="1" lang="en-US" altLang="ja-JP" sz="2800" dirty="0" smtClean="0"/>
              <a:t> (</a:t>
            </a:r>
            <a:r>
              <a:rPr kumimoji="1" lang="en-US" altLang="ja-JP" sz="2800" dirty="0" smtClean="0">
                <a:latin typeface="Symbol" panose="05050102010706020507" pitchFamily="18" charset="2"/>
              </a:rPr>
              <a:t>X</a:t>
            </a:r>
            <a:r>
              <a:rPr kumimoji="1" lang="en-US" altLang="ja-JP" sz="2800" baseline="30000" dirty="0" smtClean="0"/>
              <a:t>-</a:t>
            </a:r>
            <a:r>
              <a:rPr kumimoji="1" lang="en-US" altLang="ja-JP" sz="2800" dirty="0" smtClean="0"/>
              <a:t>n, </a:t>
            </a:r>
            <a:r>
              <a:rPr lang="en-US" altLang="ja-JP" sz="2800" dirty="0" smtClean="0">
                <a:latin typeface="Symbol" panose="05050102010706020507" pitchFamily="18" charset="2"/>
              </a:rPr>
              <a:t>X</a:t>
            </a:r>
            <a:r>
              <a:rPr lang="en-US" altLang="ja-JP" sz="2800" baseline="30000" dirty="0" smtClean="0"/>
              <a:t>-</a:t>
            </a:r>
            <a:r>
              <a:rPr lang="en-US" altLang="ja-JP" sz="2800" dirty="0" err="1" smtClean="0"/>
              <a:t>nn</a:t>
            </a:r>
            <a:r>
              <a:rPr lang="en-US" altLang="ja-JP" sz="2800" dirty="0" smtClean="0"/>
              <a:t>, …</a:t>
            </a:r>
            <a:r>
              <a:rPr kumimoji="1" lang="en-US" altLang="ja-JP" sz="28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/>
              <a:t>s=-2, -3, … </a:t>
            </a:r>
            <a:r>
              <a:rPr lang="ja-JP" altLang="en-US" sz="2800" dirty="0" smtClean="0"/>
              <a:t>のハイパー核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束縛状態の有無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ストレンジレット？</a:t>
            </a:r>
            <a:endParaRPr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 smtClean="0"/>
              <a:t>磁気</a:t>
            </a:r>
            <a:r>
              <a:rPr lang="ja-JP" altLang="en-US" sz="2800" dirty="0"/>
              <a:t>モーメント</a:t>
            </a:r>
            <a:r>
              <a:rPr lang="ja-JP" altLang="en-US" sz="2800" dirty="0" smtClean="0"/>
              <a:t>の測定</a:t>
            </a:r>
            <a:endParaRPr kumimoji="1" lang="en-US" altLang="ja-JP" sz="2800" dirty="0" smtClean="0"/>
          </a:p>
        </p:txBody>
      </p:sp>
      <p:sp>
        <p:nvSpPr>
          <p:cNvPr id="3" name="楕円 2"/>
          <p:cNvSpPr/>
          <p:nvPr/>
        </p:nvSpPr>
        <p:spPr>
          <a:xfrm>
            <a:off x="697658" y="1815581"/>
            <a:ext cx="3132467" cy="1464815"/>
          </a:xfrm>
          <a:prstGeom prst="ellipse">
            <a:avLst/>
          </a:prstGeom>
          <a:solidFill>
            <a:srgbClr val="FF9900">
              <a:alpha val="10196"/>
            </a:srgb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2844907" y="2461729"/>
            <a:ext cx="557462" cy="54017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5"/>
          <p:cNvSpPr>
            <a:spLocks noChangeArrowheads="1"/>
          </p:cNvSpPr>
          <p:nvPr/>
        </p:nvSpPr>
        <p:spPr bwMode="auto">
          <a:xfrm>
            <a:off x="2844907" y="2037404"/>
            <a:ext cx="841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000">
                <a:solidFill>
                  <a:srgbClr val="FFFF66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 smtClean="0">
                <a:solidFill>
                  <a:srgbClr val="009900"/>
                </a:solidFill>
                <a:latin typeface="Symbol" panose="05050102010706020507" pitchFamily="18" charset="2"/>
              </a:rPr>
              <a:t>X</a:t>
            </a:r>
            <a:r>
              <a:rPr lang="en-US" altLang="ja-JP" sz="1800" b="1" baseline="30000" dirty="0" smtClean="0">
                <a:solidFill>
                  <a:srgbClr val="009900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1800" b="1" dirty="0" err="1" smtClean="0">
                <a:solidFill>
                  <a:srgbClr val="009900"/>
                </a:solidFill>
              </a:rPr>
              <a:t>nnn</a:t>
            </a:r>
            <a:endParaRPr lang="en-US" altLang="ja-JP" sz="1800" b="1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564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2"/>
          <a:srcRect l="48801" b="28613"/>
          <a:stretch/>
        </p:blipFill>
        <p:spPr>
          <a:xfrm>
            <a:off x="0" y="3301453"/>
            <a:ext cx="2560293" cy="356986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ハドロン相互作用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95" y="1629546"/>
            <a:ext cx="3746813" cy="300691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166804" y="6248048"/>
            <a:ext cx="3609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Morita, </a:t>
            </a:r>
            <a:r>
              <a:rPr lang="en-US" altLang="ja-JP" sz="2000" dirty="0" err="1" smtClean="0"/>
              <a:t>Furumoto</a:t>
            </a:r>
            <a:r>
              <a:rPr lang="en-US" altLang="ja-JP" sz="2000" dirty="0" smtClean="0"/>
              <a:t>, Ohnishi, 2015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59779" y="1775663"/>
            <a:ext cx="1564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2060"/>
                </a:solidFill>
              </a:rPr>
              <a:t>STAR,2015</a:t>
            </a:r>
            <a:endParaRPr kumimoji="1" lang="ja-JP" altLang="en-US" sz="2400" dirty="0">
              <a:solidFill>
                <a:srgbClr val="002060"/>
              </a:solidFill>
            </a:endParaRPr>
          </a:p>
        </p:txBody>
      </p:sp>
      <p:sp>
        <p:nvSpPr>
          <p:cNvPr id="8" name="円/楕円 418"/>
          <p:cNvSpPr/>
          <p:nvPr/>
        </p:nvSpPr>
        <p:spPr>
          <a:xfrm>
            <a:off x="3971495" y="5690483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347236" y="5822454"/>
            <a:ext cx="2524727" cy="84294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1347236" y="5432463"/>
            <a:ext cx="2502923" cy="154619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円/楕円 418"/>
          <p:cNvSpPr/>
          <p:nvPr/>
        </p:nvSpPr>
        <p:spPr>
          <a:xfrm>
            <a:off x="3946298" y="5330551"/>
            <a:ext cx="216000" cy="216000"/>
          </a:xfrm>
          <a:prstGeom prst="ellipse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0033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</a:ln>
          <a:effectLst>
            <a:glow rad="635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85" y="1629546"/>
            <a:ext cx="4206832" cy="3006917"/>
          </a:xfrm>
          <a:prstGeom prst="rect">
            <a:avLst/>
          </a:prstGeom>
        </p:spPr>
      </p:pic>
      <p:sp>
        <p:nvSpPr>
          <p:cNvPr id="14" name="右矢印 13"/>
          <p:cNvSpPr/>
          <p:nvPr/>
        </p:nvSpPr>
        <p:spPr>
          <a:xfrm>
            <a:off x="4028536" y="2341830"/>
            <a:ext cx="681487" cy="15823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373608" y="1207527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Symbol" panose="05050102010706020507" pitchFamily="18" charset="2"/>
              </a:rPr>
              <a:t>LL</a:t>
            </a:r>
            <a:r>
              <a:rPr kumimoji="1" lang="ja-JP" altLang="en-US" sz="2400" dirty="0" smtClean="0"/>
              <a:t>相関関数</a:t>
            </a:r>
            <a:endParaRPr kumimoji="1" lang="ja-JP" altLang="en-US" sz="2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10023" y="4939168"/>
            <a:ext cx="446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相関関数→相互作用</a:t>
            </a:r>
            <a:endParaRPr kumimoji="1" lang="ja-JP" altLang="en-US" sz="2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47152" y="6124937"/>
            <a:ext cx="1875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emission source</a:t>
            </a:r>
          </a:p>
          <a:p>
            <a:pPr algn="ctr"/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382345" y="6124937"/>
            <a:ext cx="1319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smtClean="0"/>
              <a:t>relative</a:t>
            </a:r>
          </a:p>
          <a:p>
            <a:pPr algn="ctr"/>
            <a:r>
              <a:rPr lang="en-US" altLang="ja-JP" sz="2000" dirty="0" smtClean="0"/>
              <a:t>wave </a:t>
            </a:r>
            <a:r>
              <a:rPr lang="en-US" altLang="ja-JP" sz="2000" dirty="0" err="1" smtClean="0"/>
              <a:t>func</a:t>
            </a:r>
            <a:r>
              <a:rPr lang="en-US" altLang="ja-JP" sz="2000" dirty="0" smtClean="0"/>
              <a:t>.</a:t>
            </a:r>
            <a:endParaRPr kumimoji="1" lang="ja-JP" altLang="en-US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66736" y="6144748"/>
            <a:ext cx="42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+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731345" y="1207526"/>
            <a:ext cx="206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/>
              <a:t>散乱</a:t>
            </a:r>
            <a:r>
              <a:rPr kumimoji="1" lang="ja-JP" altLang="en-US" sz="2400" dirty="0" smtClean="0"/>
              <a:t>パラメータ</a:t>
            </a:r>
          </a:p>
        </p:txBody>
      </p:sp>
      <p:pic>
        <p:nvPicPr>
          <p:cNvPr id="24" name="図 23" descr="hadoron_int_touka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4" t="49933" r="11495" b="33172"/>
          <a:stretch/>
        </p:blipFill>
        <p:spPr>
          <a:xfrm rot="20717312">
            <a:off x="2272538" y="5143021"/>
            <a:ext cx="575510" cy="10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-418743" y="-152939"/>
            <a:ext cx="7238052" cy="6383656"/>
          </a:xfrm>
          <a:prstGeom prst="rect">
            <a:avLst/>
          </a:prstGeom>
          <a:scene3d>
            <a:camera prst="perspectiveContrastingRightFacing" fov="4200000">
              <a:rot lat="43086" lon="18627198" rev="206747"/>
            </a:camera>
            <a:lightRig rig="threePt" dir="t"/>
          </a:scene3d>
          <a:sp3d prstMaterial="translucentPowder"/>
        </p:spPr>
      </p:pic>
      <p:sp>
        <p:nvSpPr>
          <p:cNvPr id="14" name="角丸四角形 13"/>
          <p:cNvSpPr/>
          <p:nvPr/>
        </p:nvSpPr>
        <p:spPr>
          <a:xfrm>
            <a:off x="426719" y="3142695"/>
            <a:ext cx="8317785" cy="3586579"/>
          </a:xfrm>
          <a:prstGeom prst="roundRect">
            <a:avLst>
              <a:gd name="adj" fmla="val 7833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</a:t>
            </a:r>
            <a:r>
              <a:rPr lang="ja-JP" altLang="en-US" dirty="0"/>
              <a:t>め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426719" y="1315165"/>
            <a:ext cx="8317786" cy="1632222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38637" y="1399870"/>
            <a:ext cx="76667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3200" dirty="0" smtClean="0">
                <a:latin typeface="+mj-ea"/>
                <a:ea typeface="+mj-ea"/>
              </a:rPr>
              <a:t>J-PARC-HI</a:t>
            </a: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800" b="1" dirty="0"/>
              <a:t>既存</a:t>
            </a:r>
            <a:r>
              <a:rPr lang="ja-JP" altLang="en-US" sz="2800" b="1" dirty="0" smtClean="0"/>
              <a:t>の</a:t>
            </a:r>
            <a:r>
              <a:rPr lang="en-US" altLang="ja-JP" sz="2800" b="1" dirty="0" smtClean="0"/>
              <a:t>J-PARC</a:t>
            </a:r>
            <a:r>
              <a:rPr lang="ja-JP" altLang="en-US" sz="2800" b="1" dirty="0" smtClean="0"/>
              <a:t>加速器を活用した大強度実験</a:t>
            </a:r>
            <a:endParaRPr lang="en-US" altLang="ja-JP" sz="2800" b="1" dirty="0" smtClean="0"/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ja-JP" altLang="en-US" sz="2800" b="1" dirty="0" smtClean="0">
                <a:solidFill>
                  <a:srgbClr val="FFFF00"/>
                </a:solidFill>
              </a:rPr>
              <a:t>大強度</a:t>
            </a:r>
            <a:r>
              <a:rPr lang="ja-JP" altLang="en-US" sz="2800" b="1" dirty="0" smtClean="0"/>
              <a:t>フロンティア・</a:t>
            </a:r>
            <a:r>
              <a:rPr lang="ja-JP" altLang="en-US" sz="2800" b="1" dirty="0" smtClean="0">
                <a:solidFill>
                  <a:srgbClr val="FFFF00"/>
                </a:solidFill>
              </a:rPr>
              <a:t>高密度</a:t>
            </a:r>
            <a:r>
              <a:rPr lang="ja-JP" altLang="en-US" sz="2800" b="1" dirty="0" smtClean="0"/>
              <a:t>フロンティア</a:t>
            </a:r>
            <a:endParaRPr lang="en-US" altLang="ja-JP" sz="28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89" y="4182555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/>
          <a:srcRect l="30526" t="30829" r="31991" b="20666"/>
          <a:stretch/>
        </p:blipFill>
        <p:spPr>
          <a:xfrm>
            <a:off x="4834970" y="4231316"/>
            <a:ext cx="3040528" cy="2213162"/>
          </a:xfrm>
          <a:prstGeom prst="roundRect">
            <a:avLst>
              <a:gd name="adj" fmla="val 4396"/>
            </a:avLst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246481" y="3821429"/>
            <a:ext cx="293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 smtClean="0"/>
              <a:t>宇宙最</a:t>
            </a:r>
            <a:r>
              <a:rPr kumimoji="1" lang="ja-JP" altLang="en-US" sz="2400" b="1" dirty="0" smtClean="0"/>
              <a:t>高密度の探索</a:t>
            </a:r>
            <a:endParaRPr kumimoji="1" lang="ja-JP" altLang="en-US" sz="2400" b="1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041413" y="3821428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 smtClean="0"/>
              <a:t>稀事象の生成工場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56988" y="3234260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>
                <a:latin typeface="+mj-ea"/>
                <a:ea typeface="+mj-ea"/>
              </a:rPr>
              <a:t>２つの物理目標</a:t>
            </a:r>
          </a:p>
        </p:txBody>
      </p:sp>
    </p:spTree>
    <p:extLst>
      <p:ext uri="{BB962C8B-B14F-4D97-AF65-F5344CB8AC3E}">
        <p14:creationId xmlns:p14="http://schemas.microsoft.com/office/powerpoint/2010/main" val="24586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相対論的重イオン衝突実験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  <p:grpSp>
        <p:nvGrpSpPr>
          <p:cNvPr id="6" name="グループ化 5"/>
          <p:cNvGrpSpPr/>
          <p:nvPr/>
        </p:nvGrpSpPr>
        <p:grpSpPr>
          <a:xfrm>
            <a:off x="160567" y="1612239"/>
            <a:ext cx="4118470" cy="4832949"/>
            <a:chOff x="160567" y="1612239"/>
            <a:chExt cx="4118470" cy="4832949"/>
          </a:xfrm>
        </p:grpSpPr>
        <p:sp>
          <p:nvSpPr>
            <p:cNvPr id="5" name="角丸四角形 4"/>
            <p:cNvSpPr/>
            <p:nvPr/>
          </p:nvSpPr>
          <p:spPr>
            <a:xfrm>
              <a:off x="160567" y="1612239"/>
              <a:ext cx="4118470" cy="483294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351038" y="1833955"/>
              <a:ext cx="3823855" cy="2449487"/>
            </a:xfrm>
            <a:prstGeom prst="roundRect">
              <a:avLst/>
            </a:prstGeom>
            <a:solidFill>
              <a:srgbClr val="808DA9">
                <a:lumMod val="40000"/>
                <a:lumOff val="60000"/>
              </a:srgbClr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58857" y="2051064"/>
              <a:ext cx="25298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 smtClean="0">
                  <a:solidFill>
                    <a:srgbClr val="424E5B">
                      <a:lumMod val="50000"/>
                    </a:srgbClr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rPr>
                <a:t>陽子・陽子衝突</a:t>
              </a:r>
              <a:endParaRPr lang="ja-JP" altLang="en-US" sz="2800" b="1" dirty="0">
                <a:solidFill>
                  <a:srgbClr val="424E5B">
                    <a:lumMod val="50000"/>
                  </a:srgbClr>
                </a:solidFill>
                <a:latin typeface="Calibri" panose="020F0502020204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13" name="円/楕円 5"/>
            <p:cNvSpPr>
              <a:spLocks noChangeAspect="1"/>
            </p:cNvSpPr>
            <p:nvPr/>
          </p:nvSpPr>
          <p:spPr>
            <a:xfrm>
              <a:off x="875130" y="334410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AD0101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6"/>
            <p:cNvSpPr>
              <a:spLocks noChangeAspect="1"/>
            </p:cNvSpPr>
            <p:nvPr/>
          </p:nvSpPr>
          <p:spPr>
            <a:xfrm>
              <a:off x="3404970" y="334410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AD0101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1132437" y="3416105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AD0101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6" name="直線矢印コネクタ 15"/>
            <p:cNvCxnSpPr/>
            <p:nvPr/>
          </p:nvCxnSpPr>
          <p:spPr>
            <a:xfrm flipH="1">
              <a:off x="2440306" y="3416105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AD0101"/>
              </a:solidFill>
              <a:prstDash val="solid"/>
              <a:tailEnd type="stealth" w="lg" len="lg"/>
            </a:ln>
            <a:effectLst/>
          </p:spPr>
        </p:cxnSp>
        <p:sp>
          <p:nvSpPr>
            <p:cNvPr id="17" name="テキスト ボックス 16"/>
            <p:cNvSpPr txBox="1"/>
            <p:nvPr/>
          </p:nvSpPr>
          <p:spPr>
            <a:xfrm>
              <a:off x="435323" y="3488105"/>
              <a:ext cx="1023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050"/>
                  </a:solidFill>
                  <a:latin typeface="Calibri Light" panose="020F0302020204030204"/>
                  <a:ea typeface="ＭＳ Ｐゴシック" panose="020B0600070205080204" pitchFamily="50" charset="-128"/>
                </a:rPr>
                <a:t>proton</a:t>
              </a:r>
              <a:endParaRPr lang="ja-JP" altLang="en-US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965163" y="3493472"/>
              <a:ext cx="1023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solidFill>
                    <a:srgbClr val="FF5050"/>
                  </a:solidFill>
                  <a:latin typeface="Calibri Light" panose="020F0302020204030204"/>
                  <a:ea typeface="ＭＳ Ｐゴシック" panose="020B0600070205080204" pitchFamily="50" charset="-128"/>
                </a:rPr>
                <a:t>proton</a:t>
              </a:r>
              <a:endParaRPr lang="ja-JP" altLang="en-US" sz="2400" dirty="0">
                <a:solidFill>
                  <a:srgbClr val="FF5050"/>
                </a:solidFill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33417" y="4478759"/>
              <a:ext cx="3430747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 smtClean="0">
                  <a:latin typeface="+mj-ea"/>
                  <a:ea typeface="+mj-ea"/>
                </a:rPr>
                <a:t>素過程の重ね合わせ</a:t>
              </a:r>
              <a:endParaRPr kumimoji="1" lang="en-US" altLang="ja-JP" sz="2800" b="1" dirty="0" smtClean="0">
                <a:latin typeface="+mj-ea"/>
                <a:ea typeface="+mj-ea"/>
              </a:endParaRPr>
            </a:p>
            <a:p>
              <a:r>
                <a:rPr lang="ja-JP" altLang="en-US" sz="2800" dirty="0" smtClean="0"/>
                <a:t>粒子探索</a:t>
              </a:r>
              <a:endParaRPr lang="en-US" altLang="ja-JP" sz="2800" dirty="0" smtClean="0"/>
            </a:p>
            <a:p>
              <a:r>
                <a:rPr kumimoji="1" lang="ja-JP" altLang="en-US" sz="2800" dirty="0"/>
                <a:t>粒子</a:t>
              </a:r>
              <a:r>
                <a:rPr kumimoji="1" lang="ja-JP" altLang="en-US" sz="2800" dirty="0" smtClean="0"/>
                <a:t>の性質の測定</a:t>
              </a:r>
              <a:endParaRPr kumimoji="1" lang="ja-JP" altLang="en-US" sz="2800" dirty="0"/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633504" y="1627952"/>
            <a:ext cx="4118470" cy="4832949"/>
            <a:chOff x="4633504" y="1627952"/>
            <a:chExt cx="4118470" cy="4832949"/>
          </a:xfrm>
        </p:grpSpPr>
        <p:sp>
          <p:nvSpPr>
            <p:cNvPr id="121" name="角丸四角形 120"/>
            <p:cNvSpPr/>
            <p:nvPr/>
          </p:nvSpPr>
          <p:spPr>
            <a:xfrm>
              <a:off x="4633504" y="1627952"/>
              <a:ext cx="4118470" cy="4832949"/>
            </a:xfrm>
            <a:prstGeom prst="roundRect">
              <a:avLst>
                <a:gd name="adj" fmla="val 1093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4749267" y="183395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27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6251522" y="2076830"/>
              <a:ext cx="2212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ja-JP" altLang="en-US" sz="2800" b="1" dirty="0" smtClean="0">
                  <a:solidFill>
                    <a:srgbClr val="FF0000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rPr>
                <a:t>重イオン衝突</a:t>
              </a:r>
              <a:endParaRPr lang="ja-JP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anose="020B0600070205080204" pitchFamily="50" charset="-128"/>
              </a:endParaRPr>
            </a:p>
          </p:txBody>
        </p:sp>
        <p:sp>
          <p:nvSpPr>
            <p:cNvPr id="22" name="円/楕円 13"/>
            <p:cNvSpPr>
              <a:spLocks noChangeAspect="1"/>
            </p:cNvSpPr>
            <p:nvPr/>
          </p:nvSpPr>
          <p:spPr>
            <a:xfrm>
              <a:off x="7690287" y="33701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14"/>
            <p:cNvSpPr>
              <a:spLocks noChangeAspect="1"/>
            </p:cNvSpPr>
            <p:nvPr/>
          </p:nvSpPr>
          <p:spPr>
            <a:xfrm>
              <a:off x="7779187" y="351419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15"/>
            <p:cNvSpPr>
              <a:spLocks noChangeAspect="1"/>
            </p:cNvSpPr>
            <p:nvPr/>
          </p:nvSpPr>
          <p:spPr>
            <a:xfrm>
              <a:off x="7931893" y="364262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16"/>
            <p:cNvSpPr>
              <a:spLocks noChangeAspect="1"/>
            </p:cNvSpPr>
            <p:nvPr/>
          </p:nvSpPr>
          <p:spPr>
            <a:xfrm>
              <a:off x="7834287" y="337019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17"/>
            <p:cNvSpPr>
              <a:spLocks noChangeAspect="1"/>
            </p:cNvSpPr>
            <p:nvPr/>
          </p:nvSpPr>
          <p:spPr>
            <a:xfrm>
              <a:off x="7999387" y="352259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18"/>
            <p:cNvSpPr>
              <a:spLocks noChangeAspect="1"/>
            </p:cNvSpPr>
            <p:nvPr/>
          </p:nvSpPr>
          <p:spPr>
            <a:xfrm>
              <a:off x="8046236" y="364388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19"/>
            <p:cNvSpPr>
              <a:spLocks noChangeAspect="1"/>
            </p:cNvSpPr>
            <p:nvPr/>
          </p:nvSpPr>
          <p:spPr>
            <a:xfrm>
              <a:off x="8061406" y="34842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0"/>
            <p:cNvSpPr>
              <a:spLocks noChangeAspect="1"/>
            </p:cNvSpPr>
            <p:nvPr/>
          </p:nvSpPr>
          <p:spPr>
            <a:xfrm>
              <a:off x="7886463" y="352114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1"/>
            <p:cNvSpPr>
              <a:spLocks noChangeAspect="1"/>
            </p:cNvSpPr>
            <p:nvPr/>
          </p:nvSpPr>
          <p:spPr>
            <a:xfrm>
              <a:off x="7905513" y="37483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22"/>
            <p:cNvSpPr>
              <a:spLocks noChangeAspect="1"/>
            </p:cNvSpPr>
            <p:nvPr/>
          </p:nvSpPr>
          <p:spPr>
            <a:xfrm>
              <a:off x="7699366" y="324297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23"/>
            <p:cNvSpPr>
              <a:spLocks noChangeAspect="1"/>
            </p:cNvSpPr>
            <p:nvPr/>
          </p:nvSpPr>
          <p:spPr>
            <a:xfrm>
              <a:off x="7965295" y="35414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24"/>
            <p:cNvSpPr>
              <a:spLocks noChangeAspect="1"/>
            </p:cNvSpPr>
            <p:nvPr/>
          </p:nvSpPr>
          <p:spPr>
            <a:xfrm>
              <a:off x="7843888" y="319957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25"/>
            <p:cNvSpPr>
              <a:spLocks noChangeAspect="1"/>
            </p:cNvSpPr>
            <p:nvPr/>
          </p:nvSpPr>
          <p:spPr>
            <a:xfrm>
              <a:off x="7921396" y="3282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26"/>
            <p:cNvSpPr>
              <a:spLocks noChangeAspect="1"/>
            </p:cNvSpPr>
            <p:nvPr/>
          </p:nvSpPr>
          <p:spPr>
            <a:xfrm>
              <a:off x="7989645" y="337538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27"/>
            <p:cNvSpPr>
              <a:spLocks noChangeAspect="1"/>
            </p:cNvSpPr>
            <p:nvPr/>
          </p:nvSpPr>
          <p:spPr>
            <a:xfrm>
              <a:off x="8070621" y="357486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28"/>
            <p:cNvSpPr>
              <a:spLocks noChangeAspect="1"/>
            </p:cNvSpPr>
            <p:nvPr/>
          </p:nvSpPr>
          <p:spPr>
            <a:xfrm>
              <a:off x="7646242" y="33903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29"/>
            <p:cNvSpPr>
              <a:spLocks noChangeAspect="1"/>
            </p:cNvSpPr>
            <p:nvPr/>
          </p:nvSpPr>
          <p:spPr>
            <a:xfrm>
              <a:off x="7671137" y="362483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0"/>
            <p:cNvSpPr>
              <a:spLocks noChangeAspect="1"/>
            </p:cNvSpPr>
            <p:nvPr/>
          </p:nvSpPr>
          <p:spPr>
            <a:xfrm>
              <a:off x="7873094" y="389796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1"/>
            <p:cNvSpPr>
              <a:spLocks noChangeAspect="1"/>
            </p:cNvSpPr>
            <p:nvPr/>
          </p:nvSpPr>
          <p:spPr>
            <a:xfrm>
              <a:off x="7804238" y="32716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32"/>
            <p:cNvSpPr>
              <a:spLocks noChangeAspect="1"/>
            </p:cNvSpPr>
            <p:nvPr/>
          </p:nvSpPr>
          <p:spPr>
            <a:xfrm>
              <a:off x="7680171" y="37247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33"/>
            <p:cNvSpPr>
              <a:spLocks noChangeAspect="1"/>
            </p:cNvSpPr>
            <p:nvPr/>
          </p:nvSpPr>
          <p:spPr>
            <a:xfrm>
              <a:off x="7816938" y="359479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34"/>
            <p:cNvSpPr>
              <a:spLocks noChangeAspect="1"/>
            </p:cNvSpPr>
            <p:nvPr/>
          </p:nvSpPr>
          <p:spPr>
            <a:xfrm>
              <a:off x="7738729" y="365168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35"/>
            <p:cNvSpPr>
              <a:spLocks noChangeAspect="1"/>
            </p:cNvSpPr>
            <p:nvPr/>
          </p:nvSpPr>
          <p:spPr>
            <a:xfrm>
              <a:off x="7742591" y="33643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36"/>
            <p:cNvSpPr>
              <a:spLocks noChangeAspect="1"/>
            </p:cNvSpPr>
            <p:nvPr/>
          </p:nvSpPr>
          <p:spPr>
            <a:xfrm>
              <a:off x="7730437" y="317437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37"/>
            <p:cNvSpPr>
              <a:spLocks noChangeAspect="1"/>
            </p:cNvSpPr>
            <p:nvPr/>
          </p:nvSpPr>
          <p:spPr>
            <a:xfrm>
              <a:off x="7632468" y="359721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7" name="円/楕円 38"/>
            <p:cNvSpPr>
              <a:spLocks noChangeAspect="1"/>
            </p:cNvSpPr>
            <p:nvPr/>
          </p:nvSpPr>
          <p:spPr>
            <a:xfrm>
              <a:off x="8071116" y="340554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8" name="円/楕円 39"/>
            <p:cNvSpPr>
              <a:spLocks noChangeAspect="1"/>
            </p:cNvSpPr>
            <p:nvPr/>
          </p:nvSpPr>
          <p:spPr>
            <a:xfrm>
              <a:off x="7763703" y="385457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0"/>
            <p:cNvSpPr>
              <a:spLocks noChangeAspect="1"/>
            </p:cNvSpPr>
            <p:nvPr/>
          </p:nvSpPr>
          <p:spPr>
            <a:xfrm>
              <a:off x="7668756" y="328884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1"/>
            <p:cNvSpPr>
              <a:spLocks noChangeAspect="1"/>
            </p:cNvSpPr>
            <p:nvPr/>
          </p:nvSpPr>
          <p:spPr>
            <a:xfrm>
              <a:off x="7811875" y="309705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42"/>
            <p:cNvSpPr>
              <a:spLocks noChangeAspect="1"/>
            </p:cNvSpPr>
            <p:nvPr/>
          </p:nvSpPr>
          <p:spPr>
            <a:xfrm>
              <a:off x="7867777" y="378112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43"/>
            <p:cNvSpPr>
              <a:spLocks noChangeAspect="1"/>
            </p:cNvSpPr>
            <p:nvPr/>
          </p:nvSpPr>
          <p:spPr>
            <a:xfrm>
              <a:off x="7977513" y="383154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44"/>
            <p:cNvSpPr>
              <a:spLocks noChangeAspect="1"/>
            </p:cNvSpPr>
            <p:nvPr/>
          </p:nvSpPr>
          <p:spPr>
            <a:xfrm>
              <a:off x="7891176" y="316890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45"/>
            <p:cNvSpPr>
              <a:spLocks noChangeAspect="1"/>
            </p:cNvSpPr>
            <p:nvPr/>
          </p:nvSpPr>
          <p:spPr>
            <a:xfrm>
              <a:off x="8001137" y="31833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46"/>
            <p:cNvSpPr>
              <a:spLocks noChangeAspect="1"/>
            </p:cNvSpPr>
            <p:nvPr/>
          </p:nvSpPr>
          <p:spPr>
            <a:xfrm>
              <a:off x="8016208" y="37468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47"/>
            <p:cNvSpPr>
              <a:spLocks noChangeAspect="1"/>
            </p:cNvSpPr>
            <p:nvPr/>
          </p:nvSpPr>
          <p:spPr>
            <a:xfrm>
              <a:off x="7634310" y="350918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48"/>
            <p:cNvSpPr>
              <a:spLocks noChangeAspect="1"/>
            </p:cNvSpPr>
            <p:nvPr/>
          </p:nvSpPr>
          <p:spPr>
            <a:xfrm>
              <a:off x="8053514" y="329033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49"/>
            <p:cNvSpPr>
              <a:spLocks noChangeAspect="1"/>
            </p:cNvSpPr>
            <p:nvPr/>
          </p:nvSpPr>
          <p:spPr>
            <a:xfrm>
              <a:off x="7714715" y="377895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0"/>
            <p:cNvSpPr>
              <a:spLocks noChangeAspect="1"/>
            </p:cNvSpPr>
            <p:nvPr/>
          </p:nvSpPr>
          <p:spPr>
            <a:xfrm>
              <a:off x="7899762" y="339699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右矢印 59"/>
            <p:cNvSpPr/>
            <p:nvPr/>
          </p:nvSpPr>
          <p:spPr>
            <a:xfrm>
              <a:off x="5899362" y="2966761"/>
              <a:ext cx="677348" cy="678597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右矢印 60"/>
            <p:cNvSpPr/>
            <p:nvPr/>
          </p:nvSpPr>
          <p:spPr>
            <a:xfrm flipH="1">
              <a:off x="6841582" y="3241548"/>
              <a:ext cx="692507" cy="678597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53"/>
            <p:cNvSpPr>
              <a:spLocks noChangeAspect="1"/>
            </p:cNvSpPr>
            <p:nvPr/>
          </p:nvSpPr>
          <p:spPr>
            <a:xfrm>
              <a:off x="7708604" y="3572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54"/>
            <p:cNvSpPr>
              <a:spLocks noChangeAspect="1"/>
            </p:cNvSpPr>
            <p:nvPr/>
          </p:nvSpPr>
          <p:spPr>
            <a:xfrm>
              <a:off x="7821387" y="36944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55"/>
            <p:cNvSpPr>
              <a:spLocks noChangeAspect="1"/>
            </p:cNvSpPr>
            <p:nvPr/>
          </p:nvSpPr>
          <p:spPr>
            <a:xfrm>
              <a:off x="7709709" y="348237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56"/>
            <p:cNvSpPr>
              <a:spLocks noChangeAspect="1"/>
            </p:cNvSpPr>
            <p:nvPr/>
          </p:nvSpPr>
          <p:spPr>
            <a:xfrm>
              <a:off x="7831007" y="380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57"/>
            <p:cNvSpPr>
              <a:spLocks noChangeAspect="1"/>
            </p:cNvSpPr>
            <p:nvPr/>
          </p:nvSpPr>
          <p:spPr>
            <a:xfrm>
              <a:off x="7969043" y="34455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58"/>
            <p:cNvSpPr>
              <a:spLocks noChangeAspect="1"/>
            </p:cNvSpPr>
            <p:nvPr/>
          </p:nvSpPr>
          <p:spPr>
            <a:xfrm>
              <a:off x="7822886" y="343471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59"/>
            <p:cNvSpPr>
              <a:spLocks noChangeAspect="1"/>
            </p:cNvSpPr>
            <p:nvPr/>
          </p:nvSpPr>
          <p:spPr>
            <a:xfrm>
              <a:off x="8005854" y="3422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0"/>
            <p:cNvSpPr>
              <a:spLocks noChangeAspect="1"/>
            </p:cNvSpPr>
            <p:nvPr/>
          </p:nvSpPr>
          <p:spPr>
            <a:xfrm>
              <a:off x="7808467" y="319884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1"/>
            <p:cNvSpPr>
              <a:spLocks noChangeAspect="1"/>
            </p:cNvSpPr>
            <p:nvPr/>
          </p:nvSpPr>
          <p:spPr>
            <a:xfrm>
              <a:off x="7921266" y="310750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62"/>
            <p:cNvSpPr>
              <a:spLocks noChangeAspect="1"/>
            </p:cNvSpPr>
            <p:nvPr/>
          </p:nvSpPr>
          <p:spPr>
            <a:xfrm>
              <a:off x="7843903" y="334408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63"/>
            <p:cNvSpPr>
              <a:spLocks noChangeAspect="1"/>
            </p:cNvSpPr>
            <p:nvPr/>
          </p:nvSpPr>
          <p:spPr>
            <a:xfrm>
              <a:off x="5286498" y="312216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64"/>
            <p:cNvSpPr>
              <a:spLocks noChangeAspect="1"/>
            </p:cNvSpPr>
            <p:nvPr/>
          </p:nvSpPr>
          <p:spPr>
            <a:xfrm>
              <a:off x="5375398" y="326616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65"/>
            <p:cNvSpPr>
              <a:spLocks noChangeAspect="1"/>
            </p:cNvSpPr>
            <p:nvPr/>
          </p:nvSpPr>
          <p:spPr>
            <a:xfrm>
              <a:off x="5528104" y="339459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66"/>
            <p:cNvSpPr>
              <a:spLocks noChangeAspect="1"/>
            </p:cNvSpPr>
            <p:nvPr/>
          </p:nvSpPr>
          <p:spPr>
            <a:xfrm>
              <a:off x="5430498" y="312216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67"/>
            <p:cNvSpPr>
              <a:spLocks noChangeAspect="1"/>
            </p:cNvSpPr>
            <p:nvPr/>
          </p:nvSpPr>
          <p:spPr>
            <a:xfrm>
              <a:off x="5595598" y="327456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68"/>
            <p:cNvSpPr>
              <a:spLocks noChangeAspect="1"/>
            </p:cNvSpPr>
            <p:nvPr/>
          </p:nvSpPr>
          <p:spPr>
            <a:xfrm>
              <a:off x="5642447" y="339585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69"/>
            <p:cNvSpPr>
              <a:spLocks noChangeAspect="1"/>
            </p:cNvSpPr>
            <p:nvPr/>
          </p:nvSpPr>
          <p:spPr>
            <a:xfrm>
              <a:off x="5657617" y="323626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0"/>
            <p:cNvSpPr>
              <a:spLocks noChangeAspect="1"/>
            </p:cNvSpPr>
            <p:nvPr/>
          </p:nvSpPr>
          <p:spPr>
            <a:xfrm>
              <a:off x="5482674" y="327311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1"/>
            <p:cNvSpPr>
              <a:spLocks noChangeAspect="1"/>
            </p:cNvSpPr>
            <p:nvPr/>
          </p:nvSpPr>
          <p:spPr>
            <a:xfrm>
              <a:off x="5501724" y="350034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72"/>
            <p:cNvSpPr>
              <a:spLocks noChangeAspect="1"/>
            </p:cNvSpPr>
            <p:nvPr/>
          </p:nvSpPr>
          <p:spPr>
            <a:xfrm>
              <a:off x="5295577" y="29949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73"/>
            <p:cNvSpPr>
              <a:spLocks noChangeAspect="1"/>
            </p:cNvSpPr>
            <p:nvPr/>
          </p:nvSpPr>
          <p:spPr>
            <a:xfrm>
              <a:off x="5561506" y="32934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74"/>
            <p:cNvSpPr>
              <a:spLocks noChangeAspect="1"/>
            </p:cNvSpPr>
            <p:nvPr/>
          </p:nvSpPr>
          <p:spPr>
            <a:xfrm>
              <a:off x="5440099" y="295154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75"/>
            <p:cNvSpPr>
              <a:spLocks noChangeAspect="1"/>
            </p:cNvSpPr>
            <p:nvPr/>
          </p:nvSpPr>
          <p:spPr>
            <a:xfrm>
              <a:off x="5517607" y="3034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76"/>
            <p:cNvSpPr>
              <a:spLocks noChangeAspect="1"/>
            </p:cNvSpPr>
            <p:nvPr/>
          </p:nvSpPr>
          <p:spPr>
            <a:xfrm>
              <a:off x="5585856" y="31273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77"/>
            <p:cNvSpPr>
              <a:spLocks noChangeAspect="1"/>
            </p:cNvSpPr>
            <p:nvPr/>
          </p:nvSpPr>
          <p:spPr>
            <a:xfrm>
              <a:off x="5666832" y="332683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78"/>
            <p:cNvSpPr>
              <a:spLocks noChangeAspect="1"/>
            </p:cNvSpPr>
            <p:nvPr/>
          </p:nvSpPr>
          <p:spPr>
            <a:xfrm>
              <a:off x="5242453" y="314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79"/>
            <p:cNvSpPr>
              <a:spLocks noChangeAspect="1"/>
            </p:cNvSpPr>
            <p:nvPr/>
          </p:nvSpPr>
          <p:spPr>
            <a:xfrm>
              <a:off x="5267348" y="337680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0"/>
            <p:cNvSpPr>
              <a:spLocks noChangeAspect="1"/>
            </p:cNvSpPr>
            <p:nvPr/>
          </p:nvSpPr>
          <p:spPr>
            <a:xfrm>
              <a:off x="5469305" y="364993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1"/>
            <p:cNvSpPr>
              <a:spLocks noChangeAspect="1"/>
            </p:cNvSpPr>
            <p:nvPr/>
          </p:nvSpPr>
          <p:spPr>
            <a:xfrm>
              <a:off x="5400449" y="302357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82"/>
            <p:cNvSpPr>
              <a:spLocks noChangeAspect="1"/>
            </p:cNvSpPr>
            <p:nvPr/>
          </p:nvSpPr>
          <p:spPr>
            <a:xfrm>
              <a:off x="5276382" y="3476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83"/>
            <p:cNvSpPr>
              <a:spLocks noChangeAspect="1"/>
            </p:cNvSpPr>
            <p:nvPr/>
          </p:nvSpPr>
          <p:spPr>
            <a:xfrm>
              <a:off x="5413149" y="334676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84"/>
            <p:cNvSpPr>
              <a:spLocks noChangeAspect="1"/>
            </p:cNvSpPr>
            <p:nvPr/>
          </p:nvSpPr>
          <p:spPr>
            <a:xfrm>
              <a:off x="5334940" y="340365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85"/>
            <p:cNvSpPr>
              <a:spLocks noChangeAspect="1"/>
            </p:cNvSpPr>
            <p:nvPr/>
          </p:nvSpPr>
          <p:spPr>
            <a:xfrm>
              <a:off x="5338802" y="31163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86"/>
            <p:cNvSpPr>
              <a:spLocks noChangeAspect="1"/>
            </p:cNvSpPr>
            <p:nvPr/>
          </p:nvSpPr>
          <p:spPr>
            <a:xfrm>
              <a:off x="5326648" y="292634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87"/>
            <p:cNvSpPr>
              <a:spLocks noChangeAspect="1"/>
            </p:cNvSpPr>
            <p:nvPr/>
          </p:nvSpPr>
          <p:spPr>
            <a:xfrm>
              <a:off x="5228679" y="334918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88"/>
            <p:cNvSpPr>
              <a:spLocks noChangeAspect="1"/>
            </p:cNvSpPr>
            <p:nvPr/>
          </p:nvSpPr>
          <p:spPr>
            <a:xfrm>
              <a:off x="5667327" y="31575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89"/>
            <p:cNvSpPr>
              <a:spLocks noChangeAspect="1"/>
            </p:cNvSpPr>
            <p:nvPr/>
          </p:nvSpPr>
          <p:spPr>
            <a:xfrm>
              <a:off x="5359914" y="360654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0"/>
            <p:cNvSpPr>
              <a:spLocks noChangeAspect="1"/>
            </p:cNvSpPr>
            <p:nvPr/>
          </p:nvSpPr>
          <p:spPr>
            <a:xfrm>
              <a:off x="5264967" y="30408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1"/>
            <p:cNvSpPr>
              <a:spLocks noChangeAspect="1"/>
            </p:cNvSpPr>
            <p:nvPr/>
          </p:nvSpPr>
          <p:spPr>
            <a:xfrm>
              <a:off x="5408086" y="284902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92"/>
            <p:cNvSpPr>
              <a:spLocks noChangeAspect="1"/>
            </p:cNvSpPr>
            <p:nvPr/>
          </p:nvSpPr>
          <p:spPr>
            <a:xfrm>
              <a:off x="5463988" y="353309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93"/>
            <p:cNvSpPr>
              <a:spLocks noChangeAspect="1"/>
            </p:cNvSpPr>
            <p:nvPr/>
          </p:nvSpPr>
          <p:spPr>
            <a:xfrm>
              <a:off x="5573724" y="35835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94"/>
            <p:cNvSpPr>
              <a:spLocks noChangeAspect="1"/>
            </p:cNvSpPr>
            <p:nvPr/>
          </p:nvSpPr>
          <p:spPr>
            <a:xfrm>
              <a:off x="5487387" y="29208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95"/>
            <p:cNvSpPr>
              <a:spLocks noChangeAspect="1"/>
            </p:cNvSpPr>
            <p:nvPr/>
          </p:nvSpPr>
          <p:spPr>
            <a:xfrm>
              <a:off x="5597348" y="29353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96"/>
            <p:cNvSpPr>
              <a:spLocks noChangeAspect="1"/>
            </p:cNvSpPr>
            <p:nvPr/>
          </p:nvSpPr>
          <p:spPr>
            <a:xfrm>
              <a:off x="5612419" y="34988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97"/>
            <p:cNvSpPr>
              <a:spLocks noChangeAspect="1"/>
            </p:cNvSpPr>
            <p:nvPr/>
          </p:nvSpPr>
          <p:spPr>
            <a:xfrm>
              <a:off x="5230521" y="326115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7" name="円/楕円 98"/>
            <p:cNvSpPr>
              <a:spLocks noChangeAspect="1"/>
            </p:cNvSpPr>
            <p:nvPr/>
          </p:nvSpPr>
          <p:spPr>
            <a:xfrm>
              <a:off x="5649725" y="30423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8" name="円/楕円 99"/>
            <p:cNvSpPr>
              <a:spLocks noChangeAspect="1"/>
            </p:cNvSpPr>
            <p:nvPr/>
          </p:nvSpPr>
          <p:spPr>
            <a:xfrm>
              <a:off x="5310926" y="353092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9" name="円/楕円 100"/>
            <p:cNvSpPr>
              <a:spLocks noChangeAspect="1"/>
            </p:cNvSpPr>
            <p:nvPr/>
          </p:nvSpPr>
          <p:spPr>
            <a:xfrm>
              <a:off x="5495973" y="314896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0" name="円/楕円 101"/>
            <p:cNvSpPr>
              <a:spLocks noChangeAspect="1"/>
            </p:cNvSpPr>
            <p:nvPr/>
          </p:nvSpPr>
          <p:spPr>
            <a:xfrm>
              <a:off x="5304815" y="33248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1" name="円/楕円 102"/>
            <p:cNvSpPr>
              <a:spLocks noChangeAspect="1"/>
            </p:cNvSpPr>
            <p:nvPr/>
          </p:nvSpPr>
          <p:spPr>
            <a:xfrm>
              <a:off x="5417598" y="34463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2" name="円/楕円 103"/>
            <p:cNvSpPr>
              <a:spLocks noChangeAspect="1"/>
            </p:cNvSpPr>
            <p:nvPr/>
          </p:nvSpPr>
          <p:spPr>
            <a:xfrm>
              <a:off x="5305920" y="32343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3" name="円/楕円 104"/>
            <p:cNvSpPr>
              <a:spLocks noChangeAspect="1"/>
            </p:cNvSpPr>
            <p:nvPr/>
          </p:nvSpPr>
          <p:spPr>
            <a:xfrm>
              <a:off x="5427218" y="3556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4" name="円/楕円 105"/>
            <p:cNvSpPr>
              <a:spLocks noChangeAspect="1"/>
            </p:cNvSpPr>
            <p:nvPr/>
          </p:nvSpPr>
          <p:spPr>
            <a:xfrm>
              <a:off x="5565254" y="3197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5" name="円/楕円 106"/>
            <p:cNvSpPr>
              <a:spLocks noChangeAspect="1"/>
            </p:cNvSpPr>
            <p:nvPr/>
          </p:nvSpPr>
          <p:spPr>
            <a:xfrm>
              <a:off x="5419097" y="31866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6" name="円/楕円 107"/>
            <p:cNvSpPr>
              <a:spLocks noChangeAspect="1"/>
            </p:cNvSpPr>
            <p:nvPr/>
          </p:nvSpPr>
          <p:spPr>
            <a:xfrm>
              <a:off x="5602065" y="317486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7" name="円/楕円 108"/>
            <p:cNvSpPr>
              <a:spLocks noChangeAspect="1"/>
            </p:cNvSpPr>
            <p:nvPr/>
          </p:nvSpPr>
          <p:spPr>
            <a:xfrm>
              <a:off x="5404678" y="295081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8" name="円/楕円 109"/>
            <p:cNvSpPr>
              <a:spLocks noChangeAspect="1"/>
            </p:cNvSpPr>
            <p:nvPr/>
          </p:nvSpPr>
          <p:spPr>
            <a:xfrm>
              <a:off x="5517477" y="285947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9" name="円/楕円 110"/>
            <p:cNvSpPr>
              <a:spLocks noChangeAspect="1"/>
            </p:cNvSpPr>
            <p:nvPr/>
          </p:nvSpPr>
          <p:spPr>
            <a:xfrm>
              <a:off x="5440114" y="309605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4739957" y="4478759"/>
              <a:ext cx="3775393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ja-JP" altLang="en-US" sz="2800" b="1" dirty="0" smtClean="0">
                  <a:latin typeface="+mj-ea"/>
                  <a:ea typeface="+mj-ea"/>
                </a:rPr>
                <a:t>熱力学系の生成</a:t>
              </a:r>
              <a:endParaRPr lang="en-US" altLang="ja-JP" sz="2800" b="1" dirty="0" smtClean="0">
                <a:latin typeface="+mj-ea"/>
                <a:ea typeface="+mj-ea"/>
              </a:endParaRPr>
            </a:p>
            <a:p>
              <a:pPr algn="r"/>
              <a:r>
                <a:rPr kumimoji="1" lang="ja-JP" altLang="en-US" sz="2800" dirty="0" smtClean="0"/>
                <a:t>高温物質の</a:t>
              </a:r>
              <a:r>
                <a:rPr lang="ja-JP" altLang="en-US" sz="2800" dirty="0" smtClean="0"/>
                <a:t>物性研究</a:t>
              </a:r>
              <a:endParaRPr lang="en-US" altLang="ja-JP" sz="2800" dirty="0" smtClean="0"/>
            </a:p>
            <a:p>
              <a:pPr algn="r"/>
              <a:r>
                <a:rPr kumimoji="1" lang="ja-JP" altLang="en-US" sz="2800" dirty="0" smtClean="0"/>
                <a:t>多粒子が関与する問題</a:t>
              </a:r>
              <a:endParaRPr kumimoji="1" lang="ja-JP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0872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24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角丸四角形 173"/>
          <p:cNvSpPr/>
          <p:nvPr/>
        </p:nvSpPr>
        <p:spPr>
          <a:xfrm>
            <a:off x="843824" y="5048866"/>
            <a:ext cx="2888873" cy="1506046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右矢印 2"/>
          <p:cNvSpPr/>
          <p:nvPr/>
        </p:nvSpPr>
        <p:spPr>
          <a:xfrm>
            <a:off x="923707" y="2333755"/>
            <a:ext cx="690282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右矢印 106"/>
          <p:cNvSpPr/>
          <p:nvPr/>
        </p:nvSpPr>
        <p:spPr>
          <a:xfrm flipH="1">
            <a:off x="1516487" y="2790536"/>
            <a:ext cx="661961" cy="53479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Radial Flow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2104111" y="28634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2193011" y="300744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2345717" y="313587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2248111" y="286344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円/楕円 12"/>
          <p:cNvSpPr>
            <a:spLocks noChangeAspect="1"/>
          </p:cNvSpPr>
          <p:nvPr/>
        </p:nvSpPr>
        <p:spPr>
          <a:xfrm>
            <a:off x="2413211" y="3015848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円/楕円 13"/>
          <p:cNvSpPr>
            <a:spLocks noChangeAspect="1"/>
          </p:cNvSpPr>
          <p:nvPr/>
        </p:nvSpPr>
        <p:spPr>
          <a:xfrm>
            <a:off x="2460060" y="31371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円/楕円 14"/>
          <p:cNvSpPr>
            <a:spLocks noChangeAspect="1"/>
          </p:cNvSpPr>
          <p:nvPr/>
        </p:nvSpPr>
        <p:spPr>
          <a:xfrm>
            <a:off x="2475230" y="29775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円/楕円 15"/>
          <p:cNvSpPr>
            <a:spLocks noChangeAspect="1"/>
          </p:cNvSpPr>
          <p:nvPr/>
        </p:nvSpPr>
        <p:spPr>
          <a:xfrm>
            <a:off x="2300287" y="301440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円/楕円 16"/>
          <p:cNvSpPr>
            <a:spLocks noChangeAspect="1"/>
          </p:cNvSpPr>
          <p:nvPr/>
        </p:nvSpPr>
        <p:spPr>
          <a:xfrm>
            <a:off x="2319337" y="324163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円/楕円 17"/>
          <p:cNvSpPr>
            <a:spLocks noChangeAspect="1"/>
          </p:cNvSpPr>
          <p:nvPr/>
        </p:nvSpPr>
        <p:spPr>
          <a:xfrm>
            <a:off x="2113190" y="27362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円/楕円 18"/>
          <p:cNvSpPr>
            <a:spLocks noChangeAspect="1"/>
          </p:cNvSpPr>
          <p:nvPr/>
        </p:nvSpPr>
        <p:spPr>
          <a:xfrm>
            <a:off x="2379119" y="30346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円/楕円 19"/>
          <p:cNvSpPr>
            <a:spLocks noChangeAspect="1"/>
          </p:cNvSpPr>
          <p:nvPr/>
        </p:nvSpPr>
        <p:spPr>
          <a:xfrm>
            <a:off x="2257712" y="269282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" name="円/楕円 20"/>
          <p:cNvSpPr>
            <a:spLocks noChangeAspect="1"/>
          </p:cNvSpPr>
          <p:nvPr/>
        </p:nvSpPr>
        <p:spPr>
          <a:xfrm>
            <a:off x="2335220" y="27752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円/楕円 21"/>
          <p:cNvSpPr>
            <a:spLocks noChangeAspect="1"/>
          </p:cNvSpPr>
          <p:nvPr/>
        </p:nvSpPr>
        <p:spPr>
          <a:xfrm>
            <a:off x="2403469" y="286863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" name="円/楕円 22"/>
          <p:cNvSpPr>
            <a:spLocks noChangeAspect="1"/>
          </p:cNvSpPr>
          <p:nvPr/>
        </p:nvSpPr>
        <p:spPr>
          <a:xfrm>
            <a:off x="2484445" y="3068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円/楕円 23"/>
          <p:cNvSpPr>
            <a:spLocks noChangeAspect="1"/>
          </p:cNvSpPr>
          <p:nvPr/>
        </p:nvSpPr>
        <p:spPr>
          <a:xfrm>
            <a:off x="2060066" y="288359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2084961" y="311808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円/楕円 25"/>
          <p:cNvSpPr>
            <a:spLocks noChangeAspect="1"/>
          </p:cNvSpPr>
          <p:nvPr/>
        </p:nvSpPr>
        <p:spPr>
          <a:xfrm>
            <a:off x="2286918" y="33912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円/楕円 26"/>
          <p:cNvSpPr>
            <a:spLocks noChangeAspect="1"/>
          </p:cNvSpPr>
          <p:nvPr/>
        </p:nvSpPr>
        <p:spPr>
          <a:xfrm>
            <a:off x="2218062" y="276485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円/楕円 27"/>
          <p:cNvSpPr>
            <a:spLocks noChangeAspect="1"/>
          </p:cNvSpPr>
          <p:nvPr/>
        </p:nvSpPr>
        <p:spPr>
          <a:xfrm>
            <a:off x="2093995" y="321798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円/楕円 28"/>
          <p:cNvSpPr>
            <a:spLocks noChangeAspect="1"/>
          </p:cNvSpPr>
          <p:nvPr/>
        </p:nvSpPr>
        <p:spPr>
          <a:xfrm>
            <a:off x="2230762" y="308804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円/楕円 29"/>
          <p:cNvSpPr>
            <a:spLocks noChangeAspect="1"/>
          </p:cNvSpPr>
          <p:nvPr/>
        </p:nvSpPr>
        <p:spPr>
          <a:xfrm>
            <a:off x="2152553" y="31449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円/楕円 30"/>
          <p:cNvSpPr>
            <a:spLocks noChangeAspect="1"/>
          </p:cNvSpPr>
          <p:nvPr/>
        </p:nvSpPr>
        <p:spPr>
          <a:xfrm>
            <a:off x="2156415" y="28576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円/楕円 31"/>
          <p:cNvSpPr>
            <a:spLocks noChangeAspect="1"/>
          </p:cNvSpPr>
          <p:nvPr/>
        </p:nvSpPr>
        <p:spPr>
          <a:xfrm>
            <a:off x="2144261" y="266762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円/楕円 32"/>
          <p:cNvSpPr>
            <a:spLocks noChangeAspect="1"/>
          </p:cNvSpPr>
          <p:nvPr/>
        </p:nvSpPr>
        <p:spPr>
          <a:xfrm>
            <a:off x="2046292" y="30904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4" name="円/楕円 33"/>
          <p:cNvSpPr>
            <a:spLocks noChangeAspect="1"/>
          </p:cNvSpPr>
          <p:nvPr/>
        </p:nvSpPr>
        <p:spPr>
          <a:xfrm>
            <a:off x="2484940" y="28988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円/楕円 34"/>
          <p:cNvSpPr>
            <a:spLocks noChangeAspect="1"/>
          </p:cNvSpPr>
          <p:nvPr/>
        </p:nvSpPr>
        <p:spPr>
          <a:xfrm>
            <a:off x="2177527" y="33478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円/楕円 35"/>
          <p:cNvSpPr>
            <a:spLocks noChangeAspect="1"/>
          </p:cNvSpPr>
          <p:nvPr/>
        </p:nvSpPr>
        <p:spPr>
          <a:xfrm>
            <a:off x="2082580" y="278209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円/楕円 36"/>
          <p:cNvSpPr>
            <a:spLocks noChangeAspect="1"/>
          </p:cNvSpPr>
          <p:nvPr/>
        </p:nvSpPr>
        <p:spPr>
          <a:xfrm>
            <a:off x="2225699" y="259030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円/楕円 37"/>
          <p:cNvSpPr>
            <a:spLocks noChangeAspect="1"/>
          </p:cNvSpPr>
          <p:nvPr/>
        </p:nvSpPr>
        <p:spPr>
          <a:xfrm>
            <a:off x="2281601" y="32743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円/楕円 38"/>
          <p:cNvSpPr>
            <a:spLocks noChangeAspect="1"/>
          </p:cNvSpPr>
          <p:nvPr/>
        </p:nvSpPr>
        <p:spPr>
          <a:xfrm>
            <a:off x="2391337" y="332480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円/楕円 39"/>
          <p:cNvSpPr>
            <a:spLocks noChangeAspect="1"/>
          </p:cNvSpPr>
          <p:nvPr/>
        </p:nvSpPr>
        <p:spPr>
          <a:xfrm>
            <a:off x="2305000" y="266215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1" name="円/楕円 40"/>
          <p:cNvSpPr>
            <a:spLocks noChangeAspect="1"/>
          </p:cNvSpPr>
          <p:nvPr/>
        </p:nvSpPr>
        <p:spPr>
          <a:xfrm>
            <a:off x="2414961" y="26766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円/楕円 41"/>
          <p:cNvSpPr>
            <a:spLocks noChangeAspect="1"/>
          </p:cNvSpPr>
          <p:nvPr/>
        </p:nvSpPr>
        <p:spPr>
          <a:xfrm>
            <a:off x="2430032" y="324009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2048134" y="300243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2467338" y="278358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2128539" y="327221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2313586" y="28902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2122428" y="306612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0" name="円/楕円 49"/>
          <p:cNvSpPr>
            <a:spLocks noChangeAspect="1"/>
          </p:cNvSpPr>
          <p:nvPr/>
        </p:nvSpPr>
        <p:spPr>
          <a:xfrm>
            <a:off x="2235211" y="318765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円/楕円 50"/>
          <p:cNvSpPr>
            <a:spLocks noChangeAspect="1"/>
          </p:cNvSpPr>
          <p:nvPr/>
        </p:nvSpPr>
        <p:spPr>
          <a:xfrm>
            <a:off x="2123533" y="297563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2" name="円/楕円 51"/>
          <p:cNvSpPr>
            <a:spLocks noChangeAspect="1"/>
          </p:cNvSpPr>
          <p:nvPr/>
        </p:nvSpPr>
        <p:spPr>
          <a:xfrm>
            <a:off x="2244831" y="329752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円/楕円 52"/>
          <p:cNvSpPr>
            <a:spLocks noChangeAspect="1"/>
          </p:cNvSpPr>
          <p:nvPr/>
        </p:nvSpPr>
        <p:spPr>
          <a:xfrm>
            <a:off x="2382867" y="29387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4" name="円/楕円 53"/>
          <p:cNvSpPr>
            <a:spLocks noChangeAspect="1"/>
          </p:cNvSpPr>
          <p:nvPr/>
        </p:nvSpPr>
        <p:spPr>
          <a:xfrm>
            <a:off x="2236710" y="29279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円/楕円 54"/>
          <p:cNvSpPr>
            <a:spLocks noChangeAspect="1"/>
          </p:cNvSpPr>
          <p:nvPr/>
        </p:nvSpPr>
        <p:spPr>
          <a:xfrm>
            <a:off x="2419678" y="291614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円/楕円 55"/>
          <p:cNvSpPr>
            <a:spLocks noChangeAspect="1"/>
          </p:cNvSpPr>
          <p:nvPr/>
        </p:nvSpPr>
        <p:spPr>
          <a:xfrm>
            <a:off x="2222291" y="26920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7" name="円/楕円 56"/>
          <p:cNvSpPr>
            <a:spLocks noChangeAspect="1"/>
          </p:cNvSpPr>
          <p:nvPr/>
        </p:nvSpPr>
        <p:spPr>
          <a:xfrm>
            <a:off x="2335090" y="260075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円/楕円 57"/>
          <p:cNvSpPr>
            <a:spLocks noChangeAspect="1"/>
          </p:cNvSpPr>
          <p:nvPr/>
        </p:nvSpPr>
        <p:spPr>
          <a:xfrm>
            <a:off x="2257727" y="283733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円/楕円 58"/>
          <p:cNvSpPr>
            <a:spLocks noChangeAspect="1"/>
          </p:cNvSpPr>
          <p:nvPr/>
        </p:nvSpPr>
        <p:spPr>
          <a:xfrm>
            <a:off x="534046" y="24062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円/楕円 59"/>
          <p:cNvSpPr>
            <a:spLocks noChangeAspect="1"/>
          </p:cNvSpPr>
          <p:nvPr/>
        </p:nvSpPr>
        <p:spPr>
          <a:xfrm>
            <a:off x="622946" y="2550214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1" name="円/楕円 60"/>
          <p:cNvSpPr>
            <a:spLocks noChangeAspect="1"/>
          </p:cNvSpPr>
          <p:nvPr/>
        </p:nvSpPr>
        <p:spPr>
          <a:xfrm>
            <a:off x="775652" y="26786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2" name="円/楕円 61"/>
          <p:cNvSpPr>
            <a:spLocks noChangeAspect="1"/>
          </p:cNvSpPr>
          <p:nvPr/>
        </p:nvSpPr>
        <p:spPr>
          <a:xfrm>
            <a:off x="678046" y="240621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3" name="円/楕円 62"/>
          <p:cNvSpPr>
            <a:spLocks noChangeAspect="1"/>
          </p:cNvSpPr>
          <p:nvPr/>
        </p:nvSpPr>
        <p:spPr>
          <a:xfrm>
            <a:off x="843146" y="2558614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4" name="円/楕円 63"/>
          <p:cNvSpPr>
            <a:spLocks noChangeAspect="1"/>
          </p:cNvSpPr>
          <p:nvPr/>
        </p:nvSpPr>
        <p:spPr>
          <a:xfrm>
            <a:off x="889995" y="26799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" name="円/楕円 64"/>
          <p:cNvSpPr>
            <a:spLocks noChangeAspect="1"/>
          </p:cNvSpPr>
          <p:nvPr/>
        </p:nvSpPr>
        <p:spPr>
          <a:xfrm>
            <a:off x="905165" y="252031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6" name="円/楕円 65"/>
          <p:cNvSpPr>
            <a:spLocks noChangeAspect="1"/>
          </p:cNvSpPr>
          <p:nvPr/>
        </p:nvSpPr>
        <p:spPr>
          <a:xfrm>
            <a:off x="730222" y="25571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7" name="円/楕円 66"/>
          <p:cNvSpPr>
            <a:spLocks noChangeAspect="1"/>
          </p:cNvSpPr>
          <p:nvPr/>
        </p:nvSpPr>
        <p:spPr>
          <a:xfrm>
            <a:off x="749272" y="2784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8" name="円/楕円 67"/>
          <p:cNvSpPr>
            <a:spLocks noChangeAspect="1"/>
          </p:cNvSpPr>
          <p:nvPr/>
        </p:nvSpPr>
        <p:spPr>
          <a:xfrm>
            <a:off x="543125" y="2278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9" name="円/楕円 68"/>
          <p:cNvSpPr>
            <a:spLocks noChangeAspect="1"/>
          </p:cNvSpPr>
          <p:nvPr/>
        </p:nvSpPr>
        <p:spPr>
          <a:xfrm>
            <a:off x="809054" y="25774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0" name="円/楕円 69"/>
          <p:cNvSpPr>
            <a:spLocks noChangeAspect="1"/>
          </p:cNvSpPr>
          <p:nvPr/>
        </p:nvSpPr>
        <p:spPr>
          <a:xfrm>
            <a:off x="687647" y="2235593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1" name="円/楕円 70"/>
          <p:cNvSpPr>
            <a:spLocks noChangeAspect="1"/>
          </p:cNvSpPr>
          <p:nvPr/>
        </p:nvSpPr>
        <p:spPr>
          <a:xfrm>
            <a:off x="765155" y="23180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2" name="円/楕円 71"/>
          <p:cNvSpPr>
            <a:spLocks noChangeAspect="1"/>
          </p:cNvSpPr>
          <p:nvPr/>
        </p:nvSpPr>
        <p:spPr>
          <a:xfrm>
            <a:off x="833404" y="241140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3" name="円/楕円 72"/>
          <p:cNvSpPr>
            <a:spLocks noChangeAspect="1"/>
          </p:cNvSpPr>
          <p:nvPr/>
        </p:nvSpPr>
        <p:spPr>
          <a:xfrm>
            <a:off x="914380" y="261088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4" name="円/楕円 73"/>
          <p:cNvSpPr>
            <a:spLocks noChangeAspect="1"/>
          </p:cNvSpPr>
          <p:nvPr/>
        </p:nvSpPr>
        <p:spPr>
          <a:xfrm>
            <a:off x="490001" y="242635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5" name="円/楕円 74"/>
          <p:cNvSpPr>
            <a:spLocks noChangeAspect="1"/>
          </p:cNvSpPr>
          <p:nvPr/>
        </p:nvSpPr>
        <p:spPr>
          <a:xfrm>
            <a:off x="514896" y="266085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6" name="円/楕円 75"/>
          <p:cNvSpPr>
            <a:spLocks noChangeAspect="1"/>
          </p:cNvSpPr>
          <p:nvPr/>
        </p:nvSpPr>
        <p:spPr>
          <a:xfrm>
            <a:off x="716853" y="293398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7" name="円/楕円 76"/>
          <p:cNvSpPr>
            <a:spLocks noChangeAspect="1"/>
          </p:cNvSpPr>
          <p:nvPr/>
        </p:nvSpPr>
        <p:spPr>
          <a:xfrm>
            <a:off x="647997" y="230762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8" name="円/楕円 77"/>
          <p:cNvSpPr>
            <a:spLocks noChangeAspect="1"/>
          </p:cNvSpPr>
          <p:nvPr/>
        </p:nvSpPr>
        <p:spPr>
          <a:xfrm>
            <a:off x="523930" y="276074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9" name="円/楕円 78"/>
          <p:cNvSpPr>
            <a:spLocks noChangeAspect="1"/>
          </p:cNvSpPr>
          <p:nvPr/>
        </p:nvSpPr>
        <p:spPr>
          <a:xfrm>
            <a:off x="660697" y="26308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0" name="円/楕円 79"/>
          <p:cNvSpPr>
            <a:spLocks noChangeAspect="1"/>
          </p:cNvSpPr>
          <p:nvPr/>
        </p:nvSpPr>
        <p:spPr>
          <a:xfrm>
            <a:off x="582488" y="26877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1" name="円/楕円 80"/>
          <p:cNvSpPr>
            <a:spLocks noChangeAspect="1"/>
          </p:cNvSpPr>
          <p:nvPr/>
        </p:nvSpPr>
        <p:spPr>
          <a:xfrm>
            <a:off x="586350" y="240039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2" name="円/楕円 81"/>
          <p:cNvSpPr>
            <a:spLocks noChangeAspect="1"/>
          </p:cNvSpPr>
          <p:nvPr/>
        </p:nvSpPr>
        <p:spPr>
          <a:xfrm>
            <a:off x="574196" y="22103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3" name="円/楕円 82"/>
          <p:cNvSpPr>
            <a:spLocks noChangeAspect="1"/>
          </p:cNvSpPr>
          <p:nvPr/>
        </p:nvSpPr>
        <p:spPr>
          <a:xfrm>
            <a:off x="476227" y="263323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4" name="円/楕円 83"/>
          <p:cNvSpPr>
            <a:spLocks noChangeAspect="1"/>
          </p:cNvSpPr>
          <p:nvPr/>
        </p:nvSpPr>
        <p:spPr>
          <a:xfrm>
            <a:off x="914875" y="24415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5" name="円/楕円 84"/>
          <p:cNvSpPr>
            <a:spLocks noChangeAspect="1"/>
          </p:cNvSpPr>
          <p:nvPr/>
        </p:nvSpPr>
        <p:spPr>
          <a:xfrm>
            <a:off x="607462" y="28905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6" name="円/楕円 85"/>
          <p:cNvSpPr>
            <a:spLocks noChangeAspect="1"/>
          </p:cNvSpPr>
          <p:nvPr/>
        </p:nvSpPr>
        <p:spPr>
          <a:xfrm>
            <a:off x="512515" y="23248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7" name="円/楕円 86"/>
          <p:cNvSpPr>
            <a:spLocks noChangeAspect="1"/>
          </p:cNvSpPr>
          <p:nvPr/>
        </p:nvSpPr>
        <p:spPr>
          <a:xfrm>
            <a:off x="655634" y="213306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8" name="円/楕円 87"/>
          <p:cNvSpPr>
            <a:spLocks noChangeAspect="1"/>
          </p:cNvSpPr>
          <p:nvPr/>
        </p:nvSpPr>
        <p:spPr>
          <a:xfrm>
            <a:off x="711536" y="281713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9" name="円/楕円 88"/>
          <p:cNvSpPr>
            <a:spLocks noChangeAspect="1"/>
          </p:cNvSpPr>
          <p:nvPr/>
        </p:nvSpPr>
        <p:spPr>
          <a:xfrm>
            <a:off x="821272" y="28675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0" name="円/楕円 89"/>
          <p:cNvSpPr>
            <a:spLocks noChangeAspect="1"/>
          </p:cNvSpPr>
          <p:nvPr/>
        </p:nvSpPr>
        <p:spPr>
          <a:xfrm>
            <a:off x="734935" y="220492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1" name="円/楕円 90"/>
          <p:cNvSpPr>
            <a:spLocks noChangeAspect="1"/>
          </p:cNvSpPr>
          <p:nvPr/>
        </p:nvSpPr>
        <p:spPr>
          <a:xfrm>
            <a:off x="844896" y="22193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2" name="円/楕円 91"/>
          <p:cNvSpPr>
            <a:spLocks noChangeAspect="1"/>
          </p:cNvSpPr>
          <p:nvPr/>
        </p:nvSpPr>
        <p:spPr>
          <a:xfrm>
            <a:off x="859967" y="278286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3" name="円/楕円 92"/>
          <p:cNvSpPr>
            <a:spLocks noChangeAspect="1"/>
          </p:cNvSpPr>
          <p:nvPr/>
        </p:nvSpPr>
        <p:spPr>
          <a:xfrm>
            <a:off x="478069" y="254520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4" name="円/楕円 93"/>
          <p:cNvSpPr>
            <a:spLocks noChangeAspect="1"/>
          </p:cNvSpPr>
          <p:nvPr/>
        </p:nvSpPr>
        <p:spPr>
          <a:xfrm>
            <a:off x="897273" y="232635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5" name="円/楕円 94"/>
          <p:cNvSpPr>
            <a:spLocks noChangeAspect="1"/>
          </p:cNvSpPr>
          <p:nvPr/>
        </p:nvSpPr>
        <p:spPr>
          <a:xfrm>
            <a:off x="558474" y="281497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6" name="円/楕円 95"/>
          <p:cNvSpPr>
            <a:spLocks noChangeAspect="1"/>
          </p:cNvSpPr>
          <p:nvPr/>
        </p:nvSpPr>
        <p:spPr>
          <a:xfrm>
            <a:off x="743521" y="243301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7" name="円/楕円 96"/>
          <p:cNvSpPr>
            <a:spLocks noChangeAspect="1"/>
          </p:cNvSpPr>
          <p:nvPr/>
        </p:nvSpPr>
        <p:spPr>
          <a:xfrm>
            <a:off x="552363" y="26088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8" name="円/楕円 97"/>
          <p:cNvSpPr>
            <a:spLocks noChangeAspect="1"/>
          </p:cNvSpPr>
          <p:nvPr/>
        </p:nvSpPr>
        <p:spPr>
          <a:xfrm>
            <a:off x="665146" y="27304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9" name="円/楕円 98"/>
          <p:cNvSpPr>
            <a:spLocks noChangeAspect="1"/>
          </p:cNvSpPr>
          <p:nvPr/>
        </p:nvSpPr>
        <p:spPr>
          <a:xfrm>
            <a:off x="553468" y="25183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0" name="円/楕円 99"/>
          <p:cNvSpPr>
            <a:spLocks noChangeAspect="1"/>
          </p:cNvSpPr>
          <p:nvPr/>
        </p:nvSpPr>
        <p:spPr>
          <a:xfrm>
            <a:off x="674766" y="284028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1" name="円/楕円 100"/>
          <p:cNvSpPr>
            <a:spLocks noChangeAspect="1"/>
          </p:cNvSpPr>
          <p:nvPr/>
        </p:nvSpPr>
        <p:spPr>
          <a:xfrm>
            <a:off x="812802" y="24815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2" name="円/楕円 101"/>
          <p:cNvSpPr>
            <a:spLocks noChangeAspect="1"/>
          </p:cNvSpPr>
          <p:nvPr/>
        </p:nvSpPr>
        <p:spPr>
          <a:xfrm>
            <a:off x="666645" y="24707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3" name="円/楕円 102"/>
          <p:cNvSpPr>
            <a:spLocks noChangeAspect="1"/>
          </p:cNvSpPr>
          <p:nvPr/>
        </p:nvSpPr>
        <p:spPr>
          <a:xfrm>
            <a:off x="849613" y="245891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4" name="円/楕円 103"/>
          <p:cNvSpPr>
            <a:spLocks noChangeAspect="1"/>
          </p:cNvSpPr>
          <p:nvPr/>
        </p:nvSpPr>
        <p:spPr>
          <a:xfrm>
            <a:off x="652226" y="22348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5" name="円/楕円 104"/>
          <p:cNvSpPr>
            <a:spLocks noChangeAspect="1"/>
          </p:cNvSpPr>
          <p:nvPr/>
        </p:nvSpPr>
        <p:spPr>
          <a:xfrm>
            <a:off x="765025" y="214351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6" name="円/楕円 105"/>
          <p:cNvSpPr>
            <a:spLocks noChangeAspect="1"/>
          </p:cNvSpPr>
          <p:nvPr/>
        </p:nvSpPr>
        <p:spPr>
          <a:xfrm>
            <a:off x="687662" y="238010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" name="角丸四角形 205"/>
          <p:cNvSpPr/>
          <p:nvPr/>
        </p:nvSpPr>
        <p:spPr>
          <a:xfrm>
            <a:off x="4541391" y="2336461"/>
            <a:ext cx="3261720" cy="2180189"/>
          </a:xfrm>
          <a:prstGeom prst="roundRect">
            <a:avLst>
              <a:gd name="adj" fmla="val 34861"/>
            </a:avLst>
          </a:prstGeom>
          <a:gradFill flip="none" rotWithShape="1">
            <a:gsLst>
              <a:gs pos="0">
                <a:srgbClr val="F89708"/>
              </a:gs>
              <a:gs pos="100000">
                <a:srgbClr val="FE3E0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4852220" y="393661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787021" y="419798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4207755" y="3892643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4706896" y="456769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4230083" y="413954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4568107" y="381840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4374810" y="3959020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557079" y="336657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436535" y="446045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4693755" y="427891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4964970" y="440354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4315460" y="427356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4579101" y="4064584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4602878" y="433612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6803051" y="251879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7158950" y="2518790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7182679" y="2097096"/>
            <a:ext cx="355900" cy="355899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7374241" y="230091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7542921" y="2531619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7084684" y="227511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6902283" y="203481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6758609" y="327016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7103558" y="1843706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7299553" y="202129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7571323" y="205705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7700775" y="232140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7320773" y="258503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7095136" y="209528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7373920" y="186953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5" name="円/楕円 204"/>
          <p:cNvSpPr>
            <a:spLocks noChangeAspect="1"/>
          </p:cNvSpPr>
          <p:nvPr/>
        </p:nvSpPr>
        <p:spPr>
          <a:xfrm>
            <a:off x="7182716" y="245425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8" name="右矢印 207"/>
          <p:cNvSpPr/>
          <p:nvPr/>
        </p:nvSpPr>
        <p:spPr>
          <a:xfrm>
            <a:off x="2902854" y="2057050"/>
            <a:ext cx="1029749" cy="2140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円/楕円 211"/>
          <p:cNvSpPr>
            <a:spLocks noChangeAspect="1"/>
          </p:cNvSpPr>
          <p:nvPr/>
        </p:nvSpPr>
        <p:spPr>
          <a:xfrm>
            <a:off x="5175511" y="331387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3" name="円/楕円 212"/>
          <p:cNvSpPr>
            <a:spLocks noChangeAspect="1"/>
          </p:cNvSpPr>
          <p:nvPr/>
        </p:nvSpPr>
        <p:spPr>
          <a:xfrm>
            <a:off x="5854485" y="29432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4" name="円/楕円 213"/>
          <p:cNvSpPr>
            <a:spLocks noChangeAspect="1"/>
          </p:cNvSpPr>
          <p:nvPr/>
        </p:nvSpPr>
        <p:spPr>
          <a:xfrm>
            <a:off x="5379155" y="360969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5" name="円/楕円 214"/>
          <p:cNvSpPr>
            <a:spLocks noChangeAspect="1"/>
          </p:cNvSpPr>
          <p:nvPr/>
        </p:nvSpPr>
        <p:spPr>
          <a:xfrm>
            <a:off x="6006885" y="30956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6" name="円/楕円 215"/>
          <p:cNvSpPr>
            <a:spLocks noChangeAspect="1"/>
          </p:cNvSpPr>
          <p:nvPr/>
        </p:nvSpPr>
        <p:spPr>
          <a:xfrm>
            <a:off x="4805220" y="2914267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7" name="円/楕円 216"/>
          <p:cNvSpPr>
            <a:spLocks noChangeAspect="1"/>
          </p:cNvSpPr>
          <p:nvPr/>
        </p:nvSpPr>
        <p:spPr>
          <a:xfrm>
            <a:off x="6733743" y="2883104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8" name="円/楕円 217"/>
          <p:cNvSpPr>
            <a:spLocks noChangeAspect="1"/>
          </p:cNvSpPr>
          <p:nvPr/>
        </p:nvSpPr>
        <p:spPr>
          <a:xfrm>
            <a:off x="6053611" y="356463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9" name="円/楕円 218"/>
          <p:cNvSpPr>
            <a:spLocks noChangeAspect="1"/>
          </p:cNvSpPr>
          <p:nvPr/>
        </p:nvSpPr>
        <p:spPr>
          <a:xfrm>
            <a:off x="6311685" y="3400485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0" name="円/楕円 219"/>
          <p:cNvSpPr>
            <a:spLocks noChangeAspect="1"/>
          </p:cNvSpPr>
          <p:nvPr/>
        </p:nvSpPr>
        <p:spPr>
          <a:xfrm>
            <a:off x="5632494" y="3134471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1" name="円/楕円 220"/>
          <p:cNvSpPr>
            <a:spLocks noChangeAspect="1"/>
          </p:cNvSpPr>
          <p:nvPr/>
        </p:nvSpPr>
        <p:spPr>
          <a:xfrm>
            <a:off x="7262634" y="3571282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2" name="円/楕円 221"/>
          <p:cNvSpPr>
            <a:spLocks noChangeAspect="1"/>
          </p:cNvSpPr>
          <p:nvPr/>
        </p:nvSpPr>
        <p:spPr>
          <a:xfrm>
            <a:off x="6447151" y="309696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3" name="円/楕円 222"/>
          <p:cNvSpPr>
            <a:spLocks noChangeAspect="1"/>
          </p:cNvSpPr>
          <p:nvPr/>
        </p:nvSpPr>
        <p:spPr>
          <a:xfrm>
            <a:off x="5773963" y="4000841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4" name="円/楕円 223"/>
          <p:cNvSpPr>
            <a:spLocks noChangeAspect="1"/>
          </p:cNvSpPr>
          <p:nvPr/>
        </p:nvSpPr>
        <p:spPr>
          <a:xfrm>
            <a:off x="6510811" y="4021835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5" name="円/楕円 224"/>
          <p:cNvSpPr>
            <a:spLocks noChangeAspect="1"/>
          </p:cNvSpPr>
          <p:nvPr/>
        </p:nvSpPr>
        <p:spPr>
          <a:xfrm>
            <a:off x="6787159" y="3750613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6" name="円/楕円 225"/>
          <p:cNvSpPr>
            <a:spLocks noChangeAspect="1"/>
          </p:cNvSpPr>
          <p:nvPr/>
        </p:nvSpPr>
        <p:spPr>
          <a:xfrm>
            <a:off x="6330955" y="2570158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7" name="円/楕円 226"/>
          <p:cNvSpPr>
            <a:spLocks noChangeAspect="1"/>
          </p:cNvSpPr>
          <p:nvPr/>
        </p:nvSpPr>
        <p:spPr>
          <a:xfrm>
            <a:off x="5596013" y="253999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8" name="円/楕円 227"/>
          <p:cNvSpPr>
            <a:spLocks noChangeAspect="1"/>
          </p:cNvSpPr>
          <p:nvPr/>
        </p:nvSpPr>
        <p:spPr>
          <a:xfrm>
            <a:off x="5362381" y="403077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9" name="円/楕円 228"/>
          <p:cNvSpPr>
            <a:spLocks noChangeAspect="1"/>
          </p:cNvSpPr>
          <p:nvPr/>
        </p:nvSpPr>
        <p:spPr>
          <a:xfrm>
            <a:off x="5172418" y="2736528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0" name="円/楕円 229"/>
          <p:cNvSpPr>
            <a:spLocks noChangeAspect="1"/>
          </p:cNvSpPr>
          <p:nvPr/>
        </p:nvSpPr>
        <p:spPr>
          <a:xfrm>
            <a:off x="7084684" y="3096962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1" name="円/楕円 230"/>
          <p:cNvSpPr>
            <a:spLocks noChangeAspect="1"/>
          </p:cNvSpPr>
          <p:nvPr/>
        </p:nvSpPr>
        <p:spPr>
          <a:xfrm>
            <a:off x="4852220" y="348171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2" name="円/楕円 231"/>
          <p:cNvSpPr>
            <a:spLocks noChangeAspect="1"/>
          </p:cNvSpPr>
          <p:nvPr/>
        </p:nvSpPr>
        <p:spPr>
          <a:xfrm>
            <a:off x="6116164" y="2830183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3" name="円/楕円 232"/>
          <p:cNvSpPr>
            <a:spLocks noChangeAspect="1"/>
          </p:cNvSpPr>
          <p:nvPr/>
        </p:nvSpPr>
        <p:spPr>
          <a:xfrm>
            <a:off x="6395681" y="2270897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4" name="円/楕円 233"/>
          <p:cNvSpPr>
            <a:spLocks noChangeAspect="1"/>
          </p:cNvSpPr>
          <p:nvPr/>
        </p:nvSpPr>
        <p:spPr>
          <a:xfrm>
            <a:off x="6132858" y="4316360"/>
            <a:ext cx="355900" cy="355899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" name="円/楕円 234"/>
          <p:cNvSpPr>
            <a:spLocks noChangeAspect="1"/>
          </p:cNvSpPr>
          <p:nvPr/>
        </p:nvSpPr>
        <p:spPr>
          <a:xfrm>
            <a:off x="5157872" y="2243996"/>
            <a:ext cx="355900" cy="355899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237" name="直線コネクタ 236"/>
          <p:cNvCxnSpPr/>
          <p:nvPr/>
        </p:nvCxnSpPr>
        <p:spPr>
          <a:xfrm>
            <a:off x="6196263" y="1843706"/>
            <a:ext cx="11960" cy="3214691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1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3" y="869793"/>
            <a:ext cx="1740744" cy="595329"/>
          </a:xfrm>
          <a:prstGeom prst="rect">
            <a:avLst/>
          </a:prstGeom>
        </p:spPr>
      </p:pic>
      <p:cxnSp>
        <p:nvCxnSpPr>
          <p:cNvPr id="162" name="直線コネクタ 161"/>
          <p:cNvCxnSpPr/>
          <p:nvPr/>
        </p:nvCxnSpPr>
        <p:spPr>
          <a:xfrm>
            <a:off x="6483374" y="1834175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線コネクタ 162"/>
          <p:cNvCxnSpPr/>
          <p:nvPr/>
        </p:nvCxnSpPr>
        <p:spPr>
          <a:xfrm>
            <a:off x="5918458" y="1834175"/>
            <a:ext cx="11960" cy="321469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5605711" y="1535677"/>
            <a:ext cx="1750268" cy="3942034"/>
            <a:chOff x="5605711" y="1535677"/>
            <a:chExt cx="1750268" cy="3942034"/>
          </a:xfrm>
        </p:grpSpPr>
        <p:sp>
          <p:nvSpPr>
            <p:cNvPr id="4" name="下矢印 3"/>
            <p:cNvSpPr/>
            <p:nvPr/>
          </p:nvSpPr>
          <p:spPr>
            <a:xfrm rot="20153963">
              <a:off x="6195313" y="4493303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FF0000">
                    <a:alpha val="20000"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6" name="下矢印 165"/>
            <p:cNvSpPr/>
            <p:nvPr/>
          </p:nvSpPr>
          <p:spPr>
            <a:xfrm rot="20191084" flipV="1">
              <a:off x="5605711" y="153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FF0000">
                    <a:alpha val="20000"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6708045" y="4831380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b="1" dirty="0" smtClean="0">
                  <a:solidFill>
                    <a:srgbClr val="FF66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②</a:t>
              </a:r>
              <a:endParaRPr kumimoji="1" lang="ja-JP" altLang="en-US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5622740" y="1173521"/>
            <a:ext cx="1582427" cy="4140005"/>
            <a:chOff x="5622740" y="1173521"/>
            <a:chExt cx="1582427" cy="4140005"/>
          </a:xfrm>
        </p:grpSpPr>
        <p:sp>
          <p:nvSpPr>
            <p:cNvPr id="165" name="下矢印 164"/>
            <p:cNvSpPr/>
            <p:nvPr/>
          </p:nvSpPr>
          <p:spPr>
            <a:xfrm rot="1652703">
              <a:off x="5622740" y="4493303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7" name="下矢印 166"/>
            <p:cNvSpPr/>
            <p:nvPr/>
          </p:nvSpPr>
          <p:spPr>
            <a:xfrm rot="1231645" flipV="1">
              <a:off x="6177688" y="1534692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テキスト ボックス 171"/>
            <p:cNvSpPr txBox="1"/>
            <p:nvPr/>
          </p:nvSpPr>
          <p:spPr>
            <a:xfrm>
              <a:off x="6557233" y="1173521"/>
              <a:ext cx="6479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①</a:t>
              </a:r>
              <a:endParaRPr kumimoji="1" lang="ja-JP" alt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73" name="テキスト ボックス 172"/>
          <p:cNvSpPr txBox="1"/>
          <p:nvPr/>
        </p:nvSpPr>
        <p:spPr>
          <a:xfrm>
            <a:off x="994183" y="5180713"/>
            <a:ext cx="647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</a:t>
            </a:r>
            <a:endParaRPr lang="en-US" altLang="ja-JP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</a:t>
            </a:r>
          </a:p>
        </p:txBody>
      </p:sp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dv_1/d\eta&amp;gt;0&#10;\\&#10;dv_1/d\eta&amp;lt;0&#10;\end{align*}&lt;/body&gt;&#10;  &lt;fcolor&gt;FFFFFFFF&lt;/fcolor&gt;&#10;  &lt;bcolor&gt;FFFFFFFF&lt;/bcolor&gt;&#10;  &lt;transparent&gt;True&lt;/transparent&gt;&#10;  &lt;resolution&gt;1800&lt;/resolution&gt;&#10;  &lt;imageh&gt;698&lt;/imageh&gt;&#10;  &lt;imagew&gt;1185&lt;/imagew&gt;&#10;  &lt;scale&gt;50&lt;/scale&gt;&#10;  &lt;cursor&gt;44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53" y="5322367"/>
            <a:ext cx="1626496" cy="95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59166"/>
          <a:stretch/>
        </p:blipFill>
        <p:spPr>
          <a:xfrm>
            <a:off x="1882933" y="2730829"/>
            <a:ext cx="5434277" cy="2663841"/>
          </a:xfrm>
          <a:prstGeom prst="rect">
            <a:avLst/>
          </a:prstGeom>
        </p:spPr>
      </p:pic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000000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46603" y="3657601"/>
            <a:ext cx="1218401" cy="416689"/>
          </a:xfrm>
          <a:prstGeom prst="rect">
            <a:avLst/>
          </a:prstGeom>
        </p:spPr>
      </p:pic>
      <p:sp>
        <p:nvSpPr>
          <p:cNvPr id="321" name="下矢印 320"/>
          <p:cNvSpPr/>
          <p:nvPr/>
        </p:nvSpPr>
        <p:spPr>
          <a:xfrm flipV="1">
            <a:off x="6062985" y="3576553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2" name="下矢印 321"/>
          <p:cNvSpPr/>
          <p:nvPr/>
        </p:nvSpPr>
        <p:spPr>
          <a:xfrm flipV="1">
            <a:off x="3409432" y="3236269"/>
            <a:ext cx="376931" cy="502282"/>
          </a:xfrm>
          <a:prstGeom prst="downArrow">
            <a:avLst/>
          </a:prstGeom>
          <a:gradFill>
            <a:gsLst>
              <a:gs pos="0">
                <a:srgbClr val="0066FF">
                  <a:alpha val="28000"/>
                </a:srgbClr>
              </a:gs>
              <a:gs pos="100000">
                <a:srgbClr val="0066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3" name="下矢印 322"/>
          <p:cNvSpPr/>
          <p:nvPr/>
        </p:nvSpPr>
        <p:spPr>
          <a:xfrm>
            <a:off x="3786363" y="4197115"/>
            <a:ext cx="346366" cy="486986"/>
          </a:xfrm>
          <a:prstGeom prst="downArrow">
            <a:avLst/>
          </a:prstGeom>
          <a:gradFill>
            <a:gsLst>
              <a:gs pos="0">
                <a:srgbClr val="FF0000">
                  <a:alpha val="20000"/>
                </a:srgbClr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角丸四角形 213"/>
          <p:cNvSpPr/>
          <p:nvPr/>
        </p:nvSpPr>
        <p:spPr>
          <a:xfrm>
            <a:off x="2261460" y="249632"/>
            <a:ext cx="4450534" cy="1137186"/>
          </a:xfrm>
          <a:prstGeom prst="roundRect">
            <a:avLst/>
          </a:prstGeom>
          <a:solidFill>
            <a:srgbClr val="268496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" name="TexTeXPicture" descr="&lt;?xml version=&quot;1.0&quot; encoding=&quot;utf-16&quot;?&gt;&#10;&lt;TeXTeX&gt;&#10;  &lt;preamble&gt;\documentclass{jarticle}&#10;\usepackage{amsmath}&#10;\pagestyle{empty}&lt;/preamble&gt;&#10;  &lt;body&gt;\begin{align*} &#10;dv_1/d\eta&#10;\end{align*}&lt;/body&gt;&#10;  &lt;fcolor&gt;FFFFFFFF&lt;/fcolor&gt;&#10;  &lt;bcolor&gt;FFFFFFFF&lt;/bcolor&gt;&#10;  &lt;transparent&gt;True&lt;/transparent&gt;&#10;  &lt;resolution&gt;1800&lt;/resolution&gt;&#10;  &lt;imageh&gt;250&lt;/imageh&gt;&#10;  &lt;imagew&gt;731&lt;/imagew&gt;&#10;  &lt;scale&gt;50&lt;/scale&gt;&#10;  &lt;cursor&gt;26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23" y="606207"/>
            <a:ext cx="1343965" cy="459632"/>
          </a:xfrm>
          <a:prstGeom prst="rect">
            <a:avLst/>
          </a:prstGeom>
        </p:spPr>
      </p:pic>
      <p:sp>
        <p:nvSpPr>
          <p:cNvPr id="216" name="テキスト ボックス 215"/>
          <p:cNvSpPr txBox="1"/>
          <p:nvPr/>
        </p:nvSpPr>
        <p:spPr>
          <a:xfrm>
            <a:off x="2565972" y="556615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Directed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Flow:</a:t>
            </a:r>
            <a:endParaRPr kumimoji="1" lang="ja-JP" altLang="en-US" sz="28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3930727" y="5565494"/>
            <a:ext cx="5162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dv</a:t>
            </a:r>
            <a:r>
              <a:rPr kumimoji="1" lang="en-US" altLang="ja-JP" sz="2400" baseline="-25000" dirty="0" smtClean="0"/>
              <a:t>1</a:t>
            </a:r>
            <a:r>
              <a:rPr kumimoji="1" lang="en-US" altLang="ja-JP" sz="2400" dirty="0" smtClean="0"/>
              <a:t>/</a:t>
            </a:r>
            <a:r>
              <a:rPr kumimoji="1" lang="en-US" altLang="ja-JP" sz="2400" dirty="0" err="1" smtClean="0"/>
              <a:t>dy</a:t>
            </a:r>
            <a:r>
              <a:rPr lang="en-US" altLang="ja-JP" sz="2400" dirty="0" smtClean="0"/>
              <a:t>: two sign change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No transport models can reproduce it quantitatively</a:t>
            </a:r>
          </a:p>
        </p:txBody>
      </p:sp>
      <p:grpSp>
        <p:nvGrpSpPr>
          <p:cNvPr id="320" name="グループ化 319"/>
          <p:cNvGrpSpPr>
            <a:grpSpLocks noChangeAspect="1"/>
          </p:cNvGrpSpPr>
          <p:nvPr/>
        </p:nvGrpSpPr>
        <p:grpSpPr>
          <a:xfrm>
            <a:off x="397770" y="1253250"/>
            <a:ext cx="1566971" cy="1862892"/>
            <a:chOff x="2963461" y="1516916"/>
            <a:chExt cx="2909524" cy="3458984"/>
          </a:xfrm>
        </p:grpSpPr>
        <p:sp>
          <p:nvSpPr>
            <p:cNvPr id="416" name="右矢印 415"/>
            <p:cNvSpPr/>
            <p:nvPr/>
          </p:nvSpPr>
          <p:spPr>
            <a:xfrm rot="20282985">
              <a:off x="4648831" y="1826442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17" name="右矢印 416"/>
            <p:cNvSpPr/>
            <p:nvPr/>
          </p:nvSpPr>
          <p:spPr>
            <a:xfrm rot="20161352" flipH="1">
              <a:off x="2963461" y="3830920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420" name="円/楕円 224"/>
            <p:cNvSpPr>
              <a:spLocks noChangeAspect="1"/>
            </p:cNvSpPr>
            <p:nvPr/>
          </p:nvSpPr>
          <p:spPr>
            <a:xfrm>
              <a:off x="4354027" y="3300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1" name="円/楕円 225"/>
            <p:cNvSpPr>
              <a:spLocks noChangeAspect="1"/>
            </p:cNvSpPr>
            <p:nvPr/>
          </p:nvSpPr>
          <p:spPr>
            <a:xfrm>
              <a:off x="4511684" y="355542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2" name="円/楕円 226"/>
            <p:cNvSpPr>
              <a:spLocks noChangeAspect="1"/>
            </p:cNvSpPr>
            <p:nvPr/>
          </p:nvSpPr>
          <p:spPr>
            <a:xfrm>
              <a:off x="4782494" y="378317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3" name="円/楕円 227"/>
            <p:cNvSpPr>
              <a:spLocks noChangeAspect="1"/>
            </p:cNvSpPr>
            <p:nvPr/>
          </p:nvSpPr>
          <p:spPr>
            <a:xfrm>
              <a:off x="4609399" y="330004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4" name="円/楕円 228"/>
            <p:cNvSpPr>
              <a:spLocks noChangeAspect="1"/>
            </p:cNvSpPr>
            <p:nvPr/>
          </p:nvSpPr>
          <p:spPr>
            <a:xfrm>
              <a:off x="4902189" y="357031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5" name="円/楕円 229"/>
            <p:cNvSpPr>
              <a:spLocks noChangeAspect="1"/>
            </p:cNvSpPr>
            <p:nvPr/>
          </p:nvSpPr>
          <p:spPr>
            <a:xfrm>
              <a:off x="4985271" y="37854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6" name="円/楕円 230"/>
            <p:cNvSpPr>
              <a:spLocks noChangeAspect="1"/>
            </p:cNvSpPr>
            <p:nvPr/>
          </p:nvSpPr>
          <p:spPr>
            <a:xfrm>
              <a:off x="5012174" y="35023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7" name="円/楕円 231"/>
            <p:cNvSpPr>
              <a:spLocks noChangeAspect="1"/>
            </p:cNvSpPr>
            <p:nvPr/>
          </p:nvSpPr>
          <p:spPr>
            <a:xfrm>
              <a:off x="4701928" y="35677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8" name="円/楕円 232"/>
            <p:cNvSpPr>
              <a:spLocks noChangeAspect="1"/>
            </p:cNvSpPr>
            <p:nvPr/>
          </p:nvSpPr>
          <p:spPr>
            <a:xfrm>
              <a:off x="4735712" y="39707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29" name="円/楕円 233"/>
            <p:cNvSpPr>
              <a:spLocks noChangeAspect="1"/>
            </p:cNvSpPr>
            <p:nvPr/>
          </p:nvSpPr>
          <p:spPr>
            <a:xfrm>
              <a:off x="4370128" y="307444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0" name="円/楕円 234"/>
            <p:cNvSpPr>
              <a:spLocks noChangeAspect="1"/>
            </p:cNvSpPr>
            <p:nvPr/>
          </p:nvSpPr>
          <p:spPr>
            <a:xfrm>
              <a:off x="4841730" y="36037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1" name="円/楕円 235"/>
            <p:cNvSpPr>
              <a:spLocks noChangeAspect="1"/>
            </p:cNvSpPr>
            <p:nvPr/>
          </p:nvSpPr>
          <p:spPr>
            <a:xfrm>
              <a:off x="4626425" y="299746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2" name="円/楕円 236"/>
            <p:cNvSpPr>
              <a:spLocks noChangeAspect="1"/>
            </p:cNvSpPr>
            <p:nvPr/>
          </p:nvSpPr>
          <p:spPr>
            <a:xfrm>
              <a:off x="4763879" y="31437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3" name="円/楕円 237"/>
            <p:cNvSpPr>
              <a:spLocks noChangeAspect="1"/>
            </p:cNvSpPr>
            <p:nvPr/>
          </p:nvSpPr>
          <p:spPr>
            <a:xfrm>
              <a:off x="4884912" y="330925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4" name="円/楕円 238"/>
            <p:cNvSpPr>
              <a:spLocks noChangeAspect="1"/>
            </p:cNvSpPr>
            <p:nvPr/>
          </p:nvSpPr>
          <p:spPr>
            <a:xfrm>
              <a:off x="5028516" y="36630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5" name="円/楕円 239"/>
            <p:cNvSpPr>
              <a:spLocks noChangeAspect="1"/>
            </p:cNvSpPr>
            <p:nvPr/>
          </p:nvSpPr>
          <p:spPr>
            <a:xfrm>
              <a:off x="4275917" y="3335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6" name="円/楕円 240"/>
            <p:cNvSpPr>
              <a:spLocks noChangeAspect="1"/>
            </p:cNvSpPr>
            <p:nvPr/>
          </p:nvSpPr>
          <p:spPr>
            <a:xfrm>
              <a:off x="4320066" y="3751623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7" name="円/楕円 241"/>
            <p:cNvSpPr>
              <a:spLocks noChangeAspect="1"/>
            </p:cNvSpPr>
            <p:nvPr/>
          </p:nvSpPr>
          <p:spPr>
            <a:xfrm>
              <a:off x="4678219" y="423599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8" name="円/楕円 242"/>
            <p:cNvSpPr>
              <a:spLocks noChangeAspect="1"/>
            </p:cNvSpPr>
            <p:nvPr/>
          </p:nvSpPr>
          <p:spPr>
            <a:xfrm>
              <a:off x="4556109" y="31252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39" name="円/楕円 243"/>
            <p:cNvSpPr>
              <a:spLocks noChangeAspect="1"/>
            </p:cNvSpPr>
            <p:nvPr/>
          </p:nvSpPr>
          <p:spPr>
            <a:xfrm>
              <a:off x="4336087" y="392878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0" name="円/楕円 244"/>
            <p:cNvSpPr>
              <a:spLocks noChangeAspect="1"/>
            </p:cNvSpPr>
            <p:nvPr/>
          </p:nvSpPr>
          <p:spPr>
            <a:xfrm>
              <a:off x="4578632" y="36983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1" name="円/楕円 245"/>
            <p:cNvSpPr>
              <a:spLocks noChangeAspect="1"/>
            </p:cNvSpPr>
            <p:nvPr/>
          </p:nvSpPr>
          <p:spPr>
            <a:xfrm>
              <a:off x="4439935" y="37992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2" name="円/楕円 246"/>
            <p:cNvSpPr>
              <a:spLocks noChangeAspect="1"/>
            </p:cNvSpPr>
            <p:nvPr/>
          </p:nvSpPr>
          <p:spPr>
            <a:xfrm>
              <a:off x="4446784" y="328973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3" name="円/楕円 247"/>
            <p:cNvSpPr>
              <a:spLocks noChangeAspect="1"/>
            </p:cNvSpPr>
            <p:nvPr/>
          </p:nvSpPr>
          <p:spPr>
            <a:xfrm>
              <a:off x="4425230" y="295277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4" name="円/楕円 248"/>
            <p:cNvSpPr>
              <a:spLocks noChangeAspect="1"/>
            </p:cNvSpPr>
            <p:nvPr/>
          </p:nvSpPr>
          <p:spPr>
            <a:xfrm>
              <a:off x="4251490" y="37026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5" name="円/楕円 249"/>
            <p:cNvSpPr>
              <a:spLocks noChangeAspect="1"/>
            </p:cNvSpPr>
            <p:nvPr/>
          </p:nvSpPr>
          <p:spPr>
            <a:xfrm>
              <a:off x="4484224" y="41590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6" name="円/楕円 250"/>
            <p:cNvSpPr>
              <a:spLocks noChangeAspect="1"/>
            </p:cNvSpPr>
            <p:nvPr/>
          </p:nvSpPr>
          <p:spPr>
            <a:xfrm>
              <a:off x="4315844" y="315577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7" name="円/楕円 251"/>
            <p:cNvSpPr>
              <a:spLocks noChangeAspect="1"/>
            </p:cNvSpPr>
            <p:nvPr/>
          </p:nvSpPr>
          <p:spPr>
            <a:xfrm>
              <a:off x="4569653" y="28156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8" name="円/楕円 252"/>
            <p:cNvSpPr>
              <a:spLocks noChangeAspect="1"/>
            </p:cNvSpPr>
            <p:nvPr/>
          </p:nvSpPr>
          <p:spPr>
            <a:xfrm>
              <a:off x="4668790" y="40287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49" name="円/楕円 253"/>
            <p:cNvSpPr>
              <a:spLocks noChangeAspect="1"/>
            </p:cNvSpPr>
            <p:nvPr/>
          </p:nvSpPr>
          <p:spPr>
            <a:xfrm>
              <a:off x="4863397" y="411821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0" name="円/楕円 254"/>
            <p:cNvSpPr>
              <a:spLocks noChangeAspect="1"/>
            </p:cNvSpPr>
            <p:nvPr/>
          </p:nvSpPr>
          <p:spPr>
            <a:xfrm>
              <a:off x="4710286" y="294307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1" name="円/楕円 255"/>
            <p:cNvSpPr>
              <a:spLocks noChangeAspect="1"/>
            </p:cNvSpPr>
            <p:nvPr/>
          </p:nvSpPr>
          <p:spPr>
            <a:xfrm>
              <a:off x="4905292" y="296873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2" name="円/楕円 256"/>
            <p:cNvSpPr>
              <a:spLocks noChangeAspect="1"/>
            </p:cNvSpPr>
            <p:nvPr/>
          </p:nvSpPr>
          <p:spPr>
            <a:xfrm>
              <a:off x="4932019" y="396799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3" name="円/楕円 257"/>
            <p:cNvSpPr>
              <a:spLocks noChangeAspect="1"/>
            </p:cNvSpPr>
            <p:nvPr/>
          </p:nvSpPr>
          <p:spPr>
            <a:xfrm>
              <a:off x="4254757" y="354652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4" name="円/楕円 258"/>
            <p:cNvSpPr>
              <a:spLocks noChangeAspect="1"/>
            </p:cNvSpPr>
            <p:nvPr/>
          </p:nvSpPr>
          <p:spPr>
            <a:xfrm>
              <a:off x="4998178" y="31584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5" name="円/楕円 259"/>
            <p:cNvSpPr>
              <a:spLocks noChangeAspect="1"/>
            </p:cNvSpPr>
            <p:nvPr/>
          </p:nvSpPr>
          <p:spPr>
            <a:xfrm>
              <a:off x="4397348" y="40249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6" name="円/楕円 260"/>
            <p:cNvSpPr>
              <a:spLocks noChangeAspect="1"/>
            </p:cNvSpPr>
            <p:nvPr/>
          </p:nvSpPr>
          <p:spPr>
            <a:xfrm>
              <a:off x="4725513" y="33475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7" name="円/楕円 261"/>
            <p:cNvSpPr>
              <a:spLocks noChangeAspect="1"/>
            </p:cNvSpPr>
            <p:nvPr/>
          </p:nvSpPr>
          <p:spPr>
            <a:xfrm>
              <a:off x="4386511" y="36594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8" name="円/楕円 262"/>
            <p:cNvSpPr>
              <a:spLocks noChangeAspect="1"/>
            </p:cNvSpPr>
            <p:nvPr/>
          </p:nvSpPr>
          <p:spPr>
            <a:xfrm>
              <a:off x="4586522" y="387499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59" name="円/楕円 263"/>
            <p:cNvSpPr>
              <a:spLocks noChangeAspect="1"/>
            </p:cNvSpPr>
            <p:nvPr/>
          </p:nvSpPr>
          <p:spPr>
            <a:xfrm>
              <a:off x="4388470" y="34989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0" name="円/楕円 264"/>
            <p:cNvSpPr>
              <a:spLocks noChangeAspect="1"/>
            </p:cNvSpPr>
            <p:nvPr/>
          </p:nvSpPr>
          <p:spPr>
            <a:xfrm>
              <a:off x="4603582" y="406983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1" name="円/楕円 265"/>
            <p:cNvSpPr>
              <a:spLocks noChangeAspect="1"/>
            </p:cNvSpPr>
            <p:nvPr/>
          </p:nvSpPr>
          <p:spPr>
            <a:xfrm>
              <a:off x="4848376" y="34336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2" name="円/楕円 266"/>
            <p:cNvSpPr>
              <a:spLocks noChangeAspect="1"/>
            </p:cNvSpPr>
            <p:nvPr/>
          </p:nvSpPr>
          <p:spPr>
            <a:xfrm>
              <a:off x="4589180" y="34144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3" name="円/楕円 267"/>
            <p:cNvSpPr>
              <a:spLocks noChangeAspect="1"/>
            </p:cNvSpPr>
            <p:nvPr/>
          </p:nvSpPr>
          <p:spPr>
            <a:xfrm>
              <a:off x="4563609" y="29961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4" name="円/楕円 268"/>
            <p:cNvSpPr>
              <a:spLocks noChangeAspect="1"/>
            </p:cNvSpPr>
            <p:nvPr/>
          </p:nvSpPr>
          <p:spPr>
            <a:xfrm>
              <a:off x="4763648" y="283418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5" name="円/楕円 269"/>
            <p:cNvSpPr>
              <a:spLocks noChangeAspect="1"/>
            </p:cNvSpPr>
            <p:nvPr/>
          </p:nvSpPr>
          <p:spPr>
            <a:xfrm>
              <a:off x="4626452" y="32537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6" name="円/楕円 270"/>
            <p:cNvSpPr>
              <a:spLocks noChangeAspect="1"/>
            </p:cNvSpPr>
            <p:nvPr/>
          </p:nvSpPr>
          <p:spPr>
            <a:xfrm>
              <a:off x="3650874" y="26641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7" name="円/楕円 271"/>
            <p:cNvSpPr>
              <a:spLocks noChangeAspect="1"/>
            </p:cNvSpPr>
            <p:nvPr/>
          </p:nvSpPr>
          <p:spPr>
            <a:xfrm>
              <a:off x="3808531" y="291949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8" name="円/楕円 272"/>
            <p:cNvSpPr>
              <a:spLocks noChangeAspect="1"/>
            </p:cNvSpPr>
            <p:nvPr/>
          </p:nvSpPr>
          <p:spPr>
            <a:xfrm>
              <a:off x="4079341" y="314725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69" name="円/楕円 273"/>
            <p:cNvSpPr>
              <a:spLocks noChangeAspect="1"/>
            </p:cNvSpPr>
            <p:nvPr/>
          </p:nvSpPr>
          <p:spPr>
            <a:xfrm>
              <a:off x="3906246" y="266412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0" name="円/楕円 274"/>
            <p:cNvSpPr>
              <a:spLocks noChangeAspect="1"/>
            </p:cNvSpPr>
            <p:nvPr/>
          </p:nvSpPr>
          <p:spPr>
            <a:xfrm>
              <a:off x="4199036" y="2934389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1" name="円/楕円 275"/>
            <p:cNvSpPr>
              <a:spLocks noChangeAspect="1"/>
            </p:cNvSpPr>
            <p:nvPr/>
          </p:nvSpPr>
          <p:spPr>
            <a:xfrm>
              <a:off x="4282118" y="31494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2" name="円/楕円 276"/>
            <p:cNvSpPr>
              <a:spLocks noChangeAspect="1"/>
            </p:cNvSpPr>
            <p:nvPr/>
          </p:nvSpPr>
          <p:spPr>
            <a:xfrm>
              <a:off x="4309021" y="28664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3" name="円/楕円 277"/>
            <p:cNvSpPr>
              <a:spLocks noChangeAspect="1"/>
            </p:cNvSpPr>
            <p:nvPr/>
          </p:nvSpPr>
          <p:spPr>
            <a:xfrm>
              <a:off x="3998775" y="293182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4" name="円/楕円 278"/>
            <p:cNvSpPr>
              <a:spLocks noChangeAspect="1"/>
            </p:cNvSpPr>
            <p:nvPr/>
          </p:nvSpPr>
          <p:spPr>
            <a:xfrm>
              <a:off x="4032559" y="33347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5" name="円/楕円 279"/>
            <p:cNvSpPr>
              <a:spLocks noChangeAspect="1"/>
            </p:cNvSpPr>
            <p:nvPr/>
          </p:nvSpPr>
          <p:spPr>
            <a:xfrm>
              <a:off x="3666975" y="24385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6" name="円/楕円 280"/>
            <p:cNvSpPr>
              <a:spLocks noChangeAspect="1"/>
            </p:cNvSpPr>
            <p:nvPr/>
          </p:nvSpPr>
          <p:spPr>
            <a:xfrm>
              <a:off x="4138577" y="296780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7" name="円/楕円 281"/>
            <p:cNvSpPr>
              <a:spLocks noChangeAspect="1"/>
            </p:cNvSpPr>
            <p:nvPr/>
          </p:nvSpPr>
          <p:spPr>
            <a:xfrm>
              <a:off x="3923272" y="2361540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8" name="円/楕円 282"/>
            <p:cNvSpPr>
              <a:spLocks noChangeAspect="1"/>
            </p:cNvSpPr>
            <p:nvPr/>
          </p:nvSpPr>
          <p:spPr>
            <a:xfrm>
              <a:off x="4060726" y="25077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79" name="円/楕円 283"/>
            <p:cNvSpPr>
              <a:spLocks noChangeAspect="1"/>
            </p:cNvSpPr>
            <p:nvPr/>
          </p:nvSpPr>
          <p:spPr>
            <a:xfrm>
              <a:off x="4181759" y="267332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0" name="円/楕円 284"/>
            <p:cNvSpPr>
              <a:spLocks noChangeAspect="1"/>
            </p:cNvSpPr>
            <p:nvPr/>
          </p:nvSpPr>
          <p:spPr>
            <a:xfrm>
              <a:off x="4325363" y="3027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1" name="円/楕円 285"/>
            <p:cNvSpPr>
              <a:spLocks noChangeAspect="1"/>
            </p:cNvSpPr>
            <p:nvPr/>
          </p:nvSpPr>
          <p:spPr>
            <a:xfrm>
              <a:off x="3572764" y="269984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2" name="円/楕円 286"/>
            <p:cNvSpPr>
              <a:spLocks noChangeAspect="1"/>
            </p:cNvSpPr>
            <p:nvPr/>
          </p:nvSpPr>
          <p:spPr>
            <a:xfrm>
              <a:off x="3616914" y="311569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3" name="円/楕円 287"/>
            <p:cNvSpPr>
              <a:spLocks noChangeAspect="1"/>
            </p:cNvSpPr>
            <p:nvPr/>
          </p:nvSpPr>
          <p:spPr>
            <a:xfrm>
              <a:off x="3975066" y="36000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4" name="円/楕円 288"/>
            <p:cNvSpPr>
              <a:spLocks noChangeAspect="1"/>
            </p:cNvSpPr>
            <p:nvPr/>
          </p:nvSpPr>
          <p:spPr>
            <a:xfrm>
              <a:off x="3852956" y="248927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5" name="円/楕円 289"/>
            <p:cNvSpPr>
              <a:spLocks noChangeAspect="1"/>
            </p:cNvSpPr>
            <p:nvPr/>
          </p:nvSpPr>
          <p:spPr>
            <a:xfrm>
              <a:off x="3632935" y="32928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6" name="円/楕円 290"/>
            <p:cNvSpPr>
              <a:spLocks noChangeAspect="1"/>
            </p:cNvSpPr>
            <p:nvPr/>
          </p:nvSpPr>
          <p:spPr>
            <a:xfrm>
              <a:off x="3875479" y="306242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7" name="円/楕円 291"/>
            <p:cNvSpPr>
              <a:spLocks noChangeAspect="1"/>
            </p:cNvSpPr>
            <p:nvPr/>
          </p:nvSpPr>
          <p:spPr>
            <a:xfrm>
              <a:off x="3736782" y="316332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8" name="円/楕円 292"/>
            <p:cNvSpPr>
              <a:spLocks noChangeAspect="1"/>
            </p:cNvSpPr>
            <p:nvPr/>
          </p:nvSpPr>
          <p:spPr>
            <a:xfrm>
              <a:off x="3743631" y="265380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89" name="円/楕円 293"/>
            <p:cNvSpPr>
              <a:spLocks noChangeAspect="1"/>
            </p:cNvSpPr>
            <p:nvPr/>
          </p:nvSpPr>
          <p:spPr>
            <a:xfrm>
              <a:off x="3722077" y="231685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0" name="円/楕円 294"/>
            <p:cNvSpPr>
              <a:spLocks noChangeAspect="1"/>
            </p:cNvSpPr>
            <p:nvPr/>
          </p:nvSpPr>
          <p:spPr>
            <a:xfrm>
              <a:off x="3548337" y="30667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1" name="円/楕円 295"/>
            <p:cNvSpPr>
              <a:spLocks noChangeAspect="1"/>
            </p:cNvSpPr>
            <p:nvPr/>
          </p:nvSpPr>
          <p:spPr>
            <a:xfrm>
              <a:off x="4326241" y="272681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2" name="円/楕円 296"/>
            <p:cNvSpPr>
              <a:spLocks noChangeAspect="1"/>
            </p:cNvSpPr>
            <p:nvPr/>
          </p:nvSpPr>
          <p:spPr>
            <a:xfrm>
              <a:off x="3781071" y="352312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3" name="円/楕円 297"/>
            <p:cNvSpPr>
              <a:spLocks noChangeAspect="1"/>
            </p:cNvSpPr>
            <p:nvPr/>
          </p:nvSpPr>
          <p:spPr>
            <a:xfrm>
              <a:off x="3612691" y="251984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4" name="円/楕円 298"/>
            <p:cNvSpPr>
              <a:spLocks noChangeAspect="1"/>
            </p:cNvSpPr>
            <p:nvPr/>
          </p:nvSpPr>
          <p:spPr>
            <a:xfrm>
              <a:off x="3866500" y="21797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5" name="円/楕円 299"/>
            <p:cNvSpPr>
              <a:spLocks noChangeAspect="1"/>
            </p:cNvSpPr>
            <p:nvPr/>
          </p:nvSpPr>
          <p:spPr>
            <a:xfrm>
              <a:off x="3965637" y="33928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6" name="円/楕円 300"/>
            <p:cNvSpPr>
              <a:spLocks noChangeAspect="1"/>
            </p:cNvSpPr>
            <p:nvPr/>
          </p:nvSpPr>
          <p:spPr>
            <a:xfrm>
              <a:off x="4160244" y="348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7" name="円/楕円 301"/>
            <p:cNvSpPr>
              <a:spLocks noChangeAspect="1"/>
            </p:cNvSpPr>
            <p:nvPr/>
          </p:nvSpPr>
          <p:spPr>
            <a:xfrm>
              <a:off x="4007133" y="23071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8" name="円/楕円 302"/>
            <p:cNvSpPr>
              <a:spLocks noChangeAspect="1"/>
            </p:cNvSpPr>
            <p:nvPr/>
          </p:nvSpPr>
          <p:spPr>
            <a:xfrm>
              <a:off x="4202139" y="2332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499" name="円/楕円 303"/>
            <p:cNvSpPr>
              <a:spLocks noChangeAspect="1"/>
            </p:cNvSpPr>
            <p:nvPr/>
          </p:nvSpPr>
          <p:spPr>
            <a:xfrm>
              <a:off x="4228866" y="3332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0" name="円/楕円 304"/>
            <p:cNvSpPr>
              <a:spLocks noChangeAspect="1"/>
            </p:cNvSpPr>
            <p:nvPr/>
          </p:nvSpPr>
          <p:spPr>
            <a:xfrm>
              <a:off x="3551604" y="291060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1" name="円/楕円 305"/>
            <p:cNvSpPr>
              <a:spLocks noChangeAspect="1"/>
            </p:cNvSpPr>
            <p:nvPr/>
          </p:nvSpPr>
          <p:spPr>
            <a:xfrm>
              <a:off x="4295025" y="25224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2" name="円/楕円 306"/>
            <p:cNvSpPr>
              <a:spLocks noChangeAspect="1"/>
            </p:cNvSpPr>
            <p:nvPr/>
          </p:nvSpPr>
          <p:spPr>
            <a:xfrm>
              <a:off x="3694195" y="33890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3" name="円/楕円 307"/>
            <p:cNvSpPr>
              <a:spLocks noChangeAspect="1"/>
            </p:cNvSpPr>
            <p:nvPr/>
          </p:nvSpPr>
          <p:spPr>
            <a:xfrm>
              <a:off x="4022360" y="271165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4" name="円/楕円 308"/>
            <p:cNvSpPr>
              <a:spLocks noChangeAspect="1"/>
            </p:cNvSpPr>
            <p:nvPr/>
          </p:nvSpPr>
          <p:spPr>
            <a:xfrm>
              <a:off x="3883369" y="323907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5" name="円/楕円 309"/>
            <p:cNvSpPr>
              <a:spLocks noChangeAspect="1"/>
            </p:cNvSpPr>
            <p:nvPr/>
          </p:nvSpPr>
          <p:spPr>
            <a:xfrm>
              <a:off x="3685318" y="286306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6" name="円/楕円 310"/>
            <p:cNvSpPr>
              <a:spLocks noChangeAspect="1"/>
            </p:cNvSpPr>
            <p:nvPr/>
          </p:nvSpPr>
          <p:spPr>
            <a:xfrm>
              <a:off x="3900429" y="343391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7" name="円/楕円 311"/>
            <p:cNvSpPr>
              <a:spLocks noChangeAspect="1"/>
            </p:cNvSpPr>
            <p:nvPr/>
          </p:nvSpPr>
          <p:spPr>
            <a:xfrm>
              <a:off x="4145223" y="27976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8" name="円/楕円 312"/>
            <p:cNvSpPr>
              <a:spLocks noChangeAspect="1"/>
            </p:cNvSpPr>
            <p:nvPr/>
          </p:nvSpPr>
          <p:spPr>
            <a:xfrm>
              <a:off x="3886027" y="277853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09" name="円/楕円 313"/>
            <p:cNvSpPr>
              <a:spLocks noChangeAspect="1"/>
            </p:cNvSpPr>
            <p:nvPr/>
          </p:nvSpPr>
          <p:spPr>
            <a:xfrm>
              <a:off x="4210505" y="275757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0" name="円/楕円 314"/>
            <p:cNvSpPr>
              <a:spLocks noChangeAspect="1"/>
            </p:cNvSpPr>
            <p:nvPr/>
          </p:nvSpPr>
          <p:spPr>
            <a:xfrm>
              <a:off x="3860456" y="236024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511" name="円/楕円 315"/>
            <p:cNvSpPr>
              <a:spLocks noChangeAspect="1"/>
            </p:cNvSpPr>
            <p:nvPr/>
          </p:nvSpPr>
          <p:spPr>
            <a:xfrm>
              <a:off x="4060495" y="21982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512" name="直線コネクタ 511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513" name="下矢印 512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514" name="下矢印 513"/>
            <p:cNvSpPr/>
            <p:nvPr/>
          </p:nvSpPr>
          <p:spPr>
            <a:xfrm>
              <a:off x="3668681" y="4155677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515" name="直線矢印コネクタ 514"/>
          <p:cNvCxnSpPr/>
          <p:nvPr/>
        </p:nvCxnSpPr>
        <p:spPr>
          <a:xfrm>
            <a:off x="1809946" y="2239185"/>
            <a:ext cx="1355223" cy="739685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516" name="円/楕円 224"/>
          <p:cNvSpPr>
            <a:spLocks noChangeAspect="1"/>
          </p:cNvSpPr>
          <p:nvPr/>
        </p:nvSpPr>
        <p:spPr>
          <a:xfrm>
            <a:off x="2764975" y="576380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7" name="円/楕円 225"/>
          <p:cNvSpPr>
            <a:spLocks noChangeAspect="1"/>
          </p:cNvSpPr>
          <p:nvPr/>
        </p:nvSpPr>
        <p:spPr>
          <a:xfrm>
            <a:off x="2849883" y="59013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8" name="円/楕円 226"/>
          <p:cNvSpPr>
            <a:spLocks noChangeAspect="1"/>
          </p:cNvSpPr>
          <p:nvPr/>
        </p:nvSpPr>
        <p:spPr>
          <a:xfrm>
            <a:off x="2995733" y="602400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19" name="円/楕円 227"/>
          <p:cNvSpPr>
            <a:spLocks noChangeAspect="1"/>
          </p:cNvSpPr>
          <p:nvPr/>
        </p:nvSpPr>
        <p:spPr>
          <a:xfrm>
            <a:off x="2902509" y="576380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0" name="円/楕円 228"/>
          <p:cNvSpPr>
            <a:spLocks noChangeAspect="1"/>
          </p:cNvSpPr>
          <p:nvPr/>
        </p:nvSpPr>
        <p:spPr>
          <a:xfrm>
            <a:off x="3060196" y="5909365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1" name="円/楕円 229"/>
          <p:cNvSpPr>
            <a:spLocks noChangeAspect="1"/>
          </p:cNvSpPr>
          <p:nvPr/>
        </p:nvSpPr>
        <p:spPr>
          <a:xfrm>
            <a:off x="3104941" y="602520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2" name="円/楕円 230"/>
          <p:cNvSpPr>
            <a:spLocks noChangeAspect="1"/>
          </p:cNvSpPr>
          <p:nvPr/>
        </p:nvSpPr>
        <p:spPr>
          <a:xfrm>
            <a:off x="3119430" y="587278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3" name="円/楕円 231"/>
          <p:cNvSpPr>
            <a:spLocks noChangeAspect="1"/>
          </p:cNvSpPr>
          <p:nvPr/>
        </p:nvSpPr>
        <p:spPr>
          <a:xfrm>
            <a:off x="2952342" y="590798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4" name="円/楕円 232"/>
          <p:cNvSpPr>
            <a:spLocks noChangeAspect="1"/>
          </p:cNvSpPr>
          <p:nvPr/>
        </p:nvSpPr>
        <p:spPr>
          <a:xfrm>
            <a:off x="2970537" y="612501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5" name="円/楕円 233"/>
          <p:cNvSpPr>
            <a:spLocks noChangeAspect="1"/>
          </p:cNvSpPr>
          <p:nvPr/>
        </p:nvSpPr>
        <p:spPr>
          <a:xfrm>
            <a:off x="2773646" y="564230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6" name="円/楕円 234"/>
          <p:cNvSpPr>
            <a:spLocks noChangeAspect="1"/>
          </p:cNvSpPr>
          <p:nvPr/>
        </p:nvSpPr>
        <p:spPr>
          <a:xfrm>
            <a:off x="3027635" y="59273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7" name="円/楕円 235"/>
          <p:cNvSpPr>
            <a:spLocks noChangeAspect="1"/>
          </p:cNvSpPr>
          <p:nvPr/>
        </p:nvSpPr>
        <p:spPr>
          <a:xfrm>
            <a:off x="2911679" y="5600848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8" name="円/楕円 236"/>
          <p:cNvSpPr>
            <a:spLocks noChangeAspect="1"/>
          </p:cNvSpPr>
          <p:nvPr/>
        </p:nvSpPr>
        <p:spPr>
          <a:xfrm>
            <a:off x="2985707" y="567961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29" name="円/楕円 237"/>
          <p:cNvSpPr>
            <a:spLocks noChangeAspect="1"/>
          </p:cNvSpPr>
          <p:nvPr/>
        </p:nvSpPr>
        <p:spPr>
          <a:xfrm>
            <a:off x="3050891" y="576876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0" name="円/楕円 238"/>
          <p:cNvSpPr>
            <a:spLocks noChangeAspect="1"/>
          </p:cNvSpPr>
          <p:nvPr/>
        </p:nvSpPr>
        <p:spPr>
          <a:xfrm>
            <a:off x="3128232" y="595928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1" name="円/楕円 239"/>
          <p:cNvSpPr>
            <a:spLocks noChangeAspect="1"/>
          </p:cNvSpPr>
          <p:nvPr/>
        </p:nvSpPr>
        <p:spPr>
          <a:xfrm>
            <a:off x="2722907" y="578304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2" name="円/楕円 240"/>
          <p:cNvSpPr>
            <a:spLocks noChangeAspect="1"/>
          </p:cNvSpPr>
          <p:nvPr/>
        </p:nvSpPr>
        <p:spPr>
          <a:xfrm>
            <a:off x="2746684" y="6007011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3" name="円/楕円 241"/>
          <p:cNvSpPr>
            <a:spLocks noChangeAspect="1"/>
          </p:cNvSpPr>
          <p:nvPr/>
        </p:nvSpPr>
        <p:spPr>
          <a:xfrm>
            <a:off x="2939574" y="626787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4" name="円/楕円 242"/>
          <p:cNvSpPr>
            <a:spLocks noChangeAspect="1"/>
          </p:cNvSpPr>
          <p:nvPr/>
        </p:nvSpPr>
        <p:spPr>
          <a:xfrm>
            <a:off x="2873809" y="56696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5" name="円/楕円 243"/>
          <p:cNvSpPr>
            <a:spLocks noChangeAspect="1"/>
          </p:cNvSpPr>
          <p:nvPr/>
        </p:nvSpPr>
        <p:spPr>
          <a:xfrm>
            <a:off x="2755313" y="610242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6" name="円/楕円 244"/>
          <p:cNvSpPr>
            <a:spLocks noChangeAspect="1"/>
          </p:cNvSpPr>
          <p:nvPr/>
        </p:nvSpPr>
        <p:spPr>
          <a:xfrm>
            <a:off x="2885939" y="597832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7" name="円/楕円 245"/>
          <p:cNvSpPr>
            <a:spLocks noChangeAspect="1"/>
          </p:cNvSpPr>
          <p:nvPr/>
        </p:nvSpPr>
        <p:spPr>
          <a:xfrm>
            <a:off x="2811242" y="603266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8" name="円/楕円 246"/>
          <p:cNvSpPr>
            <a:spLocks noChangeAspect="1"/>
          </p:cNvSpPr>
          <p:nvPr/>
        </p:nvSpPr>
        <p:spPr>
          <a:xfrm>
            <a:off x="2814930" y="57582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39" name="円/楕円 247"/>
          <p:cNvSpPr>
            <a:spLocks noChangeAspect="1"/>
          </p:cNvSpPr>
          <p:nvPr/>
        </p:nvSpPr>
        <p:spPr>
          <a:xfrm>
            <a:off x="2803322" y="557678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0" name="円/楕円 248"/>
          <p:cNvSpPr>
            <a:spLocks noChangeAspect="1"/>
          </p:cNvSpPr>
          <p:nvPr/>
        </p:nvSpPr>
        <p:spPr>
          <a:xfrm>
            <a:off x="2709752" y="598063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1" name="円/楕円 249"/>
          <p:cNvSpPr>
            <a:spLocks noChangeAspect="1"/>
          </p:cNvSpPr>
          <p:nvPr/>
        </p:nvSpPr>
        <p:spPr>
          <a:xfrm>
            <a:off x="2835094" y="622643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2" name="円/楕円 250"/>
          <p:cNvSpPr>
            <a:spLocks noChangeAspect="1"/>
          </p:cNvSpPr>
          <p:nvPr/>
        </p:nvSpPr>
        <p:spPr>
          <a:xfrm>
            <a:off x="2744411" y="568610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3" name="円/楕円 251"/>
          <p:cNvSpPr>
            <a:spLocks noChangeAspect="1"/>
          </p:cNvSpPr>
          <p:nvPr/>
        </p:nvSpPr>
        <p:spPr>
          <a:xfrm>
            <a:off x="2881104" y="550292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4" name="円/楕円 252"/>
          <p:cNvSpPr>
            <a:spLocks noChangeAspect="1"/>
          </p:cNvSpPr>
          <p:nvPr/>
        </p:nvSpPr>
        <p:spPr>
          <a:xfrm>
            <a:off x="2934495" y="615628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5" name="円/楕円 253"/>
          <p:cNvSpPr>
            <a:spLocks noChangeAspect="1"/>
          </p:cNvSpPr>
          <p:nvPr/>
        </p:nvSpPr>
        <p:spPr>
          <a:xfrm>
            <a:off x="3039304" y="620444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6" name="円/楕円 254"/>
          <p:cNvSpPr>
            <a:spLocks noChangeAspect="1"/>
          </p:cNvSpPr>
          <p:nvPr/>
        </p:nvSpPr>
        <p:spPr>
          <a:xfrm>
            <a:off x="2956844" y="55715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7" name="円/楕円 255"/>
          <p:cNvSpPr>
            <a:spLocks noChangeAspect="1"/>
          </p:cNvSpPr>
          <p:nvPr/>
        </p:nvSpPr>
        <p:spPr>
          <a:xfrm>
            <a:off x="3061867" y="558537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8" name="円/楕円 256"/>
          <p:cNvSpPr>
            <a:spLocks noChangeAspect="1"/>
          </p:cNvSpPr>
          <p:nvPr/>
        </p:nvSpPr>
        <p:spPr>
          <a:xfrm>
            <a:off x="3076262" y="6123542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49" name="円/楕円 257"/>
          <p:cNvSpPr>
            <a:spLocks noChangeAspect="1"/>
          </p:cNvSpPr>
          <p:nvPr/>
        </p:nvSpPr>
        <p:spPr>
          <a:xfrm>
            <a:off x="2711511" y="58965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0" name="円/楕円 258"/>
          <p:cNvSpPr>
            <a:spLocks noChangeAspect="1"/>
          </p:cNvSpPr>
          <p:nvPr/>
        </p:nvSpPr>
        <p:spPr>
          <a:xfrm>
            <a:off x="3111893" y="568753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1" name="円/楕円 259"/>
          <p:cNvSpPr>
            <a:spLocks noChangeAspect="1"/>
          </p:cNvSpPr>
          <p:nvPr/>
        </p:nvSpPr>
        <p:spPr>
          <a:xfrm>
            <a:off x="2788306" y="61542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2" name="円/楕円 260"/>
          <p:cNvSpPr>
            <a:spLocks noChangeAspect="1"/>
          </p:cNvSpPr>
          <p:nvPr/>
        </p:nvSpPr>
        <p:spPr>
          <a:xfrm>
            <a:off x="2965044" y="57894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3" name="円/楕円 261"/>
          <p:cNvSpPr>
            <a:spLocks noChangeAspect="1"/>
          </p:cNvSpPr>
          <p:nvPr/>
        </p:nvSpPr>
        <p:spPr>
          <a:xfrm>
            <a:off x="2782469" y="59573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4" name="円/楕円 262"/>
          <p:cNvSpPr>
            <a:spLocks noChangeAspect="1"/>
          </p:cNvSpPr>
          <p:nvPr/>
        </p:nvSpPr>
        <p:spPr>
          <a:xfrm>
            <a:off x="2890189" y="607345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5" name="円/楕円 263"/>
          <p:cNvSpPr>
            <a:spLocks noChangeAspect="1"/>
          </p:cNvSpPr>
          <p:nvPr/>
        </p:nvSpPr>
        <p:spPr>
          <a:xfrm>
            <a:off x="2783525" y="587095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6" name="円/楕円 264"/>
          <p:cNvSpPr>
            <a:spLocks noChangeAspect="1"/>
          </p:cNvSpPr>
          <p:nvPr/>
        </p:nvSpPr>
        <p:spPr>
          <a:xfrm>
            <a:off x="2899377" y="617839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7" name="円/楕円 265"/>
          <p:cNvSpPr>
            <a:spLocks noChangeAspect="1"/>
          </p:cNvSpPr>
          <p:nvPr/>
        </p:nvSpPr>
        <p:spPr>
          <a:xfrm>
            <a:off x="3031214" y="583573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8" name="円/楕円 266"/>
          <p:cNvSpPr>
            <a:spLocks noChangeAspect="1"/>
          </p:cNvSpPr>
          <p:nvPr/>
        </p:nvSpPr>
        <p:spPr>
          <a:xfrm>
            <a:off x="2891620" y="582542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59" name="円/楕円 267"/>
          <p:cNvSpPr>
            <a:spLocks noChangeAspect="1"/>
          </p:cNvSpPr>
          <p:nvPr/>
        </p:nvSpPr>
        <p:spPr>
          <a:xfrm>
            <a:off x="2877848" y="560014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0" name="円/楕円 268"/>
          <p:cNvSpPr>
            <a:spLocks noChangeAspect="1"/>
          </p:cNvSpPr>
          <p:nvPr/>
        </p:nvSpPr>
        <p:spPr>
          <a:xfrm>
            <a:off x="2985583" y="551290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1" name="円/楕円 269"/>
          <p:cNvSpPr>
            <a:spLocks noChangeAspect="1"/>
          </p:cNvSpPr>
          <p:nvPr/>
        </p:nvSpPr>
        <p:spPr>
          <a:xfrm>
            <a:off x="2911694" y="573886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2" name="円/楕円 270"/>
          <p:cNvSpPr>
            <a:spLocks noChangeAspect="1"/>
          </p:cNvSpPr>
          <p:nvPr/>
        </p:nvSpPr>
        <p:spPr>
          <a:xfrm>
            <a:off x="2386280" y="5421319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3" name="円/楕円 271"/>
          <p:cNvSpPr>
            <a:spLocks noChangeAspect="1"/>
          </p:cNvSpPr>
          <p:nvPr/>
        </p:nvSpPr>
        <p:spPr>
          <a:xfrm>
            <a:off x="2471189" y="55588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4" name="円/楕円 272"/>
          <p:cNvSpPr>
            <a:spLocks noChangeAspect="1"/>
          </p:cNvSpPr>
          <p:nvPr/>
        </p:nvSpPr>
        <p:spPr>
          <a:xfrm>
            <a:off x="2617038" y="5681516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5" name="円/楕円 273"/>
          <p:cNvSpPr>
            <a:spLocks noChangeAspect="1"/>
          </p:cNvSpPr>
          <p:nvPr/>
        </p:nvSpPr>
        <p:spPr>
          <a:xfrm>
            <a:off x="2523815" y="542131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6" name="円/楕円 274"/>
          <p:cNvSpPr>
            <a:spLocks noChangeAspect="1"/>
          </p:cNvSpPr>
          <p:nvPr/>
        </p:nvSpPr>
        <p:spPr>
          <a:xfrm>
            <a:off x="2681502" y="5566876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7" name="円/楕円 275"/>
          <p:cNvSpPr>
            <a:spLocks noChangeAspect="1"/>
          </p:cNvSpPr>
          <p:nvPr/>
        </p:nvSpPr>
        <p:spPr>
          <a:xfrm>
            <a:off x="2726247" y="568271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8" name="円/楕円 276"/>
          <p:cNvSpPr>
            <a:spLocks noChangeAspect="1"/>
          </p:cNvSpPr>
          <p:nvPr/>
        </p:nvSpPr>
        <p:spPr>
          <a:xfrm>
            <a:off x="2740736" y="553029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69" name="円/楕円 277"/>
          <p:cNvSpPr>
            <a:spLocks noChangeAspect="1"/>
          </p:cNvSpPr>
          <p:nvPr/>
        </p:nvSpPr>
        <p:spPr>
          <a:xfrm>
            <a:off x="2573648" y="556549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0" name="円/楕円 278"/>
          <p:cNvSpPr>
            <a:spLocks noChangeAspect="1"/>
          </p:cNvSpPr>
          <p:nvPr/>
        </p:nvSpPr>
        <p:spPr>
          <a:xfrm>
            <a:off x="2591843" y="578252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1" name="円/楕円 279"/>
          <p:cNvSpPr>
            <a:spLocks noChangeAspect="1"/>
          </p:cNvSpPr>
          <p:nvPr/>
        </p:nvSpPr>
        <p:spPr>
          <a:xfrm>
            <a:off x="2394952" y="529981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2" name="円/楕円 280"/>
          <p:cNvSpPr>
            <a:spLocks noChangeAspect="1"/>
          </p:cNvSpPr>
          <p:nvPr/>
        </p:nvSpPr>
        <p:spPr>
          <a:xfrm>
            <a:off x="2648941" y="55848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3" name="円/楕円 281"/>
          <p:cNvSpPr>
            <a:spLocks noChangeAspect="1"/>
          </p:cNvSpPr>
          <p:nvPr/>
        </p:nvSpPr>
        <p:spPr>
          <a:xfrm>
            <a:off x="2532985" y="5258359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4" name="円/楕円 282"/>
          <p:cNvSpPr>
            <a:spLocks noChangeAspect="1"/>
          </p:cNvSpPr>
          <p:nvPr/>
        </p:nvSpPr>
        <p:spPr>
          <a:xfrm>
            <a:off x="2607013" y="533712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5" name="円/楕円 283"/>
          <p:cNvSpPr>
            <a:spLocks noChangeAspect="1"/>
          </p:cNvSpPr>
          <p:nvPr/>
        </p:nvSpPr>
        <p:spPr>
          <a:xfrm>
            <a:off x="2672197" y="542627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6" name="円/楕円 284"/>
          <p:cNvSpPr>
            <a:spLocks noChangeAspect="1"/>
          </p:cNvSpPr>
          <p:nvPr/>
        </p:nvSpPr>
        <p:spPr>
          <a:xfrm>
            <a:off x="2749537" y="561680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7" name="円/楕円 285"/>
          <p:cNvSpPr>
            <a:spLocks noChangeAspect="1"/>
          </p:cNvSpPr>
          <p:nvPr/>
        </p:nvSpPr>
        <p:spPr>
          <a:xfrm>
            <a:off x="2344213" y="544055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8" name="円/楕円 286"/>
          <p:cNvSpPr>
            <a:spLocks noChangeAspect="1"/>
          </p:cNvSpPr>
          <p:nvPr/>
        </p:nvSpPr>
        <p:spPr>
          <a:xfrm>
            <a:off x="2367991" y="5664522"/>
            <a:ext cx="137534" cy="137534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79" name="円/楕円 287"/>
          <p:cNvSpPr>
            <a:spLocks noChangeAspect="1"/>
          </p:cNvSpPr>
          <p:nvPr/>
        </p:nvSpPr>
        <p:spPr>
          <a:xfrm>
            <a:off x="2560879" y="592539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0" name="円/楕円 288"/>
          <p:cNvSpPr>
            <a:spLocks noChangeAspect="1"/>
          </p:cNvSpPr>
          <p:nvPr/>
        </p:nvSpPr>
        <p:spPr>
          <a:xfrm>
            <a:off x="2495115" y="5327153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1" name="円/楕円 289"/>
          <p:cNvSpPr>
            <a:spLocks noChangeAspect="1"/>
          </p:cNvSpPr>
          <p:nvPr/>
        </p:nvSpPr>
        <p:spPr>
          <a:xfrm>
            <a:off x="2376619" y="575993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2" name="円/楕円 290"/>
          <p:cNvSpPr>
            <a:spLocks noChangeAspect="1"/>
          </p:cNvSpPr>
          <p:nvPr/>
        </p:nvSpPr>
        <p:spPr>
          <a:xfrm>
            <a:off x="2507245" y="563583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3" name="円/楕円 291"/>
          <p:cNvSpPr>
            <a:spLocks noChangeAspect="1"/>
          </p:cNvSpPr>
          <p:nvPr/>
        </p:nvSpPr>
        <p:spPr>
          <a:xfrm>
            <a:off x="2432547" y="5690173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4" name="円/楕円 292"/>
          <p:cNvSpPr>
            <a:spLocks noChangeAspect="1"/>
          </p:cNvSpPr>
          <p:nvPr/>
        </p:nvSpPr>
        <p:spPr>
          <a:xfrm>
            <a:off x="2436236" y="54157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5" name="円/楕円 293"/>
          <p:cNvSpPr>
            <a:spLocks noChangeAspect="1"/>
          </p:cNvSpPr>
          <p:nvPr/>
        </p:nvSpPr>
        <p:spPr>
          <a:xfrm>
            <a:off x="2424628" y="523429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6" name="円/楕円 294"/>
          <p:cNvSpPr>
            <a:spLocks noChangeAspect="1"/>
          </p:cNvSpPr>
          <p:nvPr/>
        </p:nvSpPr>
        <p:spPr>
          <a:xfrm>
            <a:off x="2331057" y="563814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7" name="円/楕円 295"/>
          <p:cNvSpPr>
            <a:spLocks noChangeAspect="1"/>
          </p:cNvSpPr>
          <p:nvPr/>
        </p:nvSpPr>
        <p:spPr>
          <a:xfrm>
            <a:off x="2750010" y="545508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8" name="円/楕円 296"/>
          <p:cNvSpPr>
            <a:spLocks noChangeAspect="1"/>
          </p:cNvSpPr>
          <p:nvPr/>
        </p:nvSpPr>
        <p:spPr>
          <a:xfrm>
            <a:off x="2456400" y="588394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89" name="円/楕円 297"/>
          <p:cNvSpPr>
            <a:spLocks noChangeAspect="1"/>
          </p:cNvSpPr>
          <p:nvPr/>
        </p:nvSpPr>
        <p:spPr>
          <a:xfrm>
            <a:off x="2365716" y="534361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0" name="円/楕円 298"/>
          <p:cNvSpPr>
            <a:spLocks noChangeAspect="1"/>
          </p:cNvSpPr>
          <p:nvPr/>
        </p:nvSpPr>
        <p:spPr>
          <a:xfrm>
            <a:off x="2502409" y="5160438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1" name="円/楕円 299"/>
          <p:cNvSpPr>
            <a:spLocks noChangeAspect="1"/>
          </p:cNvSpPr>
          <p:nvPr/>
        </p:nvSpPr>
        <p:spPr>
          <a:xfrm>
            <a:off x="2555801" y="5813794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2" name="円/楕円 300"/>
          <p:cNvSpPr>
            <a:spLocks noChangeAspect="1"/>
          </p:cNvSpPr>
          <p:nvPr/>
        </p:nvSpPr>
        <p:spPr>
          <a:xfrm>
            <a:off x="2660610" y="5861957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3" name="円/楕円 301"/>
          <p:cNvSpPr>
            <a:spLocks noChangeAspect="1"/>
          </p:cNvSpPr>
          <p:nvPr/>
        </p:nvSpPr>
        <p:spPr>
          <a:xfrm>
            <a:off x="2578149" y="52290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4" name="円/楕円 302"/>
          <p:cNvSpPr>
            <a:spLocks noChangeAspect="1"/>
          </p:cNvSpPr>
          <p:nvPr/>
        </p:nvSpPr>
        <p:spPr>
          <a:xfrm>
            <a:off x="2683173" y="524288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5" name="円/楕円 303"/>
          <p:cNvSpPr>
            <a:spLocks noChangeAspect="1"/>
          </p:cNvSpPr>
          <p:nvPr/>
        </p:nvSpPr>
        <p:spPr>
          <a:xfrm>
            <a:off x="2697567" y="5781054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6" name="円/楕円 304"/>
          <p:cNvSpPr>
            <a:spLocks noChangeAspect="1"/>
          </p:cNvSpPr>
          <p:nvPr/>
        </p:nvSpPr>
        <p:spPr>
          <a:xfrm>
            <a:off x="2332817" y="5554065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7" name="円/楕円 305"/>
          <p:cNvSpPr>
            <a:spLocks noChangeAspect="1"/>
          </p:cNvSpPr>
          <p:nvPr/>
        </p:nvSpPr>
        <p:spPr>
          <a:xfrm>
            <a:off x="2733198" y="5345041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8" name="円/楕円 306"/>
          <p:cNvSpPr>
            <a:spLocks noChangeAspect="1"/>
          </p:cNvSpPr>
          <p:nvPr/>
        </p:nvSpPr>
        <p:spPr>
          <a:xfrm>
            <a:off x="2409612" y="5811728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599" name="円/楕円 307"/>
          <p:cNvSpPr>
            <a:spLocks noChangeAspect="1"/>
          </p:cNvSpPr>
          <p:nvPr/>
        </p:nvSpPr>
        <p:spPr>
          <a:xfrm>
            <a:off x="2586350" y="544692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0" name="円/楕円 308"/>
          <p:cNvSpPr>
            <a:spLocks noChangeAspect="1"/>
          </p:cNvSpPr>
          <p:nvPr/>
        </p:nvSpPr>
        <p:spPr>
          <a:xfrm>
            <a:off x="2511494" y="5730967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1" name="円/楕円 309"/>
          <p:cNvSpPr>
            <a:spLocks noChangeAspect="1"/>
          </p:cNvSpPr>
          <p:nvPr/>
        </p:nvSpPr>
        <p:spPr>
          <a:xfrm>
            <a:off x="2404831" y="5528465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2" name="円/楕円 310"/>
          <p:cNvSpPr>
            <a:spLocks noChangeAspect="1"/>
          </p:cNvSpPr>
          <p:nvPr/>
        </p:nvSpPr>
        <p:spPr>
          <a:xfrm>
            <a:off x="2520682" y="5835902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3" name="円/楕円 311"/>
          <p:cNvSpPr>
            <a:spLocks noChangeAspect="1"/>
          </p:cNvSpPr>
          <p:nvPr/>
        </p:nvSpPr>
        <p:spPr>
          <a:xfrm>
            <a:off x="2652520" y="5493250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4" name="円/楕円 312"/>
          <p:cNvSpPr>
            <a:spLocks noChangeAspect="1"/>
          </p:cNvSpPr>
          <p:nvPr/>
        </p:nvSpPr>
        <p:spPr>
          <a:xfrm>
            <a:off x="2512926" y="5482940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5" name="円/楕円 313"/>
          <p:cNvSpPr>
            <a:spLocks noChangeAspect="1"/>
          </p:cNvSpPr>
          <p:nvPr/>
        </p:nvSpPr>
        <p:spPr>
          <a:xfrm>
            <a:off x="2687679" y="5471651"/>
            <a:ext cx="137534" cy="137534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6" name="円/楕円 314"/>
          <p:cNvSpPr>
            <a:spLocks noChangeAspect="1"/>
          </p:cNvSpPr>
          <p:nvPr/>
        </p:nvSpPr>
        <p:spPr>
          <a:xfrm>
            <a:off x="2499154" y="525765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sp>
        <p:nvSpPr>
          <p:cNvPr id="607" name="円/楕円 315"/>
          <p:cNvSpPr>
            <a:spLocks noChangeAspect="1"/>
          </p:cNvSpPr>
          <p:nvPr/>
        </p:nvSpPr>
        <p:spPr>
          <a:xfrm>
            <a:off x="2606888" y="5170419"/>
            <a:ext cx="137534" cy="137534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algn="ctr">
              <a:defRPr/>
            </a:pPr>
            <a:endParaRPr kumimoji="0" lang="ja-JP" altLang="en-US" kern="0">
              <a:solidFill>
                <a:prstClr val="white"/>
              </a:solidFill>
              <a:latin typeface="Calibri Light" panose="020F0302020204030204"/>
              <a:ea typeface="ＭＳ Ｐゴシック" panose="020B0600070205080204" pitchFamily="50" charset="-128"/>
            </a:endParaRPr>
          </a:p>
        </p:txBody>
      </p:sp>
      <p:cxnSp>
        <p:nvCxnSpPr>
          <p:cNvPr id="608" name="直線コネクタ 607"/>
          <p:cNvCxnSpPr/>
          <p:nvPr/>
        </p:nvCxnSpPr>
        <p:spPr>
          <a:xfrm>
            <a:off x="2778153" y="4897061"/>
            <a:ext cx="6441" cy="1731324"/>
          </a:xfrm>
          <a:prstGeom prst="line">
            <a:avLst/>
          </a:prstGeom>
          <a:noFill/>
          <a:ln w="57150" cap="flat" cmpd="sng" algn="ctr">
            <a:solidFill>
              <a:srgbClr val="97E9D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609" name="右矢印 608"/>
          <p:cNvSpPr/>
          <p:nvPr/>
        </p:nvSpPr>
        <p:spPr>
          <a:xfrm rot="1516812">
            <a:off x="2981724" y="5432058"/>
            <a:ext cx="65928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10" name="右矢印 609"/>
          <p:cNvSpPr/>
          <p:nvPr/>
        </p:nvSpPr>
        <p:spPr>
          <a:xfrm rot="1824496" flipH="1">
            <a:off x="1969595" y="5644718"/>
            <a:ext cx="632238" cy="510783"/>
          </a:xfrm>
          <a:prstGeom prst="rightArrow">
            <a:avLst/>
          </a:prstGeom>
          <a:gradFill rotWithShape="1">
            <a:gsLst>
              <a:gs pos="0">
                <a:srgbClr val="A2CF49">
                  <a:satMod val="103000"/>
                  <a:lumMod val="102000"/>
                  <a:tint val="94000"/>
                </a:srgbClr>
              </a:gs>
              <a:gs pos="50000">
                <a:srgbClr val="A2CF49">
                  <a:satMod val="110000"/>
                  <a:lumMod val="100000"/>
                  <a:shade val="100000"/>
                </a:srgbClr>
              </a:gs>
              <a:gs pos="100000">
                <a:srgbClr val="A2CF49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cxnSp>
        <p:nvCxnSpPr>
          <p:cNvPr id="611" name="直線矢印コネクタ 610"/>
          <p:cNvCxnSpPr/>
          <p:nvPr/>
        </p:nvCxnSpPr>
        <p:spPr>
          <a:xfrm flipV="1">
            <a:off x="2940856" y="4616312"/>
            <a:ext cx="738958" cy="655839"/>
          </a:xfrm>
          <a:prstGeom prst="straightConnector1">
            <a:avLst/>
          </a:prstGeom>
          <a:noFill/>
          <a:ln w="38100" cap="flat" cmpd="sng" algn="ctr">
            <a:solidFill>
              <a:srgbClr val="FF66CC"/>
            </a:solidFill>
            <a:prstDash val="solid"/>
            <a:miter lim="800000"/>
            <a:tailEnd type="triangle" w="lg" len="lg"/>
          </a:ln>
          <a:effectLst/>
        </p:spPr>
      </p:cxnSp>
      <p:grpSp>
        <p:nvGrpSpPr>
          <p:cNvPr id="720" name="グループ化 719"/>
          <p:cNvGrpSpPr>
            <a:grpSpLocks noChangeAspect="1"/>
          </p:cNvGrpSpPr>
          <p:nvPr/>
        </p:nvGrpSpPr>
        <p:grpSpPr>
          <a:xfrm>
            <a:off x="5126111" y="776134"/>
            <a:ext cx="3941853" cy="2001316"/>
            <a:chOff x="1064328" y="1516916"/>
            <a:chExt cx="6674021" cy="3388464"/>
          </a:xfrm>
        </p:grpSpPr>
        <p:sp>
          <p:nvSpPr>
            <p:cNvPr id="721" name="右矢印 720"/>
            <p:cNvSpPr/>
            <p:nvPr/>
          </p:nvSpPr>
          <p:spPr>
            <a:xfrm>
              <a:off x="6514195" y="2283438"/>
              <a:ext cx="1224154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2" name="右矢印 721"/>
            <p:cNvSpPr/>
            <p:nvPr/>
          </p:nvSpPr>
          <p:spPr>
            <a:xfrm flipH="1">
              <a:off x="1064328" y="3185975"/>
              <a:ext cx="1173929" cy="948412"/>
            </a:xfrm>
            <a:prstGeom prst="rightArrow">
              <a:avLst/>
            </a:prstGeom>
            <a:gradFill rotWithShape="1">
              <a:gsLst>
                <a:gs pos="0">
                  <a:srgbClr val="A2CF49">
                    <a:satMod val="103000"/>
                    <a:lumMod val="102000"/>
                    <a:tint val="94000"/>
                  </a:srgbClr>
                </a:gs>
                <a:gs pos="50000">
                  <a:srgbClr val="A2CF49">
                    <a:satMod val="110000"/>
                    <a:lumMod val="100000"/>
                    <a:shade val="100000"/>
                  </a:srgbClr>
                </a:gs>
                <a:gs pos="100000">
                  <a:srgbClr val="A2CF49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3" name="角丸四角形 722"/>
            <p:cNvSpPr/>
            <p:nvPr/>
          </p:nvSpPr>
          <p:spPr>
            <a:xfrm>
              <a:off x="2283568" y="2304916"/>
              <a:ext cx="4198360" cy="1716728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889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724" name="円/楕円 9"/>
            <p:cNvSpPr>
              <a:spLocks noChangeAspect="1"/>
            </p:cNvSpPr>
            <p:nvPr/>
          </p:nvSpPr>
          <p:spPr>
            <a:xfrm>
              <a:off x="2084880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5" name="円/楕円 10"/>
            <p:cNvSpPr>
              <a:spLocks noChangeAspect="1"/>
            </p:cNvSpPr>
            <p:nvPr/>
          </p:nvSpPr>
          <p:spPr>
            <a:xfrm>
              <a:off x="2242537" y="323382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6" name="円/楕円 11"/>
            <p:cNvSpPr>
              <a:spLocks noChangeAspect="1"/>
            </p:cNvSpPr>
            <p:nvPr/>
          </p:nvSpPr>
          <p:spPr>
            <a:xfrm>
              <a:off x="2513347" y="34615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7" name="円/楕円 12"/>
            <p:cNvSpPr>
              <a:spLocks noChangeAspect="1"/>
            </p:cNvSpPr>
            <p:nvPr/>
          </p:nvSpPr>
          <p:spPr>
            <a:xfrm>
              <a:off x="2340252" y="2978458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8" name="円/楕円 13"/>
            <p:cNvSpPr>
              <a:spLocks noChangeAspect="1"/>
            </p:cNvSpPr>
            <p:nvPr/>
          </p:nvSpPr>
          <p:spPr>
            <a:xfrm>
              <a:off x="2633042" y="3248726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29" name="円/楕円 14"/>
            <p:cNvSpPr>
              <a:spLocks noChangeAspect="1"/>
            </p:cNvSpPr>
            <p:nvPr/>
          </p:nvSpPr>
          <p:spPr>
            <a:xfrm>
              <a:off x="2716124" y="346381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0" name="円/楕円 15"/>
            <p:cNvSpPr>
              <a:spLocks noChangeAspect="1"/>
            </p:cNvSpPr>
            <p:nvPr/>
          </p:nvSpPr>
          <p:spPr>
            <a:xfrm>
              <a:off x="2743027" y="31808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1" name="円/楕円 16"/>
            <p:cNvSpPr>
              <a:spLocks noChangeAspect="1"/>
            </p:cNvSpPr>
            <p:nvPr/>
          </p:nvSpPr>
          <p:spPr>
            <a:xfrm>
              <a:off x="2432781" y="32461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2" name="円/楕円 17"/>
            <p:cNvSpPr>
              <a:spLocks noChangeAspect="1"/>
            </p:cNvSpPr>
            <p:nvPr/>
          </p:nvSpPr>
          <p:spPr>
            <a:xfrm>
              <a:off x="2466565" y="364913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3" name="円/楕円 18"/>
            <p:cNvSpPr>
              <a:spLocks noChangeAspect="1"/>
            </p:cNvSpPr>
            <p:nvPr/>
          </p:nvSpPr>
          <p:spPr>
            <a:xfrm>
              <a:off x="2100981" y="275285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4" name="円/楕円 19"/>
            <p:cNvSpPr>
              <a:spLocks noChangeAspect="1"/>
            </p:cNvSpPr>
            <p:nvPr/>
          </p:nvSpPr>
          <p:spPr>
            <a:xfrm>
              <a:off x="2572583" y="328214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5" name="円/楕円 20"/>
            <p:cNvSpPr>
              <a:spLocks noChangeAspect="1"/>
            </p:cNvSpPr>
            <p:nvPr/>
          </p:nvSpPr>
          <p:spPr>
            <a:xfrm>
              <a:off x="2357278" y="267587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6" name="円/楕円 21"/>
            <p:cNvSpPr>
              <a:spLocks noChangeAspect="1"/>
            </p:cNvSpPr>
            <p:nvPr/>
          </p:nvSpPr>
          <p:spPr>
            <a:xfrm>
              <a:off x="2494732" y="28221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7" name="円/楕円 22"/>
            <p:cNvSpPr>
              <a:spLocks noChangeAspect="1"/>
            </p:cNvSpPr>
            <p:nvPr/>
          </p:nvSpPr>
          <p:spPr>
            <a:xfrm>
              <a:off x="2615765" y="298766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8" name="円/楕円 23"/>
            <p:cNvSpPr>
              <a:spLocks noChangeAspect="1"/>
            </p:cNvSpPr>
            <p:nvPr/>
          </p:nvSpPr>
          <p:spPr>
            <a:xfrm>
              <a:off x="2759369" y="334142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39" name="円/楕円 24"/>
            <p:cNvSpPr>
              <a:spLocks noChangeAspect="1"/>
            </p:cNvSpPr>
            <p:nvPr/>
          </p:nvSpPr>
          <p:spPr>
            <a:xfrm>
              <a:off x="2006770" y="30141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0" name="円/楕円 25"/>
            <p:cNvSpPr>
              <a:spLocks noChangeAspect="1"/>
            </p:cNvSpPr>
            <p:nvPr/>
          </p:nvSpPr>
          <p:spPr>
            <a:xfrm>
              <a:off x="2050919" y="3430032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1" name="円/楕円 26"/>
            <p:cNvSpPr>
              <a:spLocks noChangeAspect="1"/>
            </p:cNvSpPr>
            <p:nvPr/>
          </p:nvSpPr>
          <p:spPr>
            <a:xfrm>
              <a:off x="2409072" y="391440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2" name="円/楕円 27"/>
            <p:cNvSpPr>
              <a:spLocks noChangeAspect="1"/>
            </p:cNvSpPr>
            <p:nvPr/>
          </p:nvSpPr>
          <p:spPr>
            <a:xfrm>
              <a:off x="2286962" y="280361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3" name="円/楕円 28"/>
            <p:cNvSpPr>
              <a:spLocks noChangeAspect="1"/>
            </p:cNvSpPr>
            <p:nvPr/>
          </p:nvSpPr>
          <p:spPr>
            <a:xfrm>
              <a:off x="2066940" y="3607194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4" name="円/楕円 29"/>
            <p:cNvSpPr>
              <a:spLocks noChangeAspect="1"/>
            </p:cNvSpPr>
            <p:nvPr/>
          </p:nvSpPr>
          <p:spPr>
            <a:xfrm>
              <a:off x="2309485" y="337676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5" name="円/楕円 30"/>
            <p:cNvSpPr>
              <a:spLocks noChangeAspect="1"/>
            </p:cNvSpPr>
            <p:nvPr/>
          </p:nvSpPr>
          <p:spPr>
            <a:xfrm>
              <a:off x="2170788" y="34776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6" name="円/楕円 31"/>
            <p:cNvSpPr>
              <a:spLocks noChangeAspect="1"/>
            </p:cNvSpPr>
            <p:nvPr/>
          </p:nvSpPr>
          <p:spPr>
            <a:xfrm>
              <a:off x="2177637" y="296814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7" name="円/楕円 32"/>
            <p:cNvSpPr>
              <a:spLocks noChangeAspect="1"/>
            </p:cNvSpPr>
            <p:nvPr/>
          </p:nvSpPr>
          <p:spPr>
            <a:xfrm>
              <a:off x="2156083" y="263118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8" name="円/楕円 33"/>
            <p:cNvSpPr>
              <a:spLocks noChangeAspect="1"/>
            </p:cNvSpPr>
            <p:nvPr/>
          </p:nvSpPr>
          <p:spPr>
            <a:xfrm>
              <a:off x="1982343" y="33810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49" name="円/楕円 34"/>
            <p:cNvSpPr>
              <a:spLocks noChangeAspect="1"/>
            </p:cNvSpPr>
            <p:nvPr/>
          </p:nvSpPr>
          <p:spPr>
            <a:xfrm>
              <a:off x="3410454" y="271419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0" name="円/楕円 35"/>
            <p:cNvSpPr>
              <a:spLocks noChangeAspect="1"/>
            </p:cNvSpPr>
            <p:nvPr/>
          </p:nvSpPr>
          <p:spPr>
            <a:xfrm>
              <a:off x="2215077" y="3837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1" name="円/楕円 36"/>
            <p:cNvSpPr>
              <a:spLocks noChangeAspect="1"/>
            </p:cNvSpPr>
            <p:nvPr/>
          </p:nvSpPr>
          <p:spPr>
            <a:xfrm>
              <a:off x="2046697" y="283418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2" name="円/楕円 37"/>
            <p:cNvSpPr>
              <a:spLocks noChangeAspect="1"/>
            </p:cNvSpPr>
            <p:nvPr/>
          </p:nvSpPr>
          <p:spPr>
            <a:xfrm>
              <a:off x="2300506" y="24940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3" name="円/楕円 38"/>
            <p:cNvSpPr>
              <a:spLocks noChangeAspect="1"/>
            </p:cNvSpPr>
            <p:nvPr/>
          </p:nvSpPr>
          <p:spPr>
            <a:xfrm>
              <a:off x="2399643" y="370719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4" name="円/楕円 39"/>
            <p:cNvSpPr>
              <a:spLocks noChangeAspect="1"/>
            </p:cNvSpPr>
            <p:nvPr/>
          </p:nvSpPr>
          <p:spPr>
            <a:xfrm>
              <a:off x="2594250" y="379662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5" name="円/楕円 40"/>
            <p:cNvSpPr>
              <a:spLocks noChangeAspect="1"/>
            </p:cNvSpPr>
            <p:nvPr/>
          </p:nvSpPr>
          <p:spPr>
            <a:xfrm>
              <a:off x="2441139" y="262148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6" name="円/楕円 41"/>
            <p:cNvSpPr>
              <a:spLocks noChangeAspect="1"/>
            </p:cNvSpPr>
            <p:nvPr/>
          </p:nvSpPr>
          <p:spPr>
            <a:xfrm>
              <a:off x="2636145" y="26471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7" name="円/楕円 42"/>
            <p:cNvSpPr>
              <a:spLocks noChangeAspect="1"/>
            </p:cNvSpPr>
            <p:nvPr/>
          </p:nvSpPr>
          <p:spPr>
            <a:xfrm>
              <a:off x="2662872" y="364640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8" name="円/楕円 43"/>
            <p:cNvSpPr>
              <a:spLocks noChangeAspect="1"/>
            </p:cNvSpPr>
            <p:nvPr/>
          </p:nvSpPr>
          <p:spPr>
            <a:xfrm>
              <a:off x="1985610" y="322493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59" name="円/楕円 44"/>
            <p:cNvSpPr>
              <a:spLocks noChangeAspect="1"/>
            </p:cNvSpPr>
            <p:nvPr/>
          </p:nvSpPr>
          <p:spPr>
            <a:xfrm>
              <a:off x="2729031" y="2836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0" name="円/楕円 45"/>
            <p:cNvSpPr>
              <a:spLocks noChangeAspect="1"/>
            </p:cNvSpPr>
            <p:nvPr/>
          </p:nvSpPr>
          <p:spPr>
            <a:xfrm>
              <a:off x="2128201" y="370336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1" name="円/楕円 46"/>
            <p:cNvSpPr>
              <a:spLocks noChangeAspect="1"/>
            </p:cNvSpPr>
            <p:nvPr/>
          </p:nvSpPr>
          <p:spPr>
            <a:xfrm>
              <a:off x="2456366" y="3025992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2" name="円/楕円 47"/>
            <p:cNvSpPr>
              <a:spLocks noChangeAspect="1"/>
            </p:cNvSpPr>
            <p:nvPr/>
          </p:nvSpPr>
          <p:spPr>
            <a:xfrm>
              <a:off x="2117364" y="33378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3" name="円/楕円 48"/>
            <p:cNvSpPr>
              <a:spLocks noChangeAspect="1"/>
            </p:cNvSpPr>
            <p:nvPr/>
          </p:nvSpPr>
          <p:spPr>
            <a:xfrm>
              <a:off x="2317375" y="355340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4" name="円/楕円 49"/>
            <p:cNvSpPr>
              <a:spLocks noChangeAspect="1"/>
            </p:cNvSpPr>
            <p:nvPr/>
          </p:nvSpPr>
          <p:spPr>
            <a:xfrm>
              <a:off x="2119323" y="317740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5" name="円/楕円 50"/>
            <p:cNvSpPr>
              <a:spLocks noChangeAspect="1"/>
            </p:cNvSpPr>
            <p:nvPr/>
          </p:nvSpPr>
          <p:spPr>
            <a:xfrm>
              <a:off x="2334435" y="374824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6" name="円/楕円 51"/>
            <p:cNvSpPr>
              <a:spLocks noChangeAspect="1"/>
            </p:cNvSpPr>
            <p:nvPr/>
          </p:nvSpPr>
          <p:spPr>
            <a:xfrm>
              <a:off x="2579229" y="31120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7" name="円/楕円 52"/>
            <p:cNvSpPr>
              <a:spLocks noChangeAspect="1"/>
            </p:cNvSpPr>
            <p:nvPr/>
          </p:nvSpPr>
          <p:spPr>
            <a:xfrm>
              <a:off x="2320033" y="309287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8" name="円/楕円 53"/>
            <p:cNvSpPr>
              <a:spLocks noChangeAspect="1"/>
            </p:cNvSpPr>
            <p:nvPr/>
          </p:nvSpPr>
          <p:spPr>
            <a:xfrm>
              <a:off x="3288754" y="3483040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69" name="円/楕円 54"/>
            <p:cNvSpPr>
              <a:spLocks noChangeAspect="1"/>
            </p:cNvSpPr>
            <p:nvPr/>
          </p:nvSpPr>
          <p:spPr>
            <a:xfrm>
              <a:off x="2294462" y="26745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0" name="円/楕円 55"/>
            <p:cNvSpPr>
              <a:spLocks noChangeAspect="1"/>
            </p:cNvSpPr>
            <p:nvPr/>
          </p:nvSpPr>
          <p:spPr>
            <a:xfrm>
              <a:off x="2494501" y="251259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1" name="円/楕円 56"/>
            <p:cNvSpPr>
              <a:spLocks noChangeAspect="1"/>
            </p:cNvSpPr>
            <p:nvPr/>
          </p:nvSpPr>
          <p:spPr>
            <a:xfrm>
              <a:off x="2357305" y="293214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2" name="円/楕円 57"/>
            <p:cNvSpPr>
              <a:spLocks noChangeAspect="1"/>
            </p:cNvSpPr>
            <p:nvPr/>
          </p:nvSpPr>
          <p:spPr>
            <a:xfrm>
              <a:off x="5857330" y="27230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3" name="円/楕円 58"/>
            <p:cNvSpPr>
              <a:spLocks noChangeAspect="1"/>
            </p:cNvSpPr>
            <p:nvPr/>
          </p:nvSpPr>
          <p:spPr>
            <a:xfrm>
              <a:off x="6014987" y="297845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4" name="円/楕円 59"/>
            <p:cNvSpPr>
              <a:spLocks noChangeAspect="1"/>
            </p:cNvSpPr>
            <p:nvPr/>
          </p:nvSpPr>
          <p:spPr>
            <a:xfrm>
              <a:off x="6285797" y="320621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5" name="円/楕円 60"/>
            <p:cNvSpPr>
              <a:spLocks noChangeAspect="1"/>
            </p:cNvSpPr>
            <p:nvPr/>
          </p:nvSpPr>
          <p:spPr>
            <a:xfrm>
              <a:off x="6112702" y="2723087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6" name="円/楕円 61"/>
            <p:cNvSpPr>
              <a:spLocks noChangeAspect="1"/>
            </p:cNvSpPr>
            <p:nvPr/>
          </p:nvSpPr>
          <p:spPr>
            <a:xfrm>
              <a:off x="6405492" y="2993354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7" name="円/楕円 62"/>
            <p:cNvSpPr>
              <a:spLocks noChangeAspect="1"/>
            </p:cNvSpPr>
            <p:nvPr/>
          </p:nvSpPr>
          <p:spPr>
            <a:xfrm>
              <a:off x="6488574" y="32084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8" name="円/楕円 63"/>
            <p:cNvSpPr>
              <a:spLocks noChangeAspect="1"/>
            </p:cNvSpPr>
            <p:nvPr/>
          </p:nvSpPr>
          <p:spPr>
            <a:xfrm>
              <a:off x="6515477" y="29254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79" name="円/楕円 64"/>
            <p:cNvSpPr>
              <a:spLocks noChangeAspect="1"/>
            </p:cNvSpPr>
            <p:nvPr/>
          </p:nvSpPr>
          <p:spPr>
            <a:xfrm>
              <a:off x="6205231" y="2990787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0" name="円/楕円 65"/>
            <p:cNvSpPr>
              <a:spLocks noChangeAspect="1"/>
            </p:cNvSpPr>
            <p:nvPr/>
          </p:nvSpPr>
          <p:spPr>
            <a:xfrm>
              <a:off x="6239015" y="339375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1" name="円/楕円 66"/>
            <p:cNvSpPr>
              <a:spLocks noChangeAspect="1"/>
            </p:cNvSpPr>
            <p:nvPr/>
          </p:nvSpPr>
          <p:spPr>
            <a:xfrm>
              <a:off x="5873431" y="249747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2" name="円/楕円 67"/>
            <p:cNvSpPr>
              <a:spLocks noChangeAspect="1"/>
            </p:cNvSpPr>
            <p:nvPr/>
          </p:nvSpPr>
          <p:spPr>
            <a:xfrm>
              <a:off x="6345033" y="302677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3" name="円/楕円 68"/>
            <p:cNvSpPr>
              <a:spLocks noChangeAspect="1"/>
            </p:cNvSpPr>
            <p:nvPr/>
          </p:nvSpPr>
          <p:spPr>
            <a:xfrm>
              <a:off x="6129728" y="2420505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4" name="円/楕円 69"/>
            <p:cNvSpPr>
              <a:spLocks noChangeAspect="1"/>
            </p:cNvSpPr>
            <p:nvPr/>
          </p:nvSpPr>
          <p:spPr>
            <a:xfrm>
              <a:off x="6267182" y="256675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5" name="円/楕円 70"/>
            <p:cNvSpPr>
              <a:spLocks noChangeAspect="1"/>
            </p:cNvSpPr>
            <p:nvPr/>
          </p:nvSpPr>
          <p:spPr>
            <a:xfrm>
              <a:off x="6388215" y="273229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6" name="円/楕円 71"/>
            <p:cNvSpPr>
              <a:spLocks noChangeAspect="1"/>
            </p:cNvSpPr>
            <p:nvPr/>
          </p:nvSpPr>
          <p:spPr>
            <a:xfrm>
              <a:off x="6531819" y="308605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7" name="円/楕円 72"/>
            <p:cNvSpPr>
              <a:spLocks noChangeAspect="1"/>
            </p:cNvSpPr>
            <p:nvPr/>
          </p:nvSpPr>
          <p:spPr>
            <a:xfrm>
              <a:off x="5779220" y="2758808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8" name="円/楕円 73"/>
            <p:cNvSpPr>
              <a:spLocks noChangeAspect="1"/>
            </p:cNvSpPr>
            <p:nvPr/>
          </p:nvSpPr>
          <p:spPr>
            <a:xfrm>
              <a:off x="5823370" y="3174661"/>
              <a:ext cx="255371" cy="255371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89" name="円/楕円 74"/>
            <p:cNvSpPr>
              <a:spLocks noChangeAspect="1"/>
            </p:cNvSpPr>
            <p:nvPr/>
          </p:nvSpPr>
          <p:spPr>
            <a:xfrm>
              <a:off x="6181522" y="365903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0" name="円/楕円 75"/>
            <p:cNvSpPr>
              <a:spLocks noChangeAspect="1"/>
            </p:cNvSpPr>
            <p:nvPr/>
          </p:nvSpPr>
          <p:spPr>
            <a:xfrm>
              <a:off x="6059412" y="254824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1" name="円/楕円 76"/>
            <p:cNvSpPr>
              <a:spLocks noChangeAspect="1"/>
            </p:cNvSpPr>
            <p:nvPr/>
          </p:nvSpPr>
          <p:spPr>
            <a:xfrm>
              <a:off x="5839391" y="335182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2" name="円/楕円 77"/>
            <p:cNvSpPr>
              <a:spLocks noChangeAspect="1"/>
            </p:cNvSpPr>
            <p:nvPr/>
          </p:nvSpPr>
          <p:spPr>
            <a:xfrm>
              <a:off x="6081935" y="312139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3" name="円/楕円 78"/>
            <p:cNvSpPr>
              <a:spLocks noChangeAspect="1"/>
            </p:cNvSpPr>
            <p:nvPr/>
          </p:nvSpPr>
          <p:spPr>
            <a:xfrm>
              <a:off x="5943238" y="3222289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4" name="円/楕円 79"/>
            <p:cNvSpPr>
              <a:spLocks noChangeAspect="1"/>
            </p:cNvSpPr>
            <p:nvPr/>
          </p:nvSpPr>
          <p:spPr>
            <a:xfrm>
              <a:off x="5950087" y="271277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5" name="円/楕円 80"/>
            <p:cNvSpPr>
              <a:spLocks noChangeAspect="1"/>
            </p:cNvSpPr>
            <p:nvPr/>
          </p:nvSpPr>
          <p:spPr>
            <a:xfrm>
              <a:off x="5928533" y="237581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6" name="円/楕円 81"/>
            <p:cNvSpPr>
              <a:spLocks noChangeAspect="1"/>
            </p:cNvSpPr>
            <p:nvPr/>
          </p:nvSpPr>
          <p:spPr>
            <a:xfrm>
              <a:off x="5754793" y="312568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7" name="円/楕円 82"/>
            <p:cNvSpPr>
              <a:spLocks noChangeAspect="1"/>
            </p:cNvSpPr>
            <p:nvPr/>
          </p:nvSpPr>
          <p:spPr>
            <a:xfrm>
              <a:off x="6532697" y="278578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8" name="円/楕円 83"/>
            <p:cNvSpPr>
              <a:spLocks noChangeAspect="1"/>
            </p:cNvSpPr>
            <p:nvPr/>
          </p:nvSpPr>
          <p:spPr>
            <a:xfrm>
              <a:off x="5987527" y="358208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799" name="円/楕円 84"/>
            <p:cNvSpPr>
              <a:spLocks noChangeAspect="1"/>
            </p:cNvSpPr>
            <p:nvPr/>
          </p:nvSpPr>
          <p:spPr>
            <a:xfrm>
              <a:off x="5819147" y="257881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0" name="円/楕円 85"/>
            <p:cNvSpPr>
              <a:spLocks noChangeAspect="1"/>
            </p:cNvSpPr>
            <p:nvPr/>
          </p:nvSpPr>
          <p:spPr>
            <a:xfrm>
              <a:off x="6072956" y="2238688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1" name="円/楕円 86"/>
            <p:cNvSpPr>
              <a:spLocks noChangeAspect="1"/>
            </p:cNvSpPr>
            <p:nvPr/>
          </p:nvSpPr>
          <p:spPr>
            <a:xfrm>
              <a:off x="6172093" y="345182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2" name="円/楕円 87"/>
            <p:cNvSpPr>
              <a:spLocks noChangeAspect="1"/>
            </p:cNvSpPr>
            <p:nvPr/>
          </p:nvSpPr>
          <p:spPr>
            <a:xfrm>
              <a:off x="6366700" y="3541254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3" name="円/楕円 88"/>
            <p:cNvSpPr>
              <a:spLocks noChangeAspect="1"/>
            </p:cNvSpPr>
            <p:nvPr/>
          </p:nvSpPr>
          <p:spPr>
            <a:xfrm>
              <a:off x="6213589" y="236611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4" name="円/楕円 89"/>
            <p:cNvSpPr>
              <a:spLocks noChangeAspect="1"/>
            </p:cNvSpPr>
            <p:nvPr/>
          </p:nvSpPr>
          <p:spPr>
            <a:xfrm>
              <a:off x="6408595" y="2391771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5" name="円/楕円 90"/>
            <p:cNvSpPr>
              <a:spLocks noChangeAspect="1"/>
            </p:cNvSpPr>
            <p:nvPr/>
          </p:nvSpPr>
          <p:spPr>
            <a:xfrm>
              <a:off x="6435322" y="3391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6" name="円/楕円 91"/>
            <p:cNvSpPr>
              <a:spLocks noChangeAspect="1"/>
            </p:cNvSpPr>
            <p:nvPr/>
          </p:nvSpPr>
          <p:spPr>
            <a:xfrm>
              <a:off x="5758060" y="2969566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7" name="円/楕円 92"/>
            <p:cNvSpPr>
              <a:spLocks noChangeAspect="1"/>
            </p:cNvSpPr>
            <p:nvPr/>
          </p:nvSpPr>
          <p:spPr>
            <a:xfrm>
              <a:off x="6501481" y="258145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8" name="円/楕円 93"/>
            <p:cNvSpPr>
              <a:spLocks noChangeAspect="1"/>
            </p:cNvSpPr>
            <p:nvPr/>
          </p:nvSpPr>
          <p:spPr>
            <a:xfrm>
              <a:off x="5900651" y="344799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09" name="円/楕円 94"/>
            <p:cNvSpPr>
              <a:spLocks noChangeAspect="1"/>
            </p:cNvSpPr>
            <p:nvPr/>
          </p:nvSpPr>
          <p:spPr>
            <a:xfrm>
              <a:off x="6228816" y="277062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0" name="円/楕円 95"/>
            <p:cNvSpPr>
              <a:spLocks noChangeAspect="1"/>
            </p:cNvSpPr>
            <p:nvPr/>
          </p:nvSpPr>
          <p:spPr>
            <a:xfrm>
              <a:off x="4774116" y="3115349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1" name="円/楕円 96"/>
            <p:cNvSpPr>
              <a:spLocks noChangeAspect="1"/>
            </p:cNvSpPr>
            <p:nvPr/>
          </p:nvSpPr>
          <p:spPr>
            <a:xfrm>
              <a:off x="6089825" y="3298035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2" name="円/楕円 97"/>
            <p:cNvSpPr>
              <a:spLocks noChangeAspect="1"/>
            </p:cNvSpPr>
            <p:nvPr/>
          </p:nvSpPr>
          <p:spPr>
            <a:xfrm>
              <a:off x="5891774" y="2922033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3" name="円/楕円 98"/>
            <p:cNvSpPr>
              <a:spLocks noChangeAspect="1"/>
            </p:cNvSpPr>
            <p:nvPr/>
          </p:nvSpPr>
          <p:spPr>
            <a:xfrm>
              <a:off x="6106885" y="3492877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4" name="円/楕円 99"/>
            <p:cNvSpPr>
              <a:spLocks noChangeAspect="1"/>
            </p:cNvSpPr>
            <p:nvPr/>
          </p:nvSpPr>
          <p:spPr>
            <a:xfrm>
              <a:off x="6351679" y="2856646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5" name="円/楕円 100"/>
            <p:cNvSpPr>
              <a:spLocks noChangeAspect="1"/>
            </p:cNvSpPr>
            <p:nvPr/>
          </p:nvSpPr>
          <p:spPr>
            <a:xfrm>
              <a:off x="6092483" y="2837503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6" name="円/楕円 101"/>
            <p:cNvSpPr>
              <a:spLocks noChangeAspect="1"/>
            </p:cNvSpPr>
            <p:nvPr/>
          </p:nvSpPr>
          <p:spPr>
            <a:xfrm>
              <a:off x="6416961" y="2816542"/>
              <a:ext cx="255371" cy="25537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7" name="円/楕円 102"/>
            <p:cNvSpPr>
              <a:spLocks noChangeAspect="1"/>
            </p:cNvSpPr>
            <p:nvPr/>
          </p:nvSpPr>
          <p:spPr>
            <a:xfrm>
              <a:off x="6066912" y="2419205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8" name="円/楕円 103"/>
            <p:cNvSpPr>
              <a:spLocks noChangeAspect="1"/>
            </p:cNvSpPr>
            <p:nvPr/>
          </p:nvSpPr>
          <p:spPr>
            <a:xfrm>
              <a:off x="6266951" y="2257220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sp>
          <p:nvSpPr>
            <p:cNvPr id="819" name="円/楕円 104"/>
            <p:cNvSpPr>
              <a:spLocks noChangeAspect="1"/>
            </p:cNvSpPr>
            <p:nvPr/>
          </p:nvSpPr>
          <p:spPr>
            <a:xfrm>
              <a:off x="5157999" y="2748181"/>
              <a:ext cx="255371" cy="255371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</a:endParaRPr>
            </a:p>
          </p:txBody>
        </p:sp>
        <p:cxnSp>
          <p:nvCxnSpPr>
            <p:cNvPr id="820" name="直線コネクタ 819"/>
            <p:cNvCxnSpPr/>
            <p:nvPr/>
          </p:nvCxnSpPr>
          <p:spPr>
            <a:xfrm>
              <a:off x="4378497" y="1690689"/>
              <a:ext cx="11960" cy="3214691"/>
            </a:xfrm>
            <a:prstGeom prst="line">
              <a:avLst/>
            </a:prstGeom>
            <a:noFill/>
            <a:ln w="57150" cap="flat" cmpd="sng" algn="ctr">
              <a:solidFill>
                <a:srgbClr val="97E9D5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821" name="直線矢印コネクタ 820"/>
            <p:cNvCxnSpPr/>
            <p:nvPr/>
          </p:nvCxnSpPr>
          <p:spPr>
            <a:xfrm flipV="1">
              <a:off x="3812269" y="264714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2" name="直線矢印コネクタ 821"/>
            <p:cNvCxnSpPr/>
            <p:nvPr/>
          </p:nvCxnSpPr>
          <p:spPr>
            <a:xfrm flipH="1" flipV="1">
              <a:off x="3749515" y="3733032"/>
              <a:ext cx="133205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3" name="直線矢印コネクタ 822"/>
            <p:cNvCxnSpPr/>
            <p:nvPr/>
          </p:nvCxnSpPr>
          <p:spPr>
            <a:xfrm>
              <a:off x="3994029" y="2876683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824" name="直線矢印コネクタ 823"/>
            <p:cNvCxnSpPr/>
            <p:nvPr/>
          </p:nvCxnSpPr>
          <p:spPr>
            <a:xfrm flipH="1">
              <a:off x="3967718" y="3486586"/>
              <a:ext cx="894927" cy="2614"/>
            </a:xfrm>
            <a:prstGeom prst="straightConnector1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825" name="下矢印 824"/>
            <p:cNvSpPr/>
            <p:nvPr/>
          </p:nvSpPr>
          <p:spPr>
            <a:xfrm flipV="1">
              <a:off x="4492948" y="1516916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826" name="下矢印 825"/>
            <p:cNvSpPr/>
            <p:nvPr/>
          </p:nvSpPr>
          <p:spPr>
            <a:xfrm>
              <a:off x="3669202" y="3984995"/>
              <a:ext cx="607738" cy="820223"/>
            </a:xfrm>
            <a:prstGeom prst="downArrow">
              <a:avLst/>
            </a:prstGeom>
            <a:gradFill>
              <a:gsLst>
                <a:gs pos="0">
                  <a:srgbClr val="0066FF">
                    <a:alpha val="28000"/>
                  </a:srgbClr>
                </a:gs>
                <a:gs pos="100000">
                  <a:srgbClr val="0066FF"/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cxnSp>
        <p:nvCxnSpPr>
          <p:cNvPr id="827" name="直線矢印コネクタ 826"/>
          <p:cNvCxnSpPr/>
          <p:nvPr/>
        </p:nvCxnSpPr>
        <p:spPr>
          <a:xfrm flipH="1">
            <a:off x="6260158" y="2313398"/>
            <a:ext cx="380007" cy="1056051"/>
          </a:xfrm>
          <a:prstGeom prst="straightConnector1">
            <a:avLst/>
          </a:prstGeom>
          <a:noFill/>
          <a:ln w="38100" cap="flat" cmpd="sng" algn="ctr">
            <a:solidFill>
              <a:srgbClr val="41AEBD"/>
            </a:solidFill>
            <a:prstDash val="solid"/>
            <a:miter lim="800000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8169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dv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/</a:t>
            </a:r>
            <a:r>
              <a:rPr kumimoji="1" lang="en-US" altLang="ja-JP" dirty="0" err="1" smtClean="0"/>
              <a:t>dy</a:t>
            </a:r>
            <a:r>
              <a:rPr lang="en-US" altLang="ja-JP" dirty="0" smtClean="0"/>
              <a:t>: Signal of 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Phase Tr.?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AB624B-ABB2-4C97-86C0-1929B4A7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71" r="15479"/>
          <a:stretch/>
        </p:blipFill>
        <p:spPr>
          <a:xfrm>
            <a:off x="165029" y="1586186"/>
            <a:ext cx="4194810" cy="49910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221" y="3786627"/>
            <a:ext cx="3712922" cy="279062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923398" y="1776548"/>
            <a:ext cx="3028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Negative v</a:t>
            </a:r>
            <a:r>
              <a:rPr lang="en-US" altLang="ja-JP" sz="2400" baseline="-25000" dirty="0" smtClean="0"/>
              <a:t>1</a:t>
            </a:r>
          </a:p>
          <a:p>
            <a:r>
              <a:rPr kumimoji="1" lang="en-US" altLang="ja-JP" sz="2400" dirty="0" smtClean="0"/>
              <a:t>= signal of softening</a:t>
            </a:r>
          </a:p>
          <a:p>
            <a:r>
              <a:rPr lang="ja-JP" altLang="en-US" sz="2400" dirty="0" smtClean="0"/>
              <a:t>≅</a:t>
            </a:r>
            <a:r>
              <a:rPr lang="en-US" altLang="ja-JP" sz="2400" dirty="0" smtClean="0"/>
              <a:t>1</a:t>
            </a:r>
            <a:r>
              <a:rPr lang="en-US" altLang="ja-JP" sz="2400" baseline="30000" dirty="0" smtClean="0"/>
              <a:t>st</a:t>
            </a:r>
            <a:r>
              <a:rPr lang="en-US" altLang="ja-JP" sz="2400" dirty="0" smtClean="0"/>
              <a:t> order transition??</a:t>
            </a:r>
            <a:endParaRPr kumimoji="1" lang="ja-JP" altLang="en-US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41682" y="5695406"/>
            <a:ext cx="17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Nara+, 2017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596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accent3">
                <a:lumMod val="75000"/>
              </a:schemeClr>
            </a:gs>
            <a:gs pos="100000">
              <a:srgbClr val="0070C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585433"/>
            <a:ext cx="8352928" cy="6264697"/>
          </a:xfrm>
          <a:prstGeom prst="rect">
            <a:avLst/>
          </a:prstGeom>
        </p:spPr>
      </p:pic>
      <p:pic>
        <p:nvPicPr>
          <p:cNvPr id="13" name="図 12" descr="矢印赤_toumei.png"/>
          <p:cNvPicPr>
            <a:picLocks noChangeAspect="1"/>
          </p:cNvPicPr>
          <p:nvPr/>
        </p:nvPicPr>
        <p:blipFill rotWithShape="1">
          <a:blip r:embed="rId3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t="13761" r="16665" b="6082"/>
          <a:stretch/>
        </p:blipFill>
        <p:spPr>
          <a:xfrm rot="3994988">
            <a:off x="8390756" y="3184435"/>
            <a:ext cx="3282422" cy="3102191"/>
          </a:xfrm>
          <a:prstGeom prst="rect">
            <a:avLst/>
          </a:prstGeom>
        </p:spPr>
      </p:pic>
      <p:pic>
        <p:nvPicPr>
          <p:cNvPr id="83" name="Picture 2" descr="http://asrc.jaea.go.jp/soshiki/gr/hadron/jparc-hi/images/qcd-diagr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0" y="6021288"/>
            <a:ext cx="4036548" cy="2962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 descr="矢印赤_toumei.png"/>
          <p:cNvPicPr>
            <a:picLocks noChangeAspect="1"/>
          </p:cNvPicPr>
          <p:nvPr/>
        </p:nvPicPr>
        <p:blipFill rotWithShape="1">
          <a:blip r:embed="rId5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t="16202" r="21108" b="13163"/>
          <a:stretch/>
        </p:blipFill>
        <p:spPr>
          <a:xfrm rot="4299694">
            <a:off x="8836748" y="1743484"/>
            <a:ext cx="2599149" cy="2214424"/>
          </a:xfrm>
          <a:prstGeom prst="rect">
            <a:avLst/>
          </a:prstGeom>
        </p:spPr>
      </p:pic>
      <p:pic>
        <p:nvPicPr>
          <p:cNvPr id="19" name="図 18" descr="矢印赤_toumei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16429" r="16862" b="14535"/>
          <a:stretch/>
        </p:blipFill>
        <p:spPr>
          <a:xfrm rot="3961966">
            <a:off x="8448240" y="1359837"/>
            <a:ext cx="2579121" cy="1964475"/>
          </a:xfrm>
          <a:prstGeom prst="rect">
            <a:avLst/>
          </a:prstGeom>
        </p:spPr>
      </p:pic>
      <p:pic>
        <p:nvPicPr>
          <p:cNvPr id="33" name="図 32" descr="矢印赤_toumei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8" t="15775" r="18471" b="10622"/>
          <a:stretch/>
        </p:blipFill>
        <p:spPr>
          <a:xfrm rot="6804078">
            <a:off x="9121517" y="3735308"/>
            <a:ext cx="2121517" cy="1735748"/>
          </a:xfrm>
          <a:prstGeom prst="rect">
            <a:avLst/>
          </a:prstGeom>
        </p:spPr>
      </p:pic>
      <p:pic>
        <p:nvPicPr>
          <p:cNvPr id="21" name="図 20" descr="矢印赤_toumei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16763" r="18715" b="13647"/>
          <a:stretch/>
        </p:blipFill>
        <p:spPr>
          <a:xfrm rot="3801505">
            <a:off x="8226532" y="53747"/>
            <a:ext cx="2816851" cy="2181678"/>
          </a:xfrm>
          <a:prstGeom prst="rect">
            <a:avLst/>
          </a:prstGeom>
        </p:spPr>
      </p:pic>
      <p:pic>
        <p:nvPicPr>
          <p:cNvPr id="22" name="図 21" descr="矢印赤_toumei_grad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7339">
            <a:off x="8083814" y="2232712"/>
            <a:ext cx="4048241" cy="3135086"/>
          </a:xfrm>
          <a:prstGeom prst="rect">
            <a:avLst/>
          </a:prstGeom>
        </p:spPr>
      </p:pic>
      <p:pic>
        <p:nvPicPr>
          <p:cNvPr id="3" name="図 2" descr="矢印赤_toumei_grade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8495327">
            <a:off x="2965038" y="3169920"/>
            <a:ext cx="4619150" cy="1184573"/>
          </a:xfrm>
          <a:prstGeom prst="rect">
            <a:avLst/>
          </a:prstGeom>
        </p:spPr>
      </p:pic>
      <p:pic>
        <p:nvPicPr>
          <p:cNvPr id="28" name="図 27" descr="矢印赤_toumei_grade.pn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9663180">
            <a:off x="3565798" y="4423268"/>
            <a:ext cx="3620305" cy="890380"/>
          </a:xfrm>
          <a:prstGeom prst="rect">
            <a:avLst/>
          </a:prstGeom>
        </p:spPr>
      </p:pic>
      <p:pic>
        <p:nvPicPr>
          <p:cNvPr id="29" name="図 28" descr="矢印赤_toumei_grade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10341297">
            <a:off x="3742140" y="5414684"/>
            <a:ext cx="2873267" cy="706653"/>
          </a:xfrm>
          <a:prstGeom prst="rect">
            <a:avLst/>
          </a:prstGeom>
        </p:spPr>
      </p:pic>
      <p:pic>
        <p:nvPicPr>
          <p:cNvPr id="27" name="図 26" descr="矢印赤_toumei_grade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9" b="32201"/>
          <a:stretch/>
        </p:blipFill>
        <p:spPr>
          <a:xfrm rot="6029260">
            <a:off x="9713565" y="1646353"/>
            <a:ext cx="4138019" cy="1011419"/>
          </a:xfrm>
          <a:prstGeom prst="rect">
            <a:avLst/>
          </a:prstGeom>
        </p:spPr>
      </p:pic>
      <p:pic>
        <p:nvPicPr>
          <p:cNvPr id="32" name="図 31" descr="矢印赤_toumei_grade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1" b="32815"/>
          <a:stretch/>
        </p:blipFill>
        <p:spPr>
          <a:xfrm rot="11200459">
            <a:off x="3733410" y="6193908"/>
            <a:ext cx="2339134" cy="575288"/>
          </a:xfrm>
          <a:prstGeom prst="rect">
            <a:avLst/>
          </a:prstGeom>
        </p:spPr>
      </p:pic>
      <p:pic>
        <p:nvPicPr>
          <p:cNvPr id="31" name="図 30" descr="矢印赤_toumei_grade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2053">
            <a:off x="8645351" y="2319923"/>
            <a:ext cx="3344595" cy="2508447"/>
          </a:xfrm>
          <a:prstGeom prst="rect">
            <a:avLst/>
          </a:prstGeom>
        </p:spPr>
      </p:pic>
      <p:pic>
        <p:nvPicPr>
          <p:cNvPr id="10" name="図 9" descr="hyper_touka.png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t="8797" r="75616" b="76174"/>
          <a:stretch/>
        </p:blipFill>
        <p:spPr>
          <a:xfrm>
            <a:off x="4644008" y="2636912"/>
            <a:ext cx="1800200" cy="1604333"/>
          </a:xfrm>
          <a:prstGeom prst="rect">
            <a:avLst/>
          </a:prstGeom>
        </p:spPr>
      </p:pic>
      <p:pic>
        <p:nvPicPr>
          <p:cNvPr id="26" name="図 25" descr="Exotic_touka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1" t="12930" r="46985" b="79178"/>
          <a:stretch/>
        </p:blipFill>
        <p:spPr>
          <a:xfrm rot="3489314">
            <a:off x="5571616" y="5639691"/>
            <a:ext cx="783182" cy="585043"/>
          </a:xfrm>
          <a:prstGeom prst="rect">
            <a:avLst/>
          </a:prstGeom>
        </p:spPr>
      </p:pic>
      <p:pic>
        <p:nvPicPr>
          <p:cNvPr id="12" name="図 11" descr="Exotic_touka.png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5" t="15558" r="56314" b="75413"/>
          <a:stretch/>
        </p:blipFill>
        <p:spPr>
          <a:xfrm rot="3489314">
            <a:off x="4866148" y="5081802"/>
            <a:ext cx="872822" cy="669293"/>
          </a:xfrm>
          <a:prstGeom prst="rect">
            <a:avLst/>
          </a:prstGeom>
        </p:spPr>
      </p:pic>
      <p:pic>
        <p:nvPicPr>
          <p:cNvPr id="16" name="図 15" descr="Strangelets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21088"/>
            <a:ext cx="1584176" cy="118813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6444208" y="5229200"/>
            <a:ext cx="1364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Exotic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084168" y="3140968"/>
            <a:ext cx="21200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Hypernuclei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084168" y="6027003"/>
            <a:ext cx="1638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hadron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Interaction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228184" y="4509120"/>
            <a:ext cx="18707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/>
                <a:ea typeface="游ゴシック" panose="020B0400000000000000" pitchFamily="50" charset="-128"/>
                <a:cs typeface="Helvetica Light"/>
              </a:rPr>
              <a:t>Strangelets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/>
              <a:ea typeface="游ゴシック" panose="020B0400000000000000" pitchFamily="50" charset="-128"/>
              <a:cs typeface="Helvetica Light"/>
            </a:endParaRPr>
          </a:p>
        </p:txBody>
      </p:sp>
      <p:pic>
        <p:nvPicPr>
          <p:cNvPr id="14" name="図 13" descr="hadoron_int_touka.png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4" t="49933" r="11495" b="33172"/>
          <a:stretch/>
        </p:blipFill>
        <p:spPr>
          <a:xfrm rot="20717312">
            <a:off x="4761915" y="5933909"/>
            <a:ext cx="575510" cy="10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/>
          <p:nvPr/>
        </p:nvGrpSpPr>
        <p:grpSpPr>
          <a:xfrm>
            <a:off x="71094" y="2037188"/>
            <a:ext cx="1498181" cy="4820812"/>
            <a:chOff x="71094" y="2037188"/>
            <a:chExt cx="1498181" cy="4820812"/>
          </a:xfrm>
        </p:grpSpPr>
        <p:sp>
          <p:nvSpPr>
            <p:cNvPr id="3" name="正方形/長方形 2"/>
            <p:cNvSpPr/>
            <p:nvPr/>
          </p:nvSpPr>
          <p:spPr>
            <a:xfrm>
              <a:off x="71094" y="2037188"/>
              <a:ext cx="1485572" cy="4820812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30000"/>
                  </a:srgbClr>
                </a:gs>
                <a:gs pos="50000">
                  <a:srgbClr val="FF0000">
                    <a:alpha val="20000"/>
                  </a:srgbClr>
                </a:gs>
                <a:gs pos="100000">
                  <a:srgbClr val="FF0000">
                    <a:alpha val="3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 rot="16200000">
              <a:off x="-303513" y="4871039"/>
              <a:ext cx="29145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800" b="1" dirty="0" smtClean="0">
                  <a:solidFill>
                    <a:srgbClr val="FFFF00">
                      <a:alpha val="68000"/>
                    </a:srgbClr>
                  </a:solidFill>
                </a:rPr>
                <a:t>J-PARC-HI</a:t>
              </a:r>
              <a:endParaRPr kumimoji="1" lang="ja-JP" altLang="en-US" sz="4800" b="1" dirty="0" smtClean="0">
                <a:solidFill>
                  <a:srgbClr val="FFFF00">
                    <a:alpha val="68000"/>
                  </a:srgbClr>
                </a:solidFill>
              </a:endParaRPr>
            </a:p>
          </p:txBody>
        </p:sp>
      </p:grpSp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重イオン衝突の歴史</a:t>
            </a:r>
            <a:endParaRPr kumimoji="1" lang="ja-JP" altLang="en-US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1094" y="1426104"/>
            <a:ext cx="8607111" cy="749043"/>
            <a:chOff x="71094" y="1426104"/>
            <a:chExt cx="8607111" cy="749043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4467397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/>
            <p:cNvCxnSpPr/>
            <p:nvPr/>
          </p:nvCxnSpPr>
          <p:spPr>
            <a:xfrm>
              <a:off x="6843300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687" y="1426104"/>
              <a:ext cx="963518" cy="382641"/>
            </a:xfrm>
            <a:prstGeom prst="rect">
              <a:avLst/>
            </a:prstGeom>
          </p:spPr>
        </p:pic>
        <p:cxnSp>
          <p:nvCxnSpPr>
            <p:cNvPr id="7" name="直線コネクタ 6"/>
            <p:cNvCxnSpPr/>
            <p:nvPr/>
          </p:nvCxnSpPr>
          <p:spPr>
            <a:xfrm>
              <a:off x="2091494" y="1882185"/>
              <a:ext cx="0" cy="292962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2866" y="1495176"/>
              <a:ext cx="760868" cy="238461"/>
            </a:xfrm>
            <a:prstGeom prst="rect">
              <a:avLst/>
            </a:prstGeom>
          </p:spPr>
        </p:pic>
        <p:pic>
          <p:nvPicPr>
  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381" y="1431425"/>
              <a:ext cx="1137166" cy="303245"/>
            </a:xfrm>
            <a:prstGeom prst="rect">
              <a:avLst/>
            </a:prstGeom>
          </p:spPr>
        </p:pic>
        <p:pic>
          <p:nvPicPr>
  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411" y="1492075"/>
              <a:ext cx="984166" cy="242596"/>
            </a:xfrm>
            <a:prstGeom prst="rect">
              <a:avLst/>
            </a:prstGeom>
          </p:spPr>
        </p:pic>
        <p:cxnSp>
          <p:nvCxnSpPr>
            <p:cNvPr id="23" name="直線矢印コネクタ 22"/>
            <p:cNvCxnSpPr/>
            <p:nvPr/>
          </p:nvCxnSpPr>
          <p:spPr>
            <a:xfrm flipV="1">
              <a:off x="71094" y="2028666"/>
              <a:ext cx="83649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908255" y="2983343"/>
            <a:ext cx="45127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ja-JP" altLang="en-US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高エネルギーフロンティア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962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47"/>
          <p:cNvGrpSpPr/>
          <p:nvPr/>
        </p:nvGrpSpPr>
        <p:grpSpPr>
          <a:xfrm>
            <a:off x="71094" y="2037188"/>
            <a:ext cx="1498181" cy="4820812"/>
            <a:chOff x="71094" y="2037188"/>
            <a:chExt cx="1498181" cy="4820812"/>
          </a:xfrm>
        </p:grpSpPr>
        <p:sp>
          <p:nvSpPr>
            <p:cNvPr id="49" name="正方形/長方形 48"/>
            <p:cNvSpPr/>
            <p:nvPr/>
          </p:nvSpPr>
          <p:spPr>
            <a:xfrm>
              <a:off x="71094" y="2037188"/>
              <a:ext cx="1485572" cy="4820812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30000"/>
                  </a:srgbClr>
                </a:gs>
                <a:gs pos="50000">
                  <a:srgbClr val="FF0000">
                    <a:alpha val="20000"/>
                  </a:srgbClr>
                </a:gs>
                <a:gs pos="100000">
                  <a:srgbClr val="FF0000">
                    <a:alpha val="3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/>
            <p:cNvSpPr txBox="1"/>
            <p:nvPr/>
          </p:nvSpPr>
          <p:spPr>
            <a:xfrm rot="16200000">
              <a:off x="-303513" y="4871039"/>
              <a:ext cx="29145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800" b="1" dirty="0" smtClean="0">
                  <a:solidFill>
                    <a:srgbClr val="FFFF00">
                      <a:alpha val="68000"/>
                    </a:srgbClr>
                  </a:solidFill>
                </a:rPr>
                <a:t>J-PARC-HI</a:t>
              </a:r>
              <a:endParaRPr kumimoji="1" lang="ja-JP" altLang="en-US" sz="4800" b="1" dirty="0" smtClean="0">
                <a:solidFill>
                  <a:srgbClr val="FFFF00">
                    <a:alpha val="68000"/>
                  </a:srgbClr>
                </a:solidFill>
              </a:endParaRPr>
            </a:p>
          </p:txBody>
        </p:sp>
      </p:grpSp>
      <p:pic>
        <p:nvPicPr>
          <p:cNvPr id="47" name="図 46" descr="J-PARC3_touk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847" y="-37077"/>
            <a:ext cx="9193436" cy="68950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重イオン衝突の歴史</a:t>
            </a:r>
            <a:endParaRPr kumimoji="1" lang="ja-JP" altLang="en-US" dirty="0"/>
          </a:p>
        </p:txBody>
      </p: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\sqrt{s_{_{NN}}}&#10;\end{align*}&lt;/body&gt;&#10;  &lt;fcolor&gt;FFFFFFFF&lt;/fcolor&gt;&#10;  &lt;bcolor&gt;FFFFFFFF&lt;/bcolor&gt;&#10;  &lt;transparent&gt;True&lt;/transparent&gt;&#10;  &lt;resolution&gt;1800&lt;/resolution&gt;&#10;  &lt;imageh&gt;249&lt;/imageh&gt;&#10;  &lt;imagew&gt;627&lt;/imagew&gt;&#10;  &lt;scale&gt;50&lt;/scale&gt;&#10;  &lt;cursor&gt;32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87" y="1426104"/>
            <a:ext cx="963518" cy="382641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1{\rm TeV}&#10;\end{align*}&lt;/body&gt;&#10;  &lt;fcolor&gt;FFFFFFFF&lt;/fcolor&gt;&#10;  &lt;bcolor&gt;FFFFFFFF&lt;/bcolor&gt;&#10;  &lt;transparent&gt;True&lt;/transparent&gt;&#10;  &lt;resolution&gt;1800&lt;/resolution&gt;&#10;  &lt;imageh&gt;173&lt;/imageh&gt;&#10;  &lt;imagew&gt;552&lt;/imagew&gt;&#10;  &lt;scale&gt;50&lt;/scale&gt;&#10;  &lt;cursor&gt;22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66" y="1495176"/>
            <a:ext cx="760868" cy="238461"/>
          </a:xfrm>
          <a:prstGeom prst="rect">
            <a:avLst/>
          </a:prstGeom>
        </p:spPr>
      </p:pic>
      <p:pic>
        <p:nvPicPr>
          <p:cNvPr id="9" name="TexTeXPicture" descr="&lt;?xml version=&quot;1.0&quot; encoding=&quot;utf-16&quot;?&gt;&#10;&lt;TeXTeX&gt;&#10;  &lt;preamble&gt;\documentclass{jarticle}&#10;\usepackage{amsmath}&#10;\pagestyle{empty}&lt;/preamble&gt;&#10;  &lt;body&gt;\begin{align*} &#10;10^2{\rm GeV}&#10;\end{align*}&lt;/body&gt;&#10;  &lt;fcolor&gt;FFFFFFFF&lt;/fcolor&gt;&#10;  &lt;bcolor&gt;FFFFFFFF&lt;/bcolor&gt;&#10;  &lt;transparent&gt;True&lt;/transparent&gt;&#10;  &lt;resolution&gt;1800&lt;/resolution&gt;&#10;  &lt;imageh&gt;220&lt;/imageh&gt;&#10;  &lt;imagew&gt;825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381" y="1431425"/>
            <a:ext cx="1137166" cy="303245"/>
          </a:xfrm>
          <a:prstGeom prst="rect">
            <a:avLst/>
          </a:prstGeom>
        </p:spPr>
      </p:pic>
      <p:pic>
        <p:nvPicPr>
          <p:cNvPr id="10" name="TexTeXPicture" descr="&lt;?xml version=&quot;1.0&quot; encoding=&quot;utf-16&quot;?&gt;&#10;&lt;TeXTeX&gt;&#10;  &lt;preamble&gt;\documentclass{jarticle}&#10;\usepackage{amsmath}&#10;\pagestyle{empty}&lt;/preamble&gt;&#10;  &lt;body&gt;\begin{align*} &#10;10{\rm GeV}&#10;\end{align*}&lt;/body&gt;&#10;  &lt;fcolor&gt;FFFFFFFF&lt;/fcolor&gt;&#10;  &lt;bcolor&gt;FFFFFFFF&lt;/bcolor&gt;&#10;  &lt;transparent&gt;True&lt;/transparent&gt;&#10;  &lt;resolution&gt;1800&lt;/resolution&gt;&#10;  &lt;imageh&gt;176&lt;/imageh&gt;&#10;  &lt;imagew&gt;714&lt;/imagew&gt;&#10;  &lt;scale&gt;50&lt;/scale&gt;&#10;  &lt;cursor&gt;23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11" y="1492075"/>
            <a:ext cx="984166" cy="242596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71094" y="2028666"/>
            <a:ext cx="1305489" cy="851725"/>
            <a:chOff x="293044" y="741405"/>
            <a:chExt cx="1305489" cy="851725"/>
          </a:xfrm>
        </p:grpSpPr>
        <p:sp>
          <p:nvSpPr>
            <p:cNvPr id="12" name="正方形/長方形 11"/>
            <p:cNvSpPr/>
            <p:nvPr/>
          </p:nvSpPr>
          <p:spPr>
            <a:xfrm>
              <a:off x="293044" y="741405"/>
              <a:ext cx="1305489" cy="851725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50000"/>
                    <a:alpha val="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93059" y="844603"/>
              <a:ext cx="75232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</a:t>
              </a:r>
            </a:p>
            <a:p>
              <a:pPr algn="ctr"/>
              <a:r>
                <a:rPr lang="en-US" altLang="ja-JP" dirty="0" smtClean="0"/>
                <a:t>-1996</a:t>
              </a:r>
              <a:endParaRPr kumimoji="1" lang="ja-JP" altLang="en-US" dirty="0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411956" y="2020145"/>
            <a:ext cx="1500022" cy="851725"/>
            <a:chOff x="1633906" y="732884"/>
            <a:chExt cx="1500022" cy="851725"/>
          </a:xfrm>
        </p:grpSpPr>
        <p:sp>
          <p:nvSpPr>
            <p:cNvPr id="15" name="正方形/長方形 14"/>
            <p:cNvSpPr/>
            <p:nvPr/>
          </p:nvSpPr>
          <p:spPr>
            <a:xfrm>
              <a:off x="1633906" y="732884"/>
              <a:ext cx="1500022" cy="851725"/>
            </a:xfrm>
            <a:prstGeom prst="rect">
              <a:avLst/>
            </a:prstGeom>
            <a:gradFill flip="none" rotWithShape="1">
              <a:gsLst>
                <a:gs pos="0">
                  <a:srgbClr val="7DA62C">
                    <a:alpha val="0"/>
                  </a:srgbClr>
                </a:gs>
                <a:gs pos="100000">
                  <a:srgbClr val="7DA62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8222" y="840858"/>
              <a:ext cx="119808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SPS</a:t>
              </a:r>
            </a:p>
            <a:p>
              <a:pPr algn="ctr"/>
              <a:r>
                <a:rPr kumimoji="1" lang="en-US" altLang="ja-JP" dirty="0" smtClean="0"/>
                <a:t>1994-2000</a:t>
              </a:r>
              <a:endParaRPr kumimoji="1" lang="ja-JP" altLang="en-US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3204992" y="2023926"/>
            <a:ext cx="2060544" cy="854978"/>
            <a:chOff x="3426942" y="736665"/>
            <a:chExt cx="2060544" cy="854978"/>
          </a:xfrm>
        </p:grpSpPr>
        <p:sp>
          <p:nvSpPr>
            <p:cNvPr id="18" name="正方形/長方形 17"/>
            <p:cNvSpPr/>
            <p:nvPr/>
          </p:nvSpPr>
          <p:spPr>
            <a:xfrm>
              <a:off x="3426942" y="736665"/>
              <a:ext cx="2060544" cy="851725"/>
            </a:xfrm>
            <a:prstGeom prst="rect">
              <a:avLst/>
            </a:prstGeom>
            <a:gradFill flip="none" rotWithShape="1">
              <a:gsLst>
                <a:gs pos="0">
                  <a:srgbClr val="FF66CC">
                    <a:alpha val="0"/>
                  </a:srgbClr>
                </a:gs>
                <a:gs pos="100000">
                  <a:srgbClr val="FF66C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490781" y="852979"/>
              <a:ext cx="82907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</a:t>
              </a:r>
            </a:p>
            <a:p>
              <a:pPr algn="ctr"/>
              <a:r>
                <a:rPr kumimoji="1" lang="en-US" altLang="ja-JP" dirty="0" smtClean="0"/>
                <a:t>2000-</a:t>
              </a:r>
              <a:endParaRPr kumimoji="1" lang="ja-JP" altLang="en-US" dirty="0"/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5396770" y="2020145"/>
            <a:ext cx="2220028" cy="864226"/>
            <a:chOff x="5618720" y="732884"/>
            <a:chExt cx="2220028" cy="864226"/>
          </a:xfrm>
        </p:grpSpPr>
        <p:sp>
          <p:nvSpPr>
            <p:cNvPr id="21" name="正方形/長方形 20"/>
            <p:cNvSpPr/>
            <p:nvPr/>
          </p:nvSpPr>
          <p:spPr>
            <a:xfrm>
              <a:off x="5618720" y="732884"/>
              <a:ext cx="2220028" cy="8517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901961" y="858446"/>
              <a:ext cx="7316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LHC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198761" y="2976064"/>
            <a:ext cx="2584075" cy="851725"/>
            <a:chOff x="1420711" y="1600023"/>
            <a:chExt cx="2584075" cy="851725"/>
          </a:xfrm>
        </p:grpSpPr>
        <p:sp>
          <p:nvSpPr>
            <p:cNvPr id="25" name="正方形/長方形 24"/>
            <p:cNvSpPr/>
            <p:nvPr/>
          </p:nvSpPr>
          <p:spPr>
            <a:xfrm>
              <a:off x="1420711" y="1600023"/>
              <a:ext cx="2584075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6">
                    <a:lumMod val="75000"/>
                  </a:schemeClr>
                </a:gs>
                <a:gs pos="85000">
                  <a:srgbClr val="CF8B03"/>
                </a:gs>
                <a:gs pos="0">
                  <a:schemeClr val="accent6">
                    <a:lumMod val="75000"/>
                    <a:alpha val="0"/>
                  </a:schemeClr>
                </a:gs>
                <a:gs pos="100000">
                  <a:schemeClr val="accent6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933861" y="1644224"/>
              <a:ext cx="145424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RHIC-BES</a:t>
              </a:r>
            </a:p>
            <a:p>
              <a:pPr algn="ctr"/>
              <a:r>
                <a:rPr kumimoji="1" lang="en-US" altLang="ja-JP" dirty="0" smtClean="0"/>
                <a:t>2010-</a:t>
              </a:r>
              <a:endParaRPr kumimoji="1" lang="ja-JP" altLang="en-US" dirty="0"/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-112143" y="3884365"/>
            <a:ext cx="2717013" cy="851725"/>
            <a:chOff x="955589" y="2962999"/>
            <a:chExt cx="1849938" cy="851725"/>
          </a:xfrm>
        </p:grpSpPr>
        <p:sp>
          <p:nvSpPr>
            <p:cNvPr id="31" name="正方形/長方形 30"/>
            <p:cNvSpPr/>
            <p:nvPr/>
          </p:nvSpPr>
          <p:spPr>
            <a:xfrm>
              <a:off x="955589" y="2962999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chemeClr val="accent5">
                    <a:lumMod val="75000"/>
                  </a:schemeClr>
                </a:gs>
                <a:gs pos="85000">
                  <a:schemeClr val="accent5">
                    <a:lumMod val="75000"/>
                  </a:schemeClr>
                </a:gs>
                <a:gs pos="0">
                  <a:schemeClr val="accent5">
                    <a:lumMod val="75000"/>
                    <a:alpha val="0"/>
                  </a:schemeClr>
                </a:gs>
                <a:gs pos="100000">
                  <a:schemeClr val="accent5">
                    <a:lumMod val="75000"/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472447" y="3012968"/>
              <a:ext cx="8115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NICA</a:t>
              </a:r>
            </a:p>
            <a:p>
              <a:pPr algn="ctr"/>
              <a:r>
                <a:rPr lang="en-US" altLang="ja-JP" dirty="0" smtClean="0"/>
                <a:t>FXT: 2019-</a:t>
              </a:r>
              <a:endParaRPr kumimoji="1" lang="ja-JP" altLang="en-US" dirty="0"/>
            </a:p>
          </p:txBody>
        </p:sp>
      </p:grpSp>
      <p:sp>
        <p:nvSpPr>
          <p:cNvPr id="35" name="右矢印 34"/>
          <p:cNvSpPr/>
          <p:nvPr/>
        </p:nvSpPr>
        <p:spPr>
          <a:xfrm>
            <a:off x="3782836" y="2579382"/>
            <a:ext cx="4653182" cy="181934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FF00">
                  <a:alpha val="8000"/>
                </a:srgbClr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右矢印 36"/>
          <p:cNvSpPr/>
          <p:nvPr/>
        </p:nvSpPr>
        <p:spPr>
          <a:xfrm flipH="1">
            <a:off x="1852902" y="3783406"/>
            <a:ext cx="3764582" cy="1830472"/>
          </a:xfrm>
          <a:prstGeom prst="rightArrow">
            <a:avLst>
              <a:gd name="adj1" fmla="val 50000"/>
              <a:gd name="adj2" fmla="val 103437"/>
            </a:avLst>
          </a:prstGeom>
          <a:gradFill flip="none" rotWithShape="1">
            <a:gsLst>
              <a:gs pos="1000">
                <a:srgbClr val="FF9900">
                  <a:alpha val="16000"/>
                </a:srgbClr>
              </a:gs>
              <a:gs pos="100000">
                <a:srgbClr val="FF99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53303" y="4184898"/>
            <a:ext cx="25490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2010~</a:t>
            </a:r>
          </a:p>
          <a:p>
            <a:r>
              <a:rPr lang="ja-JP" altLang="en-US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低エネルギーへ</a:t>
            </a:r>
            <a:endParaRPr kumimoji="1" lang="ja-JP" altLang="en-US" sz="2800" b="1" dirty="0" smtClean="0">
              <a:effectLst>
                <a:glow rad="1270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-242196" y="4776778"/>
            <a:ext cx="1673734" cy="866671"/>
            <a:chOff x="301549" y="2284018"/>
            <a:chExt cx="1849938" cy="866671"/>
          </a:xfrm>
        </p:grpSpPr>
        <p:sp>
          <p:nvSpPr>
            <p:cNvPr id="28" name="正方形/長方形 27"/>
            <p:cNvSpPr/>
            <p:nvPr/>
          </p:nvSpPr>
          <p:spPr>
            <a:xfrm>
              <a:off x="301549" y="2298964"/>
              <a:ext cx="1849938" cy="851725"/>
            </a:xfrm>
            <a:prstGeom prst="rect">
              <a:avLst/>
            </a:prstGeom>
            <a:gradFill flip="none" rotWithShape="1">
              <a:gsLst>
                <a:gs pos="15000">
                  <a:srgbClr val="003399"/>
                </a:gs>
                <a:gs pos="85000">
                  <a:srgbClr val="003399"/>
                </a:gs>
                <a:gs pos="0">
                  <a:srgbClr val="003399">
                    <a:alpha val="0"/>
                  </a:srgbClr>
                </a:gs>
                <a:gs pos="100000">
                  <a:srgbClr val="003399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96122" y="2284018"/>
              <a:ext cx="86079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FAIR</a:t>
              </a:r>
            </a:p>
            <a:p>
              <a:pPr algn="ctr"/>
              <a:r>
                <a:rPr lang="en-US" altLang="ja-JP" dirty="0" smtClean="0"/>
                <a:t>2025-</a:t>
              </a:r>
              <a:endParaRPr kumimoji="1" lang="ja-JP" altLang="en-US" dirty="0"/>
            </a:p>
          </p:txBody>
        </p:sp>
      </p:grpSp>
      <p:sp>
        <p:nvSpPr>
          <p:cNvPr id="40" name="テキスト ボックス 39"/>
          <p:cNvSpPr txBox="1"/>
          <p:nvPr/>
        </p:nvSpPr>
        <p:spPr>
          <a:xfrm rot="16200000">
            <a:off x="7175448" y="4889449"/>
            <a:ext cx="356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Picture of fireball by </a:t>
            </a:r>
            <a:r>
              <a:rPr kumimoji="1" lang="en-US" altLang="ja-JP" dirty="0" err="1" smtClean="0"/>
              <a:t>Soushi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Nonaka</a:t>
            </a:r>
            <a:endParaRPr kumimoji="1" lang="ja-JP" altLang="en-US" dirty="0" smtClean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908255" y="2983343"/>
            <a:ext cx="45127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~2010</a:t>
            </a:r>
          </a:p>
          <a:p>
            <a:r>
              <a:rPr kumimoji="1" lang="ja-JP" altLang="en-US" sz="2800" b="1" dirty="0" smtClean="0">
                <a:effectLst>
                  <a:glow rad="1270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高エネルギーフロンティア</a:t>
            </a:r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71094" y="2028666"/>
            <a:ext cx="8364924" cy="0"/>
          </a:xfrm>
          <a:prstGeom prst="straightConnector1">
            <a:avLst/>
          </a:prstGeom>
          <a:ln w="571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4"/>
          <p:cNvCxnSpPr/>
          <p:nvPr/>
        </p:nvCxnSpPr>
        <p:spPr>
          <a:xfrm>
            <a:off x="6843300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>
            <a:off x="4467397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091494" y="1882185"/>
            <a:ext cx="0" cy="29296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77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50CCC82C-2BAA-4421-AEED-9BF4691A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4" y="1337099"/>
            <a:ext cx="3991924" cy="3862343"/>
          </a:xfrm>
          <a:prstGeom prst="rect">
            <a:avLst/>
          </a:prstGeom>
        </p:spPr>
      </p:pic>
      <p:sp>
        <p:nvSpPr>
          <p:cNvPr id="27" name="右矢印 26"/>
          <p:cNvSpPr/>
          <p:nvPr/>
        </p:nvSpPr>
        <p:spPr>
          <a:xfrm rot="5400000">
            <a:off x="6150782" y="1764735"/>
            <a:ext cx="472107" cy="1886464"/>
          </a:xfrm>
          <a:prstGeom prst="rightArrow">
            <a:avLst/>
          </a:prstGeom>
          <a:gradFill rotWithShape="1">
            <a:gsLst>
              <a:gs pos="0">
                <a:srgbClr val="F4DE3A">
                  <a:satMod val="103000"/>
                  <a:lumMod val="102000"/>
                  <a:tint val="94000"/>
                </a:srgbClr>
              </a:gs>
              <a:gs pos="50000">
                <a:srgbClr val="F4DE3A">
                  <a:satMod val="110000"/>
                  <a:lumMod val="100000"/>
                  <a:shade val="100000"/>
                </a:srgbClr>
              </a:gs>
              <a:gs pos="100000">
                <a:srgbClr val="F4DE3A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衝突率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69984" y="1208474"/>
            <a:ext cx="38779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J-PARC-HI:</a:t>
            </a:r>
          </a:p>
          <a:p>
            <a:r>
              <a:rPr lang="ja-JP" altLang="en-US" sz="2400" dirty="0" smtClean="0"/>
              <a:t>超高</a:t>
            </a:r>
            <a:r>
              <a:rPr lang="ja-JP" altLang="en-US" sz="2400" dirty="0"/>
              <a:t>強度</a:t>
            </a:r>
            <a:r>
              <a:rPr lang="ja-JP" altLang="en-US" sz="2400" dirty="0" smtClean="0"/>
              <a:t>ビーム</a:t>
            </a:r>
            <a:r>
              <a:rPr lang="en-US" altLang="ja-JP" sz="2400" dirty="0" smtClean="0"/>
              <a:t>×</a:t>
            </a:r>
            <a:r>
              <a:rPr lang="ja-JP" altLang="en-US" sz="2400" dirty="0" smtClean="0"/>
              <a:t>固定標的</a:t>
            </a:r>
            <a:endParaRPr lang="en-US" altLang="ja-JP" sz="2400" dirty="0" smtClean="0"/>
          </a:p>
          <a:p>
            <a:r>
              <a:rPr lang="en-US" altLang="ja-JP" sz="2400" dirty="0" smtClean="0">
                <a:sym typeface="Wingdings" panose="05000000000000000000" pitchFamily="2" charset="2"/>
              </a:rPr>
              <a:t></a:t>
            </a:r>
            <a:r>
              <a:rPr lang="ja-JP" altLang="en-US" sz="2400" dirty="0" smtClean="0">
                <a:sym typeface="Wingdings" panose="05000000000000000000" pitchFamily="2" charset="2"/>
              </a:rPr>
              <a:t>世界最高衝突率～</a:t>
            </a:r>
            <a:r>
              <a:rPr lang="en-US" altLang="ja-JP" sz="2400" dirty="0" smtClean="0">
                <a:sym typeface="Wingdings" panose="05000000000000000000" pitchFamily="2" charset="2"/>
              </a:rPr>
              <a:t>10</a:t>
            </a:r>
            <a:r>
              <a:rPr lang="en-US" altLang="ja-JP" sz="2400" baseline="30000" dirty="0" smtClean="0">
                <a:sym typeface="Wingdings" panose="05000000000000000000" pitchFamily="2" charset="2"/>
              </a:rPr>
              <a:t>8</a:t>
            </a:r>
            <a:r>
              <a:rPr lang="en-US" altLang="ja-JP" sz="2400" dirty="0" smtClean="0">
                <a:sym typeface="Wingdings" panose="05000000000000000000" pitchFamily="2" charset="2"/>
              </a:rPr>
              <a:t>Hz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81251" y="3010634"/>
            <a:ext cx="3277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/>
              <a:t>AGS,SPS</a:t>
            </a:r>
            <a:r>
              <a:rPr lang="ja-JP" altLang="en-US" sz="2400" dirty="0" smtClean="0"/>
              <a:t>を</a:t>
            </a:r>
            <a:r>
              <a:rPr lang="en-US" altLang="ja-JP" sz="2400" b="1" dirty="0" smtClean="0">
                <a:solidFill>
                  <a:srgbClr val="FFFF00"/>
                </a:solidFill>
              </a:rPr>
              <a:t>5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桁</a:t>
            </a:r>
            <a:r>
              <a:rPr lang="ja-JP" altLang="en-US" sz="2400" dirty="0" smtClean="0"/>
              <a:t>上回る</a:t>
            </a:r>
            <a:endParaRPr kumimoji="1" lang="ja-JP" altLang="en-US" sz="2400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039101" y="3524056"/>
            <a:ext cx="3687009" cy="951326"/>
            <a:chOff x="5039101" y="3524056"/>
            <a:chExt cx="3687009" cy="951326"/>
          </a:xfrm>
        </p:grpSpPr>
        <p:sp>
          <p:nvSpPr>
            <p:cNvPr id="23" name="角丸四角形 22"/>
            <p:cNvSpPr/>
            <p:nvPr/>
          </p:nvSpPr>
          <p:spPr>
            <a:xfrm>
              <a:off x="5039101" y="3524056"/>
              <a:ext cx="3687009" cy="951326"/>
            </a:xfrm>
            <a:prstGeom prst="roundRect">
              <a:avLst/>
            </a:prstGeom>
            <a:solidFill>
              <a:srgbClr val="41AEBD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5113695" y="3592628"/>
              <a:ext cx="14036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/>
                <a:t>AGS, SPS</a:t>
              </a:r>
            </a:p>
            <a:p>
              <a:pPr algn="ctr"/>
              <a:r>
                <a:rPr kumimoji="1" lang="ja-JP" altLang="en-US" sz="2400" dirty="0" smtClean="0"/>
                <a:t>１年間</a:t>
              </a:r>
              <a:endParaRPr kumimoji="1" lang="ja-JP" altLang="en-US" sz="2400" dirty="0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059071" y="3592628"/>
              <a:ext cx="14975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</a:rPr>
                <a:t>J-PARC-HI</a:t>
              </a:r>
            </a:p>
            <a:p>
              <a:pPr algn="ctr"/>
              <a:r>
                <a:rPr lang="ja-JP" altLang="en-US" sz="2400" dirty="0" smtClean="0">
                  <a:solidFill>
                    <a:srgbClr val="FFFF00"/>
                  </a:solidFill>
                </a:rPr>
                <a:t>５分</a:t>
              </a:r>
              <a:endParaRPr kumimoji="1" lang="ja-JP" alt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6515248" y="3746516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/>
                <a:t>＝</a:t>
              </a:r>
              <a:endParaRPr kumimoji="1" lang="en-US" altLang="ja-JP" sz="2800" dirty="0" smtClean="0"/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2647514" y="5132830"/>
            <a:ext cx="6361050" cy="1697829"/>
            <a:chOff x="2647514" y="5132830"/>
            <a:chExt cx="6361050" cy="1697829"/>
          </a:xfrm>
        </p:grpSpPr>
        <p:sp>
          <p:nvSpPr>
            <p:cNvPr id="28" name="角丸四角形 27"/>
            <p:cNvSpPr/>
            <p:nvPr/>
          </p:nvSpPr>
          <p:spPr>
            <a:xfrm>
              <a:off x="3476445" y="5132830"/>
              <a:ext cx="5532119" cy="1682503"/>
            </a:xfrm>
            <a:prstGeom prst="roundRect">
              <a:avLst>
                <a:gd name="adj" fmla="val 14494"/>
              </a:avLst>
            </a:prstGeom>
            <a:solidFill>
              <a:srgbClr val="103F53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3683479" y="5199443"/>
              <a:ext cx="527259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 smtClean="0">
                  <a:latin typeface="+mj-ea"/>
                  <a:ea typeface="+mj-ea"/>
                </a:rPr>
                <a:t>高統計を活かした物理の推進</a:t>
              </a:r>
              <a:endParaRPr lang="en-US" altLang="ja-JP" sz="2800" dirty="0" smtClean="0">
                <a:latin typeface="+mj-ea"/>
                <a:ea typeface="+mj-ea"/>
              </a:endParaRPr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 smtClean="0"/>
                <a:t>各種</a:t>
              </a:r>
              <a:r>
                <a:rPr kumimoji="1" lang="ja-JP" altLang="en-US" sz="2400" dirty="0" smtClean="0"/>
                <a:t>物理量の高統計測定</a:t>
              </a:r>
              <a:endParaRPr kumimoji="1"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高度</a:t>
              </a:r>
              <a:r>
                <a:rPr lang="ja-JP" altLang="en-US" sz="2400" dirty="0" smtClean="0"/>
                <a:t>なイベント選択・高次相関・ゆらぎ</a:t>
              </a:r>
              <a:endParaRPr kumimoji="1" lang="en-US" altLang="ja-JP" sz="2400" dirty="0" smtClean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kumimoji="1" lang="ja-JP" altLang="en-US" sz="2400" dirty="0" smtClean="0"/>
                <a:t>稀現象の探索</a:t>
              </a:r>
              <a:endParaRPr kumimoji="1" lang="ja-JP" altLang="en-US" sz="2400" dirty="0"/>
            </a:p>
          </p:txBody>
        </p:sp>
        <p:sp>
          <p:nvSpPr>
            <p:cNvPr id="25" name="右矢印 24"/>
            <p:cNvSpPr/>
            <p:nvPr/>
          </p:nvSpPr>
          <p:spPr>
            <a:xfrm>
              <a:off x="2647514" y="5384939"/>
              <a:ext cx="932448" cy="1210963"/>
            </a:xfrm>
            <a:prstGeom prst="rightArrow">
              <a:avLst/>
            </a:prstGeom>
            <a:gradFill rotWithShape="1">
              <a:gsLst>
                <a:gs pos="0">
                  <a:srgbClr val="F4DE3A">
                    <a:satMod val="103000"/>
                    <a:lumMod val="102000"/>
                    <a:tint val="94000"/>
                  </a:srgbClr>
                </a:gs>
                <a:gs pos="50000">
                  <a:srgbClr val="F4DE3A">
                    <a:satMod val="110000"/>
                    <a:lumMod val="100000"/>
                    <a:shade val="100000"/>
                  </a:srgbClr>
                </a:gs>
                <a:gs pos="100000">
                  <a:srgbClr val="F4DE3A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endParaRP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305333" y="516550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提案書より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681251" y="4509317"/>
            <a:ext cx="329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solidFill>
                  <a:srgbClr val="FFFF00"/>
                </a:solidFill>
              </a:rPr>
              <a:t>FAIR(2025~)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を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1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桁凌ぐ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sp>
        <p:nvSpPr>
          <p:cNvPr id="30" name="上下矢印 29"/>
          <p:cNvSpPr/>
          <p:nvPr/>
        </p:nvSpPr>
        <p:spPr>
          <a:xfrm>
            <a:off x="1076959" y="1939043"/>
            <a:ext cx="396816" cy="2009955"/>
          </a:xfrm>
          <a:prstGeom prst="upDownArrow">
            <a:avLst>
              <a:gd name="adj1" fmla="val 50000"/>
              <a:gd name="adj2" fmla="val 73913"/>
            </a:avLst>
          </a:pr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 rot="16200000">
            <a:off x="639136" y="26978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  <a:effectLst>
                  <a:glow rad="139700">
                    <a:schemeClr val="tx1">
                      <a:alpha val="58000"/>
                    </a:schemeClr>
                  </a:glow>
                </a:effectLst>
                <a:latin typeface="+mj-ea"/>
                <a:ea typeface="+mj-ea"/>
              </a:rPr>
              <a:t>５桁</a:t>
            </a:r>
          </a:p>
        </p:txBody>
      </p:sp>
      <p:sp>
        <p:nvSpPr>
          <p:cNvPr id="32" name="上下矢印 31"/>
          <p:cNvSpPr/>
          <p:nvPr/>
        </p:nvSpPr>
        <p:spPr>
          <a:xfrm>
            <a:off x="2424607" y="1866055"/>
            <a:ext cx="396816" cy="524222"/>
          </a:xfrm>
          <a:prstGeom prst="upDownArrow">
            <a:avLst>
              <a:gd name="adj1" fmla="val 50000"/>
              <a:gd name="adj2" fmla="val 50000"/>
            </a:avLst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2547484" y="1897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0070C0"/>
                </a:solidFill>
                <a:effectLst>
                  <a:glow rad="139700">
                    <a:schemeClr val="tx1">
                      <a:alpha val="58000"/>
                    </a:schemeClr>
                  </a:glow>
                </a:effectLst>
                <a:latin typeface="+mj-ea"/>
                <a:ea typeface="+mj-ea"/>
              </a:rPr>
              <a:t>１</a:t>
            </a:r>
            <a:r>
              <a:rPr kumimoji="1" lang="ja-JP" altLang="en-US" sz="2400" b="1" dirty="0" smtClean="0">
                <a:solidFill>
                  <a:srgbClr val="0070C0"/>
                </a:solidFill>
                <a:effectLst>
                  <a:glow rad="139700">
                    <a:schemeClr val="tx1">
                      <a:alpha val="58000"/>
                    </a:schemeClr>
                  </a:glow>
                </a:effectLst>
                <a:latin typeface="+mj-ea"/>
                <a:ea typeface="+mj-ea"/>
              </a:rPr>
              <a:t>桁</a:t>
            </a:r>
          </a:p>
        </p:txBody>
      </p:sp>
    </p:spTree>
    <p:extLst>
      <p:ext uri="{BB962C8B-B14F-4D97-AF65-F5344CB8AC3E}">
        <p14:creationId xmlns:p14="http://schemas.microsoft.com/office/powerpoint/2010/main" val="20994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293732" y="2885243"/>
            <a:ext cx="8521794" cy="2441360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1107440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いまなぜ中間エネルギー？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38020" y="3218909"/>
            <a:ext cx="70679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/>
              <a:t>低</a:t>
            </a:r>
            <a:r>
              <a:rPr kumimoji="1" lang="ja-JP" altLang="en-US" sz="3200" dirty="0" smtClean="0"/>
              <a:t>エネルギー実験</a:t>
            </a:r>
            <a:r>
              <a:rPr kumimoji="1" lang="ja-JP" altLang="en-US" sz="4400" b="1" dirty="0" smtClean="0">
                <a:solidFill>
                  <a:srgbClr val="FFFF00"/>
                </a:solidFill>
              </a:rPr>
              <a:t>≠</a:t>
            </a:r>
            <a:r>
              <a:rPr kumimoji="1" lang="ja-JP" altLang="en-US" sz="3200" dirty="0" smtClean="0"/>
              <a:t>高</a:t>
            </a:r>
            <a:r>
              <a:rPr kumimoji="1" lang="en-US" altLang="ja-JP" sz="3200" dirty="0" smtClean="0"/>
              <a:t>E</a:t>
            </a:r>
            <a:r>
              <a:rPr kumimoji="1" lang="ja-JP" altLang="en-US" sz="3200" dirty="0" smtClean="0"/>
              <a:t>実験の</a:t>
            </a:r>
            <a:r>
              <a:rPr lang="ja-JP" altLang="en-US" sz="3200" dirty="0"/>
              <a:t>下位</a:t>
            </a:r>
            <a:r>
              <a:rPr kumimoji="1" lang="ja-JP" altLang="en-US" sz="3200" dirty="0" smtClean="0"/>
              <a:t>互換</a:t>
            </a:r>
            <a:endParaRPr kumimoji="1" lang="en-US" altLang="ja-JP" sz="3200" dirty="0" smtClean="0"/>
          </a:p>
          <a:p>
            <a:pPr algn="ctr"/>
            <a:endParaRPr lang="en-US" altLang="ja-JP" sz="2000" dirty="0" smtClean="0"/>
          </a:p>
          <a:p>
            <a:pPr algn="ctr"/>
            <a:r>
              <a:rPr lang="en-US" altLang="ja-JP" sz="3200" dirty="0" smtClean="0"/>
              <a:t>J-PARC-HI</a:t>
            </a:r>
            <a:r>
              <a:rPr lang="ja-JP" altLang="en-US" sz="3200" dirty="0" smtClean="0"/>
              <a:t>：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高バリオン数密度</a:t>
            </a:r>
            <a:r>
              <a:rPr lang="ja-JP" altLang="en-US" sz="3200" dirty="0" smtClean="0"/>
              <a:t>フロンティア</a:t>
            </a:r>
            <a:endParaRPr kumimoji="1" lang="ja-JP" alt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705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>
          <a:xfrm>
            <a:off x="426717" y="1315969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/>
        </p:nvSpPr>
        <p:spPr>
          <a:xfrm>
            <a:off x="426718" y="4021760"/>
            <a:ext cx="8193497" cy="2540621"/>
          </a:xfrm>
          <a:prstGeom prst="roundRect">
            <a:avLst>
              <a:gd name="adj" fmla="val 10934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２つの物理目標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38145" y="1474335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+mj-ea"/>
                <a:ea typeface="+mj-ea"/>
              </a:rPr>
              <a:t>宇宙最</a:t>
            </a:r>
            <a:r>
              <a:rPr kumimoji="1" lang="ja-JP" altLang="en-US" sz="3200" b="1" dirty="0" smtClean="0">
                <a:latin typeface="+mj-ea"/>
                <a:ea typeface="+mj-ea"/>
              </a:rPr>
              <a:t>高密度の探索</a:t>
            </a:r>
            <a:endParaRPr kumimoji="1" lang="ja-JP" altLang="en-US" sz="3200" b="1" dirty="0">
              <a:latin typeface="+mj-ea"/>
              <a:ea typeface="+mj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38145" y="4195397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+mj-ea"/>
                <a:ea typeface="+mj-ea"/>
              </a:rPr>
              <a:t>稀事象の生成工場</a:t>
            </a:r>
            <a:endParaRPr kumimoji="1" lang="ja-JP" altLang="en-US" sz="3200" b="1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2787" y="2054237"/>
            <a:ext cx="3916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超高密度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物質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一次相転移・</a:t>
            </a:r>
            <a:r>
              <a:rPr lang="en-US" altLang="ja-JP" sz="2400" dirty="0" smtClean="0"/>
              <a:t>QCD</a:t>
            </a:r>
            <a:r>
              <a:rPr lang="ja-JP" altLang="en-US" sz="2400" dirty="0" smtClean="0"/>
              <a:t>臨界点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中性子星状態方程式</a:t>
            </a:r>
            <a:endParaRPr kumimoji="1" lang="en-US" altLang="ja-JP" sz="24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232787" y="4812780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ハイパー核物理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エキゾチック粒子</a:t>
            </a:r>
            <a:endParaRPr kumimoji="1" lang="en-US" altLang="ja-JP" sz="2400" dirty="0" smtClean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 smtClean="0"/>
              <a:t>ハドロン相互</a:t>
            </a:r>
            <a:r>
              <a:rPr lang="ja-JP" altLang="en-US" sz="2400" dirty="0"/>
              <a:t>作用</a:t>
            </a:r>
            <a:endParaRPr kumimoji="1" lang="ja-JP" altLang="en-US" sz="24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0" y="1458219"/>
            <a:ext cx="3066406" cy="22561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30526" t="30829" r="31991" b="20666"/>
          <a:stretch/>
        </p:blipFill>
        <p:spPr>
          <a:xfrm>
            <a:off x="789358" y="4195397"/>
            <a:ext cx="3040528" cy="2213162"/>
          </a:xfrm>
          <a:prstGeom prst="roundRect">
            <a:avLst>
              <a:gd name="adj" fmla="val 4396"/>
            </a:avLst>
          </a:prstGeom>
        </p:spPr>
      </p:pic>
    </p:spTree>
    <p:extLst>
      <p:ext uri="{BB962C8B-B14F-4D97-AF65-F5344CB8AC3E}">
        <p14:creationId xmlns:p14="http://schemas.microsoft.com/office/powerpoint/2010/main" val="12497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8">
      <a:majorFont>
        <a:latin typeface="Corbel"/>
        <a:ea typeface="小塚ゴシック Pr6N B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0_標準デザイン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4">
      <a:majorFont>
        <a:latin typeface="Arial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標準デザイ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奥行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1_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奥行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 \ p a g e s t y l e { e m p t y } 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ADCECAC2-9424-4B15-A77B-A3FC13944F9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奥行</Template>
  <TotalTime>4986</TotalTime>
  <Words>1317</Words>
  <Application>Microsoft Office PowerPoint</Application>
  <PresentationFormat>画面に合わせる (4:3)</PresentationFormat>
  <Paragraphs>373</Paragraphs>
  <Slides>44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44</vt:i4>
      </vt:variant>
    </vt:vector>
  </HeadingPairs>
  <TitlesOfParts>
    <vt:vector size="65" baseType="lpstr">
      <vt:lpstr>Helvetica Light</vt:lpstr>
      <vt:lpstr>HGPｺﾞｼｯｸM</vt:lpstr>
      <vt:lpstr>HGP創英角ｺﾞｼｯｸUB</vt:lpstr>
      <vt:lpstr>HGS明朝E</vt:lpstr>
      <vt:lpstr>HGｺﾞｼｯｸM</vt:lpstr>
      <vt:lpstr>HG丸ｺﾞｼｯｸM-PRO</vt:lpstr>
      <vt:lpstr>ＭＳ Ｐゴシック</vt:lpstr>
      <vt:lpstr>小塚ゴシック Pr6N B</vt:lpstr>
      <vt:lpstr>游ゴシック</vt:lpstr>
      <vt:lpstr>Arial</vt:lpstr>
      <vt:lpstr>Calibri</vt:lpstr>
      <vt:lpstr>Calibri Light</vt:lpstr>
      <vt:lpstr>Corbel</vt:lpstr>
      <vt:lpstr>Symbol</vt:lpstr>
      <vt:lpstr>Trebuchet MS</vt:lpstr>
      <vt:lpstr>Wingdings</vt:lpstr>
      <vt:lpstr>奥行</vt:lpstr>
      <vt:lpstr>10_標準デザイン</vt:lpstr>
      <vt:lpstr>1_標準デザイン</vt:lpstr>
      <vt:lpstr>2_奥行</vt:lpstr>
      <vt:lpstr>1_奥行</vt:lpstr>
      <vt:lpstr>J-PARC-HIの物理 ～理論～</vt:lpstr>
      <vt:lpstr>PowerPoint プレゼンテーション</vt:lpstr>
      <vt:lpstr>２つの物理目標</vt:lpstr>
      <vt:lpstr>相対論的重イオン衝突実験</vt:lpstr>
      <vt:lpstr>重イオン衝突の歴史</vt:lpstr>
      <vt:lpstr>重イオン衝突の歴史</vt:lpstr>
      <vt:lpstr>衝突率</vt:lpstr>
      <vt:lpstr>いまなぜ中間エネルギー？</vt:lpstr>
      <vt:lpstr>２つの物理目標</vt:lpstr>
      <vt:lpstr>QCD相図</vt:lpstr>
      <vt:lpstr>最高密度の一次相転移 ＝物質による真空の破壊</vt:lpstr>
      <vt:lpstr>バリオン減速</vt:lpstr>
      <vt:lpstr>バリオン減速</vt:lpstr>
      <vt:lpstr>バリオン減速</vt:lpstr>
      <vt:lpstr>ビームエネルギー走査</vt:lpstr>
      <vt:lpstr>最大密度</vt:lpstr>
      <vt:lpstr>ビームエネルギー走査</vt:lpstr>
      <vt:lpstr>極微の中性子星合体</vt:lpstr>
      <vt:lpstr>様々な観測量</vt:lpstr>
      <vt:lpstr>非自明な動的過程</vt:lpstr>
      <vt:lpstr>PowerPoint プレゼンテーション</vt:lpstr>
      <vt:lpstr>PowerPoint プレゼンテーション</vt:lpstr>
      <vt:lpstr>流体＋ハドロンカスケード</vt:lpstr>
      <vt:lpstr>イベント毎ゆらぎ＝ QCD臨界点のシグナル</vt:lpstr>
      <vt:lpstr>非ガウスゆらぎの符号</vt:lpstr>
      <vt:lpstr>実験結果＠STAR-BES (’10~’15)</vt:lpstr>
      <vt:lpstr>ラピディティ幅依存性</vt:lpstr>
      <vt:lpstr>４次ゆらぎのΔy依存性 in 拡散モデル</vt:lpstr>
      <vt:lpstr>４次ゆらぎのΔy依存性 in 拡散モデル</vt:lpstr>
      <vt:lpstr>検出器効率補正の問題</vt:lpstr>
      <vt:lpstr>レプトン対：観測量の階層性</vt:lpstr>
      <vt:lpstr>レプトン対：観測量の階層性</vt:lpstr>
      <vt:lpstr>最高密度走査実験？</vt:lpstr>
      <vt:lpstr>２つの物理目標</vt:lpstr>
      <vt:lpstr>ストレンジ粒子生成工場</vt:lpstr>
      <vt:lpstr>ハイパー核生成工場</vt:lpstr>
      <vt:lpstr>Hyper-Nuclear Phyics @ J-PARC</vt:lpstr>
      <vt:lpstr>ハドロン相互作用</vt:lpstr>
      <vt:lpstr>まとめ</vt:lpstr>
      <vt:lpstr>backup</vt:lpstr>
      <vt:lpstr>Radial Flow </vt:lpstr>
      <vt:lpstr>PowerPoint プレゼンテーション</vt:lpstr>
      <vt:lpstr>dv1/dy: Signal of 1st Phase Tr.?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J-PARCが行う 重イオン衝突実験</dc:title>
  <dc:creator>Masakiyo Kitazawa</dc:creator>
  <cp:lastModifiedBy>Kitazawa Masakiyo</cp:lastModifiedBy>
  <cp:revision>402</cp:revision>
  <dcterms:created xsi:type="dcterms:W3CDTF">2015-11-23T09:24:11Z</dcterms:created>
  <dcterms:modified xsi:type="dcterms:W3CDTF">2018-12-15T01:11:14Z</dcterms:modified>
</cp:coreProperties>
</file>