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323" r:id="rId5"/>
    <p:sldId id="267" r:id="rId6"/>
    <p:sldId id="309" r:id="rId7"/>
    <p:sldId id="302" r:id="rId8"/>
    <p:sldId id="260" r:id="rId9"/>
    <p:sldId id="316" r:id="rId10"/>
    <p:sldId id="261" r:id="rId11"/>
    <p:sldId id="262" r:id="rId12"/>
    <p:sldId id="310" r:id="rId13"/>
    <p:sldId id="265" r:id="rId14"/>
    <p:sldId id="264" r:id="rId15"/>
    <p:sldId id="367" r:id="rId16"/>
    <p:sldId id="368" r:id="rId17"/>
    <p:sldId id="369" r:id="rId18"/>
    <p:sldId id="370" r:id="rId19"/>
    <p:sldId id="268" r:id="rId20"/>
    <p:sldId id="374" r:id="rId21"/>
    <p:sldId id="375" r:id="rId22"/>
    <p:sldId id="363" r:id="rId23"/>
    <p:sldId id="270" r:id="rId24"/>
    <p:sldId id="271" r:id="rId25"/>
    <p:sldId id="279" r:id="rId26"/>
    <p:sldId id="319" r:id="rId27"/>
    <p:sldId id="352" r:id="rId28"/>
    <p:sldId id="359" r:id="rId29"/>
    <p:sldId id="325" r:id="rId30"/>
    <p:sldId id="276" r:id="rId31"/>
    <p:sldId id="356" r:id="rId32"/>
    <p:sldId id="275" r:id="rId33"/>
    <p:sldId id="371" r:id="rId34"/>
    <p:sldId id="345" r:id="rId35"/>
    <p:sldId id="297" r:id="rId36"/>
    <p:sldId id="365" r:id="rId37"/>
    <p:sldId id="372" r:id="rId38"/>
    <p:sldId id="281" r:id="rId39"/>
    <p:sldId id="304" r:id="rId40"/>
    <p:sldId id="284" r:id="rId41"/>
    <p:sldId id="286" r:id="rId42"/>
    <p:sldId id="287" r:id="rId43"/>
    <p:sldId id="305" r:id="rId44"/>
    <p:sldId id="337" r:id="rId45"/>
    <p:sldId id="336" r:id="rId46"/>
    <p:sldId id="288" r:id="rId47"/>
    <p:sldId id="373" r:id="rId48"/>
    <p:sldId id="342" r:id="rId49"/>
    <p:sldId id="343" r:id="rId50"/>
    <p:sldId id="295" r:id="rId51"/>
    <p:sldId id="333" r:id="rId52"/>
    <p:sldId id="354" r:id="rId53"/>
    <p:sldId id="366" r:id="rId54"/>
    <p:sldId id="376" r:id="rId55"/>
    <p:sldId id="378" r:id="rId56"/>
    <p:sldId id="379" r:id="rId57"/>
    <p:sldId id="334" r:id="rId58"/>
    <p:sldId id="320" r:id="rId59"/>
    <p:sldId id="273" r:id="rId60"/>
    <p:sldId id="338" r:id="rId61"/>
    <p:sldId id="361" r:id="rId62"/>
    <p:sldId id="339" r:id="rId63"/>
    <p:sldId id="340" r:id="rId64"/>
    <p:sldId id="362" r:id="rId65"/>
    <p:sldId id="360" r:id="rId66"/>
    <p:sldId id="330" r:id="rId67"/>
    <p:sldId id="290" r:id="rId6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9D7"/>
    <a:srgbClr val="0F4157"/>
    <a:srgbClr val="FFCCFF"/>
    <a:srgbClr val="FF0000"/>
    <a:srgbClr val="66CCFF"/>
    <a:srgbClr val="0000FF"/>
    <a:srgbClr val="FF6699"/>
    <a:srgbClr val="FFFF00"/>
    <a:srgbClr val="11465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emf"/><Relationship Id="rId7" Type="http://schemas.openxmlformats.org/officeDocument/2006/relationships/image" Target="../media/image95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emf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11" Type="http://schemas.openxmlformats.org/officeDocument/2006/relationships/image" Target="../media/image106.png"/><Relationship Id="rId5" Type="http://schemas.openxmlformats.org/officeDocument/2006/relationships/image" Target="../media/image102.png"/><Relationship Id="rId10" Type="http://schemas.openxmlformats.org/officeDocument/2006/relationships/image" Target="../media/image105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1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7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19.jp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8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6.emf"/><Relationship Id="rId7" Type="http://schemas.openxmlformats.org/officeDocument/2006/relationships/image" Target="../media/image130.png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png"/><Relationship Id="rId5" Type="http://schemas.openxmlformats.org/officeDocument/2006/relationships/image" Target="../media/image112.emf"/><Relationship Id="rId4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emf"/><Relationship Id="rId7" Type="http://schemas.openxmlformats.org/officeDocument/2006/relationships/image" Target="../media/image137.png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97.png"/><Relationship Id="rId7" Type="http://schemas.openxmlformats.org/officeDocument/2006/relationships/image" Target="../media/image14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98.png"/><Relationship Id="rId9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9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16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81.png"/><Relationship Id="rId9" Type="http://schemas.openxmlformats.org/officeDocument/2006/relationships/image" Target="../media/image16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70.png"/><Relationship Id="rId7" Type="http://schemas.openxmlformats.org/officeDocument/2006/relationships/image" Target="../media/image94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2.png"/><Relationship Id="rId5" Type="http://schemas.openxmlformats.org/officeDocument/2006/relationships/image" Target="../media/image93.png"/><Relationship Id="rId4" Type="http://schemas.openxmlformats.org/officeDocument/2006/relationships/image" Target="../media/image1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866650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6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Stress Tensor Distribution</a:t>
            </a:r>
            <a:br>
              <a:rPr lang="en-US" altLang="ja-JP" sz="6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in Quark-Anti-Quark System</a:t>
            </a:r>
            <a:endParaRPr kumimoji="1" lang="ja-JP" altLang="en-US" sz="32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004035"/>
            <a:ext cx="6858000" cy="618523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/>
              <a:t>Masakiyo Kitazawa</a:t>
            </a:r>
          </a:p>
          <a:p>
            <a:r>
              <a:rPr lang="en-US" altLang="ja-JP" sz="3200" dirty="0" smtClean="0"/>
              <a:t>(Osaka University)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2226" y="168948"/>
            <a:ext cx="51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QCD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と核子構造の進展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2019</a:t>
            </a:r>
            <a:r>
              <a:rPr lang="ja-JP" altLang="en-US" dirty="0" err="1" smtClean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KEK</a:t>
            </a:r>
            <a:r>
              <a:rPr lang="ja-JP" altLang="en-US" dirty="0" err="1" smtClean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2019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年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月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日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298" y="5580057"/>
            <a:ext cx="833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FlowQCD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Collab.</a:t>
            </a:r>
            <a:r>
              <a:rPr lang="ja-JP" altLang="en-US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(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Yanagihara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Iritani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MK, 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Asakawa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Hatsuda</a:t>
            </a:r>
            <a:endParaRPr lang="en-US" altLang="ja-JP" sz="2000" dirty="0">
              <a:effectLst>
                <a:glow rad="101600">
                  <a:schemeClr val="accent1">
                    <a:lumMod val="50000"/>
                    <a:alpha val="70000"/>
                  </a:schemeClr>
                </a:glow>
              </a:effectLst>
            </a:endParaRPr>
          </a:p>
          <a:p>
            <a:pPr algn="r"/>
            <a:r>
              <a:rPr kumimoji="1"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Phys. Lett. </a:t>
            </a:r>
            <a:r>
              <a:rPr kumimoji="1" lang="en-US" altLang="ja-JP" sz="2000" b="1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B789</a:t>
            </a:r>
            <a:r>
              <a:rPr kumimoji="1"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210 (2019)</a:t>
            </a: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86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161108"/>
            <a:ext cx="282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</a:p>
          <a:p>
            <a:pPr algn="r"/>
            <a:r>
              <a:rPr lang="en-US" altLang="ja-JP" sz="2000" dirty="0" smtClean="0"/>
              <a:t>PLB, in press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076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EMT Distribution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1753635"/>
            <a:ext cx="3053212" cy="34192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39070" y="3463263"/>
            <a:ext cx="2614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arXiv:1810.07589</a:t>
            </a:r>
          </a:p>
          <a:p>
            <a:r>
              <a:rPr kumimoji="1" lang="en-US" altLang="ja-JP" sz="2000" dirty="0" smtClean="0"/>
              <a:t>Nature, 557, 396 (2018)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Kumano+,2018</a:t>
            </a:r>
            <a:endParaRPr kumimoji="1" lang="ja-JP" altLang="en-US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39070" y="2168434"/>
            <a:ext cx="4676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Pressure distribution in proton</a:t>
            </a:r>
          </a:p>
          <a:p>
            <a:r>
              <a:rPr lang="en-US" altLang="ja-JP" sz="2800" dirty="0" smtClean="0"/>
              <a:t>is now accessible??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324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4123749" y="3257005"/>
            <a:ext cx="396000" cy="396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367" y="381435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5730240" y="3911368"/>
            <a:ext cx="328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Energy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Longitudinal pressure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Transverse pressure</a:t>
            </a:r>
            <a:endParaRPr kumimoji="1" lang="ja-JP" altLang="en-US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0" y="1736644"/>
            <a:ext cx="5335400" cy="390651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1042197">
            <a:off x="1995312" y="2042325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  <a:effectLst>
                <a:glow rad="63500">
                  <a:schemeClr val="tx1">
                    <a:alpha val="70000"/>
                  </a:schemeClr>
                </a:glo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0240" y="1617121"/>
            <a:ext cx="2872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Yanagihara</a:t>
            </a:r>
            <a:r>
              <a:rPr kumimoji="1" lang="en-US" altLang="ja-JP" sz="2400" dirty="0" smtClean="0"/>
              <a:t>+, in prep.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Quenched QCD</a:t>
            </a:r>
          </a:p>
          <a:p>
            <a:r>
              <a:rPr lang="en-US" altLang="ja-JP" sz="2400" dirty="0" smtClean="0"/>
              <a:t>48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x12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(T</a:t>
            </a:r>
            <a:r>
              <a:rPr lang="ja-JP" altLang="en-US" sz="2400" dirty="0" smtClean="0"/>
              <a:t>≈</a:t>
            </a:r>
            <a:r>
              <a:rPr lang="en-US" altLang="ja-JP" sz="2400" dirty="0" smtClean="0"/>
              <a:t>1.4T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fixed t , a</a:t>
            </a: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44} \rangle = \varepsilon&#10;\end{align*}&lt;/body&gt;&#10;  &lt;fcolor&gt;FFFFFFFF&lt;/fcolor&gt;&#10;  &lt;bcolor&gt;FF000000&lt;/bcolor&gt;&#10;  &lt;transparent&gt;True&lt;/transparent&gt;&#10;  &lt;resolution&gt;1800&lt;/resolution&gt;&#10;  &lt;imageh&gt;250&lt;/imageh&gt;&#10;  &lt;imagew&gt;1216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4431337"/>
            <a:ext cx="1286933" cy="26458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rr} \rangle = -p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71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5140848"/>
            <a:ext cx="1815042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tt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703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5894396"/>
            <a:ext cx="744008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691488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Energy-Momentum Tensor</a:t>
            </a:r>
            <a:br>
              <a:rPr kumimoji="1" lang="en-US" altLang="ja-JP" dirty="0" smtClean="0"/>
            </a:br>
            <a:r>
              <a:rPr lang="en-US" altLang="ja-JP" dirty="0" smtClean="0"/>
              <a:t>on the Lattice</a:t>
            </a:r>
            <a:br>
              <a:rPr lang="en-US" altLang="ja-JP" dirty="0" smtClean="0"/>
            </a:br>
            <a:r>
              <a:rPr lang="en-US" altLang="ja-JP" dirty="0" smtClean="0"/>
              <a:t>and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96" y="4158427"/>
            <a:ext cx="5883007" cy="23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= Smearing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5" b="14530"/>
          <a:stretch/>
        </p:blipFill>
        <p:spPr>
          <a:xfrm>
            <a:off x="124246" y="4004426"/>
            <a:ext cx="3594311" cy="27080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47330" t="44087" r="16985" b="22423"/>
          <a:stretch/>
        </p:blipFill>
        <p:spPr>
          <a:xfrm>
            <a:off x="124246" y="1254501"/>
            <a:ext cx="4376160" cy="23101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35330" y="1341586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Original Data</a:t>
            </a:r>
            <a:endParaRPr kumimoji="1" lang="ja-JP" altLang="en-US" sz="32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335038" y="1254501"/>
            <a:ext cx="4661565" cy="2310173"/>
            <a:chOff x="4335038" y="1254501"/>
            <a:chExt cx="4661565" cy="231017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9" t="23746" r="14783" b="47809"/>
            <a:stretch/>
          </p:blipFill>
          <p:spPr>
            <a:xfrm>
              <a:off x="4757850" y="1254501"/>
              <a:ext cx="4238753" cy="2310173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292" y="1290642"/>
              <a:ext cx="878477" cy="87847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122645" y="1254501"/>
              <a:ext cx="1895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err="1" smtClean="0">
                  <a:solidFill>
                    <a:srgbClr val="2DC9D7"/>
                  </a:solidFill>
                </a:rPr>
                <a:t>RunKeeper</a:t>
              </a:r>
              <a:endParaRPr kumimoji="1" lang="ja-JP" altLang="en-US" sz="2800" b="1" dirty="0" smtClean="0">
                <a:solidFill>
                  <a:srgbClr val="2DC9D7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4335038" y="1573564"/>
              <a:ext cx="531223" cy="167204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6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= Smearing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47330" t="44087" r="16985" b="22423"/>
          <a:stretch/>
        </p:blipFill>
        <p:spPr>
          <a:xfrm>
            <a:off x="124246" y="1254501"/>
            <a:ext cx="4376160" cy="23101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23746" r="14783" b="47809"/>
          <a:stretch/>
        </p:blipFill>
        <p:spPr>
          <a:xfrm>
            <a:off x="4757850" y="1254501"/>
            <a:ext cx="4238753" cy="23101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35330" y="1341586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Original Data</a:t>
            </a:r>
            <a:endParaRPr kumimoji="1" lang="ja-JP" altLang="en-US" sz="32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92" y="1290642"/>
            <a:ext cx="878477" cy="87847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122645" y="1254501"/>
            <a:ext cx="189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2DC9D7"/>
                </a:solidFill>
              </a:rPr>
              <a:t>RunKeeper</a:t>
            </a:r>
            <a:endParaRPr kumimoji="1" lang="ja-JP" altLang="en-US" sz="2800" b="1" dirty="0" smtClean="0">
              <a:solidFill>
                <a:srgbClr val="2DC9D7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335038" y="1573564"/>
            <a:ext cx="531223" cy="167204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8623" y="3876089"/>
            <a:ext cx="6015317" cy="1084729"/>
          </a:xfrm>
          <a:prstGeom prst="roundRect">
            <a:avLst/>
          </a:pr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7A8C8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000000&lt;/fcolor&gt;&#10;  &lt;bcolor&gt;FFFFFFFF&lt;/bcolor&gt;&#10;  &lt;transparent&gt;True&lt;/transparent&gt;&#10;  &lt;resolution&gt;1800&lt;/resolution&gt;&#10;  &lt;imageh&gt;589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7" y="4060671"/>
            <a:ext cx="4847167" cy="62335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28053" y="40927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①</a:t>
            </a:r>
          </a:p>
        </p:txBody>
      </p:sp>
      <p:sp>
        <p:nvSpPr>
          <p:cNvPr id="23" name="角丸四角形吹き出し 22"/>
          <p:cNvSpPr/>
          <p:nvPr/>
        </p:nvSpPr>
        <p:spPr>
          <a:xfrm>
            <a:off x="6396133" y="3668292"/>
            <a:ext cx="2443067" cy="1194174"/>
          </a:xfrm>
          <a:prstGeom prst="wedgeRoundRectCallout">
            <a:avLst>
              <a:gd name="adj1" fmla="val -64321"/>
              <a:gd name="adj2" fmla="val 22112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7797803" y="3778287"/>
            <a:ext cx="0" cy="9412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5" name="フリーフォーム 24"/>
          <p:cNvSpPr/>
          <p:nvPr/>
        </p:nvSpPr>
        <p:spPr>
          <a:xfrm>
            <a:off x="7091732" y="4020307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6952670" y="4548855"/>
            <a:ext cx="181332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6406603" y="3771544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Gaussian</a:t>
            </a:r>
            <a:endParaRPr lang="ja-JP" altLang="en-US" sz="2400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428957" y="4042741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258623" y="4951991"/>
            <a:ext cx="7654051" cy="1298752"/>
            <a:chOff x="258623" y="4951991"/>
            <a:chExt cx="7654051" cy="1298752"/>
          </a:xfrm>
        </p:grpSpPr>
        <p:sp>
          <p:nvSpPr>
            <p:cNvPr id="37" name="角丸四角形 36"/>
            <p:cNvSpPr/>
            <p:nvPr/>
          </p:nvSpPr>
          <p:spPr>
            <a:xfrm>
              <a:off x="258623" y="5166014"/>
              <a:ext cx="6015317" cy="1084729"/>
            </a:xfrm>
            <a:prstGeom prst="roundRect">
              <a:avLst/>
            </a:prstGeom>
            <a:solidFill>
              <a:sysClr val="window" lastClr="FFFFFF">
                <a:alpha val="82000"/>
              </a:sysClr>
            </a:solidFill>
            <a:ln w="28575" cap="flat" cmpd="sng" algn="ctr">
              <a:solidFill>
                <a:srgbClr val="58B6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000000&lt;/fcolor&gt;&#10;  &lt;bcolor&gt;FFFFFFFF&lt;/bcolor&gt;&#10;  &lt;transparent&gt;True&lt;/transparent&gt;&#10;  &lt;resolution&gt;1800&lt;/resolution&gt;&#10;  &lt;imageh&gt;249&lt;/imageh&gt;&#10;  &lt;imagew&gt;1388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284" y="5576617"/>
              <a:ext cx="1468967" cy="263525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324929" y="538521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 smtClean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②</a:t>
              </a:r>
              <a:endParaRPr lang="ja-JP" altLang="en-US" sz="3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000000&lt;/fcolor&gt;&#10;  &lt;bcolor&gt;FFFFFFFF&lt;/bcolor&gt;&#10;  &lt;transparent&gt;True&lt;/transparent&gt;&#10;  &lt;resolution&gt;1800&lt;/resolution&gt;&#10;  &lt;imageh&gt;548&lt;/imageh&gt;&#10;  &lt;imagew&gt;2282&lt;/imagew&gt;&#10;  &lt;scale&gt;50&lt;/scale&gt;&#10;  &lt;cursor&gt;5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77" y="5385215"/>
              <a:ext cx="2415116" cy="579967"/>
            </a:xfrm>
            <a:prstGeom prst="rect">
              <a:avLst/>
            </a:prstGeom>
          </p:spPr>
        </p:pic>
        <p:sp>
          <p:nvSpPr>
            <p:cNvPr id="41" name="角丸四角形 40"/>
            <p:cNvSpPr/>
            <p:nvPr/>
          </p:nvSpPr>
          <p:spPr>
            <a:xfrm>
              <a:off x="6406603" y="4951991"/>
              <a:ext cx="1506071" cy="573741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000000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85" y="5090662"/>
              <a:ext cx="1091858" cy="294553"/>
            </a:xfrm>
            <a:prstGeom prst="rect">
              <a:avLst/>
            </a:prstGeom>
          </p:spPr>
        </p:pic>
      </p:grpSp>
      <p:grpSp>
        <p:nvGrpSpPr>
          <p:cNvPr id="48" name="グループ化 47"/>
          <p:cNvGrpSpPr/>
          <p:nvPr/>
        </p:nvGrpSpPr>
        <p:grpSpPr>
          <a:xfrm>
            <a:off x="5508251" y="5636600"/>
            <a:ext cx="3557372" cy="1156085"/>
            <a:chOff x="5508251" y="5636600"/>
            <a:chExt cx="3557372" cy="1156085"/>
          </a:xfrm>
        </p:grpSpPr>
        <p:sp>
          <p:nvSpPr>
            <p:cNvPr id="43" name="角丸四角形 42"/>
            <p:cNvSpPr/>
            <p:nvPr/>
          </p:nvSpPr>
          <p:spPr>
            <a:xfrm>
              <a:off x="5508251" y="5636600"/>
              <a:ext cx="3557372" cy="1156085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0&lt;/imageh&gt;&#10;  &lt;imagew&gt;2268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975" y="6305135"/>
              <a:ext cx="3281762" cy="361745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6214903" y="5769936"/>
              <a:ext cx="2271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Gradient Flow</a:t>
              </a:r>
              <a:endParaRPr kumimoji="1" lang="ja-JP" altLang="en-US" sz="2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446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37754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Two Advantages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600" dirty="0" smtClean="0"/>
              <a:t>of EMT Operator from Gradient Flow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8902" y="4476206"/>
            <a:ext cx="712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 smtClean="0"/>
              <a:t>The operator is uniquely </a:t>
            </a:r>
            <a:r>
              <a:rPr lang="en-US" altLang="ja-JP" sz="3200" dirty="0"/>
              <a:t>d</a:t>
            </a:r>
            <a:r>
              <a:rPr kumimoji="1" lang="en-US" altLang="ja-JP" sz="3200" dirty="0" smtClean="0"/>
              <a:t>etermined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/>
              <a:t>Statistics is substantially improved</a:t>
            </a:r>
            <a:endParaRPr kumimoji="1" lang="ja-JP" altLang="en-US" sz="32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2301433" y="2514436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24" y="2712257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281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32653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44057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0996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41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26053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45385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1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93758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Thermodynamics of SU(3) YM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554010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Integral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Most conventional / established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Use </a:t>
            </a:r>
            <a:r>
              <a:rPr lang="en-US" altLang="ja-JP" sz="2400" dirty="0" err="1" smtClean="0"/>
              <a:t>themodynamic</a:t>
            </a:r>
            <a:r>
              <a:rPr lang="en-US" altLang="ja-JP" sz="2400" dirty="0" smtClean="0"/>
              <a:t> relations</a:t>
            </a:r>
          </a:p>
          <a:p>
            <a:pPr lvl="1"/>
            <a:r>
              <a:rPr lang="en-US" altLang="ja-JP" sz="2000" dirty="0" smtClean="0"/>
              <a:t>        Boyd+ 1995; </a:t>
            </a:r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2012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2428053"/>
            <a:ext cx="2099319" cy="5392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8650" y="4508997"/>
            <a:ext cx="62413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Moving-frame method</a:t>
            </a:r>
          </a:p>
          <a:p>
            <a:pPr lvl="1"/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Non-equilibrium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</a:t>
            </a:r>
            <a:r>
              <a:rPr kumimoji="1" lang="en-US" altLang="ja-JP" sz="2400" dirty="0" err="1" smtClean="0"/>
              <a:t>Jarzynski’s</a:t>
            </a:r>
            <a:r>
              <a:rPr kumimoji="1" lang="en-US" altLang="ja-JP" sz="2400" dirty="0" smtClean="0"/>
              <a:t> equality </a:t>
            </a:r>
            <a:r>
              <a:rPr lang="en-US" altLang="ja-JP" sz="2000" dirty="0" err="1" smtClean="0"/>
              <a:t>Caselle</a:t>
            </a:r>
            <a:r>
              <a:rPr lang="en-US" altLang="ja-JP" sz="2000" dirty="0" smtClean="0"/>
              <a:t>+, 2016;2018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Differential method</a:t>
            </a:r>
          </a:p>
          <a:p>
            <a:pPr lvl="1"/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+(WHOT-QCD), 2016~</a:t>
            </a:r>
            <a:endParaRPr kumimoji="1" lang="ja-JP" altLang="en-US" sz="20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1773452"/>
            <a:ext cx="1293317" cy="55304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21278" y="3255343"/>
            <a:ext cx="8094072" cy="1238285"/>
            <a:chOff x="421278" y="3255343"/>
            <a:chExt cx="8094072" cy="1238285"/>
          </a:xfrm>
        </p:grpSpPr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979" y="3436477"/>
              <a:ext cx="1199127" cy="847512"/>
            </a:xfrm>
            <a:prstGeom prst="rect">
              <a:avLst/>
            </a:prstGeom>
          </p:spPr>
        </p:pic>
        <p:sp>
          <p:nvSpPr>
            <p:cNvPr id="8" name="左中かっこ 7"/>
            <p:cNvSpPr/>
            <p:nvPr/>
          </p:nvSpPr>
          <p:spPr>
            <a:xfrm>
              <a:off x="6005051" y="3428099"/>
              <a:ext cx="207309" cy="925560"/>
            </a:xfrm>
            <a:prstGeom prst="leftBrace">
              <a:avLst>
                <a:gd name="adj1" fmla="val 48333"/>
                <a:gd name="adj2" fmla="val 50000"/>
              </a:avLst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21278" y="3255343"/>
              <a:ext cx="8094072" cy="123828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28650" y="3286765"/>
              <a:ext cx="500034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Gradient-flow method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Take expectation values of EMT</a:t>
              </a:r>
            </a:p>
            <a:p>
              <a:pPr lvl="1"/>
              <a:r>
                <a:rPr lang="en-US" altLang="ja-JP" sz="2000" dirty="0" smtClean="0"/>
                <a:t>        </a:t>
              </a:r>
              <a:r>
                <a:rPr lang="en-US" altLang="ja-JP" sz="2000" dirty="0" err="1" smtClean="0"/>
                <a:t>FlowQCD</a:t>
              </a:r>
              <a:r>
                <a:rPr lang="en-US" altLang="ja-JP" sz="2000" dirty="0" smtClean="0"/>
                <a:t>, 2014, 2016</a:t>
              </a:r>
              <a:endParaRPr kumimoji="1" lang="en-US" altLang="ja-JP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62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8343" y="4532824"/>
            <a:ext cx="4014652" cy="212052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641" y="4650379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sym typeface="Wingdings" panose="05000000000000000000" pitchFamily="2" charset="2"/>
              </a:rPr>
              <a:t>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1" y="6035374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90558" y="1392435"/>
            <a:ext cx="2406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FlowQCD,2016</a:t>
            </a:r>
          </a:p>
          <a:p>
            <a:r>
              <a:rPr lang="en-US" altLang="ja-JP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(1-loop)</a:t>
            </a:r>
            <a:endParaRPr kumimoji="1" lang="ja-JP" altLang="en-US" sz="2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7532831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1-loop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2-loop : </a:t>
            </a:r>
            <a:r>
              <a:rPr kumimoji="1" lang="en-US" altLang="ja-JP" sz="2400" dirty="0" smtClean="0"/>
              <a:t>about 2% increase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2824" y="4710949"/>
            <a:ext cx="333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4934" y="3457303"/>
            <a:ext cx="1410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FlowQCD</a:t>
            </a:r>
            <a:endParaRPr kumimoji="1" lang="en-US" altLang="ja-JP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2016</a:t>
            </a:r>
            <a:endParaRPr kumimoji="1" lang="ja-JP" altLang="en-US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7532831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1-loop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2-loop : </a:t>
            </a:r>
            <a:r>
              <a:rPr kumimoji="1" lang="en-US" altLang="ja-JP" sz="2400" dirty="0" smtClean="0"/>
              <a:t>about 2% increase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2824" y="4710949"/>
            <a:ext cx="333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98468" y="3002648"/>
            <a:ext cx="835217" cy="689212"/>
            <a:chOff x="2172008" y="2875950"/>
            <a:chExt cx="881652" cy="689212"/>
          </a:xfrm>
        </p:grpSpPr>
        <p:sp>
          <p:nvSpPr>
            <p:cNvPr id="11" name="正方形/長方形 1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78270" y="2609923"/>
            <a:ext cx="966876" cy="834740"/>
            <a:chOff x="1871592" y="2357839"/>
            <a:chExt cx="993528" cy="960126"/>
          </a:xfrm>
        </p:grpSpPr>
        <p:sp>
          <p:nvSpPr>
            <p:cNvPr id="15" name="正方形/長方形 14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68330" y="3087612"/>
            <a:ext cx="939120" cy="872217"/>
            <a:chOff x="2351314" y="2960914"/>
            <a:chExt cx="993528" cy="872217"/>
          </a:xfrm>
        </p:grpSpPr>
        <p:sp>
          <p:nvSpPr>
            <p:cNvPr id="18" name="正方形/長方形 17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7522" y="5593498"/>
            <a:ext cx="7900081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7194" y="5743225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of higher order c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 &amp; c</a:t>
            </a:r>
            <a:r>
              <a:rPr kumimoji="1" lang="en-US" altLang="ja-JP" sz="2400" baseline="-25000" dirty="0" smtClean="0"/>
              <a:t>2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3522" y="5782082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~2% increase</a:t>
            </a:r>
            <a:endParaRPr kumimoji="1" lang="ja-JP" altLang="en-US" sz="2400" dirty="0" smtClean="0"/>
          </a:p>
        </p:txBody>
      </p:sp>
      <p:sp>
        <p:nvSpPr>
          <p:cNvPr id="13" name="左中かっこ 12"/>
          <p:cNvSpPr/>
          <p:nvPr/>
        </p:nvSpPr>
        <p:spPr>
          <a:xfrm>
            <a:off x="4686017" y="5825797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21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6: No stable extrapolation is possible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12524" y="3240772"/>
            <a:ext cx="63882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小利</a:t>
            </a:r>
            <a:r>
              <a:rPr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を見ればすなわち大事成らず</a:t>
            </a:r>
            <a:endParaRPr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 </a:t>
            </a:r>
            <a:r>
              <a:rPr lang="en-US" altLang="ja-JP" sz="32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wood for the </a:t>
            </a:r>
            <a:r>
              <a:rPr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trees</a:t>
            </a:r>
            <a:endParaRPr lang="ja-JP" altLang="en-US" sz="32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1017" y="1181559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61399" y="4847141"/>
            <a:ext cx="289053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</a:t>
            </a:r>
            <a:endParaRPr lang="en-US" altLang="ja-JP" sz="44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（</a:t>
            </a:r>
            <a:r>
              <a:rPr kumimoji="1"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kumimoji="1" lang="en-US" altLang="ja-JP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  <a:r>
              <a:rPr kumimoji="1"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6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42502" y="1140823"/>
            <a:ext cx="66967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Stress Tensor Distribution</a:t>
            </a:r>
          </a:p>
          <a:p>
            <a:pPr algn="ctr"/>
            <a:r>
              <a:rPr lang="en-US" altLang="ja-JP" sz="3600" dirty="0" smtClean="0"/>
              <a:t>around Flux Tube</a:t>
            </a:r>
            <a:endParaRPr kumimoji="1" lang="ja-JP" altLang="en-US" sz="36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2116421" y="3020342"/>
            <a:ext cx="4748865" cy="32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703" y="5702827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2732181"/>
            <a:ext cx="105833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QCD</a:t>
            </a:r>
            <a:r>
              <a:rPr kumimoji="1" lang="en-US" altLang="ja-JP" sz="3200" b="1" dirty="0" smtClean="0"/>
              <a:t> Vacuum</a:t>
            </a:r>
            <a:endParaRPr kumimoji="1" lang="ja-JP" altLang="en-US" sz="32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Superconductor</a:t>
            </a:r>
            <a:endParaRPr kumimoji="1" lang="ja-JP" altLang="en-US" sz="3600" b="1" dirty="0" smtClean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Nambu</a:t>
            </a:r>
            <a:r>
              <a:rPr kumimoji="1" lang="en-US" altLang="ja-JP" sz="2000" dirty="0" smtClean="0"/>
              <a:t>, 1970</a:t>
            </a:r>
          </a:p>
          <a:p>
            <a:r>
              <a:rPr lang="en-US" altLang="ja-JP" sz="2000" dirty="0" smtClean="0"/>
              <a:t>Nielsen, </a:t>
            </a:r>
            <a:r>
              <a:rPr lang="en-US" altLang="ja-JP" sz="2000" dirty="0" err="1" smtClean="0"/>
              <a:t>Olesen</a:t>
            </a:r>
            <a:r>
              <a:rPr lang="en-US" altLang="ja-JP" sz="2000" dirty="0" smtClean="0"/>
              <a:t>, 1973</a:t>
            </a:r>
          </a:p>
          <a:p>
            <a:r>
              <a:rPr kumimoji="1" lang="en-US" altLang="ja-JP" sz="2000" dirty="0" smtClean="0"/>
              <a:t>t ‘</a:t>
            </a:r>
            <a:r>
              <a:rPr kumimoji="1" lang="en-US" altLang="ja-JP" sz="2000" dirty="0" err="1" smtClean="0"/>
              <a:t>Hooft</a:t>
            </a:r>
            <a:r>
              <a:rPr kumimoji="1" lang="en-US" altLang="ja-JP" sz="2000" dirty="0" smtClean="0"/>
              <a:t>, 1981</a:t>
            </a:r>
          </a:p>
          <a:p>
            <a:r>
              <a:rPr lang="en-US" altLang="ja-JP" sz="2000" dirty="0" smtClean="0"/>
              <a:t>…</a:t>
            </a:r>
            <a:endParaRPr kumimoji="1" lang="ja-JP" altLang="en-US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</a:t>
            </a:r>
            <a:endParaRPr kumimoji="1" lang="ja-JP" altLang="en-US" sz="2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Anti-quark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Flux Tube</a:t>
            </a:r>
            <a:endParaRPr kumimoji="1" lang="ja-JP" altLang="en-US" sz="2800" dirty="0" smtClean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Monopole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 smtClean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Magnetic Vortex</a:t>
            </a:r>
            <a:endParaRPr kumimoji="1" lang="ja-JP" altLang="en-US" sz="2800" dirty="0" smtClean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B)</a:t>
            </a:r>
            <a:endParaRPr kumimoji="1" lang="ja-JP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3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10936" y="4678955"/>
            <a:ext cx="5650229" cy="114925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84649"/>
            <a:ext cx="3638250" cy="2822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481102" y="1882705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27" y="1684649"/>
            <a:ext cx="3586777" cy="2822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kappa =0.2&#10;\end{align*}&lt;/body&gt;&#10;  &lt;fcolor&gt;FF000000&lt;/fcolor&gt;&#10;  &lt;bcolor&gt;FF000000&lt;/bcolor&gt;&#10;  &lt;transparent&gt;True&lt;/transparent&gt;&#10;  &lt;resolution&gt;1800&lt;/resolution&gt;&#10;  &lt;imageh&gt;167&lt;/imageh&gt;&#10;  &lt;imagew&gt;76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1946817"/>
            <a:ext cx="899397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202104" y="1217448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xi_B=0.17 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xi_\phi=0.59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3221348" y="1098122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R=0.92 </a:t>
            </a:r>
            <a:r>
              <a:rPr kumimoji="1" lang="en-US" altLang="ja-JP" sz="3200" dirty="0" err="1" smtClean="0"/>
              <a:t>fm</a:t>
            </a:r>
            <a:endParaRPr kumimoji="1" lang="ja-JP" altLang="en-US" sz="3200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83" y="4590161"/>
            <a:ext cx="2686330" cy="218394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4441" y="4765631"/>
            <a:ext cx="5430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Left:</a:t>
            </a:r>
            <a:r>
              <a:rPr lang="ja-JP" altLang="en-US" sz="2800" b="1" dirty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zz</a:t>
            </a:r>
            <a:r>
              <a:rPr lang="en-US" altLang="ja-JP" sz="2400" dirty="0" smtClean="0"/>
              <a:t>(0),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en-US" altLang="ja-JP" sz="2400" dirty="0" smtClean="0"/>
              <a:t>(0) reproduce lattice result</a:t>
            </a:r>
          </a:p>
          <a:p>
            <a:r>
              <a:rPr kumimoji="1" lang="en-US" altLang="ja-JP" sz="2800" b="1" dirty="0" smtClean="0"/>
              <a:t>Right: </a:t>
            </a:r>
            <a:r>
              <a:rPr lang="en-US" altLang="ja-JP" sz="2400" dirty="0" smtClean="0"/>
              <a:t>A parameter satisfying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ja-JP" altLang="en-US" sz="2400" dirty="0" smtClean="0"/>
              <a:t>≈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θθ</a:t>
            </a:r>
            <a:endParaRPr kumimoji="1" lang="ja-JP" altLang="en-US" sz="2400" baseline="-25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3989" y="5837412"/>
            <a:ext cx="4671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parameter can reproduce </a:t>
            </a:r>
          </a:p>
          <a:p>
            <a:r>
              <a:rPr kumimoji="1" lang="en-US" altLang="ja-JP" sz="2800" dirty="0" smtClean="0"/>
              <a:t>lattice data </a:t>
            </a:r>
            <a:r>
              <a:rPr lang="en-US" altLang="ja-JP" sz="2800" dirty="0" smtClean="0"/>
              <a:t>at R=0.92fm.</a:t>
            </a:r>
            <a:endParaRPr kumimoji="1" lang="ja-JP" altLang="en-US" sz="2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240562" y="1886514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1946817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右矢印 37"/>
          <p:cNvSpPr/>
          <p:nvPr/>
        </p:nvSpPr>
        <p:spPr>
          <a:xfrm>
            <a:off x="1049565" y="5870911"/>
            <a:ext cx="564424" cy="8871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58" y="597966"/>
            <a:ext cx="4403275" cy="3779658"/>
          </a:xfrm>
          <a:prstGeom prst="rect">
            <a:avLst/>
          </a:prstGeom>
          <a:scene3d>
            <a:camera prst="perspectiveContrastingLeftFacing"/>
            <a:lightRig rig="chilly" dir="t"/>
          </a:scene3d>
          <a:sp3d prstMaterial="translucentPowder"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7680" y="1301457"/>
            <a:ext cx="7463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EMT (stress tensor) is a useful observable in understanding the flux tube.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Lattice data suggest that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Degeneracy: T</a:t>
            </a:r>
            <a:r>
              <a:rPr lang="en-US" altLang="ja-JP" sz="2400" baseline="-250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44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 </a:t>
            </a:r>
            <a:r>
              <a:rPr lang="ja-JP" altLang="en-US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≈</a:t>
            </a:r>
            <a:r>
              <a:rPr lang="ja-JP" altLang="en-US" sz="2400" dirty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zz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,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rr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ja-JP" altLang="en-US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≈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>
                <a:effectLst>
                  <a:glow rad="101600">
                    <a:srgbClr val="124B65"/>
                  </a:glo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qq</a:t>
            </a:r>
            <a:endParaRPr lang="en-US" altLang="ja-JP" sz="2400" dirty="0">
              <a:effectLst>
                <a:glow rad="101600">
                  <a:srgbClr val="124B65"/>
                </a:glow>
              </a:effectLst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Separation: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zz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 </a:t>
            </a:r>
            <a:r>
              <a:rPr lang="ja-JP" altLang="en-US" sz="2400" dirty="0" smtClean="0">
                <a:effectLst>
                  <a:glow rad="101600">
                    <a:srgbClr val="124B65"/>
                  </a:glow>
                </a:effectLst>
              </a:rPr>
              <a:t>≠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rr</a:t>
            </a:r>
            <a:r>
              <a:rPr lang="en-US" altLang="ja-JP" sz="2400" dirty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endParaRPr lang="en-US" altLang="ja-JP" sz="2400" dirty="0" smtClean="0">
              <a:effectLst>
                <a:glow rad="101600">
                  <a:srgbClr val="124B65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>
              <a:effectLst>
                <a:glow rad="101600">
                  <a:srgbClr val="124B65"/>
                </a:glow>
              </a:effectLst>
            </a:endParaRPr>
          </a:p>
          <a:p>
            <a:pPr marL="3429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Degeneracy of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rr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&amp;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qq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 suggests that finite-length effect of the flux tube is not negligible.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Are there a priori reason for </a:t>
            </a:r>
            <a:r>
              <a:rPr kumimoji="1" lang="en-US" altLang="ja-JP" sz="2400" dirty="0" err="1" smtClean="0">
                <a:effectLst>
                  <a:glow rad="101600">
                    <a:srgbClr val="124B65"/>
                  </a:glow>
                </a:effectLst>
              </a:rPr>
              <a:t>degeneragy</a:t>
            </a:r>
            <a:r>
              <a:rPr kumimoji="1"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 of </a:t>
            </a:r>
            <a:r>
              <a:rPr lang="en-US" altLang="ja-JP" sz="2400" dirty="0">
                <a:effectLst>
                  <a:glow rad="101600">
                    <a:srgbClr val="124B65"/>
                  </a:glow>
                </a:effectLst>
              </a:rPr>
              <a:t>: </a:t>
            </a:r>
            <a:r>
              <a:rPr lang="en-US" altLang="ja-JP" sz="2400" dirty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44</a:t>
            </a:r>
            <a:r>
              <a:rPr lang="en-US" altLang="ja-JP" sz="2400" dirty="0">
                <a:effectLst>
                  <a:glow rad="101600">
                    <a:srgbClr val="124B65"/>
                  </a:glow>
                </a:effectLst>
              </a:rPr>
              <a:t> 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&amp;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rr</a:t>
            </a:r>
            <a:r>
              <a:rPr lang="en-US" altLang="ja-JP" sz="2400" dirty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24B65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Future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Excited states / nonzero T / full QCD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stress distribution inside hadrons</a:t>
            </a:r>
            <a:endParaRPr kumimoji="1" lang="ja-JP" altLang="en-US" sz="2400" dirty="0" smtClean="0">
              <a:solidFill>
                <a:srgbClr val="FFFF00"/>
              </a:solidFill>
              <a:effectLst>
                <a:glow rad="101600">
                  <a:srgbClr val="124B65"/>
                </a:glo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777" y="4601339"/>
            <a:ext cx="2055223" cy="23016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04411" y="6318200"/>
            <a:ext cx="212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arXiv:1810.07589</a:t>
            </a:r>
          </a:p>
          <a:p>
            <a:r>
              <a:rPr kumimoji="1" lang="en-US" altLang="ja-JP" sz="1600" dirty="0" smtClean="0">
                <a:solidFill>
                  <a:schemeClr val="bg1"/>
                </a:solidFill>
              </a:rPr>
              <a:t>Nature, 557, 396 (2018)</a:t>
            </a:r>
            <a:endParaRPr kumimoji="1" lang="ja-JP" alt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右矢印 32"/>
          <p:cNvSpPr/>
          <p:nvPr/>
        </p:nvSpPr>
        <p:spPr>
          <a:xfrm>
            <a:off x="395499" y="3813056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964240" y="2994841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平行四辺形 5"/>
          <p:cNvSpPr/>
          <p:nvPr/>
        </p:nvSpPr>
        <p:spPr>
          <a:xfrm rot="5400000" flipV="1">
            <a:off x="61593" y="4115210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</a:t>
            </a:r>
            <a:r>
              <a:rPr lang="en-US" altLang="ja-JP" dirty="0" smtClean="0"/>
              <a:t>anisotropy</a:t>
            </a:r>
            <a:br>
              <a:rPr lang="en-US" altLang="ja-JP" dirty="0" smtClean="0"/>
            </a:br>
            <a:r>
              <a:rPr lang="en-US" altLang="ja-JP" sz="3600" dirty="0" smtClean="0"/>
              <a:t>in finite system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4166" y="1888232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Casimir effect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平行四辺形 4"/>
          <p:cNvSpPr/>
          <p:nvPr/>
        </p:nvSpPr>
        <p:spPr>
          <a:xfrm rot="5400000" flipV="1">
            <a:off x="1211125" y="4115209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83617" y="3438813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91352" y="3144293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83617" y="2852073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23" y="3195281"/>
            <a:ext cx="206614" cy="18495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7" y="2849318"/>
            <a:ext cx="191618" cy="2649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0" y="2698125"/>
            <a:ext cx="174956" cy="184953"/>
          </a:xfrm>
          <a:prstGeom prst="rect">
            <a:avLst/>
          </a:prstGeom>
        </p:spPr>
      </p:pic>
      <p:sp>
        <p:nvSpPr>
          <p:cNvPr id="18" name="平行四辺形 17"/>
          <p:cNvSpPr/>
          <p:nvPr/>
        </p:nvSpPr>
        <p:spPr>
          <a:xfrm>
            <a:off x="1168098" y="3008700"/>
            <a:ext cx="1946367" cy="635618"/>
          </a:xfrm>
          <a:prstGeom prst="parallelogram">
            <a:avLst>
              <a:gd name="adj" fmla="val 124411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1" name="平行四辺形 20"/>
          <p:cNvSpPr/>
          <p:nvPr/>
        </p:nvSpPr>
        <p:spPr>
          <a:xfrm>
            <a:off x="1168099" y="5386146"/>
            <a:ext cx="1946367" cy="635618"/>
          </a:xfrm>
          <a:prstGeom prst="parallelogram">
            <a:avLst>
              <a:gd name="adj" fmla="val 125410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rot="10800000">
            <a:off x="2725401" y="3773179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11}&amp;lt;0&#10;\end{align*}&lt;/body&gt;&#10;  &lt;fcolor&gt;FFFFFFFF&lt;/fcolor&gt;&#10;  &lt;bcolor&gt;FF000000&lt;/bcolor&gt;&#10;  &lt;transparent&gt;True&lt;/transparent&gt;&#10;  &lt;resolution&gt;1800&lt;/resolution&gt;&#10;  &lt;imageh&gt;207&lt;/imageh&gt;&#10;  &lt;imagew&gt;79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12" y="4961715"/>
            <a:ext cx="843492" cy="2190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403162" y="514144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attractive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22},~ T_{33} &amp;gt; 0&#10;\end{align*}&lt;/body&gt;&#10;  &lt;fcolor&gt;FFFFFFFF&lt;/fcolor&gt;&#10;  &lt;bcolor&gt;FF000000&lt;/bcolor&gt;&#10;  &lt;transparent&gt;True&lt;/transparent&gt;&#10;  &lt;resolution&gt;1800&lt;/resolution&gt;&#10;  &lt;imageh&gt;217&lt;/imageh&gt;&#10;  &lt;imagew&gt;134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43" y="3513362"/>
            <a:ext cx="1425575" cy="229658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1168098" y="3644318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377510" y="1881198"/>
            <a:ext cx="4766490" cy="4719899"/>
            <a:chOff x="4377510" y="1881198"/>
            <a:chExt cx="4766490" cy="4719899"/>
          </a:xfrm>
        </p:grpSpPr>
        <p:sp>
          <p:nvSpPr>
            <p:cNvPr id="35" name="角丸四角形 34"/>
            <p:cNvSpPr/>
            <p:nvPr/>
          </p:nvSpPr>
          <p:spPr>
            <a:xfrm>
              <a:off x="4548434" y="3164745"/>
              <a:ext cx="4014652" cy="3436352"/>
            </a:xfrm>
            <a:prstGeom prst="roundRect">
              <a:avLst>
                <a:gd name="adj" fmla="val 10585"/>
              </a:avLst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375293" y="2448117"/>
              <a:ext cx="2768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MK, </a:t>
              </a:r>
              <a:r>
                <a:rPr kumimoji="1" lang="en-US" altLang="ja-JP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Mogliacci</a:t>
              </a: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, Kolbe,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Horowitz, in </a:t>
              </a: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preparation</a:t>
              </a: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03089" y="5253145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pressure anisotropy</a:t>
              </a:r>
              <a:endPara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77510" y="1881198"/>
              <a:ext cx="45865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Finite system </a:t>
              </a:r>
              <a:r>
                <a:rPr kumimoji="1" lang="en-US" altLang="ja-JP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at nonzero </a:t>
              </a:r>
              <a:r>
                <a:rPr kumimoji="1" lang="en-US" altLang="ja-JP" sz="2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T</a:t>
              </a:r>
              <a:endParaRPr kumimoji="1" lang="ja-JP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V = L_x \times L_y \times 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973&lt;/imagew&gt;&#10;  &lt;scale&gt;50&lt;/scale&gt;&#10;  &lt;cursor&gt;45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062" y="3504733"/>
              <a:ext cx="2555393" cy="314729"/>
            </a:xfrm>
            <a:prstGeom prst="rect">
              <a:avLst/>
            </a:prstGeom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_{11} \ne T_{22} = T_{33}&#10;\end{align*}&lt;/body&gt;&#10;  &lt;fcolor&gt;FFFFFFFF&lt;/fcolor&gt;&#10;  &lt;bcolor&gt;FF000000&lt;/bcolor&gt;&#10;  &lt;transparent&gt;True&lt;/transparent&gt;&#10;  &lt;resolution&gt;1800&lt;/resolution&gt;&#10;  &lt;imageh&gt;228&lt;/imageh&gt;&#10;  &lt;imagew&gt;1704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27" y="5855116"/>
              <a:ext cx="2490859" cy="333284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L_x \ll L_y=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55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034" y="3981826"/>
              <a:ext cx="2097450" cy="327558"/>
            </a:xfrm>
            <a:prstGeom prst="rect">
              <a:avLst/>
            </a:prstGeom>
          </p:spPr>
        </p:pic>
        <p:sp>
          <p:nvSpPr>
            <p:cNvPr id="34" name="右矢印 33"/>
            <p:cNvSpPr/>
            <p:nvPr/>
          </p:nvSpPr>
          <p:spPr>
            <a:xfrm rot="5400000">
              <a:off x="6185437" y="3947364"/>
              <a:ext cx="740645" cy="178654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rot="5400000">
            <a:off x="1741211" y="4248241"/>
            <a:ext cx="756694" cy="0"/>
          </a:xfrm>
          <a:prstGeom prst="straightConnector1">
            <a:avLst/>
          </a:prstGeom>
          <a:ln w="38100">
            <a:solidFill>
              <a:srgbClr val="66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659370" y="4818456"/>
            <a:ext cx="756694" cy="0"/>
          </a:xfrm>
          <a:prstGeom prst="straightConnector1">
            <a:avLst/>
          </a:prstGeom>
          <a:ln w="38100">
            <a:solidFill>
              <a:srgbClr val="FF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785797" y="5051764"/>
            <a:ext cx="1300417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08654" y="5993344"/>
            <a:ext cx="1213405" cy="177868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80" y="6166216"/>
            <a:ext cx="276225" cy="221192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5616100" y="496793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7" y="5074005"/>
            <a:ext cx="191558" cy="532342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V="1">
            <a:off x="7176334" y="4962831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17" y="5733865"/>
            <a:ext cx="777875" cy="25717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prep.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3849" y="3033761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3849" y="3618536"/>
            <a:ext cx="3486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xN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xN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=72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xN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=12, 14, 16, 18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 (fixed a)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3804" y="5528294"/>
            <a:ext cx="8596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How do we understand??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18" y="1467097"/>
            <a:ext cx="4828951" cy="3497067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13334" y="228803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=12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451530">
            <a:off x="1881552" y="25796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Preliminary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prep.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127530" y="1408869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369" y="5620140"/>
            <a:ext cx="249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</a:t>
            </a:r>
            <a:r>
              <a:rPr lang="en-US" altLang="ja-JP" sz="2000" dirty="0" smtClean="0"/>
              <a:t> 1503.06516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4" y="1927711"/>
            <a:ext cx="3415873" cy="4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5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平行四辺形 45"/>
          <p:cNvSpPr/>
          <p:nvPr/>
        </p:nvSpPr>
        <p:spPr>
          <a:xfrm rot="5400000" flipV="1">
            <a:off x="5812586" y="2713517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>
            <a:off x="6762750" y="2728234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>
            <a:off x="5421623" y="2725466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5400000" flipV="1">
            <a:off x="6293271" y="318722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/>
        </p:nvSpPr>
        <p:spPr>
          <a:xfrm>
            <a:off x="5414160" y="2725466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6181268" y="30008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7896398" y="300084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6137571" y="3331049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0" y="3455259"/>
            <a:ext cx="188383" cy="183092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6" y="2780878"/>
            <a:ext cx="175683" cy="23389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4" y="2780878"/>
            <a:ext cx="175683" cy="269875"/>
          </a:xfrm>
          <a:prstGeom prst="rect">
            <a:avLst/>
          </a:prstGeom>
        </p:spPr>
      </p:pic>
      <p:cxnSp>
        <p:nvCxnSpPr>
          <p:cNvPr id="51" name="直線コネクタ 50"/>
          <p:cNvCxnSpPr>
            <a:stCxn id="34" idx="6"/>
            <a:endCxn id="35" idx="2"/>
          </p:cNvCxnSpPr>
          <p:nvPr/>
        </p:nvCxnSpPr>
        <p:spPr>
          <a:xfrm>
            <a:off x="6361268" y="3090848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 rot="5400000" flipV="1">
            <a:off x="6293272" y="2234051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 rot="1635065">
            <a:off x="7116126" y="2414569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7061519" y="2996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25299" y="194946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053420" y="2315907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765074" y="2315907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6060822" y="1717658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1" y="1725372"/>
            <a:ext cx="206614" cy="18495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9" y="2143693"/>
            <a:ext cx="191618" cy="264933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1981038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8338909" y="2632167"/>
            <a:ext cx="515372" cy="5343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80744" y="2094048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02819" y="2730590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" name="平行四辺形 8"/>
          <p:cNvSpPr/>
          <p:nvPr/>
        </p:nvSpPr>
        <p:spPr>
          <a:xfrm>
            <a:off x="5396980" y="3201375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7" y="2389995"/>
            <a:ext cx="256556" cy="231112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6312141" y="34767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774710" y="3476757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402141" y="3141728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64710" y="3094147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92141" y="157627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5" y="2097666"/>
            <a:ext cx="959908" cy="26458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34181" y="2730590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32900" y="4266123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9" y="4009365"/>
            <a:ext cx="188383" cy="1830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46" y="2719139"/>
            <a:ext cx="393786" cy="39378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5" y="3350477"/>
            <a:ext cx="175683" cy="23389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3" y="3314494"/>
            <a:ext cx="175683" cy="2698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67890" y="1817371"/>
            <a:ext cx="2775257" cy="4985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83130" y="2160269"/>
            <a:ext cx="1663337" cy="231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11" y="2374936"/>
            <a:ext cx="1091236" cy="14952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3322" y="1464207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=1.0</a:t>
            </a:r>
            <a:endParaRPr kumimoji="1" lang="ja-JP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61852" y="2436171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=3.0</a:t>
            </a:r>
            <a:endParaRPr kumimoji="1" lang="ja-JP" altLang="en-US" sz="2400" dirty="0" smtClean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51233" y="246379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=4.0</a:t>
            </a:r>
            <a:endParaRPr kumimoji="1" lang="ja-JP" altLang="en-US" sz="24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493176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142401" y="4563614"/>
            <a:ext cx="4407725" cy="11239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5" y="4563614"/>
            <a:ext cx="4284238" cy="20643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6" y="6008251"/>
            <a:ext cx="3087000" cy="61973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837546"/>
            <a:ext cx="8070721" cy="13658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582735"/>
            <a:ext cx="3453255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0834" y="1213673"/>
            <a:ext cx="2279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23859" y="1230885"/>
            <a:ext cx="227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3</a:t>
            </a:r>
            <a:r>
              <a:rPr kumimoji="1" lang="en-US" altLang="ja-JP" sz="2800" b="1" dirty="0" smtClean="0"/>
              <a:t>LO (3-loop)</a:t>
            </a:r>
            <a:endParaRPr kumimoji="1" lang="ja-JP" altLang="en-US" sz="2800" b="1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676" y="1731574"/>
            <a:ext cx="3611540" cy="29736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8" y="1731573"/>
            <a:ext cx="3611541" cy="29736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05394" y="5155474"/>
            <a:ext cx="75296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No difference b/w 2- &amp; 3-loops: 2-loop is already good!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(~g</a:t>
            </a:r>
            <a:r>
              <a:rPr lang="en-US" altLang="ja-JP" sz="2400" baseline="30000" dirty="0" smtClean="0"/>
              <a:t>8</a:t>
            </a:r>
            <a:r>
              <a:rPr lang="en-US" altLang="ja-JP" sz="2400" dirty="0" smtClean="0"/>
              <a:t>)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52824" y="4710949"/>
            <a:ext cx="35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in 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917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SFTE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35801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2768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96550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39221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04636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27692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99162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35229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881233"/>
            <a:ext cx="40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393021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6017988"/>
            <a:ext cx="1749425" cy="5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01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255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1904</Words>
  <Application>Microsoft Office PowerPoint</Application>
  <PresentationFormat>画面に合わせる (4:3)</PresentationFormat>
  <Paragraphs>541</Paragraphs>
  <Slides>65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65</vt:i4>
      </vt:variant>
    </vt:vector>
  </HeadingPairs>
  <TitlesOfParts>
    <vt:vector size="82" baseType="lpstr">
      <vt:lpstr>Adobe Song Std L</vt:lpstr>
      <vt:lpstr>HGP教科書体</vt:lpstr>
      <vt:lpstr>HGｺﾞｼｯｸM</vt:lpstr>
      <vt:lpstr>ＭＳ Ｐゴシック</vt:lpstr>
      <vt:lpstr>メイリオ</vt:lpstr>
      <vt:lpstr>游ゴシック</vt:lpstr>
      <vt:lpstr>游ゴシック Light</vt:lpstr>
      <vt:lpstr>Andalus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Stress Tensor Distribution in Quark-Anti-Quark System</vt:lpstr>
      <vt:lpstr>PowerPoint プレゼンテーション</vt:lpstr>
      <vt:lpstr>PowerPoint プレゼンテーション</vt:lpstr>
      <vt:lpstr>Stress = Force per Unit Area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Proton EMT Distribution</vt:lpstr>
      <vt:lpstr>EMT around A Quark in a deconfined phase</vt:lpstr>
      <vt:lpstr>EMT around A Quark in a deconfined phase</vt:lpstr>
      <vt:lpstr>Energy-Momentum Tensor on the Lattice and Gradient Flow</vt:lpstr>
      <vt:lpstr>Yang-Mills Gradient Flow</vt:lpstr>
      <vt:lpstr>Gradient Flow = Smearing</vt:lpstr>
      <vt:lpstr>Gradient Flow = Smearing</vt:lpstr>
      <vt:lpstr>Two Advantages of EMT Operator from Gradient Flow</vt:lpstr>
      <vt:lpstr>Small Flow-Time Expansion</vt:lpstr>
      <vt:lpstr>Constructing EMT 1</vt:lpstr>
      <vt:lpstr>Constructing EMT 2</vt:lpstr>
      <vt:lpstr>Gradient Flow Method</vt:lpstr>
      <vt:lpstr>Perturbative Coefficients</vt:lpstr>
      <vt:lpstr>Perturbative Coefficients</vt:lpstr>
      <vt:lpstr>Thermodynamics of SU(3) YM</vt:lpstr>
      <vt:lpstr>Temperature Dependence</vt:lpstr>
      <vt:lpstr>Higher Order Coefficient: e+p</vt:lpstr>
      <vt:lpstr>Double Extrapolation t0, a0</vt:lpstr>
      <vt:lpstr>Higher Order Coefficient: e+p</vt:lpstr>
      <vt:lpstr>Effect of Higher-Order Coeffs.</vt:lpstr>
      <vt:lpstr>2+1 QCD EoS from Gradient Flow</vt:lpstr>
      <vt:lpstr>PowerPoint プレゼンテーション</vt:lpstr>
      <vt:lpstr>PowerPoint プレゼンテーション</vt:lpstr>
      <vt:lpstr>Lattice Setup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Force</vt:lpstr>
      <vt:lpstr>Force</vt:lpstr>
      <vt:lpstr>Force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Summary</vt:lpstr>
      <vt:lpstr>Pressure anisotropy in finite system</vt:lpstr>
      <vt:lpstr>Pressure Anisotropy</vt:lpstr>
      <vt:lpstr>Pressure Anisotropy</vt:lpstr>
      <vt:lpstr>backup</vt:lpstr>
      <vt:lpstr>EMT on the Lattice: Conventional</vt:lpstr>
      <vt:lpstr>Numerical Simulation</vt:lpstr>
      <vt:lpstr>Fermion Propagator</vt:lpstr>
      <vt:lpstr>Nf=2+1 QCD Thermodynamics</vt:lpstr>
      <vt:lpstr>Ground State Saturation</vt:lpstr>
      <vt:lpstr>Ground State Saturation</vt:lpstr>
      <vt:lpstr>EMT in QCD</vt:lpstr>
      <vt:lpstr>Higher Order Coefficient: e-3p</vt:lpstr>
      <vt:lpstr>Gradient Flow for Fermions</vt:lpstr>
      <vt:lpstr>Abelian-Higgs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292</cp:revision>
  <dcterms:created xsi:type="dcterms:W3CDTF">2018-05-13T13:53:28Z</dcterms:created>
  <dcterms:modified xsi:type="dcterms:W3CDTF">2019-03-01T03:50:22Z</dcterms:modified>
</cp:coreProperties>
</file>