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316" r:id="rId5"/>
    <p:sldId id="309" r:id="rId6"/>
    <p:sldId id="302" r:id="rId7"/>
    <p:sldId id="260" r:id="rId8"/>
    <p:sldId id="261" r:id="rId9"/>
    <p:sldId id="262" r:id="rId10"/>
    <p:sldId id="310" r:id="rId11"/>
    <p:sldId id="265" r:id="rId12"/>
    <p:sldId id="264" r:id="rId13"/>
    <p:sldId id="389" r:id="rId14"/>
    <p:sldId id="323" r:id="rId15"/>
    <p:sldId id="267" r:id="rId16"/>
    <p:sldId id="370" r:id="rId17"/>
    <p:sldId id="268" r:id="rId18"/>
    <p:sldId id="374" r:id="rId19"/>
    <p:sldId id="381" r:id="rId20"/>
    <p:sldId id="363" r:id="rId21"/>
    <p:sldId id="270" r:id="rId22"/>
    <p:sldId id="271" r:id="rId23"/>
    <p:sldId id="279" r:id="rId24"/>
    <p:sldId id="319" r:id="rId25"/>
    <p:sldId id="325" r:id="rId26"/>
    <p:sldId id="371" r:id="rId27"/>
    <p:sldId id="345" r:id="rId28"/>
    <p:sldId id="297" r:id="rId29"/>
    <p:sldId id="372" r:id="rId30"/>
    <p:sldId id="281" r:id="rId31"/>
    <p:sldId id="304" r:id="rId32"/>
    <p:sldId id="284" r:id="rId33"/>
    <p:sldId id="286" r:id="rId34"/>
    <p:sldId id="287" r:id="rId35"/>
    <p:sldId id="305" r:id="rId36"/>
    <p:sldId id="337" r:id="rId37"/>
    <p:sldId id="336" r:id="rId38"/>
    <p:sldId id="288" r:id="rId39"/>
    <p:sldId id="373" r:id="rId40"/>
    <p:sldId id="342" r:id="rId41"/>
    <p:sldId id="295" r:id="rId42"/>
    <p:sldId id="333" r:id="rId43"/>
    <p:sldId id="354" r:id="rId44"/>
    <p:sldId id="380" r:id="rId45"/>
    <p:sldId id="382" r:id="rId46"/>
    <p:sldId id="390" r:id="rId47"/>
    <p:sldId id="384" r:id="rId48"/>
    <p:sldId id="383" r:id="rId49"/>
    <p:sldId id="385" r:id="rId50"/>
    <p:sldId id="387" r:id="rId51"/>
    <p:sldId id="388" r:id="rId52"/>
    <p:sldId id="367" r:id="rId53"/>
    <p:sldId id="368" r:id="rId54"/>
    <p:sldId id="369" r:id="rId55"/>
    <p:sldId id="376" r:id="rId56"/>
    <p:sldId id="379" r:id="rId57"/>
    <p:sldId id="366" r:id="rId58"/>
    <p:sldId id="392" r:id="rId59"/>
    <p:sldId id="334" r:id="rId60"/>
    <p:sldId id="391" r:id="rId61"/>
    <p:sldId id="343" r:id="rId62"/>
    <p:sldId id="352" r:id="rId63"/>
    <p:sldId id="359" r:id="rId64"/>
    <p:sldId id="320" r:id="rId65"/>
    <p:sldId id="273" r:id="rId66"/>
    <p:sldId id="338" r:id="rId67"/>
    <p:sldId id="361" r:id="rId68"/>
    <p:sldId id="339" r:id="rId69"/>
    <p:sldId id="340" r:id="rId70"/>
    <p:sldId id="276" r:id="rId71"/>
    <p:sldId id="356" r:id="rId72"/>
    <p:sldId id="275" r:id="rId73"/>
    <p:sldId id="362" r:id="rId74"/>
    <p:sldId id="360" r:id="rId75"/>
    <p:sldId id="330" r:id="rId76"/>
    <p:sldId id="290" r:id="rId7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2DC9D7"/>
    <a:srgbClr val="0F4157"/>
    <a:srgbClr val="FF0000"/>
    <a:srgbClr val="66CCFF"/>
    <a:srgbClr val="0000FF"/>
    <a:srgbClr val="FF6699"/>
    <a:srgbClr val="FFFF00"/>
    <a:srgbClr val="11465E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2019/3/5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emf"/><Relationship Id="rId7" Type="http://schemas.openxmlformats.org/officeDocument/2006/relationships/image" Target="../media/image79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emf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11" Type="http://schemas.openxmlformats.org/officeDocument/2006/relationships/image" Target="../media/image90.png"/><Relationship Id="rId5" Type="http://schemas.openxmlformats.org/officeDocument/2006/relationships/image" Target="../media/image86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5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image" Target="../media/image5.jp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7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9.emf"/><Relationship Id="rId7" Type="http://schemas.openxmlformats.org/officeDocument/2006/relationships/image" Target="../media/image113.png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png"/><Relationship Id="rId5" Type="http://schemas.openxmlformats.org/officeDocument/2006/relationships/image" Target="../media/image96.emf"/><Relationship Id="rId4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emf"/><Relationship Id="rId7" Type="http://schemas.openxmlformats.org/officeDocument/2006/relationships/image" Target="../media/image120.png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image" Target="../media/image125.jpe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11" Type="http://schemas.openxmlformats.org/officeDocument/2006/relationships/image" Target="../media/image90.png"/><Relationship Id="rId5" Type="http://schemas.openxmlformats.org/officeDocument/2006/relationships/image" Target="../media/image86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4.emf"/><Relationship Id="rId5" Type="http://schemas.openxmlformats.org/officeDocument/2006/relationships/image" Target="../media/image95.emf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81.png"/><Relationship Id="rId7" Type="http://schemas.openxmlformats.org/officeDocument/2006/relationships/image" Target="../media/image14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82.png"/><Relationship Id="rId9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50.png"/><Relationship Id="rId7" Type="http://schemas.openxmlformats.org/officeDocument/2006/relationships/image" Target="../media/image153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7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89.png"/><Relationship Id="rId7" Type="http://schemas.openxmlformats.org/officeDocument/2006/relationships/image" Target="../media/image78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1.png"/><Relationship Id="rId5" Type="http://schemas.openxmlformats.org/officeDocument/2006/relationships/image" Target="../media/image77.png"/><Relationship Id="rId4" Type="http://schemas.openxmlformats.org/officeDocument/2006/relationships/image" Target="../media/image19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8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image" Target="../media/image201.emf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5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-113219" y="422257"/>
            <a:ext cx="4681044" cy="6768000"/>
            <a:chOff x="184010" y="766359"/>
            <a:chExt cx="4379281" cy="6331698"/>
          </a:xfrm>
          <a:scene3d>
            <a:camera prst="perspectiveHeroicExtremeRightFacing" fov="6000000">
              <a:rot lat="151517" lon="20115621" rev="228828"/>
            </a:camera>
            <a:lightRig rig="balanced" dir="t"/>
          </a:scene3d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405089"/>
            <a:ext cx="6858000" cy="1194650"/>
          </a:xfrm>
        </p:spPr>
        <p:txBody>
          <a:bodyPr>
            <a:noAutofit/>
          </a:bodyPr>
          <a:lstStyle/>
          <a:p>
            <a:r>
              <a:rPr lang="ja-JP" altLang="en-US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高温物質中における</a:t>
            </a:r>
            <a: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/>
            </a:r>
            <a:b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ja-JP" altLang="en-US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クォーク間相互作用の</a:t>
            </a:r>
            <a: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/>
            </a:r>
            <a:b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ja-JP" altLang="en-US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微視的伝達</a:t>
            </a:r>
            <a:r>
              <a:rPr lang="ja-JP" altLang="en-US" sz="5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機構</a:t>
            </a:r>
            <a:r>
              <a:rPr lang="ja-JP" altLang="en-US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の解明</a:t>
            </a:r>
            <a:endParaRPr kumimoji="1" lang="ja-JP" altLang="en-US" sz="28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439469"/>
            <a:ext cx="6858000" cy="618523"/>
          </a:xfrm>
        </p:spPr>
        <p:txBody>
          <a:bodyPr>
            <a:noAutofit/>
          </a:bodyPr>
          <a:lstStyle/>
          <a:p>
            <a:r>
              <a:rPr lang="ja-JP" altLang="en-US" sz="3600" b="1" dirty="0" smtClean="0"/>
              <a:t>北沢</a:t>
            </a:r>
            <a:r>
              <a:rPr lang="ja-JP" altLang="en-US" sz="3600" b="1" dirty="0"/>
              <a:t>正清</a:t>
            </a:r>
            <a:endParaRPr kumimoji="1" lang="en-US" altLang="ja-JP" sz="3600" b="1" dirty="0" smtClean="0"/>
          </a:p>
          <a:p>
            <a:r>
              <a:rPr lang="en-US" altLang="ja-JP" sz="3200" dirty="0" smtClean="0"/>
              <a:t>(</a:t>
            </a:r>
            <a:r>
              <a:rPr lang="ja-JP" altLang="en-US" sz="3200" dirty="0"/>
              <a:t>阪</a:t>
            </a:r>
            <a:r>
              <a:rPr lang="ja-JP" altLang="en-US" sz="3200" dirty="0" smtClean="0"/>
              <a:t>大理</a:t>
            </a:r>
            <a:r>
              <a:rPr lang="en-US" altLang="ja-JP" sz="3200" dirty="0" smtClean="0"/>
              <a:t>)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9867" y="168948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dirty="0" smtClean="0">
                <a:solidFill>
                  <a:prstClr val="white"/>
                </a:solidFill>
                <a:latin typeface="+mj-ea"/>
                <a:ea typeface="+mj-ea"/>
              </a:rPr>
              <a:t>OCTOPUS</a:t>
            </a:r>
            <a:r>
              <a:rPr lang="ja-JP" altLang="en-US" dirty="0" smtClean="0">
                <a:solidFill>
                  <a:prstClr val="white"/>
                </a:solidFill>
                <a:latin typeface="+mj-ea"/>
                <a:ea typeface="+mj-ea"/>
              </a:rPr>
              <a:t> 平成</a:t>
            </a:r>
            <a:r>
              <a:rPr lang="en-US" altLang="ja-JP" dirty="0" smtClean="0">
                <a:solidFill>
                  <a:prstClr val="white"/>
                </a:solidFill>
                <a:latin typeface="+mj-ea"/>
                <a:ea typeface="+mj-ea"/>
              </a:rPr>
              <a:t>30</a:t>
            </a:r>
            <a:r>
              <a:rPr lang="ja-JP" altLang="en-US" dirty="0" smtClean="0">
                <a:solidFill>
                  <a:prstClr val="white"/>
                </a:solidFill>
                <a:latin typeface="+mj-ea"/>
                <a:ea typeface="+mj-ea"/>
              </a:rPr>
              <a:t>年度公募型利用制度 成果報告会、</a:t>
            </a:r>
            <a:r>
              <a:rPr lang="en-US" altLang="ja-JP" dirty="0" smtClean="0">
                <a:solidFill>
                  <a:prstClr val="white"/>
                </a:solidFill>
                <a:latin typeface="+mj-ea"/>
                <a:ea typeface="+mj-ea"/>
              </a:rPr>
              <a:t>2019</a:t>
            </a:r>
            <a:r>
              <a:rPr lang="ja-JP" altLang="en-US" dirty="0" smtClean="0">
                <a:solidFill>
                  <a:prstClr val="white"/>
                </a:solidFill>
                <a:latin typeface="+mj-ea"/>
                <a:ea typeface="+mj-ea"/>
              </a:rPr>
              <a:t>年</a:t>
            </a:r>
            <a:r>
              <a:rPr lang="en-US" altLang="ja-JP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ja-JP" altLang="en-US" dirty="0" smtClean="0">
                <a:solidFill>
                  <a:prstClr val="white"/>
                </a:solidFill>
                <a:latin typeface="+mj-ea"/>
                <a:ea typeface="+mj-ea"/>
              </a:rPr>
              <a:t>月</a:t>
            </a:r>
            <a:r>
              <a:rPr lang="en-US" altLang="ja-JP" dirty="0">
                <a:solidFill>
                  <a:prstClr val="white"/>
                </a:solidFill>
                <a:latin typeface="+mj-ea"/>
                <a:ea typeface="+mj-ea"/>
              </a:rPr>
              <a:t>5</a:t>
            </a:r>
            <a:r>
              <a:rPr lang="ja-JP" altLang="en-US" dirty="0" smtClean="0">
                <a:solidFill>
                  <a:prstClr val="white"/>
                </a:solidFill>
                <a:latin typeface="+mj-ea"/>
                <a:ea typeface="+mj-ea"/>
              </a:rPr>
              <a:t>日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298" y="5580057"/>
            <a:ext cx="833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FlowQCD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 Collab.</a:t>
            </a:r>
            <a:r>
              <a:rPr lang="ja-JP" altLang="en-US" sz="2000" dirty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 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(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Yanagihara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Iritani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MK, 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Asakawa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Hatsuda</a:t>
            </a:r>
            <a:endParaRPr lang="en-US" altLang="ja-JP" sz="2000" dirty="0">
              <a:effectLst>
                <a:glow rad="101600">
                  <a:schemeClr val="accent1">
                    <a:lumMod val="50000"/>
                    <a:alpha val="70000"/>
                  </a:schemeClr>
                </a:glow>
              </a:effectLst>
            </a:endParaRPr>
          </a:p>
          <a:p>
            <a:pPr algn="r"/>
            <a:r>
              <a:rPr kumimoji="1"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Phys. Lett. </a:t>
            </a:r>
            <a:r>
              <a:rPr kumimoji="1" lang="en-US" altLang="ja-JP" sz="2000" b="1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B789</a:t>
            </a:r>
            <a:r>
              <a:rPr kumimoji="1"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210 (2019)</a:t>
            </a: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of the force is clearly different </a:t>
            </a:r>
          </a:p>
          <a:p>
            <a:pPr algn="ctr"/>
            <a:r>
              <a:rPr kumimoji="1" lang="en-US" altLang="ja-JP" sz="2400" dirty="0" smtClean="0"/>
              <a:t>in YM and Maxwell theories!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7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1821" y="109961"/>
            <a:ext cx="7609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</a:p>
          <a:p>
            <a:pPr algn="ctr"/>
            <a:r>
              <a:rPr lang="en-US" altLang="ja-JP" sz="3200" dirty="0" smtClean="0"/>
              <a:t>the most fundamental observable in physics</a:t>
            </a:r>
            <a:endParaRPr kumimoji="1" lang="ja-JP" altLang="en-US" sz="32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32" y="2183430"/>
            <a:ext cx="5356947" cy="64080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195138" y="164502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Einstein Equation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523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913071" y="4756908"/>
            <a:ext cx="2708421" cy="2101298"/>
            <a:chOff x="5913071" y="1926589"/>
            <a:chExt cx="2708421" cy="21012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C000"/>
                  </a:solidFill>
                </a:rPr>
                <a:t>stress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5747691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4203888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4108534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3717052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3717052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7C80"/>
                  </a:solidFill>
                </a:rPr>
                <a:t>momentum</a:t>
              </a:r>
              <a:endParaRPr kumimoji="1" lang="ja-JP" altLang="en-US" sz="2400" dirty="0">
                <a:solidFill>
                  <a:srgbClr val="FF7C8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5092427"/>
            <a:ext cx="2959734" cy="842856"/>
            <a:chOff x="5802350" y="2262108"/>
            <a:chExt cx="2959734" cy="842856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66CCFF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66CC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781821" y="109961"/>
            <a:ext cx="7609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</a:p>
          <a:p>
            <a:pPr algn="ctr"/>
            <a:r>
              <a:rPr lang="en-US" altLang="ja-JP" sz="3200" dirty="0" smtClean="0"/>
              <a:t>the most fundamental observable in physics</a:t>
            </a:r>
            <a:endParaRPr kumimoji="1" lang="ja-JP" altLang="en-US" sz="32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5142144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2011" y="3192201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All</a:t>
            </a:r>
            <a:r>
              <a:rPr kumimoji="1" lang="en-US" altLang="ja-JP" sz="2800" dirty="0" smtClean="0"/>
              <a:t> components are important physical observables!</a:t>
            </a:r>
            <a:endParaRPr kumimoji="1" lang="ja-JP" altLang="en-US" sz="2800" dirty="0" smtClean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32" y="2183430"/>
            <a:ext cx="5356947" cy="64080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195138" y="164502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Einstein Equation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90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691488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Energy-Momentum Tensor</a:t>
            </a:r>
            <a:br>
              <a:rPr kumimoji="1" lang="en-US" altLang="ja-JP" dirty="0" smtClean="0"/>
            </a:br>
            <a:r>
              <a:rPr lang="en-US" altLang="ja-JP" dirty="0" smtClean="0"/>
              <a:t>on the Lattice</a:t>
            </a:r>
            <a:br>
              <a:rPr lang="en-US" altLang="ja-JP" dirty="0" smtClean="0"/>
            </a:br>
            <a:r>
              <a:rPr lang="en-US" altLang="ja-JP" dirty="0" smtClean="0"/>
              <a:t>and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96" y="4158427"/>
            <a:ext cx="5883007" cy="231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47585" t="43012" r="17478" b="23856"/>
          <a:stretch/>
        </p:blipFill>
        <p:spPr>
          <a:xfrm>
            <a:off x="147397" y="1254501"/>
            <a:ext cx="4382450" cy="233775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= Smearing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5" b="14530"/>
          <a:stretch/>
        </p:blipFill>
        <p:spPr>
          <a:xfrm>
            <a:off x="4335039" y="4004426"/>
            <a:ext cx="1882882" cy="141859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35733" y="1237083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Original Data</a:t>
            </a:r>
            <a:endParaRPr kumimoji="1" lang="ja-JP" altLang="en-US" sz="32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335038" y="1237083"/>
            <a:ext cx="4633889" cy="2355172"/>
            <a:chOff x="4335038" y="1237083"/>
            <a:chExt cx="4633889" cy="235517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9" t="23111" r="14445" b="47474"/>
            <a:stretch/>
          </p:blipFill>
          <p:spPr>
            <a:xfrm>
              <a:off x="4811077" y="1254501"/>
              <a:ext cx="4157850" cy="2337754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001" y="1290642"/>
              <a:ext cx="878477" cy="87847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939760" y="1237083"/>
              <a:ext cx="2140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err="1" smtClean="0">
                  <a:solidFill>
                    <a:srgbClr val="2DC9D7"/>
                  </a:solidFill>
                </a:rPr>
                <a:t>RunKeeper</a:t>
              </a:r>
              <a:endParaRPr kumimoji="1" lang="ja-JP" altLang="en-US" sz="3200" b="1" dirty="0" smtClean="0">
                <a:solidFill>
                  <a:srgbClr val="2DC9D7"/>
                </a:solidFill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>
              <a:off x="4335038" y="1573564"/>
              <a:ext cx="585305" cy="167204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67555" y="4004426"/>
            <a:ext cx="40607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第</a:t>
            </a:r>
            <a:r>
              <a:rPr lang="en-US" altLang="ja-JP" sz="2800" dirty="0" smtClean="0"/>
              <a:t>39</a:t>
            </a:r>
            <a:r>
              <a:rPr lang="ja-JP" altLang="en-US" sz="2800" dirty="0" smtClean="0"/>
              <a:t>回篠山</a:t>
            </a:r>
            <a:r>
              <a:rPr lang="en-US" altLang="ja-JP" sz="2800" dirty="0" smtClean="0"/>
              <a:t>ABC</a:t>
            </a:r>
            <a:r>
              <a:rPr lang="ja-JP" altLang="en-US" sz="2800" dirty="0" smtClean="0"/>
              <a:t>マラソン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2019</a:t>
            </a:r>
            <a:r>
              <a:rPr kumimoji="1" lang="ja-JP" altLang="en-US" sz="2800" dirty="0" smtClean="0"/>
              <a:t>年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月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日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日</a:t>
            </a:r>
            <a:r>
              <a:rPr kumimoji="1" lang="en-US" altLang="ja-JP" sz="2800" dirty="0" smtClean="0"/>
              <a:t>)</a:t>
            </a:r>
          </a:p>
          <a:p>
            <a:r>
              <a:rPr lang="ja-JP" altLang="en-US" sz="2800" dirty="0" smtClean="0"/>
              <a:t>記録：</a:t>
            </a:r>
            <a:r>
              <a:rPr lang="en-US" altLang="ja-JP" sz="2800" dirty="0" smtClean="0"/>
              <a:t>3:42.45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146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47585" t="43012" r="17478" b="23856"/>
          <a:stretch/>
        </p:blipFill>
        <p:spPr>
          <a:xfrm>
            <a:off x="147397" y="1254501"/>
            <a:ext cx="4382450" cy="233775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= Smearing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335038" y="1237083"/>
            <a:ext cx="4633889" cy="2355172"/>
            <a:chOff x="4335038" y="1237083"/>
            <a:chExt cx="4633889" cy="235517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9" t="23111" r="14445" b="47474"/>
            <a:stretch/>
          </p:blipFill>
          <p:spPr>
            <a:xfrm>
              <a:off x="4811077" y="1254501"/>
              <a:ext cx="4157850" cy="2337754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001" y="1290642"/>
              <a:ext cx="878477" cy="87847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939760" y="1237083"/>
              <a:ext cx="2140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err="1" smtClean="0">
                  <a:solidFill>
                    <a:srgbClr val="2DC9D7"/>
                  </a:solidFill>
                </a:rPr>
                <a:t>RunKeeper</a:t>
              </a:r>
              <a:endParaRPr kumimoji="1" lang="ja-JP" altLang="en-US" sz="3200" b="1" dirty="0" smtClean="0">
                <a:solidFill>
                  <a:srgbClr val="2DC9D7"/>
                </a:solidFill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>
              <a:off x="4335038" y="1573564"/>
              <a:ext cx="585305" cy="167204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245224" y="3874310"/>
            <a:ext cx="6028716" cy="110136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8053" y="40927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Calibri" panose="020F0502020204030204"/>
                <a:ea typeface="ＭＳ Ｐゴシック" panose="020B0600070205080204" pitchFamily="50" charset="-128"/>
              </a:rPr>
              <a:t>①</a:t>
            </a:r>
          </a:p>
        </p:txBody>
      </p:sp>
      <p:sp>
        <p:nvSpPr>
          <p:cNvPr id="18" name="角丸四角形吹き出し 17"/>
          <p:cNvSpPr/>
          <p:nvPr/>
        </p:nvSpPr>
        <p:spPr>
          <a:xfrm>
            <a:off x="6396133" y="3668292"/>
            <a:ext cx="2443067" cy="1194174"/>
          </a:xfrm>
          <a:prstGeom prst="wedgeRoundRectCallout">
            <a:avLst>
              <a:gd name="adj1" fmla="val -64321"/>
              <a:gd name="adj2" fmla="val 22112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7797803" y="3778287"/>
            <a:ext cx="0" cy="9412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20" name="フリーフォーム 19"/>
          <p:cNvSpPr/>
          <p:nvPr/>
        </p:nvSpPr>
        <p:spPr>
          <a:xfrm>
            <a:off x="7091732" y="4020307"/>
            <a:ext cx="1494965" cy="528548"/>
          </a:xfrm>
          <a:custGeom>
            <a:avLst/>
            <a:gdLst>
              <a:gd name="connsiteX0" fmla="*/ 0 w 1541930"/>
              <a:gd name="connsiteY0" fmla="*/ 394473 h 421367"/>
              <a:gd name="connsiteX1" fmla="*/ 448236 w 1541930"/>
              <a:gd name="connsiteY1" fmla="*/ 331720 h 421367"/>
              <a:gd name="connsiteX2" fmla="*/ 744071 w 1541930"/>
              <a:gd name="connsiteY2" fmla="*/ 26 h 421367"/>
              <a:gd name="connsiteX3" fmla="*/ 1066800 w 1541930"/>
              <a:gd name="connsiteY3" fmla="*/ 313791 h 421367"/>
              <a:gd name="connsiteX4" fmla="*/ 1541930 w 1541930"/>
              <a:gd name="connsiteY4" fmla="*/ 421367 h 421367"/>
              <a:gd name="connsiteX0" fmla="*/ 0 w 1506071"/>
              <a:gd name="connsiteY0" fmla="*/ 408766 h 421367"/>
              <a:gd name="connsiteX1" fmla="*/ 412377 w 1506071"/>
              <a:gd name="connsiteY1" fmla="*/ 331720 h 421367"/>
              <a:gd name="connsiteX2" fmla="*/ 708212 w 1506071"/>
              <a:gd name="connsiteY2" fmla="*/ 26 h 421367"/>
              <a:gd name="connsiteX3" fmla="*/ 1030941 w 1506071"/>
              <a:gd name="connsiteY3" fmla="*/ 313791 h 421367"/>
              <a:gd name="connsiteX4" fmla="*/ 1506071 w 1506071"/>
              <a:gd name="connsiteY4" fmla="*/ 421367 h 421367"/>
              <a:gd name="connsiteX0" fmla="*/ 0 w 1494965"/>
              <a:gd name="connsiteY0" fmla="*/ 414669 h 421367"/>
              <a:gd name="connsiteX1" fmla="*/ 401271 w 1494965"/>
              <a:gd name="connsiteY1" fmla="*/ 331720 h 421367"/>
              <a:gd name="connsiteX2" fmla="*/ 697106 w 1494965"/>
              <a:gd name="connsiteY2" fmla="*/ 26 h 421367"/>
              <a:gd name="connsiteX3" fmla="*/ 1019835 w 1494965"/>
              <a:gd name="connsiteY3" fmla="*/ 313791 h 421367"/>
              <a:gd name="connsiteX4" fmla="*/ 1494965 w 1494965"/>
              <a:gd name="connsiteY4" fmla="*/ 421367 h 4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65" h="421367">
                <a:moveTo>
                  <a:pt x="0" y="414669"/>
                </a:moveTo>
                <a:cubicBezTo>
                  <a:pt x="162112" y="416163"/>
                  <a:pt x="285087" y="400827"/>
                  <a:pt x="401271" y="331720"/>
                </a:cubicBezTo>
                <a:cubicBezTo>
                  <a:pt x="517455" y="262613"/>
                  <a:pt x="594012" y="3014"/>
                  <a:pt x="697106" y="26"/>
                </a:cubicBezTo>
                <a:cubicBezTo>
                  <a:pt x="800200" y="-2962"/>
                  <a:pt x="886859" y="243568"/>
                  <a:pt x="1019835" y="313791"/>
                </a:cubicBezTo>
                <a:cubicBezTo>
                  <a:pt x="1152811" y="384014"/>
                  <a:pt x="1323888" y="402690"/>
                  <a:pt x="1494965" y="421367"/>
                </a:cubicBezTo>
              </a:path>
            </a:pathLst>
          </a:custGeom>
          <a:solidFill>
            <a:srgbClr val="FF0000">
              <a:alpha val="19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6952670" y="4548855"/>
            <a:ext cx="181332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6406603" y="3771544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Gaussian</a:t>
            </a:r>
            <a:endParaRPr lang="ja-JP" altLang="en-US" sz="2400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428957" y="4042741"/>
            <a:ext cx="2007574" cy="673167"/>
          </a:xfrm>
          <a:prstGeom prst="rect">
            <a:avLst/>
          </a:prstGeom>
          <a:solidFill>
            <a:srgbClr val="FF000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FFFFFF&lt;/fcolor&gt;&#10;  &lt;bcolor&gt;FFFFFFFF&lt;/bcolor&gt;&#10;  &lt;transparent&gt;True&lt;/transparent&gt;&#10;  &lt;resolution&gt;1800&lt;/resolution&gt;&#10;  &lt;imageh&gt;587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7" y="4060671"/>
            <a:ext cx="4847167" cy="62124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45224" y="4951991"/>
            <a:ext cx="7667450" cy="1300468"/>
            <a:chOff x="245224" y="4951991"/>
            <a:chExt cx="7667450" cy="1300468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45224" y="5151097"/>
              <a:ext cx="6028716" cy="11013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kumimoji="1" lang="ja-JP" altLang="en-US" sz="2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24929" y="538521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 smtClean="0">
                  <a:latin typeface="Calibri" panose="020F0502020204030204"/>
                  <a:ea typeface="ＭＳ Ｐゴシック" panose="020B0600070205080204" pitchFamily="50" charset="-128"/>
                </a:rPr>
                <a:t>②</a:t>
              </a:r>
              <a:endParaRPr lang="ja-JP" altLang="en-US" sz="3600" dirty="0"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6406603" y="4951991"/>
              <a:ext cx="1506071" cy="573741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sigma = \sqrt{2s}&#10;\end{align*}&lt;/body&gt;&#10;  &lt;fcolor&gt;FF000000&lt;/fcolor&gt;&#10;  &lt;bcolor&gt;FFFFFFFF&lt;/bcolor&gt;&#10;  &lt;transparent&gt;True&lt;/transparent&gt;&#10;  &lt;resolution&gt;1800&lt;/resolution&gt;&#10;  &lt;imageh&gt;249&lt;/imageh&gt;&#10;  &lt;imagew&gt;923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685" y="5090662"/>
              <a:ext cx="1091858" cy="294553"/>
            </a:xfrm>
            <a:prstGeom prst="rect">
              <a:avLst/>
            </a:prstGeom>
          </p:spPr>
        </p:pic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frac{d}{ds} x(t;s) = \frac{d^2}{dt^2} x(t,s)&#10;\end{align*}&lt;/body&gt;&#10;  &lt;fcolor&gt;FFFFFFFF&lt;/fcolor&gt;&#10;  &lt;bcolor&gt;FFFFFFFF&lt;/bcolor&gt;&#10;  &lt;transparent&gt;True&lt;/transparent&gt;&#10;  &lt;resolution&gt;1800&lt;/resolution&gt;&#10;  &lt;imageh&gt;546&lt;/imageh&gt;&#10;  &lt;imagew&gt;2282&lt;/imagew&gt;&#10;  &lt;scale&gt;50&lt;/scale&gt;&#10;  &lt;cursor&gt;5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77" y="5385215"/>
              <a:ext cx="2415116" cy="577850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x(t;0)=x(t)&#10;\end{align*}&lt;/body&gt;&#10;  &lt;fcolor&gt;FFFFFFFF&lt;/fcolor&gt;&#10;  &lt;bcolor&gt;FFFFFFFF&lt;/bcolor&gt;&#10;  &lt;transparent&gt;True&lt;/transparent&gt;&#10;  &lt;resolution&gt;1800&lt;/resolution&gt;&#10;  &lt;imageh&gt;250&lt;/imageh&gt;&#10;  &lt;imagew&gt;1388&lt;/imagew&gt;&#10;  &lt;scale&gt;50&lt;/scale&gt;&#10;  &lt;cursor&gt;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284" y="5576617"/>
              <a:ext cx="1468967" cy="264583"/>
            </a:xfrm>
            <a:prstGeom prst="rect">
              <a:avLst/>
            </a:prstGeom>
          </p:spPr>
        </p:pic>
      </p:grpSp>
      <p:grpSp>
        <p:nvGrpSpPr>
          <p:cNvPr id="27" name="グループ化 26"/>
          <p:cNvGrpSpPr/>
          <p:nvPr/>
        </p:nvGrpSpPr>
        <p:grpSpPr>
          <a:xfrm>
            <a:off x="5508251" y="5636600"/>
            <a:ext cx="3557372" cy="1156085"/>
            <a:chOff x="5508251" y="5636600"/>
            <a:chExt cx="3557372" cy="1156085"/>
          </a:xfrm>
        </p:grpSpPr>
        <p:sp>
          <p:nvSpPr>
            <p:cNvPr id="28" name="角丸四角形 27"/>
            <p:cNvSpPr/>
            <p:nvPr/>
          </p:nvSpPr>
          <p:spPr>
            <a:xfrm>
              <a:off x="5508251" y="5636600"/>
              <a:ext cx="3557372" cy="1156085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0&lt;/imageh&gt;&#10;  &lt;imagew&gt;2268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975" y="6305135"/>
              <a:ext cx="3281762" cy="36174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6214903" y="5769936"/>
              <a:ext cx="2271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Gradient Flow</a:t>
              </a:r>
              <a:endParaRPr kumimoji="1" lang="ja-JP" altLang="en-US" sz="2800" dirty="0" smtClean="0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1835733" y="1237083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Original Data</a:t>
            </a:r>
            <a:endParaRPr kumimoji="1" lang="ja-JP" altLang="en-US" sz="32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37754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/>
              <a:t>Two Advantages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600" dirty="0" smtClean="0"/>
              <a:t>of EMT Operator from Gradient Flow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8902" y="4476206"/>
            <a:ext cx="7121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3200" dirty="0" smtClean="0"/>
              <a:t>The operator is uniquely </a:t>
            </a:r>
            <a:r>
              <a:rPr lang="en-US" altLang="ja-JP" sz="3200" dirty="0"/>
              <a:t>d</a:t>
            </a:r>
            <a:r>
              <a:rPr kumimoji="1" lang="en-US" altLang="ja-JP" sz="3200" dirty="0" smtClean="0"/>
              <a:t>etermined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 smtClean="0"/>
              <a:t>Statistics is substantially improved</a:t>
            </a:r>
            <a:endParaRPr kumimoji="1" lang="ja-JP" altLang="en-US" sz="32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2301433" y="2514436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24" y="2712257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Action-at-a-distance</a:t>
              </a:r>
              <a:endParaRPr kumimoji="1" lang="ja-JP" altLang="en-US" sz="3200" b="1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Local interaction</a:t>
              </a:r>
              <a:endParaRPr kumimoji="1" lang="ja-JP" altLang="en-US" sz="3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01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 smtClean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2814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32653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44057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+mj-lt"/>
              </a:rPr>
              <a:t>Remormalized</a:t>
            </a:r>
            <a:r>
              <a:rPr kumimoji="1" lang="en-US" altLang="ja-JP" sz="3200" b="1" dirty="0" smtClean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0996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41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26053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45385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Thermodynamics of SU(3) YM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50" y="1554010"/>
            <a:ext cx="5009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Integral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Most conventional / established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Use </a:t>
            </a:r>
            <a:r>
              <a:rPr lang="en-US" altLang="ja-JP" sz="2400" dirty="0" err="1" smtClean="0"/>
              <a:t>themodynamic</a:t>
            </a:r>
            <a:r>
              <a:rPr lang="en-US" altLang="ja-JP" sz="2400" dirty="0" smtClean="0"/>
              <a:t> relations</a:t>
            </a:r>
          </a:p>
          <a:p>
            <a:pPr lvl="1"/>
            <a:r>
              <a:rPr lang="en-US" altLang="ja-JP" sz="2000" dirty="0" smtClean="0"/>
              <a:t>        Boyd+ 1995; </a:t>
            </a:r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2012</a:t>
            </a: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2428053"/>
            <a:ext cx="2099319" cy="53923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8650" y="4508997"/>
            <a:ext cx="624138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Moving-frame method</a:t>
            </a:r>
          </a:p>
          <a:p>
            <a:pPr lvl="1"/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Non-equilibrium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Use </a:t>
            </a:r>
            <a:r>
              <a:rPr kumimoji="1" lang="en-US" altLang="ja-JP" sz="2400" dirty="0" err="1" smtClean="0"/>
              <a:t>Jarzynski’s</a:t>
            </a:r>
            <a:r>
              <a:rPr kumimoji="1" lang="en-US" altLang="ja-JP" sz="2400" dirty="0" smtClean="0"/>
              <a:t> equality </a:t>
            </a:r>
            <a:r>
              <a:rPr lang="en-US" altLang="ja-JP" sz="2000" dirty="0" err="1" smtClean="0"/>
              <a:t>Caselle</a:t>
            </a:r>
            <a:r>
              <a:rPr lang="en-US" altLang="ja-JP" sz="2000" dirty="0" smtClean="0"/>
              <a:t>+, 2016;2018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Differential method</a:t>
            </a:r>
          </a:p>
          <a:p>
            <a:pPr lvl="1"/>
            <a:r>
              <a:rPr lang="en-US" altLang="ja-JP" sz="2000" dirty="0" err="1" smtClean="0"/>
              <a:t>Shirogane</a:t>
            </a:r>
            <a:r>
              <a:rPr lang="en-US" altLang="ja-JP" sz="2000" dirty="0" smtClean="0"/>
              <a:t>+(WHOT-QCD), 2016~</a:t>
            </a:r>
            <a:endParaRPr kumimoji="1" lang="ja-JP" altLang="en-US" sz="2000" dirty="0" smtClean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 = \frac TV \ln Z&#10;\end{align*}&lt;/body&gt;&#10;  &lt;fcolor&gt;FFFFFFFF&lt;/fcolor&gt;&#10;  &lt;bcolor&gt;FFFFFFFF&lt;/bcolor&gt;&#10;  &lt;transparent&gt;True&lt;/transparent&gt;&#10;  &lt;resolution&gt;1800&lt;/resolution&gt;&#10;  &lt;imageh&gt;511&lt;/imageh&gt;&#10;  &lt;imagew&gt;119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1773452"/>
            <a:ext cx="1293317" cy="55304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21278" y="3255343"/>
            <a:ext cx="8094072" cy="1238285"/>
            <a:chOff x="421278" y="3255343"/>
            <a:chExt cx="8094072" cy="1238285"/>
          </a:xfrm>
        </p:grpSpPr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varepsilon &amp;amp;= \langle T_{00} \rangle &#10;\\&#10;p &amp;amp;= \langle T_{11} \rangle&#10;\end{align*}&lt;/body&gt;&#10;  &lt;fcolor&gt;FFFFFFFF&lt;/fcolor&gt;&#10;  &lt;bcolor&gt;FF000000&lt;/bcolor&gt;&#10;  &lt;transparent&gt;True&lt;/transparent&gt;&#10;  &lt;resolution&gt;1800&lt;/resolution&gt;&#10;  &lt;imageh&gt;699&lt;/imageh&gt;&#10;  &lt;imagew&gt;989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979" y="3436477"/>
              <a:ext cx="1199127" cy="847512"/>
            </a:xfrm>
            <a:prstGeom prst="rect">
              <a:avLst/>
            </a:prstGeom>
          </p:spPr>
        </p:pic>
        <p:sp>
          <p:nvSpPr>
            <p:cNvPr id="8" name="左中かっこ 7"/>
            <p:cNvSpPr/>
            <p:nvPr/>
          </p:nvSpPr>
          <p:spPr>
            <a:xfrm>
              <a:off x="6005051" y="3428099"/>
              <a:ext cx="207309" cy="925560"/>
            </a:xfrm>
            <a:prstGeom prst="leftBrace">
              <a:avLst>
                <a:gd name="adj1" fmla="val 48333"/>
                <a:gd name="adj2" fmla="val 50000"/>
              </a:avLst>
            </a:prstGeom>
            <a:ln w="190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421278" y="3255343"/>
              <a:ext cx="8094072" cy="123828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28650" y="3286765"/>
              <a:ext cx="500034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Gradient-flow method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Take expectation values of EMT</a:t>
              </a:r>
            </a:p>
            <a:p>
              <a:pPr lvl="1"/>
              <a:r>
                <a:rPr lang="en-US" altLang="ja-JP" sz="2000" dirty="0" smtClean="0"/>
                <a:t>        </a:t>
              </a:r>
              <a:r>
                <a:rPr lang="en-US" altLang="ja-JP" sz="2000" dirty="0" err="1" smtClean="0"/>
                <a:t>FlowQCD</a:t>
              </a:r>
              <a:r>
                <a:rPr lang="en-US" altLang="ja-JP" sz="2000" dirty="0" smtClean="0"/>
                <a:t>, 2014, 2016</a:t>
              </a:r>
              <a:endParaRPr kumimoji="1" lang="en-US" altLang="ja-JP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762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7532831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1-loop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2-loop : </a:t>
            </a:r>
            <a:r>
              <a:rPr kumimoji="1" lang="en-US" altLang="ja-JP" sz="2400" dirty="0" smtClean="0"/>
              <a:t>about 2% increase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analysis: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uncertainty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, 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2824" y="4710949"/>
            <a:ext cx="333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898468" y="3002648"/>
            <a:ext cx="835217" cy="689212"/>
            <a:chOff x="2172008" y="2875950"/>
            <a:chExt cx="881652" cy="689212"/>
          </a:xfrm>
        </p:grpSpPr>
        <p:sp>
          <p:nvSpPr>
            <p:cNvPr id="11" name="正方形/長方形 10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578270" y="2609923"/>
            <a:ext cx="966876" cy="834740"/>
            <a:chOff x="1871592" y="2357839"/>
            <a:chExt cx="993528" cy="960126"/>
          </a:xfrm>
        </p:grpSpPr>
        <p:sp>
          <p:nvSpPr>
            <p:cNvPr id="15" name="正方形/長方形 14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068330" y="3087612"/>
            <a:ext cx="939120" cy="872217"/>
            <a:chOff x="2351314" y="2960914"/>
            <a:chExt cx="993528" cy="872217"/>
          </a:xfrm>
        </p:grpSpPr>
        <p:sp>
          <p:nvSpPr>
            <p:cNvPr id="18" name="正方形/長方形 17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667522" y="5593498"/>
            <a:ext cx="7900081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Higher-Order </a:t>
            </a:r>
            <a:r>
              <a:rPr lang="en-US" altLang="ja-JP" dirty="0" err="1" smtClean="0"/>
              <a:t>Coeffs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 smtClean="0"/>
              <a:t>Takaura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2019</a:t>
            </a:r>
            <a:endParaRPr kumimoji="1" lang="ja-JP" altLang="en-US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7194" y="5743225"/>
            <a:ext cx="3850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 of higher order c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 &amp; c</a:t>
            </a:r>
            <a:r>
              <a:rPr kumimoji="1" lang="en-US" altLang="ja-JP" sz="2400" baseline="-25000" dirty="0" smtClean="0"/>
              <a:t>2</a:t>
            </a:r>
          </a:p>
          <a:p>
            <a:pPr algn="ctr"/>
            <a:r>
              <a:rPr lang="en-US" altLang="ja-JP" sz="2400" dirty="0" smtClean="0"/>
              <a:t>(pure gauge)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3522" y="5782082"/>
            <a:ext cx="352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e-3p: negligible (&lt;0.5%)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e+p</a:t>
            </a:r>
            <a:r>
              <a:rPr lang="en-US" altLang="ja-JP" sz="2400" dirty="0" smtClean="0"/>
              <a:t>: ~2% increase</a:t>
            </a:r>
            <a:endParaRPr kumimoji="1" lang="ja-JP" altLang="en-US" sz="2400" dirty="0" smtClean="0"/>
          </a:p>
        </p:txBody>
      </p:sp>
      <p:sp>
        <p:nvSpPr>
          <p:cNvPr id="13" name="左中かっこ 12"/>
          <p:cNvSpPr/>
          <p:nvPr/>
        </p:nvSpPr>
        <p:spPr>
          <a:xfrm>
            <a:off x="4686017" y="5825797"/>
            <a:ext cx="177505" cy="748425"/>
          </a:xfrm>
          <a:prstGeom prst="leftBrace">
            <a:avLst>
              <a:gd name="adj1" fmla="val 47899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/>
              <a:t>d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,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2+1</a:t>
            </a:r>
            <a:r>
              <a:rPr kumimoji="1" lang="en-US" altLang="ja-JP" dirty="0" smtClean="0"/>
              <a:t> 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from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00099" y="1082103"/>
            <a:ext cx="528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084019"/>
            <a:ext cx="7021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 except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6: No stable extrapolation is possible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Statistical error is substantially suppressed!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05266" y="6332336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Physical mass: </a:t>
            </a:r>
            <a:r>
              <a:rPr kumimoji="1" lang="en-US" altLang="ja-JP" sz="2000" dirty="0" err="1" smtClean="0"/>
              <a:t>Kanaya</a:t>
            </a:r>
            <a:r>
              <a:rPr kumimoji="1" lang="en-US" altLang="ja-JP" sz="2000" dirty="0" smtClean="0"/>
              <a:t>+ (WHOT-QCD), 1710.10015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6888397" y="2453445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23749" y="3239183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123749" y="2923458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578" y="2775508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33960" y="1408479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42502" y="1140823"/>
            <a:ext cx="66967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Stress Tensor Distribution</a:t>
            </a:r>
          </a:p>
          <a:p>
            <a:pPr algn="ctr"/>
            <a:r>
              <a:rPr lang="en-US" altLang="ja-JP" sz="3600" dirty="0" smtClean="0"/>
              <a:t>around Flux Tube</a:t>
            </a:r>
            <a:endParaRPr kumimoji="1" lang="ja-JP" altLang="en-US" sz="36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2116421" y="3020342"/>
            <a:ext cx="4748865" cy="32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Simulation: </a:t>
            </a:r>
            <a:r>
              <a:rPr lang="en-US" altLang="ja-JP" sz="2400" dirty="0" err="1" smtClean="0"/>
              <a:t>bluegene</a:t>
            </a:r>
            <a:r>
              <a:rPr lang="en-US" altLang="ja-JP" sz="2400" dirty="0" smtClean="0"/>
              <a:t>/Q@KEK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703" y="5702827"/>
            <a:ext cx="28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7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127864"/>
            <a:ext cx="2574246" cy="26678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 rot="5400000" flipV="1">
            <a:off x="5934508" y="2373878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6884672" y="2388595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5543545" y="2385827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6415193" y="2847583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5536082" y="2385827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6303190" y="26612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8018320" y="266120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59493" y="2991410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2" y="3115620"/>
            <a:ext cx="188383" cy="1830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8" y="2441239"/>
            <a:ext cx="175683" cy="233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6" y="2441239"/>
            <a:ext cx="175683" cy="26987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19" idx="6"/>
            <a:endCxn id="20" idx="2"/>
          </p:cNvCxnSpPr>
          <p:nvPr/>
        </p:nvCxnSpPr>
        <p:spPr>
          <a:xfrm>
            <a:off x="6483190" y="2751209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辺形 25"/>
          <p:cNvSpPr/>
          <p:nvPr/>
        </p:nvSpPr>
        <p:spPr>
          <a:xfrm rot="5400000" flipV="1">
            <a:off x="6415194" y="189441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635065">
            <a:off x="7238048" y="2074930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7183441" y="265725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7221" y="160983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09877" y="211561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5721531" y="2115610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017279" y="1534779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8" y="1568620"/>
            <a:ext cx="206614" cy="18495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76" y="1943396"/>
            <a:ext cx="191618" cy="26493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1" y="1780741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93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Then, </a:t>
            </a:r>
            <a:r>
              <a:rPr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55001" y="2466611"/>
            <a:ext cx="1160943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00105" y="3189963"/>
            <a:ext cx="1195705" cy="1075972"/>
            <a:chOff x="2192962" y="2960914"/>
            <a:chExt cx="1151880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192962" y="2960914"/>
              <a:ext cx="1151880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753796" y="3043673"/>
            <a:ext cx="881652" cy="825005"/>
            <a:chOff x="2012036" y="2439630"/>
            <a:chExt cx="881652" cy="676556"/>
          </a:xfrm>
        </p:grpSpPr>
        <p:sp>
          <p:nvSpPr>
            <p:cNvPr id="9" name="正方形/長方形 8"/>
            <p:cNvSpPr/>
            <p:nvPr/>
          </p:nvSpPr>
          <p:spPr>
            <a:xfrm>
              <a:off x="2258345" y="2439630"/>
              <a:ext cx="615839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12036" y="2746854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Distribution</a:t>
            </a:r>
            <a:r>
              <a:rPr kumimoji="1" lang="en-US" altLang="ja-JP" dirty="0" smtClean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4" y="2732181"/>
            <a:ext cx="105833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 smtClean="0"/>
              <a:t>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60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776913" y="2608083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03066" y="2608083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Dual Superconductor Picture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043" y="2608083"/>
            <a:ext cx="26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QCD</a:t>
            </a:r>
            <a:r>
              <a:rPr kumimoji="1" lang="en-US" altLang="ja-JP" sz="3200" b="1" dirty="0" smtClean="0"/>
              <a:t> Vacuum</a:t>
            </a:r>
            <a:endParaRPr kumimoji="1" lang="ja-JP" altLang="en-US" sz="32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7965" y="2608083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Superconductor</a:t>
            </a:r>
            <a:endParaRPr kumimoji="1" lang="ja-JP" altLang="en-US" sz="3600" b="1" dirty="0" smtClean="0"/>
          </a:p>
        </p:txBody>
      </p:sp>
      <p:cxnSp>
        <p:nvCxnSpPr>
          <p:cNvPr id="6" name="直線コネクタ 5"/>
          <p:cNvCxnSpPr>
            <a:stCxn id="8" idx="0"/>
          </p:cNvCxnSpPr>
          <p:nvPr/>
        </p:nvCxnSpPr>
        <p:spPr>
          <a:xfrm>
            <a:off x="1129607" y="4378779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821669" y="3911629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flipV="1">
            <a:off x="821669" y="4378779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73217" y="1160132"/>
            <a:ext cx="2422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Nambu</a:t>
            </a:r>
            <a:r>
              <a:rPr kumimoji="1" lang="en-US" altLang="ja-JP" sz="2000" dirty="0" smtClean="0"/>
              <a:t>, 1970</a:t>
            </a:r>
          </a:p>
          <a:p>
            <a:r>
              <a:rPr lang="en-US" altLang="ja-JP" sz="2000" dirty="0" smtClean="0"/>
              <a:t>Nielsen, </a:t>
            </a:r>
            <a:r>
              <a:rPr lang="en-US" altLang="ja-JP" sz="2000" dirty="0" err="1" smtClean="0"/>
              <a:t>Olesen</a:t>
            </a:r>
            <a:r>
              <a:rPr lang="en-US" altLang="ja-JP" sz="2000" dirty="0" smtClean="0"/>
              <a:t>, 1973</a:t>
            </a:r>
          </a:p>
          <a:p>
            <a:r>
              <a:rPr kumimoji="1" lang="en-US" altLang="ja-JP" sz="2000" dirty="0" smtClean="0"/>
              <a:t>t ‘</a:t>
            </a:r>
            <a:r>
              <a:rPr kumimoji="1" lang="en-US" altLang="ja-JP" sz="2000" dirty="0" err="1" smtClean="0"/>
              <a:t>Hooft</a:t>
            </a:r>
            <a:r>
              <a:rPr kumimoji="1" lang="en-US" altLang="ja-JP" sz="2000" dirty="0" smtClean="0"/>
              <a:t>, 1981</a:t>
            </a:r>
          </a:p>
          <a:p>
            <a:r>
              <a:rPr lang="en-US" altLang="ja-JP" sz="2000" dirty="0" smtClean="0"/>
              <a:t>…</a:t>
            </a:r>
            <a:endParaRPr kumimoji="1" lang="ja-JP" altLang="en-US" sz="20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21" y="350953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</a:t>
            </a:r>
            <a:endParaRPr kumimoji="1" lang="ja-JP" altLang="en-US" sz="24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9902" y="3509532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Anti-quark</a:t>
            </a:r>
            <a:endParaRPr kumimoji="1" lang="ja-JP" altLang="en-US" sz="2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9687" y="4879194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Flux Tube</a:t>
            </a:r>
            <a:endParaRPr kumimoji="1" lang="ja-JP" altLang="en-US" sz="2800" dirty="0" smtClean="0"/>
          </a:p>
        </p:txBody>
      </p:sp>
      <p:cxnSp>
        <p:nvCxnSpPr>
          <p:cNvPr id="22" name="直線コネクタ 21"/>
          <p:cNvCxnSpPr>
            <a:stCxn id="24" idx="0"/>
          </p:cNvCxnSpPr>
          <p:nvPr/>
        </p:nvCxnSpPr>
        <p:spPr>
          <a:xfrm>
            <a:off x="5348456" y="4378779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5040518" y="3911629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5040518" y="4378779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5937" y="3526951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Monopole</a:t>
            </a:r>
            <a:endParaRPr kumimoji="1" lang="ja-JP" altLang="en-US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6434" y="3347383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glow rad="101600">
                    <a:srgbClr val="0F4157"/>
                  </a:glow>
                </a:effectLst>
              </a:rPr>
              <a:t>Anti-</a:t>
            </a:r>
          </a:p>
          <a:p>
            <a:r>
              <a:rPr lang="en-US" altLang="ja-JP" sz="2400" dirty="0" smtClean="0">
                <a:effectLst>
                  <a:glow rad="101600">
                    <a:srgbClr val="0F4157"/>
                  </a:glow>
                </a:effectLst>
              </a:rPr>
              <a:t>Monopole</a:t>
            </a:r>
            <a:endParaRPr kumimoji="1" lang="ja-JP" altLang="en-US" sz="2400" dirty="0" smtClean="0">
              <a:effectLst>
                <a:glow rad="101600">
                  <a:srgbClr val="0F4157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1735" y="4845929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Magnetic Vortex</a:t>
            </a:r>
            <a:endParaRPr kumimoji="1" lang="ja-JP" altLang="en-US" sz="2800" dirty="0" smtClean="0"/>
          </a:p>
        </p:txBody>
      </p:sp>
      <p:sp>
        <p:nvSpPr>
          <p:cNvPr id="31" name="左右矢印 30"/>
          <p:cNvSpPr/>
          <p:nvPr/>
        </p:nvSpPr>
        <p:spPr>
          <a:xfrm>
            <a:off x="3727925" y="5474360"/>
            <a:ext cx="1688150" cy="744429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8434" y="6190155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FF00"/>
                </a:solidFill>
              </a:rPr>
              <a:t>Dual (E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⇔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B)</a:t>
            </a:r>
            <a:endParaRPr kumimoji="1" lang="ja-JP" alt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45" y="1160131"/>
            <a:ext cx="1056320" cy="1234457"/>
          </a:xfrm>
          <a:prstGeom prst="rect">
            <a:avLst/>
          </a:prstGeom>
        </p:spPr>
      </p:pic>
      <p:sp>
        <p:nvSpPr>
          <p:cNvPr id="34" name="円弧 33"/>
          <p:cNvSpPr/>
          <p:nvPr/>
        </p:nvSpPr>
        <p:spPr>
          <a:xfrm>
            <a:off x="389936" y="4061038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/>
          <p:cNvSpPr/>
          <p:nvPr/>
        </p:nvSpPr>
        <p:spPr>
          <a:xfrm flipV="1">
            <a:off x="389936" y="2394588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/>
          <p:cNvSpPr/>
          <p:nvPr/>
        </p:nvSpPr>
        <p:spPr>
          <a:xfrm>
            <a:off x="4619781" y="4061038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/>
          <p:cNvSpPr/>
          <p:nvPr/>
        </p:nvSpPr>
        <p:spPr>
          <a:xfrm flipV="1">
            <a:off x="4619781" y="2394588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601280" y="4198779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92393" y="4198779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>
            <a:off x="7820129" y="4198779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5111242" y="4198779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0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momentum conservation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73525" y="1190904"/>
            <a:ext cx="35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Iritani</a:t>
            </a:r>
            <a:r>
              <a:rPr kumimoji="1" lang="en-US" altLang="ja-JP" sz="2000" dirty="0" smtClean="0"/>
              <a:t>, MK, in prep.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4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ype-II</a:t>
            </a:r>
            <a:endParaRPr kumimoji="1" lang="ja-JP" altLang="en-US" sz="2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7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Inconsistent with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lattice result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410936" y="4678955"/>
            <a:ext cx="5650229" cy="1149253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684649"/>
            <a:ext cx="3638250" cy="2822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481102" y="1882705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Flux Tube with Finite Length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27" y="1684649"/>
            <a:ext cx="3586777" cy="282200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kappa =0.2&#10;\end{align*}&lt;/body&gt;&#10;  &lt;fcolor&gt;FF000000&lt;/fcolor&gt;&#10;  &lt;bcolor&gt;FF000000&lt;/bcolor&gt;&#10;  &lt;transparent&gt;True&lt;/transparent&gt;&#10;  &lt;resolution&gt;1800&lt;/resolution&gt;&#10;  &lt;imageh&gt;167&lt;/imageh&gt;&#10;  &lt;imagew&gt;76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1946817"/>
            <a:ext cx="899397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55083" t="7629" r="7527" b="48242"/>
          <a:stretch/>
        </p:blipFill>
        <p:spPr>
          <a:xfrm>
            <a:off x="7202104" y="1217448"/>
            <a:ext cx="1941895" cy="1803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xi_B=0.17 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xi_\phi=0.59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" name="テキスト ボックス 28"/>
          <p:cNvSpPr txBox="1"/>
          <p:nvPr/>
        </p:nvSpPr>
        <p:spPr>
          <a:xfrm>
            <a:off x="3221348" y="1098122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R=0.92 </a:t>
            </a:r>
            <a:r>
              <a:rPr kumimoji="1" lang="en-US" altLang="ja-JP" sz="3200" dirty="0" err="1" smtClean="0"/>
              <a:t>fm</a:t>
            </a:r>
            <a:endParaRPr kumimoji="1" lang="ja-JP" altLang="en-US" sz="3200" dirty="0" smtClean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383" y="4590161"/>
            <a:ext cx="2686330" cy="218394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74441" y="4765631"/>
            <a:ext cx="5430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Left:</a:t>
            </a:r>
            <a:r>
              <a:rPr lang="ja-JP" altLang="en-US" sz="2800" b="1" dirty="0"/>
              <a:t>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zz</a:t>
            </a:r>
            <a:r>
              <a:rPr lang="en-US" altLang="ja-JP" sz="2400" dirty="0" smtClean="0"/>
              <a:t>(0),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en-US" altLang="ja-JP" sz="2400" dirty="0" smtClean="0"/>
              <a:t>(0) reproduce lattice result</a:t>
            </a:r>
          </a:p>
          <a:p>
            <a:r>
              <a:rPr kumimoji="1" lang="en-US" altLang="ja-JP" sz="2800" b="1" dirty="0" smtClean="0"/>
              <a:t>Right: </a:t>
            </a:r>
            <a:r>
              <a:rPr lang="en-US" altLang="ja-JP" sz="2400" dirty="0" smtClean="0"/>
              <a:t>A parameter satisfying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ja-JP" altLang="en-US" sz="2400" dirty="0" smtClean="0"/>
              <a:t>≈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θθ</a:t>
            </a:r>
            <a:endParaRPr kumimoji="1" lang="ja-JP" altLang="en-US" sz="2400" baseline="-250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13989" y="5837412"/>
            <a:ext cx="4671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 parameter can reproduce </a:t>
            </a:r>
          </a:p>
          <a:p>
            <a:r>
              <a:rPr kumimoji="1" lang="en-US" altLang="ja-JP" sz="2800" dirty="0" smtClean="0"/>
              <a:t>lattice data </a:t>
            </a:r>
            <a:r>
              <a:rPr lang="en-US" altLang="ja-JP" sz="2800" dirty="0" smtClean="0"/>
              <a:t>at R=0.92fm.</a:t>
            </a:r>
            <a:endParaRPr kumimoji="1" lang="ja-JP" altLang="en-US" sz="2800" dirty="0" smtClean="0"/>
          </a:p>
        </p:txBody>
      </p:sp>
      <p:sp>
        <p:nvSpPr>
          <p:cNvPr id="37" name="角丸四角形 36"/>
          <p:cNvSpPr/>
          <p:nvPr/>
        </p:nvSpPr>
        <p:spPr>
          <a:xfrm>
            <a:off x="5240562" y="1886514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=0.6&#10;\end{align*}&lt;/body&gt;&#10;  &lt;fcolor&gt;FF000000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1946817"/>
            <a:ext cx="901736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xi_B=0.71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xi_\phi=0.84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8" name="右矢印 37"/>
          <p:cNvSpPr/>
          <p:nvPr/>
        </p:nvSpPr>
        <p:spPr>
          <a:xfrm>
            <a:off x="1049565" y="5870911"/>
            <a:ext cx="564424" cy="8871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8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57253" y="1140823"/>
            <a:ext cx="68672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Quark Anti-Quark System</a:t>
            </a:r>
          </a:p>
          <a:p>
            <a:pPr algn="ctr"/>
            <a:r>
              <a:rPr lang="en-US" altLang="ja-JP" sz="3600" dirty="0" smtClean="0"/>
              <a:t>in the Early Universe</a:t>
            </a:r>
            <a:endParaRPr kumimoji="1" lang="ja-JP" altLang="en-US" sz="36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2116421" y="3020342"/>
            <a:ext cx="4748865" cy="321747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167414" y="35391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/>
              <a:t>本年度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成果</a:t>
            </a:r>
            <a:endParaRPr kumimoji="1"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349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Quark-Gluon Plasma</a:t>
            </a:r>
            <a:endParaRPr lang="ja-JP" altLang="en-US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GS明朝E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Hadronic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Color SC</a:t>
            </a:r>
            <a:endParaRPr lang="ja-JP" altLang="en-US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GS明朝E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Temperature</a:t>
            </a:r>
            <a:endParaRPr kumimoji="1" lang="ja-JP" altLang="en-US" sz="2400" dirty="0" smtClean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chemical</a:t>
            </a:r>
          </a:p>
          <a:p>
            <a:r>
              <a:rPr lang="en-US" altLang="ja-JP" sz="2400" dirty="0" smtClean="0"/>
              <a:t>potential</a:t>
            </a:r>
            <a:endParaRPr kumimoji="1" lang="ja-JP" altLang="en-US" sz="2400" dirty="0" smtClean="0"/>
          </a:p>
        </p:txBody>
      </p:sp>
      <p:grpSp>
        <p:nvGrpSpPr>
          <p:cNvPr id="56" name="グループ化 55"/>
          <p:cNvGrpSpPr/>
          <p:nvPr/>
        </p:nvGrpSpPr>
        <p:grpSpPr>
          <a:xfrm>
            <a:off x="297566" y="1184710"/>
            <a:ext cx="2978829" cy="2023595"/>
            <a:chOff x="907938" y="1467689"/>
            <a:chExt cx="2978829" cy="2023595"/>
          </a:xfrm>
        </p:grpSpPr>
        <p:pic>
          <p:nvPicPr>
            <p:cNvPr id="57" name="Picture 23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Early Universe</a:t>
              </a:r>
              <a:endPara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6505673" y="4460910"/>
            <a:ext cx="2221323" cy="2426368"/>
            <a:chOff x="6122746" y="3631097"/>
            <a:chExt cx="2221323" cy="2426368"/>
          </a:xfrm>
        </p:grpSpPr>
        <p:pic>
          <p:nvPicPr>
            <p:cNvPr id="60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Compact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Stars</a:t>
              </a:r>
              <a:endPara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87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SU(3) YM Thermodynamics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759330"/>
            <a:ext cx="8267015" cy="313205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90558" y="1923666"/>
            <a:ext cx="2406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FlowQCD,2016</a:t>
            </a:r>
          </a:p>
          <a:p>
            <a:r>
              <a:rPr lang="en-US" altLang="ja-JP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(1-loop)</a:t>
            </a:r>
            <a:endParaRPr kumimoji="1" lang="ja-JP" altLang="en-US" sz="2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354" y="5347063"/>
            <a:ext cx="7211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1</a:t>
            </a:r>
            <a:r>
              <a:rPr kumimoji="1" lang="en-US" altLang="ja-JP" sz="2400" baseline="30000" dirty="0" smtClean="0"/>
              <a:t>st</a:t>
            </a:r>
            <a:r>
              <a:rPr kumimoji="1" lang="en-US" altLang="ja-JP" sz="2400" dirty="0" smtClean="0"/>
              <a:t> order phase transition at Tc</a:t>
            </a:r>
            <a:r>
              <a:rPr kumimoji="1" lang="ja-JP" altLang="en-US" sz="2400" dirty="0" smtClean="0"/>
              <a:t>≈</a:t>
            </a:r>
            <a:r>
              <a:rPr kumimoji="1" lang="en-US" altLang="ja-JP" sz="2400" dirty="0" smtClean="0"/>
              <a:t>3x10</a:t>
            </a:r>
            <a:r>
              <a:rPr kumimoji="1" lang="en-US" altLang="ja-JP" sz="2400" baseline="30000" dirty="0" smtClean="0"/>
              <a:t>12</a:t>
            </a:r>
            <a:r>
              <a:rPr kumimoji="1" lang="en-US" altLang="ja-JP" sz="2400" dirty="0" smtClean="0"/>
              <a:t> Kelvin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Sudden increase of energy density and pressure at Tc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572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 Anti-Quark Potential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5" y="1301464"/>
            <a:ext cx="5973430" cy="442974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72859" y="6043749"/>
            <a:ext cx="659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Q-</a:t>
            </a:r>
            <a:r>
              <a:rPr kumimoji="1" lang="en-US" altLang="ja-JP" sz="2400" dirty="0" err="1" smtClean="0"/>
              <a:t>Qbar</a:t>
            </a:r>
            <a:r>
              <a:rPr kumimoji="1" lang="en-US" altLang="ja-JP" sz="2400" dirty="0" smtClean="0"/>
              <a:t> force is screened in the </a:t>
            </a:r>
            <a:r>
              <a:rPr kumimoji="1" lang="en-US" altLang="ja-JP" sz="2400" dirty="0" err="1" smtClean="0"/>
              <a:t>deconfined</a:t>
            </a:r>
            <a:r>
              <a:rPr kumimoji="1" lang="en-US" altLang="ja-JP" sz="2400" dirty="0" smtClean="0"/>
              <a:t> phase.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8715" y="1837509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vacuum</a:t>
            </a:r>
            <a:endParaRPr kumimoji="1" lang="ja-JP" altLang="en-US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7636027" y="2678464"/>
            <a:ext cx="515158" cy="1945787"/>
          </a:xfrm>
          <a:prstGeom prst="downArrow">
            <a:avLst>
              <a:gd name="adj1" fmla="val 50000"/>
              <a:gd name="adj2" fmla="val 7704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7173193" y="3520151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CFF"/>
                </a:solidFill>
              </a:rPr>
              <a:t>high temperature</a:t>
            </a:r>
            <a:endParaRPr kumimoji="1" lang="ja-JP" altLang="en-US" sz="2400" dirty="0" smtClean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642" y="1484893"/>
            <a:ext cx="24915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Vacuum</a:t>
            </a:r>
          </a:p>
          <a:p>
            <a:pPr algn="ctr"/>
            <a:r>
              <a:rPr lang="en-US" altLang="ja-JP" sz="2400" dirty="0" smtClean="0"/>
              <a:t>(Current Universe)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53018" y="1489323"/>
            <a:ext cx="29762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 Temperature</a:t>
            </a:r>
            <a:endParaRPr kumimoji="1" lang="en-US" altLang="ja-JP" sz="2800" b="1" dirty="0" smtClean="0"/>
          </a:p>
          <a:p>
            <a:pPr algn="ctr"/>
            <a:r>
              <a:rPr lang="en-US" altLang="ja-JP" sz="2400" dirty="0" smtClean="0"/>
              <a:t>(Early Universe)</a:t>
            </a:r>
            <a:endParaRPr kumimoji="1" lang="ja-JP" altLang="en-US" sz="2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4651509" y="2377444"/>
            <a:ext cx="4379281" cy="3161777"/>
          </a:xfrm>
          <a:prstGeom prst="rect">
            <a:avLst/>
          </a:prstGeom>
          <a:solidFill>
            <a:schemeClr val="tx1">
              <a:alpha val="14000"/>
            </a:schemeClr>
          </a:solidFill>
          <a:ln w="349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b="1" dirty="0" smtClean="0"/>
              <a:t>?</a:t>
            </a:r>
            <a:endParaRPr kumimoji="1" lang="ja-JP" alt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6764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642" y="1484893"/>
            <a:ext cx="24915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Vacuum</a:t>
            </a:r>
          </a:p>
          <a:p>
            <a:pPr algn="ctr"/>
            <a:r>
              <a:rPr lang="en-US" altLang="ja-JP" sz="2400" dirty="0" smtClean="0"/>
              <a:t>(Current Universe)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53018" y="1489323"/>
            <a:ext cx="29762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 Temperature</a:t>
            </a:r>
            <a:endParaRPr kumimoji="1" lang="en-US" altLang="ja-JP" sz="2800" b="1" dirty="0" smtClean="0"/>
          </a:p>
          <a:p>
            <a:pPr algn="ctr"/>
            <a:r>
              <a:rPr lang="en-US" altLang="ja-JP" sz="2400" dirty="0" smtClean="0"/>
              <a:t>(Early Universe)</a:t>
            </a:r>
            <a:endParaRPr kumimoji="1" lang="ja-JP" altLang="en-US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4" y="2382759"/>
            <a:ext cx="4095583" cy="316209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51232" y="5545734"/>
            <a:ext cx="1572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T=1.42Tc</a:t>
            </a:r>
            <a:endParaRPr kumimoji="1" lang="ja-JP" altLang="en-US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66983" y="6095081"/>
            <a:ext cx="528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Flux-tube structure </a:t>
            </a:r>
            <a:r>
              <a:rPr lang="en-US" altLang="ja-JP" sz="2400" dirty="0" smtClean="0"/>
              <a:t>disappears above Tc.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177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Distribution</a:t>
            </a:r>
            <a:r>
              <a:rPr kumimoji="1" lang="en-US" altLang="ja-JP" dirty="0" smtClean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4" y="2732181"/>
            <a:ext cx="105833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3" y="1845267"/>
            <a:ext cx="4104544" cy="351921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90970" y="5487903"/>
            <a:ext cx="214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70" y="5639064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70" y="5993356"/>
            <a:ext cx="1251699" cy="279517"/>
          </a:xfrm>
          <a:prstGeom prst="rect">
            <a:avLst/>
          </a:prstGeom>
        </p:spPr>
      </p:pic>
      <p:sp>
        <p:nvSpPr>
          <p:cNvPr id="14" name="上下矢印 13"/>
          <p:cNvSpPr/>
          <p:nvPr/>
        </p:nvSpPr>
        <p:spPr>
          <a:xfrm>
            <a:off x="624242" y="2517220"/>
            <a:ext cx="425017" cy="549548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51933" y="2306072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/>
          <a:srcRect l="1198" t="3511" r="2187" b="2659"/>
          <a:stretch/>
        </p:blipFill>
        <p:spPr>
          <a:xfrm>
            <a:off x="1966059" y="2739728"/>
            <a:ext cx="2245179" cy="11861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/>
          <a:srcRect r="10034"/>
          <a:stretch/>
        </p:blipFill>
        <p:spPr>
          <a:xfrm>
            <a:off x="4606866" y="1845266"/>
            <a:ext cx="4293294" cy="351636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04405" y="1315438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Vacuum</a:t>
            </a:r>
            <a:endParaRPr kumimoji="1" lang="ja-JP" altLang="en-US" sz="3200" b="1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8687" y="1315437"/>
            <a:ext cx="1769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T=1.42Tc</a:t>
            </a:r>
            <a:endParaRPr kumimoji="1" lang="ja-JP" altLang="en-US" sz="32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312" y="6361133"/>
            <a:ext cx="6791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Too strong stress? </a:t>
            </a:r>
            <a:r>
              <a:rPr lang="en-US" altLang="ja-JP" sz="2400" dirty="0"/>
              <a:t>T</a:t>
            </a:r>
            <a:r>
              <a:rPr kumimoji="1" lang="en-US" altLang="ja-JP" sz="2400" dirty="0" smtClean="0"/>
              <a:t>ransverse stress is suppressed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297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thermal medium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Landau</a:t>
            </a:r>
          </a:p>
          <a:p>
            <a:r>
              <a:rPr lang="en-US" altLang="ja-JP" sz="2000" dirty="0" err="1" smtClean="0"/>
              <a:t>Lifshitz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elastic body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fluid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Proton EMT Distribution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2547"/>
          <a:stretch/>
        </p:blipFill>
        <p:spPr>
          <a:xfrm>
            <a:off x="855526" y="2411169"/>
            <a:ext cx="3053212" cy="33321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05447" y="5967803"/>
            <a:ext cx="2614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arXiv:1810.07589</a:t>
            </a:r>
          </a:p>
          <a:p>
            <a:r>
              <a:rPr kumimoji="1" lang="en-US" altLang="ja-JP" sz="2000" dirty="0" smtClean="0"/>
              <a:t>Nature, 557, 396 (2018)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7142" y="1230415"/>
            <a:ext cx="7389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EMT distribution inside hadrons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now accessible??</a:t>
            </a:r>
            <a:endParaRPr kumimoji="1" lang="ja-JP" altLang="en-US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7477" y="1887949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Pressure </a:t>
            </a:r>
            <a:r>
              <a:rPr lang="en-US" altLang="ja-JP" sz="2800" b="1" dirty="0"/>
              <a:t>@</a:t>
            </a:r>
            <a:r>
              <a:rPr kumimoji="1" lang="en-US" altLang="ja-JP" sz="2800" b="1" dirty="0" smtClean="0"/>
              <a:t> proton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6651" y="1887949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EMT distribution @ pion</a:t>
            </a:r>
            <a:endParaRPr kumimoji="1" lang="ja-JP" altLang="en-US" sz="2800" b="1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28" y="2681185"/>
            <a:ext cx="3546813" cy="262908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921128" y="596780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 smtClean="0"/>
              <a:t>Kumano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Song</a:t>
            </a:r>
            <a:r>
              <a:rPr lang="en-US" altLang="ja-JP" sz="2000" dirty="0"/>
              <a:t>, </a:t>
            </a:r>
            <a:r>
              <a:rPr lang="en-US" altLang="ja-JP" sz="2000" dirty="0" err="1" smtClean="0"/>
              <a:t>Teryaev</a:t>
            </a:r>
            <a:endParaRPr lang="en-US" altLang="ja-JP" sz="2000" dirty="0"/>
          </a:p>
          <a:p>
            <a:r>
              <a:rPr lang="en-US" altLang="ja-JP" sz="2000" dirty="0"/>
              <a:t>Phys. Rev. D 97, </a:t>
            </a:r>
            <a:r>
              <a:rPr lang="en-US" altLang="ja-JP" sz="2000" dirty="0" smtClean="0"/>
              <a:t>014020 (2018)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324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around A Quark</a:t>
            </a:r>
            <a:br>
              <a:rPr kumimoji="1" lang="en-US" altLang="ja-JP" dirty="0" smtClean="0"/>
            </a:br>
            <a:r>
              <a:rPr lang="en-US" altLang="ja-JP" sz="2800" dirty="0" smtClean="0"/>
              <a:t>in a </a:t>
            </a:r>
            <a:r>
              <a:rPr lang="en-US" altLang="ja-JP" sz="2800" dirty="0" err="1" smtClean="0"/>
              <a:t>deconfined</a:t>
            </a:r>
            <a:r>
              <a:rPr lang="en-US" altLang="ja-JP" sz="2800" dirty="0" smtClean="0"/>
              <a:t> phase</a:t>
            </a:r>
            <a:endParaRPr kumimoji="1" lang="ja-JP" altLang="en-US" dirty="0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4123749" y="3257005"/>
            <a:ext cx="396000" cy="396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6367" y="3814354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88" y="1762769"/>
            <a:ext cx="5337064" cy="390773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30240" y="3911368"/>
            <a:ext cx="328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Energy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Longitudinal pressure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Transverse pressure</a:t>
            </a:r>
            <a:endParaRPr kumimoji="1" lang="ja-JP" altLang="en-US" sz="24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around A Quark</a:t>
            </a:r>
            <a:br>
              <a:rPr kumimoji="1" lang="en-US" altLang="ja-JP" dirty="0" smtClean="0"/>
            </a:br>
            <a:r>
              <a:rPr lang="en-US" altLang="ja-JP" sz="2800" dirty="0" smtClean="0"/>
              <a:t>in a </a:t>
            </a:r>
            <a:r>
              <a:rPr lang="en-US" altLang="ja-JP" sz="2800" dirty="0" err="1" smtClean="0"/>
              <a:t>deconfined</a:t>
            </a:r>
            <a:r>
              <a:rPr lang="en-US" altLang="ja-JP" sz="2800" dirty="0" smtClean="0"/>
              <a:t> phase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020819">
            <a:off x="1664386" y="1850736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</a:rPr>
              <a:t>Preliminary</a:t>
            </a:r>
            <a:endParaRPr kumimoji="1" lang="ja-JP" altLang="en-US" sz="3200" b="1" dirty="0" smtClean="0">
              <a:solidFill>
                <a:srgbClr val="FF0000"/>
              </a:solidFill>
              <a:effectLst>
                <a:glow rad="63500">
                  <a:schemeClr val="tx1">
                    <a:alpha val="70000"/>
                  </a:schemeClr>
                </a:glo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0240" y="1617121"/>
            <a:ext cx="28727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Yanagihara</a:t>
            </a:r>
            <a:r>
              <a:rPr kumimoji="1" lang="en-US" altLang="ja-JP" sz="2400" dirty="0" smtClean="0"/>
              <a:t>+, in prep.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Quenched QCD</a:t>
            </a:r>
          </a:p>
          <a:p>
            <a:r>
              <a:rPr lang="en-US" altLang="ja-JP" sz="2400" dirty="0" smtClean="0"/>
              <a:t>48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x12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(T</a:t>
            </a:r>
            <a:r>
              <a:rPr lang="ja-JP" altLang="en-US" sz="2400" dirty="0" smtClean="0"/>
              <a:t>≈</a:t>
            </a:r>
            <a:r>
              <a:rPr lang="en-US" altLang="ja-JP" sz="2400" dirty="0" smtClean="0"/>
              <a:t>1.4T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)</a:t>
            </a:r>
          </a:p>
          <a:p>
            <a:r>
              <a:rPr kumimoji="1" lang="en-US" altLang="ja-JP" sz="2400" dirty="0" smtClean="0"/>
              <a:t>fixed t , a</a:t>
            </a: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44} \rangle = \varepsilon&#10;\end{align*}&lt;/body&gt;&#10;  &lt;fcolor&gt;FFFFFFFF&lt;/fcolor&gt;&#10;  &lt;bcolor&gt;FF000000&lt;/bcolor&gt;&#10;  &lt;transparent&gt;True&lt;/transparent&gt;&#10;  &lt;resolution&gt;1800&lt;/resolution&gt;&#10;  &lt;imageh&gt;250&lt;/imageh&gt;&#10;  &lt;imagew&gt;1216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4431337"/>
            <a:ext cx="1286933" cy="26458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rr} \rangle = -p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71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5140848"/>
            <a:ext cx="1815042" cy="2645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tt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703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5894396"/>
            <a:ext cx="744008" cy="26458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53012" y="5798104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not</a:t>
            </a:r>
          </a:p>
          <a:p>
            <a:r>
              <a:rPr lang="en-US" altLang="ja-JP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reliable</a:t>
            </a:r>
            <a:endParaRPr kumimoji="1" lang="ja-JP" alt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flipV="1">
            <a:off x="1488506" y="4963885"/>
            <a:ext cx="278675" cy="886473"/>
          </a:xfrm>
          <a:prstGeom prst="downArrow">
            <a:avLst>
              <a:gd name="adj1" fmla="val 50000"/>
              <a:gd name="adj2" fmla="val 9687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8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右矢印 32"/>
          <p:cNvSpPr/>
          <p:nvPr/>
        </p:nvSpPr>
        <p:spPr>
          <a:xfrm>
            <a:off x="395499" y="3813056"/>
            <a:ext cx="1137334" cy="133811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964240" y="2994841"/>
            <a:ext cx="1149533" cy="23774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平行四辺形 5"/>
          <p:cNvSpPr/>
          <p:nvPr/>
        </p:nvSpPr>
        <p:spPr>
          <a:xfrm rot="5400000" flipV="1">
            <a:off x="61593" y="4115210"/>
            <a:ext cx="3013055" cy="800042"/>
          </a:xfrm>
          <a:prstGeom prst="parallelogram">
            <a:avLst>
              <a:gd name="adj" fmla="val 8022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</a:t>
            </a:r>
            <a:r>
              <a:rPr lang="en-US" altLang="ja-JP" dirty="0" smtClean="0"/>
              <a:t>anisotropy</a:t>
            </a:r>
            <a:br>
              <a:rPr lang="en-US" altLang="ja-JP" dirty="0" smtClean="0"/>
            </a:br>
            <a:r>
              <a:rPr lang="en-US" altLang="ja-JP" sz="3600" dirty="0" smtClean="0"/>
              <a:t>in finite system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4166" y="1888232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Casimir effect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平行四辺形 4"/>
          <p:cNvSpPr/>
          <p:nvPr/>
        </p:nvSpPr>
        <p:spPr>
          <a:xfrm rot="5400000" flipV="1">
            <a:off x="1211125" y="4115209"/>
            <a:ext cx="3013055" cy="800042"/>
          </a:xfrm>
          <a:prstGeom prst="parallelogram">
            <a:avLst>
              <a:gd name="adj" fmla="val 8022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83617" y="3438813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91352" y="3144293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583617" y="2852073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23" y="3195281"/>
            <a:ext cx="206614" cy="18495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7" y="2849318"/>
            <a:ext cx="191618" cy="2649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0" y="2698125"/>
            <a:ext cx="174956" cy="184953"/>
          </a:xfrm>
          <a:prstGeom prst="rect">
            <a:avLst/>
          </a:prstGeom>
        </p:spPr>
      </p:pic>
      <p:sp>
        <p:nvSpPr>
          <p:cNvPr id="18" name="平行四辺形 17"/>
          <p:cNvSpPr/>
          <p:nvPr/>
        </p:nvSpPr>
        <p:spPr>
          <a:xfrm>
            <a:off x="1168098" y="3008700"/>
            <a:ext cx="1946367" cy="635618"/>
          </a:xfrm>
          <a:prstGeom prst="parallelogram">
            <a:avLst>
              <a:gd name="adj" fmla="val 124411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1" name="平行四辺形 20"/>
          <p:cNvSpPr/>
          <p:nvPr/>
        </p:nvSpPr>
        <p:spPr>
          <a:xfrm>
            <a:off x="1168099" y="5386146"/>
            <a:ext cx="1946367" cy="635618"/>
          </a:xfrm>
          <a:prstGeom prst="parallelogram">
            <a:avLst>
              <a:gd name="adj" fmla="val 125410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rot="10800000">
            <a:off x="2725401" y="3773179"/>
            <a:ext cx="1137334" cy="133811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11}&amp;lt;0&#10;\end{align*}&lt;/body&gt;&#10;  &lt;fcolor&gt;FFFFFFFF&lt;/fcolor&gt;&#10;  &lt;bcolor&gt;FF000000&lt;/bcolor&gt;&#10;  &lt;transparent&gt;True&lt;/transparent&gt;&#10;  &lt;resolution&gt;1800&lt;/resolution&gt;&#10;  &lt;imageh&gt;207&lt;/imageh&gt;&#10;  &lt;imagew&gt;79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12" y="4961715"/>
            <a:ext cx="843492" cy="2190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403162" y="514144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attractive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22},~ T_{33} &amp;gt; 0&#10;\end{align*}&lt;/body&gt;&#10;  &lt;fcolor&gt;FFFFFFFF&lt;/fcolor&gt;&#10;  &lt;bcolor&gt;FF000000&lt;/bcolor&gt;&#10;  &lt;transparent&gt;True&lt;/transparent&gt;&#10;  &lt;resolution&gt;1800&lt;/resolution&gt;&#10;  &lt;imageh&gt;217&lt;/imageh&gt;&#10;  &lt;imagew&gt;134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43" y="3513362"/>
            <a:ext cx="1425575" cy="229658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1168098" y="3644318"/>
            <a:ext cx="1149533" cy="23774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377510" y="1881198"/>
            <a:ext cx="4766490" cy="4719899"/>
            <a:chOff x="4377510" y="1881198"/>
            <a:chExt cx="4766490" cy="4719899"/>
          </a:xfrm>
        </p:grpSpPr>
        <p:sp>
          <p:nvSpPr>
            <p:cNvPr id="35" name="角丸四角形 34"/>
            <p:cNvSpPr/>
            <p:nvPr/>
          </p:nvSpPr>
          <p:spPr>
            <a:xfrm>
              <a:off x="4548434" y="3164745"/>
              <a:ext cx="4014652" cy="3436352"/>
            </a:xfrm>
            <a:prstGeom prst="roundRect">
              <a:avLst>
                <a:gd name="adj" fmla="val 10585"/>
              </a:avLst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375293" y="2448117"/>
              <a:ext cx="27687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MK, </a:t>
              </a:r>
              <a:r>
                <a:rPr kumimoji="1" lang="en-US" altLang="ja-JP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Mogliacci</a:t>
              </a: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, Kolbe,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Horowitz, in </a:t>
              </a: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preparation</a:t>
              </a:r>
              <a:endPara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03089" y="5253145"/>
              <a:ext cx="3105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pressure anisotropy</a:t>
              </a:r>
              <a:endPara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77510" y="1881198"/>
              <a:ext cx="45865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Finite system </a:t>
              </a:r>
              <a:r>
                <a:rPr kumimoji="1" lang="en-US" altLang="ja-JP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at nonzero </a:t>
              </a:r>
              <a:r>
                <a:rPr kumimoji="1" lang="en-US" altLang="ja-JP" sz="2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T</a:t>
              </a:r>
              <a:endParaRPr kumimoji="1" lang="ja-JP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V = L_x \times L_y \times L_z&#10;\end{align*}&lt;/body&gt;&#10;  &lt;fcolor&gt;FFFFFFFF&lt;/fcolor&gt;&#10;  &lt;bcolor&gt;FF000000&lt;/bcolor&gt;&#10;  &lt;transparent&gt;True&lt;/transparent&gt;&#10;  &lt;resolution&gt;1800&lt;/resolution&gt;&#10;  &lt;imageh&gt;243&lt;/imageh&gt;&#10;  &lt;imagew&gt;1973&lt;/imagew&gt;&#10;  &lt;scale&gt;50&lt;/scale&gt;&#10;  &lt;cursor&gt;45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062" y="3504733"/>
              <a:ext cx="2555393" cy="314729"/>
            </a:xfrm>
            <a:prstGeom prst="rect">
              <a:avLst/>
            </a:prstGeom>
          </p:spPr>
        </p:pic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_{11} \ne T_{22} = T_{33}&#10;\end{align*}&lt;/body&gt;&#10;  &lt;fcolor&gt;FFFFFFFF&lt;/fcolor&gt;&#10;  &lt;bcolor&gt;FF000000&lt;/bcolor&gt;&#10;  &lt;transparent&gt;True&lt;/transparent&gt;&#10;  &lt;resolution&gt;1800&lt;/resolution&gt;&#10;  &lt;imageh&gt;228&lt;/imageh&gt;&#10;  &lt;imagew&gt;1704&lt;/imagew&gt;&#10;  &lt;scale&gt;50&lt;/scale&gt;&#10;  &lt;cursor&gt;4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27" y="5855116"/>
              <a:ext cx="2490859" cy="333284"/>
            </a:xfrm>
            <a:prstGeom prst="rect">
              <a:avLst/>
            </a:prstGeom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L_x \ll L_y=L_z&#10;\end{align*}&lt;/body&gt;&#10;  &lt;fcolor&gt;FFFFFFFF&lt;/fcolor&gt;&#10;  &lt;bcolor&gt;FF000000&lt;/bcolor&gt;&#10;  &lt;transparent&gt;True&lt;/transparent&gt;&#10;  &lt;resolution&gt;1800&lt;/resolution&gt;&#10;  &lt;imageh&gt;243&lt;/imageh&gt;&#10;  &lt;imagew&gt;155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034" y="3981826"/>
              <a:ext cx="2097450" cy="327558"/>
            </a:xfrm>
            <a:prstGeom prst="rect">
              <a:avLst/>
            </a:prstGeom>
          </p:spPr>
        </p:pic>
        <p:sp>
          <p:nvSpPr>
            <p:cNvPr id="34" name="右矢印 33"/>
            <p:cNvSpPr/>
            <p:nvPr/>
          </p:nvSpPr>
          <p:spPr>
            <a:xfrm rot="5400000">
              <a:off x="6185437" y="3947364"/>
              <a:ext cx="740645" cy="178654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 rot="5400000">
            <a:off x="1741211" y="4248241"/>
            <a:ext cx="756694" cy="0"/>
          </a:xfrm>
          <a:prstGeom prst="straightConnector1">
            <a:avLst/>
          </a:prstGeom>
          <a:ln w="38100">
            <a:solidFill>
              <a:srgbClr val="66CCF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659370" y="4818456"/>
            <a:ext cx="756694" cy="0"/>
          </a:xfrm>
          <a:prstGeom prst="straightConnector1">
            <a:avLst/>
          </a:prstGeom>
          <a:ln w="38100">
            <a:solidFill>
              <a:srgbClr val="FFCCF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1" y="1276196"/>
            <a:ext cx="5905151" cy="43651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364743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3949518"/>
            <a:ext cx="2400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29859" y="2872800"/>
            <a:ext cx="258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3804" y="5815677"/>
            <a:ext cx="8596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How do we understand??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L_1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48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127073"/>
            <a:ext cx="1974744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 rot="20451530">
            <a:off x="2194312" y="291191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Preliminary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prep.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58" y="597966"/>
            <a:ext cx="4403275" cy="3779658"/>
          </a:xfrm>
          <a:prstGeom prst="rect">
            <a:avLst/>
          </a:prstGeom>
          <a:scene3d>
            <a:camera prst="perspectiveContrastingLeftFacing"/>
            <a:lightRig rig="chilly" dir="t"/>
          </a:scene3d>
          <a:sp3d prstMaterial="translucentPowder"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7680" y="1301457"/>
            <a:ext cx="7463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EMT (stress tensor) is a useful observable in understanding </a:t>
            </a:r>
            <a:r>
              <a:rPr kumimoji="1"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QCD and YM gauge theory.</a:t>
            </a:r>
            <a:endParaRPr kumimoji="1" lang="en-US" altLang="ja-JP" sz="2400" dirty="0" smtClean="0">
              <a:effectLst>
                <a:glow rad="101600">
                  <a:srgbClr val="124B65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EMT distribution in vacuum is now available: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Degeneracy: T</a:t>
            </a:r>
            <a:r>
              <a:rPr lang="en-US" altLang="ja-JP" sz="2400" baseline="-250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44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 </a:t>
            </a:r>
            <a:r>
              <a:rPr lang="ja-JP" altLang="en-US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≈</a:t>
            </a:r>
            <a:r>
              <a:rPr lang="ja-JP" altLang="en-US" sz="2400" dirty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zz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, </a:t>
            </a:r>
            <a:r>
              <a:rPr lang="en-US" altLang="ja-JP" sz="24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rr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r>
              <a:rPr lang="ja-JP" altLang="en-US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≈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>
                <a:effectLst>
                  <a:glow rad="101600">
                    <a:srgbClr val="124B65"/>
                  </a:glo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qq</a:t>
            </a:r>
            <a:endParaRPr lang="en-US" altLang="ja-JP" sz="2400" dirty="0">
              <a:effectLst>
                <a:glow rad="101600">
                  <a:srgbClr val="124B65"/>
                </a:glow>
              </a:effectLst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Separation: </a:t>
            </a:r>
            <a:r>
              <a:rPr lang="en-US" altLang="ja-JP" sz="24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zz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 </a:t>
            </a:r>
            <a:r>
              <a:rPr lang="ja-JP" altLang="en-US" sz="2400" dirty="0" smtClean="0">
                <a:effectLst>
                  <a:glow rad="101600">
                    <a:srgbClr val="124B65"/>
                  </a:glow>
                </a:effectLst>
              </a:rPr>
              <a:t>≠</a:t>
            </a: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T</a:t>
            </a:r>
            <a:r>
              <a:rPr lang="en-US" altLang="ja-JP" sz="2400" baseline="-25000" dirty="0" err="1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rr</a:t>
            </a:r>
            <a:r>
              <a:rPr lang="en-US" altLang="ja-JP" sz="2400" dirty="0">
                <a:effectLst>
                  <a:glow rad="101600">
                    <a:srgbClr val="124B65"/>
                  </a:glow>
                </a:effectLst>
                <a:sym typeface="Wingdings" panose="05000000000000000000" pitchFamily="2" charset="2"/>
              </a:rPr>
              <a:t> </a:t>
            </a:r>
            <a:endParaRPr lang="en-US" altLang="ja-JP" sz="2400" dirty="0" smtClean="0">
              <a:effectLst>
                <a:glow rad="101600">
                  <a:srgbClr val="124B65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>
              <a:effectLst>
                <a:glow rad="101600">
                  <a:srgbClr val="124B65"/>
                </a:glow>
              </a:effectLst>
            </a:endParaRPr>
          </a:p>
          <a:p>
            <a:pPr marL="3429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24B65"/>
                  </a:glow>
                </a:effectLst>
              </a:rPr>
              <a:t>EMT distribution at nonzero T is ongoing!</a:t>
            </a:r>
            <a:endParaRPr kumimoji="1" lang="en-US" altLang="ja-JP" sz="2400" dirty="0" smtClean="0">
              <a:effectLst>
                <a:glow rad="101600">
                  <a:srgbClr val="124B65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24B65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dirty="0" smtClean="0">
                <a:solidFill>
                  <a:srgbClr val="FFFF00"/>
                </a:solidFill>
                <a:effectLst>
                  <a:glow rad="101600">
                    <a:srgbClr val="124B65"/>
                  </a:glow>
                </a:effectLst>
              </a:rPr>
              <a:t>Future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01600">
                    <a:srgbClr val="124B65"/>
                  </a:glow>
                </a:effectLst>
              </a:rPr>
              <a:t>Continuum limit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01600">
                    <a:srgbClr val="124B65"/>
                  </a:glow>
                </a:effectLst>
              </a:rPr>
              <a:t>Temperature dependence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01600">
                    <a:srgbClr val="124B65"/>
                  </a:glow>
                </a:effectLst>
              </a:rPr>
              <a:t>Excited states / full QCD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01600">
                    <a:srgbClr val="124B65"/>
                  </a:glow>
                </a:effectLst>
              </a:rPr>
              <a:t>EMT</a:t>
            </a:r>
            <a:r>
              <a:rPr kumimoji="1" lang="en-US" altLang="ja-JP" sz="2400" dirty="0" smtClean="0">
                <a:solidFill>
                  <a:srgbClr val="FFFF00"/>
                </a:solidFill>
                <a:effectLst>
                  <a:glow rad="101600">
                    <a:srgbClr val="124B65"/>
                  </a:glow>
                </a:effectLst>
              </a:rPr>
              <a:t> distribution inside hadrons</a:t>
            </a:r>
            <a:endParaRPr kumimoji="1" lang="ja-JP" altLang="en-US" sz="2400" dirty="0" smtClean="0">
              <a:solidFill>
                <a:srgbClr val="FFFF00"/>
              </a:solidFill>
              <a:effectLst>
                <a:glow rad="101600">
                  <a:srgbClr val="124B65"/>
                </a:glo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777" y="4601339"/>
            <a:ext cx="2055223" cy="23016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04411" y="6318200"/>
            <a:ext cx="2126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arXiv:1810.07589</a:t>
            </a:r>
          </a:p>
          <a:p>
            <a:r>
              <a:rPr kumimoji="1" lang="en-US" altLang="ja-JP" sz="1600" dirty="0" smtClean="0">
                <a:solidFill>
                  <a:schemeClr val="bg1"/>
                </a:solidFill>
              </a:rPr>
              <a:t>Nature, 557, 396 (2018)</a:t>
            </a:r>
            <a:endParaRPr kumimoji="1" lang="ja-JP" alt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5" name="角丸四角形 1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21" name="角丸四角形 20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25" name="フリーフォーム 24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Picture 76" descr="lattic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グループ化 27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29" name="角丸四角形 28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2" y="2606144"/>
              <a:ext cx="2343055" cy="403193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441" y="1973521"/>
              <a:ext cx="2017586" cy="459867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35" name="角丸四角形 34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50594" y="5074919"/>
              <a:ext cx="2884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flux tube / hadrons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rgbClr val="FF9900"/>
                  </a:solidFill>
                </a:rPr>
                <a:t>EM form factors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39" name="Picture 76" descr="lattic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258501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3892534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560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1236617" y="5238409"/>
            <a:ext cx="2213189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122659" y="5238410"/>
            <a:ext cx="3185317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</a:t>
            </a:r>
            <a:r>
              <a:rPr lang="en-US" altLang="ja-JP" dirty="0" smtClean="0"/>
              <a:t>Special Cases</a:t>
            </a:r>
            <a:r>
              <a:rPr kumimoji="1" lang="en-US" altLang="ja-JP" dirty="0" smtClean="0"/>
              <a:t> with PBC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0007" y="3082672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470830" y="3968569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0" y="4075804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10310" y="306851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3174585"/>
            <a:ext cx="191558" cy="53234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525196" y="2914512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7" y="3646967"/>
            <a:ext cx="777875" cy="2571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428811" y="3049908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24425" y="3030517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3136591"/>
            <a:ext cx="191558" cy="53234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11}=T_{22}=T_{33}&#10;\end{align*}&lt;/body&gt;&#10;  &lt;fcolor&gt;FFFFFFFF&lt;/fcolor&gt;&#10;  &lt;bcolor&gt;FF000000&lt;/bcolor&gt;&#10;  &lt;transparent&gt;True&lt;/transparent&gt;&#10;  &lt;resolution&gt;1800&lt;/resolution&gt;&#10;  &lt;imageh&gt;209&lt;/imageh&gt;&#10;  &lt;imagew&gt;1704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4658102"/>
            <a:ext cx="2616128" cy="3208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180281" y="5288113"/>
            <a:ext cx="30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conformal 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mm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0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49806" y="2806432"/>
            <a:ext cx="652681" cy="114002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3667763"/>
            <a:ext cx="777875" cy="2571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>
            <a:off x="880007" y="4014051"/>
            <a:ext cx="2365426" cy="110727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57" y="4155979"/>
            <a:ext cx="276225" cy="221192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28650" y="1301224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T \ll L_x =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30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" y="1457947"/>
            <a:ext cx="3251700" cy="36710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931102" y="1307167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/T=L_x ,~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11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0" y="1482372"/>
            <a:ext cx="2979195" cy="367105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_{44}=T_{11} ,~&#10;T_{22}=T_{33}&#10;\end{align*}&lt;/body&gt;&#10;  &lt;fcolor&gt;FFFFFFFF&lt;/fcolor&gt;&#10;  &lt;bcolor&gt;FF000000&lt;/bcolor&gt;&#10;  &lt;transparent&gt;True&lt;/transparent&gt;&#10;  &lt;resolution&gt;1800&lt;/resolution&gt;&#10;  &lt;imageh&gt;217&lt;/imageh&gt;&#10;  &lt;imagew&gt;225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4662601"/>
            <a:ext cx="3462071" cy="33315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1&#10;\end{align*}&lt;/body&gt;&#10;  &lt;fcolor&gt;FFFFFFFF&lt;/fcolor&gt;&#10;  &lt;bcolor&gt;FF000000&lt;/bcolor&gt;&#10;  &lt;transparent&gt;True&lt;/transparent&gt;&#10;  &lt;resolution&gt;1800&lt;/resolution&gt;&#10;  &lt;imageh&gt;496&lt;/imageh&gt;&#10;  &lt;imagew&gt;71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5" y="5629655"/>
            <a:ext cx="1155760" cy="80626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-1&#10;\end{align*}&lt;/body&gt;&#10;  &lt;fcolor&gt;FFFFFFFF&lt;/fcolor&gt;&#10;  &lt;bcolor&gt;FF000000&lt;/bcolor&gt;&#10;  &lt;transparent&gt;True&lt;/transparent&gt;&#10;  &lt;resolution&gt;1800&lt;/resolution&gt;&#10;  &lt;imageh&gt;496&lt;/imageh&gt;&#10;  &lt;imagew&gt;90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0" y="5817006"/>
            <a:ext cx="1471115" cy="806268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3546855" y="5691766"/>
            <a:ext cx="1481296" cy="82739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2096018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704152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524693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6257506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</a:t>
            </a:r>
            <a:r>
              <a:rPr lang="en-US" altLang="ja-JP" sz="2000" dirty="0" smtClean="0"/>
              <a:t>Vega, </a:t>
            </a:r>
            <a:r>
              <a:rPr lang="en-US" altLang="ja-JP" sz="2000" dirty="0" err="1" smtClean="0"/>
              <a:t>Schaposnik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62084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33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 smtClean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 smtClean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 smtClean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2558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PTEP 2019</a:t>
            </a:r>
            <a:endParaRPr kumimoji="1" lang="en-US" altLang="ja-JP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1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93758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PTEP 2019</a:t>
            </a:r>
            <a:endParaRPr kumimoji="1" lang="en-US" altLang="ja-JP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37132" y="1089566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lang="en-US" altLang="ja-JP" sz="2000" dirty="0" smtClean="0"/>
              <a:t>, </a:t>
            </a:r>
          </a:p>
          <a:p>
            <a:r>
              <a:rPr lang="en-US" altLang="ja-JP" sz="2000" dirty="0" smtClean="0"/>
              <a:t>PR</a:t>
            </a:r>
            <a:r>
              <a:rPr lang="en-US" altLang="ja-JP" sz="2000" b="1" dirty="0" smtClean="0"/>
              <a:t>D94</a:t>
            </a:r>
            <a:r>
              <a:rPr lang="en-US" altLang="ja-JP" sz="2000" dirty="0" smtClean="0"/>
              <a:t>, 114512 (2016)</a:t>
            </a:r>
            <a:endParaRPr kumimoji="1" lang="ja-JP" altLang="en-US" sz="2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4127530" y="1408869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1563" y="1426065"/>
            <a:ext cx="42593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Expectation values of </a:t>
            </a:r>
            <a:r>
              <a:rPr kumimoji="1" lang="en-US" altLang="ja-JP" sz="2800" i="1" dirty="0" err="1" smtClean="0"/>
              <a:t>T</a:t>
            </a:r>
            <a:r>
              <a:rPr kumimoji="1" lang="en-US" altLang="ja-JP" sz="2800" baseline="-25000" dirty="0" err="1" smtClean="0">
                <a:latin typeface="Symbol" panose="05050102010706020507" pitchFamily="18" charset="2"/>
              </a:rPr>
              <a:t>mn</a:t>
            </a:r>
            <a:endParaRPr kumimoji="1" lang="en-US" altLang="ja-JP" sz="2800" baseline="-25000" dirty="0" smtClean="0">
              <a:latin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Parameters: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Scale from gradient flow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3884" y="3146746"/>
            <a:ext cx="372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= </a:t>
            </a:r>
            <a:r>
              <a:rPr lang="en-US" altLang="ja-JP" sz="2400" dirty="0" smtClean="0">
                <a:solidFill>
                  <a:srgbClr val="FFFF00"/>
                </a:solidFill>
              </a:rPr>
              <a:t>12, 16, 20-24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aspect ratio 5.3&lt;N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</a:t>
            </a:r>
            <a:r>
              <a:rPr lang="en-US" altLang="ja-JP" sz="2400" dirty="0" smtClean="0">
                <a:solidFill>
                  <a:srgbClr val="FFFF00"/>
                </a:solidFill>
              </a:rPr>
              <a:t>/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&lt;8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1500~2000 configurations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1369" y="5620140"/>
            <a:ext cx="2496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</a:t>
            </a:r>
            <a:r>
              <a:rPr lang="en-US" altLang="ja-JP" sz="2000" dirty="0" smtClean="0"/>
              <a:t> 1503.06516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o a T_c ~{\rm and}~ a\Lambda_{\rm MS}&#10;\end{align*}&lt;/body&gt;&#10;  &lt;fcolor&gt;FFFFFFFF&lt;/fcolor&gt;&#10;  &lt;bcolor&gt;FFFFFFFF&lt;/bcolor&gt;&#10;  &lt;transparent&gt;True&lt;/transparent&gt;&#10;  &lt;resolution&gt;1800&lt;/resolution&gt;&#10;  &lt;imageh&gt;215&lt;/imageh&gt;&#10;  &lt;imagew&gt;183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74" y="5145026"/>
            <a:ext cx="2520212" cy="29609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884" y="1927711"/>
            <a:ext cx="3415873" cy="48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=2+1 QCD </a:t>
            </a:r>
            <a:r>
              <a:rPr lang="en-US" altLang="ja-JP" dirty="0" smtClean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</a:t>
            </a:r>
            <a:r>
              <a:rPr lang="en-US" altLang="ja-JP" sz="2400" dirty="0" smtClean="0"/>
              <a:t>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</a:t>
            </a:r>
            <a:r>
              <a:rPr lang="en-US" altLang="ja-JP" sz="2400" dirty="0" smtClean="0"/>
              <a:t>0.63 / almost physical </a:t>
            </a:r>
            <a:r>
              <a:rPr lang="en-US" altLang="ja-JP" sz="2400" dirty="0"/>
              <a:t>s </a:t>
            </a:r>
            <a:r>
              <a:rPr lang="en-US" altLang="ja-JP" sz="2400" dirty="0" smtClean="0"/>
              <a:t>quark mass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T=0: CP-PACS+JLQCD </a:t>
            </a:r>
            <a:r>
              <a:rPr lang="en-US" altLang="ja-JP" sz="2400" dirty="0"/>
              <a:t>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</a:t>
            </a:r>
            <a:r>
              <a:rPr lang="en-US" altLang="ja-JP" sz="2400" dirty="0" smtClean="0"/>
              <a:t>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657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平行四辺形 45"/>
          <p:cNvSpPr/>
          <p:nvPr/>
        </p:nvSpPr>
        <p:spPr>
          <a:xfrm rot="5400000" flipV="1">
            <a:off x="5812586" y="2713517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平行四辺形 42"/>
          <p:cNvSpPr/>
          <p:nvPr/>
        </p:nvSpPr>
        <p:spPr>
          <a:xfrm>
            <a:off x="6762750" y="2728234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平行四辺形 44"/>
          <p:cNvSpPr/>
          <p:nvPr/>
        </p:nvSpPr>
        <p:spPr>
          <a:xfrm>
            <a:off x="5421623" y="2725466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5400000" flipV="1">
            <a:off x="6293271" y="318722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/>
        </p:nvSpPr>
        <p:spPr>
          <a:xfrm>
            <a:off x="5414160" y="2725466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6181268" y="30008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7896398" y="3000848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6137571" y="3331049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0" y="3455259"/>
            <a:ext cx="188383" cy="183092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66" y="2780878"/>
            <a:ext cx="175683" cy="233892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74" y="2780878"/>
            <a:ext cx="175683" cy="269875"/>
          </a:xfrm>
          <a:prstGeom prst="rect">
            <a:avLst/>
          </a:prstGeom>
        </p:spPr>
      </p:pic>
      <p:cxnSp>
        <p:nvCxnSpPr>
          <p:cNvPr id="51" name="直線コネクタ 50"/>
          <p:cNvCxnSpPr>
            <a:stCxn id="34" idx="6"/>
            <a:endCxn id="35" idx="2"/>
          </p:cNvCxnSpPr>
          <p:nvPr/>
        </p:nvCxnSpPr>
        <p:spPr>
          <a:xfrm>
            <a:off x="6361268" y="3090848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平行四辺形 46"/>
          <p:cNvSpPr/>
          <p:nvPr/>
        </p:nvSpPr>
        <p:spPr>
          <a:xfrm rot="5400000" flipV="1">
            <a:off x="6293272" y="2234051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下矢印 51"/>
          <p:cNvSpPr/>
          <p:nvPr/>
        </p:nvSpPr>
        <p:spPr>
          <a:xfrm rot="1635065">
            <a:off x="7116126" y="2414569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53" name="楕円 52"/>
          <p:cNvSpPr>
            <a:spLocks noChangeAspect="1"/>
          </p:cNvSpPr>
          <p:nvPr/>
        </p:nvSpPr>
        <p:spPr>
          <a:xfrm>
            <a:off x="7061519" y="299689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925299" y="194946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6053420" y="2315907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765074" y="2315907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6060822" y="1717658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1" y="1725372"/>
            <a:ext cx="206614" cy="18495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9" y="2143693"/>
            <a:ext cx="191618" cy="264933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54" y="1981038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8338909" y="2632167"/>
            <a:ext cx="515372" cy="53437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180744" y="2094048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402819" y="2730590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9" name="平行四辺形 8"/>
          <p:cNvSpPr/>
          <p:nvPr/>
        </p:nvSpPr>
        <p:spPr>
          <a:xfrm>
            <a:off x="5396980" y="3201375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97" y="2389995"/>
            <a:ext cx="256556" cy="231112"/>
          </a:xfrm>
          <a:prstGeom prst="rect">
            <a:avLst/>
          </a:prstGeom>
        </p:spPr>
      </p:pic>
      <p:sp>
        <p:nvSpPr>
          <p:cNvPr id="11" name="楕円 10"/>
          <p:cNvSpPr>
            <a:spLocks noChangeAspect="1"/>
          </p:cNvSpPr>
          <p:nvPr/>
        </p:nvSpPr>
        <p:spPr>
          <a:xfrm>
            <a:off x="6312141" y="347675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7774710" y="3476757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402141" y="3141728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864710" y="3094147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92141" y="1576278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35" y="2097666"/>
            <a:ext cx="959908" cy="264583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8234181" y="2730590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432900" y="4266123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49" y="4009365"/>
            <a:ext cx="188383" cy="18309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46" y="2719139"/>
            <a:ext cx="393786" cy="393786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05" y="3350477"/>
            <a:ext cx="175683" cy="23389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3" y="3314494"/>
            <a:ext cx="175683" cy="26987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167890" y="1817371"/>
            <a:ext cx="2775257" cy="49853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283130" y="2160269"/>
            <a:ext cx="1663337" cy="2317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11" y="2374936"/>
            <a:ext cx="1091236" cy="149528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03322" y="1464207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=1.0</a:t>
            </a:r>
            <a:endParaRPr kumimoji="1" lang="ja-JP" alt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61852" y="2436171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=3.0</a:t>
            </a:r>
            <a:endParaRPr kumimoji="1" lang="ja-JP" altLang="en-US" sz="2400" dirty="0" smtClean="0">
              <a:solidFill>
                <a:srgbClr val="FF0000"/>
              </a:solidFill>
              <a:effectLst>
                <a:glow rad="101600">
                  <a:schemeClr val="tx1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51233" y="246379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=4.0</a:t>
            </a:r>
            <a:endParaRPr kumimoji="1" lang="ja-JP" altLang="en-US" sz="24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228099"/>
            <a:ext cx="8267015" cy="313205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48343" y="4532824"/>
            <a:ext cx="4014652" cy="212052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641" y="4650379"/>
            <a:ext cx="367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Error includes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statistical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choice of t range for t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latin typeface="Century" panose="02040604050505020304" pitchFamily="18" charset="0"/>
                <a:sym typeface="Wingdings" panose="05000000000000000000" pitchFamily="2" charset="2"/>
              </a:rPr>
              <a:t>0</a:t>
            </a:r>
            <a:r>
              <a:rPr lang="en-US" altLang="ja-JP" sz="2000" dirty="0" smtClean="0">
                <a:sym typeface="Wingdings" panose="05000000000000000000" pitchFamily="2" charset="2"/>
              </a:rPr>
              <a:t> limit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uncertainty in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a</a:t>
            </a:r>
            <a:r>
              <a:rPr kumimoji="1"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000" baseline="-25000" dirty="0" err="1" smtClean="0">
                <a:sym typeface="Wingdings" panose="05000000000000000000" pitchFamily="2" charset="2"/>
              </a:rPr>
              <a:t>MS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41" y="6035374"/>
            <a:ext cx="369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total error &lt;1.5% for T&gt;1.1T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c</a:t>
            </a:r>
            <a:endParaRPr kumimoji="1" lang="ja-JP" altLang="en-US" sz="2400" baseline="-25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3921" y="4492619"/>
            <a:ext cx="428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Excellent 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 accuracy only with ~2000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90558" y="1392435"/>
            <a:ext cx="2406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FlowQCD,2016</a:t>
            </a:r>
          </a:p>
          <a:p>
            <a:r>
              <a:rPr lang="en-US" altLang="ja-JP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(1-loop)</a:t>
            </a:r>
            <a:endParaRPr kumimoji="1" lang="ja-JP" altLang="en-US" sz="2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7532831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1-loop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2-loop : </a:t>
            </a:r>
            <a:r>
              <a:rPr kumimoji="1" lang="en-US" altLang="ja-JP" sz="2400" dirty="0" smtClean="0"/>
              <a:t>about 2% increase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analysis: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uncertainty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, 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2824" y="4710949"/>
            <a:ext cx="333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4934" y="3457303"/>
            <a:ext cx="1410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FlowQCD</a:t>
            </a:r>
            <a:endParaRPr kumimoji="1" lang="en-US" altLang="ja-JP" sz="24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2016</a:t>
            </a:r>
            <a:endParaRPr kumimoji="1" lang="ja-JP" altLang="en-US" sz="24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  <a:endParaRPr lang="en-US" altLang="ja-JP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 Extrapolation</a:t>
            </a:r>
            <a:br>
              <a:rPr lang="en-US" altLang="ja-JP" dirty="0" smtClean="0"/>
            </a:b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67783" y="1493176"/>
            <a:ext cx="8462707" cy="267822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in QCD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142401" y="4563614"/>
            <a:ext cx="4407725" cy="11239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45" y="4563614"/>
            <a:ext cx="4284238" cy="20643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26" y="6008251"/>
            <a:ext cx="3087000" cy="619733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837546"/>
            <a:ext cx="8070721" cy="136588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m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7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582735"/>
            <a:ext cx="3453255" cy="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-3p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0834" y="1213673"/>
            <a:ext cx="2279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23859" y="1230885"/>
            <a:ext cx="227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3</a:t>
            </a:r>
            <a:r>
              <a:rPr kumimoji="1" lang="en-US" altLang="ja-JP" sz="2800" b="1" dirty="0" smtClean="0"/>
              <a:t>LO (3-loop)</a:t>
            </a:r>
            <a:endParaRPr kumimoji="1" lang="ja-JP" altLang="en-US" sz="2800" b="1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676" y="1731574"/>
            <a:ext cx="3611540" cy="29736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8" y="1731573"/>
            <a:ext cx="3611541" cy="297368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05394" y="5155474"/>
            <a:ext cx="75296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No difference b/w 2- &amp; 3-loops: 2-loop is already good!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analysis: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uncertainty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, fit 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(~g</a:t>
            </a:r>
            <a:r>
              <a:rPr lang="en-US" altLang="ja-JP" sz="2400" baseline="30000" dirty="0" smtClean="0"/>
              <a:t>8</a:t>
            </a:r>
            <a:r>
              <a:rPr lang="en-US" altLang="ja-JP" sz="2400" dirty="0" smtClean="0"/>
              <a:t>)</a:t>
            </a:r>
            <a:endParaRPr lang="ja-JP" altLang="en-US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52824" y="4710949"/>
            <a:ext cx="35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in prep.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7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2013</a:t>
            </a:r>
          </a:p>
          <a:p>
            <a:r>
              <a:rPr lang="en-US" altLang="ja-JP" sz="2000" dirty="0" smtClean="0"/>
              <a:t>Makino, Suzuki, 2014</a:t>
            </a:r>
          </a:p>
          <a:p>
            <a:r>
              <a:rPr kumimoji="1" lang="en-US" altLang="ja-JP" sz="2000" dirty="0" smtClean="0"/>
              <a:t>Taniguchi+ (WHOT) </a:t>
            </a:r>
          </a:p>
          <a:p>
            <a:pPr algn="r"/>
            <a:r>
              <a:rPr kumimoji="1" lang="en-US" altLang="ja-JP" sz="2000" dirty="0" smtClean="0"/>
              <a:t>2016; 2017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739176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“gradient” flow </a:t>
            </a:r>
            <a:r>
              <a:rPr lang="en-US" altLang="ja-JP" sz="2400" dirty="0" smtClean="0">
                <a:solidFill>
                  <a:srgbClr val="FFFF00"/>
                </a:solidFill>
              </a:rPr>
              <a:t>but</a:t>
            </a:r>
            <a:r>
              <a:rPr lang="en-US" altLang="ja-JP" sz="2400" dirty="0" smtClean="0"/>
              <a:t> a “diffusion”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observables are finite at t&gt;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 smtClean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fixed.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Energy-momentum tensor from SFTE </a:t>
            </a:r>
            <a:r>
              <a:rPr lang="en-US" altLang="ja-JP" dirty="0" smtClean="0"/>
              <a:t>Makino, Suzuki, 2014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18" y="574534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200428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219456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98528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35801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27686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96550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39221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04636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27692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99162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352297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881233"/>
            <a:ext cx="405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393021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6017988"/>
            <a:ext cx="1749425" cy="5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867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SU(3) Yang-Mills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90598" y="1161108"/>
            <a:ext cx="2767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</a:t>
            </a:r>
            <a:r>
              <a:rPr lang="en-US" altLang="ja-JP" sz="2000" dirty="0" smtClean="0"/>
              <a:t>PLB (2019)</a:t>
            </a:r>
            <a:endParaRPr kumimoji="1" lang="ja-JP" altLang="en-US" sz="2000" dirty="0" smtClean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 smtClean="0"/>
              <a:t>ー</a:t>
            </a:r>
            <a:endParaRPr kumimoji="1" lang="ja-JP" altLang="en-US" sz="28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Manifestly </a:t>
            </a:r>
            <a:r>
              <a:rPr lang="en-US" altLang="ja-JP" sz="2400" dirty="0"/>
              <a:t>gauge </a:t>
            </a:r>
            <a:r>
              <a:rPr lang="en-US" altLang="ja-JP" sz="2400" dirty="0" smtClean="0"/>
              <a:t>invariant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076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2072</Words>
  <Application>Microsoft Office PowerPoint</Application>
  <PresentationFormat>画面に合わせる (4:3)</PresentationFormat>
  <Paragraphs>603</Paragraphs>
  <Slides>74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74</vt:i4>
      </vt:variant>
    </vt:vector>
  </HeadingPairs>
  <TitlesOfParts>
    <vt:vector size="92" baseType="lpstr">
      <vt:lpstr>HGS明朝E</vt:lpstr>
      <vt:lpstr>HGｺﾞｼｯｸM</vt:lpstr>
      <vt:lpstr>HG丸ｺﾞｼｯｸM-PRO</vt:lpstr>
      <vt:lpstr>ＭＳ Ｐゴシック</vt:lpstr>
      <vt:lpstr>メイリオ</vt:lpstr>
      <vt:lpstr>游ゴシック</vt:lpstr>
      <vt:lpstr>游ゴシック Light</vt:lpstr>
      <vt:lpstr>Andalus</vt:lpstr>
      <vt:lpstr>Arial</vt:lpstr>
      <vt:lpstr>Calibri</vt:lpstr>
      <vt:lpstr>Calibri Light</vt:lpstr>
      <vt:lpstr>Century</vt:lpstr>
      <vt:lpstr>Corbel</vt:lpstr>
      <vt:lpstr>Symbol</vt:lpstr>
      <vt:lpstr>Trebuchet MS</vt:lpstr>
      <vt:lpstr>Wingdings</vt:lpstr>
      <vt:lpstr>Office テーマ</vt:lpstr>
      <vt:lpstr>奥行</vt:lpstr>
      <vt:lpstr>高温物質中における クォーク間相互作用の 微視的伝達機構の解明</vt:lpstr>
      <vt:lpstr>Force</vt:lpstr>
      <vt:lpstr>Stress = Force per Unit Area</vt:lpstr>
      <vt:lpstr>Stress = Force per Unit Area</vt:lpstr>
      <vt:lpstr>Stress = Force per Unit Area</vt:lpstr>
      <vt:lpstr>Maxwell Stress (in Maxwell Theory)</vt:lpstr>
      <vt:lpstr>Maxwell Stress (in Maxwell Theory)</vt:lpstr>
      <vt:lpstr>Quark-Anti-quark system</vt:lpstr>
      <vt:lpstr>Stress Tensor in QQ System</vt:lpstr>
      <vt:lpstr>SU(3) YM vs Maxwell</vt:lpstr>
      <vt:lpstr>PowerPoint プレゼンテーション</vt:lpstr>
      <vt:lpstr>PowerPoint プレゼンテーション</vt:lpstr>
      <vt:lpstr>PowerPoint プレゼンテーション</vt:lpstr>
      <vt:lpstr>Energy-Momentum Tensor on the Lattice and Gradient Flow</vt:lpstr>
      <vt:lpstr>Yang-Mills Gradient Flow</vt:lpstr>
      <vt:lpstr>Gradient Flow = Smearing</vt:lpstr>
      <vt:lpstr>Gradient Flow = Smearing</vt:lpstr>
      <vt:lpstr>Two Advantages of EMT Operator from Gradient Flow</vt:lpstr>
      <vt:lpstr>Small Flow-Time Expansion</vt:lpstr>
      <vt:lpstr>Constructing EMT 1</vt:lpstr>
      <vt:lpstr>Constructing EMT 2</vt:lpstr>
      <vt:lpstr>Gradient Flow Method</vt:lpstr>
      <vt:lpstr>Thermodynamics of SU(3) YM</vt:lpstr>
      <vt:lpstr>Higher Order Coefficient: e+p</vt:lpstr>
      <vt:lpstr>Effect of Higher-Order Coeffs.</vt:lpstr>
      <vt:lpstr>2+1 QCD EoS from Gradient Flow</vt:lpstr>
      <vt:lpstr>PowerPoint プレゼンテーション</vt:lpstr>
      <vt:lpstr>Lattice Setup</vt:lpstr>
      <vt:lpstr>Continuum Extrapolation at mid-point</vt:lpstr>
      <vt:lpstr>t0 Extrapolation at mid-point</vt:lpstr>
      <vt:lpstr>Stress Distribution on Mid-Plane</vt:lpstr>
      <vt:lpstr>Mid-Plane</vt:lpstr>
      <vt:lpstr>Mid-Plane</vt:lpstr>
      <vt:lpstr>Force</vt:lpstr>
      <vt:lpstr>Force</vt:lpstr>
      <vt:lpstr>Force</vt:lpstr>
      <vt:lpstr>Dual Superconductor Picture</vt:lpstr>
      <vt:lpstr>Abelian-Higgs Model</vt:lpstr>
      <vt:lpstr>Stress Tensor in AH Model infinitely-long flux tube</vt:lpstr>
      <vt:lpstr>Stress Tensor in AH Model infinitely-long flux tube</vt:lpstr>
      <vt:lpstr>Flux Tube with Finite Length</vt:lpstr>
      <vt:lpstr>PowerPoint プレゼンテーション</vt:lpstr>
      <vt:lpstr>QCD Phase Diagram</vt:lpstr>
      <vt:lpstr>SU(3) YM Thermodynamics</vt:lpstr>
      <vt:lpstr>Quark Anti-Quark Potential</vt:lpstr>
      <vt:lpstr>Temperature Dependence</vt:lpstr>
      <vt:lpstr>Temperature Dependence</vt:lpstr>
      <vt:lpstr>Stress Distribution on Mid-Plane</vt:lpstr>
      <vt:lpstr>Mid-Plane</vt:lpstr>
      <vt:lpstr>Proton EMT Distribution</vt:lpstr>
      <vt:lpstr>EMT around A Quark in a deconfined phase</vt:lpstr>
      <vt:lpstr>EMT around A Quark in a deconfined phase</vt:lpstr>
      <vt:lpstr>Pressure anisotropy in finite system</vt:lpstr>
      <vt:lpstr>Pressure Anisotropy</vt:lpstr>
      <vt:lpstr>Summary</vt:lpstr>
      <vt:lpstr>PowerPoint プレゼンテーション</vt:lpstr>
      <vt:lpstr>backup</vt:lpstr>
      <vt:lpstr>Two Special Cases with PBC</vt:lpstr>
      <vt:lpstr>Stress Tensor in AH Model infinitely-long flux tube</vt:lpstr>
      <vt:lpstr>Perturbative Coefficients</vt:lpstr>
      <vt:lpstr>Perturbative Coefficients</vt:lpstr>
      <vt:lpstr>EMT on the Lattice: Conventional</vt:lpstr>
      <vt:lpstr>Numerical Simulation</vt:lpstr>
      <vt:lpstr>Fermion Propagator</vt:lpstr>
      <vt:lpstr>Nf=2+1 QCD Thermodynamics</vt:lpstr>
      <vt:lpstr>Ground State Saturation</vt:lpstr>
      <vt:lpstr>Ground State Saturation</vt:lpstr>
      <vt:lpstr>Temperature Dependence</vt:lpstr>
      <vt:lpstr>Higher Order Coefficient: e+p</vt:lpstr>
      <vt:lpstr>Double Extrapolation t0, a0</vt:lpstr>
      <vt:lpstr>EMT in QCD</vt:lpstr>
      <vt:lpstr>Higher Order Coefficient: e-3p</vt:lpstr>
      <vt:lpstr>Gradient Flow for Fermions</vt:lpstr>
      <vt:lpstr>Abelian-Higgs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313</cp:revision>
  <dcterms:created xsi:type="dcterms:W3CDTF">2018-05-13T13:53:28Z</dcterms:created>
  <dcterms:modified xsi:type="dcterms:W3CDTF">2019-03-05T06:37:58Z</dcterms:modified>
</cp:coreProperties>
</file>