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sldIdLst>
    <p:sldId id="256" r:id="rId4"/>
    <p:sldId id="417" r:id="rId5"/>
    <p:sldId id="401" r:id="rId6"/>
    <p:sldId id="402" r:id="rId7"/>
    <p:sldId id="406" r:id="rId8"/>
    <p:sldId id="420" r:id="rId9"/>
    <p:sldId id="403" r:id="rId10"/>
    <p:sldId id="397" r:id="rId11"/>
    <p:sldId id="405" r:id="rId12"/>
    <p:sldId id="268" r:id="rId13"/>
    <p:sldId id="270" r:id="rId14"/>
    <p:sldId id="279" r:id="rId15"/>
    <p:sldId id="359" r:id="rId16"/>
    <p:sldId id="371" r:id="rId17"/>
    <p:sldId id="345" r:id="rId18"/>
    <p:sldId id="409" r:id="rId19"/>
    <p:sldId id="407" r:id="rId20"/>
    <p:sldId id="415" r:id="rId21"/>
    <p:sldId id="414" r:id="rId22"/>
    <p:sldId id="416" r:id="rId23"/>
    <p:sldId id="411" r:id="rId24"/>
    <p:sldId id="418" r:id="rId25"/>
    <p:sldId id="410" r:id="rId26"/>
    <p:sldId id="412" r:id="rId27"/>
    <p:sldId id="334" r:id="rId28"/>
    <p:sldId id="275" r:id="rId29"/>
    <p:sldId id="419" r:id="rId30"/>
    <p:sldId id="319" r:id="rId31"/>
    <p:sldId id="391" r:id="rId32"/>
    <p:sldId id="320" r:id="rId33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10445C"/>
    <a:srgbClr val="12465D"/>
    <a:srgbClr val="124760"/>
    <a:srgbClr val="FF5050"/>
    <a:srgbClr val="FFCCFF"/>
    <a:srgbClr val="2DC9D7"/>
    <a:srgbClr val="0F4157"/>
    <a:srgbClr val="66CC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09" autoAdjust="0"/>
    <p:restoredTop sz="94660"/>
  </p:normalViewPr>
  <p:slideViewPr>
    <p:cSldViewPr snapToGrid="0">
      <p:cViewPr varScale="1">
        <p:scale>
          <a:sx n="88" d="100"/>
          <a:sy n="88" d="100"/>
        </p:scale>
        <p:origin x="1243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52534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0793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840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33039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13265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3934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4270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455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7847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0947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6319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4918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34765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63815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0972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88492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6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1234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3137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40369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5067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9891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7615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7345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450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568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3766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4997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617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57A82-2473-4ADD-9670-591F0AD38E6D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341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257A82-2473-4ADD-9670-591F0AD38E6D}" type="datetimeFigureOut">
              <a:rPr kumimoji="1" lang="ja-JP" altLang="en-US" smtClean="0"/>
              <a:t>2019/3/15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98E31-75BE-409E-A0B2-A0D15EDA47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3418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71401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83E922-926C-4C41-A54F-E762D7A6273B}" type="datetimeFigureOut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2019/3/15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F2F49B-2D2B-4CC7-A2AF-312F666331BA}" type="slidenum">
              <a:rPr kumimoji="1" lang="ja-JP" altLang="en-US" sz="9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28000">
                      <a:prstClr val="white">
                        <a:lumMod val="93000"/>
                      </a:prstClr>
                    </a:gs>
                    <a:gs pos="0">
                      <a:prstClr val="black">
                        <a:lumMod val="38000"/>
                        <a:lumOff val="62000"/>
                      </a:prstClr>
                    </a:gs>
                    <a:gs pos="100000">
                      <a:srgbClr val="94D7E4">
                        <a:lumMod val="0"/>
                        <a:lumOff val="100000"/>
                      </a:srgb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90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prstClr val="white">
                      <a:lumMod val="93000"/>
                    </a:prstClr>
                  </a:gs>
                  <a:gs pos="0">
                    <a:prstClr val="black">
                      <a:lumMod val="38000"/>
                      <a:lumOff val="62000"/>
                    </a:prstClr>
                  </a:gs>
                  <a:gs pos="100000">
                    <a:srgbClr val="94D7E4">
                      <a:lumMod val="0"/>
                      <a:lumOff val="100000"/>
                    </a:srgb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80864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685800" rtl="0" eaLnBrk="1" latinLnBrk="0" hangingPunct="1">
        <a:lnSpc>
          <a:spcPct val="90000"/>
        </a:lnSpc>
        <a:spcBef>
          <a:spcPct val="0"/>
        </a:spcBef>
        <a:buNone/>
        <a:defRPr kumimoji="1"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8.png"/><Relationship Id="rId4" Type="http://schemas.openxmlformats.org/officeDocument/2006/relationships/image" Target="../media/image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657350" y="1492179"/>
            <a:ext cx="6858000" cy="1194650"/>
          </a:xfrm>
        </p:spPr>
        <p:txBody>
          <a:bodyPr>
            <a:noAutofit/>
          </a:bodyPr>
          <a:lstStyle/>
          <a:p>
            <a:r>
              <a:rPr lang="ja-JP" altLang="en-US" sz="4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非等方な有限体積系に置かれた</a:t>
            </a:r>
            <a:r>
              <a:rPr lang="en-US" altLang="ja-JP" sz="4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/>
            </a:r>
            <a:br>
              <a:rPr lang="en-US" altLang="ja-JP" sz="4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en-US" altLang="ja-JP" sz="4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SU(3)</a:t>
            </a:r>
            <a:r>
              <a:rPr lang="ja-JP" altLang="en-US" sz="4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ゲージ理論の</a:t>
            </a:r>
            <a:r>
              <a:rPr lang="en-US" altLang="ja-JP" sz="4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/>
            </a:r>
            <a:br>
              <a:rPr lang="en-US" altLang="ja-JP" sz="4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</a:br>
            <a:r>
              <a:rPr lang="ja-JP" altLang="en-US" sz="4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圧力非等方</a:t>
            </a:r>
            <a:r>
              <a:rPr lang="ja-JP" altLang="en-US" sz="44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性</a:t>
            </a:r>
            <a:r>
              <a:rPr lang="ja-JP" altLang="en-US" sz="4400" b="1" dirty="0" smtClean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の</a:t>
            </a:r>
            <a:r>
              <a:rPr lang="ja-JP" altLang="en-US" sz="4400" b="1" dirty="0">
                <a:effectLst>
                  <a:glow rad="114300">
                    <a:srgbClr val="1A6382">
                      <a:alpha val="60000"/>
                    </a:srgbClr>
                  </a:glow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</a:rPr>
              <a:t>測定</a:t>
            </a:r>
            <a:endParaRPr kumimoji="1" lang="ja-JP" altLang="en-US" sz="1000" dirty="0">
              <a:effectLst>
                <a:glow rad="114300">
                  <a:srgbClr val="1A6382">
                    <a:alpha val="60000"/>
                  </a:srgbClr>
                </a:glow>
                <a:outerShdw blurRad="469900" dist="342900" dir="5400000" sy="-20000" rotWithShape="0">
                  <a:prstClr val="black">
                    <a:alpha val="66000"/>
                  </a:prstClr>
                </a:outerShdw>
              </a:effectLst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74767" y="4812421"/>
            <a:ext cx="6858000" cy="618523"/>
          </a:xfrm>
        </p:spPr>
        <p:txBody>
          <a:bodyPr>
            <a:noAutofit/>
          </a:bodyPr>
          <a:lstStyle/>
          <a:p>
            <a:r>
              <a:rPr lang="ja-JP" altLang="en-US" sz="3600" b="1" dirty="0" smtClean="0"/>
              <a:t>北沢</a:t>
            </a:r>
            <a:r>
              <a:rPr lang="ja-JP" altLang="en-US" sz="3600" b="1" dirty="0"/>
              <a:t>正清</a:t>
            </a:r>
            <a:endParaRPr kumimoji="1" lang="en-US" altLang="ja-JP" sz="3600" b="1" dirty="0" smtClean="0"/>
          </a:p>
          <a:p>
            <a:r>
              <a:rPr lang="en-US" altLang="ja-JP" sz="3200" dirty="0" smtClean="0"/>
              <a:t>(</a:t>
            </a:r>
            <a:r>
              <a:rPr lang="ja-JP" altLang="en-US" sz="3200" dirty="0"/>
              <a:t>阪</a:t>
            </a:r>
            <a:r>
              <a:rPr lang="ja-JP" altLang="en-US" sz="3200" dirty="0" smtClean="0"/>
              <a:t>大理</a:t>
            </a:r>
            <a:r>
              <a:rPr lang="en-US" altLang="ja-JP" sz="3200" dirty="0" smtClean="0"/>
              <a:t>)</a:t>
            </a:r>
          </a:p>
          <a:p>
            <a:r>
              <a:rPr lang="en-US" altLang="ja-JP" sz="2000" dirty="0" smtClean="0"/>
              <a:t>with</a:t>
            </a:r>
            <a:r>
              <a:rPr lang="en-US" altLang="ja-JP" sz="2800" dirty="0" smtClean="0"/>
              <a:t> </a:t>
            </a:r>
            <a:r>
              <a:rPr kumimoji="1" lang="en-US" altLang="ja-JP" sz="2800" dirty="0" smtClean="0"/>
              <a:t>S. </a:t>
            </a:r>
            <a:r>
              <a:rPr kumimoji="1" lang="en-US" altLang="ja-JP" sz="2800" dirty="0" err="1" smtClean="0"/>
              <a:t>Mogliacci</a:t>
            </a:r>
            <a:r>
              <a:rPr kumimoji="1" lang="en-US" altLang="ja-JP" sz="2800" dirty="0" smtClean="0"/>
              <a:t>, I. Kolbe, W.A. Horowitz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18919" y="168948"/>
            <a:ext cx="69252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>
              <a:defRPr/>
            </a:pPr>
            <a:r>
              <a:rPr lang="ja-JP" altLang="en-US" sz="1600" dirty="0" smtClean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日本物理学会第</a:t>
            </a:r>
            <a:r>
              <a:rPr lang="en-US" altLang="ja-JP" sz="1600" dirty="0" smtClean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74</a:t>
            </a:r>
            <a:r>
              <a:rPr lang="ja-JP" altLang="en-US" sz="1600" dirty="0" smtClean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回年次大会＠九州大学伊都キャンパス、</a:t>
            </a:r>
            <a:r>
              <a:rPr lang="en-US" altLang="ja-JP" sz="1600" dirty="0" smtClean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2019</a:t>
            </a:r>
            <a:r>
              <a:rPr lang="ja-JP" altLang="en-US" sz="1600" dirty="0" smtClean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年</a:t>
            </a:r>
            <a:r>
              <a:rPr lang="en-US" altLang="ja-JP" sz="1600" dirty="0" smtClean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3</a:t>
            </a:r>
            <a:r>
              <a:rPr lang="ja-JP" altLang="en-US" sz="1600" dirty="0" smtClean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月</a:t>
            </a:r>
            <a:r>
              <a:rPr lang="en-US" altLang="ja-JP" sz="1600" dirty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15</a:t>
            </a:r>
            <a:r>
              <a:rPr lang="ja-JP" altLang="en-US" sz="1600" dirty="0" smtClean="0">
                <a:solidFill>
                  <a:prstClr val="white"/>
                </a:solidFill>
                <a:latin typeface="游ゴシック Light" panose="020B0300000000000000" pitchFamily="50" charset="-128"/>
                <a:ea typeface="游ゴシック Light" panose="020B0300000000000000" pitchFamily="50" charset="-128"/>
              </a:rPr>
              <a:t>日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游ゴシック Light" panose="020B0300000000000000" pitchFamily="50" charset="-128"/>
              <a:ea typeface="游ゴシック Light" panose="020B03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336280" y="6130834"/>
            <a:ext cx="5196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MK, </a:t>
            </a:r>
            <a:r>
              <a:rPr kumimoji="1" lang="en-US" altLang="ja-JP" sz="2000" dirty="0" err="1" smtClean="0"/>
              <a:t>Mogliacci</a:t>
            </a:r>
            <a:r>
              <a:rPr kumimoji="1" lang="en-US" altLang="ja-JP" sz="2000" dirty="0" smtClean="0"/>
              <a:t>, Kolbe, Horowitz, to appear soon</a:t>
            </a:r>
            <a:endParaRPr kumimoji="1" lang="ja-JP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185146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Yang-Mills Gradient Flow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322701" y="3940006"/>
            <a:ext cx="5466253" cy="765065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510288" y="4090245"/>
            <a:ext cx="941294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d \sim \sqrt{8t}&#10;\end{align*}&lt;/body&gt;&#10;  &lt;fcolor&gt;FFFFFFFF&lt;/fcolor&gt;&#10;  &lt;bcolor&gt;FFFFFFFF&lt;/bcolor&gt;&#10;  &lt;transparent&gt;True&lt;/transparent&gt;&#10;  &lt;resolution&gt;1800&lt;/resolution&gt;&#10;  &lt;imageh&gt;249&lt;/imageh&gt;&#10;  &lt;imagew&gt;874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7616" y="5559376"/>
            <a:ext cx="1095416" cy="312081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partial_t A_\mu&#10;= D_\nu G_{\mu\nu}&#10;= \partial_\nu \partial_\nu A_\mu + \cdots&#10;\end{align*}&lt;/body&gt;&#10;  &lt;fcolor&gt;FFFFFFFF&lt;/fcolor&gt;&#10;  &lt;bcolor&gt;FFFFFFFF&lt;/bcolor&gt;&#10;  &lt;transparent&gt;True&lt;/transparent&gt;&#10;  &lt;resolution&gt;1800&lt;/resolution&gt;&#10;  &lt;imageh&gt;253&lt;/imageh&gt;&#10;  &lt;imagew&gt;3373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841" y="4176144"/>
            <a:ext cx="4880681" cy="366086"/>
          </a:xfrm>
          <a:prstGeom prst="rect">
            <a:avLst/>
          </a:prstGeom>
        </p:spPr>
      </p:pic>
      <p:sp>
        <p:nvSpPr>
          <p:cNvPr id="8" name="角丸四角形 7"/>
          <p:cNvSpPr/>
          <p:nvPr/>
        </p:nvSpPr>
        <p:spPr>
          <a:xfrm>
            <a:off x="5432782" y="4090245"/>
            <a:ext cx="1282231" cy="45198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角丸四角形 8"/>
          <p:cNvSpPr/>
          <p:nvPr/>
        </p:nvSpPr>
        <p:spPr>
          <a:xfrm>
            <a:off x="568429" y="1504604"/>
            <a:ext cx="4617145" cy="141065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46387" y="2857764"/>
            <a:ext cx="1925490" cy="919401"/>
          </a:xfrm>
          <a:prstGeom prst="wedgeRoundRectCallout">
            <a:avLst>
              <a:gd name="adj1" fmla="val 23376"/>
              <a:gd name="adj2" fmla="val -91050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t: “flow time”</a:t>
            </a:r>
          </a:p>
          <a:p>
            <a:r>
              <a:rPr lang="en-US" altLang="ja-JP" sz="2400" dirty="0" smtClean="0"/>
              <a:t>dim:[length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]</a:t>
            </a:r>
            <a:endParaRPr kumimoji="1" lang="ja-JP" altLang="en-US" sz="2400" dirty="0"/>
          </a:p>
        </p:txBody>
      </p:sp>
      <p:pic>
        <p:nvPicPr>
          <p:cNvPr id="11" name="TexTeXPicture" descr="&lt;?xml version=&quot;1.0&quot; encoding=&quot;utf-16&quot;?&gt;&#10;&lt;TeXTeX&gt;&#10;  &lt;preamble&gt;\documentclass{jarticle}&#10;\usepackage{amsmath}&#10;\pagestyle{empty}&lt;/preamble&gt;&#10;  &lt;body&gt;\begin{align*} &#10;A_\mu(0,x)=A_\mu(x)&#10;\end{align*}&lt;/body&gt;&#10;  &lt;fcolor&gt;FFFFFFFF&lt;/fcolor&gt;&#10;  &lt;bcolor&gt;FFFFFFFF&lt;/bcolor&gt;&#10;  &lt;transparent&gt;True&lt;/transparent&gt;&#10;  &lt;resolution&gt;1800&lt;/resolution&gt;&#10;  &lt;imageh&gt;262&lt;/imageh&gt;&#10;  &lt;imagew&gt;184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444" y="2571181"/>
            <a:ext cx="2420510" cy="343540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332953" y="3103313"/>
            <a:ext cx="10951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leading</a:t>
            </a:r>
            <a:endParaRPr kumimoji="1" lang="ja-JP" altLang="en-US" sz="2400" dirty="0"/>
          </a:p>
        </p:txBody>
      </p:sp>
      <p:sp>
        <p:nvSpPr>
          <p:cNvPr id="13" name="下矢印 12"/>
          <p:cNvSpPr/>
          <p:nvPr/>
        </p:nvSpPr>
        <p:spPr>
          <a:xfrm>
            <a:off x="2894659" y="3019664"/>
            <a:ext cx="1438294" cy="771540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57608" y="5132671"/>
            <a:ext cx="473398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diffusion equation in 4-dim space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diffusion distance</a:t>
            </a:r>
            <a:r>
              <a:rPr kumimoji="1" lang="ja-JP" altLang="en-US" sz="2400" dirty="0" smtClean="0"/>
              <a:t>　</a:t>
            </a:r>
            <a:endParaRPr kumimoji="1" lang="en-US" altLang="ja-JP" sz="240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“continuous” cooling/smearing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No UV divergence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kumimoji="1" lang="ja-JP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13669" y="1194593"/>
            <a:ext cx="32337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Luscher</a:t>
            </a:r>
            <a:r>
              <a:rPr kumimoji="1" lang="en-US" altLang="ja-JP" sz="2000" dirty="0" smtClean="0"/>
              <a:t> 2010</a:t>
            </a:r>
          </a:p>
          <a:p>
            <a:r>
              <a:rPr lang="de-DE" altLang="ja-JP" sz="2000" dirty="0"/>
              <a:t>Narayanan, Neuberger, 2006</a:t>
            </a:r>
          </a:p>
          <a:p>
            <a:r>
              <a:rPr lang="de-DE" altLang="ja-JP" sz="2000" dirty="0"/>
              <a:t>Luscher, Weiss, </a:t>
            </a:r>
            <a:r>
              <a:rPr lang="de-DE" altLang="ja-JP" sz="2000" dirty="0" smtClean="0"/>
              <a:t>2011</a:t>
            </a:r>
            <a:endParaRPr lang="de-DE" altLang="ja-JP" sz="2000" dirty="0"/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5806" y="4823788"/>
            <a:ext cx="3982578" cy="1850075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\frac \partial {\partial t} A_\mu (t,x)&#10;= - \frac{\partial S_{\rm YM} }{ \partial A_\mu }&#10;\end{align*}&lt;/body&gt;&#10;  &lt;fcolor&gt;FFFFFFFF&lt;/fcolor&gt;&#10;  &lt;bcolor&gt;FFFFFFFF&lt;/bcolor&gt;&#10;  &lt;transparent&gt;True&lt;/transparent&gt;&#10;  &lt;resolution&gt;1800&lt;/resolution&gt;&#10;  &lt;imageh&gt;588&lt;/imageh&gt;&#10;  &lt;imagew&gt;2317&lt;/imagew&gt;&#10;  &lt;scale&gt;50&lt;/scale&gt;&#10;  &lt;cursor&gt;43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520" y="1702425"/>
            <a:ext cx="4192775" cy="1064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40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Small Flow-Time Expansion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789533" y="1095252"/>
            <a:ext cx="22382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dirty="0" err="1" smtClean="0"/>
              <a:t>Luescher</a:t>
            </a:r>
            <a:r>
              <a:rPr kumimoji="1" lang="en-US" altLang="ja-JP" dirty="0" smtClean="0"/>
              <a:t>, Weisz, 2011</a:t>
            </a:r>
          </a:p>
          <a:p>
            <a:pPr algn="r"/>
            <a:r>
              <a:rPr lang="en-US" altLang="ja-JP" dirty="0" smtClean="0"/>
              <a:t>Suzuki, 2013</a:t>
            </a:r>
            <a:endParaRPr kumimoji="1" lang="en-US" altLang="ja-JP" dirty="0" smtClean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8970" b="6605"/>
          <a:stretch/>
        </p:blipFill>
        <p:spPr>
          <a:xfrm>
            <a:off x="791316" y="3529104"/>
            <a:ext cx="1366124" cy="3328896"/>
          </a:xfrm>
          <a:prstGeom prst="rect">
            <a:avLst/>
          </a:prstGeom>
        </p:spPr>
      </p:pic>
      <p:cxnSp>
        <p:nvCxnSpPr>
          <p:cNvPr id="6" name="直線矢印コネクタ 5"/>
          <p:cNvCxnSpPr/>
          <p:nvPr/>
        </p:nvCxnSpPr>
        <p:spPr>
          <a:xfrm>
            <a:off x="1541691" y="5163184"/>
            <a:ext cx="2318344" cy="0"/>
          </a:xfrm>
          <a:prstGeom prst="straightConnector1">
            <a:avLst/>
          </a:prstGeom>
          <a:ln w="28575">
            <a:solidFill>
              <a:schemeClr val="accent6">
                <a:lumMod val="20000"/>
                <a:lumOff val="80000"/>
              </a:schemeClr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乗算記号 4"/>
          <p:cNvSpPr/>
          <p:nvPr/>
        </p:nvSpPr>
        <p:spPr>
          <a:xfrm>
            <a:off x="2552042" y="5039660"/>
            <a:ext cx="268941" cy="271611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8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127" y="5162966"/>
            <a:ext cx="139582" cy="290186"/>
          </a:xfrm>
          <a:prstGeom prst="rect">
            <a:avLst/>
          </a:prstGeom>
        </p:spPr>
      </p:pic>
      <p:sp>
        <p:nvSpPr>
          <p:cNvPr id="9" name="円/楕円 12"/>
          <p:cNvSpPr/>
          <p:nvPr/>
        </p:nvSpPr>
        <p:spPr>
          <a:xfrm>
            <a:off x="1381585" y="4627173"/>
            <a:ext cx="367553" cy="1103456"/>
          </a:xfrm>
          <a:prstGeom prst="ellipse">
            <a:avLst/>
          </a:prstGeom>
          <a:solidFill>
            <a:srgbClr val="0070C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&#10;\end{align*}&lt;/body&gt;&#10;  &lt;fcolor&gt;FFFFFFFF&lt;/fcolor&gt;&#10;  &lt;bcolor&gt;FFFFFFFF&lt;/bcolor&gt;&#10;  &lt;transparent&gt;True&lt;/transparent&gt;&#10;  &lt;resolution&gt;1800&lt;/resolution&gt;&#10;  &lt;imageh&gt;292&lt;/imageh&gt;&#10;  &lt;imagew&gt;703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204" y="4701361"/>
            <a:ext cx="789702" cy="328013"/>
          </a:xfrm>
          <a:prstGeom prst="rect">
            <a:avLst/>
          </a:prstGeom>
        </p:spPr>
      </p:pic>
      <p:sp>
        <p:nvSpPr>
          <p:cNvPr id="11" name="二等辺三角形 10"/>
          <p:cNvSpPr/>
          <p:nvPr/>
        </p:nvSpPr>
        <p:spPr>
          <a:xfrm rot="5400000">
            <a:off x="1577258" y="4616104"/>
            <a:ext cx="1076334" cy="1098477"/>
          </a:xfrm>
          <a:prstGeom prst="triangle">
            <a:avLst/>
          </a:prstGeom>
          <a:gradFill>
            <a:gsLst>
              <a:gs pos="0">
                <a:srgbClr val="0070C0">
                  <a:alpha val="70000"/>
                </a:srgbClr>
              </a:gs>
              <a:gs pos="100000">
                <a:srgbClr val="0070C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矢印コネクタ 11"/>
          <p:cNvCxnSpPr>
            <a:stCxn id="9" idx="1"/>
          </p:cNvCxnSpPr>
          <p:nvPr/>
        </p:nvCxnSpPr>
        <p:spPr>
          <a:xfrm>
            <a:off x="1435412" y="4788770"/>
            <a:ext cx="235023" cy="748391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角丸四角形 13"/>
          <p:cNvSpPr/>
          <p:nvPr/>
        </p:nvSpPr>
        <p:spPr>
          <a:xfrm>
            <a:off x="2268071" y="1725301"/>
            <a:ext cx="5235387" cy="145883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\tilde{\cal O}(t,x) \longrightarrow \sum_i c_i(t) {\cal O}_i^R(x)&#10;\end{align*}&lt;/body&gt;&#10;  &lt;fcolor&gt;FFFFFFFF&lt;/fcolor&gt;&#10;  &lt;bcolor&gt;FFFFFFFF&lt;/bcolor&gt;&#10;  &lt;transparent&gt;True&lt;/transparent&gt;&#10;  &lt;resolution&gt;1800&lt;/resolution&gt;&#10;  &lt;imageh&gt;531&lt;/imageh&gt;&#10;  &lt;imagew&gt;2823&lt;/imagew&gt;&#10;  &lt;scale&gt;50&lt;/scale&gt;&#10;  &lt;cursor&gt;4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69" y="2107896"/>
            <a:ext cx="4658143" cy="876187"/>
          </a:xfrm>
          <a:prstGeom prst="rect">
            <a:avLst/>
          </a:prstGeom>
        </p:spPr>
      </p:pic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t\to0&#10;\end{align*}&lt;/body&gt;&#10;  &lt;fcolor&gt;FFFFFFFF&lt;/fcolor&gt;&#10;  &lt;bcolor&gt;FFFFFFFF&lt;/bcolor&gt;&#10;  &lt;transparent&gt;True&lt;/transparent&gt;&#10;  &lt;resolution&gt;1800&lt;/resolution&gt;&#10;  &lt;imageh&gt;172&lt;/imageh&gt;&#10;  &lt;imagew&gt;586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781" y="2595866"/>
            <a:ext cx="571470" cy="167735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5430202" y="3416797"/>
            <a:ext cx="3218082" cy="919401"/>
          </a:xfrm>
          <a:prstGeom prst="wedgeRoundRectCallout">
            <a:avLst>
              <a:gd name="adj1" fmla="val -22181"/>
              <a:gd name="adj2" fmla="val -109359"/>
              <a:gd name="adj3" fmla="val 16667"/>
            </a:avLst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err="1" smtClean="0"/>
              <a:t>remormalized</a:t>
            </a:r>
            <a:r>
              <a:rPr kumimoji="1" lang="en-US" altLang="ja-JP" sz="2400" dirty="0" smtClean="0"/>
              <a:t> operators</a:t>
            </a:r>
          </a:p>
          <a:p>
            <a:pPr algn="ctr"/>
            <a:r>
              <a:rPr lang="en-US" altLang="ja-JP" sz="2400" dirty="0" smtClean="0"/>
              <a:t>of original theory</a:t>
            </a:r>
            <a:endParaRPr kumimoji="1" lang="ja-JP" altLang="en-US" sz="24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306223" y="3444852"/>
            <a:ext cx="2529773" cy="510778"/>
          </a:xfrm>
          <a:prstGeom prst="wedgeRoundRectCallout">
            <a:avLst>
              <a:gd name="adj1" fmla="val -21542"/>
              <a:gd name="adj2" fmla="val -173292"/>
              <a:gd name="adj3" fmla="val 16667"/>
            </a:avLst>
          </a:prstGeom>
          <a:solidFill>
            <a:schemeClr val="tx2">
              <a:lumMod val="50000"/>
            </a:schemeClr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n-US" altLang="ja-JP" sz="2400" dirty="0" smtClean="0"/>
              <a:t>an </a:t>
            </a:r>
            <a:r>
              <a:rPr kumimoji="1" lang="en-US" altLang="ja-JP" sz="2400" dirty="0" smtClean="0"/>
              <a:t>operator at t&gt;</a:t>
            </a:r>
            <a:r>
              <a:rPr kumimoji="1" lang="en-US" altLang="ja-JP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9" name="右矢印 18"/>
          <p:cNvSpPr/>
          <p:nvPr/>
        </p:nvSpPr>
        <p:spPr>
          <a:xfrm flipH="1">
            <a:off x="1855036" y="5398974"/>
            <a:ext cx="734690" cy="300220"/>
          </a:xfrm>
          <a:prstGeom prst="rightArrow">
            <a:avLst>
              <a:gd name="adj1" fmla="val 50000"/>
              <a:gd name="adj2" fmla="val 100763"/>
            </a:avLst>
          </a:prstGeom>
          <a:ln w="28575">
            <a:solidFill>
              <a:srgbClr val="FF0000"/>
            </a:solidFill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06269" y="5673203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rgbClr val="FFFF00"/>
                </a:solidFill>
              </a:rPr>
              <a:t>t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olidFill>
                  <a:srgbClr val="FFFF00"/>
                </a:solidFill>
                <a:sym typeface="Wingdings" panose="05000000000000000000" pitchFamily="2" charset="2"/>
              </a:rPr>
              <a:t> limit</a:t>
            </a:r>
            <a:endParaRPr kumimoji="1" lang="ja-JP" altLang="en-US" sz="2400" dirty="0">
              <a:solidFill>
                <a:srgbClr val="FFFF00"/>
              </a:solidFill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 rot="16200000">
            <a:off x="-807494" y="5069601"/>
            <a:ext cx="2778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/>
              <a:t>original 4-dim theory</a:t>
            </a:r>
            <a:endParaRPr kumimoji="1" lang="ja-JP" altLang="en-US" sz="2400" dirty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2\sqrt{2t}&#10;\end{align*}&lt;/body&gt;&#10;  &lt;fcolor&gt;FF000000&lt;/fcolor&gt;&#10;  &lt;bcolor&gt;FFFFFFFF&lt;/bcolor&gt;&#10;  &lt;transparent&gt;True&lt;/transparent&gt;&#10;  &lt;resolution&gt;1800&lt;/resolution&gt;&#10;  &lt;imageh&gt;249&lt;/imageh&gt;&#10;  &lt;imagew&gt;535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3676" y="5663874"/>
            <a:ext cx="566208" cy="26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36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Constructing EMT</a:t>
            </a:r>
            <a:endParaRPr kumimoji="1" lang="ja-JP" altLang="en-US" dirty="0"/>
          </a:p>
        </p:txBody>
      </p:sp>
      <p:sp>
        <p:nvSpPr>
          <p:cNvPr id="4" name="角丸四角形 3"/>
          <p:cNvSpPr/>
          <p:nvPr/>
        </p:nvSpPr>
        <p:spPr>
          <a:xfrm>
            <a:off x="207818" y="4142383"/>
            <a:ext cx="8444753" cy="1908802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角丸四角形 4"/>
          <p:cNvSpPr/>
          <p:nvPr/>
        </p:nvSpPr>
        <p:spPr>
          <a:xfrm>
            <a:off x="207818" y="1479665"/>
            <a:ext cx="6551570" cy="17622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9383" y="1169178"/>
            <a:ext cx="1982716" cy="2023482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2655122" y="4256423"/>
            <a:ext cx="36567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err="1" smtClean="0">
                <a:latin typeface="+mj-lt"/>
              </a:rPr>
              <a:t>Remormalized</a:t>
            </a:r>
            <a:r>
              <a:rPr kumimoji="1" lang="en-US" altLang="ja-JP" sz="3200" b="1" dirty="0" smtClean="0">
                <a:latin typeface="+mj-lt"/>
              </a:rPr>
              <a:t> EMT</a:t>
            </a:r>
            <a:endParaRPr kumimoji="1" lang="ja-JP" altLang="en-US" sz="3200" b="1" dirty="0">
              <a:latin typeface="+mj-lt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7622766" y="710150"/>
            <a:ext cx="14754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smtClean="0"/>
              <a:t>Suzuki</a:t>
            </a:r>
            <a:r>
              <a:rPr kumimoji="1" lang="en-US" altLang="ja-JP" sz="2000" dirty="0" smtClean="0"/>
              <a:t>, 2013</a:t>
            </a:r>
          </a:p>
        </p:txBody>
      </p:sp>
      <p:sp>
        <p:nvSpPr>
          <p:cNvPr id="3" name="角丸四角形 2"/>
          <p:cNvSpPr/>
          <p:nvPr/>
        </p:nvSpPr>
        <p:spPr>
          <a:xfrm>
            <a:off x="2812868" y="1691555"/>
            <a:ext cx="2642410" cy="683514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U_{\mu\nu}(t,x) = \alpha_U(t)&#10;\left[ T_{\mu\nu}^R(x) -\frac14 \delta_{\mu\nu} T_{\rho\rho}^R(x) \right] + {\cal O}(t)&#10;\end{align*}&lt;/body&gt;&#10;  &lt;fcolor&gt;FFFFFFFF&lt;/fcolor&gt;&#10;  &lt;bcolor&gt;FFFFFFFF&lt;/bcolor&gt;&#10;  &lt;transparent&gt;True&lt;/transparent&gt;&#10;  &lt;resolution&gt;1800&lt;/resolution&gt;&#10;  &lt;imageh&gt;598&lt;/imageh&gt;&#10;  &lt;imagew&gt;5222&lt;/imagew&gt;&#10;  &lt;scale&gt;50&lt;/scale&gt;&#10;  &lt;cursor&gt;1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1691555"/>
            <a:ext cx="5968746" cy="683514"/>
          </a:xfrm>
          <a:prstGeom prst="rect">
            <a:avLst/>
          </a:prstGeom>
        </p:spPr>
      </p:pic>
      <p:sp>
        <p:nvSpPr>
          <p:cNvPr id="16" name="角丸四角形 15"/>
          <p:cNvSpPr/>
          <p:nvPr/>
        </p:nvSpPr>
        <p:spPr>
          <a:xfrm>
            <a:off x="3793128" y="2519188"/>
            <a:ext cx="822416" cy="534703"/>
          </a:xfrm>
          <a:prstGeom prst="roundRect">
            <a:avLst/>
          </a:prstGeom>
          <a:solidFill>
            <a:srgbClr val="FFFF00">
              <a:alpha val="5098"/>
            </a:srgbClr>
          </a:solidFill>
          <a:ln>
            <a:solidFill>
              <a:srgbClr val="FFFF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E(t,x) = \langle E(t,x) \rangle + \alpha_E(t)&#10;T_{\rho\rho}^R(x) + {\cal O}(t)&#10;\end{align*}&lt;/body&gt;&#10;  &lt;fcolor&gt;FFFFFFFF&lt;/fcolor&gt;&#10;  &lt;bcolor&gt;FFFFFFFF&lt;/bcolor&gt;&#10;  &lt;transparent&gt;True&lt;/transparent&gt;&#10;  &lt;resolution&gt;1800&lt;/resolution&gt;&#10;  &lt;imageh&gt;321&lt;/imageh&gt;&#10;  &lt;imagew&gt;4372&lt;/imagew&gt;&#10;  &lt;scale&gt;50&lt;/scale&gt;&#10;  &lt;cursor&gt;7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" y="2615735"/>
            <a:ext cx="4997196" cy="366903"/>
          </a:xfrm>
          <a:prstGeom prst="rect">
            <a:avLst/>
          </a:prstGeom>
        </p:spPr>
      </p:pic>
      <p:sp>
        <p:nvSpPr>
          <p:cNvPr id="17" name="曲折矢印 16"/>
          <p:cNvSpPr/>
          <p:nvPr/>
        </p:nvSpPr>
        <p:spPr>
          <a:xfrm rot="16200000">
            <a:off x="2340926" y="3057569"/>
            <a:ext cx="493360" cy="497695"/>
          </a:xfrm>
          <a:prstGeom prst="ben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2825472" y="3220084"/>
            <a:ext cx="1969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vacuum </a:t>
            </a:r>
            <a:r>
              <a:rPr kumimoji="1" lang="en-US" altLang="ja-JP" sz="2400" dirty="0" err="1" smtClean="0"/>
              <a:t>subtr</a:t>
            </a:r>
            <a:r>
              <a:rPr kumimoji="1" lang="en-US" altLang="ja-JP" sz="2400" dirty="0" smtClean="0"/>
              <a:t>.</a:t>
            </a:r>
            <a:endParaRPr kumimoji="1" lang="ja-JP" altLang="en-US" sz="2400" dirty="0" smtClean="0"/>
          </a:p>
        </p:txBody>
      </p:sp>
      <p:pic>
        <p:nvPicPr>
          <p:cNvPr id="19" name="TexTeXPicture" descr="&lt;?xml version=&quot;1.0&quot; encoding=&quot;utf-16&quot;?&gt;&#10;&lt;TeXTeX&gt;&#10;  &lt;preamble&gt;\documentclass{jarticle}&#10;\usepackage{amsmath}&#10;\pagestyle{empty}&lt;/preamble&gt;&#10;  &lt;body&gt;\begin{align*} &#10;T_{\mu\nu}^R (x)&#10;= \lim_{t\to0} \left[ c_1(t)&#10;U_{\mu\nu}(t,x) + \delta_{\mu\nu} c_2(t) E(t,x)_{\rm subt.} \right]&#10;\end{align*}&lt;/body&gt;&#10;  &lt;fcolor&gt;FFFFFFFF&lt;/fcolor&gt;&#10;  &lt;bcolor&gt;FFFFFFFF&lt;/bcolor&gt;&#10;  &lt;transparent&gt;True&lt;/transparent&gt;&#10;  &lt;resolution&gt;1800&lt;/resolution&gt;&#10;  &lt;imageh&gt;379&lt;/imageh&gt;&#10;  &lt;imagew&gt;5379&lt;/imagew&gt;&#10;  &lt;scale&gt;50&lt;/scale&gt;&#10;  &lt;cursor&gt;102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058" y="5076384"/>
            <a:ext cx="7172897" cy="505397"/>
          </a:xfrm>
          <a:prstGeom prst="rect">
            <a:avLst/>
          </a:prstGeom>
        </p:spPr>
      </p:pic>
      <p:sp>
        <p:nvSpPr>
          <p:cNvPr id="15" name="下矢印 14"/>
          <p:cNvSpPr/>
          <p:nvPr/>
        </p:nvSpPr>
        <p:spPr>
          <a:xfrm>
            <a:off x="304801" y="3333204"/>
            <a:ext cx="1994262" cy="803333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92047" y="6211669"/>
            <a:ext cx="87829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Perturbative coefficient: </a:t>
            </a:r>
          </a:p>
          <a:p>
            <a:r>
              <a:rPr kumimoji="1" lang="en-US" altLang="ja-JP" dirty="0" smtClean="0"/>
              <a:t>Suzuki (2013); Makino, Suzuki (2014); </a:t>
            </a:r>
            <a:r>
              <a:rPr kumimoji="1" lang="en-US" altLang="ja-JP" dirty="0" err="1" smtClean="0"/>
              <a:t>Harlander</a:t>
            </a:r>
            <a:r>
              <a:rPr kumimoji="1" lang="en-US" altLang="ja-JP" dirty="0" smtClean="0"/>
              <a:t>+ (2018); </a:t>
            </a:r>
            <a:r>
              <a:rPr lang="en-US" altLang="ja-JP" dirty="0" err="1" smtClean="0"/>
              <a:t>Iritani</a:t>
            </a:r>
            <a:r>
              <a:rPr lang="en-US" altLang="ja-JP" dirty="0" smtClean="0"/>
              <a:t>, MK, Suzuki, </a:t>
            </a:r>
            <a:r>
              <a:rPr lang="en-US" altLang="ja-JP" dirty="0" err="1" smtClean="0"/>
              <a:t>Takaura</a:t>
            </a:r>
            <a:r>
              <a:rPr lang="en-US" altLang="ja-JP" dirty="0" smtClean="0"/>
              <a:t> (2019)</a:t>
            </a:r>
            <a:r>
              <a:rPr kumimoji="1" lang="en-US" altLang="ja-JP" dirty="0" smtClean="0"/>
              <a:t> </a:t>
            </a:r>
            <a:endParaRPr kumimoji="1" lang="ja-JP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7226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角丸四角形 12"/>
          <p:cNvSpPr/>
          <p:nvPr/>
        </p:nvSpPr>
        <p:spPr>
          <a:xfrm>
            <a:off x="418011" y="1385554"/>
            <a:ext cx="5256994" cy="3325675"/>
          </a:xfrm>
          <a:prstGeom prst="roundRect">
            <a:avLst>
              <a:gd name="adj" fmla="val 14692"/>
            </a:avLst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4" name="グループ化 3"/>
          <p:cNvGrpSpPr/>
          <p:nvPr/>
        </p:nvGrpSpPr>
        <p:grpSpPr>
          <a:xfrm>
            <a:off x="4432203" y="3484426"/>
            <a:ext cx="3008629" cy="748155"/>
            <a:chOff x="4432203" y="2805146"/>
            <a:chExt cx="3008629" cy="748155"/>
          </a:xfrm>
        </p:grpSpPr>
        <p:sp>
          <p:nvSpPr>
            <p:cNvPr id="43" name="正方形/長方形 42"/>
            <p:cNvSpPr/>
            <p:nvPr/>
          </p:nvSpPr>
          <p:spPr>
            <a:xfrm>
              <a:off x="4432203" y="2805146"/>
              <a:ext cx="826037" cy="703336"/>
            </a:xfrm>
            <a:prstGeom prst="rect">
              <a:avLst/>
            </a:prstGeom>
            <a:solidFill>
              <a:srgbClr val="FFFF00">
                <a:alpha val="4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/>
            <p:cNvGrpSpPr/>
            <p:nvPr/>
          </p:nvGrpSpPr>
          <p:grpSpPr>
            <a:xfrm>
              <a:off x="4649282" y="2845415"/>
              <a:ext cx="2791550" cy="707886"/>
              <a:chOff x="4649282" y="2845415"/>
              <a:chExt cx="2791550" cy="707886"/>
            </a:xfrm>
          </p:grpSpPr>
          <p:sp>
            <p:nvSpPr>
              <p:cNvPr id="44" name="楕円 43"/>
              <p:cNvSpPr/>
              <p:nvPr/>
            </p:nvSpPr>
            <p:spPr>
              <a:xfrm>
                <a:off x="4649282" y="2984484"/>
                <a:ext cx="360000" cy="360000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7" name="テキスト ボックス 46"/>
              <p:cNvSpPr txBox="1"/>
              <p:nvPr/>
            </p:nvSpPr>
            <p:spPr>
              <a:xfrm>
                <a:off x="5269917" y="2845415"/>
                <a:ext cx="217091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dirty="0" err="1">
                    <a:solidFill>
                      <a:srgbClr val="FFFF00"/>
                    </a:solidFill>
                  </a:rPr>
                  <a:t>Iritani</a:t>
                </a:r>
                <a:r>
                  <a:rPr lang="en-US" altLang="ja-JP" sz="2000" dirty="0">
                    <a:solidFill>
                      <a:srgbClr val="FFFF00"/>
                    </a:solidFill>
                  </a:rPr>
                  <a:t>, MK, Suzuki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,</a:t>
                </a:r>
              </a:p>
              <a:p>
                <a:r>
                  <a:rPr lang="en-US" altLang="ja-JP" sz="2000" dirty="0" err="1" smtClean="0">
                    <a:solidFill>
                      <a:srgbClr val="FFFF00"/>
                    </a:solidFill>
                  </a:rPr>
                  <a:t>Takaura</a:t>
                </a:r>
                <a:r>
                  <a:rPr kumimoji="1" lang="en-US" altLang="ja-JP" sz="2000" dirty="0" smtClean="0">
                    <a:solidFill>
                      <a:srgbClr val="FFFF00"/>
                    </a:solidFill>
                  </a:rPr>
                  <a:t>, </a:t>
                </a:r>
                <a:r>
                  <a:rPr lang="en-US" altLang="ja-JP" sz="2000" dirty="0" smtClean="0">
                    <a:solidFill>
                      <a:srgbClr val="FFFF00"/>
                    </a:solidFill>
                  </a:rPr>
                  <a:t>2019</a:t>
                </a:r>
                <a:endParaRPr kumimoji="1" lang="ja-JP" altLang="en-US" sz="2000" dirty="0" smtClean="0">
                  <a:solidFill>
                    <a:srgbClr val="FFFF00"/>
                  </a:solidFill>
                </a:endParaRPr>
              </a:p>
            </p:txBody>
          </p:sp>
        </p:grpSp>
      </p:grpSp>
      <p:sp>
        <p:nvSpPr>
          <p:cNvPr id="37" name="正方形/長方形 36"/>
          <p:cNvSpPr/>
          <p:nvPr/>
        </p:nvSpPr>
        <p:spPr>
          <a:xfrm>
            <a:off x="3540616" y="2367631"/>
            <a:ext cx="1037414" cy="1951252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3620626" y="3496329"/>
            <a:ext cx="826037" cy="652259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5" name="正方形/長方形 44"/>
          <p:cNvSpPr/>
          <p:nvPr/>
        </p:nvSpPr>
        <p:spPr>
          <a:xfrm>
            <a:off x="1980184" y="2796594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103105" y="346117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×</a:t>
            </a: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2088105" y="3781717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zero</a:t>
            </a:r>
            <a:endParaRPr kumimoji="1" lang="ja-JP" altLang="en-US" dirty="0" smtClean="0"/>
          </a:p>
        </p:txBody>
      </p:sp>
      <p:sp>
        <p:nvSpPr>
          <p:cNvPr id="35" name="正方形/長方形 34"/>
          <p:cNvSpPr/>
          <p:nvPr/>
        </p:nvSpPr>
        <p:spPr>
          <a:xfrm>
            <a:off x="2811682" y="2812708"/>
            <a:ext cx="826037" cy="1370570"/>
          </a:xfrm>
          <a:prstGeom prst="rect">
            <a:avLst/>
          </a:prstGeom>
          <a:solidFill>
            <a:srgbClr val="00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楕円 37"/>
          <p:cNvSpPr/>
          <p:nvPr/>
        </p:nvSpPr>
        <p:spPr>
          <a:xfrm>
            <a:off x="2213895" y="2993530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楕円 38"/>
          <p:cNvSpPr/>
          <p:nvPr/>
        </p:nvSpPr>
        <p:spPr>
          <a:xfrm>
            <a:off x="3029885" y="298448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" name="楕円 39"/>
          <p:cNvSpPr/>
          <p:nvPr/>
        </p:nvSpPr>
        <p:spPr>
          <a:xfrm>
            <a:off x="3025297" y="3676057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1" name="楕円 40"/>
          <p:cNvSpPr/>
          <p:nvPr/>
        </p:nvSpPr>
        <p:spPr>
          <a:xfrm>
            <a:off x="3845175" y="3672193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Perturbative Coefficients</a:t>
            </a:r>
            <a:endParaRPr kumimoji="1" lang="ja-JP" altLang="en-US" dirty="0"/>
          </a:p>
        </p:txBody>
      </p:sp>
      <p:cxnSp>
        <p:nvCxnSpPr>
          <p:cNvPr id="5" name="直線コネクタ 4"/>
          <p:cNvCxnSpPr/>
          <p:nvPr/>
        </p:nvCxnSpPr>
        <p:spPr>
          <a:xfrm flipV="1">
            <a:off x="795648" y="2812708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コネクタ 9"/>
          <p:cNvCxnSpPr/>
          <p:nvPr/>
        </p:nvCxnSpPr>
        <p:spPr>
          <a:xfrm>
            <a:off x="795648" y="3499656"/>
            <a:ext cx="4477051" cy="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/>
          <p:cNvCxnSpPr/>
          <p:nvPr/>
        </p:nvCxnSpPr>
        <p:spPr>
          <a:xfrm flipV="1">
            <a:off x="795648" y="4183278"/>
            <a:ext cx="4477051" cy="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/>
          <p:cNvSpPr txBox="1"/>
          <p:nvPr/>
        </p:nvSpPr>
        <p:spPr>
          <a:xfrm>
            <a:off x="2156827" y="2412598"/>
            <a:ext cx="4952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LO</a:t>
            </a:r>
            <a:endParaRPr kumimoji="1" lang="ja-JP" altLang="en-US" sz="2000" dirty="0" smtClean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94768" y="2351044"/>
            <a:ext cx="821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1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606368" y="2342101"/>
            <a:ext cx="840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2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452821" y="2342100"/>
            <a:ext cx="822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/>
              <a:t>3</a:t>
            </a:r>
            <a:r>
              <a:rPr kumimoji="1" lang="en-US" altLang="ja-JP" dirty="0" smtClean="0"/>
              <a:t>-loop</a:t>
            </a:r>
            <a:endParaRPr kumimoji="1" lang="ja-JP" altLang="en-US" dirty="0" smtClean="0"/>
          </a:p>
        </p:txBody>
      </p:sp>
      <p:cxnSp>
        <p:nvCxnSpPr>
          <p:cNvPr id="23" name="直線コネクタ 22"/>
          <p:cNvCxnSpPr/>
          <p:nvPr/>
        </p:nvCxnSpPr>
        <p:spPr>
          <a:xfrm flipH="1">
            <a:off x="1988722" y="2412598"/>
            <a:ext cx="702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>
            <a:off x="2811682" y="2412598"/>
            <a:ext cx="0" cy="1770681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>
            <a:off x="3637719" y="2409819"/>
            <a:ext cx="0" cy="1773460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コネクタ 27"/>
          <p:cNvCxnSpPr/>
          <p:nvPr/>
        </p:nvCxnSpPr>
        <p:spPr>
          <a:xfrm>
            <a:off x="4446663" y="2409819"/>
            <a:ext cx="5859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コネクタ 29"/>
          <p:cNvCxnSpPr/>
          <p:nvPr/>
        </p:nvCxnSpPr>
        <p:spPr>
          <a:xfrm>
            <a:off x="5272699" y="2409819"/>
            <a:ext cx="0" cy="1773459"/>
          </a:xfrm>
          <a:prstGeom prst="line">
            <a:avLst/>
          </a:prstGeom>
          <a:ln w="19050">
            <a:solidFill>
              <a:schemeClr val="tx1"/>
            </a:solidFill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テキスト ボックス 45"/>
          <p:cNvSpPr txBox="1"/>
          <p:nvPr/>
        </p:nvSpPr>
        <p:spPr>
          <a:xfrm>
            <a:off x="1959838" y="4151049"/>
            <a:ext cx="1579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rgbClr val="66CCFF"/>
                </a:solidFill>
              </a:rPr>
              <a:t>Suzuki (2013)</a:t>
            </a:r>
            <a:endParaRPr kumimoji="1" lang="ja-JP" altLang="en-US" sz="2000" dirty="0" smtClean="0">
              <a:solidFill>
                <a:srgbClr val="66CCFF"/>
              </a:solidFill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023088" y="1258459"/>
            <a:ext cx="327790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 smtClean="0"/>
              <a:t>Suzuki, PTEP 2013, 083B03</a:t>
            </a:r>
          </a:p>
          <a:p>
            <a:r>
              <a:rPr kumimoji="1" lang="en-US" altLang="ja-JP" sz="2000" dirty="0" err="1" smtClean="0"/>
              <a:t>Harlander</a:t>
            </a:r>
            <a:r>
              <a:rPr kumimoji="1" lang="en-US" altLang="ja-JP" sz="2000" dirty="0" smtClean="0"/>
              <a:t>+, 1808.09837</a:t>
            </a:r>
          </a:p>
          <a:p>
            <a:r>
              <a:rPr lang="en-US" altLang="ja-JP" sz="2000" dirty="0" err="1" smtClean="0"/>
              <a:t>Iritani</a:t>
            </a:r>
            <a:r>
              <a:rPr lang="en-US" altLang="ja-JP" sz="2000" dirty="0" smtClean="0"/>
              <a:t>, MK, Suzuki, </a:t>
            </a:r>
            <a:r>
              <a:rPr lang="en-US" altLang="ja-JP" sz="2000" dirty="0" err="1" smtClean="0"/>
              <a:t>Takaura</a:t>
            </a:r>
            <a:r>
              <a:rPr lang="en-US" altLang="ja-JP" sz="2000" dirty="0" smtClean="0"/>
              <a:t>, PTEP 2019</a:t>
            </a:r>
            <a:endParaRPr kumimoji="1" lang="en-US" altLang="ja-JP" sz="20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c_2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394" y="3729285"/>
            <a:ext cx="495300" cy="264583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c_1(t)&#10;\end{align*}&lt;/body&gt;&#10;  &lt;fcolor&gt;FFFFFFFF&lt;/fcolor&gt;&#10;  &lt;bcolor&gt;FF000000&lt;/bcolor&gt;&#10;  &lt;transparent&gt;True&lt;/transparent&gt;&#10;  &lt;resolution&gt;1800&lt;/resolution&gt;&#10;  &lt;imageh&gt;250&lt;/imageh&gt;&#10;  &lt;imagew&gt;468&lt;/imagew&gt;&#10;  &lt;scale&gt;50&lt;/scale&gt;&#10;  &lt;cursor&gt;22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472" y="3046575"/>
            <a:ext cx="495300" cy="264584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T_{\mu\nu} (t)&#10;= c_1(t)&#10;U_{\mu\nu}(t) + \delta_{\mu\nu} c_2(t) E(t)&#10;\end{align*}&lt;/body&gt;&#10;  &lt;fcolor&gt;FFFFFFFF&lt;/fcolor&gt;&#10;  &lt;bcolor&gt;FFFFFFFF&lt;/bcolor&gt;&#10;  &lt;transparent&gt;True&lt;/transparent&gt;&#10;  &lt;resolution&gt;1800&lt;/resolution&gt;&#10;  &lt;imageh&gt;261&lt;/imageh&gt;&#10;  &lt;imagew&gt;3823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22" y="1814313"/>
            <a:ext cx="4698101" cy="320745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490331" y="5020411"/>
            <a:ext cx="43011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b="1" dirty="0" smtClean="0"/>
              <a:t>Choice of the scale of g</a:t>
            </a:r>
            <a:r>
              <a:rPr kumimoji="1" lang="en-US" altLang="ja-JP" sz="2800" b="1" baseline="30000" dirty="0" smtClean="0"/>
              <a:t>2</a:t>
            </a:r>
            <a:endParaRPr kumimoji="1" lang="ja-JP" altLang="en-US" sz="2800" b="1" baseline="30000" dirty="0" smtClean="0"/>
          </a:p>
        </p:txBody>
      </p:sp>
      <p:pic>
        <p:nvPicPr>
          <p:cNvPr id="24" name="TexTeXPicture" descr="&lt;?xml version=&quot;1.0&quot; encoding=&quot;utf-16&quot;?&gt;&#10;&lt;TeXTeX&gt;&#10;  &lt;preamble&gt;\documentclass{jarticle}&#10;\usepackage{amsmath}&#10;\pagestyle{empty}&lt;/preamble&gt;&#10;  &lt;body&gt;\begin{align*} &#10;c_1(t) = c_1\Big(g^2\big(\mu(t)\big)\Big)&#10;\end{align*}&lt;/body&gt;&#10;  &lt;fcolor&gt;FFFFFFFF&lt;/fcolor&gt;&#10;  &lt;bcolor&gt;FF000000&lt;/bcolor&gt;&#10;  &lt;transparent&gt;True&lt;/transparent&gt;&#10;  &lt;resolution&gt;1800&lt;/resolution&gt;&#10;  &lt;imageh&gt;447&lt;/imageh&gt;&#10;  &lt;imagew&gt;2197&lt;/imagew&gt;&#10;  &lt;scale&gt;50&lt;/scale&gt;&#10;  &lt;cursor&gt;51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151" y="5683861"/>
            <a:ext cx="2325159" cy="473074"/>
          </a:xfrm>
          <a:prstGeom prst="rect">
            <a:avLst/>
          </a:prstGeom>
        </p:spPr>
      </p:pic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\mu_d(t) = 1/\sqrt{8t}&#10;\end{align*}&lt;/body&gt;&#10;  &lt;fcolor&gt;FFFFFFFF&lt;/fcolor&gt;&#10;  &lt;bcolor&gt;FF000000&lt;/bcolor&gt;&#10;  &lt;transparent&gt;True&lt;/transparent&gt;&#10;  &lt;resolution&gt;1800&lt;/resolution&gt;&#10;  &lt;imageh&gt;291&lt;/imageh&gt;&#10;  &lt;imagew&gt;1546&lt;/imagew&gt;&#10;  &lt;scale&gt;50&lt;/scale&gt;&#10;  &lt;cursor&gt;24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641949"/>
            <a:ext cx="1636184" cy="307975"/>
          </a:xfrm>
          <a:prstGeom prst="rect">
            <a:avLst/>
          </a:prstGeom>
        </p:spPr>
      </p:pic>
      <p:sp>
        <p:nvSpPr>
          <p:cNvPr id="29" name="テキスト ボックス 28"/>
          <p:cNvSpPr txBox="1"/>
          <p:nvPr/>
        </p:nvSpPr>
        <p:spPr>
          <a:xfrm>
            <a:off x="3894307" y="5581300"/>
            <a:ext cx="14879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Previous:</a:t>
            </a:r>
          </a:p>
          <a:p>
            <a:r>
              <a:rPr lang="en-US" altLang="ja-JP" sz="2400" dirty="0" smtClean="0"/>
              <a:t>Improved:</a:t>
            </a:r>
            <a:endParaRPr kumimoji="1" lang="ja-JP" altLang="en-US" sz="2400" dirty="0" smtClean="0"/>
          </a:p>
        </p:txBody>
      </p: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\mu_0(t) = 1/\sqrt{2e^{\gamma_E}t}&#10;\end{align*}&lt;/body&gt;&#10;  &lt;fcolor&gt;FFFFFFFF&lt;/fcolor&gt;&#10;  &lt;bcolor&gt;FF000000&lt;/bcolor&gt;&#10;  &lt;transparent&gt;True&lt;/transparent&gt;&#10;  &lt;resolution&gt;1800&lt;/resolution&gt;&#10;  &lt;imageh&gt;291&lt;/imageh&gt;&#10;  &lt;imagew&gt;1918&lt;/imagew&gt;&#10;  &lt;scale&gt;50&lt;/scale&gt;&#10;  &lt;cursor&gt;50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215" y="5996798"/>
            <a:ext cx="2029883" cy="307975"/>
          </a:xfrm>
          <a:prstGeom prst="rect">
            <a:avLst/>
          </a:prstGeom>
        </p:spPr>
      </p:pic>
      <p:sp>
        <p:nvSpPr>
          <p:cNvPr id="32" name="テキスト ボックス 31"/>
          <p:cNvSpPr txBox="1"/>
          <p:nvPr/>
        </p:nvSpPr>
        <p:spPr>
          <a:xfrm>
            <a:off x="5254215" y="6375042"/>
            <a:ext cx="1892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Harlander</a:t>
            </a:r>
            <a:r>
              <a:rPr kumimoji="1" lang="en-US" altLang="ja-JP" dirty="0" smtClean="0"/>
              <a:t>+ (2018)</a:t>
            </a:r>
            <a:endParaRPr kumimoji="1" lang="ja-JP" altLang="en-US" dirty="0" smtClean="0"/>
          </a:p>
        </p:txBody>
      </p:sp>
      <p:sp>
        <p:nvSpPr>
          <p:cNvPr id="42" name="テキスト ボックス 41"/>
          <p:cNvSpPr txBox="1"/>
          <p:nvPr/>
        </p:nvSpPr>
        <p:spPr>
          <a:xfrm>
            <a:off x="3456783" y="4210715"/>
            <a:ext cx="20295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>
                <a:solidFill>
                  <a:srgbClr val="FFCCFF"/>
                </a:solidFill>
              </a:rPr>
              <a:t>Harlander</a:t>
            </a:r>
            <a:r>
              <a:rPr kumimoji="1" lang="en-US" altLang="ja-JP" sz="2000" dirty="0" smtClean="0">
                <a:solidFill>
                  <a:srgbClr val="FFCCFF"/>
                </a:solidFill>
              </a:rPr>
              <a:t>+(2018)</a:t>
            </a:r>
            <a:endParaRPr kumimoji="1" lang="ja-JP" altLang="en-US" sz="2000" dirty="0" smtClean="0">
              <a:solidFill>
                <a:srgbClr val="FFCCFF"/>
              </a:solidFill>
            </a:endParaRPr>
          </a:p>
        </p:txBody>
      </p:sp>
      <p:sp>
        <p:nvSpPr>
          <p:cNvPr id="48" name="楕円 47"/>
          <p:cNvSpPr/>
          <p:nvPr/>
        </p:nvSpPr>
        <p:spPr>
          <a:xfrm>
            <a:off x="3840339" y="2980644"/>
            <a:ext cx="360000" cy="3600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013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Order Coefficient: </a:t>
            </a:r>
            <a:r>
              <a:rPr kumimoji="1" lang="en-US" altLang="ja-JP" dirty="0" err="1" smtClean="0">
                <a:latin typeface="Symbol" panose="05050102010706020507" pitchFamily="18" charset="2"/>
              </a:rPr>
              <a:t>e</a:t>
            </a:r>
            <a:r>
              <a:rPr kumimoji="1" lang="en-US" altLang="ja-JP" dirty="0" err="1" smtClean="0"/>
              <a:t>+p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098" y="1736893"/>
            <a:ext cx="3663404" cy="297405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81" y="1736893"/>
            <a:ext cx="3611988" cy="2974056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1261750" y="1213673"/>
            <a:ext cx="21578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NLO (1-loop)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519852" y="1230885"/>
            <a:ext cx="22797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N</a:t>
            </a:r>
            <a:r>
              <a:rPr kumimoji="1" lang="en-US" altLang="ja-JP" sz="2800" b="1" baseline="30000" dirty="0" smtClean="0"/>
              <a:t>2</a:t>
            </a:r>
            <a:r>
              <a:rPr kumimoji="1" lang="en-US" altLang="ja-JP" sz="2800" b="1" dirty="0" smtClean="0"/>
              <a:t>LO (2-loop)</a:t>
            </a:r>
            <a:endParaRPr kumimoji="1" lang="ja-JP" altLang="en-US" sz="2800" b="1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657686" y="5103674"/>
            <a:ext cx="8111516" cy="1731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t dependence becomes </a:t>
            </a:r>
            <a:r>
              <a:rPr lang="en-US" altLang="ja-JP" sz="2400" dirty="0" smtClean="0"/>
              <a:t>mild</a:t>
            </a:r>
            <a:r>
              <a:rPr kumimoji="1" lang="en-US" altLang="ja-JP" sz="2400" dirty="0" smtClean="0"/>
              <a:t>er with higher order </a:t>
            </a:r>
            <a:r>
              <a:rPr kumimoji="1" lang="en-US" altLang="ja-JP" sz="2400" dirty="0" err="1" smtClean="0"/>
              <a:t>coeff</a:t>
            </a:r>
            <a:r>
              <a:rPr kumimoji="1" lang="en-US" altLang="ja-JP" sz="2400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Better t</a:t>
            </a:r>
            <a:r>
              <a:rPr kumimoji="1" lang="ja-JP" altLang="en-US" sz="2400" dirty="0" smtClean="0"/>
              <a:t>→</a:t>
            </a:r>
            <a:r>
              <a:rPr kumimoji="1" lang="en-US" altLang="ja-JP" sz="2400" dirty="0" smtClean="0"/>
              <a:t>0 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sz="1050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Systematic error: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0</a:t>
            </a:r>
            <a:r>
              <a:rPr lang="en-US" altLang="ja-JP" sz="2400" dirty="0" smtClean="0"/>
              <a:t> or </a:t>
            </a:r>
            <a:r>
              <a:rPr lang="en-US" altLang="ja-JP" sz="2400" dirty="0" smtClean="0">
                <a:latin typeface="Symbol" panose="05050102010706020507" pitchFamily="18" charset="2"/>
              </a:rPr>
              <a:t>m</a:t>
            </a:r>
            <a:r>
              <a:rPr lang="en-US" altLang="ja-JP" sz="2400" baseline="-25000" dirty="0" smtClean="0"/>
              <a:t>d</a:t>
            </a:r>
            <a:r>
              <a:rPr lang="en-US" altLang="ja-JP" sz="2400" dirty="0" smtClean="0"/>
              <a:t>, </a:t>
            </a:r>
            <a:r>
              <a:rPr lang="en-US" altLang="ja-JP" sz="2400" dirty="0" err="1" smtClean="0"/>
              <a:t>uncertaintyof</a:t>
            </a:r>
            <a:r>
              <a:rPr lang="en-US" altLang="ja-JP" sz="2400" dirty="0" smtClean="0"/>
              <a:t> </a:t>
            </a:r>
            <a:r>
              <a:rPr lang="en-US" altLang="ja-JP" sz="2400" dirty="0" smtClean="0">
                <a:latin typeface="Symbol" panose="05050102010706020507" pitchFamily="18" charset="2"/>
              </a:rPr>
              <a:t>L </a:t>
            </a:r>
            <a:r>
              <a:rPr lang="en-US" altLang="ja-JP" sz="2400" dirty="0" smtClean="0"/>
              <a:t>(±</a:t>
            </a:r>
            <a:r>
              <a:rPr lang="en-US" altLang="ja-JP" sz="2400" dirty="0"/>
              <a:t>3</a:t>
            </a:r>
            <a:r>
              <a:rPr lang="en-US" altLang="ja-JP" sz="2400" dirty="0" smtClean="0"/>
              <a:t>%)</a:t>
            </a:r>
            <a:r>
              <a:rPr lang="en-US" altLang="ja-JP" sz="2400" dirty="0" smtClean="0">
                <a:sym typeface="Wingdings" panose="05000000000000000000" pitchFamily="2" charset="2"/>
              </a:rPr>
              <a:t>, </a:t>
            </a:r>
            <a:r>
              <a:rPr lang="en-US" altLang="ja-JP" sz="2400" dirty="0">
                <a:sym typeface="Wingdings" panose="05000000000000000000" pitchFamily="2" charset="2"/>
              </a:rPr>
              <a:t>fit </a:t>
            </a:r>
            <a:r>
              <a:rPr lang="en-US" altLang="ja-JP" sz="2400" dirty="0" smtClean="0">
                <a:sym typeface="Wingdings" panose="05000000000000000000" pitchFamily="2" charset="2"/>
              </a:rPr>
              <a:t>range</a:t>
            </a:r>
            <a:endParaRPr lang="en-US" altLang="ja-JP" sz="2400" dirty="0" smtClean="0">
              <a:latin typeface="Symbol" panose="05050102010706020507" pitchFamily="18" charset="2"/>
            </a:endParaRP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 smtClean="0"/>
              <a:t>Extrapolation </a:t>
            </a:r>
            <a:r>
              <a:rPr lang="en-US" altLang="ja-JP" sz="2400" dirty="0" err="1" smtClean="0"/>
              <a:t>func</a:t>
            </a:r>
            <a:r>
              <a:rPr lang="en-US" altLang="ja-JP" sz="2400" dirty="0" smtClean="0"/>
              <a:t>: linear, higher order term in c</a:t>
            </a:r>
            <a:r>
              <a:rPr lang="en-US" altLang="ja-JP" sz="2400" baseline="-25000" dirty="0" smtClean="0"/>
              <a:t>1</a:t>
            </a:r>
            <a:r>
              <a:rPr lang="en-US" altLang="ja-JP" sz="2400" dirty="0" smtClean="0"/>
              <a:t> (~g</a:t>
            </a:r>
            <a:r>
              <a:rPr lang="en-US" altLang="ja-JP" sz="2400" baseline="30000" dirty="0" smtClean="0"/>
              <a:t>6</a:t>
            </a:r>
            <a:r>
              <a:rPr lang="en-US" altLang="ja-JP" sz="2400" dirty="0" smtClean="0"/>
              <a:t>)</a:t>
            </a:r>
            <a:endParaRPr kumimoji="1" lang="ja-JP" altLang="en-US" sz="2400" dirty="0" smtClean="0"/>
          </a:p>
        </p:txBody>
      </p:sp>
      <p:sp>
        <p:nvSpPr>
          <p:cNvPr id="9" name="右矢印 8"/>
          <p:cNvSpPr/>
          <p:nvPr/>
        </p:nvSpPr>
        <p:spPr>
          <a:xfrm>
            <a:off x="4071387" y="2264228"/>
            <a:ext cx="831540" cy="1908927"/>
          </a:xfrm>
          <a:prstGeom prst="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152226" y="4710949"/>
            <a:ext cx="3896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 err="1"/>
              <a:t>Iritani</a:t>
            </a:r>
            <a:r>
              <a:rPr lang="en-US" altLang="ja-JP" dirty="0"/>
              <a:t>, MK, Suzuki, </a:t>
            </a:r>
            <a:r>
              <a:rPr lang="en-US" altLang="ja-JP" dirty="0" err="1" smtClean="0"/>
              <a:t>Takaura</a:t>
            </a:r>
            <a:r>
              <a:rPr kumimoji="1" lang="en-US" altLang="ja-JP" dirty="0" smtClean="0"/>
              <a:t>, PTEP </a:t>
            </a:r>
            <a:r>
              <a:rPr lang="en-US" altLang="ja-JP" dirty="0" smtClean="0"/>
              <a:t>2019</a:t>
            </a:r>
            <a:endParaRPr kumimoji="1" lang="ja-JP" altLang="en-US" dirty="0" smtClean="0"/>
          </a:p>
        </p:txBody>
      </p:sp>
      <p:grpSp>
        <p:nvGrpSpPr>
          <p:cNvPr id="10" name="グループ化 9"/>
          <p:cNvGrpSpPr/>
          <p:nvPr/>
        </p:nvGrpSpPr>
        <p:grpSpPr>
          <a:xfrm>
            <a:off x="1898468" y="3002648"/>
            <a:ext cx="835217" cy="689212"/>
            <a:chOff x="2172008" y="2875950"/>
            <a:chExt cx="881652" cy="689212"/>
          </a:xfrm>
        </p:grpSpPr>
        <p:sp>
          <p:nvSpPr>
            <p:cNvPr id="11" name="正方形/長方形 10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/>
            <p:cNvSpPr txBox="1"/>
            <p:nvPr/>
          </p:nvSpPr>
          <p:spPr>
            <a:xfrm>
              <a:off x="2172008" y="3195830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4" name="グループ化 13"/>
          <p:cNvGrpSpPr/>
          <p:nvPr/>
        </p:nvGrpSpPr>
        <p:grpSpPr>
          <a:xfrm>
            <a:off x="1578270" y="2609923"/>
            <a:ext cx="966876" cy="834740"/>
            <a:chOff x="1871592" y="2357839"/>
            <a:chExt cx="993528" cy="960126"/>
          </a:xfrm>
        </p:grpSpPr>
        <p:sp>
          <p:nvSpPr>
            <p:cNvPr id="15" name="正方形/長方形 14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17" name="グループ化 16"/>
          <p:cNvGrpSpPr/>
          <p:nvPr/>
        </p:nvGrpSpPr>
        <p:grpSpPr>
          <a:xfrm>
            <a:off x="2068330" y="3087612"/>
            <a:ext cx="939120" cy="872217"/>
            <a:chOff x="2351314" y="2960914"/>
            <a:chExt cx="993528" cy="872217"/>
          </a:xfrm>
        </p:grpSpPr>
        <p:sp>
          <p:nvSpPr>
            <p:cNvPr id="18" name="正方形/長方形 17"/>
            <p:cNvSpPr/>
            <p:nvPr/>
          </p:nvSpPr>
          <p:spPr>
            <a:xfrm>
              <a:off x="2351314" y="2960914"/>
              <a:ext cx="993528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9" name="テキスト ボックス 18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  <p:grpSp>
        <p:nvGrpSpPr>
          <p:cNvPr id="20" name="グループ化 19"/>
          <p:cNvGrpSpPr/>
          <p:nvPr/>
        </p:nvGrpSpPr>
        <p:grpSpPr>
          <a:xfrm>
            <a:off x="6225993" y="2802356"/>
            <a:ext cx="835217" cy="689212"/>
            <a:chOff x="2172008" y="2875950"/>
            <a:chExt cx="881652" cy="689212"/>
          </a:xfrm>
        </p:grpSpPr>
        <p:sp>
          <p:nvSpPr>
            <p:cNvPr id="21" name="正方形/長方形 20"/>
            <p:cNvSpPr/>
            <p:nvPr/>
          </p:nvSpPr>
          <p:spPr>
            <a:xfrm>
              <a:off x="2351314" y="2875950"/>
              <a:ext cx="513806" cy="624896"/>
            </a:xfrm>
            <a:prstGeom prst="rect">
              <a:avLst/>
            </a:prstGeom>
            <a:solidFill>
              <a:srgbClr val="0000FF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2172008" y="3195830"/>
              <a:ext cx="881652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2060"/>
                  </a:solidFill>
                </a:rPr>
                <a:t>Range1</a:t>
              </a:r>
              <a:endParaRPr kumimoji="1" lang="ja-JP" altLang="en-US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23" name="グループ化 22"/>
          <p:cNvGrpSpPr/>
          <p:nvPr/>
        </p:nvGrpSpPr>
        <p:grpSpPr>
          <a:xfrm>
            <a:off x="5905795" y="2409631"/>
            <a:ext cx="966876" cy="834740"/>
            <a:chOff x="1871592" y="2357839"/>
            <a:chExt cx="993528" cy="960126"/>
          </a:xfrm>
        </p:grpSpPr>
        <p:sp>
          <p:nvSpPr>
            <p:cNvPr id="24" name="正方形/長方形 23"/>
            <p:cNvSpPr/>
            <p:nvPr/>
          </p:nvSpPr>
          <p:spPr>
            <a:xfrm>
              <a:off x="1871592" y="2414284"/>
              <a:ext cx="993528" cy="903681"/>
            </a:xfrm>
            <a:prstGeom prst="rect">
              <a:avLst/>
            </a:prstGeom>
            <a:solidFill>
              <a:srgbClr val="00B050">
                <a:alpha val="4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1927530" y="235783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006600"/>
                  </a:solidFill>
                </a:rPr>
                <a:t>Range2</a:t>
              </a:r>
              <a:endParaRPr kumimoji="1" lang="ja-JP" altLang="en-US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26" name="グループ化 25"/>
          <p:cNvGrpSpPr/>
          <p:nvPr/>
        </p:nvGrpSpPr>
        <p:grpSpPr>
          <a:xfrm>
            <a:off x="6395855" y="2826357"/>
            <a:ext cx="939120" cy="872217"/>
            <a:chOff x="2351314" y="2960914"/>
            <a:chExt cx="993528" cy="872217"/>
          </a:xfrm>
        </p:grpSpPr>
        <p:sp>
          <p:nvSpPr>
            <p:cNvPr id="27" name="正方形/長方形 26"/>
            <p:cNvSpPr/>
            <p:nvPr/>
          </p:nvSpPr>
          <p:spPr>
            <a:xfrm>
              <a:off x="2351314" y="2960914"/>
              <a:ext cx="993528" cy="872217"/>
            </a:xfrm>
            <a:prstGeom prst="rect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テキスト ボックス 27"/>
            <p:cNvSpPr txBox="1"/>
            <p:nvPr/>
          </p:nvSpPr>
          <p:spPr>
            <a:xfrm>
              <a:off x="2411869" y="3463799"/>
              <a:ext cx="88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smtClean="0">
                  <a:solidFill>
                    <a:srgbClr val="AD0101"/>
                  </a:solidFill>
                </a:rPr>
                <a:t>Range3</a:t>
              </a:r>
              <a:endParaRPr kumimoji="1" lang="ja-JP" altLang="en-US" dirty="0">
                <a:solidFill>
                  <a:srgbClr val="AD010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443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角丸四角形 15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488" y="1754560"/>
            <a:ext cx="4243543" cy="318090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533" y="1754560"/>
            <a:ext cx="4339675" cy="31809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Effect of Higher-Order </a:t>
            </a:r>
            <a:r>
              <a:rPr lang="en-US" altLang="ja-JP" dirty="0" err="1" smtClean="0"/>
              <a:t>Coeffs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155344" y="1175583"/>
            <a:ext cx="3674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dirty="0" err="1"/>
              <a:t>Iritani</a:t>
            </a:r>
            <a:r>
              <a:rPr lang="en-US" altLang="ja-JP" sz="2000" dirty="0"/>
              <a:t>, MK, Suzuki, </a:t>
            </a:r>
            <a:r>
              <a:rPr lang="en-US" altLang="ja-JP" sz="2000" dirty="0" err="1" smtClean="0"/>
              <a:t>Takaura</a:t>
            </a:r>
            <a:r>
              <a:rPr kumimoji="1" lang="en-US" altLang="ja-JP" sz="2000" dirty="0" smtClean="0"/>
              <a:t>, </a:t>
            </a:r>
            <a:r>
              <a:rPr lang="en-US" altLang="ja-JP" sz="2000" dirty="0" smtClean="0"/>
              <a:t>2019</a:t>
            </a:r>
            <a:endParaRPr kumimoji="1" lang="ja-JP" altLang="en-US" sz="20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997471" y="3540508"/>
            <a:ext cx="19146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b="1" dirty="0" smtClean="0">
                <a:solidFill>
                  <a:srgbClr val="0000FF"/>
                </a:solidFill>
              </a:rPr>
              <a:t>□</a:t>
            </a:r>
            <a:r>
              <a:rPr lang="en-US" altLang="ja-JP" sz="2400" b="1" dirty="0" smtClean="0">
                <a:solidFill>
                  <a:srgbClr val="0000FF"/>
                </a:solidFill>
              </a:rPr>
              <a:t>: 2-loop</a:t>
            </a:r>
            <a:endParaRPr kumimoji="1" lang="en-US" altLang="ja-JP" sz="2400" b="1" dirty="0" smtClean="0">
              <a:solidFill>
                <a:srgbClr val="FF0000"/>
              </a:solidFill>
            </a:endParaRPr>
          </a:p>
          <a:p>
            <a:r>
              <a:rPr lang="ja-JP" altLang="en-US" sz="2400" b="1" dirty="0" smtClean="0">
                <a:solidFill>
                  <a:schemeClr val="bg1"/>
                </a:solidFill>
              </a:rPr>
              <a:t>△</a:t>
            </a:r>
            <a:r>
              <a:rPr lang="en-US" altLang="ja-JP" sz="2400" b="1" dirty="0" smtClean="0">
                <a:solidFill>
                  <a:schemeClr val="bg1"/>
                </a:solidFill>
              </a:rPr>
              <a:t>: Flow2016</a:t>
            </a:r>
            <a:endParaRPr kumimoji="1" lang="ja-JP" alt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55890" y="5680398"/>
            <a:ext cx="763221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dirty="0" smtClean="0"/>
              <a:t>More stable extrapolation with higher order c</a:t>
            </a:r>
            <a:r>
              <a:rPr kumimoji="1" lang="en-US" altLang="ja-JP" sz="2800" baseline="-25000" dirty="0" smtClean="0"/>
              <a:t>1</a:t>
            </a:r>
            <a:r>
              <a:rPr kumimoji="1" lang="en-US" altLang="ja-JP" sz="2800" dirty="0" smtClean="0"/>
              <a:t> &amp; c</a:t>
            </a:r>
            <a:r>
              <a:rPr kumimoji="1" lang="en-US" altLang="ja-JP" sz="2800" baseline="-25000" dirty="0" smtClean="0"/>
              <a:t>2</a:t>
            </a:r>
          </a:p>
          <a:p>
            <a:pPr algn="ctr"/>
            <a:r>
              <a:rPr lang="en-US" altLang="ja-JP" sz="2800" dirty="0" smtClean="0"/>
              <a:t>(pure gauge)</a:t>
            </a:r>
            <a:endParaRPr kumimoji="1" lang="ja-JP" altLang="en-US" sz="2800" dirty="0" smtClean="0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1141369" y="4934578"/>
            <a:ext cx="67858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Systematic error: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 smtClean="0">
                <a:latin typeface="Symbol" panose="05050102010706020507" pitchFamily="18" charset="2"/>
              </a:rPr>
              <a:t>0</a:t>
            </a:r>
            <a:r>
              <a:rPr kumimoji="1" lang="en-US" altLang="ja-JP" sz="2400" dirty="0" smtClean="0"/>
              <a:t> or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baseline="-25000" dirty="0" smtClean="0"/>
              <a:t>d</a:t>
            </a:r>
            <a:r>
              <a:rPr kumimoji="1" lang="en-US" altLang="ja-JP" sz="2400" dirty="0" smtClean="0"/>
              <a:t>, </a:t>
            </a:r>
            <a:r>
              <a:rPr kumimoji="1" lang="en-US" altLang="ja-JP" sz="2400" dirty="0" smtClean="0">
                <a:latin typeface="Symbol" panose="05050102010706020507" pitchFamily="18" charset="2"/>
              </a:rPr>
              <a:t>L</a:t>
            </a:r>
            <a:r>
              <a:rPr kumimoji="1" lang="en-US" altLang="ja-JP" sz="2400" dirty="0" smtClean="0"/>
              <a:t>, t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</a:t>
            </a:r>
            <a:r>
              <a:rPr kumimoji="1" lang="en-US" altLang="ja-JP" sz="2400" dirty="0" smtClean="0">
                <a:latin typeface="Symbol" panose="05050102010706020507" pitchFamily="18" charset="2"/>
                <a:sym typeface="Wingdings" panose="05000000000000000000" pitchFamily="2" charset="2"/>
              </a:rPr>
              <a:t>0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 function, fit range</a:t>
            </a:r>
            <a:endParaRPr kumimoji="1" lang="ja-JP" altLang="en-US" sz="2400" dirty="0" smtClean="0"/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3"/>
          <a:srcRect l="62317" b="72342"/>
          <a:stretch/>
        </p:blipFill>
        <p:spPr>
          <a:xfrm>
            <a:off x="2204831" y="1378030"/>
            <a:ext cx="2317378" cy="124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27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2657">
            <a:off x="2681907" y="1832486"/>
            <a:ext cx="2328304" cy="2248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Numerical Setup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4466" y="1441947"/>
            <a:ext cx="4588683" cy="375180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91563" y="1286721"/>
            <a:ext cx="3924857" cy="37240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SU(3) YM theory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Wilson gauge action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endParaRPr kumimoji="1" lang="en-US" altLang="ja-JP" sz="20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 = 16, 12</a:t>
            </a:r>
            <a:endParaRPr lang="en-US" altLang="ja-JP" sz="2800" dirty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z</a:t>
            </a:r>
            <a:r>
              <a:rPr lang="en-US" altLang="ja-JP" sz="2800" dirty="0" smtClean="0"/>
              <a:t>/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=6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2000~4000 </a:t>
            </a:r>
            <a:r>
              <a:rPr lang="en-US" altLang="ja-JP" sz="2800" dirty="0" err="1" smtClean="0"/>
              <a:t>confs</a:t>
            </a:r>
            <a:r>
              <a:rPr lang="en-US" altLang="ja-JP" sz="2800" dirty="0" smtClean="0"/>
              <a:t>.</a:t>
            </a:r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Even 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x</a:t>
            </a:r>
            <a:endParaRPr lang="en-US" altLang="ja-JP" sz="2800" baseline="-250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endParaRPr lang="en-US" altLang="ja-JP" sz="2000" dirty="0" smtClean="0"/>
          </a:p>
          <a:p>
            <a:pPr marL="457200" indent="-4572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 Continuum </a:t>
            </a:r>
            <a:r>
              <a:rPr lang="en-US" altLang="ja-JP" sz="2800" dirty="0" err="1" smtClean="0"/>
              <a:t>extrap</a:t>
            </a:r>
            <a:r>
              <a:rPr lang="en-US" altLang="ja-JP" sz="2800" dirty="0" smtClean="0"/>
              <a:t>.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818794" y="5793911"/>
            <a:ext cx="3325206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400" dirty="0" smtClean="0"/>
              <a:t>Simulations on</a:t>
            </a:r>
          </a:p>
          <a:p>
            <a:pPr algn="r"/>
            <a:r>
              <a:rPr kumimoji="1" lang="en-US" altLang="ja-JP" sz="2800" dirty="0" smtClean="0"/>
              <a:t>OCTOPUS/</a:t>
            </a:r>
            <a:r>
              <a:rPr kumimoji="1" lang="en-US" altLang="ja-JP" sz="2800" dirty="0" err="1" smtClean="0"/>
              <a:t>Reedbush</a:t>
            </a:r>
            <a:endParaRPr kumimoji="1" lang="ja-JP" altLang="en-US" sz="2800" dirty="0" smtClean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91563" y="5193747"/>
            <a:ext cx="33698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Same Spatial volume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12x72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x12 ~ 16x96</a:t>
            </a:r>
            <a:r>
              <a:rPr kumimoji="1" lang="en-US" altLang="ja-JP" sz="2400" baseline="30000" dirty="0" smtClean="0"/>
              <a:t>2</a:t>
            </a:r>
            <a:r>
              <a:rPr kumimoji="1" lang="en-US" altLang="ja-JP" sz="2400" dirty="0" smtClean="0"/>
              <a:t>x16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18x72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x12 ~ 24x96</a:t>
            </a:r>
            <a:r>
              <a:rPr lang="en-US" altLang="ja-JP" sz="2400" baseline="30000" dirty="0" smtClean="0"/>
              <a:t>2</a:t>
            </a:r>
            <a:r>
              <a:rPr lang="en-US" altLang="ja-JP" sz="2400" dirty="0" smtClean="0"/>
              <a:t>x16</a:t>
            </a:r>
            <a:endParaRPr kumimoji="1" lang="ja-JP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071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角丸四角形 10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Small-t Extrapolation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t="-1" b="29873"/>
          <a:stretch/>
        </p:blipFill>
        <p:spPr>
          <a:xfrm>
            <a:off x="124242" y="1510746"/>
            <a:ext cx="5209777" cy="331661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t="89766"/>
          <a:stretch/>
        </p:blipFill>
        <p:spPr>
          <a:xfrm>
            <a:off x="124242" y="4781647"/>
            <a:ext cx="5209777" cy="484043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 rotWithShape="1">
          <a:blip r:embed="rId2"/>
          <a:srcRect l="34848" t="28152" r="33589" b="56271"/>
          <a:stretch/>
        </p:blipFill>
        <p:spPr>
          <a:xfrm>
            <a:off x="5496769" y="1512368"/>
            <a:ext cx="2342605" cy="104944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5422622" y="2935882"/>
            <a:ext cx="361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Filled: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 / </a:t>
            </a:r>
            <a:r>
              <a:rPr lang="en-US" altLang="ja-JP" sz="2400" dirty="0" smtClean="0"/>
              <a:t>Open: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=12</a:t>
            </a:r>
            <a:endParaRPr kumimoji="1" lang="ja-JP" altLang="en-US" sz="24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T_c=1.68&#10;\end{align*}&lt;/body&gt;&#10;  &lt;fcolor&gt;FFFFFFFF&lt;/fcolor&gt;&#10;  &lt;bcolor&gt;FF000000&lt;/bcolor&gt;&#10;  &lt;transparent&gt;True&lt;/transparent&gt;&#10;  &lt;resolution&gt;1800&lt;/resolution&gt;&#10;  &lt;imageh&gt;249&lt;/imageh&gt;&#10;  &lt;imagew&gt;130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6" y="1138940"/>
            <a:ext cx="1672046" cy="3192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42265" y="5655564"/>
            <a:ext cx="7659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Stable small-t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sz="2800" dirty="0" smtClean="0"/>
              <a:t>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 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 dependence within statistics for </a:t>
            </a:r>
            <a:r>
              <a:rPr lang="en-US" altLang="ja-JP" sz="2800" dirty="0" err="1" smtClean="0"/>
              <a:t>L</a:t>
            </a:r>
            <a:r>
              <a:rPr lang="en-US" altLang="ja-JP" sz="2800" baseline="-25000" dirty="0" err="1" smtClean="0"/>
              <a:t>x</a:t>
            </a:r>
            <a:r>
              <a:rPr lang="en-US" altLang="ja-JP" sz="2800" dirty="0" err="1" smtClean="0"/>
              <a:t>T</a:t>
            </a:r>
            <a:r>
              <a:rPr lang="en-US" altLang="ja-JP" sz="2800" dirty="0" smtClean="0"/>
              <a:t>=1, 1.5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8301" y="3579213"/>
            <a:ext cx="37930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Small-t extrapolation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Solid: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=16, Range-1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Dotted: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=16, Range-2,3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Dashed: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=12, Range-1</a:t>
            </a:r>
            <a:endParaRPr kumimoji="1" lang="ja-JP" altLang="en-US" sz="2400" dirty="0" smtClean="0"/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2"/>
          <a:srcRect l="36682" t="43926" r="33589" b="40639"/>
          <a:stretch/>
        </p:blipFill>
        <p:spPr>
          <a:xfrm>
            <a:off x="6696635" y="1511575"/>
            <a:ext cx="2206462" cy="10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84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図 16"/>
          <p:cNvPicPr>
            <a:picLocks noChangeAspect="1"/>
          </p:cNvPicPr>
          <p:nvPr/>
        </p:nvPicPr>
        <p:blipFill rotWithShape="1">
          <a:blip r:embed="rId2"/>
          <a:srcRect t="-1" b="29873"/>
          <a:stretch/>
        </p:blipFill>
        <p:spPr>
          <a:xfrm>
            <a:off x="124242" y="1510746"/>
            <a:ext cx="5209777" cy="3316611"/>
          </a:xfrm>
          <a:prstGeom prst="rect">
            <a:avLst/>
          </a:prstGeom>
        </p:spPr>
      </p:pic>
      <p:sp>
        <p:nvSpPr>
          <p:cNvPr id="11" name="角丸四角形 10"/>
          <p:cNvSpPr/>
          <p:nvPr/>
        </p:nvSpPr>
        <p:spPr>
          <a:xfrm>
            <a:off x="475432" y="5593499"/>
            <a:ext cx="8193134" cy="11279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Small-t Extrapolation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5422622" y="2935882"/>
            <a:ext cx="3612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/>
              <a:t>Filled: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 / </a:t>
            </a:r>
            <a:r>
              <a:rPr lang="en-US" altLang="ja-JP" sz="2400" dirty="0" smtClean="0"/>
              <a:t>Open: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=12</a:t>
            </a:r>
            <a:endParaRPr kumimoji="1" lang="ja-JP" altLang="en-US" sz="2400" dirty="0" smtClean="0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T/T_c=1.68&#10;\end{align*}&lt;/body&gt;&#10;  &lt;fcolor&gt;FFFFFFFF&lt;/fcolor&gt;&#10;  &lt;bcolor&gt;FF000000&lt;/bcolor&gt;&#10;  &lt;transparent&gt;True&lt;/transparent&gt;&#10;  &lt;resolution&gt;1800&lt;/resolution&gt;&#10;  &lt;imageh&gt;249&lt;/imageh&gt;&#10;  &lt;imagew&gt;130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8346" y="1138940"/>
            <a:ext cx="1672046" cy="3192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742265" y="5655564"/>
            <a:ext cx="76594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Stable small-t</a:t>
            </a:r>
            <a:r>
              <a:rPr kumimoji="1" lang="en-US" altLang="ja-JP" sz="2800" dirty="0" smtClean="0">
                <a:sym typeface="Wingdings" panose="05000000000000000000" pitchFamily="2" charset="2"/>
              </a:rPr>
              <a:t> </a:t>
            </a:r>
            <a:r>
              <a:rPr kumimoji="1" lang="en-US" altLang="ja-JP" sz="2800" dirty="0" smtClean="0"/>
              <a:t>extrapolation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No </a:t>
            </a:r>
            <a:r>
              <a:rPr lang="en-US" altLang="ja-JP" sz="2800" dirty="0" err="1" smtClean="0"/>
              <a:t>N</a:t>
            </a:r>
            <a:r>
              <a:rPr lang="en-US" altLang="ja-JP" sz="2800" baseline="-25000" dirty="0" err="1" smtClean="0"/>
              <a:t>t</a:t>
            </a:r>
            <a:r>
              <a:rPr lang="en-US" altLang="ja-JP" sz="2800" dirty="0" smtClean="0"/>
              <a:t> dependence within statistics for </a:t>
            </a:r>
            <a:r>
              <a:rPr lang="en-US" altLang="ja-JP" sz="2800" dirty="0" err="1" smtClean="0"/>
              <a:t>L</a:t>
            </a:r>
            <a:r>
              <a:rPr lang="en-US" altLang="ja-JP" sz="2800" baseline="-25000" dirty="0" err="1" smtClean="0"/>
              <a:t>x</a:t>
            </a:r>
            <a:r>
              <a:rPr lang="en-US" altLang="ja-JP" sz="2800" dirty="0" err="1" smtClean="0"/>
              <a:t>T</a:t>
            </a:r>
            <a:r>
              <a:rPr lang="en-US" altLang="ja-JP" sz="2800" dirty="0" smtClean="0"/>
              <a:t>=1, 1.5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388301" y="3579213"/>
            <a:ext cx="3793026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Small-t extrapolation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Solid: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=16, Range-1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400" dirty="0" smtClean="0"/>
              <a:t>Dotted: </a:t>
            </a:r>
            <a:r>
              <a:rPr lang="en-US" altLang="ja-JP" sz="2400" dirty="0" err="1" smtClean="0"/>
              <a:t>N</a:t>
            </a:r>
            <a:r>
              <a:rPr lang="en-US" altLang="ja-JP" sz="2400" baseline="-25000" dirty="0" err="1" smtClean="0"/>
              <a:t>t</a:t>
            </a:r>
            <a:r>
              <a:rPr lang="en-US" altLang="ja-JP" sz="2400" dirty="0" smtClean="0"/>
              <a:t>=16, Range-2,3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ja-JP" sz="2400" dirty="0" smtClean="0"/>
              <a:t>Dashed: </a:t>
            </a:r>
            <a:r>
              <a:rPr kumimoji="1" lang="en-US" altLang="ja-JP" sz="2400" dirty="0" err="1" smtClean="0"/>
              <a:t>N</a:t>
            </a:r>
            <a:r>
              <a:rPr kumimoji="1" lang="en-US" altLang="ja-JP" sz="2400" baseline="-25000" dirty="0" err="1" smtClean="0"/>
              <a:t>t</a:t>
            </a:r>
            <a:r>
              <a:rPr kumimoji="1" lang="en-US" altLang="ja-JP" sz="2400" dirty="0" smtClean="0"/>
              <a:t>=12, Range-1</a:t>
            </a:r>
            <a:endParaRPr kumimoji="1" lang="ja-JP" altLang="en-US" sz="2400" dirty="0" smtClean="0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/>
          <a:srcRect t="24439"/>
          <a:stretch/>
        </p:blipFill>
        <p:spPr>
          <a:xfrm>
            <a:off x="112171" y="1697300"/>
            <a:ext cx="5221848" cy="3581837"/>
          </a:xfrm>
          <a:prstGeom prst="rect">
            <a:avLst/>
          </a:prstGeom>
        </p:spPr>
      </p:pic>
      <p:pic>
        <p:nvPicPr>
          <p:cNvPr id="18" name="図 17"/>
          <p:cNvPicPr>
            <a:picLocks noChangeAspect="1"/>
          </p:cNvPicPr>
          <p:nvPr/>
        </p:nvPicPr>
        <p:blipFill rotWithShape="1">
          <a:blip r:embed="rId2"/>
          <a:srcRect l="34848" t="28152" r="33589" b="56271"/>
          <a:stretch/>
        </p:blipFill>
        <p:spPr>
          <a:xfrm>
            <a:off x="5496769" y="1512368"/>
            <a:ext cx="2342605" cy="1049440"/>
          </a:xfrm>
          <a:prstGeom prst="rect">
            <a:avLst/>
          </a:prstGeom>
        </p:spPr>
      </p:pic>
      <p:pic>
        <p:nvPicPr>
          <p:cNvPr id="19" name="図 18"/>
          <p:cNvPicPr>
            <a:picLocks noChangeAspect="1"/>
          </p:cNvPicPr>
          <p:nvPr/>
        </p:nvPicPr>
        <p:blipFill rotWithShape="1">
          <a:blip r:embed="rId2"/>
          <a:srcRect l="36682" t="43926" r="33589" b="40639"/>
          <a:stretch/>
        </p:blipFill>
        <p:spPr>
          <a:xfrm>
            <a:off x="6696635" y="1511575"/>
            <a:ext cx="2206462" cy="103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46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70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 @ T</a:t>
            </a:r>
            <a:r>
              <a:rPr kumimoji="1" lang="ja-JP" altLang="en-US" dirty="0" smtClean="0"/>
              <a:t>≠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limit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Error: </a:t>
            </a:r>
            <a:r>
              <a:rPr lang="en-US" altLang="ja-JP" sz="2400" dirty="0" err="1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stat.+sys</a:t>
            </a: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  <a:sym typeface="Wingdings" panose="05000000000000000000" pitchFamily="2" charset="2"/>
              </a:rPr>
              <a:t>.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in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prep.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753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823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図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 @ T</a:t>
            </a:r>
            <a:r>
              <a:rPr kumimoji="1" lang="ja-JP" altLang="en-US" dirty="0" smtClean="0"/>
              <a:t>≠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limit</a:t>
            </a: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Error: </a:t>
            </a:r>
            <a:r>
              <a:rPr lang="en-US" altLang="ja-JP" sz="2400" dirty="0" err="1">
                <a:solidFill>
                  <a:prstClr val="white"/>
                </a:solidFill>
                <a:sym typeface="Wingdings" panose="05000000000000000000" pitchFamily="2" charset="2"/>
              </a:rPr>
              <a:t>stat.+sys</a:t>
            </a:r>
            <a:r>
              <a:rPr lang="en-US" altLang="ja-JP" sz="2400" dirty="0" smtClean="0">
                <a:solidFill>
                  <a:prstClr val="white"/>
                </a:solidFill>
                <a:sym typeface="Wingdings" panose="05000000000000000000" pitchFamily="2" charset="2"/>
              </a:rPr>
              <a:t>.</a:t>
            </a:r>
            <a:endParaRPr lang="en-US" altLang="ja-JP" sz="2400" dirty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in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prep.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L_xT = N_x/N_t&#10;\end{align*}&lt;/body&gt;&#10;  &lt;fcolor&gt;FF000000&lt;/fcolor&gt;&#10;  &lt;bcolor&gt;FFFFFFFF&lt;/bcolor&gt;&#10;  &lt;transparent&gt;False&lt;/transparent&gt;&#10;  &lt;resolution&gt;1800&lt;/resolution&gt;&#10;  &lt;imageh&gt;249&lt;/imageh&gt;&#10;  &lt;imagew&gt;150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3265" y="5304873"/>
            <a:ext cx="1993336" cy="330673"/>
          </a:xfrm>
          <a:prstGeom prst="rect">
            <a:avLst/>
          </a:prstGeom>
        </p:spPr>
      </p:pic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966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940526" y="1235183"/>
            <a:ext cx="7262948" cy="11403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6101" y="2503250"/>
            <a:ext cx="8347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Difficulties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V</a:t>
            </a:r>
            <a:r>
              <a:rPr lang="en-US" altLang="ja-JP" sz="2400" dirty="0" smtClean="0"/>
              <a:t>acuum subtraction requires large-volume simulations.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Lattice spacing not available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1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(t),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2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 are not determined.</a:t>
            </a:r>
            <a:endParaRPr kumimoji="1" lang="ja-JP" altLang="en-US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3902" y="1293807"/>
            <a:ext cx="6851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High-T limit: massless free gluons</a:t>
            </a:r>
          </a:p>
          <a:p>
            <a:pPr algn="ctr"/>
            <a:r>
              <a:rPr lang="en-US" altLang="ja-JP" sz="2800" dirty="0" smtClean="0"/>
              <a:t>How does the anisotropy approach this limit?</a:t>
            </a:r>
            <a:endParaRPr kumimoji="1" lang="ja-JP" alt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356415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940526" y="1235183"/>
            <a:ext cx="7262948" cy="114039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847784" y="5020779"/>
            <a:ext cx="4876800" cy="141471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T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76101" y="2503250"/>
            <a:ext cx="83471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Difficulties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V</a:t>
            </a:r>
            <a:r>
              <a:rPr lang="en-US" altLang="ja-JP" sz="2400" dirty="0" smtClean="0"/>
              <a:t>acuum subtraction requires large-volume simulations.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Lattice spacing not available 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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1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(t), c</a:t>
            </a:r>
            <a:r>
              <a:rPr kumimoji="1" lang="en-US" altLang="ja-JP" sz="2400" baseline="-25000" dirty="0" smtClean="0">
                <a:sym typeface="Wingdings" panose="05000000000000000000" pitchFamily="2" charset="2"/>
              </a:rPr>
              <a:t>2</a:t>
            </a:r>
            <a:r>
              <a:rPr kumimoji="1" lang="en-US" altLang="ja-JP" sz="2400" dirty="0" smtClean="0">
                <a:sym typeface="Wingdings" panose="05000000000000000000" pitchFamily="2" charset="2"/>
              </a:rPr>
              <a:t>(t) are not determined.</a:t>
            </a:r>
            <a:endParaRPr kumimoji="1" lang="ja-JP" altLang="en-US" sz="2400" dirty="0" smtClean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76101" y="4310746"/>
            <a:ext cx="18335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 b="1" dirty="0" smtClean="0"/>
              <a:t>We study</a:t>
            </a:r>
            <a:endParaRPr kumimoji="1" lang="ja-JP" altLang="en-US" sz="3200" b="1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 P_x + \delta }{ P_z + \delta }&#10;\end{align*}&lt;/body&gt;&#10;  &lt;fcolor&gt;FFFFFFFF&lt;/fcolor&gt;&#10;  &lt;bcolor&gt;FF000000&lt;/bcolor&gt;&#10;  &lt;transparent&gt;True&lt;/transparent&gt;&#10;  &lt;resolution&gt;1800&lt;/resolution&gt;&#10;  &lt;imageh&gt;555&lt;/imageh&gt;&#10;  &lt;imagew&gt;71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5134" y="5251619"/>
            <a:ext cx="1219200" cy="953036"/>
          </a:xfrm>
          <a:prstGeom prst="rect">
            <a:avLst/>
          </a:prstGeom>
        </p:spPr>
      </p:pic>
      <p:pic>
        <p:nvPicPr>
          <p:cNvPr id="7" name="TexTeXPicture" descr="&lt;?xml version=&quot;1.0&quot; encoding=&quot;utf-16&quot;?&gt;&#10;&lt;TeXTeX&gt;&#10;  &lt;preamble&gt;\documentclass{jarticle}&#10;\usepackage{amsmath}&#10;\pagestyle{empty}&lt;/preamble&gt;&#10;  &lt;body&gt;\begin{align*} &#10;\delta = -\frac14 \sum_\mu T_{\mu\mu}^{\rm E} &#10;\end{align*}&lt;/body&gt;&#10;  &lt;fcolor&gt;FFFFFFFF&lt;/fcolor&gt;&#10;  &lt;bcolor&gt;FF000000&lt;/bcolor&gt;&#10;  &lt;transparent&gt;True&lt;/transparent&gt;&#10;  &lt;resolution&gt;1800&lt;/resolution&gt;&#10;  &lt;imageh&gt;655&lt;/imageh&gt;&#10;  &lt;imagew&gt;1640&lt;/imagew&gt;&#10;  &lt;scale&gt;50&lt;/scale&gt;&#10;  &lt;cursor&gt;61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813" y="5394182"/>
            <a:ext cx="2029280" cy="810474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5916326" y="5127972"/>
            <a:ext cx="27225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 smtClean="0"/>
              <a:t>No vacuum </a:t>
            </a:r>
            <a:r>
              <a:rPr kumimoji="1" lang="en-US" altLang="ja-JP" sz="2400" dirty="0" err="1" smtClean="0"/>
              <a:t>subtr</a:t>
            </a:r>
            <a:r>
              <a:rPr kumimoji="1" lang="en-US" altLang="ja-JP" sz="2400" dirty="0" smtClean="0"/>
              <a:t>. </a:t>
            </a:r>
            <a:r>
              <a:rPr lang="en-US" altLang="ja-JP" sz="2400" dirty="0" smtClean="0"/>
              <a:t>nor </a:t>
            </a:r>
            <a:r>
              <a:rPr lang="en-US" altLang="ja-JP" sz="2400" dirty="0"/>
              <a:t>S</a:t>
            </a:r>
            <a:r>
              <a:rPr kumimoji="1" lang="en-US" altLang="ja-JP" sz="2400" dirty="0" smtClean="0"/>
              <a:t>uzuki </a:t>
            </a:r>
            <a:r>
              <a:rPr kumimoji="1" lang="en-US" altLang="ja-JP" sz="2400" dirty="0" err="1" smtClean="0"/>
              <a:t>coeffs</a:t>
            </a:r>
            <a:r>
              <a:rPr kumimoji="1" lang="en-US" altLang="ja-JP" sz="2400" dirty="0" smtClean="0"/>
              <a:t>. </a:t>
            </a:r>
            <a:r>
              <a:rPr lang="en-US" altLang="ja-JP" sz="2400" dirty="0" smtClean="0"/>
              <a:t>necessary!</a:t>
            </a:r>
            <a:endParaRPr kumimoji="1" lang="en-US" altLang="ja-JP" sz="2400" dirty="0" smtClean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23902" y="1293807"/>
            <a:ext cx="685155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b="1" dirty="0" smtClean="0"/>
              <a:t>High-T limit: massless free gluons</a:t>
            </a:r>
          </a:p>
          <a:p>
            <a:pPr algn="ctr"/>
            <a:r>
              <a:rPr lang="en-US" altLang="ja-JP" sz="2800" dirty="0" smtClean="0"/>
              <a:t>How does the anisotropy approach this limit?</a:t>
            </a:r>
            <a:endParaRPr kumimoji="1" lang="ja-JP" altLang="en-US" sz="2800" dirty="0" smtClean="0"/>
          </a:p>
        </p:txBody>
      </p:sp>
      <p:sp>
        <p:nvSpPr>
          <p:cNvPr id="11" name="下矢印 10"/>
          <p:cNvSpPr/>
          <p:nvPr/>
        </p:nvSpPr>
        <p:spPr>
          <a:xfrm>
            <a:off x="505908" y="3896361"/>
            <a:ext cx="1640265" cy="496388"/>
          </a:xfrm>
          <a:prstGeom prst="down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507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 6"/>
          <p:cNvSpPr/>
          <p:nvPr/>
        </p:nvSpPr>
        <p:spPr>
          <a:xfrm>
            <a:off x="3505200" y="217710"/>
            <a:ext cx="2133600" cy="138501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12" y="1854914"/>
            <a:ext cx="4402012" cy="3161216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6503" y="1854914"/>
            <a:ext cx="4295357" cy="3161217"/>
          </a:xfrm>
          <a:prstGeom prst="rect">
            <a:avLst/>
          </a:prstGeom>
        </p:spPr>
      </p:pic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\frac{ P_x + \delta }{ P_z + \delta }&#10;\end{align*}&lt;/body&gt;&#10;  &lt;fcolor&gt;FFFFFFFF&lt;/fcolor&gt;&#10;  &lt;bcolor&gt;FF000000&lt;/bcolor&gt;&#10;  &lt;transparent&gt;True&lt;/transparent&gt;&#10;  &lt;resolution&gt;1800&lt;/resolution&gt;&#10;  &lt;imageh&gt;555&lt;/imageh&gt;&#10;  &lt;imagew&gt;710&lt;/imagew&gt;&#10;  &lt;scale&gt;50&lt;/scale&gt;&#10;  &lt;cursor&gt;53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103" y="357641"/>
            <a:ext cx="1413794" cy="1105148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966651" y="5643151"/>
            <a:ext cx="674216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800" dirty="0" smtClean="0"/>
              <a:t>Ratio approaches the asymptotic value.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800" dirty="0" smtClean="0"/>
              <a:t>But, large deviation exists even at T/T</a:t>
            </a:r>
            <a:r>
              <a:rPr lang="en-US" altLang="ja-JP" sz="2800" baseline="-25000" dirty="0" smtClean="0"/>
              <a:t>c</a:t>
            </a:r>
            <a:r>
              <a:rPr lang="en-US" altLang="ja-JP" sz="2800" dirty="0" smtClean="0"/>
              <a:t>~25.</a:t>
            </a:r>
            <a:endParaRPr kumimoji="1" lang="ja-JP" altLang="en-US" sz="28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 rot="20573509">
            <a:off x="3012154" y="2970983"/>
            <a:ext cx="1603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>
                <a:solidFill>
                  <a:schemeClr val="accent4">
                    <a:lumMod val="50000"/>
                  </a:schemeClr>
                </a:solidFill>
              </a:rPr>
              <a:t>massless free</a:t>
            </a:r>
            <a:endParaRPr kumimoji="1" lang="ja-JP" altLang="en-US" sz="20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206301" y="5016130"/>
            <a:ext cx="38380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T/T</a:t>
            </a:r>
            <a:r>
              <a:rPr kumimoji="1" lang="en-US" altLang="ja-JP" sz="2000" baseline="-25000" dirty="0" smtClean="0"/>
              <a:t>c</a:t>
            </a:r>
            <a:r>
              <a:rPr kumimoji="1" lang="ja-JP" altLang="en-US" sz="2000" dirty="0" smtClean="0"/>
              <a:t>≅</a:t>
            </a:r>
            <a:r>
              <a:rPr kumimoji="1" lang="en-US" altLang="ja-JP" sz="2000" dirty="0" smtClean="0"/>
              <a:t>8.1 (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000" dirty="0" smtClean="0"/>
              <a:t>=8.0)  /  T/T</a:t>
            </a:r>
            <a:r>
              <a:rPr kumimoji="1" lang="en-US" altLang="ja-JP" sz="2000" baseline="-25000" dirty="0" smtClean="0"/>
              <a:t>c</a:t>
            </a:r>
            <a:r>
              <a:rPr kumimoji="1" lang="ja-JP" altLang="en-US" sz="2000" dirty="0" smtClean="0"/>
              <a:t>≅</a:t>
            </a:r>
            <a:r>
              <a:rPr kumimoji="1" lang="en-US" altLang="ja-JP" sz="2000" dirty="0" smtClean="0"/>
              <a:t>25 (</a:t>
            </a:r>
            <a:r>
              <a:rPr kumimoji="1" lang="en-US" altLang="ja-JP" sz="2000" dirty="0" smtClean="0">
                <a:latin typeface="Symbol" panose="05050102010706020507" pitchFamily="18" charset="2"/>
              </a:rPr>
              <a:t>b</a:t>
            </a:r>
            <a:r>
              <a:rPr kumimoji="1" lang="en-US" altLang="ja-JP" sz="2000" dirty="0" smtClean="0"/>
              <a:t>=9.0)</a:t>
            </a:r>
            <a:endParaRPr kumimoji="1" lang="ja-JP" altLang="en-US" sz="2000" dirty="0" smtClean="0"/>
          </a:p>
        </p:txBody>
      </p:sp>
      <p:sp>
        <p:nvSpPr>
          <p:cNvPr id="3" name="下矢印 2"/>
          <p:cNvSpPr/>
          <p:nvPr/>
        </p:nvSpPr>
        <p:spPr>
          <a:xfrm>
            <a:off x="3971974" y="1955874"/>
            <a:ext cx="365760" cy="802133"/>
          </a:xfrm>
          <a:prstGeom prst="downArrow">
            <a:avLst>
              <a:gd name="adj1" fmla="val 50000"/>
              <a:gd name="adj2" fmla="val 9285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189685" y="1877493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dirty="0" smtClean="0">
                <a:solidFill>
                  <a:srgbClr val="FF0000"/>
                </a:solidFill>
              </a:rPr>
              <a:t>T</a:t>
            </a:r>
            <a:endParaRPr kumimoji="1" lang="ja-JP" altLang="en-US" sz="3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11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1805" y="839895"/>
            <a:ext cx="5887994" cy="4351578"/>
          </a:xfrm>
          <a:prstGeom prst="rect">
            <a:avLst/>
          </a:prstGeom>
          <a:scene3d>
            <a:camera prst="perspectiveHeroicExtremeLeftFacing" fov="5400000">
              <a:rot lat="21486037" lon="2696641" rev="36433"/>
            </a:camera>
            <a:lightRig rig="harsh" dir="t"/>
          </a:scene3d>
          <a:sp3d prstMaterial="clear"/>
        </p:spPr>
      </p:pic>
      <p:sp>
        <p:nvSpPr>
          <p:cNvPr id="5" name="テキスト ボックス 4"/>
          <p:cNvSpPr txBox="1"/>
          <p:nvPr/>
        </p:nvSpPr>
        <p:spPr>
          <a:xfrm>
            <a:off x="323850" y="1340187"/>
            <a:ext cx="7400552" cy="44627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First numerical simulation of</a:t>
            </a:r>
          </a:p>
          <a:p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anisotropic pressure in SU(3) YM</a:t>
            </a:r>
          </a:p>
          <a:p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with periodic BC.</a:t>
            </a:r>
          </a:p>
          <a:p>
            <a:endParaRPr kumimoji="1" lang="en-US" altLang="ja-JP" sz="2800" dirty="0">
              <a:effectLst>
                <a:glow rad="101600">
                  <a:srgbClr val="10445C"/>
                </a:glow>
              </a:effectLst>
            </a:endParaRPr>
          </a:p>
          <a:p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Medium at 1.4&lt;T/T</a:t>
            </a:r>
            <a:r>
              <a:rPr lang="en-US" altLang="ja-JP" sz="2800" baseline="-25000" dirty="0" smtClean="0">
                <a:effectLst>
                  <a:glow rad="101600">
                    <a:srgbClr val="10445C"/>
                  </a:glow>
                </a:effectLst>
              </a:rPr>
              <a:t>c</a:t>
            </a:r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&lt;2.1 is remarkably</a:t>
            </a:r>
          </a:p>
          <a:p>
            <a:r>
              <a:rPr kumimoji="1"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insensitive to the existence of boundary.</a:t>
            </a:r>
          </a:p>
          <a:p>
            <a:endParaRPr lang="en-US" altLang="ja-JP" sz="2800" dirty="0">
              <a:effectLst>
                <a:glow rad="101600">
                  <a:srgbClr val="10445C"/>
                </a:glow>
              </a:effectLst>
            </a:endParaRPr>
          </a:p>
          <a:p>
            <a:r>
              <a:rPr kumimoji="1" lang="en-US" altLang="ja-JP" sz="3200" b="1" dirty="0" smtClean="0">
                <a:effectLst>
                  <a:glow rad="101600">
                    <a:srgbClr val="10445C"/>
                  </a:glow>
                </a:effectLst>
              </a:rPr>
              <a:t>Future</a:t>
            </a:r>
          </a:p>
          <a:p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Anti-periodic / </a:t>
            </a:r>
            <a:r>
              <a:rPr lang="en-US" altLang="ja-JP" sz="2800" dirty="0" err="1" smtClean="0">
                <a:effectLst>
                  <a:glow rad="101600">
                    <a:srgbClr val="10445C"/>
                  </a:glow>
                </a:effectLst>
              </a:rPr>
              <a:t>Dirichlet</a:t>
            </a:r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 BCs</a:t>
            </a:r>
          </a:p>
          <a:p>
            <a:r>
              <a:rPr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BC for two directions, magnetic field, b</a:t>
            </a:r>
            <a:r>
              <a:rPr kumimoji="1"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elow T</a:t>
            </a:r>
            <a:r>
              <a:rPr kumimoji="1" lang="en-US" altLang="ja-JP" sz="2800" baseline="-25000" dirty="0" smtClean="0">
                <a:effectLst>
                  <a:glow rad="101600">
                    <a:srgbClr val="10445C"/>
                  </a:glow>
                </a:effectLst>
              </a:rPr>
              <a:t>c</a:t>
            </a:r>
            <a:r>
              <a:rPr kumimoji="1" lang="en-US" altLang="ja-JP" sz="2800" dirty="0" smtClean="0">
                <a:effectLst>
                  <a:glow rad="101600">
                    <a:srgbClr val="10445C"/>
                  </a:glow>
                </a:effectLst>
              </a:rPr>
              <a:t>, …</a:t>
            </a:r>
            <a:endParaRPr kumimoji="1" lang="ja-JP" altLang="en-US" sz="2800" dirty="0" smtClean="0">
              <a:effectLst>
                <a:glow rad="101600">
                  <a:srgbClr val="10445C"/>
                </a:glow>
              </a:effectLst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633263" y="5982784"/>
            <a:ext cx="7877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>
                <a:solidFill>
                  <a:srgbClr val="FFFF00"/>
                </a:solidFill>
              </a:rPr>
              <a:t>And, other many problems related to EMT!!</a:t>
            </a:r>
            <a:endParaRPr kumimoji="1" lang="ja-JP" altLang="en-US" sz="3200" b="1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57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backup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079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角丸四角形 47"/>
          <p:cNvSpPr/>
          <p:nvPr/>
        </p:nvSpPr>
        <p:spPr>
          <a:xfrm>
            <a:off x="1104808" y="1173337"/>
            <a:ext cx="6738309" cy="952124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Extrapolations </a:t>
            </a:r>
            <a:r>
              <a:rPr lang="en-US" altLang="ja-JP" sz="2800" dirty="0" smtClean="0">
                <a:latin typeface="Century" panose="02040604050505020304" pitchFamily="18" charset="0"/>
              </a:rPr>
              <a:t>t</a:t>
            </a:r>
            <a:r>
              <a:rPr lang="en-US" altLang="ja-JP" sz="2800" dirty="0" smtClean="0">
                <a:latin typeface="Century" panose="02040604050505020304" pitchFamily="18" charset="0"/>
                <a:sym typeface="Wingdings" panose="05000000000000000000" pitchFamily="2" charset="2"/>
              </a:rPr>
              <a:t>0, a0</a:t>
            </a:r>
            <a:endParaRPr kumimoji="1" lang="ja-JP" altLang="en-US" sz="2800" dirty="0">
              <a:latin typeface="Century" panose="02040604050505020304" pitchFamily="18" charset="0"/>
            </a:endParaRPr>
          </a:p>
        </p:txBody>
      </p:sp>
      <p:sp>
        <p:nvSpPr>
          <p:cNvPr id="4" name="直角三角形 3"/>
          <p:cNvSpPr/>
          <p:nvPr/>
        </p:nvSpPr>
        <p:spPr>
          <a:xfrm flipH="1">
            <a:off x="875242" y="4177203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391918" y="6214338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 rot="16200000">
            <a:off x="-883887" y="4955950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コネクタ 6"/>
          <p:cNvCxnSpPr/>
          <p:nvPr/>
        </p:nvCxnSpPr>
        <p:spPr>
          <a:xfrm>
            <a:off x="1418189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1962474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/>
          <p:cNvCxnSpPr/>
          <p:nvPr/>
        </p:nvCxnSpPr>
        <p:spPr>
          <a:xfrm>
            <a:off x="2657485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1358571" y="3328434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effectLst>
                  <a:glow rad="101600">
                    <a:srgbClr val="10445C"/>
                  </a:glow>
                </a:effectLst>
              </a:rPr>
              <a:t>①</a:t>
            </a:r>
            <a:r>
              <a:rPr kumimoji="1" lang="en-US" altLang="ja-JP" sz="2400" dirty="0" smtClean="0">
                <a:effectLst>
                  <a:glow rad="101600">
                    <a:srgbClr val="10445C"/>
                  </a:glow>
                </a:effectLst>
              </a:rPr>
              <a:t>Continuum</a:t>
            </a:r>
            <a:endParaRPr kumimoji="1" lang="ja-JP" altLang="en-US" sz="2400" dirty="0">
              <a:effectLst>
                <a:glow rad="101600">
                  <a:srgbClr val="10445C"/>
                </a:glow>
              </a:effectLst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 rot="16200000">
            <a:off x="-802859" y="4676637"/>
            <a:ext cx="25763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effectLst>
                  <a:glow rad="101600">
                    <a:srgbClr val="12465D"/>
                  </a:glow>
                </a:effectLst>
              </a:rPr>
              <a:t>②</a:t>
            </a:r>
            <a:r>
              <a:rPr kumimoji="1" lang="en-US" altLang="ja-JP" sz="2400" dirty="0" smtClean="0">
                <a:effectLst>
                  <a:glow rad="101600">
                    <a:srgbClr val="12465D"/>
                  </a:glow>
                </a:effectLst>
              </a:rPr>
              <a:t>Small t </a:t>
            </a:r>
            <a:r>
              <a:rPr kumimoji="1" lang="en-US" altLang="ja-JP" sz="2400" dirty="0" err="1" smtClean="0">
                <a:effectLst>
                  <a:glow rad="101600">
                    <a:srgbClr val="12465D"/>
                  </a:glow>
                </a:effectLst>
              </a:rPr>
              <a:t>extrapol</a:t>
            </a:r>
            <a:r>
              <a:rPr kumimoji="1" lang="en-US" altLang="ja-JP" sz="2400" dirty="0" smtClean="0">
                <a:effectLst>
                  <a:glow rad="101600">
                    <a:srgbClr val="12465D"/>
                  </a:glow>
                </a:effectLst>
              </a:rPr>
              <a:t>.</a:t>
            </a:r>
            <a:endParaRPr kumimoji="1" lang="ja-JP" altLang="en-US" sz="2400" dirty="0">
              <a:effectLst>
                <a:glow rad="101600">
                  <a:srgbClr val="12465D"/>
                </a:glow>
              </a:effectLst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336918" y="5225653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395" y="6174819"/>
            <a:ext cx="441119" cy="462224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18" y="3112076"/>
            <a:ext cx="221064" cy="456673"/>
          </a:xfrm>
          <a:prstGeom prst="rect">
            <a:avLst/>
          </a:prstGeom>
        </p:spPr>
      </p:pic>
      <p:sp>
        <p:nvSpPr>
          <p:cNvPr id="18" name="右矢印 17"/>
          <p:cNvSpPr/>
          <p:nvPr/>
        </p:nvSpPr>
        <p:spPr>
          <a:xfrm flipH="1">
            <a:off x="875240" y="3679140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9" name="右矢印 18"/>
          <p:cNvSpPr/>
          <p:nvPr/>
        </p:nvSpPr>
        <p:spPr>
          <a:xfrm flipH="1">
            <a:off x="875240" y="4123277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0" name="右矢印 19"/>
          <p:cNvSpPr/>
          <p:nvPr/>
        </p:nvSpPr>
        <p:spPr>
          <a:xfrm flipH="1">
            <a:off x="875240" y="4613274"/>
            <a:ext cx="1782243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E3CC5A">
                  <a:shade val="85000"/>
                  <a:satMod val="130000"/>
                </a:srgbClr>
              </a:gs>
              <a:gs pos="34000">
                <a:srgbClr val="E3CC5A">
                  <a:shade val="87000"/>
                  <a:satMod val="125000"/>
                </a:srgbClr>
              </a:gs>
              <a:gs pos="70000">
                <a:srgbClr val="E3CC5A">
                  <a:tint val="100000"/>
                  <a:shade val="90000"/>
                  <a:satMod val="130000"/>
                </a:srgbClr>
              </a:gs>
              <a:gs pos="100000">
                <a:srgbClr val="E3CC5A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E3CC5A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1" name="右矢印 20"/>
          <p:cNvSpPr/>
          <p:nvPr/>
        </p:nvSpPr>
        <p:spPr>
          <a:xfrm rot="16200000" flipH="1">
            <a:off x="-390519" y="4810911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gradFill rotWithShape="1">
            <a:gsLst>
              <a:gs pos="0">
                <a:srgbClr val="DB8631">
                  <a:shade val="85000"/>
                  <a:satMod val="130000"/>
                </a:srgbClr>
              </a:gs>
              <a:gs pos="34000">
                <a:srgbClr val="DB8631">
                  <a:shade val="87000"/>
                  <a:satMod val="125000"/>
                </a:srgbClr>
              </a:gs>
              <a:gs pos="70000">
                <a:srgbClr val="DB8631">
                  <a:tint val="100000"/>
                  <a:shade val="90000"/>
                  <a:satMod val="130000"/>
                </a:srgbClr>
              </a:gs>
              <a:gs pos="100000">
                <a:srgbClr val="DB8631">
                  <a:tint val="100000"/>
                  <a:shade val="100000"/>
                  <a:satMod val="110000"/>
                </a:srgbClr>
              </a:gs>
            </a:gsLst>
            <a:path path="circle">
              <a:fillToRect l="100000" t="100000" r="100000" b="100000"/>
            </a:path>
          </a:gradFill>
          <a:ln w="12700" cap="flat" cmpd="sng" algn="ctr">
            <a:solidFill>
              <a:srgbClr val="DB8631"/>
            </a:solidFill>
            <a:prstDash val="solid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3590088" y="2005787"/>
            <a:ext cx="25223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400" dirty="0" smtClean="0">
                <a:solidFill>
                  <a:srgbClr val="FF9999"/>
                </a:solidFill>
              </a:rPr>
              <a:t>O(t) terms in SFTE</a:t>
            </a:r>
            <a:endParaRPr kumimoji="1" lang="ja-JP" altLang="en-US" sz="2400" dirty="0" smtClean="0">
              <a:solidFill>
                <a:srgbClr val="FF9999"/>
              </a:solidFill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6025361" y="1988538"/>
            <a:ext cx="2768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lattice discretization</a:t>
            </a:r>
            <a:endParaRPr kumimoji="1" lang="ja-JP" altLang="en-US" sz="24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角丸四角形 27"/>
          <p:cNvSpPr/>
          <p:nvPr/>
        </p:nvSpPr>
        <p:spPr>
          <a:xfrm rot="16200000" flipV="1">
            <a:off x="6523178" y="990913"/>
            <a:ext cx="796789" cy="1320384"/>
          </a:xfrm>
          <a:prstGeom prst="roundRect">
            <a:avLst/>
          </a:prstGeom>
          <a:solidFill>
            <a:schemeClr val="tx2">
              <a:alpha val="10196"/>
            </a:schemeClr>
          </a:solidFill>
          <a:ln w="19050">
            <a:solidFill>
              <a:schemeClr val="tx2">
                <a:lumMod val="20000"/>
                <a:lumOff val="8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 rot="16200000" flipV="1">
            <a:off x="5187558" y="1275456"/>
            <a:ext cx="796789" cy="751295"/>
          </a:xfrm>
          <a:prstGeom prst="roundRect">
            <a:avLst/>
          </a:prstGeom>
          <a:solidFill>
            <a:srgbClr val="FF0000">
              <a:alpha val="9804"/>
            </a:srgbClr>
          </a:solidFill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(t)\frac{a^2}t&#10;\end{align*}&lt;/body&gt;&#10;  &lt;fcolor&gt;FFFFFFFF&lt;/fcolor&gt;&#10;  &lt;bcolor&gt;FF000000&lt;/bcolor&gt;&#10;  &lt;transparent&gt;True&lt;/transparent&gt;&#10;  &lt;resolution&gt;1800&lt;/resolution&gt;&#10;  &lt;imageh&gt;546&lt;/imageh&gt;&#10;  &lt;imagew&gt;4907&lt;/imagew&gt;&#10;  &lt;scale&gt;50&lt;/scale&gt;&#10;  &lt;cursor&gt;99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53" y="1300484"/>
            <a:ext cx="6067442" cy="675122"/>
          </a:xfrm>
          <a:prstGeom prst="rect">
            <a:avLst/>
          </a:prstGeom>
        </p:spPr>
      </p:pic>
      <p:sp>
        <p:nvSpPr>
          <p:cNvPr id="30" name="直角三角形 29"/>
          <p:cNvSpPr/>
          <p:nvPr/>
        </p:nvSpPr>
        <p:spPr>
          <a:xfrm flipH="1">
            <a:off x="5336411" y="4177203"/>
            <a:ext cx="3034937" cy="2037135"/>
          </a:xfrm>
          <a:prstGeom prst="rtTriangle">
            <a:avLst/>
          </a:prstGeom>
          <a:gradFill flip="none" rotWithShape="1">
            <a:gsLst>
              <a:gs pos="0">
                <a:srgbClr val="FF0000">
                  <a:alpha val="0"/>
                </a:srgbClr>
              </a:gs>
              <a:gs pos="27000">
                <a:srgbClr val="FF0000">
                  <a:alpha val="0"/>
                </a:srgbClr>
              </a:gs>
              <a:gs pos="100000">
                <a:srgbClr val="FF0000">
                  <a:alpha val="68000"/>
                </a:srgb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1" name="直線矢印コネクタ 30"/>
          <p:cNvCxnSpPr/>
          <p:nvPr/>
        </p:nvCxnSpPr>
        <p:spPr>
          <a:xfrm>
            <a:off x="4853087" y="6214338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矢印コネクタ 31"/>
          <p:cNvCxnSpPr/>
          <p:nvPr/>
        </p:nvCxnSpPr>
        <p:spPr>
          <a:xfrm rot="16200000">
            <a:off x="3577282" y="4955950"/>
            <a:ext cx="3518263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5879358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423643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/>
          <p:cNvCxnSpPr/>
          <p:nvPr/>
        </p:nvCxnSpPr>
        <p:spPr>
          <a:xfrm>
            <a:off x="7118654" y="3442338"/>
            <a:ext cx="0" cy="2772000"/>
          </a:xfrm>
          <a:prstGeom prst="line">
            <a:avLst/>
          </a:prstGeom>
          <a:ln w="28575">
            <a:solidFill>
              <a:srgbClr val="B3D9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/>
          <p:cNvSpPr txBox="1"/>
          <p:nvPr/>
        </p:nvSpPr>
        <p:spPr>
          <a:xfrm>
            <a:off x="6798087" y="5225653"/>
            <a:ext cx="15807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smtClean="0"/>
              <a:t>strong </a:t>
            </a:r>
          </a:p>
          <a:p>
            <a:r>
              <a:rPr kumimoji="1" lang="en-US" altLang="ja-JP" sz="2000" dirty="0" smtClean="0"/>
              <a:t>discretization</a:t>
            </a:r>
            <a:endParaRPr lang="en-US" altLang="ja-JP" sz="2000" dirty="0" smtClean="0"/>
          </a:p>
          <a:p>
            <a:r>
              <a:rPr kumimoji="1" lang="en-US" altLang="ja-JP" sz="2000" dirty="0" smtClean="0"/>
              <a:t>effect</a:t>
            </a:r>
          </a:p>
        </p:txBody>
      </p:sp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a^2&#10;\end{align*}&lt;/body&gt;&#10;  &lt;fcolor&gt;FFFFFFFF&lt;/fcolor&gt;&#10;  &lt;bcolor&gt;FFFFFFFF&lt;/bcolor&gt;&#10;  &lt;transparent&gt;True&lt;/transparent&gt;&#10;  &lt;resolution&gt;1800&lt;/resolution&gt;&#10;  &lt;imageh&gt;219&lt;/imageh&gt;&#10;  &lt;imagew&gt;209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790" y="6254341"/>
            <a:ext cx="441119" cy="462224"/>
          </a:xfrm>
          <a:prstGeom prst="rect">
            <a:avLst/>
          </a:prstGeom>
        </p:spPr>
      </p:pic>
      <p:pic>
        <p:nvPicPr>
          <p:cNvPr id="40" name="TexTeXPicture" descr="&lt;?xml version=&quot;1.0&quot; encoding=&quot;utf-16&quot;?&gt;&#10;&lt;TeXTeX&gt;&#10;  &lt;preamble&gt;\documentclass{jarticle}&#10;\usepackage{amsmath}&#10;\pagestyle{empty}&lt;/preamble&gt;&#10;  &lt;body&gt;\begin{align*} &#10;t&#10;\end{align*}&lt;/body&gt;&#10;  &lt;fcolor&gt;FFFFFFFF&lt;/fcolor&gt;&#10;  &lt;bcolor&gt;FFFFFFFF&lt;/bcolor&gt;&#10;  &lt;transparent&gt;True&lt;/transparent&gt;&#10;  &lt;resolution&gt;1800&lt;/resolution&gt;&#10;  &lt;imageh&gt;157&lt;/imageh&gt;&#10;  &lt;imagew&gt;76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3087" y="3112076"/>
            <a:ext cx="221064" cy="456673"/>
          </a:xfrm>
          <a:prstGeom prst="rect">
            <a:avLst/>
          </a:prstGeom>
        </p:spPr>
      </p:pic>
      <p:sp>
        <p:nvSpPr>
          <p:cNvPr id="44" name="右矢印 43"/>
          <p:cNvSpPr/>
          <p:nvPr/>
        </p:nvSpPr>
        <p:spPr>
          <a:xfrm rot="16200000" flipH="1">
            <a:off x="4644890" y="4793663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38100" cap="flat" cmpd="sng" algn="ctr">
            <a:solidFill>
              <a:srgbClr val="DB8631"/>
            </a:solidFill>
            <a:prstDash val="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5" name="右矢印 44"/>
          <p:cNvSpPr/>
          <p:nvPr/>
        </p:nvSpPr>
        <p:spPr>
          <a:xfrm rot="16200000" flipH="1">
            <a:off x="5195394" y="4810911"/>
            <a:ext cx="2479612" cy="327241"/>
          </a:xfrm>
          <a:prstGeom prst="rightArrow">
            <a:avLst>
              <a:gd name="adj1" fmla="val 50000"/>
              <a:gd name="adj2" fmla="val 111412"/>
            </a:avLst>
          </a:prstGeom>
          <a:noFill/>
          <a:ln w="38100" cap="flat" cmpd="sng" algn="ctr">
            <a:solidFill>
              <a:srgbClr val="DB8631"/>
            </a:solidFill>
            <a:prstDash val="dash"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5791200" y="3717477"/>
            <a:ext cx="170400" cy="1223038"/>
          </a:xfrm>
          <a:prstGeom prst="rect">
            <a:avLst/>
          </a:pr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6" name="正方形/長方形 45"/>
          <p:cNvSpPr/>
          <p:nvPr/>
        </p:nvSpPr>
        <p:spPr>
          <a:xfrm>
            <a:off x="6343222" y="3736977"/>
            <a:ext cx="170400" cy="1223038"/>
          </a:xfrm>
          <a:prstGeom prst="rect">
            <a:avLst/>
          </a:prstGeom>
          <a:solidFill>
            <a:schemeClr val="accent6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196196" y="2668561"/>
            <a:ext cx="2393027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FlowQCD2016</a:t>
            </a:r>
            <a:endParaRPr kumimoji="1" lang="ja-JP" altLang="en-US" sz="2800" b="1" dirty="0" smtClean="0"/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5767901" y="2663773"/>
            <a:ext cx="1820563" cy="52322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This Study</a:t>
            </a:r>
            <a:endParaRPr kumimoji="1" lang="ja-JP" altLang="en-US" sz="2800" b="1" dirty="0" smtClean="0"/>
          </a:p>
        </p:txBody>
      </p:sp>
      <p:cxnSp>
        <p:nvCxnSpPr>
          <p:cNvPr id="49" name="直線コネクタ 48"/>
          <p:cNvCxnSpPr/>
          <p:nvPr/>
        </p:nvCxnSpPr>
        <p:spPr>
          <a:xfrm flipV="1">
            <a:off x="5347261" y="3707748"/>
            <a:ext cx="2446095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コネクタ 52"/>
          <p:cNvCxnSpPr/>
          <p:nvPr/>
        </p:nvCxnSpPr>
        <p:spPr>
          <a:xfrm flipV="1">
            <a:off x="5347261" y="4940515"/>
            <a:ext cx="2446095" cy="0"/>
          </a:xfrm>
          <a:prstGeom prst="line">
            <a:avLst/>
          </a:prstGeom>
          <a:ln w="19050">
            <a:solidFill>
              <a:schemeClr val="accent5">
                <a:lumMod val="40000"/>
                <a:lumOff val="60000"/>
              </a:schemeClr>
            </a:solidFill>
            <a:prstDash val="sysDot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40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energy </a:t>
            </a:r>
            <a:r>
              <a:rPr kumimoji="1" lang="en-US" altLang="ja-JP" dirty="0" err="1" smtClean="0"/>
              <a:t>densty</a:t>
            </a:r>
            <a:r>
              <a:rPr kumimoji="1" lang="en-US" altLang="ja-JP" dirty="0" smtClean="0"/>
              <a:t> / transverse P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502" y="2284534"/>
            <a:ext cx="4134310" cy="3097359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541" y="2284533"/>
            <a:ext cx="4287375" cy="309735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976514" y="1680751"/>
            <a:ext cx="2544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Energy Density</a:t>
            </a:r>
            <a:endParaRPr kumimoji="1" lang="ja-JP" altLang="en-US" sz="2800" b="1" dirty="0" smtClean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77546" y="1696850"/>
            <a:ext cx="37173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800" b="1" dirty="0" smtClean="0"/>
              <a:t>Transverse Pressure </a:t>
            </a:r>
            <a:r>
              <a:rPr kumimoji="1" lang="en-US" altLang="ja-JP" sz="2800" b="1" dirty="0" err="1" smtClean="0"/>
              <a:t>P</a:t>
            </a:r>
            <a:r>
              <a:rPr kumimoji="1" lang="en-US" altLang="ja-JP" sz="2800" b="1" baseline="-25000" dirty="0" err="1" smtClean="0"/>
              <a:t>z</a:t>
            </a:r>
            <a:endParaRPr kumimoji="1" lang="ja-JP" altLang="en-US" sz="2800" b="1" baseline="-25000" dirty="0" smtClean="0"/>
          </a:p>
        </p:txBody>
      </p:sp>
    </p:spTree>
    <p:extLst>
      <p:ext uri="{BB962C8B-B14F-4D97-AF65-F5344CB8AC3E}">
        <p14:creationId xmlns:p14="http://schemas.microsoft.com/office/powerpoint/2010/main" val="66743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角丸四角形 11"/>
          <p:cNvSpPr/>
          <p:nvPr/>
        </p:nvSpPr>
        <p:spPr>
          <a:xfrm>
            <a:off x="5228726" y="1323707"/>
            <a:ext cx="2897150" cy="3352797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r>
              <a:rPr lang="en-US" altLang="ja-JP" sz="32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Smeared world</a:t>
            </a:r>
          </a:p>
          <a:p>
            <a:pPr algn="ctr"/>
            <a:r>
              <a:rPr lang="en-US" altLang="ja-JP" sz="2400" b="1" dirty="0" smtClean="0">
                <a:solidFill>
                  <a:schemeClr val="bg1">
                    <a:lumMod val="65000"/>
                    <a:lumOff val="35000"/>
                  </a:schemeClr>
                </a:solidFill>
              </a:rPr>
              <a:t>by gradient flow</a:t>
            </a:r>
          </a:p>
          <a:p>
            <a:pPr algn="ctr"/>
            <a:endParaRPr kumimoji="1" lang="en-US" altLang="ja-JP" sz="2400" b="1" dirty="0" smtClean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Gradient Flow Method</a:t>
            </a:r>
            <a:endParaRPr kumimoji="1" lang="ja-JP" altLang="en-US" dirty="0"/>
          </a:p>
        </p:txBody>
      </p:sp>
      <p:pic>
        <p:nvPicPr>
          <p:cNvPr id="5" name="Picture 76" descr="lattic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325" y="1128637"/>
            <a:ext cx="2103062" cy="2030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テキスト ボックス 5"/>
          <p:cNvSpPr txBox="1"/>
          <p:nvPr/>
        </p:nvSpPr>
        <p:spPr>
          <a:xfrm>
            <a:off x="943200" y="1456950"/>
            <a:ext cx="23805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b="1" dirty="0" smtClean="0"/>
              <a:t>lattice regularized</a:t>
            </a:r>
          </a:p>
          <a:p>
            <a:pPr algn="ctr"/>
            <a:r>
              <a:rPr lang="en-US" altLang="ja-JP" sz="2400" b="1" dirty="0" smtClean="0"/>
              <a:t>gauge theory</a:t>
            </a:r>
            <a:endParaRPr kumimoji="1" lang="ja-JP" altLang="en-US" sz="2400" b="1" dirty="0"/>
          </a:p>
        </p:txBody>
      </p:sp>
      <p:sp>
        <p:nvSpPr>
          <p:cNvPr id="7" name="右矢印 6"/>
          <p:cNvSpPr/>
          <p:nvPr/>
        </p:nvSpPr>
        <p:spPr>
          <a:xfrm>
            <a:off x="3082834" y="1667766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\mu\nu}&#10;\end{align*}&lt;/body&gt;&#10;  &lt;fcolor&gt;FFFFFFFF&lt;/fcolor&gt;&#10;  &lt;bcolor&gt;FFFFFFFF&lt;/bcolor&gt;&#10;  &lt;transparent&gt;True&lt;/transparent&gt;&#10;  &lt;resolution&gt;1800&lt;/resolution&gt;&#10;  &lt;imageh&gt;244&lt;/imageh&gt;&#10;  &lt;imagew&gt;363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617" y="2408182"/>
            <a:ext cx="867690" cy="583240"/>
          </a:xfrm>
          <a:prstGeom prst="rect">
            <a:avLst/>
          </a:prstGeom>
          <a:effectLst>
            <a:glow rad="101600">
              <a:schemeClr val="tx2">
                <a:lumMod val="40000"/>
                <a:lumOff val="60000"/>
                <a:alpha val="40000"/>
              </a:schemeClr>
            </a:glow>
          </a:effectLst>
        </p:spPr>
      </p:pic>
      <p:sp>
        <p:nvSpPr>
          <p:cNvPr id="10" name="角丸四角形 9"/>
          <p:cNvSpPr/>
          <p:nvPr/>
        </p:nvSpPr>
        <p:spPr>
          <a:xfrm>
            <a:off x="1045425" y="3168207"/>
            <a:ext cx="2098363" cy="1551842"/>
          </a:xfrm>
          <a:prstGeom prst="round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r>
              <a:rPr kumimoji="1" lang="en-US" altLang="ja-JP" sz="2400" b="1" dirty="0" smtClean="0">
                <a:solidFill>
                  <a:schemeClr val="accent4">
                    <a:lumMod val="50000"/>
                  </a:schemeClr>
                </a:solidFill>
              </a:rPr>
              <a:t>continuum theory</a:t>
            </a:r>
          </a:p>
          <a:p>
            <a:pPr algn="ctr"/>
            <a:endParaRPr kumimoji="1" lang="en-US" altLang="ja-JP" sz="2400" b="1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lang="en-US" altLang="ja-JP" sz="2400" dirty="0">
              <a:solidFill>
                <a:schemeClr val="accent4">
                  <a:lumMod val="50000"/>
                </a:schemeClr>
              </a:solidFill>
            </a:endParaRPr>
          </a:p>
          <a:p>
            <a:pPr algn="ctr"/>
            <a:endParaRPr kumimoji="1" lang="en-US" altLang="ja-JP" sz="2400" dirty="0" smtClean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R&#10;\end{align*}&lt;/body&gt;&#10;  &lt;fcolor&gt;FF000000&lt;/fcolor&gt;&#10;  &lt;bcolor&gt;FFFFFFFF&lt;/bcolor&gt;&#10;  &lt;transparent&gt;True&lt;/transparent&gt;&#10;  &lt;resolution&gt;1800&lt;/resolution&gt;&#10;  &lt;imageh&gt;321&lt;/imageh&gt;&#10;  &lt;imagew&gt;363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607" y="4046475"/>
            <a:ext cx="683710" cy="604602"/>
          </a:xfrm>
          <a:prstGeom prst="rect">
            <a:avLst/>
          </a:prstGeom>
        </p:spPr>
      </p:pic>
      <p:sp>
        <p:nvSpPr>
          <p:cNvPr id="15" name="乗算記号 14"/>
          <p:cNvSpPr/>
          <p:nvPr/>
        </p:nvSpPr>
        <p:spPr>
          <a:xfrm>
            <a:off x="1465497" y="2117478"/>
            <a:ext cx="1149737" cy="1069033"/>
          </a:xfrm>
          <a:prstGeom prst="mathMultiply">
            <a:avLst>
              <a:gd name="adj1" fmla="val 17061"/>
            </a:avLst>
          </a:prstGeom>
          <a:solidFill>
            <a:srgbClr val="FF000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U_{\mu\nu},  E&#10;\end{align*}&lt;/body&gt;&#10;  &lt;fcolor&gt;FF000000&lt;/fcolor&gt;&#10;  &lt;bcolor&gt;FFFFFFFF&lt;/bcolor&gt;&#10;  &lt;transparent&gt;True&lt;/transparent&gt;&#10;  &lt;resolution&gt;1800&lt;/resolution&gt;&#10;  &lt;imageh&gt;245&lt;/imageh&gt;&#10;  &lt;imagew&gt;699&lt;/imagew&gt;&#10;  &lt;scale&gt;50&lt;/scale&gt;&#10;  &lt;cursor&gt;28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743" y="3545498"/>
            <a:ext cx="1316566" cy="461456"/>
          </a:xfrm>
          <a:prstGeom prst="rect">
            <a:avLst/>
          </a:prstGeom>
        </p:spPr>
      </p:pic>
      <p:sp>
        <p:nvSpPr>
          <p:cNvPr id="23" name="右矢印 22"/>
          <p:cNvSpPr/>
          <p:nvPr/>
        </p:nvSpPr>
        <p:spPr>
          <a:xfrm>
            <a:off x="3082834" y="3220144"/>
            <a:ext cx="2387359" cy="108255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400" b="1" dirty="0" smtClean="0"/>
              <a:t>gradient  flow</a:t>
            </a:r>
            <a:endParaRPr kumimoji="1" lang="ja-JP" altLang="en-US" sz="2400" b="1" dirty="0"/>
          </a:p>
        </p:txBody>
      </p:sp>
      <p:sp>
        <p:nvSpPr>
          <p:cNvPr id="3" name="角丸四角形 2"/>
          <p:cNvSpPr/>
          <p:nvPr/>
        </p:nvSpPr>
        <p:spPr>
          <a:xfrm>
            <a:off x="5632272" y="3266238"/>
            <a:ext cx="2090057" cy="1065926"/>
          </a:xfrm>
          <a:prstGeom prst="roundRect">
            <a:avLst/>
          </a:prstGeom>
          <a:noFill/>
          <a:ln w="285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角丸四角形 24"/>
          <p:cNvSpPr/>
          <p:nvPr/>
        </p:nvSpPr>
        <p:spPr>
          <a:xfrm>
            <a:off x="6551202" y="4035453"/>
            <a:ext cx="2090056" cy="827163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sz="2800" b="1" dirty="0" smtClean="0"/>
              <a:t>Measure on </a:t>
            </a:r>
          </a:p>
          <a:p>
            <a:pPr algn="ctr"/>
            <a:r>
              <a:rPr lang="en-US" altLang="ja-JP" sz="2800" b="1" dirty="0" smtClean="0"/>
              <a:t>the lattice</a:t>
            </a:r>
            <a:endParaRPr kumimoji="1" lang="ja-JP" altLang="en-US" sz="2800" b="1" dirty="0"/>
          </a:p>
        </p:txBody>
      </p:sp>
      <p:sp>
        <p:nvSpPr>
          <p:cNvPr id="27" name="右矢印 26"/>
          <p:cNvSpPr/>
          <p:nvPr/>
        </p:nvSpPr>
        <p:spPr>
          <a:xfrm rot="21175600" flipH="1">
            <a:off x="2428162" y="3866131"/>
            <a:ext cx="3439736" cy="484632"/>
          </a:xfrm>
          <a:prstGeom prst="rightArrow">
            <a:avLst>
              <a:gd name="adj1" fmla="val 50000"/>
              <a:gd name="adj2" fmla="val 132659"/>
            </a:avLst>
          </a:prstGeom>
          <a:solidFill>
            <a:srgbClr val="FF0000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角丸四角形 30"/>
          <p:cNvSpPr/>
          <p:nvPr/>
        </p:nvSpPr>
        <p:spPr>
          <a:xfrm>
            <a:off x="3370217" y="4191291"/>
            <a:ext cx="2403566" cy="432937"/>
          </a:xfrm>
          <a:prstGeom prst="roundRect">
            <a:avLst/>
          </a:prstGeom>
          <a:gradFill rotWithShape="1">
            <a:gsLst>
              <a:gs pos="0">
                <a:srgbClr val="C0504D">
                  <a:satMod val="103000"/>
                  <a:lumMod val="102000"/>
                  <a:tint val="94000"/>
                </a:srgbClr>
              </a:gs>
              <a:gs pos="50000">
                <a:srgbClr val="C0504D">
                  <a:satMod val="110000"/>
                  <a:lumMod val="100000"/>
                  <a:shade val="100000"/>
                </a:srgbClr>
              </a:gs>
              <a:gs pos="100000">
                <a:srgbClr val="C0504D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2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analytic relation</a:t>
            </a:r>
            <a:endParaRPr kumimoji="0" lang="ja-JP" altLang="en-US" sz="24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8" name="グループ化 7"/>
          <p:cNvGrpSpPr/>
          <p:nvPr/>
        </p:nvGrpSpPr>
        <p:grpSpPr>
          <a:xfrm>
            <a:off x="818990" y="4961343"/>
            <a:ext cx="8081573" cy="1797373"/>
            <a:chOff x="818990" y="4961343"/>
            <a:chExt cx="8081573" cy="1797373"/>
          </a:xfrm>
        </p:grpSpPr>
        <p:sp>
          <p:nvSpPr>
            <p:cNvPr id="34" name="角丸四角形 33"/>
            <p:cNvSpPr/>
            <p:nvPr/>
          </p:nvSpPr>
          <p:spPr>
            <a:xfrm>
              <a:off x="818990" y="4961343"/>
              <a:ext cx="7672252" cy="1797373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5" name="テキスト ボックス 34"/>
            <p:cNvSpPr txBox="1"/>
            <p:nvPr/>
          </p:nvSpPr>
          <p:spPr>
            <a:xfrm>
              <a:off x="2182932" y="4965963"/>
              <a:ext cx="494436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2800" b="1" dirty="0" smtClean="0"/>
                <a:t>Take</a:t>
              </a:r>
              <a:r>
                <a:rPr kumimoji="1" lang="en-US" altLang="ja-JP" sz="2800" b="1" dirty="0" smtClean="0"/>
                <a:t> </a:t>
              </a:r>
              <a:r>
                <a:rPr lang="en-US" altLang="ja-JP" sz="2800" b="1" dirty="0"/>
                <a:t>E</a:t>
              </a:r>
              <a:r>
                <a:rPr kumimoji="1" lang="en-US" altLang="ja-JP" sz="2800" b="1" dirty="0" smtClean="0"/>
                <a:t>xtrapolation 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(</a:t>
              </a:r>
              <a:r>
                <a:rPr kumimoji="1" lang="en-US" altLang="ja-JP" sz="2800" b="1" dirty="0" err="1" smtClean="0">
                  <a:latin typeface="Century" panose="02040604050505020304" pitchFamily="18" charset="0"/>
                </a:rPr>
                <a:t>t,a</a:t>
              </a:r>
              <a:r>
                <a:rPr kumimoji="1" lang="en-US" altLang="ja-JP" sz="2800" b="1" dirty="0" smtClean="0">
                  <a:latin typeface="Century" panose="02040604050505020304" pitchFamily="18" charset="0"/>
                </a:rPr>
                <a:t>)</a:t>
              </a:r>
              <a:r>
                <a:rPr kumimoji="1" lang="en-US" altLang="ja-JP" sz="2800" b="1" dirty="0" smtClean="0">
                  <a:latin typeface="Century" panose="02040604050505020304" pitchFamily="18" charset="0"/>
                  <a:sym typeface="Wingdings" panose="05000000000000000000" pitchFamily="2" charset="2"/>
                </a:rPr>
                <a:t>(0,0)</a:t>
              </a:r>
              <a:endParaRPr kumimoji="1" lang="ja-JP" altLang="en-US" sz="2800" b="1" dirty="0" smtClean="0">
                <a:latin typeface="Century" panose="02040604050505020304" pitchFamily="18" charset="0"/>
              </a:endParaRPr>
            </a:p>
          </p:txBody>
        </p:sp>
        <p:sp>
          <p:nvSpPr>
            <p:cNvPr id="36" name="テキスト ボックス 35"/>
            <p:cNvSpPr txBox="1"/>
            <p:nvPr/>
          </p:nvSpPr>
          <p:spPr>
            <a:xfrm>
              <a:off x="3696583" y="6230001"/>
              <a:ext cx="25223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dirty="0" smtClean="0">
                  <a:solidFill>
                    <a:srgbClr val="FF9999"/>
                  </a:solidFill>
                </a:rPr>
                <a:t>O(t) terms in SFTE</a:t>
              </a:r>
              <a:endParaRPr kumimoji="1" lang="ja-JP" altLang="en-US" sz="2400" dirty="0" smtClean="0">
                <a:solidFill>
                  <a:srgbClr val="FF9999"/>
                </a:solidFill>
              </a:endParaRPr>
            </a:p>
          </p:txBody>
        </p:sp>
        <p:sp>
          <p:nvSpPr>
            <p:cNvPr id="37" name="テキスト ボックス 36"/>
            <p:cNvSpPr txBox="1"/>
            <p:nvPr/>
          </p:nvSpPr>
          <p:spPr>
            <a:xfrm>
              <a:off x="6131856" y="6212752"/>
              <a:ext cx="276870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4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</a:rPr>
                <a:t>lattice discretization</a:t>
              </a:r>
              <a:endParaRPr kumimoji="1" lang="ja-JP" altLang="en-US" sz="2400" dirty="0" smtClean="0"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38" name="角丸四角形 37"/>
            <p:cNvSpPr/>
            <p:nvPr/>
          </p:nvSpPr>
          <p:spPr>
            <a:xfrm rot="16200000" flipV="1">
              <a:off x="6466198" y="5378602"/>
              <a:ext cx="796789" cy="993433"/>
            </a:xfrm>
            <a:prstGeom prst="roundRect">
              <a:avLst/>
            </a:prstGeom>
            <a:solidFill>
              <a:schemeClr val="tx2">
                <a:alpha val="10196"/>
              </a:schemeClr>
            </a:solidFill>
            <a:ln w="19050">
              <a:solidFill>
                <a:schemeClr val="accent2">
                  <a:lumMod val="20000"/>
                  <a:lumOff val="8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角丸四角形 38"/>
            <p:cNvSpPr/>
            <p:nvPr/>
          </p:nvSpPr>
          <p:spPr>
            <a:xfrm rot="16200000" flipV="1">
              <a:off x="5320180" y="5499670"/>
              <a:ext cx="796789" cy="751295"/>
            </a:xfrm>
            <a:prstGeom prst="roundRect">
              <a:avLst/>
            </a:prstGeom>
            <a:solidFill>
              <a:srgbClr val="FF0000">
                <a:alpha val="9804"/>
              </a:srgbClr>
            </a:solidFill>
            <a:ln w="19050">
              <a:solidFill>
                <a:srgbClr val="FF0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\langle T_{\mu\nu}(t) \rangle_{\rm latt} &#10;= \langle T_{\mu\nu}(t) \rangle_{\rm phys} + C_{\mu\nu} t + D_{\mu\nu}\frac{a^2}t + \cdots&#10;\end{align*}&lt;/body&gt;&#10;  &lt;fcolor&gt;FFFFFFFF&lt;/fcolor&gt;&#10;  &lt;bcolor&gt;FF000000&lt;/bcolor&gt;&#10;  &lt;transparent&gt;True&lt;/transparent&gt;&#10;  &lt;resolution&gt;1800&lt;/resolution&gt;&#10;  &lt;imageh&gt;546&lt;/imageh&gt;&#10;  &lt;imagew&gt;5226&lt;/imagew&gt;&#10;  &lt;scale&gt;50&lt;/scale&gt;&#10;  &lt;cursor&gt;148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12294" y="5520915"/>
              <a:ext cx="6268262" cy="65489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153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" grpId="0" animBg="1"/>
      <p:bldP spid="27" grpId="0" animBg="1"/>
      <p:bldP spid="3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角丸四角形 43"/>
          <p:cNvSpPr/>
          <p:nvPr/>
        </p:nvSpPr>
        <p:spPr>
          <a:xfrm>
            <a:off x="1236617" y="5238409"/>
            <a:ext cx="2213189" cy="15247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3" name="角丸四角形 42"/>
          <p:cNvSpPr/>
          <p:nvPr/>
        </p:nvSpPr>
        <p:spPr>
          <a:xfrm>
            <a:off x="5122659" y="5238410"/>
            <a:ext cx="3185317" cy="152470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 w="28575"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Two </a:t>
            </a:r>
            <a:r>
              <a:rPr lang="en-US" altLang="ja-JP" dirty="0" smtClean="0"/>
              <a:t>Special Cases</a:t>
            </a:r>
            <a:r>
              <a:rPr kumimoji="1" lang="en-US" altLang="ja-JP" dirty="0" smtClean="0"/>
              <a:t> with PBC</a:t>
            </a:r>
            <a:endParaRPr kumimoji="1" lang="ja-JP" altLang="en-US" dirty="0"/>
          </a:p>
        </p:txBody>
      </p:sp>
      <p:sp>
        <p:nvSpPr>
          <p:cNvPr id="4" name="正方形/長方形 3"/>
          <p:cNvSpPr/>
          <p:nvPr/>
        </p:nvSpPr>
        <p:spPr>
          <a:xfrm>
            <a:off x="880007" y="3082672"/>
            <a:ext cx="2365426" cy="810689"/>
          </a:xfrm>
          <a:prstGeom prst="rect">
            <a:avLst/>
          </a:prstGeom>
          <a:scene3d>
            <a:camera prst="isometricOffAxis2Left">
              <a:rot lat="1080000" lon="600000" rev="0"/>
            </a:camera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5470830" y="3968569"/>
            <a:ext cx="768861" cy="10985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910" y="4075804"/>
            <a:ext cx="276225" cy="221192"/>
          </a:xfrm>
          <a:prstGeom prst="rect">
            <a:avLst/>
          </a:prstGeom>
        </p:spPr>
      </p:pic>
      <p:cxnSp>
        <p:nvCxnSpPr>
          <p:cNvPr id="7" name="直線矢印コネクタ 6"/>
          <p:cNvCxnSpPr/>
          <p:nvPr/>
        </p:nvCxnSpPr>
        <p:spPr>
          <a:xfrm flipV="1">
            <a:off x="710310" y="3068511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87" y="3174585"/>
            <a:ext cx="191558" cy="532342"/>
          </a:xfrm>
          <a:prstGeom prst="rect">
            <a:avLst/>
          </a:prstGeom>
        </p:spPr>
      </p:pic>
      <p:cxnSp>
        <p:nvCxnSpPr>
          <p:cNvPr id="9" name="直線矢印コネクタ 8"/>
          <p:cNvCxnSpPr/>
          <p:nvPr/>
        </p:nvCxnSpPr>
        <p:spPr>
          <a:xfrm flipV="1">
            <a:off x="6525196" y="2914512"/>
            <a:ext cx="1631066" cy="1030513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0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877" y="3646967"/>
            <a:ext cx="777875" cy="257175"/>
          </a:xfrm>
          <a:prstGeom prst="rect">
            <a:avLst/>
          </a:prstGeom>
        </p:spPr>
      </p:pic>
      <p:sp>
        <p:nvSpPr>
          <p:cNvPr id="14" name="正方形/長方形 13"/>
          <p:cNvSpPr/>
          <p:nvPr/>
        </p:nvSpPr>
        <p:spPr>
          <a:xfrm>
            <a:off x="5428811" y="3049908"/>
            <a:ext cx="877019" cy="810689"/>
          </a:xfrm>
          <a:prstGeom prst="rect">
            <a:avLst/>
          </a:prstGeom>
          <a:scene3d>
            <a:camera prst="isometricOffAxis2Left"/>
            <a:lightRig rig="soft" dir="t"/>
          </a:scene3d>
          <a:sp3d extrusionH="3810000" contourW="12700" prstMaterial="clear">
            <a:contourClr>
              <a:schemeClr val="accent5">
                <a:lumMod val="40000"/>
                <a:lumOff val="6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5" name="直線矢印コネクタ 14"/>
          <p:cNvCxnSpPr/>
          <p:nvPr/>
        </p:nvCxnSpPr>
        <p:spPr>
          <a:xfrm flipV="1">
            <a:off x="5224425" y="3030517"/>
            <a:ext cx="1" cy="744491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6" name="TexTeXPicture" descr="&lt;?xml version=&quot;1.0&quot; encoding=&quot;utf-16&quot;?&gt;&#10;&lt;TeXTeX&gt;&#10;  &lt;preamble&gt;\documentclass{jarticle}&#10;\usepackage{amsmath}&#10;\pagestyle{empty}&lt;/preamble&gt;&#10;  &lt;body&gt;\begin{align*} &#10;\frac1T&#10;\end{align*}&lt;/body&gt;&#10;  &lt;fcolor&gt;FFFFFFFF&lt;/fcolor&gt;&#10;  &lt;bcolor&gt;FF000000&lt;/bcolor&gt;&#10;  &lt;transparent&gt;True&lt;/transparent&gt;&#10;  &lt;resolution&gt;1800&lt;/resolution&gt;&#10;  &lt;imageh&gt;503&lt;/imageh&gt;&#10;  &lt;imagew&gt;181&lt;/imagew&gt;&#10;  &lt;scale&gt;50&lt;/scale&gt;&#10;  &lt;cursor&gt;2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3136591"/>
            <a:ext cx="191558" cy="532342"/>
          </a:xfrm>
          <a:prstGeom prst="rect">
            <a:avLst/>
          </a:prstGeom>
        </p:spPr>
      </p:pic>
      <p:pic>
        <p:nvPicPr>
          <p:cNvPr id="17" name="TexTeXPicture" descr="&lt;?xml version=&quot;1.0&quot; encoding=&quot;utf-16&quot;?&gt;&#10;&lt;TeXTeX&gt;&#10;  &lt;preamble&gt;\documentclass{jarticle}&#10;\usepackage{amsmath}&#10;\pagestyle{empty}&lt;/preamble&gt;&#10;  &lt;body&gt;\begin{align*} &#10;T_{11}=T_{22}=T_{33}&#10;\end{align*}&lt;/body&gt;&#10;  &lt;fcolor&gt;FFFFFFFF&lt;/fcolor&gt;&#10;  &lt;bcolor&gt;FF000000&lt;/bcolor&gt;&#10;  &lt;transparent&gt;True&lt;/transparent&gt;&#10;  &lt;resolution&gt;1800&lt;/resolution&gt;&#10;  &lt;imageh&gt;209&lt;/imageh&gt;&#10;  &lt;imagew&gt;1704&lt;/imagew&gt;&#10;  &lt;scale&gt;50&lt;/scale&gt;&#10;  &lt;cursor&gt;3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995" y="4658102"/>
            <a:ext cx="2616128" cy="320875"/>
          </a:xfrm>
          <a:prstGeom prst="rect">
            <a:avLst/>
          </a:prstGeom>
        </p:spPr>
      </p:pic>
      <p:sp>
        <p:nvSpPr>
          <p:cNvPr id="25" name="テキスト ボックス 24"/>
          <p:cNvSpPr txBox="1"/>
          <p:nvPr/>
        </p:nvSpPr>
        <p:spPr>
          <a:xfrm>
            <a:off x="5180281" y="5288113"/>
            <a:ext cx="3070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2400" dirty="0" smtClean="0"/>
              <a:t>In conformal (</a:t>
            </a:r>
            <a:r>
              <a:rPr kumimoji="1" lang="en-US" altLang="ja-JP" sz="2400" dirty="0" err="1" smtClean="0">
                <a:latin typeface="Symbol" panose="05050102010706020507" pitchFamily="18" charset="2"/>
              </a:rPr>
              <a:t>S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m</a:t>
            </a:r>
            <a:r>
              <a:rPr kumimoji="1" lang="en-US" altLang="ja-JP" sz="2400" dirty="0" err="1" smtClean="0"/>
              <a:t>T</a:t>
            </a:r>
            <a:r>
              <a:rPr kumimoji="1" lang="en-US" altLang="ja-JP" sz="2400" baseline="-25000" dirty="0" err="1" smtClean="0">
                <a:latin typeface="Symbol" panose="05050102010706020507" pitchFamily="18" charset="2"/>
              </a:rPr>
              <a:t>mm</a:t>
            </a:r>
            <a:r>
              <a:rPr kumimoji="1" lang="en-US" altLang="ja-JP" sz="2400" dirty="0" smtClean="0"/>
              <a:t>=</a:t>
            </a:r>
            <a:r>
              <a:rPr kumimoji="1" lang="en-US" altLang="ja-JP" sz="2400" dirty="0" smtClean="0">
                <a:latin typeface="Century" panose="02040604050505020304" pitchFamily="18" charset="0"/>
              </a:rPr>
              <a:t>0</a:t>
            </a:r>
            <a:r>
              <a:rPr kumimoji="1" lang="en-US" altLang="ja-JP" sz="2400" dirty="0" smtClean="0"/>
              <a:t>)</a:t>
            </a:r>
            <a:endParaRPr kumimoji="1" lang="ja-JP" altLang="en-US" sz="2400" dirty="0" smtClean="0"/>
          </a:p>
        </p:txBody>
      </p:sp>
      <p:cxnSp>
        <p:nvCxnSpPr>
          <p:cNvPr id="30" name="直線矢印コネクタ 29"/>
          <p:cNvCxnSpPr/>
          <p:nvPr/>
        </p:nvCxnSpPr>
        <p:spPr>
          <a:xfrm flipV="1">
            <a:off x="3449806" y="2806432"/>
            <a:ext cx="652681" cy="1140029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L_y,~L_z&#10;\end{align*}&lt;/body&gt;&#10;  &lt;fcolor&gt;FFFFFFFF&lt;/fcolor&gt;&#10;  &lt;bcolor&gt;FF000000&lt;/bcolor&gt;&#10;  &lt;transparent&gt;True&lt;/transparent&gt;&#10;  &lt;resolution&gt;1800&lt;/resolution&gt;&#10;  &lt;imageh&gt;243&lt;/imageh&gt;&#10;  &lt;imagew&gt;735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23" y="3667763"/>
            <a:ext cx="777875" cy="257175"/>
          </a:xfrm>
          <a:prstGeom prst="rect">
            <a:avLst/>
          </a:prstGeom>
        </p:spPr>
      </p:pic>
      <p:cxnSp>
        <p:nvCxnSpPr>
          <p:cNvPr id="33" name="直線矢印コネクタ 32"/>
          <p:cNvCxnSpPr/>
          <p:nvPr/>
        </p:nvCxnSpPr>
        <p:spPr>
          <a:xfrm>
            <a:off x="880007" y="4014051"/>
            <a:ext cx="2365426" cy="110727"/>
          </a:xfrm>
          <a:prstGeom prst="straightConnector1">
            <a:avLst/>
          </a:prstGeom>
          <a:ln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957" y="4155979"/>
            <a:ext cx="276225" cy="221192"/>
          </a:xfrm>
          <a:prstGeom prst="rect">
            <a:avLst/>
          </a:prstGeom>
        </p:spPr>
      </p:pic>
      <p:sp>
        <p:nvSpPr>
          <p:cNvPr id="19" name="角丸四角形 18"/>
          <p:cNvSpPr/>
          <p:nvPr/>
        </p:nvSpPr>
        <p:spPr>
          <a:xfrm>
            <a:off x="628650" y="1301224"/>
            <a:ext cx="3584248" cy="70025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1/T \ll L_x = L_y = L_z&#10;\end{align*}&lt;/body&gt;&#10;  &lt;fcolor&gt;FFFFFFFF&lt;/fcolor&gt;&#10;  &lt;bcolor&gt;FF000000&lt;/bcolor&gt;&#10;  &lt;transparent&gt;True&lt;/transparent&gt;&#10;  &lt;resolution&gt;1800&lt;/resolution&gt;&#10;  &lt;imageh&gt;260&lt;/imageh&gt;&#10;  &lt;imagew&gt;2303&lt;/imagew&gt;&#10;  &lt;scale&gt;50&lt;/scale&gt;&#10;  &lt;cursor&gt;3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924" y="1457947"/>
            <a:ext cx="3251700" cy="367105"/>
          </a:xfrm>
          <a:prstGeom prst="rect">
            <a:avLst/>
          </a:prstGeom>
        </p:spPr>
      </p:pic>
      <p:sp>
        <p:nvSpPr>
          <p:cNvPr id="20" name="角丸四角形 19"/>
          <p:cNvSpPr/>
          <p:nvPr/>
        </p:nvSpPr>
        <p:spPr>
          <a:xfrm>
            <a:off x="4931102" y="1307167"/>
            <a:ext cx="3584248" cy="700251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TexTeXPicture" descr="&lt;?xml version=&quot;1.0&quot; encoding=&quot;utf-16&quot;?&gt;&#10;&lt;TeXTeX&gt;&#10;  &lt;preamble&gt;\documentclass{jarticle}&#10;\usepackage{amsmath}&#10;\pagestyle{empty}&lt;/preamble&gt;&#10;  &lt;body&gt;\begin{align*} &#10;1/T=L_x ,~ L_y = L_z&#10;\end{align*}&lt;/body&gt;&#10;  &lt;fcolor&gt;FFFFFFFF&lt;/fcolor&gt;&#10;  &lt;bcolor&gt;FF000000&lt;/bcolor&gt;&#10;  &lt;transparent&gt;True&lt;/transparent&gt;&#10;  &lt;resolution&gt;1800&lt;/resolution&gt;&#10;  &lt;imageh&gt;260&lt;/imageh&gt;&#10;  &lt;imagew&gt;2110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00" y="1482372"/>
            <a:ext cx="2979195" cy="367105"/>
          </a:xfrm>
          <a:prstGeom prst="rect">
            <a:avLst/>
          </a:prstGeom>
        </p:spPr>
      </p:pic>
      <p:pic>
        <p:nvPicPr>
          <p:cNvPr id="38" name="TexTeXPicture" descr="&lt;?xml version=&quot;1.0&quot; encoding=&quot;utf-16&quot;?&gt;&#10;&lt;TeXTeX&gt;&#10;  &lt;preamble&gt;\documentclass{jarticle}&#10;\usepackage{amsmath}&#10;\pagestyle{empty}&lt;/preamble&gt;&#10;  &lt;body&gt;\begin{align*} &#10;T_{44}=T_{11} ,~&#10;T_{22}=T_{33}&#10;\end{align*}&lt;/body&gt;&#10;  &lt;fcolor&gt;FFFFFFFF&lt;/fcolor&gt;&#10;  &lt;bcolor&gt;FF000000&lt;/bcolor&gt;&#10;  &lt;transparent&gt;True&lt;/transparent&gt;&#10;  &lt;resolution&gt;1800&lt;/resolution&gt;&#10;  &lt;imageh&gt;217&lt;/imageh&gt;&#10;  &lt;imagew&gt;225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1102" y="4662601"/>
            <a:ext cx="3462071" cy="333157"/>
          </a:xfrm>
          <a:prstGeom prst="rect">
            <a:avLst/>
          </a:prstGeom>
        </p:spPr>
      </p:pic>
      <p:pic>
        <p:nvPicPr>
          <p:cNvPr id="39" name="TexTeXPicture" descr="&lt;?xml version=&quot;1.0&quot; encoding=&quot;utf-16&quot;?&gt;&#10;&lt;TeXTeX&gt;&#10;  &lt;preamble&gt;\documentclass{jarticle}&#10;\usepackage{amsmath}&#10;\pagestyle{empty}&lt;/preamble&gt;&#10;  &lt;body&gt;\begin{align*} &#10;\frac{p_1}{p_2}=1&#10;\end{align*}&lt;/body&gt;&#10;  &lt;fcolor&gt;FFFFFFFF&lt;/fcolor&gt;&#10;  &lt;bcolor&gt;FF000000&lt;/bcolor&gt;&#10;  &lt;transparent&gt;True&lt;/transparent&gt;&#10;  &lt;resolution&gt;1800&lt;/resolution&gt;&#10;  &lt;imageh&gt;496&lt;/imageh&gt;&#10;  &lt;imagew&gt;711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825" y="5629655"/>
            <a:ext cx="1155760" cy="806268"/>
          </a:xfrm>
          <a:prstGeom prst="rect">
            <a:avLst/>
          </a:prstGeom>
        </p:spPr>
      </p:pic>
      <p:pic>
        <p:nvPicPr>
          <p:cNvPr id="41" name="TexTeXPicture" descr="&lt;?xml version=&quot;1.0&quot; encoding=&quot;utf-16&quot;?&gt;&#10;&lt;TeXTeX&gt;&#10;  &lt;preamble&gt;\documentclass{jarticle}&#10;\usepackage{amsmath}&#10;\pagestyle{empty}&lt;/preamble&gt;&#10;  &lt;body&gt;\begin{align*} &#10;\frac{p_1}{p_2}=-1&#10;\end{align*}&lt;/body&gt;&#10;  &lt;fcolor&gt;FFFFFFFF&lt;/fcolor&gt;&#10;  &lt;bcolor&gt;FF000000&lt;/bcolor&gt;&#10;  &lt;transparent&gt;True&lt;/transparent&gt;&#10;  &lt;resolution&gt;1800&lt;/resolution&gt;&#10;  &lt;imageh&gt;496&lt;/imageh&gt;&#10;  &lt;imagew&gt;905&lt;/imagew&gt;&#10;  &lt;scale&gt;50&lt;/scale&gt;&#10;  &lt;cursor&gt;33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640" y="5817006"/>
            <a:ext cx="1471115" cy="806268"/>
          </a:xfrm>
          <a:prstGeom prst="rect">
            <a:avLst/>
          </a:prstGeom>
        </p:spPr>
      </p:pic>
      <p:sp>
        <p:nvSpPr>
          <p:cNvPr id="42" name="左右矢印 41"/>
          <p:cNvSpPr/>
          <p:nvPr/>
        </p:nvSpPr>
        <p:spPr>
          <a:xfrm>
            <a:off x="3546855" y="5691766"/>
            <a:ext cx="1481296" cy="827390"/>
          </a:xfrm>
          <a:prstGeom prst="left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44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7" name="テキスト ボックス 6"/>
          <p:cNvSpPr txBox="1"/>
          <p:nvPr/>
        </p:nvSpPr>
        <p:spPr>
          <a:xfrm>
            <a:off x="1009165" y="5651863"/>
            <a:ext cx="7125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2800" dirty="0"/>
              <a:t>a</a:t>
            </a:r>
            <a:r>
              <a:rPr kumimoji="1" lang="en-US" altLang="ja-JP" sz="2800" dirty="0" smtClean="0"/>
              <a:t>ttractive force between two conductive plates</a:t>
            </a:r>
            <a:endParaRPr kumimoji="1" lang="ja-JP" altLang="en-US" sz="2800" dirty="0" smtClean="0"/>
          </a:p>
        </p:txBody>
      </p:sp>
      <p:grpSp>
        <p:nvGrpSpPr>
          <p:cNvPr id="3" name="グループ化 2"/>
          <p:cNvGrpSpPr/>
          <p:nvPr/>
        </p:nvGrpSpPr>
        <p:grpSpPr>
          <a:xfrm>
            <a:off x="4589418" y="2166400"/>
            <a:ext cx="0" cy="2260430"/>
            <a:chOff x="4589418" y="2175109"/>
            <a:chExt cx="0" cy="2260430"/>
          </a:xfrm>
        </p:grpSpPr>
        <p:cxnSp>
          <p:nvCxnSpPr>
            <p:cNvPr id="9" name="直線矢印コネクタ 8"/>
            <p:cNvCxnSpPr/>
            <p:nvPr/>
          </p:nvCxnSpPr>
          <p:spPr>
            <a:xfrm flipV="1">
              <a:off x="4589418" y="3751633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線矢印コネクタ 10"/>
            <p:cNvCxnSpPr/>
            <p:nvPr/>
          </p:nvCxnSpPr>
          <p:spPr>
            <a:xfrm>
              <a:off x="4589418" y="2175109"/>
              <a:ext cx="0" cy="68390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oval" w="med" len="med"/>
              <a:tailEnd type="arrow" w="lg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8" name="直線コネクタ 17"/>
          <p:cNvCxnSpPr/>
          <p:nvPr/>
        </p:nvCxnSpPr>
        <p:spPr>
          <a:xfrm>
            <a:off x="6130834" y="2629985"/>
            <a:ext cx="3423" cy="1341120"/>
          </a:xfrm>
          <a:prstGeom prst="line">
            <a:avLst/>
          </a:prstGeom>
          <a:ln w="19050">
            <a:solidFill>
              <a:schemeClr val="tx1"/>
            </a:solidFill>
            <a:prstDash val="sysDash"/>
            <a:headEnd type="non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図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5412582" y="2851496"/>
            <a:ext cx="1436501" cy="872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8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角丸四角形 18"/>
          <p:cNvSpPr/>
          <p:nvPr/>
        </p:nvSpPr>
        <p:spPr>
          <a:xfrm>
            <a:off x="598538" y="1306287"/>
            <a:ext cx="7946921" cy="2228406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EMT on the Lattice: Conventional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570492" y="1397392"/>
            <a:ext cx="40030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ja-JP" sz="3200" b="1" dirty="0" smtClean="0"/>
              <a:t>Lattice EMT Operator</a:t>
            </a:r>
            <a:endParaRPr kumimoji="1" lang="ja-JP" altLang="en-US" sz="3200" b="1" dirty="0" smtClean="0"/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T_{\mu\nu}^{[1]} = \delta_{\mu\nu} F_{\rho\sigma}^a F_{\rho\sigma}^a&#10;\end{align*}&lt;/body&gt;&#10;  &lt;fcolor&gt;FFFFFFFF&lt;/fcolor&gt;&#10;  &lt;bcolor&gt;FF000000&lt;/bcolor&gt;&#10;  &lt;transparent&gt;True&lt;/transparent&gt;&#10;  &lt;resolution&gt;1800&lt;/resolution&gt;&#10;  &lt;imageh&gt;332&lt;/imageh&gt;&#10;  &lt;imagew&gt;1856&lt;/imagew&gt;&#10;  &lt;scale&gt;50&lt;/scale&gt;&#10;  &lt;cursor&gt;81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606" y="2987207"/>
            <a:ext cx="1414095" cy="252952"/>
          </a:xfrm>
          <a:prstGeom prst="rect">
            <a:avLst/>
          </a:prstGeom>
        </p:spPr>
      </p:pic>
      <p:pic>
        <p:nvPicPr>
          <p:cNvPr id="14" name="TexTeXPicture" descr="&lt;?xml version=&quot;1.0&quot; encoding=&quot;utf-16&quot;?&gt;&#10;&lt;TeXTeX&gt;&#10;  &lt;preamble&gt;\documentclass{jarticle}&#10;\usepackage{amsmath}&#10;\pagestyle{empty}&lt;/preamble&gt;&#10;  &lt;body&gt;\begin{align*} &#10;T_{\mu\nu}^{[6]} = (1-\delta_{\mu\nu}) F_{\mu\rho}^a F_{\nu\rho}^a,&#10;\end{align*}&lt;/body&gt;&#10;  &lt;fcolor&gt;FFFFFFFF&lt;/fcolor&gt;&#10;  &lt;bcolor&gt;FF000000&lt;/bcolor&gt;&#10;  &lt;transparent&gt;True&lt;/transparent&gt;&#10;  &lt;resolution&gt;1800&lt;/resolution&gt;&#10;  &lt;imageh&gt;332&lt;/imageh&gt;&#10;  &lt;imagew&gt;2544&lt;/imagew&gt;&#10;  &lt;scale&gt;50&lt;/scale&gt;&#10;  &lt;cursor&gt;83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322" y="2987209"/>
            <a:ext cx="1938286" cy="252952"/>
          </a:xfrm>
          <a:prstGeom prst="rect">
            <a:avLst/>
          </a:prstGeom>
        </p:spPr>
      </p:pic>
      <p:pic>
        <p:nvPicPr>
          <p:cNvPr id="15" name="TexTeXPicture" descr="&lt;?xml version=&quot;1.0&quot; encoding=&quot;utf-16&quot;?&gt;&#10;&lt;TeXTeX&gt;&#10;  &lt;preamble&gt;\documentclass{jarticle}&#10;\usepackage{amsmath}&#10;\pagestyle{empty}&lt;/preamble&gt;&#10;  &lt;body&gt;\begin{align*} &#10;T_{\mu\nu}^{[3]} = \delta_{\mu\nu}\Big( F_{\mu\rho}^a F_{\nu\rho}^a - \frac14 F_{\rho\sigma}^a F_{\rho\sigma}^a \Big),&#10;\end{align*}&lt;/body&gt;&#10;  &lt;fcolor&gt;FFFFFFFF&lt;/fcolor&gt;&#10;  &lt;bcolor&gt;FF000000&lt;/bcolor&gt;&#10;  &lt;transparent&gt;True&lt;/transparent&gt;&#10;  &lt;resolution&gt;1800&lt;/resolution&gt;&#10;  &lt;imageh&gt;503&lt;/imageh&gt;&#10;  &lt;imagew&gt;3503&lt;/imagew&gt;&#10;  &lt;scale&gt;50&lt;/scale&gt;&#10;  &lt;cursor&gt;1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31" y="2922064"/>
            <a:ext cx="2668952" cy="383238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707079" y="3822327"/>
            <a:ext cx="46712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/>
              <a:t>Fit to thermodynamics: Z</a:t>
            </a:r>
            <a:r>
              <a:rPr lang="en-US" altLang="ja-JP" sz="2400" baseline="-25000" dirty="0"/>
              <a:t>3</a:t>
            </a:r>
            <a:r>
              <a:rPr lang="en-US" altLang="ja-JP" sz="2400" dirty="0"/>
              <a:t>, Z</a:t>
            </a:r>
            <a:r>
              <a:rPr lang="en-US" altLang="ja-JP" sz="2400" baseline="-25000" dirty="0"/>
              <a:t>1</a:t>
            </a:r>
            <a:endParaRPr lang="ja-JP" altLang="en-US" sz="2400" baseline="-25000" dirty="0"/>
          </a:p>
          <a:p>
            <a:pPr marL="342900" indent="-342900">
              <a:buFont typeface="Wingdings" panose="05000000000000000000" pitchFamily="2" charset="2"/>
              <a:buChar char="p"/>
            </a:pPr>
            <a:endParaRPr kumimoji="1" lang="en-US" altLang="ja-JP" dirty="0" smtClean="0"/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Shifted-boundary method: Z</a:t>
            </a:r>
            <a:r>
              <a:rPr kumimoji="1" lang="en-US" altLang="ja-JP" sz="2400" baseline="-25000" dirty="0" smtClean="0"/>
              <a:t>6</a:t>
            </a:r>
            <a:r>
              <a:rPr kumimoji="1" lang="en-US" altLang="ja-JP" sz="2400" dirty="0" smtClean="0"/>
              <a:t>, Z</a:t>
            </a:r>
            <a:r>
              <a:rPr kumimoji="1" lang="en-US" altLang="ja-JP" sz="2400" baseline="-25000" dirty="0" smtClean="0"/>
              <a:t>3</a:t>
            </a:r>
          </a:p>
        </p:txBody>
      </p:sp>
      <p:sp>
        <p:nvSpPr>
          <p:cNvPr id="17" name="正方形/長方形 16"/>
          <p:cNvSpPr/>
          <p:nvPr/>
        </p:nvSpPr>
        <p:spPr>
          <a:xfrm>
            <a:off x="6534493" y="1622548"/>
            <a:ext cx="20499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err="1" smtClean="0"/>
              <a:t>Caracciolo</a:t>
            </a:r>
            <a:r>
              <a:rPr lang="en-US" altLang="ja-JP" sz="2000" dirty="0" smtClean="0"/>
              <a:t>+, 1990</a:t>
            </a:r>
            <a:endParaRPr lang="ja-JP" altLang="en-US" sz="20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80602" y="5190763"/>
            <a:ext cx="35412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/>
              <a:t>Multi-level algorithm</a:t>
            </a:r>
            <a:endParaRPr kumimoji="1" lang="ja-JP" altLang="en-US" sz="2800" b="1" dirty="0" smtClean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5258541" y="4482877"/>
            <a:ext cx="41260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 err="1" smtClean="0"/>
              <a:t>Giusti</a:t>
            </a:r>
            <a:r>
              <a:rPr kumimoji="1" lang="en-US" altLang="ja-JP" sz="2000" dirty="0" smtClean="0"/>
              <a:t>, Meyer, 2011; 2013;</a:t>
            </a:r>
          </a:p>
          <a:p>
            <a:r>
              <a:rPr lang="en-US" altLang="ja-JP" sz="2000" dirty="0" err="1" smtClean="0"/>
              <a:t>Giusti</a:t>
            </a:r>
            <a:r>
              <a:rPr lang="en-US" altLang="ja-JP" sz="2000" dirty="0" smtClean="0"/>
              <a:t>, Pepe, 2014~;</a:t>
            </a:r>
            <a:r>
              <a:rPr lang="en-US" altLang="ja-JP" sz="2000" dirty="0"/>
              <a:t> </a:t>
            </a:r>
            <a:r>
              <a:rPr kumimoji="1" lang="en-US" altLang="ja-JP" sz="2000" dirty="0" err="1" smtClean="0"/>
              <a:t>Borsanyi</a:t>
            </a:r>
            <a:r>
              <a:rPr kumimoji="1" lang="en-US" altLang="ja-JP" sz="2000" dirty="0" smtClean="0"/>
              <a:t>+, 2018</a:t>
            </a:r>
            <a:endParaRPr kumimoji="1" lang="ja-JP" altLang="en-US" sz="2000" dirty="0" smtClean="0"/>
          </a:p>
        </p:txBody>
      </p:sp>
      <p:sp>
        <p:nvSpPr>
          <p:cNvPr id="21" name="正方形/長方形 20"/>
          <p:cNvSpPr/>
          <p:nvPr/>
        </p:nvSpPr>
        <p:spPr>
          <a:xfrm>
            <a:off x="5258541" y="5775037"/>
            <a:ext cx="246907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dirty="0" smtClean="0"/>
              <a:t>Meyer, 2007;</a:t>
            </a:r>
          </a:p>
          <a:p>
            <a:r>
              <a:rPr lang="en-US" altLang="ja-JP" sz="2000" dirty="0" err="1" smtClean="0"/>
              <a:t>Borsanyi</a:t>
            </a:r>
            <a:r>
              <a:rPr lang="en-US" altLang="ja-JP" sz="2000" dirty="0" smtClean="0"/>
              <a:t>, 2018;</a:t>
            </a:r>
          </a:p>
          <a:p>
            <a:r>
              <a:rPr lang="en-US" altLang="ja-JP" sz="2000" dirty="0" err="1" smtClean="0"/>
              <a:t>Astrakhantsev</a:t>
            </a:r>
            <a:r>
              <a:rPr lang="en-US" altLang="ja-JP" sz="2000" dirty="0" smtClean="0"/>
              <a:t>+, 2018</a:t>
            </a:r>
            <a:endParaRPr lang="ja-JP" altLang="en-US" sz="2000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707079" y="5768000"/>
            <a:ext cx="45180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dirty="0" smtClean="0"/>
              <a:t>effective in reducing statistical error of correlator</a:t>
            </a:r>
            <a:endParaRPr kumimoji="1" lang="ja-JP" altLang="en-US" sz="2400" dirty="0" smtClean="0"/>
          </a:p>
        </p:txBody>
      </p:sp>
      <p:pic>
        <p:nvPicPr>
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T_{\mu\nu} = &#10;Z_6 T_{\mu\nu}^{[6]} &#10;+ Z_3 T_{\mu\nu}^{[3]} &#10;+ Z_1 \big( T_{\mu\nu}^{[1]} - \langle T_{\mu\nu}^{[1]}\rangle \big)&#10;\end{align*}&lt;/body&gt;&#10;  &lt;fcolor&gt;FFFFFFFF&lt;/fcolor&gt;&#10;  &lt;bcolor&gt;FF000000&lt;/bcolor&gt;&#10;  &lt;transparent&gt;True&lt;/transparent&gt;&#10;  &lt;resolution&gt;1800&lt;/resolution&gt;&#10;  &lt;imageh&gt;332&lt;/imageh&gt;&#10;  &lt;imagew&gt;4477&lt;/imagew&gt;&#10;  &lt;scale&gt;50&lt;/scale&gt;&#10;  &lt;cursor&gt;144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286" y="2200023"/>
            <a:ext cx="7099424" cy="52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sp>
        <p:nvSpPr>
          <p:cNvPr id="28" name="右矢印 27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29" name="右矢印 28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0" name="平行四辺形 29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1" name="右矢印 30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2" name="台形 31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3" name="右矢印 32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4" name="角丸四角形 33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6" name="正方形/長方形 35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8" name="正方形/長方形 37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" name="正方形/長方形 38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8" name="グループ化 7"/>
          <p:cNvGrpSpPr/>
          <p:nvPr/>
        </p:nvGrpSpPr>
        <p:grpSpPr>
          <a:xfrm>
            <a:off x="7141618" y="3884071"/>
            <a:ext cx="1513075" cy="1358489"/>
            <a:chOff x="7141618" y="3884071"/>
            <a:chExt cx="1513075" cy="1358489"/>
          </a:xfrm>
        </p:grpSpPr>
        <p:sp>
          <p:nvSpPr>
            <p:cNvPr id="35" name="角丸四角形 34"/>
            <p:cNvSpPr/>
            <p:nvPr/>
          </p:nvSpPr>
          <p:spPr>
            <a:xfrm>
              <a:off x="7141618" y="3884071"/>
              <a:ext cx="1513075" cy="1358489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正方形/長方形 36"/>
            <p:cNvSpPr/>
            <p:nvPr/>
          </p:nvSpPr>
          <p:spPr>
            <a:xfrm>
              <a:off x="7329795" y="4634172"/>
              <a:ext cx="1159428" cy="418890"/>
            </a:xfrm>
            <a:prstGeom prst="rect">
              <a:avLst/>
            </a:prstGeom>
            <a:solidFill>
              <a:srgbClr val="0070C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正方形/長方形 39"/>
            <p:cNvSpPr/>
            <p:nvPr/>
          </p:nvSpPr>
          <p:spPr>
            <a:xfrm>
              <a:off x="7329796" y="4003228"/>
              <a:ext cx="1169518" cy="418890"/>
            </a:xfrm>
            <a:prstGeom prst="rect">
              <a:avLst/>
            </a:prstGeom>
            <a:solidFill>
              <a:srgbClr val="FF0000">
                <a:alpha val="4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0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3387" y="4082438"/>
              <a:ext cx="1009539" cy="918652"/>
            </a:xfrm>
            <a:prstGeom prst="rect">
              <a:avLst/>
            </a:prstGeom>
          </p:spPr>
        </p:pic>
      </p:grpSp>
      <p:sp>
        <p:nvSpPr>
          <p:cNvPr id="3" name="テキスト ボックス 2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6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sp>
        <p:nvSpPr>
          <p:cNvPr id="42" name="角丸四角形 41"/>
          <p:cNvSpPr/>
          <p:nvPr/>
        </p:nvSpPr>
        <p:spPr>
          <a:xfrm>
            <a:off x="3307787" y="4269023"/>
            <a:ext cx="2440170" cy="782990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21" y="4498666"/>
            <a:ext cx="439814" cy="366219"/>
          </a:xfrm>
          <a:prstGeom prst="rect">
            <a:avLst/>
          </a:prstGeom>
        </p:spPr>
      </p:pic>
      <p:sp>
        <p:nvSpPr>
          <p:cNvPr id="7" name="曲折矢印 6"/>
          <p:cNvSpPr/>
          <p:nvPr/>
        </p:nvSpPr>
        <p:spPr>
          <a:xfrm rot="16200000" flipV="1">
            <a:off x="3961959" y="4420471"/>
            <a:ext cx="479061" cy="420142"/>
          </a:xfrm>
          <a:prstGeom prst="bentArrow">
            <a:avLst>
              <a:gd name="adj1" fmla="val 39509"/>
              <a:gd name="adj2" fmla="val 41582"/>
              <a:gd name="adj3" fmla="val 50000"/>
              <a:gd name="adj4" fmla="val 478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1" name="曲折矢印 40"/>
          <p:cNvSpPr/>
          <p:nvPr/>
        </p:nvSpPr>
        <p:spPr>
          <a:xfrm rot="16200000" flipV="1">
            <a:off x="5050192" y="4424931"/>
            <a:ext cx="479061" cy="420142"/>
          </a:xfrm>
          <a:prstGeom prst="bentArrow">
            <a:avLst>
              <a:gd name="adj1" fmla="val 39509"/>
              <a:gd name="adj2" fmla="val 41582"/>
              <a:gd name="adj3" fmla="val 50000"/>
              <a:gd name="adj4" fmla="val 47895"/>
            </a:avLst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54" y="4503126"/>
            <a:ext cx="424044" cy="366219"/>
          </a:xfrm>
          <a:prstGeom prst="rect">
            <a:avLst/>
          </a:prstGeom>
        </p:spPr>
      </p:pic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5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7" grpId="0" animBg="1"/>
      <p:bldP spid="4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Casimir Effect</a:t>
            </a:r>
            <a:endParaRPr kumimoji="1" lang="ja-JP" altLang="en-US" dirty="0"/>
          </a:p>
        </p:txBody>
      </p:sp>
      <p:grpSp>
        <p:nvGrpSpPr>
          <p:cNvPr id="6" name="グループ化 5"/>
          <p:cNvGrpSpPr/>
          <p:nvPr/>
        </p:nvGrpSpPr>
        <p:grpSpPr>
          <a:xfrm>
            <a:off x="357052" y="1328057"/>
            <a:ext cx="8429896" cy="3914503"/>
            <a:chOff x="357052" y="2434046"/>
            <a:chExt cx="8429896" cy="3069771"/>
          </a:xfrm>
          <a:scene3d>
            <a:camera prst="perspectiveContrastingRightFacing" fov="7200000">
              <a:rot lat="0" lon="0" rev="0"/>
            </a:camera>
            <a:lightRig rig="threePt" dir="t"/>
          </a:scene3d>
        </p:grpSpPr>
        <p:sp>
          <p:nvSpPr>
            <p:cNvPr id="4" name="正方形/長方形 3"/>
            <p:cNvSpPr/>
            <p:nvPr/>
          </p:nvSpPr>
          <p:spPr>
            <a:xfrm>
              <a:off x="357052" y="4650377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正方形/長方形 4"/>
            <p:cNvSpPr/>
            <p:nvPr/>
          </p:nvSpPr>
          <p:spPr>
            <a:xfrm>
              <a:off x="357052" y="2434046"/>
              <a:ext cx="8429896" cy="853440"/>
            </a:xfrm>
            <a:prstGeom prst="rect">
              <a:avLst/>
            </a:prstGeom>
            <a:sp3d extrusionH="2540000" contourW="19050" prstMaterial="translucentPowder">
              <a:contourClr>
                <a:schemeClr val="accent5">
                  <a:lumMod val="20000"/>
                  <a:lumOff val="8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cxnSp>
        <p:nvCxnSpPr>
          <p:cNvPr id="22" name="直線矢印コネクタ 21"/>
          <p:cNvCxnSpPr/>
          <p:nvPr/>
        </p:nvCxnSpPr>
        <p:spPr>
          <a:xfrm>
            <a:off x="417547" y="6313150"/>
            <a:ext cx="600891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矢印コネクタ 22"/>
          <p:cNvCxnSpPr/>
          <p:nvPr/>
        </p:nvCxnSpPr>
        <p:spPr>
          <a:xfrm flipV="1">
            <a:off x="425282" y="6018630"/>
            <a:ext cx="406736" cy="293780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/>
          <p:cNvCxnSpPr/>
          <p:nvPr/>
        </p:nvCxnSpPr>
        <p:spPr>
          <a:xfrm flipH="1" flipV="1">
            <a:off x="417547" y="5726410"/>
            <a:ext cx="8708" cy="578607"/>
          </a:xfrm>
          <a:prstGeom prst="straightConnector1">
            <a:avLst/>
          </a:prstGeom>
          <a:ln w="19050">
            <a:solidFill>
              <a:schemeClr val="tx1"/>
            </a:solidFill>
            <a:headEnd type="none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TexTeXPicture" descr="&lt;?xml version=&quot;1.0&quot; encoding=&quot;utf-16&quot;?&gt;&#10;&lt;TeXTeX&gt;&#10;  &lt;preamble&gt;\documentclass{jarticle}&#10;\usepackage{amsmath}&#10;\pagestyle{empty}&lt;/preamble&gt;&#10;  &lt;body&gt;\begin{align*} &#10;x&#10;\end{align*}&lt;/body&gt;&#10;  &lt;fcolor&gt;FFFFFFFF&lt;/fcolor&gt;&#10;  &lt;bcolor&gt;FF000000&lt;/bcolor&gt;&#10;  &lt;transparent&gt;True&lt;/transparent&gt;&#10;  &lt;resolution&gt;1800&lt;/resolution&gt;&#10;  &lt;imageh&gt;111&lt;/imageh&gt;&#10;  &lt;imagew&gt;124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78" y="5527441"/>
            <a:ext cx="206614" cy="184953"/>
          </a:xfrm>
          <a:prstGeom prst="rect">
            <a:avLst/>
          </a:prstGeom>
        </p:spPr>
      </p:pic>
      <p:pic>
        <p:nvPicPr>
          <p:cNvPr id="26" name="TexTeXPicture" descr="&lt;?xml version=&quot;1.0&quot; encoding=&quot;utf-16&quot;?&gt;&#10;&lt;TeXTeX&gt;&#10;  &lt;preamble&gt;\documentclass{jarticle}&#10;\usepackage{amsmath}&#10;\pagestyle{empty}&lt;/preamble&gt;&#10;  &lt;body&gt;\begin{align*} &#10;y&#10;\end{align*}&lt;/body&gt;&#10;  &lt;fcolor&gt;FFFFFFFF&lt;/fcolor&gt;&#10;  &lt;bcolor&gt;FF000000&lt;/bcolor&gt;&#10;  &lt;transparent&gt;True&lt;/transparent&gt;&#10;  &lt;resolution&gt;1800&lt;/resolution&gt;&#10;  &lt;imageh&gt;159&lt;/imageh&gt;&#10;  &lt;imagew&gt;11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82" y="6040084"/>
            <a:ext cx="191618" cy="264933"/>
          </a:xfrm>
          <a:prstGeom prst="rect">
            <a:avLst/>
          </a:prstGeom>
        </p:spPr>
      </p:pic>
      <p:pic>
        <p:nvPicPr>
          <p:cNvPr id="27" name="TexTeXPicture" descr="&lt;?xml version=&quot;1.0&quot; encoding=&quot;utf-16&quot;?&gt;&#10;&lt;TeXTeX&gt;&#10;  &lt;preamble&gt;\documentclass{jarticle}&#10;\usepackage{amsmath}&#10;\pagestyle{empty}&lt;/preamble&gt;&#10;  &lt;body&gt;\begin{align*} &#10;z&#10;\end{align*}&lt;/body&gt;&#10;  &lt;fcolor&gt;FFFFFFFF&lt;/fcolor&gt;&#10;  &lt;bcolor&gt;FF000000&lt;/bcolor&gt;&#10;  &lt;transparent&gt;True&lt;/transparent&gt;&#10;  &lt;resolution&gt;1800&lt;/resolution&gt;&#10;  &lt;imageh&gt;111&lt;/imageh&gt;&#10;  &lt;imagew&gt;105&lt;/imagew&gt;&#10;  &lt;scale&gt;50&lt;/scale&gt;&#10;  &lt;cursor&gt;17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280" y="5752617"/>
            <a:ext cx="174956" cy="184953"/>
          </a:xfrm>
          <a:prstGeom prst="rect">
            <a:avLst/>
          </a:prstGeom>
        </p:spPr>
      </p:pic>
      <p:pic>
        <p:nvPicPr>
          <p:cNvPr id="36" name="図 3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07" y="4931006"/>
            <a:ext cx="1569103" cy="1615439"/>
          </a:xfrm>
          <a:prstGeom prst="rect">
            <a:avLst/>
          </a:prstGeom>
        </p:spPr>
      </p:pic>
      <p:pic>
        <p:nvPicPr>
          <p:cNvPr id="39" name="図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334" y="4931005"/>
            <a:ext cx="1569103" cy="1615439"/>
          </a:xfrm>
          <a:prstGeom prst="rect">
            <a:avLst/>
          </a:prstGeom>
        </p:spPr>
      </p:pic>
      <p:grpSp>
        <p:nvGrpSpPr>
          <p:cNvPr id="9" name="グループ化 8"/>
          <p:cNvGrpSpPr/>
          <p:nvPr/>
        </p:nvGrpSpPr>
        <p:grpSpPr>
          <a:xfrm>
            <a:off x="3307787" y="4269023"/>
            <a:ext cx="2440170" cy="782990"/>
            <a:chOff x="3307787" y="4269023"/>
            <a:chExt cx="2440170" cy="782990"/>
          </a:xfrm>
        </p:grpSpPr>
        <p:sp>
          <p:nvSpPr>
            <p:cNvPr id="42" name="角丸四角形 41"/>
            <p:cNvSpPr/>
            <p:nvPr/>
          </p:nvSpPr>
          <p:spPr>
            <a:xfrm>
              <a:off x="3307787" y="4269023"/>
              <a:ext cx="2440170" cy="782990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TexTeXPicture" descr="&lt;?xml version=&quot;1.0&quot; encoding=&quot;utf-16&quot;?&gt;&#10;&lt;TeXTeX&gt;&#10;  &lt;preamble&gt;\documentclass{jarticle}&#10;\usepackage{amsmath}&#10;\pagestyle{empty}&lt;/preamble&gt;&#10;  &lt;body&gt;\begin{align*} &#10;P_x&#10;\end{align*}&lt;/body&gt;&#10;  &lt;fcolor&gt;FFFFFFFF&lt;/fcolor&gt;&#10;  &lt;bcolor&gt;FF000000&lt;/bcolor&gt;&#10;  &lt;transparent&gt;True&lt;/transparent&gt;&#10;  &lt;resolution&gt;1800&lt;/resolution&gt;&#10;  &lt;imageh&gt;209&lt;/imageh&gt;&#10;  &lt;imagew&gt;251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5021" y="4498666"/>
              <a:ext cx="439814" cy="366219"/>
            </a:xfrm>
            <a:prstGeom prst="rect">
              <a:avLst/>
            </a:prstGeom>
          </p:spPr>
        </p:pic>
        <p:sp>
          <p:nvSpPr>
            <p:cNvPr id="7" name="曲折矢印 6"/>
            <p:cNvSpPr/>
            <p:nvPr/>
          </p:nvSpPr>
          <p:spPr>
            <a:xfrm rot="16200000" flipV="1">
              <a:off x="3961959" y="442047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sp>
          <p:nvSpPr>
            <p:cNvPr id="41" name="曲折矢印 40"/>
            <p:cNvSpPr/>
            <p:nvPr/>
          </p:nvSpPr>
          <p:spPr>
            <a:xfrm rot="16200000" flipV="1">
              <a:off x="5050192" y="4424931"/>
              <a:ext cx="479061" cy="420142"/>
            </a:xfrm>
            <a:prstGeom prst="bentArrow">
              <a:avLst>
                <a:gd name="adj1" fmla="val 39509"/>
                <a:gd name="adj2" fmla="val 41582"/>
                <a:gd name="adj3" fmla="val 50000"/>
                <a:gd name="adj4" fmla="val 47895"/>
              </a:avLst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  <p:pic>
          <p:nvPicPr>
  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z&#10;\end{align*}&lt;/body&gt;&#10;  &lt;fcolor&gt;FFFFFFFF&lt;/fcolor&gt;&#10;  &lt;bcolor&gt;FF000000&lt;/bcolor&gt;&#10;  &lt;transparent&gt;True&lt;/transparent&gt;&#10;  &lt;resolution&gt;1800&lt;/resolution&gt;&#10;  &lt;imageh&gt;209&lt;/imageh&gt;&#10;  &lt;imagew&gt;242&lt;/imagew&gt;&#10;  &lt;scale&gt;50&lt;/scale&gt;&#10;  &lt;cursor&gt;19&lt;/cursor&gt;&#10;&lt;/TeXTeX&gt;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254" y="4503126"/>
              <a:ext cx="424044" cy="366219"/>
            </a:xfrm>
            <a:prstGeom prst="rect">
              <a:avLst/>
            </a:prstGeom>
          </p:spPr>
        </p:pic>
      </p:grpSp>
      <p:sp>
        <p:nvSpPr>
          <p:cNvPr id="40" name="角丸四角形 39"/>
          <p:cNvSpPr/>
          <p:nvPr/>
        </p:nvSpPr>
        <p:spPr>
          <a:xfrm>
            <a:off x="4504036" y="1889760"/>
            <a:ext cx="3653468" cy="1843267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角丸四角形 51"/>
          <p:cNvSpPr/>
          <p:nvPr/>
        </p:nvSpPr>
        <p:spPr>
          <a:xfrm>
            <a:off x="7141618" y="3884071"/>
            <a:ext cx="1513075" cy="1358489"/>
          </a:xfrm>
          <a:prstGeom prst="roundRect">
            <a:avLst/>
          </a:prstGeom>
          <a:solidFill>
            <a:schemeClr val="accent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正方形/長方形 52"/>
          <p:cNvSpPr/>
          <p:nvPr/>
        </p:nvSpPr>
        <p:spPr>
          <a:xfrm>
            <a:off x="6134274" y="2163863"/>
            <a:ext cx="403182" cy="351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4" name="正方形/長方形 53"/>
          <p:cNvSpPr/>
          <p:nvPr/>
        </p:nvSpPr>
        <p:spPr>
          <a:xfrm>
            <a:off x="7329795" y="4634172"/>
            <a:ext cx="1159428" cy="418890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5" name="正方形/長方形 54"/>
          <p:cNvSpPr/>
          <p:nvPr/>
        </p:nvSpPr>
        <p:spPr>
          <a:xfrm>
            <a:off x="7199000" y="3199160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正方形/長方形 55"/>
          <p:cNvSpPr/>
          <p:nvPr/>
        </p:nvSpPr>
        <p:spPr>
          <a:xfrm>
            <a:off x="6668932" y="2679516"/>
            <a:ext cx="403182" cy="344345"/>
          </a:xfrm>
          <a:prstGeom prst="rect">
            <a:avLst/>
          </a:prstGeom>
          <a:solidFill>
            <a:srgbClr val="0070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8" name="正方形/長方形 57"/>
          <p:cNvSpPr/>
          <p:nvPr/>
        </p:nvSpPr>
        <p:spPr>
          <a:xfrm>
            <a:off x="7329796" y="4003228"/>
            <a:ext cx="1169518" cy="418890"/>
          </a:xfrm>
          <a:prstGeom prst="rect">
            <a:avLst/>
          </a:prstGeom>
          <a:solidFill>
            <a:srgbClr val="FF000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59" name="TexTeXPicture" descr="&lt;?xml version=&quot;1.0&quot; encoding=&quot;utf-16&quot;?&gt;&#10;&lt;TeXTeX&gt;&#10;  &lt;preamble&gt;\documentclass{jarticle}&#10;\usepackage{amsmath}&#10;\pagestyle{empty}&lt;/preamble&gt;&#10;  &lt;body&gt;\begin{align*} &#10;P_x &amp;lt; 0 &#10;\\&#10;P_z &amp;gt; 0&#10;\end{align*}&lt;/body&gt;&#10;  &lt;fcolor&gt;FFFFFFFF&lt;/fcolor&gt;&#10;  &lt;bcolor&gt;FF000000&lt;/bcolor&gt;&#10;  &lt;transparent&gt;True&lt;/transparent&gt;&#10;  &lt;resolution&gt;1800&lt;/resolution&gt;&#10;  &lt;imageh&gt;657&lt;/imageh&gt;&#10;  &lt;imagew&gt;722&lt;/imagew&gt;&#10;  &lt;scale&gt;50&lt;/scale&gt;&#10;  &lt;cursor&gt;35&lt;/cursor&gt;&#10;&lt;/TeXTeX&gt;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3387" y="4082438"/>
            <a:ext cx="1009539" cy="918652"/>
          </a:xfrm>
          <a:prstGeom prst="rect">
            <a:avLst/>
          </a:prstGeom>
        </p:spPr>
      </p:pic>
      <p:pic>
        <p:nvPicPr>
          <p:cNvPr id="38" name="図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25" y="4931005"/>
            <a:ext cx="1569103" cy="1615439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316" y="4931005"/>
            <a:ext cx="1569103" cy="1615439"/>
          </a:xfrm>
          <a:prstGeom prst="rect">
            <a:avLst/>
          </a:prstGeom>
        </p:spPr>
      </p:pic>
      <p:sp>
        <p:nvSpPr>
          <p:cNvPr id="60" name="テキスト ボックス 59"/>
          <p:cNvSpPr txBox="1"/>
          <p:nvPr/>
        </p:nvSpPr>
        <p:spPr>
          <a:xfrm>
            <a:off x="7391111" y="339733"/>
            <a:ext cx="17508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ja-JP" sz="2000" dirty="0" smtClean="0"/>
              <a:t>Brown, </a:t>
            </a:r>
            <a:r>
              <a:rPr kumimoji="1" lang="en-US" altLang="ja-JP" sz="2000" dirty="0" err="1" smtClean="0"/>
              <a:t>Maclay</a:t>
            </a:r>
            <a:endParaRPr kumimoji="1" lang="en-US" altLang="ja-JP" sz="2000" dirty="0" smtClean="0"/>
          </a:p>
          <a:p>
            <a:pPr algn="r"/>
            <a:r>
              <a:rPr kumimoji="1" lang="en-US" altLang="ja-JP" sz="2000" dirty="0" smtClean="0"/>
              <a:t>1969</a:t>
            </a:r>
            <a:endParaRPr kumimoji="1" lang="ja-JP" altLang="en-US" sz="2000" dirty="0" smtClean="0"/>
          </a:p>
        </p:txBody>
      </p:sp>
      <p:sp>
        <p:nvSpPr>
          <p:cNvPr id="61" name="右矢印 60"/>
          <p:cNvSpPr/>
          <p:nvPr/>
        </p:nvSpPr>
        <p:spPr>
          <a:xfrm rot="10800000" flipH="1">
            <a:off x="3008611" y="3114953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2" name="右矢印 61"/>
          <p:cNvSpPr/>
          <p:nvPr/>
        </p:nvSpPr>
        <p:spPr>
          <a:xfrm rot="16200000" flipH="1">
            <a:off x="2000264" y="3488722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3" name="平行四辺形 62"/>
          <p:cNvSpPr/>
          <p:nvPr/>
        </p:nvSpPr>
        <p:spPr>
          <a:xfrm>
            <a:off x="1749822" y="3353619"/>
            <a:ext cx="1107611" cy="50187"/>
          </a:xfrm>
          <a:prstGeom prst="parallelogram">
            <a:avLst>
              <a:gd name="adj" fmla="val 520370"/>
            </a:avLst>
          </a:prstGeom>
          <a:solidFill>
            <a:srgbClr val="FF7C80">
              <a:alpha val="50000"/>
            </a:srgbClr>
          </a:solidFill>
          <a:ln w="28575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4" name="右矢印 63"/>
          <p:cNvSpPr/>
          <p:nvPr/>
        </p:nvSpPr>
        <p:spPr>
          <a:xfrm rot="5400000" flipH="1" flipV="1">
            <a:off x="2000264" y="2889630"/>
            <a:ext cx="599092" cy="374480"/>
          </a:xfrm>
          <a:prstGeom prst="rightArrow">
            <a:avLst/>
          </a:prstGeom>
          <a:solidFill>
            <a:srgbClr val="FF0000"/>
          </a:solidFill>
          <a:ln w="12700" cap="flat" cmpd="sng" algn="ctr">
            <a:solidFill>
              <a:srgbClr val="AD0101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5" name="台形 64"/>
          <p:cNvSpPr/>
          <p:nvPr/>
        </p:nvSpPr>
        <p:spPr>
          <a:xfrm rot="5400000">
            <a:off x="3060174" y="3163484"/>
            <a:ext cx="1077234" cy="255011"/>
          </a:xfrm>
          <a:prstGeom prst="trapezoid">
            <a:avLst>
              <a:gd name="adj" fmla="val 59150"/>
            </a:avLst>
          </a:prstGeom>
          <a:solidFill>
            <a:srgbClr val="00B0F0">
              <a:alpha val="20000"/>
            </a:srgbClr>
          </a:solidFill>
          <a:ln w="28575" cap="flat" cmpd="sng" algn="ctr">
            <a:solidFill>
              <a:srgbClr val="00B0F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6" name="右矢印 65"/>
          <p:cNvSpPr/>
          <p:nvPr/>
        </p:nvSpPr>
        <p:spPr>
          <a:xfrm flipH="1">
            <a:off x="3607703" y="3111161"/>
            <a:ext cx="599092" cy="374480"/>
          </a:xfrm>
          <a:prstGeom prst="rightArrow">
            <a:avLst/>
          </a:prstGeom>
          <a:solidFill>
            <a:srgbClr val="00B0F0"/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43" name="TexTeXPicture" descr="&lt;?xml version=&quot;1.0&quot; encoding=&quot;utf-16&quot;?&gt;&#10;&lt;TeXTeX&gt;&#10;  &lt;preamble&gt;\documentclass{jarticle}&#10;\usepackage{amsmath}&#10;\pagestyle{empty}&lt;/preamble&gt;&#10;  &lt;body&gt;\begin{align*} &#10;T_{ij}=&#10;\left(&#10;\begin{array}{ccc}&#10;P_x\hspace{-2mm} &amp;amp; 0 &amp;amp; 0 \\&#10;0 &amp;amp; P_z\hspace{-2mm} &amp;amp; 0&#10;\\&#10;0 &amp;amp; 0 &amp;amp; P_z&#10;\end{array}&#10;\right)&#10;\end{align*}&lt;/body&gt;&#10;  &lt;fcolor&gt;FFFFFFFF&lt;/fcolor&gt;&#10;  &lt;bcolor&gt;FF000000&lt;/bcolor&gt;&#10;  &lt;transparent&gt;True&lt;/transparent&gt;&#10;  &lt;resolution&gt;1800&lt;/resolution&gt;&#10;  &lt;imageh&gt;1044&lt;/imageh&gt;&#10;  &lt;imagew&gt;2309&lt;/imagew&gt;&#10;  &lt;scale&gt;50&lt;/scale&gt;&#10;  &lt;cursor&gt;21&lt;/cursor&gt;&#10;&lt;/TeXTeX&gt;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6382" y="2123057"/>
            <a:ext cx="3197658" cy="1445801"/>
          </a:xfrm>
          <a:prstGeom prst="rect">
            <a:avLst/>
          </a:prstGeom>
        </p:spPr>
      </p:pic>
      <p:pic>
        <p:nvPicPr>
          <p:cNvPr id="44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11" y="2980825"/>
            <a:ext cx="582049" cy="466088"/>
          </a:xfrm>
          <a:prstGeom prst="rect">
            <a:avLst/>
          </a:prstGeom>
        </p:spPr>
      </p:pic>
      <p:cxnSp>
        <p:nvCxnSpPr>
          <p:cNvPr id="45" name="直線矢印コネクタ 44"/>
          <p:cNvCxnSpPr/>
          <p:nvPr/>
        </p:nvCxnSpPr>
        <p:spPr>
          <a:xfrm flipV="1">
            <a:off x="1367167" y="2541262"/>
            <a:ext cx="0" cy="1515049"/>
          </a:xfrm>
          <a:prstGeom prst="straightConnector1">
            <a:avLst/>
          </a:prstGeom>
          <a:ln w="19050">
            <a:solidFill>
              <a:schemeClr val="tx1"/>
            </a:solidFill>
            <a:headEnd type="arrow" w="lg" len="lg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/>
          <p:cNvSpPr txBox="1"/>
          <p:nvPr/>
        </p:nvSpPr>
        <p:spPr>
          <a:xfrm>
            <a:off x="7738962" y="5582353"/>
            <a:ext cx="66396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6600" b="1" i="1" dirty="0" smtClean="0">
                <a:solidFill>
                  <a:srgbClr val="FFC000"/>
                </a:solidFill>
                <a:effectLst>
                  <a:glow rad="190500">
                    <a:srgbClr val="FF0000">
                      <a:alpha val="71000"/>
                    </a:srgbClr>
                  </a:glow>
                </a:effectLst>
              </a:rPr>
              <a:t>T</a:t>
            </a:r>
            <a:endParaRPr kumimoji="1" lang="ja-JP" altLang="en-US" sz="6600" b="1" i="1" dirty="0" smtClean="0">
              <a:solidFill>
                <a:srgbClr val="FFC000"/>
              </a:solidFill>
              <a:effectLst>
                <a:glow rad="190500">
                  <a:srgbClr val="FF0000">
                    <a:alpha val="71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7609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69"/>
            <a:ext cx="5887994" cy="435157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</a:t>
            </a:r>
            <a:r>
              <a:rPr lang="ja-JP" altLang="en-US" dirty="0"/>
              <a:t> </a:t>
            </a:r>
            <a:r>
              <a:rPr lang="en-US" altLang="ja-JP" dirty="0" smtClean="0"/>
              <a:t>@ T</a:t>
            </a:r>
            <a:r>
              <a:rPr lang="ja-JP" altLang="en-US" dirty="0" smtClean="0"/>
              <a:t>≠</a:t>
            </a:r>
            <a:r>
              <a:rPr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in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prep.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grpSp>
        <p:nvGrpSpPr>
          <p:cNvPr id="7" name="グループ化 6"/>
          <p:cNvGrpSpPr/>
          <p:nvPr/>
        </p:nvGrpSpPr>
        <p:grpSpPr>
          <a:xfrm rot="5400000" flipH="1">
            <a:off x="6366638" y="4203763"/>
            <a:ext cx="1949576" cy="3026923"/>
            <a:chOff x="6735352" y="3591305"/>
            <a:chExt cx="1949576" cy="3026923"/>
          </a:xfrm>
        </p:grpSpPr>
        <p:sp>
          <p:nvSpPr>
            <p:cNvPr id="13" name="正方形/長方形 12"/>
            <p:cNvSpPr/>
            <p:nvPr/>
          </p:nvSpPr>
          <p:spPr>
            <a:xfrm>
              <a:off x="7531494" y="3591305"/>
              <a:ext cx="1149533" cy="237744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4" name="平行四辺形 13"/>
            <p:cNvSpPr/>
            <p:nvPr/>
          </p:nvSpPr>
          <p:spPr>
            <a:xfrm rot="5400000" flipV="1">
              <a:off x="5628847" y="4711674"/>
              <a:ext cx="3013055" cy="800042"/>
            </a:xfrm>
            <a:prstGeom prst="parallelogram">
              <a:avLst>
                <a:gd name="adj" fmla="val 802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15" name="平行四辺形 14"/>
            <p:cNvSpPr/>
            <p:nvPr/>
          </p:nvSpPr>
          <p:spPr>
            <a:xfrm rot="5400000" flipV="1">
              <a:off x="6778379" y="4711673"/>
              <a:ext cx="3013055" cy="800042"/>
            </a:xfrm>
            <a:prstGeom prst="parallelogram">
              <a:avLst>
                <a:gd name="adj" fmla="val 80224"/>
              </a:avLst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3" name="平行四辺形 22"/>
            <p:cNvSpPr/>
            <p:nvPr/>
          </p:nvSpPr>
          <p:spPr>
            <a:xfrm>
              <a:off x="6735352" y="3605164"/>
              <a:ext cx="1946367" cy="635618"/>
            </a:xfrm>
            <a:prstGeom prst="parallelogram">
              <a:avLst>
                <a:gd name="adj" fmla="val 124411"/>
              </a:avLst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4" name="平行四辺形 23"/>
            <p:cNvSpPr/>
            <p:nvPr/>
          </p:nvSpPr>
          <p:spPr>
            <a:xfrm>
              <a:off x="6735353" y="5982610"/>
              <a:ext cx="1946367" cy="635618"/>
            </a:xfrm>
            <a:prstGeom prst="parallelogram">
              <a:avLst>
                <a:gd name="adj" fmla="val 125410"/>
              </a:avLst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sp>
          <p:nvSpPr>
            <p:cNvPr id="28" name="正方形/長方形 27"/>
            <p:cNvSpPr/>
            <p:nvPr/>
          </p:nvSpPr>
          <p:spPr>
            <a:xfrm>
              <a:off x="6735352" y="4240782"/>
              <a:ext cx="1149533" cy="2377440"/>
            </a:xfrm>
            <a:prstGeom prst="rect">
              <a:avLst/>
            </a:prstGeom>
            <a:solidFill>
              <a:srgbClr val="FF0000">
                <a:alpha val="1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endParaRPr>
            </a:p>
          </p:txBody>
        </p:sp>
        <p:cxnSp>
          <p:nvCxnSpPr>
            <p:cNvPr id="29" name="直線矢印コネクタ 28"/>
            <p:cNvCxnSpPr/>
            <p:nvPr/>
          </p:nvCxnSpPr>
          <p:spPr>
            <a:xfrm rot="5400000">
              <a:off x="7308465" y="4844705"/>
              <a:ext cx="756694" cy="0"/>
            </a:xfrm>
            <a:prstGeom prst="straightConnector1">
              <a:avLst/>
            </a:prstGeom>
            <a:ln w="38100">
              <a:solidFill>
                <a:srgbClr val="66CCFF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矢印コネクタ 29"/>
            <p:cNvCxnSpPr/>
            <p:nvPr/>
          </p:nvCxnSpPr>
          <p:spPr>
            <a:xfrm>
              <a:off x="7226624" y="5414920"/>
              <a:ext cx="756694" cy="0"/>
            </a:xfrm>
            <a:prstGeom prst="straightConnector1">
              <a:avLst/>
            </a:prstGeom>
            <a:ln w="38100">
              <a:solidFill>
                <a:srgbClr val="FFCCFF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直線矢印コネクタ 31"/>
            <p:cNvCxnSpPr/>
            <p:nvPr/>
          </p:nvCxnSpPr>
          <p:spPr>
            <a:xfrm>
              <a:off x="6735352" y="6275635"/>
              <a:ext cx="1149533" cy="1003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arrow" w="lg" len="lg"/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" name="TexTeXPicture" descr="&lt;?xml version=&quot;1.0&quot; encoding=&quot;utf-16&quot;?&gt;&#10;&lt;TeXTeX&gt;&#10;  &lt;preamble&gt;\documentclass{jarticle}&#10;\usepackage{amsmath}&#10;\pagestyle{empty}&lt;/preamble&gt;&#10;  &lt;body&gt;\begin{align*} &#10;L_x&#10;\end{align*}&lt;/body&gt;&#10;  &lt;fcolor&gt;FFFFFFFF&lt;/fcolor&gt;&#10;  &lt;bcolor&gt;FF000000&lt;/bcolor&gt;&#10;  &lt;transparent&gt;True&lt;/transparent&gt;&#10;  &lt;resolution&gt;1800&lt;/resolution&gt;&#10;  &lt;imageh&gt;209&lt;/imageh&gt;&#10;  &lt;imagew&gt;261&lt;/imagew&gt;&#10;  &lt;scale&gt;50&lt;/scale&gt;&#10;  &lt;cursor&gt;19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119" y="5927294"/>
            <a:ext cx="450420" cy="360683"/>
          </a:xfrm>
          <a:prstGeom prst="rect">
            <a:avLst/>
          </a:prstGeom>
        </p:spPr>
      </p:pic>
      <p:pic>
        <p:nvPicPr>
          <p:cNvPr id="31" name="TexTeXPicture" descr="&lt;?xml version=&quot;1.0&quot; encoding=&quot;utf-16&quot;?&gt;&#10;&lt;TeXTeX&gt;&#10;  &lt;preamble&gt;\documentclass{jarticle}&#10;\usepackage{amsmath}&#10;\pagestyle{empty}&lt;/preamble&gt;&#10;  &lt;body&gt;\begin{align*} &#10;P_z=T_{22}= T_{33}&#10;\end{align*}&lt;/body&gt;&#10;  &lt;fcolor&gt;FFFFFFFF&lt;/fcolor&gt;&#10;  &lt;bcolor&gt;FF000000&lt;/bcolor&gt;&#10;  &lt;transparent&gt;True&lt;/transparent&gt;&#10;  &lt;resolution&gt;1800&lt;/resolution&gt;&#10;  &lt;imageh&gt;210&lt;/imageh&gt;&#10;  &lt;imagew&gt;1619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71" y="5964173"/>
            <a:ext cx="1713442" cy="222250"/>
          </a:xfrm>
          <a:prstGeom prst="rect">
            <a:avLst/>
          </a:prstGeom>
        </p:spPr>
      </p:pic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_x=T_{11}&#10;\end{align*}&lt;/body&gt;&#10;  &lt;fcolor&gt;FFFFFFFF&lt;/fcolor&gt;&#10;  &lt;bcolor&gt;FF000000&lt;/bcolor&gt;&#10;  &lt;transparent&gt;True&lt;/transparent&gt;&#10;  &lt;resolution&gt;1800&lt;/resolution&gt;&#10;  &lt;imageh&gt;209&lt;/imageh&gt;&#10;  &lt;imagew&gt;934&lt;/imagew&gt;&#10;  &lt;scale&gt;50&lt;/scale&gt;&#10;  &lt;cursor&gt;26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260" y="5107491"/>
            <a:ext cx="988484" cy="221192"/>
          </a:xfrm>
          <a:prstGeom prst="rect">
            <a:avLst/>
          </a:prstGeom>
        </p:spPr>
      </p:pic>
      <p:sp>
        <p:nvSpPr>
          <p:cNvPr id="33" name="テキスト ボックス 32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9" name="TexTeXPicture" descr="&lt;?xml version=&quot;1.0&quot; encoding=&quot;utf-16&quot;?&gt;&#10;&lt;TeXTeX&gt;&#10;  &lt;preamble&gt;\documentclass{jarticle}&#10;\usepackage{amsmath}&#10;\pagestyle{empty}&lt;/preamble&gt;&#10;  &lt;body&gt;\begin{align*} &#10;L_xT&#10;\end{align*}&lt;/body&gt;&#10;  &lt;fcolor&gt;FF000000&lt;/fcolor&gt;&#10;  &lt;bcolor&gt;FFFFFFFF&lt;/bcolor&gt;&#10;  &lt;transparent&gt;False&lt;/transparent&gt;&#10;  &lt;resolution&gt;1800&lt;/resolution&gt;&#10;  &lt;imageh&gt;209&lt;/imageh&gt;&#10;  &lt;imagew&gt;46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89" y="5322291"/>
            <a:ext cx="612210" cy="2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37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00" y="1283970"/>
            <a:ext cx="5887994" cy="4351578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Pressure Anisotropy @ T</a:t>
            </a:r>
            <a:r>
              <a:rPr kumimoji="1" lang="ja-JP" altLang="en-US" dirty="0" smtClean="0"/>
              <a:t>≠</a:t>
            </a:r>
            <a:r>
              <a:rPr kumimoji="1" lang="en-US" altLang="ja-JP" dirty="0" smtClean="0"/>
              <a:t>0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5962753" y="1930309"/>
            <a:ext cx="29402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F</a:t>
            </a: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ree scalar field</a:t>
            </a:r>
            <a:endParaRPr kumimoji="1" lang="ja-JP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962753" y="2475208"/>
            <a:ext cx="1982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2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=L</a:t>
            </a:r>
            <a:r>
              <a:rPr kumimoji="1" lang="en-US" altLang="ja-JP" sz="2400" b="0" i="0" u="none" strike="noStrike" kern="1200" cap="none" spc="0" normalizeH="0" baseline="-2500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3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=</a:t>
            </a:r>
            <a:r>
              <a:rPr kumimoji="1" lang="ja-JP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∞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lang="en-US" altLang="ja-JP" sz="240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Periodic BC</a:t>
            </a:r>
            <a:endParaRPr kumimoji="1" lang="ja-JP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962753" y="3800175"/>
            <a:ext cx="25202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Lattice result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962753" y="4384950"/>
            <a:ext cx="25234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p"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Periodic </a:t>
            </a:r>
            <a:r>
              <a:rPr lang="en-US" altLang="ja-JP" sz="2400" noProof="0" dirty="0" smtClean="0">
                <a:solidFill>
                  <a:prstClr val="white"/>
                </a:solidFill>
                <a:latin typeface="Corbel" panose="020B0503020204020204"/>
                <a:ea typeface="HGｺﾞｼｯｸM" panose="020B0609000000000000" pitchFamily="49" charset="-128"/>
              </a:rPr>
              <a:t>BC</a:t>
            </a:r>
            <a:endParaRPr kumimoji="1" lang="en-US" altLang="ja-JP" sz="24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Only t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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GｺﾞｼｯｸM" panose="020B0609000000000000" pitchFamily="49" charset="-128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0</a:t>
            </a:r>
            <a:r>
              <a:rPr kumimoji="1" lang="en-US" altLang="ja-JP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limit</a:t>
            </a:r>
          </a:p>
          <a:p>
            <a:pPr marL="342900" lvl="0" indent="-342900">
              <a:buFont typeface="Wingdings" panose="05000000000000000000" pitchFamily="2" charset="2"/>
              <a:buChar char="p"/>
              <a:defRPr/>
            </a:pPr>
            <a:r>
              <a:rPr lang="en-US" altLang="ja-JP" sz="2400" dirty="0">
                <a:solidFill>
                  <a:prstClr val="white"/>
                </a:solidFill>
                <a:sym typeface="Wingdings" panose="05000000000000000000" pitchFamily="2" charset="2"/>
              </a:rPr>
              <a:t>Error: </a:t>
            </a:r>
            <a:r>
              <a:rPr lang="en-US" altLang="ja-JP" sz="2400" dirty="0" err="1">
                <a:solidFill>
                  <a:prstClr val="white"/>
                </a:solidFill>
                <a:sym typeface="Wingdings" panose="05000000000000000000" pitchFamily="2" charset="2"/>
              </a:rPr>
              <a:t>stat.+sys</a:t>
            </a:r>
            <a:r>
              <a:rPr lang="en-US" altLang="ja-JP" sz="2400" dirty="0" smtClean="0">
                <a:solidFill>
                  <a:prstClr val="white"/>
                </a:solidFill>
                <a:sym typeface="Wingdings" panose="05000000000000000000" pitchFamily="2" charset="2"/>
              </a:rPr>
              <a:t>.</a:t>
            </a:r>
            <a:endParaRPr lang="en-US" altLang="ja-JP" sz="2400" dirty="0">
              <a:solidFill>
                <a:prstClr val="white"/>
              </a:solidFill>
              <a:sym typeface="Wingdings" panose="05000000000000000000" pitchFamily="2" charset="2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10673" y="5910927"/>
            <a:ext cx="8522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Medium near T</a:t>
            </a:r>
            <a:r>
              <a:rPr kumimoji="1" lang="en-US" altLang="ja-JP" sz="2800" b="1" i="0" u="none" strike="noStrike" kern="1200" cap="none" spc="0" normalizeH="0" baseline="-2500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c</a:t>
            </a:r>
            <a:r>
              <a:rPr kumimoji="1" lang="en-US" altLang="ja-JP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 is remarkably insensitive to finite size!</a:t>
            </a: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6933922" y="1047963"/>
            <a:ext cx="22653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MK, </a:t>
            </a:r>
            <a:r>
              <a:rPr kumimoji="1" lang="en-US" altLang="ja-JP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, Kolbe,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Horowitz, in </a:t>
            </a:r>
            <a:r>
              <a:rPr kumimoji="1" lang="en-US" altLang="ja-JP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prep.</a:t>
            </a:r>
            <a:endParaRPr kumimoji="1" lang="ja-JP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6767909" y="3212252"/>
            <a:ext cx="2354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Mogliacci</a:t>
            </a:r>
            <a:r>
              <a:rPr kumimoji="1" lang="en-US" altLang="ja-JP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HGｺﾞｼｯｸM" panose="020B0609000000000000" pitchFamily="49" charset="-128"/>
                <a:cs typeface="+mn-cs"/>
              </a:rPr>
              <a:t>+, 1807.07871</a:t>
            </a:r>
            <a:endParaRPr kumimoji="1" lang="ja-JP" altLang="en-US" b="0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HGｺﾞｼｯｸM" panose="020B0609000000000000" pitchFamily="49" charset="-128"/>
              <a:cs typeface="+mn-cs"/>
            </a:endParaRPr>
          </a:p>
        </p:txBody>
      </p:sp>
      <p:pic>
        <p:nvPicPr>
          <p:cNvPr id="12" name="TexTeXPicture" descr="&lt;?xml version=&quot;1.0&quot; encoding=&quot;utf-16&quot;?&gt;&#10;&lt;TeXTeX&gt;&#10;  &lt;preamble&gt;\documentclass{jarticle}&#10;\usepackage{amsmath}&#10;\pagestyle{empty}&lt;/preamble&gt;&#10;  &lt;body&gt;\begin{align*} &#10;L_xT&#10;\end{align*}&lt;/body&gt;&#10;  &lt;fcolor&gt;FF000000&lt;/fcolor&gt;&#10;  &lt;bcolor&gt;FFFFFFFF&lt;/bcolor&gt;&#10;  &lt;transparent&gt;False&lt;/transparent&gt;&#10;  &lt;resolution&gt;1800&lt;/resolution&gt;&#10;  &lt;imageh&gt;209&lt;/imageh&gt;&#10;  &lt;imagew&gt;461&lt;/imagew&gt;&#10;  &lt;scale&gt;50&lt;/scale&gt;&#10;  &lt;cursor&gt;20&lt;/cursor&gt;&#10;&lt;/TeXTeX&gt;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5089" y="5322291"/>
            <a:ext cx="612210" cy="27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exTeXPicture" descr="&lt;?xml version=&quot;1.0&quot; encoding=&quot;utf-16&quot;?&gt;&#10;&lt;TeXTeX&gt;&#10;  &lt;preamble&gt;\documentclass{jarticle}&#10;\usepackage{amsmath}&#10;\pagestyle{empty}&lt;/preamble&gt;&#10;  &lt;body&gt;\begin{align*} &#10;sT = \varepsilon+P&#10;\end{align*}&lt;/body&gt;&#10;  &lt;fcolor&gt;FFFFFFFF&lt;/fcolor&gt;&#10;  &lt;bcolor&gt;FF000000&lt;/bcolor&gt;&#10;  &lt;transparent&gt;True&lt;/transparent&gt;&#10;  &lt;resolution&gt;1800&lt;/resolution&gt;&#10;  &lt;imageh&gt;191&lt;/imageh&gt;&#10;  &lt;imagew&gt;1224&lt;/imagew&gt;&#10;  &lt;scale&gt;50&lt;/scale&gt;&#10;  &lt;cursor&gt;34&lt;/cursor&gt;&#10;&lt;/TeXTeX&gt;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6035" y="3411902"/>
            <a:ext cx="2355876" cy="367625"/>
          </a:xfrm>
          <a:prstGeom prst="rect">
            <a:avLst/>
          </a:prstGeom>
          <a:scene3d>
            <a:camera prst="perspectiveContrastingLeftFacing"/>
            <a:lightRig rig="threePt" dir="t"/>
          </a:scene3d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Thermodynamics on the Lattice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505097" y="1323703"/>
            <a:ext cx="31822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200" b="1" dirty="0" smtClean="0"/>
              <a:t>Various Methods</a:t>
            </a:r>
            <a:endParaRPr kumimoji="1" lang="ja-JP" altLang="en-US" sz="3200" b="1" dirty="0" smtClean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95164" y="1908478"/>
            <a:ext cx="77073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kumimoji="1" lang="en-US" altLang="ja-JP" sz="2400" b="1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Integral</a:t>
            </a:r>
            <a:r>
              <a:rPr kumimoji="1"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, differential, moving frame, non-equilibrium, …</a:t>
            </a:r>
          </a:p>
          <a:p>
            <a:pPr marL="342900" indent="-342900">
              <a:buFont typeface="Wingdings" panose="05000000000000000000" pitchFamily="2" charset="2"/>
              <a:buChar char="p"/>
            </a:pPr>
            <a:r>
              <a:rPr lang="en-US" altLang="ja-JP" sz="2400" dirty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r</a:t>
            </a:r>
            <a:r>
              <a:rPr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</a:rPr>
              <a:t>ely on thermodynamic relations valid in V</a:t>
            </a:r>
            <a:r>
              <a:rPr lang="en-US" altLang="ja-JP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  <a:sym typeface="Wingdings" panose="05000000000000000000" pitchFamily="2" charset="2"/>
              </a:rPr>
              <a:t></a:t>
            </a:r>
            <a:r>
              <a:rPr lang="ja-JP" altLang="en-US" sz="2400" dirty="0" smtClean="0">
                <a:effectLst>
                  <a:glow rad="127000">
                    <a:srgbClr val="124760">
                      <a:alpha val="83000"/>
                    </a:srgbClr>
                  </a:glow>
                </a:effectLst>
                <a:sym typeface="Wingdings" panose="05000000000000000000" pitchFamily="2" charset="2"/>
              </a:rPr>
              <a:t>∞</a:t>
            </a:r>
            <a:endParaRPr kumimoji="1" lang="ja-JP" altLang="en-US" sz="2400" dirty="0" smtClean="0">
              <a:effectLst>
                <a:glow rad="127000">
                  <a:srgbClr val="124760">
                    <a:alpha val="83000"/>
                  </a:srgbClr>
                </a:glow>
              </a:effectLst>
            </a:endParaRPr>
          </a:p>
        </p:txBody>
      </p:sp>
      <p:sp>
        <p:nvSpPr>
          <p:cNvPr id="12" name="右矢印 11"/>
          <p:cNvSpPr/>
          <p:nvPr/>
        </p:nvSpPr>
        <p:spPr>
          <a:xfrm>
            <a:off x="4952082" y="2868036"/>
            <a:ext cx="722811" cy="53993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5674893" y="2850265"/>
            <a:ext cx="32560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Not applicable to </a:t>
            </a:r>
          </a:p>
          <a:p>
            <a:r>
              <a:rPr kumimoji="1" lang="en-US" altLang="ja-JP" sz="2800" b="1" dirty="0" smtClean="0">
                <a:solidFill>
                  <a:srgbClr val="FFFF00"/>
                </a:solidFill>
              </a:rPr>
              <a:t>anisotropic systems</a:t>
            </a:r>
            <a:endParaRPr kumimoji="1" lang="ja-JP" altLang="en-US" sz="2800" b="1" dirty="0" smtClean="0">
              <a:solidFill>
                <a:srgbClr val="FFFF00"/>
              </a:solidFill>
            </a:endParaRPr>
          </a:p>
        </p:txBody>
      </p:sp>
      <p:grpSp>
        <p:nvGrpSpPr>
          <p:cNvPr id="7" name="グループ化 6"/>
          <p:cNvGrpSpPr/>
          <p:nvPr/>
        </p:nvGrpSpPr>
        <p:grpSpPr>
          <a:xfrm>
            <a:off x="328472" y="4232432"/>
            <a:ext cx="8345265" cy="2290281"/>
            <a:chOff x="328472" y="4232432"/>
            <a:chExt cx="8345265" cy="2290281"/>
          </a:xfrm>
        </p:grpSpPr>
        <p:sp>
          <p:nvSpPr>
            <p:cNvPr id="16" name="角丸四角形 15"/>
            <p:cNvSpPr/>
            <p:nvPr/>
          </p:nvSpPr>
          <p:spPr>
            <a:xfrm>
              <a:off x="328472" y="4232432"/>
              <a:ext cx="8345265" cy="2290281"/>
            </a:xfrm>
            <a:prstGeom prst="roundRect">
              <a:avLst/>
            </a:prstGeom>
            <a:solidFill>
              <a:schemeClr val="accent1">
                <a:lumMod val="50000"/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05097" y="4411330"/>
              <a:ext cx="65079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p"/>
              </a:pPr>
              <a:r>
                <a:rPr lang="en-US" altLang="ja-JP" sz="3200" dirty="0" smtClean="0"/>
                <a:t>We employ </a:t>
              </a:r>
              <a:r>
                <a:rPr lang="en-US" altLang="ja-JP" sz="3200" b="1" dirty="0" smtClean="0"/>
                <a:t>Gradient Flow Method</a:t>
              </a:r>
              <a:endParaRPr kumimoji="1" lang="ja-JP" altLang="en-US" sz="3200" b="1" dirty="0" smtClean="0"/>
            </a:p>
          </p:txBody>
        </p:sp>
        <p:sp>
          <p:nvSpPr>
            <p:cNvPr id="17" name="テキスト ボックス 16"/>
            <p:cNvSpPr txBox="1"/>
            <p:nvPr/>
          </p:nvSpPr>
          <p:spPr>
            <a:xfrm>
              <a:off x="1132821" y="5776180"/>
              <a:ext cx="687835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2800" b="1" dirty="0" smtClean="0">
                  <a:solidFill>
                    <a:srgbClr val="FFFF00"/>
                  </a:solidFill>
                </a:rPr>
                <a:t>Components of EMT are directly accessible!</a:t>
              </a:r>
              <a:endParaRPr kumimoji="1" lang="ja-JP" altLang="en-US" sz="2800" b="1" dirty="0" smtClean="0">
                <a:solidFill>
                  <a:srgbClr val="FFFF00"/>
                </a:solidFill>
              </a:endParaRPr>
            </a:p>
          </p:txBody>
        </p:sp>
        <p:pic>
          <p:nvPicPr>
            <p:cNvPr id="5" name="TexTeXPicture" descr="&lt;?xml version=&quot;1.0&quot; encoding=&quot;utf-16&quot;?&gt;&#10;&lt;TeXTeX&gt;&#10;  &lt;preamble&gt;\documentclass{jarticle}&#10;\usepackage{amsmath}&#10;\pagestyle{empty}&lt;/preamble&gt;&#10;  &lt;body&gt;\begin{align*} &#10;\varepsilon = \langle T_{00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963&lt;/imagew&gt;&#10;  &lt;scale&gt;50&lt;/scale&gt;&#10;  &lt;cursor&gt;52&lt;/cursor&gt;&#10;&lt;/TeXTeX&gt;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5350" y="5188416"/>
              <a:ext cx="1403875" cy="364453"/>
            </a:xfrm>
            <a:prstGeom prst="rect">
              <a:avLst/>
            </a:prstGeom>
          </p:spPr>
        </p:pic>
        <p:pic>
          <p:nvPicPr>
            <p:cNvPr id="6" name="TexTeXPicture" descr="&lt;?xml version=&quot;1.0&quot; encoding=&quot;utf-16&quot;?&gt;&#10;&lt;TeXTeX&gt;&#10;  &lt;preamble&gt;\documentclass{jarticle}&#10;\usepackage{amsmath}&#10;\pagestyle{empty}&lt;/preamble&gt;&#10;  &lt;body&gt;\begin{align*} &#10;P = \langle T_{11} \rangle&#10;\end{align*}&lt;/body&gt;&#10;  &lt;fcolor&gt;FFFFFFFF&lt;/fcolor&gt;&#10;  &lt;bcolor&gt;FF000000&lt;/bcolor&gt;&#10;  &lt;transparent&gt;True&lt;/transparent&gt;&#10;  &lt;resolution&gt;1800&lt;/resolution&gt;&#10;  &lt;imageh&gt;250&lt;/imageh&gt;&#10;  &lt;imagew&gt;1041&lt;/imagew&gt;&#10;  &lt;scale&gt;50&lt;/scale&gt;&#10;  &lt;cursor&gt;33&lt;/cursor&gt;&#10;&lt;/TeXTeX&gt;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2685" y="5188415"/>
              <a:ext cx="1517585" cy="364453"/>
            </a:xfrm>
            <a:prstGeom prst="rect">
              <a:avLst/>
            </a:prstGeom>
          </p:spPr>
        </p:pic>
      </p:grpSp>
      <p:pic>
        <p:nvPicPr>
          <p:cNvPr id="8" name="TexTeXPicture" descr="&lt;?xml version=&quot;1.0&quot; encoding=&quot;utf-16&quot;?&gt;&#10;&lt;TeXTeX&gt;&#10;  &lt;preamble&gt;\documentclass{jarticle}&#10;\usepackage{amsmath}&#10;\pagestyle{empty}&lt;/preamble&gt;&#10;  &lt;body&gt;\begin{align*} &#10;P=\frac TV \ln Z&#10;\end{align*}&lt;/body&gt;&#10;  &lt;fcolor&gt;FFFFFFFF&lt;/fcolor&gt;&#10;  &lt;bcolor&gt;FF000000&lt;/bcolor&gt;&#10;  &lt;transparent&gt;True&lt;/transparent&gt;&#10;  &lt;resolution&gt;1800&lt;/resolution&gt;&#10;  &lt;imageh&gt;511&lt;/imageh&gt;&#10;  &lt;imagew&gt;1248&lt;/imagew&gt;&#10;  &lt;scale&gt;50&lt;/scale&gt;&#10;  &lt;cursor&gt;27&lt;/cursor&gt;&#10;&lt;/TeXTeX&gt;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4993" y="2698581"/>
            <a:ext cx="2170287" cy="888636"/>
          </a:xfrm>
          <a:prstGeom prst="rect">
            <a:avLst/>
          </a:prstGeom>
          <a:scene3d>
            <a:camera prst="perspectiveContrastingRigh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65314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奥行">
  <a:themeElements>
    <a:clrScheme name="奥行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奥行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奥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kumimoji="1"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T e X T e X >  
     < p r e a m b l e > \ d o c u m e n t c l a s s { j a r t i c l e }  
 \ u s e p a c k a g e { a m s m a t h }  
 \ p a g e s t y l e { e m p t y } < / p r e a m b l e >  
     < b o d y > \ b e g i n { a l i g n * }    
  
 \ e n d { a l i g n * } < / b o d y >  
     < f c o l o r > F F F F F F F F < / f c o l o r >  
     < b c o l o r > F F 0 0 0 0 0 0 < / b c o l o r >  
     < t r a n s p a r e n t > T r u e < / t r a n s p a r e n t >  
     < r e s o l u t i o n > 1 8 0 0 < / r e s o l u t i o n >  
     < i m a g e h > - 1 < / i m a g e h >  
     < i m a g e w > - 1 < / i m a g e w >  
     < s c a l e > 5 0 < / s c a l e >  
     < c u r s o r > 1 6 < / c u r s o r >  
 < / T e X T e X > 
</file>

<file path=customXml/itemProps1.xml><?xml version="1.0" encoding="utf-8"?>
<ds:datastoreItem xmlns:ds="http://schemas.openxmlformats.org/officeDocument/2006/customXml" ds:itemID="{E7F007F3-BF72-4CEC-8E47-AFAC5D936D2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4542</TotalTime>
  <Words>1025</Words>
  <Application>Microsoft Office PowerPoint</Application>
  <PresentationFormat>画面に合わせる (4:3)</PresentationFormat>
  <Paragraphs>248</Paragraphs>
  <Slides>30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30</vt:i4>
      </vt:variant>
    </vt:vector>
  </HeadingPairs>
  <TitlesOfParts>
    <vt:vector size="44" baseType="lpstr">
      <vt:lpstr>HGｺﾞｼｯｸM</vt:lpstr>
      <vt:lpstr>ＭＳ Ｐゴシック</vt:lpstr>
      <vt:lpstr>メイリオ</vt:lpstr>
      <vt:lpstr>游ゴシック</vt:lpstr>
      <vt:lpstr>游ゴシック Light</vt:lpstr>
      <vt:lpstr>Arial</vt:lpstr>
      <vt:lpstr>Calibri</vt:lpstr>
      <vt:lpstr>Calibri Light</vt:lpstr>
      <vt:lpstr>Century</vt:lpstr>
      <vt:lpstr>Corbel</vt:lpstr>
      <vt:lpstr>Symbol</vt:lpstr>
      <vt:lpstr>Wingdings</vt:lpstr>
      <vt:lpstr>Office テーマ</vt:lpstr>
      <vt:lpstr>奥行</vt:lpstr>
      <vt:lpstr>非等方な有限体積系に置かれた SU(3)ゲージ理論の 圧力非等方性の測定</vt:lpstr>
      <vt:lpstr>Casimir Effect</vt:lpstr>
      <vt:lpstr>Casimir Effect</vt:lpstr>
      <vt:lpstr>Casimir Effect</vt:lpstr>
      <vt:lpstr>Casimir Effect</vt:lpstr>
      <vt:lpstr>Casimir Effect</vt:lpstr>
      <vt:lpstr>Pressure Anisotropy @ T≠0</vt:lpstr>
      <vt:lpstr>Pressure Anisotropy @ T≠0</vt:lpstr>
      <vt:lpstr>Thermodynamics on the Lattice</vt:lpstr>
      <vt:lpstr>Yang-Mills Gradient Flow</vt:lpstr>
      <vt:lpstr>Small Flow-Time Expansion</vt:lpstr>
      <vt:lpstr>Constructing EMT</vt:lpstr>
      <vt:lpstr>Perturbative Coefficients</vt:lpstr>
      <vt:lpstr>Higher Order Coefficient: e+p</vt:lpstr>
      <vt:lpstr>Effect of Higher-Order Coeffs.</vt:lpstr>
      <vt:lpstr>Numerical Setup</vt:lpstr>
      <vt:lpstr>Small-t Extrapolation</vt:lpstr>
      <vt:lpstr>Small-t Extrapolation</vt:lpstr>
      <vt:lpstr>Pressure Anisotropy @ T≠0</vt:lpstr>
      <vt:lpstr>Pressure Anisotropy @ T≠0</vt:lpstr>
      <vt:lpstr>Higher T</vt:lpstr>
      <vt:lpstr>Higher T</vt:lpstr>
      <vt:lpstr>PowerPoint プレゼンテーション</vt:lpstr>
      <vt:lpstr>Summary</vt:lpstr>
      <vt:lpstr>backup</vt:lpstr>
      <vt:lpstr>Extrapolations t0, a0</vt:lpstr>
      <vt:lpstr>energy densty / transverse P</vt:lpstr>
      <vt:lpstr>Gradient Flow Method</vt:lpstr>
      <vt:lpstr>Two Special Cases with PBC</vt:lpstr>
      <vt:lpstr>EMT on the Lattice: Conventional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趣旨説明： 重イオン衝突実験と 高温高密度QCD</dc:title>
  <dc:creator>Masakiyo Kitazawa</dc:creator>
  <cp:lastModifiedBy>Kitazawa Masakiyo</cp:lastModifiedBy>
  <cp:revision>384</cp:revision>
  <dcterms:created xsi:type="dcterms:W3CDTF">2018-05-13T13:53:28Z</dcterms:created>
  <dcterms:modified xsi:type="dcterms:W3CDTF">2019-03-15T08:20:33Z</dcterms:modified>
</cp:coreProperties>
</file>