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</p:sldMasterIdLst>
  <p:notesMasterIdLst>
    <p:notesMasterId r:id="rId50"/>
  </p:notesMasterIdLst>
  <p:sldIdLst>
    <p:sldId id="889" r:id="rId7"/>
    <p:sldId id="950" r:id="rId8"/>
    <p:sldId id="946" r:id="rId9"/>
    <p:sldId id="947" r:id="rId10"/>
    <p:sldId id="948" r:id="rId11"/>
    <p:sldId id="953" r:id="rId12"/>
    <p:sldId id="954" r:id="rId13"/>
    <p:sldId id="955" r:id="rId14"/>
    <p:sldId id="957" r:id="rId15"/>
    <p:sldId id="958" r:id="rId16"/>
    <p:sldId id="959" r:id="rId17"/>
    <p:sldId id="960" r:id="rId18"/>
    <p:sldId id="961" r:id="rId19"/>
    <p:sldId id="962" r:id="rId20"/>
    <p:sldId id="964" r:id="rId21"/>
    <p:sldId id="966" r:id="rId22"/>
    <p:sldId id="969" r:id="rId23"/>
    <p:sldId id="972" r:id="rId24"/>
    <p:sldId id="902" r:id="rId25"/>
    <p:sldId id="917" r:id="rId26"/>
    <p:sldId id="915" r:id="rId27"/>
    <p:sldId id="925" r:id="rId28"/>
    <p:sldId id="949" r:id="rId29"/>
    <p:sldId id="973" r:id="rId30"/>
    <p:sldId id="940" r:id="rId31"/>
    <p:sldId id="975" r:id="rId32"/>
    <p:sldId id="988" r:id="rId33"/>
    <p:sldId id="977" r:id="rId34"/>
    <p:sldId id="978" r:id="rId35"/>
    <p:sldId id="920" r:id="rId36"/>
    <p:sldId id="979" r:id="rId37"/>
    <p:sldId id="980" r:id="rId38"/>
    <p:sldId id="981" r:id="rId39"/>
    <p:sldId id="982" r:id="rId40"/>
    <p:sldId id="983" r:id="rId41"/>
    <p:sldId id="984" r:id="rId42"/>
    <p:sldId id="985" r:id="rId43"/>
    <p:sldId id="986" r:id="rId44"/>
    <p:sldId id="905" r:id="rId45"/>
    <p:sldId id="987" r:id="rId46"/>
    <p:sldId id="991" r:id="rId47"/>
    <p:sldId id="989" r:id="rId48"/>
    <p:sldId id="924" r:id="rId4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4EA5D8"/>
    <a:srgbClr val="FFFFFF"/>
    <a:srgbClr val="000000"/>
    <a:srgbClr val="9F2936"/>
    <a:srgbClr val="CCCC00"/>
    <a:srgbClr val="003300"/>
    <a:srgbClr val="66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8" autoAdjust="0"/>
    <p:restoredTop sz="96488" autoAdjust="0"/>
  </p:normalViewPr>
  <p:slideViewPr>
    <p:cSldViewPr>
      <p:cViewPr varScale="1">
        <p:scale>
          <a:sx n="90" d="100"/>
          <a:sy n="90" d="100"/>
        </p:scale>
        <p:origin x="77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6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33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0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17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7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5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15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83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26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77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2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00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333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8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36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162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89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593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153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20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9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042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983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756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303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146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411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949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48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3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61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574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48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388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09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6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2019/4/8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96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4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gif"/><Relationship Id="rId7" Type="http://schemas.openxmlformats.org/officeDocument/2006/relationships/image" Target="../media/image2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jpeg"/><Relationship Id="rId10" Type="http://schemas.openxmlformats.org/officeDocument/2006/relationships/image" Target="../media/image25.png"/><Relationship Id="rId4" Type="http://schemas.openxmlformats.org/officeDocument/2006/relationships/image" Target="../media/image16.jp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6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gif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emf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5.emf"/><Relationship Id="rId11" Type="http://schemas.openxmlformats.org/officeDocument/2006/relationships/image" Target="../media/image90.png"/><Relationship Id="rId5" Type="http://schemas.openxmlformats.org/officeDocument/2006/relationships/image" Target="../media/image84.emf"/><Relationship Id="rId10" Type="http://schemas.openxmlformats.org/officeDocument/2006/relationships/image" Target="../media/image89.emf"/><Relationship Id="rId4" Type="http://schemas.openxmlformats.org/officeDocument/2006/relationships/image" Target="../media/image83.emf"/><Relationship Id="rId9" Type="http://schemas.openxmlformats.org/officeDocument/2006/relationships/image" Target="../media/image8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96.emf"/><Relationship Id="rId7" Type="http://schemas.openxmlformats.org/officeDocument/2006/relationships/image" Target="../media/image88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9.png"/><Relationship Id="rId5" Type="http://schemas.openxmlformats.org/officeDocument/2006/relationships/image" Target="../media/image98.emf"/><Relationship Id="rId10" Type="http://schemas.openxmlformats.org/officeDocument/2006/relationships/image" Target="../media/image100.png"/><Relationship Id="rId4" Type="http://schemas.openxmlformats.org/officeDocument/2006/relationships/image" Target="../media/image97.emf"/><Relationship Id="rId9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emf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38895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 smtClean="0">
                <a:latin typeface="Arial Rounded MT Bold" panose="020F0704030504030204" pitchFamily="34" charset="0"/>
              </a:rPr>
              <a:t>Critical Fluctuations</a:t>
            </a:r>
            <a:r>
              <a:rPr lang="ja-JP" altLang="en-US" sz="4800" dirty="0" smtClean="0">
                <a:latin typeface="Arial Rounded MT Bold" panose="020F0704030504030204" pitchFamily="34" charset="0"/>
              </a:rPr>
              <a:t> </a:t>
            </a:r>
            <a:r>
              <a:rPr lang="en-US" altLang="ja-JP" sz="4800" dirty="0" smtClean="0">
                <a:latin typeface="Arial Rounded MT Bold" panose="020F0704030504030204" pitchFamily="34" charset="0"/>
              </a:rPr>
              <a:t>in HIC</a:t>
            </a:r>
            <a:br>
              <a:rPr lang="en-US" altLang="ja-JP" sz="4800" dirty="0" smtClean="0">
                <a:latin typeface="Arial Rounded MT Bold" panose="020F0704030504030204" pitchFamily="34" charset="0"/>
              </a:rPr>
            </a:br>
            <a:r>
              <a:rPr lang="en-US" altLang="ja-JP" sz="3600" dirty="0" smtClean="0">
                <a:latin typeface="Arial Rounded MT Bold" panose="020F0704030504030204" pitchFamily="34" charset="0"/>
              </a:rPr>
              <a:t>~ Theory ~</a:t>
            </a:r>
            <a:endParaRPr kumimoji="1" lang="ja-JP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11709" y="3991938"/>
            <a:ext cx="3724288" cy="1237262"/>
          </a:xfr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3880" y="6033482"/>
            <a:ext cx="7716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RRTF “Dynamics of Critical Fluctuations: Theory – Phenomenology – HIC”</a:t>
            </a:r>
          </a:p>
          <a:p>
            <a:pPr algn="ctr"/>
            <a:r>
              <a:rPr lang="en-US" altLang="ja-JP" sz="2000" dirty="0" smtClean="0"/>
              <a:t>GSI, Darmstadt,  8/Apr./2019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07495" y="2924944"/>
            <a:ext cx="5529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FF0000"/>
                </a:solidFill>
                <a:latin typeface="Felix Titling" panose="04060505060202020A04" pitchFamily="82" charset="0"/>
              </a:rPr>
              <a:t>FLUCTUAT</a:t>
            </a:r>
            <a:r>
              <a:rPr kumimoji="1" lang="en-US" altLang="ja-JP" sz="3200" b="1" dirty="0" smtClean="0">
                <a:latin typeface="Felix Titling" panose="04060505060202020A04" pitchFamily="82" charset="0"/>
              </a:rPr>
              <a:t> NEC MERGITUR</a:t>
            </a:r>
            <a:endParaRPr kumimoji="1" lang="ja-JP" altLang="en-US" sz="3200" b="1" dirty="0" smtClean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Coin Game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245" y="1604092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et 25 Euro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You get head coins of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5598006"/>
            <a:ext cx="38829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Same expectation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But, different fluctuation.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4582326" y="2896770"/>
            <a:ext cx="2869034" cy="2272559"/>
            <a:chOff x="4582326" y="2896770"/>
            <a:chExt cx="2869034" cy="2272559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7" name="角丸四角形 6"/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929525" y="3154158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B. 25 x 2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1187624" y="2896769"/>
            <a:ext cx="2869034" cy="2272559"/>
            <a:chOff x="1187624" y="2896769"/>
            <a:chExt cx="2869034" cy="227255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527353" y="3154158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A. </a:t>
                </a:r>
                <a:r>
                  <a:rPr lang="en-US" altLang="ja-JP" sz="2800" dirty="0" smtClean="0">
                    <a:solidFill>
                      <a:srgbClr val="FF0000"/>
                    </a:solidFill>
                    <a:latin typeface="Calibri"/>
                    <a:ea typeface="ＭＳ Ｐゴシック"/>
                  </a:rPr>
                  <a:t>50</a:t>
                </a:r>
                <a:r>
                  <a:rPr kumimoji="1" lang="ja-JP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x 1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  <p:grpSp>
        <p:nvGrpSpPr>
          <p:cNvPr id="22" name="グループ化 21"/>
          <p:cNvGrpSpPr/>
          <p:nvPr/>
        </p:nvGrpSpPr>
        <p:grpSpPr>
          <a:xfrm>
            <a:off x="6156176" y="4036761"/>
            <a:ext cx="2869034" cy="2272559"/>
            <a:chOff x="6156176" y="4036761"/>
            <a:chExt cx="2869034" cy="2272559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6156176" y="4036761"/>
              <a:ext cx="2869034" cy="2272559"/>
              <a:chOff x="6156176" y="4036761"/>
              <a:chExt cx="2869034" cy="2272559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6156176" y="4036761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6505781" y="4178763"/>
                <a:ext cx="2169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C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.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x 50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690" y="4685927"/>
              <a:ext cx="2484842" cy="1397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3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Fluctuations in HIC: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073" y="1486949"/>
            <a:ext cx="3282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Search for QCD CP</a:t>
            </a:r>
            <a:endParaRPr kumimoji="1" lang="ja-JP" altLang="en-US" sz="32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17618" y="1484784"/>
            <a:ext cx="249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Onset of </a:t>
            </a:r>
            <a:r>
              <a:rPr lang="en-US" altLang="ja-JP" sz="3200" b="1" dirty="0" smtClean="0"/>
              <a:t>QGP</a:t>
            </a:r>
            <a:endParaRPr kumimoji="1" lang="ja-JP" altLang="en-US" sz="32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1" y="2428734"/>
            <a:ext cx="567566" cy="56756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87" y="4102395"/>
            <a:ext cx="551822" cy="56179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94" y="2991102"/>
            <a:ext cx="567566" cy="56756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10" y="4102395"/>
            <a:ext cx="551822" cy="56179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94" y="2423536"/>
            <a:ext cx="567566" cy="56756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10" y="3542626"/>
            <a:ext cx="551822" cy="56179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1" y="2988503"/>
            <a:ext cx="567566" cy="56756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96" y="2986478"/>
            <a:ext cx="551822" cy="56179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2" y="3548272"/>
            <a:ext cx="567566" cy="56756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38" y="4104420"/>
            <a:ext cx="551822" cy="56179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94" y="3550584"/>
            <a:ext cx="567566" cy="56756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58" y="3555057"/>
            <a:ext cx="551822" cy="56179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61" y="2423536"/>
            <a:ext cx="567566" cy="56756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10" y="2423536"/>
            <a:ext cx="551822" cy="56179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34" y="2988503"/>
            <a:ext cx="567566" cy="56756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5" y="4099796"/>
            <a:ext cx="551822" cy="561794"/>
          </a:xfrm>
          <a:prstGeom prst="rect">
            <a:avLst/>
          </a:prstGeom>
        </p:spPr>
      </p:pic>
      <p:cxnSp>
        <p:nvCxnSpPr>
          <p:cNvPr id="24" name="直線矢印コネクタ 23"/>
          <p:cNvCxnSpPr>
            <a:endCxn id="21" idx="2"/>
          </p:cNvCxnSpPr>
          <p:nvPr/>
        </p:nvCxnSpPr>
        <p:spPr>
          <a:xfrm>
            <a:off x="1425725" y="2704433"/>
            <a:ext cx="1251292" cy="851636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  <a:effectLst>
            <a:glow rad="63500">
              <a:schemeClr val="bg1">
                <a:alpha val="6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xi&#10;\end{align*}&lt;/body&gt;&#10;  &lt;fcolor&gt;FF000000&lt;/fcolor&gt;&#10;  &lt;bcolor&gt;FFFFFFFF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67" y="2701834"/>
            <a:ext cx="179512" cy="377653"/>
          </a:xfrm>
          <a:prstGeom prst="rect">
            <a:avLst/>
          </a:prstGeom>
          <a:effectLst>
            <a:glow rad="63500">
              <a:schemeClr val="bg1">
                <a:alpha val="63000"/>
              </a:schemeClr>
            </a:glow>
          </a:effec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1277653" cy="127765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38" y="2808432"/>
            <a:ext cx="951492" cy="92770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4" y="3291198"/>
            <a:ext cx="951492" cy="927704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5936772" y="2996300"/>
            <a:ext cx="651865" cy="11152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86881" y="4725664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Fluctuation</a:t>
            </a:r>
          </a:p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increases</a:t>
            </a:r>
            <a:endParaRPr kumimoji="1" lang="ja-JP" alt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47292" y="4722267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Fluctuation</a:t>
            </a:r>
          </a:p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decreases</a:t>
            </a:r>
            <a:endParaRPr kumimoji="1" lang="ja-JP" alt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8030" y="6005988"/>
            <a:ext cx="420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Rajagopal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Shuryak</a:t>
            </a:r>
            <a:r>
              <a:rPr kumimoji="1" lang="en-US" altLang="ja-JP" dirty="0" smtClean="0"/>
              <a:t>, 1998; 1999</a:t>
            </a:r>
            <a:endParaRPr kumimoji="1" lang="ja-JP" altLang="en-US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768095" y="5867488"/>
            <a:ext cx="2989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Heinz, Muller, 2000</a:t>
            </a:r>
            <a:r>
              <a:rPr lang="en-US" altLang="ja-JP" dirty="0" smtClean="0"/>
              <a:t>;</a:t>
            </a:r>
          </a:p>
          <a:p>
            <a:pPr algn="ctr"/>
            <a:r>
              <a:rPr kumimoji="1" lang="en-US" altLang="ja-JP" dirty="0" smtClean="0"/>
              <a:t>Jeon, Koch, 2000</a:t>
            </a:r>
          </a:p>
        </p:txBody>
      </p:sp>
    </p:spTree>
    <p:extLst>
      <p:ext uri="{BB962C8B-B14F-4D97-AF65-F5344CB8AC3E}">
        <p14:creationId xmlns:p14="http://schemas.microsoft.com/office/powerpoint/2010/main" val="30871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92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Higher-order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871318" y="1196753"/>
            <a:ext cx="2869034" cy="2272559"/>
            <a:chOff x="4582326" y="2896770"/>
            <a:chExt cx="2869034" cy="2272559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4929525" y="3154158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B. 25 x 2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0" name="グループ化 9"/>
          <p:cNvGrpSpPr/>
          <p:nvPr/>
        </p:nvGrpSpPr>
        <p:grpSpPr>
          <a:xfrm>
            <a:off x="1476616" y="1196752"/>
            <a:ext cx="2869034" cy="2272559"/>
            <a:chOff x="1187624" y="2896769"/>
            <a:chExt cx="2869034" cy="2272559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14" name="角丸四角形 13"/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527353" y="3154158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A. </a:t>
                </a:r>
                <a:r>
                  <a:rPr lang="en-US" altLang="ja-JP" sz="2800" dirty="0" smtClean="0">
                    <a:solidFill>
                      <a:srgbClr val="FF0000"/>
                    </a:solidFill>
                    <a:latin typeface="Calibri"/>
                    <a:ea typeface="ＭＳ Ｐゴシック"/>
                  </a:rPr>
                  <a:t>50</a:t>
                </a:r>
                <a:r>
                  <a:rPr kumimoji="1" lang="ja-JP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x 1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179529" y="3789040"/>
            <a:ext cx="4611675" cy="905507"/>
            <a:chOff x="2179529" y="3789040"/>
            <a:chExt cx="4611675" cy="905507"/>
          </a:xfrm>
        </p:grpSpPr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2 \langle \quad ~ \rangle ~ = \langle \quad ~ \rangle &#10;\end{align*}&lt;/body&gt;&#10;  &lt;fcolor&gt;FF000000&lt;/fcolor&gt;&#10;  &lt;bcolor&gt;FFFFFFFF&lt;/bcolor&gt;&#10;  &lt;transparent&gt;True&lt;/transparent&gt;&#10;  &lt;resolution&gt;1800&lt;/resolution&gt;&#10;  &lt;imageh&gt;250&lt;/imageh&gt;&#10;  &lt;imagew&gt;1553&lt;/imagew&gt;&#10;  &lt;scale&gt;50&lt;/scale&gt;&#10;  &lt;cursor&gt;6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529" y="3807898"/>
              <a:ext cx="4224886" cy="680116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715678" y="3789040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 smtClean="0">
                  <a:latin typeface="Symbol" panose="05050102010706020507" pitchFamily="18" charset="2"/>
                </a:rPr>
                <a:t>d</a:t>
              </a:r>
              <a:r>
                <a:rPr kumimoji="1" lang="ja-JP" altLang="en-US" sz="4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kumimoji="1" lang="en-US" altLang="ja-JP" sz="4400" baseline="30000" dirty="0" smtClean="0"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2</a:t>
              </a:r>
              <a:endParaRPr kumimoji="1" lang="ja-JP" altLang="en-US" sz="4400" baseline="30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884" y="4220631"/>
              <a:ext cx="486069" cy="473916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655" y="4218998"/>
              <a:ext cx="475549" cy="475549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5258256" y="3789040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 smtClean="0">
                  <a:latin typeface="Symbol" panose="05050102010706020507" pitchFamily="18" charset="2"/>
                </a:rPr>
                <a:t>d</a:t>
              </a:r>
              <a:r>
                <a:rPr kumimoji="1" lang="ja-JP" altLang="en-US" sz="4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kumimoji="1" lang="en-US" altLang="ja-JP" sz="4400" baseline="30000" dirty="0" smtClean="0"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2</a:t>
              </a:r>
              <a:endParaRPr kumimoji="1" lang="ja-JP" altLang="en-US" sz="4400" baseline="30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162784" y="4807742"/>
            <a:ext cx="4624155" cy="905507"/>
            <a:chOff x="2162784" y="4807742"/>
            <a:chExt cx="4624155" cy="905507"/>
          </a:xfrm>
        </p:grpSpPr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4 \langle \quad ~ \rangle ~ = \langle \quad ~ \rangle &#10;\end{align*}&lt;/body&gt;&#10;  &lt;fcolor&gt;FF000000&lt;/fcolor&gt;&#10;  &lt;bcolor&gt;FFFFFFFF&lt;/bcolor&gt;&#10;  &lt;transparent&gt;True&lt;/transparent&gt;&#10;  &lt;resolution&gt;1800&lt;/resolution&gt;&#10;  &lt;imageh&gt;250&lt;/imageh&gt;&#10;  &lt;imagew&gt;1558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784" y="4826600"/>
              <a:ext cx="4238488" cy="680116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2711413" y="4807742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 smtClean="0">
                  <a:latin typeface="Symbol" panose="05050102010706020507" pitchFamily="18" charset="2"/>
                </a:rPr>
                <a:t>d</a:t>
              </a:r>
              <a:r>
                <a:rPr kumimoji="1" lang="ja-JP" altLang="en-US" sz="4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kumimoji="1" lang="en-US" altLang="ja-JP" sz="4400" baseline="30000" dirty="0" smtClean="0"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3</a:t>
              </a:r>
              <a:endParaRPr kumimoji="1" lang="ja-JP" altLang="en-US" sz="4400" baseline="30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19" y="5239333"/>
              <a:ext cx="486069" cy="473916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390" y="5237700"/>
              <a:ext cx="475549" cy="475549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5253991" y="4807742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 smtClean="0">
                  <a:latin typeface="Symbol" panose="05050102010706020507" pitchFamily="18" charset="2"/>
                </a:rPr>
                <a:t>d</a:t>
              </a:r>
              <a:r>
                <a:rPr kumimoji="1" lang="ja-JP" altLang="en-US" sz="4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lang="en-US" altLang="ja-JP" sz="4400" baseline="30000" dirty="0"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3</a:t>
              </a:r>
              <a:endParaRPr kumimoji="1" lang="ja-JP" altLang="en-US" sz="4400" baseline="30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2134074" y="5912817"/>
            <a:ext cx="4853246" cy="905507"/>
            <a:chOff x="2134074" y="5912817"/>
            <a:chExt cx="4853246" cy="905507"/>
          </a:xfrm>
        </p:grpSpPr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8 \langle \quad  \rangle_{\rm c} ~= \langle \quad 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1598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74" y="5931675"/>
              <a:ext cx="4347308" cy="680116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2678461" y="5912817"/>
              <a:ext cx="7312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lang="en-US" altLang="ja-JP" sz="4400" baseline="30000" dirty="0"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4</a:t>
              </a:r>
              <a:endParaRPr kumimoji="1" lang="ja-JP" altLang="en-US" sz="4400" baseline="30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452" y="6297537"/>
              <a:ext cx="486069" cy="473916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771" y="6342775"/>
              <a:ext cx="475549" cy="475549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5280870" y="5912817"/>
              <a:ext cx="7312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€</a:t>
              </a:r>
              <a:r>
                <a:rPr kumimoji="1" lang="en-US" altLang="ja-JP" sz="4400" baseline="30000" dirty="0" smtClean="0"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4</a:t>
              </a:r>
              <a:endParaRPr kumimoji="1" lang="ja-JP" altLang="en-US" sz="4400" baseline="30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7541775" y="5848123"/>
            <a:ext cx="1621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err="1"/>
              <a:t>Asakawa</a:t>
            </a:r>
            <a:r>
              <a:rPr lang="en-US" altLang="ja-JP" dirty="0"/>
              <a:t>, MK, </a:t>
            </a:r>
            <a:endParaRPr lang="en-US" altLang="ja-JP" dirty="0" smtClean="0"/>
          </a:p>
          <a:p>
            <a:pPr algn="r"/>
            <a:r>
              <a:rPr lang="en-US" altLang="ja-JP" dirty="0" smtClean="0"/>
              <a:t>PPNP </a:t>
            </a:r>
            <a:r>
              <a:rPr lang="en-US" altLang="ja-JP" dirty="0"/>
              <a:t>90, 299 </a:t>
            </a:r>
            <a:endParaRPr lang="en-US" altLang="ja-JP" dirty="0" smtClean="0"/>
          </a:p>
          <a:p>
            <a:pPr algn="r"/>
            <a:r>
              <a:rPr lang="en-US" altLang="ja-JP" dirty="0" smtClean="0"/>
              <a:t>(</a:t>
            </a:r>
            <a:r>
              <a:rPr lang="en-US" altLang="ja-JP" dirty="0"/>
              <a:t>2016)</a:t>
            </a:r>
          </a:p>
        </p:txBody>
      </p:sp>
    </p:spTree>
    <p:extLst>
      <p:ext uri="{BB962C8B-B14F-4D97-AF65-F5344CB8AC3E}">
        <p14:creationId xmlns:p14="http://schemas.microsoft.com/office/powerpoint/2010/main" val="26737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Non-Gaussian Fluctuations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9186" y="1484784"/>
            <a:ext cx="249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Onset of </a:t>
            </a:r>
            <a:r>
              <a:rPr lang="en-US" altLang="ja-JP" sz="3200" b="1" dirty="0" smtClean="0"/>
              <a:t>QGP</a:t>
            </a:r>
            <a:endParaRPr kumimoji="1" lang="ja-JP" altLang="en-US" sz="3200" b="1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1277653" cy="12776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06" y="2808432"/>
            <a:ext cx="951492" cy="9277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52" y="3291198"/>
            <a:ext cx="951492" cy="927704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2048340" y="2996300"/>
            <a:ext cx="651865" cy="11152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58858" y="4730861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Fluctuation</a:t>
            </a:r>
          </a:p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decreases</a:t>
            </a:r>
            <a:endParaRPr kumimoji="1" lang="ja-JP" alt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7563" y="5936881"/>
            <a:ext cx="263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Ejiri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Karsch</a:t>
            </a:r>
            <a:r>
              <a:rPr kumimoji="1" lang="en-US" altLang="ja-JP" dirty="0" smtClean="0"/>
              <a:t>, Redlich, 2006</a:t>
            </a:r>
            <a:endParaRPr kumimoji="1" lang="ja-JP" altLang="en-US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1183" y="1492147"/>
            <a:ext cx="3282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Search for QCD CP</a:t>
            </a:r>
            <a:endParaRPr kumimoji="1" lang="ja-JP" altLang="en-US" sz="3200" b="1" dirty="0" smtClean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31" y="2433932"/>
            <a:ext cx="567566" cy="56756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97" y="4107593"/>
            <a:ext cx="551822" cy="56179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4" y="2996300"/>
            <a:ext cx="567566" cy="56756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20" y="4107593"/>
            <a:ext cx="551822" cy="56179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04" y="2428734"/>
            <a:ext cx="567566" cy="56756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20" y="3547824"/>
            <a:ext cx="551822" cy="56179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71" y="2993701"/>
            <a:ext cx="567566" cy="56756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06" y="2991676"/>
            <a:ext cx="551822" cy="5617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02" y="3553470"/>
            <a:ext cx="567566" cy="56756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48" y="4109618"/>
            <a:ext cx="551822" cy="56179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04" y="3555782"/>
            <a:ext cx="567566" cy="56756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68" y="3560255"/>
            <a:ext cx="551822" cy="56179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71" y="2428734"/>
            <a:ext cx="567566" cy="56756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20" y="2428734"/>
            <a:ext cx="551822" cy="56179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44" y="2993701"/>
            <a:ext cx="567566" cy="56756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25" y="4104994"/>
            <a:ext cx="551822" cy="561794"/>
          </a:xfrm>
          <a:prstGeom prst="rect">
            <a:avLst/>
          </a:prstGeom>
        </p:spPr>
      </p:pic>
      <p:cxnSp>
        <p:nvCxnSpPr>
          <p:cNvPr id="28" name="直線矢印コネクタ 27"/>
          <p:cNvCxnSpPr>
            <a:endCxn id="26" idx="2"/>
          </p:cNvCxnSpPr>
          <p:nvPr/>
        </p:nvCxnSpPr>
        <p:spPr>
          <a:xfrm>
            <a:off x="5425835" y="2709631"/>
            <a:ext cx="1251292" cy="851636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  <a:effectLst>
            <a:glow rad="63500">
              <a:schemeClr val="bg1">
                <a:alpha val="6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xi&#10;\end{align*}&lt;/body&gt;&#10;  &lt;fcolor&gt;FF000000&lt;/fcolor&gt;&#10;  &lt;bcolor&gt;FFFFFFFF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77" y="2707032"/>
            <a:ext cx="179512" cy="377653"/>
          </a:xfrm>
          <a:prstGeom prst="rect">
            <a:avLst/>
          </a:prstGeom>
          <a:effectLst>
            <a:glow rad="63500">
              <a:schemeClr val="bg1">
                <a:alpha val="63000"/>
              </a:schemeClr>
            </a:glow>
          </a:effectLst>
        </p:spPr>
      </p:pic>
      <p:sp>
        <p:nvSpPr>
          <p:cNvPr id="30" name="テキスト ボックス 29"/>
          <p:cNvSpPr txBox="1"/>
          <p:nvPr/>
        </p:nvSpPr>
        <p:spPr>
          <a:xfrm>
            <a:off x="5486991" y="4730862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Fluctuation</a:t>
            </a:r>
          </a:p>
          <a:p>
            <a:pPr algn="ctr"/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increases</a:t>
            </a:r>
            <a:endParaRPr kumimoji="1" lang="ja-JP" alt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36419" y="5936881"/>
            <a:ext cx="174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, 2009</a:t>
            </a:r>
            <a:endParaRPr kumimoji="1" lang="ja-JP" altLang="en-US" dirty="0" smtClean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646" y="2321472"/>
            <a:ext cx="3393198" cy="2371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370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 of Higher-order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000000&lt;/fcolor&gt;&#10;  &lt;bcolor&gt;FFFFFFFF&lt;/bcolor&gt;&#10;  &lt;transparent&gt;True&lt;/transparent&gt;&#10;  &lt;resolution&gt;1800&lt;/resolution&gt;&#10;  &lt;imageh&gt;600&lt;/imageh&gt;&#10;  &lt;imagew&gt;1965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2" y="2420888"/>
            <a:ext cx="2700294" cy="82451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798042" y="2420888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25834" y="2641132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51520" y="4550685"/>
            <a:ext cx="3889000" cy="1316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251520" y="3407211"/>
            <a:ext cx="3765896" cy="1056121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777284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832009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84 h 1056121"/>
              <a:gd name="connsiteX1" fmla="*/ 1249250 w 3541690"/>
              <a:gd name="connsiteY1" fmla="*/ 798543 h 1056121"/>
              <a:gd name="connsiteX2" fmla="*/ 1832009 w 3541690"/>
              <a:gd name="connsiteY2" fmla="*/ 53 h 1056121"/>
              <a:gd name="connsiteX3" fmla="*/ 2374732 w 3541690"/>
              <a:gd name="connsiteY3" fmla="*/ 839287 h 1056121"/>
              <a:gd name="connsiteX4" fmla="*/ 3541690 w 3541690"/>
              <a:gd name="connsiteY4" fmla="*/ 1056121 h 10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121">
                <a:moveTo>
                  <a:pt x="0" y="1017484"/>
                </a:moveTo>
                <a:cubicBezTo>
                  <a:pt x="476518" y="992799"/>
                  <a:pt x="943915" y="968115"/>
                  <a:pt x="1249250" y="798543"/>
                </a:cubicBezTo>
                <a:cubicBezTo>
                  <a:pt x="1554585" y="628971"/>
                  <a:pt x="1644429" y="-6738"/>
                  <a:pt x="1832009" y="53"/>
                </a:cubicBezTo>
                <a:cubicBezTo>
                  <a:pt x="2019589" y="6844"/>
                  <a:pt x="2080664" y="663276"/>
                  <a:pt x="2374732" y="839287"/>
                </a:cubicBezTo>
                <a:cubicBezTo>
                  <a:pt x="2668800" y="1015298"/>
                  <a:pt x="2999704" y="1002458"/>
                  <a:pt x="3541690" y="1056121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251520" y="3703161"/>
            <a:ext cx="3765896" cy="1550728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5830 h 1550728"/>
              <a:gd name="connsiteX1" fmla="*/ 1094704 w 3837904"/>
              <a:gd name="connsiteY1" fmla="*/ 675677 h 1550728"/>
              <a:gd name="connsiteX2" fmla="*/ 1674253 w 3837904"/>
              <a:gd name="connsiteY2" fmla="*/ 18855 h 1550728"/>
              <a:gd name="connsiteX3" fmla="*/ 2250423 w 3837904"/>
              <a:gd name="connsiteY3" fmla="*/ 1509877 h 1550728"/>
              <a:gd name="connsiteX4" fmla="*/ 3090929 w 3837904"/>
              <a:gd name="connsiteY4" fmla="*/ 1113559 h 1550728"/>
              <a:gd name="connsiteX5" fmla="*/ 3837904 w 3837904"/>
              <a:gd name="connsiteY5" fmla="*/ 971892 h 155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50728">
                <a:moveTo>
                  <a:pt x="0" y="765830"/>
                </a:moveTo>
                <a:cubicBezTo>
                  <a:pt x="407831" y="783001"/>
                  <a:pt x="815662" y="800173"/>
                  <a:pt x="1094704" y="675677"/>
                </a:cubicBezTo>
                <a:cubicBezTo>
                  <a:pt x="1373746" y="551181"/>
                  <a:pt x="1481633" y="-120178"/>
                  <a:pt x="1674253" y="18855"/>
                </a:cubicBezTo>
                <a:cubicBezTo>
                  <a:pt x="1866873" y="157888"/>
                  <a:pt x="2014310" y="1327426"/>
                  <a:pt x="2250423" y="1509877"/>
                </a:cubicBezTo>
                <a:cubicBezTo>
                  <a:pt x="2486536" y="1692328"/>
                  <a:pt x="2837645" y="1210150"/>
                  <a:pt x="3090929" y="1113559"/>
                </a:cubicBezTo>
                <a:cubicBezTo>
                  <a:pt x="3344213" y="1016968"/>
                  <a:pt x="3586766" y="994430"/>
                  <a:pt x="3837904" y="97189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48" y="4827399"/>
            <a:ext cx="251520" cy="305551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2195736" y="3332750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962550" y="1319644"/>
            <a:ext cx="721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Higher order </a:t>
            </a:r>
            <a:r>
              <a:rPr kumimoji="1" lang="en-US" altLang="ja-JP" sz="2800" dirty="0" err="1" smtClean="0"/>
              <a:t>cumulants</a:t>
            </a:r>
            <a:r>
              <a:rPr kumimoji="1" lang="en-US" altLang="ja-JP" sz="2800" dirty="0" smtClean="0"/>
              <a:t> can change sign near CP.</a:t>
            </a:r>
            <a:endParaRPr kumimoji="1" lang="ja-JP" altLang="en-US" sz="28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9258" y="5916747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Ejiri</a:t>
            </a:r>
            <a:r>
              <a:rPr kumimoji="1" lang="en-US" altLang="ja-JP" dirty="0" smtClean="0"/>
              <a:t>, MK, 2009</a:t>
            </a:r>
            <a:endParaRPr kumimoji="1" lang="ja-JP" altLang="en-US" dirty="0" smtClean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409" y="2087150"/>
            <a:ext cx="2688300" cy="24912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788024" y="5916747"/>
            <a:ext cx="394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, 2011; </a:t>
            </a:r>
          </a:p>
          <a:p>
            <a:r>
              <a:rPr kumimoji="1" lang="en-US" altLang="ja-JP" dirty="0" err="1" smtClean="0"/>
              <a:t>Friman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Karsch</a:t>
            </a:r>
            <a:r>
              <a:rPr kumimoji="1" lang="en-US" altLang="ja-JP" dirty="0" smtClean="0"/>
              <a:t>, Redlich, </a:t>
            </a:r>
            <a:r>
              <a:rPr kumimoji="1" lang="en-US" altLang="ja-JP" dirty="0" err="1" smtClean="0"/>
              <a:t>Skokov</a:t>
            </a:r>
            <a:r>
              <a:rPr kumimoji="1" lang="en-US" altLang="ja-JP" dirty="0" smtClean="0"/>
              <a:t>, 2011; …</a:t>
            </a:r>
            <a:endParaRPr kumimoji="1" lang="ja-JP" altLang="en-US" dirty="0" smtClean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3740818"/>
            <a:ext cx="2650794" cy="21795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Higher-Order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39509"/>
            <a:ext cx="4392488" cy="41497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16884" y="3129098"/>
            <a:ext cx="172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Collab.</a:t>
            </a:r>
          </a:p>
          <a:p>
            <a:r>
              <a:rPr lang="en-US" altLang="ja-JP" sz="2000" dirty="0" smtClean="0"/>
              <a:t>2010~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11369" y="1718434"/>
            <a:ext cx="3196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-zero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-Gaussian </a:t>
            </a:r>
          </a:p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have been </a:t>
            </a:r>
          </a:p>
          <a:p>
            <a:r>
              <a:rPr kumimoji="1" lang="en-US" altLang="ja-JP" sz="2400" dirty="0" smtClean="0"/>
              <a:t>established!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9" y="4779101"/>
            <a:ext cx="3960440" cy="252549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48" y="4384851"/>
            <a:ext cx="792088" cy="41949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30" y="2497925"/>
            <a:ext cx="792088" cy="420838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2775655" y="1634784"/>
            <a:ext cx="677997" cy="10856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 rot="2429828">
            <a:off x="2855647" y="1649351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7556" y="5589240"/>
            <a:ext cx="507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a great achievement </a:t>
            </a:r>
            <a:r>
              <a:rPr lang="en-US" altLang="ja-JP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physics!!</a:t>
            </a:r>
            <a:endParaRPr kumimoji="1" lang="ja-JP" altLang="en-US" sz="36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6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837991" y="1797399"/>
            <a:ext cx="3678866" cy="1631600"/>
          </a:xfrm>
          <a:prstGeom prst="roundRect">
            <a:avLst>
              <a:gd name="adj" fmla="val 13481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39552" y="1797398"/>
            <a:ext cx="3678866" cy="1631601"/>
          </a:xfrm>
          <a:prstGeom prst="roundRect">
            <a:avLst>
              <a:gd name="adj" fmla="val 13481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Theory/Lattice vs </a:t>
            </a:r>
            <a:r>
              <a:rPr kumimoji="1" lang="en-US" altLang="ja-JP" dirty="0" smtClean="0"/>
              <a:t>HIC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2703" y="1972268"/>
            <a:ext cx="2572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</a:t>
            </a:r>
            <a:r>
              <a:rPr kumimoji="1" lang="en-US" altLang="ja-JP" sz="2800" dirty="0" smtClean="0"/>
              <a:t>iscussion so far</a:t>
            </a:r>
            <a:endParaRPr kumimoji="1" lang="ja-JP" altLang="en-US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5927" y="2539493"/>
            <a:ext cx="2906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Thermal System</a:t>
            </a:r>
            <a:endParaRPr kumimoji="1" lang="ja-JP" altLang="en-US" sz="3200" b="1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1551" y="1972268"/>
            <a:ext cx="2631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real experiments</a:t>
            </a:r>
            <a:endParaRPr kumimoji="1" lang="ja-JP" altLang="en-US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40437" y="2539492"/>
            <a:ext cx="3273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/>
              <a:t>Dynamical System</a:t>
            </a:r>
            <a:endParaRPr kumimoji="1" lang="ja-JP" altLang="en-US" sz="3200" b="1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32044" y="4031749"/>
            <a:ext cx="4052324" cy="2349579"/>
          </a:xfrm>
          <a:prstGeom prst="wedgeRoundRectCallout">
            <a:avLst>
              <a:gd name="adj1" fmla="val 20954"/>
              <a:gd name="adj2" fmla="val -6999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Initial fluctuation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Time evolution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Correct experimental measurement</a:t>
            </a:r>
          </a:p>
        </p:txBody>
      </p:sp>
      <p:sp>
        <p:nvSpPr>
          <p:cNvPr id="3" name="左右矢印 2"/>
          <p:cNvSpPr/>
          <p:nvPr/>
        </p:nvSpPr>
        <p:spPr>
          <a:xfrm>
            <a:off x="3906625" y="2010853"/>
            <a:ext cx="1152128" cy="984439"/>
          </a:xfrm>
          <a:prstGeom prst="leftRightArrow">
            <a:avLst>
              <a:gd name="adj1" fmla="val 50000"/>
              <a:gd name="adj2" fmla="val 433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6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Many Problems to be Considered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412776"/>
            <a:ext cx="70839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initial fluctuation: v</a:t>
            </a:r>
            <a:r>
              <a:rPr kumimoji="1" lang="en-US" altLang="ja-JP" sz="2800" dirty="0" smtClean="0"/>
              <a:t>olume, collision dynamics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time evolution in fireballs</a:t>
            </a:r>
            <a:endParaRPr kumimoji="1"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rapidity </a:t>
            </a:r>
            <a:r>
              <a:rPr lang="en-US" altLang="ja-JP" sz="2800" dirty="0"/>
              <a:t>vs space-time rapidity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clustering / resonance decays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global </a:t>
            </a:r>
            <a:r>
              <a:rPr lang="en-US" altLang="ja-JP" sz="2800" dirty="0"/>
              <a:t>charge conservation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effect </a:t>
            </a:r>
            <a:r>
              <a:rPr lang="en-US" altLang="ja-JP" sz="2800" dirty="0"/>
              <a:t>of jets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classical vs </a:t>
            </a:r>
            <a:r>
              <a:rPr lang="en-US" altLang="ja-JP" sz="2800" dirty="0" smtClean="0"/>
              <a:t>quantum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evolution on dynamical models</a:t>
            </a:r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discrete vs continuous: </a:t>
            </a:r>
            <a:r>
              <a:rPr lang="en-US" altLang="ja-JP" sz="2800" dirty="0" err="1"/>
              <a:t>particlization</a:t>
            </a:r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detector-response correction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acceptance cut such as </a:t>
            </a:r>
            <a:r>
              <a:rPr lang="en-US" altLang="ja-JP" sz="2800" dirty="0" err="1" smtClean="0"/>
              <a:t>p</a:t>
            </a:r>
            <a:r>
              <a:rPr lang="en-US" altLang="ja-JP" sz="2800" baseline="-25000" dirty="0" err="1" smtClean="0"/>
              <a:t>T</a:t>
            </a: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…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471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Detector-Response</a:t>
            </a:r>
            <a:br>
              <a:rPr kumimoji="1" lang="en-US" altLang="ja-JP" dirty="0" smtClean="0"/>
            </a:br>
            <a:r>
              <a:rPr lang="en-US" altLang="ja-JP" dirty="0" smtClean="0"/>
              <a:t>Correction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39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Detector-Response</a:t>
            </a:r>
            <a:r>
              <a:rPr kumimoji="1" lang="en-US" altLang="ja-JP" dirty="0" smtClean="0"/>
              <a:t> Correction</a:t>
            </a:r>
            <a:endParaRPr kumimoji="1" lang="ja-JP" altLang="en-US" dirty="0"/>
          </a:p>
        </p:txBody>
      </p:sp>
      <p:pic>
        <p:nvPicPr>
          <p:cNvPr id="3" name="Picture 25" descr="ev2_fron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71" y="1207249"/>
            <a:ext cx="3600400" cy="27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90018" y="1509920"/>
            <a:ext cx="2797968" cy="1970582"/>
          </a:xfrm>
          <a:prstGeom prst="roundRect">
            <a:avLst/>
          </a:prstGeom>
          <a:solidFill>
            <a:srgbClr val="FFFFFF">
              <a:alpha val="9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075" y="1580462"/>
            <a:ext cx="264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True distribution</a:t>
            </a:r>
            <a:endParaRPr kumimoji="1" lang="ja-JP" altLang="en-US" sz="2400" dirty="0">
              <a:latin typeface="+mj-lt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89519"/>
            <a:ext cx="2014155" cy="1401358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676584" y="1463747"/>
            <a:ext cx="2797968" cy="1970582"/>
          </a:xfrm>
          <a:prstGeom prst="roundRect">
            <a:avLst/>
          </a:prstGeom>
          <a:solidFill>
            <a:srgbClr val="FFFFFF">
              <a:alpha val="9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98" y="1926612"/>
            <a:ext cx="2008050" cy="1397110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5845936" y="1584941"/>
            <a:ext cx="2459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Observed distr.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3307955" y="1580462"/>
            <a:ext cx="2546561" cy="18104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Efficiency loss</a:t>
            </a:r>
          </a:p>
          <a:p>
            <a:pPr algn="ctr"/>
            <a:r>
              <a:rPr lang="en-US" altLang="ja-JP" sz="2400" dirty="0" smtClean="0"/>
              <a:t>Particle </a:t>
            </a:r>
            <a:r>
              <a:rPr lang="en-US" altLang="ja-JP" sz="2400" dirty="0" err="1" smtClean="0"/>
              <a:t>missID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2644" y="4830137"/>
            <a:ext cx="671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+mj-lt"/>
              </a:rPr>
              <a:t>Correction</a:t>
            </a:r>
            <a:r>
              <a:rPr kumimoji="1"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assuming</a:t>
            </a:r>
            <a:r>
              <a:rPr kumimoji="1" lang="en-US" altLang="ja-JP" sz="2400" dirty="0" smtClean="0">
                <a:latin typeface="+mj-lt"/>
              </a:rPr>
              <a:t> a </a:t>
            </a:r>
            <a:r>
              <a:rPr lang="en-US" altLang="ja-JP" sz="2400" dirty="0" smtClean="0">
                <a:latin typeface="+mj-lt"/>
              </a:rPr>
              <a:t>b</a:t>
            </a:r>
            <a:r>
              <a:rPr kumimoji="1" lang="en-US" altLang="ja-JP" sz="2400" dirty="0" smtClean="0">
                <a:latin typeface="+mj-lt"/>
              </a:rPr>
              <a:t>inomial response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9933" y="5343511"/>
            <a:ext cx="4770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sz="2000" dirty="0" err="1">
                <a:solidFill>
                  <a:srgbClr val="002060"/>
                </a:solidFill>
              </a:rPr>
              <a:t>Bialas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Peschanski</a:t>
            </a:r>
            <a:r>
              <a:rPr lang="en-US" altLang="ja-JP" sz="2000" dirty="0" smtClean="0">
                <a:solidFill>
                  <a:srgbClr val="002060"/>
                </a:solidFill>
              </a:rPr>
              <a:t> (1986); </a:t>
            </a:r>
          </a:p>
          <a:p>
            <a:pPr lvl="0"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2012)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;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Bzdak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Koch (2012); ….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7862" y="6042295"/>
            <a:ext cx="647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But, the response of the detector is not binomial…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79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1052736"/>
            <a:ext cx="34926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  <a:latin typeface="Felix Titling" panose="04060505060202020A04" pitchFamily="82" charset="0"/>
              </a:rPr>
              <a:t>FLUCTUAT</a:t>
            </a:r>
            <a:r>
              <a:rPr kumimoji="1" lang="en-US" altLang="ja-JP" sz="4800" dirty="0" smtClean="0">
                <a:latin typeface="Felix Titling" panose="04060505060202020A04" pitchFamily="82" charset="0"/>
              </a:rPr>
              <a:t> </a:t>
            </a:r>
          </a:p>
          <a:p>
            <a:r>
              <a:rPr kumimoji="1" lang="en-US" altLang="ja-JP" sz="4800" dirty="0" smtClean="0">
                <a:latin typeface="Felix Titling" panose="04060505060202020A04" pitchFamily="82" charset="0"/>
              </a:rPr>
              <a:t>NEC </a:t>
            </a:r>
          </a:p>
          <a:p>
            <a:r>
              <a:rPr kumimoji="1" lang="en-US" altLang="ja-JP" sz="4800" dirty="0" smtClean="0">
                <a:latin typeface="Felix Titling" panose="04060505060202020A04" pitchFamily="82" charset="0"/>
              </a:rPr>
              <a:t>MERGITUR</a:t>
            </a:r>
            <a:endParaRPr kumimoji="1" lang="ja-JP" altLang="en-US" sz="4800" dirty="0" smtClean="0">
              <a:latin typeface="Felix Titling" panose="04060505060202020A04" pitchFamily="82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7544" y="412178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800" dirty="0" smtClean="0"/>
              <a:t>“[She</a:t>
            </a:r>
            <a:r>
              <a:rPr lang="en-US" altLang="ja-JP" sz="2800" dirty="0"/>
              <a:t>] is tossed by the </a:t>
            </a:r>
            <a:r>
              <a:rPr lang="en-US" altLang="ja-JP" sz="2800" dirty="0" smtClean="0"/>
              <a:t>waves,</a:t>
            </a:r>
          </a:p>
          <a:p>
            <a:r>
              <a:rPr lang="en-US" altLang="ja-JP" sz="2800" dirty="0" smtClean="0"/>
              <a:t>but </a:t>
            </a:r>
            <a:r>
              <a:rPr lang="en-US" altLang="ja-JP" sz="2800" dirty="0"/>
              <a:t>does not </a:t>
            </a:r>
            <a:r>
              <a:rPr lang="en-US" altLang="ja-JP" sz="2800" dirty="0" smtClean="0"/>
              <a:t>sink” </a:t>
            </a:r>
          </a:p>
          <a:p>
            <a:r>
              <a:rPr lang="en-US" altLang="ja-JP" sz="2400" dirty="0" smtClean="0"/>
              <a:t>from Wikipedia</a:t>
            </a:r>
            <a:endParaRPr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16" y="1703873"/>
            <a:ext cx="3143250" cy="37338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387572" y="980728"/>
            <a:ext cx="3268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/>
              <a:t>Coat of arms of </a:t>
            </a:r>
            <a:r>
              <a:rPr lang="en-US" altLang="ja-JP" sz="2800" b="1" dirty="0" smtClean="0"/>
              <a:t>Paris</a:t>
            </a:r>
            <a:endParaRPr lang="ja-JP" altLang="en-US" sz="2800" b="1" dirty="0"/>
          </a:p>
        </p:txBody>
      </p:sp>
      <p:sp>
        <p:nvSpPr>
          <p:cNvPr id="11" name="右矢印 10"/>
          <p:cNvSpPr/>
          <p:nvPr/>
        </p:nvSpPr>
        <p:spPr>
          <a:xfrm rot="17498819">
            <a:off x="5644316" y="4626370"/>
            <a:ext cx="564994" cy="8017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4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Non-Binomial Correction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3967" y="4716260"/>
            <a:ext cx="61229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Correction can be made. But,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Need accurate properties of the detector.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 higher order, the larger error.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Huge experimental statistics / numerical cost</a:t>
            </a: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R = \sum_n n^m {\cal R}(n;N)&#10;\end{align*}&lt;/body&gt;&#10;  &lt;fcolor&gt;FF000000&lt;/fcolor&gt;&#10;  &lt;bcolor&gt;FFFFFFFF&lt;/bcolor&gt;&#10;  &lt;transparent&gt;True&lt;/transparent&gt;&#10;  &lt;resolution&gt;1800&lt;/resolution&gt;&#10;  &lt;imageh&gt;524&lt;/imageh&gt;&#10;  &lt;imagew&gt;2609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92" y="3492362"/>
            <a:ext cx="3043116" cy="6111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979" y="1688614"/>
            <a:ext cx="3312368" cy="210934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tilde{P}(n) = \sum_N {\cal R}(n;N) P(N)&#10;\end{align*}&lt;/body&gt;&#10;  &lt;fcolor&gt;FF000000&lt;/fcolor&gt;&#10;  &lt;bcolor&gt;FFFFFFFF&lt;/bcolor&gt;&#10;  &lt;transparent&gt;True&lt;/transparent&gt;&#10;  &lt;resolution&gt;1800&lt;/resolution&gt;&#10;  &lt;imageh&gt;534&lt;/imageh&gt;&#10;  &lt;imagew&gt;2746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4" y="1865740"/>
            <a:ext cx="3581072" cy="6963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82138" y="126876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Response matrix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4168" y="1078577"/>
            <a:ext cx="293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Esumi</a:t>
            </a:r>
            <a:r>
              <a:rPr lang="en-US" altLang="ja-JP" sz="2000" dirty="0" smtClean="0">
                <a:solidFill>
                  <a:srgbClr val="002060"/>
                </a:solidFill>
              </a:rPr>
              <a:t> (2018)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2968133"/>
            <a:ext cx="3240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with moments of R(</a:t>
            </a:r>
            <a:r>
              <a:rPr kumimoji="1" lang="en-US" altLang="ja-JP" sz="2400" dirty="0" err="1" smtClean="0"/>
              <a:t>n;N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5067" y="2568140"/>
            <a:ext cx="386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Reconstruction for any R(</a:t>
            </a:r>
            <a:r>
              <a:rPr kumimoji="1" lang="en-US" altLang="ja-JP" sz="2400" dirty="0" err="1" smtClean="0"/>
              <a:t>n;N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7258" y="4219419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Caveats: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00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6358" y="110044"/>
            <a:ext cx="4467890" cy="58477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Result for Toy-Model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79" y="2630727"/>
            <a:ext cx="6230406" cy="40267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7421578" y="785609"/>
            <a:ext cx="1574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</a:t>
            </a:r>
          </a:p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Esumi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(2018)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2564904"/>
            <a:ext cx="195303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Input P(N): </a:t>
            </a:r>
          </a:p>
          <a:p>
            <a:r>
              <a:rPr kumimoji="1" lang="en-US" altLang="ja-JP" sz="2400" dirty="0" smtClean="0"/>
              <a:t>Poisson(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=40)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292930" y="858789"/>
            <a:ext cx="6655334" cy="12020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908720"/>
            <a:ext cx="594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Binomial</a:t>
            </a:r>
            <a:r>
              <a:rPr lang="en-US" altLang="ja-JP" sz="2400" dirty="0" smtClean="0"/>
              <a:t> w/ m</a:t>
            </a:r>
            <a:r>
              <a:rPr kumimoji="1" lang="en-US" altLang="ja-JP" sz="2400" dirty="0" smtClean="0"/>
              <a:t>ultiplicity-dependent efficiency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epsilon(N) = \epsilon_0 + (N-N_{\rm ave}) \epsilon'&#10;\end{align*}&lt;/body&gt;&#10;  &lt;fcolor&gt;FF000000&lt;/fcolor&gt;&#10;  &lt;bcolor&gt;FFFFFFFF&lt;/bcolor&gt;&#10;  &lt;transparent&gt;True&lt;/transparent&gt;&#10;  &lt;resolution&gt;1800&lt;/resolution&gt;&#10;  &lt;imageh&gt;264&lt;/imageh&gt;&#10;  &lt;imagew&gt;2730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22731"/>
            <a:ext cx="3394197" cy="32823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004048" y="1370385"/>
            <a:ext cx="1857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Holtzman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Bzdak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Koch (16)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epsilon_0=0.7&#10;\end{align*}&lt;/body&gt;&#10;  &lt;fcolor&gt;FF000000&lt;/fcolor&gt;&#10;  &lt;bcolor&gt;FFFFFFFF&lt;/bcolor&gt;&#10;  &lt;transparent&gt;True&lt;/transparent&gt;&#10;  &lt;resolution&gt;1800&lt;/resolution&gt;&#10;  &lt;imageh&gt;209&lt;/imageh&gt;&#10;  &lt;imagew&gt;84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6" y="3678765"/>
            <a:ext cx="897467" cy="22119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8425" y="5338275"/>
            <a:ext cx="3033415" cy="1384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True </a:t>
            </a:r>
            <a:r>
              <a:rPr kumimoji="1" lang="en-US" altLang="ja-JP" sz="2800" b="1" dirty="0" err="1" smtClean="0">
                <a:solidFill>
                  <a:schemeClr val="accent2">
                    <a:lumMod val="50000"/>
                  </a:schemeClr>
                </a:solidFill>
              </a:rPr>
              <a:t>cumulants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 are</a:t>
            </a:r>
          </a:p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reproduced within</a:t>
            </a:r>
          </a:p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statistics!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0663" y="4145146"/>
            <a:ext cx="195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Red: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true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cumulant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36553" y="2225296"/>
            <a:ext cx="33522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Reconstructed </a:t>
            </a:r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61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Proton vs Baryon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4932040" y="1573049"/>
            <a:ext cx="3816424" cy="18440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60583" y="1573049"/>
            <a:ext cx="3816424" cy="18440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4703260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Clear difference b/w these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Isospin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randomization justifies the r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econstruction of &lt;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&gt;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via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the binomial model.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Similar problem on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the </a:t>
            </a:r>
            <a:r>
              <a:rPr kumimoji="1" lang="en-US" altLang="ja-JP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momentum cut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…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717065"/>
            <a:ext cx="34631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proton number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94518" y="1717064"/>
            <a:ext cx="34914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Many theories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baryon number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N_p^n \rangle_{\rm c}&#10;\end{align*}&lt;/body&gt;&#10;  &lt;fcolor&gt;FF000000&lt;/fcolor&gt;&#10;  &lt;bcolor&gt;FFFFFFFF&lt;/bcolor&gt;&#10;  &lt;transparent&gt;True&lt;/transparent&gt;&#10;  &lt;resolution&gt;1800&lt;/resolution&gt;&#10;  &lt;imageh&gt;283&lt;/imageh&gt;&#10;  &lt;imagew&gt;612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25177"/>
            <a:ext cx="1010214" cy="46714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_{\rm B}^n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1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45" y="2748952"/>
            <a:ext cx="1010214" cy="412669"/>
          </a:xfrm>
          <a:prstGeom prst="rect">
            <a:avLst/>
          </a:prstGeom>
        </p:spPr>
      </p:pic>
      <p:sp>
        <p:nvSpPr>
          <p:cNvPr id="10" name="左右矢印 9"/>
          <p:cNvSpPr/>
          <p:nvPr/>
        </p:nvSpPr>
        <p:spPr>
          <a:xfrm>
            <a:off x="4050468" y="1918974"/>
            <a:ext cx="1008112" cy="1083156"/>
          </a:xfrm>
          <a:prstGeom prst="leftRightArrow">
            <a:avLst>
              <a:gd name="adj1" fmla="val 50000"/>
              <a:gd name="adj2" fmla="val 3454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下カーブ矢印 10"/>
          <p:cNvSpPr/>
          <p:nvPr/>
        </p:nvSpPr>
        <p:spPr>
          <a:xfrm flipV="1">
            <a:off x="3320073" y="3425081"/>
            <a:ext cx="2548071" cy="691393"/>
          </a:xfrm>
          <a:prstGeom prst="curvedDownArrow">
            <a:avLst>
              <a:gd name="adj1" fmla="val 55347"/>
              <a:gd name="adj2" fmla="val 128348"/>
              <a:gd name="adj3" fmla="val 42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3647540"/>
            <a:ext cx="26239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measurement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50% efficiency loss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86486" y="1038648"/>
            <a:ext cx="285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2012;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570384" y="1484784"/>
            <a:ext cx="8003232" cy="4464496"/>
          </a:xfrm>
          <a:prstGeom prst="roundRect">
            <a:avLst>
              <a:gd name="adj" fmla="val 11500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Fragile Higher Orders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565801" y="2899208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549577" y="2899208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左中かっこ 4"/>
          <p:cNvSpPr/>
          <p:nvPr/>
        </p:nvSpPr>
        <p:spPr>
          <a:xfrm>
            <a:off x="1103610" y="3043224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50959" y="5059448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genuine info.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5841" y="5059448"/>
            <a:ext cx="187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00"/>
                </a:solidFill>
              </a:rPr>
              <a:t>Poisson</a:t>
            </a:r>
            <a:r>
              <a:rPr lang="en-US" altLang="ja-JP" sz="2400" dirty="0">
                <a:solidFill>
                  <a:srgbClr val="FF9900"/>
                </a:solidFill>
              </a:rPr>
              <a:t> </a:t>
            </a:r>
            <a:r>
              <a:rPr lang="en-US" altLang="ja-JP" sz="2400" dirty="0" smtClean="0">
                <a:solidFill>
                  <a:srgbClr val="FF9900"/>
                </a:solidFill>
              </a:rPr>
              <a:t>noise</a:t>
            </a:r>
            <a:endParaRPr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66" y="2971216"/>
            <a:ext cx="6050702" cy="193822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64020" y="1628800"/>
            <a:ext cx="7015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Ex.: </a:t>
            </a:r>
            <a:r>
              <a:rPr lang="en-US" altLang="ja-JP" sz="2800" dirty="0"/>
              <a:t>R</a:t>
            </a:r>
            <a:r>
              <a:rPr kumimoji="1" lang="en-US" altLang="ja-JP" sz="2800" dirty="0" smtClean="0"/>
              <a:t>elation b/w baryon &amp; proton # </a:t>
            </a:r>
            <a:r>
              <a:rPr kumimoji="1" lang="en-US" altLang="ja-JP" sz="2800" dirty="0" err="1" smtClean="0"/>
              <a:t>cumulants</a:t>
            </a:r>
            <a:endParaRPr kumimoji="1" lang="en-US" altLang="ja-JP" sz="2800" dirty="0" smtClean="0"/>
          </a:p>
          <a:p>
            <a:pPr algn="ctr"/>
            <a:r>
              <a:rPr lang="en-US" altLang="ja-JP" sz="2400" dirty="0" smtClean="0"/>
              <a:t>(with approximations)</a:t>
            </a:r>
          </a:p>
          <a:p>
            <a:pPr algn="ctr"/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 2012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6131973"/>
            <a:ext cx="761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 orders are more seriously affected by efficiency loss.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1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8194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Evolution of Fluctuations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08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Time Evolution of Fluctuations</a:t>
            </a:r>
            <a:endParaRPr kumimoji="1" lang="ja-JP" altLang="en-US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74" name="直線コネクタ 73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下矢印 74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矢印コネクタ 7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81" name="フリーフォーム 80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118524"/>
            <a:ext cx="517647" cy="366260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5538489" y="3175808"/>
            <a:ext cx="3337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Distributions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smtClean="0"/>
              <a:t>Y and</a:t>
            </a:r>
            <a:endParaRPr lang="en-US" altLang="ja-JP" sz="2400" dirty="0" smtClean="0"/>
          </a:p>
          <a:p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 are different due to</a:t>
            </a:r>
          </a:p>
          <a:p>
            <a:r>
              <a:rPr kumimoji="1" lang="en-US" altLang="ja-JP" sz="2400" dirty="0" smtClean="0"/>
              <a:t>“thermal blurring”.</a:t>
            </a:r>
          </a:p>
          <a:p>
            <a:pPr algn="r"/>
            <a:r>
              <a:rPr lang="en-US" altLang="ja-JP" dirty="0" smtClean="0">
                <a:solidFill>
                  <a:srgbClr val="002060"/>
                </a:solidFill>
              </a:rPr>
              <a:t>Ohnishi, MK,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PRC(2016)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85" name="二等辺三角形 84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6" name="グループ化 85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87" name="四角形吹き出し 8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99" name="直線矢印コネクタ 9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03" name="フリーフォーム 102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574222" y="5152367"/>
            <a:ext cx="3659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Y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continue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to change unti</a:t>
            </a:r>
            <a:r>
              <a:rPr lang="en-US" altLang="ja-JP" sz="2400" dirty="0"/>
              <a:t>l</a:t>
            </a:r>
            <a:r>
              <a:rPr kumimoji="1" lang="en-US" altLang="ja-JP" sz="2400" dirty="0" smtClean="0"/>
              <a:t>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5" name="テキスト ボックス 104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2485379" y="2852936"/>
            <a:ext cx="2952328" cy="2160240"/>
            <a:chOff x="4637049" y="3851642"/>
            <a:chExt cx="2952328" cy="2160240"/>
          </a:xfrm>
        </p:grpSpPr>
        <p:sp>
          <p:nvSpPr>
            <p:cNvPr id="107" name="四角形吹き出し 10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4809"/>
                <a:gd name="adj2" fmla="val -312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19" name="直線矢印コネクタ 1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42" name="テキスト ボックス 141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-252536" y="1556792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grpSp>
        <p:nvGrpSpPr>
          <p:cNvPr id="123" name="グループ化 122"/>
          <p:cNvGrpSpPr/>
          <p:nvPr/>
        </p:nvGrpSpPr>
        <p:grpSpPr>
          <a:xfrm>
            <a:off x="3275856" y="980728"/>
            <a:ext cx="2952328" cy="2160240"/>
            <a:chOff x="4785434" y="1196752"/>
            <a:chExt cx="2952328" cy="2160240"/>
          </a:xfrm>
        </p:grpSpPr>
        <p:sp>
          <p:nvSpPr>
            <p:cNvPr id="124" name="四角形吹き出し 123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88973"/>
                <a:gd name="adj2" fmla="val -13322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38" name="直線矢印コネクタ 137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矢印コネクタ 138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pic>
        <p:nvPicPr>
          <p:cNvPr id="143" name="図 14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36560" r="29426" b="30654"/>
          <a:stretch/>
        </p:blipFill>
        <p:spPr>
          <a:xfrm>
            <a:off x="7674979" y="1207373"/>
            <a:ext cx="1217886" cy="1224137"/>
          </a:xfrm>
          <a:prstGeom prst="ellipse">
            <a:avLst/>
          </a:prstGeom>
          <a:ln w="349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146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Rapidity-window Dependence</a:t>
            </a:r>
            <a:endParaRPr kumimoji="1" lang="ja-JP" altLang="en-US" dirty="0"/>
          </a:p>
        </p:txBody>
      </p:sp>
      <p:sp>
        <p:nvSpPr>
          <p:cNvPr id="271" name="正方形/長方形 270"/>
          <p:cNvSpPr/>
          <p:nvPr/>
        </p:nvSpPr>
        <p:spPr>
          <a:xfrm>
            <a:off x="1626908" y="6334846"/>
            <a:ext cx="532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The larger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, the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slower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</a:rPr>
              <a:t>diffusion.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</a:endParaRPr>
          </a:p>
        </p:txBody>
      </p:sp>
      <p:sp>
        <p:nvSpPr>
          <p:cNvPr id="417" name="正方形/長方形 416"/>
          <p:cNvSpPr/>
          <p:nvPr/>
        </p:nvSpPr>
        <p:spPr>
          <a:xfrm>
            <a:off x="251520" y="2340501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8" name="円/楕円 3"/>
          <p:cNvSpPr/>
          <p:nvPr/>
        </p:nvSpPr>
        <p:spPr>
          <a:xfrm>
            <a:off x="2475725" y="300012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9" name="円/楕円 4"/>
          <p:cNvSpPr/>
          <p:nvPr/>
        </p:nvSpPr>
        <p:spPr>
          <a:xfrm>
            <a:off x="3347864" y="291841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0" name="円/楕円 5"/>
          <p:cNvSpPr/>
          <p:nvPr/>
        </p:nvSpPr>
        <p:spPr>
          <a:xfrm>
            <a:off x="3607833" y="287865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1" name="円/楕円 6"/>
          <p:cNvSpPr/>
          <p:nvPr/>
        </p:nvSpPr>
        <p:spPr>
          <a:xfrm>
            <a:off x="1223616" y="287207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2" name="円/楕円 7"/>
          <p:cNvSpPr/>
          <p:nvPr/>
        </p:nvSpPr>
        <p:spPr>
          <a:xfrm>
            <a:off x="4572000" y="26663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3" name="円/楕円 8"/>
          <p:cNvSpPr/>
          <p:nvPr/>
        </p:nvSpPr>
        <p:spPr>
          <a:xfrm>
            <a:off x="1640419" y="24702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4" name="円/楕円 9"/>
          <p:cNvSpPr/>
          <p:nvPr/>
        </p:nvSpPr>
        <p:spPr>
          <a:xfrm>
            <a:off x="1994403" y="24613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5" name="円/楕円 10"/>
          <p:cNvSpPr/>
          <p:nvPr/>
        </p:nvSpPr>
        <p:spPr>
          <a:xfrm>
            <a:off x="960644" y="27384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6" name="円/楕円 11"/>
          <p:cNvSpPr/>
          <p:nvPr/>
        </p:nvSpPr>
        <p:spPr>
          <a:xfrm>
            <a:off x="3203824" y="266265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7" name="円/楕円 12"/>
          <p:cNvSpPr/>
          <p:nvPr/>
        </p:nvSpPr>
        <p:spPr>
          <a:xfrm>
            <a:off x="2027035" y="29544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8" name="円/楕円 13"/>
          <p:cNvSpPr/>
          <p:nvPr/>
        </p:nvSpPr>
        <p:spPr>
          <a:xfrm>
            <a:off x="4788024" y="294612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9" name="円/楕円 14"/>
          <p:cNvSpPr/>
          <p:nvPr/>
        </p:nvSpPr>
        <p:spPr>
          <a:xfrm>
            <a:off x="1701045" y="292607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0" name="円/楕円 15"/>
          <p:cNvSpPr/>
          <p:nvPr/>
        </p:nvSpPr>
        <p:spPr>
          <a:xfrm>
            <a:off x="3715833" y="252237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1" name="円/楕円 16"/>
          <p:cNvSpPr/>
          <p:nvPr/>
        </p:nvSpPr>
        <p:spPr>
          <a:xfrm>
            <a:off x="2608457" y="27384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2" name="円/楕円 17"/>
          <p:cNvSpPr/>
          <p:nvPr/>
        </p:nvSpPr>
        <p:spPr>
          <a:xfrm>
            <a:off x="575544" y="245095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3" name="円/楕円 18"/>
          <p:cNvSpPr/>
          <p:nvPr/>
        </p:nvSpPr>
        <p:spPr>
          <a:xfrm>
            <a:off x="899592" y="250811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4" name="円/楕円 19"/>
          <p:cNvSpPr/>
          <p:nvPr/>
        </p:nvSpPr>
        <p:spPr>
          <a:xfrm>
            <a:off x="2718116" y="24503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5" name="円/楕円 20"/>
          <p:cNvSpPr/>
          <p:nvPr/>
        </p:nvSpPr>
        <p:spPr>
          <a:xfrm>
            <a:off x="4337968" y="29761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6" name="円/楕円 21"/>
          <p:cNvSpPr/>
          <p:nvPr/>
        </p:nvSpPr>
        <p:spPr>
          <a:xfrm>
            <a:off x="3903992" y="267878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7" name="円/楕円 22"/>
          <p:cNvSpPr/>
          <p:nvPr/>
        </p:nvSpPr>
        <p:spPr>
          <a:xfrm>
            <a:off x="3160578" y="24503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8" name="円/楕円 23"/>
          <p:cNvSpPr/>
          <p:nvPr/>
        </p:nvSpPr>
        <p:spPr>
          <a:xfrm>
            <a:off x="4283968" y="23945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9" name="円/楕円 24"/>
          <p:cNvSpPr/>
          <p:nvPr/>
        </p:nvSpPr>
        <p:spPr>
          <a:xfrm>
            <a:off x="3955873" y="299258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0" name="円/楕円 25"/>
          <p:cNvSpPr/>
          <p:nvPr/>
        </p:nvSpPr>
        <p:spPr>
          <a:xfrm>
            <a:off x="412188" y="29994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1" name="円/楕円 26"/>
          <p:cNvSpPr/>
          <p:nvPr/>
        </p:nvSpPr>
        <p:spPr>
          <a:xfrm>
            <a:off x="2209154" y="26081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2" name="円/楕円 27"/>
          <p:cNvSpPr/>
          <p:nvPr/>
        </p:nvSpPr>
        <p:spPr>
          <a:xfrm>
            <a:off x="892728" y="299125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3" name="円/楕円 28"/>
          <p:cNvSpPr/>
          <p:nvPr/>
        </p:nvSpPr>
        <p:spPr>
          <a:xfrm>
            <a:off x="2879824" y="30437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4" name="円/楕円 29"/>
          <p:cNvSpPr/>
          <p:nvPr/>
        </p:nvSpPr>
        <p:spPr>
          <a:xfrm>
            <a:off x="467544" y="27005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5" name="円/楕円 30"/>
          <p:cNvSpPr/>
          <p:nvPr/>
        </p:nvSpPr>
        <p:spPr>
          <a:xfrm>
            <a:off x="1694419" y="27166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6" name="円/楕円 31"/>
          <p:cNvSpPr/>
          <p:nvPr/>
        </p:nvSpPr>
        <p:spPr>
          <a:xfrm>
            <a:off x="1259632" y="243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7" name="円/楕円 32"/>
          <p:cNvSpPr/>
          <p:nvPr/>
        </p:nvSpPr>
        <p:spPr>
          <a:xfrm>
            <a:off x="4734024" y="24485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8" name="正方形/長方形 447"/>
          <p:cNvSpPr/>
          <p:nvPr/>
        </p:nvSpPr>
        <p:spPr>
          <a:xfrm>
            <a:off x="251520" y="3651390"/>
            <a:ext cx="4896544" cy="81519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9" name="円/楕円 35"/>
          <p:cNvSpPr/>
          <p:nvPr/>
        </p:nvSpPr>
        <p:spPr>
          <a:xfrm>
            <a:off x="4208643" y="414253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0" name="円/楕円 36"/>
          <p:cNvSpPr/>
          <p:nvPr/>
        </p:nvSpPr>
        <p:spPr>
          <a:xfrm>
            <a:off x="4734000" y="393329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1" name="円/楕円 37"/>
          <p:cNvSpPr/>
          <p:nvPr/>
        </p:nvSpPr>
        <p:spPr>
          <a:xfrm>
            <a:off x="3372808" y="41395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2" name="円/楕円 38"/>
          <p:cNvSpPr/>
          <p:nvPr/>
        </p:nvSpPr>
        <p:spPr>
          <a:xfrm>
            <a:off x="1383817" y="41956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3" name="円/楕円 39"/>
          <p:cNvSpPr/>
          <p:nvPr/>
        </p:nvSpPr>
        <p:spPr>
          <a:xfrm>
            <a:off x="3426808" y="424149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4" name="円/楕円 40"/>
          <p:cNvSpPr/>
          <p:nvPr/>
        </p:nvSpPr>
        <p:spPr>
          <a:xfrm>
            <a:off x="1318673" y="409378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5" name="円/楕円 41"/>
          <p:cNvSpPr/>
          <p:nvPr/>
        </p:nvSpPr>
        <p:spPr>
          <a:xfrm>
            <a:off x="2555422" y="413245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6" name="円/楕円 42"/>
          <p:cNvSpPr/>
          <p:nvPr/>
        </p:nvSpPr>
        <p:spPr>
          <a:xfrm>
            <a:off x="861559" y="37949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7" name="円/楕円 43"/>
          <p:cNvSpPr/>
          <p:nvPr/>
        </p:nvSpPr>
        <p:spPr>
          <a:xfrm>
            <a:off x="4615168" y="387929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8" name="円/楕円 44"/>
          <p:cNvSpPr/>
          <p:nvPr/>
        </p:nvSpPr>
        <p:spPr>
          <a:xfrm>
            <a:off x="478902" y="419054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9" name="円/楕円 45"/>
          <p:cNvSpPr/>
          <p:nvPr/>
        </p:nvSpPr>
        <p:spPr>
          <a:xfrm>
            <a:off x="3845277" y="378767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0" name="円/楕円 46"/>
          <p:cNvSpPr/>
          <p:nvPr/>
        </p:nvSpPr>
        <p:spPr>
          <a:xfrm>
            <a:off x="431528" y="408254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1" name="円/楕円 47"/>
          <p:cNvSpPr/>
          <p:nvPr/>
        </p:nvSpPr>
        <p:spPr>
          <a:xfrm>
            <a:off x="3480808" y="411535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2" name="円/楕円 48"/>
          <p:cNvSpPr/>
          <p:nvPr/>
        </p:nvSpPr>
        <p:spPr>
          <a:xfrm>
            <a:off x="4319933" y="420321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3" name="円/楕円 49"/>
          <p:cNvSpPr/>
          <p:nvPr/>
        </p:nvSpPr>
        <p:spPr>
          <a:xfrm>
            <a:off x="2418648" y="412339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4" name="円/楕円 50"/>
          <p:cNvSpPr/>
          <p:nvPr/>
        </p:nvSpPr>
        <p:spPr>
          <a:xfrm>
            <a:off x="863177" y="393462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5" name="円/楕円 51"/>
          <p:cNvSpPr/>
          <p:nvPr/>
        </p:nvSpPr>
        <p:spPr>
          <a:xfrm>
            <a:off x="2489618" y="418758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6" name="円/楕円 52"/>
          <p:cNvSpPr/>
          <p:nvPr/>
        </p:nvSpPr>
        <p:spPr>
          <a:xfrm>
            <a:off x="2028009" y="385446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7" name="円/楕円 53"/>
          <p:cNvSpPr/>
          <p:nvPr/>
        </p:nvSpPr>
        <p:spPr>
          <a:xfrm>
            <a:off x="2979612" y="37932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8" name="円/楕円 54"/>
          <p:cNvSpPr/>
          <p:nvPr/>
        </p:nvSpPr>
        <p:spPr>
          <a:xfrm>
            <a:off x="2904386" y="39012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9" name="円/楕円 55"/>
          <p:cNvSpPr/>
          <p:nvPr/>
        </p:nvSpPr>
        <p:spPr>
          <a:xfrm>
            <a:off x="3899277" y="3920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0" name="円/楕円 56"/>
          <p:cNvSpPr/>
          <p:nvPr/>
        </p:nvSpPr>
        <p:spPr>
          <a:xfrm>
            <a:off x="4721752" y="382529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1" name="円/楕円 57"/>
          <p:cNvSpPr/>
          <p:nvPr/>
        </p:nvSpPr>
        <p:spPr>
          <a:xfrm>
            <a:off x="1275817" y="418796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2" name="円/楕円 58"/>
          <p:cNvSpPr/>
          <p:nvPr/>
        </p:nvSpPr>
        <p:spPr>
          <a:xfrm>
            <a:off x="2871757" y="378236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3" name="円/楕円 59"/>
          <p:cNvSpPr/>
          <p:nvPr/>
        </p:nvSpPr>
        <p:spPr>
          <a:xfrm>
            <a:off x="369339" y="418652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4" name="円/楕円 60"/>
          <p:cNvSpPr/>
          <p:nvPr/>
        </p:nvSpPr>
        <p:spPr>
          <a:xfrm>
            <a:off x="4315792" y="408853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5" name="円/楕円 61"/>
          <p:cNvSpPr/>
          <p:nvPr/>
        </p:nvSpPr>
        <p:spPr>
          <a:xfrm>
            <a:off x="1957138" y="38004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6" name="円/楕円 62"/>
          <p:cNvSpPr/>
          <p:nvPr/>
        </p:nvSpPr>
        <p:spPr>
          <a:xfrm>
            <a:off x="1970864" y="393128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7" name="円/楕円 63"/>
          <p:cNvSpPr/>
          <p:nvPr/>
        </p:nvSpPr>
        <p:spPr>
          <a:xfrm>
            <a:off x="971177" y="38851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8" name="円/楕円 64"/>
          <p:cNvSpPr/>
          <p:nvPr/>
        </p:nvSpPr>
        <p:spPr>
          <a:xfrm>
            <a:off x="3774583" y="389567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9" name="円/楕円 65"/>
          <p:cNvSpPr/>
          <p:nvPr/>
        </p:nvSpPr>
        <p:spPr>
          <a:xfrm>
            <a:off x="3743944" y="375292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0" name="円/楕円 66"/>
          <p:cNvSpPr/>
          <p:nvPr/>
        </p:nvSpPr>
        <p:spPr>
          <a:xfrm>
            <a:off x="1871736" y="375292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1" name="円/楕円 67"/>
          <p:cNvSpPr/>
          <p:nvPr/>
        </p:nvSpPr>
        <p:spPr>
          <a:xfrm>
            <a:off x="2375792" y="403453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2" name="円/楕円 68"/>
          <p:cNvSpPr/>
          <p:nvPr/>
        </p:nvSpPr>
        <p:spPr>
          <a:xfrm>
            <a:off x="4175992" y="403453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3" name="円/楕円 69"/>
          <p:cNvSpPr/>
          <p:nvPr/>
        </p:nvSpPr>
        <p:spPr>
          <a:xfrm>
            <a:off x="2807840" y="371053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4" name="円/楕円 70"/>
          <p:cNvSpPr/>
          <p:nvPr/>
        </p:nvSpPr>
        <p:spPr>
          <a:xfrm>
            <a:off x="4572000" y="375292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5" name="円/楕円 71"/>
          <p:cNvSpPr/>
          <p:nvPr/>
        </p:nvSpPr>
        <p:spPr>
          <a:xfrm>
            <a:off x="323528" y="403521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6" name="円/楕円 72"/>
          <p:cNvSpPr/>
          <p:nvPr/>
        </p:nvSpPr>
        <p:spPr>
          <a:xfrm>
            <a:off x="3311896" y="405127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7" name="円/楕円 73"/>
          <p:cNvSpPr/>
          <p:nvPr/>
        </p:nvSpPr>
        <p:spPr>
          <a:xfrm>
            <a:off x="1223664" y="403453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8" name="円/楕円 74"/>
          <p:cNvSpPr/>
          <p:nvPr/>
        </p:nvSpPr>
        <p:spPr>
          <a:xfrm>
            <a:off x="791616" y="375292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89" name="直線コネクタ 488"/>
          <p:cNvCxnSpPr/>
          <p:nvPr/>
        </p:nvCxnSpPr>
        <p:spPr>
          <a:xfrm>
            <a:off x="1740618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0" name="直線コネクタ 489"/>
          <p:cNvCxnSpPr/>
          <p:nvPr/>
        </p:nvCxnSpPr>
        <p:spPr>
          <a:xfrm>
            <a:off x="3347864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1" name="正方形/長方形 490"/>
          <p:cNvSpPr/>
          <p:nvPr/>
        </p:nvSpPr>
        <p:spPr>
          <a:xfrm>
            <a:off x="251520" y="5131488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2" name="テキスト ボックス 491"/>
          <p:cNvSpPr txBox="1"/>
          <p:nvPr/>
        </p:nvSpPr>
        <p:spPr>
          <a:xfrm>
            <a:off x="251371" y="1916683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Quark-Gluon Plasma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3" name="テキスト ボックス 492"/>
          <p:cNvSpPr txBox="1"/>
          <p:nvPr/>
        </p:nvSpPr>
        <p:spPr>
          <a:xfrm>
            <a:off x="251371" y="3212827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  <a:latin typeface="Arial"/>
              </a:rPr>
              <a:t>Hadronization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4" name="テキスト ボックス 493"/>
          <p:cNvSpPr txBox="1"/>
          <p:nvPr/>
        </p:nvSpPr>
        <p:spPr>
          <a:xfrm>
            <a:off x="251520" y="4724995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  <a:latin typeface="Arial"/>
              </a:rPr>
              <a:t>Freezeout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95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008365"/>
            <a:ext cx="480113" cy="348081"/>
          </a:xfrm>
          <a:prstGeom prst="rect">
            <a:avLst/>
          </a:prstGeom>
        </p:spPr>
      </p:pic>
      <p:cxnSp>
        <p:nvCxnSpPr>
          <p:cNvPr id="496" name="直線矢印コネクタ 495"/>
          <p:cNvCxnSpPr/>
          <p:nvPr/>
        </p:nvCxnSpPr>
        <p:spPr>
          <a:xfrm>
            <a:off x="6193825" y="309842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7" name="直線矢印コネクタ 496"/>
          <p:cNvCxnSpPr/>
          <p:nvPr/>
        </p:nvCxnSpPr>
        <p:spPr>
          <a:xfrm flipV="1">
            <a:off x="6553865" y="2213134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8" name="直線コネクタ 497"/>
          <p:cNvCxnSpPr/>
          <p:nvPr/>
        </p:nvCxnSpPr>
        <p:spPr>
          <a:xfrm>
            <a:off x="6567830" y="2884321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9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996911"/>
            <a:ext cx="338667" cy="245533"/>
          </a:xfrm>
          <a:prstGeom prst="rect">
            <a:avLst/>
          </a:prstGeom>
        </p:spPr>
      </p:pic>
      <p:sp>
        <p:nvSpPr>
          <p:cNvPr id="500" name="フリーフォーム 499"/>
          <p:cNvSpPr/>
          <p:nvPr/>
        </p:nvSpPr>
        <p:spPr>
          <a:xfrm>
            <a:off x="6558838" y="5212802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0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38388"/>
            <a:ext cx="829737" cy="261720"/>
          </a:xfrm>
          <a:prstGeom prst="rect">
            <a:avLst/>
          </a:prstGeom>
        </p:spPr>
      </p:pic>
      <p:pic>
        <p:nvPicPr>
          <p:cNvPr id="50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2342"/>
            <a:ext cx="834051" cy="230084"/>
          </a:xfrm>
          <a:prstGeom prst="rect">
            <a:avLst/>
          </a:prstGeom>
        </p:spPr>
      </p:pic>
      <p:cxnSp>
        <p:nvCxnSpPr>
          <p:cNvPr id="503" name="直線コネクタ 502"/>
          <p:cNvCxnSpPr/>
          <p:nvPr/>
        </p:nvCxnSpPr>
        <p:spPr>
          <a:xfrm flipV="1">
            <a:off x="6567830" y="287410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4" name="直線コネクタ 503"/>
          <p:cNvCxnSpPr/>
          <p:nvPr/>
        </p:nvCxnSpPr>
        <p:spPr>
          <a:xfrm flipV="1">
            <a:off x="6553865" y="2450356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5" name="直線矢印コネクタ 504"/>
          <p:cNvCxnSpPr/>
          <p:nvPr/>
        </p:nvCxnSpPr>
        <p:spPr>
          <a:xfrm>
            <a:off x="6193825" y="44665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6" name="直線矢印コネクタ 505"/>
          <p:cNvCxnSpPr/>
          <p:nvPr/>
        </p:nvCxnSpPr>
        <p:spPr>
          <a:xfrm flipV="1">
            <a:off x="6553865" y="35812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0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365063"/>
            <a:ext cx="338667" cy="245533"/>
          </a:xfrm>
          <a:prstGeom prst="rect">
            <a:avLst/>
          </a:prstGeom>
        </p:spPr>
      </p:pic>
      <p:pic>
        <p:nvPicPr>
          <p:cNvPr id="50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06540"/>
            <a:ext cx="829737" cy="261720"/>
          </a:xfrm>
          <a:prstGeom prst="rect">
            <a:avLst/>
          </a:prstGeom>
        </p:spPr>
      </p:pic>
      <p:pic>
        <p:nvPicPr>
          <p:cNvPr id="50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0494"/>
            <a:ext cx="834051" cy="230084"/>
          </a:xfrm>
          <a:prstGeom prst="rect">
            <a:avLst/>
          </a:prstGeom>
        </p:spPr>
      </p:pic>
      <p:cxnSp>
        <p:nvCxnSpPr>
          <p:cNvPr id="510" name="直線コネクタ 509"/>
          <p:cNvCxnSpPr/>
          <p:nvPr/>
        </p:nvCxnSpPr>
        <p:spPr>
          <a:xfrm flipV="1">
            <a:off x="6567830" y="4242252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1" name="直線コネクタ 510"/>
          <p:cNvCxnSpPr/>
          <p:nvPr/>
        </p:nvCxnSpPr>
        <p:spPr>
          <a:xfrm flipV="1">
            <a:off x="6553865" y="38185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2" name="直線矢印コネクタ 511"/>
          <p:cNvCxnSpPr/>
          <p:nvPr/>
        </p:nvCxnSpPr>
        <p:spPr>
          <a:xfrm>
            <a:off x="6193825" y="585592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3" name="直線矢印コネクタ 512"/>
          <p:cNvCxnSpPr/>
          <p:nvPr/>
        </p:nvCxnSpPr>
        <p:spPr>
          <a:xfrm flipV="1">
            <a:off x="6553865" y="497063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14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754413"/>
            <a:ext cx="338667" cy="245533"/>
          </a:xfrm>
          <a:prstGeom prst="rect">
            <a:avLst/>
          </a:prstGeom>
        </p:spPr>
      </p:pic>
      <p:pic>
        <p:nvPicPr>
          <p:cNvPr id="51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95890"/>
            <a:ext cx="829737" cy="261720"/>
          </a:xfrm>
          <a:prstGeom prst="rect">
            <a:avLst/>
          </a:prstGeom>
        </p:spPr>
      </p:pic>
      <p:pic>
        <p:nvPicPr>
          <p:cNvPr id="516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99844"/>
            <a:ext cx="834051" cy="230084"/>
          </a:xfrm>
          <a:prstGeom prst="rect">
            <a:avLst/>
          </a:prstGeom>
        </p:spPr>
      </p:pic>
      <p:cxnSp>
        <p:nvCxnSpPr>
          <p:cNvPr id="517" name="直線コネクタ 516"/>
          <p:cNvCxnSpPr/>
          <p:nvPr/>
        </p:nvCxnSpPr>
        <p:spPr>
          <a:xfrm flipV="1">
            <a:off x="6567830" y="5631602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8" name="直線コネクタ 517"/>
          <p:cNvCxnSpPr/>
          <p:nvPr/>
        </p:nvCxnSpPr>
        <p:spPr>
          <a:xfrm flipV="1">
            <a:off x="6553865" y="52078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9" name="直線コネクタ 518"/>
          <p:cNvCxnSpPr/>
          <p:nvPr/>
        </p:nvCxnSpPr>
        <p:spPr>
          <a:xfrm>
            <a:off x="6588224" y="4250556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0" name="下矢印 519"/>
          <p:cNvSpPr/>
          <p:nvPr/>
        </p:nvSpPr>
        <p:spPr>
          <a:xfrm>
            <a:off x="4445992" y="4244165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1" name="円/楕円 136"/>
          <p:cNvSpPr/>
          <p:nvPr/>
        </p:nvSpPr>
        <p:spPr>
          <a:xfrm>
            <a:off x="4145019" y="57214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2" name="円/楕円 137"/>
          <p:cNvSpPr/>
          <p:nvPr/>
        </p:nvSpPr>
        <p:spPr>
          <a:xfrm>
            <a:off x="4725812" y="540307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3" name="円/楕円 138"/>
          <p:cNvSpPr/>
          <p:nvPr/>
        </p:nvSpPr>
        <p:spPr>
          <a:xfrm>
            <a:off x="3081973" y="553860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4" name="円/楕円 139"/>
          <p:cNvSpPr/>
          <p:nvPr/>
        </p:nvSpPr>
        <p:spPr>
          <a:xfrm>
            <a:off x="1536217" y="538379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5" name="円/楕円 140"/>
          <p:cNvSpPr/>
          <p:nvPr/>
        </p:nvSpPr>
        <p:spPr>
          <a:xfrm>
            <a:off x="3135973" y="56405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6" name="円/楕円 141"/>
          <p:cNvSpPr/>
          <p:nvPr/>
        </p:nvSpPr>
        <p:spPr>
          <a:xfrm>
            <a:off x="1471073" y="52819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7" name="円/楕円 142"/>
          <p:cNvSpPr/>
          <p:nvPr/>
        </p:nvSpPr>
        <p:spPr>
          <a:xfrm>
            <a:off x="2455758" y="53026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8" name="円/楕円 143"/>
          <p:cNvSpPr/>
          <p:nvPr/>
        </p:nvSpPr>
        <p:spPr>
          <a:xfrm>
            <a:off x="789551" y="527628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9" name="円/楕円 144"/>
          <p:cNvSpPr/>
          <p:nvPr/>
        </p:nvSpPr>
        <p:spPr>
          <a:xfrm>
            <a:off x="4606980" y="53490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0" name="円/楕円 145"/>
          <p:cNvSpPr/>
          <p:nvPr/>
        </p:nvSpPr>
        <p:spPr>
          <a:xfrm>
            <a:off x="550910" y="57142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1" name="円/楕円 146"/>
          <p:cNvSpPr/>
          <p:nvPr/>
        </p:nvSpPr>
        <p:spPr>
          <a:xfrm>
            <a:off x="3709645" y="532303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2" name="円/楕円 147"/>
          <p:cNvSpPr/>
          <p:nvPr/>
        </p:nvSpPr>
        <p:spPr>
          <a:xfrm>
            <a:off x="503536" y="56062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3" name="円/楕円 148"/>
          <p:cNvSpPr/>
          <p:nvPr/>
        </p:nvSpPr>
        <p:spPr>
          <a:xfrm>
            <a:off x="3189973" y="551438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4" name="円/楕円 149"/>
          <p:cNvSpPr/>
          <p:nvPr/>
        </p:nvSpPr>
        <p:spPr>
          <a:xfrm>
            <a:off x="4256309" y="5782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5" name="円/楕円 150"/>
          <p:cNvSpPr/>
          <p:nvPr/>
        </p:nvSpPr>
        <p:spPr>
          <a:xfrm>
            <a:off x="2318984" y="529355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6" name="円/楕円 151"/>
          <p:cNvSpPr/>
          <p:nvPr/>
        </p:nvSpPr>
        <p:spPr>
          <a:xfrm>
            <a:off x="791169" y="541598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7" name="円/楕円 152"/>
          <p:cNvSpPr/>
          <p:nvPr/>
        </p:nvSpPr>
        <p:spPr>
          <a:xfrm>
            <a:off x="2389954" y="535774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8" name="円/楕円 153"/>
          <p:cNvSpPr/>
          <p:nvPr/>
        </p:nvSpPr>
        <p:spPr>
          <a:xfrm>
            <a:off x="2108401" y="56958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9" name="円/楕円 154"/>
          <p:cNvSpPr/>
          <p:nvPr/>
        </p:nvSpPr>
        <p:spPr>
          <a:xfrm>
            <a:off x="2627956" y="56770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0" name="円/楕円 155"/>
          <p:cNvSpPr/>
          <p:nvPr/>
        </p:nvSpPr>
        <p:spPr>
          <a:xfrm>
            <a:off x="2552730" y="57850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1" name="円/楕円 156"/>
          <p:cNvSpPr/>
          <p:nvPr/>
        </p:nvSpPr>
        <p:spPr>
          <a:xfrm>
            <a:off x="3763645" y="545626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2" name="円/楕円 157"/>
          <p:cNvSpPr/>
          <p:nvPr/>
        </p:nvSpPr>
        <p:spPr>
          <a:xfrm>
            <a:off x="4713564" y="52950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3" name="円/楕円 158"/>
          <p:cNvSpPr/>
          <p:nvPr/>
        </p:nvSpPr>
        <p:spPr>
          <a:xfrm>
            <a:off x="1428217" y="537612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4" name="円/楕円 159"/>
          <p:cNvSpPr/>
          <p:nvPr/>
        </p:nvSpPr>
        <p:spPr>
          <a:xfrm>
            <a:off x="2520101" y="566616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5" name="円/楕円 160"/>
          <p:cNvSpPr/>
          <p:nvPr/>
        </p:nvSpPr>
        <p:spPr>
          <a:xfrm>
            <a:off x="441347" y="571021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6" name="円/楕円 161"/>
          <p:cNvSpPr/>
          <p:nvPr/>
        </p:nvSpPr>
        <p:spPr>
          <a:xfrm>
            <a:off x="4252168" y="56674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7" name="円/楕円 162"/>
          <p:cNvSpPr/>
          <p:nvPr/>
        </p:nvSpPr>
        <p:spPr>
          <a:xfrm>
            <a:off x="2037530" y="56418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8" name="円/楕円 163"/>
          <p:cNvSpPr/>
          <p:nvPr/>
        </p:nvSpPr>
        <p:spPr>
          <a:xfrm>
            <a:off x="2051256" y="577268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9" name="円/楕円 164"/>
          <p:cNvSpPr/>
          <p:nvPr/>
        </p:nvSpPr>
        <p:spPr>
          <a:xfrm>
            <a:off x="899169" y="536653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0" name="円/楕円 165"/>
          <p:cNvSpPr/>
          <p:nvPr/>
        </p:nvSpPr>
        <p:spPr>
          <a:xfrm>
            <a:off x="3638951" y="543103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1" name="円/楕円 166"/>
          <p:cNvSpPr/>
          <p:nvPr/>
        </p:nvSpPr>
        <p:spPr>
          <a:xfrm>
            <a:off x="3608312" y="528828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2" name="円/楕円 167"/>
          <p:cNvSpPr/>
          <p:nvPr/>
        </p:nvSpPr>
        <p:spPr>
          <a:xfrm>
            <a:off x="1952128" y="559432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3" name="円/楕円 168"/>
          <p:cNvSpPr/>
          <p:nvPr/>
        </p:nvSpPr>
        <p:spPr>
          <a:xfrm>
            <a:off x="2276128" y="520469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4" name="円/楕円 169"/>
          <p:cNvSpPr/>
          <p:nvPr/>
        </p:nvSpPr>
        <p:spPr>
          <a:xfrm>
            <a:off x="4112368" y="56134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5" name="円/楕円 170"/>
          <p:cNvSpPr/>
          <p:nvPr/>
        </p:nvSpPr>
        <p:spPr>
          <a:xfrm>
            <a:off x="2456184" y="559432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6" name="円/楕円 171"/>
          <p:cNvSpPr/>
          <p:nvPr/>
        </p:nvSpPr>
        <p:spPr>
          <a:xfrm>
            <a:off x="4563812" y="522270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7" name="円/楕円 172"/>
          <p:cNvSpPr/>
          <p:nvPr/>
        </p:nvSpPr>
        <p:spPr>
          <a:xfrm>
            <a:off x="395536" y="555890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8" name="円/楕円 173"/>
          <p:cNvSpPr/>
          <p:nvPr/>
        </p:nvSpPr>
        <p:spPr>
          <a:xfrm>
            <a:off x="3021061" y="545030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9" name="円/楕円 174"/>
          <p:cNvSpPr/>
          <p:nvPr/>
        </p:nvSpPr>
        <p:spPr>
          <a:xfrm>
            <a:off x="1376064" y="522270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0" name="円/楕円 175"/>
          <p:cNvSpPr/>
          <p:nvPr/>
        </p:nvSpPr>
        <p:spPr>
          <a:xfrm>
            <a:off x="719608" y="52342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1" name="下矢印 560"/>
          <p:cNvSpPr/>
          <p:nvPr/>
        </p:nvSpPr>
        <p:spPr>
          <a:xfrm>
            <a:off x="4427984" y="3062427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2" name="テキスト ボックス 561"/>
          <p:cNvSpPr txBox="1"/>
          <p:nvPr/>
        </p:nvSpPr>
        <p:spPr>
          <a:xfrm>
            <a:off x="4797028" y="1017524"/>
            <a:ext cx="429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Heinz</a:t>
            </a:r>
            <a:r>
              <a:rPr lang="en-US" altLang="ja-JP" dirty="0" smtClean="0">
                <a:solidFill>
                  <a:srgbClr val="002060"/>
                </a:solidFill>
              </a:rPr>
              <a:t>, Muller, 2000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Jeon, Koch, 2000; </a:t>
            </a:r>
            <a:r>
              <a:rPr lang="en-US" altLang="ja-JP" dirty="0" err="1" smtClean="0">
                <a:solidFill>
                  <a:srgbClr val="002060"/>
                </a:solidFill>
              </a:rPr>
              <a:t>Shuryak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563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64" y="1662696"/>
            <a:ext cx="986395" cy="7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</a:t>
            </a:r>
            <a:r>
              <a:rPr kumimoji="1" lang="en-US" altLang="ja-JP" dirty="0" smtClean="0"/>
              <a:t> @ ALICE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07505" y="1951164"/>
            <a:ext cx="4248472" cy="33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3037" y="1348352"/>
            <a:ext cx="3516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Net charge fluctuation</a:t>
            </a:r>
            <a:endParaRPr kumimoji="1" lang="ja-JP" altLang="en-US" sz="2800" b="1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6" y="502292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2051720" y="3353165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ALICE, PRL2013</a:t>
            </a:r>
            <a:endParaRPr kumimoji="1" lang="ja-JP" altLang="en-US" sz="2000" dirty="0" smtClean="0"/>
          </a:p>
        </p:txBody>
      </p:sp>
      <p:sp>
        <p:nvSpPr>
          <p:cNvPr id="14" name="角丸四角形吹き出し 13"/>
          <p:cNvSpPr/>
          <p:nvPr/>
        </p:nvSpPr>
        <p:spPr>
          <a:xfrm>
            <a:off x="4932040" y="2132856"/>
            <a:ext cx="3168352" cy="1804453"/>
          </a:xfrm>
          <a:prstGeom prst="wedgeRoundRectCallout">
            <a:avLst>
              <a:gd name="adj1" fmla="val -61654"/>
              <a:gd name="adj2" fmla="val 21412"/>
              <a:gd name="adj3" fmla="val 16667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D \simeq 4 \frac{\langle \delta N_{\rm Q}^2 \rangle }{ \langle \delta N_{\rm Q}^2 \rangle_{\rm HRG} }&#10;\end{align*}&lt;/body&gt;&#10;  &lt;fcolor&gt;FF000000&lt;/fcolor&gt;&#10;  &lt;bcolor&gt;FFFFFFFF&lt;/bcolor&gt;&#10;  &lt;transparent&gt;True&lt;/transparent&gt;&#10;  &lt;resolution&gt;1800&lt;/resolution&gt;&#10;  &lt;imageh&gt;682&lt;/imageh&gt;&#10;  &lt;imagew&gt;1824&lt;/imagew&gt;&#10;  &lt;scale&gt;50&lt;/scale&gt;&#10;  &lt;cursor&gt;11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2322935" cy="86855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609974" y="2276872"/>
            <a:ext cx="181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D-measure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3695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555889" y="5670746"/>
            <a:ext cx="6392375" cy="1091070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15690" b="10827"/>
          <a:stretch/>
        </p:blipFill>
        <p:spPr>
          <a:xfrm>
            <a:off x="5067303" y="1772816"/>
            <a:ext cx="3924558" cy="35036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</a:t>
            </a:r>
            <a:r>
              <a:rPr kumimoji="1" lang="en-US" altLang="ja-JP" dirty="0" smtClean="0"/>
              <a:t> @ ALICE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07505" y="1951164"/>
            <a:ext cx="4248472" cy="33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3037" y="1348352"/>
            <a:ext cx="3516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Net charge fluctuation</a:t>
            </a:r>
            <a:endParaRPr kumimoji="1" lang="ja-JP" altLang="en-US" sz="2800" b="1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6" y="502292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r="84105" b="58709"/>
          <a:stretch/>
        </p:blipFill>
        <p:spPr>
          <a:xfrm>
            <a:off x="4588476" y="1831555"/>
            <a:ext cx="648072" cy="142099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51720" y="3353165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ALICE, PRL2013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69294" y="1348352"/>
            <a:ext cx="3538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Net proton fluctuation</a:t>
            </a:r>
            <a:endParaRPr kumimoji="1" lang="ja-JP" altLang="en-US" sz="2800" b="1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4683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5613959" y="4509120"/>
            <a:ext cx="1839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Rustamov</a:t>
            </a:r>
            <a:r>
              <a:rPr kumimoji="1" lang="en-US" altLang="ja-JP" sz="2000" dirty="0" smtClean="0"/>
              <a:t>, 2017</a:t>
            </a:r>
            <a:endParaRPr kumimoji="1" lang="ja-JP" altLang="en-US" sz="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5791935"/>
            <a:ext cx="6097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Net-charge fluctuation has a suppression, 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but net-proton fluctuation does not. Why??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09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32803" y="6093296"/>
            <a:ext cx="8878393" cy="668520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From My Old Prediction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8" y="1268760"/>
            <a:ext cx="6144682" cy="460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6642295" y="1340768"/>
            <a:ext cx="22067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GSI, Jan. 2013</a:t>
            </a:r>
          </a:p>
          <a:p>
            <a:r>
              <a:rPr kumimoji="1" lang="en-US" altLang="ja-JP" sz="2000" dirty="0" smtClean="0"/>
              <a:t>Berkeley</a:t>
            </a:r>
            <a:r>
              <a:rPr kumimoji="1" lang="en-US" altLang="ja-JP" sz="2000" dirty="0" smtClean="0"/>
              <a:t>, Sep. 2014</a:t>
            </a:r>
          </a:p>
          <a:p>
            <a:r>
              <a:rPr lang="en-US" altLang="ja-JP" sz="2000" dirty="0" smtClean="0"/>
              <a:t>FIAS, Jul. 2015</a:t>
            </a:r>
          </a:p>
          <a:p>
            <a:r>
              <a:rPr kumimoji="1" lang="en-US" altLang="ja-JP" sz="2000" dirty="0" smtClean="0"/>
              <a:t>GSI, Jan. 2016</a:t>
            </a:r>
          </a:p>
          <a:p>
            <a:r>
              <a:rPr lang="en-US" altLang="ja-JP" sz="2000" dirty="0" smtClean="0"/>
              <a:t>…</a:t>
            </a:r>
            <a:endParaRPr kumimoji="1" lang="ja-JP" altLang="en-US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72201" y="3573016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Baryon #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slower diffusion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more sensitive to phase transition</a:t>
            </a:r>
            <a:endParaRPr kumimoji="1" lang="ja-JP" altLang="en-US" sz="2400" dirty="0" smtClean="0"/>
          </a:p>
        </p:txBody>
      </p:sp>
      <p:sp>
        <p:nvSpPr>
          <p:cNvPr id="9" name="楕円 8"/>
          <p:cNvSpPr/>
          <p:nvPr/>
        </p:nvSpPr>
        <p:spPr>
          <a:xfrm rot="863623">
            <a:off x="1993632" y="4305568"/>
            <a:ext cx="1368152" cy="86409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2803" y="6165304"/>
            <a:ext cx="887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How to understand proton/charge fluctuations @ ALICE </a:t>
            </a:r>
            <a:r>
              <a:rPr lang="en-US" altLang="ja-JP" sz="2800" b="1" dirty="0" smtClean="0"/>
              <a:t>??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420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9796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Why Fluctuations?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4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3852218" y="1642336"/>
            <a:ext cx="4992179" cy="1983801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Critical Fluctuation</a:t>
            </a:r>
            <a:endParaRPr kumimoji="1" lang="ja-JP" altLang="en-US" dirty="0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3852218" y="4510088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683568" y="3429000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40693" y="5807075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683568" y="2636838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99393" y="57705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3852218" y="4510088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930381" y="565467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123431" y="3644900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0331" y="2592388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051993" y="3573463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190796" y="4477544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4" name="フリーフォーム 13"/>
          <p:cNvSpPr/>
          <p:nvPr/>
        </p:nvSpPr>
        <p:spPr>
          <a:xfrm>
            <a:off x="1875710" y="2457605"/>
            <a:ext cx="372492" cy="2555719"/>
          </a:xfrm>
          <a:custGeom>
            <a:avLst/>
            <a:gdLst>
              <a:gd name="connsiteX0" fmla="*/ 354227 w 354227"/>
              <a:gd name="connsiteY0" fmla="*/ 0 h 2010032"/>
              <a:gd name="connsiteX1" fmla="*/ 115330 w 354227"/>
              <a:gd name="connsiteY1" fmla="*/ 930875 h 2010032"/>
              <a:gd name="connsiteX2" fmla="*/ 0 w 354227"/>
              <a:gd name="connsiteY2" fmla="*/ 2010032 h 20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2010032">
                <a:moveTo>
                  <a:pt x="354227" y="0"/>
                </a:moveTo>
                <a:cubicBezTo>
                  <a:pt x="264297" y="297935"/>
                  <a:pt x="174368" y="595870"/>
                  <a:pt x="115330" y="930875"/>
                </a:cubicBezTo>
                <a:cubicBezTo>
                  <a:pt x="56292" y="1265880"/>
                  <a:pt x="28146" y="1637956"/>
                  <a:pt x="0" y="2010032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爆発 1 14"/>
          <p:cNvSpPr/>
          <p:nvPr/>
        </p:nvSpPr>
        <p:spPr>
          <a:xfrm>
            <a:off x="2044899" y="2270143"/>
            <a:ext cx="469726" cy="44877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rot="806698">
            <a:off x="2098414" y="2795171"/>
            <a:ext cx="504056" cy="800088"/>
          </a:xfrm>
          <a:prstGeom prst="downArrow">
            <a:avLst>
              <a:gd name="adj1" fmla="val 50000"/>
              <a:gd name="adj2" fmla="val 75651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556285">
            <a:off x="1921568" y="3763537"/>
            <a:ext cx="504056" cy="674091"/>
          </a:xfrm>
          <a:prstGeom prst="downArrow">
            <a:avLst>
              <a:gd name="adj1" fmla="val 50000"/>
              <a:gd name="adj2" fmla="val 75651"/>
            </a:avLst>
          </a:prstGeom>
          <a:gradFill flip="none" rotWithShape="1">
            <a:gsLst>
              <a:gs pos="0">
                <a:srgbClr val="0070C0">
                  <a:alpha val="45000"/>
                </a:srgbClr>
              </a:gs>
              <a:gs pos="100000">
                <a:srgbClr val="3333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07247" y="269101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①</a:t>
            </a:r>
            <a:endParaRPr kumimoji="1" lang="ja-JP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18179" y="379156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3333FF"/>
                </a:solidFill>
              </a:rPr>
              <a:t>②</a:t>
            </a:r>
            <a:endParaRPr kumimoji="1" lang="ja-JP" altLang="en-US" sz="2800" b="1" dirty="0" smtClean="0">
              <a:solidFill>
                <a:srgbClr val="3333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74853" y="178694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406901" y="1753929"/>
            <a:ext cx="4437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Growth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of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critical fluctuation</a:t>
            </a:r>
            <a:endParaRPr kumimoji="1" lang="ja-JP" altLang="en-US" sz="28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31243" y="2238422"/>
            <a:ext cx="318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Critical slowin</a:t>
            </a:r>
            <a:r>
              <a:rPr lang="en-US" altLang="ja-JP" sz="2400" dirty="0" smtClean="0"/>
              <a:t>g down</a:t>
            </a:r>
            <a:endParaRPr kumimoji="1" lang="ja-JP" altLang="en-US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20195" y="2834049"/>
            <a:ext cx="284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Decay by diffusion</a:t>
            </a:r>
            <a:endParaRPr kumimoji="1" lang="ja-JP" altLang="en-US" sz="28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71247" y="283404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3333FF"/>
                </a:solidFill>
              </a:rPr>
              <a:t>②</a:t>
            </a:r>
            <a:endParaRPr kumimoji="1" lang="ja-JP" altLang="en-US" sz="2800" b="1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5536" y="4238596"/>
            <a:ext cx="8352928" cy="22867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38562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Dynamical Evolution of Critical Fluctuations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980728"/>
            <a:ext cx="6558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Evolution of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spatially uniform “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” 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mode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05089" y="1570859"/>
            <a:ext cx="30783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Berdnikov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Rajagopal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(2000)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Nonaka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(2002)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Mukherjee+ (2015)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…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503948"/>
            <a:ext cx="2793221" cy="193479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1" y="1594117"/>
            <a:ext cx="2790311" cy="186723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24889" y="4493731"/>
            <a:ext cx="737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Evolution of 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conserved charge fluctuations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8353" y="5172879"/>
            <a:ext cx="6904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Conserved charges are directly observable.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oft mode at QCD-CP is a conserved mode.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上下矢印 14"/>
          <p:cNvSpPr/>
          <p:nvPr/>
        </p:nvSpPr>
        <p:spPr>
          <a:xfrm>
            <a:off x="1723350" y="3357134"/>
            <a:ext cx="1791200" cy="986575"/>
          </a:xfrm>
          <a:prstGeom prst="upDownArrow">
            <a:avLst>
              <a:gd name="adj1" fmla="val 50000"/>
              <a:gd name="adj2" fmla="val 344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5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3" grpId="0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角丸四角形 48"/>
          <p:cNvSpPr/>
          <p:nvPr/>
        </p:nvSpPr>
        <p:spPr>
          <a:xfrm>
            <a:off x="237128" y="1700808"/>
            <a:ext cx="5424198" cy="16641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69224" cy="584775"/>
          </a:xfrm>
        </p:spPr>
        <p:txBody>
          <a:bodyPr/>
          <a:lstStyle/>
          <a:p>
            <a:r>
              <a:rPr kumimoji="1" lang="en-US" altLang="ja-JP" dirty="0" smtClean="0"/>
              <a:t> Soft Mode of QCD-CP = Conserved Mode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25472" y="888790"/>
            <a:ext cx="557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Fujii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2003;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Fujii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Ohtani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2004; Son,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2004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89727" y="5851934"/>
            <a:ext cx="4792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3" y="5713233"/>
            <a:ext cx="263691" cy="236047"/>
          </a:xfrm>
          <a:prstGeom prst="rect">
            <a:avLst/>
          </a:prstGeom>
        </p:spPr>
      </p:pic>
      <p:sp>
        <p:nvSpPr>
          <p:cNvPr id="24" name="フリーフォーム 23"/>
          <p:cNvSpPr/>
          <p:nvPr/>
        </p:nvSpPr>
        <p:spPr>
          <a:xfrm>
            <a:off x="333230" y="466900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フリーフォーム 24"/>
          <p:cNvSpPr/>
          <p:nvPr/>
        </p:nvSpPr>
        <p:spPr>
          <a:xfrm flipV="1">
            <a:off x="323528" y="477521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article}&#10;\usepackage{amsmath}&#10;\pagestyle{empty}&lt;/preamble&gt;&#10;  &lt;body&gt;\begin{align*} &#10;\sigma \sim M_q&#10;\end{align*}&lt;/body&gt;&#10;  &lt;fcolor&gt;FF0014FF&lt;/fcolor&gt;&#10;  &lt;bcolor&gt;FFFFFFFF&lt;/bcolor&gt;&#10;  &lt;transparent&gt;True&lt;/transparent&gt;&#10;  &lt;resolution&gt;1800&lt;/resolution&gt;&#10;  &lt;imageh&gt;242&lt;/imageh&gt;&#10;  &lt;imagew&gt;80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308491"/>
            <a:ext cx="1087832" cy="328249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article}&#10;\usepackage{amsmath}&#10;\pagestyle{empty}&lt;/preamble&gt;&#10;  &lt;body&gt;\begin{align*} &#10;n_{\rm B}&#10;\end{align*}&lt;/body&gt;&#10;  &lt;fcolor&gt;FFFF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19" y="5348871"/>
            <a:ext cx="452050" cy="24795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089408" y="1872753"/>
            <a:ext cx="3717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Fluctuations of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and </a:t>
            </a:r>
            <a:r>
              <a:rPr kumimoji="1" lang="en-US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coupled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around the CP!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257740" y="2940705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457072" y="1716569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/>
          <p:cNvSpPr/>
          <p:nvPr/>
        </p:nvSpPr>
        <p:spPr>
          <a:xfrm rot="19776353">
            <a:off x="6917012" y="2807541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 rot="19776353">
            <a:off x="6654061" y="2742705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 rot="19776353">
            <a:off x="6363064" y="2670705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" name="楕円 35"/>
          <p:cNvSpPr>
            <a:spLocks noChangeAspect="1"/>
          </p:cNvSpPr>
          <p:nvPr/>
        </p:nvSpPr>
        <p:spPr>
          <a:xfrm rot="19776353">
            <a:off x="7165067" y="2868704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91" y="1603822"/>
            <a:ext cx="251520" cy="209279"/>
          </a:xfrm>
          <a:prstGeom prst="rect">
            <a:avLst/>
          </a:prstGeom>
        </p:spPr>
      </p:pic>
      <p:sp>
        <p:nvSpPr>
          <p:cNvPr id="38" name="左右矢印 37"/>
          <p:cNvSpPr/>
          <p:nvPr/>
        </p:nvSpPr>
        <p:spPr>
          <a:xfrm>
            <a:off x="5922112" y="2277698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rot="19888411">
            <a:off x="5844897" y="1703975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critical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oft mode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B587C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" name="下矢印 39"/>
          <p:cNvSpPr/>
          <p:nvPr/>
        </p:nvSpPr>
        <p:spPr>
          <a:xfrm flipV="1">
            <a:off x="6789556" y="3293444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88735" y="4092833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 fast damping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F2936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35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01" y="3421036"/>
            <a:ext cx="444456" cy="308580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n_{\rm B}&#10;\end{align*}&lt;/body&gt;&#10;  &lt;fcolor&gt;FF00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53" y="3145200"/>
            <a:ext cx="340327" cy="186672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81" y="4637969"/>
            <a:ext cx="3210983" cy="64769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article}&#10;\usepackage{amsmath}&#10;\pagestyle{empty}&lt;/preamble&gt;&#10;  &lt;body&gt;\begin{align*} &#10;\delta \sigma \simeq \delta n_B&#10;\end{align*}&lt;/body&gt;&#10;  &lt;fcolor&gt;FF000000&lt;/fcolor&gt;&#10;  &lt;bcolor&gt;FFFFFFFF&lt;/bcolor&gt;&#10;  &lt;transparent&gt;True&lt;/transparent&gt;&#10;  &lt;resolution&gt;1800&lt;/resolution&gt;&#10;  &lt;imageh&gt;216&lt;/imageh&gt;&#10;  &lt;imagew&gt;1008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72" y="2811223"/>
            <a:ext cx="1845041" cy="395366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flipV="1">
            <a:off x="1043608" y="4344063"/>
            <a:ext cx="0" cy="176232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5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1732" cy="584775"/>
          </a:xfrm>
        </p:spPr>
        <p:txBody>
          <a:bodyPr/>
          <a:lstStyle/>
          <a:p>
            <a:r>
              <a:rPr kumimoji="1" lang="en-US" altLang="ja-JP" dirty="0" smtClean="0"/>
              <a:t> Analysis of 2</a:t>
            </a:r>
            <a:r>
              <a:rPr kumimoji="1" lang="en-US" altLang="ja-JP" baseline="30000" dirty="0" smtClean="0"/>
              <a:t>nd</a:t>
            </a:r>
            <a:r>
              <a:rPr lang="en-US" altLang="ja-JP" dirty="0"/>
              <a:t>-</a:t>
            </a:r>
            <a:r>
              <a:rPr kumimoji="1" lang="en-US" altLang="ja-JP" dirty="0" smtClean="0"/>
              <a:t>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27584" y="1124744"/>
            <a:ext cx="7229955" cy="2808312"/>
          </a:xfrm>
          <a:prstGeom prst="roundRect">
            <a:avLst>
              <a:gd name="adj" fmla="val 1462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6388" y="1197872"/>
            <a:ext cx="46688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Evolution of baryon number density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Stochastic Diffusion Equation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55" y="2151847"/>
            <a:ext cx="3645181" cy="44982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737620" y="2139519"/>
            <a:ext cx="814309" cy="497393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88024" y="2920560"/>
            <a:ext cx="648072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D(t),~\chi_2(t)&#10;\end{align*}&lt;/body&gt;&#10;  &lt;fcolor&gt;FF000000&lt;/fcolor&gt;&#10;  &lt;bcolor&gt;FFFFFFFF&lt;/bcolor&gt;&#10;  &lt;transparent&gt;True&lt;/transparent&gt;&#10;  &lt;resolution&gt;1800&lt;/resolution&gt;&#10;  &lt;imageh&gt;250&lt;/imageh&gt;&#10;  &lt;imagew&gt;1208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19" y="3486007"/>
            <a:ext cx="1255372" cy="25980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832191" y="3356992"/>
            <a:ext cx="472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:parameters characterizing criticality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01527" y="321045"/>
            <a:ext cx="2242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Sakaida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+ (2017)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755576" y="4997971"/>
            <a:ext cx="7272808" cy="1723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93065" y="5037706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Our Main Conclusion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35591" y="5719734"/>
            <a:ext cx="422423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on-monotonicity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or correlation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func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2946" y="578129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=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70852" y="5726951"/>
            <a:ext cx="139974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ignal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QCD-CP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6048" y="4077076"/>
            <a:ext cx="658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Analytic solution is obtained.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Study 2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order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&amp;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correlation function.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521742" y="3412927"/>
            <a:ext cx="5948851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xi(x_1,t_1)\xi(x_2,t_2)\rangle = 2 D\chi_2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977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5" y="2939656"/>
            <a:ext cx="4208992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05033" cy="584775"/>
          </a:xfrm>
        </p:spPr>
        <p:txBody>
          <a:bodyPr/>
          <a:lstStyle/>
          <a:p>
            <a:r>
              <a:rPr kumimoji="1" lang="en-US" altLang="ja-JP" dirty="0" smtClean="0"/>
              <a:t> Parametrizing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4813216" y="815103"/>
            <a:ext cx="3791232" cy="30404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97714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Critical behavior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556792"/>
            <a:ext cx="234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3D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Ising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r,H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model H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95326" y="885126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(critical point)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4062" y="3646241"/>
            <a:ext cx="2862787" cy="35277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24783" y="3626177"/>
            <a:ext cx="2862785" cy="35679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article}&#10;\usepackage{amsmath}&#10;\pagestyle{empty}&lt;/preamble&gt;&#10;  &lt;body&gt;\begin{align*} &#10;D(T)&#10;\end{align*}&lt;/body&gt;&#10;  &lt;fcolor&gt;FF000000&lt;/fcolor&gt;&#10;  &lt;bcolor&gt;FFFFFFFF&lt;/bcolor&gt;&#10;  &lt;transparent&gt;True&lt;/transparent&gt;&#10;  &lt;resolution&gt;1800&lt;/resolution&gt;&#10;  &lt;imageh&gt;250&lt;/imageh&gt;&#10;  &lt;imagew&gt;55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1" y="4533514"/>
            <a:ext cx="735836" cy="3326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70" y="4162772"/>
            <a:ext cx="806092" cy="404664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flipV="1">
            <a:off x="5626492" y="4365104"/>
            <a:ext cx="484632" cy="8044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691" y="487464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critical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enhancement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534010" y="5169540"/>
            <a:ext cx="484632" cy="851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7813" y="473614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critical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slowing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down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362167"/>
            <a:ext cx="332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Temperature dep.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0621" y="2414394"/>
            <a:ext cx="3585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Berdnikov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Rajagopal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(2000)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(2011); Mukherjee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+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(2015)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68760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68760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1732"/>
            <a:ext cx="5728606" cy="3863762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1124573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940996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3143" cy="584775"/>
          </a:xfrm>
        </p:spPr>
        <p:txBody>
          <a:bodyPr/>
          <a:lstStyle/>
          <a:p>
            <a:r>
              <a:rPr kumimoji="1" lang="en-US" altLang="ja-JP" dirty="0" smtClean="0"/>
              <a:t> Critical Point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656591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non-monotonic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dep.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48286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non-monotonic</a:t>
            </a:r>
          </a:p>
        </p:txBody>
      </p:sp>
      <p:pic>
        <p:nvPicPr>
          <p:cNvPr id="2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69" y="5851740"/>
            <a:ext cx="481542" cy="26458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46358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non-monotonic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18" y="5860464"/>
            <a:ext cx="770467" cy="264583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4494523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97375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Analytic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result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64959" y="5732380"/>
            <a:ext cx="18790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See also,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Wu, Song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arXiv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 1903.06075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910400" y="5517214"/>
            <a:ext cx="5037864" cy="1214384"/>
          </a:xfrm>
          <a:prstGeom prst="round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533758" y="2757117"/>
            <a:ext cx="4317994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75856" y="971436"/>
            <a:ext cx="2448272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83991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and Correlation Function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article}&#10;\usepackage{amsmath}&#10;\pagestyle{empty}&lt;/preamble&gt;&#10;  &lt;body&gt;\begin{align*} &#10;Q = \int_V dx n(x)&#10;\end{align*}&lt;/body&gt;&#10;  &lt;fcolor&gt;FF000000&lt;/fcolor&gt;&#10;  &lt;bcolor&gt;FFFFFFFF&lt;/bcolor&gt;&#10;  &lt;transparent&gt;True&lt;/transparent&gt;&#10;  &lt;resolution&gt;1800&lt;/resolution&gt;&#10;  &lt;imageh&gt;568&lt;/imageh&gt;&#10;  &lt;imagew&gt;16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7" y="1132726"/>
            <a:ext cx="1872208" cy="66339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58063" y="3630351"/>
            <a:ext cx="2559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order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(fluctuation)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7327" y="3711525"/>
            <a:ext cx="266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correlation function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4047" y="1934615"/>
            <a:ext cx="166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total charge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F2936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94246" y="1964735"/>
            <a:ext cx="2002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charge density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07F0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_{\Delta y}&#10;= \int_{\Delta y} dy (\Delta y-|y|) \langle \delta n(y) \delta n(0) \rangle&#10;\end{align*}&lt;/body&gt;&#10;  &lt;fcolor&gt;FF000000&lt;/fcolor&gt;&#10;  &lt;bcolor&gt;FFFFFFFF&lt;/bcolor&gt;&#10;  &lt;transparent&gt;True&lt;/transparent&gt;&#10;  &lt;resolution&gt;1800&lt;/resolution&gt;&#10;  &lt;imageh&gt;601&lt;/imageh&gt;&#10;  &lt;imagew&gt;4393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20" y="6034821"/>
            <a:ext cx="4032448" cy="55167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887924" y="5527692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1-dim case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81787" y="4694367"/>
            <a:ext cx="30364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1-to-1 correspondence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7744" y="1212130"/>
            <a:ext cx="1656184" cy="1164809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48721" y="1217133"/>
            <a:ext cx="1903234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28076" y="2990955"/>
            <a:ext cx="2577852" cy="1444507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&#10;= \int_V dxdy \langle \delta n(x) \delta n(y) \rangle&#10;\end{align*}&lt;/body&gt;&#10;  &lt;fcolor&gt;FF000000&lt;/fcolor&gt;&#10;  &lt;bcolor&gt;FFFFFFFF&lt;/bcolor&gt;&#10;  &lt;transparent&gt;True&lt;/transparent&gt;&#10;  &lt;resolution&gt;1800&lt;/resolution&gt;&#10;  &lt;imageh&gt;568&lt;/imageh&gt;&#10;  &lt;imagew&gt;3182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8" y="2914623"/>
            <a:ext cx="3581973" cy="639396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4952635" y="2990955"/>
            <a:ext cx="2643701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887924" y="2236685"/>
            <a:ext cx="1224136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曲折矢印 13"/>
          <p:cNvSpPr/>
          <p:nvPr/>
        </p:nvSpPr>
        <p:spPr>
          <a:xfrm rot="5400000" flipH="1" flipV="1">
            <a:off x="2397932" y="4416357"/>
            <a:ext cx="567406" cy="600305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曲折矢印 21"/>
          <p:cNvSpPr/>
          <p:nvPr/>
        </p:nvSpPr>
        <p:spPr>
          <a:xfrm rot="5400000" flipH="1">
            <a:off x="5947011" y="4285582"/>
            <a:ext cx="784405" cy="642036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4759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Criticap</a:t>
            </a:r>
            <a:r>
              <a:rPr kumimoji="1" lang="en-US" altLang="ja-JP" dirty="0" smtClean="0"/>
              <a:t> Point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2776"/>
            <a:ext cx="5799151" cy="3707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412776"/>
            <a:ext cx="5799151" cy="370733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26858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08501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80060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57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non-monotonic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dep.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230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non-monotonic</a:t>
            </a: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85" y="5851740"/>
            <a:ext cx="481542" cy="2645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09037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non-monotonic</a:t>
            </a:r>
          </a:p>
        </p:txBody>
      </p:sp>
      <p:sp>
        <p:nvSpPr>
          <p:cNvPr id="20" name="右矢印 19"/>
          <p:cNvSpPr/>
          <p:nvPr/>
        </p:nvSpPr>
        <p:spPr>
          <a:xfrm>
            <a:off x="463853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4139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Analytic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result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article}&#10;\usepackage{amsmath}&#10;\pagestyle{empty}&lt;/preamble&gt;&#10;  &lt;body&gt;\begin{align*} &#10;C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6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73" y="5851740"/>
            <a:ext cx="730250" cy="2645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264959" y="5732380"/>
            <a:ext cx="18790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See also,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Wu, Song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arXiv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 1903.06075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251520" y="1146892"/>
            <a:ext cx="5472608" cy="2886104"/>
          </a:xfrm>
          <a:prstGeom prst="roundRect">
            <a:avLst>
              <a:gd name="adj" fmla="val 5640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Describing Non-</a:t>
            </a:r>
            <a:r>
              <a:rPr lang="en-US" altLang="ja-JP" dirty="0" err="1" smtClean="0"/>
              <a:t>Gaussianity</a:t>
            </a:r>
            <a:endParaRPr kumimoji="1" lang="ja-JP" altLang="en-US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\Gamma(n) \partial_Y^2 \frac{\delta F[n]}{\delta n(Y)} + \partial_Y \xi&#10;\end{align*}&lt;/body&gt;&#10;  &lt;fcolor&gt;FF000000&lt;/fcolor&gt;&#10;  &lt;bcolor&gt;FFFFFFFF&lt;/bcolor&gt;&#10;  &lt;transparent&gt;True&lt;/transparent&gt;&#10;  &lt;resolution&gt;1800&lt;/resolution&gt;&#10;  &lt;imageh&gt;589&lt;/imageh&gt;&#10;  &lt;imagew&gt;2975&lt;/imagew&gt;&#10;  &lt;scale&gt;50&lt;/scale&gt;&#10;  &lt;cursor&gt;8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5413"/>
            <a:ext cx="4454358" cy="881887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xi(Y_1,\tau_1)\xi(Y_2,\tau_2)\rangle = 2 A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726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2" y="2965108"/>
            <a:ext cx="3943350" cy="31432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531768" y="114689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err="1" smtClean="0"/>
              <a:t>Nahrgang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Bluhm</a:t>
            </a:r>
            <a:r>
              <a:rPr lang="en-US" altLang="ja-JP" dirty="0"/>
              <a:t>, </a:t>
            </a:r>
            <a:r>
              <a:rPr lang="en-US" altLang="ja-JP" dirty="0" smtClean="0"/>
              <a:t>Schaefer</a:t>
            </a:r>
            <a:r>
              <a:rPr lang="en-US" altLang="ja-JP" dirty="0"/>
              <a:t>, </a:t>
            </a:r>
            <a:r>
              <a:rPr lang="en-US" altLang="ja-JP" dirty="0" smtClean="0"/>
              <a:t>Bass, </a:t>
            </a:r>
          </a:p>
          <a:p>
            <a:pPr algn="r"/>
            <a:r>
              <a:rPr lang="en-US" altLang="ja-JP" dirty="0" smtClean="0"/>
              <a:t>arxiv:1804.05728</a:t>
            </a:r>
            <a:endParaRPr lang="ja-JP" altLang="en-US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f(n) =k (\nabla n)^2 + a \Delta n^2 &#10;+ b \Delta n^3+ c \Delta n^4 + \cdots&#10;\end{align*}&lt;/body&gt;&#10;  &lt;fcolor&gt;FF000000&lt;/fcolor&gt;&#10;  &lt;bcolor&gt;FFFFFFFF&lt;/bcolor&gt;&#10;  &lt;transparent&gt;True&lt;/transparent&gt;&#10;  &lt;resolution&gt;1800&lt;/resolution&gt;&#10;  &lt;imageh&gt;281&lt;/imageh&gt;&#10;  &lt;imagew&gt;485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7" y="3464817"/>
            <a:ext cx="4786219" cy="27724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/>
          <a:srcRect t="31651" b="31342"/>
          <a:stretch/>
        </p:blipFill>
        <p:spPr>
          <a:xfrm>
            <a:off x="35496" y="4177012"/>
            <a:ext cx="3214642" cy="216024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t="61536"/>
          <a:stretch/>
        </p:blipFill>
        <p:spPr>
          <a:xfrm>
            <a:off x="3229474" y="4136030"/>
            <a:ext cx="3214642" cy="224529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/>
          <a:srcRect l="19639" t="90998"/>
          <a:stretch/>
        </p:blipFill>
        <p:spPr>
          <a:xfrm>
            <a:off x="666800" y="5855838"/>
            <a:ext cx="2583338" cy="525490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638230" y="1236341"/>
            <a:ext cx="471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Diffusion Eq. with Non-linear </a:t>
            </a:r>
            <a:r>
              <a:rPr lang="en-US" altLang="ja-JP" sz="2400" b="1" dirty="0"/>
              <a:t>T</a:t>
            </a:r>
            <a:r>
              <a:rPr kumimoji="1" lang="en-US" altLang="ja-JP" sz="2400" b="1" dirty="0" smtClean="0"/>
              <a:t>erms</a:t>
            </a:r>
            <a:endParaRPr kumimoji="1" lang="ja-JP" altLang="en-US" sz="2400" b="1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57961" y="4456590"/>
            <a:ext cx="2627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Application to </a:t>
            </a:r>
          </a:p>
          <a:p>
            <a:r>
              <a:rPr kumimoji="1" lang="en-US" altLang="ja-JP" sz="2400" dirty="0" smtClean="0"/>
              <a:t>1</a:t>
            </a:r>
            <a:r>
              <a:rPr kumimoji="1" lang="en-US" altLang="ja-JP" sz="2400" baseline="30000" dirty="0" smtClean="0"/>
              <a:t>st</a:t>
            </a:r>
            <a:r>
              <a:rPr kumimoji="1" lang="en-US" altLang="ja-JP" sz="2400" dirty="0" smtClean="0"/>
              <a:t> order transition:</a:t>
            </a:r>
          </a:p>
          <a:p>
            <a:r>
              <a:rPr lang="en-US" altLang="ja-JP" dirty="0" err="1" smtClean="0"/>
              <a:t>Nonaka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Akamatsu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Bluhm</a:t>
            </a:r>
            <a:r>
              <a:rPr lang="en-US" altLang="ja-JP" dirty="0" smtClean="0"/>
              <a:t>, MK, </a:t>
            </a:r>
            <a:r>
              <a:rPr lang="en-US" altLang="ja-JP" dirty="0" err="1" smtClean="0"/>
              <a:t>Nahrgang</a:t>
            </a:r>
            <a:r>
              <a:rPr lang="en-US" altLang="ja-JP" dirty="0" smtClean="0"/>
              <a:t>,</a:t>
            </a:r>
          </a:p>
          <a:p>
            <a:r>
              <a:rPr kumimoji="1" lang="en-US" altLang="ja-JP" dirty="0" smtClean="0"/>
              <a:t>Wednesday</a:t>
            </a:r>
            <a:endParaRPr kumimoji="1" lang="ja-JP" altLang="en-US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5543" y="6335454"/>
            <a:ext cx="616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Proper description of higher order </a:t>
            </a:r>
            <a:r>
              <a:rPr kumimoji="1" lang="en-US" altLang="ja-JP" sz="2400" dirty="0" err="1" smtClean="0"/>
              <a:t>cumulants</a:t>
            </a:r>
            <a:endParaRPr kumimoji="1" lang="ja-JP" altLang="en-US" sz="2400" dirty="0" smtClean="0"/>
          </a:p>
        </p:txBody>
      </p:sp>
      <p:sp>
        <p:nvSpPr>
          <p:cNvPr id="34" name="右矢印 33"/>
          <p:cNvSpPr/>
          <p:nvPr/>
        </p:nvSpPr>
        <p:spPr>
          <a:xfrm rot="5400000">
            <a:off x="6876256" y="3678468"/>
            <a:ext cx="490090" cy="106615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6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692163" y="5177422"/>
            <a:ext cx="7632848" cy="789263"/>
          </a:xfrm>
          <a:prstGeom prst="roundRect">
            <a:avLst>
              <a:gd name="adj" fmla="val 5640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-Order Transition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4051387" cy="30243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88024" y="3789040"/>
            <a:ext cx="3623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Domain formation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Non-uniform system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6345343"/>
            <a:ext cx="7285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</a:rPr>
              <a:t>Herold, </a:t>
            </a:r>
            <a:r>
              <a:rPr lang="en-US" altLang="ja-JP" sz="2000" dirty="0" err="1">
                <a:solidFill>
                  <a:srgbClr val="002060"/>
                </a:solidFill>
              </a:rPr>
              <a:t>Nahrgang</a:t>
            </a:r>
            <a:r>
              <a:rPr lang="en-US" altLang="ja-JP" sz="2000" dirty="0" smtClean="0">
                <a:solidFill>
                  <a:srgbClr val="002060"/>
                </a:solidFill>
              </a:rPr>
              <a:t>, et al. </a:t>
            </a:r>
            <a:r>
              <a:rPr lang="en-US" altLang="ja-JP" sz="2000" dirty="0">
                <a:solidFill>
                  <a:srgbClr val="002060"/>
                </a:solidFill>
              </a:rPr>
              <a:t>(2011</a:t>
            </a:r>
            <a:r>
              <a:rPr lang="en-US" altLang="ja-JP" sz="2000" dirty="0" smtClean="0">
                <a:solidFill>
                  <a:srgbClr val="002060"/>
                </a:solidFill>
              </a:rPr>
              <a:t>~);</a:t>
            </a:r>
            <a:r>
              <a:rPr lang="ja-JP" altLang="en-US" sz="20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Steinheimer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Randrup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 (2012; 2013)</a:t>
            </a:r>
            <a:endParaRPr kumimoji="1" lang="ja-JP" alt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444307"/>
            <a:ext cx="2160240" cy="192786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268422" y="153855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259010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μ</a:t>
            </a:r>
            <a:endParaRPr kumimoji="1" lang="ja-JP" altLang="en-US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2535" y="5303314"/>
            <a:ext cx="721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Finding a line: Easier than the search for a point.</a:t>
            </a:r>
          </a:p>
        </p:txBody>
      </p:sp>
    </p:spTree>
    <p:extLst>
      <p:ext uri="{BB962C8B-B14F-4D97-AF65-F5344CB8AC3E}">
        <p14:creationId xmlns:p14="http://schemas.microsoft.com/office/powerpoint/2010/main" val="12654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70312" y="548641"/>
            <a:ext cx="52357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Physicists can feel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hot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early Universe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13 800 000 000 years ago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in tiny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fluctuations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of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cosmic microwave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Song Std L" panose="02020300000000000000" pitchFamily="18" charset="-128"/>
              <a:ea typeface="Adobe Song Std L" panose="02020300000000000000" pitchFamily="18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5" t="-5654" r="1944" b="35540"/>
          <a:stretch/>
        </p:blipFill>
        <p:spPr>
          <a:xfrm>
            <a:off x="0" y="2794958"/>
            <a:ext cx="9168939" cy="4063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5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Dynamical</a:t>
            </a:r>
            <a:r>
              <a:rPr kumimoji="1" lang="en-US" altLang="ja-JP" dirty="0" smtClean="0"/>
              <a:t> Simulations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841" y="1528362"/>
            <a:ext cx="3819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Hydro with unstable </a:t>
            </a:r>
            <a:r>
              <a:rPr kumimoji="1" lang="en-US" altLang="ja-JP" sz="2800" b="1" dirty="0" err="1" smtClean="0"/>
              <a:t>EoS</a:t>
            </a:r>
            <a:endParaRPr kumimoji="1" lang="en-US" altLang="ja-JP" sz="2800" b="1" dirty="0" smtClean="0"/>
          </a:p>
          <a:p>
            <a:pPr algn="ctr"/>
            <a:r>
              <a:rPr kumimoji="1" lang="en-US" altLang="ja-JP" dirty="0" err="1" smtClean="0"/>
              <a:t>Steinheimer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Randrup</a:t>
            </a:r>
            <a:r>
              <a:rPr kumimoji="1" lang="en-US" altLang="ja-JP" dirty="0" smtClean="0"/>
              <a:t>, Koch, 2014</a:t>
            </a:r>
            <a:endParaRPr kumimoji="1" lang="ja-JP" altLang="en-US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5" y="2588497"/>
            <a:ext cx="2552561" cy="267707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211960" y="1528362"/>
            <a:ext cx="42990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Chiral Fluid Dynamics</a:t>
            </a:r>
          </a:p>
          <a:p>
            <a:pPr algn="ctr"/>
            <a:r>
              <a:rPr kumimoji="1" lang="en-US" altLang="ja-JP" dirty="0" smtClean="0"/>
              <a:t>Herold, </a:t>
            </a:r>
            <a:r>
              <a:rPr kumimoji="1" lang="en-US" altLang="ja-JP" dirty="0" err="1" smtClean="0"/>
              <a:t>Nahrgang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Mishustin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Bleicher</a:t>
            </a:r>
            <a:r>
              <a:rPr kumimoji="1" lang="en-US" altLang="ja-JP" dirty="0" smtClean="0"/>
              <a:t>, 2014</a:t>
            </a:r>
            <a:endParaRPr kumimoji="1" lang="ja-JP" altLang="en-US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304" y="2393625"/>
            <a:ext cx="3430835" cy="21105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t="2767" r="9355"/>
          <a:stretch/>
        </p:blipFill>
        <p:spPr>
          <a:xfrm>
            <a:off x="3779912" y="3065994"/>
            <a:ext cx="3384376" cy="2811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472480" y="6171534"/>
            <a:ext cx="8091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Good observables to see domain formation: </a:t>
            </a:r>
            <a:r>
              <a:rPr kumimoji="1" lang="en-US" altLang="ja-JP" sz="2400" dirty="0" smtClean="0"/>
              <a:t>&lt;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30000" dirty="0" err="1" smtClean="0"/>
              <a:t>n</a:t>
            </a:r>
            <a:r>
              <a:rPr kumimoji="1" lang="en-US" altLang="ja-JP" sz="2400" dirty="0" smtClean="0"/>
              <a:t>&gt;/&lt;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dirty="0" smtClean="0"/>
              <a:t>&gt;, and ?</a:t>
            </a:r>
          </a:p>
        </p:txBody>
      </p:sp>
    </p:spTree>
    <p:extLst>
      <p:ext uri="{BB962C8B-B14F-4D97-AF65-F5344CB8AC3E}">
        <p14:creationId xmlns:p14="http://schemas.microsoft.com/office/powerpoint/2010/main" val="40505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Many Problems to be Considered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412776"/>
            <a:ext cx="70839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initial fluctuation: v</a:t>
            </a:r>
            <a:r>
              <a:rPr kumimoji="1" lang="en-US" altLang="ja-JP" sz="2800" dirty="0" smtClean="0"/>
              <a:t>olume, collision dynamics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time evolution in fireballs</a:t>
            </a:r>
            <a:endParaRPr kumimoji="1"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rapidity </a:t>
            </a:r>
            <a:r>
              <a:rPr lang="en-US" altLang="ja-JP" sz="2800" dirty="0"/>
              <a:t>vs space-time rapidity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clustering / resonance decays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global </a:t>
            </a:r>
            <a:r>
              <a:rPr lang="en-US" altLang="ja-JP" sz="2800" dirty="0"/>
              <a:t>charge conservation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effect </a:t>
            </a:r>
            <a:r>
              <a:rPr lang="en-US" altLang="ja-JP" sz="2800" dirty="0"/>
              <a:t>of jets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classical vs </a:t>
            </a:r>
            <a:r>
              <a:rPr lang="en-US" altLang="ja-JP" sz="2800" dirty="0" smtClean="0"/>
              <a:t>quantum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evolution on dynamical models</a:t>
            </a:r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discrete vs continuous: </a:t>
            </a:r>
            <a:r>
              <a:rPr lang="en-US" altLang="ja-JP" sz="2800" dirty="0" err="1"/>
              <a:t>particlization</a:t>
            </a:r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detector-response correction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acceptance cut such as </a:t>
            </a:r>
            <a:r>
              <a:rPr lang="en-US" altLang="ja-JP" sz="2800" dirty="0" err="1" smtClean="0"/>
              <a:t>p</a:t>
            </a:r>
            <a:r>
              <a:rPr lang="en-US" altLang="ja-JP" sz="2800" baseline="-25000" dirty="0" err="1" smtClean="0"/>
              <a:t>T</a:t>
            </a: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…</a:t>
            </a:r>
            <a:endParaRPr kumimoji="1" lang="ja-JP" altLang="en-US" sz="2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36560" r="29426" b="30654"/>
          <a:stretch/>
        </p:blipFill>
        <p:spPr>
          <a:xfrm>
            <a:off x="7500198" y="2060848"/>
            <a:ext cx="1217886" cy="1224137"/>
          </a:xfrm>
          <a:prstGeom prst="ellipse">
            <a:avLst/>
          </a:prstGeom>
          <a:ln w="349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634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1052736"/>
            <a:ext cx="34926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  <a:latin typeface="Felix Titling" panose="04060505060202020A04" pitchFamily="82" charset="0"/>
              </a:rPr>
              <a:t>FLUCTUAT</a:t>
            </a:r>
            <a:r>
              <a:rPr kumimoji="1" lang="en-US" altLang="ja-JP" sz="4800" dirty="0" smtClean="0">
                <a:latin typeface="Felix Titling" panose="04060505060202020A04" pitchFamily="82" charset="0"/>
              </a:rPr>
              <a:t> </a:t>
            </a:r>
          </a:p>
          <a:p>
            <a:r>
              <a:rPr kumimoji="1" lang="en-US" altLang="ja-JP" sz="4800" dirty="0" smtClean="0">
                <a:latin typeface="Felix Titling" panose="04060505060202020A04" pitchFamily="82" charset="0"/>
              </a:rPr>
              <a:t>NEC </a:t>
            </a:r>
          </a:p>
          <a:p>
            <a:r>
              <a:rPr kumimoji="1" lang="en-US" altLang="ja-JP" sz="4800" dirty="0" smtClean="0">
                <a:latin typeface="Felix Titling" panose="04060505060202020A04" pitchFamily="82" charset="0"/>
              </a:rPr>
              <a:t>MERGITUR</a:t>
            </a:r>
            <a:endParaRPr kumimoji="1" lang="ja-JP" altLang="en-US" sz="4800" dirty="0" smtClean="0">
              <a:latin typeface="Felix Titling" panose="04060505060202020A04" pitchFamily="82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7544" y="412178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800" dirty="0" smtClean="0"/>
              <a:t>“[She</a:t>
            </a:r>
            <a:r>
              <a:rPr lang="en-US" altLang="ja-JP" sz="2800" dirty="0"/>
              <a:t>] is tossed by the </a:t>
            </a:r>
            <a:r>
              <a:rPr lang="en-US" altLang="ja-JP" sz="2800" dirty="0" smtClean="0"/>
              <a:t>waves,</a:t>
            </a:r>
          </a:p>
          <a:p>
            <a:r>
              <a:rPr lang="en-US" altLang="ja-JP" sz="2800" dirty="0" smtClean="0"/>
              <a:t>but </a:t>
            </a:r>
            <a:r>
              <a:rPr lang="en-US" altLang="ja-JP" sz="2800" dirty="0"/>
              <a:t>does not </a:t>
            </a:r>
            <a:r>
              <a:rPr lang="en-US" altLang="ja-JP" sz="2800" dirty="0" smtClean="0"/>
              <a:t>sink” </a:t>
            </a:r>
          </a:p>
          <a:p>
            <a:r>
              <a:rPr lang="en-US" altLang="ja-JP" sz="2400" dirty="0" smtClean="0"/>
              <a:t>from Wikipedia</a:t>
            </a:r>
            <a:endParaRPr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16" y="1703873"/>
            <a:ext cx="3143250" cy="37338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387572" y="980728"/>
            <a:ext cx="3268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/>
              <a:t>Coat of arms of </a:t>
            </a:r>
            <a:r>
              <a:rPr lang="en-US" altLang="ja-JP" sz="2800" b="1" dirty="0" smtClean="0"/>
              <a:t>Paris</a:t>
            </a:r>
            <a:endParaRPr lang="ja-JP" altLang="en-US" sz="2800" b="1" dirty="0"/>
          </a:p>
        </p:txBody>
      </p:sp>
      <p:sp>
        <p:nvSpPr>
          <p:cNvPr id="11" name="右矢印 10"/>
          <p:cNvSpPr/>
          <p:nvPr/>
        </p:nvSpPr>
        <p:spPr>
          <a:xfrm rot="17498819">
            <a:off x="5644316" y="4626370"/>
            <a:ext cx="564994" cy="8017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5656" y="6093296"/>
            <a:ext cx="641258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Let’s continue our voyage to QCD-CP!</a:t>
            </a:r>
            <a:endParaRPr kumimoji="1"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725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I</a:t>
            </a:r>
            <a:r>
              <a:rPr kumimoji="1" lang="en-US" altLang="ja-JP" sz="3200" dirty="0" smtClean="0"/>
              <a:t>n place of </a:t>
            </a:r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54343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Let’s consider lower order </a:t>
            </a:r>
            <a:r>
              <a:rPr lang="en-US" altLang="ja-JP" sz="2800" dirty="0" err="1" smtClean="0"/>
              <a:t>cumulants</a:t>
            </a:r>
            <a:r>
              <a:rPr lang="en-US" altLang="ja-JP" sz="2800" dirty="0" smtClean="0"/>
              <a:t> more seriously before exploring higher orders. </a:t>
            </a:r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Experimental </a:t>
            </a:r>
            <a:r>
              <a:rPr lang="en-US" altLang="ja-JP" sz="2800" dirty="0" smtClean="0"/>
              <a:t>analysis becomes more difficult and less </a:t>
            </a:r>
            <a:r>
              <a:rPr lang="en-US" altLang="ja-JP" sz="2800" dirty="0" smtClean="0"/>
              <a:t>reliable </a:t>
            </a:r>
            <a:r>
              <a:rPr lang="en-US" altLang="ja-JP" sz="2800" dirty="0" smtClean="0"/>
              <a:t>for higher orders.</a:t>
            </a:r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Puzzle of Proton/charge fluctuations at ALICE.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9720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9" y="1864648"/>
            <a:ext cx="4372663" cy="43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05828" y="368272"/>
            <a:ext cx="68132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Physicists can feel the existence of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microscopic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atoms behind random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fluctuations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rPr>
              <a:t>of Brownian pollens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Song Std L" panose="02020300000000000000" pitchFamily="18" charset="-128"/>
              <a:ea typeface="Adobe Song Std L" panose="02020300000000000000" pitchFamily="18" charset="-128"/>
              <a:cs typeface="+mn-cs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660232" y="2348880"/>
            <a:ext cx="1807407" cy="2985588"/>
            <a:chOff x="6399575" y="2753944"/>
            <a:chExt cx="1807407" cy="298558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9575" y="2753944"/>
              <a:ext cx="1754507" cy="219019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712662" y="4908535"/>
              <a:ext cx="14943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</a:prstClr>
                  </a:solidFill>
                  <a:effectLst/>
                  <a:uLnTx/>
                  <a:uFillTx/>
                  <a:latin typeface="Adobe Song Std L" panose="02020300000000000000" pitchFamily="18" charset="-128"/>
                  <a:ea typeface="Adobe Song Std L" panose="02020300000000000000" pitchFamily="18" charset="-128"/>
                  <a:cs typeface="+mn-cs"/>
                </a:rPr>
                <a:t>A. Einstein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</a:prstClr>
                  </a:solidFill>
                  <a:effectLst/>
                  <a:uLnTx/>
                  <a:uFillTx/>
                  <a:latin typeface="Adobe Song Std L" panose="02020300000000000000" pitchFamily="18" charset="-128"/>
                  <a:ea typeface="Adobe Song Std L" panose="02020300000000000000" pitchFamily="18" charset="-128"/>
                  <a:cs typeface="+mn-cs"/>
                </a:rPr>
                <a:t>1905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2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95437" y="1224906"/>
            <a:ext cx="7783033" cy="2348110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23845" y="1927017"/>
            <a:ext cx="2825657" cy="110716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097299"/>
            <a:ext cx="2254955" cy="37407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705818" y="1519696"/>
            <a:ext cx="2061714" cy="793070"/>
          </a:xfrm>
          <a:prstGeom prst="rect">
            <a:avLst/>
          </a:prstGeom>
          <a:gradFill rotWithShape="1">
            <a:gsLst>
              <a:gs pos="0">
                <a:srgbClr val="424E5B">
                  <a:tint val="70000"/>
                  <a:satMod val="100000"/>
                  <a:lumMod val="110000"/>
                </a:srgbClr>
              </a:gs>
              <a:gs pos="50000">
                <a:srgbClr val="424E5B">
                  <a:tint val="75000"/>
                  <a:satMod val="101000"/>
                  <a:lumMod val="105000"/>
                </a:srgbClr>
              </a:gs>
              <a:gs pos="100000">
                <a:srgbClr val="424E5B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36497" y="2876494"/>
            <a:ext cx="234840" cy="370400"/>
          </a:xfrm>
          <a:prstGeom prst="rect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2624537" y="2876494"/>
            <a:ext cx="0" cy="34505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0" name="直線コネクタ 9"/>
          <p:cNvCxnSpPr/>
          <p:nvPr/>
        </p:nvCxnSpPr>
        <p:spPr>
          <a:xfrm flipV="1">
            <a:off x="2856506" y="2772982"/>
            <a:ext cx="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538607"/>
            <a:ext cx="2068670" cy="4221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893387" y="2725585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alibri Light" panose="020F0302020204030204"/>
              </a:rPr>
              <a:t>charge of quasi-particles</a:t>
            </a:r>
            <a:endParaRPr lang="ja-JP" altLang="en-US" sz="2400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2736673" y="2025901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4" name="直線コネクタ 13"/>
          <p:cNvCxnSpPr/>
          <p:nvPr/>
        </p:nvCxnSpPr>
        <p:spPr>
          <a:xfrm flipV="1">
            <a:off x="2736673" y="1522509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5" name="円/楕円 13"/>
          <p:cNvSpPr>
            <a:spLocks noChangeAspect="1"/>
          </p:cNvSpPr>
          <p:nvPr/>
        </p:nvSpPr>
        <p:spPr>
          <a:xfrm>
            <a:off x="2210703" y="171603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4"/>
          <p:cNvSpPr>
            <a:spLocks noChangeAspect="1"/>
          </p:cNvSpPr>
          <p:nvPr/>
        </p:nvSpPr>
        <p:spPr>
          <a:xfrm>
            <a:off x="2196608" y="204983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5"/>
          <p:cNvSpPr>
            <a:spLocks noChangeAspect="1"/>
          </p:cNvSpPr>
          <p:nvPr/>
        </p:nvSpPr>
        <p:spPr>
          <a:xfrm>
            <a:off x="2490536" y="2045184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6"/>
          <p:cNvSpPr>
            <a:spLocks noChangeAspect="1"/>
          </p:cNvSpPr>
          <p:nvPr/>
        </p:nvSpPr>
        <p:spPr>
          <a:xfrm>
            <a:off x="1917147" y="1793331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7"/>
          <p:cNvSpPr>
            <a:spLocks noChangeAspect="1"/>
          </p:cNvSpPr>
          <p:nvPr/>
        </p:nvSpPr>
        <p:spPr>
          <a:xfrm>
            <a:off x="3073167" y="1802571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8"/>
          <p:cNvSpPr>
            <a:spLocks noChangeAspect="1"/>
          </p:cNvSpPr>
          <p:nvPr/>
        </p:nvSpPr>
        <p:spPr>
          <a:xfrm>
            <a:off x="1894661" y="202083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19"/>
          <p:cNvSpPr>
            <a:spLocks noChangeAspect="1"/>
          </p:cNvSpPr>
          <p:nvPr/>
        </p:nvSpPr>
        <p:spPr>
          <a:xfrm>
            <a:off x="2462442" y="161640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0"/>
          <p:cNvSpPr>
            <a:spLocks noChangeAspect="1"/>
          </p:cNvSpPr>
          <p:nvPr/>
        </p:nvSpPr>
        <p:spPr>
          <a:xfrm>
            <a:off x="1803717" y="1593224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2299585" y="2185053"/>
            <a:ext cx="831273" cy="347219"/>
          </a:xfrm>
          <a:prstGeom prst="rightArrow">
            <a:avLst/>
          </a:prstGeom>
          <a:solidFill>
            <a:srgbClr val="AD0101">
              <a:alpha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422309"/>
            <a:ext cx="186562" cy="273410"/>
          </a:xfrm>
          <a:prstGeom prst="rect">
            <a:avLst/>
          </a:prstGeom>
        </p:spPr>
      </p:pic>
      <p:cxnSp>
        <p:nvCxnSpPr>
          <p:cNvPr id="25" name="直線矢印コネクタ 24"/>
          <p:cNvCxnSpPr/>
          <p:nvPr/>
        </p:nvCxnSpPr>
        <p:spPr>
          <a:xfrm flipV="1">
            <a:off x="2591219" y="1905598"/>
            <a:ext cx="396884" cy="30340"/>
          </a:xfrm>
          <a:prstGeom prst="straightConnector1">
            <a:avLst/>
          </a:prstGeom>
          <a:noFill/>
          <a:ln w="28575" cap="flat" cmpd="sng" algn="ctr">
            <a:solidFill>
              <a:srgbClr val="AD0101"/>
            </a:solidFill>
            <a:prstDash val="solid"/>
            <a:tailEnd type="triangle" w="lg" len="lg"/>
          </a:ln>
          <a:effectLst/>
        </p:spPr>
      </p:cxnSp>
      <p:sp>
        <p:nvSpPr>
          <p:cNvPr id="26" name="正方形/長方形 25"/>
          <p:cNvSpPr/>
          <p:nvPr/>
        </p:nvSpPr>
        <p:spPr>
          <a:xfrm>
            <a:off x="6355378" y="2097299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flipV="1">
            <a:off x="6278272" y="2493950"/>
            <a:ext cx="434495" cy="287134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14068" y="144613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851666" y="4842383"/>
            <a:ext cx="1665716" cy="8908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24088" y="4275127"/>
            <a:ext cx="260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Total charge Q:</a:t>
            </a:r>
            <a:endParaRPr kumimoji="1" lang="ja-JP" altLang="en-US" sz="2800" i="1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=e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026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0" y="4901044"/>
            <a:ext cx="1085849" cy="263525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= e^2 \langle \delta N^2\rangle = e^2 \langle N \rangle = eQ&#10;\end{align*}&lt;/body&gt;&#10;  &lt;fcolor&gt;FF000000&lt;/fcolor&gt;&#10;  &lt;bcolor&gt;FFFFFFFF&lt;/bcolor&gt;&#10;  &lt;transparent&gt;True&lt;/transparent&gt;&#10;  &lt;resolution&gt;1800&lt;/resolution&gt;&#10;  &lt;imageh&gt;281&lt;/imageh&gt;&#10;  &lt;imagew&gt;3420&lt;/imagew&gt;&#10;  &lt;scale&gt;50&lt;/scale&gt;&#10;  &lt;cursor&gt;10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0" y="5306748"/>
            <a:ext cx="3619500" cy="29739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Q^2 \rangle}Q = e&#10;\end{align*}&lt;/body&gt;&#10;  &lt;fcolor&gt;FF000000&lt;/fcolor&gt;&#10;  &lt;bcolor&gt;FFFFFFFF&lt;/bcolor&gt;&#10;  &lt;transparent&gt;True&lt;/transparent&gt;&#10;  &lt;resolution&gt;1800&lt;/resolution&gt;&#10;  &lt;imageh&gt;594&lt;/imageh&gt;&#10;  &lt;imagew&gt;109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88" y="4960931"/>
            <a:ext cx="1296144" cy="705692"/>
          </a:xfrm>
          <a:prstGeom prst="rect">
            <a:avLst/>
          </a:prstGeom>
        </p:spPr>
      </p:pic>
      <p:sp>
        <p:nvSpPr>
          <p:cNvPr id="34" name="右矢印 33"/>
          <p:cNvSpPr/>
          <p:nvPr/>
        </p:nvSpPr>
        <p:spPr>
          <a:xfrm>
            <a:off x="5076056" y="5059487"/>
            <a:ext cx="732452" cy="5332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95437" y="1224906"/>
            <a:ext cx="7783033" cy="2348110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23845" y="1927017"/>
            <a:ext cx="2825657" cy="110716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097299"/>
            <a:ext cx="2254955" cy="37407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705818" y="1519696"/>
            <a:ext cx="2061714" cy="793070"/>
          </a:xfrm>
          <a:prstGeom prst="rect">
            <a:avLst/>
          </a:prstGeom>
          <a:gradFill rotWithShape="1">
            <a:gsLst>
              <a:gs pos="0">
                <a:srgbClr val="424E5B">
                  <a:tint val="70000"/>
                  <a:satMod val="100000"/>
                  <a:lumMod val="110000"/>
                </a:srgbClr>
              </a:gs>
              <a:gs pos="50000">
                <a:srgbClr val="424E5B">
                  <a:tint val="75000"/>
                  <a:satMod val="101000"/>
                  <a:lumMod val="105000"/>
                </a:srgbClr>
              </a:gs>
              <a:gs pos="100000">
                <a:srgbClr val="424E5B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36497" y="2876494"/>
            <a:ext cx="234840" cy="370400"/>
          </a:xfrm>
          <a:prstGeom prst="rect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2624537" y="2876494"/>
            <a:ext cx="0" cy="34505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0" name="直線コネクタ 9"/>
          <p:cNvCxnSpPr/>
          <p:nvPr/>
        </p:nvCxnSpPr>
        <p:spPr>
          <a:xfrm flipV="1">
            <a:off x="2856506" y="2772982"/>
            <a:ext cx="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538607"/>
            <a:ext cx="2068670" cy="4221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893387" y="2725585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alibri Light" panose="020F0302020204030204"/>
              </a:rPr>
              <a:t>charge of quasi-particles</a:t>
            </a:r>
            <a:endParaRPr lang="ja-JP" altLang="en-US" sz="2400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2736673" y="2025901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4" name="直線コネクタ 13"/>
          <p:cNvCxnSpPr/>
          <p:nvPr/>
        </p:nvCxnSpPr>
        <p:spPr>
          <a:xfrm flipV="1">
            <a:off x="2736673" y="1522509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5" name="円/楕円 13"/>
          <p:cNvSpPr>
            <a:spLocks noChangeAspect="1"/>
          </p:cNvSpPr>
          <p:nvPr/>
        </p:nvSpPr>
        <p:spPr>
          <a:xfrm>
            <a:off x="2210703" y="171603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4"/>
          <p:cNvSpPr>
            <a:spLocks noChangeAspect="1"/>
          </p:cNvSpPr>
          <p:nvPr/>
        </p:nvSpPr>
        <p:spPr>
          <a:xfrm>
            <a:off x="2196608" y="204983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5"/>
          <p:cNvSpPr>
            <a:spLocks noChangeAspect="1"/>
          </p:cNvSpPr>
          <p:nvPr/>
        </p:nvSpPr>
        <p:spPr>
          <a:xfrm>
            <a:off x="2490536" y="2045184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6"/>
          <p:cNvSpPr>
            <a:spLocks noChangeAspect="1"/>
          </p:cNvSpPr>
          <p:nvPr/>
        </p:nvSpPr>
        <p:spPr>
          <a:xfrm>
            <a:off x="1917147" y="1793331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7"/>
          <p:cNvSpPr>
            <a:spLocks noChangeAspect="1"/>
          </p:cNvSpPr>
          <p:nvPr/>
        </p:nvSpPr>
        <p:spPr>
          <a:xfrm>
            <a:off x="3073167" y="1802571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8"/>
          <p:cNvSpPr>
            <a:spLocks noChangeAspect="1"/>
          </p:cNvSpPr>
          <p:nvPr/>
        </p:nvSpPr>
        <p:spPr>
          <a:xfrm>
            <a:off x="1894661" y="202083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19"/>
          <p:cNvSpPr>
            <a:spLocks noChangeAspect="1"/>
          </p:cNvSpPr>
          <p:nvPr/>
        </p:nvSpPr>
        <p:spPr>
          <a:xfrm>
            <a:off x="2462442" y="161640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0"/>
          <p:cNvSpPr>
            <a:spLocks noChangeAspect="1"/>
          </p:cNvSpPr>
          <p:nvPr/>
        </p:nvSpPr>
        <p:spPr>
          <a:xfrm>
            <a:off x="1803717" y="1593224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2299585" y="2185053"/>
            <a:ext cx="831273" cy="347219"/>
          </a:xfrm>
          <a:prstGeom prst="rightArrow">
            <a:avLst/>
          </a:prstGeom>
          <a:solidFill>
            <a:srgbClr val="AD0101">
              <a:alpha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422309"/>
            <a:ext cx="186562" cy="273410"/>
          </a:xfrm>
          <a:prstGeom prst="rect">
            <a:avLst/>
          </a:prstGeom>
        </p:spPr>
      </p:pic>
      <p:cxnSp>
        <p:nvCxnSpPr>
          <p:cNvPr id="25" name="直線矢印コネクタ 24"/>
          <p:cNvCxnSpPr/>
          <p:nvPr/>
        </p:nvCxnSpPr>
        <p:spPr>
          <a:xfrm flipV="1">
            <a:off x="2591219" y="1905598"/>
            <a:ext cx="396884" cy="30340"/>
          </a:xfrm>
          <a:prstGeom prst="straightConnector1">
            <a:avLst/>
          </a:prstGeom>
          <a:noFill/>
          <a:ln w="28575" cap="flat" cmpd="sng" algn="ctr">
            <a:solidFill>
              <a:srgbClr val="AD0101"/>
            </a:solidFill>
            <a:prstDash val="solid"/>
            <a:tailEnd type="triangle" w="lg" len="lg"/>
          </a:ln>
          <a:effectLst/>
        </p:spPr>
      </p:cxnSp>
      <p:sp>
        <p:nvSpPr>
          <p:cNvPr id="26" name="正方形/長方形 25"/>
          <p:cNvSpPr/>
          <p:nvPr/>
        </p:nvSpPr>
        <p:spPr>
          <a:xfrm>
            <a:off x="6355378" y="2097299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flipV="1">
            <a:off x="6278272" y="2493950"/>
            <a:ext cx="434495" cy="287134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14068" y="144613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5557274" y="3709278"/>
            <a:ext cx="3420872" cy="2439555"/>
          </a:xfrm>
          <a:prstGeom prst="roundRect">
            <a:avLst>
              <a:gd name="adj" fmla="val 6237"/>
            </a:avLst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AD0101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222643" y="3709278"/>
            <a:ext cx="5144494" cy="2439555"/>
          </a:xfrm>
          <a:prstGeom prst="roundRect">
            <a:avLst>
              <a:gd name="adj" fmla="val 6237"/>
            </a:avLst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AC956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24639" y="3709278"/>
            <a:ext cx="3091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Fractional Quantum</a:t>
            </a:r>
          </a:p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Hall Systems</a:t>
            </a:r>
            <a:endParaRPr lang="ja-JP" altLang="en-US" sz="2800" dirty="0">
              <a:solidFill>
                <a:srgbClr val="AD0101">
                  <a:lumMod val="20000"/>
                  <a:lumOff val="8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04768" y="3709278"/>
            <a:ext cx="2748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Superconductors</a:t>
            </a:r>
          </a:p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with Cooper Pairs</a:t>
            </a:r>
            <a:endParaRPr lang="ja-JP" altLang="en-US" sz="2800" dirty="0">
              <a:solidFill>
                <a:srgbClr val="AC956E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e^*=\frac qp e&#10;\end{align*}&lt;/body&gt;&#10;  &lt;fcolor&gt;FFFFFFFF&lt;/fcolor&gt;&#10;  &lt;bcolor&gt;FFFFFFFF&lt;/bcolor&gt;&#10;  &lt;transparent&gt;True&lt;/transparent&gt;&#10;  &lt;resolution&gt;1800&lt;/resolution&gt;&#10;  &lt;imageh&gt;497&lt;/imageh&gt;&#10;  &lt;imagew&gt;84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79" y="4715027"/>
            <a:ext cx="1267943" cy="74664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4889887"/>
            <a:ext cx="1177805" cy="279428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3912747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301466" y="5607422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Jehl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+, Nature 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405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,50 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(2000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5624639" y="5598034"/>
            <a:ext cx="334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Saminadayar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+, 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PRL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79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,2526 (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1997)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44" name="下矢印 43"/>
          <p:cNvSpPr/>
          <p:nvPr/>
        </p:nvSpPr>
        <p:spPr>
          <a:xfrm flipV="1">
            <a:off x="4199430" y="4789830"/>
            <a:ext cx="368039" cy="479542"/>
          </a:xfrm>
          <a:prstGeom prst="downArrow">
            <a:avLst/>
          </a:prstGeom>
          <a:solidFill>
            <a:srgbClr val="AC956E"/>
          </a:solidFill>
          <a:ln w="12700" cap="flat" cmpd="sng" algn="ctr">
            <a:solidFill>
              <a:srgbClr val="AC956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783786" y="4328165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AC956E">
                    <a:lumMod val="50000"/>
                  </a:srgbClr>
                </a:solidFill>
                <a:latin typeface="Calibri" panose="020F0502020204030204" pitchFamily="34" charset="0"/>
              </a:rPr>
              <a:t>doubled!</a:t>
            </a:r>
            <a:endParaRPr lang="ja-JP" altLang="en-US" sz="2400" dirty="0">
              <a:solidFill>
                <a:srgbClr val="AC956E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58448" y="6327125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 order </a:t>
            </a:r>
            <a:r>
              <a:rPr kumimoji="1" lang="en-US" altLang="ja-JP" sz="2400" dirty="0" err="1" smtClean="0"/>
              <a:t>cumulants</a:t>
            </a:r>
            <a:r>
              <a:rPr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563888" y="6229558"/>
            <a:ext cx="475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rd order: </a:t>
            </a:r>
            <a:r>
              <a:rPr kumimoji="1" lang="en-US" altLang="ja-JP" sz="1600" dirty="0" smtClean="0"/>
              <a:t>ex.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Beenakker</a:t>
            </a:r>
            <a:r>
              <a:rPr lang="en-US" altLang="ja-JP" sz="1600" dirty="0">
                <a:solidFill>
                  <a:srgbClr val="002060"/>
                </a:solidFill>
              </a:rPr>
              <a:t>+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PRL90,176802(2003)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3563888" y="6516052"/>
            <a:ext cx="556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dirty="0" smtClean="0"/>
              <a:t>up to 5th order: </a:t>
            </a:r>
            <a:r>
              <a:rPr lang="fr-FR" altLang="ja-JP" sz="1600" dirty="0" smtClean="0">
                <a:solidFill>
                  <a:srgbClr val="002060"/>
                </a:solidFill>
              </a:rPr>
              <a:t>Gustavsson+, Surf.Sci.Rep.</a:t>
            </a:r>
            <a:r>
              <a:rPr lang="fr-FR" altLang="ja-JP" sz="1600" b="1" dirty="0" smtClean="0">
                <a:solidFill>
                  <a:srgbClr val="002060"/>
                </a:solidFill>
              </a:rPr>
              <a:t>64</a:t>
            </a:r>
            <a:r>
              <a:rPr lang="fr-FR" altLang="ja-JP" sz="1600" dirty="0" smtClean="0">
                <a:solidFill>
                  <a:srgbClr val="002060"/>
                </a:solidFill>
              </a:rPr>
              <a:t>,191(2009</a:t>
            </a:r>
            <a:r>
              <a:rPr lang="fr-FR" altLang="ja-JP" sz="1600" dirty="0">
                <a:solidFill>
                  <a:srgbClr val="002060"/>
                </a:solidFill>
              </a:rPr>
              <a:t>)</a:t>
            </a:r>
            <a:endParaRPr lang="ja-JP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74819" y="1988840"/>
            <a:ext cx="6155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noise is the signal.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64998" y="3668831"/>
            <a:ext cx="2382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R. </a:t>
            </a:r>
            <a:r>
              <a:rPr lang="en-US" altLang="ja-JP" sz="3600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Landauer</a:t>
            </a:r>
            <a:endParaRPr lang="en-US" altLang="ja-JP" sz="36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r>
              <a:rPr lang="en-US" altLang="ja-JP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1998</a:t>
            </a:r>
            <a:endParaRPr kumimoji="1" lang="en-US" altLang="ja-JP" sz="36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4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Coin Game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245" y="1604092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et 25 Euro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You get head coins of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5598006"/>
            <a:ext cx="3729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Same expectation value.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582326" y="2896770"/>
            <a:ext cx="2869034" cy="2272559"/>
            <a:chOff x="4582326" y="2896770"/>
            <a:chExt cx="2869034" cy="2272559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7" name="角丸四角形 6"/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929525" y="3154158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B. 25 x 2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1187624" y="2896769"/>
            <a:ext cx="2869034" cy="2272559"/>
            <a:chOff x="1187624" y="2896769"/>
            <a:chExt cx="2869034" cy="227255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527353" y="3154158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A. </a:t>
                </a:r>
                <a:r>
                  <a:rPr lang="en-US" altLang="ja-JP" sz="2800" dirty="0" smtClean="0">
                    <a:solidFill>
                      <a:srgbClr val="FF0000"/>
                    </a:solidFill>
                    <a:latin typeface="Calibri"/>
                    <a:ea typeface="ＭＳ Ｐゴシック"/>
                  </a:rPr>
                  <a:t>50</a:t>
                </a:r>
                <a:r>
                  <a:rPr kumimoji="1" lang="ja-JP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x 1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1">
      <a:majorFont>
        <a:latin typeface="Arial Rounded MT Bold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chemeClr val="tx1"/>
          </a:solidFill>
          <a:headEnd type="none" w="med" len="med"/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20958</TotalTime>
  <Words>1356</Words>
  <Application>Microsoft Office PowerPoint</Application>
  <PresentationFormat>画面に合わせる (4:3)</PresentationFormat>
  <Paragraphs>349</Paragraphs>
  <Slides>43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43</vt:i4>
      </vt:variant>
    </vt:vector>
  </HeadingPairs>
  <TitlesOfParts>
    <vt:vector size="61" baseType="lpstr">
      <vt:lpstr>Adobe Song Std L</vt:lpstr>
      <vt:lpstr>HG丸ｺﾞｼｯｸM-PRO</vt:lpstr>
      <vt:lpstr>ＭＳ Ｐゴシック</vt:lpstr>
      <vt:lpstr>メイリオ</vt:lpstr>
      <vt:lpstr>游明朝 Demibold</vt:lpstr>
      <vt:lpstr>Arial</vt:lpstr>
      <vt:lpstr>Arial Rounded MT Bold</vt:lpstr>
      <vt:lpstr>Calibri</vt:lpstr>
      <vt:lpstr>Calibri Light</vt:lpstr>
      <vt:lpstr>Felix Titling</vt:lpstr>
      <vt:lpstr>Symbol</vt:lpstr>
      <vt:lpstr>Times New Roman</vt:lpstr>
      <vt:lpstr>Wingdings</vt:lpstr>
      <vt:lpstr>Office テーマ</vt:lpstr>
      <vt:lpstr>1_標準デザイン</vt:lpstr>
      <vt:lpstr>8_標準デザイン</vt:lpstr>
      <vt:lpstr>2_標準デザイン</vt:lpstr>
      <vt:lpstr>3_標準デザイン</vt:lpstr>
      <vt:lpstr>Critical Fluctuations in HIC ~ Theory ~</vt:lpstr>
      <vt:lpstr>PowerPoint プレゼンテーション</vt:lpstr>
      <vt:lpstr>Why Fluctuations?</vt:lpstr>
      <vt:lpstr>PowerPoint プレゼンテーション</vt:lpstr>
      <vt:lpstr>PowerPoint プレゼンテーション</vt:lpstr>
      <vt:lpstr>Shot Noise</vt:lpstr>
      <vt:lpstr>Shot Noise</vt:lpstr>
      <vt:lpstr>PowerPoint プレゼンテーション</vt:lpstr>
      <vt:lpstr>A Coin Game</vt:lpstr>
      <vt:lpstr>A Coin Game</vt:lpstr>
      <vt:lpstr>Fluctuations in HIC: 2nd Order</vt:lpstr>
      <vt:lpstr>Higher-order Cumulants</vt:lpstr>
      <vt:lpstr>Non-Gaussian Fluctuations</vt:lpstr>
      <vt:lpstr>Sign of Higher-order Cumulants</vt:lpstr>
      <vt:lpstr>Higher-Order Cumulants</vt:lpstr>
      <vt:lpstr>Theory/Lattice vs HIC</vt:lpstr>
      <vt:lpstr>Many Problems to be Considered</vt:lpstr>
      <vt:lpstr>Detector-Response Correction</vt:lpstr>
      <vt:lpstr>Detector-Response Correction</vt:lpstr>
      <vt:lpstr>Non-Binomial Correction</vt:lpstr>
      <vt:lpstr>Result for Toy-Model</vt:lpstr>
      <vt:lpstr>Proton vs Baryon Cumulants</vt:lpstr>
      <vt:lpstr>Fragile Higher Orders</vt:lpstr>
      <vt:lpstr>Evolution of Fluctuations</vt:lpstr>
      <vt:lpstr>Time Evolution of Fluctuations</vt:lpstr>
      <vt:lpstr>Rapidity-window Dependence</vt:lpstr>
      <vt:lpstr>2nd Order @ ALICE</vt:lpstr>
      <vt:lpstr>2nd Order @ ALICE</vt:lpstr>
      <vt:lpstr>From My Old Prediction</vt:lpstr>
      <vt:lpstr>Critical Fluctuation</vt:lpstr>
      <vt:lpstr> Dynamical Evolution of Critical Fluctuations  </vt:lpstr>
      <vt:lpstr> Soft Mode of QCD-CP = Conserved Mode  </vt:lpstr>
      <vt:lpstr> Analysis of 2nd-order Cumulant  </vt:lpstr>
      <vt:lpstr> Parametrizing D(t) and c(t)  </vt:lpstr>
      <vt:lpstr> Critical Point / Cumulant  </vt:lpstr>
      <vt:lpstr> Cumulants and Correlation Function  </vt:lpstr>
      <vt:lpstr> Criticap Point / Correlation Func.  </vt:lpstr>
      <vt:lpstr>Describing Non-Gaussianity</vt:lpstr>
      <vt:lpstr>1st-Order Transition</vt:lpstr>
      <vt:lpstr>Dynamical Simulations</vt:lpstr>
      <vt:lpstr>Many Problems to be Considered</vt:lpstr>
      <vt:lpstr>PowerPoint プレゼンテーション</vt:lpstr>
      <vt:lpstr>In place of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 Masakiyo</cp:lastModifiedBy>
  <cp:revision>1361</cp:revision>
  <dcterms:created xsi:type="dcterms:W3CDTF">2011-06-07T09:50:32Z</dcterms:created>
  <dcterms:modified xsi:type="dcterms:W3CDTF">2019-04-08T07:27:18Z</dcterms:modified>
</cp:coreProperties>
</file>