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</p:sldMasterIdLst>
  <p:notesMasterIdLst>
    <p:notesMasterId r:id="rId58"/>
  </p:notesMasterIdLst>
  <p:sldIdLst>
    <p:sldId id="889" r:id="rId7"/>
    <p:sldId id="940" r:id="rId8"/>
    <p:sldId id="962" r:id="rId9"/>
    <p:sldId id="948" r:id="rId10"/>
    <p:sldId id="949" r:id="rId11"/>
    <p:sldId id="952" r:id="rId12"/>
    <p:sldId id="957" r:id="rId13"/>
    <p:sldId id="963" r:id="rId14"/>
    <p:sldId id="953" r:id="rId15"/>
    <p:sldId id="954" r:id="rId16"/>
    <p:sldId id="955" r:id="rId17"/>
    <p:sldId id="956" r:id="rId18"/>
    <p:sldId id="927" r:id="rId19"/>
    <p:sldId id="965" r:id="rId20"/>
    <p:sldId id="966" r:id="rId21"/>
    <p:sldId id="865" r:id="rId22"/>
    <p:sldId id="866" r:id="rId23"/>
    <p:sldId id="775" r:id="rId24"/>
    <p:sldId id="868" r:id="rId25"/>
    <p:sldId id="870" r:id="rId26"/>
    <p:sldId id="891" r:id="rId27"/>
    <p:sldId id="888" r:id="rId28"/>
    <p:sldId id="967" r:id="rId29"/>
    <p:sldId id="968" r:id="rId30"/>
    <p:sldId id="931" r:id="rId31"/>
    <p:sldId id="920" r:id="rId32"/>
    <p:sldId id="947" r:id="rId33"/>
    <p:sldId id="824" r:id="rId34"/>
    <p:sldId id="876" r:id="rId35"/>
    <p:sldId id="878" r:id="rId36"/>
    <p:sldId id="923" r:id="rId37"/>
    <p:sldId id="879" r:id="rId38"/>
    <p:sldId id="946" r:id="rId39"/>
    <p:sldId id="960" r:id="rId40"/>
    <p:sldId id="880" r:id="rId41"/>
    <p:sldId id="881" r:id="rId42"/>
    <p:sldId id="937" r:id="rId43"/>
    <p:sldId id="882" r:id="rId44"/>
    <p:sldId id="909" r:id="rId45"/>
    <p:sldId id="959" r:id="rId46"/>
    <p:sldId id="933" r:id="rId47"/>
    <p:sldId id="905" r:id="rId48"/>
    <p:sldId id="904" r:id="rId49"/>
    <p:sldId id="906" r:id="rId50"/>
    <p:sldId id="907" r:id="rId51"/>
    <p:sldId id="934" r:id="rId52"/>
    <p:sldId id="935" r:id="rId53"/>
    <p:sldId id="908" r:id="rId54"/>
    <p:sldId id="936" r:id="rId55"/>
    <p:sldId id="924" r:id="rId56"/>
    <p:sldId id="964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3333FF"/>
    <a:srgbClr val="4EA5D8"/>
    <a:srgbClr val="FFFFFF"/>
    <a:srgbClr val="000000"/>
    <a:srgbClr val="9F2936"/>
    <a:srgbClr val="CCCC00"/>
    <a:srgbClr val="00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17288403106329E-2"/>
          <c:y val="8.0095526002665646E-2"/>
          <c:w val="0.90316542319378734"/>
          <c:h val="0.8531582023284463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71-4131-95BD-AC3C41C68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92-435A-A172-E88E95EBF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Sheet2!$A$3:$AG$3</c:f>
              <c:numCache>
                <c:formatCode>General</c:formatCode>
                <c:ptCount val="33"/>
                <c:pt idx="0">
                  <c:v>0.35</c:v>
                </c:pt>
                <c:pt idx="1">
                  <c:v>0.188690185546875</c:v>
                </c:pt>
                <c:pt idx="2">
                  <c:v>6.9042968749999961E-2</c:v>
                </c:pt>
                <c:pt idx="3">
                  <c:v>-1.5313720703125047E-2</c:v>
                </c:pt>
                <c:pt idx="4">
                  <c:v>-7.03125E-2</c:v>
                </c:pt>
                <c:pt idx="5">
                  <c:v>-0.10144653320312499</c:v>
                </c:pt>
                <c:pt idx="6">
                  <c:v>-0.11376953125</c:v>
                </c:pt>
                <c:pt idx="7">
                  <c:v>-0.111895751953125</c:v>
                </c:pt>
                <c:pt idx="8">
                  <c:v>-9.9999999999999992E-2</c:v>
                </c:pt>
                <c:pt idx="9">
                  <c:v>-8.1817626953124986E-2</c:v>
                </c:pt>
                <c:pt idx="10">
                  <c:v>-6.0644531250000008E-2</c:v>
                </c:pt>
                <c:pt idx="11">
                  <c:v>-3.9337158203125E-2</c:v>
                </c:pt>
                <c:pt idx="12">
                  <c:v>-2.0312500000000004E-2</c:v>
                </c:pt>
                <c:pt idx="13">
                  <c:v>-5.5480957031250056E-3</c:v>
                </c:pt>
                <c:pt idx="14">
                  <c:v>3.41796875E-3</c:v>
                </c:pt>
                <c:pt idx="15">
                  <c:v>5.4870605468749995E-3</c:v>
                </c:pt>
                <c:pt idx="16">
                  <c:v>0</c:v>
                </c:pt>
                <c:pt idx="17">
                  <c:v>-1.3262939453125001E-2</c:v>
                </c:pt>
                <c:pt idx="18">
                  <c:v>-3.4082031249999999E-2</c:v>
                </c:pt>
                <c:pt idx="19">
                  <c:v>-6.1798095703125E-2</c:v>
                </c:pt>
                <c:pt idx="20">
                  <c:v>-9.5312499999999994E-2</c:v>
                </c:pt>
                <c:pt idx="21">
                  <c:v>-0.133087158203125</c:v>
                </c:pt>
                <c:pt idx="22">
                  <c:v>-0.17314453125000001</c:v>
                </c:pt>
                <c:pt idx="23">
                  <c:v>-0.21306762695312498</c:v>
                </c:pt>
                <c:pt idx="24">
                  <c:v>-0.25</c:v>
                </c:pt>
                <c:pt idx="25">
                  <c:v>-0.28064575195312497</c:v>
                </c:pt>
                <c:pt idx="26">
                  <c:v>-0.30126953125</c:v>
                </c:pt>
                <c:pt idx="27">
                  <c:v>-0.30769653320312496</c:v>
                </c:pt>
                <c:pt idx="28">
                  <c:v>-0.29531249999999998</c:v>
                </c:pt>
                <c:pt idx="29">
                  <c:v>-0.25906372070312506</c:v>
                </c:pt>
                <c:pt idx="30">
                  <c:v>-0.19345703125000005</c:v>
                </c:pt>
                <c:pt idx="31">
                  <c:v>-9.2559814453125E-2</c:v>
                </c:pt>
                <c:pt idx="32">
                  <c:v>4.9999999999999961E-2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4B-4584-931E-F37F7655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829168"/>
        <c:axId val="497823760"/>
      </c:lineChart>
      <c:catAx>
        <c:axId val="49782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7823760"/>
        <c:crosses val="autoZero"/>
        <c:auto val="1"/>
        <c:lblAlgn val="ctr"/>
        <c:lblOffset val="100"/>
        <c:noMultiLvlLbl val="0"/>
      </c:catAx>
      <c:valAx>
        <c:axId val="49782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829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Sheet2!$A$4:$AG$4</c:f>
              <c:numCache>
                <c:formatCode>General</c:formatCode>
                <c:ptCount val="33"/>
                <c:pt idx="0">
                  <c:v>4.9999999999999961E-2</c:v>
                </c:pt>
                <c:pt idx="1">
                  <c:v>-9.2559814453125E-2</c:v>
                </c:pt>
                <c:pt idx="2">
                  <c:v>-0.19345703125000005</c:v>
                </c:pt>
                <c:pt idx="3">
                  <c:v>-0.25906372070312506</c:v>
                </c:pt>
                <c:pt idx="4">
                  <c:v>-0.29531249999999998</c:v>
                </c:pt>
                <c:pt idx="5">
                  <c:v>-0.30769653320312496</c:v>
                </c:pt>
                <c:pt idx="6">
                  <c:v>-0.30126953125</c:v>
                </c:pt>
                <c:pt idx="7">
                  <c:v>-0.28064575195312497</c:v>
                </c:pt>
                <c:pt idx="8">
                  <c:v>-0.25</c:v>
                </c:pt>
                <c:pt idx="9">
                  <c:v>-0.21306762695312498</c:v>
                </c:pt>
                <c:pt idx="10">
                  <c:v>-0.17314453125000001</c:v>
                </c:pt>
                <c:pt idx="11">
                  <c:v>-0.133087158203125</c:v>
                </c:pt>
                <c:pt idx="12">
                  <c:v>-9.5312499999999994E-2</c:v>
                </c:pt>
                <c:pt idx="13">
                  <c:v>-6.1798095703125E-2</c:v>
                </c:pt>
                <c:pt idx="14">
                  <c:v>-3.4082031249999999E-2</c:v>
                </c:pt>
                <c:pt idx="15">
                  <c:v>-1.3262939453125001E-2</c:v>
                </c:pt>
                <c:pt idx="16">
                  <c:v>0</c:v>
                </c:pt>
                <c:pt idx="17">
                  <c:v>5.4870605468749995E-3</c:v>
                </c:pt>
                <c:pt idx="18">
                  <c:v>3.41796875E-3</c:v>
                </c:pt>
                <c:pt idx="19">
                  <c:v>-5.5480957031250056E-3</c:v>
                </c:pt>
                <c:pt idx="20">
                  <c:v>-2.0312500000000004E-2</c:v>
                </c:pt>
                <c:pt idx="21">
                  <c:v>-3.9337158203125E-2</c:v>
                </c:pt>
                <c:pt idx="22">
                  <c:v>-6.0644531250000008E-2</c:v>
                </c:pt>
                <c:pt idx="23">
                  <c:v>-8.1817626953124986E-2</c:v>
                </c:pt>
                <c:pt idx="24">
                  <c:v>-9.9999999999999992E-2</c:v>
                </c:pt>
                <c:pt idx="25">
                  <c:v>-0.111895751953125</c:v>
                </c:pt>
                <c:pt idx="26">
                  <c:v>-0.11376953125</c:v>
                </c:pt>
                <c:pt idx="27">
                  <c:v>-0.10144653320312499</c:v>
                </c:pt>
                <c:pt idx="28">
                  <c:v>-7.03125E-2</c:v>
                </c:pt>
                <c:pt idx="29">
                  <c:v>-1.5313720703125047E-2</c:v>
                </c:pt>
                <c:pt idx="30">
                  <c:v>6.9042968749999961E-2</c:v>
                </c:pt>
                <c:pt idx="31">
                  <c:v>0.188690185546875</c:v>
                </c:pt>
                <c:pt idx="32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BEA-4826-9418-AA12F26E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911104"/>
        <c:axId val="499915264"/>
      </c:lineChart>
      <c:catAx>
        <c:axId val="49991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915264"/>
        <c:crosses val="autoZero"/>
        <c:auto val="1"/>
        <c:lblAlgn val="ctr"/>
        <c:lblOffset val="100"/>
        <c:noMultiLvlLbl val="0"/>
      </c:catAx>
      <c:valAx>
        <c:axId val="49991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911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60-44C9-9507-254817920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0.67383</cdr:x>
      <cdr:y>0.64336</cdr:y>
    </cdr:from>
    <cdr:to>
      <cdr:x>0.84898</cdr:x>
      <cdr:y>0.75689</cdr:y>
    </cdr:to>
    <cdr:sp macro="" textlink="">
      <cdr:nvSpPr>
        <cdr:cNvPr id="2" name="フリーフォーム 1"/>
        <cdr:cNvSpPr/>
      </cdr:nvSpPr>
      <cdr:spPr>
        <a:xfrm xmlns:a="http://schemas.openxmlformats.org/drawingml/2006/main">
          <a:off x="1944216" y="1224136"/>
          <a:ext cx="505373" cy="216025"/>
        </a:xfrm>
        <a:custGeom xmlns:a="http://schemas.openxmlformats.org/drawingml/2006/main">
          <a:avLst/>
          <a:gdLst>
            <a:gd name="connsiteX0" fmla="*/ 0 w 324197"/>
            <a:gd name="connsiteY0" fmla="*/ 0 h 91440"/>
            <a:gd name="connsiteX1" fmla="*/ 182880 w 324197"/>
            <a:gd name="connsiteY1" fmla="*/ 91440 h 91440"/>
            <a:gd name="connsiteX2" fmla="*/ 324197 w 324197"/>
            <a:gd name="connsiteY2" fmla="*/ 0 h 914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24197" h="91440">
              <a:moveTo>
                <a:pt x="0" y="0"/>
              </a:moveTo>
              <a:cubicBezTo>
                <a:pt x="64423" y="45720"/>
                <a:pt x="128847" y="91440"/>
                <a:pt x="182880" y="91440"/>
              </a:cubicBezTo>
              <a:cubicBezTo>
                <a:pt x="236913" y="91440"/>
                <a:pt x="280555" y="45720"/>
                <a:pt x="324197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4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26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71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50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96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0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4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8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4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11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78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72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15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8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38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43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9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9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01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40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72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19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84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8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02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67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168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43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63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6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2019/4/10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0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1.emf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54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64.png"/><Relationship Id="rId5" Type="http://schemas.openxmlformats.org/officeDocument/2006/relationships/image" Target="../media/image67.png"/><Relationship Id="rId10" Type="http://schemas.openxmlformats.org/officeDocument/2006/relationships/image" Target="../media/image59.png"/><Relationship Id="rId4" Type="http://schemas.openxmlformats.org/officeDocument/2006/relationships/image" Target="../media/image62.emf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3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2.png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4.emf"/><Relationship Id="rId11" Type="http://schemas.openxmlformats.org/officeDocument/2006/relationships/image" Target="../media/image99.png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2.emf"/><Relationship Id="rId7" Type="http://schemas.openxmlformats.org/officeDocument/2006/relationships/image" Target="../media/image106.png"/><Relationship Id="rId12" Type="http://schemas.openxmlformats.org/officeDocument/2006/relationships/image" Target="../media/image100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emf"/><Relationship Id="rId11" Type="http://schemas.openxmlformats.org/officeDocument/2006/relationships/image" Target="../media/image99.png"/><Relationship Id="rId5" Type="http://schemas.openxmlformats.org/officeDocument/2006/relationships/image" Target="../media/image104.emf"/><Relationship Id="rId10" Type="http://schemas.openxmlformats.org/officeDocument/2006/relationships/image" Target="../media/image108.emf"/><Relationship Id="rId4" Type="http://schemas.openxmlformats.org/officeDocument/2006/relationships/image" Target="../media/image103.emf"/><Relationship Id="rId9" Type="http://schemas.openxmlformats.org/officeDocument/2006/relationships/image" Target="../media/image10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13.emf"/><Relationship Id="rId7" Type="http://schemas.openxmlformats.org/officeDocument/2006/relationships/image" Target="../media/image107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6.png"/><Relationship Id="rId5" Type="http://schemas.openxmlformats.org/officeDocument/2006/relationships/image" Target="../media/image115.emf"/><Relationship Id="rId10" Type="http://schemas.openxmlformats.org/officeDocument/2006/relationships/image" Target="../media/image117.png"/><Relationship Id="rId4" Type="http://schemas.openxmlformats.org/officeDocument/2006/relationships/image" Target="../media/image114.emf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20.pn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9.png"/><Relationship Id="rId5" Type="http://schemas.openxmlformats.org/officeDocument/2006/relationships/image" Target="../media/image106.png"/><Relationship Id="rId4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chart" Target="../charts/chart3.xml"/><Relationship Id="rId7" Type="http://schemas.openxmlformats.org/officeDocument/2006/relationships/image" Target="../media/image4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6.emf"/><Relationship Id="rId5" Type="http://schemas.openxmlformats.org/officeDocument/2006/relationships/image" Target="../media/image131.png"/><Relationship Id="rId10" Type="http://schemas.openxmlformats.org/officeDocument/2006/relationships/image" Target="../media/image135.png"/><Relationship Id="rId4" Type="http://schemas.openxmlformats.org/officeDocument/2006/relationships/chart" Target="../charts/chart4.xml"/><Relationship Id="rId9" Type="http://schemas.openxmlformats.org/officeDocument/2006/relationships/image" Target="../media/image1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emf"/><Relationship Id="rId7" Type="http://schemas.openxmlformats.org/officeDocument/2006/relationships/image" Target="../media/image141.png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22.png"/><Relationship Id="rId4" Type="http://schemas.openxmlformats.org/officeDocument/2006/relationships/image" Target="../media/image138.png"/><Relationship Id="rId9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chart" Target="../charts/chart5.xml"/><Relationship Id="rId7" Type="http://schemas.openxmlformats.org/officeDocument/2006/relationships/image" Target="../media/image147.png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31.png"/><Relationship Id="rId10" Type="http://schemas.openxmlformats.org/officeDocument/2006/relationships/image" Target="../media/image150.png"/><Relationship Id="rId4" Type="http://schemas.openxmlformats.org/officeDocument/2006/relationships/image" Target="../media/image132.png"/><Relationship Id="rId9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Arial Rounded MT Bold" panose="020F0704030504030204" pitchFamily="34" charset="0"/>
              </a:rPr>
              <a:t>Critical Diffusion Dynamics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82928" y="5797713"/>
            <a:ext cx="6978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Rapid Reaction Task Force on</a:t>
            </a:r>
          </a:p>
          <a:p>
            <a:pPr algn="ctr"/>
            <a:r>
              <a:rPr lang="en-US" altLang="ja-JP" sz="2000" dirty="0" smtClean="0"/>
              <a:t>Dynamics of Critical Fluctuations: Theory – Phenomenology – HIC</a:t>
            </a:r>
          </a:p>
          <a:p>
            <a:pPr algn="ctr"/>
            <a:r>
              <a:rPr lang="en-US" altLang="ja-JP" sz="2000" dirty="0" smtClean="0"/>
              <a:t>GSI, Darmstadt, Germany, 11/Apr./2019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5889" y="5670746"/>
            <a:ext cx="6392375" cy="109107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067303" y="1772816"/>
            <a:ext cx="3924558" cy="3503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4588476" y="1831555"/>
            <a:ext cx="648072" cy="14209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9294" y="1348352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proton fluctuation</a:t>
            </a:r>
            <a:endParaRPr kumimoji="1" lang="ja-JP" altLang="en-US" sz="2800" b="1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4683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5613959" y="4509120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Rustamov</a:t>
            </a:r>
            <a:r>
              <a:rPr kumimoji="1" lang="en-US" altLang="ja-JP" sz="2000" dirty="0" smtClean="0"/>
              <a:t>, 2017</a:t>
            </a:r>
            <a:endParaRPr kumimoji="1" lang="ja-JP" altLang="en-US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791935"/>
            <a:ext cx="609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Net-charge fluctuation has a suppression,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net-proton fluctuation does not. Why??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6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51166" y="4110899"/>
            <a:ext cx="2768824" cy="24718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Suggestion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12450" y="1549208"/>
            <a:ext cx="3024335" cy="235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46838" y="1126660"/>
            <a:ext cx="303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Net charge fluctuation</a:t>
            </a:r>
            <a:endParaRPr kumimoji="1" lang="ja-JP" altLang="en-US" sz="2400" b="1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146838" y="4293096"/>
            <a:ext cx="525449" cy="115212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31640" y="2385338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6838" y="3815209"/>
            <a:ext cx="30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Net proton fluctuation</a:t>
            </a:r>
            <a:endParaRPr kumimoji="1" lang="ja-JP" altLang="en-US" sz="2400" b="1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41" y="644857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1071482" y="5775507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Rustamov</a:t>
            </a:r>
            <a:r>
              <a:rPr kumimoji="1" lang="en-US" altLang="ja-JP" sz="2000" dirty="0" smtClean="0"/>
              <a:t>, 2017</a:t>
            </a:r>
            <a:endParaRPr kumimoji="1" lang="ja-JP" altLang="en-US" sz="20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72" y="2657334"/>
            <a:ext cx="4217236" cy="29319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44704" y="1340768"/>
            <a:ext cx="344190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Construct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7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Then, take ratio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7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Compare it with lattice 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3722" y="4449306"/>
            <a:ext cx="2718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HotQCD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 preliminary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Special thanks to 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F. </a:t>
            </a:r>
            <a:r>
              <a:rPr kumimoji="1" lang="en-US" altLang="ja-JP" sz="2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Karsch</a:t>
            </a:r>
            <a:endParaRPr kumimoji="1" lang="ja-JP" altLang="en-US" dirty="0" smtClean="0">
              <a:solidFill>
                <a:srgbClr val="FF000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9367" y="5467731"/>
            <a:ext cx="3737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b="1" dirty="0" smtClean="0">
                <a:solidFill>
                  <a:srgbClr val="FF0000"/>
                </a:solidFill>
              </a:rPr>
              <a:t>linear T dependence near Tc !!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b="1" dirty="0">
                <a:solidFill>
                  <a:srgbClr val="FF0000"/>
                </a:solidFill>
              </a:rPr>
              <a:t>o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nly 2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order: reliable !!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 ~ &#10;(\langle \delta N_N^2 \rangle), ~&#10;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2489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24" y="1436086"/>
            <a:ext cx="2634192" cy="33125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563888" y="6243378"/>
            <a:ext cx="549304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First reliable comparison of LAT/HIC</a:t>
            </a:r>
            <a:endParaRPr kumimoji="1" lang="ja-JP" altLang="en-US" sz="2800" b="1" dirty="0" smtClean="0"/>
          </a:p>
        </p:txBody>
      </p:sp>
      <p:sp>
        <p:nvSpPr>
          <p:cNvPr id="25" name="右矢印 24"/>
          <p:cNvSpPr/>
          <p:nvPr/>
        </p:nvSpPr>
        <p:spPr>
          <a:xfrm>
            <a:off x="3448153" y="1268760"/>
            <a:ext cx="696551" cy="1495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 /&#10;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144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09" y="1895908"/>
            <a:ext cx="1525059" cy="331258"/>
          </a:xfrm>
          <a:prstGeom prst="rect">
            <a:avLst/>
          </a:prstGeom>
        </p:spPr>
      </p:pic>
      <p:sp>
        <p:nvSpPr>
          <p:cNvPr id="28" name="下矢印 27"/>
          <p:cNvSpPr/>
          <p:nvPr/>
        </p:nvSpPr>
        <p:spPr>
          <a:xfrm>
            <a:off x="3563888" y="5733256"/>
            <a:ext cx="936104" cy="51012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4298" t="13591" r="85082" b="15057"/>
          <a:stretch/>
        </p:blipFill>
        <p:spPr>
          <a:xfrm>
            <a:off x="4644008" y="2420888"/>
            <a:ext cx="352860" cy="30243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3322711" cy="423859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827584" y="3807668"/>
            <a:ext cx="7559883" cy="197396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74126" y="1268760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LATTICE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126876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ALICE</a:t>
            </a:r>
            <a:endParaRPr kumimoji="1" lang="ja-JP" altLang="en-US" sz="2800" dirty="0" smtClean="0">
              <a:latin typeface="+mj-lt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644008" y="5661248"/>
            <a:ext cx="404279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5000650" y="3116461"/>
            <a:ext cx="3150900" cy="1138437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155469" y="411480"/>
                  <a:pt x="1745673" y="274320"/>
                </a:cubicBezTo>
                <a:cubicBezTo>
                  <a:pt x="2335877" y="13716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989940"/>
            <a:ext cx="623783" cy="441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フリーフォーム 16"/>
          <p:cNvSpPr/>
          <p:nvPr/>
        </p:nvSpPr>
        <p:spPr>
          <a:xfrm>
            <a:off x="5004047" y="2831710"/>
            <a:ext cx="3147503" cy="1410611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155469" y="411480"/>
                  <a:pt x="1745673" y="274320"/>
                </a:cubicBezTo>
                <a:cubicBezTo>
                  <a:pt x="2335877" y="13716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3" y="1540213"/>
            <a:ext cx="896908" cy="85114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6532" y="6134258"/>
            <a:ext cx="76309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 err="1" smtClean="0"/>
              <a:t>Δη</a:t>
            </a:r>
            <a:r>
              <a:rPr lang="en-US" altLang="ja-JP" sz="3200" b="1" dirty="0" smtClean="0"/>
              <a:t> dependence for tracing back the history!</a:t>
            </a:r>
            <a:endParaRPr kumimoji="1" lang="ja-JP" altLang="en-US" sz="3200" b="1" dirty="0" smtClean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000650" y="2132856"/>
            <a:ext cx="3398" cy="374441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NN}}=2.76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4" y="3488754"/>
            <a:ext cx="2097616" cy="26352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s_{NN}}=5.02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2097616" cy="26352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603534" y="4523598"/>
            <a:ext cx="2441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HotQCD</a:t>
            </a:r>
            <a:r>
              <a:rPr kumimoji="1"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 preliminary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Special thanks to </a:t>
            </a:r>
            <a:r>
              <a:rPr kumimoji="1"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F. </a:t>
            </a:r>
            <a:r>
              <a:rPr kumimoji="1" lang="en-US" altLang="ja-JP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Karsch</a:t>
            </a:r>
            <a:endParaRPr lang="en-US" altLang="ja-JP" dirty="0">
              <a:solidFill>
                <a:srgbClr val="FF000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</a:endParaRPr>
          </a:p>
          <a:p>
            <a:r>
              <a:rPr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before continuum limit</a:t>
            </a:r>
            <a:endParaRPr kumimoji="1" lang="ja-JP" altLang="en-US" sz="1600" dirty="0" smtClean="0">
              <a:solidFill>
                <a:srgbClr val="FF000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524327" y="5397353"/>
            <a:ext cx="1" cy="263895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38030" y="56137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30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1888232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Critical Diffusion Dynamics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should have different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dependence.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4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Baryon #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are experimentally observable!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6902113" y="0"/>
            <a:ext cx="2249334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presentations</a:t>
            </a:r>
          </a:p>
          <a:p>
            <a:r>
              <a:rPr kumimoji="1" lang="en-US" altLang="ja-JP" dirty="0" smtClean="0"/>
              <a:t>GSI, Jan. 2013</a:t>
            </a:r>
          </a:p>
          <a:p>
            <a:r>
              <a:rPr kumimoji="1" lang="en-US" altLang="ja-JP" dirty="0" smtClean="0"/>
              <a:t>Berkeley, Sep. 2014</a:t>
            </a:r>
          </a:p>
          <a:p>
            <a:r>
              <a:rPr lang="en-US" altLang="ja-JP" dirty="0" smtClean="0"/>
              <a:t>FIAS, Jul. 2015</a:t>
            </a:r>
          </a:p>
          <a:p>
            <a:r>
              <a:rPr kumimoji="1" lang="en-US" altLang="ja-JP" dirty="0" smtClean="0"/>
              <a:t>GSI, Jan. 2016</a:t>
            </a:r>
          </a:p>
          <a:p>
            <a:r>
              <a:rPr lang="en-US" altLang="ja-JP" dirty="0" smtClean="0"/>
              <a:t>…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9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How does               behave as a function 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テキスト ボックス 46"/>
          <p:cNvSpPr txBox="1"/>
          <p:nvPr/>
        </p:nvSpPr>
        <p:spPr>
          <a:xfrm>
            <a:off x="6902113" y="0"/>
            <a:ext cx="2249334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presentations</a:t>
            </a:r>
          </a:p>
          <a:p>
            <a:r>
              <a:rPr kumimoji="1" lang="en-US" altLang="ja-JP" dirty="0" smtClean="0"/>
              <a:t>GSI, Jan. 2013</a:t>
            </a:r>
          </a:p>
          <a:p>
            <a:r>
              <a:rPr kumimoji="1" lang="en-US" altLang="ja-JP" dirty="0" smtClean="0"/>
              <a:t>Berkeley, Sep. 2014</a:t>
            </a:r>
          </a:p>
          <a:p>
            <a:r>
              <a:rPr lang="en-US" altLang="ja-JP" dirty="0" smtClean="0"/>
              <a:t>FIAS, Jul. 2015</a:t>
            </a:r>
          </a:p>
          <a:p>
            <a:r>
              <a:rPr kumimoji="1" lang="en-US" altLang="ja-JP" dirty="0" smtClean="0"/>
              <a:t>GSI, Jan. 2016</a:t>
            </a:r>
          </a:p>
          <a:p>
            <a:r>
              <a:rPr lang="en-US" altLang="ja-JP" dirty="0" smtClean="0"/>
              <a:t>…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8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smtClean="0"/>
              <a:t> (Non-Interacting) </a:t>
            </a:r>
            <a:r>
              <a:rPr kumimoji="1" lang="en-US" altLang="ja-JP" dirty="0" smtClean="0"/>
              <a:t>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2" name="角丸四角形 11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左中かっこ 151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38489" y="31758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85379" y="2852936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275856" y="980728"/>
            <a:ext cx="2952328" cy="2160240"/>
            <a:chOff x="4785434" y="1196752"/>
            <a:chExt cx="2952328" cy="2160240"/>
          </a:xfrm>
        </p:grpSpPr>
        <p:sp>
          <p:nvSpPr>
            <p:cNvPr id="124" name="四角形吹き出し 1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四角形吹き出し 22"/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31" name="上矢印 30"/>
          <p:cNvSpPr/>
          <p:nvPr/>
        </p:nvSpPr>
        <p:spPr>
          <a:xfrm flipV="1">
            <a:off x="2288887" y="1688211"/>
            <a:ext cx="957247" cy="12367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462595" y="3717032"/>
            <a:ext cx="3741641" cy="3068960"/>
          </a:xfrm>
          <a:prstGeom prst="wedgeRectCallout">
            <a:avLst>
              <a:gd name="adj1" fmla="val -98111"/>
              <a:gd name="adj2" fmla="val -30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15" y="3770650"/>
            <a:ext cx="3630473" cy="2970718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285247" y="556520"/>
            <a:ext cx="4312598" cy="5543902"/>
            <a:chOff x="4285247" y="556520"/>
            <a:chExt cx="4312598" cy="5543902"/>
          </a:xfrm>
        </p:grpSpPr>
        <p:sp>
          <p:nvSpPr>
            <p:cNvPr id="88" name="四角形吹き出し 87"/>
            <p:cNvSpPr/>
            <p:nvPr/>
          </p:nvSpPr>
          <p:spPr>
            <a:xfrm>
              <a:off x="4285247" y="556520"/>
              <a:ext cx="3741641" cy="3068960"/>
            </a:xfrm>
            <a:prstGeom prst="wedgeRectCallout">
              <a:avLst>
                <a:gd name="adj1" fmla="val -101634"/>
                <a:gd name="adj2" fmla="val -1507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5961" y="620688"/>
              <a:ext cx="3610415" cy="295068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5400000">
              <a:off x="5949203" y="3451780"/>
              <a:ext cx="4835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As a result of a simple random walk…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曲折矢印 14"/>
            <p:cNvSpPr/>
            <p:nvPr/>
          </p:nvSpPr>
          <p:spPr>
            <a:xfrm rot="5400000" flipH="1">
              <a:off x="7013638" y="3944431"/>
              <a:ext cx="1275068" cy="751432"/>
            </a:xfrm>
            <a:prstGeom prst="bentArrow">
              <a:avLst>
                <a:gd name="adj1" fmla="val 33028"/>
                <a:gd name="adj2" fmla="val 38188"/>
                <a:gd name="adj3" fmla="val 46789"/>
                <a:gd name="adj4" fmla="val 71273"/>
              </a:avLst>
            </a:prstGeom>
            <a:solidFill>
              <a:srgbClr val="9F293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1" y="5279603"/>
            <a:ext cx="873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condition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39952" y="6453336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60925" y="5715609"/>
            <a:ext cx="6056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Charcteristic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/>
              <a:t> dependences!</a:t>
            </a:r>
          </a:p>
          <a:p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with a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r>
              <a:rPr lang="en-US" altLang="ja-JP" sz="2400" dirty="0" smtClean="0"/>
              <a:t> is not the initial value.</a:t>
            </a:r>
            <a:endParaRPr kumimoji="1" lang="ja-JP" altLang="en-US" sz="24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テキスト ボックス 16"/>
          <p:cNvSpPr txBox="1"/>
          <p:nvPr/>
        </p:nvSpPr>
        <p:spPr>
          <a:xfrm>
            <a:off x="6641162" y="20861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</a:t>
            </a:r>
            <a:r>
              <a:rPr lang="en-US" altLang="ja-JP" dirty="0" smtClean="0">
                <a:solidFill>
                  <a:srgbClr val="002060"/>
                </a:solidFill>
              </a:rPr>
              <a:t>arXiv:1505.04349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41162" y="20861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</a:t>
            </a:r>
            <a:r>
              <a:rPr lang="en-US" altLang="ja-JP" dirty="0" smtClean="0">
                <a:solidFill>
                  <a:srgbClr val="002060"/>
                </a:solidFill>
              </a:rPr>
              <a:t>arXiv:1505.04349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2924944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Critical Diffusion Dynamics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017317" y="1301183"/>
            <a:ext cx="4992179" cy="2923155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Fluctuation</a:t>
            </a:r>
            <a:endParaRPr kumimoji="1" lang="ja-JP" altLang="en-US" dirty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52218" y="4510088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83568" y="3429000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40693" y="5807075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683568" y="2636838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99393" y="57705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852218" y="4510088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30381" y="56546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123431" y="3644900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0331" y="259238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051993" y="357346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190796" y="4477544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1875710" y="2457605"/>
            <a:ext cx="372492" cy="2555719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/>
          <p:cNvSpPr/>
          <p:nvPr/>
        </p:nvSpPr>
        <p:spPr>
          <a:xfrm>
            <a:off x="2044899" y="2270143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818068" y="3829014"/>
            <a:ext cx="763509" cy="971543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爆発 1 16"/>
          <p:cNvSpPr/>
          <p:nvPr/>
        </p:nvSpPr>
        <p:spPr>
          <a:xfrm>
            <a:off x="3374337" y="3603040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806698">
            <a:off x="2098414" y="2795171"/>
            <a:ext cx="504056" cy="800088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56285">
            <a:off x="1921568" y="3763537"/>
            <a:ext cx="504056" cy="674091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0070C0">
                  <a:alpha val="45000"/>
                </a:srgbClr>
              </a:gs>
              <a:gs pos="100000">
                <a:srgbClr val="3333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7247" y="269101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①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18179" y="379156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42276" y="401652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2" y="144579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72000" y="1412776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Growth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of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critical fluctuation</a:t>
            </a:r>
            <a:endParaRPr kumimoji="1" lang="ja-JP" altLang="en-US" sz="2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96342" y="1897269"/>
            <a:ext cx="31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Critical slowin</a:t>
            </a:r>
            <a:r>
              <a:rPr lang="en-US" altLang="ja-JP" sz="2400" dirty="0" smtClean="0"/>
              <a:t>g down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85294" y="2492896"/>
            <a:ext cx="284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by diffusion</a:t>
            </a:r>
            <a:endParaRPr kumimoji="1" lang="ja-JP" altLang="en-US" sz="28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36346" y="24928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42740" y="319324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88082" y="3160818"/>
            <a:ext cx="330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At 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order transition</a:t>
            </a:r>
            <a:endParaRPr kumimoji="1" lang="ja-JP" altLang="en-US" sz="28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96342" y="3642895"/>
            <a:ext cx="27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domain formation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28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017317" y="1301183"/>
            <a:ext cx="4992179" cy="2923155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Fluctuation</a:t>
            </a:r>
            <a:endParaRPr kumimoji="1" lang="ja-JP" altLang="en-US" dirty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52218" y="4510088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83568" y="3429000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40693" y="5807075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683568" y="2636838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99393" y="57705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852218" y="4510088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30381" y="56546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123431" y="3644900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0331" y="259238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051993" y="357346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190796" y="4477544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1875710" y="2457605"/>
            <a:ext cx="372492" cy="2555719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/>
          <p:cNvSpPr/>
          <p:nvPr/>
        </p:nvSpPr>
        <p:spPr>
          <a:xfrm>
            <a:off x="2044899" y="2270143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818068" y="3829014"/>
            <a:ext cx="763509" cy="971543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爆発 1 16"/>
          <p:cNvSpPr/>
          <p:nvPr/>
        </p:nvSpPr>
        <p:spPr>
          <a:xfrm>
            <a:off x="3374337" y="3603040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806698">
            <a:off x="2098414" y="2795171"/>
            <a:ext cx="504056" cy="800088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56285">
            <a:off x="1921568" y="3763537"/>
            <a:ext cx="504056" cy="674091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0070C0">
                  <a:alpha val="45000"/>
                </a:srgbClr>
              </a:gs>
              <a:gs pos="100000">
                <a:srgbClr val="3333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7247" y="269101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①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18179" y="379156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42276" y="401652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2" y="144579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72000" y="1412776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Growth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of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critical fluctuation</a:t>
            </a:r>
            <a:endParaRPr kumimoji="1" lang="ja-JP" altLang="en-US" sz="2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96342" y="1897269"/>
            <a:ext cx="31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Critical slowin</a:t>
            </a:r>
            <a:r>
              <a:rPr lang="en-US" altLang="ja-JP" sz="2400" dirty="0" smtClean="0"/>
              <a:t>g down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85294" y="2492896"/>
            <a:ext cx="284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by diffusion</a:t>
            </a:r>
            <a:endParaRPr kumimoji="1" lang="ja-JP" altLang="en-US" sz="28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36346" y="24928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42740" y="319324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88082" y="3160818"/>
            <a:ext cx="330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At 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order transition</a:t>
            </a:r>
            <a:endParaRPr kumimoji="1" lang="ja-JP" altLang="en-US" sz="28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96342" y="3642895"/>
            <a:ext cx="27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domain formation</a:t>
            </a:r>
            <a:endParaRPr kumimoji="1" lang="ja-JP" altLang="en-US" sz="2400" dirty="0" smtClean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720542" y="2492896"/>
            <a:ext cx="2691436" cy="2843066"/>
            <a:chOff x="20882" y="-80306"/>
            <a:chExt cx="2691436" cy="2843066"/>
          </a:xfrm>
        </p:grpSpPr>
        <p:sp>
          <p:nvSpPr>
            <p:cNvPr id="36" name="楕円 35"/>
            <p:cNvSpPr/>
            <p:nvPr/>
          </p:nvSpPr>
          <p:spPr>
            <a:xfrm>
              <a:off x="213084" y="144370"/>
              <a:ext cx="1556189" cy="15816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20882" y="-80306"/>
              <a:ext cx="2691436" cy="2843066"/>
              <a:chOff x="-5732" y="-116018"/>
              <a:chExt cx="2691436" cy="2843066"/>
            </a:xfrm>
          </p:grpSpPr>
          <p:sp>
            <p:nvSpPr>
              <p:cNvPr id="38" name="フリーフォーム 37"/>
              <p:cNvSpPr/>
              <p:nvPr/>
            </p:nvSpPr>
            <p:spPr>
              <a:xfrm>
                <a:off x="1156571" y="929547"/>
                <a:ext cx="629327" cy="250579"/>
              </a:xfrm>
              <a:custGeom>
                <a:avLst/>
                <a:gdLst>
                  <a:gd name="connsiteX0" fmla="*/ 0 w 774357"/>
                  <a:gd name="connsiteY0" fmla="*/ 0 h 477794"/>
                  <a:gd name="connsiteX1" fmla="*/ 494270 w 774357"/>
                  <a:gd name="connsiteY1" fmla="*/ 271848 h 477794"/>
                  <a:gd name="connsiteX2" fmla="*/ 774357 w 774357"/>
                  <a:gd name="connsiteY2" fmla="*/ 477794 h 47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4357" h="477794">
                    <a:moveTo>
                      <a:pt x="0" y="0"/>
                    </a:moveTo>
                    <a:cubicBezTo>
                      <a:pt x="182605" y="96108"/>
                      <a:pt x="365211" y="192216"/>
                      <a:pt x="494270" y="271848"/>
                    </a:cubicBezTo>
                    <a:cubicBezTo>
                      <a:pt x="623330" y="351480"/>
                      <a:pt x="698843" y="414637"/>
                      <a:pt x="774357" y="477794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584464" y="367515"/>
                <a:ext cx="1103048" cy="1082269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Kibble</a:t>
                </a:r>
              </a:p>
              <a:p>
                <a:pPr algn="ctr"/>
                <a:r>
                  <a:rPr lang="en-US" altLang="ja-JP" sz="2400" dirty="0" smtClean="0">
                    <a:solidFill>
                      <a:schemeClr val="bg1"/>
                    </a:solidFill>
                  </a:rPr>
                  <a:t>-Zurek</a:t>
                </a:r>
                <a:endParaRPr kumimoji="1" lang="ja-JP" altLang="en-US" sz="24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32" y="-116018"/>
                <a:ext cx="2691436" cy="28430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91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4090805"/>
            <a:ext cx="8352928" cy="2286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</a:t>
            </a:r>
            <a:r>
              <a:rPr lang="en-US" altLang="ja-JP" sz="2800" b="1" dirty="0"/>
              <a:t>spatially uniform “</a:t>
            </a:r>
            <a:r>
              <a:rPr lang="en-US" altLang="ja-JP" sz="2800" b="1" dirty="0">
                <a:latin typeface="Symbol" panose="05050102010706020507" pitchFamily="18" charset="2"/>
              </a:rPr>
              <a:t>s</a:t>
            </a:r>
            <a:r>
              <a:rPr lang="en-US" altLang="ja-JP" sz="2800" b="1" dirty="0"/>
              <a:t>” </a:t>
            </a:r>
            <a:r>
              <a:rPr lang="en-US" altLang="ja-JP" sz="2800" b="1" dirty="0" smtClean="0"/>
              <a:t>mode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5089" y="1570859"/>
            <a:ext cx="3078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(2000)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r"/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(2002)</a:t>
            </a:r>
          </a:p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Mukherjee+ (2015)</a:t>
            </a:r>
          </a:p>
          <a:p>
            <a:pPr algn="r"/>
            <a:r>
              <a:rPr lang="en-US" altLang="ja-JP" sz="2000" dirty="0" smtClean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03948"/>
            <a:ext cx="2793221" cy="193479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73619" y="6404292"/>
            <a:ext cx="678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See also,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Kapusta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Torres-Rincon (2012); Herold,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… (2015); …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" y="1594117"/>
            <a:ext cx="2790311" cy="1867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68632" y="4087603"/>
            <a:ext cx="648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THIS STUDY</a:t>
            </a:r>
            <a:endParaRPr kumimoji="1" lang="en-US" altLang="ja-JP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Evolution of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conserved charge fluctuations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7725" y="4995768"/>
            <a:ext cx="444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PRC2017; Murata, MK, in prep.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5463145"/>
            <a:ext cx="603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 smtClean="0"/>
              <a:t>Conserved charges are directly observable.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oft mode</a:t>
            </a:r>
            <a:r>
              <a:rPr kumimoji="1" lang="en-US" altLang="ja-JP" sz="2400" dirty="0" smtClean="0"/>
              <a:t> at QCD-CP is a conserved mode.</a:t>
            </a:r>
            <a:endParaRPr kumimoji="1" lang="ja-JP" altLang="en-US" sz="2400" dirty="0"/>
          </a:p>
        </p:txBody>
      </p:sp>
      <p:sp>
        <p:nvSpPr>
          <p:cNvPr id="15" name="上下矢印 14"/>
          <p:cNvSpPr/>
          <p:nvPr/>
        </p:nvSpPr>
        <p:spPr>
          <a:xfrm>
            <a:off x="1723350" y="3357134"/>
            <a:ext cx="1791200" cy="986575"/>
          </a:xfrm>
          <a:prstGeom prst="upDownArrow">
            <a:avLst>
              <a:gd name="adj1" fmla="val 50000"/>
              <a:gd name="adj2" fmla="val 344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41406" y="3173195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Model A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Model B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曲折矢印 5"/>
          <p:cNvSpPr/>
          <p:nvPr/>
        </p:nvSpPr>
        <p:spPr>
          <a:xfrm rot="16200000">
            <a:off x="6886899" y="3123985"/>
            <a:ext cx="366380" cy="387666"/>
          </a:xfrm>
          <a:prstGeom prst="bentArrow">
            <a:avLst>
              <a:gd name="adj1" fmla="val 25000"/>
              <a:gd name="adj2" fmla="val 36242"/>
              <a:gd name="adj3" fmla="val 42988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5400000" flipV="1">
            <a:off x="6891422" y="3706389"/>
            <a:ext cx="366380" cy="387666"/>
          </a:xfrm>
          <a:prstGeom prst="bentArrow">
            <a:avLst>
              <a:gd name="adj1" fmla="val 25000"/>
              <a:gd name="adj2" fmla="val 33994"/>
              <a:gd name="adj3" fmla="val 45236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8" grpId="0"/>
      <p:bldP spid="12" grpId="0"/>
      <p:bldP spid="13" grpId="0"/>
      <p:bldP spid="15" grpId="0" animBg="1"/>
      <p:bldP spid="5" grpId="0"/>
      <p:bldP spid="6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1700808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69224" cy="584775"/>
          </a:xfrm>
        </p:spPr>
        <p:txBody>
          <a:bodyPr/>
          <a:lstStyle/>
          <a:p>
            <a:r>
              <a:rPr kumimoji="1" lang="en-US" altLang="ja-JP" dirty="0" smtClean="0"/>
              <a:t> Soft Mode of QCD-CP = Conserved Mode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72" y="888790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89408" y="1872753"/>
            <a:ext cx="3717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</a:t>
            </a:r>
          </a:p>
          <a:p>
            <a:pPr algn="ctr"/>
            <a:r>
              <a:rPr kumimoji="1" lang="en-US" altLang="ja-JP" sz="2400" dirty="0" smtClean="0"/>
              <a:t>coupled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294070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1716569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2807541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2742705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2670705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2868704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1603822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2277698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1703975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3293444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4092833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3421036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3145200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4637969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2811223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/>
          <p:cNvGrpSpPr/>
          <p:nvPr/>
        </p:nvGrpSpPr>
        <p:grpSpPr>
          <a:xfrm>
            <a:off x="5880421" y="1099766"/>
            <a:ext cx="3387029" cy="1611588"/>
            <a:chOff x="4003865" y="1167068"/>
            <a:chExt cx="5257449" cy="2693980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865" y="1169393"/>
              <a:ext cx="4880734" cy="26916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7106913" y="1167068"/>
              <a:ext cx="2154401" cy="1477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Koch, </a:t>
              </a:r>
            </a:p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0810.2520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72" name="円/楕円 179"/>
            <p:cNvSpPr/>
            <p:nvPr/>
          </p:nvSpPr>
          <p:spPr>
            <a:xfrm>
              <a:off x="6448642" y="2080555"/>
              <a:ext cx="1045875" cy="77356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156176" y="329706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Heinz, Muller, 2000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3046325" y="920717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7578"/>
                <a:gd name="adj2" fmla="val -15228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480038" y="3296141"/>
            <a:ext cx="3593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Distributions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smtClean="0"/>
              <a:t>Y and</a:t>
            </a:r>
            <a:endParaRPr lang="en-US" altLang="ja-JP" sz="2800" dirty="0" smtClean="0"/>
          </a:p>
          <a:p>
            <a:r>
              <a:rPr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800" dirty="0" err="1" smtClean="0"/>
              <a:t>y</a:t>
            </a:r>
            <a:r>
              <a:rPr lang="en-US" altLang="ja-JP" sz="2800" dirty="0" smtClean="0"/>
              <a:t> are different due to</a:t>
            </a:r>
          </a:p>
          <a:p>
            <a:r>
              <a:rPr kumimoji="1" lang="en-US" altLang="ja-JP" sz="2800" dirty="0" smtClean="0"/>
              <a:t>“thermal blurring”.</a:t>
            </a:r>
            <a:endParaRPr kumimoji="1" lang="ja-JP" altLang="en-US" sz="2800" dirty="0"/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2363229" y="3557836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9274"/>
                <a:gd name="adj2" fmla="val -6366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 Y_{\rm kick}&#10;\end{align*}&lt;/body&gt;&#10;  &lt;fcolor&gt;FF000000&lt;/fcolor&gt;&#10;  &lt;bcolor&gt;FFFFFFFF&lt;/bcolor&gt;&#10;  &lt;transparent&gt;True&lt;/transparent&gt;&#10;  &lt;resolution&gt;1800&lt;/resolution&gt;&#10;  &lt;imageh&gt;214&lt;/imageh&gt;&#10;  &lt;imagew&gt;68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24" y="2174086"/>
            <a:ext cx="926818" cy="2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Evolution of baryon number density</a:t>
            </a:r>
          </a:p>
          <a:p>
            <a:pPr algn="ctr"/>
            <a:r>
              <a:rPr lang="en-US" altLang="ja-JP" sz="2800" b="1" dirty="0" smtClean="0"/>
              <a:t>Stochastic Diffusion Equation</a:t>
            </a:r>
            <a:endParaRPr kumimoji="1" lang="ja-JP" altLang="en-US" sz="2800" b="1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:parameters characterizing criticality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+ (2017)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6048" y="4077076"/>
            <a:ext cx="658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Analytic solution is obtained.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tudy </a:t>
            </a:r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</a:t>
            </a:r>
            <a:r>
              <a:rPr lang="en-US" altLang="ja-JP" sz="2400" dirty="0"/>
              <a:t>&amp;</a:t>
            </a:r>
            <a:r>
              <a:rPr kumimoji="1" lang="en-US" altLang="ja-JP" sz="2400" dirty="0" smtClean="0"/>
              <a:t> correlation function.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25125"/>
            <a:ext cx="4410648" cy="5316243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4095565" y="1412776"/>
            <a:ext cx="4992179" cy="5112568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frac{D(t)}{\tau^2} \partial_Y^2 n + \frac1\tau \partial_Y \xi&#10;- \frac{n}{\tau}&#10;\end{align*}&lt;/body&gt;&#10;  &lt;fcolor&gt;FF000000&lt;/fcolor&gt;&#10;  &lt;bcolor&gt;FFFFFFFF&lt;/bcolor&gt;&#10;  &lt;transparent&gt;True&lt;/transparent&gt;&#10;  &lt;resolution&gt;1800&lt;/resolution&gt;&#10;  &lt;imageh&gt;528&lt;/imageh&gt;&#10;  &lt;imagew&gt;315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60" y="4449037"/>
            <a:ext cx="4027592" cy="6751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Bjorken</a:t>
            </a:r>
            <a:r>
              <a:rPr kumimoji="1" lang="en-US" altLang="ja-JP" dirty="0" smtClean="0"/>
              <a:t> Expansion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19775408">
            <a:off x="1646195" y="273380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9543470">
            <a:off x="1930664" y="346070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" y="1713157"/>
            <a:ext cx="179512" cy="3708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97533"/>
            <a:ext cx="292888" cy="2621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65" y="2259096"/>
            <a:ext cx="3645181" cy="449824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5799567" y="3140968"/>
            <a:ext cx="1584176" cy="6194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68216" y="1556792"/>
            <a:ext cx="40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lt"/>
              </a:rPr>
              <a:t>Cartesian</a:t>
            </a:r>
            <a:r>
              <a:rPr kumimoji="1" lang="en-US" altLang="ja-JP" sz="2800" dirty="0" smtClean="0">
                <a:latin typeface="+mj-lt"/>
              </a:rPr>
              <a:t> coordinates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6722" y="3823071"/>
            <a:ext cx="326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lt"/>
              </a:rPr>
              <a:t>Milne</a:t>
            </a:r>
            <a:r>
              <a:rPr kumimoji="1" lang="en-US" altLang="ja-JP" sz="2800" dirty="0" smtClean="0">
                <a:latin typeface="+mj-lt"/>
              </a:rPr>
              <a:t> coordinates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52120" y="4858324"/>
            <a:ext cx="360040" cy="3744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164288" y="4411066"/>
            <a:ext cx="288032" cy="821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037563" y="4412110"/>
            <a:ext cx="649237" cy="8206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5932" y="5550123"/>
            <a:ext cx="1392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density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reduction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90820" y="5550331"/>
            <a:ext cx="1682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suppression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of diffusion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 flipH="1" flipV="1">
            <a:off x="8183053" y="5245771"/>
            <a:ext cx="358254" cy="3485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flipH="1" flipV="1">
            <a:off x="5652120" y="5248132"/>
            <a:ext cx="358254" cy="3485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093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5326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Rajagopal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(2000)</a:t>
            </a:r>
          </a:p>
          <a:p>
            <a:pPr algn="r"/>
            <a:r>
              <a:rPr lang="en-US" altLang="ja-JP" sz="16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2060"/>
                </a:solidFill>
              </a:rPr>
              <a:t> (2011); 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Mukherjee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lang="en-US" altLang="ja-JP" sz="1600" dirty="0" smtClean="0">
                <a:solidFill>
                  <a:srgbClr val="002060"/>
                </a:solidFill>
              </a:rPr>
              <a:t>(2015)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Assumptions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94447" y="4705650"/>
            <a:ext cx="5109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Uniform / infinitely long system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Near equilibrium: </a:t>
            </a:r>
            <a:r>
              <a:rPr kumimoji="1" lang="en-US" altLang="ja-JP" sz="2800" dirty="0" err="1" smtClean="0"/>
              <a:t>δN</a:t>
            </a:r>
            <a:r>
              <a:rPr kumimoji="1" lang="en-US" altLang="ja-JP" sz="2800" baseline="-25000" dirty="0" err="1" smtClean="0"/>
              <a:t>μ</a:t>
            </a:r>
            <a:r>
              <a:rPr kumimoji="1" lang="en-US" altLang="ja-JP" sz="2800" dirty="0" smtClean="0"/>
              <a:t> &lt;&lt; N</a:t>
            </a:r>
            <a:r>
              <a:rPr kumimoji="1" lang="en-US" altLang="ja-JP" sz="2800" baseline="-25000" dirty="0" smtClean="0"/>
              <a:t>0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Short </a:t>
            </a:r>
            <a:r>
              <a:rPr lang="en-US" altLang="ja-JP" sz="2800" dirty="0"/>
              <a:t>correlation </a:t>
            </a:r>
            <a:r>
              <a:rPr lang="en-US" altLang="ja-JP" sz="2800" dirty="0" smtClean="0"/>
              <a:t>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Slow diffusion</a:t>
            </a:r>
            <a:endParaRPr lang="en-US" altLang="ja-JP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Evolution of baryon number density</a:t>
            </a:r>
          </a:p>
          <a:p>
            <a:pPr algn="ctr"/>
            <a:r>
              <a:rPr lang="en-US" altLang="ja-JP" sz="2800" b="1" dirty="0" smtClean="0"/>
              <a:t>Stochastic Diffusion Equation</a:t>
            </a:r>
            <a:endParaRPr kumimoji="1" lang="ja-JP" altLang="en-US" sz="28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:parameters characterizing criticality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正方形/長方形 78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sp>
        <p:nvSpPr>
          <p:cNvPr id="88" name="フリーフォーム 87"/>
          <p:cNvSpPr/>
          <p:nvPr/>
        </p:nvSpPr>
        <p:spPr>
          <a:xfrm>
            <a:off x="6558838" y="540268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0" name="直線矢印コネクタ 99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cxnSp>
        <p:nvCxnSpPr>
          <p:cNvPr id="106" name="直線コネクタ 105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楕円 198"/>
          <p:cNvSpPr/>
          <p:nvPr/>
        </p:nvSpPr>
        <p:spPr>
          <a:xfrm>
            <a:off x="322823" y="549354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楕円 199"/>
          <p:cNvSpPr/>
          <p:nvPr/>
        </p:nvSpPr>
        <p:spPr>
          <a:xfrm>
            <a:off x="779720" y="536190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楕円 200"/>
          <p:cNvSpPr/>
          <p:nvPr/>
        </p:nvSpPr>
        <p:spPr>
          <a:xfrm>
            <a:off x="1772497" y="5207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楕円 201"/>
          <p:cNvSpPr/>
          <p:nvPr/>
        </p:nvSpPr>
        <p:spPr>
          <a:xfrm>
            <a:off x="1040344" y="515668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楕円 202"/>
          <p:cNvSpPr/>
          <p:nvPr/>
        </p:nvSpPr>
        <p:spPr>
          <a:xfrm>
            <a:off x="1453712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楕円 203"/>
          <p:cNvSpPr/>
          <p:nvPr/>
        </p:nvSpPr>
        <p:spPr>
          <a:xfrm>
            <a:off x="2206764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>
            <a:off x="2627784" y="521466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/>
          <p:cNvSpPr/>
          <p:nvPr/>
        </p:nvSpPr>
        <p:spPr>
          <a:xfrm>
            <a:off x="2103719" y="52104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楕円 206"/>
          <p:cNvSpPr/>
          <p:nvPr/>
        </p:nvSpPr>
        <p:spPr>
          <a:xfrm>
            <a:off x="2907904" y="56671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楕円 207"/>
          <p:cNvSpPr/>
          <p:nvPr/>
        </p:nvSpPr>
        <p:spPr>
          <a:xfrm>
            <a:off x="3492745" y="558979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楕円 208"/>
          <p:cNvSpPr/>
          <p:nvPr/>
        </p:nvSpPr>
        <p:spPr>
          <a:xfrm>
            <a:off x="3857104" y="51771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楕円 209"/>
          <p:cNvSpPr/>
          <p:nvPr/>
        </p:nvSpPr>
        <p:spPr>
          <a:xfrm>
            <a:off x="3099447" y="52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210"/>
          <p:cNvSpPr/>
          <p:nvPr/>
        </p:nvSpPr>
        <p:spPr>
          <a:xfrm>
            <a:off x="4183442" y="553613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211"/>
          <p:cNvSpPr/>
          <p:nvPr/>
        </p:nvSpPr>
        <p:spPr>
          <a:xfrm>
            <a:off x="4854570" y="541536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下矢印 212"/>
          <p:cNvSpPr/>
          <p:nvPr/>
        </p:nvSpPr>
        <p:spPr>
          <a:xfrm rot="314186">
            <a:off x="336855" y="427344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下矢印 213"/>
          <p:cNvSpPr/>
          <p:nvPr/>
        </p:nvSpPr>
        <p:spPr>
          <a:xfrm>
            <a:off x="2882553" y="4364573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下矢印 214"/>
          <p:cNvSpPr/>
          <p:nvPr/>
        </p:nvSpPr>
        <p:spPr>
          <a:xfrm rot="21417584">
            <a:off x="3056522" y="4390964"/>
            <a:ext cx="302700" cy="860909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下矢印 215"/>
          <p:cNvSpPr/>
          <p:nvPr/>
        </p:nvSpPr>
        <p:spPr>
          <a:xfrm rot="21063856">
            <a:off x="3729910" y="4072043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下矢印 216"/>
          <p:cNvSpPr/>
          <p:nvPr/>
        </p:nvSpPr>
        <p:spPr>
          <a:xfrm rot="458894">
            <a:off x="3611307" y="4104390"/>
            <a:ext cx="302700" cy="143668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下矢印 217"/>
          <p:cNvSpPr/>
          <p:nvPr/>
        </p:nvSpPr>
        <p:spPr>
          <a:xfrm rot="556894">
            <a:off x="4278992" y="427033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下矢印 218"/>
          <p:cNvSpPr/>
          <p:nvPr/>
        </p:nvSpPr>
        <p:spPr>
          <a:xfrm rot="20975549">
            <a:off x="4730275" y="4281897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Neutral Particles</a:t>
            </a:r>
            <a:endParaRPr kumimoji="1" lang="ja-JP" altLang="en-US" sz="2400" dirty="0" smtClean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into charged particles</a:t>
            </a:r>
            <a:endParaRPr kumimoji="1" lang="ja-JP" altLang="en-US" sz="2400" dirty="0" smtClean="0"/>
          </a:p>
        </p:txBody>
      </p:sp>
      <p:sp>
        <p:nvSpPr>
          <p:cNvPr id="223" name="下矢印 222"/>
          <p:cNvSpPr/>
          <p:nvPr/>
        </p:nvSpPr>
        <p:spPr>
          <a:xfrm rot="21300293">
            <a:off x="2039768" y="4359237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下矢印 223"/>
          <p:cNvSpPr/>
          <p:nvPr/>
        </p:nvSpPr>
        <p:spPr>
          <a:xfrm rot="21222297">
            <a:off x="2514515" y="410710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下矢印 224"/>
          <p:cNvSpPr/>
          <p:nvPr/>
        </p:nvSpPr>
        <p:spPr>
          <a:xfrm rot="533846">
            <a:off x="2413952" y="404401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下矢印 225"/>
          <p:cNvSpPr/>
          <p:nvPr/>
        </p:nvSpPr>
        <p:spPr>
          <a:xfrm rot="21307905">
            <a:off x="697261" y="422045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下矢印 226"/>
          <p:cNvSpPr/>
          <p:nvPr/>
        </p:nvSpPr>
        <p:spPr>
          <a:xfrm rot="21238168">
            <a:off x="1330496" y="4101372"/>
            <a:ext cx="302700" cy="1451132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下矢印 227"/>
          <p:cNvSpPr/>
          <p:nvPr/>
        </p:nvSpPr>
        <p:spPr>
          <a:xfrm rot="233441">
            <a:off x="1789860" y="4414508"/>
            <a:ext cx="302700" cy="75472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下矢印 228"/>
          <p:cNvSpPr/>
          <p:nvPr/>
        </p:nvSpPr>
        <p:spPr>
          <a:xfrm rot="767608">
            <a:off x="1205893" y="4023140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0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11215" y="1297747"/>
            <a:ext cx="3659803" cy="2851333"/>
            <a:chOff x="5511215" y="1297747"/>
            <a:chExt cx="3659803" cy="285133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/>
            <a:stretch/>
          </p:blipFill>
          <p:spPr bwMode="auto">
            <a:xfrm>
              <a:off x="5511215" y="1297747"/>
              <a:ext cx="3659803" cy="28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355207" y="3067263"/>
              <a:ext cx="1316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ALICE</a:t>
              </a:r>
            </a:p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PRL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124573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940996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656591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8286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69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46358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8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494523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375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(fluctuation)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correlation func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tion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total charge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charge density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1-dim case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1-to-1 correspondence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26858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8501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80060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230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9037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63853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139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7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06278"/>
            <a:ext cx="4499992" cy="303894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" y="1519009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5406315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6237312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b="90"/>
          <a:stretch/>
        </p:blipFill>
        <p:spPr>
          <a:xfrm>
            <a:off x="5377569" y="15492"/>
            <a:ext cx="2906436" cy="2330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4" y="2400684"/>
            <a:ext cx="4513987" cy="304454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&amp;gt;0&#10;\end{align*}&lt;/body&gt;&#10;  &lt;fcolor&gt;FF000000&lt;/fcolor&gt;&#10;  &lt;bcolor&gt;FFFFFFFF&lt;/bcolor&gt;&#10;  &lt;transparent&gt;True&lt;/transparent&gt;&#10;  &lt;resolution&gt;1800&lt;/resolution&gt;&#10;  &lt;imageh&gt;175&lt;/imageh&gt;&#10;  &lt;imagew&gt;55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2" y="2766318"/>
            <a:ext cx="753732" cy="23638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r=0&#10;\end{align*}&lt;/body&gt;&#10;  &lt;fcolor&gt;FF000000&lt;/fcolor&gt;&#10;  &lt;bcolor&gt;FFFFFFFF&lt;/bcolor&gt;&#10;  &lt;transparent&gt;True&lt;/transparent&gt;&#10;  &lt;resolution&gt;1800&lt;/resolution&gt;&#10;  &lt;imageh&gt;167&lt;/imageh&gt;&#10;  &lt;imagew&gt;55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67" y="2699365"/>
            <a:ext cx="753732" cy="2255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20272" y="4554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" y="766856"/>
            <a:ext cx="4818920" cy="331474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60542" y="2083222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54339" y="1502128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 squeezes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distribution in rapidity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95" y="4153634"/>
            <a:ext cx="270314" cy="44323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638044" y="44624"/>
            <a:ext cx="2485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Ohnishi, MK, </a:t>
            </a:r>
            <a:r>
              <a:rPr kumimoji="1" lang="en-US" altLang="ja-JP" sz="2000" dirty="0" err="1" smtClean="0"/>
              <a:t>Asakawa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PRC, </a:t>
            </a:r>
            <a:r>
              <a:rPr lang="en-US" altLang="ja-JP" sz="2000" dirty="0" smtClean="0"/>
              <a:t>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51520" y="1146892"/>
            <a:ext cx="5472608" cy="2886104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Describing 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Gamma(n) \partial_Y^2 \frac{\delta F[n]}{\delta n(Y)} + \partial_Y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97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5413"/>
            <a:ext cx="4454358" cy="881887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xi(Y_1,\tau_1)\xi(Y_2,\tau_2)\rangle = 2 A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72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2" y="2965108"/>
            <a:ext cx="3943350" cy="31432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531768" y="114689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Nahrgang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Bluhm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Schaefer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arxiv:1804.05728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f(n) =k (\nabla n)^2 + a \Delta n^2 &#10;+ b \Delta n^3+ c \Delta n^4 + \cdots&#10;\end{align*}&lt;/body&gt;&#10;  &lt;fcolor&gt;FF000000&lt;/fcolor&gt;&#10;  &lt;bcolor&gt;FFFFFFFF&lt;/bcolor&gt;&#10;  &lt;transparent&gt;True&lt;/transparent&gt;&#10;  &lt;resolution&gt;1800&lt;/resolution&gt;&#10;  &lt;imageh&gt;281&lt;/imageh&gt;&#10;  &lt;imagew&gt;485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7" y="3464817"/>
            <a:ext cx="4786219" cy="27724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t="31651" b="31342"/>
          <a:stretch/>
        </p:blipFill>
        <p:spPr>
          <a:xfrm>
            <a:off x="35496" y="4177012"/>
            <a:ext cx="3214642" cy="216024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t="61536"/>
          <a:stretch/>
        </p:blipFill>
        <p:spPr>
          <a:xfrm>
            <a:off x="3229474" y="4136030"/>
            <a:ext cx="3214642" cy="224529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/>
          <a:srcRect l="19639" t="90998"/>
          <a:stretch/>
        </p:blipFill>
        <p:spPr>
          <a:xfrm>
            <a:off x="666800" y="5855838"/>
            <a:ext cx="2583338" cy="52549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38230" y="1236341"/>
            <a:ext cx="47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Diffusion Eq. with Non-linear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erms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57961" y="4456590"/>
            <a:ext cx="2627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Application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 transition: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Nonaka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Akamatsu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Bluhm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Nahrgang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Wednesday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543" y="6335454"/>
            <a:ext cx="616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Proper description of 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右矢印 33"/>
          <p:cNvSpPr/>
          <p:nvPr/>
        </p:nvSpPr>
        <p:spPr>
          <a:xfrm rot="5400000">
            <a:off x="6876256" y="3678468"/>
            <a:ext cx="490090" cy="106615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3976464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Critical Diffusion Dynamics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-Order Transition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4051387" cy="30243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8024" y="3789040"/>
            <a:ext cx="3623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Domain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Non-uniform system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6345343"/>
            <a:ext cx="728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Herold, </a:t>
            </a:r>
            <a:r>
              <a:rPr lang="en-US" altLang="ja-JP" sz="2000" dirty="0" err="1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et al. </a:t>
            </a:r>
            <a:r>
              <a:rPr lang="en-US" altLang="ja-JP" sz="2000" dirty="0">
                <a:solidFill>
                  <a:srgbClr val="002060"/>
                </a:solidFill>
              </a:rPr>
              <a:t>(2011</a:t>
            </a:r>
            <a:r>
              <a:rPr lang="en-US" altLang="ja-JP" sz="2000" dirty="0" smtClean="0">
                <a:solidFill>
                  <a:srgbClr val="002060"/>
                </a:solidFill>
              </a:rPr>
              <a:t>~);</a:t>
            </a:r>
            <a:r>
              <a:rPr lang="ja-JP" altLang="en-US" sz="20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Steinheimer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Randrup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 (2012; 2013)</a:t>
            </a:r>
            <a:endParaRPr kumimoji="1" lang="ja-JP" altLang="en-US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55046"/>
              </p:ext>
            </p:extLst>
          </p:nvPr>
        </p:nvGraphicFramePr>
        <p:xfrm>
          <a:off x="899592" y="4612707"/>
          <a:ext cx="2885333" cy="190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楕円 4"/>
          <p:cNvSpPr/>
          <p:nvPr/>
        </p:nvSpPr>
        <p:spPr>
          <a:xfrm>
            <a:off x="3043206" y="6003047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1470152" y="5953772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331640" y="5539727"/>
            <a:ext cx="671448" cy="463320"/>
          </a:xfrm>
          <a:custGeom>
            <a:avLst/>
            <a:gdLst>
              <a:gd name="connsiteX0" fmla="*/ 0 w 723207"/>
              <a:gd name="connsiteY0" fmla="*/ 191193 h 347332"/>
              <a:gd name="connsiteX1" fmla="*/ 307571 w 723207"/>
              <a:gd name="connsiteY1" fmla="*/ 340822 h 347332"/>
              <a:gd name="connsiteX2" fmla="*/ 723207 w 723207"/>
              <a:gd name="connsiteY2" fmla="*/ 0 h 34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207" h="347332">
                <a:moveTo>
                  <a:pt x="0" y="191193"/>
                </a:moveTo>
                <a:cubicBezTo>
                  <a:pt x="93518" y="281940"/>
                  <a:pt x="187037" y="372687"/>
                  <a:pt x="307571" y="340822"/>
                </a:cubicBezTo>
                <a:cubicBezTo>
                  <a:pt x="428105" y="308957"/>
                  <a:pt x="575656" y="154478"/>
                  <a:pt x="723207" y="0"/>
                </a:cubicBez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44307"/>
            <a:ext cx="2160240" cy="19278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268422" y="153855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25901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μ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5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30168" cy="584775"/>
          </a:xfrm>
        </p:spPr>
        <p:txBody>
          <a:bodyPr/>
          <a:lstStyle/>
          <a:p>
            <a:r>
              <a:rPr kumimoji="1" lang="en-US" altLang="ja-JP" dirty="0" smtClean="0"/>
              <a:t> Including Non-Linearity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946197" y="1168703"/>
            <a:ext cx="5281987" cy="1052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14899" y="2936029"/>
            <a:ext cx="6965413" cy="214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84755" y="1410159"/>
            <a:ext cx="691102" cy="57868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85517" y="3164236"/>
            <a:ext cx="1554435" cy="105685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585517" y="2043165"/>
            <a:ext cx="763109" cy="1060923"/>
          </a:xfrm>
          <a:prstGeom prst="downArrow">
            <a:avLst/>
          </a:prstGeom>
          <a:solidFill>
            <a:srgbClr val="FF00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7529" y="2360512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Include non-linear effects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F[n(x)] = \int dx  f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16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60" y="4289816"/>
            <a:ext cx="2609875" cy="66694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454906" y="785457"/>
            <a:ext cx="257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Schafer, Bass (2018)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62222" y="5445224"/>
            <a:ext cx="3077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iffusion equation: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solve numerically</a:t>
            </a:r>
            <a:endParaRPr kumimoji="1" lang="ja-JP" altLang="en-US" sz="24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f(n) = \frac a2 n^2, \quad D=\Gamma a&#10;\end{align*}&lt;/body&gt;&#10;  &lt;fcolor&gt;FF000000&lt;/fcolor&gt;&#10;  &lt;bcolor&gt;FFFFFFFF&lt;/bcolor&gt;&#10;  &lt;transparent&gt;True&lt;/transparent&gt;&#10;  &lt;resolution&gt;1800&lt;/resolution&gt;&#10;  &lt;imageh&gt;448&lt;/imageh&gt;&#10;  &lt;imagew&gt;244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9" y="5469641"/>
            <a:ext cx="2591858" cy="4741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frac{D}{\tau^2} \partial_Y^2 n + \frac1\tau \partial_Y \xi(\eta,\tau) -\frac{n}\tau&#10;\end{align*}&lt;/body&gt;&#10;  &lt;fcolor&gt;FF000000&lt;/fcolor&gt;&#10;  &lt;bcolor&gt;FFFFFFFF&lt;/bcolor&gt;&#10;  &lt;transparent&gt;True&lt;/transparent&gt;&#10;  &lt;resolution&gt;1800&lt;/resolution&gt;&#10;  &lt;imageh&gt;511&lt;/imageh&gt;&#10;  &lt;imagew&gt;3476&lt;/imagew&gt;&#10;  &lt;scale&gt;50&lt;/scale&gt;&#10;  &lt;cursor&gt;1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2" y="1340768"/>
            <a:ext cx="4849938" cy="712979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 \frac{\Gamma(n)}{\tau^2} \partial_Y^2\frac{\delta F[n]}{\delta n(x)} + \frac1\tau \partial_Y \xi(\eta,\tau)&#10;-\frac n\tau&#10;\end{align*}&lt;/body&gt;&#10;  &lt;fcolor&gt;FF000000&lt;/fcolor&gt;&#10;  &lt;bcolor&gt;FFFFFFFF&lt;/bcolor&gt;&#10;  &lt;transparent&gt;True&lt;/transparent&gt;&#10;  &lt;resolution&gt;1800&lt;/resolution&gt;&#10;  &lt;imageh&gt;589&lt;/imageh&gt;&#10;  &lt;imagew&gt;4242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" y="3218218"/>
            <a:ext cx="6400752" cy="8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Free Energy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69301"/>
              </p:ext>
            </p:extLst>
          </p:nvPr>
        </p:nvGraphicFramePr>
        <p:xfrm>
          <a:off x="3563887" y="2102336"/>
          <a:ext cx="193678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81895"/>
              </p:ext>
            </p:extLst>
          </p:nvPr>
        </p:nvGraphicFramePr>
        <p:xfrm>
          <a:off x="1115616" y="2102336"/>
          <a:ext cx="1944216" cy="13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34578"/>
              </p:ext>
            </p:extLst>
          </p:nvPr>
        </p:nvGraphicFramePr>
        <p:xfrm>
          <a:off x="6156176" y="2102336"/>
          <a:ext cx="194421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線矢印コネクタ 8"/>
          <p:cNvCxnSpPr/>
          <p:nvPr/>
        </p:nvCxnSpPr>
        <p:spPr>
          <a:xfrm>
            <a:off x="1115616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84" y="2884245"/>
            <a:ext cx="141817" cy="117475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1115615" y="2102338"/>
            <a:ext cx="7432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563888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3563886" y="2102338"/>
            <a:ext cx="7433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156176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163607" y="2102338"/>
            <a:ext cx="0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61" y="1916832"/>
            <a:ext cx="481542" cy="26458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1707"/>
            <a:ext cx="481542" cy="264583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38" y="1925584"/>
            <a:ext cx="481542" cy="26458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83" y="2892887"/>
            <a:ext cx="141817" cy="11747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97" y="2869298"/>
            <a:ext cx="141817" cy="117475"/>
          </a:xfrm>
          <a:prstGeom prst="rect">
            <a:avLst/>
          </a:prstGeom>
        </p:spPr>
      </p:pic>
      <p:sp>
        <p:nvSpPr>
          <p:cNvPr id="31" name="右矢印 30"/>
          <p:cNvSpPr/>
          <p:nvPr/>
        </p:nvSpPr>
        <p:spPr>
          <a:xfrm>
            <a:off x="755576" y="3438190"/>
            <a:ext cx="7344816" cy="432048"/>
          </a:xfrm>
          <a:prstGeom prst="rightArrow">
            <a:avLst>
              <a:gd name="adj1" fmla="val 50000"/>
              <a:gd name="adj2" fmla="val 234949"/>
            </a:avLst>
          </a:prstGeom>
          <a:gradFill flip="none" rotWithShape="1">
            <a:gsLst>
              <a:gs pos="0">
                <a:srgbClr val="002060">
                  <a:alpha val="39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59" y="3350650"/>
            <a:ext cx="251520" cy="51958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55512" y="1382211"/>
            <a:ext cx="38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At 1</a:t>
            </a:r>
            <a:r>
              <a:rPr kumimoji="1" lang="en-US" altLang="ja-JP" sz="2800" b="1" baseline="30000" dirty="0" smtClean="0"/>
              <a:t>st</a:t>
            </a:r>
            <a:r>
              <a:rPr kumimoji="1" lang="en-US" altLang="ja-JP" sz="2800" b="1" dirty="0" smtClean="0"/>
              <a:t> transition point</a:t>
            </a:r>
            <a:endParaRPr kumimoji="1" lang="ja-JP" altLang="en-US" sz="2800" b="1" dirty="0" smtClean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chi(n)=\frac{\partial^2 f}{\partial n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62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0" y="4648323"/>
            <a:ext cx="1335617" cy="578908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o \chi_{\rm QGP} \mbox{ ($n\to\infty$)}&#10;\end{align*}&lt;/body&gt;&#10;  &lt;fcolor&gt;FF000000&lt;/fcolor&gt;&#10;  &lt;bcolor&gt;FFFFFFFF&lt;/bcolor&gt;&#10;  &lt;transparent&gt;True&lt;/transparent&gt;&#10;  &lt;resolution&gt;1800&lt;/resolution&gt;&#10;  &lt;imageh&gt;259&lt;/imageh&gt;&#10;  &lt;imagew&gt;195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5" y="4831427"/>
            <a:ext cx="2064809" cy="27410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to \chi_{\rm hadron} \mbox{ ($n\to0$)}&#10;\end{align*}&lt;/body&gt;&#10;  &lt;fcolor&gt;FF000000&lt;/fcolor&gt;&#10;  &lt;bcolor&gt;FFFFFFFF&lt;/bcolor&gt;&#10;  &lt;transparent&gt;True&lt;/transparent&gt;&#10;  &lt;resolution&gt;1800&lt;/resolution&gt;&#10;  &lt;imageh&gt;250&lt;/imageh&gt;&#10;  &lt;imagew&gt;1993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4" y="5338304"/>
            <a:ext cx="2109259" cy="26458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55512" y="4077072"/>
            <a:ext cx="323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Large and small n</a:t>
            </a:r>
            <a:endParaRPr kumimoji="1" lang="ja-JP" altLang="en-US" sz="2800" b="1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72000" y="5214343"/>
            <a:ext cx="11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</a:t>
            </a:r>
            <a:endParaRPr kumimoji="1" lang="ja-JP" altLang="en-US" sz="2400" dirty="0" smtClean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4437112"/>
            <a:ext cx="3109579" cy="22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61086" y="1240780"/>
            <a:ext cx="5070682" cy="1872208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Modeling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880" y="4457069"/>
            <a:ext cx="483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Γ: positive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adjust Γ and A to reproduce the behavior of D at small and large n</a:t>
            </a:r>
            <a:endParaRPr kumimoji="1" lang="ja-JP" altLang="en-US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92" y="4581128"/>
            <a:ext cx="3188707" cy="22407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92" y="2340290"/>
            <a:ext cx="3188708" cy="22408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f(n) =&amp;amp; \frac12 a(n-n_s)^2 &#10;+ \frac14 b(n-n_s)^4&#10;\\&#10;&amp;amp;+c(\tau) n&#10;+k (\partial_Y n)^2&#10;\end{align*}&lt;/body&gt;&#10;  &lt;fcolor&gt;FF000000&lt;/fcolor&gt;&#10;  &lt;bcolor&gt;FFFFFFFF&lt;/bcolor&gt;&#10;  &lt;transparent&gt;True&lt;/transparent&gt;&#10;  &lt;resolution&gt;1800&lt;/resolution&gt;&#10;  &lt;imageh&gt;927&lt;/imageh&gt;&#10;  &lt;imagew&gt;366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9502"/>
            <a:ext cx="3615071" cy="914622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7040835" y="2110748"/>
            <a:ext cx="138592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7184851" y="1039162"/>
            <a:ext cx="8384" cy="122398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弧 19"/>
          <p:cNvSpPr/>
          <p:nvPr/>
        </p:nvSpPr>
        <p:spPr>
          <a:xfrm>
            <a:off x="6363408" y="1407294"/>
            <a:ext cx="1757547" cy="1374273"/>
          </a:xfrm>
          <a:prstGeom prst="arc">
            <a:avLst>
              <a:gd name="adj1" fmla="val 17674031"/>
              <a:gd name="adj2" fmla="val 0"/>
            </a:avLst>
          </a:prstGeom>
          <a:ln w="317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2714888">
            <a:off x="7736247" y="1370185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1122089"/>
            <a:ext cx="178858" cy="17885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0" y="2007551"/>
            <a:ext cx="142875" cy="16933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880" y="3466766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 D = \Gamma \Big( \frac{\partial^2 f}{\partial n^2} + X \Big)&#10;\end{align*}&lt;/body&gt;&#10;  &lt;fcolor&gt;FF000000&lt;/fcolor&gt;&#10;  &lt;bcolor&gt;FFFFFFFF&lt;/bcolor&gt;&#10;  &lt;transparent&gt;True&lt;/transparent&gt;&#10;  &lt;resolution&gt;1800&lt;/resolution&gt;&#10;  &lt;imageh&gt;547&lt;/imageh&gt;&#10;  &lt;imagew&gt;194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0" y="5757528"/>
            <a:ext cx="2299650" cy="64807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 = 2 D\chi_2&#10;\end{align*}&lt;/body&gt;&#10;  &lt;fcolor&gt;FF000000&lt;/fcolor&gt;&#10;  &lt;bcolor&gt;FFFFFFFF&lt;/bcolor&gt;&#10;  &lt;transparent&gt;True&lt;/transparent&gt;&#10;  &lt;resolution&gt;1800&lt;/resolution&gt;&#10;  &lt;imageh&gt;225&lt;/imageh&gt;&#10;  &lt;imagew&gt;10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84347"/>
            <a:ext cx="1296144" cy="26730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Gamma(n) \partial_Y^2 \frac{\delta F[n]}{\delta n(Y)} + \partial_Y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97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1" y="1437857"/>
            <a:ext cx="3896744" cy="77148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xi(Y_1,\tau_1)\xi(Y_2,\tau_2)\rangle = 2 A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72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2" y="2505128"/>
            <a:ext cx="3943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乗算 6"/>
          <p:cNvSpPr/>
          <p:nvPr/>
        </p:nvSpPr>
        <p:spPr>
          <a:xfrm>
            <a:off x="6480212" y="1025365"/>
            <a:ext cx="1080120" cy="1249288"/>
          </a:xfrm>
          <a:prstGeom prst="mathMultiply">
            <a:avLst>
              <a:gd name="adj1" fmla="val 15893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Configurations in Equilibrium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81272"/>
            <a:ext cx="4104456" cy="30639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81272"/>
            <a:ext cx="4104456" cy="306395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 \frac{\Gamma(n)}{\tau^2} \partial_Y^2\frac{\delta F[n]}{\delta n(x)} + \frac1\tau \partial_Y \xi(\eta,\tau)&#10;-\frac n\tau&#10;\end{align*}&lt;/body&gt;&#10;  &lt;fcolor&gt;FF000000&lt;/fcolor&gt;&#10;  &lt;bcolor&gt;FFFFFFFF&lt;/bcolor&gt;&#10;  &lt;transparent&gt;True&lt;/transparent&gt;&#10;  &lt;resolution&gt;1800&lt;/resolution&gt;&#10;  &lt;imageh&gt;589&lt;/imageh&gt;&#10;  &lt;imagew&gt;4242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57" y="1268760"/>
            <a:ext cx="5704653" cy="79208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15616" y="5733256"/>
            <a:ext cx="579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 formation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Surface: thickness </a:t>
            </a:r>
            <a:r>
              <a:rPr lang="ja-JP" altLang="en-US" sz="2400" dirty="0" smtClean="0"/>
              <a:t>√</a:t>
            </a:r>
            <a:r>
              <a:rPr lang="en-US" altLang="ja-JP" sz="2400" dirty="0" smtClean="0"/>
              <a:t>(2k/a), surface tension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14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317" r="10091"/>
          <a:stretch/>
        </p:blipFill>
        <p:spPr>
          <a:xfrm>
            <a:off x="618463" y="1402202"/>
            <a:ext cx="3950468" cy="4866993"/>
          </a:xfrm>
          <a:prstGeom prst="rect">
            <a:avLst/>
          </a:prstGeom>
        </p:spPr>
      </p:pic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448596"/>
              </p:ext>
            </p:extLst>
          </p:nvPr>
        </p:nvGraphicFramePr>
        <p:xfrm>
          <a:off x="5856051" y="2295569"/>
          <a:ext cx="2462564" cy="168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直線矢印コネクタ 17"/>
          <p:cNvCxnSpPr/>
          <p:nvPr/>
        </p:nvCxnSpPr>
        <p:spPr>
          <a:xfrm flipV="1">
            <a:off x="5863484" y="3045583"/>
            <a:ext cx="2671155" cy="123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5856051" y="2397513"/>
            <a:ext cx="7433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69" y="2216882"/>
            <a:ext cx="481542" cy="264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39" y="3138628"/>
            <a:ext cx="141817" cy="117475"/>
          </a:xfrm>
          <a:prstGeom prst="rect">
            <a:avLst/>
          </a:prstGeom>
        </p:spPr>
      </p:pic>
      <p:sp>
        <p:nvSpPr>
          <p:cNvPr id="22" name="下矢印 21"/>
          <p:cNvSpPr/>
          <p:nvPr/>
        </p:nvSpPr>
        <p:spPr>
          <a:xfrm>
            <a:off x="57648" y="1950609"/>
            <a:ext cx="533178" cy="2450564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3" y="4545189"/>
            <a:ext cx="209408" cy="188640"/>
          </a:xfrm>
          <a:prstGeom prst="rect">
            <a:avLst/>
          </a:prstGeom>
        </p:spPr>
      </p:pic>
      <p:sp>
        <p:nvSpPr>
          <p:cNvPr id="26" name="楕円 25"/>
          <p:cNvSpPr/>
          <p:nvPr/>
        </p:nvSpPr>
        <p:spPr>
          <a:xfrm>
            <a:off x="8087764" y="2564904"/>
            <a:ext cx="140168" cy="1242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13078" y="212151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6409944" y="3057050"/>
            <a:ext cx="0" cy="5645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767490" y="3045583"/>
            <a:ext cx="0" cy="5645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1&#10;\end{align*}&lt;/body&gt;&#10;  &lt;fcolor&gt;FF000000&lt;/fcolor&gt;&#10;  &lt;bcolor&gt;FFFFFFFF&lt;/bcolor&gt;&#10;  &lt;transparent&gt;True&lt;/transparent&gt;&#10;  &lt;resolution&gt;1800&lt;/resolution&gt;&#10;  &lt;imageh&gt;147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11" y="3754104"/>
            <a:ext cx="237067" cy="155575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n_2&#10;\end{align*}&lt;/body&gt;&#10;  &lt;fcolor&gt;FF000000&lt;/fcolor&gt;&#10;  &lt;bcolor&gt;FFFFFFFF&lt;/bcolor&gt;&#10;  &lt;transparent&gt;True&lt;/transparent&gt;&#10;  &lt;resolution&gt;1800&lt;/resolution&gt;&#10;  &lt;imageh&gt;147&lt;/imageh&gt;&#10;  &lt;imagew&gt;23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30" y="3749865"/>
            <a:ext cx="243417" cy="155575"/>
          </a:xfrm>
          <a:prstGeom prst="rect">
            <a:avLst/>
          </a:prstGeom>
        </p:spPr>
      </p:pic>
      <p:sp>
        <p:nvSpPr>
          <p:cNvPr id="37" name="下矢印 36"/>
          <p:cNvSpPr/>
          <p:nvPr/>
        </p:nvSpPr>
        <p:spPr>
          <a:xfrm rot="5400000">
            <a:off x="6932472" y="3223421"/>
            <a:ext cx="533178" cy="195306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65" y="4085390"/>
            <a:ext cx="209408" cy="18864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4735156" y="5458109"/>
            <a:ext cx="430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Dynamical domain formation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Domains survive even after 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transition</a:t>
            </a:r>
            <a:endParaRPr kumimoji="1" lang="ja-JP" altLang="en-US" sz="2400" dirty="0" smtClean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1043608" y="2569270"/>
            <a:ext cx="3911133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n=n_2&#10;\end{align*}&lt;/body&gt;&#10;  &lt;fcolor&gt;FF000000&lt;/fcolor&gt;&#10;  &lt;bcolor&gt;FFFFFFFF&lt;/bcolor&gt;&#10;  &lt;transparent&gt;True&lt;/transparent&gt;&#10;  &lt;resolution&gt;1800&lt;/resolution&gt;&#10;  &lt;imageh&gt;147&lt;/imageh&gt;&#10;  &lt;imagew&gt;71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6" y="2357118"/>
            <a:ext cx="752475" cy="155575"/>
          </a:xfrm>
          <a:prstGeom prst="rect">
            <a:avLst/>
          </a:prstGeom>
        </p:spPr>
      </p:pic>
      <p:cxnSp>
        <p:nvCxnSpPr>
          <p:cNvPr id="48" name="直線コネクタ 47"/>
          <p:cNvCxnSpPr/>
          <p:nvPr/>
        </p:nvCxnSpPr>
        <p:spPr>
          <a:xfrm>
            <a:off x="1043608" y="3785168"/>
            <a:ext cx="3911133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n=n_1&#10;\end{align*}&lt;/body&gt;&#10;  &lt;fcolor&gt;FF000000&lt;/fcolor&gt;&#10;  &lt;bcolor&gt;FFFFFFFF&lt;/bcolor&gt;&#10;  &lt;transparent&gt;True&lt;/transparent&gt;&#10;  &lt;resolution&gt;1800&lt;/resolution&gt;&#10;  &lt;imageh&gt;147&lt;/imageh&gt;&#10;  &lt;imagew&gt;70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6" y="3573016"/>
            <a:ext cx="746125" cy="15557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691680" y="5991671"/>
            <a:ext cx="11401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</a:t>
            </a:r>
            <a:endParaRPr kumimoji="1" lang="ja-JP" altLang="en-US" sz="2400" dirty="0" smtClean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8174599" y="2666529"/>
            <a:ext cx="0" cy="1754303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9317" r="10091"/>
          <a:stretch/>
        </p:blipFill>
        <p:spPr>
          <a:xfrm>
            <a:off x="4573650" y="1890318"/>
            <a:ext cx="3526741" cy="43449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9317" r="10091"/>
          <a:stretch/>
        </p:blipFill>
        <p:spPr>
          <a:xfrm>
            <a:off x="971600" y="1890318"/>
            <a:ext cx="3528392" cy="434699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6989943" y="1872343"/>
            <a:ext cx="1706111" cy="1069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7164288" y="628295"/>
            <a:ext cx="1065" cy="1432553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6156253" y="1099970"/>
            <a:ext cx="2233996" cy="1582436"/>
          </a:xfrm>
          <a:prstGeom prst="arc">
            <a:avLst>
              <a:gd name="adj1" fmla="val 17674031"/>
              <a:gd name="adj2" fmla="val 0"/>
            </a:avLst>
          </a:prstGeom>
          <a:ln w="317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806052">
            <a:off x="7673099" y="924520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86" y="547511"/>
            <a:ext cx="178858" cy="17885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13" y="1779842"/>
            <a:ext cx="142875" cy="169333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 rot="2541114">
            <a:off x="7984569" y="1141934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709494" y="1682760"/>
            <a:ext cx="838170" cy="6344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5400000">
            <a:off x="874711" y="1677774"/>
            <a:ext cx="442613" cy="648072"/>
          </a:xfrm>
          <a:prstGeom prst="downArrow">
            <a:avLst>
              <a:gd name="adj1" fmla="val 50000"/>
              <a:gd name="adj2" fmla="val 88999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294797" y="1682760"/>
            <a:ext cx="838170" cy="6344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5245689">
            <a:off x="4462898" y="1659822"/>
            <a:ext cx="473427" cy="676069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232628" y="2414925"/>
            <a:ext cx="533178" cy="2450564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3" y="5009505"/>
            <a:ext cx="209408" cy="188640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1187624" y="2940315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187624" y="3998305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756553" y="3181278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797148" y="3380676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06560" y="6331355"/>
            <a:ext cx="791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Weaker 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transition can also lead to formation of domains.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3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317" r="23693"/>
          <a:stretch/>
        </p:blipFill>
        <p:spPr>
          <a:xfrm>
            <a:off x="5796136" y="1196752"/>
            <a:ext cx="2736304" cy="4346994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6012160" y="2246749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12160" y="3304739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矢印 9"/>
          <p:cNvSpPr/>
          <p:nvPr/>
        </p:nvSpPr>
        <p:spPr>
          <a:xfrm rot="5245689">
            <a:off x="8455981" y="1534096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5245689">
            <a:off x="8455981" y="2029670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4EA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5245689">
            <a:off x="8455982" y="2809332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5245689">
            <a:off x="8455980" y="4463126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58" y="1628800"/>
            <a:ext cx="5488755" cy="409732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832120" y="2170435"/>
            <a:ext cx="96853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=  2fm</a:t>
            </a:r>
          </a:p>
          <a:p>
            <a:r>
              <a:rPr lang="en-US" altLang="ja-JP" sz="2000" dirty="0" smtClean="0">
                <a:solidFill>
                  <a:srgbClr val="4EA5D8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4EA5D8"/>
                </a:solidFill>
              </a:rPr>
              <a:t>=  5fm</a:t>
            </a:r>
            <a:endParaRPr lang="ja-JP" altLang="en-US" sz="2000" dirty="0">
              <a:solidFill>
                <a:srgbClr val="4EA5D8"/>
              </a:solidFill>
            </a:endParaRPr>
          </a:p>
          <a:p>
            <a:r>
              <a:rPr lang="en-US" altLang="ja-JP" sz="2000" dirty="0" smtClean="0">
                <a:solidFill>
                  <a:srgbClr val="7030A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7030A0"/>
                </a:solidFill>
              </a:rPr>
              <a:t>=10fm</a:t>
            </a:r>
            <a:endParaRPr lang="ja-JP" altLang="en-US" sz="2000" dirty="0">
              <a:solidFill>
                <a:srgbClr val="7030A0"/>
              </a:solidFill>
            </a:endParaRPr>
          </a:p>
          <a:p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=20fm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" y="1700808"/>
            <a:ext cx="4626955" cy="37374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228924" y="1147881"/>
            <a:ext cx="317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Correlation Function</a:t>
            </a:r>
            <a:endParaRPr kumimoji="1" lang="ja-JP" altLang="en-US" sz="2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86209" y="5451329"/>
            <a:ext cx="205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gap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/>
              <a:t>y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28924" y="5953114"/>
            <a:ext cx="597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 leads to a peak structure in C(y).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The peak can survive </a:t>
            </a:r>
            <a:r>
              <a:rPr lang="en-US" altLang="ja-JP" sz="2400" dirty="0" smtClean="0"/>
              <a:t>even in the final state.</a:t>
            </a:r>
            <a:endParaRPr kumimoji="1" lang="ja-JP" altLang="en-US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105054" y="3212976"/>
            <a:ext cx="594737" cy="5405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42529" y="2381979"/>
            <a:ext cx="1324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Peak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structure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y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half-width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kurtosis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423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Rapidity distribution can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well approximated by Gaussian.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38044" y="44624"/>
            <a:ext cx="2485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Ohnishi, MK, </a:t>
            </a:r>
            <a:r>
              <a:rPr kumimoji="1" lang="en-US" altLang="ja-JP" sz="2000" dirty="0" err="1" smtClean="0"/>
              <a:t>Asakawa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PRC, </a:t>
            </a:r>
            <a:r>
              <a:rPr lang="en-US" altLang="ja-JP" sz="2000" dirty="0" smtClean="0"/>
              <a:t>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62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412776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Fluctuations observed in HIC are not in equilibrium. 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Plenty of information in rapidity window dependences of 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2nd-order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(correlation function) already contains interesting information.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Evolution of higher-order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around the critical point /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combination to momentum (model-H)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realistic model (dimension, Y dependence, …)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2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4298" t="13591" r="85082" b="15057"/>
          <a:stretch/>
        </p:blipFill>
        <p:spPr>
          <a:xfrm>
            <a:off x="4644008" y="2420888"/>
            <a:ext cx="352860" cy="30243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3322711" cy="423859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827584" y="3807668"/>
            <a:ext cx="7559883" cy="197396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74126" y="1268760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LATTICE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126876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ALICE</a:t>
            </a:r>
            <a:endParaRPr kumimoji="1" lang="ja-JP" altLang="en-US" sz="2800" dirty="0" smtClean="0">
              <a:latin typeface="+mj-lt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644008" y="5661248"/>
            <a:ext cx="404279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5000650" y="3116461"/>
            <a:ext cx="3150900" cy="1138437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155469" y="411480"/>
                  <a:pt x="1745673" y="274320"/>
                </a:cubicBezTo>
                <a:cubicBezTo>
                  <a:pt x="2335877" y="13716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989940"/>
            <a:ext cx="623783" cy="441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フリーフォーム 16"/>
          <p:cNvSpPr/>
          <p:nvPr/>
        </p:nvSpPr>
        <p:spPr>
          <a:xfrm>
            <a:off x="5004047" y="2831710"/>
            <a:ext cx="3147503" cy="1410611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155469" y="411480"/>
                  <a:pt x="1745673" y="274320"/>
                </a:cubicBezTo>
                <a:cubicBezTo>
                  <a:pt x="2335877" y="13716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3" y="1540213"/>
            <a:ext cx="896908" cy="85114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6532" y="6134258"/>
            <a:ext cx="76309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 err="1" smtClean="0"/>
              <a:t>Δη</a:t>
            </a:r>
            <a:r>
              <a:rPr lang="en-US" altLang="ja-JP" sz="3200" b="1" dirty="0" smtClean="0"/>
              <a:t> dependence for tracing back the history!</a:t>
            </a:r>
            <a:endParaRPr kumimoji="1" lang="ja-JP" altLang="en-US" sz="3200" b="1" dirty="0" smtClean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000650" y="2132856"/>
            <a:ext cx="3398" cy="374441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NN}}=2.76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4" y="3488754"/>
            <a:ext cx="2097616" cy="26352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s_{NN}}=5.02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2097616" cy="26352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603534" y="4523598"/>
            <a:ext cx="2441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HotQCD</a:t>
            </a:r>
            <a:r>
              <a:rPr kumimoji="1"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 preliminary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Special thanks to </a:t>
            </a:r>
            <a:r>
              <a:rPr kumimoji="1"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F. </a:t>
            </a:r>
            <a:r>
              <a:rPr kumimoji="1" lang="en-US" altLang="ja-JP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Karsch</a:t>
            </a:r>
            <a:endParaRPr lang="en-US" altLang="ja-JP" dirty="0">
              <a:solidFill>
                <a:srgbClr val="FF000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</a:endParaRPr>
          </a:p>
          <a:p>
            <a:r>
              <a:rPr lang="en-US" altLang="ja-JP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before continuum limit</a:t>
            </a:r>
            <a:endParaRPr kumimoji="1" lang="ja-JP" altLang="en-US" sz="1600" dirty="0" smtClean="0">
              <a:solidFill>
                <a:srgbClr val="FF000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524327" y="5397353"/>
            <a:ext cx="1" cy="263895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38030" y="56137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279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Rapidity-window Dependence</a:t>
            </a:r>
            <a:endParaRPr kumimoji="1" lang="ja-JP" altLang="en-US" dirty="0"/>
          </a:p>
        </p:txBody>
      </p:sp>
      <p:sp>
        <p:nvSpPr>
          <p:cNvPr id="271" name="正方形/長方形 270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417" name="正方形/長方形 416"/>
          <p:cNvSpPr/>
          <p:nvPr/>
        </p:nvSpPr>
        <p:spPr>
          <a:xfrm>
            <a:off x="251520" y="2340501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475725" y="30001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347864" y="291841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607833" y="28786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223616" y="28720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572000" y="26663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640419" y="24702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1994403" y="24613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960644" y="27384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203824" y="26626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027035" y="29544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788024" y="29461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701045" y="29260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715833" y="2522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608457" y="27384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575544" y="2450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899592" y="250811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718116" y="2450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337968" y="29761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3903992" y="26787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160578" y="2450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283968" y="23945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3955873" y="29925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412188" y="29994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209154" y="26081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892728" y="299125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879824" y="30437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467544" y="27005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694419" y="27166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259632" y="243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734024" y="24485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208643" y="41425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734000" y="39332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372808" y="4139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383817" y="41956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426808" y="4241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318673" y="409378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555422" y="41324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861559" y="3794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615168" y="38792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478902" y="41905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845277" y="378767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431528" y="408254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480808" y="411535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319933" y="42032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418648" y="412339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863177" y="39346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489618" y="418758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028009" y="38544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2979612" y="37932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2904386" y="39012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3899277" y="3920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721752" y="38252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275817" y="41879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871757" y="37823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369339" y="41865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315792" y="40885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1957138" y="3800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1970864" y="39312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971177" y="38851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774583" y="38956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743944" y="375292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871736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375792" y="4034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175992" y="40345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807840" y="3710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572000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323528" y="403521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311896" y="405127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223664" y="4034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791616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251371" y="1916683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251371" y="321282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251520" y="472499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496" name="直線矢印コネクタ 495"/>
          <p:cNvCxnSpPr/>
          <p:nvPr/>
        </p:nvCxnSpPr>
        <p:spPr>
          <a:xfrm>
            <a:off x="6193825" y="309842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553865" y="2213134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567830" y="2884321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9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996911"/>
            <a:ext cx="338667" cy="245533"/>
          </a:xfrm>
          <a:prstGeom prst="rect">
            <a:avLst/>
          </a:prstGeom>
        </p:spPr>
      </p:pic>
      <p:sp>
        <p:nvSpPr>
          <p:cNvPr id="500" name="フリーフォーム 499"/>
          <p:cNvSpPr/>
          <p:nvPr/>
        </p:nvSpPr>
        <p:spPr>
          <a:xfrm>
            <a:off x="6558838" y="521280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38388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2342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567830" y="287410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553865" y="24503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06540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0494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567830" y="424225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95890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99844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567830" y="563160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88224" y="4250556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445992" y="424416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145019" y="5721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725812" y="54030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081973" y="55386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536217" y="5383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135973" y="56405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471073" y="52819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455758" y="53026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789551" y="527628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606980" y="53490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550910" y="57142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709645" y="532303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503536" y="56062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189973" y="55143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256309" y="5782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318984" y="529355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791169" y="54159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389954" y="535774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108401" y="56958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627956" y="56770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552730" y="57850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763645" y="545626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713564" y="52950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428217" y="537612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520101" y="566616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441347" y="57102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252168" y="56674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037530" y="56418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051256" y="577268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899169" y="53665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638951" y="54310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608312" y="528828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1952128" y="559432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276128" y="520469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112368" y="56134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456184" y="559432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563812" y="52227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395536" y="555890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021061" y="545030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376064" y="522270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719608" y="52342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427984" y="3062427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4797028" y="1017524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2000; </a:t>
            </a:r>
            <a:r>
              <a:rPr lang="en-US" altLang="ja-JP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56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662696"/>
            <a:ext cx="986395" cy="7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Neutral Particles</a:t>
            </a:r>
            <a:endParaRPr kumimoji="1" lang="ja-JP" altLang="en-US" sz="2400" dirty="0" smtClean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into charged particles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88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正方形/長方形 78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sp>
        <p:nvSpPr>
          <p:cNvPr id="88" name="フリーフォーム 87"/>
          <p:cNvSpPr/>
          <p:nvPr/>
        </p:nvSpPr>
        <p:spPr>
          <a:xfrm>
            <a:off x="6558838" y="540268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0" name="直線矢印コネクタ 99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cxnSp>
        <p:nvCxnSpPr>
          <p:cNvPr id="106" name="直線コネクタ 105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楕円 198"/>
          <p:cNvSpPr/>
          <p:nvPr/>
        </p:nvSpPr>
        <p:spPr>
          <a:xfrm>
            <a:off x="322823" y="549354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楕円 199"/>
          <p:cNvSpPr/>
          <p:nvPr/>
        </p:nvSpPr>
        <p:spPr>
          <a:xfrm>
            <a:off x="779720" y="536190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楕円 200"/>
          <p:cNvSpPr/>
          <p:nvPr/>
        </p:nvSpPr>
        <p:spPr>
          <a:xfrm>
            <a:off x="1772497" y="5207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楕円 201"/>
          <p:cNvSpPr/>
          <p:nvPr/>
        </p:nvSpPr>
        <p:spPr>
          <a:xfrm>
            <a:off x="1040344" y="515668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楕円 202"/>
          <p:cNvSpPr/>
          <p:nvPr/>
        </p:nvSpPr>
        <p:spPr>
          <a:xfrm>
            <a:off x="1453712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楕円 203"/>
          <p:cNvSpPr/>
          <p:nvPr/>
        </p:nvSpPr>
        <p:spPr>
          <a:xfrm>
            <a:off x="2206764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>
            <a:off x="2627784" y="521466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/>
          <p:cNvSpPr/>
          <p:nvPr/>
        </p:nvSpPr>
        <p:spPr>
          <a:xfrm>
            <a:off x="2103719" y="52104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楕円 206"/>
          <p:cNvSpPr/>
          <p:nvPr/>
        </p:nvSpPr>
        <p:spPr>
          <a:xfrm>
            <a:off x="2907904" y="56671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楕円 207"/>
          <p:cNvSpPr/>
          <p:nvPr/>
        </p:nvSpPr>
        <p:spPr>
          <a:xfrm>
            <a:off x="3492745" y="558979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楕円 208"/>
          <p:cNvSpPr/>
          <p:nvPr/>
        </p:nvSpPr>
        <p:spPr>
          <a:xfrm>
            <a:off x="3857104" y="51771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楕円 209"/>
          <p:cNvSpPr/>
          <p:nvPr/>
        </p:nvSpPr>
        <p:spPr>
          <a:xfrm>
            <a:off x="3099447" y="52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210"/>
          <p:cNvSpPr/>
          <p:nvPr/>
        </p:nvSpPr>
        <p:spPr>
          <a:xfrm>
            <a:off x="4183442" y="553613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211"/>
          <p:cNvSpPr/>
          <p:nvPr/>
        </p:nvSpPr>
        <p:spPr>
          <a:xfrm>
            <a:off x="4854570" y="541536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下矢印 212"/>
          <p:cNvSpPr/>
          <p:nvPr/>
        </p:nvSpPr>
        <p:spPr>
          <a:xfrm rot="314186">
            <a:off x="336855" y="427344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下矢印 213"/>
          <p:cNvSpPr/>
          <p:nvPr/>
        </p:nvSpPr>
        <p:spPr>
          <a:xfrm>
            <a:off x="2882553" y="4364573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下矢印 214"/>
          <p:cNvSpPr/>
          <p:nvPr/>
        </p:nvSpPr>
        <p:spPr>
          <a:xfrm rot="20676698">
            <a:off x="3254949" y="4344788"/>
            <a:ext cx="302700" cy="1242041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下矢印 215"/>
          <p:cNvSpPr/>
          <p:nvPr/>
        </p:nvSpPr>
        <p:spPr>
          <a:xfrm rot="21063856">
            <a:off x="3729910" y="4072043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下矢印 216"/>
          <p:cNvSpPr/>
          <p:nvPr/>
        </p:nvSpPr>
        <p:spPr>
          <a:xfrm rot="1248471">
            <a:off x="3426777" y="3997470"/>
            <a:ext cx="302700" cy="126429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下矢印 217"/>
          <p:cNvSpPr/>
          <p:nvPr/>
        </p:nvSpPr>
        <p:spPr>
          <a:xfrm rot="556894">
            <a:off x="4278992" y="427033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下矢印 218"/>
          <p:cNvSpPr/>
          <p:nvPr/>
        </p:nvSpPr>
        <p:spPr>
          <a:xfrm rot="20975549">
            <a:off x="4730275" y="4281897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Neutral Particles</a:t>
            </a:r>
            <a:endParaRPr kumimoji="1" lang="ja-JP" altLang="en-US" sz="2400" dirty="0" smtClean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into charged particles</a:t>
            </a:r>
            <a:endParaRPr kumimoji="1" lang="ja-JP" altLang="en-US" sz="2400" dirty="0" smtClean="0"/>
          </a:p>
        </p:txBody>
      </p:sp>
      <p:sp>
        <p:nvSpPr>
          <p:cNvPr id="223" name="下矢印 222"/>
          <p:cNvSpPr/>
          <p:nvPr/>
        </p:nvSpPr>
        <p:spPr>
          <a:xfrm rot="21300293">
            <a:off x="2039768" y="4359237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下矢印 223"/>
          <p:cNvSpPr/>
          <p:nvPr/>
        </p:nvSpPr>
        <p:spPr>
          <a:xfrm rot="21222297">
            <a:off x="2514515" y="410710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下矢印 224"/>
          <p:cNvSpPr/>
          <p:nvPr/>
        </p:nvSpPr>
        <p:spPr>
          <a:xfrm rot="533846">
            <a:off x="2413952" y="404401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下矢印 225"/>
          <p:cNvSpPr/>
          <p:nvPr/>
        </p:nvSpPr>
        <p:spPr>
          <a:xfrm rot="21307905">
            <a:off x="697261" y="422045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下矢印 226"/>
          <p:cNvSpPr/>
          <p:nvPr/>
        </p:nvSpPr>
        <p:spPr>
          <a:xfrm rot="20381314">
            <a:off x="1465189" y="4072900"/>
            <a:ext cx="302700" cy="117422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下矢印 227"/>
          <p:cNvSpPr/>
          <p:nvPr/>
        </p:nvSpPr>
        <p:spPr>
          <a:xfrm rot="814641">
            <a:off x="1634866" y="4403372"/>
            <a:ext cx="302700" cy="114197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下矢印 228"/>
          <p:cNvSpPr/>
          <p:nvPr/>
        </p:nvSpPr>
        <p:spPr>
          <a:xfrm rot="767608">
            <a:off x="1205893" y="4023140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2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4932040" y="2132856"/>
            <a:ext cx="3168352" cy="1804453"/>
          </a:xfrm>
          <a:prstGeom prst="wedgeRoundRectCallout">
            <a:avLst>
              <a:gd name="adj1" fmla="val -61654"/>
              <a:gd name="adj2" fmla="val 21412"/>
              <a:gd name="adj3" fmla="val 16667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D \simeq 4 \frac{\langle \delta N_{\rm Q}^2 \rangle }{ \langle \delta N_{\rm Q}^2 \rangle_{\rm HRG} }&#10;\end{align*}&lt;/body&gt;&#10;  &lt;fcolor&gt;FF000000&lt;/fcolor&gt;&#10;  &lt;bcolor&gt;FFFFFFFF&lt;/bcolor&gt;&#10;  &lt;transparent&gt;True&lt;/transparent&gt;&#10;  &lt;resolution&gt;1800&lt;/resolution&gt;&#10;  &lt;imageh&gt;682&lt;/imageh&gt;&#10;  &lt;imagew&gt;1824&lt;/imagew&gt;&#10;  &lt;scale&gt;50&lt;/scale&gt;&#10;  &lt;cursor&gt;11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322935" cy="86855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609974" y="2276872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D-measure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797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">
      <a:majorFont>
        <a:latin typeface="Arial Rounded MT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20367</TotalTime>
  <Words>1578</Words>
  <Application>Microsoft Office PowerPoint</Application>
  <PresentationFormat>画面に合わせる (4:3)</PresentationFormat>
  <Paragraphs>424</Paragraphs>
  <Slides>51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Arial Rounded MT Bold</vt:lpstr>
      <vt:lpstr>Calibri</vt:lpstr>
      <vt:lpstr>Symbol</vt:lpstr>
      <vt:lpstr>Wingdings</vt:lpstr>
      <vt:lpstr>Office テーマ</vt:lpstr>
      <vt:lpstr>1_標準デザイン</vt:lpstr>
      <vt:lpstr>8_標準デザイン</vt:lpstr>
      <vt:lpstr>2_標準デザイン</vt:lpstr>
      <vt:lpstr>3_標準デザイン</vt:lpstr>
      <vt:lpstr>Critical Diffusion Dynamics</vt:lpstr>
      <vt:lpstr>Time Evolution of Fluctuations</vt:lpstr>
      <vt:lpstr> Thermal Blurring  </vt:lpstr>
      <vt:lpstr> Thermal distribution in y space  </vt:lpstr>
      <vt:lpstr> Thermal distribution in y space  </vt:lpstr>
      <vt:lpstr>Rapidity-window Dependence</vt:lpstr>
      <vt:lpstr>Resonance Decay</vt:lpstr>
      <vt:lpstr>Resonance Decay</vt:lpstr>
      <vt:lpstr>2nd Order @ ALICE</vt:lpstr>
      <vt:lpstr>2nd Order @ ALICE</vt:lpstr>
      <vt:lpstr>Suggestion</vt:lpstr>
      <vt:lpstr>Prediction</vt:lpstr>
      <vt:lpstr>Contents of Critical Diffusion Dynamics</vt:lpstr>
      <vt:lpstr> &lt;dNB2&gt; and &lt; dNp2 &gt; @ LHC ?  </vt:lpstr>
      <vt:lpstr> &lt;dNQ4&gt; @ LHC ?  </vt:lpstr>
      <vt:lpstr> (Non-Interacting) Brownian Particle Model  </vt:lpstr>
      <vt:lpstr> (Non-Interacting) Brownian Particle Model  </vt:lpstr>
      <vt:lpstr> Baryons in Hadronic Phase  </vt:lpstr>
      <vt:lpstr> 4th Order Cumulant  </vt:lpstr>
      <vt:lpstr> 4th Order Cumulant  </vt:lpstr>
      <vt:lpstr> Time Evolution of Fluctuations  </vt:lpstr>
      <vt:lpstr> Rapidity Window Dep.  </vt:lpstr>
      <vt:lpstr> Dh Dependence: 4th order  </vt:lpstr>
      <vt:lpstr> Dh Dependence: 4th order  </vt:lpstr>
      <vt:lpstr>Contents of Critical Diffusion Dynamics</vt:lpstr>
      <vt:lpstr>Critical Fluctuation</vt:lpstr>
      <vt:lpstr>Critical Fluctuation</vt:lpstr>
      <vt:lpstr> Dynamical Evolution of Critical Fluctuations  </vt:lpstr>
      <vt:lpstr> Soft Mode of QCD-CP = Conserved Mode  </vt:lpstr>
      <vt:lpstr> Analysis of 2nd-order Cumulant  </vt:lpstr>
      <vt:lpstr>Bjorken Expansion</vt:lpstr>
      <vt:lpstr> Parametrizing D(t) and c(t)  </vt:lpstr>
      <vt:lpstr>Assumptions</vt:lpstr>
      <vt:lpstr>Resonance Decay</vt:lpstr>
      <vt:lpstr> Crossover / Cumulant  </vt:lpstr>
      <vt:lpstr> Critical Point / Cumulant  </vt:lpstr>
      <vt:lpstr> Cumulants and Correlation Function  </vt:lpstr>
      <vt:lpstr> Criticap Point / Correlation Func.  </vt:lpstr>
      <vt:lpstr> Away from the CP  </vt:lpstr>
      <vt:lpstr>Describing Non-Gaussianity</vt:lpstr>
      <vt:lpstr>Contents of Critical Diffusion Dynamics</vt:lpstr>
      <vt:lpstr>1st-Order Transition</vt:lpstr>
      <vt:lpstr> Including Non-Linearity  </vt:lpstr>
      <vt:lpstr>Free Energy</vt:lpstr>
      <vt:lpstr>Modeling 1st Transition</vt:lpstr>
      <vt:lpstr>Configurations in Equilibrium</vt:lpstr>
      <vt:lpstr>Time Evolution</vt:lpstr>
      <vt:lpstr>Time Evolution</vt:lpstr>
      <vt:lpstr>Correlation Function</vt:lpstr>
      <vt:lpstr>Summary</vt:lpstr>
      <vt:lpstr>Prediction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1338</cp:revision>
  <dcterms:created xsi:type="dcterms:W3CDTF">2011-06-07T09:50:32Z</dcterms:created>
  <dcterms:modified xsi:type="dcterms:W3CDTF">2019-04-10T11:56:20Z</dcterms:modified>
</cp:coreProperties>
</file>