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21" r:id="rId5"/>
    <p:sldId id="422" r:id="rId6"/>
    <p:sldId id="423" r:id="rId7"/>
    <p:sldId id="268" r:id="rId8"/>
    <p:sldId id="270" r:id="rId9"/>
    <p:sldId id="482" r:id="rId10"/>
    <p:sldId id="279" r:id="rId11"/>
    <p:sldId id="359" r:id="rId12"/>
    <p:sldId id="319" r:id="rId13"/>
    <p:sldId id="476" r:id="rId14"/>
    <p:sldId id="371" r:id="rId15"/>
    <p:sldId id="429" r:id="rId16"/>
    <p:sldId id="435" r:id="rId17"/>
    <p:sldId id="345" r:id="rId18"/>
    <p:sldId id="430" r:id="rId19"/>
    <p:sldId id="431" r:id="rId20"/>
    <p:sldId id="432" r:id="rId21"/>
    <p:sldId id="477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52" r:id="rId36"/>
    <p:sldId id="453" r:id="rId37"/>
    <p:sldId id="462" r:id="rId38"/>
    <p:sldId id="454" r:id="rId39"/>
    <p:sldId id="455" r:id="rId40"/>
    <p:sldId id="456" r:id="rId41"/>
    <p:sldId id="463" r:id="rId42"/>
    <p:sldId id="457" r:id="rId43"/>
    <p:sldId id="458" r:id="rId44"/>
    <p:sldId id="459" r:id="rId45"/>
    <p:sldId id="460" r:id="rId46"/>
    <p:sldId id="464" r:id="rId47"/>
    <p:sldId id="478" r:id="rId48"/>
    <p:sldId id="466" r:id="rId49"/>
    <p:sldId id="467" r:id="rId50"/>
    <p:sldId id="468" r:id="rId51"/>
    <p:sldId id="469" r:id="rId52"/>
    <p:sldId id="470" r:id="rId53"/>
    <p:sldId id="472" r:id="rId54"/>
    <p:sldId id="474" r:id="rId55"/>
    <p:sldId id="475" r:id="rId56"/>
    <p:sldId id="473" r:id="rId57"/>
    <p:sldId id="479" r:id="rId58"/>
    <p:sldId id="417" r:id="rId59"/>
    <p:sldId id="401" r:id="rId60"/>
    <p:sldId id="402" r:id="rId61"/>
    <p:sldId id="406" r:id="rId62"/>
    <p:sldId id="420" r:id="rId63"/>
    <p:sldId id="403" r:id="rId64"/>
    <p:sldId id="397" r:id="rId65"/>
    <p:sldId id="405" r:id="rId66"/>
    <p:sldId id="409" r:id="rId67"/>
    <p:sldId id="275" r:id="rId68"/>
    <p:sldId id="407" r:id="rId69"/>
    <p:sldId id="415" r:id="rId70"/>
    <p:sldId id="414" r:id="rId71"/>
    <p:sldId id="416" r:id="rId72"/>
    <p:sldId id="419" r:id="rId73"/>
    <p:sldId id="411" r:id="rId74"/>
    <p:sldId id="418" r:id="rId75"/>
    <p:sldId id="410" r:id="rId76"/>
    <p:sldId id="480" r:id="rId77"/>
    <p:sldId id="436" r:id="rId78"/>
    <p:sldId id="437" r:id="rId79"/>
    <p:sldId id="438" r:id="rId80"/>
    <p:sldId id="481" r:id="rId81"/>
    <p:sldId id="334" r:id="rId82"/>
    <p:sldId id="391" r:id="rId83"/>
    <p:sldId id="320" r:id="rId84"/>
    <p:sldId id="427" r:id="rId85"/>
    <p:sldId id="428" r:id="rId8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963"/>
    <a:srgbClr val="11455D"/>
    <a:srgbClr val="FF5050"/>
    <a:srgbClr val="FF0000"/>
    <a:srgbClr val="FFCCFF"/>
    <a:srgbClr val="10445C"/>
    <a:srgbClr val="12465D"/>
    <a:srgbClr val="124760"/>
    <a:srgbClr val="2DC9D7"/>
    <a:srgbClr val="0F4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ableStyles" Target="tableStyle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presProps" Target="pres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2019/4/25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emf"/><Relationship Id="rId7" Type="http://schemas.openxmlformats.org/officeDocument/2006/relationships/image" Target="../media/image85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9.emf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11" Type="http://schemas.openxmlformats.org/officeDocument/2006/relationships/image" Target="../media/image96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1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6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emf"/><Relationship Id="rId7" Type="http://schemas.openxmlformats.org/officeDocument/2006/relationships/image" Target="../media/image62.jp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7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9.emf"/><Relationship Id="rId7" Type="http://schemas.openxmlformats.org/officeDocument/2006/relationships/image" Target="../media/image123.png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02.emf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emf"/><Relationship Id="rId7" Type="http://schemas.openxmlformats.org/officeDocument/2006/relationships/image" Target="../media/image130.png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13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gi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7.png"/><Relationship Id="rId7" Type="http://schemas.openxmlformats.org/officeDocument/2006/relationships/image" Target="../media/image15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88.png"/><Relationship Id="rId9" Type="http://schemas.openxmlformats.org/officeDocument/2006/relationships/image" Target="../media/image1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87.png"/><Relationship Id="rId7" Type="http://schemas.openxmlformats.org/officeDocument/2006/relationships/image" Target="../media/image15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5.png"/><Relationship Id="rId4" Type="http://schemas.openxmlformats.org/officeDocument/2006/relationships/image" Target="../media/image88.png"/><Relationship Id="rId9" Type="http://schemas.openxmlformats.org/officeDocument/2006/relationships/image" Target="../media/image1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2.emf"/><Relationship Id="rId5" Type="http://schemas.openxmlformats.org/officeDocument/2006/relationships/image" Target="../media/image181.emf"/><Relationship Id="rId10" Type="http://schemas.openxmlformats.org/officeDocument/2006/relationships/image" Target="../media/image186.emf"/><Relationship Id="rId4" Type="http://schemas.openxmlformats.org/officeDocument/2006/relationships/image" Target="../media/image180.emf"/><Relationship Id="rId9" Type="http://schemas.openxmlformats.org/officeDocument/2006/relationships/image" Target="../media/image18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emf"/><Relationship Id="rId3" Type="http://schemas.openxmlformats.org/officeDocument/2006/relationships/image" Target="../media/image188.png"/><Relationship Id="rId7" Type="http://schemas.openxmlformats.org/officeDocument/2006/relationships/image" Target="../media/image192.emf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1.emf"/><Relationship Id="rId5" Type="http://schemas.openxmlformats.org/officeDocument/2006/relationships/image" Target="../media/image190.emf"/><Relationship Id="rId4" Type="http://schemas.openxmlformats.org/officeDocument/2006/relationships/image" Target="../media/image189.png"/><Relationship Id="rId9" Type="http://schemas.openxmlformats.org/officeDocument/2006/relationships/image" Target="../media/image17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7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7.png"/><Relationship Id="rId7" Type="http://schemas.openxmlformats.org/officeDocument/2006/relationships/image" Target="../media/image210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42.png"/><Relationship Id="rId9" Type="http://schemas.openxmlformats.org/officeDocument/2006/relationships/image" Target="../media/image212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214008" y="-34534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80000" lon="19800000" rev="300000"/>
            </a:camera>
            <a:lightRig rig="chilly" dir="t"/>
          </a:scene3d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62433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56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Stress Tensor on the Lattice</a:t>
            </a:r>
            <a: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5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multi- &amp; single quark systems,</a:t>
            </a:r>
            <a:b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0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 Casimir Effect, and etc.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29241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Masakiyo Kitazawa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(Osaka U.)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286" y="168948"/>
            <a:ext cx="784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Frontiers in Lattice QCD and related topics, YITP, Kyoto, Japan, 2019/Apr./25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05097" y="1968138"/>
            <a:ext cx="8098972" cy="1053735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0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8111516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t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0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error: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uncertaintyof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L </a:t>
            </a:r>
            <a:r>
              <a:rPr lang="en-US" altLang="ja-JP" sz="2400" dirty="0" smtClean="0"/>
              <a:t>(±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,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710949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8111516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t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0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error: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uncertaintyof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L </a:t>
            </a:r>
            <a:r>
              <a:rPr lang="en-US" altLang="ja-JP" sz="2400" dirty="0" smtClean="0"/>
              <a:t>(±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,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710949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98468" y="3002648"/>
            <a:ext cx="835217" cy="689212"/>
            <a:chOff x="2172008" y="2875950"/>
            <a:chExt cx="881652" cy="689212"/>
          </a:xfrm>
        </p:grpSpPr>
        <p:sp>
          <p:nvSpPr>
            <p:cNvPr id="11" name="正方形/長方形 1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78270" y="2609923"/>
            <a:ext cx="966876" cy="834740"/>
            <a:chOff x="1871592" y="2357839"/>
            <a:chExt cx="993528" cy="960126"/>
          </a:xfrm>
        </p:grpSpPr>
        <p:sp>
          <p:nvSpPr>
            <p:cNvPr id="15" name="正方形/長方形 14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68330" y="3087612"/>
            <a:ext cx="939120" cy="872217"/>
            <a:chOff x="2351314" y="2960914"/>
            <a:chExt cx="993528" cy="872217"/>
          </a:xfrm>
        </p:grpSpPr>
        <p:sp>
          <p:nvSpPr>
            <p:cNvPr id="18" name="正方形/長方形 17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225993" y="2802356"/>
            <a:ext cx="835217" cy="689212"/>
            <a:chOff x="2172008" y="2875950"/>
            <a:chExt cx="881652" cy="689212"/>
          </a:xfrm>
        </p:grpSpPr>
        <p:sp>
          <p:nvSpPr>
            <p:cNvPr id="21" name="正方形/長方形 2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905795" y="2409631"/>
            <a:ext cx="966876" cy="834740"/>
            <a:chOff x="1871592" y="2357839"/>
            <a:chExt cx="993528" cy="960126"/>
          </a:xfrm>
        </p:grpSpPr>
        <p:sp>
          <p:nvSpPr>
            <p:cNvPr id="24" name="正方形/長方形 23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95855" y="2826357"/>
            <a:ext cx="939120" cy="872217"/>
            <a:chOff x="2351314" y="2960914"/>
            <a:chExt cx="993528" cy="872217"/>
          </a:xfrm>
        </p:grpSpPr>
        <p:sp>
          <p:nvSpPr>
            <p:cNvPr id="27" name="正方形/長方形 26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4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90" y="5680398"/>
            <a:ext cx="7632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More stable extrapolation with higher order c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 &amp; c</a:t>
            </a:r>
            <a:r>
              <a:rPr kumimoji="1" lang="en-US" altLang="ja-JP" sz="2800" baseline="-25000" dirty="0" smtClean="0"/>
              <a:t>2</a:t>
            </a:r>
          </a:p>
          <a:p>
            <a:pPr algn="ctr"/>
            <a:r>
              <a:rPr lang="en-US" altLang="ja-JP" sz="2800" dirty="0" smtClean="0"/>
              <a:t>(pure gauge)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493176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367783" y="4713900"/>
            <a:ext cx="5615006" cy="14318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69" y="5619194"/>
            <a:ext cx="3246432" cy="6517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837546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582735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6: No stable extrapolation is possible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57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05097" y="3021872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</p:spTree>
    <p:extLst>
      <p:ext uri="{BB962C8B-B14F-4D97-AF65-F5344CB8AC3E}">
        <p14:creationId xmlns:p14="http://schemas.microsoft.com/office/powerpoint/2010/main" val="16532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088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8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395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8741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001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161108"/>
            <a:ext cx="282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</a:p>
          <a:p>
            <a:pPr algn="r"/>
            <a:r>
              <a:rPr lang="en-US" altLang="ja-JP" sz="2000" dirty="0" smtClean="0"/>
              <a:t>PLB, in press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1237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405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5454" y="1076945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  <p:sp>
        <p:nvSpPr>
          <p:cNvPr id="16" name="角丸四角形 15"/>
          <p:cNvSpPr/>
          <p:nvPr/>
        </p:nvSpPr>
        <p:spPr>
          <a:xfrm>
            <a:off x="264391" y="5582194"/>
            <a:ext cx="4509576" cy="994328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9" y="5803476"/>
            <a:ext cx="4103157" cy="62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3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35" y="2676472"/>
            <a:ext cx="179560" cy="1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176374" y="5427430"/>
            <a:ext cx="4707054" cy="1121415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94958" y="3600797"/>
            <a:ext cx="2936220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815569" y="2007458"/>
            <a:ext cx="4337527" cy="86492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Conservation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6762"/>
          <a:stretch/>
        </p:blipFill>
        <p:spPr>
          <a:xfrm>
            <a:off x="5529942" y="3468560"/>
            <a:ext cx="3474719" cy="3205538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95486"/>
          <a:stretch/>
        </p:blipFill>
        <p:spPr>
          <a:xfrm>
            <a:off x="5056313" y="3468560"/>
            <a:ext cx="471871" cy="3205538"/>
          </a:xfrm>
          <a:prstGeom prst="rect">
            <a:avLst/>
          </a:prstGeom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617028" y="3552120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 - r \partial_z T_{rz}&#10;\end{align*}&lt;/body&gt;&#10;  &lt;fcolor&gt;FFFFFFFF&lt;/fcolor&gt;&#10;  &lt;bcolor&gt;FF000000&lt;/bcolor&gt;&#10;  &lt;transparent&gt;True&lt;/transparent&gt;&#10;  &lt;resolution&gt;1800&lt;/resolution&gt;&#10;  &lt;imageh&gt;250&lt;/imageh&gt;&#10;  &lt;imagew&gt;259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56" y="2247268"/>
            <a:ext cx="3935954" cy="379186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6328120" y="1697591"/>
            <a:ext cx="3600000" cy="3998421"/>
            <a:chOff x="6496595" y="1347844"/>
            <a:chExt cx="3600000" cy="3998421"/>
          </a:xfrm>
        </p:grpSpPr>
        <p:cxnSp>
          <p:nvCxnSpPr>
            <p:cNvPr id="20" name="直線矢印コネクタ 19"/>
            <p:cNvCxnSpPr/>
            <p:nvPr/>
          </p:nvCxnSpPr>
          <p:spPr>
            <a:xfrm flipH="1">
              <a:off x="7588159" y="1937696"/>
              <a:ext cx="375150" cy="717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8296595" y="2145886"/>
              <a:ext cx="0" cy="3447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アーチ 10"/>
            <p:cNvSpPr/>
            <p:nvPr/>
          </p:nvSpPr>
          <p:spPr>
            <a:xfrm>
              <a:off x="6496595" y="1746265"/>
              <a:ext cx="3600000" cy="3600000"/>
            </a:xfrm>
            <a:prstGeom prst="blockArc">
              <a:avLst>
                <a:gd name="adj1" fmla="val 15226072"/>
                <a:gd name="adj2" fmla="val 16791656"/>
                <a:gd name="adj3" fmla="val 11450"/>
              </a:avLst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isometricOffAxis2Left"/>
              <a:lightRig rig="threePt" dir="t"/>
            </a:scene3d>
            <a:sp3d extrusionH="381000" contourW="12700" prstMaterial="clear">
              <a:extrusionClr>
                <a:schemeClr val="tx2">
                  <a:lumMod val="20000"/>
                  <a:lumOff val="80000"/>
                </a:schemeClr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 flipH="1" flipV="1">
              <a:off x="8296595" y="1347844"/>
              <a:ext cx="10388" cy="34199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640583" y="1956293"/>
              <a:ext cx="375150" cy="11634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84810" y="1435981"/>
            <a:ext cx="4302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 In cylindrical</a:t>
            </a:r>
            <a:r>
              <a:rPr lang="ja-JP" altLang="en-US" sz="2800" dirty="0"/>
              <a:t> </a:t>
            </a:r>
            <a:r>
              <a:rPr lang="en-US" altLang="ja-JP" sz="2800" dirty="0" err="1" smtClean="0"/>
              <a:t>coordinats</a:t>
            </a:r>
            <a:r>
              <a:rPr lang="en-US" altLang="ja-JP" sz="2800" dirty="0" smtClean="0"/>
              <a:t>,</a:t>
            </a:r>
            <a:endParaRPr kumimoji="1" lang="ja-JP" altLang="en-US" sz="2800" dirty="0" smtClean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i T_{ij}=0&#10;\end{align*}&lt;/body&gt;&#10;  &lt;fcolor&gt;FFFFFFFF&lt;/fcolor&gt;&#10;  &lt;bcolor&gt;FF000000&lt;/bcolor&gt;&#10;  &lt;transparent&gt;True&lt;/transparent&gt;&#10;  &lt;resolution&gt;1800&lt;/resolution&gt;&#10;  &lt;imageh&gt;249&lt;/imageh&gt;&#10;  &lt;imagew&gt;97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2253573"/>
            <a:ext cx="1474276" cy="377669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>
            <a:off x="2380506" y="2158749"/>
            <a:ext cx="424499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4810" y="2964199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 For infinitely-long flux tube</a:t>
            </a:r>
            <a:endParaRPr kumimoji="1" lang="ja-JP" altLang="en-US" sz="2800" dirty="0" smtClean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r ( r T_{rr}) = T_{\theta\theta}&#10;\end{align*}&lt;/body&gt;&#10;  &lt;fcolor&gt;FFFFFFFF&lt;/fcolor&gt;&#10;  &lt;bcolor&gt;FF000000&lt;/bcolor&gt;&#10;  &lt;transparent&gt;True&lt;/transparent&gt;&#10;  &lt;resolution&gt;1800&lt;/resolution&gt;&#10;  &lt;imageh&gt;250&lt;/imageh&gt;&#10;  &lt;imagew&gt;1565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1" y="3844507"/>
            <a:ext cx="2373706" cy="379186"/>
          </a:xfrm>
          <a:prstGeom prst="rect">
            <a:avLst/>
          </a:prstGeom>
        </p:spPr>
      </p:pic>
      <p:sp>
        <p:nvSpPr>
          <p:cNvPr id="33" name="右矢印 32"/>
          <p:cNvSpPr/>
          <p:nvPr/>
        </p:nvSpPr>
        <p:spPr>
          <a:xfrm>
            <a:off x="854500" y="4514270"/>
            <a:ext cx="453212" cy="5660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09470" y="4566465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/>
              <a:t>T</a:t>
            </a:r>
            <a:r>
              <a:rPr kumimoji="1" lang="en-US" altLang="ja-JP" sz="2400" b="1" baseline="-25000" dirty="0" err="1" smtClean="0"/>
              <a:t>rr</a:t>
            </a:r>
            <a:r>
              <a:rPr kumimoji="1" lang="en-US" altLang="ja-JP" sz="2400" b="1" dirty="0" smtClean="0"/>
              <a:t> and </a:t>
            </a:r>
            <a:r>
              <a:rPr kumimoji="1" lang="en-US" altLang="ja-JP" sz="2400" b="1" dirty="0" err="1" smtClean="0"/>
              <a:t>T</a:t>
            </a:r>
            <a:r>
              <a:rPr kumimoji="1" lang="en-US" altLang="ja-JP" sz="2400" b="1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b="1" dirty="0" smtClean="0"/>
              <a:t> must separate!</a:t>
            </a:r>
            <a:endParaRPr kumimoji="1" lang="ja-JP" altLang="en-US" sz="2400" b="1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3403" y="5611264"/>
            <a:ext cx="4540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E</a:t>
            </a:r>
            <a:r>
              <a:rPr kumimoji="1" lang="en-US" altLang="ja-JP" sz="2400" b="1" dirty="0" smtClean="0"/>
              <a:t>ffect of boundaries is important</a:t>
            </a:r>
          </a:p>
          <a:p>
            <a:r>
              <a:rPr lang="en-US" altLang="ja-JP" sz="2400" b="1" dirty="0" smtClean="0"/>
              <a:t>for the flux tube at R=0.92fm</a:t>
            </a:r>
            <a:endParaRPr kumimoji="1" lang="ja-JP" altLang="en-US" sz="2400" b="1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40139" y="1063470"/>
            <a:ext cx="242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444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2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/>
          <p:cNvSpPr/>
          <p:nvPr/>
        </p:nvSpPr>
        <p:spPr>
          <a:xfrm>
            <a:off x="4776913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403066" y="2555829"/>
            <a:ext cx="4014683" cy="3104742"/>
          </a:xfrm>
          <a:prstGeom prst="roundRect">
            <a:avLst>
              <a:gd name="adj" fmla="val 11380"/>
            </a:avLst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Dual Superconductor Picture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9043" y="2555829"/>
            <a:ext cx="263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QCD</a:t>
            </a:r>
            <a:r>
              <a:rPr kumimoji="1" lang="en-US" altLang="ja-JP" sz="3200" b="1" dirty="0" smtClean="0"/>
              <a:t> Vacuum</a:t>
            </a:r>
            <a:endParaRPr kumimoji="1" lang="ja-JP" altLang="en-US" sz="32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7965" y="255582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/>
              <a:t>Superconductor</a:t>
            </a:r>
            <a:endParaRPr kumimoji="1" lang="ja-JP" altLang="en-US" sz="3600" b="1" dirty="0" smtClean="0"/>
          </a:p>
        </p:txBody>
      </p:sp>
      <p:cxnSp>
        <p:nvCxnSpPr>
          <p:cNvPr id="6" name="直線コネクタ 5"/>
          <p:cNvCxnSpPr>
            <a:stCxn id="8" idx="0"/>
          </p:cNvCxnSpPr>
          <p:nvPr/>
        </p:nvCxnSpPr>
        <p:spPr>
          <a:xfrm>
            <a:off x="1129607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821669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 flipV="1">
            <a:off x="821669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3601280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892393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44640" y="1130712"/>
            <a:ext cx="2422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Nambu</a:t>
            </a:r>
            <a:r>
              <a:rPr kumimoji="1" lang="en-US" altLang="ja-JP" sz="2000" dirty="0" smtClean="0"/>
              <a:t>, 1970</a:t>
            </a:r>
          </a:p>
          <a:p>
            <a:r>
              <a:rPr lang="en-US" altLang="ja-JP" sz="2000" dirty="0" smtClean="0"/>
              <a:t>Nielsen, </a:t>
            </a:r>
            <a:r>
              <a:rPr lang="en-US" altLang="ja-JP" sz="2000" dirty="0" err="1" smtClean="0"/>
              <a:t>Olesen</a:t>
            </a:r>
            <a:r>
              <a:rPr lang="en-US" altLang="ja-JP" sz="2000" dirty="0" smtClean="0"/>
              <a:t>, 1973</a:t>
            </a:r>
          </a:p>
          <a:p>
            <a:r>
              <a:rPr kumimoji="1" lang="en-US" altLang="ja-JP" sz="2000" dirty="0" smtClean="0"/>
              <a:t>t ‘</a:t>
            </a:r>
            <a:r>
              <a:rPr kumimoji="1" lang="en-US" altLang="ja-JP" sz="2000" dirty="0" err="1" smtClean="0"/>
              <a:t>Hooft</a:t>
            </a:r>
            <a:r>
              <a:rPr kumimoji="1" lang="en-US" altLang="ja-JP" sz="2000" dirty="0" smtClean="0"/>
              <a:t>, 1981</a:t>
            </a:r>
          </a:p>
          <a:p>
            <a:r>
              <a:rPr lang="en-US" altLang="ja-JP" sz="2000" dirty="0" smtClean="0"/>
              <a:t>…</a:t>
            </a:r>
            <a:endParaRPr kumimoji="1" lang="ja-JP" altLang="en-US" sz="20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5721" y="345727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Quark</a:t>
            </a:r>
            <a:endParaRPr kumimoji="1" lang="ja-JP" altLang="en-US" sz="24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29902" y="3457278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Anti-quark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9687" y="4826940"/>
            <a:ext cx="1578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Flux Tube</a:t>
            </a:r>
            <a:endParaRPr kumimoji="1" lang="ja-JP" altLang="en-US" sz="2800" dirty="0" smtClean="0"/>
          </a:p>
        </p:txBody>
      </p:sp>
      <p:cxnSp>
        <p:nvCxnSpPr>
          <p:cNvPr id="22" name="直線コネクタ 21"/>
          <p:cNvCxnSpPr>
            <a:stCxn id="24" idx="0"/>
          </p:cNvCxnSpPr>
          <p:nvPr/>
        </p:nvCxnSpPr>
        <p:spPr>
          <a:xfrm>
            <a:off x="5348456" y="4326525"/>
            <a:ext cx="2610489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5040518" y="385937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5040518" y="4326525"/>
            <a:ext cx="3208244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>
            <a:spLocks noChangeAspect="1"/>
          </p:cNvSpPr>
          <p:nvPr/>
        </p:nvSpPr>
        <p:spPr>
          <a:xfrm>
            <a:off x="7820129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>
            <a:spLocks noChangeAspect="1"/>
          </p:cNvSpPr>
          <p:nvPr/>
        </p:nvSpPr>
        <p:spPr>
          <a:xfrm>
            <a:off x="5111242" y="4146525"/>
            <a:ext cx="360000" cy="36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5937" y="3474697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Monopole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76434" y="3295129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Anti-</a:t>
            </a:r>
          </a:p>
          <a:p>
            <a:r>
              <a:rPr lang="en-US" altLang="ja-JP" sz="2400" dirty="0" smtClean="0">
                <a:effectLst>
                  <a:glow rad="101600">
                    <a:srgbClr val="0F4157"/>
                  </a:glow>
                </a:effectLst>
              </a:rPr>
              <a:t>Monopole</a:t>
            </a:r>
            <a:endParaRPr kumimoji="1" lang="ja-JP" altLang="en-US" sz="2400" dirty="0" smtClean="0">
              <a:effectLst>
                <a:glow rad="101600">
                  <a:srgbClr val="0F4157"/>
                </a:glo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1735" y="4793675"/>
            <a:ext cx="260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Magnetic Vortex</a:t>
            </a:r>
            <a:endParaRPr kumimoji="1" lang="ja-JP" altLang="en-US" sz="2800" dirty="0" smtClean="0"/>
          </a:p>
        </p:txBody>
      </p:sp>
      <p:sp>
        <p:nvSpPr>
          <p:cNvPr id="31" name="左右矢印 30"/>
          <p:cNvSpPr/>
          <p:nvPr/>
        </p:nvSpPr>
        <p:spPr>
          <a:xfrm>
            <a:off x="3727925" y="5422106"/>
            <a:ext cx="1688150" cy="744429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08434" y="613790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FF00"/>
                </a:solidFill>
              </a:rPr>
              <a:t>Dual (E</a:t>
            </a:r>
            <a:r>
              <a:rPr kumimoji="1" lang="ja-JP" altLang="en-US" sz="2800" dirty="0" smtClean="0">
                <a:solidFill>
                  <a:srgbClr val="FFFF00"/>
                </a:solidFill>
              </a:rPr>
              <a:t>⇔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B)</a:t>
            </a:r>
            <a:endParaRPr kumimoji="1" lang="ja-JP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3" name="角丸四角形 2"/>
          <p:cNvSpPr/>
          <p:nvPr/>
        </p:nvSpPr>
        <p:spPr>
          <a:xfrm>
            <a:off x="505097" y="1367245"/>
            <a:ext cx="8098972" cy="574766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</p:spTree>
    <p:extLst>
      <p:ext uri="{BB962C8B-B14F-4D97-AF65-F5344CB8AC3E}">
        <p14:creationId xmlns:p14="http://schemas.microsoft.com/office/powerpoint/2010/main" val="39238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3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5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451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parameters </a:t>
            </a:r>
            <a:r>
              <a:rPr lang="en-US" altLang="ja-JP" sz="2800" dirty="0" smtClean="0"/>
              <a:t>to</a:t>
            </a:r>
            <a:r>
              <a:rPr kumimoji="1" lang="en-US" altLang="ja-JP" sz="2800" dirty="0" smtClean="0"/>
              <a:t>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05097" y="3848728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Screening of QQ Force above T</a:t>
            </a:r>
            <a:r>
              <a:rPr lang="en-US" altLang="ja-JP" baseline="-25000" dirty="0" smtClean="0"/>
              <a:t>c</a:t>
            </a:r>
            <a:endParaRPr kumimoji="1" lang="ja-JP" altLang="en-US" baseline="-25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5" y="1301464"/>
            <a:ext cx="5973430" cy="442974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72859" y="6043749"/>
            <a:ext cx="6598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Q-</a:t>
            </a:r>
            <a:r>
              <a:rPr kumimoji="1" lang="en-US" altLang="ja-JP" sz="2400" dirty="0" err="1" smtClean="0"/>
              <a:t>Qbar</a:t>
            </a:r>
            <a:r>
              <a:rPr kumimoji="1" lang="en-US" altLang="ja-JP" sz="2400" dirty="0" smtClean="0"/>
              <a:t> force is screened in the </a:t>
            </a:r>
            <a:r>
              <a:rPr kumimoji="1" lang="en-US" altLang="ja-JP" sz="2400" dirty="0" err="1" smtClean="0"/>
              <a:t>deconfined</a:t>
            </a:r>
            <a:r>
              <a:rPr kumimoji="1" lang="en-US" altLang="ja-JP" sz="2400" dirty="0" smtClean="0"/>
              <a:t> phase.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8715" y="1837509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vacuum</a:t>
            </a:r>
            <a:endParaRPr kumimoji="1" lang="ja-JP" altLang="en-US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7636027" y="2678464"/>
            <a:ext cx="515158" cy="1945787"/>
          </a:xfrm>
          <a:prstGeom prst="downArrow">
            <a:avLst>
              <a:gd name="adj1" fmla="val 50000"/>
              <a:gd name="adj2" fmla="val 7704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7173193" y="3520151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CFF"/>
                </a:solidFill>
              </a:rPr>
              <a:t>high temperature</a:t>
            </a:r>
            <a:endParaRPr kumimoji="1" lang="ja-JP" altLang="en-US" sz="2400" dirty="0" smtClean="0">
              <a:solidFill>
                <a:srgbClr val="FFCCFF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423953" y="513807"/>
            <a:ext cx="261258" cy="0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Vacuum</a:t>
            </a:r>
          </a:p>
          <a:p>
            <a:pPr algn="ctr"/>
            <a:r>
              <a:rPr lang="en-US" altLang="ja-JP" sz="2400" dirty="0" smtClean="0"/>
              <a:t>(Current Universe)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3018" y="1489323"/>
            <a:ext cx="2976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 Temperature</a:t>
            </a:r>
            <a:endParaRPr kumimoji="1" lang="en-US" altLang="ja-JP" sz="2800" b="1" dirty="0" smtClean="0"/>
          </a:p>
          <a:p>
            <a:pPr algn="ctr"/>
            <a:r>
              <a:rPr lang="en-US" altLang="ja-JP" sz="2400" dirty="0" smtClean="0"/>
              <a:t>(Early Universe)</a:t>
            </a:r>
            <a:endParaRPr kumimoji="1" lang="ja-JP" altLang="en-US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4651509" y="2377444"/>
            <a:ext cx="4379281" cy="3161777"/>
          </a:xfrm>
          <a:prstGeom prst="rect">
            <a:avLst/>
          </a:prstGeom>
          <a:solidFill>
            <a:schemeClr val="tx1">
              <a:alpha val="14000"/>
            </a:schemeClr>
          </a:solidFill>
          <a:ln w="349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800" b="1" dirty="0" smtClean="0"/>
              <a:t>?</a:t>
            </a:r>
            <a:endParaRPr kumimoji="1" lang="ja-JP" altLang="en-US" sz="13800" b="1" dirty="0"/>
          </a:p>
        </p:txBody>
      </p:sp>
      <p:sp>
        <p:nvSpPr>
          <p:cNvPr id="9" name="角丸四角形 8"/>
          <p:cNvSpPr/>
          <p:nvPr/>
        </p:nvSpPr>
        <p:spPr>
          <a:xfrm>
            <a:off x="504628" y="5726391"/>
            <a:ext cx="4502801" cy="80964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(x)\rangle_{\rm Q\bar{Q}} = \frac{ \langle \delta T_{\mu\nu} (x) \delta \Omega (y) \Omega^\dagger (z)\rangle }{\langle \Omega (y)\Omega^\dagger (z) \rangle}&#10;\end{align*}&lt;/body&gt;&#10;  &lt;fcolor&gt;FFFFFFFF&lt;/fcolor&gt;&#10;  &lt;bcolor&gt;FF000000&lt;/bcolor&gt;&#10;  &lt;transparent&gt;True&lt;/transparent&gt;&#10;  &lt;resolution&gt;1800&lt;/resolution&gt;&#10;  &lt;imageh&gt;614&lt;/imageh&gt;&#10;  &lt;imagew&gt;3845&lt;/imagew&gt;&#10;  &lt;scale&gt;50&lt;/scale&gt;&#10;  &lt;cursor&gt;1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4" y="5835090"/>
            <a:ext cx="4069290" cy="6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47" y="2378003"/>
            <a:ext cx="4093550" cy="31546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Vacuum</a:t>
            </a:r>
          </a:p>
          <a:p>
            <a:pPr algn="ctr"/>
            <a:r>
              <a:rPr lang="en-US" altLang="ja-JP" sz="2400" dirty="0" smtClean="0"/>
              <a:t>(Current Universe)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3018" y="1489323"/>
            <a:ext cx="2976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 Temperature</a:t>
            </a:r>
            <a:endParaRPr kumimoji="1" lang="en-US" altLang="ja-JP" sz="2800" b="1" dirty="0" smtClean="0"/>
          </a:p>
          <a:p>
            <a:pPr algn="ctr"/>
            <a:r>
              <a:rPr lang="en-US" altLang="ja-JP" sz="2400" dirty="0" smtClean="0"/>
              <a:t>(Early Universe)</a:t>
            </a:r>
            <a:endParaRPr kumimoji="1" lang="ja-JP" altLang="en-US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73674" y="5545734"/>
            <a:ext cx="152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T=1.44T</a:t>
            </a:r>
            <a:r>
              <a:rPr kumimoji="1" lang="en-US" altLang="ja-JP" sz="2800" baseline="-25000" dirty="0" smtClean="0"/>
              <a:t>c</a:t>
            </a:r>
            <a:endParaRPr kumimoji="1" lang="ja-JP" altLang="en-US" sz="2800" baseline="-250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642" y="5977070"/>
            <a:ext cx="567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Singlet projection for T=1.44T</a:t>
            </a:r>
            <a:r>
              <a:rPr kumimoji="1" lang="en-US" altLang="ja-JP" sz="2400" baseline="-25000" dirty="0" smtClean="0"/>
              <a:t>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Flux-tube structure is screened</a:t>
            </a:r>
            <a:r>
              <a:rPr lang="en-US" altLang="ja-JP" sz="2400" dirty="0" smtClean="0"/>
              <a:t> above 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 rot="21227567">
            <a:off x="5500537" y="4228128"/>
            <a:ext cx="2270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Preliminary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(</a:t>
            </a:r>
            <a:r>
              <a:rPr lang="en-US" altLang="ja-JP" sz="2000" dirty="0" err="1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FlowQCD</a:t>
            </a:r>
            <a:r>
              <a:rPr lang="en-US" altLang="ja-JP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, in prep.)</a:t>
            </a:r>
            <a:endParaRPr kumimoji="1" lang="ja-JP" altLang="en-US" sz="2000" dirty="0" smtClean="0">
              <a:solidFill>
                <a:srgbClr val="FF0000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7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 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" y="1872343"/>
            <a:ext cx="4759537" cy="3707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4479" y="5763409"/>
            <a:ext cx="416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Separation b/w T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 &amp; </a:t>
            </a:r>
            <a:r>
              <a:rPr kumimoji="1" lang="en-US" altLang="ja-JP" sz="2800" dirty="0" err="1" smtClean="0"/>
              <a:t>T</a:t>
            </a:r>
            <a:r>
              <a:rPr kumimoji="1" lang="en-US" altLang="ja-JP" sz="2800" baseline="-25000" dirty="0" err="1" smtClean="0"/>
              <a:t>zz</a:t>
            </a:r>
            <a:r>
              <a:rPr kumimoji="1" lang="en-US" altLang="ja-JP" sz="2800" dirty="0" smtClean="0"/>
              <a:t>?</a:t>
            </a:r>
            <a:endParaRPr kumimoji="1" lang="ja-JP" altLang="en-US" sz="28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7909" y="1288255"/>
            <a:ext cx="322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T=1.44Tc, R=0.46 </a:t>
            </a:r>
            <a:r>
              <a:rPr kumimoji="1" lang="en-US" altLang="ja-JP" sz="2800" dirty="0" err="1" smtClean="0"/>
              <a:t>fm</a:t>
            </a:r>
            <a:endParaRPr kumimoji="1" lang="ja-JP" altLang="en-US" sz="28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024" y="1872343"/>
            <a:ext cx="3554954" cy="3048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l="1198" t="3511" r="2187" b="2659"/>
          <a:stretch/>
        </p:blipFill>
        <p:spPr>
          <a:xfrm>
            <a:off x="6737584" y="1964668"/>
            <a:ext cx="2229394" cy="117779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749448" y="1288255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V</a:t>
            </a:r>
            <a:r>
              <a:rPr lang="en-US" altLang="ja-JP" sz="2800" dirty="0" smtClean="0"/>
              <a:t>acuum</a:t>
            </a:r>
            <a:r>
              <a:rPr kumimoji="1" lang="en-US" altLang="ja-JP" sz="2800" dirty="0" smtClean="0"/>
              <a:t>, R=0.46 </a:t>
            </a:r>
            <a:r>
              <a:rPr kumimoji="1" lang="en-US" altLang="ja-JP" sz="2800" dirty="0" err="1" smtClean="0"/>
              <a:t>fm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102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 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" y="1872343"/>
            <a:ext cx="4759537" cy="37077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4479" y="5763409"/>
            <a:ext cx="4166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Separation b/w T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 &amp; </a:t>
            </a:r>
            <a:r>
              <a:rPr kumimoji="1" lang="en-US" altLang="ja-JP" sz="2800" dirty="0" err="1" smtClean="0"/>
              <a:t>T</a:t>
            </a:r>
            <a:r>
              <a:rPr kumimoji="1" lang="en-US" altLang="ja-JP" sz="2800" baseline="-25000" dirty="0" err="1" smtClean="0"/>
              <a:t>zz</a:t>
            </a:r>
            <a:r>
              <a:rPr kumimoji="1" lang="en-US" altLang="ja-JP" sz="2800" dirty="0" smtClean="0"/>
              <a:t>?</a:t>
            </a:r>
            <a:endParaRPr kumimoji="1" lang="ja-JP" altLang="en-US" sz="2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732" y="1872343"/>
            <a:ext cx="3545923" cy="2605543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7116436" y="4763589"/>
            <a:ext cx="1846219" cy="621356"/>
          </a:xfrm>
          <a:prstGeom prst="wedgeRoundRectCallout">
            <a:avLst>
              <a:gd name="adj1" fmla="val -62814"/>
              <a:gd name="adj2" fmla="val -1943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 smtClean="0"/>
              <a:t>F=0.41 </a:t>
            </a:r>
            <a:r>
              <a:rPr kumimoji="1" lang="en-US" altLang="ja-JP" sz="2000" dirty="0" smtClean="0"/>
              <a:t>GeV/</a:t>
            </a:r>
            <a:r>
              <a:rPr kumimoji="1" lang="en-US" altLang="ja-JP" sz="2000" dirty="0" err="1" smtClean="0"/>
              <a:t>fm</a:t>
            </a:r>
            <a:endParaRPr kumimoji="1" lang="ja-JP" altLang="en-US" sz="20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7116435" y="5683562"/>
            <a:ext cx="1846219" cy="911487"/>
          </a:xfrm>
          <a:prstGeom prst="wedgeRoundRectCallout">
            <a:avLst>
              <a:gd name="adj1" fmla="val -62343"/>
              <a:gd name="adj2" fmla="val -2127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2400" dirty="0" smtClean="0"/>
              <a:t>F=0.30 </a:t>
            </a:r>
            <a:r>
              <a:rPr kumimoji="1" lang="en-US" altLang="ja-JP" sz="2000" dirty="0" smtClean="0"/>
              <a:t>GeV/</a:t>
            </a:r>
            <a:r>
              <a:rPr kumimoji="1" lang="en-US" altLang="ja-JP" sz="2000" dirty="0" err="1" smtClean="0"/>
              <a:t>fm</a:t>
            </a:r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Before t-&gt;0 limit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5257" y="1314994"/>
            <a:ext cx="152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T=1.44Tc</a:t>
            </a:r>
            <a:endParaRPr kumimoji="1" lang="ja-JP" altLang="en-US" sz="2800" dirty="0" smtClean="0"/>
          </a:p>
        </p:txBody>
      </p:sp>
      <p:sp>
        <p:nvSpPr>
          <p:cNvPr id="13" name="下矢印 12"/>
          <p:cNvSpPr/>
          <p:nvPr/>
        </p:nvSpPr>
        <p:spPr>
          <a:xfrm rot="677001" flipV="1">
            <a:off x="6549061" y="3082127"/>
            <a:ext cx="484632" cy="1893207"/>
          </a:xfrm>
          <a:prstGeom prst="downArrow">
            <a:avLst>
              <a:gd name="adj1" fmla="val 50000"/>
              <a:gd name="adj2" fmla="val 106670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7947674" flipV="1">
            <a:off x="4855825" y="4005501"/>
            <a:ext cx="484632" cy="2783846"/>
          </a:xfrm>
          <a:prstGeom prst="downArrow">
            <a:avLst>
              <a:gd name="adj1" fmla="val 50000"/>
              <a:gd name="adj2" fmla="val 106670"/>
            </a:avLst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6098217" y="4698260"/>
            <a:ext cx="754814" cy="9602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/>
          <a:srcRect l="10605" t="5461" r="29754" b="35380"/>
          <a:stretch/>
        </p:blipFill>
        <p:spPr>
          <a:xfrm>
            <a:off x="6098217" y="5754873"/>
            <a:ext cx="736977" cy="94201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209296" y="1353011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Free Energy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66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Tensor</a:t>
            </a:r>
            <a:r>
              <a:rPr kumimoji="1" lang="en-US" altLang="ja-JP" dirty="0" smtClean="0"/>
              <a:t>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4123749" y="3257005"/>
            <a:ext cx="396000" cy="396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6367" y="3814354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Q</a:t>
            </a:r>
            <a:endParaRPr kumimoji="1" lang="ja-JP" altLang="en-US" sz="28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inside the Earth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458219"/>
            <a:ext cx="4937798" cy="38821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3" y="2908661"/>
            <a:ext cx="3931166" cy="357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inside Hadrons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b="2547"/>
          <a:stretch/>
        </p:blipFill>
        <p:spPr>
          <a:xfrm>
            <a:off x="855526" y="2519119"/>
            <a:ext cx="3053212" cy="333217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05447" y="5967803"/>
            <a:ext cx="2614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arXiv:1810.07589</a:t>
            </a:r>
          </a:p>
          <a:p>
            <a:r>
              <a:rPr kumimoji="1" lang="en-US" altLang="ja-JP" sz="2000" dirty="0" smtClean="0"/>
              <a:t>Nature, 557, 396 (2018)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77142" y="1230415"/>
            <a:ext cx="7389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EMT distribution inside hadrons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now accessible??</a:t>
            </a:r>
            <a:endParaRPr kumimoji="1" lang="ja-JP" altLang="en-US" sz="28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7477" y="1995899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Pressure </a:t>
            </a:r>
            <a:r>
              <a:rPr lang="en-US" altLang="ja-JP" sz="2800" b="1" dirty="0"/>
              <a:t>@</a:t>
            </a:r>
            <a:r>
              <a:rPr kumimoji="1" lang="en-US" altLang="ja-JP" sz="2800" b="1" dirty="0" smtClean="0"/>
              <a:t> proton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06651" y="1995899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EMT distribution @ pion</a:t>
            </a:r>
            <a:endParaRPr kumimoji="1" lang="ja-JP" altLang="en-US" sz="2800" b="1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128" y="2789135"/>
            <a:ext cx="3546813" cy="262908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921128" y="59678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000" dirty="0" smtClean="0"/>
              <a:t>Kumano</a:t>
            </a:r>
            <a:r>
              <a:rPr lang="en-US" altLang="ja-JP" sz="2000" dirty="0"/>
              <a:t>, </a:t>
            </a:r>
            <a:r>
              <a:rPr lang="en-US" altLang="ja-JP" sz="2000" dirty="0" smtClean="0"/>
              <a:t>Song</a:t>
            </a:r>
            <a:r>
              <a:rPr lang="en-US" altLang="ja-JP" sz="2000" dirty="0"/>
              <a:t>, </a:t>
            </a:r>
            <a:r>
              <a:rPr lang="en-US" altLang="ja-JP" sz="2000" dirty="0" err="1" smtClean="0"/>
              <a:t>Teryaev</a:t>
            </a:r>
            <a:endParaRPr lang="en-US" altLang="ja-JP" sz="2000" dirty="0"/>
          </a:p>
          <a:p>
            <a:r>
              <a:rPr lang="en-US" altLang="ja-JP" sz="2000" dirty="0"/>
              <a:t>Phys. Rev. D 97, </a:t>
            </a:r>
            <a:r>
              <a:rPr lang="en-US" altLang="ja-JP" sz="2000" dirty="0" smtClean="0"/>
              <a:t>014020 (2018)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30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89" y="2267868"/>
            <a:ext cx="5349472" cy="40507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30240" y="3263076"/>
            <a:ext cx="32864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Spherical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Energy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Longitudinal 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Transverse pressure</a:t>
            </a:r>
            <a:endParaRPr kumimoji="1" lang="ja-JP" altLang="en-US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Tensor</a:t>
            </a:r>
            <a:r>
              <a:rPr kumimoji="1" lang="en-US" altLang="ja-JP" dirty="0" smtClean="0"/>
              <a:t> around A Quark</a:t>
            </a:r>
            <a:br>
              <a:rPr kumimoji="1" lang="en-US" altLang="ja-JP" dirty="0" smtClean="0"/>
            </a:br>
            <a:r>
              <a:rPr lang="en-US" altLang="ja-JP" sz="2800" dirty="0" smtClean="0"/>
              <a:t>in a </a:t>
            </a:r>
            <a:r>
              <a:rPr lang="en-US" altLang="ja-JP" sz="2800" dirty="0" err="1" smtClean="0"/>
              <a:t>deconfined</a:t>
            </a:r>
            <a:r>
              <a:rPr lang="en-US" altLang="ja-JP" sz="2800" dirty="0" smtClean="0"/>
              <a:t> phase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020819">
            <a:off x="1264336" y="2437093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effectLst>
                  <a:glow rad="63500">
                    <a:schemeClr val="tx1">
                      <a:alpha val="70000"/>
                    </a:schemeClr>
                  </a:glow>
                </a:effectLst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  <a:effectLst>
                <a:glow rad="63500">
                  <a:schemeClr val="tx1">
                    <a:alpha val="70000"/>
                  </a:schemeClr>
                </a:glo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0240" y="1434238"/>
            <a:ext cx="2872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Yanagihara</a:t>
            </a:r>
            <a:r>
              <a:rPr kumimoji="1" lang="en-US" altLang="ja-JP" sz="2400" dirty="0" smtClean="0"/>
              <a:t>+, in prep.</a:t>
            </a:r>
            <a:endParaRPr lang="en-US" altLang="ja-JP" sz="2400" dirty="0"/>
          </a:p>
          <a:p>
            <a:r>
              <a:rPr kumimoji="1" lang="en-US" altLang="ja-JP" sz="2400" dirty="0" smtClean="0"/>
              <a:t>Quenched QCD</a:t>
            </a:r>
          </a:p>
          <a:p>
            <a:r>
              <a:rPr lang="en-US" altLang="ja-JP" sz="2400" dirty="0" smtClean="0"/>
              <a:t>48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x12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(T</a:t>
            </a:r>
            <a:r>
              <a:rPr lang="ja-JP" altLang="en-US" sz="2400" dirty="0" smtClean="0"/>
              <a:t>≈</a:t>
            </a:r>
            <a:r>
              <a:rPr lang="en-US" altLang="ja-JP" sz="2400" dirty="0" smtClean="0"/>
              <a:t>1.4T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)</a:t>
            </a:r>
          </a:p>
          <a:p>
            <a:r>
              <a:rPr kumimoji="1" lang="en-US" altLang="ja-JP" sz="2400" dirty="0" smtClean="0"/>
              <a:t>fixed t , a</a:t>
            </a: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44} \rangle = \varepsilon&#10;\end{align*}&lt;/body&gt;&#10;  &lt;fcolor&gt;FFFFFFFF&lt;/fcolor&gt;&#10;  &lt;bcolor&gt;FF000000&lt;/bcolor&gt;&#10;  &lt;transparent&gt;True&lt;/transparent&gt;&#10;  &lt;resolution&gt;1800&lt;/resolution&gt;&#10;  &lt;imageh&gt;250&lt;/imageh&gt;&#10;  &lt;imagew&gt;1216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4152655"/>
            <a:ext cx="1286933" cy="26458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rr} \rangle = -p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71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4862166"/>
            <a:ext cx="1815042" cy="264583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&amp;amp;-\langle T_{tt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703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7" y="5615714"/>
            <a:ext cx="744008" cy="2645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67164" y="629989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Not </a:t>
            </a:r>
            <a:r>
              <a:rPr lang="en-US" altLang="ja-JP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reliable</a:t>
            </a:r>
            <a:endParaRPr kumimoji="1" lang="ja-JP" altLang="en-US" sz="24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 flipV="1">
            <a:off x="1317056" y="5577792"/>
            <a:ext cx="278675" cy="1086284"/>
          </a:xfrm>
          <a:prstGeom prst="downArrow">
            <a:avLst>
              <a:gd name="adj1" fmla="val 50000"/>
              <a:gd name="adj2" fmla="val 9687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60789" y="1369841"/>
            <a:ext cx="3648892" cy="80964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(x)\rangle_{\rm Q} = \frac{ \langle \delta T_{\mu\nu} (x) \delta \Omega (0)\rangle }{\langle \Omega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081&lt;/imagew&gt;&#10;  &lt;scale&gt;50&lt;/scale&gt;&#10;  &lt;cursor&gt;11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4" y="1478540"/>
            <a:ext cx="3260723" cy="623358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5394401" y="5972154"/>
            <a:ext cx="3648892" cy="84165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16912" y="5974107"/>
            <a:ext cx="338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Screening mass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Strong coupling const.</a:t>
            </a:r>
            <a:endParaRPr kumimoji="1" lang="ja-JP" altLang="en-US" sz="2400" dirty="0" smtClean="0"/>
          </a:p>
        </p:txBody>
      </p:sp>
      <p:sp>
        <p:nvSpPr>
          <p:cNvPr id="19" name="右矢印 18"/>
          <p:cNvSpPr/>
          <p:nvPr/>
        </p:nvSpPr>
        <p:spPr>
          <a:xfrm>
            <a:off x="4993036" y="6004571"/>
            <a:ext cx="583358" cy="80053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05097" y="4646394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</p:spTree>
    <p:extLst>
      <p:ext uri="{BB962C8B-B14F-4D97-AF65-F5344CB8AC3E}">
        <p14:creationId xmlns:p14="http://schemas.microsoft.com/office/powerpoint/2010/main" val="6938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r>
              <a:rPr lang="ja-JP" altLang="en-US" dirty="0"/>
              <a:t> </a:t>
            </a:r>
            <a:r>
              <a:rPr lang="en-US" altLang="ja-JP" dirty="0" smtClean="0"/>
              <a:t>@ T</a:t>
            </a:r>
            <a:r>
              <a:rPr lang="ja-JP" altLang="en-US" dirty="0" smtClean="0"/>
              <a:t>≠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650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 smtClean="0"/>
                <a:t>We employ </a:t>
              </a:r>
              <a:r>
                <a:rPr lang="en-US" altLang="ja-JP" sz="3200" b="1" dirty="0" smtClean="0"/>
                <a:t>Gradient Flow Method</a:t>
              </a:r>
              <a:endParaRPr kumimoji="1" lang="ja-JP" altLang="en-US" sz="3200" b="1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= 16, 12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z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2000~4000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Even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x</a:t>
            </a:r>
            <a:endParaRPr lang="en-US" altLang="ja-JP" sz="2800" baseline="-25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Continuum </a:t>
            </a:r>
            <a:r>
              <a:rPr lang="en-US" altLang="ja-JP" sz="2800" dirty="0" err="1" smtClean="0"/>
              <a:t>extrap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Simulations on</a:t>
            </a:r>
          </a:p>
          <a:p>
            <a:pPr algn="r"/>
            <a:r>
              <a:rPr kumimoji="1" lang="en-US" altLang="ja-JP" sz="2800" dirty="0" smtClean="0"/>
              <a:t>OCTOPUS/</a:t>
            </a:r>
            <a:r>
              <a:rPr kumimoji="1" lang="en-US" altLang="ja-JP" sz="2800" dirty="0" err="1" smtClean="0"/>
              <a:t>Reedbush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12x72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x12 ~ 16x96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18x72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x12 ~ 24x96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Extrapolations </a:t>
            </a: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 smtClean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 smtClean="0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FlowQCD2016</a:t>
            </a:r>
            <a:endParaRPr kumimoji="1" lang="ja-JP" altLang="en-US" sz="2800" b="1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This Study</a:t>
            </a:r>
            <a:endParaRPr kumimoji="1" lang="ja-JP" altLang="en-US" sz="2800" b="1" dirty="0" smtClean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</a:t>
            </a:r>
            <a:r>
              <a:rPr lang="en-US" altLang="ja-JP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1904.00241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7603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kumimoji="1" lang="en-US" altLang="ja-JP" dirty="0" smtClean="0"/>
              <a:t>nergy </a:t>
            </a:r>
            <a:r>
              <a:rPr kumimoji="1" lang="en-US" altLang="ja-JP" dirty="0" err="1" smtClean="0"/>
              <a:t>densty</a:t>
            </a:r>
            <a:r>
              <a:rPr kumimoji="1" lang="en-US" altLang="ja-JP" dirty="0" smtClean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Energy Density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Transverse Pressure 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-25000" dirty="0" err="1" smtClean="0"/>
              <a:t>z</a:t>
            </a:r>
            <a:endParaRPr kumimoji="1" lang="ja-JP" altLang="en-US" sz="28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4" y="5020779"/>
            <a:ext cx="4876800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We study</a:t>
            </a:r>
            <a:endParaRPr kumimoji="1" lang="ja-JP" altLang="en-US" sz="3200" b="1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5251619"/>
            <a:ext cx="1219200" cy="95303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6326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nor </a:t>
            </a:r>
            <a:r>
              <a:rPr lang="en-US" altLang="ja-JP" sz="2400" dirty="0"/>
              <a:t>S</a:t>
            </a:r>
            <a:r>
              <a:rPr kumimoji="1" lang="en-US" altLang="ja-JP" sz="2400" dirty="0" smtClean="0"/>
              <a:t>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necessary!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6742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Ratio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But, large deviation exists even at T/T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~25.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40671" y="5041555"/>
            <a:ext cx="456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T/T</a:t>
            </a:r>
            <a:r>
              <a:rPr kumimoji="1" lang="en-US" altLang="ja-JP" sz="2400" baseline="-25000" dirty="0" smtClean="0"/>
              <a:t>c</a:t>
            </a:r>
            <a:r>
              <a:rPr kumimoji="1" lang="ja-JP" altLang="en-US" sz="2400" dirty="0" smtClean="0"/>
              <a:t>≅</a:t>
            </a:r>
            <a:r>
              <a:rPr kumimoji="1" lang="en-US" altLang="ja-JP" sz="2400" dirty="0" smtClean="0"/>
              <a:t>8.1 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=8.0)  /  T/T</a:t>
            </a:r>
            <a:r>
              <a:rPr kumimoji="1" lang="en-US" altLang="ja-JP" sz="2400" baseline="-25000" dirty="0" smtClean="0"/>
              <a:t>c</a:t>
            </a:r>
            <a:r>
              <a:rPr kumimoji="1" lang="ja-JP" altLang="en-US" sz="2400" dirty="0" smtClean="0"/>
              <a:t>≅</a:t>
            </a:r>
            <a:r>
              <a:rPr kumimoji="1" lang="en-US" altLang="ja-JP" sz="2400" dirty="0" smtClean="0"/>
              <a:t>25 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400" dirty="0" smtClean="0"/>
              <a:t>=9.0)</a:t>
            </a:r>
            <a:endParaRPr kumimoji="1" lang="ja-JP" altLang="en-US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953327" y="-413862"/>
            <a:ext cx="3083669" cy="6784923"/>
            <a:chOff x="4766553" y="-16333"/>
            <a:chExt cx="3062870" cy="6739158"/>
          </a:xfrm>
          <a:scene3d>
            <a:camera prst="perspectiveHeroicExtremeRightFacing" fov="7200000">
              <a:rot lat="21179998" lon="600000" rev="21299999"/>
            </a:camera>
            <a:lightRig rig="chilly" dir="t"/>
          </a:scene3d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b="50231"/>
            <a:stretch/>
          </p:blipFill>
          <p:spPr>
            <a:xfrm>
              <a:off x="4766553" y="2316812"/>
              <a:ext cx="3062870" cy="2075168"/>
            </a:xfrm>
            <a:prstGeom prst="rect">
              <a:avLst/>
            </a:prstGeom>
            <a:sp3d prstMaterial="translucentPowder"/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553" y="4459182"/>
              <a:ext cx="3062870" cy="2263643"/>
            </a:xfrm>
            <a:prstGeom prst="rect">
              <a:avLst/>
            </a:prstGeom>
            <a:sp3d prstMaterial="translucentPowder"/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553" y="-16333"/>
              <a:ext cx="3062870" cy="2295884"/>
            </a:xfrm>
            <a:prstGeom prst="rect">
              <a:avLst/>
            </a:prstGeom>
            <a:sp3d prstMaterial="translucentPowder"/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05097" y="5502425"/>
            <a:ext cx="8098972" cy="888261"/>
          </a:xfrm>
          <a:prstGeom prst="roundRect">
            <a:avLst/>
          </a:prstGeom>
          <a:solidFill>
            <a:schemeClr val="tx1">
              <a:alpha val="9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1292748"/>
            <a:ext cx="7759336" cy="5078313"/>
          </a:xfrm>
          <a:prstGeom prst="rect">
            <a:avLst/>
          </a:prstGeom>
          <a:noFill/>
          <a:effectLst>
            <a:glow rad="101600">
              <a:srgbClr val="11455D"/>
            </a:glo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1.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Constructing EMT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2.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Thermodynamics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D90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,011501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(2014); PR</a:t>
            </a:r>
            <a:r>
              <a:rPr lang="en-US" altLang="ja-JP" b="1" dirty="0">
                <a:effectLst>
                  <a:glow rad="101600">
                    <a:srgbClr val="124963"/>
                  </a:glow>
                </a:effectLst>
              </a:rPr>
              <a:t>D94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114512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(2016);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WHOT-QCD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014509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(2017);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Iritani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PTEP 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2019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023B02 (2019)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3. </a:t>
            </a:r>
            <a:r>
              <a:rPr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Flux Tube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PLB789, 210 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(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2019);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Yanagihara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+, in prep.</a:t>
            </a:r>
          </a:p>
          <a:p>
            <a:r>
              <a:rPr kumimoji="1"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4. </a:t>
            </a:r>
            <a:r>
              <a:rPr kumimoji="1"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Static Quark Systems at Nonzero T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in prep.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b="1" dirty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5</a:t>
            </a:r>
            <a:r>
              <a:rPr kumimoji="1" lang="en-US" altLang="ja-JP" sz="36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01600">
                    <a:srgbClr val="124963"/>
                  </a:glow>
                </a:effectLst>
              </a:rPr>
              <a:t>Casimir Effect</a:t>
            </a:r>
          </a:p>
          <a:p>
            <a:pPr algn="r"/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MK, </a:t>
            </a:r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Mogliacci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Horowitz, Kolbe, arXiv:1904.00241</a:t>
            </a:r>
            <a:endParaRPr kumimoji="1" lang="en-US" altLang="ja-JP" dirty="0" smtClean="0">
              <a:effectLst>
                <a:glow rad="101600">
                  <a:srgbClr val="124963"/>
                </a:glow>
              </a:effectLst>
            </a:endParaRPr>
          </a:p>
          <a:p>
            <a:r>
              <a:rPr lang="en-US" altLang="ja-JP" sz="3600" dirty="0">
                <a:effectLst>
                  <a:glow rad="101600">
                    <a:srgbClr val="124963"/>
                  </a:glow>
                </a:effectLst>
              </a:rPr>
              <a:t>6</a:t>
            </a:r>
            <a:r>
              <a:rPr lang="en-US" altLang="ja-JP" sz="3600" dirty="0" smtClean="0">
                <a:effectLst>
                  <a:glow rad="101600">
                    <a:srgbClr val="124963"/>
                  </a:glow>
                </a:effectLst>
              </a:rPr>
              <a:t>. </a:t>
            </a:r>
            <a:r>
              <a:rPr lang="en-US" altLang="ja-JP" sz="3200" dirty="0" smtClean="0">
                <a:effectLst>
                  <a:glow rad="101600">
                    <a:srgbClr val="124963"/>
                  </a:glow>
                </a:effectLst>
              </a:rPr>
              <a:t>Correlation Function</a:t>
            </a:r>
          </a:p>
          <a:p>
            <a:pPr algn="r"/>
            <a:r>
              <a:rPr lang="en-US" altLang="ja-JP" dirty="0" err="1" smtClean="0">
                <a:effectLst>
                  <a:glow rad="101600">
                    <a:srgbClr val="124963"/>
                  </a:glow>
                </a:effectLst>
              </a:rPr>
              <a:t>FlowQCD</a:t>
            </a:r>
            <a:r>
              <a:rPr lang="en-US" altLang="ja-JP" dirty="0">
                <a:effectLst>
                  <a:glow rad="101600">
                    <a:srgbClr val="124963"/>
                  </a:glow>
                </a:effectLst>
              </a:rPr>
              <a:t>, 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PR</a:t>
            </a:r>
            <a:r>
              <a:rPr lang="en-US" altLang="ja-JP" b="1" dirty="0" smtClean="0">
                <a:effectLst>
                  <a:glow rad="101600">
                    <a:srgbClr val="124963"/>
                  </a:glow>
                </a:effectLst>
              </a:rPr>
              <a:t>D96</a:t>
            </a:r>
            <a:r>
              <a:rPr lang="en-US" altLang="ja-JP" dirty="0" smtClean="0">
                <a:effectLst>
                  <a:glow rad="101600">
                    <a:srgbClr val="124963"/>
                  </a:glow>
                </a:effectLst>
              </a:rPr>
              <a:t>, 111502 (2017)</a:t>
            </a:r>
          </a:p>
        </p:txBody>
      </p:sp>
    </p:spTree>
    <p:extLst>
      <p:ext uri="{BB962C8B-B14F-4D97-AF65-F5344CB8AC3E}">
        <p14:creationId xmlns:p14="http://schemas.microsoft.com/office/powerpoint/2010/main" val="34301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36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Transport Coefficient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873549" cy="751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3216" y="1461470"/>
            <a:ext cx="261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</a:p>
          <a:p>
            <a:r>
              <a:rPr lang="en-US" altLang="ja-JP" sz="2000" dirty="0" smtClean="0"/>
              <a:t>Nakamura, Sakai, 2005</a:t>
            </a:r>
          </a:p>
          <a:p>
            <a:r>
              <a:rPr kumimoji="1" lang="en-US" altLang="ja-JP" sz="2000" dirty="0" smtClean="0"/>
              <a:t>Meyer; 2007, 2008</a:t>
            </a:r>
          </a:p>
          <a:p>
            <a:r>
              <a:rPr lang="en-US" altLang="ja-JP" sz="2000" dirty="0" smtClean="0"/>
              <a:t>…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+, 2018 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/>
              <a:t>+, 2018</a:t>
            </a:r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551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1399" y="5977974"/>
            <a:ext cx="64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Similar result for (41;41) channel: </a:t>
            </a:r>
            <a:r>
              <a:rPr kumimoji="1" lang="en-US" altLang="ja-JP" sz="2000" dirty="0" err="1" smtClean="0"/>
              <a:t>Borsanyi</a:t>
            </a:r>
            <a:r>
              <a:rPr lang="en-US" altLang="ja-JP" sz="2000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Perturbative analysis: </a:t>
            </a:r>
            <a:r>
              <a:rPr kumimoji="1" lang="en-US" altLang="ja-JP" sz="2000" dirty="0" smtClean="0"/>
              <a:t>Eller, Moore, 2018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6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6562" y="4820607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N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ew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measurement of </a:t>
            </a:r>
            <a:r>
              <a:rPr lang="en-US" altLang="ja-JP" sz="2800" b="1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2800" b="1" baseline="-25000" dirty="0" err="1" smtClean="0">
                <a:solidFill>
                  <a:srgbClr val="FFFF00"/>
                </a:solidFill>
              </a:rPr>
              <a:t>V</a:t>
            </a:r>
            <a:endParaRPr lang="en-US" altLang="ja-JP" sz="2800" b="1" baseline="-25000" dirty="0" smtClean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12" y="5398621"/>
            <a:ext cx="4811200" cy="12229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67906" y="6026668"/>
            <a:ext cx="412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1711.02262</a:t>
            </a:r>
            <a:endParaRPr kumimoji="1" lang="ja-JP" alt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3130423" y="1282489"/>
            <a:ext cx="5978741" cy="3193717"/>
          </a:xfrm>
          <a:prstGeom prst="roundRect">
            <a:avLst>
              <a:gd name="adj" fmla="val 935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曲折矢印 12"/>
          <p:cNvSpPr/>
          <p:nvPr/>
        </p:nvSpPr>
        <p:spPr>
          <a:xfrm flipV="1">
            <a:off x="4302034" y="4478307"/>
            <a:ext cx="961862" cy="603611"/>
          </a:xfrm>
          <a:prstGeom prst="bentArrow">
            <a:avLst>
              <a:gd name="adj1" fmla="val 44945"/>
              <a:gd name="adj2" fmla="val 39958"/>
              <a:gd name="adj3" fmla="val 37188"/>
              <a:gd name="adj4" fmla="val 382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3896" y="458617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Confirmation of FRR</a:t>
            </a:r>
            <a:endParaRPr kumimoji="1" lang="ja-JP" altLang="en-US" sz="2800" b="1" dirty="0" smtClean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1" y="5112029"/>
            <a:ext cx="3318330" cy="643505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996339" y="4320364"/>
            <a:ext cx="1348196" cy="5918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4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747" y="3109137"/>
            <a:ext cx="2403635" cy="17764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Successful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instantons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full 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Perturbative coefficient: </a:t>
            </a:r>
          </a:p>
          <a:p>
            <a:r>
              <a:rPr kumimoji="1" lang="en-US" altLang="ja-JP" dirty="0" smtClean="0"/>
              <a:t>Suzuki (2013); Makino, Suzuki (2014); </a:t>
            </a:r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(2018);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, MK, Suzuki, </a:t>
            </a:r>
            <a:r>
              <a:rPr lang="en-US" altLang="ja-JP" dirty="0" err="1" smtClean="0"/>
              <a:t>Takaura</a:t>
            </a:r>
            <a:r>
              <a:rPr lang="en-US" altLang="ja-JP" dirty="0" smtClean="0"/>
              <a:t> (2019)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93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2729</Words>
  <Application>Microsoft Office PowerPoint</Application>
  <PresentationFormat>画面に合わせる (4:3)</PresentationFormat>
  <Paragraphs>676</Paragraphs>
  <Slides>83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83</vt:i4>
      </vt:variant>
    </vt:vector>
  </HeadingPairs>
  <TitlesOfParts>
    <vt:vector size="99" baseType="lpstr">
      <vt:lpstr>Andalus</vt:lpstr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Stress Tensor on the Lattice multi- &amp; single quark systems,  Casimir Effect, and etc.</vt:lpstr>
      <vt:lpstr>PowerPoint プレゼンテーション</vt:lpstr>
      <vt:lpstr>PowerPoint プレゼンテーション</vt:lpstr>
      <vt:lpstr>Contents</vt:lpstr>
      <vt:lpstr>Yang-Mills Gradient Flow</vt:lpstr>
      <vt:lpstr>Small Flow-Time Expansion</vt:lpstr>
      <vt:lpstr>Constructing EMT 1</vt:lpstr>
      <vt:lpstr>Constructing EMT</vt:lpstr>
      <vt:lpstr>Perturbative Coefficients</vt:lpstr>
      <vt:lpstr>Gradient Flow Method</vt:lpstr>
      <vt:lpstr>Contents</vt:lpstr>
      <vt:lpstr>Higher Order Coefficient: e+p</vt:lpstr>
      <vt:lpstr>Double Extrapolation t0, a0</vt:lpstr>
      <vt:lpstr>Higher Order Coefficient: e+p</vt:lpstr>
      <vt:lpstr>Effect of Higher-Order Coeffs.</vt:lpstr>
      <vt:lpstr>Gradient Flow for Fermions</vt:lpstr>
      <vt:lpstr>EMT in QCD</vt:lpstr>
      <vt:lpstr>2+1 QCD EoS from Gradient Flow</vt:lpstr>
      <vt:lpstr>Contents</vt:lpstr>
      <vt:lpstr>Stress = Force per Unit Area</vt:lpstr>
      <vt:lpstr>Stress = Force per Unit Area</vt:lpstr>
      <vt:lpstr>Stress = Force per Unit Area</vt:lpstr>
      <vt:lpstr>Force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Lattice Setup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Momentum Conservation</vt:lpstr>
      <vt:lpstr>Force</vt:lpstr>
      <vt:lpstr>Force</vt:lpstr>
      <vt:lpstr>Force</vt:lpstr>
      <vt:lpstr>Dual Superconductor Picture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Contents</vt:lpstr>
      <vt:lpstr>Screening of QQ Force above Tc</vt:lpstr>
      <vt:lpstr>Temperature Dependence</vt:lpstr>
      <vt:lpstr>Temperature Dependence</vt:lpstr>
      <vt:lpstr>Mid Plane</vt:lpstr>
      <vt:lpstr>Mid Plane</vt:lpstr>
      <vt:lpstr>Stress Tensor around A Quark in a deconfined phase</vt:lpstr>
      <vt:lpstr>Pressure inside the Earth</vt:lpstr>
      <vt:lpstr>Pressure inside Hadrons</vt:lpstr>
      <vt:lpstr>Stress Tensor around A Quark in a deconfined phase</vt:lpstr>
      <vt:lpstr>Contents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Thermodynamics on the Lattice</vt:lpstr>
      <vt:lpstr>Numerical Setup</vt:lpstr>
      <vt:lpstr>Extrapolations t0, a0</vt:lpstr>
      <vt:lpstr>Small-t Extrapolation</vt:lpstr>
      <vt:lpstr>Small-t Extrapolation</vt:lpstr>
      <vt:lpstr>Pressure Anisotropy @ T≠0</vt:lpstr>
      <vt:lpstr>Pressure Anisotropy @ T≠0</vt:lpstr>
      <vt:lpstr>Energy densty / transverse P</vt:lpstr>
      <vt:lpstr>Higher T</vt:lpstr>
      <vt:lpstr>Higher T</vt:lpstr>
      <vt:lpstr>PowerPoint プレゼンテーション</vt:lpstr>
      <vt:lpstr>Contents</vt:lpstr>
      <vt:lpstr>EMT Correlator: Motivation</vt:lpstr>
      <vt:lpstr>EMT Euclidean Correlator</vt:lpstr>
      <vt:lpstr>Fluctuation-Response Relations</vt:lpstr>
      <vt:lpstr>Summary</vt:lpstr>
      <vt:lpstr>backup</vt:lpstr>
      <vt:lpstr>Two Special Cases with PBC</vt:lpstr>
      <vt:lpstr>EMT on the Lattice: Conventional</vt:lpstr>
      <vt:lpstr>Fermion Propagator</vt:lpstr>
      <vt:lpstr>Nf=2+1 QCD Thermodynamics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416</cp:revision>
  <dcterms:created xsi:type="dcterms:W3CDTF">2018-05-13T13:53:28Z</dcterms:created>
  <dcterms:modified xsi:type="dcterms:W3CDTF">2019-04-25T00:38:36Z</dcterms:modified>
</cp:coreProperties>
</file>