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5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  <p:sldMasterId id="2147483690" r:id="rId3"/>
    <p:sldMasterId id="2147483780" r:id="rId4"/>
    <p:sldMasterId id="2147483804" r:id="rId5"/>
    <p:sldMasterId id="2147483816" r:id="rId6"/>
    <p:sldMasterId id="2147483828" r:id="rId7"/>
    <p:sldMasterId id="2147483840" r:id="rId8"/>
    <p:sldMasterId id="2147483852" r:id="rId9"/>
    <p:sldMasterId id="2147483864" r:id="rId10"/>
    <p:sldMasterId id="2147483876" r:id="rId11"/>
    <p:sldMasterId id="2147483888" r:id="rId12"/>
    <p:sldMasterId id="2147483912" r:id="rId13"/>
    <p:sldMasterId id="2147483924" r:id="rId14"/>
    <p:sldMasterId id="2147483936" r:id="rId15"/>
    <p:sldMasterId id="2147483960" r:id="rId16"/>
    <p:sldMasterId id="2147483978" r:id="rId17"/>
  </p:sldMasterIdLst>
  <p:notesMasterIdLst>
    <p:notesMasterId r:id="rId53"/>
  </p:notesMasterIdLst>
  <p:sldIdLst>
    <p:sldId id="366" r:id="rId18"/>
    <p:sldId id="364" r:id="rId19"/>
    <p:sldId id="380" r:id="rId20"/>
    <p:sldId id="363" r:id="rId21"/>
    <p:sldId id="349" r:id="rId22"/>
    <p:sldId id="350" r:id="rId23"/>
    <p:sldId id="351" r:id="rId24"/>
    <p:sldId id="267" r:id="rId25"/>
    <p:sldId id="268" r:id="rId26"/>
    <p:sldId id="352" r:id="rId27"/>
    <p:sldId id="353" r:id="rId28"/>
    <p:sldId id="367" r:id="rId29"/>
    <p:sldId id="368" r:id="rId30"/>
    <p:sldId id="360" r:id="rId31"/>
    <p:sldId id="354" r:id="rId32"/>
    <p:sldId id="355" r:id="rId33"/>
    <p:sldId id="356" r:id="rId34"/>
    <p:sldId id="357" r:id="rId35"/>
    <p:sldId id="370" r:id="rId36"/>
    <p:sldId id="358" r:id="rId37"/>
    <p:sldId id="359" r:id="rId38"/>
    <p:sldId id="361" r:id="rId39"/>
    <p:sldId id="362" r:id="rId40"/>
    <p:sldId id="373" r:id="rId41"/>
    <p:sldId id="371" r:id="rId42"/>
    <p:sldId id="372" r:id="rId43"/>
    <p:sldId id="374" r:id="rId44"/>
    <p:sldId id="375" r:id="rId45"/>
    <p:sldId id="377" r:id="rId46"/>
    <p:sldId id="381" r:id="rId47"/>
    <p:sldId id="382" r:id="rId48"/>
    <p:sldId id="383" r:id="rId49"/>
    <p:sldId id="378" r:id="rId50"/>
    <p:sldId id="379" r:id="rId51"/>
    <p:sldId id="369" r:id="rId5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CB"/>
    <a:srgbClr val="FF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8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2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Master" Target="slideMasters/slideMaster15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4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Master" Target="slideMasters/slideMaster13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7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2.xml"/><Relationship Id="rId12" Type="http://schemas.openxmlformats.org/officeDocument/2006/relationships/slideMaster" Target="slideMasters/slideMaster11.xml"/><Relationship Id="rId17" Type="http://schemas.openxmlformats.org/officeDocument/2006/relationships/slideMaster" Target="slideMasters/slideMaster16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5" Type="http://schemas.openxmlformats.org/officeDocument/2006/relationships/slideMaster" Target="slideMasters/slideMaster14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9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1A00C-FBD6-4E11-9FB3-E6717D7ACE40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81CF-3197-483E-911B-DDDFD599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66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70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9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2190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6622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7676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7373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7256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4432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890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784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3794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4715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61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7395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8939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9541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8066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182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1718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3747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8174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5341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3070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358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161093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6348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4054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1811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4545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3963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0380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92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8606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8847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214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97248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1254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121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2951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31181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0363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3061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0031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316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0857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493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6089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3092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4832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6989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3133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34909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E2792-234D-449C-ADB6-209F5F905D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5933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8E589-C177-4643-A396-135197EABC7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1952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B963-C960-48DC-A1AE-B28FC5F28E0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4882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39A36-EFF9-4011-A07A-C13A58A8CE3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60001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C4C20-1EE1-4AE6-A757-02362DDBC68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32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6213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FD4B-92F2-403A-A5F1-222472C77B5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227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4A3AA-D18B-4550-B18A-708B11DEE36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1844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92E-5EB2-4E5A-BD42-933888B8BA9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5581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425F-BC23-47F3-9D01-658ED77EE0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6518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EAF8-1148-4230-B8AC-7525966683F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4564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FA06A-C3FD-46DA-BB34-5230A85E4F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7288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8865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42574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3169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467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72400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39198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29615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47394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68510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41133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21631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74509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17577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74467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283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1232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38250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22141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2999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30328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14569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82086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67520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68654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498638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20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6997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39397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89480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88591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98233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174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20546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05626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81899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1050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572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66773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61835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18151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70292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94298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14909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632185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85712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89418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52650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55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615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62851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775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063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983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07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864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549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847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481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579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121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389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058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16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139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793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401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976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61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698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976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7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774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235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2896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3372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029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01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3662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E2792-234D-449C-ADB6-209F5F905D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011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8E589-C177-4643-A396-135197EABC7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035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B963-C960-48DC-A1AE-B28FC5F28E0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0971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39A36-EFF9-4011-A07A-C13A58A8CE3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71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7066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C4C20-1EE1-4AE6-A757-02362DDBC68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4330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FD4B-92F2-403A-A5F1-222472C77B5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5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4A3AA-D18B-4550-B18A-708B11DEE36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6784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92E-5EB2-4E5A-BD42-933888B8BA9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7856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425F-BC23-47F3-9D01-658ED77EE0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72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EAF8-1148-4230-B8AC-7525966683F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1607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FA06A-C3FD-46DA-BB34-5230A85E4F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1147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5685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6248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69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4475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1221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4382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9706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8844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7159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3677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4476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154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610B8E-25DA-4062-B696-AED8E808F55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1126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6A6643-3B75-41B3-9340-42DBBD0E80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00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524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371AEF-FFA0-463D-A25C-1D4783AFD62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3278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07CB2-7C5E-4232-A9DA-880BF5E6C8B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3004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399F7D-4DEF-42F8-B910-E56B2FC427E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5389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F2BAE-FA1B-4CAB-98CF-6C62690ED48A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1636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2449A-BA96-4A03-9A32-AC6B00DE7E23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7590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1A973-23E3-4325-8C8D-3195EC8D910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7295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FC432-C016-423B-AB63-21759318E411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5181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982EBC-BC35-47D0-A7F2-97BFC42470D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885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48C40-A332-4803-A62C-8B13B562F8BE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008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E2792-234D-449C-ADB6-209F5F905D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93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9762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8E589-C177-4643-A396-135197EABC7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8193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B963-C960-48DC-A1AE-B28FC5F28E0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8282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39A36-EFF9-4011-A07A-C13A58A8CE3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2117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C4C20-1EE1-4AE6-A757-02362DDBC68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3124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FD4B-92F2-403A-A5F1-222472C77B5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4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4A3AA-D18B-4550-B18A-708B11DEE36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6552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92E-5EB2-4E5A-BD42-933888B8BA9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0711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425F-BC23-47F3-9D01-658ED77EE0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6187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EAF8-1148-4230-B8AC-7525966683F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2534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FA06A-C3FD-46DA-BB34-5230A85E4F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69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4487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0244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7431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490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077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4177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1431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1610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7339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0531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51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7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18" Type="http://schemas.openxmlformats.org/officeDocument/2006/relationships/theme" Target="../theme/theme16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926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75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47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49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B2A54-07F6-40ED-8E47-7B4510F7AA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47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93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177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657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E3DED1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E3DED1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735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50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B2A54-07F6-40ED-8E47-7B4510F7AA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48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89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371EE3-6466-4CB4-8F58-9F6853CEEB0F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01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B2A54-07F6-40ED-8E47-7B4510F7AA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2019/6/28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44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24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44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emf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emf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37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5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85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85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7" Type="http://schemas.openxmlformats.org/officeDocument/2006/relationships/image" Target="../media/image62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58.jp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73.emf"/><Relationship Id="rId7" Type="http://schemas.openxmlformats.org/officeDocument/2006/relationships/image" Target="../media/image58.jpg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85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8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8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238895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4800" dirty="0" smtClean="0">
                <a:latin typeface="Arial Rounded MT Bold" panose="020F0704030504030204" pitchFamily="34" charset="0"/>
              </a:rPr>
              <a:t>Theoretical Study of QGP</a:t>
            </a:r>
            <a:br>
              <a:rPr kumimoji="1" lang="en-US" altLang="ja-JP" sz="4800" dirty="0" smtClean="0">
                <a:latin typeface="Arial Rounded MT Bold" panose="020F0704030504030204" pitchFamily="34" charset="0"/>
              </a:rPr>
            </a:br>
            <a:r>
              <a:rPr lang="en-US" altLang="ja-JP" sz="4800" dirty="0" smtClean="0">
                <a:latin typeface="Arial Rounded MT Bold" panose="020F0704030504030204" pitchFamily="34" charset="0"/>
              </a:rPr>
              <a:t>and Phase Transition</a:t>
            </a:r>
            <a:br>
              <a:rPr lang="en-US" altLang="ja-JP" sz="4800" dirty="0" smtClean="0">
                <a:latin typeface="Arial Rounded MT Bold" panose="020F0704030504030204" pitchFamily="34" charset="0"/>
              </a:rPr>
            </a:br>
            <a:r>
              <a:rPr lang="en-US" altLang="ja-JP" sz="4800" dirty="0" smtClean="0">
                <a:latin typeface="Arial Rounded MT Bold" panose="020F0704030504030204" pitchFamily="34" charset="0"/>
              </a:rPr>
              <a:t>in RHIC</a:t>
            </a:r>
            <a:endParaRPr kumimoji="1" lang="ja-JP" alt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646883" y="3712348"/>
            <a:ext cx="3853940" cy="1025922"/>
          </a:xfrm>
        </p:spPr>
        <p:txBody>
          <a:bodyPr wrap="none">
            <a:spAutoFit/>
          </a:bodyPr>
          <a:lstStyle/>
          <a:p>
            <a:pPr algn="ctr"/>
            <a:r>
              <a:rPr lang="en-US" altLang="ja-JP" sz="36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3600" dirty="0" smtClean="0">
                <a:solidFill>
                  <a:schemeClr val="tx1"/>
                </a:solidFill>
              </a:rPr>
              <a:t> Kitazawa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(Osaka U.)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75299" y="5797713"/>
            <a:ext cx="5793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ja-JP" sz="2000" dirty="0"/>
              <a:t>14th </a:t>
            </a:r>
            <a:r>
              <a:rPr lang="en-US" altLang="ja-JP" sz="2000" dirty="0" err="1"/>
              <a:t>ANPhA</a:t>
            </a:r>
            <a:r>
              <a:rPr lang="en-US" altLang="ja-JP" sz="2000" dirty="0"/>
              <a:t> Board meeting and Symposium in </a:t>
            </a:r>
            <a:r>
              <a:rPr lang="en-US" altLang="ja-JP" sz="2000" dirty="0" smtClean="0"/>
              <a:t>Korea</a:t>
            </a:r>
          </a:p>
          <a:p>
            <a:pPr lvl="0" algn="ctr"/>
            <a:r>
              <a:rPr lang="en-US" altLang="ja-JP" sz="2000" dirty="0" err="1" smtClean="0"/>
              <a:t>Seogwipo</a:t>
            </a:r>
            <a:r>
              <a:rPr lang="en-US" altLang="ja-JP" sz="2000" dirty="0" smtClean="0"/>
              <a:t> KAL Hotel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ＭＳ Ｐゴシック"/>
                <a:cs typeface="+mn-cs"/>
              </a:rPr>
              <a:t>, Korea,  27/June/2019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3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Maximum Density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97" y="1773933"/>
            <a:ext cx="5005633" cy="371838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255242" y="1293631"/>
            <a:ext cx="4633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Time evolution in </a:t>
            </a:r>
            <a:r>
              <a:rPr lang="en-US" altLang="ja-JP" sz="2400" i="1" dirty="0"/>
              <a:t>T</a:t>
            </a:r>
            <a:r>
              <a:rPr lang="en-US" altLang="ja-JP" sz="2400" dirty="0"/>
              <a:t>-</a:t>
            </a:r>
            <a:r>
              <a:rPr lang="en-US" altLang="ja-JP" sz="2400" dirty="0">
                <a:latin typeface="Symbol" panose="05050102010706020507" pitchFamily="18" charset="2"/>
              </a:rPr>
              <a:t>r</a:t>
            </a:r>
            <a:r>
              <a:rPr kumimoji="1" lang="en-US" altLang="ja-JP" sz="2400" dirty="0" smtClean="0"/>
              <a:t> plane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by JAM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1999" y="4290104"/>
            <a:ext cx="2255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2"/>
                </a:solidFill>
              </a:rPr>
              <a:t>A. </a:t>
            </a:r>
            <a:r>
              <a:rPr lang="en-US" altLang="ja-JP" sz="2400" dirty="0" smtClean="0">
                <a:solidFill>
                  <a:schemeClr val="bg2"/>
                </a:solidFill>
              </a:rPr>
              <a:t>Ohnishi, 2002</a:t>
            </a:r>
            <a:endParaRPr kumimoji="1" lang="ja-JP" altLang="en-US" sz="2400" dirty="0">
              <a:solidFill>
                <a:schemeClr val="bg2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27891" y="5825191"/>
            <a:ext cx="6629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Maximum </a:t>
            </a:r>
            <a:r>
              <a:rPr lang="en-US" altLang="ja-JP" sz="2400" dirty="0"/>
              <a:t>density </a:t>
            </a:r>
            <a:r>
              <a:rPr lang="en-US" altLang="ja-JP" sz="2400" dirty="0" smtClean="0"/>
              <a:t>5~10</a:t>
            </a:r>
            <a:r>
              <a:rPr lang="en-US" altLang="ja-JP" sz="2400" dirty="0" smtClean="0">
                <a:latin typeface="Symbol" panose="05050102010706020507" pitchFamily="18" charset="2"/>
              </a:rPr>
              <a:t>r</a:t>
            </a:r>
            <a:r>
              <a:rPr lang="en-US" altLang="ja-JP" sz="2400" baseline="-25000" dirty="0" smtClean="0"/>
              <a:t>0</a:t>
            </a:r>
            <a:r>
              <a:rPr lang="en-US" altLang="ja-JP" sz="2400" dirty="0" smtClean="0"/>
              <a:t> @ E/A~20GeV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Large event-by-event fluctuations?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E/A = 20{\rm GeV}&#10;\\&#10;\sqrt{s_{_{NN}}}\simeq6{\rm GeV}&#10;\end{align*}&lt;/body&gt;&#10;  &lt;fcolor&gt;FFFFFFFF&lt;/fcolor&gt;&#10;  &lt;bcolor&gt;FFFFFFFF&lt;/bcolor&gt;&#10;  &lt;transparent&gt;True&lt;/transparent&gt;&#10;  &lt;resolution&gt;1800&lt;/resolution&gt;&#10;  &lt;imageh&gt;714&lt;/imageh&gt;&#10;  &lt;imagew&gt;1572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01" y="1906581"/>
            <a:ext cx="1945427" cy="883610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421414" y="4383265"/>
            <a:ext cx="3378389" cy="936261"/>
            <a:chOff x="421414" y="4383265"/>
            <a:chExt cx="3378389" cy="936261"/>
          </a:xfrm>
        </p:grpSpPr>
        <p:sp>
          <p:nvSpPr>
            <p:cNvPr id="3" name="角丸四角形 2"/>
            <p:cNvSpPr/>
            <p:nvPr/>
          </p:nvSpPr>
          <p:spPr>
            <a:xfrm>
              <a:off x="3017378" y="4383265"/>
              <a:ext cx="782425" cy="423604"/>
            </a:xfrm>
            <a:prstGeom prst="roundRect">
              <a:avLst/>
            </a:prstGeom>
            <a:solidFill>
              <a:srgbClr val="008000">
                <a:alpha val="80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421414" y="4691037"/>
              <a:ext cx="2116022" cy="628489"/>
            </a:xfrm>
            <a:prstGeom prst="roundRect">
              <a:avLst/>
            </a:prstGeom>
            <a:solidFill>
              <a:srgbClr val="008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&amp;amp;E/A&amp;lt;1{\rm ~GeV}&#10;\end{align*}&lt;/body&gt;&#10;  &lt;fcolor&gt;FFFFFFFF&lt;/fcolor&gt;&#10;  &lt;bcolor&gt;FFFFFFFF&lt;/bcolor&gt;&#10;  &lt;transparent&gt;True&lt;/transparent&gt;&#10;  &lt;resolution&gt;1800&lt;/resolution&gt;&#10;  &lt;imageh&gt;249&lt;/imageh&gt;&#10;  &lt;imagew&gt;1514&lt;/imagew&gt;&#10;  &lt;scale&gt;50&lt;/scale&gt;&#10;  &lt;cursor&gt;32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97" y="4857451"/>
              <a:ext cx="1797709" cy="295660"/>
            </a:xfrm>
            <a:prstGeom prst="rect">
              <a:avLst/>
            </a:prstGeom>
          </p:spPr>
        </p:pic>
        <p:sp>
          <p:nvSpPr>
            <p:cNvPr id="20" name="右矢印 19"/>
            <p:cNvSpPr/>
            <p:nvPr/>
          </p:nvSpPr>
          <p:spPr>
            <a:xfrm rot="19918194">
              <a:off x="2475925" y="4634598"/>
              <a:ext cx="646746" cy="311845"/>
            </a:xfrm>
            <a:prstGeom prst="rightArrow">
              <a:avLst>
                <a:gd name="adj1" fmla="val 50000"/>
                <a:gd name="adj2" fmla="val 66183"/>
              </a:avLst>
            </a:prstGeom>
            <a:solidFill>
              <a:srgbClr val="008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131824" y="1813545"/>
            <a:ext cx="2939036" cy="2079723"/>
            <a:chOff x="131824" y="1813545"/>
            <a:chExt cx="2939036" cy="2079723"/>
          </a:xfrm>
        </p:grpSpPr>
        <p:sp>
          <p:nvSpPr>
            <p:cNvPr id="10" name="角丸四角形 9"/>
            <p:cNvSpPr/>
            <p:nvPr/>
          </p:nvSpPr>
          <p:spPr>
            <a:xfrm>
              <a:off x="2867320" y="1813545"/>
              <a:ext cx="203540" cy="2079723"/>
            </a:xfrm>
            <a:prstGeom prst="roundRect">
              <a:avLst/>
            </a:prstGeom>
            <a:solidFill>
              <a:srgbClr val="F89708">
                <a:alpha val="80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131824" y="2005605"/>
              <a:ext cx="2275682" cy="628489"/>
            </a:xfrm>
            <a:prstGeom prst="roundRect">
              <a:avLst/>
            </a:prstGeom>
            <a:solidFill>
              <a:srgbClr val="FFC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s_{_{\rm NN}}} &amp;gt;100{\rm~GeV}&#10;\end{align*}&lt;/body&gt;&#10;  &lt;fcolor&gt;FFFFFFFF&lt;/fcolor&gt;&#10;  &lt;bcolor&gt;FFFFFFFF&lt;/bcolor&gt;&#10;  &lt;transparent&gt;True&lt;/transparent&gt;&#10;  &lt;resolution&gt;1800&lt;/resolution&gt;&#10;  &lt;imageh&gt;252&lt;/imageh&gt;&#10;  &lt;imagew&gt;1852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57" y="2203117"/>
              <a:ext cx="2135216" cy="290537"/>
            </a:xfrm>
            <a:prstGeom prst="rect">
              <a:avLst/>
            </a:prstGeom>
          </p:spPr>
        </p:pic>
        <p:sp>
          <p:nvSpPr>
            <p:cNvPr id="21" name="右矢印 20"/>
            <p:cNvSpPr/>
            <p:nvPr/>
          </p:nvSpPr>
          <p:spPr>
            <a:xfrm rot="1534861">
              <a:off x="2340835" y="2402863"/>
              <a:ext cx="639320" cy="311845"/>
            </a:xfrm>
            <a:prstGeom prst="rightArrow">
              <a:avLst>
                <a:gd name="adj1" fmla="val 50000"/>
                <a:gd name="adj2" fmla="val 66183"/>
              </a:avLst>
            </a:prstGeom>
            <a:solidFill>
              <a:srgbClr val="FFC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051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Beam-Energy Scan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034" y="1510954"/>
            <a:ext cx="7675529" cy="4743099"/>
          </a:xfrm>
          <a:prstGeom prst="rect">
            <a:avLst/>
          </a:prstGeom>
        </p:spPr>
      </p:pic>
      <p:sp>
        <p:nvSpPr>
          <p:cNvPr id="6" name="円弧 5"/>
          <p:cNvSpPr/>
          <p:nvPr/>
        </p:nvSpPr>
        <p:spPr>
          <a:xfrm>
            <a:off x="-1383568" y="3583918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82713" y="2317413"/>
            <a:ext cx="415209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Quark-Gluon Plasma</a:t>
            </a:r>
            <a:endParaRPr lang="ja-JP" altLang="en-US" sz="36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HGS明朝E"/>
            </a:endParaRPr>
          </a:p>
        </p:txBody>
      </p:sp>
      <p:sp>
        <p:nvSpPr>
          <p:cNvPr id="8" name="円/楕円 654"/>
          <p:cNvSpPr/>
          <p:nvPr/>
        </p:nvSpPr>
        <p:spPr>
          <a:xfrm>
            <a:off x="2396270" y="532858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9" name="円/楕円 655"/>
          <p:cNvSpPr/>
          <p:nvPr/>
        </p:nvSpPr>
        <p:spPr>
          <a:xfrm>
            <a:off x="2577245" y="552543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0" name="円/楕円 656"/>
          <p:cNvSpPr/>
          <p:nvPr/>
        </p:nvSpPr>
        <p:spPr>
          <a:xfrm>
            <a:off x="2461357" y="548891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1" name="円/楕円 657"/>
          <p:cNvSpPr/>
          <p:nvPr/>
        </p:nvSpPr>
        <p:spPr>
          <a:xfrm>
            <a:off x="2555020" y="539366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" name="円/楕円 659"/>
          <p:cNvSpPr/>
          <p:nvPr/>
        </p:nvSpPr>
        <p:spPr>
          <a:xfrm>
            <a:off x="1797782" y="5195329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3" name="円/楕円 666"/>
          <p:cNvSpPr/>
          <p:nvPr/>
        </p:nvSpPr>
        <p:spPr>
          <a:xfrm>
            <a:off x="3320195" y="5006318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4" name="円/楕円 667"/>
          <p:cNvSpPr/>
          <p:nvPr/>
        </p:nvSpPr>
        <p:spPr>
          <a:xfrm>
            <a:off x="3521807" y="539366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5" name="円/楕円 668"/>
          <p:cNvSpPr/>
          <p:nvPr/>
        </p:nvSpPr>
        <p:spPr>
          <a:xfrm>
            <a:off x="3918682" y="5199993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6" name="円/楕円 681"/>
          <p:cNvSpPr/>
          <p:nvPr/>
        </p:nvSpPr>
        <p:spPr>
          <a:xfrm>
            <a:off x="3653570" y="545875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7" name="円/楕円 685"/>
          <p:cNvSpPr/>
          <p:nvPr/>
        </p:nvSpPr>
        <p:spPr>
          <a:xfrm>
            <a:off x="3453545" y="5199993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8" name="円/楕円 689"/>
          <p:cNvSpPr/>
          <p:nvPr/>
        </p:nvSpPr>
        <p:spPr>
          <a:xfrm>
            <a:off x="1848582" y="525882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9" name="円/楕円 700"/>
          <p:cNvSpPr/>
          <p:nvPr/>
        </p:nvSpPr>
        <p:spPr>
          <a:xfrm>
            <a:off x="4117120" y="5265080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0" name="円/楕円 701"/>
          <p:cNvSpPr/>
          <p:nvPr/>
        </p:nvSpPr>
        <p:spPr>
          <a:xfrm>
            <a:off x="3983770" y="532858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" name="円/楕円 703"/>
          <p:cNvSpPr/>
          <p:nvPr/>
        </p:nvSpPr>
        <p:spPr>
          <a:xfrm>
            <a:off x="3720245" y="558734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" name="円/楕円 704"/>
          <p:cNvSpPr/>
          <p:nvPr/>
        </p:nvSpPr>
        <p:spPr>
          <a:xfrm>
            <a:off x="3585307" y="558734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" name="円/楕円 705"/>
          <p:cNvSpPr/>
          <p:nvPr/>
        </p:nvSpPr>
        <p:spPr>
          <a:xfrm>
            <a:off x="1951770" y="526676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" name="円/楕円 706"/>
          <p:cNvSpPr/>
          <p:nvPr/>
        </p:nvSpPr>
        <p:spPr>
          <a:xfrm>
            <a:off x="3390045" y="5071405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" name="円/楕円 707"/>
          <p:cNvSpPr/>
          <p:nvPr/>
        </p:nvSpPr>
        <p:spPr>
          <a:xfrm>
            <a:off x="3521807" y="5115855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" name="円/楕円 837"/>
          <p:cNvSpPr/>
          <p:nvPr/>
        </p:nvSpPr>
        <p:spPr>
          <a:xfrm>
            <a:off x="4072670" y="5393668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" name="円/楕円 664"/>
          <p:cNvSpPr>
            <a:spLocks noChangeArrowheads="1"/>
          </p:cNvSpPr>
          <p:nvPr/>
        </p:nvSpPr>
        <p:spPr bwMode="auto">
          <a:xfrm rot="-4990811">
            <a:off x="1933513" y="413310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" name="円/楕円 665"/>
          <p:cNvSpPr>
            <a:spLocks noChangeArrowheads="1"/>
          </p:cNvSpPr>
          <p:nvPr/>
        </p:nvSpPr>
        <p:spPr bwMode="auto">
          <a:xfrm rot="5190236">
            <a:off x="2461358" y="4099855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" name="円/楕円 687"/>
          <p:cNvSpPr/>
          <p:nvPr/>
        </p:nvSpPr>
        <p:spPr>
          <a:xfrm>
            <a:off x="2047020" y="416088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" name="円/楕円 691"/>
          <p:cNvSpPr/>
          <p:nvPr/>
        </p:nvSpPr>
        <p:spPr>
          <a:xfrm>
            <a:off x="2555020" y="4099855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" name="円/楕円 708"/>
          <p:cNvSpPr/>
          <p:nvPr/>
        </p:nvSpPr>
        <p:spPr>
          <a:xfrm>
            <a:off x="2396270" y="455229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" name="円/楕円 732"/>
          <p:cNvSpPr/>
          <p:nvPr/>
        </p:nvSpPr>
        <p:spPr>
          <a:xfrm>
            <a:off x="2570895" y="4206218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" name="円/楕円 735"/>
          <p:cNvSpPr/>
          <p:nvPr/>
        </p:nvSpPr>
        <p:spPr>
          <a:xfrm>
            <a:off x="2002570" y="42513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" name="円/楕円 736"/>
          <p:cNvSpPr/>
          <p:nvPr/>
        </p:nvSpPr>
        <p:spPr>
          <a:xfrm>
            <a:off x="2326420" y="46570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" name="円/楕円 847"/>
          <p:cNvSpPr/>
          <p:nvPr/>
        </p:nvSpPr>
        <p:spPr>
          <a:xfrm>
            <a:off x="3453545" y="4360205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" name="円/楕円 848"/>
          <p:cNvSpPr/>
          <p:nvPr/>
        </p:nvSpPr>
        <p:spPr>
          <a:xfrm>
            <a:off x="3653570" y="442529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" name="円/楕円 849"/>
          <p:cNvSpPr/>
          <p:nvPr/>
        </p:nvSpPr>
        <p:spPr>
          <a:xfrm>
            <a:off x="3521807" y="4490380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" name="円/楕円 850"/>
          <p:cNvSpPr/>
          <p:nvPr/>
        </p:nvSpPr>
        <p:spPr>
          <a:xfrm>
            <a:off x="3609120" y="455229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" name="円/楕円 851"/>
          <p:cNvSpPr/>
          <p:nvPr/>
        </p:nvSpPr>
        <p:spPr>
          <a:xfrm>
            <a:off x="2989995" y="4164943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" name="円/楕円 852"/>
          <p:cNvSpPr/>
          <p:nvPr/>
        </p:nvSpPr>
        <p:spPr>
          <a:xfrm>
            <a:off x="3042382" y="4230030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" name="円/楕円 853"/>
          <p:cNvSpPr/>
          <p:nvPr/>
        </p:nvSpPr>
        <p:spPr>
          <a:xfrm>
            <a:off x="3143982" y="4239555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131951" y="4609201"/>
            <a:ext cx="1534394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Hadronic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Phase</a:t>
            </a: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19927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95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5439344" y="4935663"/>
            <a:ext cx="183255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36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HGS明朝E"/>
              </a:rPr>
              <a:t>Color SC</a:t>
            </a:r>
            <a:endParaRPr lang="ja-JP" altLang="en-US" sz="36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HGS明朝E"/>
            </a:endParaRPr>
          </a:p>
        </p:txBody>
      </p:sp>
      <p:sp>
        <p:nvSpPr>
          <p:cNvPr id="52" name="フリーフォーム 51"/>
          <p:cNvSpPr/>
          <p:nvPr/>
        </p:nvSpPr>
        <p:spPr>
          <a:xfrm>
            <a:off x="3681540" y="414137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711165" y="352389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ＱＣＤ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Critical Point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54" name="テキスト ボックス 53"/>
          <p:cNvSpPr txBox="1"/>
          <p:nvPr/>
        </p:nvSpPr>
        <p:spPr>
          <a:xfrm rot="16200000">
            <a:off x="417633" y="1819123"/>
            <a:ext cx="183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Temperature</a:t>
            </a:r>
            <a:endParaRPr kumimoji="1" lang="ja-JP" altLang="en-US" sz="2400" dirty="0" smtClean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126391" y="5852457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chemical</a:t>
            </a:r>
          </a:p>
          <a:p>
            <a:r>
              <a:rPr lang="en-US" altLang="ja-JP" sz="2400" dirty="0" smtClean="0"/>
              <a:t>potential</a:t>
            </a:r>
            <a:endParaRPr kumimoji="1" lang="ja-JP" altLang="en-US" sz="2400" dirty="0" smtClean="0"/>
          </a:p>
        </p:txBody>
      </p:sp>
      <p:pic>
        <p:nvPicPr>
          <p:cNvPr id="62" name="図 6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646566" y="1513846"/>
            <a:ext cx="6163974" cy="4295853"/>
          </a:xfrm>
          <a:prstGeom prst="rect">
            <a:avLst/>
          </a:prstGeom>
        </p:spPr>
      </p:pic>
      <p:grpSp>
        <p:nvGrpSpPr>
          <p:cNvPr id="63" name="グループ化 62"/>
          <p:cNvGrpSpPr/>
          <p:nvPr/>
        </p:nvGrpSpPr>
        <p:grpSpPr>
          <a:xfrm>
            <a:off x="1729827" y="2048949"/>
            <a:ext cx="3395884" cy="3282807"/>
            <a:chOff x="1253326" y="1328765"/>
            <a:chExt cx="3395884" cy="3282807"/>
          </a:xfrm>
        </p:grpSpPr>
        <p:sp>
          <p:nvSpPr>
            <p:cNvPr id="72" name="下矢印 71"/>
            <p:cNvSpPr/>
            <p:nvPr/>
          </p:nvSpPr>
          <p:spPr>
            <a:xfrm rot="255889">
              <a:off x="1514216" y="2614266"/>
              <a:ext cx="454100" cy="1040631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3" name="下矢印 72"/>
            <p:cNvSpPr/>
            <p:nvPr/>
          </p:nvSpPr>
          <p:spPr>
            <a:xfrm rot="687617">
              <a:off x="2078564" y="2777576"/>
              <a:ext cx="454100" cy="1040631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4" name="下矢印 73"/>
            <p:cNvSpPr/>
            <p:nvPr/>
          </p:nvSpPr>
          <p:spPr>
            <a:xfrm rot="1153134">
              <a:off x="2879155" y="3024617"/>
              <a:ext cx="454100" cy="1040631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5" name="下矢印 74"/>
            <p:cNvSpPr/>
            <p:nvPr/>
          </p:nvSpPr>
          <p:spPr>
            <a:xfrm rot="1907133">
              <a:off x="3589846" y="3570941"/>
              <a:ext cx="454100" cy="1040631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6" name="フリーフォーム 75"/>
            <p:cNvSpPr/>
            <p:nvPr/>
          </p:nvSpPr>
          <p:spPr>
            <a:xfrm>
              <a:off x="1895590" y="1834023"/>
              <a:ext cx="2444443" cy="1267381"/>
            </a:xfrm>
            <a:custGeom>
              <a:avLst/>
              <a:gdLst>
                <a:gd name="connsiteX0" fmla="*/ 0 w 2292439"/>
                <a:gd name="connsiteY0" fmla="*/ 12540 h 682241"/>
                <a:gd name="connsiteX1" fmla="*/ 1133341 w 2292439"/>
                <a:gd name="connsiteY1" fmla="*/ 89813 h 682241"/>
                <a:gd name="connsiteX2" fmla="*/ 2292439 w 2292439"/>
                <a:gd name="connsiteY2" fmla="*/ 682241 h 682241"/>
                <a:gd name="connsiteX0" fmla="*/ 0 w 2292439"/>
                <a:gd name="connsiteY0" fmla="*/ 1253 h 670954"/>
                <a:gd name="connsiteX1" fmla="*/ 592428 w 2292439"/>
                <a:gd name="connsiteY1" fmla="*/ 258830 h 670954"/>
                <a:gd name="connsiteX2" fmla="*/ 2292439 w 2292439"/>
                <a:gd name="connsiteY2" fmla="*/ 670954 h 670954"/>
                <a:gd name="connsiteX0" fmla="*/ 0 w 2369712"/>
                <a:gd name="connsiteY0" fmla="*/ 873 h 747847"/>
                <a:gd name="connsiteX1" fmla="*/ 669701 w 2369712"/>
                <a:gd name="connsiteY1" fmla="*/ 335723 h 747847"/>
                <a:gd name="connsiteX2" fmla="*/ 2369712 w 2369712"/>
                <a:gd name="connsiteY2" fmla="*/ 747847 h 747847"/>
                <a:gd name="connsiteX0" fmla="*/ 0 w 2369712"/>
                <a:gd name="connsiteY0" fmla="*/ 0 h 746974"/>
                <a:gd name="connsiteX1" fmla="*/ 669701 w 2369712"/>
                <a:gd name="connsiteY1" fmla="*/ 334850 h 746974"/>
                <a:gd name="connsiteX2" fmla="*/ 2369712 w 2369712"/>
                <a:gd name="connsiteY2" fmla="*/ 746974 h 746974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395470"/>
                <a:gd name="connsiteY0" fmla="*/ 0 h 1171976"/>
                <a:gd name="connsiteX1" fmla="*/ 772732 w 2395470"/>
                <a:gd name="connsiteY1" fmla="*/ 579548 h 1171976"/>
                <a:gd name="connsiteX2" fmla="*/ 2395470 w 2395470"/>
                <a:gd name="connsiteY2" fmla="*/ 1171976 h 1171976"/>
                <a:gd name="connsiteX0" fmla="*/ 0 w 2421228"/>
                <a:gd name="connsiteY0" fmla="*/ 0 h 1094703"/>
                <a:gd name="connsiteX1" fmla="*/ 772732 w 2421228"/>
                <a:gd name="connsiteY1" fmla="*/ 579548 h 1094703"/>
                <a:gd name="connsiteX2" fmla="*/ 2421228 w 2421228"/>
                <a:gd name="connsiteY2" fmla="*/ 1094703 h 1094703"/>
                <a:gd name="connsiteX0" fmla="*/ 0 w 2421228"/>
                <a:gd name="connsiteY0" fmla="*/ 0 h 1094703"/>
                <a:gd name="connsiteX1" fmla="*/ 746974 w 2421228"/>
                <a:gd name="connsiteY1" fmla="*/ 476517 h 1094703"/>
                <a:gd name="connsiteX2" fmla="*/ 2421228 w 2421228"/>
                <a:gd name="connsiteY2" fmla="*/ 1094703 h 1094703"/>
                <a:gd name="connsiteX0" fmla="*/ 0 w 2408349"/>
                <a:gd name="connsiteY0" fmla="*/ 0 h 1159097"/>
                <a:gd name="connsiteX1" fmla="*/ 734095 w 2408349"/>
                <a:gd name="connsiteY1" fmla="*/ 540911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4443" h="1267381">
                  <a:moveTo>
                    <a:pt x="0" y="0"/>
                  </a:moveTo>
                  <a:cubicBezTo>
                    <a:pt x="195330" y="227527"/>
                    <a:pt x="339143" y="377778"/>
                    <a:pt x="721216" y="489395"/>
                  </a:cubicBezTo>
                  <a:cubicBezTo>
                    <a:pt x="1103289" y="601012"/>
                    <a:pt x="1964083" y="978849"/>
                    <a:pt x="2444443" y="1267381"/>
                  </a:cubicBezTo>
                </a:path>
              </a:pathLst>
            </a:custGeom>
            <a:noFill/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1537082" y="1328765"/>
              <a:ext cx="865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 rad="190500">
                      <a:srgbClr val="FFCACB">
                        <a:alpha val="90000"/>
                      </a:srgb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high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glow rad="190500">
                    <a:srgbClr val="FFCACB">
                      <a:alpha val="90000"/>
                    </a:srgb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3924332" y="3067060"/>
              <a:ext cx="7248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 rad="190500">
                      <a:srgbClr val="FFCACB">
                        <a:alpha val="90000"/>
                      </a:srgb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low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glow rad="190500">
                    <a:srgbClr val="FFCACB">
                      <a:alpha val="90000"/>
                    </a:srgb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 rot="1279305">
              <a:off x="2211042" y="2019918"/>
              <a:ext cx="22862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 rad="190500">
                      <a:srgbClr val="FFCACB">
                        <a:alpha val="90000"/>
                      </a:srgb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beam energy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glow rad="190500">
                    <a:srgbClr val="FFCACB">
                      <a:alpha val="90000"/>
                    </a:srgb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80" name="下矢印 79"/>
            <p:cNvSpPr/>
            <p:nvPr/>
          </p:nvSpPr>
          <p:spPr>
            <a:xfrm rot="209270">
              <a:off x="1378801" y="2298188"/>
              <a:ext cx="454100" cy="1292415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81" name="下矢印 80"/>
            <p:cNvSpPr/>
            <p:nvPr/>
          </p:nvSpPr>
          <p:spPr>
            <a:xfrm rot="156018">
              <a:off x="1253326" y="1869064"/>
              <a:ext cx="454100" cy="1685735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4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 Acceleration </a:t>
            </a:r>
            <a:r>
              <a:rPr lang="en-US" altLang="ja-JP" dirty="0" smtClean="0"/>
              <a:t>@ </a:t>
            </a:r>
            <a:r>
              <a:rPr kumimoji="1" lang="en-US" altLang="ja-JP" dirty="0" smtClean="0"/>
              <a:t>J-PARC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78" y="1679706"/>
            <a:ext cx="7078981" cy="4001075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2483099" y="2599548"/>
            <a:ext cx="4880499" cy="2548469"/>
            <a:chOff x="2771800" y="1772816"/>
            <a:chExt cx="4880499" cy="2548469"/>
          </a:xfrm>
        </p:grpSpPr>
        <p:sp>
          <p:nvSpPr>
            <p:cNvPr id="7" name="1 つの角を切り取った四角形 6"/>
            <p:cNvSpPr/>
            <p:nvPr/>
          </p:nvSpPr>
          <p:spPr>
            <a:xfrm flipH="1">
              <a:off x="2771800" y="1772816"/>
              <a:ext cx="4880499" cy="2548469"/>
            </a:xfrm>
            <a:prstGeom prst="snip1Rect">
              <a:avLst>
                <a:gd name="adj" fmla="val 50000"/>
              </a:avLst>
            </a:prstGeom>
            <a:solidFill>
              <a:srgbClr val="FF000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578984" y="2944741"/>
              <a:ext cx="301896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RCS &amp; Main Ring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stable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well established</a:t>
              </a:r>
              <a:endPara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28650" y="1874373"/>
            <a:ext cx="3031250" cy="1450349"/>
            <a:chOff x="667185" y="1255594"/>
            <a:chExt cx="3031250" cy="1450349"/>
          </a:xfrm>
        </p:grpSpPr>
        <p:sp>
          <p:nvSpPr>
            <p:cNvPr id="10" name="1 つの角を切り取った四角形 9"/>
            <p:cNvSpPr/>
            <p:nvPr/>
          </p:nvSpPr>
          <p:spPr>
            <a:xfrm flipV="1">
              <a:off x="676426" y="1327737"/>
              <a:ext cx="3022009" cy="1378206"/>
            </a:xfrm>
            <a:prstGeom prst="snip1Rect">
              <a:avLst>
                <a:gd name="adj" fmla="val 50000"/>
              </a:avLst>
            </a:prstGeom>
            <a:solidFill>
              <a:srgbClr val="00B050">
                <a:alpha val="5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67185" y="1255594"/>
              <a:ext cx="283802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New HI Injector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high intensity</a:t>
              </a: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4772147" y="1208053"/>
            <a:ext cx="3995936" cy="2236904"/>
            <a:chOff x="5209189" y="357880"/>
            <a:chExt cx="3995936" cy="2236904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3"/>
            <a:srcRect l="259" t="1112" r="661" b="1112"/>
            <a:stretch/>
          </p:blipFill>
          <p:spPr>
            <a:xfrm rot="17887798">
              <a:off x="7070333" y="648580"/>
              <a:ext cx="2236904" cy="1655504"/>
            </a:xfrm>
            <a:prstGeom prst="rect">
              <a:avLst/>
            </a:prstGeom>
            <a:effectLst>
              <a:glow rad="228600">
                <a:srgbClr val="1B587C">
                  <a:alpha val="40000"/>
                </a:srgbClr>
              </a:glow>
            </a:effectLst>
          </p:spPr>
        </p:pic>
        <p:sp>
          <p:nvSpPr>
            <p:cNvPr id="14" name="正方形/長方形 13"/>
            <p:cNvSpPr/>
            <p:nvPr/>
          </p:nvSpPr>
          <p:spPr>
            <a:xfrm>
              <a:off x="5209189" y="533858"/>
              <a:ext cx="399593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1B587C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J-PARC Heavy Ion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1B587C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/>
                  <a:cs typeface="+mn-cs"/>
                </a:rPr>
                <a:t>Spectrometer</a:t>
              </a:r>
              <a:r>
                <a:rPr kumimoji="0" lang="en-US" altLang="ja-JP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39700">
                      <a:srgbClr val="1B587C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gency FB" panose="020B0503020202020204" pitchFamily="34" charset="0"/>
                  <a:ea typeface="ＭＳ Ｐゴシック"/>
                  <a:cs typeface="+mn-cs"/>
                </a:rPr>
                <a:t> </a:t>
              </a:r>
              <a:endParaRPr kumimoji="0" lang="ja-JP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39700">
                    <a:srgbClr val="1B587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ＭＳ Ｐゴシック"/>
                <a:cs typeface="+mn-cs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992038" y="5865962"/>
            <a:ext cx="6976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Use of reliable / high-performance RCS &amp;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ain 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Reduce cost and time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76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5142616" y="3782840"/>
            <a:ext cx="3687009" cy="1264299"/>
          </a:xfrm>
          <a:prstGeom prst="roundRect">
            <a:avLst/>
          </a:prstGeom>
          <a:solidFill>
            <a:srgbClr val="26849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22548" y="1405248"/>
            <a:ext cx="4683397" cy="4167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Collision Rate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6" y="1405248"/>
            <a:ext cx="4572859" cy="4167970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1649691" y="3894842"/>
            <a:ext cx="763571" cy="3959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AGS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413262" y="3696879"/>
            <a:ext cx="1244338" cy="39592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SPS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498863" y="1421724"/>
            <a:ext cx="1216058" cy="39592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J-PARC-HI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16483" y="1362823"/>
            <a:ext cx="420018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J-PARC-HI: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High-luminosity X Fixed target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World highest rate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～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10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8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Hz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64727" y="3234779"/>
            <a:ext cx="38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5-order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higher than AGS,SPS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17210" y="3980803"/>
            <a:ext cx="1403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AGS, SPS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1 year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62586" y="3980803"/>
            <a:ext cx="1497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J-PARC-HI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5 min.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18763" y="413469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＝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5926682" y="2758974"/>
            <a:ext cx="1886465" cy="46131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92107" y="5193918"/>
            <a:ext cx="36695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High-statistical exp.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various event selections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higher order correlations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search of rare events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 rot="16200000">
            <a:off x="4023900" y="5512524"/>
            <a:ext cx="1153002" cy="93244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00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13" grpId="0"/>
      <p:bldP spid="14" grpId="0"/>
      <p:bldP spid="17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Various Observables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6121" y="1458219"/>
            <a:ext cx="53511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Flow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Dilepton</a:t>
            </a:r>
            <a:r>
              <a:rPr lang="en-US" altLang="ja-JP" sz="2400" dirty="0" smtClean="0"/>
              <a:t> / photon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Fluctuations, higher-order </a:t>
            </a:r>
            <a:r>
              <a:rPr kumimoji="1" lang="en-US" altLang="ja-JP" sz="2400" dirty="0" err="1" smtClean="0">
                <a:solidFill>
                  <a:srgbClr val="FFFF00"/>
                </a:solidFill>
              </a:rPr>
              <a:t>cumulants</a:t>
            </a:r>
            <a:endParaRPr kumimoji="1" lang="en-US" altLang="ja-JP" sz="2400" dirty="0" smtClean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Symbol" panose="05050102010706020507" pitchFamily="18" charset="2"/>
              </a:rPr>
              <a:t>X, W, </a:t>
            </a:r>
            <a:r>
              <a:rPr lang="en-US" altLang="ja-JP" sz="2400" dirty="0" smtClean="0"/>
              <a:t>… 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kumimoji="1" lang="en-US" altLang="ja-JP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Sophisticated event selections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Various correlations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328" y="1911052"/>
            <a:ext cx="2679494" cy="202259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328" y="4068468"/>
            <a:ext cx="2679494" cy="253560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758" y="4068467"/>
            <a:ext cx="3412672" cy="253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角丸四角形 42"/>
          <p:cNvSpPr/>
          <p:nvPr/>
        </p:nvSpPr>
        <p:spPr>
          <a:xfrm>
            <a:off x="422694" y="1663857"/>
            <a:ext cx="3450566" cy="3868337"/>
          </a:xfrm>
          <a:prstGeom prst="roundRect">
            <a:avLst>
              <a:gd name="adj" fmla="val 6661"/>
            </a:avLst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Event-by-Event Fluctuations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859390" y="1129301"/>
            <a:ext cx="4180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Calibri" panose="020F0502020204030204" pitchFamily="34" charset="0"/>
                <a:ea typeface="ＭＳ Ｐゴシック"/>
              </a:rPr>
              <a:t>Review: </a:t>
            </a:r>
            <a:r>
              <a:rPr lang="en-US" altLang="ja-JP" sz="2000" dirty="0" err="1" smtClean="0">
                <a:latin typeface="Calibri" panose="020F0502020204030204" pitchFamily="34" charset="0"/>
                <a:ea typeface="ＭＳ Ｐゴシック"/>
              </a:rPr>
              <a:t>Asakawa</a:t>
            </a:r>
            <a:r>
              <a:rPr lang="en-US" altLang="ja-JP" sz="2000" dirty="0" smtClean="0">
                <a:latin typeface="Calibri" panose="020F0502020204030204" pitchFamily="34" charset="0"/>
                <a:ea typeface="ＭＳ Ｐゴシック"/>
              </a:rPr>
              <a:t>, MK</a:t>
            </a:r>
            <a:r>
              <a:rPr lang="en-US" altLang="ja-JP" sz="2000" dirty="0">
                <a:latin typeface="Calibri" panose="020F0502020204030204" pitchFamily="34" charset="0"/>
                <a:ea typeface="ＭＳ Ｐゴシック"/>
              </a:rPr>
              <a:t>, </a:t>
            </a:r>
            <a:r>
              <a:rPr lang="en-US" altLang="ja-JP" sz="2000" dirty="0" smtClean="0">
                <a:latin typeface="Calibri" panose="020F0502020204030204" pitchFamily="34" charset="0"/>
                <a:ea typeface="ＭＳ Ｐゴシック"/>
              </a:rPr>
              <a:t>PPNP </a:t>
            </a:r>
            <a:r>
              <a:rPr lang="en-US" altLang="ja-JP" sz="2000" b="1" dirty="0" smtClean="0">
                <a:latin typeface="Calibri" panose="020F0502020204030204" pitchFamily="34" charset="0"/>
                <a:ea typeface="ＭＳ Ｐゴシック"/>
              </a:rPr>
              <a:t>90</a:t>
            </a:r>
            <a:r>
              <a:rPr lang="en-US" altLang="ja-JP" sz="2000" dirty="0" smtClean="0">
                <a:latin typeface="Calibri" panose="020F0502020204030204" pitchFamily="34" charset="0"/>
                <a:ea typeface="ＭＳ Ｐゴシック"/>
              </a:rPr>
              <a:t> (2016</a:t>
            </a:r>
            <a:r>
              <a:rPr lang="en-US" altLang="ja-JP" sz="2000" dirty="0">
                <a:latin typeface="Calibri" panose="020F0502020204030204" pitchFamily="34" charset="0"/>
                <a:ea typeface="ＭＳ Ｐゴシック"/>
              </a:rPr>
              <a:t>)</a:t>
            </a:r>
          </a:p>
        </p:txBody>
      </p:sp>
      <p:pic>
        <p:nvPicPr>
          <p:cNvPr id="31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950227" y="1825414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正方形/長方形 31"/>
          <p:cNvSpPr/>
          <p:nvPr/>
        </p:nvSpPr>
        <p:spPr>
          <a:xfrm>
            <a:off x="994846" y="4561718"/>
            <a:ext cx="2304256" cy="43204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562798" y="2655374"/>
            <a:ext cx="1539557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4" name="直線コネクタ 33"/>
          <p:cNvCxnSpPr/>
          <p:nvPr/>
        </p:nvCxnSpPr>
        <p:spPr>
          <a:xfrm flipH="1" flipV="1">
            <a:off x="2146974" y="2655374"/>
            <a:ext cx="1584176" cy="2692335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35" name="直線矢印コネクタ 34"/>
          <p:cNvCxnSpPr/>
          <p:nvPr/>
        </p:nvCxnSpPr>
        <p:spPr>
          <a:xfrm flipH="1">
            <a:off x="1786934" y="3331772"/>
            <a:ext cx="14401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6" name="直線矢印コネクタ 35"/>
          <p:cNvCxnSpPr/>
          <p:nvPr/>
        </p:nvCxnSpPr>
        <p:spPr>
          <a:xfrm flipH="1">
            <a:off x="1332576" y="3230887"/>
            <a:ext cx="310342" cy="41385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7" name="直線矢印コネクタ 36"/>
          <p:cNvCxnSpPr/>
          <p:nvPr/>
        </p:nvCxnSpPr>
        <p:spPr>
          <a:xfrm flipH="1">
            <a:off x="1987052" y="3437812"/>
            <a:ext cx="31812" cy="3683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8" name="直線矢印コネクタ 37"/>
          <p:cNvCxnSpPr/>
          <p:nvPr/>
        </p:nvCxnSpPr>
        <p:spPr>
          <a:xfrm>
            <a:off x="2146974" y="3414220"/>
            <a:ext cx="0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9" name="直線矢印コネクタ 38"/>
          <p:cNvCxnSpPr/>
          <p:nvPr/>
        </p:nvCxnSpPr>
        <p:spPr>
          <a:xfrm flipH="1">
            <a:off x="1642918" y="3357393"/>
            <a:ext cx="144016" cy="34022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0" name="直線矢印コネクタ 39"/>
          <p:cNvCxnSpPr/>
          <p:nvPr/>
        </p:nvCxnSpPr>
        <p:spPr>
          <a:xfrm>
            <a:off x="2817355" y="3304509"/>
            <a:ext cx="243413" cy="26660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1" name="直線矢印コネクタ 40"/>
          <p:cNvCxnSpPr/>
          <p:nvPr/>
        </p:nvCxnSpPr>
        <p:spPr>
          <a:xfrm>
            <a:off x="2431245" y="3337582"/>
            <a:ext cx="151538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42" name="直線矢印コネクタ 41"/>
          <p:cNvCxnSpPr/>
          <p:nvPr/>
        </p:nvCxnSpPr>
        <p:spPr>
          <a:xfrm>
            <a:off x="2290990" y="3390629"/>
            <a:ext cx="6448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44" y="2122546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テキスト ボックス 44"/>
          <p:cNvSpPr txBox="1"/>
          <p:nvPr/>
        </p:nvSpPr>
        <p:spPr>
          <a:xfrm>
            <a:off x="5678902" y="1801874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STAR, PRL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105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2010)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197743" y="5635944"/>
            <a:ext cx="3589068" cy="1153575"/>
            <a:chOff x="3197743" y="5635944"/>
            <a:chExt cx="3589068" cy="1153575"/>
          </a:xfrm>
        </p:grpSpPr>
        <p:sp>
          <p:nvSpPr>
            <p:cNvPr id="24" name="角丸四角形 23"/>
            <p:cNvSpPr/>
            <p:nvPr/>
          </p:nvSpPr>
          <p:spPr>
            <a:xfrm>
              <a:off x="3197743" y="5635944"/>
              <a:ext cx="3589068" cy="1153575"/>
            </a:xfrm>
            <a:prstGeom prst="roundRect">
              <a:avLst>
                <a:gd name="adj" fmla="val 10934"/>
              </a:avLst>
            </a:prstGeom>
            <a:solidFill>
              <a:srgbClr val="103F53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4259202" y="5670211"/>
              <a:ext cx="1657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, &#10;\langle \delta N_p^3 \rangle,&#10;\langle \delta N_p^4 \rangle_c&#10;\end{align*}&lt;/body&gt;&#10;  &lt;fcolor&gt;FFFFFFFF&lt;/fcolor&gt;&#10;  &lt;bcolor&gt;FFFFFFFF&lt;/bcolor&gt;&#10;  &lt;transparent&gt;True&lt;/transparent&gt;&#10;  &lt;resolution&gt;1800&lt;/resolution&gt;&#10;  &lt;imageh&gt;314&lt;/imageh&gt;&#10;  &lt;imagew&gt;2238&lt;/imagew&gt;&#10;  &lt;scale&gt;50&lt;/scale&gt;&#10;  &lt;cursor&gt;107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990" y="6254510"/>
              <a:ext cx="2928815" cy="410924"/>
            </a:xfrm>
            <a:prstGeom prst="rect">
              <a:avLst/>
            </a:prstGeom>
          </p:spPr>
        </p:pic>
      </p:grpSp>
      <p:sp>
        <p:nvSpPr>
          <p:cNvPr id="25" name="曲折矢印 24"/>
          <p:cNvSpPr/>
          <p:nvPr/>
        </p:nvSpPr>
        <p:spPr>
          <a:xfrm rot="10800000">
            <a:off x="6839052" y="5473904"/>
            <a:ext cx="763119" cy="780606"/>
          </a:xfrm>
          <a:prstGeom prst="bent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87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81627" y="3439684"/>
            <a:ext cx="4670869" cy="2200282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223718" y="1458219"/>
            <a:ext cx="4168201" cy="1431347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Non-Gaussian </a:t>
            </a:r>
            <a:r>
              <a:rPr kumimoji="1" lang="en-US" altLang="ja-JP" dirty="0" err="1" smtClean="0"/>
              <a:t>Cumulants</a:t>
            </a:r>
            <a:endParaRPr kumimoji="1" lang="ja-JP" alt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5256635" y="1259367"/>
            <a:ext cx="3575011" cy="253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B^2 \rangle&#10;\end{align*}&lt;/body&gt;&#10;  &lt;fcolor&gt;FF000000&lt;/fcolor&gt;&#10;  &lt;bcolor&gt;FFFFFFFF&lt;/bcolor&gt;&#10;  &lt;transparent&gt;True&lt;/transparent&gt;&#10;  &lt;resolution&gt;1800&lt;/resolution&gt;&#10;  &lt;imageh&gt;281&lt;/imageh&gt;&#10;  &lt;imagew&gt;629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34" y="1364287"/>
            <a:ext cx="933964" cy="41724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28650" y="1658433"/>
            <a:ext cx="35433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Gaussian fluctuations</a:t>
            </a:r>
          </a:p>
          <a:p>
            <a:r>
              <a:rPr lang="en-US" altLang="ja-JP" sz="2800" dirty="0" smtClean="0"/>
              <a:t>diverge at the QCD-CP</a:t>
            </a:r>
            <a:endParaRPr kumimoji="1" lang="ja-JP" altLang="en-US" sz="2800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2423266" y="4679017"/>
            <a:ext cx="900094" cy="384029"/>
          </a:xfrm>
          <a:prstGeom prst="rect">
            <a:avLst/>
          </a:prstGeom>
          <a:solidFill>
            <a:srgbClr val="0070C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51058" y="4899261"/>
            <a:ext cx="900094" cy="384029"/>
          </a:xfrm>
          <a:prstGeom prst="rect">
            <a:avLst/>
          </a:prstGeom>
          <a:solidFill>
            <a:srgbClr val="FF000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4896511" y="5114090"/>
            <a:ext cx="4105024" cy="13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4974145" y="3957658"/>
            <a:ext cx="3889000" cy="1056090"/>
          </a:xfrm>
          <a:custGeom>
            <a:avLst/>
            <a:gdLst>
              <a:gd name="connsiteX0" fmla="*/ 0 w 3541690"/>
              <a:gd name="connsiteY0" fmla="*/ 1017453 h 1056090"/>
              <a:gd name="connsiteX1" fmla="*/ 1249250 w 3541690"/>
              <a:gd name="connsiteY1" fmla="*/ 798512 h 1056090"/>
              <a:gd name="connsiteX2" fmla="*/ 1777284 w 3541690"/>
              <a:gd name="connsiteY2" fmla="*/ 22 h 1056090"/>
              <a:gd name="connsiteX3" fmla="*/ 2163650 w 3541690"/>
              <a:gd name="connsiteY3" fmla="*/ 772754 h 1056090"/>
              <a:gd name="connsiteX4" fmla="*/ 3541690 w 3541690"/>
              <a:gd name="connsiteY4" fmla="*/ 1056090 h 105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690" h="1056090">
                <a:moveTo>
                  <a:pt x="0" y="1017453"/>
                </a:moveTo>
                <a:cubicBezTo>
                  <a:pt x="476518" y="992768"/>
                  <a:pt x="953036" y="968084"/>
                  <a:pt x="1249250" y="798512"/>
                </a:cubicBezTo>
                <a:cubicBezTo>
                  <a:pt x="1545464" y="628940"/>
                  <a:pt x="1624884" y="4315"/>
                  <a:pt x="1777284" y="22"/>
                </a:cubicBezTo>
                <a:cubicBezTo>
                  <a:pt x="1929684" y="-4271"/>
                  <a:pt x="1869582" y="596743"/>
                  <a:pt x="2163650" y="772754"/>
                </a:cubicBezTo>
                <a:cubicBezTo>
                  <a:pt x="2457718" y="948765"/>
                  <a:pt x="2999704" y="1002427"/>
                  <a:pt x="3541690" y="105609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4902137" y="4251964"/>
            <a:ext cx="3837904" cy="1591334"/>
          </a:xfrm>
          <a:custGeom>
            <a:avLst/>
            <a:gdLst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69712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  <a:gd name="connsiteX0" fmla="*/ 0 w 3837904"/>
              <a:gd name="connsiteY0" fmla="*/ 767442 h 1591334"/>
              <a:gd name="connsiteX1" fmla="*/ 1094704 w 3837904"/>
              <a:gd name="connsiteY1" fmla="*/ 677289 h 1591334"/>
              <a:gd name="connsiteX2" fmla="*/ 1674253 w 3837904"/>
              <a:gd name="connsiteY2" fmla="*/ 20467 h 1591334"/>
              <a:gd name="connsiteX3" fmla="*/ 2318197 w 3837904"/>
              <a:gd name="connsiteY3" fmla="*/ 1553053 h 1591334"/>
              <a:gd name="connsiteX4" fmla="*/ 3090929 w 3837904"/>
              <a:gd name="connsiteY4" fmla="*/ 1115171 h 1591334"/>
              <a:gd name="connsiteX5" fmla="*/ 3837904 w 3837904"/>
              <a:gd name="connsiteY5" fmla="*/ 973504 h 15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7904" h="1591334">
                <a:moveTo>
                  <a:pt x="0" y="767442"/>
                </a:moveTo>
                <a:cubicBezTo>
                  <a:pt x="407831" y="784613"/>
                  <a:pt x="815662" y="801785"/>
                  <a:pt x="1094704" y="677289"/>
                </a:cubicBezTo>
                <a:cubicBezTo>
                  <a:pt x="1373746" y="552793"/>
                  <a:pt x="1470338" y="-125494"/>
                  <a:pt x="1674253" y="20467"/>
                </a:cubicBezTo>
                <a:cubicBezTo>
                  <a:pt x="1878168" y="166428"/>
                  <a:pt x="2082084" y="1370602"/>
                  <a:pt x="2318197" y="1553053"/>
                </a:cubicBezTo>
                <a:cubicBezTo>
                  <a:pt x="2554310" y="1735504"/>
                  <a:pt x="2837645" y="1211762"/>
                  <a:pt x="3090929" y="1115171"/>
                </a:cubicBezTo>
                <a:cubicBezTo>
                  <a:pt x="3344213" y="1018580"/>
                  <a:pt x="3586766" y="996042"/>
                  <a:pt x="3837904" y="973504"/>
                </a:cubicBezTo>
              </a:path>
            </a:pathLst>
          </a:custGeom>
          <a:noFill/>
          <a:ln w="381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>
            <a:off x="6918929" y="3899082"/>
            <a:ext cx="0" cy="1800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04732" y="3616083"/>
            <a:ext cx="4568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H</a:t>
            </a:r>
            <a:r>
              <a:rPr kumimoji="1" lang="en-US" altLang="ja-JP" sz="2400" dirty="0" smtClean="0"/>
              <a:t>igher order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change sign at the phase boundary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34080" y="5595354"/>
            <a:ext cx="253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 smtClean="0"/>
              <a:t>Asakawa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Ejiri</a:t>
            </a:r>
            <a:r>
              <a:rPr kumimoji="1" lang="en-US" altLang="ja-JP" dirty="0" smtClean="0"/>
              <a:t>, MK, 2009</a:t>
            </a:r>
            <a:endParaRPr kumimoji="1" lang="ja-JP" altLang="en-US" dirty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 &#10;= T \frac{\partial  \langle \delta N^2 \rangle }{ \partial \mu}&#10;\end{align*}&lt;/body&gt;&#10;  &lt;fcolor&gt;FFFFFFFF&lt;/fcolor&gt;&#10;  &lt;bcolor&gt;FFFFFFFF&lt;/bcolor&gt;&#10;  &lt;transparent&gt;True&lt;/transparent&gt;&#10;  &lt;resolution&gt;1800&lt;/resolution&gt;&#10;  &lt;imageh&gt;595&lt;/imageh&gt;&#10;  &lt;imagew&gt;1968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6" y="4679017"/>
            <a:ext cx="2704417" cy="817648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FFFFFF&lt;/fcolor&gt;&#10;  &lt;bcolor&gt;FFFFFFFF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962" y="5321018"/>
            <a:ext cx="251520" cy="298099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224000" y="6222658"/>
            <a:ext cx="8335838" cy="461665"/>
            <a:chOff x="179512" y="6001750"/>
            <a:chExt cx="8335838" cy="461665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179512" y="6001750"/>
              <a:ext cx="64812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 smtClean="0"/>
                <a:t>Steeper</a:t>
              </a:r>
              <a:r>
                <a:rPr kumimoji="1" lang="en-US" altLang="ja-JP" sz="2400" dirty="0" smtClean="0"/>
                <a:t> divergence </a:t>
              </a:r>
              <a:r>
                <a:rPr lang="en-US" altLang="ja-JP" sz="2400" dirty="0" smtClean="0"/>
                <a:t>for </a:t>
              </a:r>
              <a:r>
                <a:rPr lang="en-US" altLang="ja-JP" sz="2400" dirty="0"/>
                <a:t>h</a:t>
              </a:r>
              <a:r>
                <a:rPr kumimoji="1" lang="en-US" altLang="ja-JP" sz="2400" dirty="0" smtClean="0"/>
                <a:t>igher-order </a:t>
              </a:r>
              <a:r>
                <a:rPr kumimoji="1" lang="en-US" altLang="ja-JP" sz="2400" dirty="0" err="1" smtClean="0"/>
                <a:t>cumulants</a:t>
              </a:r>
              <a:endParaRPr kumimoji="1" lang="ja-JP" altLang="en-US" sz="24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6724026" y="6067911"/>
              <a:ext cx="1791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Stephanov</a:t>
              </a:r>
              <a:r>
                <a:rPr kumimoji="1" lang="en-US" altLang="ja-JP" dirty="0" smtClean="0"/>
                <a:t>, 2009</a:t>
              </a:r>
              <a:endParaRPr kumimoji="1" lang="ja-JP" altLang="en-US" dirty="0"/>
            </a:p>
          </p:txBody>
        </p:sp>
      </p:grpSp>
      <p:sp>
        <p:nvSpPr>
          <p:cNvPr id="26" name="下矢印 25"/>
          <p:cNvSpPr/>
          <p:nvPr/>
        </p:nvSpPr>
        <p:spPr>
          <a:xfrm>
            <a:off x="1352974" y="2941244"/>
            <a:ext cx="1909687" cy="557407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&#10;\end{align*}&lt;/body&gt;&#10;  &lt;fcolor&gt;FFFFCCFF&lt;/fcolor&gt;&#10;  &lt;bcolor&gt;FFFFFFFF&lt;/bcolor&gt;&#10;  &lt;transparent&gt;True&lt;/transparent&gt;&#10;  &lt;resolution&gt;1800&lt;/resolution&gt;&#10;  &lt;imageh&gt;280&lt;/imageh&gt;&#10;  &lt;imagew&gt;60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599" y="5271720"/>
            <a:ext cx="824517" cy="384776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\end{align*}&lt;/body&gt;&#10;  &lt;fcolor&gt;FF00B0F0&lt;/fcolor&gt;&#10;  &lt;bcolor&gt;FFFFFFFF&lt;/bcolor&gt;&#10;  &lt;transparent&gt;True&lt;/transparent&gt;&#10;  &lt;resolution&gt;1800&lt;/resolution&gt;&#10;  &lt;imageh&gt;280&lt;/imageh&gt;&#10;  &lt;imagew&gt;60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227" y="4361789"/>
            <a:ext cx="824517" cy="3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172528" y="5505601"/>
            <a:ext cx="8776432" cy="1264176"/>
          </a:xfrm>
          <a:prstGeom prst="roundRect">
            <a:avLst>
              <a:gd name="adj" fmla="val 15711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Experimental Results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530" y="1304114"/>
            <a:ext cx="4392488" cy="41497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125769" y="1654644"/>
            <a:ext cx="1823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/>
                <a:cs typeface="+mn-cs"/>
              </a:rPr>
              <a:t>STAR Collab.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/>
                <a:cs typeface="+mn-cs"/>
              </a:rPr>
              <a:t>2010~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7269" y="5610187"/>
            <a:ext cx="4758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ＭＳ Ｐゴシック"/>
              </a:rPr>
              <a:t>Enhancement &amp; Suppression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ＭＳ Ｐゴシック"/>
              </a:rPr>
              <a:t> </a:t>
            </a:r>
            <a:r>
              <a:rPr lang="en-US" altLang="ja-JP" sz="2800" dirty="0" smtClean="0">
                <a:latin typeface="+mj-lt"/>
                <a:ea typeface="ＭＳ Ｐゴシック"/>
              </a:rPr>
              <a:t>of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/>
              </a:rPr>
              <a:t> non-Gaussian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/>
              </a:rPr>
              <a:t>cumulants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/>
              </a:rPr>
              <a:t>!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/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18" y="4249456"/>
            <a:ext cx="792088" cy="419498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00" y="2362530"/>
            <a:ext cx="792088" cy="42083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 rot="20431496">
            <a:off x="5152746" y="1287408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7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/>
                <a:cs typeface="+mn-cs"/>
              </a:rPr>
              <a:t>Enhancement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glow rad="88900">
                  <a:schemeClr val="tx1">
                    <a:alpha val="71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ＭＳ Ｐゴシック"/>
              <a:cs typeface="+mn-cs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4705120" y="3726237"/>
            <a:ext cx="669630" cy="1097184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20212624">
            <a:off x="5151764" y="3094123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glow rad="88900">
                    <a:schemeClr val="tx1">
                      <a:alpha val="71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ＭＳ Ｐゴシック"/>
                <a:cs typeface="+mn-cs"/>
              </a:rPr>
              <a:t>Suppression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glow rad="88900">
                  <a:schemeClr val="tx1">
                    <a:alpha val="71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ＭＳ Ｐゴシック"/>
              <a:cs typeface="+mn-cs"/>
            </a:endParaRPr>
          </a:p>
        </p:txBody>
      </p:sp>
      <p:sp>
        <p:nvSpPr>
          <p:cNvPr id="12" name="下矢印 11"/>
          <p:cNvSpPr/>
          <p:nvPr/>
        </p:nvSpPr>
        <p:spPr>
          <a:xfrm flipV="1">
            <a:off x="4705120" y="1622254"/>
            <a:ext cx="527920" cy="1134363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5014198" y="2866875"/>
            <a:ext cx="823592" cy="480706"/>
          </a:xfrm>
          <a:prstGeom prst="downArrow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74643" y="5614428"/>
            <a:ext cx="2964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Have we observed</a:t>
            </a:r>
          </a:p>
          <a:p>
            <a:r>
              <a:rPr lang="en-US" altLang="ja-JP" sz="2800" dirty="0" smtClean="0"/>
              <a:t>QCD </a:t>
            </a:r>
            <a:r>
              <a:rPr lang="en-US" altLang="ja-JP" sz="2800" dirty="0"/>
              <a:t>c</a:t>
            </a:r>
            <a:r>
              <a:rPr lang="en-US" altLang="ja-JP" sz="2800" dirty="0" smtClean="0"/>
              <a:t>ritical point?</a:t>
            </a:r>
            <a:endParaRPr kumimoji="1" lang="ja-JP" altLang="en-US" sz="2800" dirty="0" smtClean="0"/>
          </a:p>
        </p:txBody>
      </p:sp>
      <p:sp>
        <p:nvSpPr>
          <p:cNvPr id="15" name="下矢印 14"/>
          <p:cNvSpPr/>
          <p:nvPr/>
        </p:nvSpPr>
        <p:spPr>
          <a:xfrm rot="16200000">
            <a:off x="4853757" y="5775391"/>
            <a:ext cx="931869" cy="701222"/>
          </a:xfrm>
          <a:prstGeom prst="downArrow">
            <a:avLst/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5360820" y="1664898"/>
            <a:ext cx="3456635" cy="32607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Rapidity Window Dependence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00" y="1560062"/>
            <a:ext cx="4707867" cy="367932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02310" y="5514539"/>
            <a:ext cx="8213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 smtClean="0">
                <a:latin typeface="+mj-lt"/>
                <a:ea typeface="ＭＳ Ｐゴシック"/>
              </a:rPr>
              <a:t>Non-Gaussian </a:t>
            </a:r>
            <a:r>
              <a:rPr lang="en-US" altLang="ja-JP" sz="2400" dirty="0" err="1" smtClean="0">
                <a:latin typeface="+mj-lt"/>
                <a:ea typeface="ＭＳ Ｐゴシック"/>
              </a:rPr>
              <a:t>Cumulants</a:t>
            </a:r>
            <a:r>
              <a:rPr lang="en-US" altLang="ja-JP" sz="2400" dirty="0" smtClean="0">
                <a:latin typeface="+mj-lt"/>
                <a:ea typeface="ＭＳ Ｐゴシック"/>
              </a:rPr>
              <a:t> have been observed as a function of rapidity window </a:t>
            </a:r>
            <a:r>
              <a:rPr lang="en-US" altLang="ja-JP" sz="2400" dirty="0" smtClean="0">
                <a:latin typeface="Symbol" panose="05050102010706020507" pitchFamily="18" charset="2"/>
                <a:ea typeface="ＭＳ Ｐゴシック"/>
              </a:rPr>
              <a:t>D</a:t>
            </a:r>
            <a:r>
              <a:rPr lang="en-US" altLang="ja-JP" sz="2400" dirty="0" smtClean="0">
                <a:latin typeface="+mj-lt"/>
                <a:ea typeface="ＭＳ Ｐゴシック"/>
              </a:rPr>
              <a:t>y.</a:t>
            </a:r>
          </a:p>
          <a:p>
            <a:pPr marL="34290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 smtClean="0">
                <a:latin typeface="+mj-lt"/>
                <a:ea typeface="ＭＳ Ｐゴシック"/>
              </a:rPr>
              <a:t>Some results have non-monotonic </a:t>
            </a:r>
            <a:r>
              <a:rPr lang="en-US" altLang="ja-JP" sz="2400" dirty="0" err="1" smtClean="0">
                <a:latin typeface="Symbol" panose="05050102010706020507" pitchFamily="18" charset="2"/>
                <a:ea typeface="ＭＳ Ｐゴシック"/>
              </a:rPr>
              <a:t>D</a:t>
            </a:r>
            <a:r>
              <a:rPr lang="en-US" altLang="ja-JP" sz="2400" dirty="0" err="1" smtClean="0">
                <a:latin typeface="+mj-lt"/>
                <a:ea typeface="ＭＳ Ｐゴシック"/>
              </a:rPr>
              <a:t>y</a:t>
            </a:r>
            <a:r>
              <a:rPr lang="en-US" altLang="ja-JP" sz="2400" dirty="0" smtClean="0">
                <a:latin typeface="+mj-lt"/>
                <a:ea typeface="ＭＳ Ｐゴシック"/>
              </a:rPr>
              <a:t> dependence.</a:t>
            </a:r>
            <a:endParaRPr lang="ja-JP" altLang="en-US" sz="2400" dirty="0">
              <a:latin typeface="+mj-lt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94133" y="1973465"/>
            <a:ext cx="2166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000" b="1" dirty="0" smtClean="0">
                <a:solidFill>
                  <a:srgbClr val="FF0000"/>
                </a:solidFill>
                <a:latin typeface="+mj-lt"/>
                <a:ea typeface="ＭＳ Ｐゴシック"/>
              </a:rPr>
              <a:t>STAR Collab. 2015</a:t>
            </a:r>
            <a:endParaRPr lang="ja-JP" altLang="en-US" b="1" dirty="0">
              <a:solidFill>
                <a:srgbClr val="FF0000"/>
              </a:solidFill>
              <a:latin typeface="+mj-lt"/>
              <a:ea typeface="ＭＳ Ｐゴシック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698" y="2128150"/>
            <a:ext cx="3456635" cy="2669441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47" y="2331605"/>
            <a:ext cx="80433" cy="16615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63" y="4409815"/>
            <a:ext cx="131233" cy="117475"/>
          </a:xfrm>
          <a:prstGeom prst="rect">
            <a:avLst/>
          </a:prstGeom>
        </p:spPr>
      </p:pic>
      <p:sp>
        <p:nvSpPr>
          <p:cNvPr id="16" name="二等辺三角形 15"/>
          <p:cNvSpPr/>
          <p:nvPr/>
        </p:nvSpPr>
        <p:spPr>
          <a:xfrm flipV="1">
            <a:off x="6290814" y="2128150"/>
            <a:ext cx="1550856" cy="2123934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40" y="1764312"/>
            <a:ext cx="336550" cy="238125"/>
          </a:xfrm>
          <a:prstGeom prst="rect">
            <a:avLst/>
          </a:prstGeom>
        </p:spPr>
      </p:pic>
      <p:cxnSp>
        <p:nvCxnSpPr>
          <p:cNvPr id="18" name="直線矢印コネクタ 17"/>
          <p:cNvCxnSpPr/>
          <p:nvPr/>
        </p:nvCxnSpPr>
        <p:spPr>
          <a:xfrm>
            <a:off x="6238852" y="2042181"/>
            <a:ext cx="161985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9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Diffusion of Fluctuations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8141" y="1364010"/>
            <a:ext cx="6170141" cy="5771024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2620153" y="4428892"/>
            <a:ext cx="2952328" cy="2160240"/>
            <a:chOff x="4637049" y="3851642"/>
            <a:chExt cx="2952328" cy="2160240"/>
          </a:xfrm>
        </p:grpSpPr>
        <p:sp>
          <p:nvSpPr>
            <p:cNvPr id="7" name="四角形吹き出し 6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84831"/>
                <a:gd name="adj2" fmla="val -44184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464161" y="521979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608176" y="5075778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752193" y="5111782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5896209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184241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328257" y="4859754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616289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6760305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grpSp>
        <p:nvGrpSpPr>
          <p:cNvPr id="23" name="グループ化 22"/>
          <p:cNvGrpSpPr/>
          <p:nvPr/>
        </p:nvGrpSpPr>
        <p:grpSpPr>
          <a:xfrm>
            <a:off x="3339253" y="1802421"/>
            <a:ext cx="2952328" cy="2160240"/>
            <a:chOff x="4785434" y="1196752"/>
            <a:chExt cx="2952328" cy="2160240"/>
          </a:xfrm>
        </p:grpSpPr>
        <p:sp>
          <p:nvSpPr>
            <p:cNvPr id="24" name="四角形吹き出し 23"/>
            <p:cNvSpPr/>
            <p:nvPr/>
          </p:nvSpPr>
          <p:spPr>
            <a:xfrm>
              <a:off x="4785434" y="1196752"/>
              <a:ext cx="2952328" cy="2160240"/>
            </a:xfrm>
            <a:prstGeom prst="wedgeRectCallout">
              <a:avLst>
                <a:gd name="adj1" fmla="val -95112"/>
                <a:gd name="adj2" fmla="val -23236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25509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5399113" y="276658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5543129" y="262257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5687144" y="245731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5831161" y="239066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5975177" y="229010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119193" y="229011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6263209" y="233454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6407225" y="254972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6551241" y="252932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669525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6839273" y="269457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6983289" y="276658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38" name="直線矢印コネクタ 37"/>
            <p:cNvCxnSpPr/>
            <p:nvPr/>
          </p:nvCxnSpPr>
          <p:spPr>
            <a:xfrm flipV="1">
              <a:off x="5111081" y="146960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>
              <a:off x="4895057" y="283775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3000306"/>
              <a:ext cx="254612" cy="207101"/>
            </a:xfrm>
            <a:prstGeom prst="rect">
              <a:avLst/>
            </a:prstGeom>
          </p:spPr>
        </p:pic>
        <p:pic>
          <p:nvPicPr>
  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377192"/>
              <a:ext cx="684586" cy="293393"/>
            </a:xfrm>
            <a:prstGeom prst="rect">
              <a:avLst/>
            </a:prstGeom>
          </p:spPr>
        </p:pic>
      </p:grpSp>
      <p:sp>
        <p:nvSpPr>
          <p:cNvPr id="43" name="テキスト ボックス 42"/>
          <p:cNvSpPr txBox="1"/>
          <p:nvPr/>
        </p:nvSpPr>
        <p:spPr>
          <a:xfrm>
            <a:off x="5552143" y="4241031"/>
            <a:ext cx="3586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2800" dirty="0" smtClean="0">
                <a:latin typeface="Calibri"/>
                <a:ea typeface="ＭＳ Ｐゴシック"/>
              </a:rPr>
              <a:t>Distributions in </a:t>
            </a:r>
            <a:r>
              <a:rPr lang="en-US" altLang="ja-JP" sz="2800" dirty="0" err="1" smtClean="0">
                <a:latin typeface="Symbol" panose="05050102010706020507" pitchFamily="18" charset="2"/>
                <a:ea typeface="ＭＳ Ｐゴシック"/>
              </a:rPr>
              <a:t>D</a:t>
            </a:r>
            <a:r>
              <a:rPr lang="en-US" altLang="ja-JP" sz="2800" dirty="0" err="1" smtClean="0">
                <a:latin typeface="Calibri"/>
                <a:ea typeface="ＭＳ Ｐゴシック"/>
              </a:rPr>
              <a:t>y</a:t>
            </a:r>
            <a:r>
              <a:rPr lang="en-US" altLang="ja-JP" sz="2800" smtClean="0">
                <a:latin typeface="Calibri"/>
                <a:ea typeface="ＭＳ Ｐゴシック"/>
              </a:rPr>
              <a:t> in </a:t>
            </a:r>
            <a:r>
              <a:rPr lang="en-US" altLang="ja-JP" sz="2800" dirty="0" smtClean="0">
                <a:latin typeface="Calibri"/>
                <a:ea typeface="ＭＳ Ｐゴシック"/>
              </a:rPr>
              <a:t>the final state and early stage are different due to</a:t>
            </a:r>
            <a:r>
              <a:rPr lang="ja-JP" altLang="en-US" sz="2800" dirty="0">
                <a:latin typeface="Calibri"/>
                <a:ea typeface="ＭＳ Ｐゴシック"/>
              </a:rPr>
              <a:t> </a:t>
            </a:r>
            <a:r>
              <a:rPr lang="en-US" altLang="ja-JP" sz="2800" dirty="0" smtClean="0">
                <a:latin typeface="Calibri"/>
                <a:ea typeface="ＭＳ Ｐゴシック"/>
              </a:rPr>
              <a:t>diffusion.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269413" y="1104276"/>
            <a:ext cx="2869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MK, </a:t>
            </a:r>
            <a:r>
              <a:rPr kumimoji="1" lang="en-US" altLang="ja-JP" sz="2000" dirty="0" err="1" smtClean="0"/>
              <a:t>Ohno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Asakawa</a:t>
            </a:r>
            <a:r>
              <a:rPr kumimoji="1" lang="en-US" altLang="ja-JP" sz="2000" dirty="0" smtClean="0"/>
              <a:t> 2014</a:t>
            </a:r>
          </a:p>
          <a:p>
            <a:pPr algn="r"/>
            <a:r>
              <a:rPr lang="en-US" altLang="ja-JP" sz="2000" dirty="0" smtClean="0"/>
              <a:t>MK 2015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063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Phase Diagram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034" y="1510954"/>
            <a:ext cx="7675529" cy="4743099"/>
          </a:xfrm>
          <a:prstGeom prst="rect">
            <a:avLst/>
          </a:prstGeom>
        </p:spPr>
      </p:pic>
      <p:sp>
        <p:nvSpPr>
          <p:cNvPr id="6" name="円弧 5"/>
          <p:cNvSpPr/>
          <p:nvPr/>
        </p:nvSpPr>
        <p:spPr>
          <a:xfrm>
            <a:off x="-1383568" y="3583918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82713" y="2317413"/>
            <a:ext cx="415209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Quark-Gluon Plasma</a:t>
            </a:r>
            <a:endParaRPr kumimoji="1" lang="ja-JP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8" name="円/楕円 654"/>
          <p:cNvSpPr/>
          <p:nvPr/>
        </p:nvSpPr>
        <p:spPr>
          <a:xfrm>
            <a:off x="2396270" y="532858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655"/>
          <p:cNvSpPr/>
          <p:nvPr/>
        </p:nvSpPr>
        <p:spPr>
          <a:xfrm>
            <a:off x="2577245" y="552543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656"/>
          <p:cNvSpPr/>
          <p:nvPr/>
        </p:nvSpPr>
        <p:spPr>
          <a:xfrm>
            <a:off x="2461357" y="548891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657"/>
          <p:cNvSpPr/>
          <p:nvPr/>
        </p:nvSpPr>
        <p:spPr>
          <a:xfrm>
            <a:off x="2555020" y="539366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659"/>
          <p:cNvSpPr/>
          <p:nvPr/>
        </p:nvSpPr>
        <p:spPr>
          <a:xfrm>
            <a:off x="1797782" y="5195329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666"/>
          <p:cNvSpPr/>
          <p:nvPr/>
        </p:nvSpPr>
        <p:spPr>
          <a:xfrm>
            <a:off x="3320195" y="5006318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667"/>
          <p:cNvSpPr/>
          <p:nvPr/>
        </p:nvSpPr>
        <p:spPr>
          <a:xfrm>
            <a:off x="3521807" y="539366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668"/>
          <p:cNvSpPr/>
          <p:nvPr/>
        </p:nvSpPr>
        <p:spPr>
          <a:xfrm>
            <a:off x="3918682" y="5199993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681"/>
          <p:cNvSpPr/>
          <p:nvPr/>
        </p:nvSpPr>
        <p:spPr>
          <a:xfrm>
            <a:off x="3653570" y="545875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685"/>
          <p:cNvSpPr/>
          <p:nvPr/>
        </p:nvSpPr>
        <p:spPr>
          <a:xfrm>
            <a:off x="3453545" y="5199993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689"/>
          <p:cNvSpPr/>
          <p:nvPr/>
        </p:nvSpPr>
        <p:spPr>
          <a:xfrm>
            <a:off x="1848582" y="525882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700"/>
          <p:cNvSpPr/>
          <p:nvPr/>
        </p:nvSpPr>
        <p:spPr>
          <a:xfrm>
            <a:off x="4117120" y="5265080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701"/>
          <p:cNvSpPr/>
          <p:nvPr/>
        </p:nvSpPr>
        <p:spPr>
          <a:xfrm>
            <a:off x="3983770" y="532858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703"/>
          <p:cNvSpPr/>
          <p:nvPr/>
        </p:nvSpPr>
        <p:spPr>
          <a:xfrm>
            <a:off x="3720245" y="558734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704"/>
          <p:cNvSpPr/>
          <p:nvPr/>
        </p:nvSpPr>
        <p:spPr>
          <a:xfrm>
            <a:off x="3585307" y="558734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705"/>
          <p:cNvSpPr/>
          <p:nvPr/>
        </p:nvSpPr>
        <p:spPr>
          <a:xfrm>
            <a:off x="1951770" y="526676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706"/>
          <p:cNvSpPr/>
          <p:nvPr/>
        </p:nvSpPr>
        <p:spPr>
          <a:xfrm>
            <a:off x="3390045" y="5071405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707"/>
          <p:cNvSpPr/>
          <p:nvPr/>
        </p:nvSpPr>
        <p:spPr>
          <a:xfrm>
            <a:off x="3521807" y="5115855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837"/>
          <p:cNvSpPr/>
          <p:nvPr/>
        </p:nvSpPr>
        <p:spPr>
          <a:xfrm>
            <a:off x="4072670" y="5393668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664"/>
          <p:cNvSpPr>
            <a:spLocks noChangeArrowheads="1"/>
          </p:cNvSpPr>
          <p:nvPr/>
        </p:nvSpPr>
        <p:spPr bwMode="auto">
          <a:xfrm rot="-4990811">
            <a:off x="1933513" y="413310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665"/>
          <p:cNvSpPr>
            <a:spLocks noChangeArrowheads="1"/>
          </p:cNvSpPr>
          <p:nvPr/>
        </p:nvSpPr>
        <p:spPr bwMode="auto">
          <a:xfrm rot="5190236">
            <a:off x="2461358" y="4099855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687"/>
          <p:cNvSpPr/>
          <p:nvPr/>
        </p:nvSpPr>
        <p:spPr>
          <a:xfrm>
            <a:off x="2047020" y="416088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691"/>
          <p:cNvSpPr/>
          <p:nvPr/>
        </p:nvSpPr>
        <p:spPr>
          <a:xfrm>
            <a:off x="2555020" y="4099855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708"/>
          <p:cNvSpPr/>
          <p:nvPr/>
        </p:nvSpPr>
        <p:spPr>
          <a:xfrm>
            <a:off x="2396270" y="455229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732"/>
          <p:cNvSpPr/>
          <p:nvPr/>
        </p:nvSpPr>
        <p:spPr>
          <a:xfrm>
            <a:off x="2570895" y="4206218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735"/>
          <p:cNvSpPr/>
          <p:nvPr/>
        </p:nvSpPr>
        <p:spPr>
          <a:xfrm>
            <a:off x="2002570" y="42513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736"/>
          <p:cNvSpPr/>
          <p:nvPr/>
        </p:nvSpPr>
        <p:spPr>
          <a:xfrm>
            <a:off x="2326420" y="46570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847"/>
          <p:cNvSpPr/>
          <p:nvPr/>
        </p:nvSpPr>
        <p:spPr>
          <a:xfrm>
            <a:off x="3453545" y="4360205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848"/>
          <p:cNvSpPr/>
          <p:nvPr/>
        </p:nvSpPr>
        <p:spPr>
          <a:xfrm>
            <a:off x="3653570" y="442529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849"/>
          <p:cNvSpPr/>
          <p:nvPr/>
        </p:nvSpPr>
        <p:spPr>
          <a:xfrm>
            <a:off x="3521807" y="4490380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850"/>
          <p:cNvSpPr/>
          <p:nvPr/>
        </p:nvSpPr>
        <p:spPr>
          <a:xfrm>
            <a:off x="3609120" y="455229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851"/>
          <p:cNvSpPr/>
          <p:nvPr/>
        </p:nvSpPr>
        <p:spPr>
          <a:xfrm>
            <a:off x="2989995" y="4164943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852"/>
          <p:cNvSpPr/>
          <p:nvPr/>
        </p:nvSpPr>
        <p:spPr>
          <a:xfrm>
            <a:off x="3042382" y="4230030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853"/>
          <p:cNvSpPr/>
          <p:nvPr/>
        </p:nvSpPr>
        <p:spPr>
          <a:xfrm>
            <a:off x="3143982" y="4239555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131951" y="4609201"/>
            <a:ext cx="1534394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Hadronic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Phase</a:t>
            </a: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19927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95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5439344" y="4935663"/>
            <a:ext cx="183255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Color SC</a:t>
            </a:r>
            <a:endParaRPr kumimoji="1" lang="ja-JP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52" name="フリーフォーム 51"/>
          <p:cNvSpPr/>
          <p:nvPr/>
        </p:nvSpPr>
        <p:spPr>
          <a:xfrm>
            <a:off x="3681540" y="414137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711165" y="352389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ＱＣＤ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Critical Point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54" name="テキスト ボックス 53"/>
          <p:cNvSpPr txBox="1"/>
          <p:nvPr/>
        </p:nvSpPr>
        <p:spPr>
          <a:xfrm rot="16200000">
            <a:off x="417633" y="1819123"/>
            <a:ext cx="183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Temperature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126391" y="5852457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Baryon chemical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potential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9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29396" y="1869355"/>
            <a:ext cx="5339751" cy="3886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Rapidity Window dependence</a:t>
            </a:r>
            <a:br>
              <a:rPr lang="en-US" altLang="ja-JP" dirty="0" smtClean="0"/>
            </a:br>
            <a:r>
              <a:rPr lang="en-US" altLang="ja-JP" sz="3600" dirty="0" smtClean="0"/>
              <a:t>as a Result of Diffusion</a:t>
            </a:r>
            <a:endParaRPr kumimoji="1" lang="ja-JP" altLang="en-US" sz="36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27" y="5345519"/>
            <a:ext cx="1467818" cy="31743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628650" y="1869355"/>
            <a:ext cx="4624837" cy="3499472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H="1">
            <a:off x="3242279" y="2182492"/>
            <a:ext cx="1253" cy="289957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44865" y="3447377"/>
            <a:ext cx="2315709" cy="343427"/>
          </a:xfrm>
          <a:prstGeom prst="rect">
            <a:avLst/>
          </a:prstGeom>
        </p:spPr>
      </p:pic>
      <p:sp>
        <p:nvSpPr>
          <p:cNvPr id="14" name="角丸四角形吹き出し 13"/>
          <p:cNvSpPr/>
          <p:nvPr/>
        </p:nvSpPr>
        <p:spPr>
          <a:xfrm>
            <a:off x="3394265" y="4451952"/>
            <a:ext cx="1967052" cy="998570"/>
          </a:xfrm>
          <a:prstGeom prst="wedgeRoundRectCallout">
            <a:avLst>
              <a:gd name="adj1" fmla="val -55712"/>
              <a:gd name="adj2" fmla="val -89021"/>
              <a:gd name="adj3" fmla="val 16667"/>
            </a:avLst>
          </a:prstGeom>
          <a:solidFill>
            <a:srgbClr val="103F5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6704" y="494618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(rough estimate)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Delta\eta\simeq 1.0&#10;\end{align*}&lt;/body&gt;&#10;  &lt;fcolor&gt;FFFFFFFF&lt;/fcolor&gt;&#10;  &lt;bcolor&gt;FFFFFFFF&lt;/bcolor&gt;&#10;  &lt;transparent&gt;True&lt;/transparent&gt;&#10;  &lt;resolution&gt;1800&lt;/resolution&gt;&#10;  &lt;imageh&gt;226&lt;/imageh&gt;&#10;  &lt;imagew&gt;968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33" y="4662376"/>
            <a:ext cx="1215623" cy="28381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41281" y="5983661"/>
            <a:ext cx="8061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Higher order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 can behave non-monotonically.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latin typeface="Symbol" panose="05050102010706020507" pitchFamily="18" charset="2"/>
                <a:ea typeface="ＭＳ Ｐゴシック"/>
              </a:rPr>
              <a:t>Dh</a:t>
            </a:r>
            <a:r>
              <a:rPr lang="en-US" altLang="ja-JP" sz="2400" dirty="0" smtClean="0">
                <a:latin typeface="Arial"/>
                <a:ea typeface="ＭＳ Ｐゴシック"/>
              </a:rPr>
              <a:t> dependence encodes history of time evolution.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793023" y="1766950"/>
            <a:ext cx="2722327" cy="3827131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FFFFFF&lt;/fcolor&gt;&#10;  &lt;bcolor&gt;FFFFFFFF&lt;/bcolor&gt;&#10;  &lt;transparent&gt;True&lt;/transparent&gt;&#10;  &lt;resolution&gt;1800&lt;/resolution&gt;&#10;  &lt;imageh&gt;685&lt;/imageh&gt;&#10;  &lt;imagew&gt;2015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02" y="4122948"/>
            <a:ext cx="1975172" cy="671460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=4&#10;\end{align*}&lt;/body&gt;&#10;  &lt;fcolor&gt;FFFFFFFF&lt;/fcolor&gt;&#10;  &lt;bcolor&gt;FFFFFFFF&lt;/bcolor&gt;&#10;  &lt;transparent&gt;True&lt;/transparent&gt;&#10;  &lt;resolution&gt;1800&lt;/resolution&gt;&#10;  &lt;imageh&gt;686&lt;/imageh&gt;&#10;  &lt;imagew&gt;2087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31" y="2623651"/>
            <a:ext cx="1877932" cy="617278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FFFFFF&lt;/fcolor&gt;&#10;  &lt;bcolor&gt;FFFFFFFF&lt;/bcolor&gt;&#10;  &lt;transparent&gt;True&lt;/transparent&gt;&#10;  &lt;resolution&gt;1800&lt;/resolution&gt;&#10;  &lt;imageh&gt;685&lt;/imageh&gt;&#10;  &lt;imagew&gt;137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02" y="4900664"/>
            <a:ext cx="1330027" cy="663077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1&#10;\end{align*}&lt;/body&gt;&#10;  &lt;fcolor&gt;FFFFFFFF&lt;/fcolor&gt;&#10;  &lt;bcolor&gt;FFFFFFFF&lt;/bcolor&gt;&#10;  &lt;transparent&gt;True&lt;/transparent&gt;&#10;  &lt;resolution&gt;1800&lt;/resolution&gt;&#10;  &lt;imageh&gt;685&lt;/imageh&gt;&#10;  &lt;imagew&gt;2074&lt;/imagew&gt;&#10;  &lt;scale&gt;50&lt;/scale&gt;&#10;  &lt;cursor&gt;9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31" y="3343645"/>
            <a:ext cx="1877934" cy="620244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6143279" y="1893654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Parameters</a:t>
            </a:r>
            <a:endParaRPr kumimoji="1" lang="ja-JP" altLang="en-US" sz="2800" b="1" dirty="0" smtClean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222202" y="1337694"/>
            <a:ext cx="2580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MK+ (2014); MK (2015)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181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29396" y="1869355"/>
            <a:ext cx="5339751" cy="3886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Rapidity Window dependence</a:t>
            </a:r>
            <a:br>
              <a:rPr lang="en-US" altLang="ja-JP" dirty="0" smtClean="0"/>
            </a:br>
            <a:r>
              <a:rPr lang="en-US" altLang="ja-JP" sz="3600" dirty="0" smtClean="0"/>
              <a:t>as a Result of Diffusion</a:t>
            </a:r>
            <a:endParaRPr kumimoji="1" lang="ja-JP" altLang="en-US" sz="36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27" y="5345519"/>
            <a:ext cx="1467818" cy="31743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628650" y="1869355"/>
            <a:ext cx="4624837" cy="3499472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H="1">
            <a:off x="3242279" y="2182492"/>
            <a:ext cx="1253" cy="289957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44865" y="3447377"/>
            <a:ext cx="2315709" cy="343427"/>
          </a:xfrm>
          <a:prstGeom prst="rect">
            <a:avLst/>
          </a:prstGeom>
        </p:spPr>
      </p:pic>
      <p:sp>
        <p:nvSpPr>
          <p:cNvPr id="14" name="角丸四角形吹き出し 13"/>
          <p:cNvSpPr/>
          <p:nvPr/>
        </p:nvSpPr>
        <p:spPr>
          <a:xfrm>
            <a:off x="3394265" y="4451952"/>
            <a:ext cx="1967052" cy="998570"/>
          </a:xfrm>
          <a:prstGeom prst="wedgeRoundRectCallout">
            <a:avLst>
              <a:gd name="adj1" fmla="val -55712"/>
              <a:gd name="adj2" fmla="val -89021"/>
              <a:gd name="adj3" fmla="val 16667"/>
            </a:avLst>
          </a:prstGeom>
          <a:solidFill>
            <a:srgbClr val="103F5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96704" y="494618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(rough estimate)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Delta\eta\simeq 1.0&#10;\end{align*}&lt;/body&gt;&#10;  &lt;fcolor&gt;FFFFFFFF&lt;/fcolor&gt;&#10;  &lt;bcolor&gt;FFFFFFFF&lt;/bcolor&gt;&#10;  &lt;transparent&gt;True&lt;/transparent&gt;&#10;  &lt;resolution&gt;1800&lt;/resolution&gt;&#10;  &lt;imageh&gt;226&lt;/imageh&gt;&#10;  &lt;imagew&gt;968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33" y="4662376"/>
            <a:ext cx="1215623" cy="28381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41281" y="5983661"/>
            <a:ext cx="8061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Higher order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+mn-cs"/>
              </a:rPr>
              <a:t> can behave non-monotonically.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latin typeface="Symbol" panose="05050102010706020507" pitchFamily="18" charset="2"/>
                <a:ea typeface="ＭＳ Ｐゴシック"/>
              </a:rPr>
              <a:t>Dh</a:t>
            </a:r>
            <a:r>
              <a:rPr lang="en-US" altLang="ja-JP" sz="2400" dirty="0" smtClean="0">
                <a:latin typeface="Arial"/>
                <a:ea typeface="ＭＳ Ｐゴシック"/>
              </a:rPr>
              <a:t> dependence encodes history of time evolution.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5793023" y="1766950"/>
            <a:ext cx="2722327" cy="3827131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FFFFFF&lt;/fcolor&gt;&#10;  &lt;bcolor&gt;FFFFFFFF&lt;/bcolor&gt;&#10;  &lt;transparent&gt;True&lt;/transparent&gt;&#10;  &lt;resolution&gt;1800&lt;/resolution&gt;&#10;  &lt;imageh&gt;685&lt;/imageh&gt;&#10;  &lt;imagew&gt;2015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02" y="4122948"/>
            <a:ext cx="1975172" cy="671460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=4&#10;\end{align*}&lt;/body&gt;&#10;  &lt;fcolor&gt;FFFFFFFF&lt;/fcolor&gt;&#10;  &lt;bcolor&gt;FFFFFFFF&lt;/bcolor&gt;&#10;  &lt;transparent&gt;True&lt;/transparent&gt;&#10;  &lt;resolution&gt;1800&lt;/resolution&gt;&#10;  &lt;imageh&gt;686&lt;/imageh&gt;&#10;  &lt;imagew&gt;2087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31" y="2623651"/>
            <a:ext cx="1877932" cy="617278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FFFFFF&lt;/fcolor&gt;&#10;  &lt;bcolor&gt;FFFFFFFF&lt;/bcolor&gt;&#10;  &lt;transparent&gt;True&lt;/transparent&gt;&#10;  &lt;resolution&gt;1800&lt;/resolution&gt;&#10;  &lt;imageh&gt;685&lt;/imageh&gt;&#10;  &lt;imagew&gt;1374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02" y="4900664"/>
            <a:ext cx="1330027" cy="663077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1&#10;\end{align*}&lt;/body&gt;&#10;  &lt;fcolor&gt;FFFFFFFF&lt;/fcolor&gt;&#10;  &lt;bcolor&gt;FFFFFFFF&lt;/bcolor&gt;&#10;  &lt;transparent&gt;True&lt;/transparent&gt;&#10;  &lt;resolution&gt;1800&lt;/resolution&gt;&#10;  &lt;imageh&gt;685&lt;/imageh&gt;&#10;  &lt;imagew&gt;2074&lt;/imagew&gt;&#10;  &lt;scale&gt;50&lt;/scale&gt;&#10;  &lt;cursor&gt;9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31" y="3343645"/>
            <a:ext cx="1877934" cy="620244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6143279" y="1893654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Parameters</a:t>
            </a:r>
            <a:endParaRPr kumimoji="1" lang="ja-JP" altLang="en-US" sz="2800" b="1" dirty="0" smtClean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4655" y="2105652"/>
            <a:ext cx="3960440" cy="3095193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702785" y="2413437"/>
            <a:ext cx="1352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ja-JP" sz="2000" b="1" dirty="0" smtClean="0">
                <a:solidFill>
                  <a:srgbClr val="FF0000"/>
                </a:solidFill>
                <a:latin typeface="+mj-lt"/>
                <a:ea typeface="ＭＳ Ｐゴシック"/>
              </a:rPr>
              <a:t>STAR 2015</a:t>
            </a:r>
            <a:endParaRPr lang="ja-JP" altLang="en-US" b="1" dirty="0">
              <a:solidFill>
                <a:srgbClr val="FF0000"/>
              </a:solidFill>
              <a:latin typeface="+mj-lt"/>
              <a:ea typeface="ＭＳ Ｐゴシック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222202" y="1337694"/>
            <a:ext cx="2580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MK+ (2014); MK (2015)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537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173">
            <a:off x="1918804" y="1766562"/>
            <a:ext cx="1789736" cy="172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Experiments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t="12025" b="22073"/>
          <a:stretch/>
        </p:blipFill>
        <p:spPr>
          <a:xfrm>
            <a:off x="4528167" y="1759446"/>
            <a:ext cx="3398470" cy="1679780"/>
          </a:xfrm>
          <a:prstGeom prst="rect">
            <a:avLst/>
          </a:prstGeom>
          <a:ln w="19050"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217363" y="1227386"/>
            <a:ext cx="6709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Lattice QCD simulations </a:t>
            </a:r>
            <a:r>
              <a:rPr lang="en-US" altLang="ja-JP" sz="2800" dirty="0" smtClean="0"/>
              <a:t>on supercomputers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4593" y="3582494"/>
            <a:ext cx="4888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Example: Equation of State</a:t>
            </a:r>
            <a:endParaRPr kumimoji="1" lang="ja-JP" altLang="en-US" sz="2800" b="1" dirty="0"/>
          </a:p>
        </p:txBody>
      </p:sp>
      <p:cxnSp>
        <p:nvCxnSpPr>
          <p:cNvPr id="10" name="直線コネクタ 9"/>
          <p:cNvCxnSpPr>
            <a:endCxn id="14" idx="0"/>
          </p:cNvCxnSpPr>
          <p:nvPr/>
        </p:nvCxnSpPr>
        <p:spPr>
          <a:xfrm>
            <a:off x="3674076" y="1985319"/>
            <a:ext cx="1897528" cy="874624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endCxn id="14" idx="2"/>
          </p:cNvCxnSpPr>
          <p:nvPr/>
        </p:nvCxnSpPr>
        <p:spPr>
          <a:xfrm flipV="1">
            <a:off x="2990677" y="2961484"/>
            <a:ext cx="2559142" cy="442121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 rot="726538">
            <a:off x="5512699" y="2858788"/>
            <a:ext cx="96025" cy="103851"/>
          </a:xfrm>
          <a:prstGeom prst="rect">
            <a:avLst/>
          </a:prstGeom>
          <a:noFill/>
          <a:ln>
            <a:solidFill>
              <a:schemeClr val="accent3">
                <a:lumMod val="20000"/>
                <a:lumOff val="8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"/>
          <a:stretch/>
        </p:blipFill>
        <p:spPr bwMode="auto">
          <a:xfrm>
            <a:off x="1120500" y="4132245"/>
            <a:ext cx="3656899" cy="262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4885037" y="4302044"/>
            <a:ext cx="3880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Important inputs for understanding the experimental data in heavy-ion collisions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120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角丸四角形 39"/>
          <p:cNvSpPr/>
          <p:nvPr/>
        </p:nvSpPr>
        <p:spPr>
          <a:xfrm>
            <a:off x="1465154" y="1327846"/>
            <a:ext cx="6213692" cy="2317789"/>
          </a:xfrm>
          <a:prstGeom prst="roundRect">
            <a:avLst/>
          </a:prstGeom>
          <a:solidFill>
            <a:srgbClr val="41AEBD">
              <a:lumMod val="50000"/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Confinement</a:t>
            </a:r>
            <a:r>
              <a:rPr lang="ja-JP" altLang="en-US" dirty="0"/>
              <a:t> </a:t>
            </a:r>
            <a:r>
              <a:rPr lang="en-US" altLang="ja-JP" dirty="0" smtClean="0"/>
              <a:t>/ </a:t>
            </a:r>
            <a:r>
              <a:rPr lang="en-US" altLang="ja-JP" dirty="0" err="1" smtClean="0"/>
              <a:t>Deconfinement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3863" y="5959953"/>
            <a:ext cx="8596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FFFF00"/>
                </a:solidFill>
              </a:rPr>
              <a:t>We explore local propagation of the confinement force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2599675" y="729534"/>
            <a:ext cx="4145280" cy="3958652"/>
            <a:chOff x="2599675" y="776654"/>
            <a:chExt cx="4145280" cy="3958652"/>
          </a:xfrm>
        </p:grpSpPr>
        <p:cxnSp>
          <p:nvCxnSpPr>
            <p:cNvPr id="19" name="直線コネクタ 18"/>
            <p:cNvCxnSpPr/>
            <p:nvPr/>
          </p:nvCxnSpPr>
          <p:spPr>
            <a:xfrm>
              <a:off x="3221117" y="2754192"/>
              <a:ext cx="2902397" cy="0"/>
            </a:xfrm>
            <a:prstGeom prst="line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  <a:miter lim="800000"/>
            </a:ln>
            <a:effectLst>
              <a:glow rad="63500">
                <a:srgbClr val="F4DE3A">
                  <a:satMod val="175000"/>
                  <a:alpha val="40000"/>
                </a:srgbClr>
              </a:glow>
            </a:effectLst>
          </p:spPr>
        </p:cxnSp>
        <p:sp>
          <p:nvSpPr>
            <p:cNvPr id="20" name="円弧 19"/>
            <p:cNvSpPr/>
            <p:nvPr/>
          </p:nvSpPr>
          <p:spPr>
            <a:xfrm>
              <a:off x="2599675" y="2443104"/>
              <a:ext cx="4145280" cy="2292202"/>
            </a:xfrm>
            <a:prstGeom prst="arc">
              <a:avLst>
                <a:gd name="adj1" fmla="val 12695469"/>
                <a:gd name="adj2" fmla="val 1963988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miter lim="800000"/>
            </a:ln>
            <a:effectLst>
              <a:glow rad="63500">
                <a:srgbClr val="F4DE3A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1" name="円弧 20"/>
            <p:cNvSpPr/>
            <p:nvPr/>
          </p:nvSpPr>
          <p:spPr>
            <a:xfrm flipV="1">
              <a:off x="2599675" y="776654"/>
              <a:ext cx="4145280" cy="2292202"/>
            </a:xfrm>
            <a:prstGeom prst="arc">
              <a:avLst>
                <a:gd name="adj1" fmla="val 12695469"/>
                <a:gd name="adj2" fmla="val 19639880"/>
              </a:avLst>
            </a:prstGeom>
            <a:noFill/>
            <a:ln w="19050" cap="flat" cmpd="sng" algn="ctr">
              <a:solidFill>
                <a:srgbClr val="FFFF00"/>
              </a:solidFill>
              <a:prstDash val="solid"/>
              <a:miter lim="800000"/>
            </a:ln>
            <a:effectLst>
              <a:glow rad="63500">
                <a:srgbClr val="F4DE3A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2891284" y="2291845"/>
              <a:ext cx="3538077" cy="460064"/>
            </a:xfrm>
            <a:custGeom>
              <a:avLst/>
              <a:gdLst>
                <a:gd name="connsiteX0" fmla="*/ 339596 w 3538077"/>
                <a:gd name="connsiteY0" fmla="*/ 460064 h 460064"/>
                <a:gd name="connsiteX1" fmla="*/ 174133 w 3538077"/>
                <a:gd name="connsiteY1" fmla="*/ 338144 h 460064"/>
                <a:gd name="connsiteX2" fmla="*/ 252510 w 3538077"/>
                <a:gd name="connsiteY2" fmla="*/ 42052 h 460064"/>
                <a:gd name="connsiteX3" fmla="*/ 3230842 w 3538077"/>
                <a:gd name="connsiteY3" fmla="*/ 42052 h 460064"/>
                <a:gd name="connsiteX4" fmla="*/ 3291802 w 3538077"/>
                <a:gd name="connsiteY4" fmla="*/ 416521 h 46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8077" h="460064">
                  <a:moveTo>
                    <a:pt x="339596" y="460064"/>
                  </a:moveTo>
                  <a:cubicBezTo>
                    <a:pt x="264121" y="433938"/>
                    <a:pt x="188647" y="407813"/>
                    <a:pt x="174133" y="338144"/>
                  </a:cubicBezTo>
                  <a:cubicBezTo>
                    <a:pt x="159619" y="268475"/>
                    <a:pt x="-256941" y="91401"/>
                    <a:pt x="252510" y="42052"/>
                  </a:cubicBezTo>
                  <a:cubicBezTo>
                    <a:pt x="761961" y="-7297"/>
                    <a:pt x="2724293" y="-20359"/>
                    <a:pt x="3230842" y="42052"/>
                  </a:cubicBezTo>
                  <a:cubicBezTo>
                    <a:pt x="3737391" y="104463"/>
                    <a:pt x="3514596" y="260492"/>
                    <a:pt x="3291802" y="416521"/>
                  </a:cubicBezTo>
                </a:path>
              </a:pathLst>
            </a:custGeom>
            <a:noFill/>
            <a:ln w="19050" cap="flat" cmpd="sng" algn="ctr">
              <a:solidFill>
                <a:srgbClr val="FFFF00"/>
              </a:solidFill>
              <a:prstDash val="solid"/>
              <a:miter lim="800000"/>
            </a:ln>
            <a:effectLst>
              <a:glow rad="63500">
                <a:srgbClr val="F4DE3A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3" name="フリーフォーム 22"/>
            <p:cNvSpPr/>
            <p:nvPr/>
          </p:nvSpPr>
          <p:spPr>
            <a:xfrm flipV="1">
              <a:off x="2891284" y="2758995"/>
              <a:ext cx="3538077" cy="460064"/>
            </a:xfrm>
            <a:custGeom>
              <a:avLst/>
              <a:gdLst>
                <a:gd name="connsiteX0" fmla="*/ 339596 w 3538077"/>
                <a:gd name="connsiteY0" fmla="*/ 460064 h 460064"/>
                <a:gd name="connsiteX1" fmla="*/ 174133 w 3538077"/>
                <a:gd name="connsiteY1" fmla="*/ 338144 h 460064"/>
                <a:gd name="connsiteX2" fmla="*/ 252510 w 3538077"/>
                <a:gd name="connsiteY2" fmla="*/ 42052 h 460064"/>
                <a:gd name="connsiteX3" fmla="*/ 3230842 w 3538077"/>
                <a:gd name="connsiteY3" fmla="*/ 42052 h 460064"/>
                <a:gd name="connsiteX4" fmla="*/ 3291802 w 3538077"/>
                <a:gd name="connsiteY4" fmla="*/ 416521 h 46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8077" h="460064">
                  <a:moveTo>
                    <a:pt x="339596" y="460064"/>
                  </a:moveTo>
                  <a:cubicBezTo>
                    <a:pt x="264121" y="433938"/>
                    <a:pt x="188647" y="407813"/>
                    <a:pt x="174133" y="338144"/>
                  </a:cubicBezTo>
                  <a:cubicBezTo>
                    <a:pt x="159619" y="268475"/>
                    <a:pt x="-256941" y="91401"/>
                    <a:pt x="252510" y="42052"/>
                  </a:cubicBezTo>
                  <a:cubicBezTo>
                    <a:pt x="761961" y="-7297"/>
                    <a:pt x="2724293" y="-20359"/>
                    <a:pt x="3230842" y="42052"/>
                  </a:cubicBezTo>
                  <a:cubicBezTo>
                    <a:pt x="3737391" y="104463"/>
                    <a:pt x="3514596" y="260492"/>
                    <a:pt x="3291802" y="416521"/>
                  </a:cubicBezTo>
                </a:path>
              </a:pathLst>
            </a:custGeom>
            <a:noFill/>
            <a:ln w="19050" cap="flat" cmpd="sng" algn="ctr">
              <a:solidFill>
                <a:srgbClr val="FFFF00"/>
              </a:solidFill>
              <a:prstDash val="solid"/>
              <a:miter lim="800000"/>
            </a:ln>
            <a:effectLst>
              <a:glow rad="63500">
                <a:srgbClr val="F4DE3A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4" name="楕円 23"/>
            <p:cNvSpPr/>
            <p:nvPr/>
          </p:nvSpPr>
          <p:spPr>
            <a:xfrm>
              <a:off x="5853514" y="2484192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5" name="楕円 24"/>
            <p:cNvSpPr/>
            <p:nvPr/>
          </p:nvSpPr>
          <p:spPr>
            <a:xfrm>
              <a:off x="2951117" y="2484192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2000686" y="1521151"/>
            <a:ext cx="5343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Single quarks have never been observed.</a:t>
            </a:r>
            <a:endParaRPr kumimoji="1" lang="ja-JP" altLang="en-US" sz="24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104157" y="4655234"/>
            <a:ext cx="7112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In QGP, l</a:t>
            </a:r>
            <a:r>
              <a:rPr kumimoji="1" lang="en-US" altLang="ja-JP" sz="2800" dirty="0" smtClean="0"/>
              <a:t>iberated quarks are fundamental </a:t>
            </a:r>
            <a:r>
              <a:rPr kumimoji="1" lang="en-US" altLang="ja-JP" sz="2800" dirty="0" err="1" smtClean="0"/>
              <a:t>d.o.f</a:t>
            </a:r>
            <a:r>
              <a:rPr kumimoji="1" lang="en-US" altLang="ja-JP" sz="2800" dirty="0" smtClean="0"/>
              <a:t>.</a:t>
            </a:r>
            <a:endParaRPr kumimoji="1" lang="ja-JP" altLang="en-US" sz="2800" dirty="0"/>
          </a:p>
        </p:txBody>
      </p:sp>
      <p:sp>
        <p:nvSpPr>
          <p:cNvPr id="42" name="上下矢印 41"/>
          <p:cNvSpPr/>
          <p:nvPr/>
        </p:nvSpPr>
        <p:spPr>
          <a:xfrm>
            <a:off x="3340505" y="3423715"/>
            <a:ext cx="2462990" cy="1253851"/>
          </a:xfrm>
          <a:prstGeom prst="upDownArrow">
            <a:avLst>
              <a:gd name="adj1" fmla="val 50000"/>
              <a:gd name="adj2" fmla="val 32335"/>
            </a:avLst>
          </a:prstGeom>
          <a:gradFill rotWithShape="1">
            <a:gsLst>
              <a:gs pos="0">
                <a:srgbClr val="F4DE3A">
                  <a:satMod val="103000"/>
                  <a:lumMod val="102000"/>
                  <a:tint val="94000"/>
                </a:srgbClr>
              </a:gs>
              <a:gs pos="50000">
                <a:srgbClr val="F4DE3A">
                  <a:satMod val="110000"/>
                  <a:lumMod val="100000"/>
                  <a:shade val="100000"/>
                </a:srgbClr>
              </a:gs>
              <a:gs pos="100000">
                <a:srgbClr val="F4DE3A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F4DE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1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56915" y="1125627"/>
            <a:ext cx="8021036" cy="2651920"/>
            <a:chOff x="556915" y="1125627"/>
            <a:chExt cx="8021036" cy="2651920"/>
          </a:xfrm>
        </p:grpSpPr>
        <p:sp>
          <p:nvSpPr>
            <p:cNvPr id="20" name="角丸四角形 19"/>
            <p:cNvSpPr/>
            <p:nvPr/>
          </p:nvSpPr>
          <p:spPr>
            <a:xfrm>
              <a:off x="556915" y="1125627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" name="楕円 3"/>
            <p:cNvSpPr/>
            <p:nvPr/>
          </p:nvSpPr>
          <p:spPr>
            <a:xfrm>
              <a:off x="5053679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5" name="楕円 4"/>
            <p:cNvSpPr/>
            <p:nvPr/>
          </p:nvSpPr>
          <p:spPr>
            <a:xfrm>
              <a:off x="7450970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6" name="左矢印 5"/>
            <p:cNvSpPr/>
            <p:nvPr/>
          </p:nvSpPr>
          <p:spPr>
            <a:xfrm>
              <a:off x="6742562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7" name="左矢印 6"/>
            <p:cNvSpPr/>
            <p:nvPr/>
          </p:nvSpPr>
          <p:spPr>
            <a:xfrm rot="10800000">
              <a:off x="5323679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m_1,~q_1&#10;\end{align*}&lt;/body&gt;&#10;  &lt;fcolor&gt;FFFFFFFF&lt;/fcolor&gt;&#10;  &lt;bcolor&gt;FF000000&lt;/bcolor&gt;&#10;  &lt;transparent&gt;True&lt;/transparent&gt;&#10;  &lt;resolution&gt;1800&lt;/resolution&gt;&#10;  &lt;imageh&gt;157&lt;/imageh&gt;&#10;  &lt;imagew&gt;710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969" y="1634415"/>
              <a:ext cx="751418" cy="166158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m_2,~q_2&#10;\end{align*}&lt;/body&gt;&#10;  &lt;fcolor&gt;FFFFFFFF&lt;/fcolor&gt;&#10;  &lt;bcolor&gt;FF000000&lt;/bcolor&gt;&#10;  &lt;transparent&gt;True&lt;/transparent&gt;&#10;  &lt;resolution&gt;1800&lt;/resolution&gt;&#10;  &lt;imageh&gt;157&lt;/imageh&gt;&#10;  &lt;imagew&gt;716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086" y="1634415"/>
              <a:ext cx="757767" cy="166158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4"/>
            <a:stretch/>
          </p:blipFill>
          <p:spPr>
            <a:xfrm>
              <a:off x="1314934" y="1888095"/>
              <a:ext cx="1399599" cy="1780605"/>
            </a:xfrm>
            <a:prstGeom prst="rect">
              <a:avLst/>
            </a:prstGeom>
          </p:spPr>
        </p:pic>
        <p:sp>
          <p:nvSpPr>
            <p:cNvPr id="42" name="テキスト ボックス 41"/>
            <p:cNvSpPr txBox="1"/>
            <p:nvPr/>
          </p:nvSpPr>
          <p:spPr>
            <a:xfrm>
              <a:off x="2729695" y="2821922"/>
              <a:ext cx="13340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ndalus" panose="02020603050405020304" pitchFamily="18" charset="-78"/>
                  <a:ea typeface="HGｺﾞｼｯｸM" panose="020B0609000000000000" pitchFamily="49" charset="-128"/>
                  <a:cs typeface="Andalus" panose="02020603050405020304" pitchFamily="18" charset="-78"/>
                </a:rPr>
                <a:t>Newton</a:t>
              </a:r>
              <a:endPara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dalus" panose="02020603050405020304" pitchFamily="18" charset="-78"/>
                <a:ea typeface="HGｺﾞｼｯｸM" panose="020B0609000000000000" pitchFamily="49" charset="-128"/>
                <a:cs typeface="Andalus" panose="02020603050405020304" pitchFamily="18" charset="-78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ndalus" panose="02020603050405020304" pitchFamily="18" charset="-78"/>
                  <a:ea typeface="HGｺﾞｼｯｸM" panose="020B0609000000000000" pitchFamily="49" charset="-128"/>
                  <a:cs typeface="Andalus" panose="02020603050405020304" pitchFamily="18" charset="-78"/>
                </a:rPr>
                <a:t>1687</a:t>
              </a:r>
            </a:p>
          </p:txBody>
        </p:sp>
        <p:pic>
          <p:nvPicPr>
  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F=-G\frac{m_1 m_2}{r^2}&#10;\end{align*}&lt;/body&gt;&#10;  &lt;fcolor&gt;FFFFFFFF&lt;/fcolor&gt;&#10;  &lt;bcolor&gt;FF000000&lt;/bcolor&gt;&#10;  &lt;transparent&gt;True&lt;/transparent&gt;&#10;  &lt;resolution&gt;1800&lt;/resolution&gt;&#10;  &lt;imageh&gt;450&lt;/imageh&gt;&#10;  &lt;imagew&gt;1599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327" y="2816148"/>
              <a:ext cx="1692275" cy="476250"/>
            </a:xfrm>
            <a:prstGeom prst="rect">
              <a:avLst/>
            </a:prstGeom>
          </p:spPr>
        </p:pic>
        <p:pic>
          <p:nvPicPr>
  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F=-\frac1{4\pi\epsilon_0}\frac{q_1 q_2}{r^2}&#10;\end{align*}&lt;/body&gt;&#10;  &lt;fcolor&gt;FFFFFFFF&lt;/fcolor&gt;&#10;  &lt;bcolor&gt;FF000000&lt;/bcolor&gt;&#10;  &lt;transparent&gt;True&lt;/transparent&gt;&#10;  &lt;resolution&gt;1800&lt;/resolution&gt;&#10;  &lt;imageh&gt;542&lt;/imageh&gt;&#10;  &lt;imagew&gt;1735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222" y="2767464"/>
              <a:ext cx="1836208" cy="573617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894457" y="1243093"/>
              <a:ext cx="3828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Action-at-a-distance</a:t>
              </a:r>
              <a:endPara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56916" y="3960960"/>
            <a:ext cx="8021036" cy="2651920"/>
            <a:chOff x="556916" y="3960960"/>
            <a:chExt cx="8021036" cy="2651920"/>
          </a:xfrm>
        </p:grpSpPr>
        <p:sp>
          <p:nvSpPr>
            <p:cNvPr id="21" name="角丸四角形 20"/>
            <p:cNvSpPr/>
            <p:nvPr/>
          </p:nvSpPr>
          <p:spPr>
            <a:xfrm>
              <a:off x="556916" y="3960960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pic>
          <p:nvPicPr>
            <p:cNvPr id="49" name="図 48"/>
            <p:cNvPicPr>
              <a:picLocks noChangeAspect="1"/>
            </p:cNvPicPr>
            <p:nvPr/>
          </p:nvPicPr>
          <p:blipFill rotWithShape="1">
            <a:blip r:embed="rId7"/>
            <a:srcRect l="14046" t="11190" r="13462" b="10485"/>
            <a:stretch/>
          </p:blipFill>
          <p:spPr>
            <a:xfrm>
              <a:off x="4890747" y="4079124"/>
              <a:ext cx="3248297" cy="2420983"/>
            </a:xfrm>
            <a:prstGeom prst="rect">
              <a:avLst/>
            </a:prstGeom>
          </p:spPr>
        </p:pic>
        <p:sp>
          <p:nvSpPr>
            <p:cNvPr id="10" name="楕円 9"/>
            <p:cNvSpPr/>
            <p:nvPr/>
          </p:nvSpPr>
          <p:spPr>
            <a:xfrm>
              <a:off x="5364309" y="5084844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1" name="楕円 10"/>
            <p:cNvSpPr/>
            <p:nvPr/>
          </p:nvSpPr>
          <p:spPr>
            <a:xfrm>
              <a:off x="7280743" y="5100907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2713866" y="5621840"/>
              <a:ext cx="1342034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ndalus" panose="02020603050405020304" pitchFamily="18" charset="-78"/>
                  <a:ea typeface="HGｺﾞｼｯｸM" panose="020B0609000000000000" pitchFamily="49" charset="-128"/>
                  <a:cs typeface="Andalus" panose="02020603050405020304" pitchFamily="18" charset="-78"/>
                </a:rPr>
                <a:t>Faraday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ndalus" panose="02020603050405020304" pitchFamily="18" charset="-78"/>
                  <a:ea typeface="HGｺﾞｼｯｸM" panose="020B0609000000000000" pitchFamily="49" charset="-128"/>
                  <a:cs typeface="Andalus" panose="02020603050405020304" pitchFamily="18" charset="-78"/>
                </a:rPr>
                <a:t>1839</a:t>
              </a:r>
            </a:p>
          </p:txBody>
        </p:sp>
        <p:pic>
          <p:nvPicPr>
            <p:cNvPr id="44" name="図 43"/>
            <p:cNvPicPr>
              <a:picLocks noChangeAspect="1"/>
            </p:cNvPicPr>
            <p:nvPr/>
          </p:nvPicPr>
          <p:blipFill rotWithShape="1">
            <a:blip r:embed="rId8"/>
            <a:srcRect l="10605" t="5461" r="29754" b="35380"/>
            <a:stretch/>
          </p:blipFill>
          <p:spPr>
            <a:xfrm>
              <a:off x="1314267" y="4690026"/>
              <a:ext cx="1376238" cy="1759133"/>
            </a:xfrm>
            <a:prstGeom prst="rect">
              <a:avLst/>
            </a:prstGeom>
          </p:spPr>
        </p:pic>
        <p:sp>
          <p:nvSpPr>
            <p:cNvPr id="48" name="テキスト ボックス 47"/>
            <p:cNvSpPr txBox="1"/>
            <p:nvPr/>
          </p:nvSpPr>
          <p:spPr>
            <a:xfrm>
              <a:off x="894457" y="4079124"/>
              <a:ext cx="31614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Local interaction</a:t>
              </a:r>
              <a:endPara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17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Pressure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3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782291" y="5157186"/>
            <a:ext cx="3136565" cy="148916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563921" y="4422406"/>
            <a:ext cx="487680" cy="434949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  <p:sp>
        <p:nvSpPr>
          <p:cNvPr id="34" name="角丸四角形吹き出し 33"/>
          <p:cNvSpPr/>
          <p:nvPr/>
        </p:nvSpPr>
        <p:spPr>
          <a:xfrm>
            <a:off x="4671811" y="5157186"/>
            <a:ext cx="2952206" cy="1489166"/>
          </a:xfrm>
          <a:prstGeom prst="wedgeRoundRectCallout">
            <a:avLst>
              <a:gd name="adj1" fmla="val 22393"/>
              <a:gd name="adj2" fmla="val -73127"/>
              <a:gd name="adj3" fmla="val 16667"/>
            </a:avLst>
          </a:prstGeom>
          <a:solidFill>
            <a:schemeClr val="accent1">
              <a:lumMod val="50000"/>
              <a:alpha val="70000"/>
            </a:schemeClr>
          </a:solidFill>
          <a:ln w="28575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Pressure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05862" y="1526611"/>
            <a:ext cx="437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Generally, F and n are not parallel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5046841" y="5208717"/>
            <a:ext cx="2097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Stress Tensor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9" t="27094" r="35633" b="29743"/>
          <a:stretch/>
        </p:blipFill>
        <p:spPr>
          <a:xfrm>
            <a:off x="4178160" y="2117260"/>
            <a:ext cx="1959429" cy="1915887"/>
          </a:xfrm>
          <a:prstGeom prst="rect">
            <a:avLst/>
          </a:prstGeom>
        </p:spPr>
      </p:pic>
      <p:sp>
        <p:nvSpPr>
          <p:cNvPr id="47" name="平行四辺形 46"/>
          <p:cNvSpPr/>
          <p:nvPr/>
        </p:nvSpPr>
        <p:spPr>
          <a:xfrm rot="16200000" flipH="1" flipV="1">
            <a:off x="5052107" y="3221368"/>
            <a:ext cx="654735" cy="277082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6913481" y="2113527"/>
            <a:ext cx="1534839" cy="1885332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tint val="93725"/>
                  <a:invGamma/>
                  <a:alpha val="72000"/>
                </a:srgb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840456" y="2113527"/>
            <a:ext cx="73025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8448320" y="2113527"/>
            <a:ext cx="71438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518036" y="2116294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v</a:t>
            </a: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V="1">
            <a:off x="8496738" y="2354828"/>
            <a:ext cx="15875" cy="7667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8527638" y="2656551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F</a:t>
            </a: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 flipV="1">
            <a:off x="7193719" y="2499290"/>
            <a:ext cx="0" cy="1296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7409619" y="2715190"/>
            <a:ext cx="0" cy="10810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 flipV="1">
            <a:off x="7625519" y="2931090"/>
            <a:ext cx="0" cy="8651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 flipV="1">
            <a:off x="7841419" y="3121590"/>
            <a:ext cx="0" cy="6746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H="1" flipV="1">
            <a:off x="8057319" y="3337490"/>
            <a:ext cx="1588" cy="4587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 flipV="1">
            <a:off x="8274806" y="3580377"/>
            <a:ext cx="0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AutoShape 67"/>
          <p:cNvSpPr>
            <a:spLocks noChangeArrowheads="1"/>
          </p:cNvSpPr>
          <p:nvPr/>
        </p:nvSpPr>
        <p:spPr bwMode="auto">
          <a:xfrm rot="16200000">
            <a:off x="6275285" y="2810418"/>
            <a:ext cx="865188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rgbClr val="666699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1" name="平行四辺形 60"/>
          <p:cNvSpPr/>
          <p:nvPr/>
        </p:nvSpPr>
        <p:spPr>
          <a:xfrm rot="16200000" flipH="1">
            <a:off x="7262271" y="3154387"/>
            <a:ext cx="843336" cy="191293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\frac{F_i}S &#10;= \sigma_{ij} n_j&#10;\end{align*}&lt;/body&gt;&#10;  &lt;fcolor&gt;FFFFFFFF&lt;/fcolor&gt;&#10;  &lt;bcolor&gt;FF000000&lt;/bcolor&gt;&#10;  &lt;transparent&gt;True&lt;/transparent&gt;&#10;  &lt;resolution&gt;1800&lt;/resolution&gt;&#10;  &lt;imageh&gt;511&lt;/imageh&gt;&#10;  &lt;imagew&gt;1148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32" y="4162131"/>
            <a:ext cx="1832479" cy="815676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5530262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736281" y="277157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- T_{ij}&#10;\end{align*}&lt;/body&gt;&#10;  &lt;fcolor&gt;FFFFFFFF&lt;/fcolor&gt;&#10;  &lt;bcolor&gt;FF000000&lt;/bcolor&gt;&#10;  &lt;transparent&gt;True&lt;/transparent&gt;&#10;  &lt;resolution&gt;1800&lt;/resolution&gt;&#10;  &lt;imageh&gt;242&lt;/imageh&gt;&#10;  &lt;imagew&gt;1125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60" y="5908701"/>
            <a:ext cx="1795766" cy="3862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00615" y="5248550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In thermal medium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= P \delta_{ij}&#10;\end{align*}&lt;/body&gt;&#10;  &lt;fcolor&gt;FFFFFFFF&lt;/fcolor&gt;&#10;  &lt;bcolor&gt;FFFFFFFF&lt;/bcolor&gt;&#10;  &lt;transparent&gt;True&lt;/transparent&gt;&#10;  &lt;resolution&gt;1800&lt;/resolution&gt;&#10;  &lt;imageh&gt;251&lt;/imageh&gt;&#10;  &lt;imagew&gt;1098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63" y="5864524"/>
            <a:ext cx="2166910" cy="4953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788134" y="6005931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Landau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Lifshitz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3666583" y="322624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elastic body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29596" y="211352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fluid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9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458076" y="2899427"/>
            <a:ext cx="5007381" cy="3797464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Maxwell Stress</a:t>
            </a:r>
            <a:br>
              <a:rPr lang="en-US" altLang="ja-JP" dirty="0" smtClean="0"/>
            </a:br>
            <a:r>
              <a:rPr lang="en-US" altLang="ja-JP" sz="2400" dirty="0" smtClean="0"/>
              <a:t>(in Maxwell Theory)</a:t>
            </a:r>
            <a:endParaRPr kumimoji="1" lang="ja-JP" altLang="en-US" sz="2400" dirty="0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6601589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5" name="直線矢印コネクタ 4"/>
          <p:cNvCxnSpPr/>
          <p:nvPr/>
        </p:nvCxnSpPr>
        <p:spPr>
          <a:xfrm flipH="1" flipV="1">
            <a:off x="6956966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6" name="直線矢印コネクタ 5"/>
          <p:cNvCxnSpPr/>
          <p:nvPr/>
        </p:nvCxnSpPr>
        <p:spPr>
          <a:xfrm flipH="1" flipV="1">
            <a:off x="730753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7" name="直線矢印コネクタ 6"/>
          <p:cNvCxnSpPr/>
          <p:nvPr/>
        </p:nvCxnSpPr>
        <p:spPr>
          <a:xfrm flipH="1" flipV="1">
            <a:off x="7657525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8" name="直線矢印コネクタ 7"/>
          <p:cNvCxnSpPr/>
          <p:nvPr/>
        </p:nvCxnSpPr>
        <p:spPr>
          <a:xfrm flipH="1" flipV="1">
            <a:off x="800285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9" name="直線矢印コネクタ 8"/>
          <p:cNvCxnSpPr/>
          <p:nvPr/>
        </p:nvCxnSpPr>
        <p:spPr>
          <a:xfrm flipH="1" flipV="1">
            <a:off x="8353422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0" name="テキスト ボックス 9"/>
          <p:cNvSpPr txBox="1"/>
          <p:nvPr/>
        </p:nvSpPr>
        <p:spPr>
          <a:xfrm>
            <a:off x="6084999" y="403596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 rot="16200000" flipH="1">
            <a:off x="6842449" y="5059296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rot="10800000" flipH="1">
            <a:off x="7346548" y="5451992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3094" y="5662763"/>
            <a:ext cx="3668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メイリオ" panose="020B0604030504040204" pitchFamily="50" charset="-128"/>
                <a:cs typeface="+mn-cs"/>
              </a:rPr>
              <a:t>Parallel to field: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Corbel" panose="020B0503020204020204"/>
                <a:ea typeface="メイリオ" panose="020B0604030504040204" pitchFamily="50" charset="-128"/>
                <a:cs typeface="+mn-cs"/>
              </a:rPr>
              <a:t>Pulling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メイリオ" panose="020B0604030504040204" pitchFamily="50" charset="-128"/>
                <a:cs typeface="+mn-cs"/>
              </a:rPr>
              <a:t>Vertical to field: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メイリオ" panose="020B0604030504040204" pitchFamily="50" charset="-128"/>
                <a:cs typeface="+mn-cs"/>
              </a:rPr>
              <a:t>Pushing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rbel" panose="020B0503020204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97" y="1445745"/>
            <a:ext cx="6839707" cy="117565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1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5" y="1672171"/>
            <a:ext cx="6052584" cy="655037"/>
          </a:xfrm>
          <a:prstGeom prst="rect">
            <a:avLst/>
          </a:prstGeom>
        </p:spPr>
      </p:pic>
      <p:sp>
        <p:nvSpPr>
          <p:cNvPr id="12" name="平行四辺形 11"/>
          <p:cNvSpPr/>
          <p:nvPr/>
        </p:nvSpPr>
        <p:spPr>
          <a:xfrm>
            <a:off x="6592007" y="4797673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842449" y="446020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 rot="16200000" flipH="1">
            <a:off x="7398110" y="5500522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7945640" y="5448200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vec{E}=(E,0,0)&#10;\end{align*}&lt;/body&gt;&#10;  &lt;fcolor&gt;FFFFFFFF&lt;/fcolor&gt;&#10;  &lt;bcolor&gt;FFFFFFFF&lt;/bcolor&gt;&#10;  &lt;transparent&gt;True&lt;/transparent&gt;&#10;  &lt;resolution&gt;1800&lt;/resolution&gt;&#10;  &lt;imageh&gt;304&lt;/imageh&gt;&#10;  &lt;imagew&gt;135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066507"/>
            <a:ext cx="2193765" cy="490731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970281" y="5738053"/>
            <a:ext cx="237185" cy="712470"/>
          </a:xfrm>
          <a:prstGeom prst="leftBrace">
            <a:avLst>
              <a:gd name="adj1" fmla="val 475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61486" y="4278210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7C80"/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pulling</a:t>
            </a:r>
            <a:endParaRPr kumimoji="1" lang="ja-JP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7C80"/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15606" y="5927895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4D7E4">
                    <a:lumMod val="40000"/>
                    <a:lumOff val="60000"/>
                  </a:srgbClr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pushing</a:t>
            </a:r>
            <a:endParaRPr kumimoji="1" lang="ja-JP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94D7E4">
                  <a:lumMod val="40000"/>
                  <a:lumOff val="60000"/>
                </a:srgbClr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34" y="1441800"/>
            <a:ext cx="1614218" cy="194096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238103" y="3795621"/>
            <a:ext cx="792479" cy="501396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218210" y="4296672"/>
            <a:ext cx="666011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966245" y="4800910"/>
            <a:ext cx="650822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_{ij} =&#10;\left(&#10;\begin{array}{ccc}&#10;-E^2 &amp;amp; 0 &amp;amp; 0 \\&#10;0 &amp;amp; E^2 &amp;amp; 0 \\&#10;0 &amp;amp; 0 &amp;amp; E^2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881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835263"/>
            <a:ext cx="3963055" cy="143611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7472901" y="3368413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dalus" panose="02020603050405020304" pitchFamily="18" charset="-78"/>
                <a:ea typeface="HGｺﾞｼｯｸM" panose="020B0609000000000000" pitchFamily="49" charset="-128"/>
                <a:cs typeface="Andalus" panose="02020603050405020304" pitchFamily="18" charset="-78"/>
              </a:rPr>
              <a:t>Maxwell</a:t>
            </a:r>
          </a:p>
        </p:txBody>
      </p:sp>
    </p:spTree>
    <p:extLst>
      <p:ext uri="{BB962C8B-B14F-4D97-AF65-F5344CB8AC3E}">
        <p14:creationId xmlns:p14="http://schemas.microsoft.com/office/powerpoint/2010/main" val="15561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右矢印 15"/>
          <p:cNvSpPr/>
          <p:nvPr/>
        </p:nvSpPr>
        <p:spPr>
          <a:xfrm rot="10800000" flipH="1">
            <a:off x="7621557" y="4029270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t="49767" b="353"/>
          <a:stretch/>
        </p:blipFill>
        <p:spPr>
          <a:xfrm>
            <a:off x="182732" y="1388550"/>
            <a:ext cx="5926678" cy="402440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480461" y="5478360"/>
            <a:ext cx="6141096" cy="1305620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Maxwell Stress</a:t>
            </a:r>
            <a:br>
              <a:rPr kumimoji="1" lang="en-US" altLang="ja-JP" dirty="0" smtClean="0"/>
            </a:br>
            <a:r>
              <a:rPr lang="en-US" altLang="ja-JP" sz="2400" dirty="0" smtClean="0"/>
              <a:t>(in Maxwell Theory)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v_j^{(k)} &#10;= \lambda_k v_i^{(k)}&#10;\end{align*}&lt;/body&gt;&#10;  &lt;fcolor&gt;FFFFFFFF&lt;/fcolor&gt;&#10;  &lt;bcolor&gt;FFFFFFFF&lt;/bcolor&gt;&#10;  &lt;transparent&gt;True&lt;/transparent&gt;&#10;  &lt;resolution&gt;1800&lt;/resolution&gt;&#10;  &lt;imageh&gt;365&lt;/imageh&gt;&#10;  &lt;imagew&gt;1697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71" y="1780205"/>
            <a:ext cx="2471071" cy="53149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(k=1,2,3)&#10;\end{align*}&lt;/body&gt;&#10;  &lt;fcolor&gt;FFFFFFFF&lt;/fcolor&gt;&#10;  &lt;bcolor&gt;FF000000&lt;/bcolor&gt;&#10;  &lt;transparent&gt;True&lt;/transparent&gt;&#10;  &lt;resolution&gt;1800&lt;/resolution&gt;&#10;  &lt;imageh&gt;250&lt;/imageh&gt;&#10;  &lt;imagew&gt;1210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4" y="2475265"/>
            <a:ext cx="1280583" cy="2645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53869" y="5952983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Distortion of field, line of the field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Propagation of the force as local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interaction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785407" y="5526957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32256" y="299268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length:</a:t>
            </a: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|\lambda_k|}&#10;\end{align*}&lt;/body&gt;&#10;  &lt;fcolor&gt;FFFFFFFF&lt;/fcolor&gt;&#10;  &lt;bcolor&gt;FF000000&lt;/bcolor&gt;&#10;  &lt;transparent&gt;True&lt;/transparent&gt;&#10;  &lt;resolution&gt;1800&lt;/resolution&gt;&#10;  &lt;imageh&gt;299&lt;/imageh&gt;&#10;  &lt;imagew&gt;62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9" y="3060846"/>
            <a:ext cx="665692" cy="316442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16200000" flipH="1">
            <a:off x="6525279" y="4396955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平行四辺形 16"/>
          <p:cNvSpPr/>
          <p:nvPr/>
        </p:nvSpPr>
        <p:spPr>
          <a:xfrm>
            <a:off x="6274837" y="4135332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525279" y="3797863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平行四辺形 18"/>
          <p:cNvSpPr/>
          <p:nvPr/>
        </p:nvSpPr>
        <p:spPr>
          <a:xfrm rot="16200000" flipH="1">
            <a:off x="7673119" y="4077800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220649" y="4025478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33763" y="4796219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99"/>
                </a:solidFill>
                <a:effectLst>
                  <a:glow rad="139700">
                    <a:srgbClr val="41AEBD">
                      <a:lumMod val="50000"/>
                      <a:alpha val="87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pulling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9999"/>
              </a:solidFill>
              <a:effectLst>
                <a:glow rad="139700">
                  <a:srgbClr val="41AEBD">
                    <a:lumMod val="50000"/>
                    <a:alpha val="87000"/>
                  </a:srgbClr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66861" y="479621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4D7E4">
                    <a:lumMod val="40000"/>
                    <a:lumOff val="60000"/>
                  </a:srgbClr>
                </a:solidFill>
                <a:effectLst>
                  <a:glow rad="139700">
                    <a:srgbClr val="41AEBD">
                      <a:lumMod val="50000"/>
                      <a:alpha val="87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pushing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94D7E4">
                  <a:lumMod val="40000"/>
                  <a:lumOff val="60000"/>
                </a:srgbClr>
              </a:solidFill>
              <a:effectLst>
                <a:glow rad="139700">
                  <a:srgbClr val="41AEBD">
                    <a:lumMod val="50000"/>
                    <a:alpha val="87000"/>
                  </a:srgbClr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47836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Definite physical meaning</a:t>
            </a:r>
            <a:endParaRPr kumimoji="1" lang="ja-JP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62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Stress Tensor </a:t>
            </a:r>
            <a:r>
              <a:rPr lang="en-US" altLang="ja-JP" dirty="0" smtClean="0"/>
              <a:t>in QQ System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182733" y="1393812"/>
            <a:ext cx="5913120" cy="400628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235041" y="1815278"/>
            <a:ext cx="2470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simulation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SU(3) Yang-Mills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a=0.029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fm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R=0.69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fm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t/a</a:t>
            </a:r>
            <a:r>
              <a:rPr kumimoji="1" lang="en-US" altLang="ja-JP" sz="2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=2.0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33468" y="1300452"/>
            <a:ext cx="2613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Yanagihara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PLB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2019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12506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右矢印 16"/>
          <p:cNvSpPr/>
          <p:nvPr/>
        </p:nvSpPr>
        <p:spPr>
          <a:xfrm rot="16200000" flipH="1">
            <a:off x="6525279" y="449275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平行四辺形 17"/>
          <p:cNvSpPr/>
          <p:nvPr/>
        </p:nvSpPr>
        <p:spPr>
          <a:xfrm>
            <a:off x="6274837" y="423113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rot="5400000" flipH="1" flipV="1">
            <a:off x="6525279" y="389366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平行四辺形 19"/>
          <p:cNvSpPr/>
          <p:nvPr/>
        </p:nvSpPr>
        <p:spPr>
          <a:xfrm rot="16200000" flipH="1">
            <a:off x="7673119" y="417359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flipH="1">
            <a:off x="8220649" y="412127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33763" y="489201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999"/>
                </a:solidFill>
                <a:effectLst>
                  <a:glow rad="139700">
                    <a:srgbClr val="41AEBD">
                      <a:lumMod val="50000"/>
                      <a:alpha val="87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pulling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9999"/>
              </a:solidFill>
              <a:effectLst>
                <a:glow rad="139700">
                  <a:srgbClr val="41AEBD">
                    <a:lumMod val="50000"/>
                    <a:alpha val="87000"/>
                  </a:srgbClr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66861" y="48920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4D7E4">
                    <a:lumMod val="40000"/>
                    <a:lumOff val="60000"/>
                  </a:srgbClr>
                </a:solidFill>
                <a:effectLst>
                  <a:glow rad="139700">
                    <a:srgbClr val="41AEBD">
                      <a:lumMod val="50000"/>
                      <a:alpha val="87000"/>
                    </a:srgb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pushing</a:t>
            </a:r>
            <a:endParaRPr kumimoji="1" lang="ja-JP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94D7E4">
                  <a:lumMod val="40000"/>
                  <a:lumOff val="60000"/>
                </a:srgbClr>
              </a:solidFill>
              <a:effectLst>
                <a:glow rad="139700">
                  <a:srgbClr val="41AEBD">
                    <a:lumMod val="50000"/>
                    <a:alpha val="87000"/>
                  </a:srgbClr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25441" y="2543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ー</a:t>
            </a:r>
            <a:endParaRPr kumimoji="1" lang="ja-JP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394663" y="5302609"/>
            <a:ext cx="6444343" cy="1555391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0130" y="5686303"/>
            <a:ext cx="6067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Distortion of field, line of the field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Propagation of the force as local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interaction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Manifestly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gauge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invariant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785407" y="5492121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273977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Definite physical meaning</a:t>
            </a:r>
            <a:endParaRPr kumimoji="1" lang="ja-JP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83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Phase Diagram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034" y="1510954"/>
            <a:ext cx="7675529" cy="4743099"/>
          </a:xfrm>
          <a:prstGeom prst="rect">
            <a:avLst/>
          </a:prstGeom>
        </p:spPr>
      </p:pic>
      <p:sp>
        <p:nvSpPr>
          <p:cNvPr id="6" name="円弧 5"/>
          <p:cNvSpPr/>
          <p:nvPr/>
        </p:nvSpPr>
        <p:spPr>
          <a:xfrm>
            <a:off x="-1383568" y="3583918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82713" y="2317413"/>
            <a:ext cx="415209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Quark-Gluon Plasma</a:t>
            </a:r>
            <a:endParaRPr kumimoji="1" lang="ja-JP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8" name="円/楕円 654"/>
          <p:cNvSpPr/>
          <p:nvPr/>
        </p:nvSpPr>
        <p:spPr>
          <a:xfrm>
            <a:off x="2396270" y="532858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655"/>
          <p:cNvSpPr/>
          <p:nvPr/>
        </p:nvSpPr>
        <p:spPr>
          <a:xfrm>
            <a:off x="2577245" y="552543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656"/>
          <p:cNvSpPr/>
          <p:nvPr/>
        </p:nvSpPr>
        <p:spPr>
          <a:xfrm>
            <a:off x="2461357" y="548891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657"/>
          <p:cNvSpPr/>
          <p:nvPr/>
        </p:nvSpPr>
        <p:spPr>
          <a:xfrm>
            <a:off x="2555020" y="539366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659"/>
          <p:cNvSpPr/>
          <p:nvPr/>
        </p:nvSpPr>
        <p:spPr>
          <a:xfrm>
            <a:off x="1797782" y="5195329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666"/>
          <p:cNvSpPr/>
          <p:nvPr/>
        </p:nvSpPr>
        <p:spPr>
          <a:xfrm>
            <a:off x="3320195" y="5006318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667"/>
          <p:cNvSpPr/>
          <p:nvPr/>
        </p:nvSpPr>
        <p:spPr>
          <a:xfrm>
            <a:off x="3521807" y="539366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668"/>
          <p:cNvSpPr/>
          <p:nvPr/>
        </p:nvSpPr>
        <p:spPr>
          <a:xfrm>
            <a:off x="3918682" y="5199993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681"/>
          <p:cNvSpPr/>
          <p:nvPr/>
        </p:nvSpPr>
        <p:spPr>
          <a:xfrm>
            <a:off x="3653570" y="545875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685"/>
          <p:cNvSpPr/>
          <p:nvPr/>
        </p:nvSpPr>
        <p:spPr>
          <a:xfrm>
            <a:off x="3453545" y="5199993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689"/>
          <p:cNvSpPr/>
          <p:nvPr/>
        </p:nvSpPr>
        <p:spPr>
          <a:xfrm>
            <a:off x="1848582" y="525882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700"/>
          <p:cNvSpPr/>
          <p:nvPr/>
        </p:nvSpPr>
        <p:spPr>
          <a:xfrm>
            <a:off x="4117120" y="5265080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701"/>
          <p:cNvSpPr/>
          <p:nvPr/>
        </p:nvSpPr>
        <p:spPr>
          <a:xfrm>
            <a:off x="3983770" y="532858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703"/>
          <p:cNvSpPr/>
          <p:nvPr/>
        </p:nvSpPr>
        <p:spPr>
          <a:xfrm>
            <a:off x="3720245" y="558734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704"/>
          <p:cNvSpPr/>
          <p:nvPr/>
        </p:nvSpPr>
        <p:spPr>
          <a:xfrm>
            <a:off x="3585307" y="558734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705"/>
          <p:cNvSpPr/>
          <p:nvPr/>
        </p:nvSpPr>
        <p:spPr>
          <a:xfrm>
            <a:off x="1951770" y="526676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706"/>
          <p:cNvSpPr/>
          <p:nvPr/>
        </p:nvSpPr>
        <p:spPr>
          <a:xfrm>
            <a:off x="3390045" y="5071405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707"/>
          <p:cNvSpPr/>
          <p:nvPr/>
        </p:nvSpPr>
        <p:spPr>
          <a:xfrm>
            <a:off x="3521807" y="5115855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837"/>
          <p:cNvSpPr/>
          <p:nvPr/>
        </p:nvSpPr>
        <p:spPr>
          <a:xfrm>
            <a:off x="4072670" y="5393668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664"/>
          <p:cNvSpPr>
            <a:spLocks noChangeArrowheads="1"/>
          </p:cNvSpPr>
          <p:nvPr/>
        </p:nvSpPr>
        <p:spPr bwMode="auto">
          <a:xfrm rot="-4990811">
            <a:off x="1933513" y="413310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665"/>
          <p:cNvSpPr>
            <a:spLocks noChangeArrowheads="1"/>
          </p:cNvSpPr>
          <p:nvPr/>
        </p:nvSpPr>
        <p:spPr bwMode="auto">
          <a:xfrm rot="5190236">
            <a:off x="2461358" y="4099855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687"/>
          <p:cNvSpPr/>
          <p:nvPr/>
        </p:nvSpPr>
        <p:spPr>
          <a:xfrm>
            <a:off x="2047020" y="416088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691"/>
          <p:cNvSpPr/>
          <p:nvPr/>
        </p:nvSpPr>
        <p:spPr>
          <a:xfrm>
            <a:off x="2555020" y="4099855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708"/>
          <p:cNvSpPr/>
          <p:nvPr/>
        </p:nvSpPr>
        <p:spPr>
          <a:xfrm>
            <a:off x="2396270" y="455229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732"/>
          <p:cNvSpPr/>
          <p:nvPr/>
        </p:nvSpPr>
        <p:spPr>
          <a:xfrm>
            <a:off x="2570895" y="4206218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735"/>
          <p:cNvSpPr/>
          <p:nvPr/>
        </p:nvSpPr>
        <p:spPr>
          <a:xfrm>
            <a:off x="2002570" y="42513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736"/>
          <p:cNvSpPr/>
          <p:nvPr/>
        </p:nvSpPr>
        <p:spPr>
          <a:xfrm>
            <a:off x="2326420" y="46570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847"/>
          <p:cNvSpPr/>
          <p:nvPr/>
        </p:nvSpPr>
        <p:spPr>
          <a:xfrm>
            <a:off x="3453545" y="4360205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848"/>
          <p:cNvSpPr/>
          <p:nvPr/>
        </p:nvSpPr>
        <p:spPr>
          <a:xfrm>
            <a:off x="3653570" y="442529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849"/>
          <p:cNvSpPr/>
          <p:nvPr/>
        </p:nvSpPr>
        <p:spPr>
          <a:xfrm>
            <a:off x="3521807" y="4490380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850"/>
          <p:cNvSpPr/>
          <p:nvPr/>
        </p:nvSpPr>
        <p:spPr>
          <a:xfrm>
            <a:off x="3609120" y="455229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851"/>
          <p:cNvSpPr/>
          <p:nvPr/>
        </p:nvSpPr>
        <p:spPr>
          <a:xfrm>
            <a:off x="2989995" y="4164943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852"/>
          <p:cNvSpPr/>
          <p:nvPr/>
        </p:nvSpPr>
        <p:spPr>
          <a:xfrm>
            <a:off x="3042382" y="4230030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853"/>
          <p:cNvSpPr/>
          <p:nvPr/>
        </p:nvSpPr>
        <p:spPr>
          <a:xfrm>
            <a:off x="3143982" y="4239555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131951" y="4609201"/>
            <a:ext cx="1534394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Hadronic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Phase</a:t>
            </a: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19927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95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5439344" y="4935663"/>
            <a:ext cx="183255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Color SC</a:t>
            </a:r>
            <a:endParaRPr kumimoji="1" lang="ja-JP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52" name="フリーフォーム 51"/>
          <p:cNvSpPr/>
          <p:nvPr/>
        </p:nvSpPr>
        <p:spPr>
          <a:xfrm>
            <a:off x="3681540" y="414137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711165" y="352389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ＱＣＤ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Critical Point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54" name="テキスト ボックス 53"/>
          <p:cNvSpPr txBox="1"/>
          <p:nvPr/>
        </p:nvSpPr>
        <p:spPr>
          <a:xfrm rot="16200000">
            <a:off x="417633" y="1819123"/>
            <a:ext cx="183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Temperature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126391" y="5852457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Baryon chemical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potential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62" name="グループ化 61"/>
          <p:cNvGrpSpPr/>
          <p:nvPr/>
        </p:nvGrpSpPr>
        <p:grpSpPr>
          <a:xfrm>
            <a:off x="1688246" y="1480179"/>
            <a:ext cx="1360781" cy="4286256"/>
            <a:chOff x="848182" y="1763237"/>
            <a:chExt cx="1345761" cy="4302426"/>
          </a:xfrm>
        </p:grpSpPr>
        <p:sp>
          <p:nvSpPr>
            <p:cNvPr id="63" name="直角三角形 62"/>
            <p:cNvSpPr/>
            <p:nvPr/>
          </p:nvSpPr>
          <p:spPr>
            <a:xfrm flipV="1">
              <a:off x="848182" y="1763237"/>
              <a:ext cx="1345761" cy="4302426"/>
            </a:xfrm>
            <a:prstGeom prst="rtTriangle">
              <a:avLst/>
            </a:prstGeom>
            <a:gradFill>
              <a:gsLst>
                <a:gs pos="0">
                  <a:srgbClr val="FF0000">
                    <a:alpha val="49000"/>
                  </a:srgbClr>
                </a:gs>
                <a:gs pos="100000">
                  <a:srgbClr val="FF0000">
                    <a:alpha val="78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 rot="16746103">
              <a:off x="304560" y="2914324"/>
              <a:ext cx="2000758" cy="517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Lattice QCD</a:t>
              </a:r>
              <a:endParaRPr kumimoji="1" lang="ja-JP" altLang="en-US" sz="28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53899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Force from Potential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Force from Stress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7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Force from Potential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Force from Stress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dalus" panose="02020603050405020304" pitchFamily="18" charset="-78"/>
                <a:ea typeface="HGｺﾞｼｯｸM" panose="020B0609000000000000" pitchFamily="49" charset="-128"/>
                <a:cs typeface="Andalus" panose="02020603050405020304" pitchFamily="18" charset="-78"/>
              </a:rPr>
              <a:t>Newton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ndalus" panose="02020603050405020304" pitchFamily="18" charset="-78"/>
              <a:ea typeface="HGｺﾞｼｯｸM" panose="020B0609000000000000" pitchFamily="49" charset="-128"/>
              <a:cs typeface="Andalus" panose="02020603050405020304" pitchFamily="18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dalus" panose="02020603050405020304" pitchFamily="18" charset="-78"/>
                <a:ea typeface="HGｺﾞｼｯｸM" panose="020B0609000000000000" pitchFamily="49" charset="-12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dalus" panose="02020603050405020304" pitchFamily="18" charset="-78"/>
                <a:ea typeface="HGｺﾞｼｯｸM" panose="020B0609000000000000" pitchFamily="49" charset="-128"/>
                <a:cs typeface="Andalus" panose="02020603050405020304" pitchFamily="18" charset="-78"/>
              </a:rPr>
              <a:t>Faraday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dalus" panose="02020603050405020304" pitchFamily="18" charset="-78"/>
                <a:ea typeface="HGｺﾞｼｯｸM" panose="020B0609000000000000" pitchFamily="49" charset="-12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7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7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b="26107"/>
          <a:stretch/>
        </p:blipFill>
        <p:spPr>
          <a:xfrm>
            <a:off x="1937339" y="3407938"/>
            <a:ext cx="5194981" cy="295085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Force from Potential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Force from Stress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t="77066"/>
          <a:stretch/>
        </p:blipFill>
        <p:spPr>
          <a:xfrm>
            <a:off x="1937339" y="5846842"/>
            <a:ext cx="5194981" cy="91585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 rot="21217955">
            <a:off x="3336255" y="3935369"/>
            <a:ext cx="3726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Good Agreement!</a:t>
            </a:r>
            <a:endParaRPr kumimoji="1" lang="ja-JP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dalus" panose="02020603050405020304" pitchFamily="18" charset="-78"/>
                <a:ea typeface="HGｺﾞｼｯｸM" panose="020B0609000000000000" pitchFamily="49" charset="-128"/>
                <a:cs typeface="Andalus" panose="02020603050405020304" pitchFamily="18" charset="-78"/>
              </a:rPr>
              <a:t>Newton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ndalus" panose="02020603050405020304" pitchFamily="18" charset="-78"/>
              <a:ea typeface="HGｺﾞｼｯｸM" panose="020B0609000000000000" pitchFamily="49" charset="-128"/>
              <a:cs typeface="Andalus" panose="02020603050405020304" pitchFamily="18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dalus" panose="02020603050405020304" pitchFamily="18" charset="-78"/>
                <a:ea typeface="HGｺﾞｼｯｸM" panose="020B0609000000000000" pitchFamily="49" charset="-12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dalus" panose="02020603050405020304" pitchFamily="18" charset="-78"/>
                <a:ea typeface="HGｺﾞｼｯｸM" panose="020B0609000000000000" pitchFamily="49" charset="-128"/>
                <a:cs typeface="Andalus" panose="02020603050405020304" pitchFamily="18" charset="-78"/>
              </a:rPr>
              <a:t>Faraday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ndalus" panose="02020603050405020304" pitchFamily="18" charset="-78"/>
                <a:ea typeface="HGｺﾞｼｯｸM" panose="020B0609000000000000" pitchFamily="49" charset="-12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8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lang="en-US" altLang="ja-JP" dirty="0" smtClean="0"/>
              <a:t>Temperature Dependence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75642" y="1484893"/>
            <a:ext cx="249151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Vacuum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(Current Universe)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2070" y="1489323"/>
            <a:ext cx="217816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QGP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(Early Universe)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651509" y="2377444"/>
            <a:ext cx="4379281" cy="3161777"/>
          </a:xfrm>
          <a:prstGeom prst="rect">
            <a:avLst/>
          </a:prstGeom>
          <a:solidFill>
            <a:schemeClr val="tx1">
              <a:alpha val="14000"/>
            </a:schemeClr>
          </a:solidFill>
          <a:ln w="3492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?</a:t>
            </a:r>
            <a:endParaRPr kumimoji="1" lang="ja-JP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04628" y="5726391"/>
            <a:ext cx="4502801" cy="809649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(x)\rangle_{\rm Q\bar{Q}} = \frac{ \langle \delta T_{\mu\nu} (x) \delta \Omega (y) \Omega^\dagger (z)\rangle }{\langle \Omega (y)\Omega^\dagger (z) \rangle}&#10;\end{align*}&lt;/body&gt;&#10;  &lt;fcolor&gt;FFFFFFFF&lt;/fcolor&gt;&#10;  &lt;bcolor&gt;FF000000&lt;/bcolor&gt;&#10;  &lt;transparent&gt;True&lt;/transparent&gt;&#10;  &lt;resolution&gt;1800&lt;/resolution&gt;&#10;  &lt;imageh&gt;614&lt;/imageh&gt;&#10;  &lt;imagew&gt;3845&lt;/imagew&gt;&#10;  &lt;scale&gt;50&lt;/scale&gt;&#10;  &lt;cursor&gt;1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4" y="5835090"/>
            <a:ext cx="4069290" cy="64981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718937" y="1058109"/>
            <a:ext cx="2422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Yanagihara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in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prep.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747" y="2378003"/>
            <a:ext cx="4093550" cy="315466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lang="en-US" altLang="ja-JP" dirty="0" smtClean="0"/>
              <a:t>Temperature Dependence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75642" y="1484893"/>
            <a:ext cx="249151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Vacuum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(Current Universe)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2070" y="1489323"/>
            <a:ext cx="217816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QGP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(Early Universe)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73674" y="5545734"/>
            <a:ext cx="1527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T=1.44T</a:t>
            </a:r>
            <a:r>
              <a:rPr kumimoji="1" lang="en-US" altLang="ja-JP" sz="28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endParaRPr kumimoji="1" lang="ja-JP" altLang="en-US" sz="2800" b="0" i="0" u="none" strike="noStrike" kern="1200" cap="none" spc="0" normalizeH="0" baseline="-2500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642" y="5977070"/>
            <a:ext cx="5671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Singlet projection for T=1.44T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Flux-tube structure is screened above T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.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21227567">
            <a:off x="5500537" y="4228128"/>
            <a:ext cx="22703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Preliminary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(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FlowQCD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in prep.)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>
                    <a:alpha val="40000"/>
                  </a:prstClr>
                </a:glow>
              </a:effectLst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18937" y="1058109"/>
            <a:ext cx="2422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Yanagihara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in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prep.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2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0857" y="1553225"/>
            <a:ext cx="83494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effectLst>
                  <a:glow rad="101600">
                    <a:srgbClr val="104157"/>
                  </a:glow>
                </a:effectLst>
              </a:rPr>
              <a:t>Exploring dense medium in relativistic heavy-ion collisions is one of the hottest topics in this field. Many new experiments will start </a:t>
            </a:r>
            <a:r>
              <a:rPr lang="en-US" altLang="ja-JP" sz="2400" dirty="0" smtClean="0">
                <a:effectLst>
                  <a:glow rad="101600">
                    <a:srgbClr val="104157"/>
                  </a:glow>
                </a:effectLst>
              </a:rPr>
              <a:t>in the near future</a:t>
            </a:r>
            <a:r>
              <a:rPr lang="en-US" altLang="ja-JP" sz="2400" dirty="0">
                <a:effectLst>
                  <a:glow rad="101600">
                    <a:srgbClr val="104157"/>
                  </a:glow>
                </a:effectLst>
              </a:rPr>
              <a:t>! </a:t>
            </a:r>
            <a:endParaRPr lang="en-US" altLang="ja-JP" sz="2400" dirty="0" smtClean="0">
              <a:effectLst>
                <a:glow rad="101600">
                  <a:srgbClr val="104157"/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effectLst>
                <a:glow rad="101600">
                  <a:srgbClr val="104157"/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01600">
                    <a:srgbClr val="104157"/>
                  </a:glow>
                </a:effectLst>
              </a:rPr>
              <a:t>Fluctuations </a:t>
            </a:r>
            <a:r>
              <a:rPr lang="en-US" altLang="ja-JP" sz="2400" dirty="0">
                <a:effectLst>
                  <a:glow rad="101600">
                    <a:srgbClr val="104157"/>
                  </a:glow>
                </a:effectLst>
              </a:rPr>
              <a:t>are promising observables for the search for the phase structure of QCD. </a:t>
            </a:r>
            <a:endParaRPr lang="en-US" altLang="ja-JP" sz="2400" dirty="0" smtClean="0">
              <a:effectLst>
                <a:glow rad="101600">
                  <a:srgbClr val="104157"/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effectLst>
                <a:glow rad="101600">
                  <a:srgbClr val="104157"/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01600">
                    <a:srgbClr val="104157"/>
                  </a:glow>
                </a:effectLst>
              </a:rPr>
              <a:t>Lattice QCD numerical simulations are another  important virtual experiments to explore the hot and dense medium.</a:t>
            </a:r>
            <a:endParaRPr lang="en-US" altLang="ja-JP" sz="2400" dirty="0">
              <a:effectLst>
                <a:glow rad="101600">
                  <a:srgbClr val="104157"/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>
              <a:effectLst>
                <a:glow rad="101600">
                  <a:srgbClr val="104157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0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Phase Diagram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6034" y="1510954"/>
            <a:ext cx="7675529" cy="4743099"/>
          </a:xfrm>
          <a:prstGeom prst="rect">
            <a:avLst/>
          </a:prstGeom>
        </p:spPr>
      </p:pic>
      <p:sp>
        <p:nvSpPr>
          <p:cNvPr id="6" name="円弧 5"/>
          <p:cNvSpPr/>
          <p:nvPr/>
        </p:nvSpPr>
        <p:spPr>
          <a:xfrm>
            <a:off x="-1383568" y="3583918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82713" y="2317413"/>
            <a:ext cx="415209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Quark-Gluon Plasma</a:t>
            </a:r>
            <a:endParaRPr kumimoji="1" lang="ja-JP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8" name="円/楕円 654"/>
          <p:cNvSpPr/>
          <p:nvPr/>
        </p:nvSpPr>
        <p:spPr>
          <a:xfrm>
            <a:off x="2396270" y="532858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655"/>
          <p:cNvSpPr/>
          <p:nvPr/>
        </p:nvSpPr>
        <p:spPr>
          <a:xfrm>
            <a:off x="2577245" y="552543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656"/>
          <p:cNvSpPr/>
          <p:nvPr/>
        </p:nvSpPr>
        <p:spPr>
          <a:xfrm>
            <a:off x="2461357" y="548891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657"/>
          <p:cNvSpPr/>
          <p:nvPr/>
        </p:nvSpPr>
        <p:spPr>
          <a:xfrm>
            <a:off x="2555020" y="539366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659"/>
          <p:cNvSpPr/>
          <p:nvPr/>
        </p:nvSpPr>
        <p:spPr>
          <a:xfrm>
            <a:off x="1797782" y="5195329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666"/>
          <p:cNvSpPr/>
          <p:nvPr/>
        </p:nvSpPr>
        <p:spPr>
          <a:xfrm>
            <a:off x="3320195" y="5006318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667"/>
          <p:cNvSpPr/>
          <p:nvPr/>
        </p:nvSpPr>
        <p:spPr>
          <a:xfrm>
            <a:off x="3521807" y="539366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668"/>
          <p:cNvSpPr/>
          <p:nvPr/>
        </p:nvSpPr>
        <p:spPr>
          <a:xfrm>
            <a:off x="3918682" y="5199993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681"/>
          <p:cNvSpPr/>
          <p:nvPr/>
        </p:nvSpPr>
        <p:spPr>
          <a:xfrm>
            <a:off x="3653570" y="545875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685"/>
          <p:cNvSpPr/>
          <p:nvPr/>
        </p:nvSpPr>
        <p:spPr>
          <a:xfrm>
            <a:off x="3453545" y="5199993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689"/>
          <p:cNvSpPr/>
          <p:nvPr/>
        </p:nvSpPr>
        <p:spPr>
          <a:xfrm>
            <a:off x="1848582" y="525882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700"/>
          <p:cNvSpPr/>
          <p:nvPr/>
        </p:nvSpPr>
        <p:spPr>
          <a:xfrm>
            <a:off x="4117120" y="5265080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701"/>
          <p:cNvSpPr/>
          <p:nvPr/>
        </p:nvSpPr>
        <p:spPr>
          <a:xfrm>
            <a:off x="3983770" y="5328580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703"/>
          <p:cNvSpPr/>
          <p:nvPr/>
        </p:nvSpPr>
        <p:spPr>
          <a:xfrm>
            <a:off x="3720245" y="558734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704"/>
          <p:cNvSpPr/>
          <p:nvPr/>
        </p:nvSpPr>
        <p:spPr>
          <a:xfrm>
            <a:off x="3585307" y="558734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705"/>
          <p:cNvSpPr/>
          <p:nvPr/>
        </p:nvSpPr>
        <p:spPr>
          <a:xfrm>
            <a:off x="1951770" y="526676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706"/>
          <p:cNvSpPr/>
          <p:nvPr/>
        </p:nvSpPr>
        <p:spPr>
          <a:xfrm>
            <a:off x="3390045" y="5071405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707"/>
          <p:cNvSpPr/>
          <p:nvPr/>
        </p:nvSpPr>
        <p:spPr>
          <a:xfrm>
            <a:off x="3521807" y="5115855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837"/>
          <p:cNvSpPr/>
          <p:nvPr/>
        </p:nvSpPr>
        <p:spPr>
          <a:xfrm>
            <a:off x="4072670" y="5393668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664"/>
          <p:cNvSpPr>
            <a:spLocks noChangeArrowheads="1"/>
          </p:cNvSpPr>
          <p:nvPr/>
        </p:nvSpPr>
        <p:spPr bwMode="auto">
          <a:xfrm rot="-4990811">
            <a:off x="1933513" y="413310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665"/>
          <p:cNvSpPr>
            <a:spLocks noChangeArrowheads="1"/>
          </p:cNvSpPr>
          <p:nvPr/>
        </p:nvSpPr>
        <p:spPr bwMode="auto">
          <a:xfrm rot="5190236">
            <a:off x="2461358" y="4099855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687"/>
          <p:cNvSpPr/>
          <p:nvPr/>
        </p:nvSpPr>
        <p:spPr>
          <a:xfrm>
            <a:off x="2047020" y="416088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691"/>
          <p:cNvSpPr/>
          <p:nvPr/>
        </p:nvSpPr>
        <p:spPr>
          <a:xfrm>
            <a:off x="2555020" y="4099855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708"/>
          <p:cNvSpPr/>
          <p:nvPr/>
        </p:nvSpPr>
        <p:spPr>
          <a:xfrm>
            <a:off x="2396270" y="455229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732"/>
          <p:cNvSpPr/>
          <p:nvPr/>
        </p:nvSpPr>
        <p:spPr>
          <a:xfrm>
            <a:off x="2570895" y="4206218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735"/>
          <p:cNvSpPr/>
          <p:nvPr/>
        </p:nvSpPr>
        <p:spPr>
          <a:xfrm>
            <a:off x="2002570" y="42513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736"/>
          <p:cNvSpPr/>
          <p:nvPr/>
        </p:nvSpPr>
        <p:spPr>
          <a:xfrm>
            <a:off x="2326420" y="46570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847"/>
          <p:cNvSpPr/>
          <p:nvPr/>
        </p:nvSpPr>
        <p:spPr>
          <a:xfrm>
            <a:off x="3453545" y="4360205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848"/>
          <p:cNvSpPr/>
          <p:nvPr/>
        </p:nvSpPr>
        <p:spPr>
          <a:xfrm>
            <a:off x="3653570" y="4425293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849"/>
          <p:cNvSpPr/>
          <p:nvPr/>
        </p:nvSpPr>
        <p:spPr>
          <a:xfrm>
            <a:off x="3521807" y="4490380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850"/>
          <p:cNvSpPr/>
          <p:nvPr/>
        </p:nvSpPr>
        <p:spPr>
          <a:xfrm>
            <a:off x="3609120" y="4552293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851"/>
          <p:cNvSpPr/>
          <p:nvPr/>
        </p:nvSpPr>
        <p:spPr>
          <a:xfrm>
            <a:off x="2989995" y="4164943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852"/>
          <p:cNvSpPr/>
          <p:nvPr/>
        </p:nvSpPr>
        <p:spPr>
          <a:xfrm>
            <a:off x="3042382" y="4230030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853"/>
          <p:cNvSpPr/>
          <p:nvPr/>
        </p:nvSpPr>
        <p:spPr>
          <a:xfrm>
            <a:off x="3143982" y="4239555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131951" y="4609201"/>
            <a:ext cx="1534394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Hadronic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Phase</a:t>
            </a: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54" y="5893060"/>
            <a:ext cx="163034" cy="261795"/>
          </a:xfrm>
          <a:prstGeom prst="rect">
            <a:avLst/>
          </a:prstGeom>
        </p:spPr>
      </p:pic>
      <p:cxnSp>
        <p:nvCxnSpPr>
          <p:cNvPr id="45" name="直線コネクタ 44"/>
          <p:cNvCxnSpPr/>
          <p:nvPr/>
        </p:nvCxnSpPr>
        <p:spPr>
          <a:xfrm>
            <a:off x="4719927" y="5674094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95" y="5866732"/>
            <a:ext cx="282290" cy="199852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rot="5400000" flipH="1" flipV="1">
            <a:off x="-673980" y="3606782"/>
            <a:ext cx="4680000" cy="0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49" name="直線コネクタ 48"/>
          <p:cNvCxnSpPr/>
          <p:nvPr/>
        </p:nvCxnSpPr>
        <p:spPr>
          <a:xfrm>
            <a:off x="1368141" y="3583918"/>
            <a:ext cx="429641" cy="0"/>
          </a:xfrm>
          <a:prstGeom prst="line">
            <a:avLst/>
          </a:prstGeom>
          <a:noFill/>
          <a:ln w="13970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5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84" y="3225486"/>
            <a:ext cx="279792" cy="259807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5439344" y="4935663"/>
            <a:ext cx="183255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anose="020B0503020204020204"/>
                <a:ea typeface="HGS明朝E"/>
                <a:cs typeface="+mn-cs"/>
              </a:rPr>
              <a:t>Color SC</a:t>
            </a:r>
            <a:endParaRPr kumimoji="1" lang="ja-JP" alt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rbel" panose="020B0503020204020204"/>
              <a:ea typeface="HGS明朝E"/>
              <a:cs typeface="+mn-cs"/>
            </a:endParaRPr>
          </a:p>
        </p:txBody>
      </p:sp>
      <p:sp>
        <p:nvSpPr>
          <p:cNvPr id="52" name="フリーフォーム 51"/>
          <p:cNvSpPr/>
          <p:nvPr/>
        </p:nvSpPr>
        <p:spPr>
          <a:xfrm>
            <a:off x="3681540" y="414137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711165" y="352389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ＱＣＤ</a:t>
            </a: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Critical Point</a:t>
            </a:r>
            <a:endParaRPr kumimoji="1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cxnSp>
        <p:nvCxnSpPr>
          <p:cNvPr id="44" name="直線矢印コネクタ 43"/>
          <p:cNvCxnSpPr/>
          <p:nvPr/>
        </p:nvCxnSpPr>
        <p:spPr>
          <a:xfrm>
            <a:off x="1532669" y="5784193"/>
            <a:ext cx="6552000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tailEnd type="arrow" w="lg" len="lg"/>
          </a:ln>
          <a:effectLst/>
        </p:spPr>
      </p:cxnSp>
      <p:sp>
        <p:nvSpPr>
          <p:cNvPr id="54" name="テキスト ボックス 53"/>
          <p:cNvSpPr txBox="1"/>
          <p:nvPr/>
        </p:nvSpPr>
        <p:spPr>
          <a:xfrm rot="16200000">
            <a:off x="417633" y="1819123"/>
            <a:ext cx="1838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Temperature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126391" y="5852457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Baryon chemical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potential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56" name="グループ化 55"/>
          <p:cNvGrpSpPr/>
          <p:nvPr/>
        </p:nvGrpSpPr>
        <p:grpSpPr>
          <a:xfrm>
            <a:off x="297566" y="1184710"/>
            <a:ext cx="2978829" cy="2023595"/>
            <a:chOff x="907938" y="1467689"/>
            <a:chExt cx="2978829" cy="2023595"/>
          </a:xfrm>
        </p:grpSpPr>
        <p:pic>
          <p:nvPicPr>
            <p:cNvPr id="57" name="Picture 23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2" t="13928" r="6606" b="12302"/>
            <a:stretch/>
          </p:blipFill>
          <p:spPr bwMode="auto">
            <a:xfrm rot="21375406">
              <a:off x="907938" y="1467689"/>
              <a:ext cx="2978829" cy="2023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テキスト ボックス 57"/>
            <p:cNvSpPr txBox="1"/>
            <p:nvPr/>
          </p:nvSpPr>
          <p:spPr>
            <a:xfrm>
              <a:off x="1630820" y="1579760"/>
              <a:ext cx="1960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4F81B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rPr>
                <a:t>Early Universe</a:t>
              </a:r>
              <a:endPara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6505673" y="4460910"/>
            <a:ext cx="2221323" cy="2426368"/>
            <a:chOff x="6122746" y="3631097"/>
            <a:chExt cx="2221323" cy="2426368"/>
          </a:xfrm>
        </p:grpSpPr>
        <p:pic>
          <p:nvPicPr>
            <p:cNvPr id="60" name="Picture 223" descr="still-1-final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5" t="15627" r="14366" b="12819"/>
            <a:stretch/>
          </p:blipFill>
          <p:spPr bwMode="auto">
            <a:xfrm rot="322826">
              <a:off x="6122746" y="3631097"/>
              <a:ext cx="2221323" cy="24263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テキスト ボックス 60"/>
            <p:cNvSpPr txBox="1"/>
            <p:nvPr/>
          </p:nvSpPr>
          <p:spPr>
            <a:xfrm>
              <a:off x="6557531" y="5157163"/>
              <a:ext cx="12971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rPr>
                <a:t>Compact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srgbClr val="C0504D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メイリオ" panose="020B0604030504040204" pitchFamily="50" charset="-128"/>
                  <a:cs typeface="+mn-cs"/>
                </a:rPr>
                <a:t>Stars</a:t>
              </a:r>
              <a:endPara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0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Relativistic Heavy-Ion Collisions</a:t>
            </a:r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4461169" y="2367770"/>
            <a:ext cx="4223514" cy="2540621"/>
            <a:chOff x="4291836" y="2105297"/>
            <a:chExt cx="4223514" cy="2540621"/>
          </a:xfrm>
        </p:grpSpPr>
        <p:sp>
          <p:nvSpPr>
            <p:cNvPr id="5" name="角丸四角形 4"/>
            <p:cNvSpPr/>
            <p:nvPr/>
          </p:nvSpPr>
          <p:spPr>
            <a:xfrm>
              <a:off x="4291836" y="2105297"/>
              <a:ext cx="4223514" cy="2540621"/>
            </a:xfrm>
            <a:prstGeom prst="roundRect">
              <a:avLst>
                <a:gd name="adj" fmla="val 10934"/>
              </a:avLst>
            </a:prstGeom>
            <a:solidFill>
              <a:srgbClr val="103F53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580876" y="2344555"/>
              <a:ext cx="3281668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 smtClean="0"/>
                <a:t>Physics</a:t>
              </a:r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 smtClean="0"/>
                <a:t>Hot &amp; dense medium</a:t>
              </a:r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 smtClean="0"/>
                <a:t>Early Universe</a:t>
              </a:r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 smtClean="0"/>
                <a:t>Quark-gluon plasma</a:t>
              </a:r>
            </a:p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dirty="0" smtClean="0"/>
                <a:t>QCD phase </a:t>
              </a:r>
              <a:r>
                <a:rPr kumimoji="1" lang="en-US" altLang="ja-JP" sz="2400" dirty="0" err="1" smtClean="0"/>
                <a:t>structre</a:t>
              </a:r>
              <a:endParaRPr kumimoji="1" lang="ja-JP" altLang="en-US" sz="2400" dirty="0" smtClean="0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 rot="16200000">
            <a:off x="7175448" y="4889449"/>
            <a:ext cx="356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Picture of fireball by </a:t>
            </a:r>
            <a:r>
              <a:rPr kumimoji="1" lang="en-US" altLang="ja-JP" dirty="0" err="1" smtClean="0"/>
              <a:t>Soushi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Nonaka</a:t>
            </a:r>
            <a:endParaRPr kumimoji="1" lang="ja-JP" altLang="en-US" dirty="0" smtClean="0"/>
          </a:p>
        </p:txBody>
      </p:sp>
      <p:sp>
        <p:nvSpPr>
          <p:cNvPr id="8" name="角丸四角形 7"/>
          <p:cNvSpPr/>
          <p:nvPr/>
        </p:nvSpPr>
        <p:spPr>
          <a:xfrm>
            <a:off x="761613" y="3894211"/>
            <a:ext cx="3270905" cy="2883488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43864" y="4074070"/>
            <a:ext cx="31854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RHIC </a:t>
            </a:r>
            <a:r>
              <a:rPr lang="en-US" altLang="ja-JP" sz="2400" dirty="0" smtClean="0"/>
              <a:t>(2000~)</a:t>
            </a:r>
            <a:endParaRPr lang="en-US" altLang="ja-JP" sz="2400" dirty="0"/>
          </a:p>
          <a:p>
            <a:r>
              <a:rPr kumimoji="1" lang="en-US" altLang="ja-JP" sz="2400" dirty="0" smtClean="0"/>
              <a:t>QGP Formation</a:t>
            </a:r>
          </a:p>
          <a:p>
            <a:r>
              <a:rPr kumimoji="1" lang="en-US" altLang="ja-JP" sz="2400" dirty="0" smtClean="0"/>
              <a:t>Strongly coupled QGP</a:t>
            </a:r>
          </a:p>
          <a:p>
            <a:endParaRPr lang="en-US" altLang="ja-JP" sz="1100" dirty="0" smtClean="0"/>
          </a:p>
          <a:p>
            <a:r>
              <a:rPr lang="en-US" altLang="ja-JP" sz="2800" b="1" dirty="0" smtClean="0"/>
              <a:t>LHC</a:t>
            </a:r>
            <a:r>
              <a:rPr lang="en-US" altLang="ja-JP" sz="2400" dirty="0" smtClean="0"/>
              <a:t> (2010~)</a:t>
            </a:r>
            <a:endParaRPr lang="en-US" altLang="ja-JP" sz="2400" dirty="0"/>
          </a:p>
          <a:p>
            <a:r>
              <a:rPr lang="en-US" altLang="ja-JP" sz="2400" dirty="0" smtClean="0"/>
              <a:t>Precision measurement</a:t>
            </a:r>
          </a:p>
          <a:p>
            <a:r>
              <a:rPr lang="en-US" altLang="ja-JP" sz="2400" dirty="0" smtClean="0"/>
              <a:t>of the QGP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370997" y="1314745"/>
            <a:ext cx="3920839" cy="2449487"/>
            <a:chOff x="5098470" y="3829386"/>
            <a:chExt cx="3920839" cy="2449487"/>
          </a:xfrm>
        </p:grpSpPr>
        <p:sp>
          <p:nvSpPr>
            <p:cNvPr id="12" name="角丸四角形 11"/>
            <p:cNvSpPr/>
            <p:nvPr/>
          </p:nvSpPr>
          <p:spPr>
            <a:xfrm>
              <a:off x="5098470" y="3829386"/>
              <a:ext cx="3920839" cy="2449487"/>
            </a:xfrm>
            <a:prstGeom prst="roundRect">
              <a:avLst/>
            </a:prstGeom>
            <a:solidFill>
              <a:srgbClr val="FFCCCC"/>
            </a:solidFill>
            <a:ln w="13970" cap="flat" cmpd="sng" algn="ctr">
              <a:noFill/>
              <a:prstDash val="solid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375753" y="4052519"/>
              <a:ext cx="34179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HG明朝B"/>
                </a:rPr>
                <a:t>Collide 2 heavy nuclei</a:t>
              </a:r>
              <a:endPara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HG明朝B"/>
              </a:endParaRPr>
            </a:p>
          </p:txBody>
        </p:sp>
        <p:sp>
          <p:nvSpPr>
            <p:cNvPr id="14" name="円/楕円 58"/>
            <p:cNvSpPr>
              <a:spLocks noChangeAspect="1"/>
            </p:cNvSpPr>
            <p:nvPr/>
          </p:nvSpPr>
          <p:spPr>
            <a:xfrm>
              <a:off x="8039490" y="529005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5" name="円/楕円 59"/>
            <p:cNvSpPr>
              <a:spLocks noChangeAspect="1"/>
            </p:cNvSpPr>
            <p:nvPr/>
          </p:nvSpPr>
          <p:spPr>
            <a:xfrm>
              <a:off x="8128390" y="543405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6" name="円/楕円 60"/>
            <p:cNvSpPr>
              <a:spLocks noChangeAspect="1"/>
            </p:cNvSpPr>
            <p:nvPr/>
          </p:nvSpPr>
          <p:spPr>
            <a:xfrm>
              <a:off x="8281096" y="556248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7" name="円/楕円 61"/>
            <p:cNvSpPr>
              <a:spLocks noChangeAspect="1"/>
            </p:cNvSpPr>
            <p:nvPr/>
          </p:nvSpPr>
          <p:spPr>
            <a:xfrm>
              <a:off x="8183490" y="529005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8" name="円/楕円 62"/>
            <p:cNvSpPr>
              <a:spLocks noChangeAspect="1"/>
            </p:cNvSpPr>
            <p:nvPr/>
          </p:nvSpPr>
          <p:spPr>
            <a:xfrm>
              <a:off x="8348590" y="544245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9" name="円/楕円 63"/>
            <p:cNvSpPr>
              <a:spLocks noChangeAspect="1"/>
            </p:cNvSpPr>
            <p:nvPr/>
          </p:nvSpPr>
          <p:spPr>
            <a:xfrm>
              <a:off x="8395439" y="556374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0" name="円/楕円 64"/>
            <p:cNvSpPr>
              <a:spLocks noChangeAspect="1"/>
            </p:cNvSpPr>
            <p:nvPr/>
          </p:nvSpPr>
          <p:spPr>
            <a:xfrm>
              <a:off x="8410609" y="540415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1" name="円/楕円 65"/>
            <p:cNvSpPr>
              <a:spLocks noChangeAspect="1"/>
            </p:cNvSpPr>
            <p:nvPr/>
          </p:nvSpPr>
          <p:spPr>
            <a:xfrm>
              <a:off x="8235666" y="54410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2" name="円/楕円 66"/>
            <p:cNvSpPr>
              <a:spLocks noChangeAspect="1"/>
            </p:cNvSpPr>
            <p:nvPr/>
          </p:nvSpPr>
          <p:spPr>
            <a:xfrm>
              <a:off x="8254716" y="566823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3" name="円/楕円 67"/>
            <p:cNvSpPr>
              <a:spLocks noChangeAspect="1"/>
            </p:cNvSpPr>
            <p:nvPr/>
          </p:nvSpPr>
          <p:spPr>
            <a:xfrm>
              <a:off x="8048569" y="516283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4" name="円/楕円 68"/>
            <p:cNvSpPr>
              <a:spLocks noChangeAspect="1"/>
            </p:cNvSpPr>
            <p:nvPr/>
          </p:nvSpPr>
          <p:spPr>
            <a:xfrm>
              <a:off x="8314498" y="54612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5" name="円/楕円 69"/>
            <p:cNvSpPr>
              <a:spLocks noChangeAspect="1"/>
            </p:cNvSpPr>
            <p:nvPr/>
          </p:nvSpPr>
          <p:spPr>
            <a:xfrm>
              <a:off x="8193091" y="511943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6" name="円/楕円 70"/>
            <p:cNvSpPr>
              <a:spLocks noChangeAspect="1"/>
            </p:cNvSpPr>
            <p:nvPr/>
          </p:nvSpPr>
          <p:spPr>
            <a:xfrm>
              <a:off x="8270599" y="52019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7" name="円/楕円 71"/>
            <p:cNvSpPr>
              <a:spLocks noChangeAspect="1"/>
            </p:cNvSpPr>
            <p:nvPr/>
          </p:nvSpPr>
          <p:spPr>
            <a:xfrm>
              <a:off x="8338848" y="529524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8" name="円/楕円 72"/>
            <p:cNvSpPr>
              <a:spLocks noChangeAspect="1"/>
            </p:cNvSpPr>
            <p:nvPr/>
          </p:nvSpPr>
          <p:spPr>
            <a:xfrm>
              <a:off x="8419824" y="54947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29" name="円/楕円 73"/>
            <p:cNvSpPr>
              <a:spLocks noChangeAspect="1"/>
            </p:cNvSpPr>
            <p:nvPr/>
          </p:nvSpPr>
          <p:spPr>
            <a:xfrm>
              <a:off x="7995445" y="53101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0" name="円/楕円 74"/>
            <p:cNvSpPr>
              <a:spLocks noChangeAspect="1"/>
            </p:cNvSpPr>
            <p:nvPr/>
          </p:nvSpPr>
          <p:spPr>
            <a:xfrm>
              <a:off x="8020340" y="554469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1" name="円/楕円 76"/>
            <p:cNvSpPr>
              <a:spLocks noChangeAspect="1"/>
            </p:cNvSpPr>
            <p:nvPr/>
          </p:nvSpPr>
          <p:spPr>
            <a:xfrm>
              <a:off x="8222297" y="581782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2" name="円/楕円 77"/>
            <p:cNvSpPr>
              <a:spLocks noChangeAspect="1"/>
            </p:cNvSpPr>
            <p:nvPr/>
          </p:nvSpPr>
          <p:spPr>
            <a:xfrm>
              <a:off x="8153441" y="519146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3" name="円/楕円 78"/>
            <p:cNvSpPr>
              <a:spLocks noChangeAspect="1"/>
            </p:cNvSpPr>
            <p:nvPr/>
          </p:nvSpPr>
          <p:spPr>
            <a:xfrm>
              <a:off x="8029374" y="564459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4" name="円/楕円 79"/>
            <p:cNvSpPr>
              <a:spLocks noChangeAspect="1"/>
            </p:cNvSpPr>
            <p:nvPr/>
          </p:nvSpPr>
          <p:spPr>
            <a:xfrm>
              <a:off x="8166141" y="551465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5" name="円/楕円 80"/>
            <p:cNvSpPr>
              <a:spLocks noChangeAspect="1"/>
            </p:cNvSpPr>
            <p:nvPr/>
          </p:nvSpPr>
          <p:spPr>
            <a:xfrm>
              <a:off x="8087932" y="557154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6" name="円/楕円 81"/>
            <p:cNvSpPr>
              <a:spLocks noChangeAspect="1"/>
            </p:cNvSpPr>
            <p:nvPr/>
          </p:nvSpPr>
          <p:spPr>
            <a:xfrm>
              <a:off x="8091794" y="528424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7" name="円/楕円 82"/>
            <p:cNvSpPr>
              <a:spLocks noChangeAspect="1"/>
            </p:cNvSpPr>
            <p:nvPr/>
          </p:nvSpPr>
          <p:spPr>
            <a:xfrm>
              <a:off x="8079640" y="509423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8" name="円/楕円 83"/>
            <p:cNvSpPr>
              <a:spLocks noChangeAspect="1"/>
            </p:cNvSpPr>
            <p:nvPr/>
          </p:nvSpPr>
          <p:spPr>
            <a:xfrm>
              <a:off x="7981671" y="551707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39" name="円/楕円 84"/>
            <p:cNvSpPr>
              <a:spLocks noChangeAspect="1"/>
            </p:cNvSpPr>
            <p:nvPr/>
          </p:nvSpPr>
          <p:spPr>
            <a:xfrm>
              <a:off x="8420319" y="532540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0" name="円/楕円 85"/>
            <p:cNvSpPr>
              <a:spLocks noChangeAspect="1"/>
            </p:cNvSpPr>
            <p:nvPr/>
          </p:nvSpPr>
          <p:spPr>
            <a:xfrm>
              <a:off x="8112906" y="57744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1" name="円/楕円 86"/>
            <p:cNvSpPr>
              <a:spLocks noChangeAspect="1"/>
            </p:cNvSpPr>
            <p:nvPr/>
          </p:nvSpPr>
          <p:spPr>
            <a:xfrm>
              <a:off x="8017959" y="520870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2" name="円/楕円 87"/>
            <p:cNvSpPr>
              <a:spLocks noChangeAspect="1"/>
            </p:cNvSpPr>
            <p:nvPr/>
          </p:nvSpPr>
          <p:spPr>
            <a:xfrm>
              <a:off x="8161078" y="501691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3" name="円/楕円 88"/>
            <p:cNvSpPr>
              <a:spLocks noChangeAspect="1"/>
            </p:cNvSpPr>
            <p:nvPr/>
          </p:nvSpPr>
          <p:spPr>
            <a:xfrm>
              <a:off x="8216980" y="570098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4" name="円/楕円 89"/>
            <p:cNvSpPr>
              <a:spLocks noChangeAspect="1"/>
            </p:cNvSpPr>
            <p:nvPr/>
          </p:nvSpPr>
          <p:spPr>
            <a:xfrm>
              <a:off x="8326716" y="575140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5" name="円/楕円 90"/>
            <p:cNvSpPr>
              <a:spLocks noChangeAspect="1"/>
            </p:cNvSpPr>
            <p:nvPr/>
          </p:nvSpPr>
          <p:spPr>
            <a:xfrm>
              <a:off x="8240379" y="508876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6" name="円/楕円 91"/>
            <p:cNvSpPr>
              <a:spLocks noChangeAspect="1"/>
            </p:cNvSpPr>
            <p:nvPr/>
          </p:nvSpPr>
          <p:spPr>
            <a:xfrm>
              <a:off x="8350340" y="510323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7" name="円/楕円 92"/>
            <p:cNvSpPr>
              <a:spLocks noChangeAspect="1"/>
            </p:cNvSpPr>
            <p:nvPr/>
          </p:nvSpPr>
          <p:spPr>
            <a:xfrm>
              <a:off x="8365411" y="56667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8" name="円/楕円 93"/>
            <p:cNvSpPr>
              <a:spLocks noChangeAspect="1"/>
            </p:cNvSpPr>
            <p:nvPr/>
          </p:nvSpPr>
          <p:spPr>
            <a:xfrm>
              <a:off x="7983513" y="542904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49" name="円/楕円 94"/>
            <p:cNvSpPr>
              <a:spLocks noChangeAspect="1"/>
            </p:cNvSpPr>
            <p:nvPr/>
          </p:nvSpPr>
          <p:spPr>
            <a:xfrm>
              <a:off x="8402717" y="521019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0" name="円/楕円 95"/>
            <p:cNvSpPr>
              <a:spLocks noChangeAspect="1"/>
            </p:cNvSpPr>
            <p:nvPr/>
          </p:nvSpPr>
          <p:spPr>
            <a:xfrm>
              <a:off x="8063918" y="569881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1" name="円/楕円 96"/>
            <p:cNvSpPr>
              <a:spLocks noChangeAspect="1"/>
            </p:cNvSpPr>
            <p:nvPr/>
          </p:nvSpPr>
          <p:spPr>
            <a:xfrm>
              <a:off x="8248965" y="531685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2" name="右矢印 51"/>
            <p:cNvSpPr/>
            <p:nvPr/>
          </p:nvSpPr>
          <p:spPr>
            <a:xfrm>
              <a:off x="6248565" y="4886621"/>
              <a:ext cx="677348" cy="678597"/>
            </a:xfrm>
            <a:prstGeom prst="rightArrow">
              <a:avLst/>
            </a:prstGeom>
            <a:solidFill>
              <a:srgbClr val="6F6A7A"/>
            </a:solidFill>
            <a:ln w="17145" cap="flat" cmpd="sng" algn="ctr">
              <a:solidFill>
                <a:sysClr val="window" lastClr="FFFFFF">
                  <a:shade val="95000"/>
                  <a:alpha val="95000"/>
                  <a:satMod val="1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3" name="右矢印 52"/>
            <p:cNvSpPr/>
            <p:nvPr/>
          </p:nvSpPr>
          <p:spPr>
            <a:xfrm flipH="1">
              <a:off x="7190785" y="5161408"/>
              <a:ext cx="692507" cy="678597"/>
            </a:xfrm>
            <a:prstGeom prst="rightArrow">
              <a:avLst/>
            </a:prstGeom>
            <a:solidFill>
              <a:srgbClr val="6F6A7A"/>
            </a:solidFill>
            <a:ln w="17145" cap="flat" cmpd="sng" algn="ctr">
              <a:solidFill>
                <a:sysClr val="window" lastClr="FFFFFF">
                  <a:shade val="95000"/>
                  <a:alpha val="95000"/>
                  <a:satMod val="1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4" name="円/楕円 98"/>
            <p:cNvSpPr>
              <a:spLocks noChangeAspect="1"/>
            </p:cNvSpPr>
            <p:nvPr/>
          </p:nvSpPr>
          <p:spPr>
            <a:xfrm>
              <a:off x="8057807" y="549273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5" name="円/楕円 99"/>
            <p:cNvSpPr>
              <a:spLocks noChangeAspect="1"/>
            </p:cNvSpPr>
            <p:nvPr/>
          </p:nvSpPr>
          <p:spPr>
            <a:xfrm>
              <a:off x="8170590" y="56142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6" name="円/楕円 100"/>
            <p:cNvSpPr>
              <a:spLocks noChangeAspect="1"/>
            </p:cNvSpPr>
            <p:nvPr/>
          </p:nvSpPr>
          <p:spPr>
            <a:xfrm>
              <a:off x="8058912" y="540223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7" name="円/楕円 101"/>
            <p:cNvSpPr>
              <a:spLocks noChangeAspect="1"/>
            </p:cNvSpPr>
            <p:nvPr/>
          </p:nvSpPr>
          <p:spPr>
            <a:xfrm>
              <a:off x="8180210" y="572412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8" name="円/楕円 102"/>
            <p:cNvSpPr>
              <a:spLocks noChangeAspect="1"/>
            </p:cNvSpPr>
            <p:nvPr/>
          </p:nvSpPr>
          <p:spPr>
            <a:xfrm>
              <a:off x="8318246" y="536536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59" name="円/楕円 103"/>
            <p:cNvSpPr>
              <a:spLocks noChangeAspect="1"/>
            </p:cNvSpPr>
            <p:nvPr/>
          </p:nvSpPr>
          <p:spPr>
            <a:xfrm>
              <a:off x="8172089" y="535457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0" name="円/楕円 104"/>
            <p:cNvSpPr>
              <a:spLocks noChangeAspect="1"/>
            </p:cNvSpPr>
            <p:nvPr/>
          </p:nvSpPr>
          <p:spPr>
            <a:xfrm>
              <a:off x="8355057" y="534275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1" name="円/楕円 105"/>
            <p:cNvSpPr>
              <a:spLocks noChangeAspect="1"/>
            </p:cNvSpPr>
            <p:nvPr/>
          </p:nvSpPr>
          <p:spPr>
            <a:xfrm>
              <a:off x="8157670" y="511870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2" name="円/楕円 106"/>
            <p:cNvSpPr>
              <a:spLocks noChangeAspect="1"/>
            </p:cNvSpPr>
            <p:nvPr/>
          </p:nvSpPr>
          <p:spPr>
            <a:xfrm>
              <a:off x="8270469" y="502736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3" name="円/楕円 107"/>
            <p:cNvSpPr>
              <a:spLocks noChangeAspect="1"/>
            </p:cNvSpPr>
            <p:nvPr/>
          </p:nvSpPr>
          <p:spPr>
            <a:xfrm>
              <a:off x="8193106" y="526394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4" name="円/楕円 108"/>
            <p:cNvSpPr>
              <a:spLocks noChangeAspect="1"/>
            </p:cNvSpPr>
            <p:nvPr/>
          </p:nvSpPr>
          <p:spPr>
            <a:xfrm>
              <a:off x="5635701" y="50420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5" name="円/楕円 109"/>
            <p:cNvSpPr>
              <a:spLocks noChangeAspect="1"/>
            </p:cNvSpPr>
            <p:nvPr/>
          </p:nvSpPr>
          <p:spPr>
            <a:xfrm>
              <a:off x="5724601" y="51860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6" name="円/楕円 110"/>
            <p:cNvSpPr>
              <a:spLocks noChangeAspect="1"/>
            </p:cNvSpPr>
            <p:nvPr/>
          </p:nvSpPr>
          <p:spPr>
            <a:xfrm>
              <a:off x="5877307" y="531445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7" name="円/楕円 111"/>
            <p:cNvSpPr>
              <a:spLocks noChangeAspect="1"/>
            </p:cNvSpPr>
            <p:nvPr/>
          </p:nvSpPr>
          <p:spPr>
            <a:xfrm>
              <a:off x="5779701" y="50420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8" name="円/楕円 112"/>
            <p:cNvSpPr>
              <a:spLocks noChangeAspect="1"/>
            </p:cNvSpPr>
            <p:nvPr/>
          </p:nvSpPr>
          <p:spPr>
            <a:xfrm>
              <a:off x="5944801" y="51944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69" name="円/楕円 113"/>
            <p:cNvSpPr>
              <a:spLocks noChangeAspect="1"/>
            </p:cNvSpPr>
            <p:nvPr/>
          </p:nvSpPr>
          <p:spPr>
            <a:xfrm>
              <a:off x="5991650" y="53157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0" name="円/楕円 114"/>
            <p:cNvSpPr>
              <a:spLocks noChangeAspect="1"/>
            </p:cNvSpPr>
            <p:nvPr/>
          </p:nvSpPr>
          <p:spPr>
            <a:xfrm>
              <a:off x="6006820" y="51561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1" name="円/楕円 115"/>
            <p:cNvSpPr>
              <a:spLocks noChangeAspect="1"/>
            </p:cNvSpPr>
            <p:nvPr/>
          </p:nvSpPr>
          <p:spPr>
            <a:xfrm>
              <a:off x="5831877" y="51929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2" name="円/楕円 116"/>
            <p:cNvSpPr>
              <a:spLocks noChangeAspect="1"/>
            </p:cNvSpPr>
            <p:nvPr/>
          </p:nvSpPr>
          <p:spPr>
            <a:xfrm>
              <a:off x="5850927" y="54202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3" name="円/楕円 117"/>
            <p:cNvSpPr>
              <a:spLocks noChangeAspect="1"/>
            </p:cNvSpPr>
            <p:nvPr/>
          </p:nvSpPr>
          <p:spPr>
            <a:xfrm>
              <a:off x="5644780" y="49148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4" name="円/楕円 118"/>
            <p:cNvSpPr>
              <a:spLocks noChangeAspect="1"/>
            </p:cNvSpPr>
            <p:nvPr/>
          </p:nvSpPr>
          <p:spPr>
            <a:xfrm>
              <a:off x="5910709" y="5213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5" name="円/楕円 119"/>
            <p:cNvSpPr>
              <a:spLocks noChangeAspect="1"/>
            </p:cNvSpPr>
            <p:nvPr/>
          </p:nvSpPr>
          <p:spPr>
            <a:xfrm>
              <a:off x="5789302" y="487140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6" name="円/楕円 120"/>
            <p:cNvSpPr>
              <a:spLocks noChangeAspect="1"/>
            </p:cNvSpPr>
            <p:nvPr/>
          </p:nvSpPr>
          <p:spPr>
            <a:xfrm>
              <a:off x="5866810" y="49538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7" name="円/楕円 121"/>
            <p:cNvSpPr>
              <a:spLocks noChangeAspect="1"/>
            </p:cNvSpPr>
            <p:nvPr/>
          </p:nvSpPr>
          <p:spPr>
            <a:xfrm>
              <a:off x="5935059" y="504721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8" name="円/楕円 122"/>
            <p:cNvSpPr>
              <a:spLocks noChangeAspect="1"/>
            </p:cNvSpPr>
            <p:nvPr/>
          </p:nvSpPr>
          <p:spPr>
            <a:xfrm>
              <a:off x="6016035" y="52466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79" name="円/楕円 123"/>
            <p:cNvSpPr>
              <a:spLocks noChangeAspect="1"/>
            </p:cNvSpPr>
            <p:nvPr/>
          </p:nvSpPr>
          <p:spPr>
            <a:xfrm>
              <a:off x="5591656" y="50621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0" name="円/楕円 124"/>
            <p:cNvSpPr>
              <a:spLocks noChangeAspect="1"/>
            </p:cNvSpPr>
            <p:nvPr/>
          </p:nvSpPr>
          <p:spPr>
            <a:xfrm>
              <a:off x="5616551" y="529666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1" name="円/楕円 125"/>
            <p:cNvSpPr>
              <a:spLocks noChangeAspect="1"/>
            </p:cNvSpPr>
            <p:nvPr/>
          </p:nvSpPr>
          <p:spPr>
            <a:xfrm>
              <a:off x="5818508" y="55697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2" name="円/楕円 126"/>
            <p:cNvSpPr>
              <a:spLocks noChangeAspect="1"/>
            </p:cNvSpPr>
            <p:nvPr/>
          </p:nvSpPr>
          <p:spPr>
            <a:xfrm>
              <a:off x="5749652" y="49434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3" name="円/楕円 127"/>
            <p:cNvSpPr>
              <a:spLocks noChangeAspect="1"/>
            </p:cNvSpPr>
            <p:nvPr/>
          </p:nvSpPr>
          <p:spPr>
            <a:xfrm>
              <a:off x="5625585" y="53965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4" name="円/楕円 128"/>
            <p:cNvSpPr>
              <a:spLocks noChangeAspect="1"/>
            </p:cNvSpPr>
            <p:nvPr/>
          </p:nvSpPr>
          <p:spPr>
            <a:xfrm>
              <a:off x="5762352" y="526662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5" name="円/楕円 129"/>
            <p:cNvSpPr>
              <a:spLocks noChangeAspect="1"/>
            </p:cNvSpPr>
            <p:nvPr/>
          </p:nvSpPr>
          <p:spPr>
            <a:xfrm>
              <a:off x="5684143" y="532351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6" name="円/楕円 130"/>
            <p:cNvSpPr>
              <a:spLocks noChangeAspect="1"/>
            </p:cNvSpPr>
            <p:nvPr/>
          </p:nvSpPr>
          <p:spPr>
            <a:xfrm>
              <a:off x="5688005" y="503621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7" name="円/楕円 131"/>
            <p:cNvSpPr>
              <a:spLocks noChangeAspect="1"/>
            </p:cNvSpPr>
            <p:nvPr/>
          </p:nvSpPr>
          <p:spPr>
            <a:xfrm>
              <a:off x="5675851" y="484620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8" name="円/楕円 132"/>
            <p:cNvSpPr>
              <a:spLocks noChangeAspect="1"/>
            </p:cNvSpPr>
            <p:nvPr/>
          </p:nvSpPr>
          <p:spPr>
            <a:xfrm>
              <a:off x="5577882" y="526904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89" name="円/楕円 133"/>
            <p:cNvSpPr>
              <a:spLocks noChangeAspect="1"/>
            </p:cNvSpPr>
            <p:nvPr/>
          </p:nvSpPr>
          <p:spPr>
            <a:xfrm>
              <a:off x="6016530" y="50773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0" name="円/楕円 134"/>
            <p:cNvSpPr>
              <a:spLocks noChangeAspect="1"/>
            </p:cNvSpPr>
            <p:nvPr/>
          </p:nvSpPr>
          <p:spPr>
            <a:xfrm>
              <a:off x="5709117" y="55264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1" name="円/楕円 135"/>
            <p:cNvSpPr>
              <a:spLocks noChangeAspect="1"/>
            </p:cNvSpPr>
            <p:nvPr/>
          </p:nvSpPr>
          <p:spPr>
            <a:xfrm>
              <a:off x="5614170" y="49606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2" name="円/楕円 136"/>
            <p:cNvSpPr>
              <a:spLocks noChangeAspect="1"/>
            </p:cNvSpPr>
            <p:nvPr/>
          </p:nvSpPr>
          <p:spPr>
            <a:xfrm>
              <a:off x="5757289" y="47688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3" name="円/楕円 137"/>
            <p:cNvSpPr>
              <a:spLocks noChangeAspect="1"/>
            </p:cNvSpPr>
            <p:nvPr/>
          </p:nvSpPr>
          <p:spPr>
            <a:xfrm>
              <a:off x="5813191" y="54529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4" name="円/楕円 138"/>
            <p:cNvSpPr>
              <a:spLocks noChangeAspect="1"/>
            </p:cNvSpPr>
            <p:nvPr/>
          </p:nvSpPr>
          <p:spPr>
            <a:xfrm>
              <a:off x="5922927" y="55033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5" name="円/楕円 139"/>
            <p:cNvSpPr>
              <a:spLocks noChangeAspect="1"/>
            </p:cNvSpPr>
            <p:nvPr/>
          </p:nvSpPr>
          <p:spPr>
            <a:xfrm>
              <a:off x="5836590" y="484073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6" name="円/楕円 140"/>
            <p:cNvSpPr>
              <a:spLocks noChangeAspect="1"/>
            </p:cNvSpPr>
            <p:nvPr/>
          </p:nvSpPr>
          <p:spPr>
            <a:xfrm>
              <a:off x="5946551" y="48552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7" name="円/楕円 141"/>
            <p:cNvSpPr>
              <a:spLocks noChangeAspect="1"/>
            </p:cNvSpPr>
            <p:nvPr/>
          </p:nvSpPr>
          <p:spPr>
            <a:xfrm>
              <a:off x="5961622" y="54186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8" name="円/楕円 142"/>
            <p:cNvSpPr>
              <a:spLocks noChangeAspect="1"/>
            </p:cNvSpPr>
            <p:nvPr/>
          </p:nvSpPr>
          <p:spPr>
            <a:xfrm>
              <a:off x="5579724" y="51810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99" name="円/楕円 143"/>
            <p:cNvSpPr>
              <a:spLocks noChangeAspect="1"/>
            </p:cNvSpPr>
            <p:nvPr/>
          </p:nvSpPr>
          <p:spPr>
            <a:xfrm>
              <a:off x="5998928" y="496216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0" name="円/楕円 144"/>
            <p:cNvSpPr>
              <a:spLocks noChangeAspect="1"/>
            </p:cNvSpPr>
            <p:nvPr/>
          </p:nvSpPr>
          <p:spPr>
            <a:xfrm>
              <a:off x="5660129" y="545078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1" name="円/楕円 145"/>
            <p:cNvSpPr>
              <a:spLocks noChangeAspect="1"/>
            </p:cNvSpPr>
            <p:nvPr/>
          </p:nvSpPr>
          <p:spPr>
            <a:xfrm>
              <a:off x="5845176" y="50688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2" name="円/楕円 146"/>
            <p:cNvSpPr>
              <a:spLocks noChangeAspect="1"/>
            </p:cNvSpPr>
            <p:nvPr/>
          </p:nvSpPr>
          <p:spPr>
            <a:xfrm>
              <a:off x="5654018" y="52447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3" name="円/楕円 147"/>
            <p:cNvSpPr>
              <a:spLocks noChangeAspect="1"/>
            </p:cNvSpPr>
            <p:nvPr/>
          </p:nvSpPr>
          <p:spPr>
            <a:xfrm>
              <a:off x="5766801" y="53662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4" name="円/楕円 148"/>
            <p:cNvSpPr>
              <a:spLocks noChangeAspect="1"/>
            </p:cNvSpPr>
            <p:nvPr/>
          </p:nvSpPr>
          <p:spPr>
            <a:xfrm>
              <a:off x="5655123" y="51542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5" name="円/楕円 149"/>
            <p:cNvSpPr>
              <a:spLocks noChangeAspect="1"/>
            </p:cNvSpPr>
            <p:nvPr/>
          </p:nvSpPr>
          <p:spPr>
            <a:xfrm>
              <a:off x="5776421" y="54760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6" name="円/楕円 150"/>
            <p:cNvSpPr>
              <a:spLocks noChangeAspect="1"/>
            </p:cNvSpPr>
            <p:nvPr/>
          </p:nvSpPr>
          <p:spPr>
            <a:xfrm>
              <a:off x="5914457" y="511733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7" name="円/楕円 151"/>
            <p:cNvSpPr>
              <a:spLocks noChangeAspect="1"/>
            </p:cNvSpPr>
            <p:nvPr/>
          </p:nvSpPr>
          <p:spPr>
            <a:xfrm>
              <a:off x="5768300" y="510654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8" name="円/楕円 152"/>
            <p:cNvSpPr>
              <a:spLocks noChangeAspect="1"/>
            </p:cNvSpPr>
            <p:nvPr/>
          </p:nvSpPr>
          <p:spPr>
            <a:xfrm>
              <a:off x="5951268" y="509472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09" name="円/楕円 153"/>
            <p:cNvSpPr>
              <a:spLocks noChangeAspect="1"/>
            </p:cNvSpPr>
            <p:nvPr/>
          </p:nvSpPr>
          <p:spPr>
            <a:xfrm>
              <a:off x="5753881" y="487067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10" name="円/楕円 154"/>
            <p:cNvSpPr>
              <a:spLocks noChangeAspect="1"/>
            </p:cNvSpPr>
            <p:nvPr/>
          </p:nvSpPr>
          <p:spPr>
            <a:xfrm>
              <a:off x="5866680" y="477933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  <p:sp>
          <p:nvSpPr>
            <p:cNvPr id="111" name="円/楕円 155"/>
            <p:cNvSpPr>
              <a:spLocks noChangeAspect="1"/>
            </p:cNvSpPr>
            <p:nvPr/>
          </p:nvSpPr>
          <p:spPr>
            <a:xfrm>
              <a:off x="5789317" y="50159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noFill/>
              <a:prstDash val="solid"/>
            </a:ln>
            <a:effectLst>
              <a:glow rad="38100">
                <a:srgbClr val="CB4B30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HG明朝B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34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図 46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Brief History of Relativistic HIC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71094" y="2028666"/>
            <a:ext cx="1305489" cy="851725"/>
            <a:chOff x="293044" y="741405"/>
            <a:chExt cx="1305489" cy="851725"/>
          </a:xfrm>
        </p:grpSpPr>
        <p:sp>
          <p:nvSpPr>
            <p:cNvPr id="12" name="正方形/長方形 11"/>
            <p:cNvSpPr/>
            <p:nvPr/>
          </p:nvSpPr>
          <p:spPr>
            <a:xfrm>
              <a:off x="293044" y="741405"/>
              <a:ext cx="1305489" cy="851725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  <a:alpha val="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93059" y="844603"/>
              <a:ext cx="75232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AGS</a:t>
              </a:r>
            </a:p>
            <a:p>
              <a:pPr algn="ctr"/>
              <a:r>
                <a:rPr lang="en-US" altLang="ja-JP" dirty="0" smtClean="0"/>
                <a:t>-1996</a:t>
              </a:r>
              <a:endParaRPr kumimoji="1" lang="ja-JP" altLang="en-US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411956" y="2020145"/>
            <a:ext cx="1500022" cy="851725"/>
            <a:chOff x="1633906" y="732884"/>
            <a:chExt cx="1500022" cy="851725"/>
          </a:xfrm>
        </p:grpSpPr>
        <p:sp>
          <p:nvSpPr>
            <p:cNvPr id="15" name="正方形/長方形 14"/>
            <p:cNvSpPr/>
            <p:nvPr/>
          </p:nvSpPr>
          <p:spPr>
            <a:xfrm>
              <a:off x="1633906" y="732884"/>
              <a:ext cx="1500022" cy="851725"/>
            </a:xfrm>
            <a:prstGeom prst="rect">
              <a:avLst/>
            </a:prstGeom>
            <a:gradFill flip="none" rotWithShape="1">
              <a:gsLst>
                <a:gs pos="0">
                  <a:srgbClr val="7DA62C">
                    <a:alpha val="0"/>
                  </a:srgbClr>
                </a:gs>
                <a:gs pos="100000">
                  <a:srgbClr val="7DA62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878222" y="840858"/>
              <a:ext cx="119808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SPS</a:t>
              </a:r>
            </a:p>
            <a:p>
              <a:pPr algn="ctr"/>
              <a:r>
                <a:rPr kumimoji="1" lang="en-US" altLang="ja-JP" dirty="0" smtClean="0"/>
                <a:t>1994-2000</a:t>
              </a:r>
              <a:endParaRPr kumimoji="1" lang="ja-JP" altLang="en-US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204992" y="2023926"/>
            <a:ext cx="2060544" cy="854978"/>
            <a:chOff x="3426942" y="736665"/>
            <a:chExt cx="2060544" cy="854978"/>
          </a:xfrm>
        </p:grpSpPr>
        <p:sp>
          <p:nvSpPr>
            <p:cNvPr id="18" name="正方形/長方形 17"/>
            <p:cNvSpPr/>
            <p:nvPr/>
          </p:nvSpPr>
          <p:spPr>
            <a:xfrm>
              <a:off x="3426942" y="736665"/>
              <a:ext cx="2060544" cy="851725"/>
            </a:xfrm>
            <a:prstGeom prst="rect">
              <a:avLst/>
            </a:prstGeom>
            <a:gradFill flip="none" rotWithShape="1">
              <a:gsLst>
                <a:gs pos="0">
                  <a:srgbClr val="FF66CC">
                    <a:alpha val="0"/>
                  </a:srgbClr>
                </a:gs>
                <a:gs pos="100000">
                  <a:srgbClr val="FF66C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490781" y="852979"/>
              <a:ext cx="8290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RHIC</a:t>
              </a:r>
            </a:p>
            <a:p>
              <a:pPr algn="ctr"/>
              <a:r>
                <a:rPr kumimoji="1" lang="en-US" altLang="ja-JP" dirty="0" smtClean="0"/>
                <a:t>2000-</a:t>
              </a:r>
              <a:endParaRPr kumimoji="1" lang="ja-JP" altLang="en-US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5396770" y="2020145"/>
            <a:ext cx="2220028" cy="864226"/>
            <a:chOff x="5618720" y="732884"/>
            <a:chExt cx="2220028" cy="864226"/>
          </a:xfrm>
        </p:grpSpPr>
        <p:sp>
          <p:nvSpPr>
            <p:cNvPr id="21" name="正方形/長方形 20"/>
            <p:cNvSpPr/>
            <p:nvPr/>
          </p:nvSpPr>
          <p:spPr>
            <a:xfrm>
              <a:off x="5618720" y="732884"/>
              <a:ext cx="2220028" cy="85172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901961" y="858446"/>
              <a:ext cx="7316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LHC</a:t>
              </a:r>
            </a:p>
            <a:p>
              <a:pPr algn="ctr"/>
              <a:r>
                <a:rPr kumimoji="1" lang="en-US" altLang="ja-JP" dirty="0" smtClean="0"/>
                <a:t>2010-</a:t>
              </a:r>
              <a:endParaRPr kumimoji="1" lang="ja-JP" altLang="en-US" dirty="0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71094" y="1426104"/>
            <a:ext cx="8607111" cy="749043"/>
            <a:chOff x="71094" y="1426104"/>
            <a:chExt cx="8607111" cy="749043"/>
          </a:xfrm>
        </p:grpSpPr>
        <p:cxnSp>
          <p:nvCxnSpPr>
            <p:cNvPr id="4" name="直線コネクタ 3"/>
            <p:cNvCxnSpPr/>
            <p:nvPr/>
          </p:nvCxnSpPr>
          <p:spPr>
            <a:xfrm>
              <a:off x="4467397" y="1882185"/>
              <a:ext cx="0" cy="29296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/>
            <p:cNvCxnSpPr/>
            <p:nvPr/>
          </p:nvCxnSpPr>
          <p:spPr>
            <a:xfrm>
              <a:off x="6843300" y="1882185"/>
              <a:ext cx="0" cy="29296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FFFFFF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4687" y="1426104"/>
              <a:ext cx="963518" cy="382641"/>
            </a:xfrm>
            <a:prstGeom prst="rect">
              <a:avLst/>
            </a:prstGeom>
          </p:spPr>
        </p:pic>
        <p:cxnSp>
          <p:nvCxnSpPr>
            <p:cNvPr id="7" name="直線コネクタ 6"/>
            <p:cNvCxnSpPr/>
            <p:nvPr/>
          </p:nvCxnSpPr>
          <p:spPr>
            <a:xfrm>
              <a:off x="2091494" y="1882185"/>
              <a:ext cx="0" cy="29296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1{\rm TeV}&#10;\end{align*}&lt;/body&gt;&#10;  &lt;fcolor&gt;FFFFFFFF&lt;/fcolor&gt;&#10;  &lt;bcolor&gt;FFFFFFFF&lt;/bcolor&gt;&#10;  &lt;transparent&gt;True&lt;/transparent&gt;&#10;  &lt;resolution&gt;1800&lt;/resolution&gt;&#10;  &lt;imageh&gt;173&lt;/imageh&gt;&#10;  &lt;imagew&gt;552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866" y="1495176"/>
              <a:ext cx="760868" cy="238461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10^2{\rm GeV}&#10;\end{align*}&lt;/body&gt;&#10;  &lt;fcolor&gt;FFFFFFFF&lt;/fcolor&gt;&#10;  &lt;bcolor&gt;FFFFFFFF&lt;/bcolor&gt;&#10;  &lt;transparent&gt;True&lt;/transparent&gt;&#10;  &lt;resolution&gt;1800&lt;/resolution&gt;&#10;  &lt;imageh&gt;220&lt;/imageh&gt;&#10;  &lt;imagew&gt;825&lt;/imagew&gt;&#10;  &lt;scale&gt;50&lt;/scale&gt;&#10;  &lt;cursor&gt;2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381" y="1431425"/>
              <a:ext cx="1137166" cy="303245"/>
            </a:xfrm>
            <a:prstGeom prst="rect">
              <a:avLst/>
            </a:prstGeom>
          </p:spPr>
        </p:pic>
        <p:pic>
          <p:nvPicPr>
  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10{\rm GeV}&#10;\end{align*}&lt;/body&gt;&#10;  &lt;fcolor&gt;FFFFFFFF&lt;/fcolor&gt;&#10;  &lt;bcolor&gt;FFFFFFFF&lt;/bcolor&gt;&#10;  &lt;transparent&gt;True&lt;/transparent&gt;&#10;  &lt;resolution&gt;1800&lt;/resolution&gt;&#10;  &lt;imageh&gt;176&lt;/imageh&gt;&#10;  &lt;imagew&gt;714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411" y="1492075"/>
              <a:ext cx="984166" cy="242596"/>
            </a:xfrm>
            <a:prstGeom prst="rect">
              <a:avLst/>
            </a:prstGeom>
          </p:spPr>
        </p:pic>
        <p:cxnSp>
          <p:nvCxnSpPr>
            <p:cNvPr id="23" name="直線矢印コネクタ 22"/>
            <p:cNvCxnSpPr/>
            <p:nvPr/>
          </p:nvCxnSpPr>
          <p:spPr>
            <a:xfrm flipV="1">
              <a:off x="71094" y="2028666"/>
              <a:ext cx="836492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右矢印 34"/>
          <p:cNvSpPr/>
          <p:nvPr/>
        </p:nvSpPr>
        <p:spPr>
          <a:xfrm>
            <a:off x="3782836" y="2579382"/>
            <a:ext cx="4653182" cy="1819342"/>
          </a:xfrm>
          <a:prstGeom prst="rightArrow">
            <a:avLst>
              <a:gd name="adj1" fmla="val 50000"/>
              <a:gd name="adj2" fmla="val 103437"/>
            </a:avLst>
          </a:prstGeom>
          <a:gradFill flip="none" rotWithShape="1">
            <a:gsLst>
              <a:gs pos="1000">
                <a:srgbClr val="FFFF00">
                  <a:alpha val="8000"/>
                </a:srgb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235264" y="2963840"/>
            <a:ext cx="340830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~2010</a:t>
            </a:r>
          </a:p>
          <a:p>
            <a:r>
              <a:rPr kumimoji="1" lang="en-US" altLang="ja-JP" sz="2800" b="1" dirty="0" smtClean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High Energy Frontier</a:t>
            </a:r>
            <a:endParaRPr kumimoji="1" lang="ja-JP" altLang="en-US" sz="2800" b="1" dirty="0" smtClean="0">
              <a:effectLst>
                <a:glow rad="1270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 rot="16200000">
            <a:off x="7175448" y="4889449"/>
            <a:ext cx="356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Picture of fireball by </a:t>
            </a:r>
            <a:r>
              <a:rPr kumimoji="1" lang="en-US" altLang="ja-JP" dirty="0" err="1" smtClean="0"/>
              <a:t>Soushi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Nonaka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34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図 46" descr="J-PARC3_touk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-37077"/>
            <a:ext cx="9193436" cy="68950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Brief History of Relativistic HIC</a:t>
            </a:r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4467397" y="1882185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6843300" y="1882185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sqrt{s_{_{NN}}}&#10;\end{align*}&lt;/body&gt;&#10;  &lt;fcolor&gt;FFFFFFFF&lt;/fcolor&gt;&#10;  &lt;bcolor&gt;FFFFFFFF&lt;/bcolor&gt;&#10;  &lt;transparent&gt;True&lt;/transparent&gt;&#10;  &lt;resolution&gt;1800&lt;/resolution&gt;&#10;  &lt;imageh&gt;249&lt;/imageh&gt;&#10;  &lt;imagew&gt;627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687" y="1426104"/>
            <a:ext cx="963518" cy="382641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2091494" y="1882185"/>
            <a:ext cx="0" cy="2929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1{\rm TeV}&#10;\end{align*}&lt;/body&gt;&#10;  &lt;fcolor&gt;FFFFFFFF&lt;/fcolor&gt;&#10;  &lt;bcolor&gt;FFFFFFFF&lt;/bcolor&gt;&#10;  &lt;transparent&gt;True&lt;/transparent&gt;&#10;  &lt;resolution&gt;1800&lt;/resolution&gt;&#10;  &lt;imageh&gt;173&lt;/imageh&gt;&#10;  &lt;imagew&gt;55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66" y="1495176"/>
            <a:ext cx="760868" cy="23846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10^2{\rm GeV}&#10;\end{align*}&lt;/body&gt;&#10;  &lt;fcolor&gt;FFFFFFFF&lt;/fcolor&gt;&#10;  &lt;bcolor&gt;FFFFFFFF&lt;/bcolor&gt;&#10;  &lt;transparent&gt;True&lt;/transparent&gt;&#10;  &lt;resolution&gt;1800&lt;/resolution&gt;&#10;  &lt;imageh&gt;220&lt;/imageh&gt;&#10;  &lt;imagew&gt;82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381" y="1431425"/>
            <a:ext cx="1137166" cy="30324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10{\rm GeV}&#10;\end{align*}&lt;/body&gt;&#10;  &lt;fcolor&gt;FFFFFFFF&lt;/fcolor&gt;&#10;  &lt;bcolor&gt;FFFFFFFF&lt;/bcolor&gt;&#10;  &lt;transparent&gt;True&lt;/transparent&gt;&#10;  &lt;resolution&gt;1800&lt;/resolution&gt;&#10;  &lt;imageh&gt;176&lt;/imageh&gt;&#10;  &lt;imagew&gt;71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11" y="1492075"/>
            <a:ext cx="984166" cy="242596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71094" y="2028666"/>
            <a:ext cx="1305489" cy="851725"/>
            <a:chOff x="293044" y="741405"/>
            <a:chExt cx="1305489" cy="851725"/>
          </a:xfrm>
        </p:grpSpPr>
        <p:sp>
          <p:nvSpPr>
            <p:cNvPr id="12" name="正方形/長方形 11"/>
            <p:cNvSpPr/>
            <p:nvPr/>
          </p:nvSpPr>
          <p:spPr>
            <a:xfrm>
              <a:off x="293044" y="741405"/>
              <a:ext cx="1305489" cy="851725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  <a:alpha val="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93059" y="844603"/>
              <a:ext cx="75232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AGS</a:t>
              </a:r>
            </a:p>
            <a:p>
              <a:pPr algn="ctr"/>
              <a:r>
                <a:rPr lang="en-US" altLang="ja-JP" dirty="0" smtClean="0"/>
                <a:t>-1996</a:t>
              </a:r>
              <a:endParaRPr kumimoji="1" lang="ja-JP" altLang="en-US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411956" y="2020145"/>
            <a:ext cx="1500022" cy="851725"/>
            <a:chOff x="1633906" y="732884"/>
            <a:chExt cx="1500022" cy="851725"/>
          </a:xfrm>
        </p:grpSpPr>
        <p:sp>
          <p:nvSpPr>
            <p:cNvPr id="15" name="正方形/長方形 14"/>
            <p:cNvSpPr/>
            <p:nvPr/>
          </p:nvSpPr>
          <p:spPr>
            <a:xfrm>
              <a:off x="1633906" y="732884"/>
              <a:ext cx="1500022" cy="851725"/>
            </a:xfrm>
            <a:prstGeom prst="rect">
              <a:avLst/>
            </a:prstGeom>
            <a:gradFill flip="none" rotWithShape="1">
              <a:gsLst>
                <a:gs pos="0">
                  <a:srgbClr val="7DA62C">
                    <a:alpha val="0"/>
                  </a:srgbClr>
                </a:gs>
                <a:gs pos="100000">
                  <a:srgbClr val="7DA62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878222" y="840858"/>
              <a:ext cx="119808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SPS</a:t>
              </a:r>
            </a:p>
            <a:p>
              <a:pPr algn="ctr"/>
              <a:r>
                <a:rPr kumimoji="1" lang="en-US" altLang="ja-JP" dirty="0" smtClean="0"/>
                <a:t>1994-2000</a:t>
              </a:r>
              <a:endParaRPr kumimoji="1" lang="ja-JP" altLang="en-US" dirty="0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204992" y="2023926"/>
            <a:ext cx="2060544" cy="854978"/>
            <a:chOff x="3426942" y="736665"/>
            <a:chExt cx="2060544" cy="854978"/>
          </a:xfrm>
        </p:grpSpPr>
        <p:sp>
          <p:nvSpPr>
            <p:cNvPr id="18" name="正方形/長方形 17"/>
            <p:cNvSpPr/>
            <p:nvPr/>
          </p:nvSpPr>
          <p:spPr>
            <a:xfrm>
              <a:off x="3426942" y="736665"/>
              <a:ext cx="2060544" cy="851725"/>
            </a:xfrm>
            <a:prstGeom prst="rect">
              <a:avLst/>
            </a:prstGeom>
            <a:gradFill flip="none" rotWithShape="1">
              <a:gsLst>
                <a:gs pos="0">
                  <a:srgbClr val="FF66CC">
                    <a:alpha val="0"/>
                  </a:srgbClr>
                </a:gs>
                <a:gs pos="100000">
                  <a:srgbClr val="FF66C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490781" y="852979"/>
              <a:ext cx="8290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RHIC</a:t>
              </a:r>
            </a:p>
            <a:p>
              <a:pPr algn="ctr"/>
              <a:r>
                <a:rPr kumimoji="1" lang="en-US" altLang="ja-JP" dirty="0" smtClean="0"/>
                <a:t>2000-</a:t>
              </a:r>
              <a:endParaRPr kumimoji="1" lang="ja-JP" altLang="en-US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5396770" y="2020145"/>
            <a:ext cx="2220028" cy="864226"/>
            <a:chOff x="5618720" y="732884"/>
            <a:chExt cx="2220028" cy="864226"/>
          </a:xfrm>
        </p:grpSpPr>
        <p:sp>
          <p:nvSpPr>
            <p:cNvPr id="21" name="正方形/長方形 20"/>
            <p:cNvSpPr/>
            <p:nvPr/>
          </p:nvSpPr>
          <p:spPr>
            <a:xfrm>
              <a:off x="5618720" y="732884"/>
              <a:ext cx="2220028" cy="85172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901961" y="858446"/>
              <a:ext cx="73161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LHC</a:t>
              </a:r>
            </a:p>
            <a:p>
              <a:pPr algn="ctr"/>
              <a:r>
                <a:rPr kumimoji="1" lang="en-US" altLang="ja-JP" dirty="0" smtClean="0"/>
                <a:t>2010-</a:t>
              </a:r>
              <a:endParaRPr kumimoji="1" lang="ja-JP" altLang="en-US" dirty="0"/>
            </a:p>
          </p:txBody>
        </p:sp>
      </p:grpSp>
      <p:cxnSp>
        <p:nvCxnSpPr>
          <p:cNvPr id="23" name="直線矢印コネクタ 22"/>
          <p:cNvCxnSpPr/>
          <p:nvPr/>
        </p:nvCxnSpPr>
        <p:spPr>
          <a:xfrm flipV="1">
            <a:off x="71094" y="2028666"/>
            <a:ext cx="8364924" cy="0"/>
          </a:xfrm>
          <a:prstGeom prst="straightConnector1">
            <a:avLst/>
          </a:prstGeom>
          <a:ln w="571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23"/>
          <p:cNvGrpSpPr/>
          <p:nvPr/>
        </p:nvGrpSpPr>
        <p:grpSpPr>
          <a:xfrm>
            <a:off x="1198761" y="2976064"/>
            <a:ext cx="2584075" cy="851725"/>
            <a:chOff x="1420711" y="1600023"/>
            <a:chExt cx="2584075" cy="851725"/>
          </a:xfrm>
        </p:grpSpPr>
        <p:sp>
          <p:nvSpPr>
            <p:cNvPr id="25" name="正方形/長方形 24"/>
            <p:cNvSpPr/>
            <p:nvPr/>
          </p:nvSpPr>
          <p:spPr>
            <a:xfrm>
              <a:off x="1420711" y="1600023"/>
              <a:ext cx="2584075" cy="851725"/>
            </a:xfrm>
            <a:prstGeom prst="rect">
              <a:avLst/>
            </a:prstGeom>
            <a:gradFill flip="none" rotWithShape="1">
              <a:gsLst>
                <a:gs pos="15000">
                  <a:schemeClr val="accent6">
                    <a:lumMod val="75000"/>
                  </a:schemeClr>
                </a:gs>
                <a:gs pos="85000">
                  <a:srgbClr val="CF8B03"/>
                </a:gs>
                <a:gs pos="0">
                  <a:schemeClr val="accent6">
                    <a:lumMod val="75000"/>
                    <a:alpha val="0"/>
                  </a:schemeClr>
                </a:gs>
                <a:gs pos="100000">
                  <a:schemeClr val="accent6">
                    <a:lumMod val="7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933861" y="1644224"/>
              <a:ext cx="145424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RHIC-BES</a:t>
              </a:r>
            </a:p>
            <a:p>
              <a:pPr algn="ctr"/>
              <a:r>
                <a:rPr kumimoji="1" lang="en-US" altLang="ja-JP" dirty="0" smtClean="0"/>
                <a:t>2010-</a:t>
              </a:r>
              <a:endParaRPr kumimoji="1" lang="ja-JP" altLang="en-US" dirty="0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-112143" y="3697927"/>
            <a:ext cx="2717013" cy="851725"/>
            <a:chOff x="955589" y="2962999"/>
            <a:chExt cx="1849938" cy="851725"/>
          </a:xfrm>
        </p:grpSpPr>
        <p:sp>
          <p:nvSpPr>
            <p:cNvPr id="31" name="正方形/長方形 30"/>
            <p:cNvSpPr/>
            <p:nvPr/>
          </p:nvSpPr>
          <p:spPr>
            <a:xfrm>
              <a:off x="955589" y="2962999"/>
              <a:ext cx="1849938" cy="851725"/>
            </a:xfrm>
            <a:prstGeom prst="rect">
              <a:avLst/>
            </a:prstGeom>
            <a:gradFill flip="none" rotWithShape="1">
              <a:gsLst>
                <a:gs pos="15000">
                  <a:schemeClr val="accent5">
                    <a:lumMod val="75000"/>
                  </a:schemeClr>
                </a:gs>
                <a:gs pos="85000">
                  <a:schemeClr val="accent5">
                    <a:lumMod val="75000"/>
                  </a:schemeClr>
                </a:gs>
                <a:gs pos="0">
                  <a:schemeClr val="accent5">
                    <a:lumMod val="75000"/>
                    <a:alpha val="0"/>
                  </a:schemeClr>
                </a:gs>
                <a:gs pos="100000">
                  <a:schemeClr val="accent5">
                    <a:lumMod val="7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405610" y="3012968"/>
              <a:ext cx="9452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NICA</a:t>
              </a:r>
            </a:p>
            <a:p>
              <a:pPr algn="ctr"/>
              <a:r>
                <a:rPr lang="en-US" altLang="ja-JP" dirty="0" smtClean="0"/>
                <a:t>FXT: 2018-</a:t>
              </a:r>
              <a:endParaRPr kumimoji="1" lang="ja-JP" altLang="en-US" dirty="0"/>
            </a:p>
          </p:txBody>
        </p:sp>
      </p:grpSp>
      <p:sp>
        <p:nvSpPr>
          <p:cNvPr id="35" name="右矢印 34"/>
          <p:cNvSpPr/>
          <p:nvPr/>
        </p:nvSpPr>
        <p:spPr>
          <a:xfrm>
            <a:off x="3782836" y="2579382"/>
            <a:ext cx="4653182" cy="1819342"/>
          </a:xfrm>
          <a:prstGeom prst="rightArrow">
            <a:avLst>
              <a:gd name="adj1" fmla="val 50000"/>
              <a:gd name="adj2" fmla="val 103437"/>
            </a:avLst>
          </a:prstGeom>
          <a:gradFill flip="none" rotWithShape="1">
            <a:gsLst>
              <a:gs pos="1000">
                <a:srgbClr val="FFFF00">
                  <a:alpha val="8000"/>
                </a:srgbClr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235264" y="2963840"/>
            <a:ext cx="340830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~2010</a:t>
            </a:r>
          </a:p>
          <a:p>
            <a:r>
              <a:rPr kumimoji="1" lang="en-US" altLang="ja-JP" sz="2800" b="1" dirty="0" smtClean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High Energy Frontier</a:t>
            </a:r>
            <a:endParaRPr kumimoji="1" lang="ja-JP" altLang="en-US" sz="2800" b="1" dirty="0" smtClean="0">
              <a:effectLst>
                <a:glow rad="1270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7" name="右矢印 36"/>
          <p:cNvSpPr/>
          <p:nvPr/>
        </p:nvSpPr>
        <p:spPr>
          <a:xfrm flipH="1">
            <a:off x="1852902" y="3747896"/>
            <a:ext cx="3764582" cy="1830472"/>
          </a:xfrm>
          <a:prstGeom prst="rightArrow">
            <a:avLst>
              <a:gd name="adj1" fmla="val 50000"/>
              <a:gd name="adj2" fmla="val 103437"/>
            </a:avLst>
          </a:prstGeom>
          <a:gradFill flip="none" rotWithShape="1">
            <a:gsLst>
              <a:gs pos="1000">
                <a:srgbClr val="FF9900">
                  <a:alpha val="16000"/>
                </a:srgbClr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830247" y="4184898"/>
            <a:ext cx="239520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2010~</a:t>
            </a:r>
          </a:p>
          <a:p>
            <a:r>
              <a:rPr lang="en-US" altLang="ja-JP" sz="2800" b="1" dirty="0" smtClean="0">
                <a:effectLst>
                  <a:glow rad="1270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Lower Energy</a:t>
            </a:r>
            <a:endParaRPr kumimoji="1" lang="ja-JP" altLang="en-US" sz="2800" b="1" dirty="0" smtClean="0">
              <a:effectLst>
                <a:glow rad="1270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-242196" y="4386161"/>
            <a:ext cx="1673734" cy="866671"/>
            <a:chOff x="301549" y="2284018"/>
            <a:chExt cx="1849938" cy="866671"/>
          </a:xfrm>
        </p:grpSpPr>
        <p:sp>
          <p:nvSpPr>
            <p:cNvPr id="28" name="正方形/長方形 27"/>
            <p:cNvSpPr/>
            <p:nvPr/>
          </p:nvSpPr>
          <p:spPr>
            <a:xfrm>
              <a:off x="301549" y="2298964"/>
              <a:ext cx="1849938" cy="851725"/>
            </a:xfrm>
            <a:prstGeom prst="rect">
              <a:avLst/>
            </a:prstGeom>
            <a:gradFill flip="none" rotWithShape="1">
              <a:gsLst>
                <a:gs pos="15000">
                  <a:srgbClr val="003399"/>
                </a:gs>
                <a:gs pos="85000">
                  <a:srgbClr val="003399"/>
                </a:gs>
                <a:gs pos="0">
                  <a:srgbClr val="003399">
                    <a:alpha val="0"/>
                  </a:srgbClr>
                </a:gs>
                <a:gs pos="100000">
                  <a:srgbClr val="003399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796122" y="2284018"/>
              <a:ext cx="86079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FAIR</a:t>
              </a:r>
            </a:p>
            <a:p>
              <a:pPr algn="ctr"/>
              <a:r>
                <a:rPr lang="en-US" altLang="ja-JP" dirty="0" smtClean="0"/>
                <a:t>2025-</a:t>
              </a:r>
              <a:endParaRPr kumimoji="1" lang="ja-JP" altLang="en-US" dirty="0"/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 rot="16200000">
            <a:off x="7175448" y="4889449"/>
            <a:ext cx="356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Picture of fireball by </a:t>
            </a:r>
            <a:r>
              <a:rPr kumimoji="1" lang="en-US" altLang="ja-JP" dirty="0" err="1" smtClean="0"/>
              <a:t>Soushi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Nonaka</a:t>
            </a:r>
            <a:endParaRPr kumimoji="1" lang="ja-JP" altLang="en-US" dirty="0" smtClean="0"/>
          </a:p>
        </p:txBody>
      </p:sp>
      <p:grpSp>
        <p:nvGrpSpPr>
          <p:cNvPr id="41" name="グループ化 40"/>
          <p:cNvGrpSpPr/>
          <p:nvPr/>
        </p:nvGrpSpPr>
        <p:grpSpPr>
          <a:xfrm>
            <a:off x="-206684" y="5283662"/>
            <a:ext cx="1849938" cy="866671"/>
            <a:chOff x="301549" y="2284018"/>
            <a:chExt cx="1849938" cy="866671"/>
          </a:xfrm>
        </p:grpSpPr>
        <p:sp>
          <p:nvSpPr>
            <p:cNvPr id="42" name="正方形/長方形 41"/>
            <p:cNvSpPr/>
            <p:nvPr/>
          </p:nvSpPr>
          <p:spPr>
            <a:xfrm>
              <a:off x="301549" y="2298964"/>
              <a:ext cx="1849938" cy="851725"/>
            </a:xfrm>
            <a:prstGeom prst="rect">
              <a:avLst/>
            </a:prstGeom>
            <a:gradFill flip="none" rotWithShape="1">
              <a:gsLst>
                <a:gs pos="15000">
                  <a:srgbClr val="FF7C80"/>
                </a:gs>
                <a:gs pos="85000">
                  <a:srgbClr val="FF7C80"/>
                </a:gs>
                <a:gs pos="0">
                  <a:srgbClr val="FF7C80">
                    <a:alpha val="0"/>
                  </a:srgbClr>
                </a:gs>
                <a:gs pos="100000">
                  <a:srgbClr val="FF7C80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477757" y="2284018"/>
              <a:ext cx="149752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smtClean="0"/>
                <a:t>J-PARC-HI</a:t>
              </a:r>
            </a:p>
            <a:p>
              <a:pPr algn="ctr"/>
              <a:r>
                <a:rPr lang="en-US" altLang="ja-JP" dirty="0" smtClean="0"/>
                <a:t>2025-?</a:t>
              </a:r>
              <a:endParaRPr kumimoji="1" lang="ja-JP" altLang="en-US" dirty="0"/>
            </a:p>
          </p:txBody>
        </p:sp>
      </p:grpSp>
      <p:sp>
        <p:nvSpPr>
          <p:cNvPr id="46" name="角丸四角形 45"/>
          <p:cNvSpPr/>
          <p:nvPr/>
        </p:nvSpPr>
        <p:spPr>
          <a:xfrm>
            <a:off x="1632788" y="5327423"/>
            <a:ext cx="4183045" cy="1446930"/>
          </a:xfrm>
          <a:prstGeom prst="roundRect">
            <a:avLst>
              <a:gd name="adj" fmla="val 10934"/>
            </a:avLst>
          </a:prstGeom>
          <a:solidFill>
            <a:srgbClr val="103F5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808993" y="5351858"/>
            <a:ext cx="38056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Interaction rate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 smtClean="0"/>
              <a:t>FAIR, J-PARC-HI: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~10</a:t>
            </a:r>
            <a:r>
              <a:rPr lang="en-US" altLang="ja-JP" sz="2400" b="1" baseline="30000" dirty="0" smtClean="0">
                <a:solidFill>
                  <a:srgbClr val="FFFF00"/>
                </a:solidFill>
              </a:rPr>
              <a:t>7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Hz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AGS, SPS: ~10</a:t>
            </a:r>
            <a:r>
              <a:rPr kumimoji="1" lang="en-US" altLang="ja-JP" sz="2400" baseline="30000" dirty="0" smtClean="0"/>
              <a:t>2 </a:t>
            </a:r>
            <a:r>
              <a:rPr kumimoji="1" lang="en-US" altLang="ja-JP" sz="2400" dirty="0" smtClean="0"/>
              <a:t>Hz 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43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6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角丸四角形 46"/>
          <p:cNvSpPr/>
          <p:nvPr/>
        </p:nvSpPr>
        <p:spPr>
          <a:xfrm>
            <a:off x="3059724" y="1344706"/>
            <a:ext cx="2650794" cy="1712904"/>
          </a:xfrm>
          <a:prstGeom prst="roundRect">
            <a:avLst/>
          </a:prstGeom>
          <a:gradFill>
            <a:gsLst>
              <a:gs pos="0">
                <a:srgbClr val="268496"/>
              </a:gs>
              <a:gs pos="50000">
                <a:srgbClr val="268496"/>
              </a:gs>
              <a:gs pos="100000">
                <a:srgbClr val="268496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1" name="右矢印 310"/>
          <p:cNvSpPr/>
          <p:nvPr/>
        </p:nvSpPr>
        <p:spPr>
          <a:xfrm flipH="1">
            <a:off x="4440283" y="2119393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0" name="右矢印 309"/>
          <p:cNvSpPr/>
          <p:nvPr/>
        </p:nvSpPr>
        <p:spPr>
          <a:xfrm>
            <a:off x="3740038" y="1805327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Beam-Energy Dependence</a:t>
            </a:r>
            <a:endParaRPr kumimoji="1" lang="ja-JP" altLang="en-US" dirty="0"/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>
          <a:xfrm>
            <a:off x="4988190" y="2182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077090" y="2326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5229796" y="24551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5132190" y="21826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297290" y="23350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5344139" y="24563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359309" y="22967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5184366" y="23336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5203416" y="25608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4997269" y="20554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263198" y="23539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5141791" y="201206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219299" y="20945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5287548" y="21878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22"/>
          <p:cNvSpPr>
            <a:spLocks noChangeAspect="1"/>
          </p:cNvSpPr>
          <p:nvPr/>
        </p:nvSpPr>
        <p:spPr>
          <a:xfrm>
            <a:off x="5368524" y="2387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23"/>
          <p:cNvSpPr>
            <a:spLocks noChangeAspect="1"/>
          </p:cNvSpPr>
          <p:nvPr/>
        </p:nvSpPr>
        <p:spPr>
          <a:xfrm>
            <a:off x="4944145" y="22028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>
          <a:xfrm>
            <a:off x="4969040" y="243732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5170997" y="27104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5102141" y="20840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978074" y="253722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114841" y="24072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036632" y="24641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30"/>
          <p:cNvSpPr>
            <a:spLocks noChangeAspect="1"/>
          </p:cNvSpPr>
          <p:nvPr/>
        </p:nvSpPr>
        <p:spPr>
          <a:xfrm>
            <a:off x="5040494" y="21768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31"/>
          <p:cNvSpPr>
            <a:spLocks noChangeAspect="1"/>
          </p:cNvSpPr>
          <p:nvPr/>
        </p:nvSpPr>
        <p:spPr>
          <a:xfrm>
            <a:off x="5028340" y="198687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32"/>
          <p:cNvSpPr>
            <a:spLocks noChangeAspect="1"/>
          </p:cNvSpPr>
          <p:nvPr/>
        </p:nvSpPr>
        <p:spPr>
          <a:xfrm>
            <a:off x="4930371" y="24097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33"/>
          <p:cNvSpPr>
            <a:spLocks noChangeAspect="1"/>
          </p:cNvSpPr>
          <p:nvPr/>
        </p:nvSpPr>
        <p:spPr>
          <a:xfrm>
            <a:off x="5369019" y="2218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34"/>
          <p:cNvSpPr>
            <a:spLocks noChangeAspect="1"/>
          </p:cNvSpPr>
          <p:nvPr/>
        </p:nvSpPr>
        <p:spPr>
          <a:xfrm>
            <a:off x="5061606" y="26670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35"/>
          <p:cNvSpPr>
            <a:spLocks noChangeAspect="1"/>
          </p:cNvSpPr>
          <p:nvPr/>
        </p:nvSpPr>
        <p:spPr>
          <a:xfrm>
            <a:off x="4966659" y="21013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5109778" y="19095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5165680" y="259361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8"/>
          <p:cNvSpPr>
            <a:spLocks noChangeAspect="1"/>
          </p:cNvSpPr>
          <p:nvPr/>
        </p:nvSpPr>
        <p:spPr>
          <a:xfrm>
            <a:off x="5275416" y="2644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9"/>
          <p:cNvSpPr>
            <a:spLocks noChangeAspect="1"/>
          </p:cNvSpPr>
          <p:nvPr/>
        </p:nvSpPr>
        <p:spPr>
          <a:xfrm>
            <a:off x="5189079" y="19813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40"/>
          <p:cNvSpPr>
            <a:spLocks noChangeAspect="1"/>
          </p:cNvSpPr>
          <p:nvPr/>
        </p:nvSpPr>
        <p:spPr>
          <a:xfrm>
            <a:off x="5299040" y="19958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41"/>
          <p:cNvSpPr>
            <a:spLocks noChangeAspect="1"/>
          </p:cNvSpPr>
          <p:nvPr/>
        </p:nvSpPr>
        <p:spPr>
          <a:xfrm>
            <a:off x="5314111" y="25593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42"/>
          <p:cNvSpPr>
            <a:spLocks noChangeAspect="1"/>
          </p:cNvSpPr>
          <p:nvPr/>
        </p:nvSpPr>
        <p:spPr>
          <a:xfrm>
            <a:off x="4932213" y="232167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43"/>
          <p:cNvSpPr>
            <a:spLocks noChangeAspect="1"/>
          </p:cNvSpPr>
          <p:nvPr/>
        </p:nvSpPr>
        <p:spPr>
          <a:xfrm>
            <a:off x="5351417" y="21028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44"/>
          <p:cNvSpPr>
            <a:spLocks noChangeAspect="1"/>
          </p:cNvSpPr>
          <p:nvPr/>
        </p:nvSpPr>
        <p:spPr>
          <a:xfrm>
            <a:off x="5012618" y="25914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45"/>
          <p:cNvSpPr>
            <a:spLocks noChangeAspect="1"/>
          </p:cNvSpPr>
          <p:nvPr/>
        </p:nvSpPr>
        <p:spPr>
          <a:xfrm>
            <a:off x="5197665" y="22094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46"/>
          <p:cNvSpPr>
            <a:spLocks noChangeAspect="1"/>
          </p:cNvSpPr>
          <p:nvPr/>
        </p:nvSpPr>
        <p:spPr>
          <a:xfrm>
            <a:off x="5006507" y="23853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47"/>
          <p:cNvSpPr>
            <a:spLocks noChangeAspect="1"/>
          </p:cNvSpPr>
          <p:nvPr/>
        </p:nvSpPr>
        <p:spPr>
          <a:xfrm>
            <a:off x="5119290" y="25068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8"/>
          <p:cNvSpPr>
            <a:spLocks noChangeAspect="1"/>
          </p:cNvSpPr>
          <p:nvPr/>
        </p:nvSpPr>
        <p:spPr>
          <a:xfrm>
            <a:off x="5007612" y="22948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9"/>
          <p:cNvSpPr>
            <a:spLocks noChangeAspect="1"/>
          </p:cNvSpPr>
          <p:nvPr/>
        </p:nvSpPr>
        <p:spPr>
          <a:xfrm>
            <a:off x="5128910" y="26167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50"/>
          <p:cNvSpPr>
            <a:spLocks noChangeAspect="1"/>
          </p:cNvSpPr>
          <p:nvPr/>
        </p:nvSpPr>
        <p:spPr>
          <a:xfrm>
            <a:off x="5266946" y="22580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51"/>
          <p:cNvSpPr>
            <a:spLocks noChangeAspect="1"/>
          </p:cNvSpPr>
          <p:nvPr/>
        </p:nvSpPr>
        <p:spPr>
          <a:xfrm>
            <a:off x="5120789" y="224720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52"/>
          <p:cNvSpPr>
            <a:spLocks noChangeAspect="1"/>
          </p:cNvSpPr>
          <p:nvPr/>
        </p:nvSpPr>
        <p:spPr>
          <a:xfrm>
            <a:off x="5303757" y="22353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53"/>
          <p:cNvSpPr>
            <a:spLocks noChangeAspect="1"/>
          </p:cNvSpPr>
          <p:nvPr/>
        </p:nvSpPr>
        <p:spPr>
          <a:xfrm>
            <a:off x="5106370" y="2011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54"/>
          <p:cNvSpPr>
            <a:spLocks noChangeAspect="1"/>
          </p:cNvSpPr>
          <p:nvPr/>
        </p:nvSpPr>
        <p:spPr>
          <a:xfrm>
            <a:off x="5219169" y="191999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55"/>
          <p:cNvSpPr>
            <a:spLocks noChangeAspect="1"/>
          </p:cNvSpPr>
          <p:nvPr/>
        </p:nvSpPr>
        <p:spPr>
          <a:xfrm>
            <a:off x="5141806" y="21565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56"/>
          <p:cNvSpPr>
            <a:spLocks noChangeAspect="1"/>
          </p:cNvSpPr>
          <p:nvPr/>
        </p:nvSpPr>
        <p:spPr>
          <a:xfrm>
            <a:off x="3346405" y="1877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57"/>
          <p:cNvSpPr>
            <a:spLocks noChangeAspect="1"/>
          </p:cNvSpPr>
          <p:nvPr/>
        </p:nvSpPr>
        <p:spPr>
          <a:xfrm>
            <a:off x="3435305" y="2021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8"/>
          <p:cNvSpPr>
            <a:spLocks noChangeAspect="1"/>
          </p:cNvSpPr>
          <p:nvPr/>
        </p:nvSpPr>
        <p:spPr>
          <a:xfrm>
            <a:off x="3588011" y="21502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9"/>
          <p:cNvSpPr>
            <a:spLocks noChangeAspect="1"/>
          </p:cNvSpPr>
          <p:nvPr/>
        </p:nvSpPr>
        <p:spPr>
          <a:xfrm>
            <a:off x="3490405" y="18778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60"/>
          <p:cNvSpPr>
            <a:spLocks noChangeAspect="1"/>
          </p:cNvSpPr>
          <p:nvPr/>
        </p:nvSpPr>
        <p:spPr>
          <a:xfrm>
            <a:off x="3655505" y="20302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61"/>
          <p:cNvSpPr>
            <a:spLocks noChangeAspect="1"/>
          </p:cNvSpPr>
          <p:nvPr/>
        </p:nvSpPr>
        <p:spPr>
          <a:xfrm>
            <a:off x="3702354" y="21515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62"/>
          <p:cNvSpPr>
            <a:spLocks noChangeAspect="1"/>
          </p:cNvSpPr>
          <p:nvPr/>
        </p:nvSpPr>
        <p:spPr>
          <a:xfrm>
            <a:off x="3717524" y="199196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63"/>
          <p:cNvSpPr>
            <a:spLocks noChangeAspect="1"/>
          </p:cNvSpPr>
          <p:nvPr/>
        </p:nvSpPr>
        <p:spPr>
          <a:xfrm>
            <a:off x="3542581" y="2028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64"/>
          <p:cNvSpPr>
            <a:spLocks noChangeAspect="1"/>
          </p:cNvSpPr>
          <p:nvPr/>
        </p:nvSpPr>
        <p:spPr>
          <a:xfrm>
            <a:off x="3561631" y="22560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65"/>
          <p:cNvSpPr>
            <a:spLocks noChangeAspect="1"/>
          </p:cNvSpPr>
          <p:nvPr/>
        </p:nvSpPr>
        <p:spPr>
          <a:xfrm>
            <a:off x="3355484" y="17506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66"/>
          <p:cNvSpPr>
            <a:spLocks noChangeAspect="1"/>
          </p:cNvSpPr>
          <p:nvPr/>
        </p:nvSpPr>
        <p:spPr>
          <a:xfrm>
            <a:off x="3621413" y="20491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67"/>
          <p:cNvSpPr>
            <a:spLocks noChangeAspect="1"/>
          </p:cNvSpPr>
          <p:nvPr/>
        </p:nvSpPr>
        <p:spPr>
          <a:xfrm>
            <a:off x="3500006" y="170724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8"/>
          <p:cNvSpPr>
            <a:spLocks noChangeAspect="1"/>
          </p:cNvSpPr>
          <p:nvPr/>
        </p:nvSpPr>
        <p:spPr>
          <a:xfrm>
            <a:off x="3577514" y="17897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9"/>
          <p:cNvSpPr>
            <a:spLocks noChangeAspect="1"/>
          </p:cNvSpPr>
          <p:nvPr/>
        </p:nvSpPr>
        <p:spPr>
          <a:xfrm>
            <a:off x="3645763" y="188305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70"/>
          <p:cNvSpPr>
            <a:spLocks noChangeAspect="1"/>
          </p:cNvSpPr>
          <p:nvPr/>
        </p:nvSpPr>
        <p:spPr>
          <a:xfrm>
            <a:off x="3726739" y="208253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71"/>
          <p:cNvSpPr>
            <a:spLocks noChangeAspect="1"/>
          </p:cNvSpPr>
          <p:nvPr/>
        </p:nvSpPr>
        <p:spPr>
          <a:xfrm>
            <a:off x="3302360" y="18980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72"/>
          <p:cNvSpPr>
            <a:spLocks noChangeAspect="1"/>
          </p:cNvSpPr>
          <p:nvPr/>
        </p:nvSpPr>
        <p:spPr>
          <a:xfrm>
            <a:off x="3327255" y="213249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73"/>
          <p:cNvSpPr>
            <a:spLocks noChangeAspect="1"/>
          </p:cNvSpPr>
          <p:nvPr/>
        </p:nvSpPr>
        <p:spPr>
          <a:xfrm>
            <a:off x="3529212" y="24056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74"/>
          <p:cNvSpPr>
            <a:spLocks noChangeAspect="1"/>
          </p:cNvSpPr>
          <p:nvPr/>
        </p:nvSpPr>
        <p:spPr>
          <a:xfrm>
            <a:off x="3460356" y="17792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75"/>
          <p:cNvSpPr>
            <a:spLocks noChangeAspect="1"/>
          </p:cNvSpPr>
          <p:nvPr/>
        </p:nvSpPr>
        <p:spPr>
          <a:xfrm>
            <a:off x="3336289" y="22323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76"/>
          <p:cNvSpPr>
            <a:spLocks noChangeAspect="1"/>
          </p:cNvSpPr>
          <p:nvPr/>
        </p:nvSpPr>
        <p:spPr>
          <a:xfrm>
            <a:off x="3473056" y="21024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77"/>
          <p:cNvSpPr>
            <a:spLocks noChangeAspect="1"/>
          </p:cNvSpPr>
          <p:nvPr/>
        </p:nvSpPr>
        <p:spPr>
          <a:xfrm>
            <a:off x="3394847" y="21593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8"/>
          <p:cNvSpPr>
            <a:spLocks noChangeAspect="1"/>
          </p:cNvSpPr>
          <p:nvPr/>
        </p:nvSpPr>
        <p:spPr>
          <a:xfrm>
            <a:off x="3398709" y="18720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9"/>
          <p:cNvSpPr>
            <a:spLocks noChangeAspect="1"/>
          </p:cNvSpPr>
          <p:nvPr/>
        </p:nvSpPr>
        <p:spPr>
          <a:xfrm>
            <a:off x="3386555" y="16820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80"/>
          <p:cNvSpPr>
            <a:spLocks noChangeAspect="1"/>
          </p:cNvSpPr>
          <p:nvPr/>
        </p:nvSpPr>
        <p:spPr>
          <a:xfrm>
            <a:off x="3288586" y="21048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81"/>
          <p:cNvSpPr>
            <a:spLocks noChangeAspect="1"/>
          </p:cNvSpPr>
          <p:nvPr/>
        </p:nvSpPr>
        <p:spPr>
          <a:xfrm>
            <a:off x="3727234" y="1913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82"/>
          <p:cNvSpPr>
            <a:spLocks noChangeAspect="1"/>
          </p:cNvSpPr>
          <p:nvPr/>
        </p:nvSpPr>
        <p:spPr>
          <a:xfrm>
            <a:off x="3419821" y="23622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83"/>
          <p:cNvSpPr>
            <a:spLocks noChangeAspect="1"/>
          </p:cNvSpPr>
          <p:nvPr/>
        </p:nvSpPr>
        <p:spPr>
          <a:xfrm>
            <a:off x="3324874" y="17965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84"/>
          <p:cNvSpPr>
            <a:spLocks noChangeAspect="1"/>
          </p:cNvSpPr>
          <p:nvPr/>
        </p:nvSpPr>
        <p:spPr>
          <a:xfrm>
            <a:off x="3467993" y="160471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85"/>
          <p:cNvSpPr>
            <a:spLocks noChangeAspect="1"/>
          </p:cNvSpPr>
          <p:nvPr/>
        </p:nvSpPr>
        <p:spPr>
          <a:xfrm>
            <a:off x="3523895" y="22887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86"/>
          <p:cNvSpPr>
            <a:spLocks noChangeAspect="1"/>
          </p:cNvSpPr>
          <p:nvPr/>
        </p:nvSpPr>
        <p:spPr>
          <a:xfrm>
            <a:off x="3633631" y="2339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87"/>
          <p:cNvSpPr>
            <a:spLocks noChangeAspect="1"/>
          </p:cNvSpPr>
          <p:nvPr/>
        </p:nvSpPr>
        <p:spPr>
          <a:xfrm>
            <a:off x="3547294" y="167656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8"/>
          <p:cNvSpPr>
            <a:spLocks noChangeAspect="1"/>
          </p:cNvSpPr>
          <p:nvPr/>
        </p:nvSpPr>
        <p:spPr>
          <a:xfrm>
            <a:off x="3657255" y="16910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9"/>
          <p:cNvSpPr>
            <a:spLocks noChangeAspect="1"/>
          </p:cNvSpPr>
          <p:nvPr/>
        </p:nvSpPr>
        <p:spPr>
          <a:xfrm>
            <a:off x="3672326" y="2254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90"/>
          <p:cNvSpPr>
            <a:spLocks noChangeAspect="1"/>
          </p:cNvSpPr>
          <p:nvPr/>
        </p:nvSpPr>
        <p:spPr>
          <a:xfrm>
            <a:off x="3290428" y="201684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91"/>
          <p:cNvSpPr>
            <a:spLocks noChangeAspect="1"/>
          </p:cNvSpPr>
          <p:nvPr/>
        </p:nvSpPr>
        <p:spPr>
          <a:xfrm>
            <a:off x="3709632" y="179799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92"/>
          <p:cNvSpPr>
            <a:spLocks noChangeAspect="1"/>
          </p:cNvSpPr>
          <p:nvPr/>
        </p:nvSpPr>
        <p:spPr>
          <a:xfrm>
            <a:off x="3370833" y="22866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93"/>
          <p:cNvSpPr>
            <a:spLocks noChangeAspect="1"/>
          </p:cNvSpPr>
          <p:nvPr/>
        </p:nvSpPr>
        <p:spPr>
          <a:xfrm>
            <a:off x="3555880" y="19046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94"/>
          <p:cNvSpPr>
            <a:spLocks noChangeAspect="1"/>
          </p:cNvSpPr>
          <p:nvPr/>
        </p:nvSpPr>
        <p:spPr>
          <a:xfrm>
            <a:off x="3364722" y="20805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95"/>
          <p:cNvSpPr>
            <a:spLocks noChangeAspect="1"/>
          </p:cNvSpPr>
          <p:nvPr/>
        </p:nvSpPr>
        <p:spPr>
          <a:xfrm>
            <a:off x="3477505" y="22020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96"/>
          <p:cNvSpPr>
            <a:spLocks noChangeAspect="1"/>
          </p:cNvSpPr>
          <p:nvPr/>
        </p:nvSpPr>
        <p:spPr>
          <a:xfrm>
            <a:off x="3365827" y="19900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97"/>
          <p:cNvSpPr>
            <a:spLocks noChangeAspect="1"/>
          </p:cNvSpPr>
          <p:nvPr/>
        </p:nvSpPr>
        <p:spPr>
          <a:xfrm>
            <a:off x="3487125" y="23119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8"/>
          <p:cNvSpPr>
            <a:spLocks noChangeAspect="1"/>
          </p:cNvSpPr>
          <p:nvPr/>
        </p:nvSpPr>
        <p:spPr>
          <a:xfrm>
            <a:off x="3625161" y="19531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9"/>
          <p:cNvSpPr>
            <a:spLocks noChangeAspect="1"/>
          </p:cNvSpPr>
          <p:nvPr/>
        </p:nvSpPr>
        <p:spPr>
          <a:xfrm>
            <a:off x="3479004" y="194237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200"/>
          <p:cNvSpPr>
            <a:spLocks noChangeAspect="1"/>
          </p:cNvSpPr>
          <p:nvPr/>
        </p:nvSpPr>
        <p:spPr>
          <a:xfrm>
            <a:off x="3661972" y="19305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201"/>
          <p:cNvSpPr>
            <a:spLocks noChangeAspect="1"/>
          </p:cNvSpPr>
          <p:nvPr/>
        </p:nvSpPr>
        <p:spPr>
          <a:xfrm>
            <a:off x="3464585" y="170650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202"/>
          <p:cNvSpPr>
            <a:spLocks noChangeAspect="1"/>
          </p:cNvSpPr>
          <p:nvPr/>
        </p:nvSpPr>
        <p:spPr>
          <a:xfrm>
            <a:off x="3577384" y="16151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203"/>
          <p:cNvSpPr>
            <a:spLocks noChangeAspect="1"/>
          </p:cNvSpPr>
          <p:nvPr/>
        </p:nvSpPr>
        <p:spPr>
          <a:xfrm>
            <a:off x="3500021" y="18517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5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角丸四角形 46"/>
          <p:cNvSpPr/>
          <p:nvPr/>
        </p:nvSpPr>
        <p:spPr>
          <a:xfrm>
            <a:off x="3059724" y="1344706"/>
            <a:ext cx="2650794" cy="1712904"/>
          </a:xfrm>
          <a:prstGeom prst="roundRect">
            <a:avLst/>
          </a:prstGeom>
          <a:gradFill>
            <a:gsLst>
              <a:gs pos="0">
                <a:srgbClr val="268496"/>
              </a:gs>
              <a:gs pos="50000">
                <a:srgbClr val="268496"/>
              </a:gs>
              <a:gs pos="100000">
                <a:srgbClr val="268496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1" name="右矢印 310"/>
          <p:cNvSpPr/>
          <p:nvPr/>
        </p:nvSpPr>
        <p:spPr>
          <a:xfrm flipH="1">
            <a:off x="4440283" y="2119393"/>
            <a:ext cx="661961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10" name="右矢印 309"/>
          <p:cNvSpPr/>
          <p:nvPr/>
        </p:nvSpPr>
        <p:spPr>
          <a:xfrm>
            <a:off x="3740038" y="1805327"/>
            <a:ext cx="690282" cy="534795"/>
          </a:xfrm>
          <a:prstGeom prst="rightArrow">
            <a:avLst/>
          </a:prstGeom>
          <a:gradFill>
            <a:gsLst>
              <a:gs pos="0">
                <a:srgbClr val="A4D642">
                  <a:lumMod val="98000"/>
                  <a:lumOff val="2000"/>
                </a:srgbClr>
              </a:gs>
              <a:gs pos="50000">
                <a:srgbClr val="A4D642"/>
              </a:gs>
              <a:gs pos="100000">
                <a:srgbClr val="A4D642">
                  <a:lumMod val="99000"/>
                </a:srgb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Beam-Energy Dependence</a:t>
            </a:r>
            <a:endParaRPr kumimoji="1" lang="ja-JP" altLang="en-US" dirty="0"/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>
          <a:xfrm>
            <a:off x="4988190" y="2182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077090" y="23266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5229796" y="245511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5132190" y="21826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297290" y="233509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5344139" y="24563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5359309" y="229679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5184366" y="233364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5203416" y="256087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4997269" y="20554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263198" y="23539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5141791" y="2012069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219299" y="20945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5287548" y="218788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3" name="円/楕円 122"/>
          <p:cNvSpPr>
            <a:spLocks noChangeAspect="1"/>
          </p:cNvSpPr>
          <p:nvPr/>
        </p:nvSpPr>
        <p:spPr>
          <a:xfrm>
            <a:off x="5368524" y="23873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4" name="円/楕円 123"/>
          <p:cNvSpPr>
            <a:spLocks noChangeAspect="1"/>
          </p:cNvSpPr>
          <p:nvPr/>
        </p:nvSpPr>
        <p:spPr>
          <a:xfrm>
            <a:off x="4944145" y="220283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>
          <a:xfrm>
            <a:off x="4969040" y="2437326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5170997" y="271045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5102141" y="208409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4978074" y="253722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114841" y="240728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036632" y="246418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130"/>
          <p:cNvSpPr>
            <a:spLocks noChangeAspect="1"/>
          </p:cNvSpPr>
          <p:nvPr/>
        </p:nvSpPr>
        <p:spPr>
          <a:xfrm>
            <a:off x="5040494" y="217687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131"/>
          <p:cNvSpPr>
            <a:spLocks noChangeAspect="1"/>
          </p:cNvSpPr>
          <p:nvPr/>
        </p:nvSpPr>
        <p:spPr>
          <a:xfrm>
            <a:off x="5028340" y="198687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132"/>
          <p:cNvSpPr>
            <a:spLocks noChangeAspect="1"/>
          </p:cNvSpPr>
          <p:nvPr/>
        </p:nvSpPr>
        <p:spPr>
          <a:xfrm>
            <a:off x="4930371" y="240970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133"/>
          <p:cNvSpPr>
            <a:spLocks noChangeAspect="1"/>
          </p:cNvSpPr>
          <p:nvPr/>
        </p:nvSpPr>
        <p:spPr>
          <a:xfrm>
            <a:off x="5369019" y="2218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34"/>
          <p:cNvSpPr>
            <a:spLocks noChangeAspect="1"/>
          </p:cNvSpPr>
          <p:nvPr/>
        </p:nvSpPr>
        <p:spPr>
          <a:xfrm>
            <a:off x="5061606" y="266706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35"/>
          <p:cNvSpPr>
            <a:spLocks noChangeAspect="1"/>
          </p:cNvSpPr>
          <p:nvPr/>
        </p:nvSpPr>
        <p:spPr>
          <a:xfrm>
            <a:off x="4966659" y="210133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5109778" y="190954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5165680" y="259361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38"/>
          <p:cNvSpPr>
            <a:spLocks noChangeAspect="1"/>
          </p:cNvSpPr>
          <p:nvPr/>
        </p:nvSpPr>
        <p:spPr>
          <a:xfrm>
            <a:off x="5275416" y="264404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39"/>
          <p:cNvSpPr>
            <a:spLocks noChangeAspect="1"/>
          </p:cNvSpPr>
          <p:nvPr/>
        </p:nvSpPr>
        <p:spPr>
          <a:xfrm>
            <a:off x="5189079" y="198139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40"/>
          <p:cNvSpPr>
            <a:spLocks noChangeAspect="1"/>
          </p:cNvSpPr>
          <p:nvPr/>
        </p:nvSpPr>
        <p:spPr>
          <a:xfrm>
            <a:off x="5299040" y="19958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41"/>
          <p:cNvSpPr>
            <a:spLocks noChangeAspect="1"/>
          </p:cNvSpPr>
          <p:nvPr/>
        </p:nvSpPr>
        <p:spPr>
          <a:xfrm>
            <a:off x="5314111" y="255933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42"/>
          <p:cNvSpPr>
            <a:spLocks noChangeAspect="1"/>
          </p:cNvSpPr>
          <p:nvPr/>
        </p:nvSpPr>
        <p:spPr>
          <a:xfrm>
            <a:off x="4932213" y="232167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43"/>
          <p:cNvSpPr>
            <a:spLocks noChangeAspect="1"/>
          </p:cNvSpPr>
          <p:nvPr/>
        </p:nvSpPr>
        <p:spPr>
          <a:xfrm>
            <a:off x="5351417" y="210282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144"/>
          <p:cNvSpPr>
            <a:spLocks noChangeAspect="1"/>
          </p:cNvSpPr>
          <p:nvPr/>
        </p:nvSpPr>
        <p:spPr>
          <a:xfrm>
            <a:off x="5012618" y="259145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145"/>
          <p:cNvSpPr>
            <a:spLocks noChangeAspect="1"/>
          </p:cNvSpPr>
          <p:nvPr/>
        </p:nvSpPr>
        <p:spPr>
          <a:xfrm>
            <a:off x="5197665" y="220949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146"/>
          <p:cNvSpPr>
            <a:spLocks noChangeAspect="1"/>
          </p:cNvSpPr>
          <p:nvPr/>
        </p:nvSpPr>
        <p:spPr>
          <a:xfrm>
            <a:off x="5006507" y="23853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147"/>
          <p:cNvSpPr>
            <a:spLocks noChangeAspect="1"/>
          </p:cNvSpPr>
          <p:nvPr/>
        </p:nvSpPr>
        <p:spPr>
          <a:xfrm>
            <a:off x="5119290" y="2506895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148"/>
          <p:cNvSpPr>
            <a:spLocks noChangeAspect="1"/>
          </p:cNvSpPr>
          <p:nvPr/>
        </p:nvSpPr>
        <p:spPr>
          <a:xfrm>
            <a:off x="5007612" y="22948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149"/>
          <p:cNvSpPr>
            <a:spLocks noChangeAspect="1"/>
          </p:cNvSpPr>
          <p:nvPr/>
        </p:nvSpPr>
        <p:spPr>
          <a:xfrm>
            <a:off x="5128910" y="261676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150"/>
          <p:cNvSpPr>
            <a:spLocks noChangeAspect="1"/>
          </p:cNvSpPr>
          <p:nvPr/>
        </p:nvSpPr>
        <p:spPr>
          <a:xfrm>
            <a:off x="5266946" y="2258002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151"/>
          <p:cNvSpPr>
            <a:spLocks noChangeAspect="1"/>
          </p:cNvSpPr>
          <p:nvPr/>
        </p:nvSpPr>
        <p:spPr>
          <a:xfrm>
            <a:off x="5120789" y="224720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152"/>
          <p:cNvSpPr>
            <a:spLocks noChangeAspect="1"/>
          </p:cNvSpPr>
          <p:nvPr/>
        </p:nvSpPr>
        <p:spPr>
          <a:xfrm>
            <a:off x="5303757" y="223538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153"/>
          <p:cNvSpPr>
            <a:spLocks noChangeAspect="1"/>
          </p:cNvSpPr>
          <p:nvPr/>
        </p:nvSpPr>
        <p:spPr>
          <a:xfrm>
            <a:off x="5106370" y="201133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154"/>
          <p:cNvSpPr>
            <a:spLocks noChangeAspect="1"/>
          </p:cNvSpPr>
          <p:nvPr/>
        </p:nvSpPr>
        <p:spPr>
          <a:xfrm>
            <a:off x="5219169" y="191999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155"/>
          <p:cNvSpPr>
            <a:spLocks noChangeAspect="1"/>
          </p:cNvSpPr>
          <p:nvPr/>
        </p:nvSpPr>
        <p:spPr>
          <a:xfrm>
            <a:off x="5141806" y="215657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156"/>
          <p:cNvSpPr>
            <a:spLocks noChangeAspect="1"/>
          </p:cNvSpPr>
          <p:nvPr/>
        </p:nvSpPr>
        <p:spPr>
          <a:xfrm>
            <a:off x="3346405" y="1877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157"/>
          <p:cNvSpPr>
            <a:spLocks noChangeAspect="1"/>
          </p:cNvSpPr>
          <p:nvPr/>
        </p:nvSpPr>
        <p:spPr>
          <a:xfrm>
            <a:off x="3435305" y="2021861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158"/>
          <p:cNvSpPr>
            <a:spLocks noChangeAspect="1"/>
          </p:cNvSpPr>
          <p:nvPr/>
        </p:nvSpPr>
        <p:spPr>
          <a:xfrm>
            <a:off x="3588011" y="215029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159"/>
          <p:cNvSpPr>
            <a:spLocks noChangeAspect="1"/>
          </p:cNvSpPr>
          <p:nvPr/>
        </p:nvSpPr>
        <p:spPr>
          <a:xfrm>
            <a:off x="3490405" y="18778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160"/>
          <p:cNvSpPr>
            <a:spLocks noChangeAspect="1"/>
          </p:cNvSpPr>
          <p:nvPr/>
        </p:nvSpPr>
        <p:spPr>
          <a:xfrm>
            <a:off x="3655505" y="2030261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161"/>
          <p:cNvSpPr>
            <a:spLocks noChangeAspect="1"/>
          </p:cNvSpPr>
          <p:nvPr/>
        </p:nvSpPr>
        <p:spPr>
          <a:xfrm>
            <a:off x="3702354" y="21515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162"/>
          <p:cNvSpPr>
            <a:spLocks noChangeAspect="1"/>
          </p:cNvSpPr>
          <p:nvPr/>
        </p:nvSpPr>
        <p:spPr>
          <a:xfrm>
            <a:off x="3717524" y="199196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163"/>
          <p:cNvSpPr>
            <a:spLocks noChangeAspect="1"/>
          </p:cNvSpPr>
          <p:nvPr/>
        </p:nvSpPr>
        <p:spPr>
          <a:xfrm>
            <a:off x="3542581" y="202881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164"/>
          <p:cNvSpPr>
            <a:spLocks noChangeAspect="1"/>
          </p:cNvSpPr>
          <p:nvPr/>
        </p:nvSpPr>
        <p:spPr>
          <a:xfrm>
            <a:off x="3561631" y="2256043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165"/>
          <p:cNvSpPr>
            <a:spLocks noChangeAspect="1"/>
          </p:cNvSpPr>
          <p:nvPr/>
        </p:nvSpPr>
        <p:spPr>
          <a:xfrm>
            <a:off x="3355484" y="17506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166"/>
          <p:cNvSpPr>
            <a:spLocks noChangeAspect="1"/>
          </p:cNvSpPr>
          <p:nvPr/>
        </p:nvSpPr>
        <p:spPr>
          <a:xfrm>
            <a:off x="3621413" y="20491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167"/>
          <p:cNvSpPr>
            <a:spLocks noChangeAspect="1"/>
          </p:cNvSpPr>
          <p:nvPr/>
        </p:nvSpPr>
        <p:spPr>
          <a:xfrm>
            <a:off x="3500006" y="1707240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168"/>
          <p:cNvSpPr>
            <a:spLocks noChangeAspect="1"/>
          </p:cNvSpPr>
          <p:nvPr/>
        </p:nvSpPr>
        <p:spPr>
          <a:xfrm>
            <a:off x="3577514" y="17897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169"/>
          <p:cNvSpPr>
            <a:spLocks noChangeAspect="1"/>
          </p:cNvSpPr>
          <p:nvPr/>
        </p:nvSpPr>
        <p:spPr>
          <a:xfrm>
            <a:off x="3645763" y="188305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170"/>
          <p:cNvSpPr>
            <a:spLocks noChangeAspect="1"/>
          </p:cNvSpPr>
          <p:nvPr/>
        </p:nvSpPr>
        <p:spPr>
          <a:xfrm>
            <a:off x="3726739" y="2082532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171"/>
          <p:cNvSpPr>
            <a:spLocks noChangeAspect="1"/>
          </p:cNvSpPr>
          <p:nvPr/>
        </p:nvSpPr>
        <p:spPr>
          <a:xfrm>
            <a:off x="3302360" y="189800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172"/>
          <p:cNvSpPr>
            <a:spLocks noChangeAspect="1"/>
          </p:cNvSpPr>
          <p:nvPr/>
        </p:nvSpPr>
        <p:spPr>
          <a:xfrm>
            <a:off x="3327255" y="2132497"/>
            <a:ext cx="144000" cy="1440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173"/>
          <p:cNvSpPr>
            <a:spLocks noChangeAspect="1"/>
          </p:cNvSpPr>
          <p:nvPr/>
        </p:nvSpPr>
        <p:spPr>
          <a:xfrm>
            <a:off x="3529212" y="240562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174"/>
          <p:cNvSpPr>
            <a:spLocks noChangeAspect="1"/>
          </p:cNvSpPr>
          <p:nvPr/>
        </p:nvSpPr>
        <p:spPr>
          <a:xfrm>
            <a:off x="3460356" y="177926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175"/>
          <p:cNvSpPr>
            <a:spLocks noChangeAspect="1"/>
          </p:cNvSpPr>
          <p:nvPr/>
        </p:nvSpPr>
        <p:spPr>
          <a:xfrm>
            <a:off x="3336289" y="223239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176"/>
          <p:cNvSpPr>
            <a:spLocks noChangeAspect="1"/>
          </p:cNvSpPr>
          <p:nvPr/>
        </p:nvSpPr>
        <p:spPr>
          <a:xfrm>
            <a:off x="3473056" y="2102460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177"/>
          <p:cNvSpPr>
            <a:spLocks noChangeAspect="1"/>
          </p:cNvSpPr>
          <p:nvPr/>
        </p:nvSpPr>
        <p:spPr>
          <a:xfrm>
            <a:off x="3394847" y="215935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178"/>
          <p:cNvSpPr>
            <a:spLocks noChangeAspect="1"/>
          </p:cNvSpPr>
          <p:nvPr/>
        </p:nvSpPr>
        <p:spPr>
          <a:xfrm>
            <a:off x="3398709" y="187204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179"/>
          <p:cNvSpPr>
            <a:spLocks noChangeAspect="1"/>
          </p:cNvSpPr>
          <p:nvPr/>
        </p:nvSpPr>
        <p:spPr>
          <a:xfrm>
            <a:off x="3386555" y="1682041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180"/>
          <p:cNvSpPr>
            <a:spLocks noChangeAspect="1"/>
          </p:cNvSpPr>
          <p:nvPr/>
        </p:nvSpPr>
        <p:spPr>
          <a:xfrm>
            <a:off x="3288586" y="210487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181"/>
          <p:cNvSpPr>
            <a:spLocks noChangeAspect="1"/>
          </p:cNvSpPr>
          <p:nvPr/>
        </p:nvSpPr>
        <p:spPr>
          <a:xfrm>
            <a:off x="3727234" y="1913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182"/>
          <p:cNvSpPr>
            <a:spLocks noChangeAspect="1"/>
          </p:cNvSpPr>
          <p:nvPr/>
        </p:nvSpPr>
        <p:spPr>
          <a:xfrm>
            <a:off x="3419821" y="2362238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183"/>
          <p:cNvSpPr>
            <a:spLocks noChangeAspect="1"/>
          </p:cNvSpPr>
          <p:nvPr/>
        </p:nvSpPr>
        <p:spPr>
          <a:xfrm>
            <a:off x="3324874" y="179650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184"/>
          <p:cNvSpPr>
            <a:spLocks noChangeAspect="1"/>
          </p:cNvSpPr>
          <p:nvPr/>
        </p:nvSpPr>
        <p:spPr>
          <a:xfrm>
            <a:off x="3467993" y="160471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185"/>
          <p:cNvSpPr>
            <a:spLocks noChangeAspect="1"/>
          </p:cNvSpPr>
          <p:nvPr/>
        </p:nvSpPr>
        <p:spPr>
          <a:xfrm>
            <a:off x="3523895" y="228878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186"/>
          <p:cNvSpPr>
            <a:spLocks noChangeAspect="1"/>
          </p:cNvSpPr>
          <p:nvPr/>
        </p:nvSpPr>
        <p:spPr>
          <a:xfrm>
            <a:off x="3633631" y="233921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187"/>
          <p:cNvSpPr>
            <a:spLocks noChangeAspect="1"/>
          </p:cNvSpPr>
          <p:nvPr/>
        </p:nvSpPr>
        <p:spPr>
          <a:xfrm>
            <a:off x="3547294" y="1676569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188"/>
          <p:cNvSpPr>
            <a:spLocks noChangeAspect="1"/>
          </p:cNvSpPr>
          <p:nvPr/>
        </p:nvSpPr>
        <p:spPr>
          <a:xfrm>
            <a:off x="3657255" y="16910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189"/>
          <p:cNvSpPr>
            <a:spLocks noChangeAspect="1"/>
          </p:cNvSpPr>
          <p:nvPr/>
        </p:nvSpPr>
        <p:spPr>
          <a:xfrm>
            <a:off x="3672326" y="225450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190"/>
          <p:cNvSpPr>
            <a:spLocks noChangeAspect="1"/>
          </p:cNvSpPr>
          <p:nvPr/>
        </p:nvSpPr>
        <p:spPr>
          <a:xfrm>
            <a:off x="3290428" y="201684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191"/>
          <p:cNvSpPr>
            <a:spLocks noChangeAspect="1"/>
          </p:cNvSpPr>
          <p:nvPr/>
        </p:nvSpPr>
        <p:spPr>
          <a:xfrm>
            <a:off x="3709632" y="179799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192"/>
          <p:cNvSpPr>
            <a:spLocks noChangeAspect="1"/>
          </p:cNvSpPr>
          <p:nvPr/>
        </p:nvSpPr>
        <p:spPr>
          <a:xfrm>
            <a:off x="3370833" y="228662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193"/>
          <p:cNvSpPr>
            <a:spLocks noChangeAspect="1"/>
          </p:cNvSpPr>
          <p:nvPr/>
        </p:nvSpPr>
        <p:spPr>
          <a:xfrm>
            <a:off x="3555880" y="1904665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194"/>
          <p:cNvSpPr>
            <a:spLocks noChangeAspect="1"/>
          </p:cNvSpPr>
          <p:nvPr/>
        </p:nvSpPr>
        <p:spPr>
          <a:xfrm>
            <a:off x="3364722" y="2080537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195"/>
          <p:cNvSpPr>
            <a:spLocks noChangeAspect="1"/>
          </p:cNvSpPr>
          <p:nvPr/>
        </p:nvSpPr>
        <p:spPr>
          <a:xfrm>
            <a:off x="3477505" y="2202066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196"/>
          <p:cNvSpPr>
            <a:spLocks noChangeAspect="1"/>
          </p:cNvSpPr>
          <p:nvPr/>
        </p:nvSpPr>
        <p:spPr>
          <a:xfrm>
            <a:off x="3365827" y="199004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197"/>
          <p:cNvSpPr>
            <a:spLocks noChangeAspect="1"/>
          </p:cNvSpPr>
          <p:nvPr/>
        </p:nvSpPr>
        <p:spPr>
          <a:xfrm>
            <a:off x="3487125" y="2311934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198"/>
          <p:cNvSpPr>
            <a:spLocks noChangeAspect="1"/>
          </p:cNvSpPr>
          <p:nvPr/>
        </p:nvSpPr>
        <p:spPr>
          <a:xfrm>
            <a:off x="3625161" y="1953173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199"/>
          <p:cNvSpPr>
            <a:spLocks noChangeAspect="1"/>
          </p:cNvSpPr>
          <p:nvPr/>
        </p:nvSpPr>
        <p:spPr>
          <a:xfrm>
            <a:off x="3479004" y="194237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円/楕円 200"/>
          <p:cNvSpPr>
            <a:spLocks noChangeAspect="1"/>
          </p:cNvSpPr>
          <p:nvPr/>
        </p:nvSpPr>
        <p:spPr>
          <a:xfrm>
            <a:off x="3661972" y="1930559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円/楕円 201"/>
          <p:cNvSpPr>
            <a:spLocks noChangeAspect="1"/>
          </p:cNvSpPr>
          <p:nvPr/>
        </p:nvSpPr>
        <p:spPr>
          <a:xfrm>
            <a:off x="3464585" y="1706507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3" name="円/楕円 202"/>
          <p:cNvSpPr>
            <a:spLocks noChangeAspect="1"/>
          </p:cNvSpPr>
          <p:nvPr/>
        </p:nvSpPr>
        <p:spPr>
          <a:xfrm>
            <a:off x="3577384" y="1615166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4" name="円/楕円 203"/>
          <p:cNvSpPr>
            <a:spLocks noChangeAspect="1"/>
          </p:cNvSpPr>
          <p:nvPr/>
        </p:nvSpPr>
        <p:spPr>
          <a:xfrm>
            <a:off x="3500021" y="1851748"/>
            <a:ext cx="144000" cy="14400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>
            <a:glow rad="38100">
              <a:srgbClr val="726056">
                <a:satMod val="175000"/>
                <a:alpha val="40000"/>
              </a:srgbClr>
            </a:glow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08" name="グループ化 207"/>
          <p:cNvGrpSpPr/>
          <p:nvPr/>
        </p:nvGrpSpPr>
        <p:grpSpPr>
          <a:xfrm>
            <a:off x="737401" y="1951607"/>
            <a:ext cx="3347391" cy="4670720"/>
            <a:chOff x="737401" y="1951607"/>
            <a:chExt cx="3347391" cy="4670720"/>
          </a:xfrm>
        </p:grpSpPr>
        <p:sp>
          <p:nvSpPr>
            <p:cNvPr id="206" name="右矢印 205"/>
            <p:cNvSpPr/>
            <p:nvPr/>
          </p:nvSpPr>
          <p:spPr>
            <a:xfrm>
              <a:off x="3277041" y="4172214"/>
              <a:ext cx="690282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07" name="右矢印 206"/>
            <p:cNvSpPr/>
            <p:nvPr/>
          </p:nvSpPr>
          <p:spPr>
            <a:xfrm flipH="1">
              <a:off x="795387" y="4681141"/>
              <a:ext cx="661961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05" name="角丸四角形 204"/>
            <p:cNvSpPr/>
            <p:nvPr/>
          </p:nvSpPr>
          <p:spPr>
            <a:xfrm>
              <a:off x="1448076" y="4184325"/>
              <a:ext cx="1867833" cy="968037"/>
            </a:xfrm>
            <a:prstGeom prst="roundRect">
              <a:avLst>
                <a:gd name="adj" fmla="val 26526"/>
              </a:avLst>
            </a:prstGeom>
            <a:gradFill flip="none" rotWithShape="1">
              <a:gsLst>
                <a:gs pos="0">
                  <a:srgbClr val="F89708"/>
                </a:gs>
                <a:gs pos="100000">
                  <a:srgbClr val="FE3E0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514690" y="3415554"/>
              <a:ext cx="1733168" cy="461665"/>
            </a:xfrm>
            <a:prstGeom prst="rect">
              <a:avLst/>
            </a:prstGeom>
            <a:gradFill>
              <a:gsLst>
                <a:gs pos="0">
                  <a:srgbClr val="C00000">
                    <a:lumMod val="98000"/>
                    <a:lumOff val="2000"/>
                  </a:srgbClr>
                </a:gs>
                <a:gs pos="50000">
                  <a:srgbClr val="C00000"/>
                </a:gs>
                <a:gs pos="100000">
                  <a:srgbClr val="C00000">
                    <a:lumMod val="99000"/>
                  </a:srgb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High energy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37401" y="5605155"/>
              <a:ext cx="3347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Nuclear transparency</a:t>
              </a:r>
              <a:endPara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043576" y="6160662"/>
              <a:ext cx="27350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rPr>
                <a:t>net-baryon #: small</a:t>
              </a:r>
            </a:p>
          </p:txBody>
        </p:sp>
        <p:sp>
          <p:nvSpPr>
            <p:cNvPr id="9" name="円/楕円 8"/>
            <p:cNvSpPr>
              <a:spLocks noChangeAspect="1"/>
            </p:cNvSpPr>
            <p:nvPr/>
          </p:nvSpPr>
          <p:spPr>
            <a:xfrm>
              <a:off x="1370861" y="4564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円/楕円 9"/>
            <p:cNvSpPr>
              <a:spLocks noChangeAspect="1"/>
            </p:cNvSpPr>
            <p:nvPr/>
          </p:nvSpPr>
          <p:spPr>
            <a:xfrm>
              <a:off x="1459761" y="4708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1" name="円/楕円 10"/>
            <p:cNvSpPr>
              <a:spLocks noChangeAspect="1"/>
            </p:cNvSpPr>
            <p:nvPr/>
          </p:nvSpPr>
          <p:spPr>
            <a:xfrm>
              <a:off x="1612467" y="483655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2" name="円/楕円 11"/>
            <p:cNvSpPr>
              <a:spLocks noChangeAspect="1"/>
            </p:cNvSpPr>
            <p:nvPr/>
          </p:nvSpPr>
          <p:spPr>
            <a:xfrm>
              <a:off x="1514861" y="45641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円/楕円 12"/>
            <p:cNvSpPr>
              <a:spLocks noChangeAspect="1"/>
            </p:cNvSpPr>
            <p:nvPr/>
          </p:nvSpPr>
          <p:spPr>
            <a:xfrm>
              <a:off x="1679961" y="47165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" name="円/楕円 13"/>
            <p:cNvSpPr>
              <a:spLocks noChangeAspect="1"/>
            </p:cNvSpPr>
            <p:nvPr/>
          </p:nvSpPr>
          <p:spPr>
            <a:xfrm>
              <a:off x="1726810" y="48378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円/楕円 14"/>
            <p:cNvSpPr>
              <a:spLocks noChangeAspect="1"/>
            </p:cNvSpPr>
            <p:nvPr/>
          </p:nvSpPr>
          <p:spPr>
            <a:xfrm>
              <a:off x="1741980" y="46782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円/楕円 15"/>
            <p:cNvSpPr>
              <a:spLocks noChangeAspect="1"/>
            </p:cNvSpPr>
            <p:nvPr/>
          </p:nvSpPr>
          <p:spPr>
            <a:xfrm>
              <a:off x="1567037" y="47150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16"/>
            <p:cNvSpPr>
              <a:spLocks noChangeAspect="1"/>
            </p:cNvSpPr>
            <p:nvPr/>
          </p:nvSpPr>
          <p:spPr>
            <a:xfrm>
              <a:off x="1586087" y="49423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8" name="円/楕円 17"/>
            <p:cNvSpPr>
              <a:spLocks noChangeAspect="1"/>
            </p:cNvSpPr>
            <p:nvPr/>
          </p:nvSpPr>
          <p:spPr>
            <a:xfrm>
              <a:off x="1379940" y="44369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9" name="円/楕円 18"/>
            <p:cNvSpPr>
              <a:spLocks noChangeAspect="1"/>
            </p:cNvSpPr>
            <p:nvPr/>
          </p:nvSpPr>
          <p:spPr>
            <a:xfrm>
              <a:off x="1645869" y="47353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円/楕円 19"/>
            <p:cNvSpPr>
              <a:spLocks noChangeAspect="1"/>
            </p:cNvSpPr>
            <p:nvPr/>
          </p:nvSpPr>
          <p:spPr>
            <a:xfrm>
              <a:off x="1524462" y="439350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" name="円/楕円 20"/>
            <p:cNvSpPr>
              <a:spLocks noChangeAspect="1"/>
            </p:cNvSpPr>
            <p:nvPr/>
          </p:nvSpPr>
          <p:spPr>
            <a:xfrm>
              <a:off x="1601970" y="44759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2" name="円/楕円 21"/>
            <p:cNvSpPr>
              <a:spLocks noChangeAspect="1"/>
            </p:cNvSpPr>
            <p:nvPr/>
          </p:nvSpPr>
          <p:spPr>
            <a:xfrm>
              <a:off x="1670219" y="456931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3" name="円/楕円 22"/>
            <p:cNvSpPr>
              <a:spLocks noChangeAspect="1"/>
            </p:cNvSpPr>
            <p:nvPr/>
          </p:nvSpPr>
          <p:spPr>
            <a:xfrm>
              <a:off x="1751195" y="47687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4" name="円/楕円 23"/>
            <p:cNvSpPr>
              <a:spLocks noChangeAspect="1"/>
            </p:cNvSpPr>
            <p:nvPr/>
          </p:nvSpPr>
          <p:spPr>
            <a:xfrm>
              <a:off x="1326816" y="4584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" name="円/楕円 24"/>
            <p:cNvSpPr>
              <a:spLocks noChangeAspect="1"/>
            </p:cNvSpPr>
            <p:nvPr/>
          </p:nvSpPr>
          <p:spPr>
            <a:xfrm>
              <a:off x="1351711" y="481876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1553668" y="50918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7" name="円/楕円 26"/>
            <p:cNvSpPr>
              <a:spLocks noChangeAspect="1"/>
            </p:cNvSpPr>
            <p:nvPr/>
          </p:nvSpPr>
          <p:spPr>
            <a:xfrm>
              <a:off x="1484812" y="44655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8" name="円/楕円 27"/>
            <p:cNvSpPr>
              <a:spLocks noChangeAspect="1"/>
            </p:cNvSpPr>
            <p:nvPr/>
          </p:nvSpPr>
          <p:spPr>
            <a:xfrm>
              <a:off x="1360745" y="49186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1497512" y="478872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円/楕円 29"/>
            <p:cNvSpPr>
              <a:spLocks noChangeAspect="1"/>
            </p:cNvSpPr>
            <p:nvPr/>
          </p:nvSpPr>
          <p:spPr>
            <a:xfrm>
              <a:off x="1419303" y="484561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円/楕円 30"/>
            <p:cNvSpPr>
              <a:spLocks noChangeAspect="1"/>
            </p:cNvSpPr>
            <p:nvPr/>
          </p:nvSpPr>
          <p:spPr>
            <a:xfrm>
              <a:off x="1423165" y="455831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円/楕円 31"/>
            <p:cNvSpPr>
              <a:spLocks noChangeAspect="1"/>
            </p:cNvSpPr>
            <p:nvPr/>
          </p:nvSpPr>
          <p:spPr>
            <a:xfrm>
              <a:off x="1411011" y="436830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円/楕円 32"/>
            <p:cNvSpPr>
              <a:spLocks noChangeAspect="1"/>
            </p:cNvSpPr>
            <p:nvPr/>
          </p:nvSpPr>
          <p:spPr>
            <a:xfrm>
              <a:off x="1313042" y="479114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" name="円/楕円 33"/>
            <p:cNvSpPr>
              <a:spLocks noChangeAspect="1"/>
            </p:cNvSpPr>
            <p:nvPr/>
          </p:nvSpPr>
          <p:spPr>
            <a:xfrm>
              <a:off x="1962958" y="4446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円/楕円 34"/>
            <p:cNvSpPr>
              <a:spLocks noChangeAspect="1"/>
            </p:cNvSpPr>
            <p:nvPr/>
          </p:nvSpPr>
          <p:spPr>
            <a:xfrm>
              <a:off x="1444277" y="50485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" name="円/楕円 35"/>
            <p:cNvSpPr>
              <a:spLocks noChangeAspect="1"/>
            </p:cNvSpPr>
            <p:nvPr/>
          </p:nvSpPr>
          <p:spPr>
            <a:xfrm>
              <a:off x="1349330" y="44827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" name="円/楕円 36"/>
            <p:cNvSpPr>
              <a:spLocks noChangeAspect="1"/>
            </p:cNvSpPr>
            <p:nvPr/>
          </p:nvSpPr>
          <p:spPr>
            <a:xfrm>
              <a:off x="1492449" y="42909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8" name="円/楕円 37"/>
            <p:cNvSpPr>
              <a:spLocks noChangeAspect="1"/>
            </p:cNvSpPr>
            <p:nvPr/>
          </p:nvSpPr>
          <p:spPr>
            <a:xfrm>
              <a:off x="1548351" y="49750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9" name="円/楕円 38"/>
            <p:cNvSpPr>
              <a:spLocks noChangeAspect="1"/>
            </p:cNvSpPr>
            <p:nvPr/>
          </p:nvSpPr>
          <p:spPr>
            <a:xfrm>
              <a:off x="1658087" y="5025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0" name="円/楕円 39"/>
            <p:cNvSpPr>
              <a:spLocks noChangeAspect="1"/>
            </p:cNvSpPr>
            <p:nvPr/>
          </p:nvSpPr>
          <p:spPr>
            <a:xfrm>
              <a:off x="1571750" y="436283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" name="円/楕円 40"/>
            <p:cNvSpPr>
              <a:spLocks noChangeAspect="1"/>
            </p:cNvSpPr>
            <p:nvPr/>
          </p:nvSpPr>
          <p:spPr>
            <a:xfrm>
              <a:off x="1681711" y="43773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2" name="円/楕円 41"/>
            <p:cNvSpPr>
              <a:spLocks noChangeAspect="1"/>
            </p:cNvSpPr>
            <p:nvPr/>
          </p:nvSpPr>
          <p:spPr>
            <a:xfrm>
              <a:off x="1696782" y="49407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3" name="円/楕円 42"/>
            <p:cNvSpPr>
              <a:spLocks noChangeAspect="1"/>
            </p:cNvSpPr>
            <p:nvPr/>
          </p:nvSpPr>
          <p:spPr>
            <a:xfrm>
              <a:off x="1314884" y="47031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円/楕円 43"/>
            <p:cNvSpPr>
              <a:spLocks noChangeAspect="1"/>
            </p:cNvSpPr>
            <p:nvPr/>
          </p:nvSpPr>
          <p:spPr>
            <a:xfrm>
              <a:off x="1734088" y="448426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5" name="円/楕円 44"/>
            <p:cNvSpPr>
              <a:spLocks noChangeAspect="1"/>
            </p:cNvSpPr>
            <p:nvPr/>
          </p:nvSpPr>
          <p:spPr>
            <a:xfrm>
              <a:off x="1395289" y="497288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6" name="円/楕円 45"/>
            <p:cNvSpPr>
              <a:spLocks noChangeAspect="1"/>
            </p:cNvSpPr>
            <p:nvPr/>
          </p:nvSpPr>
          <p:spPr>
            <a:xfrm>
              <a:off x="1580336" y="4590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9" name="円/楕円 48"/>
            <p:cNvSpPr>
              <a:spLocks noChangeAspect="1"/>
            </p:cNvSpPr>
            <p:nvPr/>
          </p:nvSpPr>
          <p:spPr>
            <a:xfrm>
              <a:off x="1389178" y="47668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0" name="円/楕円 49"/>
            <p:cNvSpPr>
              <a:spLocks noChangeAspect="1"/>
            </p:cNvSpPr>
            <p:nvPr/>
          </p:nvSpPr>
          <p:spPr>
            <a:xfrm>
              <a:off x="1501961" y="48883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1" name="円/楕円 50"/>
            <p:cNvSpPr>
              <a:spLocks noChangeAspect="1"/>
            </p:cNvSpPr>
            <p:nvPr/>
          </p:nvSpPr>
          <p:spPr>
            <a:xfrm>
              <a:off x="1390283" y="46763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2" name="円/楕円 51"/>
            <p:cNvSpPr>
              <a:spLocks noChangeAspect="1"/>
            </p:cNvSpPr>
            <p:nvPr/>
          </p:nvSpPr>
          <p:spPr>
            <a:xfrm>
              <a:off x="1511581" y="49981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3" name="円/楕円 52"/>
            <p:cNvSpPr>
              <a:spLocks noChangeAspect="1"/>
            </p:cNvSpPr>
            <p:nvPr/>
          </p:nvSpPr>
          <p:spPr>
            <a:xfrm>
              <a:off x="1649617" y="463943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4" name="円/楕円 53"/>
            <p:cNvSpPr>
              <a:spLocks noChangeAspect="1"/>
            </p:cNvSpPr>
            <p:nvPr/>
          </p:nvSpPr>
          <p:spPr>
            <a:xfrm>
              <a:off x="1503460" y="462864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円/楕円 54"/>
            <p:cNvSpPr>
              <a:spLocks noChangeAspect="1"/>
            </p:cNvSpPr>
            <p:nvPr/>
          </p:nvSpPr>
          <p:spPr>
            <a:xfrm>
              <a:off x="1988942" y="4807629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6" name="円/楕円 55"/>
            <p:cNvSpPr>
              <a:spLocks noChangeAspect="1"/>
            </p:cNvSpPr>
            <p:nvPr/>
          </p:nvSpPr>
          <p:spPr>
            <a:xfrm>
              <a:off x="1489041" y="439277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7" name="円/楕円 56"/>
            <p:cNvSpPr>
              <a:spLocks noChangeAspect="1"/>
            </p:cNvSpPr>
            <p:nvPr/>
          </p:nvSpPr>
          <p:spPr>
            <a:xfrm>
              <a:off x="1601840" y="430143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8" name="円/楕円 57"/>
            <p:cNvSpPr>
              <a:spLocks noChangeAspect="1"/>
            </p:cNvSpPr>
            <p:nvPr/>
          </p:nvSpPr>
          <p:spPr>
            <a:xfrm>
              <a:off x="1524477" y="45380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9" name="円/楕円 58"/>
            <p:cNvSpPr>
              <a:spLocks noChangeAspect="1"/>
            </p:cNvSpPr>
            <p:nvPr/>
          </p:nvSpPr>
          <p:spPr>
            <a:xfrm>
              <a:off x="2906645" y="4420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0" name="円/楕円 59"/>
            <p:cNvSpPr>
              <a:spLocks noChangeAspect="1"/>
            </p:cNvSpPr>
            <p:nvPr/>
          </p:nvSpPr>
          <p:spPr>
            <a:xfrm>
              <a:off x="2995545" y="4564125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1" name="円/楕円 60"/>
            <p:cNvSpPr>
              <a:spLocks noChangeAspect="1"/>
            </p:cNvSpPr>
            <p:nvPr/>
          </p:nvSpPr>
          <p:spPr>
            <a:xfrm>
              <a:off x="3148251" y="4692554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2" name="円/楕円 61"/>
            <p:cNvSpPr>
              <a:spLocks noChangeAspect="1"/>
            </p:cNvSpPr>
            <p:nvPr/>
          </p:nvSpPr>
          <p:spPr>
            <a:xfrm>
              <a:off x="3050645" y="44201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3" name="円/楕円 62"/>
            <p:cNvSpPr>
              <a:spLocks noChangeAspect="1"/>
            </p:cNvSpPr>
            <p:nvPr/>
          </p:nvSpPr>
          <p:spPr>
            <a:xfrm>
              <a:off x="3215745" y="4572525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4" name="円/楕円 63"/>
            <p:cNvSpPr>
              <a:spLocks noChangeAspect="1"/>
            </p:cNvSpPr>
            <p:nvPr/>
          </p:nvSpPr>
          <p:spPr>
            <a:xfrm>
              <a:off x="3262594" y="4693812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5" name="円/楕円 64"/>
            <p:cNvSpPr>
              <a:spLocks noChangeAspect="1"/>
            </p:cNvSpPr>
            <p:nvPr/>
          </p:nvSpPr>
          <p:spPr>
            <a:xfrm>
              <a:off x="3277764" y="453422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6" name="円/楕円 65"/>
            <p:cNvSpPr>
              <a:spLocks noChangeAspect="1"/>
            </p:cNvSpPr>
            <p:nvPr/>
          </p:nvSpPr>
          <p:spPr>
            <a:xfrm>
              <a:off x="3102821" y="457107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7" name="円/楕円 66"/>
            <p:cNvSpPr>
              <a:spLocks noChangeAspect="1"/>
            </p:cNvSpPr>
            <p:nvPr/>
          </p:nvSpPr>
          <p:spPr>
            <a:xfrm>
              <a:off x="3121871" y="4798307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8" name="円/楕円 67"/>
            <p:cNvSpPr>
              <a:spLocks noChangeAspect="1"/>
            </p:cNvSpPr>
            <p:nvPr/>
          </p:nvSpPr>
          <p:spPr>
            <a:xfrm>
              <a:off x="2915724" y="42929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9" name="円/楕円 68"/>
            <p:cNvSpPr>
              <a:spLocks noChangeAspect="1"/>
            </p:cNvSpPr>
            <p:nvPr/>
          </p:nvSpPr>
          <p:spPr>
            <a:xfrm>
              <a:off x="3181653" y="45913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0" name="円/楕円 69"/>
            <p:cNvSpPr>
              <a:spLocks noChangeAspect="1"/>
            </p:cNvSpPr>
            <p:nvPr/>
          </p:nvSpPr>
          <p:spPr>
            <a:xfrm>
              <a:off x="3060246" y="4249504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1" name="円/楕円 70"/>
            <p:cNvSpPr>
              <a:spLocks noChangeAspect="1"/>
            </p:cNvSpPr>
            <p:nvPr/>
          </p:nvSpPr>
          <p:spPr>
            <a:xfrm>
              <a:off x="3137754" y="43319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2" name="円/楕円 71"/>
            <p:cNvSpPr>
              <a:spLocks noChangeAspect="1"/>
            </p:cNvSpPr>
            <p:nvPr/>
          </p:nvSpPr>
          <p:spPr>
            <a:xfrm>
              <a:off x="3206003" y="442531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3" name="円/楕円 72"/>
            <p:cNvSpPr>
              <a:spLocks noChangeAspect="1"/>
            </p:cNvSpPr>
            <p:nvPr/>
          </p:nvSpPr>
          <p:spPr>
            <a:xfrm>
              <a:off x="3286979" y="4624796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4" name="円/楕円 73"/>
            <p:cNvSpPr>
              <a:spLocks noChangeAspect="1"/>
            </p:cNvSpPr>
            <p:nvPr/>
          </p:nvSpPr>
          <p:spPr>
            <a:xfrm>
              <a:off x="2862600" y="444026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5" name="円/楕円 74"/>
            <p:cNvSpPr>
              <a:spLocks noChangeAspect="1"/>
            </p:cNvSpPr>
            <p:nvPr/>
          </p:nvSpPr>
          <p:spPr>
            <a:xfrm>
              <a:off x="2887495" y="4674761"/>
              <a:ext cx="144000" cy="14400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6" name="円/楕円 75"/>
            <p:cNvSpPr>
              <a:spLocks noChangeAspect="1"/>
            </p:cNvSpPr>
            <p:nvPr/>
          </p:nvSpPr>
          <p:spPr>
            <a:xfrm>
              <a:off x="3089452" y="494789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7" name="円/楕円 76"/>
            <p:cNvSpPr>
              <a:spLocks noChangeAspect="1"/>
            </p:cNvSpPr>
            <p:nvPr/>
          </p:nvSpPr>
          <p:spPr>
            <a:xfrm>
              <a:off x="3020596" y="432153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8" name="円/楕円 77"/>
            <p:cNvSpPr>
              <a:spLocks noChangeAspect="1"/>
            </p:cNvSpPr>
            <p:nvPr/>
          </p:nvSpPr>
          <p:spPr>
            <a:xfrm>
              <a:off x="2896529" y="477466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9" name="円/楕円 78"/>
            <p:cNvSpPr>
              <a:spLocks noChangeAspect="1"/>
            </p:cNvSpPr>
            <p:nvPr/>
          </p:nvSpPr>
          <p:spPr>
            <a:xfrm>
              <a:off x="3033296" y="4644724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0" name="円/楕円 79"/>
            <p:cNvSpPr>
              <a:spLocks noChangeAspect="1"/>
            </p:cNvSpPr>
            <p:nvPr/>
          </p:nvSpPr>
          <p:spPr>
            <a:xfrm>
              <a:off x="2955087" y="470161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1" name="円/楕円 80"/>
            <p:cNvSpPr>
              <a:spLocks noChangeAspect="1"/>
            </p:cNvSpPr>
            <p:nvPr/>
          </p:nvSpPr>
          <p:spPr>
            <a:xfrm>
              <a:off x="2958949" y="441431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2" name="円/楕円 81"/>
            <p:cNvSpPr>
              <a:spLocks noChangeAspect="1"/>
            </p:cNvSpPr>
            <p:nvPr/>
          </p:nvSpPr>
          <p:spPr>
            <a:xfrm>
              <a:off x="2946795" y="422430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3" name="円/楕円 82"/>
            <p:cNvSpPr>
              <a:spLocks noChangeAspect="1"/>
            </p:cNvSpPr>
            <p:nvPr/>
          </p:nvSpPr>
          <p:spPr>
            <a:xfrm>
              <a:off x="2848826" y="464714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4" name="円/楕円 83"/>
            <p:cNvSpPr>
              <a:spLocks noChangeAspect="1"/>
            </p:cNvSpPr>
            <p:nvPr/>
          </p:nvSpPr>
          <p:spPr>
            <a:xfrm>
              <a:off x="3287474" y="4455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5" name="円/楕円 84"/>
            <p:cNvSpPr>
              <a:spLocks noChangeAspect="1"/>
            </p:cNvSpPr>
            <p:nvPr/>
          </p:nvSpPr>
          <p:spPr>
            <a:xfrm>
              <a:off x="2980061" y="4904502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6" name="円/楕円 85"/>
            <p:cNvSpPr>
              <a:spLocks noChangeAspect="1"/>
            </p:cNvSpPr>
            <p:nvPr/>
          </p:nvSpPr>
          <p:spPr>
            <a:xfrm>
              <a:off x="2885114" y="433877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7" name="円/楕円 86"/>
            <p:cNvSpPr>
              <a:spLocks noChangeAspect="1"/>
            </p:cNvSpPr>
            <p:nvPr/>
          </p:nvSpPr>
          <p:spPr>
            <a:xfrm>
              <a:off x="3028233" y="414698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8" name="円/楕円 87"/>
            <p:cNvSpPr>
              <a:spLocks noChangeAspect="1"/>
            </p:cNvSpPr>
            <p:nvPr/>
          </p:nvSpPr>
          <p:spPr>
            <a:xfrm>
              <a:off x="3084135" y="483105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9" name="円/楕円 88"/>
            <p:cNvSpPr>
              <a:spLocks noChangeAspect="1"/>
            </p:cNvSpPr>
            <p:nvPr/>
          </p:nvSpPr>
          <p:spPr>
            <a:xfrm>
              <a:off x="3193871" y="488147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0" name="円/楕円 89"/>
            <p:cNvSpPr>
              <a:spLocks noChangeAspect="1"/>
            </p:cNvSpPr>
            <p:nvPr/>
          </p:nvSpPr>
          <p:spPr>
            <a:xfrm>
              <a:off x="3107534" y="4218833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1" name="円/楕円 90"/>
            <p:cNvSpPr>
              <a:spLocks noChangeAspect="1"/>
            </p:cNvSpPr>
            <p:nvPr/>
          </p:nvSpPr>
          <p:spPr>
            <a:xfrm>
              <a:off x="3217495" y="423330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2" name="円/楕円 91"/>
            <p:cNvSpPr>
              <a:spLocks noChangeAspect="1"/>
            </p:cNvSpPr>
            <p:nvPr/>
          </p:nvSpPr>
          <p:spPr>
            <a:xfrm>
              <a:off x="3232566" y="479677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3" name="円/楕円 92"/>
            <p:cNvSpPr>
              <a:spLocks noChangeAspect="1"/>
            </p:cNvSpPr>
            <p:nvPr/>
          </p:nvSpPr>
          <p:spPr>
            <a:xfrm>
              <a:off x="2850668" y="4559111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4" name="円/楕円 93"/>
            <p:cNvSpPr>
              <a:spLocks noChangeAspect="1"/>
            </p:cNvSpPr>
            <p:nvPr/>
          </p:nvSpPr>
          <p:spPr>
            <a:xfrm>
              <a:off x="3269872" y="434026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5" name="円/楕円 94"/>
            <p:cNvSpPr>
              <a:spLocks noChangeAspect="1"/>
            </p:cNvSpPr>
            <p:nvPr/>
          </p:nvSpPr>
          <p:spPr>
            <a:xfrm>
              <a:off x="2931073" y="482888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6" name="円/楕円 95"/>
            <p:cNvSpPr>
              <a:spLocks noChangeAspect="1"/>
            </p:cNvSpPr>
            <p:nvPr/>
          </p:nvSpPr>
          <p:spPr>
            <a:xfrm>
              <a:off x="3116120" y="4446929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7" name="円/楕円 96"/>
            <p:cNvSpPr>
              <a:spLocks noChangeAspect="1"/>
            </p:cNvSpPr>
            <p:nvPr/>
          </p:nvSpPr>
          <p:spPr>
            <a:xfrm>
              <a:off x="2380508" y="457498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8" name="円/楕円 97"/>
            <p:cNvSpPr>
              <a:spLocks noChangeAspect="1"/>
            </p:cNvSpPr>
            <p:nvPr/>
          </p:nvSpPr>
          <p:spPr>
            <a:xfrm>
              <a:off x="3037745" y="4744330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9" name="円/楕円 98"/>
            <p:cNvSpPr>
              <a:spLocks noChangeAspect="1"/>
            </p:cNvSpPr>
            <p:nvPr/>
          </p:nvSpPr>
          <p:spPr>
            <a:xfrm>
              <a:off x="2926067" y="453230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0" name="円/楕円 99"/>
            <p:cNvSpPr>
              <a:spLocks noChangeAspect="1"/>
            </p:cNvSpPr>
            <p:nvPr/>
          </p:nvSpPr>
          <p:spPr>
            <a:xfrm>
              <a:off x="3047365" y="4854198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1" name="円/楕円 100"/>
            <p:cNvSpPr>
              <a:spLocks noChangeAspect="1"/>
            </p:cNvSpPr>
            <p:nvPr/>
          </p:nvSpPr>
          <p:spPr>
            <a:xfrm>
              <a:off x="3185401" y="4495437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2" name="円/楕円 101"/>
            <p:cNvSpPr>
              <a:spLocks noChangeAspect="1"/>
            </p:cNvSpPr>
            <p:nvPr/>
          </p:nvSpPr>
          <p:spPr>
            <a:xfrm>
              <a:off x="3039244" y="448464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" name="円/楕円 102"/>
            <p:cNvSpPr>
              <a:spLocks noChangeAspect="1"/>
            </p:cNvSpPr>
            <p:nvPr/>
          </p:nvSpPr>
          <p:spPr>
            <a:xfrm>
              <a:off x="3222212" y="4472823"/>
              <a:ext cx="144000" cy="144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" name="円/楕円 103"/>
            <p:cNvSpPr>
              <a:spLocks noChangeAspect="1"/>
            </p:cNvSpPr>
            <p:nvPr/>
          </p:nvSpPr>
          <p:spPr>
            <a:xfrm>
              <a:off x="3024825" y="4248771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5" name="円/楕円 104"/>
            <p:cNvSpPr>
              <a:spLocks noChangeAspect="1"/>
            </p:cNvSpPr>
            <p:nvPr/>
          </p:nvSpPr>
          <p:spPr>
            <a:xfrm>
              <a:off x="3137624" y="4157430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6" name="円/楕円 105"/>
            <p:cNvSpPr>
              <a:spLocks noChangeAspect="1"/>
            </p:cNvSpPr>
            <p:nvPr/>
          </p:nvSpPr>
          <p:spPr>
            <a:xfrm>
              <a:off x="2663898" y="443429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</a:ln>
            <a:effectLst>
              <a:glow rad="38100">
                <a:srgbClr val="726056">
                  <a:satMod val="175000"/>
                  <a:alpha val="40000"/>
                </a:srgbClr>
              </a:glow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6" name="曲折矢印 305"/>
            <p:cNvSpPr/>
            <p:nvPr/>
          </p:nvSpPr>
          <p:spPr>
            <a:xfrm rot="16200000" flipH="1">
              <a:off x="1821298" y="1958641"/>
              <a:ext cx="1179593" cy="1165525"/>
            </a:xfrm>
            <a:prstGeom prst="bentArrow">
              <a:avLst>
                <a:gd name="adj1" fmla="val 32939"/>
                <a:gd name="adj2" fmla="val 36566"/>
                <a:gd name="adj3" fmla="val 33461"/>
                <a:gd name="adj4" fmla="val 59172"/>
              </a:avLst>
            </a:prstGeom>
            <a:gradFill>
              <a:gsLst>
                <a:gs pos="0">
                  <a:srgbClr val="C00000">
                    <a:lumMod val="98000"/>
                    <a:lumOff val="2000"/>
                  </a:srgbClr>
                </a:gs>
                <a:gs pos="50000">
                  <a:srgbClr val="CC0000"/>
                </a:gs>
                <a:gs pos="100000">
                  <a:srgbClr val="C00000">
                    <a:lumMod val="99000"/>
                  </a:srgb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</p:grpSp>
      <p:grpSp>
        <p:nvGrpSpPr>
          <p:cNvPr id="209" name="グループ化 208"/>
          <p:cNvGrpSpPr/>
          <p:nvPr/>
        </p:nvGrpSpPr>
        <p:grpSpPr>
          <a:xfrm>
            <a:off x="5145585" y="1968514"/>
            <a:ext cx="2722298" cy="4653814"/>
            <a:chOff x="5145585" y="1968514"/>
            <a:chExt cx="2722298" cy="4653814"/>
          </a:xfrm>
        </p:grpSpPr>
        <p:sp>
          <p:nvSpPr>
            <p:cNvPr id="308" name="右矢印 307"/>
            <p:cNvSpPr/>
            <p:nvPr/>
          </p:nvSpPr>
          <p:spPr>
            <a:xfrm>
              <a:off x="5423545" y="4672608"/>
              <a:ext cx="690282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309" name="右矢印 308"/>
            <p:cNvSpPr/>
            <p:nvPr/>
          </p:nvSpPr>
          <p:spPr>
            <a:xfrm flipH="1">
              <a:off x="6702915" y="4347768"/>
              <a:ext cx="661961" cy="534795"/>
            </a:xfrm>
            <a:prstGeom prst="rightArrow">
              <a:avLst/>
            </a:prstGeom>
            <a:gradFill>
              <a:gsLst>
                <a:gs pos="0">
                  <a:srgbClr val="A4D642">
                    <a:lumMod val="98000"/>
                    <a:lumOff val="2000"/>
                  </a:srgbClr>
                </a:gs>
                <a:gs pos="50000">
                  <a:srgbClr val="A4D642"/>
                </a:gs>
                <a:gs pos="100000">
                  <a:srgbClr val="A4D642">
                    <a:lumMod val="99000"/>
                  </a:srgb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grpSp>
          <p:nvGrpSpPr>
            <p:cNvPr id="48" name="グループ化 47"/>
            <p:cNvGrpSpPr/>
            <p:nvPr/>
          </p:nvGrpSpPr>
          <p:grpSpPr>
            <a:xfrm>
              <a:off x="5145585" y="1968514"/>
              <a:ext cx="2722298" cy="4653814"/>
              <a:chOff x="5145585" y="1968514"/>
              <a:chExt cx="2722298" cy="4653814"/>
            </a:xfrm>
          </p:grpSpPr>
          <p:sp>
            <p:nvSpPr>
              <p:cNvPr id="5" name="テキスト ボックス 4"/>
              <p:cNvSpPr txBox="1"/>
              <p:nvPr/>
            </p:nvSpPr>
            <p:spPr>
              <a:xfrm>
                <a:off x="5722703" y="3415554"/>
                <a:ext cx="1672254" cy="461665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Low energy</a:t>
                </a:r>
                <a:endPara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5243447" y="5600495"/>
                <a:ext cx="26244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Baryon stopping</a:t>
                </a: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210" name="円/楕円 209"/>
              <p:cNvSpPr>
                <a:spLocks noChangeAspect="1"/>
              </p:cNvSpPr>
              <p:nvPr/>
            </p:nvSpPr>
            <p:spPr>
              <a:xfrm>
                <a:off x="6084446" y="4735812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1" name="円/楕円 210"/>
              <p:cNvSpPr>
                <a:spLocks noChangeAspect="1"/>
              </p:cNvSpPr>
              <p:nvPr/>
            </p:nvSpPr>
            <p:spPr>
              <a:xfrm>
                <a:off x="6173346" y="4879812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2" name="円/楕円 211"/>
              <p:cNvSpPr>
                <a:spLocks noChangeAspect="1"/>
              </p:cNvSpPr>
              <p:nvPr/>
            </p:nvSpPr>
            <p:spPr>
              <a:xfrm>
                <a:off x="6326052" y="500824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3" name="円/楕円 212"/>
              <p:cNvSpPr>
                <a:spLocks noChangeAspect="1"/>
              </p:cNvSpPr>
              <p:nvPr/>
            </p:nvSpPr>
            <p:spPr>
              <a:xfrm>
                <a:off x="6228446" y="4735812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4" name="円/楕円 213"/>
              <p:cNvSpPr>
                <a:spLocks noChangeAspect="1"/>
              </p:cNvSpPr>
              <p:nvPr/>
            </p:nvSpPr>
            <p:spPr>
              <a:xfrm>
                <a:off x="6393546" y="4888212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5" name="円/楕円 214"/>
              <p:cNvSpPr>
                <a:spLocks noChangeAspect="1"/>
              </p:cNvSpPr>
              <p:nvPr/>
            </p:nvSpPr>
            <p:spPr>
              <a:xfrm>
                <a:off x="6440395" y="500949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6" name="円/楕円 215"/>
              <p:cNvSpPr>
                <a:spLocks noChangeAspect="1"/>
              </p:cNvSpPr>
              <p:nvPr/>
            </p:nvSpPr>
            <p:spPr>
              <a:xfrm>
                <a:off x="6455565" y="484991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7" name="円/楕円 216"/>
              <p:cNvSpPr>
                <a:spLocks noChangeAspect="1"/>
              </p:cNvSpPr>
              <p:nvPr/>
            </p:nvSpPr>
            <p:spPr>
              <a:xfrm>
                <a:off x="6280622" y="488676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8" name="円/楕円 217"/>
              <p:cNvSpPr>
                <a:spLocks noChangeAspect="1"/>
              </p:cNvSpPr>
              <p:nvPr/>
            </p:nvSpPr>
            <p:spPr>
              <a:xfrm>
                <a:off x="6299672" y="511399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19" name="円/楕円 218"/>
              <p:cNvSpPr>
                <a:spLocks noChangeAspect="1"/>
              </p:cNvSpPr>
              <p:nvPr/>
            </p:nvSpPr>
            <p:spPr>
              <a:xfrm>
                <a:off x="6093525" y="460859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0" name="円/楕円 219"/>
              <p:cNvSpPr>
                <a:spLocks noChangeAspect="1"/>
              </p:cNvSpPr>
              <p:nvPr/>
            </p:nvSpPr>
            <p:spPr>
              <a:xfrm>
                <a:off x="6359454" y="490705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1" name="円/楕円 220"/>
              <p:cNvSpPr>
                <a:spLocks noChangeAspect="1"/>
              </p:cNvSpPr>
              <p:nvPr/>
            </p:nvSpPr>
            <p:spPr>
              <a:xfrm>
                <a:off x="6238047" y="4565191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2" name="円/楕円 221"/>
              <p:cNvSpPr>
                <a:spLocks noChangeAspect="1"/>
              </p:cNvSpPr>
              <p:nvPr/>
            </p:nvSpPr>
            <p:spPr>
              <a:xfrm>
                <a:off x="6315555" y="464765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3" name="円/楕円 222"/>
              <p:cNvSpPr>
                <a:spLocks noChangeAspect="1"/>
              </p:cNvSpPr>
              <p:nvPr/>
            </p:nvSpPr>
            <p:spPr>
              <a:xfrm>
                <a:off x="6383804" y="474100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4" name="円/楕円 223"/>
              <p:cNvSpPr>
                <a:spLocks noChangeAspect="1"/>
              </p:cNvSpPr>
              <p:nvPr/>
            </p:nvSpPr>
            <p:spPr>
              <a:xfrm>
                <a:off x="6464780" y="494048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5" name="円/楕円 224"/>
              <p:cNvSpPr>
                <a:spLocks noChangeAspect="1"/>
              </p:cNvSpPr>
              <p:nvPr/>
            </p:nvSpPr>
            <p:spPr>
              <a:xfrm>
                <a:off x="6040401" y="475595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6" name="円/楕円 225"/>
              <p:cNvSpPr>
                <a:spLocks noChangeAspect="1"/>
              </p:cNvSpPr>
              <p:nvPr/>
            </p:nvSpPr>
            <p:spPr>
              <a:xfrm>
                <a:off x="6065296" y="4990448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7" name="円/楕円 226"/>
              <p:cNvSpPr>
                <a:spLocks noChangeAspect="1"/>
              </p:cNvSpPr>
              <p:nvPr/>
            </p:nvSpPr>
            <p:spPr>
              <a:xfrm>
                <a:off x="6267253" y="526358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8" name="円/楕円 227"/>
              <p:cNvSpPr>
                <a:spLocks noChangeAspect="1"/>
              </p:cNvSpPr>
              <p:nvPr/>
            </p:nvSpPr>
            <p:spPr>
              <a:xfrm>
                <a:off x="6198397" y="463721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29" name="円/楕円 228"/>
              <p:cNvSpPr>
                <a:spLocks noChangeAspect="1"/>
              </p:cNvSpPr>
              <p:nvPr/>
            </p:nvSpPr>
            <p:spPr>
              <a:xfrm>
                <a:off x="6074330" y="509034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0" name="円/楕円 229"/>
              <p:cNvSpPr>
                <a:spLocks noChangeAspect="1"/>
              </p:cNvSpPr>
              <p:nvPr/>
            </p:nvSpPr>
            <p:spPr>
              <a:xfrm>
                <a:off x="6211097" y="4960411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1" name="円/楕円 230"/>
              <p:cNvSpPr>
                <a:spLocks noChangeAspect="1"/>
              </p:cNvSpPr>
              <p:nvPr/>
            </p:nvSpPr>
            <p:spPr>
              <a:xfrm>
                <a:off x="6132888" y="501730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2" name="円/楕円 231"/>
              <p:cNvSpPr>
                <a:spLocks noChangeAspect="1"/>
              </p:cNvSpPr>
              <p:nvPr/>
            </p:nvSpPr>
            <p:spPr>
              <a:xfrm>
                <a:off x="6136750" y="472999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3" name="円/楕円 232"/>
              <p:cNvSpPr>
                <a:spLocks noChangeAspect="1"/>
              </p:cNvSpPr>
              <p:nvPr/>
            </p:nvSpPr>
            <p:spPr>
              <a:xfrm>
                <a:off x="6124596" y="4539992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4" name="円/楕円 233"/>
              <p:cNvSpPr>
                <a:spLocks noChangeAspect="1"/>
              </p:cNvSpPr>
              <p:nvPr/>
            </p:nvSpPr>
            <p:spPr>
              <a:xfrm>
                <a:off x="6026627" y="496283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5" name="円/楕円 234"/>
              <p:cNvSpPr>
                <a:spLocks noChangeAspect="1"/>
              </p:cNvSpPr>
              <p:nvPr/>
            </p:nvSpPr>
            <p:spPr>
              <a:xfrm>
                <a:off x="6465275" y="477116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6" name="円/楕円 235"/>
              <p:cNvSpPr>
                <a:spLocks noChangeAspect="1"/>
              </p:cNvSpPr>
              <p:nvPr/>
            </p:nvSpPr>
            <p:spPr>
              <a:xfrm>
                <a:off x="6157862" y="522018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7" name="円/楕円 236"/>
              <p:cNvSpPr>
                <a:spLocks noChangeAspect="1"/>
              </p:cNvSpPr>
              <p:nvPr/>
            </p:nvSpPr>
            <p:spPr>
              <a:xfrm>
                <a:off x="6062915" y="465445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8" name="円/楕円 237"/>
              <p:cNvSpPr>
                <a:spLocks noChangeAspect="1"/>
              </p:cNvSpPr>
              <p:nvPr/>
            </p:nvSpPr>
            <p:spPr>
              <a:xfrm>
                <a:off x="6206034" y="446266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39" name="円/楕円 238"/>
              <p:cNvSpPr>
                <a:spLocks noChangeAspect="1"/>
              </p:cNvSpPr>
              <p:nvPr/>
            </p:nvSpPr>
            <p:spPr>
              <a:xfrm>
                <a:off x="6261936" y="514673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0" name="円/楕円 239"/>
              <p:cNvSpPr>
                <a:spLocks noChangeAspect="1"/>
              </p:cNvSpPr>
              <p:nvPr/>
            </p:nvSpPr>
            <p:spPr>
              <a:xfrm>
                <a:off x="6371672" y="519716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1" name="円/楕円 240"/>
              <p:cNvSpPr>
                <a:spLocks noChangeAspect="1"/>
              </p:cNvSpPr>
              <p:nvPr/>
            </p:nvSpPr>
            <p:spPr>
              <a:xfrm>
                <a:off x="6285335" y="453452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2" name="円/楕円 241"/>
              <p:cNvSpPr>
                <a:spLocks noChangeAspect="1"/>
              </p:cNvSpPr>
              <p:nvPr/>
            </p:nvSpPr>
            <p:spPr>
              <a:xfrm>
                <a:off x="6395296" y="454898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3" name="円/楕円 242"/>
              <p:cNvSpPr>
                <a:spLocks noChangeAspect="1"/>
              </p:cNvSpPr>
              <p:nvPr/>
            </p:nvSpPr>
            <p:spPr>
              <a:xfrm>
                <a:off x="6410367" y="511245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4" name="円/楕円 243"/>
              <p:cNvSpPr>
                <a:spLocks noChangeAspect="1"/>
              </p:cNvSpPr>
              <p:nvPr/>
            </p:nvSpPr>
            <p:spPr>
              <a:xfrm>
                <a:off x="6028469" y="487479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5" name="円/楕円 244"/>
              <p:cNvSpPr>
                <a:spLocks noChangeAspect="1"/>
              </p:cNvSpPr>
              <p:nvPr/>
            </p:nvSpPr>
            <p:spPr>
              <a:xfrm>
                <a:off x="6447673" y="465594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6" name="円/楕円 245"/>
              <p:cNvSpPr>
                <a:spLocks noChangeAspect="1"/>
              </p:cNvSpPr>
              <p:nvPr/>
            </p:nvSpPr>
            <p:spPr>
              <a:xfrm>
                <a:off x="6108874" y="514457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7" name="円/楕円 246"/>
              <p:cNvSpPr>
                <a:spLocks noChangeAspect="1"/>
              </p:cNvSpPr>
              <p:nvPr/>
            </p:nvSpPr>
            <p:spPr>
              <a:xfrm>
                <a:off x="6293921" y="476261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8" name="円/楕円 247"/>
              <p:cNvSpPr>
                <a:spLocks noChangeAspect="1"/>
              </p:cNvSpPr>
              <p:nvPr/>
            </p:nvSpPr>
            <p:spPr>
              <a:xfrm>
                <a:off x="6102763" y="493848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49" name="円/楕円 248"/>
              <p:cNvSpPr>
                <a:spLocks noChangeAspect="1"/>
              </p:cNvSpPr>
              <p:nvPr/>
            </p:nvSpPr>
            <p:spPr>
              <a:xfrm>
                <a:off x="6215546" y="5060017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0" name="円/楕円 249"/>
              <p:cNvSpPr>
                <a:spLocks noChangeAspect="1"/>
              </p:cNvSpPr>
              <p:nvPr/>
            </p:nvSpPr>
            <p:spPr>
              <a:xfrm>
                <a:off x="6103868" y="484799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1" name="円/楕円 250"/>
              <p:cNvSpPr>
                <a:spLocks noChangeAspect="1"/>
              </p:cNvSpPr>
              <p:nvPr/>
            </p:nvSpPr>
            <p:spPr>
              <a:xfrm>
                <a:off x="6225166" y="516988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2" name="円/楕円 251"/>
              <p:cNvSpPr>
                <a:spLocks noChangeAspect="1"/>
              </p:cNvSpPr>
              <p:nvPr/>
            </p:nvSpPr>
            <p:spPr>
              <a:xfrm>
                <a:off x="6363202" y="481112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3" name="円/楕円 252"/>
              <p:cNvSpPr>
                <a:spLocks noChangeAspect="1"/>
              </p:cNvSpPr>
              <p:nvPr/>
            </p:nvSpPr>
            <p:spPr>
              <a:xfrm>
                <a:off x="6217045" y="480033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4" name="円/楕円 253"/>
              <p:cNvSpPr>
                <a:spLocks noChangeAspect="1"/>
              </p:cNvSpPr>
              <p:nvPr/>
            </p:nvSpPr>
            <p:spPr>
              <a:xfrm>
                <a:off x="6400013" y="478851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5" name="円/楕円 254"/>
              <p:cNvSpPr>
                <a:spLocks noChangeAspect="1"/>
              </p:cNvSpPr>
              <p:nvPr/>
            </p:nvSpPr>
            <p:spPr>
              <a:xfrm>
                <a:off x="6202626" y="456445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6" name="円/楕円 255"/>
              <p:cNvSpPr>
                <a:spLocks noChangeAspect="1"/>
              </p:cNvSpPr>
              <p:nvPr/>
            </p:nvSpPr>
            <p:spPr>
              <a:xfrm>
                <a:off x="6315425" y="447311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7" name="円/楕円 256"/>
              <p:cNvSpPr>
                <a:spLocks noChangeAspect="1"/>
              </p:cNvSpPr>
              <p:nvPr/>
            </p:nvSpPr>
            <p:spPr>
              <a:xfrm>
                <a:off x="6238062" y="470969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8" name="円/楕円 257"/>
              <p:cNvSpPr>
                <a:spLocks noChangeAspect="1"/>
              </p:cNvSpPr>
              <p:nvPr/>
            </p:nvSpPr>
            <p:spPr>
              <a:xfrm>
                <a:off x="6271471" y="443098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59" name="円/楕円 258"/>
              <p:cNvSpPr>
                <a:spLocks noChangeAspect="1"/>
              </p:cNvSpPr>
              <p:nvPr/>
            </p:nvSpPr>
            <p:spPr>
              <a:xfrm>
                <a:off x="6360371" y="4574983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0" name="円/楕円 259"/>
              <p:cNvSpPr>
                <a:spLocks noChangeAspect="1"/>
              </p:cNvSpPr>
              <p:nvPr/>
            </p:nvSpPr>
            <p:spPr>
              <a:xfrm>
                <a:off x="6513077" y="4703412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1" name="円/楕円 260"/>
              <p:cNvSpPr>
                <a:spLocks noChangeAspect="1"/>
              </p:cNvSpPr>
              <p:nvPr/>
            </p:nvSpPr>
            <p:spPr>
              <a:xfrm>
                <a:off x="6415471" y="4430983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2" name="円/楕円 261"/>
              <p:cNvSpPr>
                <a:spLocks noChangeAspect="1"/>
              </p:cNvSpPr>
              <p:nvPr/>
            </p:nvSpPr>
            <p:spPr>
              <a:xfrm>
                <a:off x="6580571" y="4583383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3" name="円/楕円 262"/>
              <p:cNvSpPr>
                <a:spLocks noChangeAspect="1"/>
              </p:cNvSpPr>
              <p:nvPr/>
            </p:nvSpPr>
            <p:spPr>
              <a:xfrm>
                <a:off x="6627420" y="470467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4" name="円/楕円 263"/>
              <p:cNvSpPr>
                <a:spLocks noChangeAspect="1"/>
              </p:cNvSpPr>
              <p:nvPr/>
            </p:nvSpPr>
            <p:spPr>
              <a:xfrm>
                <a:off x="6642590" y="454508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5" name="円/楕円 264"/>
              <p:cNvSpPr>
                <a:spLocks noChangeAspect="1"/>
              </p:cNvSpPr>
              <p:nvPr/>
            </p:nvSpPr>
            <p:spPr>
              <a:xfrm>
                <a:off x="6467647" y="4581935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6" name="円/楕円 265"/>
              <p:cNvSpPr>
                <a:spLocks noChangeAspect="1"/>
              </p:cNvSpPr>
              <p:nvPr/>
            </p:nvSpPr>
            <p:spPr>
              <a:xfrm>
                <a:off x="6486697" y="4809165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7" name="円/楕円 266"/>
              <p:cNvSpPr>
                <a:spLocks noChangeAspect="1"/>
              </p:cNvSpPr>
              <p:nvPr/>
            </p:nvSpPr>
            <p:spPr>
              <a:xfrm>
                <a:off x="6280550" y="430376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8" name="円/楕円 267"/>
              <p:cNvSpPr>
                <a:spLocks noChangeAspect="1"/>
              </p:cNvSpPr>
              <p:nvPr/>
            </p:nvSpPr>
            <p:spPr>
              <a:xfrm>
                <a:off x="6546479" y="460222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69" name="円/楕円 268"/>
              <p:cNvSpPr>
                <a:spLocks noChangeAspect="1"/>
              </p:cNvSpPr>
              <p:nvPr/>
            </p:nvSpPr>
            <p:spPr>
              <a:xfrm>
                <a:off x="6425072" y="4260362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0" name="円/楕円 269"/>
              <p:cNvSpPr>
                <a:spLocks noChangeAspect="1"/>
              </p:cNvSpPr>
              <p:nvPr/>
            </p:nvSpPr>
            <p:spPr>
              <a:xfrm>
                <a:off x="6502580" y="434282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1" name="円/楕円 270"/>
              <p:cNvSpPr>
                <a:spLocks noChangeAspect="1"/>
              </p:cNvSpPr>
              <p:nvPr/>
            </p:nvSpPr>
            <p:spPr>
              <a:xfrm>
                <a:off x="6570829" y="443617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2" name="円/楕円 271"/>
              <p:cNvSpPr>
                <a:spLocks noChangeAspect="1"/>
              </p:cNvSpPr>
              <p:nvPr/>
            </p:nvSpPr>
            <p:spPr>
              <a:xfrm>
                <a:off x="6651805" y="4635654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3" name="円/楕円 272"/>
              <p:cNvSpPr>
                <a:spLocks noChangeAspect="1"/>
              </p:cNvSpPr>
              <p:nvPr/>
            </p:nvSpPr>
            <p:spPr>
              <a:xfrm>
                <a:off x="6227426" y="445112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4" name="円/楕円 273"/>
              <p:cNvSpPr>
                <a:spLocks noChangeAspect="1"/>
              </p:cNvSpPr>
              <p:nvPr/>
            </p:nvSpPr>
            <p:spPr>
              <a:xfrm>
                <a:off x="6252321" y="4685619"/>
                <a:ext cx="144000" cy="14400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5" name="円/楕円 274"/>
              <p:cNvSpPr>
                <a:spLocks noChangeAspect="1"/>
              </p:cNvSpPr>
              <p:nvPr/>
            </p:nvSpPr>
            <p:spPr>
              <a:xfrm>
                <a:off x="6454278" y="495875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6" name="円/楕円 275"/>
              <p:cNvSpPr>
                <a:spLocks noChangeAspect="1"/>
              </p:cNvSpPr>
              <p:nvPr/>
            </p:nvSpPr>
            <p:spPr>
              <a:xfrm>
                <a:off x="6385422" y="433239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7" name="円/楕円 276"/>
              <p:cNvSpPr>
                <a:spLocks noChangeAspect="1"/>
              </p:cNvSpPr>
              <p:nvPr/>
            </p:nvSpPr>
            <p:spPr>
              <a:xfrm>
                <a:off x="6261355" y="478551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8" name="円/楕円 277"/>
              <p:cNvSpPr>
                <a:spLocks noChangeAspect="1"/>
              </p:cNvSpPr>
              <p:nvPr/>
            </p:nvSpPr>
            <p:spPr>
              <a:xfrm>
                <a:off x="6398122" y="4655582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79" name="円/楕円 278"/>
              <p:cNvSpPr>
                <a:spLocks noChangeAspect="1"/>
              </p:cNvSpPr>
              <p:nvPr/>
            </p:nvSpPr>
            <p:spPr>
              <a:xfrm>
                <a:off x="6319913" y="471247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0" name="円/楕円 279"/>
              <p:cNvSpPr>
                <a:spLocks noChangeAspect="1"/>
              </p:cNvSpPr>
              <p:nvPr/>
            </p:nvSpPr>
            <p:spPr>
              <a:xfrm>
                <a:off x="6323775" y="442516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1" name="円/楕円 280"/>
              <p:cNvSpPr>
                <a:spLocks noChangeAspect="1"/>
              </p:cNvSpPr>
              <p:nvPr/>
            </p:nvSpPr>
            <p:spPr>
              <a:xfrm>
                <a:off x="6311621" y="4235163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2" name="円/楕円 281"/>
              <p:cNvSpPr>
                <a:spLocks noChangeAspect="1"/>
              </p:cNvSpPr>
              <p:nvPr/>
            </p:nvSpPr>
            <p:spPr>
              <a:xfrm>
                <a:off x="6213652" y="4658001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3" name="円/楕円 282"/>
              <p:cNvSpPr>
                <a:spLocks noChangeAspect="1"/>
              </p:cNvSpPr>
              <p:nvPr/>
            </p:nvSpPr>
            <p:spPr>
              <a:xfrm>
                <a:off x="6652300" y="446633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4" name="円/楕円 283"/>
              <p:cNvSpPr>
                <a:spLocks noChangeAspect="1"/>
              </p:cNvSpPr>
              <p:nvPr/>
            </p:nvSpPr>
            <p:spPr>
              <a:xfrm>
                <a:off x="6344887" y="4915360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5" name="円/楕円 284"/>
              <p:cNvSpPr>
                <a:spLocks noChangeAspect="1"/>
              </p:cNvSpPr>
              <p:nvPr/>
            </p:nvSpPr>
            <p:spPr>
              <a:xfrm>
                <a:off x="6249940" y="434962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6" name="円/楕円 285"/>
              <p:cNvSpPr>
                <a:spLocks noChangeAspect="1"/>
              </p:cNvSpPr>
              <p:nvPr/>
            </p:nvSpPr>
            <p:spPr>
              <a:xfrm>
                <a:off x="6393059" y="415783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7" name="円/楕円 286"/>
              <p:cNvSpPr>
                <a:spLocks noChangeAspect="1"/>
              </p:cNvSpPr>
              <p:nvPr/>
            </p:nvSpPr>
            <p:spPr>
              <a:xfrm>
                <a:off x="6448961" y="484190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8" name="円/楕円 287"/>
              <p:cNvSpPr>
                <a:spLocks noChangeAspect="1"/>
              </p:cNvSpPr>
              <p:nvPr/>
            </p:nvSpPr>
            <p:spPr>
              <a:xfrm>
                <a:off x="6558697" y="489233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89" name="円/楕円 288"/>
              <p:cNvSpPr>
                <a:spLocks noChangeAspect="1"/>
              </p:cNvSpPr>
              <p:nvPr/>
            </p:nvSpPr>
            <p:spPr>
              <a:xfrm>
                <a:off x="6472360" y="4229691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0" name="円/楕円 289"/>
              <p:cNvSpPr>
                <a:spLocks noChangeAspect="1"/>
              </p:cNvSpPr>
              <p:nvPr/>
            </p:nvSpPr>
            <p:spPr>
              <a:xfrm>
                <a:off x="6582321" y="424415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1" name="円/楕円 290"/>
              <p:cNvSpPr>
                <a:spLocks noChangeAspect="1"/>
              </p:cNvSpPr>
              <p:nvPr/>
            </p:nvSpPr>
            <p:spPr>
              <a:xfrm>
                <a:off x="6597392" y="480762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2" name="円/楕円 291"/>
              <p:cNvSpPr>
                <a:spLocks noChangeAspect="1"/>
              </p:cNvSpPr>
              <p:nvPr/>
            </p:nvSpPr>
            <p:spPr>
              <a:xfrm>
                <a:off x="6215494" y="4569969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3" name="円/楕円 292"/>
              <p:cNvSpPr>
                <a:spLocks noChangeAspect="1"/>
              </p:cNvSpPr>
              <p:nvPr/>
            </p:nvSpPr>
            <p:spPr>
              <a:xfrm>
                <a:off x="6634698" y="435111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4" name="円/楕円 293"/>
              <p:cNvSpPr>
                <a:spLocks noChangeAspect="1"/>
              </p:cNvSpPr>
              <p:nvPr/>
            </p:nvSpPr>
            <p:spPr>
              <a:xfrm>
                <a:off x="6129647" y="442630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5" name="円/楕円 294"/>
              <p:cNvSpPr>
                <a:spLocks noChangeAspect="1"/>
              </p:cNvSpPr>
              <p:nvPr/>
            </p:nvSpPr>
            <p:spPr>
              <a:xfrm>
                <a:off x="6480946" y="4457787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6" name="円/楕円 295"/>
              <p:cNvSpPr>
                <a:spLocks noChangeAspect="1"/>
              </p:cNvSpPr>
              <p:nvPr/>
            </p:nvSpPr>
            <p:spPr>
              <a:xfrm>
                <a:off x="6668437" y="4781968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7" name="円/楕円 296"/>
              <p:cNvSpPr>
                <a:spLocks noChangeAspect="1"/>
              </p:cNvSpPr>
              <p:nvPr/>
            </p:nvSpPr>
            <p:spPr>
              <a:xfrm>
                <a:off x="6044632" y="4476596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8" name="円/楕円 297"/>
              <p:cNvSpPr>
                <a:spLocks noChangeAspect="1"/>
              </p:cNvSpPr>
              <p:nvPr/>
            </p:nvSpPr>
            <p:spPr>
              <a:xfrm>
                <a:off x="6290893" y="4543166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299" name="円/楕円 298"/>
              <p:cNvSpPr>
                <a:spLocks noChangeAspect="1"/>
              </p:cNvSpPr>
              <p:nvPr/>
            </p:nvSpPr>
            <p:spPr>
              <a:xfrm>
                <a:off x="5957041" y="4793004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0" name="円/楕円 299"/>
              <p:cNvSpPr>
                <a:spLocks noChangeAspect="1"/>
              </p:cNvSpPr>
              <p:nvPr/>
            </p:nvSpPr>
            <p:spPr>
              <a:xfrm>
                <a:off x="6550227" y="4506295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1" name="円/楕円 300"/>
              <p:cNvSpPr>
                <a:spLocks noChangeAspect="1"/>
              </p:cNvSpPr>
              <p:nvPr/>
            </p:nvSpPr>
            <p:spPr>
              <a:xfrm>
                <a:off x="6404070" y="449550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2" name="円/楕円 301"/>
              <p:cNvSpPr>
                <a:spLocks noChangeAspect="1"/>
              </p:cNvSpPr>
              <p:nvPr/>
            </p:nvSpPr>
            <p:spPr>
              <a:xfrm>
                <a:off x="6587038" y="4483681"/>
                <a:ext cx="144000" cy="144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3" name="円/楕円 302"/>
              <p:cNvSpPr>
                <a:spLocks noChangeAspect="1"/>
              </p:cNvSpPr>
              <p:nvPr/>
            </p:nvSpPr>
            <p:spPr>
              <a:xfrm>
                <a:off x="6389651" y="4259629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4" name="円/楕円 303"/>
              <p:cNvSpPr>
                <a:spLocks noChangeAspect="1"/>
              </p:cNvSpPr>
              <p:nvPr/>
            </p:nvSpPr>
            <p:spPr>
              <a:xfrm>
                <a:off x="6502450" y="4168288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05" name="円/楕円 304"/>
              <p:cNvSpPr>
                <a:spLocks noChangeAspect="1"/>
              </p:cNvSpPr>
              <p:nvPr/>
            </p:nvSpPr>
            <p:spPr>
              <a:xfrm>
                <a:off x="6425087" y="4404870"/>
                <a:ext cx="144000" cy="144000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</a:ln>
              <a:effectLst>
                <a:glow rad="38100">
                  <a:srgbClr val="726056">
                    <a:satMod val="175000"/>
                    <a:alpha val="40000"/>
                  </a:srgbClr>
                </a:glow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" name="曲折矢印 2"/>
              <p:cNvSpPr/>
              <p:nvPr/>
            </p:nvSpPr>
            <p:spPr>
              <a:xfrm rot="5400000">
                <a:off x="5834753" y="1975548"/>
                <a:ext cx="1179593" cy="1165525"/>
              </a:xfrm>
              <a:prstGeom prst="bentArrow">
                <a:avLst>
                  <a:gd name="adj1" fmla="val 32939"/>
                  <a:gd name="adj2" fmla="val 36566"/>
                  <a:gd name="adj3" fmla="val 33461"/>
                  <a:gd name="adj4" fmla="val 5917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HGｺﾞｼｯｸM" panose="020B0609000000000000" pitchFamily="49" charset="-128"/>
                  <a:cs typeface="+mn-cs"/>
                </a:endParaRPr>
              </a:p>
            </p:txBody>
          </p:sp>
          <p:sp>
            <p:nvSpPr>
              <p:cNvPr id="307" name="テキスト ボックス 306"/>
              <p:cNvSpPr txBox="1"/>
              <p:nvPr/>
            </p:nvSpPr>
            <p:spPr>
              <a:xfrm>
                <a:off x="5145585" y="6160663"/>
                <a:ext cx="27029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 panose="020B0503020204020204"/>
                    <a:ea typeface="HGｺﾞｼｯｸM" panose="020B0609000000000000" pitchFamily="49" charset="-128"/>
                    <a:cs typeface="+mn-cs"/>
                  </a:rPr>
                  <a:t>net-baryon #: large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784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奥行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10.xml><?xml version="1.0" encoding="utf-8"?>
<a:theme xmlns:a="http://schemas.openxmlformats.org/drawingml/2006/main" name="5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/>
        </a:defPPr>
      </a:lstStyle>
    </a:tx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奥行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16.xml><?xml version="1.0" encoding="utf-8"?>
<a:theme xmlns:a="http://schemas.openxmlformats.org/drawingml/2006/main" name="3_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1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奥行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13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2_標準デザイン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BF0CB588-A438-43A6-B64B-1E54975B0FD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881</Words>
  <Application>Microsoft Office PowerPoint</Application>
  <PresentationFormat>画面に合わせる (4:3)</PresentationFormat>
  <Paragraphs>292</Paragraphs>
  <Slides>35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16</vt:i4>
      </vt:variant>
      <vt:variant>
        <vt:lpstr>スライド タイトル</vt:lpstr>
      </vt:variant>
      <vt:variant>
        <vt:i4>35</vt:i4>
      </vt:variant>
    </vt:vector>
  </HeadingPairs>
  <TitlesOfParts>
    <vt:vector size="68" baseType="lpstr">
      <vt:lpstr>Andalus</vt:lpstr>
      <vt:lpstr>HGS明朝E</vt:lpstr>
      <vt:lpstr>HGｺﾞｼｯｸM</vt:lpstr>
      <vt:lpstr>HG丸ｺﾞｼｯｸM-PRO</vt:lpstr>
      <vt:lpstr>HG明朝B</vt:lpstr>
      <vt:lpstr>ＭＳ Ｐゴシック</vt:lpstr>
      <vt:lpstr>メイリオ</vt:lpstr>
      <vt:lpstr>游ゴシック</vt:lpstr>
      <vt:lpstr>Agency FB</vt:lpstr>
      <vt:lpstr>Arial</vt:lpstr>
      <vt:lpstr>Arial Rounded MT Bold</vt:lpstr>
      <vt:lpstr>Calibri</vt:lpstr>
      <vt:lpstr>Calibri Light</vt:lpstr>
      <vt:lpstr>Corbel</vt:lpstr>
      <vt:lpstr>Symbol</vt:lpstr>
      <vt:lpstr>Trebuchet MS</vt:lpstr>
      <vt:lpstr>Wingdings</vt:lpstr>
      <vt:lpstr>奥行</vt:lpstr>
      <vt:lpstr>1_奥行</vt:lpstr>
      <vt:lpstr>13_標準デザイン</vt:lpstr>
      <vt:lpstr>1_標準デザイン</vt:lpstr>
      <vt:lpstr>12_標準デザイン</vt:lpstr>
      <vt:lpstr>10_標準デザイン</vt:lpstr>
      <vt:lpstr>2_標準デザイン</vt:lpstr>
      <vt:lpstr>3_標準デザイン</vt:lpstr>
      <vt:lpstr>4_標準デザイン</vt:lpstr>
      <vt:lpstr>5_標準デザイン</vt:lpstr>
      <vt:lpstr>6_標準デザイン</vt:lpstr>
      <vt:lpstr>7_標準デザイン</vt:lpstr>
      <vt:lpstr>8_標準デザイン</vt:lpstr>
      <vt:lpstr>9_標準デザイン</vt:lpstr>
      <vt:lpstr>2_奥行</vt:lpstr>
      <vt:lpstr>3_奥行</vt:lpstr>
      <vt:lpstr>Theoretical Study of QGP and Phase Transition in RHIC</vt:lpstr>
      <vt:lpstr>QCD Phase Diagram</vt:lpstr>
      <vt:lpstr>QCD Phase Diagram</vt:lpstr>
      <vt:lpstr>QCD Phase Diagram</vt:lpstr>
      <vt:lpstr>Relativistic Heavy-Ion Collisions</vt:lpstr>
      <vt:lpstr>Brief History of Relativistic HIC</vt:lpstr>
      <vt:lpstr>Brief History of Relativistic HIC</vt:lpstr>
      <vt:lpstr>Beam-Energy Dependence</vt:lpstr>
      <vt:lpstr>Beam-Energy Dependence</vt:lpstr>
      <vt:lpstr>Maximum Density</vt:lpstr>
      <vt:lpstr>Beam-Energy Scan</vt:lpstr>
      <vt:lpstr>HI Acceleration @ J-PARC</vt:lpstr>
      <vt:lpstr>Collision Rate</vt:lpstr>
      <vt:lpstr>Various Observables</vt:lpstr>
      <vt:lpstr>Event-by-Event Fluctuations</vt:lpstr>
      <vt:lpstr>Non-Gaussian Cumulants</vt:lpstr>
      <vt:lpstr>Experimental Results</vt:lpstr>
      <vt:lpstr>Rapidity Window Dependence</vt:lpstr>
      <vt:lpstr>Diffusion of Fluctuations</vt:lpstr>
      <vt:lpstr>Rapidity Window dependence as a Result of Diffusion</vt:lpstr>
      <vt:lpstr>Rapidity Window dependence as a Result of Diffusion</vt:lpstr>
      <vt:lpstr>Numerical Experiments</vt:lpstr>
      <vt:lpstr>Confinement / Deconfinement</vt:lpstr>
      <vt:lpstr>Force</vt:lpstr>
      <vt:lpstr>Stress = Force per Unit Area</vt:lpstr>
      <vt:lpstr>Stress = Force per Unit Area</vt:lpstr>
      <vt:lpstr>Maxwell Stress (in Maxwell Theory)</vt:lpstr>
      <vt:lpstr>Maxwell Stress (in Maxwell Theory)</vt:lpstr>
      <vt:lpstr>Stress Tensor in QQ System</vt:lpstr>
      <vt:lpstr>Force</vt:lpstr>
      <vt:lpstr>Force</vt:lpstr>
      <vt:lpstr>Force</vt:lpstr>
      <vt:lpstr>Temperature Dependence</vt:lpstr>
      <vt:lpstr>Temperature Dependence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QCD Phase Structure in Heavy-Ion Collisions</dc:title>
  <dc:creator>Masakiyo Kitazawa</dc:creator>
  <cp:lastModifiedBy>Kitazawa Masakiyo</cp:lastModifiedBy>
  <cp:revision>136</cp:revision>
  <dcterms:created xsi:type="dcterms:W3CDTF">2018-01-31T04:58:16Z</dcterms:created>
  <dcterms:modified xsi:type="dcterms:W3CDTF">2019-06-28T01:53:26Z</dcterms:modified>
</cp:coreProperties>
</file>