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2"/>
    <p:sldMasterId id="2147483750" r:id="rId3"/>
    <p:sldMasterId id="2147483762" r:id="rId4"/>
    <p:sldMasterId id="2147483786" r:id="rId5"/>
    <p:sldMasterId id="2147483804" r:id="rId6"/>
  </p:sldMasterIdLst>
  <p:notesMasterIdLst>
    <p:notesMasterId r:id="rId66"/>
  </p:notesMasterIdLst>
  <p:sldIdLst>
    <p:sldId id="256" r:id="rId7"/>
    <p:sldId id="458" r:id="rId8"/>
    <p:sldId id="459" r:id="rId9"/>
    <p:sldId id="460" r:id="rId10"/>
    <p:sldId id="461" r:id="rId11"/>
    <p:sldId id="462" r:id="rId12"/>
    <p:sldId id="471" r:id="rId13"/>
    <p:sldId id="501" r:id="rId14"/>
    <p:sldId id="512" r:id="rId15"/>
    <p:sldId id="454" r:id="rId16"/>
    <p:sldId id="467" r:id="rId17"/>
    <p:sldId id="468" r:id="rId18"/>
    <p:sldId id="465" r:id="rId19"/>
    <p:sldId id="473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374" r:id="rId29"/>
    <p:sldId id="417" r:id="rId30"/>
    <p:sldId id="437" r:id="rId31"/>
    <p:sldId id="482" r:id="rId32"/>
    <p:sldId id="439" r:id="rId33"/>
    <p:sldId id="444" r:id="rId34"/>
    <p:sldId id="483" r:id="rId35"/>
    <p:sldId id="516" r:id="rId36"/>
    <p:sldId id="496" r:id="rId37"/>
    <p:sldId id="495" r:id="rId38"/>
    <p:sldId id="485" r:id="rId39"/>
    <p:sldId id="486" r:id="rId40"/>
    <p:sldId id="487" r:id="rId41"/>
    <p:sldId id="518" r:id="rId42"/>
    <p:sldId id="488" r:id="rId43"/>
    <p:sldId id="489" r:id="rId44"/>
    <p:sldId id="484" r:id="rId45"/>
    <p:sldId id="500" r:id="rId46"/>
    <p:sldId id="503" r:id="rId47"/>
    <p:sldId id="490" r:id="rId48"/>
    <p:sldId id="504" r:id="rId49"/>
    <p:sldId id="505" r:id="rId50"/>
    <p:sldId id="519" r:id="rId51"/>
    <p:sldId id="522" r:id="rId52"/>
    <p:sldId id="497" r:id="rId53"/>
    <p:sldId id="508" r:id="rId54"/>
    <p:sldId id="509" r:id="rId55"/>
    <p:sldId id="510" r:id="rId56"/>
    <p:sldId id="511" r:id="rId57"/>
    <p:sldId id="515" r:id="rId58"/>
    <p:sldId id="507" r:id="rId59"/>
    <p:sldId id="513" r:id="rId60"/>
    <p:sldId id="514" r:id="rId61"/>
    <p:sldId id="433" r:id="rId62"/>
    <p:sldId id="520" r:id="rId63"/>
    <p:sldId id="469" r:id="rId64"/>
    <p:sldId id="470" r:id="rId6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F55"/>
    <a:srgbClr val="FFCCFF"/>
    <a:srgbClr val="FF9900"/>
    <a:srgbClr val="103F54"/>
    <a:srgbClr val="FF7C80"/>
    <a:srgbClr val="FF66CC"/>
    <a:srgbClr val="103F53"/>
    <a:srgbClr val="124860"/>
    <a:srgbClr val="10415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47" autoAdjust="0"/>
  </p:normalViewPr>
  <p:slideViewPr>
    <p:cSldViewPr snapToGrid="0">
      <p:cViewPr varScale="1">
        <p:scale>
          <a:sx n="86" d="100"/>
          <a:sy n="86" d="100"/>
        </p:scale>
        <p:origin x="119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F8D4-EBA7-4A56-A373-BEFE02A8E3C4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2743-8808-47BC-9728-2E293F3825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87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17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2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4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1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18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93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6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39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85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2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62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73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00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9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4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55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49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5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86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6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3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93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398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30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45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88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0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7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55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29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4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084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06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25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03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1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93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2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5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1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209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10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960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272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18915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79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0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50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485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908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888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82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91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88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59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622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85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58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57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792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23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40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1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6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83E922-926C-4C41-A54F-E762D7A6273B}" type="datetimeFigureOut">
              <a:rPr kumimoji="1" lang="ja-JP" altLang="en-US" smtClean="0"/>
              <a:t>2019/8/21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51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9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75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2019/8/21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01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b="1" kern="1200">
          <a:solidFill>
            <a:schemeClr val="tx1">
              <a:lumMod val="75000"/>
              <a:lumOff val="25000"/>
            </a:schemeClr>
          </a:solidFill>
          <a:latin typeface="游ゴシック" panose="020B0400000000000000" pitchFamily="50" charset="-128"/>
          <a:ea typeface="游ゴシック" panose="020B0400000000000000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9.jpg"/><Relationship Id="rId5" Type="http://schemas.openxmlformats.org/officeDocument/2006/relationships/image" Target="../media/image57.jp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8.gif"/><Relationship Id="rId7" Type="http://schemas.openxmlformats.org/officeDocument/2006/relationships/image" Target="../media/image71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0.png"/><Relationship Id="rId5" Type="http://schemas.openxmlformats.org/officeDocument/2006/relationships/image" Target="../media/image60.jpeg"/><Relationship Id="rId10" Type="http://schemas.openxmlformats.org/officeDocument/2006/relationships/image" Target="../media/image74.png"/><Relationship Id="rId4" Type="http://schemas.openxmlformats.org/officeDocument/2006/relationships/image" Target="../media/image59.jpg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75.em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3.png"/><Relationship Id="rId5" Type="http://schemas.openxmlformats.org/officeDocument/2006/relationships/image" Target="../media/image58.gif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79689" y="-2807854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81637" y="1041581"/>
            <a:ext cx="6858000" cy="1194650"/>
          </a:xfrm>
        </p:spPr>
        <p:txBody>
          <a:bodyPr>
            <a:noAutofit/>
          </a:bodyPr>
          <a:lstStyle/>
          <a:p>
            <a:r>
              <a:rPr lang="ja-JP" altLang="en-US" sz="54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ea"/>
              </a:rPr>
              <a:t>高密度</a:t>
            </a:r>
            <a:r>
              <a:rPr lang="ja-JP" altLang="en-US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ea"/>
              </a:rPr>
              <a:t>物質</a:t>
            </a:r>
            <a:r>
              <a:rPr lang="ja-JP" altLang="en-US" sz="54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ea"/>
              </a:rPr>
              <a:t>の相構造</a:t>
            </a:r>
            <a:r>
              <a:rPr lang="en-US" altLang="ja-JP" sz="54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ea"/>
              </a:rPr>
              <a:t/>
            </a:r>
            <a:br>
              <a:rPr lang="en-US" altLang="ja-JP" sz="54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ea"/>
              </a:rPr>
            </a:br>
            <a:r>
              <a:rPr lang="ja-JP" altLang="en-US" sz="5400" b="1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ea"/>
              </a:rPr>
              <a:t>・</a:t>
            </a:r>
            <a:r>
              <a:rPr lang="ja-JP" altLang="en-US" sz="54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ea"/>
              </a:rPr>
              <a:t>ゆらぎ</a:t>
            </a:r>
            <a:endParaRPr kumimoji="1" lang="ja-JP" altLang="en-US" sz="5400" dirty="0">
              <a:effectLst>
                <a:glow rad="101600">
                  <a:srgbClr val="124860"/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latin typeface="+mj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81637" y="4884961"/>
            <a:ext cx="6858000" cy="618523"/>
          </a:xfrm>
        </p:spPr>
        <p:txBody>
          <a:bodyPr>
            <a:noAutofit/>
          </a:bodyPr>
          <a:lstStyle/>
          <a:p>
            <a:r>
              <a:rPr lang="ja-JP" altLang="en-US" sz="3600" b="1" dirty="0" smtClean="0"/>
              <a:t>北沢正清</a:t>
            </a:r>
            <a:endParaRPr lang="en-US" altLang="ja-JP" sz="3600" b="1" dirty="0" smtClean="0"/>
          </a:p>
          <a:p>
            <a:r>
              <a:rPr lang="en-US" altLang="ja-JP" sz="3200" dirty="0" smtClean="0"/>
              <a:t>(</a:t>
            </a:r>
            <a:r>
              <a:rPr lang="ja-JP" altLang="en-US" sz="3200" dirty="0" smtClean="0"/>
              <a:t>阪大理</a:t>
            </a:r>
            <a:r>
              <a:rPr lang="en-US" altLang="ja-JP" sz="3200" dirty="0" smtClean="0"/>
              <a:t>)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866" y="6258475"/>
            <a:ext cx="881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+mn-ea"/>
              </a:rPr>
              <a:t>チュートリアル研究会「</a:t>
            </a:r>
            <a:r>
              <a:rPr lang="ja-JP" altLang="en-US" dirty="0" smtClean="0">
                <a:latin typeface="+mn-ea"/>
              </a:rPr>
              <a:t>高エネルギー</a:t>
            </a:r>
            <a:r>
              <a:rPr lang="ja-JP" altLang="en-US" sz="2000" dirty="0" smtClean="0">
                <a:latin typeface="+mn-ea"/>
              </a:rPr>
              <a:t>重イオン衝突の物理」</a:t>
            </a:r>
            <a:r>
              <a:rPr kumimoji="1" lang="en-US" altLang="ja-JP" sz="2000" dirty="0" smtClean="0">
                <a:latin typeface="+mn-ea"/>
              </a:rPr>
              <a:t> 2019</a:t>
            </a:r>
            <a:r>
              <a:rPr kumimoji="1" lang="ja-JP" altLang="en-US" sz="2000" dirty="0" smtClean="0">
                <a:latin typeface="+mn-ea"/>
              </a:rPr>
              <a:t>年</a:t>
            </a:r>
            <a:r>
              <a:rPr lang="en-US" altLang="ja-JP" sz="2000" dirty="0">
                <a:latin typeface="+mn-ea"/>
              </a:rPr>
              <a:t>8</a:t>
            </a:r>
            <a:r>
              <a:rPr kumimoji="1" lang="ja-JP" altLang="en-US" sz="2000" dirty="0" smtClean="0">
                <a:latin typeface="+mn-ea"/>
              </a:rPr>
              <a:t>月</a:t>
            </a:r>
            <a:r>
              <a:rPr lang="en-US" altLang="ja-JP" sz="2000" dirty="0" smtClean="0">
                <a:latin typeface="+mn-ea"/>
              </a:rPr>
              <a:t>21</a:t>
            </a:r>
            <a:r>
              <a:rPr kumimoji="1" lang="ja-JP" altLang="en-US" sz="2000" dirty="0" smtClean="0">
                <a:latin typeface="+mn-ea"/>
              </a:rPr>
              <a:t>日</a:t>
            </a:r>
            <a:r>
              <a:rPr lang="ja-JP" altLang="en-US" sz="2000" dirty="0" smtClean="0">
                <a:latin typeface="+mn-ea"/>
              </a:rPr>
              <a:t>、</a:t>
            </a:r>
            <a:r>
              <a:rPr lang="ja-JP" altLang="en-US" sz="2000" dirty="0">
                <a:latin typeface="+mn-ea"/>
              </a:rPr>
              <a:t>理研</a:t>
            </a:r>
            <a:endParaRPr kumimoji="1" lang="ja-JP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00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79689" y="-2807854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  <p:sp>
        <p:nvSpPr>
          <p:cNvPr id="21" name="角丸四角形 20"/>
          <p:cNvSpPr/>
          <p:nvPr/>
        </p:nvSpPr>
        <p:spPr>
          <a:xfrm>
            <a:off x="122624" y="1669003"/>
            <a:ext cx="8540151" cy="2467992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宇宙最高密度の一次相転移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3600" dirty="0"/>
              <a:t>＝物質</a:t>
            </a:r>
            <a:r>
              <a:rPr lang="ja-JP" altLang="en-US" sz="3600" dirty="0" smtClean="0"/>
              <a:t>による真空の破壊</a:t>
            </a:r>
            <a:endParaRPr kumimoji="1" lang="ja-JP" altLang="en-US" sz="5400" dirty="0"/>
          </a:p>
        </p:txBody>
      </p:sp>
      <p:pic>
        <p:nvPicPr>
          <p:cNvPr id="14" name="Picture 2" descr="http://livedoor.blogimg.jp/siesta410/imgs/6/d/6dd144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77" y="1887137"/>
            <a:ext cx="2247300" cy="16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551433" y="357525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1g/cm</a:t>
            </a:r>
            <a:r>
              <a:rPr kumimoji="1" lang="en-US" altLang="ja-JP" sz="2400" baseline="300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336" y="1916561"/>
            <a:ext cx="1822534" cy="16586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845321" y="186656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核物質</a:t>
            </a:r>
            <a:r>
              <a:rPr lang="ja-JP" altLang="en-US" sz="2400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の</a:t>
            </a:r>
            <a:endParaRPr lang="en-US" altLang="ja-JP" sz="2400" dirty="0" smtClean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400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液気</a:t>
            </a:r>
            <a:r>
              <a:rPr kumimoji="1"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相転移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02227" y="3598421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14</a:t>
            </a:r>
            <a:r>
              <a:rPr kumimoji="1" lang="en-US" altLang="ja-JP" sz="24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46249" y="25150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水</a:t>
            </a:r>
            <a:r>
              <a:rPr lang="ja-JP" alt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の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沸騰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070460" y="1916561"/>
            <a:ext cx="1890852" cy="1658689"/>
          </a:xfrm>
          <a:prstGeom prst="rect">
            <a:avLst/>
          </a:prstGeom>
          <a:solidFill>
            <a:schemeClr val="accent1">
              <a:lumMod val="50000"/>
              <a:alpha val="41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真空の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相転移</a:t>
            </a:r>
            <a:endParaRPr lang="en-US" altLang="ja-JP" sz="2400" dirty="0" smtClean="0"/>
          </a:p>
          <a:p>
            <a:pPr algn="ctr"/>
            <a:r>
              <a:rPr kumimoji="1" lang="ja-JP" altLang="en-US" sz="2000" dirty="0" smtClean="0"/>
              <a:t>（カイラル転移）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76512" y="3579477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15</a:t>
            </a:r>
            <a:r>
              <a:rPr kumimoji="1" lang="en-US" altLang="ja-JP" sz="24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7176738" y="4060086"/>
            <a:ext cx="1723549" cy="2657092"/>
            <a:chOff x="7332359" y="1958773"/>
            <a:chExt cx="1723549" cy="2657092"/>
          </a:xfrm>
        </p:grpSpPr>
        <p:pic>
          <p:nvPicPr>
            <p:cNvPr id="19" name="Picture 2" descr="「南部陽一郎」の画像検索結果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9789" y="1958773"/>
              <a:ext cx="1588690" cy="185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332359" y="3784868"/>
              <a:ext cx="17235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南部理論の</a:t>
              </a:r>
              <a:endParaRPr kumimoji="1" lang="en-US" altLang="ja-JP" sz="2400" dirty="0" smtClean="0"/>
            </a:p>
            <a:p>
              <a:pPr algn="ctr"/>
              <a:r>
                <a:rPr kumimoji="1" lang="ja-JP" altLang="en-US" sz="2400" dirty="0" smtClean="0"/>
                <a:t>直接的検証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質問集より１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2963" y="1606941"/>
            <a:ext cx="85580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の相図</a:t>
            </a:r>
            <a:r>
              <a:rPr lang="ja-JP" altLang="en-US" sz="2000" dirty="0"/>
              <a:t>について何を議論することができるのか。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、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相転移</a:t>
            </a:r>
            <a:r>
              <a:rPr lang="ja-JP" altLang="en-US" sz="2000" dirty="0"/>
              <a:t>について現在どこまでわかっているのか？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での普遍性クラスがなぜ</a:t>
            </a:r>
            <a:r>
              <a:rPr lang="en-US" altLang="ja-JP" sz="2000" dirty="0"/>
              <a:t>3</a:t>
            </a:r>
            <a:r>
              <a:rPr lang="ja-JP" altLang="en-US" sz="2000" dirty="0"/>
              <a:t>次元イジングモデルと同じと言われているの</a:t>
            </a:r>
            <a:r>
              <a:rPr lang="ja-JP" altLang="en-US" sz="2000" dirty="0" smtClean="0"/>
              <a:t>か</a:t>
            </a:r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のシグナルとして、理論計算と定量的な比較が可能な測定量はありますか？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FF00"/>
                </a:solidFill>
              </a:rPr>
              <a:t>ゆらぎ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FF00"/>
                </a:solidFill>
              </a:rPr>
              <a:t>fluctuation</a:t>
            </a:r>
            <a:r>
              <a:rPr lang="ja-JP" altLang="en-US" sz="2000" dirty="0"/>
              <a:t>の解析を行っていますが、</a:t>
            </a:r>
            <a:r>
              <a:rPr lang="ja-JP" altLang="en-US" sz="2000" b="1" dirty="0">
                <a:solidFill>
                  <a:srgbClr val="FFFF00"/>
                </a:solidFill>
              </a:rPr>
              <a:t>揺らぎ</a:t>
            </a:r>
            <a:r>
              <a:rPr lang="ja-JP" altLang="en-US" sz="2000" dirty="0"/>
              <a:t>と相関長、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の関係がよくわかっていません。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相図の臨界点付近</a:t>
            </a:r>
            <a:r>
              <a:rPr lang="ja-JP" altLang="en-US" sz="2000" dirty="0"/>
              <a:t>では</a:t>
            </a:r>
            <a:r>
              <a:rPr lang="ja-JP" altLang="en-US" sz="2000" b="1" dirty="0">
                <a:solidFill>
                  <a:srgbClr val="FFFF00"/>
                </a:solidFill>
              </a:rPr>
              <a:t>なぜ保存量が揺らぐのか</a:t>
            </a:r>
            <a:r>
              <a:rPr lang="ja-JP" altLang="en-US" sz="2000" dirty="0"/>
              <a:t>？また偏極とは何か？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FF00"/>
                </a:solidFill>
              </a:rPr>
              <a:t>fluctuation</a:t>
            </a:r>
            <a:r>
              <a:rPr lang="ja-JP" altLang="en-US" sz="2000" dirty="0"/>
              <a:t>以外の</a:t>
            </a: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を探る物理量はどんなものがあるのか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臨界点付近</a:t>
            </a:r>
            <a:r>
              <a:rPr lang="ja-JP" altLang="en-US" sz="2000" dirty="0"/>
              <a:t>で</a:t>
            </a:r>
            <a:r>
              <a:rPr lang="ja-JP" altLang="en-US" sz="2000" b="1" dirty="0">
                <a:solidFill>
                  <a:srgbClr val="FFFF00"/>
                </a:solidFill>
              </a:rPr>
              <a:t>保存量が揺らぐ</a:t>
            </a:r>
            <a:r>
              <a:rPr lang="ja-JP" altLang="en-US" sz="2000" dirty="0"/>
              <a:t>のは何故か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FF00"/>
                </a:solidFill>
              </a:rPr>
              <a:t>保存量の揺らぎ</a:t>
            </a:r>
            <a:r>
              <a:rPr lang="ja-JP" altLang="en-US" sz="2000" dirty="0"/>
              <a:t>は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なぜ相転移する</a:t>
            </a:r>
            <a:r>
              <a:rPr lang="ja-JP" altLang="en-US" sz="2000" dirty="0"/>
              <a:t>と大きく変わるの</a:t>
            </a:r>
            <a:r>
              <a:rPr lang="ja-JP" altLang="en-US" sz="2000" dirty="0" smtClean="0"/>
              <a:t>か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1067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質問集より１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2963" y="1287760"/>
            <a:ext cx="85580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/>
              <a:t>softest </a:t>
            </a:r>
            <a:r>
              <a:rPr lang="en-US" altLang="ja-JP" sz="2000" dirty="0"/>
              <a:t>point</a:t>
            </a:r>
            <a:r>
              <a:rPr lang="ja-JP" altLang="en-US" sz="2000" dirty="0"/>
              <a:t>について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dirty="0"/>
              <a:t>フリーズアウト時の密度が最大になる衝突エネルギーとマターの密度が最大になる衝突エネルギーの関係</a:t>
            </a:r>
          </a:p>
          <a:p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FF00"/>
                </a:solidFill>
              </a:rPr>
              <a:t>J-PARC-HI</a:t>
            </a:r>
            <a:r>
              <a:rPr lang="ja-JP" altLang="en-US" sz="2000" dirty="0"/>
              <a:t>の進展と、期待されていること。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FF00"/>
                </a:solidFill>
              </a:rPr>
              <a:t>J-PARC HI</a:t>
            </a:r>
            <a:r>
              <a:rPr lang="ja-JP" altLang="en-US" sz="2000" dirty="0"/>
              <a:t>の必要性、有用性を議論したい。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CCFF"/>
                </a:solidFill>
              </a:rPr>
              <a:t>カラー超電導</a:t>
            </a:r>
            <a:r>
              <a:rPr lang="ja-JP" altLang="en-US" sz="2000" dirty="0"/>
              <a:t>とは何でしょうか？</a:t>
            </a:r>
            <a:r>
              <a:rPr lang="en-US" altLang="ja-JP" sz="2000" dirty="0"/>
              <a:t>QGP</a:t>
            </a:r>
            <a:r>
              <a:rPr lang="ja-JP" altLang="en-US" sz="2000" dirty="0"/>
              <a:t>とは違うのですか？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CCFF"/>
                </a:solidFill>
              </a:rPr>
              <a:t>カラー超伝導</a:t>
            </a:r>
            <a:r>
              <a:rPr lang="ja-JP" altLang="en-US" sz="2000" dirty="0"/>
              <a:t>という言葉を聞いたことがあるが、通常の超伝導で見られる電気抵抗ゼロの状態やマイスナー効果に対応する現象はどのようなものなのか？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dirty="0"/>
              <a:t>なぜ</a:t>
            </a:r>
            <a:r>
              <a:rPr lang="ja-JP" altLang="en-US" sz="2000" b="1" dirty="0">
                <a:solidFill>
                  <a:srgbClr val="FFCCFF"/>
                </a:solidFill>
              </a:rPr>
              <a:t>カラー超伝導</a:t>
            </a:r>
            <a:r>
              <a:rPr lang="ja-JP" altLang="en-US" sz="2000" dirty="0"/>
              <a:t>を実験的に実現することが困難なのか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 err="1">
                <a:solidFill>
                  <a:srgbClr val="FFCCFF"/>
                </a:solidFill>
              </a:rPr>
              <a:t>colour</a:t>
            </a:r>
            <a:r>
              <a:rPr lang="en-US" altLang="ja-JP" sz="2000" b="1" dirty="0">
                <a:solidFill>
                  <a:srgbClr val="FFCCFF"/>
                </a:solidFill>
              </a:rPr>
              <a:t> superconductor</a:t>
            </a:r>
            <a:r>
              <a:rPr lang="ja-JP" altLang="en-US" sz="2000" dirty="0"/>
              <a:t>にアプローチするアイデアとしてどのようなものがあるか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CCFF"/>
                </a:solidFill>
              </a:rPr>
              <a:t>カラー超伝導相</a:t>
            </a:r>
            <a:r>
              <a:rPr lang="ja-JP" altLang="en-US" sz="2000" dirty="0"/>
              <a:t>のプローブ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/>
              <a:t>より高密度側の</a:t>
            </a:r>
            <a:r>
              <a:rPr lang="en-US" altLang="ja-JP" sz="2000" b="1" dirty="0"/>
              <a:t>QCD</a:t>
            </a:r>
            <a:r>
              <a:rPr lang="ja-JP" altLang="en-US" sz="2000" b="1" dirty="0"/>
              <a:t>物性にはアプローチできないのか？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9698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カラー超伝導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2789" y="1828746"/>
            <a:ext cx="5513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/>
              <a:t>フェルミ粒子系＋フェルミ面付近で引力</a:t>
            </a:r>
            <a:endParaRPr kumimoji="1" lang="en-US" altLang="ja-JP" sz="2400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663114" y="1305526"/>
            <a:ext cx="333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p"/>
            </a:pPr>
            <a:r>
              <a:rPr lang="en-US" altLang="ja-JP" sz="2800" b="1" dirty="0">
                <a:solidFill>
                  <a:prstClr val="white"/>
                </a:solidFill>
                <a:latin typeface="游ゴシック"/>
                <a:ea typeface="游ゴシック"/>
              </a:rPr>
              <a:t>Cooper</a:t>
            </a:r>
            <a:r>
              <a:rPr lang="ja-JP" altLang="en-US" sz="2800" b="1" dirty="0">
                <a:solidFill>
                  <a:prstClr val="white"/>
                </a:solidFill>
                <a:latin typeface="游ゴシック"/>
                <a:ea typeface="游ゴシック"/>
              </a:rPr>
              <a:t>不安定性</a:t>
            </a:r>
            <a:endParaRPr lang="en-US" altLang="ja-JP" sz="2800" b="1" dirty="0">
              <a:solidFill>
                <a:prstClr val="white"/>
              </a:solidFill>
              <a:latin typeface="游ゴシック"/>
              <a:ea typeface="游ゴシック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322543" y="2341449"/>
            <a:ext cx="5020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400" b="1" dirty="0">
                <a:solidFill>
                  <a:prstClr val="white"/>
                </a:solidFill>
                <a:sym typeface="Wingdings" panose="05000000000000000000" pitchFamily="2" charset="2"/>
              </a:rPr>
              <a:t></a:t>
            </a:r>
            <a:r>
              <a:rPr lang="ja-JP" altLang="en-US" sz="2400" b="1" dirty="0">
                <a:solidFill>
                  <a:prstClr val="white"/>
                </a:solidFill>
              </a:rPr>
              <a:t>十分低温では、超伝導状態が実現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663114" y="3063332"/>
            <a:ext cx="8148384" cy="1925301"/>
            <a:chOff x="663114" y="3063332"/>
            <a:chExt cx="8148384" cy="1925301"/>
          </a:xfrm>
        </p:grpSpPr>
        <p:sp>
          <p:nvSpPr>
            <p:cNvPr id="5" name="正方形/長方形 4"/>
            <p:cNvSpPr/>
            <p:nvPr/>
          </p:nvSpPr>
          <p:spPr>
            <a:xfrm>
              <a:off x="663114" y="3171707"/>
              <a:ext cx="42370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 indent="-457200">
                <a:buFont typeface="Wingdings" panose="05000000000000000000" pitchFamily="2" charset="2"/>
                <a:buChar char="p"/>
              </a:pPr>
              <a:r>
                <a:rPr lang="ja-JP" altLang="en-US" sz="2800" b="1" dirty="0" smtClean="0">
                  <a:solidFill>
                    <a:prstClr val="white"/>
                  </a:solidFill>
                  <a:latin typeface="游ゴシック"/>
                  <a:ea typeface="游ゴシック"/>
                </a:rPr>
                <a:t>超高密度クォーク物質</a:t>
              </a:r>
              <a:endParaRPr lang="en-US" altLang="ja-JP" sz="2800" b="1" dirty="0">
                <a:solidFill>
                  <a:prstClr val="white"/>
                </a:solidFill>
                <a:latin typeface="游ゴシック"/>
                <a:ea typeface="游ゴシック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972789" y="3672641"/>
              <a:ext cx="51555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kumimoji="1" lang="ja-JP" altLang="en-US" sz="2400" dirty="0" smtClean="0"/>
                <a:t>クォーク物質＝フェルミ粒子系</a:t>
              </a:r>
              <a:endParaRPr kumimoji="1" lang="en-US" altLang="ja-JP" sz="24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ja-JP" altLang="en-US" sz="2400" dirty="0" smtClean="0"/>
                <a:t>グルーオン交換による引力相互作用</a:t>
              </a:r>
              <a:endParaRPr lang="en-US" altLang="ja-JP" sz="24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kumimoji="1" lang="ja-JP" altLang="en-US" sz="2400" dirty="0" smtClean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322543" y="4526968"/>
              <a:ext cx="57511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ja-JP" sz="2400" b="1" dirty="0">
                  <a:solidFill>
                    <a:srgbClr val="FFFF00"/>
                  </a:solidFill>
                  <a:sym typeface="Wingdings" panose="05000000000000000000" pitchFamily="2" charset="2"/>
                </a:rPr>
                <a:t></a:t>
              </a:r>
              <a:r>
                <a:rPr lang="ja-JP" altLang="en-US" sz="2400" b="1" dirty="0">
                  <a:solidFill>
                    <a:srgbClr val="FFFF00"/>
                  </a:solidFill>
                </a:rPr>
                <a:t>十分</a:t>
              </a:r>
              <a:r>
                <a:rPr lang="ja-JP" altLang="en-US" sz="2400" b="1" dirty="0" smtClean="0">
                  <a:solidFill>
                    <a:srgbClr val="FFFF00"/>
                  </a:solidFill>
                </a:rPr>
                <a:t>低温のクォーク物質は、</a:t>
              </a:r>
              <a:r>
                <a:rPr lang="ja-JP" altLang="en-US" sz="2400" b="1" dirty="0">
                  <a:solidFill>
                    <a:srgbClr val="FFFF00"/>
                  </a:solidFill>
                </a:rPr>
                <a:t>超伝導</a:t>
              </a:r>
              <a:r>
                <a:rPr lang="ja-JP" altLang="en-US" sz="2400" b="1" dirty="0" smtClean="0">
                  <a:solidFill>
                    <a:srgbClr val="FFFF00"/>
                  </a:solidFill>
                </a:rPr>
                <a:t>状態</a:t>
              </a:r>
              <a:endParaRPr lang="ja-JP" altLang="en-US" sz="2400" b="1" dirty="0">
                <a:solidFill>
                  <a:srgbClr val="FFFF00"/>
                </a:solidFill>
              </a:endParaRPr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6978769" y="3063332"/>
              <a:ext cx="1832729" cy="1438034"/>
              <a:chOff x="7435610" y="3668804"/>
              <a:chExt cx="1295400" cy="1079500"/>
            </a:xfrm>
          </p:grpSpPr>
          <p:sp>
            <p:nvSpPr>
              <p:cNvPr id="10" name="Line 25"/>
              <p:cNvSpPr>
                <a:spLocks noChangeShapeType="1"/>
              </p:cNvSpPr>
              <p:nvPr/>
            </p:nvSpPr>
            <p:spPr bwMode="auto">
              <a:xfrm flipV="1">
                <a:off x="7435610" y="4172042"/>
                <a:ext cx="287337" cy="5048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Line 26"/>
              <p:cNvSpPr>
                <a:spLocks noChangeShapeType="1"/>
              </p:cNvSpPr>
              <p:nvPr/>
            </p:nvSpPr>
            <p:spPr bwMode="auto">
              <a:xfrm flipV="1">
                <a:off x="7722947" y="3668804"/>
                <a:ext cx="0" cy="5032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Freeform 27"/>
              <p:cNvSpPr>
                <a:spLocks/>
              </p:cNvSpPr>
              <p:nvPr/>
            </p:nvSpPr>
            <p:spPr bwMode="auto">
              <a:xfrm>
                <a:off x="7722947" y="4022817"/>
                <a:ext cx="720725" cy="293687"/>
              </a:xfrm>
              <a:custGeom>
                <a:avLst/>
                <a:gdLst>
                  <a:gd name="T0" fmla="*/ 0 w 454"/>
                  <a:gd name="T1" fmla="*/ 94 h 185"/>
                  <a:gd name="T2" fmla="*/ 45 w 454"/>
                  <a:gd name="T3" fmla="*/ 3 h 185"/>
                  <a:gd name="T4" fmla="*/ 88 w 454"/>
                  <a:gd name="T5" fmla="*/ 77 h 185"/>
                  <a:gd name="T6" fmla="*/ 82 w 454"/>
                  <a:gd name="T7" fmla="*/ 152 h 185"/>
                  <a:gd name="T8" fmla="*/ 45 w 454"/>
                  <a:gd name="T9" fmla="*/ 94 h 185"/>
                  <a:gd name="T10" fmla="*/ 145 w 454"/>
                  <a:gd name="T11" fmla="*/ 15 h 185"/>
                  <a:gd name="T12" fmla="*/ 227 w 454"/>
                  <a:gd name="T13" fmla="*/ 140 h 185"/>
                  <a:gd name="T14" fmla="*/ 170 w 454"/>
                  <a:gd name="T15" fmla="*/ 159 h 185"/>
                  <a:gd name="T16" fmla="*/ 170 w 454"/>
                  <a:gd name="T17" fmla="*/ 77 h 185"/>
                  <a:gd name="T18" fmla="*/ 272 w 454"/>
                  <a:gd name="T19" fmla="*/ 49 h 185"/>
                  <a:gd name="T20" fmla="*/ 364 w 454"/>
                  <a:gd name="T21" fmla="*/ 115 h 185"/>
                  <a:gd name="T22" fmla="*/ 320 w 454"/>
                  <a:gd name="T23" fmla="*/ 177 h 185"/>
                  <a:gd name="T24" fmla="*/ 314 w 454"/>
                  <a:gd name="T25" fmla="*/ 96 h 185"/>
                  <a:gd name="T26" fmla="*/ 408 w 454"/>
                  <a:gd name="T27" fmla="*/ 94 h 185"/>
                  <a:gd name="T28" fmla="*/ 454 w 454"/>
                  <a:gd name="T29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4" h="185">
                    <a:moveTo>
                      <a:pt x="0" y="94"/>
                    </a:moveTo>
                    <a:cubicBezTo>
                      <a:pt x="15" y="41"/>
                      <a:pt x="30" y="6"/>
                      <a:pt x="45" y="3"/>
                    </a:cubicBezTo>
                    <a:cubicBezTo>
                      <a:pt x="60" y="0"/>
                      <a:pt x="82" y="52"/>
                      <a:pt x="88" y="77"/>
                    </a:cubicBezTo>
                    <a:cubicBezTo>
                      <a:pt x="94" y="102"/>
                      <a:pt x="89" y="149"/>
                      <a:pt x="82" y="152"/>
                    </a:cubicBezTo>
                    <a:cubicBezTo>
                      <a:pt x="75" y="155"/>
                      <a:pt x="35" y="117"/>
                      <a:pt x="45" y="94"/>
                    </a:cubicBezTo>
                    <a:cubicBezTo>
                      <a:pt x="55" y="71"/>
                      <a:pt x="115" y="7"/>
                      <a:pt x="145" y="15"/>
                    </a:cubicBezTo>
                    <a:cubicBezTo>
                      <a:pt x="175" y="23"/>
                      <a:pt x="223" y="116"/>
                      <a:pt x="227" y="140"/>
                    </a:cubicBezTo>
                    <a:cubicBezTo>
                      <a:pt x="231" y="164"/>
                      <a:pt x="179" y="169"/>
                      <a:pt x="170" y="159"/>
                    </a:cubicBezTo>
                    <a:cubicBezTo>
                      <a:pt x="161" y="149"/>
                      <a:pt x="153" y="95"/>
                      <a:pt x="170" y="77"/>
                    </a:cubicBezTo>
                    <a:cubicBezTo>
                      <a:pt x="187" y="59"/>
                      <a:pt x="240" y="43"/>
                      <a:pt x="272" y="49"/>
                    </a:cubicBezTo>
                    <a:cubicBezTo>
                      <a:pt x="304" y="55"/>
                      <a:pt x="356" y="94"/>
                      <a:pt x="364" y="115"/>
                    </a:cubicBezTo>
                    <a:cubicBezTo>
                      <a:pt x="372" y="136"/>
                      <a:pt x="328" y="180"/>
                      <a:pt x="320" y="177"/>
                    </a:cubicBezTo>
                    <a:cubicBezTo>
                      <a:pt x="312" y="174"/>
                      <a:pt x="299" y="110"/>
                      <a:pt x="314" y="96"/>
                    </a:cubicBezTo>
                    <a:cubicBezTo>
                      <a:pt x="329" y="82"/>
                      <a:pt x="385" y="79"/>
                      <a:pt x="408" y="94"/>
                    </a:cubicBezTo>
                    <a:cubicBezTo>
                      <a:pt x="431" y="109"/>
                      <a:pt x="446" y="170"/>
                      <a:pt x="454" y="18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" name="Line 28"/>
              <p:cNvSpPr>
                <a:spLocks noChangeShapeType="1"/>
              </p:cNvSpPr>
              <p:nvPr/>
            </p:nvSpPr>
            <p:spPr bwMode="auto">
              <a:xfrm flipH="1" flipV="1">
                <a:off x="8443672" y="4316504"/>
                <a:ext cx="71438" cy="431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Line 29"/>
              <p:cNvSpPr>
                <a:spLocks noChangeShapeType="1"/>
              </p:cNvSpPr>
              <p:nvPr/>
            </p:nvSpPr>
            <p:spPr bwMode="auto">
              <a:xfrm flipV="1">
                <a:off x="8443672" y="3884704"/>
                <a:ext cx="287338" cy="431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18" name="グループ化 17"/>
          <p:cNvGrpSpPr/>
          <p:nvPr/>
        </p:nvGrpSpPr>
        <p:grpSpPr>
          <a:xfrm>
            <a:off x="301924" y="5238243"/>
            <a:ext cx="8540151" cy="1550392"/>
            <a:chOff x="301924" y="5238243"/>
            <a:chExt cx="8540151" cy="1550392"/>
          </a:xfrm>
        </p:grpSpPr>
        <p:sp>
          <p:nvSpPr>
            <p:cNvPr id="17" name="角丸四角形 16"/>
            <p:cNvSpPr/>
            <p:nvPr/>
          </p:nvSpPr>
          <p:spPr>
            <a:xfrm>
              <a:off x="301924" y="5238243"/>
              <a:ext cx="8540151" cy="1550392"/>
            </a:xfrm>
            <a:prstGeom prst="roundRect">
              <a:avLst>
                <a:gd name="adj" fmla="val 10928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8650" y="5377438"/>
              <a:ext cx="7792839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latin typeface="+mj-ea"/>
                  <a:ea typeface="+mj-ea"/>
                </a:rPr>
                <a:t>1998~1999</a:t>
              </a:r>
              <a:r>
                <a:rPr kumimoji="1" lang="ja-JP" altLang="en-US" sz="2800" b="1" dirty="0" smtClean="0">
                  <a:latin typeface="+mj-ea"/>
                  <a:ea typeface="+mj-ea"/>
                </a:rPr>
                <a:t>頃</a:t>
              </a:r>
              <a:endParaRPr kumimoji="1" lang="en-US" altLang="ja-JP" sz="2800" b="1" dirty="0" smtClean="0">
                <a:latin typeface="+mj-ea"/>
                <a:ea typeface="+mj-ea"/>
              </a:endParaRP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 smtClean="0"/>
                <a:t>大きなカラー超伝導ギャップの可能性の発見 </a:t>
              </a:r>
              <a:r>
                <a:rPr lang="en-US" altLang="ja-JP" sz="2400" dirty="0" smtClean="0"/>
                <a:t>(Son,’99; …)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/>
                <a:t>多様</a:t>
              </a:r>
              <a:r>
                <a:rPr lang="ja-JP" altLang="en-US" sz="2400" dirty="0" smtClean="0"/>
                <a:t>な相</a:t>
              </a:r>
              <a:r>
                <a:rPr lang="ja-JP" altLang="en-US" sz="2400" dirty="0"/>
                <a:t>構造</a:t>
              </a:r>
              <a:r>
                <a:rPr lang="ja-JP" altLang="en-US" sz="2400" dirty="0" smtClean="0"/>
                <a:t>の発見 </a:t>
              </a:r>
              <a:r>
                <a:rPr lang="en-US" altLang="ja-JP" sz="2400" dirty="0" smtClean="0"/>
                <a:t>(Alford+, ’99; 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81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>
          <a:xfrm>
            <a:off x="2796403" y="3874395"/>
            <a:ext cx="6061629" cy="2854572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5891595" y="1133474"/>
            <a:ext cx="3129786" cy="2472367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カラー</a:t>
            </a:r>
            <a:r>
              <a:rPr lang="ja-JP" altLang="en-US" dirty="0"/>
              <a:t>超伝導</a:t>
            </a:r>
            <a:r>
              <a:rPr lang="ja-JP" altLang="en-US" dirty="0" smtClean="0"/>
              <a:t>の</a:t>
            </a:r>
            <a:r>
              <a:rPr lang="ja-JP" altLang="en-US" dirty="0"/>
              <a:t>種類</a:t>
            </a:r>
            <a:endParaRPr kumimoji="1" lang="ja-JP" altLang="en-US" dirty="0"/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7289800" y="1247891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baseline="-25000" dirty="0"/>
              <a:t>ud</a:t>
            </a: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6449144" y="2600327"/>
            <a:ext cx="550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>
                <a:latin typeface="Symbol" panose="05050102010706020507" pitchFamily="18" charset="2"/>
              </a:rPr>
              <a:t>D</a:t>
            </a:r>
            <a:r>
              <a:rPr lang="en-US" altLang="ja-JP" baseline="-25000" dirty="0" err="1"/>
              <a:t>us</a:t>
            </a:r>
            <a:endParaRPr lang="en-US" altLang="ja-JP" baseline="-25000" dirty="0"/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8263731" y="2610653"/>
            <a:ext cx="550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>
                <a:latin typeface="Symbol" panose="05050102010706020507" pitchFamily="18" charset="2"/>
              </a:rPr>
              <a:t>D</a:t>
            </a:r>
            <a:r>
              <a:rPr lang="en-US" altLang="ja-JP" baseline="-25000" dirty="0" err="1"/>
              <a:t>ds</a:t>
            </a:r>
            <a:endParaRPr lang="en-US" altLang="ja-JP" baseline="-25000" dirty="0"/>
          </a:p>
        </p:txBody>
      </p:sp>
      <p:graphicFrame>
        <p:nvGraphicFramePr>
          <p:cNvPr id="3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73710"/>
              </p:ext>
            </p:extLst>
          </p:nvPr>
        </p:nvGraphicFramePr>
        <p:xfrm>
          <a:off x="6448425" y="1592265"/>
          <a:ext cx="10207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グラフ" r:id="rId3" imgW="4057650" imgH="3886403" progId="MSGraph.Chart.8">
                  <p:embed followColorScheme="full"/>
                </p:oleObj>
              </mc:Choice>
              <mc:Fallback>
                <p:oleObj name="グラフ" r:id="rId3" imgW="4057650" imgH="3886403" progId="MSGraph.Chart.8">
                  <p:embed followColorScheme="full"/>
                  <p:pic>
                    <p:nvPicPr>
                      <p:cNvPr id="10651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8425" y="1592265"/>
                        <a:ext cx="10207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Oval 20"/>
          <p:cNvSpPr>
            <a:spLocks noChangeArrowheads="1"/>
          </p:cNvSpPr>
          <p:nvPr/>
        </p:nvSpPr>
        <p:spPr bwMode="auto">
          <a:xfrm>
            <a:off x="6630988" y="1751015"/>
            <a:ext cx="649287" cy="6477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tint val="93725"/>
                  <a:invGamma/>
                  <a:alpha val="10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rPr>
              <a:t>u</a:t>
            </a:r>
          </a:p>
        </p:txBody>
      </p:sp>
      <p:grpSp>
        <p:nvGrpSpPr>
          <p:cNvPr id="40" name="Group 49"/>
          <p:cNvGrpSpPr>
            <a:grpSpLocks/>
          </p:cNvGrpSpPr>
          <p:nvPr/>
        </p:nvGrpSpPr>
        <p:grpSpPr bwMode="auto">
          <a:xfrm>
            <a:off x="7613650" y="1590677"/>
            <a:ext cx="1008063" cy="965200"/>
            <a:chOff x="4796" y="714"/>
            <a:chExt cx="635" cy="608"/>
          </a:xfrm>
        </p:grpSpPr>
        <p:graphicFrame>
          <p:nvGraphicFramePr>
            <p:cNvPr id="41" name="Object 18"/>
            <p:cNvGraphicFramePr>
              <a:graphicFrameLocks noChangeAspect="1"/>
            </p:cNvGraphicFramePr>
            <p:nvPr/>
          </p:nvGraphicFramePr>
          <p:xfrm>
            <a:off x="4796" y="714"/>
            <a:ext cx="635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" name="グラフ" r:id="rId5" imgW="4057650" imgH="3886403" progId="MSGraph.Chart.8">
                    <p:embed followColorScheme="full"/>
                  </p:oleObj>
                </mc:Choice>
                <mc:Fallback>
                  <p:oleObj name="グラフ" r:id="rId5" imgW="4057650" imgH="3886403" progId="MSGraph.Chart.8">
                    <p:embed followColorScheme="full"/>
                    <p:pic>
                      <p:nvPicPr>
                        <p:cNvPr id="106514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6" y="714"/>
                          <a:ext cx="635" cy="6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Oval 21"/>
            <p:cNvSpPr>
              <a:spLocks noChangeArrowheads="1"/>
            </p:cNvSpPr>
            <p:nvPr/>
          </p:nvSpPr>
          <p:spPr bwMode="auto">
            <a:xfrm>
              <a:off x="4909" y="815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tint val="93725"/>
                    <a:invGamma/>
                    <a:alpha val="10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d</a:t>
              </a:r>
            </a:p>
          </p:txBody>
        </p:sp>
      </p:grpSp>
      <p:grpSp>
        <p:nvGrpSpPr>
          <p:cNvPr id="43" name="Group 48"/>
          <p:cNvGrpSpPr>
            <a:grpSpLocks/>
          </p:cNvGrpSpPr>
          <p:nvPr/>
        </p:nvGrpSpPr>
        <p:grpSpPr bwMode="auto">
          <a:xfrm>
            <a:off x="7024688" y="2487615"/>
            <a:ext cx="1020762" cy="976312"/>
            <a:chOff x="4425" y="1279"/>
            <a:chExt cx="643" cy="615"/>
          </a:xfrm>
        </p:grpSpPr>
        <p:graphicFrame>
          <p:nvGraphicFramePr>
            <p:cNvPr id="44" name="Object 19"/>
            <p:cNvGraphicFramePr>
              <a:graphicFrameLocks noChangeAspect="1"/>
            </p:cNvGraphicFramePr>
            <p:nvPr/>
          </p:nvGraphicFramePr>
          <p:xfrm>
            <a:off x="4425" y="1279"/>
            <a:ext cx="643" cy="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グラフ" r:id="rId7" imgW="4057650" imgH="3886403" progId="MSGraph.Chart.8">
                    <p:embed followColorScheme="full"/>
                  </p:oleObj>
                </mc:Choice>
                <mc:Fallback>
                  <p:oleObj name="グラフ" r:id="rId7" imgW="4057650" imgH="3886403" progId="MSGraph.Chart.8">
                    <p:embed followColorScheme="full"/>
                    <p:pic>
                      <p:nvPicPr>
                        <p:cNvPr id="106515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5" y="1279"/>
                          <a:ext cx="643" cy="6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Oval 22"/>
            <p:cNvSpPr>
              <a:spLocks noChangeArrowheads="1"/>
            </p:cNvSpPr>
            <p:nvPr/>
          </p:nvSpPr>
          <p:spPr bwMode="auto">
            <a:xfrm>
              <a:off x="4534" y="1383"/>
              <a:ext cx="409" cy="4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tint val="93725"/>
                    <a:invGamma/>
                    <a:alpha val="10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</a:rPr>
                <a:t>s</a:t>
              </a:r>
            </a:p>
          </p:txBody>
        </p:sp>
      </p:grpSp>
      <p:sp>
        <p:nvSpPr>
          <p:cNvPr id="46" name="Freeform 23"/>
          <p:cNvSpPr>
            <a:spLocks/>
          </p:cNvSpPr>
          <p:nvPr/>
        </p:nvSpPr>
        <p:spPr bwMode="auto">
          <a:xfrm>
            <a:off x="6737350" y="2239965"/>
            <a:ext cx="503238" cy="792162"/>
          </a:xfrm>
          <a:custGeom>
            <a:avLst/>
            <a:gdLst>
              <a:gd name="T0" fmla="*/ 0 w 317"/>
              <a:gd name="T1" fmla="*/ 0 h 499"/>
              <a:gd name="T2" fmla="*/ 53 w 317"/>
              <a:gd name="T3" fmla="*/ 295 h 499"/>
              <a:gd name="T4" fmla="*/ 317 w 317"/>
              <a:gd name="T5" fmla="*/ 499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499">
                <a:moveTo>
                  <a:pt x="0" y="0"/>
                </a:moveTo>
                <a:cubicBezTo>
                  <a:pt x="9" y="49"/>
                  <a:pt x="0" y="212"/>
                  <a:pt x="53" y="295"/>
                </a:cubicBezTo>
                <a:cubicBezTo>
                  <a:pt x="106" y="378"/>
                  <a:pt x="262" y="457"/>
                  <a:pt x="317" y="499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 type="triangle" w="med" len="lg"/>
            <a:tailEnd type="triangle" w="med" len="lg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47" name="Freeform 24"/>
          <p:cNvSpPr>
            <a:spLocks/>
          </p:cNvSpPr>
          <p:nvPr/>
        </p:nvSpPr>
        <p:spPr bwMode="auto">
          <a:xfrm>
            <a:off x="7818438" y="2311402"/>
            <a:ext cx="503237" cy="720725"/>
          </a:xfrm>
          <a:custGeom>
            <a:avLst/>
            <a:gdLst>
              <a:gd name="T0" fmla="*/ 317 w 317"/>
              <a:gd name="T1" fmla="*/ 0 h 454"/>
              <a:gd name="T2" fmla="*/ 240 w 317"/>
              <a:gd name="T3" fmla="*/ 294 h 454"/>
              <a:gd name="T4" fmla="*/ 0 w 317"/>
              <a:gd name="T5" fmla="*/ 4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454">
                <a:moveTo>
                  <a:pt x="317" y="0"/>
                </a:moveTo>
                <a:cubicBezTo>
                  <a:pt x="304" y="49"/>
                  <a:pt x="293" y="218"/>
                  <a:pt x="240" y="294"/>
                </a:cubicBezTo>
                <a:cubicBezTo>
                  <a:pt x="187" y="370"/>
                  <a:pt x="50" y="421"/>
                  <a:pt x="0" y="454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 type="triangle" w="med" len="lg"/>
            <a:tailEnd type="triangle" w="med" len="lg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>
            <a:off x="7169150" y="2311402"/>
            <a:ext cx="287338" cy="431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17961" dir="2700000" algn="ctr" rotWithShape="0">
              <a:srgbClr val="808080">
                <a:gamma/>
                <a:shade val="60000"/>
                <a:invGamma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49" name="Line 26"/>
          <p:cNvSpPr>
            <a:spLocks noChangeShapeType="1"/>
          </p:cNvSpPr>
          <p:nvPr/>
        </p:nvSpPr>
        <p:spPr bwMode="auto">
          <a:xfrm flipV="1">
            <a:off x="7672388" y="2311402"/>
            <a:ext cx="288925" cy="431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17961" dir="2700000" algn="ctr" rotWithShape="0">
              <a:srgbClr val="808080">
                <a:gamma/>
                <a:shade val="60000"/>
                <a:invGamma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50" name="Freeform 27"/>
          <p:cNvSpPr>
            <a:spLocks/>
          </p:cNvSpPr>
          <p:nvPr/>
        </p:nvSpPr>
        <p:spPr bwMode="auto">
          <a:xfrm>
            <a:off x="7024688" y="1712915"/>
            <a:ext cx="1008062" cy="96837"/>
          </a:xfrm>
          <a:custGeom>
            <a:avLst/>
            <a:gdLst>
              <a:gd name="T0" fmla="*/ 0 w 635"/>
              <a:gd name="T1" fmla="*/ 60 h 61"/>
              <a:gd name="T2" fmla="*/ 322 w 635"/>
              <a:gd name="T3" fmla="*/ 0 h 61"/>
              <a:gd name="T4" fmla="*/ 635 w 635"/>
              <a:gd name="T5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5" h="61">
                <a:moveTo>
                  <a:pt x="0" y="60"/>
                </a:moveTo>
                <a:cubicBezTo>
                  <a:pt x="54" y="50"/>
                  <a:pt x="216" y="0"/>
                  <a:pt x="322" y="0"/>
                </a:cubicBezTo>
                <a:cubicBezTo>
                  <a:pt x="428" y="0"/>
                  <a:pt x="570" y="48"/>
                  <a:pt x="635" y="61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 type="triangle" w="med" len="lg"/>
            <a:tailEnd type="triangle" w="med" len="lg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 flipV="1">
            <a:off x="7254875" y="2085977"/>
            <a:ext cx="576263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17961" dir="2700000" algn="ctr" rotWithShape="0">
              <a:srgbClr val="808080">
                <a:gamma/>
                <a:shade val="60000"/>
                <a:invGamma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36024" y="1225305"/>
            <a:ext cx="53879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latin typeface="+mj-ea"/>
                <a:ea typeface="+mj-ea"/>
              </a:rPr>
              <a:t>Cooper</a:t>
            </a:r>
            <a:r>
              <a:rPr kumimoji="1" lang="ja-JP" altLang="en-US" sz="2800" b="1" dirty="0" smtClean="0">
                <a:latin typeface="+mj-ea"/>
                <a:ea typeface="+mj-ea"/>
              </a:rPr>
              <a:t>対を組むクォーク</a:t>
            </a:r>
            <a:endParaRPr kumimoji="1" lang="en-US" altLang="ja-JP" sz="2800" b="1" dirty="0" smtClean="0"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クォークの組は、反対称（</a:t>
            </a:r>
            <a:r>
              <a:rPr kumimoji="1" lang="en-US" altLang="ja-JP" sz="2400" dirty="0" smtClean="0"/>
              <a:t>Pauli</a:t>
            </a:r>
            <a:r>
              <a:rPr kumimoji="1" lang="ja-JP" altLang="en-US" sz="2400" dirty="0" smtClean="0"/>
              <a:t>原理）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1-gluon</a:t>
            </a:r>
            <a:r>
              <a:rPr kumimoji="1" lang="ja-JP" altLang="en-US" sz="2400" dirty="0" smtClean="0"/>
              <a:t>交換相互作用の引力はカラー反対称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スカラーチャンネルの凝縮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</a:t>
            </a:r>
            <a:r>
              <a:rPr lang="en-US" altLang="ja-JP" sz="2400" dirty="0" smtClean="0">
                <a:sym typeface="Wingdings" panose="05000000000000000000" pitchFamily="2" charset="2"/>
              </a:rPr>
              <a:t></a:t>
            </a:r>
            <a:r>
              <a:rPr lang="ja-JP" altLang="en-US" sz="2400" dirty="0" smtClean="0"/>
              <a:t>フレーバーも反対称（と思われる）</a:t>
            </a:r>
            <a:endParaRPr kumimoji="1" lang="ja-JP" altLang="en-US" sz="2400" dirty="0" smtClean="0"/>
          </a:p>
        </p:txBody>
      </p:sp>
      <p:graphicFrame>
        <p:nvGraphicFramePr>
          <p:cNvPr id="57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977972"/>
              </p:ext>
            </p:extLst>
          </p:nvPr>
        </p:nvGraphicFramePr>
        <p:xfrm>
          <a:off x="3154415" y="4543579"/>
          <a:ext cx="5256212" cy="914400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1664914835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3898810654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3920775542"/>
                    </a:ext>
                  </a:extLst>
                </a:gridCol>
              </a:tblGrid>
              <a:tr h="450850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ud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</a:t>
                      </a:r>
                      <a:r>
                        <a:rPr kumimoji="1" lang="en-US" altLang="ja-JP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CFL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Alford, et al. ‘98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15659"/>
                  </a:ext>
                </a:extLst>
              </a:tr>
              <a:tr h="450850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ud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&gt;0, 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</a:t>
                      </a: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</a:t>
                      </a:r>
                      <a:r>
                        <a:rPr kumimoji="1" lang="en-US" altLang="ja-JP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2SC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Bailin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, Love ‘84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248986"/>
                  </a:ext>
                </a:extLst>
              </a:tr>
            </a:tbl>
          </a:graphicData>
        </a:graphic>
      </p:graphicFrame>
      <p:graphicFrame>
        <p:nvGraphicFramePr>
          <p:cNvPr id="58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219258"/>
              </p:ext>
            </p:extLst>
          </p:nvPr>
        </p:nvGraphicFramePr>
        <p:xfrm>
          <a:off x="3154415" y="5623079"/>
          <a:ext cx="5543550" cy="914400"/>
        </p:xfrm>
        <a:graphic>
          <a:graphicData uri="http://schemas.openxmlformats.org/drawingml/2006/table">
            <a:tbl>
              <a:tblPr/>
              <a:tblGrid>
                <a:gridCol w="2665412">
                  <a:extLst>
                    <a:ext uri="{9D8B030D-6E8A-4147-A177-3AD203B41FA5}">
                      <a16:colId xmlns:a16="http://schemas.microsoft.com/office/drawing/2014/main" val="1753054758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669678682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2357573647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ud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&gt;0,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, D</a:t>
                      </a:r>
                      <a:r>
                        <a:rPr kumimoji="1" lang="en-US" altLang="ja-JP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Ruster, et al. ‘03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210061"/>
                  </a:ext>
                </a:extLst>
              </a:tr>
              <a:tr h="431800"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ud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&gt;0,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&gt;0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panose="020B0600070205080204" pitchFamily="50" charset="-128"/>
                        </a:rPr>
                        <a:t>, D</a:t>
                      </a:r>
                      <a:r>
                        <a:rPr kumimoji="1" lang="en-US" altLang="ja-JP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=0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dSC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0" latinLnBrk="0" hangingPunct="0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2900" algn="l" defTabSz="685800" rtl="0" eaLnBrk="0" latinLnBrk="0" hangingPunct="0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85800" algn="l" defTabSz="685800" rtl="0" eaLnBrk="0" latinLnBrk="0" hangingPunct="0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87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71600" algn="l" defTabSz="685800" rtl="0" eaLnBrk="0" latinLnBrk="0" hangingPunct="0">
                        <a:spcBef>
                          <a:spcPct val="20000"/>
                        </a:spcBef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145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0574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4003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2743200" algn="l" defTabSz="6858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35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Matsuura, et al., ‘04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216927"/>
                  </a:ext>
                </a:extLst>
              </a:tr>
            </a:tbl>
          </a:graphicData>
        </a:graphic>
      </p:graphicFrame>
      <p:sp>
        <p:nvSpPr>
          <p:cNvPr id="59" name="テキスト ボックス 58"/>
          <p:cNvSpPr txBox="1"/>
          <p:nvPr/>
        </p:nvSpPr>
        <p:spPr>
          <a:xfrm>
            <a:off x="3022652" y="403414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latin typeface="+mj-ea"/>
                <a:ea typeface="+mj-ea"/>
              </a:rPr>
              <a:t>多様な状態の実現</a:t>
            </a:r>
            <a:r>
              <a:rPr lang="ja-JP" altLang="en-US" sz="2800" b="1" dirty="0" smtClean="0">
                <a:latin typeface="+mj-ea"/>
                <a:ea typeface="+mj-ea"/>
              </a:rPr>
              <a:t>可能性</a:t>
            </a:r>
            <a:endParaRPr kumimoji="1" lang="ja-JP" altLang="en-US" sz="2800" b="1" dirty="0" smtClean="0">
              <a:latin typeface="+mj-ea"/>
              <a:ea typeface="+mj-ea"/>
            </a:endParaRPr>
          </a:p>
        </p:txBody>
      </p:sp>
      <p:sp>
        <p:nvSpPr>
          <p:cNvPr id="62" name="右矢印 61"/>
          <p:cNvSpPr/>
          <p:nvPr/>
        </p:nvSpPr>
        <p:spPr>
          <a:xfrm>
            <a:off x="1934862" y="3878087"/>
            <a:ext cx="772148" cy="1790631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相構造の計算例</a:t>
            </a:r>
            <a:endParaRPr kumimoji="1" lang="ja-JP" altLang="en-US" dirty="0"/>
          </a:p>
        </p:txBody>
      </p:sp>
      <p:pic>
        <p:nvPicPr>
          <p:cNvPr id="6" name="Picture 62" descr="pd_RWB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32" y="1743731"/>
            <a:ext cx="5569136" cy="3953354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250825" y="5591175"/>
            <a:ext cx="8496300" cy="1114425"/>
            <a:chOff x="204" y="527"/>
            <a:chExt cx="5109" cy="702"/>
          </a:xfrm>
        </p:grpSpPr>
        <p:sp>
          <p:nvSpPr>
            <p:cNvPr id="10" name="Freeform 54"/>
            <p:cNvSpPr>
              <a:spLocks/>
            </p:cNvSpPr>
            <p:nvPr/>
          </p:nvSpPr>
          <p:spPr bwMode="auto">
            <a:xfrm>
              <a:off x="695" y="1007"/>
              <a:ext cx="4474" cy="149"/>
            </a:xfrm>
            <a:custGeom>
              <a:avLst/>
              <a:gdLst>
                <a:gd name="T0" fmla="*/ 634 w 2064"/>
                <a:gd name="T1" fmla="*/ 20 h 273"/>
                <a:gd name="T2" fmla="*/ 1405 w 2064"/>
                <a:gd name="T3" fmla="*/ 6 h 273"/>
                <a:gd name="T4" fmla="*/ 2064 w 2064"/>
                <a:gd name="T5" fmla="*/ 0 h 273"/>
                <a:gd name="T6" fmla="*/ 2064 w 2064"/>
                <a:gd name="T7" fmla="*/ 270 h 273"/>
                <a:gd name="T8" fmla="*/ 34 w 2064"/>
                <a:gd name="T9" fmla="*/ 273 h 273"/>
                <a:gd name="T10" fmla="*/ 0 w 2064"/>
                <a:gd name="T11" fmla="*/ 4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4" h="273">
                  <a:moveTo>
                    <a:pt x="634" y="20"/>
                  </a:moveTo>
                  <a:cubicBezTo>
                    <a:pt x="762" y="19"/>
                    <a:pt x="1167" y="9"/>
                    <a:pt x="1405" y="6"/>
                  </a:cubicBezTo>
                  <a:lnTo>
                    <a:pt x="2064" y="0"/>
                  </a:lnTo>
                  <a:lnTo>
                    <a:pt x="2064" y="270"/>
                  </a:lnTo>
                  <a:lnTo>
                    <a:pt x="34" y="273"/>
                  </a:lnTo>
                  <a:lnTo>
                    <a:pt x="0" y="43"/>
                  </a:lnTo>
                </a:path>
              </a:pathLst>
            </a:custGeom>
            <a:gradFill rotWithShape="0">
              <a:gsLst>
                <a:gs pos="0">
                  <a:srgbClr val="0F3F55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Freeform 55"/>
            <p:cNvSpPr>
              <a:spLocks/>
            </p:cNvSpPr>
            <p:nvPr/>
          </p:nvSpPr>
          <p:spPr bwMode="auto">
            <a:xfrm>
              <a:off x="252" y="709"/>
              <a:ext cx="624" cy="446"/>
            </a:xfrm>
            <a:custGeom>
              <a:avLst/>
              <a:gdLst>
                <a:gd name="T0" fmla="*/ 255 w 862"/>
                <a:gd name="T1" fmla="*/ 12 h 768"/>
                <a:gd name="T2" fmla="*/ 495 w 862"/>
                <a:gd name="T3" fmla="*/ 90 h 768"/>
                <a:gd name="T4" fmla="*/ 709 w 862"/>
                <a:gd name="T5" fmla="*/ 250 h 768"/>
                <a:gd name="T6" fmla="*/ 844 w 862"/>
                <a:gd name="T7" fmla="*/ 509 h 768"/>
                <a:gd name="T8" fmla="*/ 862 w 862"/>
                <a:gd name="T9" fmla="*/ 768 h 768"/>
                <a:gd name="T10" fmla="*/ 0 w 862"/>
                <a:gd name="T11" fmla="*/ 767 h 768"/>
                <a:gd name="T12" fmla="*/ 0 w 862"/>
                <a:gd name="T13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2" h="768">
                  <a:moveTo>
                    <a:pt x="255" y="12"/>
                  </a:moveTo>
                  <a:cubicBezTo>
                    <a:pt x="295" y="25"/>
                    <a:pt x="419" y="50"/>
                    <a:pt x="495" y="90"/>
                  </a:cubicBezTo>
                  <a:cubicBezTo>
                    <a:pt x="571" y="130"/>
                    <a:pt x="651" y="180"/>
                    <a:pt x="709" y="250"/>
                  </a:cubicBezTo>
                  <a:cubicBezTo>
                    <a:pt x="767" y="320"/>
                    <a:pt x="819" y="423"/>
                    <a:pt x="844" y="509"/>
                  </a:cubicBezTo>
                  <a:lnTo>
                    <a:pt x="862" y="768"/>
                  </a:lnTo>
                  <a:lnTo>
                    <a:pt x="0" y="76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F3F55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56"/>
            <p:cNvSpPr>
              <a:spLocks noChangeShapeType="1"/>
            </p:cNvSpPr>
            <p:nvPr/>
          </p:nvSpPr>
          <p:spPr bwMode="auto">
            <a:xfrm>
              <a:off x="204" y="1155"/>
              <a:ext cx="510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57"/>
            <p:cNvSpPr>
              <a:spLocks noChangeShapeType="1"/>
            </p:cNvSpPr>
            <p:nvPr/>
          </p:nvSpPr>
          <p:spPr bwMode="auto">
            <a:xfrm flipV="1">
              <a:off x="252" y="527"/>
              <a:ext cx="0" cy="7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14496" y="5353999"/>
            <a:ext cx="343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 dirty="0"/>
              <a:t>T</a:t>
            </a:r>
          </a:p>
        </p:txBody>
      </p:sp>
      <p:sp>
        <p:nvSpPr>
          <p:cNvPr id="15" name="Text Box 59"/>
          <p:cNvSpPr txBox="1">
            <a:spLocks noChangeArrowheads="1"/>
          </p:cNvSpPr>
          <p:nvPr/>
        </p:nvSpPr>
        <p:spPr bwMode="auto">
          <a:xfrm>
            <a:off x="8565825" y="6077248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 dirty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067361" y="6167886"/>
            <a:ext cx="720071" cy="53771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1067361" y="1743731"/>
            <a:ext cx="720071" cy="44155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1787432" y="5697085"/>
            <a:ext cx="5569136" cy="10085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3556786" y="1231504"/>
            <a:ext cx="2030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err="1" smtClean="0"/>
              <a:t>Ruster</a:t>
            </a:r>
            <a:r>
              <a:rPr lang="en-US" altLang="ja-JP" sz="2400" dirty="0" smtClean="0"/>
              <a:t>+ (2005)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903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ビームエネルギー走査</a:t>
            </a:r>
            <a:endParaRPr kumimoji="1" lang="ja-JP" altLang="en-US" dirty="0"/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1063203" y="2755690"/>
            <a:ext cx="4152099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Quark-Gluon Plasma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122" name="円/楕円 654"/>
          <p:cNvSpPr/>
          <p:nvPr/>
        </p:nvSpPr>
        <p:spPr>
          <a:xfrm>
            <a:off x="1576760" y="5766857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3" name="円/楕円 655"/>
          <p:cNvSpPr/>
          <p:nvPr/>
        </p:nvSpPr>
        <p:spPr>
          <a:xfrm>
            <a:off x="1757735" y="596370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4" name="円/楕円 656"/>
          <p:cNvSpPr/>
          <p:nvPr/>
        </p:nvSpPr>
        <p:spPr>
          <a:xfrm>
            <a:off x="1641847" y="592719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5" name="円/楕円 657"/>
          <p:cNvSpPr/>
          <p:nvPr/>
        </p:nvSpPr>
        <p:spPr>
          <a:xfrm>
            <a:off x="1735510" y="583194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6" name="円/楕円 659"/>
          <p:cNvSpPr/>
          <p:nvPr/>
        </p:nvSpPr>
        <p:spPr>
          <a:xfrm>
            <a:off x="978272" y="563360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7" name="円/楕円 666"/>
          <p:cNvSpPr/>
          <p:nvPr/>
        </p:nvSpPr>
        <p:spPr>
          <a:xfrm>
            <a:off x="2500685" y="5444595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8" name="円/楕円 667"/>
          <p:cNvSpPr/>
          <p:nvPr/>
        </p:nvSpPr>
        <p:spPr>
          <a:xfrm>
            <a:off x="2702297" y="5831945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9" name="円/楕円 668"/>
          <p:cNvSpPr/>
          <p:nvPr/>
        </p:nvSpPr>
        <p:spPr>
          <a:xfrm>
            <a:off x="3099172" y="5638270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0" name="円/楕円 681"/>
          <p:cNvSpPr/>
          <p:nvPr/>
        </p:nvSpPr>
        <p:spPr>
          <a:xfrm>
            <a:off x="2834060" y="5897032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1" name="円/楕円 685"/>
          <p:cNvSpPr/>
          <p:nvPr/>
        </p:nvSpPr>
        <p:spPr>
          <a:xfrm>
            <a:off x="2634035" y="5638270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2" name="円/楕円 689"/>
          <p:cNvSpPr/>
          <p:nvPr/>
        </p:nvSpPr>
        <p:spPr>
          <a:xfrm>
            <a:off x="1029072" y="569710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3" name="円/楕円 700"/>
          <p:cNvSpPr/>
          <p:nvPr/>
        </p:nvSpPr>
        <p:spPr>
          <a:xfrm>
            <a:off x="3297610" y="5703357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4" name="円/楕円 701"/>
          <p:cNvSpPr/>
          <p:nvPr/>
        </p:nvSpPr>
        <p:spPr>
          <a:xfrm>
            <a:off x="3164260" y="5766857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5" name="円/楕円 703"/>
          <p:cNvSpPr/>
          <p:nvPr/>
        </p:nvSpPr>
        <p:spPr>
          <a:xfrm>
            <a:off x="2900735" y="602562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6" name="円/楕円 704"/>
          <p:cNvSpPr/>
          <p:nvPr/>
        </p:nvSpPr>
        <p:spPr>
          <a:xfrm>
            <a:off x="2765797" y="6025620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7" name="円/楕円 705"/>
          <p:cNvSpPr/>
          <p:nvPr/>
        </p:nvSpPr>
        <p:spPr>
          <a:xfrm>
            <a:off x="1132260" y="570504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8" name="円/楕円 706"/>
          <p:cNvSpPr/>
          <p:nvPr/>
        </p:nvSpPr>
        <p:spPr>
          <a:xfrm>
            <a:off x="2570535" y="5509682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9" name="円/楕円 707"/>
          <p:cNvSpPr/>
          <p:nvPr/>
        </p:nvSpPr>
        <p:spPr>
          <a:xfrm>
            <a:off x="2702297" y="5554132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0" name="円/楕円 837"/>
          <p:cNvSpPr/>
          <p:nvPr/>
        </p:nvSpPr>
        <p:spPr>
          <a:xfrm>
            <a:off x="3253160" y="5831945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1" name="円/楕円 664"/>
          <p:cNvSpPr>
            <a:spLocks noChangeArrowheads="1"/>
          </p:cNvSpPr>
          <p:nvPr/>
        </p:nvSpPr>
        <p:spPr bwMode="auto">
          <a:xfrm rot="-4990811">
            <a:off x="1114003" y="457137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2" name="円/楕円 665"/>
          <p:cNvSpPr>
            <a:spLocks noChangeArrowheads="1"/>
          </p:cNvSpPr>
          <p:nvPr/>
        </p:nvSpPr>
        <p:spPr bwMode="auto">
          <a:xfrm rot="5190236">
            <a:off x="1641848" y="4538132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3" name="円/楕円 687"/>
          <p:cNvSpPr/>
          <p:nvPr/>
        </p:nvSpPr>
        <p:spPr>
          <a:xfrm>
            <a:off x="1227510" y="459915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4" name="円/楕円 691"/>
          <p:cNvSpPr/>
          <p:nvPr/>
        </p:nvSpPr>
        <p:spPr>
          <a:xfrm>
            <a:off x="1735510" y="4538132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5" name="円/楕円 708"/>
          <p:cNvSpPr/>
          <p:nvPr/>
        </p:nvSpPr>
        <p:spPr>
          <a:xfrm>
            <a:off x="1576760" y="499057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6" name="円/楕円 732"/>
          <p:cNvSpPr/>
          <p:nvPr/>
        </p:nvSpPr>
        <p:spPr>
          <a:xfrm>
            <a:off x="1751385" y="464449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7" name="円/楕円 735"/>
          <p:cNvSpPr/>
          <p:nvPr/>
        </p:nvSpPr>
        <p:spPr>
          <a:xfrm>
            <a:off x="1183060" y="468964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8" name="円/楕円 736"/>
          <p:cNvSpPr/>
          <p:nvPr/>
        </p:nvSpPr>
        <p:spPr>
          <a:xfrm>
            <a:off x="1506910" y="5095345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9" name="円/楕円 847"/>
          <p:cNvSpPr/>
          <p:nvPr/>
        </p:nvSpPr>
        <p:spPr>
          <a:xfrm>
            <a:off x="2634035" y="4798482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0" name="円/楕円 848"/>
          <p:cNvSpPr/>
          <p:nvPr/>
        </p:nvSpPr>
        <p:spPr>
          <a:xfrm>
            <a:off x="2834060" y="4863570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1" name="円/楕円 849"/>
          <p:cNvSpPr/>
          <p:nvPr/>
        </p:nvSpPr>
        <p:spPr>
          <a:xfrm>
            <a:off x="2702297" y="4928657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2" name="円/楕円 850"/>
          <p:cNvSpPr/>
          <p:nvPr/>
        </p:nvSpPr>
        <p:spPr>
          <a:xfrm>
            <a:off x="2789610" y="4990570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3" name="円/楕円 851"/>
          <p:cNvSpPr/>
          <p:nvPr/>
        </p:nvSpPr>
        <p:spPr>
          <a:xfrm>
            <a:off x="2170485" y="4603220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4" name="円/楕円 852"/>
          <p:cNvSpPr/>
          <p:nvPr/>
        </p:nvSpPr>
        <p:spPr>
          <a:xfrm>
            <a:off x="2222872" y="4668307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5" name="円/楕円 853"/>
          <p:cNvSpPr/>
          <p:nvPr/>
        </p:nvSpPr>
        <p:spPr>
          <a:xfrm>
            <a:off x="2324472" y="4677832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1312441" y="5047478"/>
            <a:ext cx="1534394" cy="9541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Hadronic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Phase</a:t>
            </a:r>
          </a:p>
        </p:txBody>
      </p:sp>
      <p:pic>
        <p:nvPicPr>
          <p:cNvPr id="15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4" y="6331337"/>
            <a:ext cx="163034" cy="261795"/>
          </a:xfrm>
          <a:prstGeom prst="rect">
            <a:avLst/>
          </a:prstGeom>
        </p:spPr>
      </p:pic>
      <p:cxnSp>
        <p:nvCxnSpPr>
          <p:cNvPr id="158" name="直線コネクタ 157"/>
          <p:cNvCxnSpPr/>
          <p:nvPr/>
        </p:nvCxnSpPr>
        <p:spPr>
          <a:xfrm>
            <a:off x="3900417" y="6112371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9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85" y="6305009"/>
            <a:ext cx="282290" cy="199852"/>
          </a:xfrm>
          <a:prstGeom prst="rect">
            <a:avLst/>
          </a:prstGeom>
        </p:spPr>
      </p:pic>
      <p:cxnSp>
        <p:nvCxnSpPr>
          <p:cNvPr id="160" name="直線矢印コネクタ 159"/>
          <p:cNvCxnSpPr/>
          <p:nvPr/>
        </p:nvCxnSpPr>
        <p:spPr>
          <a:xfrm rot="5400000" flipH="1" flipV="1">
            <a:off x="-1493490" y="4045059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161" name="直線コネクタ 160"/>
          <p:cNvCxnSpPr/>
          <p:nvPr/>
        </p:nvCxnSpPr>
        <p:spPr>
          <a:xfrm>
            <a:off x="548631" y="4022195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16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" y="3663763"/>
            <a:ext cx="279792" cy="259807"/>
          </a:xfrm>
          <a:prstGeom prst="rect">
            <a:avLst/>
          </a:prstGeom>
        </p:spPr>
      </p:pic>
      <p:sp>
        <p:nvSpPr>
          <p:cNvPr id="163" name="テキスト ボックス 162"/>
          <p:cNvSpPr txBox="1"/>
          <p:nvPr/>
        </p:nvSpPr>
        <p:spPr>
          <a:xfrm>
            <a:off x="4619834" y="5373940"/>
            <a:ext cx="183255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Color SC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164" name="フリーフォーム 163"/>
          <p:cNvSpPr/>
          <p:nvPr/>
        </p:nvSpPr>
        <p:spPr>
          <a:xfrm>
            <a:off x="2862030" y="4579649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65" name="テキスト ボックス 164"/>
          <p:cNvSpPr txBox="1"/>
          <p:nvPr/>
        </p:nvSpPr>
        <p:spPr>
          <a:xfrm>
            <a:off x="2891655" y="3962175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Critical Point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166" name="直線矢印コネクタ 165"/>
          <p:cNvCxnSpPr/>
          <p:nvPr/>
        </p:nvCxnSpPr>
        <p:spPr>
          <a:xfrm>
            <a:off x="713159" y="6222470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167" name="テキスト ボックス 166"/>
          <p:cNvSpPr txBox="1"/>
          <p:nvPr/>
        </p:nvSpPr>
        <p:spPr>
          <a:xfrm rot="16200000">
            <a:off x="117336" y="209369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温度</a:t>
            </a: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4741822" y="6396335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バリオン化学ポテンシャル</a:t>
            </a:r>
          </a:p>
        </p:txBody>
      </p:sp>
      <p:pic>
        <p:nvPicPr>
          <p:cNvPr id="169" name="図 16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827056" y="1952123"/>
            <a:ext cx="6163974" cy="4295853"/>
          </a:xfrm>
          <a:prstGeom prst="rect">
            <a:avLst/>
          </a:prstGeom>
        </p:spPr>
      </p:pic>
      <p:grpSp>
        <p:nvGrpSpPr>
          <p:cNvPr id="170" name="グループ化 169"/>
          <p:cNvGrpSpPr/>
          <p:nvPr/>
        </p:nvGrpSpPr>
        <p:grpSpPr>
          <a:xfrm>
            <a:off x="1026704" y="2929636"/>
            <a:ext cx="3077920" cy="2724712"/>
            <a:chOff x="663032" y="2316421"/>
            <a:chExt cx="3077920" cy="2724712"/>
          </a:xfrm>
        </p:grpSpPr>
        <p:sp>
          <p:nvSpPr>
            <p:cNvPr id="171" name="下矢印 170"/>
            <p:cNvSpPr/>
            <p:nvPr/>
          </p:nvSpPr>
          <p:spPr>
            <a:xfrm rot="490128">
              <a:off x="1289068" y="2765757"/>
              <a:ext cx="618565" cy="156079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下矢印 171"/>
            <p:cNvSpPr/>
            <p:nvPr/>
          </p:nvSpPr>
          <p:spPr>
            <a:xfrm rot="2067519">
              <a:off x="2532461" y="3451955"/>
              <a:ext cx="618565" cy="1305508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3" name="下矢印 172"/>
            <p:cNvSpPr/>
            <p:nvPr/>
          </p:nvSpPr>
          <p:spPr>
            <a:xfrm rot="1184849">
              <a:off x="1924107" y="3084408"/>
              <a:ext cx="618565" cy="1333107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4" name="下矢印 173"/>
            <p:cNvSpPr/>
            <p:nvPr/>
          </p:nvSpPr>
          <p:spPr>
            <a:xfrm rot="162969">
              <a:off x="663032" y="2316421"/>
              <a:ext cx="618565" cy="196162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フリーフォーム 174"/>
            <p:cNvSpPr/>
            <p:nvPr/>
          </p:nvSpPr>
          <p:spPr>
            <a:xfrm rot="569173">
              <a:off x="1523439" y="2474906"/>
              <a:ext cx="2186757" cy="822316"/>
            </a:xfrm>
            <a:custGeom>
              <a:avLst/>
              <a:gdLst>
                <a:gd name="connsiteX0" fmla="*/ 0 w 1801906"/>
                <a:gd name="connsiteY0" fmla="*/ 0 h 744071"/>
                <a:gd name="connsiteX1" fmla="*/ 1039906 w 1801906"/>
                <a:gd name="connsiteY1" fmla="*/ 268942 h 744071"/>
                <a:gd name="connsiteX2" fmla="*/ 1801906 w 1801906"/>
                <a:gd name="connsiteY2" fmla="*/ 744071 h 74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906" h="744071">
                  <a:moveTo>
                    <a:pt x="0" y="0"/>
                  </a:moveTo>
                  <a:cubicBezTo>
                    <a:pt x="369794" y="72465"/>
                    <a:pt x="739588" y="144930"/>
                    <a:pt x="1039906" y="268942"/>
                  </a:cubicBezTo>
                  <a:cubicBezTo>
                    <a:pt x="1340224" y="392954"/>
                    <a:pt x="1571065" y="568512"/>
                    <a:pt x="1801906" y="744071"/>
                  </a:cubicBezTo>
                </a:path>
              </a:pathLst>
            </a:custGeom>
            <a:noFill/>
            <a:ln w="63500">
              <a:solidFill>
                <a:schemeClr val="accent2">
                  <a:lumMod val="50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6" name="下矢印 175"/>
            <p:cNvSpPr/>
            <p:nvPr/>
          </p:nvSpPr>
          <p:spPr>
            <a:xfrm rot="3087491">
              <a:off x="2946769" y="4246950"/>
              <a:ext cx="618565" cy="969801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7" name="テキスト ボックス 176"/>
          <p:cNvSpPr txBox="1"/>
          <p:nvPr/>
        </p:nvSpPr>
        <p:spPr>
          <a:xfrm>
            <a:off x="2611273" y="2621255"/>
            <a:ext cx="201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ビーム</a:t>
            </a:r>
            <a:endParaRPr kumimoji="1" lang="en-US" altLang="ja-JP" sz="2400" b="1" dirty="0" smtClean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2400" b="1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　</a:t>
            </a:r>
            <a:r>
              <a:rPr lang="ja-JP" alt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　</a:t>
            </a:r>
            <a:r>
              <a:rPr kumimoji="1" lang="ja-JP" alt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エネルギー</a:t>
            </a:r>
            <a:endParaRPr kumimoji="1" lang="en-US" altLang="ja-JP" sz="2400" b="1" dirty="0" smtClean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8" name="Picture 19" descr="tch_mub_strange_gce_w_sabita_la_pim_linear.gif"/>
          <p:cNvPicPr>
            <a:picLocks noChangeAspect="1"/>
          </p:cNvPicPr>
          <p:nvPr/>
        </p:nvPicPr>
        <p:blipFill>
          <a:blip r:embed="rId7"/>
          <a:srcRect l="1420" t="8372" r="8521" b="1674"/>
          <a:stretch>
            <a:fillRect/>
          </a:stretch>
        </p:blipFill>
        <p:spPr>
          <a:xfrm>
            <a:off x="4828553" y="1543643"/>
            <a:ext cx="4082534" cy="3458462"/>
          </a:xfrm>
          <a:prstGeom prst="rect">
            <a:avLst/>
          </a:prstGeom>
        </p:spPr>
      </p:pic>
      <p:sp>
        <p:nvSpPr>
          <p:cNvPr id="179" name="テキスト ボックス 178"/>
          <p:cNvSpPr txBox="1"/>
          <p:nvPr/>
        </p:nvSpPr>
        <p:spPr>
          <a:xfrm>
            <a:off x="1602611" y="238779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高</a:t>
            </a:r>
          </a:p>
        </p:txBody>
      </p:sp>
      <p:sp>
        <p:nvSpPr>
          <p:cNvPr id="180" name="テキスト ボックス 179"/>
          <p:cNvSpPr txBox="1"/>
          <p:nvPr/>
        </p:nvSpPr>
        <p:spPr>
          <a:xfrm>
            <a:off x="3972060" y="396343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低</a:t>
            </a:r>
            <a:endParaRPr kumimoji="1" lang="ja-JP" altLang="en-US" sz="3200" b="1" dirty="0" smtClean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951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バリオン減速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1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バリオン減速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48628" y="1951607"/>
            <a:ext cx="3324948" cy="4670720"/>
            <a:chOff x="748628" y="1951607"/>
            <a:chExt cx="3324948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427328" y="3415554"/>
              <a:ext cx="1907894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高エネルギー</a:t>
              </a:r>
              <a:endParaRPr kumimoji="1" lang="ja-JP" altLang="en-US" sz="24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48628" y="5605155"/>
              <a:ext cx="3324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b="1" dirty="0" smtClean="0"/>
                <a:t>核子は衝突点を通過</a:t>
              </a:r>
              <a:endParaRPr kumimoji="1" lang="ja-JP" altLang="en-US" sz="2800" b="1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71818" y="6160662"/>
              <a:ext cx="2478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/>
                <a:t>net-</a:t>
              </a:r>
              <a:r>
                <a:rPr lang="ja-JP" altLang="en-US" sz="2400" dirty="0" smtClean="0"/>
                <a:t>バリオン数</a:t>
              </a:r>
              <a:r>
                <a:rPr lang="ja-JP" altLang="en-US" sz="2400" dirty="0"/>
                <a:t>：</a:t>
              </a:r>
              <a:r>
                <a:rPr lang="ja-JP" altLang="en-US" sz="2400" dirty="0" smtClean="0"/>
                <a:t>少</a:t>
              </a:r>
              <a:endParaRPr lang="en-US" altLang="ja-JP" sz="2400" dirty="0" smtClean="0"/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257794" y="1968514"/>
            <a:ext cx="2557995" cy="4653814"/>
            <a:chOff x="5257794" y="1968514"/>
            <a:chExt cx="2557995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257794" y="1968514"/>
              <a:ext cx="2557995" cy="4653814"/>
              <a:chOff x="5257794" y="1968514"/>
              <a:chExt cx="2557995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604884" y="3415554"/>
                <a:ext cx="1907895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smtClean="0"/>
                  <a:t>低エネルギー</a:t>
                </a:r>
                <a:endParaRPr kumimoji="1" lang="ja-JP" altLang="en-US" sz="24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95547" y="5600495"/>
                <a:ext cx="25202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800" b="1" dirty="0" smtClean="0"/>
                  <a:t>衝突点で止まる</a:t>
                </a:r>
                <a:endParaRPr kumimoji="1" lang="ja-JP" altLang="en-US" sz="2800" b="1" dirty="0"/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257794" y="6160663"/>
                <a:ext cx="2478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net-</a:t>
                </a:r>
                <a:r>
                  <a:rPr lang="ja-JP" altLang="en-US" sz="2400" dirty="0" smtClean="0"/>
                  <a:t>バリオン数：</a:t>
                </a:r>
                <a:r>
                  <a:rPr lang="ja-JP" altLang="en-US" sz="2400" dirty="0"/>
                  <a:t>大</a:t>
                </a:r>
                <a:endParaRPr lang="en-US" altLang="ja-JP" sz="2400" dirty="0" smtClean="0"/>
              </a:p>
            </p:txBody>
          </p:sp>
        </p:grpSp>
      </p:grpSp>
      <p:grpSp>
        <p:nvGrpSpPr>
          <p:cNvPr id="312" name="グループ化 311"/>
          <p:cNvGrpSpPr/>
          <p:nvPr/>
        </p:nvGrpSpPr>
        <p:grpSpPr>
          <a:xfrm>
            <a:off x="323615" y="1151161"/>
            <a:ext cx="2237075" cy="1519702"/>
            <a:chOff x="1649692" y="1467690"/>
            <a:chExt cx="2237075" cy="1519702"/>
          </a:xfrm>
        </p:grpSpPr>
        <p:pic>
          <p:nvPicPr>
            <p:cNvPr id="313" name="Picture 23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1649692" y="1467690"/>
              <a:ext cx="2237075" cy="1519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4" name="テキスト ボックス 313"/>
            <p:cNvSpPr txBox="1"/>
            <p:nvPr/>
          </p:nvSpPr>
          <p:spPr>
            <a:xfrm>
              <a:off x="1927119" y="234809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初期宇宙</a:t>
              </a:r>
            </a:p>
          </p:txBody>
        </p:sp>
      </p:grpSp>
      <p:grpSp>
        <p:nvGrpSpPr>
          <p:cNvPr id="315" name="グループ化 314"/>
          <p:cNvGrpSpPr/>
          <p:nvPr/>
        </p:nvGrpSpPr>
        <p:grpSpPr>
          <a:xfrm>
            <a:off x="6350034" y="1212747"/>
            <a:ext cx="2129462" cy="1463374"/>
            <a:chOff x="6346628" y="3488219"/>
            <a:chExt cx="2129462" cy="1463374"/>
          </a:xfrm>
        </p:grpSpPr>
        <p:pic>
          <p:nvPicPr>
            <p:cNvPr id="316" name="図 315"/>
            <p:cNvPicPr>
              <a:picLocks noChangeAspect="1"/>
            </p:cNvPicPr>
            <p:nvPr/>
          </p:nvPicPr>
          <p:blipFill rotWithShape="1">
            <a:blip r:embed="rId3"/>
            <a:srcRect l="20661" t="19563" r="19623" b="18881"/>
            <a:stretch/>
          </p:blipFill>
          <p:spPr>
            <a:xfrm>
              <a:off x="6346628" y="3488219"/>
              <a:ext cx="2129462" cy="146337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17" name="テキスト ボックス 316"/>
            <p:cNvSpPr txBox="1"/>
            <p:nvPr/>
          </p:nvSpPr>
          <p:spPr>
            <a:xfrm>
              <a:off x="6605374" y="436735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中性子星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19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>
          <a:xfrm>
            <a:off x="4939004" y="2124363"/>
            <a:ext cx="3848622" cy="3111871"/>
          </a:xfrm>
          <a:prstGeom prst="roundRect">
            <a:avLst>
              <a:gd name="adj" fmla="val 1299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バリオン</a:t>
            </a:r>
            <a:r>
              <a:rPr lang="ja-JP" altLang="en-US" dirty="0"/>
              <a:t>減速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124363"/>
            <a:ext cx="3984919" cy="397163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63483" y="5698555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rapidity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8832" y="429490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すり抜け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14669" y="236402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8000"/>
                </a:solidFill>
              </a:rPr>
              <a:t>停止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0043" y="160419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正味陽子数の</a:t>
            </a:r>
            <a:r>
              <a:rPr kumimoji="1" lang="en-US" altLang="ja-JP" sz="2400" dirty="0" smtClean="0"/>
              <a:t>y</a:t>
            </a:r>
            <a:r>
              <a:rPr kumimoji="1" lang="ja-JP" altLang="en-US" sz="2400" dirty="0" smtClean="0"/>
              <a:t>依存性</a:t>
            </a:r>
            <a:endParaRPr kumimoji="1" lang="ja-JP" altLang="en-US" sz="2400" dirty="0"/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15" y="2453845"/>
            <a:ext cx="2734651" cy="34456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539051" y="2958665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程</a:t>
            </a:r>
            <a:r>
              <a:rPr lang="ja-JP" altLang="en-US" sz="2400" dirty="0"/>
              <a:t>良</a:t>
            </a:r>
            <a:r>
              <a:rPr lang="ja-JP" altLang="en-US" sz="2400" dirty="0" smtClean="0"/>
              <a:t>く</a:t>
            </a:r>
            <a:r>
              <a:rPr kumimoji="1" lang="ja-JP" altLang="en-US" sz="2400" dirty="0" smtClean="0"/>
              <a:t>圧縮して、止まる</a:t>
            </a:r>
            <a:endParaRPr kumimoji="1" lang="ja-JP" altLang="en-US" sz="2400" dirty="0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15" y="3913356"/>
            <a:ext cx="2318984" cy="34456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39051" y="443426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核子は、突き抜ける</a:t>
            </a:r>
            <a:endParaRPr kumimoji="1" lang="ja-JP" altLang="en-US" sz="2400" dirty="0"/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3" y="2351981"/>
            <a:ext cx="735167" cy="21564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73" y="3048460"/>
            <a:ext cx="888327" cy="215649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13" y="4352763"/>
            <a:ext cx="1041487" cy="215649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>
            <a:off x="4779033" y="5862457"/>
            <a:ext cx="1880559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069134" y="5898610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ビーム軸</a:t>
            </a: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1574214" y="3854806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正味陽子数（</a:t>
            </a:r>
            <a:r>
              <a:rPr kumimoji="1" lang="en-US" altLang="ja-JP" sz="2400" dirty="0" smtClean="0"/>
              <a:t>N</a:t>
            </a:r>
            <a:r>
              <a:rPr kumimoji="1" lang="ja-JP" altLang="en-US" sz="2400" baseline="-25000" dirty="0" smtClean="0"/>
              <a:t>陽子</a:t>
            </a:r>
            <a:r>
              <a:rPr kumimoji="1" lang="ja-JP" altLang="en-US" sz="2400" dirty="0" err="1" smtClean="0"/>
              <a:t>ー</a:t>
            </a:r>
            <a:r>
              <a:rPr kumimoji="1" lang="en-US" altLang="ja-JP" sz="2400" dirty="0" smtClean="0"/>
              <a:t>N</a:t>
            </a:r>
            <a:r>
              <a:rPr kumimoji="1" lang="ja-JP" altLang="en-US" sz="2400" baseline="-25000" dirty="0" smtClean="0"/>
              <a:t>反陽子</a:t>
            </a:r>
            <a:r>
              <a:rPr kumimoji="1" lang="ja-JP" altLang="en-US" sz="2400" dirty="0" smtClean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6748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79689" y="-2807854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目次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1351" y="1523609"/>
            <a:ext cx="585609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１．</a:t>
            </a:r>
            <a:r>
              <a:rPr kumimoji="1" lang="ja-JP" altLang="en-US" sz="3600" b="1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ＱＣＤ相図</a:t>
            </a:r>
            <a:endParaRPr kumimoji="1" lang="en-US" altLang="ja-JP" sz="3200" b="1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ＱＣＤ相図・臨界点・一次相転移</a:t>
            </a:r>
            <a:endParaRPr kumimoji="1"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カラー超伝導</a:t>
            </a:r>
            <a:endParaRPr kumimoji="1"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ビームエネルギー走査</a:t>
            </a:r>
            <a:endParaRPr kumimoji="1"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endParaRPr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r>
              <a:rPr lang="ja-JP" altLang="en-US" sz="3200" b="1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２．イベント毎ゆらぎ</a:t>
            </a:r>
            <a:endParaRPr lang="en-US" altLang="ja-JP" sz="3200" b="1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なぜ、ゆらぎ？</a:t>
            </a:r>
            <a:endParaRPr kumimoji="1"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実験結果</a:t>
            </a:r>
            <a:endParaRPr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課題</a:t>
            </a:r>
            <a:endParaRPr kumimoji="1" lang="ja-JP" altLang="en-US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628650" y="1367161"/>
            <a:ext cx="6606651" cy="2334827"/>
          </a:xfrm>
          <a:prstGeom prst="roundRect">
            <a:avLst/>
          </a:prstGeom>
          <a:noFill/>
          <a:ln w="25400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20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729299" y="5448896"/>
            <a:ext cx="7413504" cy="1340091"/>
          </a:xfrm>
          <a:prstGeom prst="roundRect">
            <a:avLst>
              <a:gd name="adj" fmla="val 19899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ビームエネルギー走査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/>
              <a:t>粒子収量から決めた温度、</a:t>
            </a:r>
            <a:r>
              <a:rPr lang="en-US" altLang="ja-JP" sz="2400" b="1" dirty="0" smtClean="0"/>
              <a:t>μ</a:t>
            </a:r>
            <a:endParaRPr kumimoji="1" lang="ja-JP" altLang="en-US" sz="2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2060"/>
                </a:solidFill>
              </a:rPr>
              <a:t>STAR,2012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09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/>
                <a:t>温度、バリオン密度への換算</a:t>
              </a:r>
              <a:endParaRPr kumimoji="1" lang="ja-JP" altLang="en-US" sz="2400" b="1" dirty="0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2497058" y="5573463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latin typeface="+mj-ea"/>
                <a:ea typeface="+mj-ea"/>
              </a:rPr>
              <a:t>最高バリオン数密度</a:t>
            </a:r>
            <a:endParaRPr kumimoji="1" lang="ja-JP" altLang="en-US" sz="3200" dirty="0">
              <a:latin typeface="+mj-ea"/>
              <a:ea typeface="+mj-ea"/>
            </a:endParaRPr>
          </a:p>
        </p:txBody>
      </p:sp>
      <p:sp>
        <p:nvSpPr>
          <p:cNvPr id="15" name="下矢印 14"/>
          <p:cNvSpPr/>
          <p:nvPr/>
        </p:nvSpPr>
        <p:spPr>
          <a:xfrm rot="16200000">
            <a:off x="3312137" y="3144066"/>
            <a:ext cx="1909687" cy="743550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= 4\sim10 {\rm GeV}~~(E_{\rm lab.} =10 \sim 100 {\rm AGeV})&#10;\end{align*}&lt;/body&gt;&#10;  &lt;fcolor&gt;FFFFFFFF&lt;/fcolor&gt;&#10;  &lt;bcolor&gt;FFFFFFFF&lt;/bcolor&gt;&#10;  &lt;transparent&gt;True&lt;/transparent&gt;&#10;  &lt;resolution&gt;1800&lt;/resolution&gt;&#10;  &lt;imageh&gt;266&lt;/imageh&gt;&#10;  &lt;imagew&gt;4981&lt;/imagew&gt;&#10;  &lt;scale&gt;50&lt;/scale&gt;&#10;  &lt;cursor&gt;71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1" y="6282805"/>
            <a:ext cx="6656200" cy="35546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 flipV="1">
            <a:off x="8273034" y="4784844"/>
            <a:ext cx="484632" cy="609477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29011" y="5163488"/>
            <a:ext cx="172354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原子核密度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4166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最大密度は？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07506" y="1293631"/>
            <a:ext cx="4099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 smtClean="0"/>
              <a:t>T</a:t>
            </a:r>
            <a:r>
              <a:rPr lang="en-US" altLang="ja-JP" sz="2400" dirty="0" smtClean="0"/>
              <a:t>-</a:t>
            </a:r>
            <a:r>
              <a:rPr lang="en-US" altLang="ja-JP" sz="2400" dirty="0" smtClean="0">
                <a:latin typeface="Symbol" panose="05050102010706020507" pitchFamily="18" charset="2"/>
              </a:rPr>
              <a:t>r</a:t>
            </a:r>
            <a:r>
              <a:rPr kumimoji="1" lang="en-US" altLang="ja-JP" sz="2400" dirty="0" smtClean="0"/>
              <a:t> </a:t>
            </a:r>
            <a:r>
              <a:rPr kumimoji="1" lang="ja-JP" altLang="en-US" sz="2400" dirty="0" smtClean="0"/>
              <a:t>平面上の時間発展 </a:t>
            </a:r>
            <a:r>
              <a:rPr kumimoji="1" lang="en-US" altLang="ja-JP" sz="2400" dirty="0" smtClean="0"/>
              <a:t>by JAM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2"/>
                </a:solidFill>
              </a:rPr>
              <a:t>A. </a:t>
            </a:r>
            <a:r>
              <a:rPr lang="en-US" altLang="ja-JP" sz="2400" dirty="0" smtClean="0">
                <a:solidFill>
                  <a:schemeClr val="bg2"/>
                </a:solidFill>
              </a:rPr>
              <a:t>Ohnishi, 2002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45144" y="5581763"/>
            <a:ext cx="6629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最高密度</a:t>
            </a:r>
            <a:r>
              <a:rPr lang="en-US" altLang="ja-JP" sz="2400" dirty="0" smtClean="0"/>
              <a:t> ~5</a:t>
            </a:r>
            <a:r>
              <a:rPr lang="en-US" altLang="ja-JP" sz="2400" dirty="0" smtClean="0">
                <a:latin typeface="Symbol" panose="05050102010706020507" pitchFamily="18" charset="2"/>
              </a:rPr>
              <a:t>r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 @ E/A~20GeV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>
                <a:solidFill>
                  <a:srgbClr val="FFFF00"/>
                </a:solidFill>
              </a:rPr>
              <a:t>中性子星中心部をも凌ぐ宇宙最高密度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最高密度は、大きなイベント毎ゆらぎ</a:t>
            </a:r>
            <a:r>
              <a:rPr lang="ja-JP" altLang="en-US" sz="2400" dirty="0"/>
              <a:t>？</a:t>
            </a:r>
            <a:endParaRPr kumimoji="1" lang="ja-JP" altLang="en-US" sz="2400" dirty="0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421414" y="4383265"/>
              <a:ext cx="3378389" cy="936261"/>
              <a:chOff x="421414" y="4383265"/>
              <a:chExt cx="3378389" cy="936261"/>
            </a:xfrm>
          </p:grpSpPr>
          <p:sp>
            <p:nvSpPr>
              <p:cNvPr id="3" name="角丸四角形 2"/>
              <p:cNvSpPr/>
              <p:nvPr/>
            </p:nvSpPr>
            <p:spPr>
              <a:xfrm>
                <a:off x="3017378" y="4383265"/>
                <a:ext cx="782425" cy="423604"/>
              </a:xfrm>
              <a:prstGeom prst="roundRect">
                <a:avLst/>
              </a:prstGeom>
              <a:solidFill>
                <a:srgbClr val="008000">
                  <a:alpha val="8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>
                <a:off x="421414" y="4383265"/>
                <a:ext cx="2116022" cy="936261"/>
              </a:xfrm>
              <a:prstGeom prst="roundRect">
                <a:avLst/>
              </a:prstGeom>
              <a:solidFill>
                <a:srgbClr val="008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797" y="4526713"/>
                <a:ext cx="1797709" cy="295660"/>
              </a:xfrm>
              <a:prstGeom prst="rect">
                <a:avLst/>
              </a:prstGeom>
            </p:spPr>
          </p:pic>
          <p:sp>
            <p:nvSpPr>
              <p:cNvPr id="20" name="右矢印 19"/>
              <p:cNvSpPr/>
              <p:nvPr/>
            </p:nvSpPr>
            <p:spPr>
              <a:xfrm rot="19918194">
                <a:off x="2475925" y="4634598"/>
                <a:ext cx="646746" cy="311845"/>
              </a:xfrm>
              <a:prstGeom prst="rightArrow">
                <a:avLst>
                  <a:gd name="adj1" fmla="val 50000"/>
                  <a:gd name="adj2" fmla="val 66183"/>
                </a:avLst>
              </a:prstGeom>
              <a:solidFill>
                <a:srgbClr val="0080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824469" y="4847019"/>
              <a:ext cx="1215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RIBF</a:t>
              </a:r>
              <a:r>
                <a:rPr kumimoji="1" lang="ja-JP" altLang="en-US" sz="2000" dirty="0" smtClean="0"/>
                <a:t>など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131824" y="1813545"/>
              <a:ext cx="2939036" cy="2079723"/>
              <a:chOff x="131824" y="1813545"/>
              <a:chExt cx="2939036" cy="2079723"/>
            </a:xfrm>
          </p:grpSpPr>
          <p:sp>
            <p:nvSpPr>
              <p:cNvPr id="10" name="角丸四角形 9"/>
              <p:cNvSpPr/>
              <p:nvPr/>
            </p:nvSpPr>
            <p:spPr>
              <a:xfrm>
                <a:off x="2867320" y="1813545"/>
                <a:ext cx="203540" cy="2079723"/>
              </a:xfrm>
              <a:prstGeom prst="roundRect">
                <a:avLst/>
              </a:prstGeom>
              <a:solidFill>
                <a:srgbClr val="F89708">
                  <a:alpha val="8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角丸四角形 17"/>
              <p:cNvSpPr/>
              <p:nvPr/>
            </p:nvSpPr>
            <p:spPr>
              <a:xfrm>
                <a:off x="131824" y="2005605"/>
                <a:ext cx="2275682" cy="998430"/>
              </a:xfrm>
              <a:prstGeom prst="roundRect">
                <a:avLst/>
              </a:prstGeom>
              <a:solidFill>
                <a:srgbClr val="FFC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057" y="2203117"/>
                <a:ext cx="2135216" cy="290537"/>
              </a:xfrm>
              <a:prstGeom prst="rect">
                <a:avLst/>
              </a:prstGeom>
            </p:spPr>
          </p:pic>
          <p:sp>
            <p:nvSpPr>
              <p:cNvPr id="21" name="右矢印 20"/>
              <p:cNvSpPr/>
              <p:nvPr/>
            </p:nvSpPr>
            <p:spPr>
              <a:xfrm rot="1534861">
                <a:off x="2340835" y="2402863"/>
                <a:ext cx="639320" cy="311845"/>
              </a:xfrm>
              <a:prstGeom prst="rightArrow">
                <a:avLst>
                  <a:gd name="adj1" fmla="val 50000"/>
                  <a:gd name="adj2" fmla="val 66183"/>
                </a:avLst>
              </a:prstGeom>
              <a:solidFill>
                <a:srgbClr val="FFC0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499166" y="2501644"/>
              <a:ext cx="15295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RHIC</a:t>
              </a:r>
              <a:r>
                <a:rPr kumimoji="1" lang="ja-JP" altLang="en-US" sz="2400" dirty="0" smtClean="0"/>
                <a:t>・</a:t>
              </a:r>
              <a:r>
                <a:rPr kumimoji="1" lang="en-US" altLang="ja-JP" sz="2400" dirty="0" smtClean="0"/>
                <a:t>LHC</a:t>
              </a:r>
              <a:endParaRPr kumimoji="1" lang="ja-JP" altLang="en-US" sz="2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00757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ビームエネルギー走査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6034" y="1510954"/>
            <a:ext cx="7675529" cy="4743099"/>
          </a:xfrm>
          <a:prstGeom prst="rect">
            <a:avLst/>
          </a:prstGeom>
        </p:spPr>
      </p:pic>
      <p:sp>
        <p:nvSpPr>
          <p:cNvPr id="6" name="円弧 5"/>
          <p:cNvSpPr/>
          <p:nvPr/>
        </p:nvSpPr>
        <p:spPr>
          <a:xfrm>
            <a:off x="-1383568" y="3583918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2713" y="2317413"/>
            <a:ext cx="4152099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Quark-Gluon Plasma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8" name="円/楕円 654"/>
          <p:cNvSpPr/>
          <p:nvPr/>
        </p:nvSpPr>
        <p:spPr>
          <a:xfrm>
            <a:off x="2396270" y="532858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円/楕円 655"/>
          <p:cNvSpPr/>
          <p:nvPr/>
        </p:nvSpPr>
        <p:spPr>
          <a:xfrm>
            <a:off x="2577245" y="552543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円/楕円 656"/>
          <p:cNvSpPr/>
          <p:nvPr/>
        </p:nvSpPr>
        <p:spPr>
          <a:xfrm>
            <a:off x="2461357" y="548891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" name="円/楕円 657"/>
          <p:cNvSpPr/>
          <p:nvPr/>
        </p:nvSpPr>
        <p:spPr>
          <a:xfrm>
            <a:off x="2555020" y="539366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" name="円/楕円 659"/>
          <p:cNvSpPr/>
          <p:nvPr/>
        </p:nvSpPr>
        <p:spPr>
          <a:xfrm>
            <a:off x="1797782" y="5195329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" name="円/楕円 666"/>
          <p:cNvSpPr/>
          <p:nvPr/>
        </p:nvSpPr>
        <p:spPr>
          <a:xfrm>
            <a:off x="3320195" y="5006318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" name="円/楕円 667"/>
          <p:cNvSpPr/>
          <p:nvPr/>
        </p:nvSpPr>
        <p:spPr>
          <a:xfrm>
            <a:off x="3521807" y="539366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" name="円/楕円 668"/>
          <p:cNvSpPr/>
          <p:nvPr/>
        </p:nvSpPr>
        <p:spPr>
          <a:xfrm>
            <a:off x="3918682" y="5199993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6" name="円/楕円 681"/>
          <p:cNvSpPr/>
          <p:nvPr/>
        </p:nvSpPr>
        <p:spPr>
          <a:xfrm>
            <a:off x="3653570" y="545875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円/楕円 685"/>
          <p:cNvSpPr/>
          <p:nvPr/>
        </p:nvSpPr>
        <p:spPr>
          <a:xfrm>
            <a:off x="3453545" y="5199993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" name="円/楕円 689"/>
          <p:cNvSpPr/>
          <p:nvPr/>
        </p:nvSpPr>
        <p:spPr>
          <a:xfrm>
            <a:off x="1848582" y="525882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円/楕円 700"/>
          <p:cNvSpPr/>
          <p:nvPr/>
        </p:nvSpPr>
        <p:spPr>
          <a:xfrm>
            <a:off x="4117120" y="5265080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" name="円/楕円 701"/>
          <p:cNvSpPr/>
          <p:nvPr/>
        </p:nvSpPr>
        <p:spPr>
          <a:xfrm>
            <a:off x="3983770" y="5328580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" name="円/楕円 703"/>
          <p:cNvSpPr/>
          <p:nvPr/>
        </p:nvSpPr>
        <p:spPr>
          <a:xfrm>
            <a:off x="3720245" y="558734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" name="円/楕円 704"/>
          <p:cNvSpPr/>
          <p:nvPr/>
        </p:nvSpPr>
        <p:spPr>
          <a:xfrm>
            <a:off x="3585307" y="558734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円/楕円 705"/>
          <p:cNvSpPr/>
          <p:nvPr/>
        </p:nvSpPr>
        <p:spPr>
          <a:xfrm>
            <a:off x="1951770" y="526676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円/楕円 706"/>
          <p:cNvSpPr/>
          <p:nvPr/>
        </p:nvSpPr>
        <p:spPr>
          <a:xfrm>
            <a:off x="3390045" y="5071405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円/楕円 707"/>
          <p:cNvSpPr/>
          <p:nvPr/>
        </p:nvSpPr>
        <p:spPr>
          <a:xfrm>
            <a:off x="3521807" y="5115855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" name="円/楕円 837"/>
          <p:cNvSpPr/>
          <p:nvPr/>
        </p:nvSpPr>
        <p:spPr>
          <a:xfrm>
            <a:off x="4072670" y="5393668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円/楕円 664"/>
          <p:cNvSpPr>
            <a:spLocks noChangeArrowheads="1"/>
          </p:cNvSpPr>
          <p:nvPr/>
        </p:nvSpPr>
        <p:spPr bwMode="auto">
          <a:xfrm rot="-4990811">
            <a:off x="1933513" y="413310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" name="円/楕円 665"/>
          <p:cNvSpPr>
            <a:spLocks noChangeArrowheads="1"/>
          </p:cNvSpPr>
          <p:nvPr/>
        </p:nvSpPr>
        <p:spPr bwMode="auto">
          <a:xfrm rot="5190236">
            <a:off x="2461358" y="4099855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" name="円/楕円 687"/>
          <p:cNvSpPr/>
          <p:nvPr/>
        </p:nvSpPr>
        <p:spPr>
          <a:xfrm>
            <a:off x="2047020" y="416088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円/楕円 691"/>
          <p:cNvSpPr/>
          <p:nvPr/>
        </p:nvSpPr>
        <p:spPr>
          <a:xfrm>
            <a:off x="2555020" y="4099855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" name="円/楕円 708"/>
          <p:cNvSpPr/>
          <p:nvPr/>
        </p:nvSpPr>
        <p:spPr>
          <a:xfrm>
            <a:off x="2396270" y="455229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732"/>
          <p:cNvSpPr/>
          <p:nvPr/>
        </p:nvSpPr>
        <p:spPr>
          <a:xfrm>
            <a:off x="2570895" y="4206218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735"/>
          <p:cNvSpPr/>
          <p:nvPr/>
        </p:nvSpPr>
        <p:spPr>
          <a:xfrm>
            <a:off x="2002570" y="42513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736"/>
          <p:cNvSpPr/>
          <p:nvPr/>
        </p:nvSpPr>
        <p:spPr>
          <a:xfrm>
            <a:off x="2326420" y="46570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847"/>
          <p:cNvSpPr/>
          <p:nvPr/>
        </p:nvSpPr>
        <p:spPr>
          <a:xfrm>
            <a:off x="3453545" y="4360205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848"/>
          <p:cNvSpPr/>
          <p:nvPr/>
        </p:nvSpPr>
        <p:spPr>
          <a:xfrm>
            <a:off x="3653570" y="4425293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849"/>
          <p:cNvSpPr/>
          <p:nvPr/>
        </p:nvSpPr>
        <p:spPr>
          <a:xfrm>
            <a:off x="3521807" y="4490380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850"/>
          <p:cNvSpPr/>
          <p:nvPr/>
        </p:nvSpPr>
        <p:spPr>
          <a:xfrm>
            <a:off x="3609120" y="4552293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851"/>
          <p:cNvSpPr/>
          <p:nvPr/>
        </p:nvSpPr>
        <p:spPr>
          <a:xfrm>
            <a:off x="2989995" y="4164943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852"/>
          <p:cNvSpPr/>
          <p:nvPr/>
        </p:nvSpPr>
        <p:spPr>
          <a:xfrm>
            <a:off x="3042382" y="4230030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853"/>
          <p:cNvSpPr/>
          <p:nvPr/>
        </p:nvSpPr>
        <p:spPr>
          <a:xfrm>
            <a:off x="3143982" y="4239555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131951" y="4609201"/>
            <a:ext cx="1534394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Hadronic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Phase</a:t>
            </a: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19927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95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5439344" y="4935663"/>
            <a:ext cx="1832553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Color SC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52" name="フリーフォーム 51"/>
          <p:cNvSpPr/>
          <p:nvPr/>
        </p:nvSpPr>
        <p:spPr>
          <a:xfrm>
            <a:off x="3681540" y="414137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711165" y="352389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Critical Point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 rot="16200000">
            <a:off x="936846" y="16554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温度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561332" y="5958058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バリオン化学ポテンシャル</a:t>
            </a:r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46566" y="1513846"/>
            <a:ext cx="6163974" cy="4295853"/>
          </a:xfrm>
          <a:prstGeom prst="rect">
            <a:avLst/>
          </a:prstGeom>
        </p:spPr>
      </p:pic>
      <p:grpSp>
        <p:nvGrpSpPr>
          <p:cNvPr id="64" name="グループ化 63"/>
          <p:cNvGrpSpPr/>
          <p:nvPr/>
        </p:nvGrpSpPr>
        <p:grpSpPr>
          <a:xfrm>
            <a:off x="1846214" y="2491359"/>
            <a:ext cx="3077920" cy="2724712"/>
            <a:chOff x="663032" y="2316421"/>
            <a:chExt cx="3077920" cy="2724712"/>
          </a:xfrm>
        </p:grpSpPr>
        <p:sp>
          <p:nvSpPr>
            <p:cNvPr id="65" name="下矢印 64"/>
            <p:cNvSpPr/>
            <p:nvPr/>
          </p:nvSpPr>
          <p:spPr>
            <a:xfrm rot="490128">
              <a:off x="1289068" y="2765757"/>
              <a:ext cx="618565" cy="156079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下矢印 65"/>
            <p:cNvSpPr/>
            <p:nvPr/>
          </p:nvSpPr>
          <p:spPr>
            <a:xfrm rot="2067519">
              <a:off x="2532461" y="3451955"/>
              <a:ext cx="618565" cy="1305508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下矢印 66"/>
            <p:cNvSpPr/>
            <p:nvPr/>
          </p:nvSpPr>
          <p:spPr>
            <a:xfrm rot="1184849">
              <a:off x="1924107" y="3084408"/>
              <a:ext cx="618565" cy="1333107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下矢印 67"/>
            <p:cNvSpPr/>
            <p:nvPr/>
          </p:nvSpPr>
          <p:spPr>
            <a:xfrm rot="162969">
              <a:off x="663032" y="2316421"/>
              <a:ext cx="618565" cy="196162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 68"/>
            <p:cNvSpPr/>
            <p:nvPr/>
          </p:nvSpPr>
          <p:spPr>
            <a:xfrm rot="569173">
              <a:off x="1523439" y="2474906"/>
              <a:ext cx="2186757" cy="822316"/>
            </a:xfrm>
            <a:custGeom>
              <a:avLst/>
              <a:gdLst>
                <a:gd name="connsiteX0" fmla="*/ 0 w 1801906"/>
                <a:gd name="connsiteY0" fmla="*/ 0 h 744071"/>
                <a:gd name="connsiteX1" fmla="*/ 1039906 w 1801906"/>
                <a:gd name="connsiteY1" fmla="*/ 268942 h 744071"/>
                <a:gd name="connsiteX2" fmla="*/ 1801906 w 1801906"/>
                <a:gd name="connsiteY2" fmla="*/ 744071 h 74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906" h="744071">
                  <a:moveTo>
                    <a:pt x="0" y="0"/>
                  </a:moveTo>
                  <a:cubicBezTo>
                    <a:pt x="369794" y="72465"/>
                    <a:pt x="739588" y="144930"/>
                    <a:pt x="1039906" y="268942"/>
                  </a:cubicBezTo>
                  <a:cubicBezTo>
                    <a:pt x="1340224" y="392954"/>
                    <a:pt x="1571065" y="568512"/>
                    <a:pt x="1801906" y="744071"/>
                  </a:cubicBezTo>
                </a:path>
              </a:pathLst>
            </a:custGeom>
            <a:noFill/>
            <a:ln w="63500">
              <a:solidFill>
                <a:schemeClr val="accent2">
                  <a:lumMod val="50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下矢印 70"/>
            <p:cNvSpPr/>
            <p:nvPr/>
          </p:nvSpPr>
          <p:spPr>
            <a:xfrm rot="3087491">
              <a:off x="2946769" y="4246950"/>
              <a:ext cx="618565" cy="969801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3381206" y="1924760"/>
            <a:ext cx="4543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ビームエネルギーの変化により</a:t>
            </a:r>
            <a:endParaRPr kumimoji="1" lang="en-US" altLang="ja-JP" sz="2400" b="1" dirty="0" smtClean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相図上の様々な位置を探索可能</a:t>
            </a:r>
            <a:endParaRPr kumimoji="1" lang="ja-JP" altLang="en-US" sz="2400" b="1" dirty="0" smtClean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5560513" y="2834356"/>
            <a:ext cx="2916945" cy="2057201"/>
          </a:xfrm>
          <a:prstGeom prst="roundRect">
            <a:avLst>
              <a:gd name="adj" fmla="val 19899"/>
            </a:avLst>
          </a:prstGeom>
          <a:solidFill>
            <a:srgbClr val="103F53">
              <a:alpha val="63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97299" y="2935627"/>
            <a:ext cx="249940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+mj-ea"/>
                <a:ea typeface="+mj-ea"/>
              </a:rPr>
              <a:t>BES Program</a:t>
            </a:r>
          </a:p>
          <a:p>
            <a:r>
              <a:rPr lang="en-US" altLang="ja-JP" sz="2800" dirty="0" smtClean="0">
                <a:latin typeface="+mj-ea"/>
                <a:ea typeface="+mj-ea"/>
              </a:rPr>
              <a:t>@ STAR</a:t>
            </a:r>
            <a:endParaRPr lang="en-US" altLang="ja-JP" sz="2000" dirty="0" smtClean="0">
              <a:latin typeface="+mj-ea"/>
              <a:ea typeface="+mj-ea"/>
            </a:endParaRPr>
          </a:p>
          <a:p>
            <a:r>
              <a:rPr lang="en-US" altLang="ja-JP" sz="2000" dirty="0" smtClean="0">
                <a:latin typeface="+mj-ea"/>
                <a:ea typeface="+mj-ea"/>
              </a:rPr>
              <a:t>Beam-Energy-Scan</a:t>
            </a:r>
          </a:p>
          <a:p>
            <a:r>
              <a:rPr lang="en-US" altLang="ja-JP" sz="2000" dirty="0" smtClean="0">
                <a:latin typeface="+mj-ea"/>
                <a:ea typeface="+mj-ea"/>
              </a:rPr>
              <a:t>BES-I 2010~2016</a:t>
            </a:r>
          </a:p>
          <a:p>
            <a:r>
              <a:rPr lang="en-US" altLang="ja-JP" sz="2000" dirty="0" smtClean="0">
                <a:latin typeface="+mj-ea"/>
                <a:ea typeface="+mj-ea"/>
              </a:rPr>
              <a:t>BES-II 2019~2021</a:t>
            </a:r>
          </a:p>
        </p:txBody>
      </p:sp>
    </p:spTree>
    <p:extLst>
      <p:ext uri="{BB962C8B-B14F-4D97-AF65-F5344CB8AC3E}">
        <p14:creationId xmlns:p14="http://schemas.microsoft.com/office/powerpoint/2010/main" val="16526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角丸四角形 31"/>
          <p:cNvSpPr/>
          <p:nvPr/>
        </p:nvSpPr>
        <p:spPr>
          <a:xfrm>
            <a:off x="4504854" y="1261918"/>
            <a:ext cx="4396237" cy="2336196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下矢印 30"/>
          <p:cNvSpPr/>
          <p:nvPr/>
        </p:nvSpPr>
        <p:spPr>
          <a:xfrm>
            <a:off x="5931752" y="2188017"/>
            <a:ext cx="1542445" cy="43573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最高密度走査実験？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4911"/>
            <a:ext cx="3587034" cy="266458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2299990" y="1926352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3302237" y="1653023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843" y="1348695"/>
            <a:ext cx="455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最</a:t>
            </a: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高</a:t>
            </a: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密度</a:t>
            </a: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は大きな</a:t>
            </a:r>
            <a:endParaRPr lang="en-US" altLang="ja-JP" sz="2400" dirty="0" smtClean="0">
              <a:solidFill>
                <a:prstClr val="white"/>
              </a:solidFill>
              <a:latin typeface="Corbel" panose="020B0503020204020204"/>
              <a:ea typeface="HGｺﾞｼｯｸM" panose="020B0609000000000000" pitchFamily="49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イベント毎ゆらぎを持つ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10093" y="2574207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高密度イベントの選択で</a:t>
            </a:r>
            <a:endParaRPr lang="en-US" altLang="ja-JP" sz="2400" noProof="0" dirty="0">
              <a:solidFill>
                <a:prstClr val="white"/>
              </a:solidFill>
              <a:latin typeface="Corbel" panose="020B0503020204020204"/>
              <a:ea typeface="HGｺﾞｼｯｸM" panose="020B0609000000000000" pitchFamily="49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観測量の</a:t>
            </a: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密度依存性を探索？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710284" y="4346315"/>
            <a:ext cx="3594176" cy="2348731"/>
            <a:chOff x="710284" y="4346315"/>
            <a:chExt cx="3594176" cy="2348731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929492" y="6540413"/>
              <a:ext cx="33749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1087431" y="4346315"/>
              <a:ext cx="1" cy="23487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58641" y="5157192"/>
              <a:ext cx="889860" cy="1383221"/>
            </a:xfrm>
            <a:custGeom>
              <a:avLst/>
              <a:gdLst>
                <a:gd name="T0" fmla="*/ 2049 w 2049"/>
                <a:gd name="T1" fmla="*/ 2115 h 2115"/>
                <a:gd name="T2" fmla="*/ 1976 w 2049"/>
                <a:gd name="T3" fmla="*/ 1691 h 2115"/>
                <a:gd name="T4" fmla="*/ 1777 w 2049"/>
                <a:gd name="T5" fmla="*/ 1201 h 2115"/>
                <a:gd name="T6" fmla="*/ 1360 w 2049"/>
                <a:gd name="T7" fmla="*/ 731 h 2115"/>
                <a:gd name="T8" fmla="*/ 817 w 2049"/>
                <a:gd name="T9" fmla="*/ 321 h 2115"/>
                <a:gd name="T10" fmla="*/ 426 w 2049"/>
                <a:gd name="T11" fmla="*/ 119 h 2115"/>
                <a:gd name="T12" fmla="*/ 0 w 2049"/>
                <a:gd name="T13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9" h="2115">
                  <a:moveTo>
                    <a:pt x="2049" y="2115"/>
                  </a:moveTo>
                  <a:cubicBezTo>
                    <a:pt x="2036" y="2044"/>
                    <a:pt x="2021" y="1843"/>
                    <a:pt x="1976" y="1691"/>
                  </a:cubicBezTo>
                  <a:cubicBezTo>
                    <a:pt x="1931" y="1539"/>
                    <a:pt x="1880" y="1361"/>
                    <a:pt x="1777" y="1201"/>
                  </a:cubicBezTo>
                  <a:cubicBezTo>
                    <a:pt x="1674" y="1041"/>
                    <a:pt x="1520" y="878"/>
                    <a:pt x="1360" y="731"/>
                  </a:cubicBezTo>
                  <a:cubicBezTo>
                    <a:pt x="1200" y="584"/>
                    <a:pt x="973" y="423"/>
                    <a:pt x="817" y="321"/>
                  </a:cubicBezTo>
                  <a:cubicBezTo>
                    <a:pt x="661" y="219"/>
                    <a:pt x="562" y="172"/>
                    <a:pt x="426" y="119"/>
                  </a:cubicBezTo>
                  <a:cubicBezTo>
                    <a:pt x="290" y="66"/>
                    <a:pt x="89" y="25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736287" y="5097862"/>
              <a:ext cx="144463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1243292" y="4824533"/>
              <a:ext cx="2009447" cy="1211235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433608 w 2428373"/>
                <a:gd name="connsiteY1" fmla="*/ 303318 h 1058665"/>
                <a:gd name="connsiteX2" fmla="*/ 2428373 w 2428373"/>
                <a:gd name="connsiteY2" fmla="*/ 1058665 h 10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373" h="1058665">
                  <a:moveTo>
                    <a:pt x="0" y="0"/>
                  </a:moveTo>
                  <a:cubicBezTo>
                    <a:pt x="481790" y="40871"/>
                    <a:pt x="1028879" y="126874"/>
                    <a:pt x="1433608" y="303318"/>
                  </a:cubicBezTo>
                  <a:cubicBezTo>
                    <a:pt x="1838337" y="479762"/>
                    <a:pt x="2231300" y="817272"/>
                    <a:pt x="2428373" y="1058665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E8A1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731335">
              <a:off x="805809" y="5471959"/>
              <a:ext cx="2826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ビームエネルギー走査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1564422" y="4814730"/>
              <a:ext cx="1880983" cy="1291782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067008 w 3276686"/>
                <a:gd name="connsiteY1" fmla="*/ 172569 h 878860"/>
                <a:gd name="connsiteX2" fmla="*/ 3276686 w 3276686"/>
                <a:gd name="connsiteY2" fmla="*/ 878860 h 878860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132731 w 2974357"/>
                <a:gd name="connsiteY1" fmla="*/ 199795 h 846189"/>
                <a:gd name="connsiteX2" fmla="*/ 2974357 w 2974357"/>
                <a:gd name="connsiteY2" fmla="*/ 846189 h 8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4357" h="846189">
                  <a:moveTo>
                    <a:pt x="0" y="0"/>
                  </a:moveTo>
                  <a:cubicBezTo>
                    <a:pt x="534369" y="24534"/>
                    <a:pt x="1637005" y="58764"/>
                    <a:pt x="2132731" y="199795"/>
                  </a:cubicBezTo>
                  <a:cubicBezTo>
                    <a:pt x="2628457" y="340827"/>
                    <a:pt x="2772687" y="593923"/>
                    <a:pt x="2974357" y="846189"/>
                  </a:cubicBezTo>
                </a:path>
              </a:pathLst>
            </a:custGeom>
            <a:noFill/>
            <a:ln w="31750">
              <a:solidFill>
                <a:srgbClr val="FFCCFF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3021186" y="5591060"/>
              <a:ext cx="208625" cy="54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 rot="1486114">
              <a:off x="1492544" y="4676788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多バリオン数イベント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768210" y="5318631"/>
              <a:ext cx="320187" cy="62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2403535" y="5053795"/>
              <a:ext cx="338480" cy="52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84" y="4492123"/>
              <a:ext cx="260940" cy="260940"/>
            </a:xfrm>
            <a:prstGeom prst="rect">
              <a:avLst/>
            </a:prstGeom>
          </p:spPr>
        </p:pic>
        <p:pic>
          <p:nvPicPr>
  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07" y="6190570"/>
              <a:ext cx="224256" cy="265785"/>
            </a:xfrm>
            <a:prstGeom prst="rect">
              <a:avLst/>
            </a:prstGeom>
          </p:spPr>
        </p:pic>
      </p:grpSp>
      <p:grpSp>
        <p:nvGrpSpPr>
          <p:cNvPr id="20" name="グループ化 19"/>
          <p:cNvGrpSpPr/>
          <p:nvPr/>
        </p:nvGrpSpPr>
        <p:grpSpPr>
          <a:xfrm>
            <a:off x="5039778" y="3852049"/>
            <a:ext cx="3852702" cy="3005951"/>
            <a:chOff x="5039778" y="3852049"/>
            <a:chExt cx="3852702" cy="3005951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 rot="16200000">
              <a:off x="3752246" y="5139581"/>
              <a:ext cx="30059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平均横方向エネルギー</a:t>
              </a:r>
              <a:endPara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799295" y="3981443"/>
              <a:ext cx="2093185" cy="1055608"/>
            </a:xfrm>
            <a:prstGeom prst="wedgeRoundRectCallout">
              <a:avLst>
                <a:gd name="adj1" fmla="val -45058"/>
                <a:gd name="adj2" fmla="val 103006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non-monotonic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behavior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 evidence of 1st. </a:t>
              </a:r>
              <a:r>
                <a:rPr kumimoji="1" lang="en-US" altLang="ja-JP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</a:t>
              </a: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?</a:t>
              </a:r>
            </a:p>
          </p:txBody>
        </p:sp>
        <p:pic>
          <p:nvPicPr>
  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9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重イオン衝突の歴史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71094" y="2028666"/>
            <a:ext cx="1305489" cy="851725"/>
            <a:chOff x="293044" y="741405"/>
            <a:chExt cx="1305489" cy="851725"/>
          </a:xfrm>
        </p:grpSpPr>
        <p:sp>
          <p:nvSpPr>
            <p:cNvPr id="12" name="正方形/長方形 1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11956" y="2020145"/>
            <a:ext cx="1500022" cy="851725"/>
            <a:chOff x="1633906" y="732884"/>
            <a:chExt cx="1500022" cy="851725"/>
          </a:xfrm>
        </p:grpSpPr>
        <p:sp>
          <p:nvSpPr>
            <p:cNvPr id="15" name="正方形/長方形 1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04992" y="2023926"/>
            <a:ext cx="2060544" cy="854978"/>
            <a:chOff x="3426942" y="736665"/>
            <a:chExt cx="2060544" cy="854978"/>
          </a:xfrm>
        </p:grpSpPr>
        <p:sp>
          <p:nvSpPr>
            <p:cNvPr id="18" name="正方形/長方形 17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96770" y="2020145"/>
            <a:ext cx="2220028" cy="864226"/>
            <a:chOff x="5618720" y="732884"/>
            <a:chExt cx="2220028" cy="864226"/>
          </a:xfrm>
        </p:grpSpPr>
        <p:sp>
          <p:nvSpPr>
            <p:cNvPr id="21" name="正方形/長方形 20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1094" y="1426104"/>
            <a:ext cx="8607111" cy="749043"/>
            <a:chOff x="71094" y="1426104"/>
            <a:chExt cx="8607111" cy="749043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4467397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6843300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687" y="1426104"/>
              <a:ext cx="963518" cy="382641"/>
            </a:xfrm>
            <a:prstGeom prst="rect">
              <a:avLst/>
            </a:prstGeom>
          </p:spPr>
        </p:pic>
        <p:cxnSp>
          <p:nvCxnSpPr>
            <p:cNvPr id="7" name="直線コネクタ 6"/>
            <p:cNvCxnSpPr/>
            <p:nvPr/>
          </p:nvCxnSpPr>
          <p:spPr>
            <a:xfrm>
              <a:off x="2091494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866" y="1495176"/>
              <a:ext cx="760868" cy="238461"/>
            </a:xfrm>
            <a:prstGeom prst="rect">
              <a:avLst/>
            </a:prstGeom>
          </p:spPr>
        </p:pic>
        <p:pic>
          <p:nvPicPr>
  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381" y="1431425"/>
              <a:ext cx="1137166" cy="303245"/>
            </a:xfrm>
            <a:prstGeom prst="rect">
              <a:avLst/>
            </a:prstGeom>
          </p:spPr>
        </p:pic>
        <p:pic>
          <p:nvPicPr>
  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411" y="1492075"/>
              <a:ext cx="984166" cy="242596"/>
            </a:xfrm>
            <a:prstGeom prst="rect">
              <a:avLst/>
            </a:prstGeom>
          </p:spPr>
        </p:pic>
        <p:cxnSp>
          <p:nvCxnSpPr>
            <p:cNvPr id="23" name="直線矢印コネクタ 22"/>
            <p:cNvCxnSpPr/>
            <p:nvPr/>
          </p:nvCxnSpPr>
          <p:spPr>
            <a:xfrm flipV="1">
              <a:off x="71094" y="2028666"/>
              <a:ext cx="83649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右矢印 34"/>
          <p:cNvSpPr/>
          <p:nvPr/>
        </p:nvSpPr>
        <p:spPr>
          <a:xfrm>
            <a:off x="3782836" y="2579382"/>
            <a:ext cx="4653182" cy="181934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FF00">
                  <a:alpha val="8000"/>
                </a:srgb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908255" y="2983343"/>
            <a:ext cx="45127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~2010</a:t>
            </a:r>
          </a:p>
          <a:p>
            <a:r>
              <a:rPr kumimoji="1" lang="ja-JP" altLang="en-US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高エネルギーフロンティア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 rot="16200000">
            <a:off x="7175448" y="4889449"/>
            <a:ext cx="356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Picture of fireball by </a:t>
            </a:r>
            <a:r>
              <a:rPr kumimoji="1" lang="en-US" altLang="ja-JP" dirty="0" err="1" smtClean="0"/>
              <a:t>Soushi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Nonaka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96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重イオン衝突の歴史</a:t>
            </a:r>
            <a:endParaRPr kumimoji="1" lang="ja-JP" altLang="en-US" dirty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87" y="1426104"/>
            <a:ext cx="963518" cy="382641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66" y="1495176"/>
            <a:ext cx="760868" cy="238461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81" y="1431425"/>
            <a:ext cx="1137166" cy="30324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11" y="1492075"/>
            <a:ext cx="984166" cy="242596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71094" y="2028666"/>
            <a:ext cx="1305489" cy="851725"/>
            <a:chOff x="293044" y="741405"/>
            <a:chExt cx="1305489" cy="851725"/>
          </a:xfrm>
        </p:grpSpPr>
        <p:sp>
          <p:nvSpPr>
            <p:cNvPr id="12" name="正方形/長方形 1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11956" y="2020145"/>
            <a:ext cx="1500022" cy="851725"/>
            <a:chOff x="1633906" y="732884"/>
            <a:chExt cx="1500022" cy="851725"/>
          </a:xfrm>
        </p:grpSpPr>
        <p:sp>
          <p:nvSpPr>
            <p:cNvPr id="15" name="正方形/長方形 1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04992" y="2023926"/>
            <a:ext cx="2060544" cy="854978"/>
            <a:chOff x="3426942" y="736665"/>
            <a:chExt cx="2060544" cy="854978"/>
          </a:xfrm>
        </p:grpSpPr>
        <p:sp>
          <p:nvSpPr>
            <p:cNvPr id="18" name="正方形/長方形 17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96770" y="2020145"/>
            <a:ext cx="2220028" cy="864226"/>
            <a:chOff x="5618720" y="732884"/>
            <a:chExt cx="2220028" cy="864226"/>
          </a:xfrm>
        </p:grpSpPr>
        <p:sp>
          <p:nvSpPr>
            <p:cNvPr id="21" name="正方形/長方形 20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1198761" y="2976064"/>
            <a:ext cx="2584075" cy="851725"/>
            <a:chOff x="1420711" y="1600023"/>
            <a:chExt cx="2584075" cy="851725"/>
          </a:xfrm>
        </p:grpSpPr>
        <p:sp>
          <p:nvSpPr>
            <p:cNvPr id="25" name="正方形/長方形 24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RHIC-BES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-112143" y="3884365"/>
            <a:ext cx="2717013" cy="851725"/>
            <a:chOff x="955589" y="2962999"/>
            <a:chExt cx="1849938" cy="851725"/>
          </a:xfrm>
        </p:grpSpPr>
        <p:sp>
          <p:nvSpPr>
            <p:cNvPr id="31" name="正方形/長方形 30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472447" y="3012968"/>
              <a:ext cx="8115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NICA</a:t>
              </a:r>
            </a:p>
            <a:p>
              <a:pPr algn="ctr"/>
              <a:r>
                <a:rPr lang="en-US" altLang="ja-JP" dirty="0" smtClean="0"/>
                <a:t>FXT: 2019-</a:t>
              </a:r>
              <a:endParaRPr kumimoji="1" lang="ja-JP" altLang="en-US" dirty="0"/>
            </a:p>
          </p:txBody>
        </p:sp>
      </p:grpSp>
      <p:sp>
        <p:nvSpPr>
          <p:cNvPr id="35" name="右矢印 34"/>
          <p:cNvSpPr/>
          <p:nvPr/>
        </p:nvSpPr>
        <p:spPr>
          <a:xfrm>
            <a:off x="3782836" y="2579382"/>
            <a:ext cx="4653182" cy="181934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FF00">
                  <a:alpha val="8000"/>
                </a:srgb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36"/>
          <p:cNvSpPr/>
          <p:nvPr/>
        </p:nvSpPr>
        <p:spPr>
          <a:xfrm flipH="1">
            <a:off x="1852902" y="3783406"/>
            <a:ext cx="3764582" cy="183047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9900">
                  <a:alpha val="16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753303" y="4184898"/>
            <a:ext cx="25490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2010~</a:t>
            </a:r>
          </a:p>
          <a:p>
            <a:r>
              <a:rPr lang="ja-JP" altLang="en-US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低エネルギーへ</a:t>
            </a:r>
            <a:endParaRPr kumimoji="1" lang="ja-JP" altLang="en-US" sz="2800" b="1" dirty="0" smtClean="0"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-242196" y="4776778"/>
            <a:ext cx="1673734" cy="866671"/>
            <a:chOff x="301549" y="2284018"/>
            <a:chExt cx="1849938" cy="866671"/>
          </a:xfrm>
        </p:grpSpPr>
        <p:sp>
          <p:nvSpPr>
            <p:cNvPr id="28" name="正方形/長方形 2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96122" y="2284018"/>
              <a:ext cx="86079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FAIR</a:t>
              </a:r>
            </a:p>
            <a:p>
              <a:pPr algn="ctr"/>
              <a:r>
                <a:rPr lang="en-US" altLang="ja-JP" dirty="0" smtClean="0"/>
                <a:t>2025-</a:t>
              </a:r>
              <a:endParaRPr kumimoji="1" lang="ja-JP" altLang="en-US" dirty="0"/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 rot="16200000">
            <a:off x="7175448" y="4889449"/>
            <a:ext cx="356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Picture of fireball by </a:t>
            </a:r>
            <a:r>
              <a:rPr kumimoji="1" lang="en-US" altLang="ja-JP" dirty="0" err="1" smtClean="0"/>
              <a:t>Soushi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Nonaka</a:t>
            </a:r>
            <a:endParaRPr kumimoji="1" lang="ja-JP" altLang="en-US" dirty="0" smtClean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08255" y="2983343"/>
            <a:ext cx="45127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~2010</a:t>
            </a:r>
          </a:p>
          <a:p>
            <a:r>
              <a:rPr kumimoji="1" lang="ja-JP" altLang="en-US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高エネルギーフロンティア</a:t>
            </a:r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71094" y="2028666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6843300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4467397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091494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7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9055" y="301926"/>
            <a:ext cx="8540151" cy="2829463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3942" y="394444"/>
            <a:ext cx="539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</a:t>
            </a:r>
            <a:r>
              <a:rPr lang="en-US" altLang="ja-JP" sz="60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HI</a:t>
            </a:r>
            <a:endParaRPr lang="ja-JP" altLang="en-US" sz="6000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en-US" altLang="ja-JP" sz="36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</a:t>
            </a:r>
            <a:r>
              <a:rPr lang="ja-JP" altLang="en-US" sz="36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US" altLang="ja-JP" sz="3600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</a:t>
            </a:r>
            <a:r>
              <a:rPr lang="en-US" altLang="ja-JP" sz="36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eavy-</a:t>
            </a:r>
            <a:r>
              <a:rPr lang="en-US" altLang="ja-JP" sz="3600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</a:t>
            </a:r>
            <a:r>
              <a:rPr lang="en-US" altLang="ja-JP" sz="36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on Program</a:t>
            </a:r>
            <a:endParaRPr kumimoji="1" lang="en-US" altLang="ja-JP" sz="3600" dirty="0" smtClean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1255" y="2192711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</a:rPr>
              <a:t>J-PARC</a:t>
            </a:r>
            <a:r>
              <a:rPr kumimoji="1" lang="ja-JP" altLang="en-US" sz="2400" b="1" dirty="0" smtClean="0">
                <a:solidFill>
                  <a:srgbClr val="FFFF00"/>
                </a:solidFill>
              </a:rPr>
              <a:t>加速器</a:t>
            </a:r>
            <a:r>
              <a:rPr kumimoji="1" lang="en-US" altLang="ja-JP" sz="2400" b="1" dirty="0" smtClean="0"/>
              <a:t>(RCS/MR)</a:t>
            </a:r>
            <a:r>
              <a:rPr kumimoji="1" lang="ja-JP" altLang="en-US" sz="2400" dirty="0" smtClean="0"/>
              <a:t>を用いた</a:t>
            </a:r>
            <a:endParaRPr kumimoji="1" lang="en-US" altLang="ja-JP" sz="2400" dirty="0" smtClean="0"/>
          </a:p>
          <a:p>
            <a:pPr algn="ctr"/>
            <a:r>
              <a:rPr lang="ja-JP" altLang="en-US" sz="2400" b="1" dirty="0" smtClean="0">
                <a:solidFill>
                  <a:srgbClr val="FFFF00"/>
                </a:solidFill>
              </a:rPr>
              <a:t>世界最強度</a:t>
            </a:r>
            <a:r>
              <a:rPr lang="ja-JP" altLang="en-US" sz="2400" dirty="0" smtClean="0"/>
              <a:t>・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低コスト</a:t>
            </a:r>
            <a:r>
              <a:rPr lang="ja-JP" altLang="en-US" sz="2400" dirty="0" smtClean="0"/>
              <a:t>の</a:t>
            </a:r>
            <a:r>
              <a:rPr kumimoji="1" lang="ja-JP" altLang="en-US" sz="2400" dirty="0" smtClean="0"/>
              <a:t>重イオン</a:t>
            </a:r>
            <a:r>
              <a:rPr lang="ja-JP" altLang="en-US" sz="2400" dirty="0" smtClean="0"/>
              <a:t>加速・衝突実験</a:t>
            </a:r>
            <a:endParaRPr kumimoji="1" lang="ja-JP" altLang="en-US" sz="2400" dirty="0" smtClean="0"/>
          </a:p>
        </p:txBody>
      </p:sp>
      <p:sp>
        <p:nvSpPr>
          <p:cNvPr id="20" name="角丸四角形 19"/>
          <p:cNvSpPr/>
          <p:nvPr/>
        </p:nvSpPr>
        <p:spPr>
          <a:xfrm>
            <a:off x="5470170" y="3864353"/>
            <a:ext cx="3379036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6759" y="3930439"/>
            <a:ext cx="2997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err="1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E</a:t>
            </a:r>
            <a:r>
              <a:rPr lang="en-US" altLang="ja-JP" sz="2400" baseline="-25000" dirty="0" err="1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lab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~11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19</a:t>
            </a:r>
            <a:r>
              <a:rPr lang="en-US" altLang="ja-JP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 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GeV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ja-JP" altLang="en-US" sz="2400" dirty="0" smtClean="0">
                <a:solidFill>
                  <a:prstClr val="white"/>
                </a:solidFill>
              </a:rPr>
              <a:t>√</a:t>
            </a:r>
            <a:r>
              <a:rPr lang="en-US" altLang="ja-JP" sz="2400" dirty="0" smtClean="0">
                <a:solidFill>
                  <a:prstClr val="white"/>
                </a:solidFill>
              </a:rPr>
              <a:t>s</a:t>
            </a:r>
            <a:r>
              <a:rPr lang="en-US" altLang="ja-JP" sz="2400" baseline="-25000" dirty="0" smtClean="0">
                <a:solidFill>
                  <a:prstClr val="white"/>
                </a:solidFill>
              </a:rPr>
              <a:t>NN</a:t>
            </a:r>
            <a:r>
              <a:rPr lang="en-US" altLang="ja-JP" sz="2400" dirty="0" smtClean="0">
                <a:solidFill>
                  <a:prstClr val="white"/>
                </a:solidFill>
              </a:rPr>
              <a:t>~4.9</a:t>
            </a:r>
            <a:r>
              <a:rPr lang="en-US" altLang="ja-JP" sz="2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dirty="0" smtClean="0">
                <a:solidFill>
                  <a:prstClr val="white"/>
                </a:solidFill>
              </a:rPr>
              <a:t>6.2 </a:t>
            </a:r>
            <a:r>
              <a:rPr lang="en-US" altLang="ja-JP" sz="2400" dirty="0">
                <a:solidFill>
                  <a:prstClr val="white"/>
                </a:solidFill>
              </a:rPr>
              <a:t>GeV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 smtClean="0">
                <a:solidFill>
                  <a:prstClr val="white"/>
                </a:solidFill>
              </a:rPr>
              <a:t>衝突レート</a:t>
            </a:r>
            <a:r>
              <a:rPr lang="en-US" altLang="ja-JP" sz="2400" dirty="0" smtClean="0">
                <a:solidFill>
                  <a:prstClr val="white"/>
                </a:solidFill>
              </a:rPr>
              <a:t>:</a:t>
            </a:r>
            <a:r>
              <a:rPr lang="ja-JP" altLang="en-US" sz="2400" dirty="0" smtClean="0">
                <a:solidFill>
                  <a:prstClr val="white"/>
                </a:solidFill>
              </a:rPr>
              <a:t> </a:t>
            </a:r>
            <a:r>
              <a:rPr lang="en-US" altLang="ja-JP" sz="2400" dirty="0" smtClean="0">
                <a:solidFill>
                  <a:prstClr val="white"/>
                </a:solidFill>
              </a:rPr>
              <a:t>~10</a:t>
            </a:r>
            <a:r>
              <a:rPr lang="en-US" altLang="ja-JP" sz="2400" baseline="30000" dirty="0" smtClean="0">
                <a:solidFill>
                  <a:prstClr val="white"/>
                </a:solidFill>
              </a:rPr>
              <a:t>8</a:t>
            </a:r>
            <a:r>
              <a:rPr lang="en-US" altLang="ja-JP" sz="2400" dirty="0" smtClean="0">
                <a:solidFill>
                  <a:prstClr val="white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実験開始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: 2026~?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216353" y="3276405"/>
            <a:ext cx="4595344" cy="3763407"/>
            <a:chOff x="216353" y="3569701"/>
            <a:chExt cx="4595344" cy="3763407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353" y="3569701"/>
              <a:ext cx="4595344" cy="3763407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23" name="角丸四角形吹き出し 22"/>
            <p:cNvSpPr/>
            <p:nvPr/>
          </p:nvSpPr>
          <p:spPr>
            <a:xfrm>
              <a:off x="3043879" y="5195828"/>
              <a:ext cx="636187" cy="282764"/>
            </a:xfrm>
            <a:prstGeom prst="wedgeRoundRectCallout">
              <a:avLst>
                <a:gd name="adj1" fmla="val 22084"/>
                <a:gd name="adj2" fmla="val 84266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/>
                <a:t>KEK</a:t>
              </a:r>
              <a:endParaRPr kumimoji="1" lang="ja-JP" altLang="en-US" b="1" dirty="0"/>
            </a:p>
          </p:txBody>
        </p:sp>
        <p:sp>
          <p:nvSpPr>
            <p:cNvPr id="27" name="角丸四角形吹き出し 26"/>
            <p:cNvSpPr/>
            <p:nvPr/>
          </p:nvSpPr>
          <p:spPr>
            <a:xfrm>
              <a:off x="3088269" y="4327444"/>
              <a:ext cx="1240538" cy="519893"/>
            </a:xfrm>
            <a:prstGeom prst="wedgeRoundRectCallout">
              <a:avLst>
                <a:gd name="adj1" fmla="val 20524"/>
                <a:gd name="adj2" fmla="val 114872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 smtClean="0"/>
                <a:t>J-PARC</a:t>
              </a:r>
              <a:endParaRPr kumimoji="1" lang="ja-JP" alt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8286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9055" y="301927"/>
            <a:ext cx="8540151" cy="1173190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46543" y="394444"/>
            <a:ext cx="3465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</a:t>
            </a:r>
            <a:r>
              <a:rPr lang="en-US" altLang="ja-JP" sz="6000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HI</a:t>
            </a:r>
            <a:endParaRPr lang="ja-JP" altLang="en-US" sz="6000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5470170" y="1733628"/>
            <a:ext cx="3379036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6759" y="1799714"/>
            <a:ext cx="2997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err="1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E</a:t>
            </a:r>
            <a:r>
              <a:rPr lang="en-US" altLang="ja-JP" sz="2400" baseline="-25000" dirty="0" err="1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lab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~11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19</a:t>
            </a:r>
            <a:r>
              <a:rPr lang="en-US" altLang="ja-JP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 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GeV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ja-JP" altLang="en-US" sz="2400" dirty="0" smtClean="0">
                <a:solidFill>
                  <a:prstClr val="white"/>
                </a:solidFill>
              </a:rPr>
              <a:t>√</a:t>
            </a:r>
            <a:r>
              <a:rPr lang="en-US" altLang="ja-JP" sz="2400" dirty="0" smtClean="0">
                <a:solidFill>
                  <a:prstClr val="white"/>
                </a:solidFill>
              </a:rPr>
              <a:t>s</a:t>
            </a:r>
            <a:r>
              <a:rPr lang="en-US" altLang="ja-JP" sz="2400" baseline="-25000" dirty="0" smtClean="0">
                <a:solidFill>
                  <a:prstClr val="white"/>
                </a:solidFill>
              </a:rPr>
              <a:t>NN</a:t>
            </a:r>
            <a:r>
              <a:rPr lang="en-US" altLang="ja-JP" sz="2400" dirty="0" smtClean="0">
                <a:solidFill>
                  <a:prstClr val="white"/>
                </a:solidFill>
              </a:rPr>
              <a:t>~4.9</a:t>
            </a:r>
            <a:r>
              <a:rPr lang="en-US" altLang="ja-JP" sz="2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dirty="0" smtClean="0">
                <a:solidFill>
                  <a:prstClr val="white"/>
                </a:solidFill>
              </a:rPr>
              <a:t>6.2 </a:t>
            </a:r>
            <a:r>
              <a:rPr lang="en-US" altLang="ja-JP" sz="2400" dirty="0">
                <a:solidFill>
                  <a:prstClr val="white"/>
                </a:solidFill>
              </a:rPr>
              <a:t>GeV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 smtClean="0">
                <a:solidFill>
                  <a:prstClr val="white"/>
                </a:solidFill>
              </a:rPr>
              <a:t>衝突レート</a:t>
            </a:r>
            <a:r>
              <a:rPr lang="en-US" altLang="ja-JP" sz="2400" dirty="0" smtClean="0">
                <a:solidFill>
                  <a:prstClr val="white"/>
                </a:solidFill>
              </a:rPr>
              <a:t>:</a:t>
            </a:r>
            <a:r>
              <a:rPr lang="ja-JP" altLang="en-US" sz="2400" dirty="0" smtClean="0">
                <a:solidFill>
                  <a:prstClr val="white"/>
                </a:solidFill>
              </a:rPr>
              <a:t> </a:t>
            </a:r>
            <a:r>
              <a:rPr lang="en-US" altLang="ja-JP" sz="2400" dirty="0" smtClean="0">
                <a:solidFill>
                  <a:prstClr val="white"/>
                </a:solidFill>
              </a:rPr>
              <a:t>~10</a:t>
            </a:r>
            <a:r>
              <a:rPr lang="en-US" altLang="ja-JP" sz="2400" baseline="30000" dirty="0" smtClean="0">
                <a:solidFill>
                  <a:prstClr val="white"/>
                </a:solidFill>
              </a:rPr>
              <a:t>8</a:t>
            </a:r>
            <a:r>
              <a:rPr lang="en-US" altLang="ja-JP" sz="2400" dirty="0" smtClean="0">
                <a:solidFill>
                  <a:prstClr val="white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実験開始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: 2026~?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" r="2433"/>
          <a:stretch/>
        </p:blipFill>
        <p:spPr>
          <a:xfrm>
            <a:off x="120769" y="1708350"/>
            <a:ext cx="5228310" cy="3072827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120769" y="1670031"/>
            <a:ext cx="2130725" cy="1409315"/>
            <a:chOff x="856957" y="1255594"/>
            <a:chExt cx="2130725" cy="1409315"/>
          </a:xfrm>
        </p:grpSpPr>
        <p:sp>
          <p:nvSpPr>
            <p:cNvPr id="15" name="1 つの角を切り取った四角形 14"/>
            <p:cNvSpPr/>
            <p:nvPr/>
          </p:nvSpPr>
          <p:spPr>
            <a:xfrm flipV="1">
              <a:off x="856957" y="1327737"/>
              <a:ext cx="2130725" cy="1337172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35000"/>
              </a:srgbClr>
            </a:solidFill>
            <a:ln w="19050" cap="flat" cmpd="sng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56957" y="1255594"/>
              <a:ext cx="203453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</a:t>
              </a:r>
              <a:r>
                <a:rPr kumimoji="0" lang="ja-JP" alt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入射器</a:t>
              </a:r>
              <a:endParaRPr kumimoji="0" lang="en-US" altLang="ja-JP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大強度蓄積</a:t>
              </a:r>
              <a:endPara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1250829" y="2363130"/>
            <a:ext cx="4007923" cy="2363201"/>
            <a:chOff x="3644375" y="1958084"/>
            <a:chExt cx="4007923" cy="2363201"/>
          </a:xfrm>
        </p:grpSpPr>
        <p:sp>
          <p:nvSpPr>
            <p:cNvPr id="18" name="1 つの角を切り取った四角形 17"/>
            <p:cNvSpPr/>
            <p:nvPr/>
          </p:nvSpPr>
          <p:spPr>
            <a:xfrm flipH="1">
              <a:off x="3644375" y="1958084"/>
              <a:ext cx="4007923" cy="2363201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12049" y="2853511"/>
              <a:ext cx="231505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r">
                <a:defRPr/>
              </a:pPr>
              <a:r>
                <a:rPr kumimoji="0" lang="ja-JP" altLang="en-US" sz="2400" kern="0" dirty="0"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大強度</a:t>
              </a:r>
              <a:endParaRPr kumimoji="0" lang="en-US" altLang="ja-JP" sz="2400" kern="0" dirty="0">
                <a:solidFill>
                  <a:prstClr val="white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</a:endParaRPr>
            </a:p>
            <a:p>
              <a:pPr lvl="0" algn="r">
                <a:defRPr/>
              </a:pPr>
              <a:r>
                <a:rPr kumimoji="0" lang="ja-JP" altLang="en-US" sz="2400" kern="0" dirty="0" smtClean="0"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高い信頼性</a:t>
              </a:r>
              <a:endParaRPr kumimoji="0" lang="ja-JP" altLang="en-US" sz="2400" kern="0" dirty="0">
                <a:solidFill>
                  <a:prstClr val="white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MR</a:t>
              </a:r>
            </a:p>
          </p:txBody>
        </p:sp>
      </p:grpSp>
      <p:sp>
        <p:nvSpPr>
          <p:cNvPr id="20" name="角丸四角形 19"/>
          <p:cNvSpPr/>
          <p:nvPr/>
        </p:nvSpPr>
        <p:spPr>
          <a:xfrm>
            <a:off x="309055" y="5014410"/>
            <a:ext cx="8540151" cy="1524413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78472" y="5114896"/>
            <a:ext cx="48013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b="1" dirty="0" smtClean="0">
                <a:solidFill>
                  <a:srgbClr val="FFFF00"/>
                </a:solidFill>
                <a:latin typeface="+mj-ea"/>
                <a:ea typeface="+mj-ea"/>
              </a:rPr>
              <a:t>特徴</a:t>
            </a:r>
            <a:endParaRPr lang="en-US" altLang="ja-JP" sz="4000" b="1" dirty="0" smtClean="0">
              <a:solidFill>
                <a:srgbClr val="FFFF00"/>
              </a:solidFill>
              <a:latin typeface="+mj-ea"/>
              <a:ea typeface="+mj-ea"/>
            </a:endParaRPr>
          </a:p>
          <a:p>
            <a:pPr algn="ctr"/>
            <a:r>
              <a:rPr kumimoji="1" lang="ja-JP" altLang="en-US" sz="4000" b="1" dirty="0" smtClean="0">
                <a:solidFill>
                  <a:srgbClr val="FFFF00"/>
                </a:solidFill>
                <a:latin typeface="+mj-ea"/>
                <a:ea typeface="+mj-ea"/>
              </a:rPr>
              <a:t>安い・早い・うまい</a:t>
            </a:r>
          </a:p>
        </p:txBody>
      </p:sp>
    </p:spTree>
    <p:extLst>
      <p:ext uri="{BB962C8B-B14F-4D97-AF65-F5344CB8AC3E}">
        <p14:creationId xmlns:p14="http://schemas.microsoft.com/office/powerpoint/2010/main" val="241623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50CCC82C-2BAA-4421-AEED-9BF4691A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4" y="1337099"/>
            <a:ext cx="3991924" cy="3862343"/>
          </a:xfrm>
          <a:prstGeom prst="rect">
            <a:avLst/>
          </a:prstGeom>
        </p:spPr>
      </p:pic>
      <p:sp>
        <p:nvSpPr>
          <p:cNvPr id="27" name="右矢印 26"/>
          <p:cNvSpPr/>
          <p:nvPr/>
        </p:nvSpPr>
        <p:spPr>
          <a:xfrm rot="5400000">
            <a:off x="6150782" y="1764735"/>
            <a:ext cx="472107" cy="1886464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衝突率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69984" y="1208474"/>
            <a:ext cx="387798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J-PARC-HI:</a:t>
            </a:r>
          </a:p>
          <a:p>
            <a:r>
              <a:rPr lang="ja-JP" altLang="en-US" sz="2400" dirty="0" smtClean="0"/>
              <a:t>超高</a:t>
            </a:r>
            <a:r>
              <a:rPr lang="ja-JP" altLang="en-US" sz="2400" dirty="0"/>
              <a:t>強度</a:t>
            </a:r>
            <a:r>
              <a:rPr lang="ja-JP" altLang="en-US" sz="2400" dirty="0" smtClean="0"/>
              <a:t>ビーム</a:t>
            </a:r>
            <a:r>
              <a:rPr lang="en-US" altLang="ja-JP" sz="2400" dirty="0" smtClean="0"/>
              <a:t>×</a:t>
            </a:r>
            <a:r>
              <a:rPr lang="ja-JP" altLang="en-US" sz="2400" dirty="0" smtClean="0"/>
              <a:t>固定標的</a:t>
            </a:r>
            <a:endParaRPr lang="en-US" altLang="ja-JP" sz="2400" dirty="0" smtClean="0"/>
          </a:p>
          <a:p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ja-JP" altLang="en-US" sz="2400" dirty="0" smtClean="0">
                <a:sym typeface="Wingdings" panose="05000000000000000000" pitchFamily="2" charset="2"/>
              </a:rPr>
              <a:t>世界最高衝突率～</a:t>
            </a:r>
            <a:r>
              <a:rPr lang="en-US" altLang="ja-JP" sz="2400" dirty="0" smtClean="0">
                <a:sym typeface="Wingdings" panose="05000000000000000000" pitchFamily="2" charset="2"/>
              </a:rPr>
              <a:t>10</a:t>
            </a:r>
            <a:r>
              <a:rPr lang="en-US" altLang="ja-JP" sz="2400" baseline="30000" dirty="0" smtClean="0">
                <a:sym typeface="Wingdings" panose="05000000000000000000" pitchFamily="2" charset="2"/>
              </a:rPr>
              <a:t>8</a:t>
            </a:r>
            <a:r>
              <a:rPr lang="en-US" altLang="ja-JP" sz="2400" dirty="0" smtClean="0">
                <a:sym typeface="Wingdings" panose="05000000000000000000" pitchFamily="2" charset="2"/>
              </a:rPr>
              <a:t>Hz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81251" y="3010634"/>
            <a:ext cx="3277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AGS,SPS</a:t>
            </a:r>
            <a:r>
              <a:rPr lang="ja-JP" altLang="en-US" sz="2400" dirty="0" smtClean="0"/>
              <a:t>を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5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桁</a:t>
            </a:r>
            <a:r>
              <a:rPr lang="ja-JP" altLang="en-US" sz="2400" dirty="0" smtClean="0"/>
              <a:t>上回る</a:t>
            </a:r>
            <a:endParaRPr kumimoji="1" lang="ja-JP" altLang="en-US" sz="24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039101" y="3524056"/>
            <a:ext cx="3687009" cy="951326"/>
            <a:chOff x="5039101" y="3524056"/>
            <a:chExt cx="3687009" cy="951326"/>
          </a:xfrm>
        </p:grpSpPr>
        <p:sp>
          <p:nvSpPr>
            <p:cNvPr id="23" name="角丸四角形 22"/>
            <p:cNvSpPr/>
            <p:nvPr/>
          </p:nvSpPr>
          <p:spPr>
            <a:xfrm>
              <a:off x="5039101" y="3524056"/>
              <a:ext cx="3687009" cy="951326"/>
            </a:xfrm>
            <a:prstGeom prst="roundRect">
              <a:avLst/>
            </a:prstGeom>
            <a:solidFill>
              <a:srgbClr val="41AEBD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113695" y="3592628"/>
              <a:ext cx="14036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AGS, SPS</a:t>
              </a:r>
            </a:p>
            <a:p>
              <a:pPr algn="ctr"/>
              <a:r>
                <a:rPr kumimoji="1" lang="ja-JP" altLang="en-US" sz="2400" dirty="0" smtClean="0"/>
                <a:t>１年間</a:t>
              </a:r>
              <a:endParaRPr kumimoji="1" lang="ja-JP" altLang="en-US" sz="24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059071" y="3592628"/>
              <a:ext cx="14975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00"/>
                  </a:solidFill>
                </a:rPr>
                <a:t>J-PARC-HI</a:t>
              </a:r>
            </a:p>
            <a:p>
              <a:pPr algn="ctr"/>
              <a:r>
                <a:rPr lang="ja-JP" altLang="en-US" sz="2400" dirty="0" smtClean="0">
                  <a:solidFill>
                    <a:srgbClr val="FFFF00"/>
                  </a:solidFill>
                </a:rPr>
                <a:t>５分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515248" y="374651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/>
                <a:t>＝</a:t>
              </a:r>
              <a:endParaRPr kumimoji="1" lang="en-US" altLang="ja-JP" sz="2800" dirty="0" smtClean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2647514" y="5132830"/>
            <a:ext cx="6361050" cy="1697829"/>
            <a:chOff x="2647514" y="5132830"/>
            <a:chExt cx="6361050" cy="1697829"/>
          </a:xfrm>
        </p:grpSpPr>
        <p:sp>
          <p:nvSpPr>
            <p:cNvPr id="28" name="角丸四角形 27"/>
            <p:cNvSpPr/>
            <p:nvPr/>
          </p:nvSpPr>
          <p:spPr>
            <a:xfrm>
              <a:off x="3476445" y="5132830"/>
              <a:ext cx="5532119" cy="1682503"/>
            </a:xfrm>
            <a:prstGeom prst="roundRect">
              <a:avLst>
                <a:gd name="adj" fmla="val 1449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683479" y="5199443"/>
              <a:ext cx="527259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>
                  <a:latin typeface="+mj-ea"/>
                  <a:ea typeface="+mj-ea"/>
                </a:rPr>
                <a:t>高統計を活かした物理の推進</a:t>
              </a:r>
              <a:endParaRPr lang="en-US" altLang="ja-JP" sz="2800" dirty="0" smtClean="0">
                <a:latin typeface="+mj-ea"/>
                <a:ea typeface="+mj-ea"/>
              </a:endParaRP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 smtClean="0"/>
                <a:t>各種</a:t>
              </a:r>
              <a:r>
                <a:rPr kumimoji="1" lang="ja-JP" altLang="en-US" sz="2400" dirty="0" smtClean="0"/>
                <a:t>物理量の高統計測定</a:t>
              </a:r>
              <a:endParaRPr kumimoji="1"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/>
                <a:t>高度</a:t>
              </a:r>
              <a:r>
                <a:rPr lang="ja-JP" altLang="en-US" sz="2400" dirty="0" smtClean="0"/>
                <a:t>なイベント選択・高次相関・ゆらぎ</a:t>
              </a:r>
              <a:endParaRPr kumimoji="1"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ja-JP" altLang="en-US" sz="2400" dirty="0" smtClean="0"/>
                <a:t>稀現象の探索</a:t>
              </a:r>
              <a:endParaRPr kumimoji="1" lang="ja-JP" altLang="en-US" sz="2400" dirty="0"/>
            </a:p>
          </p:txBody>
        </p:sp>
        <p:sp>
          <p:nvSpPr>
            <p:cNvPr id="25" name="右矢印 24"/>
            <p:cNvSpPr/>
            <p:nvPr/>
          </p:nvSpPr>
          <p:spPr>
            <a:xfrm>
              <a:off x="2647514" y="5384939"/>
              <a:ext cx="932448" cy="1210963"/>
            </a:xfrm>
            <a:prstGeom prst="right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305333" y="5165508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提案書より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81251" y="4509317"/>
            <a:ext cx="3293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solidFill>
                  <a:srgbClr val="FFFF00"/>
                </a:solidFill>
              </a:rPr>
              <a:t>FAIR(2025~)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を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1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桁凌ぐ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0" name="上下矢印 29"/>
          <p:cNvSpPr/>
          <p:nvPr/>
        </p:nvSpPr>
        <p:spPr>
          <a:xfrm>
            <a:off x="1076959" y="1939043"/>
            <a:ext cx="396816" cy="2009955"/>
          </a:xfrm>
          <a:prstGeom prst="upDownArrow">
            <a:avLst>
              <a:gd name="adj1" fmla="val 50000"/>
              <a:gd name="adj2" fmla="val 73913"/>
            </a:avLst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 rot="16200000">
            <a:off x="639136" y="269788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  <a:effectLst>
                  <a:glow rad="139700">
                    <a:schemeClr val="tx1">
                      <a:alpha val="58000"/>
                    </a:schemeClr>
                  </a:glow>
                </a:effectLst>
                <a:latin typeface="+mj-ea"/>
                <a:ea typeface="+mj-ea"/>
              </a:rPr>
              <a:t>５桁</a:t>
            </a:r>
          </a:p>
        </p:txBody>
      </p:sp>
      <p:sp>
        <p:nvSpPr>
          <p:cNvPr id="32" name="上下矢印 31"/>
          <p:cNvSpPr/>
          <p:nvPr/>
        </p:nvSpPr>
        <p:spPr>
          <a:xfrm>
            <a:off x="2424607" y="1866055"/>
            <a:ext cx="396816" cy="524222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 rot="16200000">
            <a:off x="2547484" y="1897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0070C0"/>
                </a:solidFill>
                <a:effectLst>
                  <a:glow rad="139700">
                    <a:schemeClr val="tx1">
                      <a:alpha val="58000"/>
                    </a:schemeClr>
                  </a:glow>
                </a:effectLst>
                <a:latin typeface="+mj-ea"/>
                <a:ea typeface="+mj-ea"/>
              </a:rPr>
              <a:t>１</a:t>
            </a:r>
            <a:r>
              <a:rPr kumimoji="1" lang="ja-JP" altLang="en-US" sz="2400" b="1" dirty="0" smtClean="0">
                <a:solidFill>
                  <a:srgbClr val="0070C0"/>
                </a:solidFill>
                <a:effectLst>
                  <a:glow rad="139700">
                    <a:schemeClr val="tx1">
                      <a:alpha val="58000"/>
                    </a:schemeClr>
                  </a:glow>
                </a:effectLst>
                <a:latin typeface="+mj-ea"/>
                <a:ea typeface="+mj-ea"/>
              </a:rPr>
              <a:t>桁</a:t>
            </a:r>
          </a:p>
        </p:txBody>
      </p:sp>
    </p:spTree>
    <p:extLst>
      <p:ext uri="{BB962C8B-B14F-4D97-AF65-F5344CB8AC3E}">
        <p14:creationId xmlns:p14="http://schemas.microsoft.com/office/powerpoint/2010/main" val="20994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79689" y="-2807854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目次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1351" y="1523609"/>
            <a:ext cx="585609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１．</a:t>
            </a:r>
            <a:r>
              <a:rPr kumimoji="1" lang="ja-JP" altLang="en-US" sz="3600" b="1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ＱＣＤ相図</a:t>
            </a:r>
            <a:endParaRPr kumimoji="1" lang="en-US" altLang="ja-JP" sz="3200" b="1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ＱＣＤ相図・臨界点・一次相転移</a:t>
            </a:r>
            <a:endParaRPr kumimoji="1"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カラー超伝導</a:t>
            </a:r>
            <a:endParaRPr kumimoji="1"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ビームエネルギー走査</a:t>
            </a:r>
            <a:endParaRPr kumimoji="1"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endParaRPr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r>
              <a:rPr lang="ja-JP" altLang="en-US" sz="3200" b="1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２．イベント毎ゆらぎ</a:t>
            </a:r>
            <a:endParaRPr lang="en-US" altLang="ja-JP" sz="3200" b="1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ゆらぎとは？なぜ、ゆらぎ？</a:t>
            </a:r>
            <a:endParaRPr kumimoji="1"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lang="ja-JP" altLang="en-US" sz="28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実験結果</a:t>
            </a:r>
            <a:endParaRPr lang="en-US" altLang="ja-JP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課題</a:t>
            </a:r>
            <a:endParaRPr kumimoji="1" lang="ja-JP" altLang="en-US" sz="28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628650" y="3586585"/>
            <a:ext cx="6606651" cy="2334827"/>
          </a:xfrm>
          <a:prstGeom prst="roundRect">
            <a:avLst/>
          </a:prstGeom>
          <a:noFill/>
          <a:ln w="25400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1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ＱＣＤ相図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88" name="テキスト ボックス 87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cxnSp>
        <p:nvCxnSpPr>
          <p:cNvPr id="90" name="直線コネクタ 89"/>
          <p:cNvCxnSpPr/>
          <p:nvPr/>
        </p:nvCxnSpPr>
        <p:spPr>
          <a:xfrm>
            <a:off x="1619672" y="5619220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91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イベント毎ゆらぎとは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25088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54714" y="1307709"/>
            <a:ext cx="803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観測される（特定の粒子種の）粒子数は、観測ごとにゆらぐ！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  <p:pic>
        <p:nvPicPr>
          <p:cNvPr id="7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2282595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115616" y="5018899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683568" y="3112555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 flipV="1">
            <a:off x="2267744" y="3112555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1907704" y="3788953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1453346" y="3688068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107822" y="3894993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2267744" y="3871401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1763688" y="3814574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2938125" y="3761690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552015" y="3794763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2411760" y="3847810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645366" y="2204416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7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熱ゆらぎと物性現象</a:t>
            </a:r>
            <a:endParaRPr kumimoji="1" lang="ja-JP" altLang="en-US" dirty="0"/>
          </a:p>
        </p:txBody>
      </p:sp>
      <p:sp>
        <p:nvSpPr>
          <p:cNvPr id="4" name="フリーフォーム 3"/>
          <p:cNvSpPr/>
          <p:nvPr/>
        </p:nvSpPr>
        <p:spPr>
          <a:xfrm>
            <a:off x="5449531" y="2907617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530778" y="2252109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5316427" y="2436775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5388496" y="2252109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5195464" y="3778399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6299967" y="2621441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227542" y="2777361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19630" y="31630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43566" y="288468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42682" y="330448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009305" y="3341548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52" y="2986311"/>
            <a:ext cx="221955" cy="184679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132765" y="1442616"/>
            <a:ext cx="571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+mn-ea"/>
              </a:rPr>
              <a:t>例：熱平衡状態下で、観測量はゆらいでいる</a:t>
            </a:r>
            <a:endParaRPr lang="ja-JP" altLang="en-US" sz="2400" dirty="0">
              <a:latin typeface="+mn-e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91691" y="4474194"/>
            <a:ext cx="41344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+mj-ea"/>
                <a:ea typeface="+mj-ea"/>
              </a:rPr>
              <a:t>ゆらぎで見えてくる物理</a:t>
            </a:r>
            <a:endParaRPr lang="en-US" altLang="ja-JP" sz="2800" b="1" dirty="0" smtClean="0">
              <a:latin typeface="+mj-ea"/>
              <a:ea typeface="+mj-ea"/>
            </a:endParaRPr>
          </a:p>
          <a:p>
            <a:r>
              <a:rPr lang="ja-JP" altLang="en-US" sz="2400" dirty="0" smtClean="0">
                <a:latin typeface="+mn-ea"/>
              </a:rPr>
              <a:t>①ミクロな自由度の同定</a:t>
            </a:r>
            <a:endParaRPr lang="en-US" altLang="ja-JP" sz="2400" dirty="0" smtClean="0">
              <a:latin typeface="+mn-ea"/>
            </a:endParaRPr>
          </a:p>
          <a:p>
            <a:r>
              <a:rPr lang="ja-JP" altLang="en-US" sz="2400" dirty="0" smtClean="0">
                <a:latin typeface="+mn-ea"/>
              </a:rPr>
              <a:t>②時間発展の履歴の記憶</a:t>
            </a:r>
            <a:endParaRPr lang="en-US" altLang="ja-JP" sz="2400" dirty="0" smtClean="0">
              <a:latin typeface="+mn-ea"/>
            </a:endParaRPr>
          </a:p>
          <a:p>
            <a:r>
              <a:rPr lang="ja-JP" altLang="en-US" sz="2400" dirty="0" smtClean="0">
                <a:latin typeface="+mn-ea"/>
              </a:rPr>
              <a:t>③相転移の探索</a:t>
            </a:r>
            <a:endParaRPr lang="ja-JP" altLang="en-US" sz="2400" dirty="0">
              <a:latin typeface="+mn-ea"/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3995287" y="2558884"/>
            <a:ext cx="820785" cy="114995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633079" y="5823592"/>
            <a:ext cx="3426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参考文献：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MK,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PPNP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90,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299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(2016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441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角丸四角形 36"/>
          <p:cNvSpPr/>
          <p:nvPr/>
        </p:nvSpPr>
        <p:spPr>
          <a:xfrm>
            <a:off x="267419" y="1268760"/>
            <a:ext cx="4597878" cy="2575499"/>
          </a:xfrm>
          <a:prstGeom prst="roundRect">
            <a:avLst>
              <a:gd name="adj" fmla="val 13481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非ガウスゆらぎ・キュムラント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8946" y="1474651"/>
            <a:ext cx="11464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分散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12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歪度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12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尖度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/>
          <a:srcRect l="51084"/>
          <a:stretch/>
        </p:blipFill>
        <p:spPr>
          <a:xfrm>
            <a:off x="5542053" y="3679261"/>
            <a:ext cx="3502323" cy="2547098"/>
          </a:xfrm>
          <a:prstGeom prst="rect">
            <a:avLst/>
          </a:prstGeom>
        </p:spPr>
      </p:pic>
      <p:sp>
        <p:nvSpPr>
          <p:cNvPr id="29" name="角丸四角形 28"/>
          <p:cNvSpPr/>
          <p:nvPr/>
        </p:nvSpPr>
        <p:spPr>
          <a:xfrm>
            <a:off x="1789337" y="2632504"/>
            <a:ext cx="858305" cy="403181"/>
          </a:xfrm>
          <a:prstGeom prst="roundRect">
            <a:avLst/>
          </a:prstGeom>
          <a:solidFill>
            <a:srgbClr val="FF0000">
              <a:alpha val="5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1789335" y="2068746"/>
            <a:ext cx="858305" cy="403181"/>
          </a:xfrm>
          <a:prstGeom prst="roundRect">
            <a:avLst/>
          </a:prstGeom>
          <a:solidFill>
            <a:srgbClr val="FF0000">
              <a:alpha val="5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1789336" y="1513855"/>
            <a:ext cx="858305" cy="403181"/>
          </a:xfrm>
          <a:prstGeom prst="roundRect">
            <a:avLst/>
          </a:prstGeom>
          <a:solidFill>
            <a:srgbClr val="FF0000">
              <a:alpha val="5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langle N^2 \rangle_{\rm c}&#10;=&#10;\langle \delta N^2 \rangle&#10;=  \sigma^2&#10;\end{align*}&lt;/body&gt;&#10;  &lt;fcolor&gt;FF000000&lt;/fcolor&gt;&#10;  &lt;bcolor&gt;FFFFFFFF&lt;/bcolor&gt;&#10;  &lt;transparent&gt;True&lt;/transparent&gt;&#10;  &lt;resolution&gt;1800&lt;/resolution&gt;&#10;  &lt;imageh&gt;280&lt;/imageh&gt;&#10;  &lt;imagew&gt;2163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04" y="1537656"/>
            <a:ext cx="2804327" cy="363020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\langle N^3 \rangle_{\rm c} = S \sigma^3&#10;\end{align*}&lt;/body&gt;&#10;  &lt;fcolor&gt;FF000000&lt;/fcolor&gt;&#10;  &lt;bcolor&gt;FFFFFFFF&lt;/bcolor&gt;&#10;  &lt;transparent&gt;True&lt;/transparent&gt;&#10;  &lt;resolution&gt;1800&lt;/resolution&gt;&#10;  &lt;imageh&gt;280&lt;/imageh&gt;&#10;  &lt;imagew&gt;1346&lt;/imagew&gt;&#10;  &lt;scale&gt;50&lt;/scale&gt;&#10;  &lt;cursor&gt;5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04" y="2084562"/>
            <a:ext cx="1759338" cy="365984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\langle N^4 \rangle_{\rm c}&#10;= \kappa \sigma^4 &#10;\end{align*}&lt;/body&gt;&#10;  &lt;fcolor&gt;FF000000&lt;/fcolor&gt;&#10;  &lt;bcolor&gt;FFFFFFFF&lt;/bcolor&gt;&#10;  &lt;transparent&gt;True&lt;/transparent&gt;&#10;  &lt;resolution&gt;1800&lt;/resolution&gt;&#10;  &lt;imageh&gt;281&lt;/imageh&gt;&#10;  &lt;imagew&gt;1325&lt;/imagew&gt;&#10;  &lt;scale&gt;50&lt;/scale&gt;&#10;  &lt;cursor&gt;6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04" y="2641130"/>
            <a:ext cx="1759338" cy="373113"/>
          </a:xfrm>
          <a:prstGeom prst="rect">
            <a:avLst/>
          </a:prstGeom>
        </p:spPr>
      </p:pic>
      <p:sp>
        <p:nvSpPr>
          <p:cNvPr id="38" name="角丸四角形 37"/>
          <p:cNvSpPr/>
          <p:nvPr/>
        </p:nvSpPr>
        <p:spPr>
          <a:xfrm>
            <a:off x="828134" y="3276080"/>
            <a:ext cx="858305" cy="403181"/>
          </a:xfrm>
          <a:prstGeom prst="roundRect">
            <a:avLst/>
          </a:prstGeom>
          <a:solidFill>
            <a:srgbClr val="FF0000">
              <a:alpha val="5000"/>
            </a:srgb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686439" y="3230705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: n</a:t>
            </a:r>
            <a:r>
              <a:rPr kumimoji="1" lang="ja-JP" altLang="en-US" sz="2400" dirty="0" smtClean="0"/>
              <a:t>次キュムラント</a:t>
            </a: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2"/>
          <a:srcRect r="50602"/>
          <a:stretch/>
        </p:blipFill>
        <p:spPr>
          <a:xfrm>
            <a:off x="5426012" y="1198378"/>
            <a:ext cx="3536831" cy="2547098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298644" y="4249303"/>
            <a:ext cx="309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キュムラントの特徴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32677" y="4869485"/>
            <a:ext cx="6094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b="1" dirty="0" smtClean="0"/>
              <a:t>ガウス分布</a:t>
            </a:r>
            <a:r>
              <a:rPr kumimoji="1" lang="ja-JP" altLang="en-US" sz="2400" dirty="0" smtClean="0"/>
              <a:t>：</a:t>
            </a:r>
            <a:r>
              <a:rPr lang="ja-JP" altLang="en-US" sz="2400" dirty="0"/>
              <a:t>３</a:t>
            </a:r>
            <a:r>
              <a:rPr kumimoji="1" lang="ja-JP" altLang="en-US" sz="2400" dirty="0" smtClean="0"/>
              <a:t>次以上は全てゼロ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32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b="1" dirty="0" smtClean="0"/>
              <a:t>ポアソン分布</a:t>
            </a:r>
            <a:r>
              <a:rPr lang="ja-JP" altLang="en-US" sz="2400" dirty="0" smtClean="0"/>
              <a:t>：全ての次数が等しい</a:t>
            </a:r>
            <a:endParaRPr kumimoji="1" lang="ja-JP" altLang="en-US" sz="2400" dirty="0" smtClean="0"/>
          </a:p>
        </p:txBody>
      </p:sp>
      <p:pic>
        <p:nvPicPr>
          <p:cNvPr id="45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=0 ~~~\mbox{for $m\ge3$}&#10;\end{align*}&lt;/body&gt;&#10;  &lt;fcolor&gt;FF000000&lt;/fcolor&gt;&#10;  &lt;bcolor&gt;FFFFFFFF&lt;/bcolor&gt;&#10;  &lt;transparent&gt;True&lt;/transparent&gt;&#10;  &lt;resolution&gt;1800&lt;/resolution&gt;&#10;  &lt;imageh&gt;250&lt;/imageh&gt;&#10;  &lt;imagew&gt;2437&lt;/imagew&gt;&#10;  &lt;scale&gt;50&lt;/scale&gt;&#10;  &lt;cursor&gt;6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84" y="5368135"/>
            <a:ext cx="2579158" cy="264583"/>
          </a:xfrm>
          <a:prstGeom prst="rect">
            <a:avLst/>
          </a:prstGeom>
        </p:spPr>
      </p:pic>
      <p:pic>
        <p:nvPicPr>
          <p:cNvPr id="47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=\langle N \rangle&#10;\end{align*}&lt;/body&gt;&#10;  &lt;fcolor&gt;FF000000&lt;/fcolor&gt;&#10;  &lt;bcolor&gt;FFFFFFFF&lt;/bcolor&gt;&#10;  &lt;transparent&gt;True&lt;/transparent&gt;&#10;  &lt;resolution&gt;1800&lt;/resolution&gt;&#10;  &lt;imageh&gt;250&lt;/imageh&gt;&#10;  &lt;imagew&gt;1411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80" y="6208443"/>
            <a:ext cx="1493308" cy="264583"/>
          </a:xfrm>
          <a:prstGeom prst="rect">
            <a:avLst/>
          </a:prstGeom>
        </p:spPr>
      </p:pic>
      <p:sp>
        <p:nvSpPr>
          <p:cNvPr id="48" name="正方形/長方形 47"/>
          <p:cNvSpPr/>
          <p:nvPr/>
        </p:nvSpPr>
        <p:spPr>
          <a:xfrm>
            <a:off x="6447829" y="6119083"/>
            <a:ext cx="2501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MK,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PPNP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90,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299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(2016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94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51940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25 Euro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を賭ける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表が出たコインをもらえる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21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期待値は当然同じ。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50</a:t>
                </a:r>
                <a:r>
                  <a:rPr kumimoji="1" lang="ja-JP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0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889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期待値は当然同じ。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しかし、ゆらぎは異なる。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50</a:t>
                </a:r>
                <a:r>
                  <a:rPr kumimoji="1" lang="ja-JP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  <p:grpSp>
        <p:nvGrpSpPr>
          <p:cNvPr id="22" name="グループ化 21"/>
          <p:cNvGrpSpPr/>
          <p:nvPr/>
        </p:nvGrpSpPr>
        <p:grpSpPr>
          <a:xfrm>
            <a:off x="6156176" y="4036761"/>
            <a:ext cx="2869034" cy="2272559"/>
            <a:chOff x="6156176" y="4036761"/>
            <a:chExt cx="2869034" cy="2272559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6156176" y="4036761"/>
              <a:ext cx="2869034" cy="2272559"/>
              <a:chOff x="6156176" y="4036761"/>
              <a:chExt cx="2869034" cy="2272559"/>
            </a:xfrm>
          </p:grpSpPr>
          <p:sp>
            <p:nvSpPr>
              <p:cNvPr id="19" name="角丸四角形 18"/>
              <p:cNvSpPr/>
              <p:nvPr/>
            </p:nvSpPr>
            <p:spPr>
              <a:xfrm>
                <a:off x="6156176" y="4036761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6505781" y="4178763"/>
                <a:ext cx="21698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C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.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1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x 50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690" y="4685927"/>
              <a:ext cx="2484842" cy="1397724"/>
            </a:xfrm>
            <a:prstGeom prst="rect">
              <a:avLst/>
            </a:prstGeom>
          </p:spPr>
        </p:pic>
      </p:grpSp>
      <p:sp>
        <p:nvSpPr>
          <p:cNvPr id="23" name="テキスト ボックス 22"/>
          <p:cNvSpPr txBox="1"/>
          <p:nvPr/>
        </p:nvSpPr>
        <p:spPr>
          <a:xfrm>
            <a:off x="1187245" y="1604092"/>
            <a:ext cx="51940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25 Euro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を賭ける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表が出たコインをもらえる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5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QCD</a:t>
            </a:r>
            <a:r>
              <a:rPr kumimoji="1" lang="ja-JP" altLang="en-US" dirty="0" smtClean="0"/>
              <a:t>相構造とゆらぎ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1073" y="1486949"/>
            <a:ext cx="300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QCD</a:t>
            </a: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臨界点探索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7618" y="1484784"/>
            <a:ext cx="3005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QGP</a:t>
            </a: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状態の実現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21" y="2428734"/>
            <a:ext cx="567566" cy="5675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87" y="4102395"/>
            <a:ext cx="551822" cy="5617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94" y="2991102"/>
            <a:ext cx="567566" cy="56756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0" y="4102395"/>
            <a:ext cx="551822" cy="56179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94" y="2423536"/>
            <a:ext cx="567566" cy="56756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0" y="3542626"/>
            <a:ext cx="551822" cy="56179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61" y="2988503"/>
            <a:ext cx="567566" cy="56756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96" y="2986478"/>
            <a:ext cx="551822" cy="56179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92" y="3548272"/>
            <a:ext cx="567566" cy="56756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38" y="4104420"/>
            <a:ext cx="551822" cy="56179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94" y="3550584"/>
            <a:ext cx="567566" cy="56756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58" y="3555057"/>
            <a:ext cx="551822" cy="56179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61" y="2423536"/>
            <a:ext cx="567566" cy="56756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0" y="2423536"/>
            <a:ext cx="551822" cy="56179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34" y="2988503"/>
            <a:ext cx="567566" cy="5675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5" y="4099796"/>
            <a:ext cx="551822" cy="561794"/>
          </a:xfrm>
          <a:prstGeom prst="rect">
            <a:avLst/>
          </a:prstGeom>
        </p:spPr>
      </p:pic>
      <p:cxnSp>
        <p:nvCxnSpPr>
          <p:cNvPr id="24" name="直線矢印コネクタ 23"/>
          <p:cNvCxnSpPr>
            <a:endCxn id="21" idx="2"/>
          </p:cNvCxnSpPr>
          <p:nvPr/>
        </p:nvCxnSpPr>
        <p:spPr>
          <a:xfrm>
            <a:off x="1425725" y="2704433"/>
            <a:ext cx="1251292" cy="851636"/>
          </a:xfrm>
          <a:prstGeom prst="straightConnector1">
            <a:avLst/>
          </a:prstGeom>
          <a:ln w="31750">
            <a:solidFill>
              <a:schemeClr val="tx1"/>
            </a:solidFill>
            <a:headEnd type="arrow" w="lg" len="lg"/>
            <a:tailEnd type="arrow" w="lg" len="lg"/>
          </a:ln>
          <a:effectLst>
            <a:glow rad="63500">
              <a:schemeClr val="bg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xi&#10;\end{align*}&lt;/body&gt;&#10;  &lt;fcolor&gt;FF000000&lt;/fcolor&gt;&#10;  &lt;bcolor&gt;FFFFFFFF&lt;/bcolor&gt;&#10;  &lt;transparent&gt;True&lt;/transparent&gt;&#10;  &lt;resolution&gt;1800&lt;/resolution&gt;&#10;  &lt;imageh&gt;223&lt;/imageh&gt;&#10;  &lt;imagew&gt;10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67" y="2701834"/>
            <a:ext cx="179512" cy="377653"/>
          </a:xfrm>
          <a:prstGeom prst="rect">
            <a:avLst/>
          </a:prstGeom>
          <a:effectLst>
            <a:glow rad="63500">
              <a:schemeClr val="bg1">
                <a:alpha val="63000"/>
              </a:schemeClr>
            </a:glow>
          </a:effectLst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1277653" cy="127765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38" y="2808432"/>
            <a:ext cx="951492" cy="92770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84" y="3291198"/>
            <a:ext cx="951492" cy="927704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5936772" y="2996300"/>
            <a:ext cx="651865" cy="111520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87243" y="4825054"/>
            <a:ext cx="2230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ゆらぎは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増大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147656" y="4821657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ゆらぎは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減少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98030" y="6005988"/>
            <a:ext cx="420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Stephanov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Rajagopal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Shuryak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1998; 1999</a:t>
            </a: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68095" y="5867488"/>
            <a:ext cx="2989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Heinz, Muller, 2000;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Jeon, Koch, 2000</a:t>
            </a:r>
          </a:p>
        </p:txBody>
      </p:sp>
    </p:spTree>
    <p:extLst>
      <p:ext uri="{BB962C8B-B14F-4D97-AF65-F5344CB8AC3E}">
        <p14:creationId xmlns:p14="http://schemas.microsoft.com/office/powerpoint/2010/main" val="39264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電流雑音 </a:t>
            </a:r>
            <a:r>
              <a:rPr kumimoji="1" lang="en-US" altLang="ja-JP" dirty="0" smtClean="0"/>
              <a:t>(Shot Noise)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595437" y="1224906"/>
            <a:ext cx="7783033" cy="2348110"/>
          </a:xfrm>
          <a:prstGeom prst="roundRect">
            <a:avLst/>
          </a:prstGeom>
          <a:solidFill>
            <a:srgbClr val="424E5B"/>
          </a:solidFill>
          <a:ln w="12700" cap="flat" cmpd="sng" algn="ctr">
            <a:solidFill>
              <a:srgbClr val="424E5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323845" y="1927017"/>
            <a:ext cx="2825657" cy="1107160"/>
          </a:xfrm>
          <a:prstGeom prst="rect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S_{\rm shot} =2e^*\langle I\rangle&#10;\end{align*}&lt;/body&gt;&#10;  &lt;fcolor&gt;FFFFFFFF&lt;/fcolor&gt;&#10;  &lt;bcolor&gt;FFFFFFFF&lt;/bcolor&gt;&#10;  &lt;transparent&gt;True&lt;/transparent&gt;&#10;  &lt;resolution&gt;1800&lt;/resolution&gt;&#10;  &lt;imageh&gt;249&lt;/imageh&gt;&#10;  &lt;imagew&gt;1501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76" y="2097299"/>
            <a:ext cx="2254955" cy="37407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705818" y="1519696"/>
            <a:ext cx="2061714" cy="793070"/>
          </a:xfrm>
          <a:prstGeom prst="rect">
            <a:avLst/>
          </a:prstGeom>
          <a:gradFill rotWithShape="1">
            <a:gsLst>
              <a:gs pos="0">
                <a:srgbClr val="424E5B">
                  <a:tint val="70000"/>
                  <a:satMod val="100000"/>
                  <a:lumMod val="110000"/>
                </a:srgbClr>
              </a:gs>
              <a:gs pos="50000">
                <a:srgbClr val="424E5B">
                  <a:tint val="75000"/>
                  <a:satMod val="101000"/>
                  <a:lumMod val="105000"/>
                </a:srgbClr>
              </a:gs>
              <a:gs pos="100000">
                <a:srgbClr val="424E5B">
                  <a:tint val="82000"/>
                  <a:satMod val="104000"/>
                  <a:lumMod val="105000"/>
                </a:srgbClr>
              </a:gs>
            </a:gsLst>
            <a:lin ang="2700000" scaled="0"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36497" y="2876494"/>
            <a:ext cx="234840" cy="370400"/>
          </a:xfrm>
          <a:prstGeom prst="rect">
            <a:avLst/>
          </a:prstGeom>
          <a:solidFill>
            <a:srgbClr val="424E5B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2624537" y="2876494"/>
            <a:ext cx="0" cy="345056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0" name="直線コネクタ 9"/>
          <p:cNvCxnSpPr/>
          <p:nvPr/>
        </p:nvCxnSpPr>
        <p:spPr>
          <a:xfrm flipV="1">
            <a:off x="2856506" y="2772982"/>
            <a:ext cx="0" cy="57600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S_{\rm shot} \sim\langle \delta I^2\rangle&#10;\end{align*}&lt;/body&gt;&#10;  &lt;fcolor&gt;FFFFFFFF&lt;/fcolor&gt;&#10;  &lt;bcolor&gt;FFFFFFFF&lt;/bcolor&gt;&#10;  &lt;transparent&gt;True&lt;/transparent&gt;&#10;  &lt;resolution&gt;1800&lt;/resolution&gt;&#10;  &lt;imageh&gt;281&lt;/imageh&gt;&#10;  &lt;imagew&gt;1377&lt;/imagew&gt;&#10;  &lt;scale&gt;50&lt;/scale&gt;&#10;  &lt;cursor&gt;5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76" y="1538607"/>
            <a:ext cx="2068670" cy="42214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495084" y="2816759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  <a:latin typeface="Calibri Light" panose="020F0302020204030204"/>
              </a:rPr>
              <a:t>準粒子の</a:t>
            </a:r>
            <a:r>
              <a:rPr lang="ja-JP" altLang="en-US" sz="2400" dirty="0">
                <a:solidFill>
                  <a:srgbClr val="FFFF00"/>
                </a:solidFill>
                <a:latin typeface="Calibri Light" panose="020F0302020204030204"/>
              </a:rPr>
              <a:t>電荷</a:t>
            </a:r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2736673" y="2025901"/>
            <a:ext cx="0" cy="28800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4" name="直線コネクタ 13"/>
          <p:cNvCxnSpPr/>
          <p:nvPr/>
        </p:nvCxnSpPr>
        <p:spPr>
          <a:xfrm flipV="1">
            <a:off x="2736673" y="1522509"/>
            <a:ext cx="0" cy="28800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5" name="円/楕円 13"/>
          <p:cNvSpPr>
            <a:spLocks noChangeAspect="1"/>
          </p:cNvSpPr>
          <p:nvPr/>
        </p:nvSpPr>
        <p:spPr>
          <a:xfrm>
            <a:off x="2210703" y="1716037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4"/>
          <p:cNvSpPr>
            <a:spLocks noChangeAspect="1"/>
          </p:cNvSpPr>
          <p:nvPr/>
        </p:nvSpPr>
        <p:spPr>
          <a:xfrm>
            <a:off x="2196608" y="2049830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5"/>
          <p:cNvSpPr>
            <a:spLocks noChangeAspect="1"/>
          </p:cNvSpPr>
          <p:nvPr/>
        </p:nvSpPr>
        <p:spPr>
          <a:xfrm>
            <a:off x="2490536" y="2045184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6"/>
          <p:cNvSpPr>
            <a:spLocks noChangeAspect="1"/>
          </p:cNvSpPr>
          <p:nvPr/>
        </p:nvSpPr>
        <p:spPr>
          <a:xfrm>
            <a:off x="1917147" y="1793331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7"/>
          <p:cNvSpPr>
            <a:spLocks noChangeAspect="1"/>
          </p:cNvSpPr>
          <p:nvPr/>
        </p:nvSpPr>
        <p:spPr>
          <a:xfrm>
            <a:off x="3073167" y="1802571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8"/>
          <p:cNvSpPr>
            <a:spLocks noChangeAspect="1"/>
          </p:cNvSpPr>
          <p:nvPr/>
        </p:nvSpPr>
        <p:spPr>
          <a:xfrm>
            <a:off x="1894661" y="2020837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19"/>
          <p:cNvSpPr>
            <a:spLocks noChangeAspect="1"/>
          </p:cNvSpPr>
          <p:nvPr/>
        </p:nvSpPr>
        <p:spPr>
          <a:xfrm>
            <a:off x="2462442" y="1616407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0"/>
          <p:cNvSpPr>
            <a:spLocks noChangeAspect="1"/>
          </p:cNvSpPr>
          <p:nvPr/>
        </p:nvSpPr>
        <p:spPr>
          <a:xfrm>
            <a:off x="1803717" y="1593224"/>
            <a:ext cx="144000" cy="144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</a:ln>
          <a:effectLst>
            <a:glow rad="63500">
              <a:srgbClr val="AC956E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右矢印 22"/>
          <p:cNvSpPr/>
          <p:nvPr/>
        </p:nvSpPr>
        <p:spPr>
          <a:xfrm flipH="1">
            <a:off x="2299585" y="2185053"/>
            <a:ext cx="831273" cy="347219"/>
          </a:xfrm>
          <a:prstGeom prst="rightArrow">
            <a:avLst/>
          </a:prstGeom>
          <a:solidFill>
            <a:srgbClr val="AD0101">
              <a:alpha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I&#10;\end{align*}&lt;/body&gt;&#10;  &lt;fcolor&gt;FFFFFFFF&lt;/fcolor&gt;&#10;  &lt;bcolor&gt;FFFFFFFF&lt;/bcolor&gt;&#10;  &lt;transparent&gt;True&lt;/transparent&gt;&#10;  &lt;resolution&gt;1800&lt;/resolution&gt;&#10;  &lt;imageh&gt;170&lt;/imageh&gt;&#10;  &lt;imagew&gt;11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21" y="2422309"/>
            <a:ext cx="186562" cy="273410"/>
          </a:xfrm>
          <a:prstGeom prst="rect">
            <a:avLst/>
          </a:prstGeom>
        </p:spPr>
      </p:pic>
      <p:cxnSp>
        <p:nvCxnSpPr>
          <p:cNvPr id="25" name="直線矢印コネクタ 24"/>
          <p:cNvCxnSpPr/>
          <p:nvPr/>
        </p:nvCxnSpPr>
        <p:spPr>
          <a:xfrm flipV="1">
            <a:off x="2591219" y="1905598"/>
            <a:ext cx="396884" cy="30340"/>
          </a:xfrm>
          <a:prstGeom prst="straightConnector1">
            <a:avLst/>
          </a:prstGeom>
          <a:noFill/>
          <a:ln w="28575" cap="flat" cmpd="sng" algn="ctr">
            <a:solidFill>
              <a:srgbClr val="AD0101"/>
            </a:solidFill>
            <a:prstDash val="solid"/>
            <a:tailEnd type="triangle" w="lg" len="lg"/>
          </a:ln>
          <a:effectLst/>
        </p:spPr>
      </p:cxnSp>
      <p:sp>
        <p:nvSpPr>
          <p:cNvPr id="26" name="正方形/長方形 25"/>
          <p:cNvSpPr/>
          <p:nvPr/>
        </p:nvSpPr>
        <p:spPr>
          <a:xfrm>
            <a:off x="6355378" y="2097299"/>
            <a:ext cx="349437" cy="352241"/>
          </a:xfrm>
          <a:prstGeom prst="rect">
            <a:avLst/>
          </a:prstGeom>
          <a:solidFill>
            <a:srgbClr val="FFFF00">
              <a:alpha val="25098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下矢印 26"/>
          <p:cNvSpPr/>
          <p:nvPr/>
        </p:nvSpPr>
        <p:spPr>
          <a:xfrm flipV="1">
            <a:off x="6278272" y="2493950"/>
            <a:ext cx="434495" cy="287134"/>
          </a:xfrm>
          <a:prstGeom prst="downArrow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14068" y="144613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i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ja-JP" altLang="en-US" sz="2400" i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5557274" y="3709278"/>
            <a:ext cx="3420872" cy="2439555"/>
          </a:xfrm>
          <a:prstGeom prst="roundRect">
            <a:avLst>
              <a:gd name="adj" fmla="val 6237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rgbClr val="AD0101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222643" y="3709278"/>
            <a:ext cx="5144494" cy="2439555"/>
          </a:xfrm>
          <a:prstGeom prst="roundRect">
            <a:avLst>
              <a:gd name="adj" fmla="val 6237"/>
            </a:avLst>
          </a:prstGeom>
          <a:solidFill>
            <a:schemeClr val="bg2">
              <a:lumMod val="50000"/>
            </a:schemeClr>
          </a:solidFill>
          <a:ln w="25400" cap="flat" cmpd="sng" algn="ctr">
            <a:solidFill>
              <a:srgbClr val="AC956E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24639" y="3709278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solidFill>
                  <a:srgbClr val="AD0101">
                    <a:lumMod val="20000"/>
                    <a:lumOff val="80000"/>
                  </a:srgbClr>
                </a:solidFill>
                <a:latin typeface="+mj-ea"/>
                <a:ea typeface="+mj-ea"/>
              </a:rPr>
              <a:t>分数量子ホール</a:t>
            </a:r>
            <a:endParaRPr lang="en-US" altLang="ja-JP" sz="2800" b="1" dirty="0" smtClean="0">
              <a:solidFill>
                <a:srgbClr val="AD0101">
                  <a:lumMod val="20000"/>
                  <a:lumOff val="80000"/>
                </a:srgbClr>
              </a:solidFill>
              <a:latin typeface="+mj-ea"/>
              <a:ea typeface="+mj-ea"/>
            </a:endParaRPr>
          </a:p>
          <a:p>
            <a:r>
              <a:rPr lang="ja-JP" altLang="en-US" sz="2800" b="1" dirty="0">
                <a:solidFill>
                  <a:srgbClr val="AD0101">
                    <a:lumMod val="20000"/>
                    <a:lumOff val="80000"/>
                  </a:srgbClr>
                </a:solidFill>
                <a:latin typeface="+mj-ea"/>
                <a:ea typeface="+mj-ea"/>
              </a:rPr>
              <a:t>効果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04768" y="370927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solidFill>
                  <a:srgbClr val="AC956E">
                    <a:lumMod val="40000"/>
                    <a:lumOff val="60000"/>
                  </a:srgbClr>
                </a:solidFill>
                <a:latin typeface="+mj-ea"/>
                <a:ea typeface="+mj-ea"/>
              </a:rPr>
              <a:t>超伝導相転移</a:t>
            </a:r>
            <a:endParaRPr lang="ja-JP" altLang="en-US" sz="2800" b="1" dirty="0">
              <a:solidFill>
                <a:srgbClr val="AC956E">
                  <a:lumMod val="40000"/>
                  <a:lumOff val="60000"/>
                </a:srgbClr>
              </a:solidFill>
              <a:latin typeface="+mj-ea"/>
              <a:ea typeface="+mj-ea"/>
            </a:endParaRPr>
          </a:p>
        </p:txBody>
      </p:sp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e^*=\frac qp e&#10;\end{align*}&lt;/body&gt;&#10;  &lt;fcolor&gt;FFFFFFFF&lt;/fcolor&gt;&#10;  &lt;bcolor&gt;FFFFFFFF&lt;/bcolor&gt;&#10;  &lt;transparent&gt;True&lt;/transparent&gt;&#10;  &lt;resolution&gt;1800&lt;/resolution&gt;&#10;  &lt;imageh&gt;497&lt;/imageh&gt;&#10;  &lt;imagew&gt;844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79" y="4715027"/>
            <a:ext cx="1267943" cy="746644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e^*=2 e&#10;\end{align*}&lt;/body&gt;&#10;  &lt;fcolor&gt;FFFFFFFF&lt;/fcolor&gt;&#10;  &lt;bcolor&gt;FFFFFFFF&lt;/bcolor&gt;&#10;  &lt;transparent&gt;True&lt;/transparent&gt;&#10;  &lt;resolution&gt;1800&lt;/resolution&gt;&#10;  &lt;imageh&gt;186&lt;/imageh&gt;&#10;  &lt;imagew&gt;784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9" y="4889887"/>
            <a:ext cx="1177805" cy="27942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13" y="3912747"/>
            <a:ext cx="2146946" cy="20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301466" y="5607422"/>
            <a:ext cx="27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err="1" smtClean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Jehl</a:t>
            </a:r>
            <a:r>
              <a:rPr lang="en-US" altLang="ja-JP" dirty="0" smtClean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+, Nature </a:t>
            </a:r>
            <a:r>
              <a:rPr lang="en-US" altLang="ja-JP" b="1" dirty="0" smtClean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405</a:t>
            </a:r>
            <a:r>
              <a:rPr lang="en-US" altLang="ja-JP" dirty="0" smtClean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,50 </a:t>
            </a:r>
            <a:r>
              <a:rPr lang="en-US" altLang="ja-JP" dirty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(2000</a:t>
            </a:r>
            <a:r>
              <a:rPr lang="en-US" altLang="ja-JP" dirty="0" smtClean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)</a:t>
            </a:r>
            <a:endParaRPr lang="ja-JP" altLang="en-US" dirty="0">
              <a:solidFill>
                <a:prstClr val="white">
                  <a:lumMod val="85000"/>
                </a:prstClr>
              </a:solidFill>
              <a:latin typeface="Calibri Light" panose="020F0302020204030204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624639" y="5598034"/>
            <a:ext cx="3347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Saminadayar</a:t>
            </a:r>
            <a:r>
              <a:rPr lang="en-US" altLang="ja-JP" dirty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+, </a:t>
            </a:r>
            <a:r>
              <a:rPr lang="en-US" altLang="ja-JP" dirty="0" smtClean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PRL</a:t>
            </a:r>
            <a:r>
              <a:rPr lang="en-US" altLang="ja-JP" b="1" dirty="0" smtClean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79</a:t>
            </a:r>
            <a:r>
              <a:rPr lang="en-US" altLang="ja-JP" dirty="0" smtClean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,2526 (</a:t>
            </a:r>
            <a:r>
              <a:rPr lang="en-US" altLang="ja-JP" dirty="0">
                <a:solidFill>
                  <a:prstClr val="white">
                    <a:lumMod val="85000"/>
                  </a:prstClr>
                </a:solidFill>
                <a:latin typeface="Calibri Light" panose="020F0302020204030204"/>
              </a:rPr>
              <a:t>1997)</a:t>
            </a:r>
            <a:endParaRPr lang="ja-JP" altLang="en-US" dirty="0">
              <a:solidFill>
                <a:prstClr val="white">
                  <a:lumMod val="8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38" name="下矢印 37"/>
          <p:cNvSpPr/>
          <p:nvPr/>
        </p:nvSpPr>
        <p:spPr>
          <a:xfrm flipV="1">
            <a:off x="4199430" y="4789830"/>
            <a:ext cx="368039" cy="479542"/>
          </a:xfrm>
          <a:prstGeom prst="downArrow">
            <a:avLst/>
          </a:prstGeom>
          <a:solidFill>
            <a:srgbClr val="AC956E"/>
          </a:solidFill>
          <a:ln w="12700" cap="flat" cmpd="sng" algn="ctr">
            <a:solidFill>
              <a:srgbClr val="AC956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83786" y="4328165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AC956E">
                    <a:lumMod val="50000"/>
                  </a:srgbClr>
                </a:solidFill>
                <a:latin typeface="Calibri" panose="020F0502020204030204" pitchFamily="34" charset="0"/>
              </a:rPr>
              <a:t>doubled!</a:t>
            </a:r>
            <a:endParaRPr lang="ja-JP" altLang="en-US" sz="2400" dirty="0">
              <a:solidFill>
                <a:srgbClr val="AC956E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248007" y="6313406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高次キュムラント</a:t>
            </a:r>
            <a:r>
              <a:rPr lang="en-US" altLang="ja-JP" sz="2400" dirty="0" smtClean="0"/>
              <a:t>:</a:t>
            </a:r>
            <a:endParaRPr kumimoji="1" lang="ja-JP" altLang="en-US" sz="2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563888" y="6229558"/>
            <a:ext cx="475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rd order: </a:t>
            </a:r>
            <a:r>
              <a:rPr kumimoji="1" lang="en-US" altLang="ja-JP" sz="1600" dirty="0" smtClean="0"/>
              <a:t>ex. </a:t>
            </a:r>
            <a:r>
              <a:rPr kumimoji="1" lang="en-US" altLang="ja-JP" sz="1600" dirty="0" err="1" smtClean="0">
                <a:solidFill>
                  <a:srgbClr val="002060"/>
                </a:solidFill>
              </a:rPr>
              <a:t>Beenakker</a:t>
            </a:r>
            <a:r>
              <a:rPr lang="en-US" altLang="ja-JP" sz="1600" dirty="0">
                <a:solidFill>
                  <a:srgbClr val="002060"/>
                </a:solidFill>
              </a:rPr>
              <a:t>+</a:t>
            </a:r>
            <a:r>
              <a:rPr kumimoji="1" lang="en-US" altLang="ja-JP" sz="1600" dirty="0" smtClean="0">
                <a:solidFill>
                  <a:srgbClr val="002060"/>
                </a:solidFill>
              </a:rPr>
              <a:t>, PRL90,176802(2003)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3563888" y="6516052"/>
            <a:ext cx="556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dirty="0" smtClean="0"/>
              <a:t>up to 5th order: </a:t>
            </a:r>
            <a:r>
              <a:rPr lang="fr-FR" altLang="ja-JP" sz="1600" dirty="0" smtClean="0">
                <a:solidFill>
                  <a:srgbClr val="002060"/>
                </a:solidFill>
              </a:rPr>
              <a:t>Gustavsson+, Surf.Sci.Rep.</a:t>
            </a:r>
            <a:r>
              <a:rPr lang="fr-FR" altLang="ja-JP" sz="1600" b="1" dirty="0" smtClean="0">
                <a:solidFill>
                  <a:srgbClr val="002060"/>
                </a:solidFill>
              </a:rPr>
              <a:t>64</a:t>
            </a:r>
            <a:r>
              <a:rPr lang="fr-FR" altLang="ja-JP" sz="1600" dirty="0" smtClean="0">
                <a:solidFill>
                  <a:srgbClr val="002060"/>
                </a:solidFill>
              </a:rPr>
              <a:t>,191(2009</a:t>
            </a:r>
            <a:r>
              <a:rPr lang="fr-FR" altLang="ja-JP" sz="1600" dirty="0">
                <a:solidFill>
                  <a:srgbClr val="002060"/>
                </a:solidFill>
              </a:rPr>
              <a:t>)</a:t>
            </a:r>
            <a:endParaRPr lang="ja-JP" alt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9284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高次キュムラント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871318" y="1196753"/>
            <a:ext cx="2869034" cy="2272559"/>
            <a:chOff x="4582326" y="2896770"/>
            <a:chExt cx="2869034" cy="2272559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0" name="グループ化 9"/>
          <p:cNvGrpSpPr/>
          <p:nvPr/>
        </p:nvGrpSpPr>
        <p:grpSpPr>
          <a:xfrm>
            <a:off x="1476616" y="1196752"/>
            <a:ext cx="2869034" cy="2272559"/>
            <a:chOff x="1187624" y="2896769"/>
            <a:chExt cx="2869034" cy="2272559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14" name="角丸四角形 13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50</a:t>
                </a:r>
                <a:r>
                  <a:rPr kumimoji="1" lang="ja-JP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2179529" y="3789040"/>
            <a:ext cx="4611675" cy="905507"/>
            <a:chOff x="2179529" y="3789040"/>
            <a:chExt cx="4611675" cy="905507"/>
          </a:xfrm>
        </p:grpSpPr>
        <p:pic>
          <p:nvPicPr>
  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 \langle \quad ~ \rangle ~ = \langle \quad ~ \rangle &#10;\end{align*}&lt;/body&gt;&#10;  &lt;fcolor&gt;FF000000&lt;/fcolor&gt;&#10;  &lt;bcolor&gt;FFFFFFFF&lt;/bcolor&gt;&#10;  &lt;transparent&gt;True&lt;/transparent&gt;&#10;  &lt;resolution&gt;1800&lt;/resolution&gt;&#10;  &lt;imageh&gt;250&lt;/imageh&gt;&#10;  &lt;imagew&gt;1553&lt;/imagew&gt;&#10;  &lt;scale&gt;50&lt;/scale&gt;&#10;  &lt;cursor&gt;6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529" y="3807898"/>
              <a:ext cx="4224886" cy="68011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715678" y="3789040"/>
              <a:ext cx="1010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ja-JP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2</a:t>
              </a:r>
              <a:endParaRPr kumimoji="1" lang="ja-JP" alt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84" y="4220631"/>
              <a:ext cx="486069" cy="473916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655" y="4218998"/>
              <a:ext cx="475549" cy="475549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258256" y="3789040"/>
              <a:ext cx="1010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ja-JP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2</a:t>
              </a:r>
              <a:endParaRPr kumimoji="1" lang="ja-JP" alt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2162784" y="4807742"/>
            <a:ext cx="4624155" cy="905507"/>
            <a:chOff x="2162784" y="4807742"/>
            <a:chExt cx="4624155" cy="905507"/>
          </a:xfrm>
        </p:grpSpPr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4 \langle \quad ~ \rangle ~ = \langle \quad ~ \rangle &#10;\end{align*}&lt;/body&gt;&#10;  &lt;fcolor&gt;FF000000&lt;/fcolor&gt;&#10;  &lt;bcolor&gt;FFFFFFFF&lt;/bcolor&gt;&#10;  &lt;transparent&gt;True&lt;/transparent&gt;&#10;  &lt;resolution&gt;1800&lt;/resolution&gt;&#10;  &lt;imageh&gt;250&lt;/imageh&gt;&#10;  &lt;imagew&gt;1558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784" y="4826600"/>
              <a:ext cx="4238488" cy="680116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2711413" y="4807742"/>
              <a:ext cx="1010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ja-JP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3</a:t>
              </a:r>
              <a:endParaRPr kumimoji="1" lang="ja-JP" alt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19" y="5239333"/>
              <a:ext cx="486069" cy="473916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390" y="5237700"/>
              <a:ext cx="475549" cy="475549"/>
            </a:xfrm>
            <a:prstGeom prst="rect">
              <a:avLst/>
            </a:prstGeom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5253991" y="4807742"/>
              <a:ext cx="1010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ja-JP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3</a:t>
              </a:r>
              <a:endParaRPr kumimoji="1" lang="ja-JP" alt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2134074" y="5912817"/>
            <a:ext cx="4853246" cy="905507"/>
            <a:chOff x="2134074" y="5912817"/>
            <a:chExt cx="4853246" cy="905507"/>
          </a:xfrm>
        </p:grpSpPr>
        <p:pic>
          <p:nvPicPr>
  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8 \langle \quad  \rangle_{\rm c} ~= \langle \quad 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1598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74" y="5931675"/>
              <a:ext cx="4347308" cy="680116"/>
            </a:xfrm>
            <a:prstGeom prst="rect">
              <a:avLst/>
            </a:prstGeom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2678461" y="5912817"/>
              <a:ext cx="7312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4</a:t>
              </a:r>
              <a:endParaRPr kumimoji="1" lang="ja-JP" alt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452" y="6297537"/>
              <a:ext cx="486069" cy="473916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771" y="6342775"/>
              <a:ext cx="475549" cy="475549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5280870" y="5912817"/>
              <a:ext cx="7312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€</a:t>
              </a:r>
              <a:r>
                <a:rPr kumimoji="1" lang="en-US" altLang="ja-JP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明朝 Demibold" panose="02020600000000000000" pitchFamily="18" charset="-128"/>
                  <a:ea typeface="游明朝 Demibold" panose="02020600000000000000" pitchFamily="18" charset="-128"/>
                  <a:cs typeface="+mn-cs"/>
                </a:rPr>
                <a:t>4</a:t>
              </a:r>
              <a:endParaRPr kumimoji="1" lang="ja-JP" alt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endParaRP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7541775" y="5848123"/>
            <a:ext cx="1621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MK, 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PPNP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90, 299 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2016)</a:t>
            </a:r>
          </a:p>
        </p:txBody>
      </p:sp>
    </p:spTree>
    <p:extLst>
      <p:ext uri="{BB962C8B-B14F-4D97-AF65-F5344CB8AC3E}">
        <p14:creationId xmlns:p14="http://schemas.microsoft.com/office/powerpoint/2010/main" val="176504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非ガウスゆらぎ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24944"/>
            <a:ext cx="1277653" cy="12776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06" y="2808432"/>
            <a:ext cx="951492" cy="9277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52" y="3291198"/>
            <a:ext cx="951492" cy="927704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2048340" y="2996300"/>
            <a:ext cx="651865" cy="111520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57563" y="5936881"/>
            <a:ext cx="263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Ejiri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Karsch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Redlich, 2006</a:t>
            </a: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31" y="2433932"/>
            <a:ext cx="567566" cy="56756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97" y="4107593"/>
            <a:ext cx="551822" cy="56179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04" y="2996300"/>
            <a:ext cx="567566" cy="56756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0" y="4107593"/>
            <a:ext cx="551822" cy="56179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04" y="2428734"/>
            <a:ext cx="567566" cy="56756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0" y="3547824"/>
            <a:ext cx="551822" cy="56179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71" y="2993701"/>
            <a:ext cx="567566" cy="56756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06" y="2991676"/>
            <a:ext cx="551822" cy="56179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02" y="3553470"/>
            <a:ext cx="567566" cy="56756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8" y="4109618"/>
            <a:ext cx="551822" cy="56179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04" y="3555782"/>
            <a:ext cx="567566" cy="56756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68" y="3560255"/>
            <a:ext cx="551822" cy="56179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71" y="2428734"/>
            <a:ext cx="567566" cy="56756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0" y="2428734"/>
            <a:ext cx="551822" cy="56179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44" y="2993701"/>
            <a:ext cx="567566" cy="56756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25" y="4104994"/>
            <a:ext cx="551822" cy="561794"/>
          </a:xfrm>
          <a:prstGeom prst="rect">
            <a:avLst/>
          </a:prstGeom>
        </p:spPr>
      </p:pic>
      <p:cxnSp>
        <p:nvCxnSpPr>
          <p:cNvPr id="28" name="直線矢印コネクタ 27"/>
          <p:cNvCxnSpPr>
            <a:endCxn id="26" idx="2"/>
          </p:cNvCxnSpPr>
          <p:nvPr/>
        </p:nvCxnSpPr>
        <p:spPr>
          <a:xfrm>
            <a:off x="5425835" y="2709631"/>
            <a:ext cx="1251292" cy="851636"/>
          </a:xfrm>
          <a:prstGeom prst="straightConnector1">
            <a:avLst/>
          </a:prstGeom>
          <a:ln w="31750">
            <a:solidFill>
              <a:schemeClr val="tx1"/>
            </a:solidFill>
            <a:headEnd type="arrow" w="lg" len="lg"/>
            <a:tailEnd type="arrow" w="lg" len="lg"/>
          </a:ln>
          <a:effectLst>
            <a:glow rad="63500">
              <a:schemeClr val="bg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xi&#10;\end{align*}&lt;/body&gt;&#10;  &lt;fcolor&gt;FF000000&lt;/fcolor&gt;&#10;  &lt;bcolor&gt;FFFFFFFF&lt;/bcolor&gt;&#10;  &lt;transparent&gt;True&lt;/transparent&gt;&#10;  &lt;resolution&gt;1800&lt;/resolution&gt;&#10;  &lt;imageh&gt;223&lt;/imageh&gt;&#10;  &lt;imagew&gt;10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77" y="2707032"/>
            <a:ext cx="179512" cy="377653"/>
          </a:xfrm>
          <a:prstGeom prst="rect">
            <a:avLst/>
          </a:prstGeom>
          <a:effectLst>
            <a:glow rad="63500">
              <a:schemeClr val="bg1">
                <a:alpha val="63000"/>
              </a:schemeClr>
            </a:glow>
          </a:effectLst>
        </p:spPr>
      </p:pic>
      <p:sp>
        <p:nvSpPr>
          <p:cNvPr id="31" name="テキスト ボックス 30"/>
          <p:cNvSpPr txBox="1"/>
          <p:nvPr/>
        </p:nvSpPr>
        <p:spPr>
          <a:xfrm>
            <a:off x="5536419" y="5936881"/>
            <a:ext cx="174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Stephanov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2009</a:t>
            </a: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91" y="2194330"/>
            <a:ext cx="3873260" cy="2706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テキスト ボックス 32"/>
          <p:cNvSpPr txBox="1"/>
          <p:nvPr/>
        </p:nvSpPr>
        <p:spPr>
          <a:xfrm>
            <a:off x="5017618" y="1493809"/>
            <a:ext cx="300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QCD</a:t>
            </a: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臨界点探索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57563" y="1494149"/>
            <a:ext cx="3005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QGP</a:t>
            </a:r>
            <a:r>
              <a:rPr kumimoji="1" lang="ja-JP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状態の実現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59220" y="5086604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ゆらぎは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減少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288199" y="5086604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ゆらぎは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増大</a:t>
            </a:r>
          </a:p>
        </p:txBody>
      </p:sp>
    </p:spTree>
    <p:extLst>
      <p:ext uri="{BB962C8B-B14F-4D97-AF65-F5344CB8AC3E}">
        <p14:creationId xmlns:p14="http://schemas.microsoft.com/office/powerpoint/2010/main" val="300392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474819" y="1988840"/>
            <a:ext cx="6155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The noise is the signal.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64998" y="3668831"/>
            <a:ext cx="2382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R. </a:t>
            </a:r>
            <a:r>
              <a:rPr kumimoji="1" lang="en-US" altLang="ja-JP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Landauer</a:t>
            </a:r>
            <a:endParaRPr kumimoji="1" lang="en-US" altLang="ja-JP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Song Std L" panose="02020300000000000000" pitchFamily="18" charset="-128"/>
              <a:ea typeface="Adobe Song Std L" panose="020203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5141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円弧 92"/>
          <p:cNvSpPr/>
          <p:nvPr/>
        </p:nvSpPr>
        <p:spPr>
          <a:xfrm>
            <a:off x="-1117228" y="3424114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sp>
        <p:nvSpPr>
          <p:cNvPr id="97" name="正方形/長方形 96"/>
          <p:cNvSpPr/>
          <p:nvPr/>
        </p:nvSpPr>
        <p:spPr>
          <a:xfrm>
            <a:off x="2028096" y="5849814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1009"/>
          <p:cNvSpPr/>
          <p:nvPr/>
        </p:nvSpPr>
        <p:spPr>
          <a:xfrm>
            <a:off x="2483768" y="6093296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1010"/>
          <p:cNvSpPr/>
          <p:nvPr/>
        </p:nvSpPr>
        <p:spPr>
          <a:xfrm>
            <a:off x="2615531" y="6158383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1011"/>
          <p:cNvSpPr/>
          <p:nvPr/>
        </p:nvSpPr>
        <p:spPr>
          <a:xfrm>
            <a:off x="2682206" y="628697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1012"/>
          <p:cNvSpPr/>
          <p:nvPr/>
        </p:nvSpPr>
        <p:spPr>
          <a:xfrm>
            <a:off x="2547268" y="628697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下矢印 101"/>
          <p:cNvSpPr/>
          <p:nvPr/>
        </p:nvSpPr>
        <p:spPr>
          <a:xfrm rot="5400000" flipV="1">
            <a:off x="3071491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3707904" y="5838378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1015"/>
          <p:cNvSpPr/>
          <p:nvPr/>
        </p:nvSpPr>
        <p:spPr>
          <a:xfrm>
            <a:off x="4163576" y="60818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1016"/>
          <p:cNvSpPr/>
          <p:nvPr/>
        </p:nvSpPr>
        <p:spPr>
          <a:xfrm>
            <a:off x="4295339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7"/>
          <p:cNvSpPr/>
          <p:nvPr/>
        </p:nvSpPr>
        <p:spPr>
          <a:xfrm>
            <a:off x="4362014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1018"/>
          <p:cNvSpPr/>
          <p:nvPr/>
        </p:nvSpPr>
        <p:spPr>
          <a:xfrm>
            <a:off x="4227076" y="62755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19"/>
          <p:cNvSpPr/>
          <p:nvPr/>
        </p:nvSpPr>
        <p:spPr>
          <a:xfrm>
            <a:off x="4456236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20"/>
          <p:cNvSpPr/>
          <p:nvPr/>
        </p:nvSpPr>
        <p:spPr>
          <a:xfrm>
            <a:off x="4587999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21"/>
          <p:cNvSpPr/>
          <p:nvPr/>
        </p:nvSpPr>
        <p:spPr>
          <a:xfrm>
            <a:off x="4654674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22"/>
          <p:cNvSpPr/>
          <p:nvPr/>
        </p:nvSpPr>
        <p:spPr>
          <a:xfrm>
            <a:off x="4519736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23"/>
          <p:cNvSpPr/>
          <p:nvPr/>
        </p:nvSpPr>
        <p:spPr>
          <a:xfrm>
            <a:off x="3808164" y="62342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24"/>
          <p:cNvSpPr/>
          <p:nvPr/>
        </p:nvSpPr>
        <p:spPr>
          <a:xfrm>
            <a:off x="3939927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25"/>
          <p:cNvSpPr/>
          <p:nvPr/>
        </p:nvSpPr>
        <p:spPr>
          <a:xfrm>
            <a:off x="4006602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026"/>
          <p:cNvSpPr/>
          <p:nvPr/>
        </p:nvSpPr>
        <p:spPr>
          <a:xfrm>
            <a:off x="3871664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027"/>
          <p:cNvSpPr/>
          <p:nvPr/>
        </p:nvSpPr>
        <p:spPr>
          <a:xfrm>
            <a:off x="4456236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028"/>
          <p:cNvSpPr/>
          <p:nvPr/>
        </p:nvSpPr>
        <p:spPr>
          <a:xfrm>
            <a:off x="4587999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029"/>
          <p:cNvSpPr/>
          <p:nvPr/>
        </p:nvSpPr>
        <p:spPr>
          <a:xfrm>
            <a:off x="4654674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030"/>
          <p:cNvSpPr/>
          <p:nvPr/>
        </p:nvSpPr>
        <p:spPr>
          <a:xfrm>
            <a:off x="4519736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031"/>
          <p:cNvSpPr/>
          <p:nvPr/>
        </p:nvSpPr>
        <p:spPr>
          <a:xfrm>
            <a:off x="3851920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032"/>
          <p:cNvSpPr/>
          <p:nvPr/>
        </p:nvSpPr>
        <p:spPr>
          <a:xfrm>
            <a:off x="39836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033"/>
          <p:cNvSpPr/>
          <p:nvPr/>
        </p:nvSpPr>
        <p:spPr>
          <a:xfrm>
            <a:off x="4050358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034"/>
          <p:cNvSpPr/>
          <p:nvPr/>
        </p:nvSpPr>
        <p:spPr>
          <a:xfrm>
            <a:off x="39154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035"/>
          <p:cNvSpPr/>
          <p:nvPr/>
        </p:nvSpPr>
        <p:spPr>
          <a:xfrm>
            <a:off x="4067944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1036"/>
          <p:cNvSpPr/>
          <p:nvPr/>
        </p:nvSpPr>
        <p:spPr>
          <a:xfrm>
            <a:off x="4199707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1037"/>
          <p:cNvSpPr/>
          <p:nvPr/>
        </p:nvSpPr>
        <p:spPr>
          <a:xfrm>
            <a:off x="4266382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1038"/>
          <p:cNvSpPr/>
          <p:nvPr/>
        </p:nvSpPr>
        <p:spPr>
          <a:xfrm>
            <a:off x="4131444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下矢印 127"/>
          <p:cNvSpPr/>
          <p:nvPr/>
        </p:nvSpPr>
        <p:spPr>
          <a:xfrm rot="5400000" flipV="1">
            <a:off x="4727675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364088" y="5838378"/>
            <a:ext cx="1152128" cy="830982"/>
          </a:xfrm>
          <a:prstGeom prst="rect">
            <a:avLst/>
          </a:prstGeom>
          <a:solidFill>
            <a:srgbClr val="BBE0E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1042"/>
          <p:cNvSpPr/>
          <p:nvPr/>
        </p:nvSpPr>
        <p:spPr>
          <a:xfrm>
            <a:off x="5951523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1043"/>
          <p:cNvSpPr/>
          <p:nvPr/>
        </p:nvSpPr>
        <p:spPr>
          <a:xfrm>
            <a:off x="6018198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1044"/>
          <p:cNvSpPr/>
          <p:nvPr/>
        </p:nvSpPr>
        <p:spPr>
          <a:xfrm>
            <a:off x="6358358" y="644314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1046"/>
          <p:cNvSpPr/>
          <p:nvPr/>
        </p:nvSpPr>
        <p:spPr>
          <a:xfrm>
            <a:off x="6244183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1047"/>
          <p:cNvSpPr/>
          <p:nvPr/>
        </p:nvSpPr>
        <p:spPr>
          <a:xfrm>
            <a:off x="5442062" y="65253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1048"/>
          <p:cNvSpPr/>
          <p:nvPr/>
        </p:nvSpPr>
        <p:spPr>
          <a:xfrm>
            <a:off x="6175920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1050"/>
          <p:cNvSpPr/>
          <p:nvPr/>
        </p:nvSpPr>
        <p:spPr>
          <a:xfrm>
            <a:off x="5596111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051"/>
          <p:cNvSpPr/>
          <p:nvPr/>
        </p:nvSpPr>
        <p:spPr>
          <a:xfrm>
            <a:off x="5662786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052"/>
          <p:cNvSpPr/>
          <p:nvPr/>
        </p:nvSpPr>
        <p:spPr>
          <a:xfrm>
            <a:off x="5527848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054"/>
          <p:cNvSpPr/>
          <p:nvPr/>
        </p:nvSpPr>
        <p:spPr>
          <a:xfrm>
            <a:off x="62441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055"/>
          <p:cNvSpPr/>
          <p:nvPr/>
        </p:nvSpPr>
        <p:spPr>
          <a:xfrm>
            <a:off x="6064858" y="604019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056"/>
          <p:cNvSpPr/>
          <p:nvPr/>
        </p:nvSpPr>
        <p:spPr>
          <a:xfrm>
            <a:off x="61759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058"/>
          <p:cNvSpPr/>
          <p:nvPr/>
        </p:nvSpPr>
        <p:spPr>
          <a:xfrm>
            <a:off x="5639867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059"/>
          <p:cNvSpPr/>
          <p:nvPr/>
        </p:nvSpPr>
        <p:spPr>
          <a:xfrm>
            <a:off x="5706542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060"/>
          <p:cNvSpPr/>
          <p:nvPr/>
        </p:nvSpPr>
        <p:spPr>
          <a:xfrm>
            <a:off x="5571604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062"/>
          <p:cNvSpPr/>
          <p:nvPr/>
        </p:nvSpPr>
        <p:spPr>
          <a:xfrm>
            <a:off x="5855891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063"/>
          <p:cNvSpPr/>
          <p:nvPr/>
        </p:nvSpPr>
        <p:spPr>
          <a:xfrm>
            <a:off x="5922566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064"/>
          <p:cNvSpPr/>
          <p:nvPr/>
        </p:nvSpPr>
        <p:spPr>
          <a:xfrm>
            <a:off x="5787628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48" name="直線矢印コネクタ 147"/>
          <p:cNvCxnSpPr/>
          <p:nvPr/>
        </p:nvCxnSpPr>
        <p:spPr>
          <a:xfrm>
            <a:off x="1799010" y="5624389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49" name="直線コネクタ 148"/>
          <p:cNvCxnSpPr/>
          <p:nvPr/>
        </p:nvCxnSpPr>
        <p:spPr>
          <a:xfrm>
            <a:off x="4986267" y="5514290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円/楕円 1074"/>
          <p:cNvSpPr/>
          <p:nvPr/>
        </p:nvSpPr>
        <p:spPr>
          <a:xfrm>
            <a:off x="5456627" y="593957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075"/>
          <p:cNvSpPr/>
          <p:nvPr/>
        </p:nvSpPr>
        <p:spPr>
          <a:xfrm>
            <a:off x="6170598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076"/>
          <p:cNvSpPr/>
          <p:nvPr/>
        </p:nvSpPr>
        <p:spPr>
          <a:xfrm>
            <a:off x="6035660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077"/>
          <p:cNvSpPr/>
          <p:nvPr/>
        </p:nvSpPr>
        <p:spPr>
          <a:xfrm>
            <a:off x="6396583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078"/>
          <p:cNvSpPr/>
          <p:nvPr/>
        </p:nvSpPr>
        <p:spPr>
          <a:xfrm>
            <a:off x="6050741" y="590624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079"/>
          <p:cNvSpPr/>
          <p:nvPr/>
        </p:nvSpPr>
        <p:spPr>
          <a:xfrm>
            <a:off x="5443910" y="633372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080"/>
          <p:cNvSpPr/>
          <p:nvPr/>
        </p:nvSpPr>
        <p:spPr>
          <a:xfrm>
            <a:off x="6144801" y="622883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081"/>
          <p:cNvSpPr/>
          <p:nvPr/>
        </p:nvSpPr>
        <p:spPr>
          <a:xfrm>
            <a:off x="5464877" y="617790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082"/>
          <p:cNvSpPr/>
          <p:nvPr/>
        </p:nvSpPr>
        <p:spPr>
          <a:xfrm>
            <a:off x="5680248" y="65803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083"/>
          <p:cNvSpPr/>
          <p:nvPr/>
        </p:nvSpPr>
        <p:spPr>
          <a:xfrm>
            <a:off x="6396583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084"/>
          <p:cNvSpPr/>
          <p:nvPr/>
        </p:nvSpPr>
        <p:spPr>
          <a:xfrm>
            <a:off x="5781848" y="590861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085"/>
          <p:cNvSpPr/>
          <p:nvPr/>
        </p:nvSpPr>
        <p:spPr>
          <a:xfrm>
            <a:off x="6328320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086"/>
          <p:cNvSpPr/>
          <p:nvPr/>
        </p:nvSpPr>
        <p:spPr>
          <a:xfrm>
            <a:off x="5792267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087"/>
          <p:cNvSpPr/>
          <p:nvPr/>
        </p:nvSpPr>
        <p:spPr>
          <a:xfrm>
            <a:off x="5858942" y="62233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088"/>
          <p:cNvSpPr/>
          <p:nvPr/>
        </p:nvSpPr>
        <p:spPr>
          <a:xfrm>
            <a:off x="5724004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089"/>
          <p:cNvSpPr/>
          <p:nvPr/>
        </p:nvSpPr>
        <p:spPr>
          <a:xfrm>
            <a:off x="6008291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090"/>
          <p:cNvSpPr/>
          <p:nvPr/>
        </p:nvSpPr>
        <p:spPr>
          <a:xfrm>
            <a:off x="6396583" y="631873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091"/>
          <p:cNvSpPr/>
          <p:nvPr/>
        </p:nvSpPr>
        <p:spPr>
          <a:xfrm>
            <a:off x="6392490" y="592444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8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35" y="5672424"/>
            <a:ext cx="282290" cy="199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ＱＣＤ相図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88" name="テキスト ボックス 87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  <p:sp>
        <p:nvSpPr>
          <p:cNvPr id="169" name="テキスト ボックス 283"/>
          <p:cNvSpPr txBox="1">
            <a:spLocks noChangeArrowheads="1"/>
          </p:cNvSpPr>
          <p:nvPr/>
        </p:nvSpPr>
        <p:spPr bwMode="auto">
          <a:xfrm>
            <a:off x="6871994" y="5621214"/>
            <a:ext cx="1851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　　密度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HGｺﾞｼｯｸE" pitchFamily="49" charset="-128"/>
                <a:ea typeface="HGｺﾞｼｯｸE" pitchFamily="49" charset="-128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バリオン化学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ポテンシャル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172528" y="1293719"/>
            <a:ext cx="4204360" cy="3761359"/>
          </a:xfrm>
          <a:prstGeom prst="roundRect">
            <a:avLst>
              <a:gd name="adj" fmla="val 9123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臨界点近傍での非ガウスゆらぎ</a:t>
            </a:r>
            <a:endParaRPr kumimoji="1" lang="ja-JP" altLang="en-US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4716016" y="1172955"/>
            <a:ext cx="385683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15755"/>
            <a:ext cx="933964" cy="417240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>
            <a:off x="4258170" y="5478864"/>
            <a:ext cx="45365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フリーフォーム 5"/>
          <p:cNvSpPr/>
          <p:nvPr/>
        </p:nvSpPr>
        <p:spPr>
          <a:xfrm>
            <a:off x="4689650" y="4322432"/>
            <a:ext cx="3889000" cy="1056090"/>
          </a:xfrm>
          <a:custGeom>
            <a:avLst/>
            <a:gdLst>
              <a:gd name="connsiteX0" fmla="*/ 0 w 3541690"/>
              <a:gd name="connsiteY0" fmla="*/ 1017453 h 1056090"/>
              <a:gd name="connsiteX1" fmla="*/ 1249250 w 3541690"/>
              <a:gd name="connsiteY1" fmla="*/ 798512 h 1056090"/>
              <a:gd name="connsiteX2" fmla="*/ 1777284 w 3541690"/>
              <a:gd name="connsiteY2" fmla="*/ 22 h 1056090"/>
              <a:gd name="connsiteX3" fmla="*/ 2163650 w 3541690"/>
              <a:gd name="connsiteY3" fmla="*/ 772754 h 1056090"/>
              <a:gd name="connsiteX4" fmla="*/ 3541690 w 3541690"/>
              <a:gd name="connsiteY4" fmla="*/ 1056090 h 105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1690" h="1056090">
                <a:moveTo>
                  <a:pt x="0" y="1017453"/>
                </a:moveTo>
                <a:cubicBezTo>
                  <a:pt x="476518" y="992768"/>
                  <a:pt x="953036" y="968084"/>
                  <a:pt x="1249250" y="798512"/>
                </a:cubicBezTo>
                <a:cubicBezTo>
                  <a:pt x="1545464" y="628940"/>
                  <a:pt x="1624884" y="4315"/>
                  <a:pt x="1777284" y="22"/>
                </a:cubicBezTo>
                <a:cubicBezTo>
                  <a:pt x="1929684" y="-4271"/>
                  <a:pt x="1869582" y="596743"/>
                  <a:pt x="2163650" y="772754"/>
                </a:cubicBezTo>
                <a:cubicBezTo>
                  <a:pt x="2457718" y="948765"/>
                  <a:pt x="2999704" y="1002427"/>
                  <a:pt x="3541690" y="105609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4617642" y="4616738"/>
            <a:ext cx="3837904" cy="1591334"/>
          </a:xfrm>
          <a:custGeom>
            <a:avLst/>
            <a:gdLst>
              <a:gd name="connsiteX0" fmla="*/ 0 w 3837904"/>
              <a:gd name="connsiteY0" fmla="*/ 767442 h 1591334"/>
              <a:gd name="connsiteX1" fmla="*/ 1094704 w 3837904"/>
              <a:gd name="connsiteY1" fmla="*/ 677289 h 1591334"/>
              <a:gd name="connsiteX2" fmla="*/ 1674253 w 3837904"/>
              <a:gd name="connsiteY2" fmla="*/ 20467 h 1591334"/>
              <a:gd name="connsiteX3" fmla="*/ 2369712 w 3837904"/>
              <a:gd name="connsiteY3" fmla="*/ 1553053 h 1591334"/>
              <a:gd name="connsiteX4" fmla="*/ 3090929 w 3837904"/>
              <a:gd name="connsiteY4" fmla="*/ 1115171 h 1591334"/>
              <a:gd name="connsiteX5" fmla="*/ 3837904 w 3837904"/>
              <a:gd name="connsiteY5" fmla="*/ 973504 h 1591334"/>
              <a:gd name="connsiteX0" fmla="*/ 0 w 3837904"/>
              <a:gd name="connsiteY0" fmla="*/ 767442 h 1591334"/>
              <a:gd name="connsiteX1" fmla="*/ 1094704 w 3837904"/>
              <a:gd name="connsiteY1" fmla="*/ 677289 h 1591334"/>
              <a:gd name="connsiteX2" fmla="*/ 1674253 w 3837904"/>
              <a:gd name="connsiteY2" fmla="*/ 20467 h 1591334"/>
              <a:gd name="connsiteX3" fmla="*/ 2318197 w 3837904"/>
              <a:gd name="connsiteY3" fmla="*/ 1553053 h 1591334"/>
              <a:gd name="connsiteX4" fmla="*/ 3090929 w 3837904"/>
              <a:gd name="connsiteY4" fmla="*/ 1115171 h 1591334"/>
              <a:gd name="connsiteX5" fmla="*/ 3837904 w 3837904"/>
              <a:gd name="connsiteY5" fmla="*/ 973504 h 15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7904" h="1591334">
                <a:moveTo>
                  <a:pt x="0" y="767442"/>
                </a:moveTo>
                <a:cubicBezTo>
                  <a:pt x="407831" y="784613"/>
                  <a:pt x="815662" y="801785"/>
                  <a:pt x="1094704" y="677289"/>
                </a:cubicBezTo>
                <a:cubicBezTo>
                  <a:pt x="1373746" y="552793"/>
                  <a:pt x="1470338" y="-125494"/>
                  <a:pt x="1674253" y="20467"/>
                </a:cubicBezTo>
                <a:cubicBezTo>
                  <a:pt x="1878168" y="166428"/>
                  <a:pt x="2082084" y="1370602"/>
                  <a:pt x="2318197" y="1553053"/>
                </a:cubicBezTo>
                <a:cubicBezTo>
                  <a:pt x="2554310" y="1735504"/>
                  <a:pt x="2837645" y="1211762"/>
                  <a:pt x="3090929" y="1115171"/>
                </a:cubicBezTo>
                <a:cubicBezTo>
                  <a:pt x="3344213" y="1018580"/>
                  <a:pt x="3586766" y="996042"/>
                  <a:pt x="3837904" y="97350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000000&lt;/fcolor&gt;&#10;  &lt;bcolor&gt;FFFFFFFF&lt;/bcolor&gt;&#10;  &lt;transparent&gt;True&lt;/transparent&gt;&#10;  &lt;resolution&gt;1800&lt;/resolution&gt;&#10;  &lt;imageh&gt;164&lt;/imageh&gt;&#10;  &lt;imagew&gt;13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84" y="5749875"/>
            <a:ext cx="251520" cy="305551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>
            <a:off x="6634434" y="4263856"/>
            <a:ext cx="0" cy="1800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2757850" y="1631173"/>
            <a:ext cx="900094" cy="384029"/>
          </a:xfrm>
          <a:prstGeom prst="rect">
            <a:avLst/>
          </a:prstGeom>
          <a:solidFill>
            <a:srgbClr val="0070C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894268" y="1851417"/>
            <a:ext cx="900094" cy="384029"/>
          </a:xfrm>
          <a:prstGeom prst="rect">
            <a:avLst/>
          </a:prstGeom>
          <a:solidFill>
            <a:srgbClr val="FF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09811" y="2928580"/>
            <a:ext cx="2887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：</a:t>
            </a:r>
            <a:r>
              <a:rPr kumimoji="1" lang="ja-JP" altLang="en-US" sz="2400" dirty="0" smtClean="0"/>
              <a:t>相境界にピーク構造</a:t>
            </a:r>
          </a:p>
        </p:txBody>
      </p:sp>
      <p:sp>
        <p:nvSpPr>
          <p:cNvPr id="15" name="右矢印 14"/>
          <p:cNvSpPr/>
          <p:nvPr/>
        </p:nvSpPr>
        <p:spPr>
          <a:xfrm rot="5400000">
            <a:off x="1751130" y="2782723"/>
            <a:ext cx="517533" cy="184616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20841" y="4029251"/>
            <a:ext cx="2755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：</a:t>
            </a:r>
            <a:r>
              <a:rPr kumimoji="1" lang="ja-JP" altLang="en-US" sz="2400" dirty="0" smtClean="0"/>
              <a:t>相境界で符号変化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457200" y="1526876"/>
            <a:ext cx="3490420" cy="9843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8172450" y="5878513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i="1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93049" y="6289829"/>
            <a:ext cx="3271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Asakawa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err="1" smtClean="0"/>
              <a:t>Ejiri</a:t>
            </a:r>
            <a:r>
              <a:rPr kumimoji="1" lang="en-US" altLang="ja-JP" sz="2000" dirty="0" smtClean="0"/>
              <a:t>, MK, PRL 2009</a:t>
            </a:r>
            <a:endParaRPr kumimoji="1" lang="ja-JP" altLang="en-US" sz="2000" dirty="0" smtClean="0"/>
          </a:p>
        </p:txBody>
      </p:sp>
      <p:pic>
        <p:nvPicPr>
          <p:cNvPr id="41" name="TexTeXPicture" descr="&lt;?xml version=&quot;1.0&quot; encoding=&quot;utf-16&quot;?&gt;&#10;&lt;TeXTeX&gt;&#10;  &lt;preamble&gt;\documentclass{jarticle}&#10;\usepackage{amsmath}&#10;\pagestyle{empty}&lt;/preamble&gt;&#10;  &lt;body&gt;\begin{align*} &#10;\langle N_B^3 \rangle_{\rm c} &#10;= T \frac{\partial  \langle N_B^2 \rangle_{\rm c} }{ \partial \mu}&#10;\end{align*}&lt;/body&gt;&#10;  &lt;fcolor&gt;FF000000&lt;/fcolor&gt;&#10;  &lt;bcolor&gt;FFFFFFFF&lt;/bcolor&gt;&#10;  &lt;transparent&gt;True&lt;/transparent&gt;&#10;  &lt;resolution&gt;1800&lt;/resolution&gt;&#10;  &lt;imageh&gt;595&lt;/imageh&gt;&#10;  &lt;imagew&gt;1995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46" y="1631173"/>
            <a:ext cx="2741520" cy="817648"/>
          </a:xfrm>
          <a:prstGeom prst="rect">
            <a:avLst/>
          </a:prstGeom>
        </p:spPr>
      </p:pic>
      <p:pic>
        <p:nvPicPr>
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\langle N_B^2 \rangle_{\rm c}&#10;\end{align*}&lt;/body&gt;&#10;  &lt;fcolor&gt;FF000000&lt;/fcolor&gt;&#10;  &lt;bcolor&gt;FFFFFFFF&lt;/bcolor&gt;&#10;  &lt;transparent&gt;True&lt;/transparent&gt;&#10;  &lt;resolution&gt;1800&lt;/resolution&gt;&#10;  &lt;imageh&gt;280&lt;/imageh&gt;&#10;  &lt;imagew&gt;6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0" y="2967024"/>
            <a:ext cx="852001" cy="384776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langle N_B^3 \rangle_{\rm c}&#10;\end{align*}&lt;/body&gt;&#10;  &lt;fcolor&gt;FF000000&lt;/fcolor&gt;&#10;  &lt;bcolor&gt;FFFFFFFF&lt;/bcolor&gt;&#10;  &lt;transparent&gt;True&lt;/transparent&gt;&#10;  &lt;resolution&gt;1800&lt;/resolution&gt;&#10;  &lt;imageh&gt;280&lt;/imageh&gt;&#10;  &lt;imagew&gt;6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0" y="4067695"/>
            <a:ext cx="852001" cy="3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臨界点近傍での非ガウスゆらぎ</a:t>
            </a:r>
            <a:endParaRPr kumimoji="1" lang="ja-JP" altLang="en-US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4716016" y="1172955"/>
            <a:ext cx="385683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15755"/>
            <a:ext cx="933964" cy="417240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4649638" y="3964572"/>
            <a:ext cx="4196894" cy="2893428"/>
            <a:chOff x="4345970" y="3159412"/>
            <a:chExt cx="4500562" cy="3530600"/>
          </a:xfrm>
        </p:grpSpPr>
        <p:pic>
          <p:nvPicPr>
            <p:cNvPr id="24" name="Picture 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970" y="3159412"/>
              <a:ext cx="4500562" cy="353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Freeform 50"/>
            <p:cNvSpPr>
              <a:spLocks/>
            </p:cNvSpPr>
            <p:nvPr/>
          </p:nvSpPr>
          <p:spPr bwMode="auto">
            <a:xfrm>
              <a:off x="5674707" y="3854737"/>
              <a:ext cx="2894012" cy="2376488"/>
            </a:xfrm>
            <a:custGeom>
              <a:avLst/>
              <a:gdLst>
                <a:gd name="T0" fmla="*/ 1823 w 1761"/>
                <a:gd name="T1" fmla="*/ 1497 h 1452"/>
                <a:gd name="T2" fmla="*/ 1786 w 1761"/>
                <a:gd name="T3" fmla="*/ 1296 h 1452"/>
                <a:gd name="T4" fmla="*/ 1689 w 1761"/>
                <a:gd name="T5" fmla="*/ 1076 h 1452"/>
                <a:gd name="T6" fmla="*/ 1531 w 1761"/>
                <a:gd name="T7" fmla="*/ 826 h 1452"/>
                <a:gd name="T8" fmla="*/ 1221 w 1761"/>
                <a:gd name="T9" fmla="*/ 495 h 1452"/>
                <a:gd name="T10" fmla="*/ 835 w 1761"/>
                <a:gd name="T11" fmla="*/ 235 h 1452"/>
                <a:gd name="T12" fmla="*/ 413 w 1761"/>
                <a:gd name="T13" fmla="*/ 68 h 1452"/>
                <a:gd name="T14" fmla="*/ 96 w 1761"/>
                <a:gd name="T15" fmla="*/ 6 h 1452"/>
                <a:gd name="T16" fmla="*/ 6 w 1761"/>
                <a:gd name="T17" fmla="*/ 28 h 1452"/>
                <a:gd name="T18" fmla="*/ 59 w 1761"/>
                <a:gd name="T19" fmla="*/ 87 h 1452"/>
                <a:gd name="T20" fmla="*/ 272 w 1761"/>
                <a:gd name="T21" fmla="*/ 219 h 1452"/>
                <a:gd name="T22" fmla="*/ 640 w 1761"/>
                <a:gd name="T23" fmla="*/ 452 h 1452"/>
                <a:gd name="T24" fmla="*/ 1118 w 1761"/>
                <a:gd name="T25" fmla="*/ 826 h 1452"/>
                <a:gd name="T26" fmla="*/ 1388 w 1761"/>
                <a:gd name="T27" fmla="*/ 1083 h 1452"/>
                <a:gd name="T28" fmla="*/ 1562 w 1761"/>
                <a:gd name="T29" fmla="*/ 1327 h 1452"/>
                <a:gd name="T30" fmla="*/ 1606 w 1761"/>
                <a:gd name="T31" fmla="*/ 1497 h 14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61" h="1452">
                  <a:moveTo>
                    <a:pt x="1761" y="1452"/>
                  </a:moveTo>
                  <a:cubicBezTo>
                    <a:pt x="1755" y="1420"/>
                    <a:pt x="1746" y="1325"/>
                    <a:pt x="1725" y="1257"/>
                  </a:cubicBezTo>
                  <a:cubicBezTo>
                    <a:pt x="1704" y="1189"/>
                    <a:pt x="1673" y="1120"/>
                    <a:pt x="1632" y="1044"/>
                  </a:cubicBezTo>
                  <a:cubicBezTo>
                    <a:pt x="1591" y="968"/>
                    <a:pt x="1554" y="895"/>
                    <a:pt x="1479" y="801"/>
                  </a:cubicBezTo>
                  <a:cubicBezTo>
                    <a:pt x="1404" y="707"/>
                    <a:pt x="1291" y="575"/>
                    <a:pt x="1179" y="480"/>
                  </a:cubicBezTo>
                  <a:cubicBezTo>
                    <a:pt x="1067" y="385"/>
                    <a:pt x="937" y="297"/>
                    <a:pt x="807" y="228"/>
                  </a:cubicBezTo>
                  <a:cubicBezTo>
                    <a:pt x="677" y="159"/>
                    <a:pt x="518" y="103"/>
                    <a:pt x="399" y="66"/>
                  </a:cubicBezTo>
                  <a:cubicBezTo>
                    <a:pt x="280" y="29"/>
                    <a:pt x="158" y="12"/>
                    <a:pt x="93" y="6"/>
                  </a:cubicBezTo>
                  <a:cubicBezTo>
                    <a:pt x="28" y="0"/>
                    <a:pt x="12" y="14"/>
                    <a:pt x="6" y="27"/>
                  </a:cubicBezTo>
                  <a:cubicBezTo>
                    <a:pt x="0" y="40"/>
                    <a:pt x="14" y="53"/>
                    <a:pt x="57" y="84"/>
                  </a:cubicBezTo>
                  <a:cubicBezTo>
                    <a:pt x="100" y="115"/>
                    <a:pt x="170" y="153"/>
                    <a:pt x="263" y="212"/>
                  </a:cubicBezTo>
                  <a:cubicBezTo>
                    <a:pt x="356" y="271"/>
                    <a:pt x="482" y="340"/>
                    <a:pt x="618" y="438"/>
                  </a:cubicBezTo>
                  <a:cubicBezTo>
                    <a:pt x="754" y="536"/>
                    <a:pt x="960" y="699"/>
                    <a:pt x="1080" y="801"/>
                  </a:cubicBezTo>
                  <a:cubicBezTo>
                    <a:pt x="1200" y="903"/>
                    <a:pt x="1270" y="969"/>
                    <a:pt x="1341" y="1050"/>
                  </a:cubicBezTo>
                  <a:cubicBezTo>
                    <a:pt x="1412" y="1131"/>
                    <a:pt x="1474" y="1220"/>
                    <a:pt x="1509" y="1287"/>
                  </a:cubicBezTo>
                  <a:cubicBezTo>
                    <a:pt x="1544" y="1354"/>
                    <a:pt x="1542" y="1418"/>
                    <a:pt x="1551" y="1452"/>
                  </a:cubicBezTo>
                </a:path>
              </a:pathLst>
            </a:custGeom>
            <a:solidFill>
              <a:srgbClr val="008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54"/>
            <p:cNvSpPr>
              <a:spLocks/>
            </p:cNvSpPr>
            <p:nvPr/>
          </p:nvSpPr>
          <p:spPr bwMode="auto">
            <a:xfrm>
              <a:off x="7624157" y="5273962"/>
              <a:ext cx="479425" cy="596900"/>
            </a:xfrm>
            <a:custGeom>
              <a:avLst/>
              <a:gdLst>
                <a:gd name="T0" fmla="*/ 302 w 302"/>
                <a:gd name="T1" fmla="*/ 376 h 376"/>
                <a:gd name="T2" fmla="*/ 254 w 302"/>
                <a:gd name="T3" fmla="*/ 259 h 376"/>
                <a:gd name="T4" fmla="*/ 182 w 302"/>
                <a:gd name="T5" fmla="*/ 163 h 376"/>
                <a:gd name="T6" fmla="*/ 80 w 302"/>
                <a:gd name="T7" fmla="*/ 49 h 376"/>
                <a:gd name="T8" fmla="*/ 8 w 302"/>
                <a:gd name="T9" fmla="*/ 1 h 376"/>
                <a:gd name="T10" fmla="*/ 32 w 302"/>
                <a:gd name="T11" fmla="*/ 55 h 376"/>
                <a:gd name="T12" fmla="*/ 102 w 302"/>
                <a:gd name="T13" fmla="*/ 135 h 376"/>
                <a:gd name="T14" fmla="*/ 202 w 302"/>
                <a:gd name="T15" fmla="*/ 243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2" h="376">
                  <a:moveTo>
                    <a:pt x="302" y="376"/>
                  </a:moveTo>
                  <a:cubicBezTo>
                    <a:pt x="294" y="357"/>
                    <a:pt x="274" y="295"/>
                    <a:pt x="254" y="259"/>
                  </a:cubicBezTo>
                  <a:cubicBezTo>
                    <a:pt x="234" y="223"/>
                    <a:pt x="211" y="198"/>
                    <a:pt x="182" y="163"/>
                  </a:cubicBezTo>
                  <a:cubicBezTo>
                    <a:pt x="153" y="128"/>
                    <a:pt x="109" y="76"/>
                    <a:pt x="80" y="49"/>
                  </a:cubicBezTo>
                  <a:cubicBezTo>
                    <a:pt x="51" y="22"/>
                    <a:pt x="16" y="0"/>
                    <a:pt x="8" y="1"/>
                  </a:cubicBezTo>
                  <a:cubicBezTo>
                    <a:pt x="0" y="2"/>
                    <a:pt x="16" y="33"/>
                    <a:pt x="32" y="55"/>
                  </a:cubicBezTo>
                  <a:cubicBezTo>
                    <a:pt x="48" y="77"/>
                    <a:pt x="74" y="104"/>
                    <a:pt x="102" y="135"/>
                  </a:cubicBezTo>
                  <a:cubicBezTo>
                    <a:pt x="130" y="166"/>
                    <a:pt x="181" y="221"/>
                    <a:pt x="202" y="243"/>
                  </a:cubicBezTo>
                </a:path>
              </a:pathLst>
            </a:custGeom>
            <a:solidFill>
              <a:srgbClr val="0000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9" name="Rectangle 55"/>
          <p:cNvSpPr>
            <a:spLocks noChangeArrowheads="1"/>
          </p:cNvSpPr>
          <p:nvPr/>
        </p:nvSpPr>
        <p:spPr bwMode="auto">
          <a:xfrm>
            <a:off x="5552033" y="5895816"/>
            <a:ext cx="1720850" cy="4826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i="1"/>
              <a:t>m</a:t>
            </a:r>
            <a:r>
              <a:rPr lang="en-US" altLang="ja-JP" baseline="-25000"/>
              <a:t>3</a:t>
            </a:r>
            <a:r>
              <a:rPr lang="en-US" altLang="ja-JP"/>
              <a:t>(</a:t>
            </a:r>
            <a:r>
              <a:rPr lang="en-US" altLang="ja-JP">
                <a:solidFill>
                  <a:srgbClr val="660066"/>
                </a:solidFill>
              </a:rPr>
              <a:t>QQQ</a:t>
            </a:r>
            <a:r>
              <a:rPr lang="en-US" altLang="ja-JP"/>
              <a:t>)&lt;0</a:t>
            </a:r>
          </a:p>
        </p:txBody>
      </p:sp>
      <p:sp>
        <p:nvSpPr>
          <p:cNvPr id="30" name="Line 56"/>
          <p:cNvSpPr>
            <a:spLocks noChangeShapeType="1"/>
          </p:cNvSpPr>
          <p:nvPr/>
        </p:nvSpPr>
        <p:spPr bwMode="auto">
          <a:xfrm flipH="1">
            <a:off x="7272883" y="5795237"/>
            <a:ext cx="576262" cy="3603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26" name="Group 51"/>
          <p:cNvGrpSpPr>
            <a:grpSpLocks/>
          </p:cNvGrpSpPr>
          <p:nvPr/>
        </p:nvGrpSpPr>
        <p:grpSpPr bwMode="auto">
          <a:xfrm>
            <a:off x="6875804" y="4351629"/>
            <a:ext cx="2100262" cy="720725"/>
            <a:chOff x="4286" y="2296"/>
            <a:chExt cx="1323" cy="454"/>
          </a:xfrm>
        </p:grpSpPr>
        <p:sp>
          <p:nvSpPr>
            <p:cNvPr id="31" name="Rectangle 52"/>
            <p:cNvSpPr>
              <a:spLocks noChangeArrowheads="1"/>
            </p:cNvSpPr>
            <p:nvPr/>
          </p:nvSpPr>
          <p:spPr bwMode="auto">
            <a:xfrm>
              <a:off x="4558" y="2296"/>
              <a:ext cx="1051" cy="3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i="1"/>
                <a:t>m</a:t>
              </a:r>
              <a:r>
                <a:rPr lang="en-US" altLang="ja-JP" baseline="-25000"/>
                <a:t>3</a:t>
              </a:r>
              <a:r>
                <a:rPr lang="en-US" altLang="ja-JP"/>
                <a:t>(</a:t>
              </a:r>
              <a:r>
                <a:rPr lang="en-US" altLang="ja-JP">
                  <a:solidFill>
                    <a:srgbClr val="990000"/>
                  </a:solidFill>
                </a:rPr>
                <a:t>BBB</a:t>
              </a:r>
              <a:r>
                <a:rPr lang="en-US" altLang="ja-JP"/>
                <a:t>)&lt;0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>
              <a:off x="4286" y="2432"/>
              <a:ext cx="272" cy="318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193049" y="6289829"/>
            <a:ext cx="3271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Asakawa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err="1" smtClean="0"/>
              <a:t>Ejiri</a:t>
            </a:r>
            <a:r>
              <a:rPr kumimoji="1" lang="en-US" altLang="ja-JP" sz="2000" dirty="0" smtClean="0"/>
              <a:t>, MK, PRL 2009</a:t>
            </a:r>
            <a:endParaRPr kumimoji="1" lang="ja-JP" altLang="en-US" sz="2000" dirty="0" smtClean="0"/>
          </a:p>
        </p:txBody>
      </p:sp>
      <p:sp>
        <p:nvSpPr>
          <p:cNvPr id="28" name="角丸四角形 27"/>
          <p:cNvSpPr/>
          <p:nvPr/>
        </p:nvSpPr>
        <p:spPr>
          <a:xfrm>
            <a:off x="172528" y="1293719"/>
            <a:ext cx="4204360" cy="3761359"/>
          </a:xfrm>
          <a:prstGeom prst="roundRect">
            <a:avLst>
              <a:gd name="adj" fmla="val 9123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2757850" y="1631173"/>
            <a:ext cx="900094" cy="384029"/>
          </a:xfrm>
          <a:prstGeom prst="rect">
            <a:avLst/>
          </a:prstGeom>
          <a:solidFill>
            <a:srgbClr val="0070C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894268" y="1851417"/>
            <a:ext cx="900094" cy="384029"/>
          </a:xfrm>
          <a:prstGeom prst="rect">
            <a:avLst/>
          </a:prstGeom>
          <a:solidFill>
            <a:srgbClr val="FF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09811" y="2928580"/>
            <a:ext cx="2887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：</a:t>
            </a:r>
            <a:r>
              <a:rPr kumimoji="1" lang="ja-JP" altLang="en-US" sz="2400" dirty="0" smtClean="0"/>
              <a:t>相境界にピーク構造</a:t>
            </a:r>
          </a:p>
        </p:txBody>
      </p:sp>
      <p:sp>
        <p:nvSpPr>
          <p:cNvPr id="36" name="右矢印 35"/>
          <p:cNvSpPr/>
          <p:nvPr/>
        </p:nvSpPr>
        <p:spPr>
          <a:xfrm rot="5400000">
            <a:off x="1751130" y="2782723"/>
            <a:ext cx="517533" cy="184616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320841" y="4029251"/>
            <a:ext cx="2755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：</a:t>
            </a:r>
            <a:r>
              <a:rPr kumimoji="1" lang="ja-JP" altLang="en-US" sz="2400" dirty="0" smtClean="0"/>
              <a:t>相境界で符号変化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457200" y="1526876"/>
            <a:ext cx="3490420" cy="9843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\langle N_B^3 \rangle_{\rm c} &#10;= T \frac{\partial  \langle N_B^2 \rangle_{\rm c} }{ \partial \mu}&#10;\end{align*}&lt;/body&gt;&#10;  &lt;fcolor&gt;FF000000&lt;/fcolor&gt;&#10;  &lt;bcolor&gt;FFFFFFFF&lt;/bcolor&gt;&#10;  &lt;transparent&gt;True&lt;/transparent&gt;&#10;  &lt;resolution&gt;1800&lt;/resolution&gt;&#10;  &lt;imageh&gt;595&lt;/imageh&gt;&#10;  &lt;imagew&gt;1995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46" y="1631173"/>
            <a:ext cx="2741520" cy="817648"/>
          </a:xfrm>
          <a:prstGeom prst="rect">
            <a:avLst/>
          </a:prstGeom>
        </p:spPr>
      </p:pic>
      <p:pic>
        <p:nvPicPr>
          <p:cNvPr id="40" name="TexTeXPicture" descr="&lt;?xml version=&quot;1.0&quot; encoding=&quot;utf-16&quot;?&gt;&#10;&lt;TeXTeX&gt;&#10;  &lt;preamble&gt;\documentclass{jarticle}&#10;\usepackage{amsmath}&#10;\pagestyle{empty}&lt;/preamble&gt;&#10;  &lt;body&gt;\begin{align*} &#10;\langle N_B^2 \rangle_{\rm c}&#10;\end{align*}&lt;/body&gt;&#10;  &lt;fcolor&gt;FF000000&lt;/fcolor&gt;&#10;  &lt;bcolor&gt;FFFFFFFF&lt;/bcolor&gt;&#10;  &lt;transparent&gt;True&lt;/transparent&gt;&#10;  &lt;resolution&gt;1800&lt;/resolution&gt;&#10;  &lt;imageh&gt;280&lt;/imageh&gt;&#10;  &lt;imagew&gt;6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0" y="2967024"/>
            <a:ext cx="852001" cy="384776"/>
          </a:xfrm>
          <a:prstGeom prst="rect">
            <a:avLst/>
          </a:prstGeom>
        </p:spPr>
      </p:pic>
      <p:pic>
        <p:nvPicPr>
          <p:cNvPr id="41" name="TexTeXPicture" descr="&lt;?xml version=&quot;1.0&quot; encoding=&quot;utf-16&quot;?&gt;&#10;&lt;TeXTeX&gt;&#10;  &lt;preamble&gt;\documentclass{jarticle}&#10;\usepackage{amsmath}&#10;\pagestyle{empty}&lt;/preamble&gt;&#10;  &lt;body&gt;\begin{align*} &#10;\langle N_B^3 \rangle_{\rm c}&#10;\end{align*}&lt;/body&gt;&#10;  &lt;fcolor&gt;FF000000&lt;/fcolor&gt;&#10;  &lt;bcolor&gt;FFFFFFFF&lt;/bcolor&gt;&#10;  &lt;transparent&gt;True&lt;/transparent&gt;&#10;  &lt;resolution&gt;1800&lt;/resolution&gt;&#10;  &lt;imageh&gt;280&lt;/imageh&gt;&#10;  &lt;imagew&gt;6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0" y="4067695"/>
            <a:ext cx="852001" cy="3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高次のバリオン数キュムラント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48" y="3321649"/>
            <a:ext cx="2853347" cy="2644146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730777" y="6218401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Friman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(2011)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732" y="3423409"/>
            <a:ext cx="2738143" cy="2251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グループ化 16"/>
          <p:cNvGrpSpPr/>
          <p:nvPr/>
        </p:nvGrpSpPr>
        <p:grpSpPr>
          <a:xfrm>
            <a:off x="81117" y="3233305"/>
            <a:ext cx="3514339" cy="2893428"/>
            <a:chOff x="4345970" y="3159412"/>
            <a:chExt cx="4500562" cy="3530600"/>
          </a:xfrm>
        </p:grpSpPr>
        <p:pic>
          <p:nvPicPr>
            <p:cNvPr id="18" name="Picture 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970" y="3159412"/>
              <a:ext cx="4500562" cy="353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Freeform 50"/>
            <p:cNvSpPr>
              <a:spLocks/>
            </p:cNvSpPr>
            <p:nvPr/>
          </p:nvSpPr>
          <p:spPr bwMode="auto">
            <a:xfrm>
              <a:off x="5674707" y="3854737"/>
              <a:ext cx="2894012" cy="2376488"/>
            </a:xfrm>
            <a:custGeom>
              <a:avLst/>
              <a:gdLst>
                <a:gd name="T0" fmla="*/ 1823 w 1761"/>
                <a:gd name="T1" fmla="*/ 1497 h 1452"/>
                <a:gd name="T2" fmla="*/ 1786 w 1761"/>
                <a:gd name="T3" fmla="*/ 1296 h 1452"/>
                <a:gd name="T4" fmla="*/ 1689 w 1761"/>
                <a:gd name="T5" fmla="*/ 1076 h 1452"/>
                <a:gd name="T6" fmla="*/ 1531 w 1761"/>
                <a:gd name="T7" fmla="*/ 826 h 1452"/>
                <a:gd name="T8" fmla="*/ 1221 w 1761"/>
                <a:gd name="T9" fmla="*/ 495 h 1452"/>
                <a:gd name="T10" fmla="*/ 835 w 1761"/>
                <a:gd name="T11" fmla="*/ 235 h 1452"/>
                <a:gd name="T12" fmla="*/ 413 w 1761"/>
                <a:gd name="T13" fmla="*/ 68 h 1452"/>
                <a:gd name="T14" fmla="*/ 96 w 1761"/>
                <a:gd name="T15" fmla="*/ 6 h 1452"/>
                <a:gd name="T16" fmla="*/ 6 w 1761"/>
                <a:gd name="T17" fmla="*/ 28 h 1452"/>
                <a:gd name="T18" fmla="*/ 59 w 1761"/>
                <a:gd name="T19" fmla="*/ 87 h 1452"/>
                <a:gd name="T20" fmla="*/ 272 w 1761"/>
                <a:gd name="T21" fmla="*/ 219 h 1452"/>
                <a:gd name="T22" fmla="*/ 640 w 1761"/>
                <a:gd name="T23" fmla="*/ 452 h 1452"/>
                <a:gd name="T24" fmla="*/ 1118 w 1761"/>
                <a:gd name="T25" fmla="*/ 826 h 1452"/>
                <a:gd name="T26" fmla="*/ 1388 w 1761"/>
                <a:gd name="T27" fmla="*/ 1083 h 1452"/>
                <a:gd name="T28" fmla="*/ 1562 w 1761"/>
                <a:gd name="T29" fmla="*/ 1327 h 1452"/>
                <a:gd name="T30" fmla="*/ 1606 w 1761"/>
                <a:gd name="T31" fmla="*/ 1497 h 14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61" h="1452">
                  <a:moveTo>
                    <a:pt x="1761" y="1452"/>
                  </a:moveTo>
                  <a:cubicBezTo>
                    <a:pt x="1755" y="1420"/>
                    <a:pt x="1746" y="1325"/>
                    <a:pt x="1725" y="1257"/>
                  </a:cubicBezTo>
                  <a:cubicBezTo>
                    <a:pt x="1704" y="1189"/>
                    <a:pt x="1673" y="1120"/>
                    <a:pt x="1632" y="1044"/>
                  </a:cubicBezTo>
                  <a:cubicBezTo>
                    <a:pt x="1591" y="968"/>
                    <a:pt x="1554" y="895"/>
                    <a:pt x="1479" y="801"/>
                  </a:cubicBezTo>
                  <a:cubicBezTo>
                    <a:pt x="1404" y="707"/>
                    <a:pt x="1291" y="575"/>
                    <a:pt x="1179" y="480"/>
                  </a:cubicBezTo>
                  <a:cubicBezTo>
                    <a:pt x="1067" y="385"/>
                    <a:pt x="937" y="297"/>
                    <a:pt x="807" y="228"/>
                  </a:cubicBezTo>
                  <a:cubicBezTo>
                    <a:pt x="677" y="159"/>
                    <a:pt x="518" y="103"/>
                    <a:pt x="399" y="66"/>
                  </a:cubicBezTo>
                  <a:cubicBezTo>
                    <a:pt x="280" y="29"/>
                    <a:pt x="158" y="12"/>
                    <a:pt x="93" y="6"/>
                  </a:cubicBezTo>
                  <a:cubicBezTo>
                    <a:pt x="28" y="0"/>
                    <a:pt x="12" y="14"/>
                    <a:pt x="6" y="27"/>
                  </a:cubicBezTo>
                  <a:cubicBezTo>
                    <a:pt x="0" y="40"/>
                    <a:pt x="14" y="53"/>
                    <a:pt x="57" y="84"/>
                  </a:cubicBezTo>
                  <a:cubicBezTo>
                    <a:pt x="100" y="115"/>
                    <a:pt x="170" y="153"/>
                    <a:pt x="263" y="212"/>
                  </a:cubicBezTo>
                  <a:cubicBezTo>
                    <a:pt x="356" y="271"/>
                    <a:pt x="482" y="340"/>
                    <a:pt x="618" y="438"/>
                  </a:cubicBezTo>
                  <a:cubicBezTo>
                    <a:pt x="754" y="536"/>
                    <a:pt x="960" y="699"/>
                    <a:pt x="1080" y="801"/>
                  </a:cubicBezTo>
                  <a:cubicBezTo>
                    <a:pt x="1200" y="903"/>
                    <a:pt x="1270" y="969"/>
                    <a:pt x="1341" y="1050"/>
                  </a:cubicBezTo>
                  <a:cubicBezTo>
                    <a:pt x="1412" y="1131"/>
                    <a:pt x="1474" y="1220"/>
                    <a:pt x="1509" y="1287"/>
                  </a:cubicBezTo>
                  <a:cubicBezTo>
                    <a:pt x="1544" y="1354"/>
                    <a:pt x="1542" y="1418"/>
                    <a:pt x="1551" y="1452"/>
                  </a:cubicBezTo>
                </a:path>
              </a:pathLst>
            </a:custGeom>
            <a:solidFill>
              <a:srgbClr val="008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54"/>
            <p:cNvSpPr>
              <a:spLocks/>
            </p:cNvSpPr>
            <p:nvPr/>
          </p:nvSpPr>
          <p:spPr bwMode="auto">
            <a:xfrm>
              <a:off x="7624157" y="5273962"/>
              <a:ext cx="479425" cy="596900"/>
            </a:xfrm>
            <a:custGeom>
              <a:avLst/>
              <a:gdLst>
                <a:gd name="T0" fmla="*/ 302 w 302"/>
                <a:gd name="T1" fmla="*/ 376 h 376"/>
                <a:gd name="T2" fmla="*/ 254 w 302"/>
                <a:gd name="T3" fmla="*/ 259 h 376"/>
                <a:gd name="T4" fmla="*/ 182 w 302"/>
                <a:gd name="T5" fmla="*/ 163 h 376"/>
                <a:gd name="T6" fmla="*/ 80 w 302"/>
                <a:gd name="T7" fmla="*/ 49 h 376"/>
                <a:gd name="T8" fmla="*/ 8 w 302"/>
                <a:gd name="T9" fmla="*/ 1 h 376"/>
                <a:gd name="T10" fmla="*/ 32 w 302"/>
                <a:gd name="T11" fmla="*/ 55 h 376"/>
                <a:gd name="T12" fmla="*/ 102 w 302"/>
                <a:gd name="T13" fmla="*/ 135 h 376"/>
                <a:gd name="T14" fmla="*/ 202 w 302"/>
                <a:gd name="T15" fmla="*/ 243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2" h="376">
                  <a:moveTo>
                    <a:pt x="302" y="376"/>
                  </a:moveTo>
                  <a:cubicBezTo>
                    <a:pt x="294" y="357"/>
                    <a:pt x="274" y="295"/>
                    <a:pt x="254" y="259"/>
                  </a:cubicBezTo>
                  <a:cubicBezTo>
                    <a:pt x="234" y="223"/>
                    <a:pt x="211" y="198"/>
                    <a:pt x="182" y="163"/>
                  </a:cubicBezTo>
                  <a:cubicBezTo>
                    <a:pt x="153" y="128"/>
                    <a:pt x="109" y="76"/>
                    <a:pt x="80" y="49"/>
                  </a:cubicBezTo>
                  <a:cubicBezTo>
                    <a:pt x="51" y="22"/>
                    <a:pt x="16" y="0"/>
                    <a:pt x="8" y="1"/>
                  </a:cubicBezTo>
                  <a:cubicBezTo>
                    <a:pt x="0" y="2"/>
                    <a:pt x="16" y="33"/>
                    <a:pt x="32" y="55"/>
                  </a:cubicBezTo>
                  <a:cubicBezTo>
                    <a:pt x="48" y="77"/>
                    <a:pt x="74" y="104"/>
                    <a:pt x="102" y="135"/>
                  </a:cubicBezTo>
                  <a:cubicBezTo>
                    <a:pt x="130" y="166"/>
                    <a:pt x="181" y="221"/>
                    <a:pt x="202" y="243"/>
                  </a:cubicBezTo>
                </a:path>
              </a:pathLst>
            </a:custGeom>
            <a:solidFill>
              <a:srgbClr val="0000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23598" y="6218401"/>
            <a:ext cx="2875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Asakawa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err="1" smtClean="0"/>
              <a:t>Ejiri</a:t>
            </a:r>
            <a:r>
              <a:rPr kumimoji="1" lang="en-US" altLang="ja-JP" sz="2000" dirty="0" smtClean="0"/>
              <a:t>, MK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(</a:t>
            </a:r>
            <a:r>
              <a:rPr kumimoji="1" lang="en-US" altLang="ja-JP" sz="2000" dirty="0" smtClean="0"/>
              <a:t>2009)</a:t>
            </a:r>
            <a:endParaRPr kumimoji="1" lang="ja-JP" altLang="en-US" sz="2000" dirty="0" smtClean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64473" y="6218401"/>
            <a:ext cx="2076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Stephanov</a:t>
            </a: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(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2011</a:t>
            </a:r>
            <a:r>
              <a:rPr lang="en-US" altLang="ja-JP" sz="2000" dirty="0">
                <a:solidFill>
                  <a:prstClr val="black"/>
                </a:solidFill>
                <a:latin typeface="+mj-lt"/>
              </a:rPr>
              <a:t>)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90274" y="284942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３次</a:t>
            </a:r>
            <a:endParaRPr kumimoji="1" lang="en-US" altLang="ja-JP" sz="2400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454470" y="284942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４</a:t>
            </a:r>
            <a:r>
              <a:rPr lang="ja-JP" altLang="en-US" sz="2400" dirty="0" smtClean="0"/>
              <a:t>次</a:t>
            </a:r>
            <a:endParaRPr kumimoji="1" lang="en-US" altLang="ja-JP" sz="2400" dirty="0" smtClean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71790" y="284941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６</a:t>
            </a:r>
            <a:r>
              <a:rPr lang="ja-JP" altLang="en-US" sz="2400" dirty="0" smtClean="0"/>
              <a:t>次</a:t>
            </a:r>
            <a:endParaRPr kumimoji="1" lang="en-US" altLang="ja-JP" sz="2400" dirty="0" smtClean="0"/>
          </a:p>
        </p:txBody>
      </p:sp>
      <p:sp>
        <p:nvSpPr>
          <p:cNvPr id="34" name="角丸四角形 33"/>
          <p:cNvSpPr/>
          <p:nvPr/>
        </p:nvSpPr>
        <p:spPr>
          <a:xfrm>
            <a:off x="2464905" y="1257339"/>
            <a:ext cx="4154556" cy="1079222"/>
          </a:xfrm>
          <a:prstGeom prst="roundRect">
            <a:avLst>
              <a:gd name="adj" fmla="val 9123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N_B^{m+1} \rangle_{\rm c} &#10;= T \frac{\partial  \langle N_B^m \rangle_{\rm c} }{ \partial \mu}&#10;\end{align*}&lt;/body&gt;&#10;  &lt;fcolor&gt;FF000000&lt;/fcolor&gt;&#10;  &lt;bcolor&gt;FFFFFFFF&lt;/bcolor&gt;&#10;  &lt;transparent&gt;True&lt;/transparent&gt;&#10;  &lt;resolution&gt;1800&lt;/resolution&gt;&#10;  &lt;imageh&gt;577&lt;/imageh&gt;&#10;  &lt;imagew&gt;2337&lt;/imagew&gt;&#10;  &lt;scale&gt;50&lt;/scale&gt;&#10;  &lt;cursor&gt;7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39" y="1428903"/>
            <a:ext cx="3211494" cy="7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高次キュムラント測定の利点</a:t>
            </a:r>
            <a:endParaRPr kumimoji="1" lang="ja-JP" altLang="en-US" dirty="0"/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147" r="6668" b="11482"/>
          <a:stretch>
            <a:fillRect/>
          </a:stretch>
        </p:blipFill>
        <p:spPr bwMode="auto">
          <a:xfrm>
            <a:off x="0" y="1287186"/>
            <a:ext cx="914400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3240452" y="4352641"/>
            <a:ext cx="5724644" cy="1569660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lumMod val="75000"/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負の高次キュムラントの実験的確立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lumMod val="75000"/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は、</a:t>
            </a:r>
            <a:endParaRPr lang="en-US" altLang="ja-JP" sz="2400" b="1" dirty="0" smtClean="0">
              <a:solidFill>
                <a:schemeClr val="bg1"/>
              </a:solidFill>
              <a:effectLst>
                <a:glow rad="101600">
                  <a:schemeClr val="accent4">
                    <a:lumMod val="75000"/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2400" b="1" dirty="0">
                <a:solidFill>
                  <a:schemeClr val="bg1"/>
                </a:solidFill>
                <a:effectLst>
                  <a:glow rad="101600">
                    <a:schemeClr val="accent4">
                      <a:lumMod val="75000"/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①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lumMod val="75000"/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低次キュムラントのピーク構造</a:t>
            </a:r>
            <a:endParaRPr lang="en-US" altLang="ja-JP" sz="2400" b="1" dirty="0" smtClean="0">
              <a:solidFill>
                <a:schemeClr val="bg1"/>
              </a:solidFill>
              <a:effectLst>
                <a:glow rad="101600">
                  <a:schemeClr val="accent4">
                    <a:lumMod val="75000"/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lumMod val="75000"/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②ピークの「向こう側」の物質生成</a:t>
            </a:r>
            <a:endParaRPr kumimoji="1" lang="en-US" altLang="ja-JP" sz="2400" b="1" dirty="0" smtClean="0">
              <a:solidFill>
                <a:schemeClr val="bg1"/>
              </a:solidFill>
              <a:effectLst>
                <a:glow rad="101600">
                  <a:schemeClr val="accent4">
                    <a:lumMod val="75000"/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lumMod val="75000"/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の強い傍証を与える。</a:t>
            </a:r>
            <a:endParaRPr kumimoji="1" lang="ja-JP" altLang="en-US" sz="2400" b="1" dirty="0" smtClean="0">
              <a:solidFill>
                <a:schemeClr val="bg1"/>
              </a:solidFill>
              <a:effectLst>
                <a:glow rad="101600">
                  <a:schemeClr val="accent4">
                    <a:lumMod val="75000"/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8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554462" y="5496824"/>
            <a:ext cx="7978137" cy="1272953"/>
          </a:xfrm>
          <a:prstGeom prst="roundRect">
            <a:avLst>
              <a:gd name="adj" fmla="val 9123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陽子数ゆらぎ </a:t>
            </a:r>
            <a:r>
              <a:rPr kumimoji="1" lang="en-US" altLang="ja-JP" dirty="0" smtClean="0"/>
              <a:t>@STAR-BES-I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58" y="1304114"/>
            <a:ext cx="4392488" cy="414973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125769" y="1654644"/>
            <a:ext cx="1823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  <a:cs typeface="+mn-cs"/>
              </a:rPr>
              <a:t>STAR Collab.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  <a:cs typeface="+mn-cs"/>
              </a:rPr>
              <a:t>2010~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36004" y="5639057"/>
            <a:ext cx="3691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非ガウスゆらぎに、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非自明な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/>
              </a:rPr>
              <a:t>増大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と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/>
              </a:rPr>
              <a:t>減少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ＭＳ Ｐゴシック"/>
            </a:endParaRPr>
          </a:p>
        </p:txBody>
      </p:sp>
      <p:pic>
        <p:nvPicPr>
          <p:cNvPr id="8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46" y="4249456"/>
            <a:ext cx="792088" cy="419498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28" y="2362530"/>
            <a:ext cx="792088" cy="42083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 rot="21419474">
            <a:off x="4471419" y="1886915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ＭＳ Ｐゴシック"/>
                <a:cs typeface="+mn-cs"/>
              </a:rPr>
              <a:t>増大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/>
              <a:cs typeface="+mn-cs"/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4256548" y="3726237"/>
            <a:ext cx="669630" cy="1097184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32019" y="4288206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/>
              </a:rPr>
              <a:t>減少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/>
            </a:endParaRPr>
          </a:p>
        </p:txBody>
      </p:sp>
      <p:sp>
        <p:nvSpPr>
          <p:cNvPr id="13" name="下矢印 12"/>
          <p:cNvSpPr/>
          <p:nvPr/>
        </p:nvSpPr>
        <p:spPr>
          <a:xfrm flipV="1">
            <a:off x="4256548" y="1622254"/>
            <a:ext cx="527920" cy="1134363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4565626" y="2866875"/>
            <a:ext cx="823592" cy="480706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91894" y="5614428"/>
            <a:ext cx="2302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QCD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臨界点の</a:t>
            </a:r>
            <a:endParaRPr kumimoji="1" lang="en-US" altLang="ja-JP" sz="2800" b="1" dirty="0" smtClean="0">
              <a:solidFill>
                <a:srgbClr val="FF0000"/>
              </a:solidFill>
            </a:endParaRPr>
          </a:p>
          <a:p>
            <a:r>
              <a:rPr lang="ja-JP" altLang="en-US" sz="2800" b="1" dirty="0" smtClean="0">
                <a:solidFill>
                  <a:srgbClr val="FF0000"/>
                </a:solidFill>
              </a:rPr>
              <a:t>シグナル</a:t>
            </a:r>
            <a:r>
              <a:rPr lang="ja-JP" altLang="en-US" sz="2800" b="1" dirty="0">
                <a:solidFill>
                  <a:srgbClr val="FF0000"/>
                </a:solidFill>
              </a:rPr>
              <a:t>？</a:t>
            </a:r>
            <a:endParaRPr kumimoji="1" lang="ja-JP" alt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4307" y="1676014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４</a:t>
            </a:r>
            <a:r>
              <a:rPr kumimoji="1" lang="ja-JP" altLang="en-US" sz="2400" dirty="0" smtClean="0"/>
              <a:t>次ゆらぎ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1834" y="3482200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３</a:t>
            </a:r>
            <a:r>
              <a:rPr kumimoji="1" lang="ja-JP" altLang="en-US" sz="2400" dirty="0" smtClean="0"/>
              <a:t>次ゆらぎ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 rot="21208103">
            <a:off x="6169955" y="3773670"/>
            <a:ext cx="2993127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FFFF00"/>
                </a:solidFill>
                <a:latin typeface="+mj-ea"/>
                <a:ea typeface="+mj-ea"/>
              </a:rPr>
              <a:t>高次熱ゆらぎの測定</a:t>
            </a:r>
            <a:endParaRPr kumimoji="1" lang="en-US" altLang="ja-JP" sz="2400" b="1" dirty="0" smtClean="0">
              <a:solidFill>
                <a:srgbClr val="FFFF00"/>
              </a:solidFill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b="1" dirty="0" smtClean="0">
                <a:solidFill>
                  <a:srgbClr val="FFFF00"/>
                </a:solidFill>
                <a:latin typeface="+mj-ea"/>
                <a:ea typeface="+mj-ea"/>
              </a:rPr>
              <a:t>超高統計実験</a:t>
            </a:r>
            <a:endParaRPr kumimoji="1" lang="en-US" altLang="ja-JP" sz="2400" b="1" dirty="0" smtClean="0">
              <a:solidFill>
                <a:srgbClr val="FFFF00"/>
              </a:solidFill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b="1" dirty="0" smtClean="0">
                <a:solidFill>
                  <a:srgbClr val="FFFF00"/>
                </a:solidFill>
                <a:latin typeface="+mj-ea"/>
                <a:ea typeface="+mj-ea"/>
              </a:rPr>
              <a:t>物理学として希少</a:t>
            </a:r>
            <a:endParaRPr kumimoji="1" lang="en-US" altLang="ja-JP" sz="2400" b="1" dirty="0" smtClean="0">
              <a:solidFill>
                <a:srgbClr val="FFFF00"/>
              </a:solidFill>
              <a:latin typeface="+mj-ea"/>
              <a:ea typeface="+mj-ea"/>
            </a:endParaRPr>
          </a:p>
        </p:txBody>
      </p:sp>
      <p:pic>
        <p:nvPicPr>
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\frac{\langle N^4 \rangle_c }{\langle N^2 \rangle_c}&#10;\end{align*}&lt;/body&gt;&#10;  &lt;fcolor&gt;FF000000&lt;/fcolor&gt;&#10;  &lt;bcolor&gt;FFFFFFFF&lt;/bcolor&gt;&#10;  &lt;transparent&gt;True&lt;/transparent&gt;&#10;  &lt;resolution&gt;1800&lt;/resolution&gt;&#10;  &lt;imageh&gt;608&lt;/imageh&gt;&#10;  &lt;imagew&gt;635&lt;/imagew&gt;&#10;  &lt;scale&gt;50&lt;/scale&gt;&#10;  &lt;cursor&gt;6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3" y="2180658"/>
            <a:ext cx="921366" cy="882190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frac{\langle N^3 \rangle_c }{\langle N \rangle_c}&#10;\end{align*}&lt;/body&gt;&#10;  &lt;fcolor&gt;FF000000&lt;/fcolor&gt;&#10;  &lt;bcolor&gt;FFFFFFFF&lt;/bcolor&gt;&#10;  &lt;transparent&gt;True&lt;/transparent&gt;&#10;  &lt;resolution&gt;1800&lt;/resolution&gt;&#10;  &lt;imageh&gt;607&lt;/imageh&gt;&#10;  &lt;imagew&gt;635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3" y="3994889"/>
            <a:ext cx="909796" cy="869680"/>
          </a:xfrm>
          <a:prstGeom prst="rect">
            <a:avLst/>
          </a:prstGeom>
        </p:spPr>
      </p:pic>
      <p:sp>
        <p:nvSpPr>
          <p:cNvPr id="24" name="右矢印 23"/>
          <p:cNvSpPr/>
          <p:nvPr/>
        </p:nvSpPr>
        <p:spPr>
          <a:xfrm>
            <a:off x="4606147" y="5659801"/>
            <a:ext cx="776410" cy="9294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315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イベント毎ゆらぎとは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25088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54714" y="1307709"/>
            <a:ext cx="803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観測される（特定の粒子種の）粒子数は、観測ごとにゆらぐ！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  <p:pic>
        <p:nvPicPr>
          <p:cNvPr id="7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2282595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115616" y="5018899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683568" y="3112555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 flipV="1">
            <a:off x="2267744" y="3112555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1907704" y="3788953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1453346" y="3688068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107822" y="3894993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2267744" y="3871401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1763688" y="3814574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2938125" y="3761690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552015" y="3794763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2411760" y="3847810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645366" y="2204416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0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イベント毎ゆらぎとは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4714" y="1307709"/>
            <a:ext cx="803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観測される（特定の粒子種の）粒子数は、観測ごとにゆらぐ！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  <p:pic>
        <p:nvPicPr>
          <p:cNvPr id="7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2282595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115616" y="5018899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683568" y="3112555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 flipV="1">
            <a:off x="2267744" y="3112555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1907704" y="3788953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1453346" y="3688068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107822" y="3894993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2267744" y="3871401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1763688" y="3814574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2938125" y="3761690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552015" y="3794763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2411760" y="3847810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717373" y="2550753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364087" y="2479193"/>
            <a:ext cx="2952328" cy="2958425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228183" y="3343290"/>
            <a:ext cx="1152128" cy="1152128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47126" y="404308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26"/>
          <p:cNvSpPr/>
          <p:nvPr/>
        </p:nvSpPr>
        <p:spPr>
          <a:xfrm>
            <a:off x="7596335" y="4026399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27"/>
          <p:cNvSpPr/>
          <p:nvPr/>
        </p:nvSpPr>
        <p:spPr>
          <a:xfrm>
            <a:off x="6750247" y="3111243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28"/>
          <p:cNvSpPr/>
          <p:nvPr/>
        </p:nvSpPr>
        <p:spPr>
          <a:xfrm>
            <a:off x="7164263" y="396568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9"/>
          <p:cNvSpPr/>
          <p:nvPr/>
        </p:nvSpPr>
        <p:spPr>
          <a:xfrm>
            <a:off x="7067556" y="3599086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30"/>
          <p:cNvSpPr/>
          <p:nvPr/>
        </p:nvSpPr>
        <p:spPr>
          <a:xfrm>
            <a:off x="5724127" y="2839233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31"/>
          <p:cNvSpPr/>
          <p:nvPr/>
        </p:nvSpPr>
        <p:spPr>
          <a:xfrm>
            <a:off x="6012159" y="4819465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32"/>
          <p:cNvSpPr/>
          <p:nvPr/>
        </p:nvSpPr>
        <p:spPr>
          <a:xfrm>
            <a:off x="5724127" y="368211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33"/>
          <p:cNvSpPr/>
          <p:nvPr/>
        </p:nvSpPr>
        <p:spPr>
          <a:xfrm>
            <a:off x="7856212" y="3019865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34"/>
          <p:cNvSpPr/>
          <p:nvPr/>
        </p:nvSpPr>
        <p:spPr>
          <a:xfrm>
            <a:off x="6474976" y="3972399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35"/>
          <p:cNvSpPr/>
          <p:nvPr/>
        </p:nvSpPr>
        <p:spPr>
          <a:xfrm>
            <a:off x="6577420" y="356773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36"/>
          <p:cNvSpPr/>
          <p:nvPr/>
        </p:nvSpPr>
        <p:spPr>
          <a:xfrm>
            <a:off x="6858247" y="4195979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37"/>
          <p:cNvSpPr/>
          <p:nvPr/>
        </p:nvSpPr>
        <p:spPr>
          <a:xfrm>
            <a:off x="7812359" y="353525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38"/>
          <p:cNvSpPr/>
          <p:nvPr/>
        </p:nvSpPr>
        <p:spPr>
          <a:xfrm>
            <a:off x="6120183" y="305525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39"/>
          <p:cNvSpPr/>
          <p:nvPr/>
        </p:nvSpPr>
        <p:spPr>
          <a:xfrm>
            <a:off x="7450310" y="291124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0"/>
          <p:cNvSpPr/>
          <p:nvPr/>
        </p:nvSpPr>
        <p:spPr>
          <a:xfrm>
            <a:off x="7056263" y="5035489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2"/>
          <p:cNvSpPr/>
          <p:nvPr/>
        </p:nvSpPr>
        <p:spPr>
          <a:xfrm>
            <a:off x="6577420" y="4729448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"/>
          <p:cNvSpPr/>
          <p:nvPr/>
        </p:nvSpPr>
        <p:spPr>
          <a:xfrm>
            <a:off x="7866359" y="438789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6"/>
          <p:cNvSpPr/>
          <p:nvPr/>
        </p:nvSpPr>
        <p:spPr>
          <a:xfrm>
            <a:off x="7489154" y="4675448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7"/>
          <p:cNvSpPr/>
          <p:nvPr/>
        </p:nvSpPr>
        <p:spPr>
          <a:xfrm>
            <a:off x="5601046" y="441420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8"/>
          <p:cNvSpPr/>
          <p:nvPr/>
        </p:nvSpPr>
        <p:spPr>
          <a:xfrm>
            <a:off x="5962128" y="399780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左右矢印 42"/>
          <p:cNvSpPr/>
          <p:nvPr/>
        </p:nvSpPr>
        <p:spPr>
          <a:xfrm>
            <a:off x="3851919" y="3343290"/>
            <a:ext cx="1296144" cy="1009039"/>
          </a:xfrm>
          <a:prstGeom prst="leftRightArrow">
            <a:avLst>
              <a:gd name="adj1" fmla="val 50000"/>
              <a:gd name="adj2" fmla="val 38076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3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様々な問題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45207" y="1268760"/>
            <a:ext cx="604845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初期ゆらぎ：体積、衝突のダイナミクス</a:t>
            </a:r>
            <a:endParaRPr kumimoji="1"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高温</a:t>
            </a:r>
            <a:r>
              <a:rPr lang="ja-JP" altLang="en-US" sz="2800" dirty="0"/>
              <a:t>物質</a:t>
            </a:r>
            <a:r>
              <a:rPr lang="ja-JP" altLang="en-US" sz="2800" dirty="0" smtClean="0"/>
              <a:t>の時間</a:t>
            </a:r>
            <a:r>
              <a:rPr lang="ja-JP" altLang="en-US" sz="2800" dirty="0"/>
              <a:t>発展</a:t>
            </a:r>
            <a:endParaRPr kumimoji="1"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実</a:t>
            </a:r>
            <a:r>
              <a:rPr lang="ja-JP" altLang="en-US" sz="2800" dirty="0"/>
              <a:t>空間</a:t>
            </a:r>
            <a:r>
              <a:rPr lang="ja-JP" altLang="en-US" sz="2800" dirty="0" smtClean="0"/>
              <a:t>と位相</a:t>
            </a:r>
            <a:r>
              <a:rPr lang="ja-JP" altLang="en-US" sz="2800" dirty="0"/>
              <a:t>空間</a:t>
            </a:r>
            <a:r>
              <a:rPr lang="ja-JP" altLang="en-US" sz="2800" dirty="0" smtClean="0"/>
              <a:t>の関係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軽イオン生成・共鳴崩壊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全</a:t>
            </a:r>
            <a:r>
              <a:rPr lang="ja-JP" altLang="en-US" sz="2800" dirty="0" smtClean="0"/>
              <a:t>ゆらぎの保存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ジェット</a:t>
            </a:r>
            <a:r>
              <a:rPr lang="ja-JP" altLang="en-US" sz="2800" dirty="0" smtClean="0"/>
              <a:t>の影響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古典 </a:t>
            </a:r>
            <a:r>
              <a:rPr lang="en-US" altLang="ja-JP" sz="2800" dirty="0" smtClean="0"/>
              <a:t>vs </a:t>
            </a:r>
            <a:r>
              <a:rPr lang="ja-JP" altLang="en-US" sz="2800" dirty="0" smtClean="0"/>
              <a:t>量子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動的模型</a:t>
            </a:r>
            <a:r>
              <a:rPr lang="ja-JP" altLang="en-US" sz="2800" dirty="0"/>
              <a:t>上</a:t>
            </a:r>
            <a:r>
              <a:rPr lang="ja-JP" altLang="en-US" sz="2800" dirty="0" smtClean="0"/>
              <a:t>でのシミュレーション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粒子化：連続分布</a:t>
            </a:r>
            <a:r>
              <a:rPr lang="en-US" altLang="ja-JP" sz="2800" dirty="0" smtClean="0">
                <a:sym typeface="Wingdings" panose="05000000000000000000" pitchFamily="2" charset="2"/>
              </a:rPr>
              <a:t></a:t>
            </a:r>
            <a:r>
              <a:rPr lang="ja-JP" altLang="en-US" sz="2800" dirty="0" smtClean="0"/>
              <a:t>離散分布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検出器効果の補正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有限検出領域の問題 </a:t>
            </a: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p</a:t>
            </a:r>
            <a:r>
              <a:rPr lang="en-US" altLang="ja-JP" sz="2800" baseline="-25000" dirty="0" err="1" smtClean="0"/>
              <a:t>T</a:t>
            </a:r>
            <a:r>
              <a:rPr lang="ja-JP" altLang="en-US" sz="2800" dirty="0"/>
              <a:t>カット</a:t>
            </a:r>
            <a:r>
              <a:rPr lang="ja-JP" altLang="en-US" sz="2800" dirty="0" smtClean="0"/>
              <a:t>など</a:t>
            </a:r>
            <a:r>
              <a:rPr lang="en-US" altLang="ja-JP" sz="28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…</a:t>
            </a:r>
            <a:endParaRPr kumimoji="1" lang="ja-JP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156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角丸四角形 72"/>
          <p:cNvSpPr/>
          <p:nvPr/>
        </p:nvSpPr>
        <p:spPr>
          <a:xfrm>
            <a:off x="5115570" y="3720728"/>
            <a:ext cx="3832364" cy="2576678"/>
          </a:xfrm>
          <a:prstGeom prst="roundRect">
            <a:avLst>
              <a:gd name="adj" fmla="val 16962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ゆらぎの時間発展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5929"/>
          <a:stretch/>
        </p:blipFill>
        <p:spPr>
          <a:xfrm>
            <a:off x="-36512" y="1484784"/>
            <a:ext cx="5008066" cy="6036323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 flipV="1">
            <a:off x="971600" y="1988840"/>
            <a:ext cx="1296144" cy="4248472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dash"/>
          </a:ln>
          <a:effectLst/>
        </p:spPr>
      </p:cxn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z&#10;\end{align*}&lt;/body&gt;&#10;  &lt;fcolor&gt;FF000000&lt;/fcolor&gt;&#10;  &lt;bcolor&gt;FFFFFFFF&lt;/bcolor&gt;&#10;  &lt;transparent&gt;True&lt;/transparent&gt;&#10;  &lt;resolution&gt;1800&lt;/resolution&gt;&#10;  &lt;imageh&gt;112&lt;/imageh&gt;&#10;  &lt;imagew&gt;10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3336"/>
            <a:ext cx="244358" cy="260648"/>
          </a:xfrm>
          <a:prstGeom prst="rect">
            <a:avLst/>
          </a:prstGeom>
        </p:spPr>
      </p:pic>
      <p:sp>
        <p:nvSpPr>
          <p:cNvPr id="11" name="フリーフォーム 10"/>
          <p:cNvSpPr>
            <a:spLocks noChangeAspect="1"/>
          </p:cNvSpPr>
          <p:nvPr/>
        </p:nvSpPr>
        <p:spPr>
          <a:xfrm>
            <a:off x="51591" y="3132120"/>
            <a:ext cx="1840017" cy="140832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76200" cap="flat" cmpd="sng" algn="ctr">
            <a:solidFill>
              <a:srgbClr val="FFC000">
                <a:alpha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1" y="2839896"/>
            <a:ext cx="625760" cy="284436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225&lt;/imageh&gt;&#10;  &lt;imagew&gt;318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" y="1118524"/>
            <a:ext cx="517647" cy="366260"/>
          </a:xfrm>
          <a:prstGeom prst="rect">
            <a:avLst/>
          </a:prstGeom>
        </p:spPr>
      </p:pic>
      <p:sp>
        <p:nvSpPr>
          <p:cNvPr id="14" name="二等辺三角形 13"/>
          <p:cNvSpPr/>
          <p:nvPr/>
        </p:nvSpPr>
        <p:spPr>
          <a:xfrm flipV="1">
            <a:off x="-396552" y="1873965"/>
            <a:ext cx="2696370" cy="4384391"/>
          </a:xfrm>
          <a:prstGeom prst="triangle">
            <a:avLst/>
          </a:prstGeom>
          <a:solidFill>
            <a:srgbClr val="4EA5D8">
              <a:alpha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1711589" y="4573490"/>
            <a:ext cx="2952328" cy="2160240"/>
            <a:chOff x="4637049" y="3851642"/>
            <a:chExt cx="2952328" cy="2160240"/>
          </a:xfrm>
        </p:grpSpPr>
        <p:sp>
          <p:nvSpPr>
            <p:cNvPr id="16" name="四角形吹き出し 15"/>
            <p:cNvSpPr/>
            <p:nvPr/>
          </p:nvSpPr>
          <p:spPr>
            <a:xfrm>
              <a:off x="4637049" y="3851642"/>
              <a:ext cx="2952328" cy="2160240"/>
            </a:xfrm>
            <a:prstGeom prst="wedgeRectCallout">
              <a:avLst>
                <a:gd name="adj1" fmla="val -68471"/>
                <a:gd name="adj2" fmla="val -57589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E854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320145" y="5435818"/>
              <a:ext cx="144016" cy="72008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464161" y="5425600"/>
              <a:ext cx="144016" cy="8222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608176" y="5363810"/>
              <a:ext cx="144015" cy="14401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5752193" y="5269414"/>
              <a:ext cx="144016" cy="238411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5896209" y="4822324"/>
              <a:ext cx="144016" cy="685502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040225" y="4355698"/>
              <a:ext cx="144016" cy="1152128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6184241" y="4318268"/>
              <a:ext cx="144016" cy="1189557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328257" y="5038348"/>
              <a:ext cx="144016" cy="469478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472273" y="5316800"/>
              <a:ext cx="144016" cy="19102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616289" y="5425600"/>
              <a:ext cx="144016" cy="8222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760305" y="5462106"/>
              <a:ext cx="144016" cy="45719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 flipV="1">
              <a:off x="5032113" y="4139674"/>
              <a:ext cx="0" cy="165618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29" name="直線矢印コネクタ 28"/>
            <p:cNvCxnSpPr/>
            <p:nvPr/>
          </p:nvCxnSpPr>
          <p:spPr>
            <a:xfrm>
              <a:off x="4816089" y="5507826"/>
              <a:ext cx="2448272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pic>
          <p:nvPicPr>
  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765" y="5670376"/>
              <a:ext cx="254612" cy="207101"/>
            </a:xfrm>
            <a:prstGeom prst="rect">
              <a:avLst/>
            </a:prstGeom>
          </p:spPr>
        </p:pic>
        <p:pic>
          <p:nvPicPr>
  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615" y="4047262"/>
              <a:ext cx="684586" cy="293393"/>
            </a:xfrm>
            <a:prstGeom prst="rect">
              <a:avLst/>
            </a:prstGeom>
          </p:spPr>
        </p:pic>
      </p:grpSp>
      <p:sp>
        <p:nvSpPr>
          <p:cNvPr id="32" name="フリーフォーム 31"/>
          <p:cNvSpPr>
            <a:spLocks noChangeAspect="1"/>
          </p:cNvSpPr>
          <p:nvPr/>
        </p:nvSpPr>
        <p:spPr>
          <a:xfrm>
            <a:off x="395538" y="4265788"/>
            <a:ext cx="1184201" cy="108718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 cap="flat" cmpd="sng" algn="ctr">
            <a:solidFill>
              <a:srgbClr val="003300">
                <a:alpha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 rot="19775408">
            <a:off x="1668092" y="3205372"/>
            <a:ext cx="131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white"/>
                </a:solidFill>
                <a:latin typeface="Calibri"/>
                <a:ea typeface="ＭＳ Ｐゴシック"/>
              </a:rPr>
              <a:t>Hadronic</a:t>
            </a:r>
            <a:endParaRPr lang="ja-JP" altLang="en-US" sz="2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 rot="19543470">
            <a:off x="1830686" y="4094663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white"/>
                </a:solidFill>
                <a:latin typeface="Calibri"/>
                <a:ea typeface="ＭＳ Ｐゴシック"/>
              </a:rPr>
              <a:t>QGP</a:t>
            </a:r>
            <a:endParaRPr lang="ja-JP" altLang="en-US" sz="2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-252536" y="1556792"/>
            <a:ext cx="2514705" cy="4320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Detector</a:t>
            </a: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3043156" y="1112712"/>
            <a:ext cx="2952328" cy="2160240"/>
            <a:chOff x="4785434" y="1196752"/>
            <a:chExt cx="2952328" cy="2160240"/>
          </a:xfrm>
        </p:grpSpPr>
        <p:sp>
          <p:nvSpPr>
            <p:cNvPr id="54" name="四角形吹き出し 53"/>
            <p:cNvSpPr/>
            <p:nvPr/>
          </p:nvSpPr>
          <p:spPr>
            <a:xfrm>
              <a:off x="4785434" y="1196752"/>
              <a:ext cx="2952328" cy="2160240"/>
            </a:xfrm>
            <a:prstGeom prst="wedgeRectCallout">
              <a:avLst>
                <a:gd name="adj1" fmla="val -103290"/>
                <a:gd name="adj2" fmla="val 29006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5255097" y="2694580"/>
              <a:ext cx="144016" cy="14317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5399113" y="2766588"/>
              <a:ext cx="144016" cy="71168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543129" y="2622572"/>
              <a:ext cx="144016" cy="215184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5687144" y="2457312"/>
              <a:ext cx="144017" cy="380444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5831161" y="2390665"/>
              <a:ext cx="144016" cy="447091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5975177" y="2290109"/>
              <a:ext cx="144016" cy="547647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6119193" y="2290110"/>
              <a:ext cx="144016" cy="54764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263209" y="2334540"/>
              <a:ext cx="144016" cy="50321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6407225" y="2549724"/>
              <a:ext cx="144016" cy="288032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6551241" y="2529320"/>
              <a:ext cx="144016" cy="30843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6695257" y="2694580"/>
              <a:ext cx="144016" cy="14317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6839273" y="2694579"/>
              <a:ext cx="144016" cy="143177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6983289" y="2766588"/>
              <a:ext cx="144016" cy="71167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68" name="直線矢印コネクタ 67"/>
            <p:cNvCxnSpPr/>
            <p:nvPr/>
          </p:nvCxnSpPr>
          <p:spPr>
            <a:xfrm flipV="1">
              <a:off x="5111081" y="1469604"/>
              <a:ext cx="0" cy="165618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69" name="直線矢印コネクタ 68"/>
            <p:cNvCxnSpPr/>
            <p:nvPr/>
          </p:nvCxnSpPr>
          <p:spPr>
            <a:xfrm>
              <a:off x="4895057" y="2837756"/>
              <a:ext cx="2448272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pic>
          <p:nvPicPr>
            <p:cNvPr id="70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733" y="3000306"/>
              <a:ext cx="254612" cy="207101"/>
            </a:xfrm>
            <a:prstGeom prst="rect">
              <a:avLst/>
            </a:prstGeom>
          </p:spPr>
        </p:pic>
        <p:pic>
          <p:nvPicPr>
            <p:cNvPr id="71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583" y="1377192"/>
              <a:ext cx="684586" cy="293393"/>
            </a:xfrm>
            <a:prstGeom prst="rect">
              <a:avLst/>
            </a:prstGeom>
          </p:spPr>
        </p:pic>
      </p:grpSp>
      <p:sp>
        <p:nvSpPr>
          <p:cNvPr id="72" name="テキスト ボックス 71"/>
          <p:cNvSpPr txBox="1"/>
          <p:nvPr/>
        </p:nvSpPr>
        <p:spPr>
          <a:xfrm>
            <a:off x="5354452" y="3856726"/>
            <a:ext cx="3470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相転移時刻におけるゆらぎと、</a:t>
            </a:r>
            <a:r>
              <a:rPr lang="ja-JP" altLang="en-US" sz="2400" dirty="0" smtClean="0"/>
              <a:t>運動学的凍結</a:t>
            </a:r>
            <a:r>
              <a:rPr lang="ja-JP" altLang="en-US" sz="2400" dirty="0"/>
              <a:t>後</a:t>
            </a:r>
            <a:r>
              <a:rPr lang="ja-JP" altLang="en-US" sz="2400" dirty="0" smtClean="0"/>
              <a:t>のゆらぎは</a:t>
            </a:r>
            <a:r>
              <a:rPr kumimoji="1" lang="ja-JP" altLang="en-US" sz="2400" dirty="0" smtClean="0"/>
              <a:t>異なる。</a:t>
            </a:r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保存電荷を使う必要有。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要時間</a:t>
            </a:r>
            <a:r>
              <a:rPr lang="ja-JP" altLang="en-US" sz="2400" dirty="0"/>
              <a:t>発展</a:t>
            </a:r>
            <a:r>
              <a:rPr lang="ja-JP" altLang="en-US" sz="2400" dirty="0" smtClean="0"/>
              <a:t>の追跡。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1250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角丸四角形 72"/>
          <p:cNvSpPr/>
          <p:nvPr/>
        </p:nvSpPr>
        <p:spPr>
          <a:xfrm>
            <a:off x="5226454" y="3775785"/>
            <a:ext cx="3832364" cy="2860565"/>
          </a:xfrm>
          <a:prstGeom prst="roundRect">
            <a:avLst>
              <a:gd name="adj" fmla="val 15308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ゆらぎの時間発展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5929"/>
          <a:stretch/>
        </p:blipFill>
        <p:spPr>
          <a:xfrm>
            <a:off x="-36512" y="1484784"/>
            <a:ext cx="5008066" cy="6036323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 flipV="1">
            <a:off x="971600" y="1988840"/>
            <a:ext cx="1296144" cy="4248472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dash"/>
          </a:ln>
          <a:effectLst/>
        </p:spPr>
      </p:cxnSp>
      <p:sp>
        <p:nvSpPr>
          <p:cNvPr id="6" name="下矢印 5"/>
          <p:cNvSpPr/>
          <p:nvPr/>
        </p:nvSpPr>
        <p:spPr>
          <a:xfrm rot="1022266" flipV="1">
            <a:off x="1631826" y="2228954"/>
            <a:ext cx="827218" cy="943514"/>
          </a:xfrm>
          <a:prstGeom prst="downArrow">
            <a:avLst/>
          </a:prstGeom>
          <a:solidFill>
            <a:srgbClr val="FF0000">
              <a:alpha val="3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H="1" flipV="1">
            <a:off x="1875514" y="2634314"/>
            <a:ext cx="0" cy="439076"/>
          </a:xfrm>
          <a:prstGeom prst="straightConnector1">
            <a:avLst/>
          </a:prstGeom>
          <a:noFill/>
          <a:ln w="25400" cap="flat" cmpd="sng" algn="ctr">
            <a:solidFill>
              <a:srgbClr val="9F2936"/>
            </a:solidFill>
            <a:prstDash val="solid"/>
            <a:tailEnd type="arrow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直線矢印コネクタ 7"/>
          <p:cNvCxnSpPr/>
          <p:nvPr/>
        </p:nvCxnSpPr>
        <p:spPr>
          <a:xfrm flipV="1">
            <a:off x="1969101" y="2634314"/>
            <a:ext cx="108506" cy="432048"/>
          </a:xfrm>
          <a:prstGeom prst="straightConnector1">
            <a:avLst/>
          </a:prstGeom>
          <a:noFill/>
          <a:ln w="25400" cap="flat" cmpd="sng" algn="ctr">
            <a:solidFill>
              <a:srgbClr val="9F2936"/>
            </a:solidFill>
            <a:prstDash val="solid"/>
            <a:tailEnd type="arrow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直線矢印コネクタ 8"/>
          <p:cNvCxnSpPr/>
          <p:nvPr/>
        </p:nvCxnSpPr>
        <p:spPr>
          <a:xfrm flipV="1">
            <a:off x="2083986" y="2634314"/>
            <a:ext cx="178183" cy="411165"/>
          </a:xfrm>
          <a:prstGeom prst="straightConnector1">
            <a:avLst/>
          </a:prstGeom>
          <a:noFill/>
          <a:ln w="25400" cap="flat" cmpd="sng" algn="ctr">
            <a:solidFill>
              <a:srgbClr val="9F2936"/>
            </a:solidFill>
            <a:prstDash val="solid"/>
            <a:tailEnd type="arrow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z&#10;\end{align*}&lt;/body&gt;&#10;  &lt;fcolor&gt;FF000000&lt;/fcolor&gt;&#10;  &lt;bcolor&gt;FFFFFFFF&lt;/bcolor&gt;&#10;  &lt;transparent&gt;True&lt;/transparent&gt;&#10;  &lt;resolution&gt;1800&lt;/resolution&gt;&#10;  &lt;imageh&gt;112&lt;/imageh&gt;&#10;  &lt;imagew&gt;10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3336"/>
            <a:ext cx="244358" cy="260648"/>
          </a:xfrm>
          <a:prstGeom prst="rect">
            <a:avLst/>
          </a:prstGeom>
        </p:spPr>
      </p:pic>
      <p:sp>
        <p:nvSpPr>
          <p:cNvPr id="11" name="フリーフォーム 10"/>
          <p:cNvSpPr>
            <a:spLocks noChangeAspect="1"/>
          </p:cNvSpPr>
          <p:nvPr/>
        </p:nvSpPr>
        <p:spPr>
          <a:xfrm>
            <a:off x="51591" y="3132120"/>
            <a:ext cx="1840017" cy="140832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76200" cap="flat" cmpd="sng" algn="ctr">
            <a:solidFill>
              <a:srgbClr val="FFC000">
                <a:alpha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1" y="2839896"/>
            <a:ext cx="625760" cy="284436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225&lt;/imageh&gt;&#10;  &lt;imagew&gt;318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" y="1118524"/>
            <a:ext cx="517647" cy="366260"/>
          </a:xfrm>
          <a:prstGeom prst="rect">
            <a:avLst/>
          </a:prstGeom>
        </p:spPr>
      </p:pic>
      <p:sp>
        <p:nvSpPr>
          <p:cNvPr id="14" name="二等辺三角形 13"/>
          <p:cNvSpPr/>
          <p:nvPr/>
        </p:nvSpPr>
        <p:spPr>
          <a:xfrm flipV="1">
            <a:off x="-396552" y="1873965"/>
            <a:ext cx="2696370" cy="4384391"/>
          </a:xfrm>
          <a:prstGeom prst="triangle">
            <a:avLst/>
          </a:prstGeom>
          <a:solidFill>
            <a:srgbClr val="4EA5D8">
              <a:alpha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" name="フリーフォーム 31"/>
          <p:cNvSpPr>
            <a:spLocks noChangeAspect="1"/>
          </p:cNvSpPr>
          <p:nvPr/>
        </p:nvSpPr>
        <p:spPr>
          <a:xfrm>
            <a:off x="395538" y="4265788"/>
            <a:ext cx="1184201" cy="108718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 cap="flat" cmpd="sng" algn="ctr">
            <a:solidFill>
              <a:srgbClr val="003300">
                <a:alpha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 rot="19775408">
            <a:off x="1668092" y="3205372"/>
            <a:ext cx="131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white"/>
                </a:solidFill>
                <a:latin typeface="Calibri"/>
                <a:ea typeface="ＭＳ Ｐゴシック"/>
              </a:rPr>
              <a:t>Hadronic</a:t>
            </a:r>
            <a:endParaRPr lang="ja-JP" altLang="en-US" sz="2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 rot="19543470">
            <a:off x="1830686" y="4094663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white"/>
                </a:solidFill>
                <a:latin typeface="Calibri"/>
                <a:ea typeface="ＭＳ Ｐゴシック"/>
              </a:rPr>
              <a:t>QGP</a:t>
            </a:r>
            <a:endParaRPr lang="ja-JP" altLang="en-US" sz="2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-252536" y="1556792"/>
            <a:ext cx="2514705" cy="4320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Detector</a:t>
            </a: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2092497" y="3612854"/>
            <a:ext cx="2952328" cy="2160240"/>
            <a:chOff x="4785434" y="1196752"/>
            <a:chExt cx="2952328" cy="2160240"/>
          </a:xfrm>
        </p:grpSpPr>
        <p:sp>
          <p:nvSpPr>
            <p:cNvPr id="54" name="四角形吹き出し 53"/>
            <p:cNvSpPr/>
            <p:nvPr/>
          </p:nvSpPr>
          <p:spPr>
            <a:xfrm>
              <a:off x="4785434" y="1196752"/>
              <a:ext cx="2952328" cy="2160240"/>
            </a:xfrm>
            <a:prstGeom prst="wedgeRectCallout">
              <a:avLst>
                <a:gd name="adj1" fmla="val -80792"/>
                <a:gd name="adj2" fmla="val -6363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5255097" y="2694580"/>
              <a:ext cx="144016" cy="14317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5399113" y="2766588"/>
              <a:ext cx="144016" cy="71168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543129" y="2622572"/>
              <a:ext cx="144016" cy="215184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5687144" y="2457312"/>
              <a:ext cx="144017" cy="380444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5831161" y="2390665"/>
              <a:ext cx="144016" cy="447091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5975177" y="2290109"/>
              <a:ext cx="144016" cy="547647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6119193" y="2290110"/>
              <a:ext cx="144016" cy="54764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263209" y="2334540"/>
              <a:ext cx="144016" cy="50321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6407225" y="2549724"/>
              <a:ext cx="144016" cy="288032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6551241" y="2529320"/>
              <a:ext cx="144016" cy="30843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6695257" y="2694580"/>
              <a:ext cx="144016" cy="143176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6839273" y="2694579"/>
              <a:ext cx="144016" cy="143177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6983289" y="2766588"/>
              <a:ext cx="144016" cy="71167"/>
            </a:xfrm>
            <a:prstGeom prst="rect">
              <a:avLst/>
            </a:prstGeom>
            <a:solidFill>
              <a:srgbClr val="F07F09"/>
            </a:solidFill>
            <a:ln w="25400" cap="flat" cmpd="sng" algn="ctr">
              <a:solidFill>
                <a:srgbClr val="F07F0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68" name="直線矢印コネクタ 67"/>
            <p:cNvCxnSpPr/>
            <p:nvPr/>
          </p:nvCxnSpPr>
          <p:spPr>
            <a:xfrm flipV="1">
              <a:off x="5111081" y="1469604"/>
              <a:ext cx="0" cy="165618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cxnSp>
          <p:nvCxnSpPr>
            <p:cNvPr id="69" name="直線矢印コネクタ 68"/>
            <p:cNvCxnSpPr/>
            <p:nvPr/>
          </p:nvCxnSpPr>
          <p:spPr>
            <a:xfrm>
              <a:off x="4895057" y="2837756"/>
              <a:ext cx="2448272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 w="lg" len="lg"/>
            </a:ln>
            <a:effectLst/>
          </p:spPr>
        </p:cxnSp>
        <p:pic>
          <p:nvPicPr>
            <p:cNvPr id="70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733" y="3000306"/>
              <a:ext cx="254612" cy="207101"/>
            </a:xfrm>
            <a:prstGeom prst="rect">
              <a:avLst/>
            </a:prstGeom>
          </p:spPr>
        </p:pic>
        <p:pic>
          <p:nvPicPr>
            <p:cNvPr id="71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583" y="1377192"/>
              <a:ext cx="684586" cy="293393"/>
            </a:xfrm>
            <a:prstGeom prst="rect">
              <a:avLst/>
            </a:prstGeom>
          </p:spPr>
        </p:pic>
      </p:grpSp>
      <p:sp>
        <p:nvSpPr>
          <p:cNvPr id="72" name="テキスト ボックス 71"/>
          <p:cNvSpPr txBox="1"/>
          <p:nvPr/>
        </p:nvSpPr>
        <p:spPr>
          <a:xfrm>
            <a:off x="5435197" y="3901714"/>
            <a:ext cx="34709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「熱」ゆらぎは実空間で定義される。一方、実験測定は運動量空間で行われる。</a:t>
            </a:r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熱的「にじみ」効果を考慮する必要性。</a:t>
            </a:r>
            <a:endParaRPr kumimoji="1" lang="ja-JP" altLang="en-US" sz="2400" dirty="0" smtClean="0"/>
          </a:p>
        </p:txBody>
      </p:sp>
      <p:grpSp>
        <p:nvGrpSpPr>
          <p:cNvPr id="74" name="グループ化 73"/>
          <p:cNvGrpSpPr/>
          <p:nvPr/>
        </p:nvGrpSpPr>
        <p:grpSpPr>
          <a:xfrm>
            <a:off x="3065585" y="1131596"/>
            <a:ext cx="2952328" cy="2160240"/>
            <a:chOff x="4637049" y="3851642"/>
            <a:chExt cx="2952328" cy="2160240"/>
          </a:xfrm>
        </p:grpSpPr>
        <p:sp>
          <p:nvSpPr>
            <p:cNvPr id="75" name="四角形吹き出し 74"/>
            <p:cNvSpPr/>
            <p:nvPr/>
          </p:nvSpPr>
          <p:spPr>
            <a:xfrm>
              <a:off x="4637049" y="3851642"/>
              <a:ext cx="2952328" cy="2160240"/>
            </a:xfrm>
            <a:prstGeom prst="wedgeRectCallout">
              <a:avLst>
                <a:gd name="adj1" fmla="val -75978"/>
                <a:gd name="adj2" fmla="val -19275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5320145" y="5435818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5464161" y="521979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5608176" y="5075778"/>
              <a:ext cx="144017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5752193" y="5111782"/>
              <a:ext cx="144016" cy="3960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5896209" y="457172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6040225" y="4355698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6184241" y="457172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6328257" y="4859754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6472273" y="5316800"/>
              <a:ext cx="144016" cy="19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6616289" y="5363810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6760305" y="5363810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87" name="直線矢印コネクタ 86"/>
            <p:cNvCxnSpPr/>
            <p:nvPr/>
          </p:nvCxnSpPr>
          <p:spPr>
            <a:xfrm flipV="1">
              <a:off x="5032113" y="413967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矢印コネクタ 87"/>
            <p:cNvCxnSpPr/>
            <p:nvPr/>
          </p:nvCxnSpPr>
          <p:spPr>
            <a:xfrm>
              <a:off x="4816089" y="550782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765" y="5670376"/>
              <a:ext cx="254612" cy="207101"/>
            </a:xfrm>
            <a:prstGeom prst="rect">
              <a:avLst/>
            </a:prstGeom>
          </p:spPr>
        </p:pic>
        <p:pic>
          <p:nvPicPr>
            <p:cNvPr id="90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615" y="4047262"/>
              <a:ext cx="684586" cy="293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49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図 16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2374" y="1351150"/>
            <a:ext cx="7675529" cy="4743099"/>
          </a:xfrm>
          <a:prstGeom prst="rect">
            <a:avLst/>
          </a:prstGeom>
        </p:spPr>
      </p:pic>
      <p:sp>
        <p:nvSpPr>
          <p:cNvPr id="93" name="円弧 92"/>
          <p:cNvSpPr/>
          <p:nvPr/>
        </p:nvSpPr>
        <p:spPr>
          <a:xfrm>
            <a:off x="-1117228" y="3424114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sp>
        <p:nvSpPr>
          <p:cNvPr id="171" name="円/楕円 654"/>
          <p:cNvSpPr/>
          <p:nvPr/>
        </p:nvSpPr>
        <p:spPr>
          <a:xfrm>
            <a:off x="2662610" y="5168776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2" name="円/楕円 655"/>
          <p:cNvSpPr/>
          <p:nvPr/>
        </p:nvSpPr>
        <p:spPr>
          <a:xfrm>
            <a:off x="2843585" y="53656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3" name="円/楕円 656"/>
          <p:cNvSpPr/>
          <p:nvPr/>
        </p:nvSpPr>
        <p:spPr>
          <a:xfrm>
            <a:off x="2727697" y="53291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4" name="円/楕円 657"/>
          <p:cNvSpPr/>
          <p:nvPr/>
        </p:nvSpPr>
        <p:spPr>
          <a:xfrm>
            <a:off x="2821360" y="523386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5" name="円/楕円 659"/>
          <p:cNvSpPr/>
          <p:nvPr/>
        </p:nvSpPr>
        <p:spPr>
          <a:xfrm>
            <a:off x="2064122" y="5035525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6" name="円/楕円 666"/>
          <p:cNvSpPr/>
          <p:nvPr/>
        </p:nvSpPr>
        <p:spPr>
          <a:xfrm>
            <a:off x="3586535" y="4846514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7" name="円/楕円 667"/>
          <p:cNvSpPr/>
          <p:nvPr/>
        </p:nvSpPr>
        <p:spPr>
          <a:xfrm>
            <a:off x="3788147" y="523386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8" name="円/楕円 668"/>
          <p:cNvSpPr/>
          <p:nvPr/>
        </p:nvSpPr>
        <p:spPr>
          <a:xfrm>
            <a:off x="4185022" y="5040189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9" name="円/楕円 681"/>
          <p:cNvSpPr/>
          <p:nvPr/>
        </p:nvSpPr>
        <p:spPr>
          <a:xfrm>
            <a:off x="3919910" y="529895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0" name="円/楕円 685"/>
          <p:cNvSpPr/>
          <p:nvPr/>
        </p:nvSpPr>
        <p:spPr>
          <a:xfrm>
            <a:off x="3719885" y="5040189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1" name="円/楕円 689"/>
          <p:cNvSpPr/>
          <p:nvPr/>
        </p:nvSpPr>
        <p:spPr>
          <a:xfrm>
            <a:off x="2114922" y="509902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2" name="円/楕円 700"/>
          <p:cNvSpPr/>
          <p:nvPr/>
        </p:nvSpPr>
        <p:spPr>
          <a:xfrm>
            <a:off x="4383460" y="5105276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3" name="円/楕円 701"/>
          <p:cNvSpPr/>
          <p:nvPr/>
        </p:nvSpPr>
        <p:spPr>
          <a:xfrm>
            <a:off x="4250110" y="516877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4" name="円/楕円 703"/>
          <p:cNvSpPr/>
          <p:nvPr/>
        </p:nvSpPr>
        <p:spPr>
          <a:xfrm>
            <a:off x="3986585" y="542753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5" name="円/楕円 704"/>
          <p:cNvSpPr/>
          <p:nvPr/>
        </p:nvSpPr>
        <p:spPr>
          <a:xfrm>
            <a:off x="3851647" y="542753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6" name="円/楕円 705"/>
          <p:cNvSpPr/>
          <p:nvPr/>
        </p:nvSpPr>
        <p:spPr>
          <a:xfrm>
            <a:off x="2218110" y="510696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7" name="円/楕円 706"/>
          <p:cNvSpPr/>
          <p:nvPr/>
        </p:nvSpPr>
        <p:spPr>
          <a:xfrm>
            <a:off x="3656385" y="491160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8" name="円/楕円 707"/>
          <p:cNvSpPr/>
          <p:nvPr/>
        </p:nvSpPr>
        <p:spPr>
          <a:xfrm>
            <a:off x="3788147" y="4956051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9" name="円/楕円 837"/>
          <p:cNvSpPr/>
          <p:nvPr/>
        </p:nvSpPr>
        <p:spPr>
          <a:xfrm>
            <a:off x="4339010" y="523386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0" name="円/楕円 664"/>
          <p:cNvSpPr>
            <a:spLocks noChangeArrowheads="1"/>
          </p:cNvSpPr>
          <p:nvPr/>
        </p:nvSpPr>
        <p:spPr bwMode="auto">
          <a:xfrm rot="-4990811">
            <a:off x="2199853" y="397329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1" name="円/楕円 665"/>
          <p:cNvSpPr>
            <a:spLocks noChangeArrowheads="1"/>
          </p:cNvSpPr>
          <p:nvPr/>
        </p:nvSpPr>
        <p:spPr bwMode="auto">
          <a:xfrm rot="5190236">
            <a:off x="2727698" y="3940051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2" name="円/楕円 687"/>
          <p:cNvSpPr/>
          <p:nvPr/>
        </p:nvSpPr>
        <p:spPr>
          <a:xfrm>
            <a:off x="2313360" y="400107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3" name="円/楕円 691"/>
          <p:cNvSpPr/>
          <p:nvPr/>
        </p:nvSpPr>
        <p:spPr>
          <a:xfrm>
            <a:off x="2821360" y="3940051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" name="円/楕円 708"/>
          <p:cNvSpPr/>
          <p:nvPr/>
        </p:nvSpPr>
        <p:spPr>
          <a:xfrm>
            <a:off x="2662610" y="439248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5" name="円/楕円 732"/>
          <p:cNvSpPr/>
          <p:nvPr/>
        </p:nvSpPr>
        <p:spPr>
          <a:xfrm>
            <a:off x="2837235" y="404641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6" name="円/楕円 735"/>
          <p:cNvSpPr/>
          <p:nvPr/>
        </p:nvSpPr>
        <p:spPr>
          <a:xfrm>
            <a:off x="2268910" y="409156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7" name="円/楕円 736"/>
          <p:cNvSpPr/>
          <p:nvPr/>
        </p:nvSpPr>
        <p:spPr>
          <a:xfrm>
            <a:off x="2592760" y="4497264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8" name="円/楕円 847"/>
          <p:cNvSpPr/>
          <p:nvPr/>
        </p:nvSpPr>
        <p:spPr>
          <a:xfrm>
            <a:off x="3719885" y="4200401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9" name="円/楕円 848"/>
          <p:cNvSpPr/>
          <p:nvPr/>
        </p:nvSpPr>
        <p:spPr>
          <a:xfrm>
            <a:off x="3919910" y="426548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0" name="円/楕円 849"/>
          <p:cNvSpPr/>
          <p:nvPr/>
        </p:nvSpPr>
        <p:spPr>
          <a:xfrm>
            <a:off x="3788147" y="4330576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1" name="円/楕円 850"/>
          <p:cNvSpPr/>
          <p:nvPr/>
        </p:nvSpPr>
        <p:spPr>
          <a:xfrm>
            <a:off x="3875460" y="439248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2" name="円/楕円 851"/>
          <p:cNvSpPr/>
          <p:nvPr/>
        </p:nvSpPr>
        <p:spPr>
          <a:xfrm>
            <a:off x="3256335" y="4005139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3" name="円/楕円 852"/>
          <p:cNvSpPr/>
          <p:nvPr/>
        </p:nvSpPr>
        <p:spPr>
          <a:xfrm>
            <a:off x="3308722" y="4070226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4" name="円/楕円 853"/>
          <p:cNvSpPr/>
          <p:nvPr/>
        </p:nvSpPr>
        <p:spPr>
          <a:xfrm>
            <a:off x="3410322" y="4079751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pic>
        <p:nvPicPr>
          <p:cNvPr id="9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sp>
        <p:nvSpPr>
          <p:cNvPr id="96" name="テキスト ボックス 283"/>
          <p:cNvSpPr txBox="1">
            <a:spLocks noChangeArrowheads="1"/>
          </p:cNvSpPr>
          <p:nvPr/>
        </p:nvSpPr>
        <p:spPr bwMode="auto">
          <a:xfrm>
            <a:off x="6871994" y="5621214"/>
            <a:ext cx="1851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　　密度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HGｺﾞｼｯｸE" pitchFamily="49" charset="-128"/>
                <a:ea typeface="HGｺﾞｼｯｸE" pitchFamily="49" charset="-128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バリオン化学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ポテンシャル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2028096" y="5849814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1009"/>
          <p:cNvSpPr/>
          <p:nvPr/>
        </p:nvSpPr>
        <p:spPr>
          <a:xfrm>
            <a:off x="2483768" y="6093296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1010"/>
          <p:cNvSpPr/>
          <p:nvPr/>
        </p:nvSpPr>
        <p:spPr>
          <a:xfrm>
            <a:off x="2615531" y="6158383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1011"/>
          <p:cNvSpPr/>
          <p:nvPr/>
        </p:nvSpPr>
        <p:spPr>
          <a:xfrm>
            <a:off x="2682206" y="628697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1012"/>
          <p:cNvSpPr/>
          <p:nvPr/>
        </p:nvSpPr>
        <p:spPr>
          <a:xfrm>
            <a:off x="2547268" y="628697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下矢印 101"/>
          <p:cNvSpPr/>
          <p:nvPr/>
        </p:nvSpPr>
        <p:spPr>
          <a:xfrm rot="5400000" flipV="1">
            <a:off x="3071491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3707904" y="5838378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1015"/>
          <p:cNvSpPr/>
          <p:nvPr/>
        </p:nvSpPr>
        <p:spPr>
          <a:xfrm>
            <a:off x="4163576" y="60818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1016"/>
          <p:cNvSpPr/>
          <p:nvPr/>
        </p:nvSpPr>
        <p:spPr>
          <a:xfrm>
            <a:off x="4295339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7"/>
          <p:cNvSpPr/>
          <p:nvPr/>
        </p:nvSpPr>
        <p:spPr>
          <a:xfrm>
            <a:off x="4362014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1018"/>
          <p:cNvSpPr/>
          <p:nvPr/>
        </p:nvSpPr>
        <p:spPr>
          <a:xfrm>
            <a:off x="4227076" y="62755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19"/>
          <p:cNvSpPr/>
          <p:nvPr/>
        </p:nvSpPr>
        <p:spPr>
          <a:xfrm>
            <a:off x="4456236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20"/>
          <p:cNvSpPr/>
          <p:nvPr/>
        </p:nvSpPr>
        <p:spPr>
          <a:xfrm>
            <a:off x="4587999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21"/>
          <p:cNvSpPr/>
          <p:nvPr/>
        </p:nvSpPr>
        <p:spPr>
          <a:xfrm>
            <a:off x="4654674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22"/>
          <p:cNvSpPr/>
          <p:nvPr/>
        </p:nvSpPr>
        <p:spPr>
          <a:xfrm>
            <a:off x="4519736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23"/>
          <p:cNvSpPr/>
          <p:nvPr/>
        </p:nvSpPr>
        <p:spPr>
          <a:xfrm>
            <a:off x="3808164" y="62342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24"/>
          <p:cNvSpPr/>
          <p:nvPr/>
        </p:nvSpPr>
        <p:spPr>
          <a:xfrm>
            <a:off x="3939927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25"/>
          <p:cNvSpPr/>
          <p:nvPr/>
        </p:nvSpPr>
        <p:spPr>
          <a:xfrm>
            <a:off x="4006602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026"/>
          <p:cNvSpPr/>
          <p:nvPr/>
        </p:nvSpPr>
        <p:spPr>
          <a:xfrm>
            <a:off x="3871664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027"/>
          <p:cNvSpPr/>
          <p:nvPr/>
        </p:nvSpPr>
        <p:spPr>
          <a:xfrm>
            <a:off x="4456236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028"/>
          <p:cNvSpPr/>
          <p:nvPr/>
        </p:nvSpPr>
        <p:spPr>
          <a:xfrm>
            <a:off x="4587999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029"/>
          <p:cNvSpPr/>
          <p:nvPr/>
        </p:nvSpPr>
        <p:spPr>
          <a:xfrm>
            <a:off x="4654674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030"/>
          <p:cNvSpPr/>
          <p:nvPr/>
        </p:nvSpPr>
        <p:spPr>
          <a:xfrm>
            <a:off x="4519736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031"/>
          <p:cNvSpPr/>
          <p:nvPr/>
        </p:nvSpPr>
        <p:spPr>
          <a:xfrm>
            <a:off x="3851920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032"/>
          <p:cNvSpPr/>
          <p:nvPr/>
        </p:nvSpPr>
        <p:spPr>
          <a:xfrm>
            <a:off x="39836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033"/>
          <p:cNvSpPr/>
          <p:nvPr/>
        </p:nvSpPr>
        <p:spPr>
          <a:xfrm>
            <a:off x="4050358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034"/>
          <p:cNvSpPr/>
          <p:nvPr/>
        </p:nvSpPr>
        <p:spPr>
          <a:xfrm>
            <a:off x="39154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035"/>
          <p:cNvSpPr/>
          <p:nvPr/>
        </p:nvSpPr>
        <p:spPr>
          <a:xfrm>
            <a:off x="4067944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1036"/>
          <p:cNvSpPr/>
          <p:nvPr/>
        </p:nvSpPr>
        <p:spPr>
          <a:xfrm>
            <a:off x="4199707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1037"/>
          <p:cNvSpPr/>
          <p:nvPr/>
        </p:nvSpPr>
        <p:spPr>
          <a:xfrm>
            <a:off x="4266382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1038"/>
          <p:cNvSpPr/>
          <p:nvPr/>
        </p:nvSpPr>
        <p:spPr>
          <a:xfrm>
            <a:off x="4131444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下矢印 127"/>
          <p:cNvSpPr/>
          <p:nvPr/>
        </p:nvSpPr>
        <p:spPr>
          <a:xfrm rot="5400000" flipV="1">
            <a:off x="4727675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364088" y="5838378"/>
            <a:ext cx="1152128" cy="830982"/>
          </a:xfrm>
          <a:prstGeom prst="rect">
            <a:avLst/>
          </a:prstGeom>
          <a:solidFill>
            <a:srgbClr val="BBE0E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1042"/>
          <p:cNvSpPr/>
          <p:nvPr/>
        </p:nvSpPr>
        <p:spPr>
          <a:xfrm>
            <a:off x="5951523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1043"/>
          <p:cNvSpPr/>
          <p:nvPr/>
        </p:nvSpPr>
        <p:spPr>
          <a:xfrm>
            <a:off x="6018198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1044"/>
          <p:cNvSpPr/>
          <p:nvPr/>
        </p:nvSpPr>
        <p:spPr>
          <a:xfrm>
            <a:off x="6358358" y="644314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1046"/>
          <p:cNvSpPr/>
          <p:nvPr/>
        </p:nvSpPr>
        <p:spPr>
          <a:xfrm>
            <a:off x="6244183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1047"/>
          <p:cNvSpPr/>
          <p:nvPr/>
        </p:nvSpPr>
        <p:spPr>
          <a:xfrm>
            <a:off x="5442062" y="65253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1048"/>
          <p:cNvSpPr/>
          <p:nvPr/>
        </p:nvSpPr>
        <p:spPr>
          <a:xfrm>
            <a:off x="6175920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1050"/>
          <p:cNvSpPr/>
          <p:nvPr/>
        </p:nvSpPr>
        <p:spPr>
          <a:xfrm>
            <a:off x="5596111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051"/>
          <p:cNvSpPr/>
          <p:nvPr/>
        </p:nvSpPr>
        <p:spPr>
          <a:xfrm>
            <a:off x="5662786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052"/>
          <p:cNvSpPr/>
          <p:nvPr/>
        </p:nvSpPr>
        <p:spPr>
          <a:xfrm>
            <a:off x="5527848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054"/>
          <p:cNvSpPr/>
          <p:nvPr/>
        </p:nvSpPr>
        <p:spPr>
          <a:xfrm>
            <a:off x="62441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055"/>
          <p:cNvSpPr/>
          <p:nvPr/>
        </p:nvSpPr>
        <p:spPr>
          <a:xfrm>
            <a:off x="6064858" y="604019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056"/>
          <p:cNvSpPr/>
          <p:nvPr/>
        </p:nvSpPr>
        <p:spPr>
          <a:xfrm>
            <a:off x="61759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058"/>
          <p:cNvSpPr/>
          <p:nvPr/>
        </p:nvSpPr>
        <p:spPr>
          <a:xfrm>
            <a:off x="5639867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059"/>
          <p:cNvSpPr/>
          <p:nvPr/>
        </p:nvSpPr>
        <p:spPr>
          <a:xfrm>
            <a:off x="5706542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060"/>
          <p:cNvSpPr/>
          <p:nvPr/>
        </p:nvSpPr>
        <p:spPr>
          <a:xfrm>
            <a:off x="5571604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062"/>
          <p:cNvSpPr/>
          <p:nvPr/>
        </p:nvSpPr>
        <p:spPr>
          <a:xfrm>
            <a:off x="5855891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063"/>
          <p:cNvSpPr/>
          <p:nvPr/>
        </p:nvSpPr>
        <p:spPr>
          <a:xfrm>
            <a:off x="5922566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064"/>
          <p:cNvSpPr/>
          <p:nvPr/>
        </p:nvSpPr>
        <p:spPr>
          <a:xfrm>
            <a:off x="5787628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48" name="直線矢印コネクタ 147"/>
          <p:cNvCxnSpPr/>
          <p:nvPr/>
        </p:nvCxnSpPr>
        <p:spPr>
          <a:xfrm>
            <a:off x="1799010" y="5624389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49" name="直線コネクタ 148"/>
          <p:cNvCxnSpPr/>
          <p:nvPr/>
        </p:nvCxnSpPr>
        <p:spPr>
          <a:xfrm>
            <a:off x="4986267" y="5514290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円/楕円 1074"/>
          <p:cNvSpPr/>
          <p:nvPr/>
        </p:nvSpPr>
        <p:spPr>
          <a:xfrm>
            <a:off x="5456627" y="593957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075"/>
          <p:cNvSpPr/>
          <p:nvPr/>
        </p:nvSpPr>
        <p:spPr>
          <a:xfrm>
            <a:off x="6170598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076"/>
          <p:cNvSpPr/>
          <p:nvPr/>
        </p:nvSpPr>
        <p:spPr>
          <a:xfrm>
            <a:off x="6035660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077"/>
          <p:cNvSpPr/>
          <p:nvPr/>
        </p:nvSpPr>
        <p:spPr>
          <a:xfrm>
            <a:off x="6396583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078"/>
          <p:cNvSpPr/>
          <p:nvPr/>
        </p:nvSpPr>
        <p:spPr>
          <a:xfrm>
            <a:off x="6050741" y="590624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079"/>
          <p:cNvSpPr/>
          <p:nvPr/>
        </p:nvSpPr>
        <p:spPr>
          <a:xfrm>
            <a:off x="5443910" y="633372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080"/>
          <p:cNvSpPr/>
          <p:nvPr/>
        </p:nvSpPr>
        <p:spPr>
          <a:xfrm>
            <a:off x="6144801" y="622883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081"/>
          <p:cNvSpPr/>
          <p:nvPr/>
        </p:nvSpPr>
        <p:spPr>
          <a:xfrm>
            <a:off x="5464877" y="617790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082"/>
          <p:cNvSpPr/>
          <p:nvPr/>
        </p:nvSpPr>
        <p:spPr>
          <a:xfrm>
            <a:off x="5680248" y="65803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083"/>
          <p:cNvSpPr/>
          <p:nvPr/>
        </p:nvSpPr>
        <p:spPr>
          <a:xfrm>
            <a:off x="6396583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084"/>
          <p:cNvSpPr/>
          <p:nvPr/>
        </p:nvSpPr>
        <p:spPr>
          <a:xfrm>
            <a:off x="5781848" y="590861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085"/>
          <p:cNvSpPr/>
          <p:nvPr/>
        </p:nvSpPr>
        <p:spPr>
          <a:xfrm>
            <a:off x="6328320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086"/>
          <p:cNvSpPr/>
          <p:nvPr/>
        </p:nvSpPr>
        <p:spPr>
          <a:xfrm>
            <a:off x="5792267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087"/>
          <p:cNvSpPr/>
          <p:nvPr/>
        </p:nvSpPr>
        <p:spPr>
          <a:xfrm>
            <a:off x="5858942" y="62233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088"/>
          <p:cNvSpPr/>
          <p:nvPr/>
        </p:nvSpPr>
        <p:spPr>
          <a:xfrm>
            <a:off x="5724004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089"/>
          <p:cNvSpPr/>
          <p:nvPr/>
        </p:nvSpPr>
        <p:spPr>
          <a:xfrm>
            <a:off x="6008291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090"/>
          <p:cNvSpPr/>
          <p:nvPr/>
        </p:nvSpPr>
        <p:spPr>
          <a:xfrm>
            <a:off x="6396583" y="631873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091"/>
          <p:cNvSpPr/>
          <p:nvPr/>
        </p:nvSpPr>
        <p:spPr>
          <a:xfrm>
            <a:off x="6392490" y="592444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8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35" y="5672424"/>
            <a:ext cx="282290" cy="199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ＱＣＤ相図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  <p:grpSp>
        <p:nvGrpSpPr>
          <p:cNvPr id="88" name="グループ化 87"/>
          <p:cNvGrpSpPr/>
          <p:nvPr/>
        </p:nvGrpSpPr>
        <p:grpSpPr>
          <a:xfrm>
            <a:off x="138517" y="1102980"/>
            <a:ext cx="2978829" cy="2023595"/>
            <a:chOff x="138517" y="1102980"/>
            <a:chExt cx="2978829" cy="2023595"/>
          </a:xfrm>
        </p:grpSpPr>
        <p:pic>
          <p:nvPicPr>
            <p:cNvPr id="206" name="Picture 23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 rot="21375406">
              <a:off x="138517" y="1102980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テキスト ボックス 89"/>
            <p:cNvSpPr txBox="1"/>
            <p:nvPr/>
          </p:nvSpPr>
          <p:spPr>
            <a:xfrm>
              <a:off x="903998" y="2418840"/>
              <a:ext cx="144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初期宇宙</a:t>
              </a:r>
            </a:p>
          </p:txBody>
        </p:sp>
      </p:grpSp>
      <p:grpSp>
        <p:nvGrpSpPr>
          <p:cNvPr id="89" name="グループ化 88"/>
          <p:cNvGrpSpPr/>
          <p:nvPr/>
        </p:nvGrpSpPr>
        <p:grpSpPr>
          <a:xfrm>
            <a:off x="7141443" y="4611121"/>
            <a:ext cx="1883203" cy="2057037"/>
            <a:chOff x="7141443" y="4611121"/>
            <a:chExt cx="1883203" cy="2057037"/>
          </a:xfrm>
        </p:grpSpPr>
        <p:pic>
          <p:nvPicPr>
            <p:cNvPr id="207" name="Picture 223" descr="still-1-final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t="15627" r="14366" b="12819"/>
            <a:stretch/>
          </p:blipFill>
          <p:spPr bwMode="auto">
            <a:xfrm rot="322826">
              <a:off x="7141443" y="4611121"/>
              <a:ext cx="1883203" cy="2057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" name="テキスト ボックス 207"/>
            <p:cNvSpPr txBox="1"/>
            <p:nvPr/>
          </p:nvSpPr>
          <p:spPr>
            <a:xfrm>
              <a:off x="7437023" y="4757762"/>
              <a:ext cx="144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中性子星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61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陽子ゆらぎ </a:t>
            </a:r>
            <a:r>
              <a:rPr kumimoji="1" lang="en-US" altLang="ja-JP" dirty="0" smtClean="0"/>
              <a:t>vs </a:t>
            </a:r>
            <a:r>
              <a:rPr kumimoji="1" lang="ja-JP" altLang="en-US" dirty="0" smtClean="0"/>
              <a:t>バリオンゆらぎ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5812" y="1380226"/>
            <a:ext cx="25859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実験測定</a:t>
            </a:r>
            <a:endParaRPr lang="en-US" altLang="ja-JP" sz="3200" b="1" dirty="0" smtClean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2400" dirty="0" smtClean="0"/>
              <a:t>陽子数キュムラント</a:t>
            </a:r>
            <a:endParaRPr lang="en-US" altLang="ja-JP" sz="2400" dirty="0" smtClean="0"/>
          </a:p>
          <a:p>
            <a:pPr algn="ctr"/>
            <a:r>
              <a:rPr kumimoji="1" lang="ja-JP" altLang="en-US" sz="2400" dirty="0" smtClean="0"/>
              <a:t>（非保存</a:t>
            </a:r>
            <a:r>
              <a:rPr lang="ja-JP" altLang="en-US" sz="2400" dirty="0" smtClean="0"/>
              <a:t>電荷）</a:t>
            </a:r>
            <a:endParaRPr kumimoji="1" lang="ja-JP" altLang="en-US" sz="24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25597"/>
            <a:ext cx="3303189" cy="312063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372731" y="1380226"/>
            <a:ext cx="29690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理論</a:t>
            </a:r>
            <a:r>
              <a:rPr lang="ja-JP" altLang="en-US" sz="3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計算</a:t>
            </a:r>
            <a:endParaRPr lang="en-US" altLang="ja-JP" sz="3200" b="1" dirty="0" smtClean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2400" dirty="0"/>
              <a:t>バリオン</a:t>
            </a:r>
            <a:r>
              <a:rPr lang="ja-JP" altLang="en-US" sz="2400" dirty="0" smtClean="0"/>
              <a:t>数キュムラント</a:t>
            </a:r>
            <a:endParaRPr lang="en-US" altLang="ja-JP" sz="2400" dirty="0" smtClean="0"/>
          </a:p>
          <a:p>
            <a:pPr algn="ctr"/>
            <a:r>
              <a:rPr kumimoji="1" lang="ja-JP" altLang="en-US" sz="2400" dirty="0" smtClean="0"/>
              <a:t>（非保存</a:t>
            </a:r>
            <a:r>
              <a:rPr lang="ja-JP" altLang="en-US" sz="2400" dirty="0" smtClean="0"/>
              <a:t>電荷）</a:t>
            </a:r>
            <a:endParaRPr kumimoji="1" lang="ja-JP" altLang="en-US" sz="2400" dirty="0" smtClean="0"/>
          </a:p>
        </p:txBody>
      </p:sp>
      <p:sp>
        <p:nvSpPr>
          <p:cNvPr id="7" name="角丸四角形 6"/>
          <p:cNvSpPr/>
          <p:nvPr/>
        </p:nvSpPr>
        <p:spPr>
          <a:xfrm>
            <a:off x="457200" y="5917720"/>
            <a:ext cx="7979434" cy="718629"/>
          </a:xfrm>
          <a:prstGeom prst="roundRect">
            <a:avLst>
              <a:gd name="adj" fmla="val 15308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030" y="6060698"/>
            <a:ext cx="807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※</a:t>
            </a:r>
            <a:r>
              <a:rPr kumimoji="1" lang="ja-JP" altLang="en-US" sz="2400" dirty="0" smtClean="0"/>
              <a:t>高次キュムラントの理論的計算は、保存電荷しかできない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673" y="3022141"/>
            <a:ext cx="3393198" cy="23714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左右矢印 9"/>
          <p:cNvSpPr/>
          <p:nvPr/>
        </p:nvSpPr>
        <p:spPr>
          <a:xfrm>
            <a:off x="3529365" y="1491437"/>
            <a:ext cx="1631308" cy="1120174"/>
          </a:xfrm>
          <a:prstGeom prst="left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1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検出器効果の補正</a:t>
            </a:r>
            <a:endParaRPr kumimoji="1" lang="ja-JP" altLang="en-US" dirty="0"/>
          </a:p>
        </p:txBody>
      </p:sp>
      <p:pic>
        <p:nvPicPr>
          <p:cNvPr id="4" name="Picture 25" descr="ev2_fron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71" y="1586809"/>
            <a:ext cx="3600400" cy="27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角丸四角形 4"/>
          <p:cNvSpPr/>
          <p:nvPr/>
        </p:nvSpPr>
        <p:spPr>
          <a:xfrm>
            <a:off x="590018" y="1889480"/>
            <a:ext cx="2797968" cy="1970582"/>
          </a:xfrm>
          <a:prstGeom prst="roundRect">
            <a:avLst/>
          </a:prstGeom>
          <a:solidFill>
            <a:srgbClr val="FFFFFF">
              <a:alpha val="9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96346" y="1960022"/>
            <a:ext cx="1385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+mj-lt"/>
              </a:rPr>
              <a:t>真の分布</a:t>
            </a:r>
            <a:endParaRPr kumimoji="1" lang="ja-JP" altLang="en-US" sz="2400" dirty="0">
              <a:latin typeface="+mj-lt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369079"/>
            <a:ext cx="2014155" cy="1401358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5676584" y="1843307"/>
            <a:ext cx="2797968" cy="1970582"/>
          </a:xfrm>
          <a:prstGeom prst="roundRect">
            <a:avLst/>
          </a:prstGeom>
          <a:solidFill>
            <a:srgbClr val="FFFFFF">
              <a:alpha val="9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398" y="2306172"/>
            <a:ext cx="2008050" cy="139711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977349" y="1964501"/>
            <a:ext cx="219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latin typeface="+mj-lt"/>
              </a:rPr>
              <a:t>観測</a:t>
            </a:r>
            <a:r>
              <a:rPr lang="ja-JP" altLang="en-US" sz="2400" dirty="0" smtClean="0">
                <a:latin typeface="+mj-lt"/>
              </a:rPr>
              <a:t>される分布</a:t>
            </a:r>
            <a:endParaRPr kumimoji="1" lang="ja-JP" altLang="en-US" sz="2400" dirty="0" smtClean="0">
              <a:latin typeface="+mj-lt"/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3307955" y="1960022"/>
            <a:ext cx="2546561" cy="181041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Efficiency loss</a:t>
            </a:r>
          </a:p>
          <a:p>
            <a:pPr algn="ctr"/>
            <a:r>
              <a:rPr lang="en-US" altLang="ja-JP" sz="2400" dirty="0" smtClean="0"/>
              <a:t>Particle </a:t>
            </a:r>
            <a:r>
              <a:rPr lang="en-US" altLang="ja-JP" sz="2400" dirty="0" err="1" smtClean="0"/>
              <a:t>missID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47141" y="4703689"/>
            <a:ext cx="7120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検出器による検出ミス、誤検出により、分布は変化。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これにより、高次キュムラントは非自明に変化。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正しいキュムラントを得るための補正が必要。</a:t>
            </a:r>
            <a:endParaRPr kumimoji="1" lang="ja-JP" altLang="en-US" sz="24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59550" y="6142003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野中さんのトーク</a:t>
            </a:r>
          </a:p>
        </p:txBody>
      </p:sp>
      <p:sp>
        <p:nvSpPr>
          <p:cNvPr id="17" name="右矢印 16"/>
          <p:cNvSpPr/>
          <p:nvPr/>
        </p:nvSpPr>
        <p:spPr>
          <a:xfrm>
            <a:off x="5327061" y="6122669"/>
            <a:ext cx="732489" cy="5003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5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様々な問題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45207" y="1268760"/>
            <a:ext cx="604845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初期ゆらぎ：体積、衝突のダイナミクス</a:t>
            </a:r>
            <a:endParaRPr kumimoji="1"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ja-JP" altLang="en-US" sz="2800" dirty="0" smtClean="0"/>
              <a:t>高温</a:t>
            </a:r>
            <a:r>
              <a:rPr lang="ja-JP" altLang="en-US" sz="2800" dirty="0"/>
              <a:t>物質</a:t>
            </a:r>
            <a:r>
              <a:rPr lang="ja-JP" altLang="en-US" sz="2800" dirty="0" smtClean="0"/>
              <a:t>の時間</a:t>
            </a:r>
            <a:r>
              <a:rPr lang="ja-JP" altLang="en-US" sz="2800" dirty="0"/>
              <a:t>発展</a:t>
            </a:r>
            <a:endParaRPr kumimoji="1"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ja-JP" altLang="en-US" sz="2800" dirty="0" smtClean="0"/>
              <a:t>実</a:t>
            </a:r>
            <a:r>
              <a:rPr lang="ja-JP" altLang="en-US" sz="2800" dirty="0"/>
              <a:t>空間</a:t>
            </a:r>
            <a:r>
              <a:rPr lang="ja-JP" altLang="en-US" sz="2800" dirty="0" smtClean="0"/>
              <a:t>と位相</a:t>
            </a:r>
            <a:r>
              <a:rPr lang="ja-JP" altLang="en-US" sz="2800" dirty="0"/>
              <a:t>空間</a:t>
            </a:r>
            <a:r>
              <a:rPr lang="ja-JP" altLang="en-US" sz="2800" dirty="0" smtClean="0"/>
              <a:t>の関係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軽イオン生成・共鳴崩壊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全</a:t>
            </a:r>
            <a:r>
              <a:rPr lang="ja-JP" altLang="en-US" sz="2800" dirty="0" smtClean="0"/>
              <a:t>ゆらぎの保存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ジェット</a:t>
            </a:r>
            <a:r>
              <a:rPr lang="ja-JP" altLang="en-US" sz="2800" dirty="0" smtClean="0"/>
              <a:t>の影響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古典 </a:t>
            </a:r>
            <a:r>
              <a:rPr lang="en-US" altLang="ja-JP" sz="2800" dirty="0" smtClean="0"/>
              <a:t>vs </a:t>
            </a:r>
            <a:r>
              <a:rPr lang="ja-JP" altLang="en-US" sz="2800" dirty="0" smtClean="0"/>
              <a:t>量子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動的模型</a:t>
            </a:r>
            <a:r>
              <a:rPr lang="ja-JP" altLang="en-US" sz="2800" dirty="0"/>
              <a:t>上</a:t>
            </a:r>
            <a:r>
              <a:rPr lang="ja-JP" altLang="en-US" sz="2800" dirty="0" smtClean="0"/>
              <a:t>でのシミュレーション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粒子化：連続分布</a:t>
            </a:r>
            <a:r>
              <a:rPr lang="en-US" altLang="ja-JP" sz="2800" dirty="0" smtClean="0">
                <a:sym typeface="Wingdings" panose="05000000000000000000" pitchFamily="2" charset="2"/>
              </a:rPr>
              <a:t></a:t>
            </a:r>
            <a:r>
              <a:rPr lang="ja-JP" altLang="en-US" sz="2800" dirty="0" smtClean="0"/>
              <a:t>離散分布</a:t>
            </a:r>
            <a:endParaRPr lang="en-US" altLang="ja-JP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ja-JP" altLang="en-US" sz="2800" dirty="0" smtClean="0"/>
              <a:t>検出器効果の補正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有限検出領域の問題 </a:t>
            </a: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p</a:t>
            </a:r>
            <a:r>
              <a:rPr lang="en-US" altLang="ja-JP" sz="2800" baseline="-25000" dirty="0" err="1" smtClean="0"/>
              <a:t>T</a:t>
            </a:r>
            <a:r>
              <a:rPr lang="ja-JP" altLang="en-US" sz="2800" dirty="0"/>
              <a:t>カット</a:t>
            </a:r>
            <a:r>
              <a:rPr lang="ja-JP" altLang="en-US" sz="2800" dirty="0" smtClean="0"/>
              <a:t>など</a:t>
            </a:r>
            <a:r>
              <a:rPr lang="en-US" altLang="ja-JP" sz="28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…</a:t>
            </a:r>
            <a:endParaRPr kumimoji="1" lang="ja-JP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6577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457200" y="5039384"/>
            <a:ext cx="8074963" cy="1128503"/>
          </a:xfrm>
          <a:prstGeom prst="roundRect">
            <a:avLst>
              <a:gd name="adj" fmla="val 16962"/>
            </a:avLst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一次相転移の観測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6792"/>
            <a:ext cx="4051387" cy="30243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788024" y="3789040"/>
            <a:ext cx="3122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混合物質の形成</a:t>
            </a:r>
            <a:endParaRPr kumimoji="1"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非一</a:t>
            </a:r>
            <a:r>
              <a:rPr lang="ja-JP" altLang="en-US" sz="2800" dirty="0"/>
              <a:t>様</a:t>
            </a:r>
            <a:r>
              <a:rPr lang="ja-JP" altLang="en-US" sz="2800" dirty="0" smtClean="0"/>
              <a:t>系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43608" y="6345343"/>
            <a:ext cx="7285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2060"/>
                </a:solidFill>
              </a:rPr>
              <a:t>Herold, </a:t>
            </a:r>
            <a:r>
              <a:rPr lang="en-US" altLang="ja-JP" sz="2000" dirty="0" err="1">
                <a:solidFill>
                  <a:srgbClr val="002060"/>
                </a:solidFill>
              </a:rPr>
              <a:t>Nahrgang</a:t>
            </a:r>
            <a:r>
              <a:rPr lang="en-US" altLang="ja-JP" sz="2000" dirty="0" smtClean="0">
                <a:solidFill>
                  <a:srgbClr val="002060"/>
                </a:solidFill>
              </a:rPr>
              <a:t>, et al. </a:t>
            </a:r>
            <a:r>
              <a:rPr lang="en-US" altLang="ja-JP" sz="2000" dirty="0">
                <a:solidFill>
                  <a:srgbClr val="002060"/>
                </a:solidFill>
              </a:rPr>
              <a:t>(2011</a:t>
            </a:r>
            <a:r>
              <a:rPr lang="en-US" altLang="ja-JP" sz="2000" dirty="0" smtClean="0">
                <a:solidFill>
                  <a:srgbClr val="002060"/>
                </a:solidFill>
              </a:rPr>
              <a:t>~);</a:t>
            </a:r>
            <a:r>
              <a:rPr lang="ja-JP" altLang="en-US" sz="2000" dirty="0" smtClean="0">
                <a:solidFill>
                  <a:srgbClr val="002060"/>
                </a:solidFill>
              </a:rPr>
              <a:t>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Steinheimer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Randrup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 (2012; 2013)</a:t>
            </a:r>
            <a:endParaRPr kumimoji="1" lang="ja-JP" alt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444307"/>
            <a:ext cx="2160240" cy="192786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268422" y="153855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</a:t>
            </a:r>
            <a:endParaRPr kumimoji="1" lang="ja-JP" altLang="en-US" sz="24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64288" y="2590109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μ</a:t>
            </a:r>
            <a:endParaRPr kumimoji="1" lang="ja-JP" altLang="en-US" sz="24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6235" y="5151202"/>
            <a:ext cx="7691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/>
              <a:t>相転移「線</a:t>
            </a:r>
            <a:r>
              <a:rPr lang="ja-JP" altLang="en-US" sz="2800" dirty="0" smtClean="0"/>
              <a:t>」観測は、</a:t>
            </a:r>
            <a:r>
              <a:rPr kumimoji="1" lang="ja-JP" altLang="en-US" sz="2800" dirty="0" smtClean="0"/>
              <a:t>臨界点の観測よりも容易</a:t>
            </a:r>
            <a:r>
              <a:rPr lang="ja-JP" altLang="en-US" sz="2800" dirty="0" smtClean="0"/>
              <a:t>？</a:t>
            </a:r>
            <a:endParaRPr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/>
              <a:t>非一</a:t>
            </a:r>
            <a:r>
              <a:rPr kumimoji="1" lang="ja-JP" altLang="en-US" sz="2800" dirty="0"/>
              <a:t>様</a:t>
            </a:r>
            <a:r>
              <a:rPr kumimoji="1" lang="ja-JP" altLang="en-US" sz="2800" dirty="0" smtClean="0"/>
              <a:t>系の非ガウスゆらぎの取り扱いの困難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1456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質問集より１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2963" y="1606941"/>
            <a:ext cx="85580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の相図</a:t>
            </a:r>
            <a:r>
              <a:rPr lang="ja-JP" altLang="en-US" sz="2000" dirty="0"/>
              <a:t>について何を議論することができるのか。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、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相転移</a:t>
            </a:r>
            <a:r>
              <a:rPr lang="ja-JP" altLang="en-US" sz="2000" dirty="0"/>
              <a:t>について現在どこまでわかっているのか？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での普遍性クラスがなぜ</a:t>
            </a:r>
            <a:r>
              <a:rPr lang="en-US" altLang="ja-JP" sz="2000" dirty="0"/>
              <a:t>3</a:t>
            </a:r>
            <a:r>
              <a:rPr lang="ja-JP" altLang="en-US" sz="2000" dirty="0"/>
              <a:t>次元イジングモデルと同じと言われているの</a:t>
            </a:r>
            <a:r>
              <a:rPr lang="ja-JP" altLang="en-US" sz="2000" dirty="0" smtClean="0"/>
              <a:t>か</a:t>
            </a:r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のシグナルとして、理論計算と定量的な比較が可能な測定量はありますか？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FF00"/>
                </a:solidFill>
              </a:rPr>
              <a:t>ゆらぎ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FF00"/>
                </a:solidFill>
              </a:rPr>
              <a:t>fluctuation</a:t>
            </a:r>
            <a:r>
              <a:rPr lang="ja-JP" altLang="en-US" sz="2000" dirty="0"/>
              <a:t>の解析を行っていますが、</a:t>
            </a:r>
            <a:r>
              <a:rPr lang="ja-JP" altLang="en-US" sz="2000" b="1" dirty="0">
                <a:solidFill>
                  <a:srgbClr val="FFFF00"/>
                </a:solidFill>
              </a:rPr>
              <a:t>揺らぎ</a:t>
            </a:r>
            <a:r>
              <a:rPr lang="ja-JP" altLang="en-US" sz="2000" dirty="0"/>
              <a:t>と相関長、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の関係がよくわかっていません。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相図の臨界点付近</a:t>
            </a:r>
            <a:r>
              <a:rPr lang="ja-JP" altLang="en-US" sz="2000" dirty="0"/>
              <a:t>では</a:t>
            </a:r>
            <a:r>
              <a:rPr lang="ja-JP" altLang="en-US" sz="2000" b="1" dirty="0">
                <a:solidFill>
                  <a:srgbClr val="FFFF00"/>
                </a:solidFill>
              </a:rPr>
              <a:t>なぜ保存量が揺らぐのか</a:t>
            </a:r>
            <a:r>
              <a:rPr lang="ja-JP" altLang="en-US" sz="2000" dirty="0"/>
              <a:t>？また偏極とは何か？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FF00"/>
                </a:solidFill>
              </a:rPr>
              <a:t>fluctuation</a:t>
            </a:r>
            <a:r>
              <a:rPr lang="ja-JP" altLang="en-US" sz="2000" dirty="0"/>
              <a:t>以外の</a:t>
            </a: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QCD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</a:t>
            </a:r>
            <a:r>
              <a:rPr lang="ja-JP" altLang="en-US" sz="2000" dirty="0"/>
              <a:t>を探る物理量はどんなものがあるのか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臨界点付近</a:t>
            </a:r>
            <a:r>
              <a:rPr lang="ja-JP" altLang="en-US" sz="2000" dirty="0"/>
              <a:t>で</a:t>
            </a:r>
            <a:r>
              <a:rPr lang="ja-JP" altLang="en-US" sz="2000" b="1" dirty="0">
                <a:solidFill>
                  <a:srgbClr val="FFFF00"/>
                </a:solidFill>
              </a:rPr>
              <a:t>保存量が揺らぐ</a:t>
            </a:r>
            <a:r>
              <a:rPr lang="ja-JP" altLang="en-US" sz="2000" dirty="0"/>
              <a:t>のは何故か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FF00"/>
                </a:solidFill>
              </a:rPr>
              <a:t>保存量の揺らぎ</a:t>
            </a:r>
            <a:r>
              <a:rPr lang="ja-JP" altLang="en-US" sz="2000" dirty="0"/>
              <a:t>は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なぜ相転移する</a:t>
            </a:r>
            <a:r>
              <a:rPr lang="ja-JP" altLang="en-US" sz="2000" dirty="0"/>
              <a:t>と大きく変わるの</a:t>
            </a:r>
            <a:r>
              <a:rPr lang="ja-JP" altLang="en-US" sz="2000" dirty="0" smtClean="0"/>
              <a:t>か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747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質問集より１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2963" y="1287760"/>
            <a:ext cx="85580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/>
              <a:t>softest </a:t>
            </a:r>
            <a:r>
              <a:rPr lang="en-US" altLang="ja-JP" sz="2000" dirty="0"/>
              <a:t>point</a:t>
            </a:r>
            <a:r>
              <a:rPr lang="ja-JP" altLang="en-US" sz="2000" dirty="0"/>
              <a:t>について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dirty="0"/>
              <a:t>フリーズアウト時の密度が最大になる衝突エネルギーとマターの密度が最大になる衝突エネルギーの関係</a:t>
            </a:r>
          </a:p>
          <a:p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FF00"/>
                </a:solidFill>
              </a:rPr>
              <a:t>J-PARC-HI</a:t>
            </a:r>
            <a:r>
              <a:rPr lang="ja-JP" altLang="en-US" sz="2000" dirty="0"/>
              <a:t>の進展と、期待されていること。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FF00"/>
                </a:solidFill>
              </a:rPr>
              <a:t>J-PARC HI</a:t>
            </a:r>
            <a:r>
              <a:rPr lang="ja-JP" altLang="en-US" sz="2000" dirty="0"/>
              <a:t>の必要性、有用性を議論したい。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CCFF"/>
                </a:solidFill>
              </a:rPr>
              <a:t>カラー超電導</a:t>
            </a:r>
            <a:r>
              <a:rPr lang="ja-JP" altLang="en-US" sz="2000" dirty="0"/>
              <a:t>とは何でしょうか？</a:t>
            </a:r>
            <a:r>
              <a:rPr lang="en-US" altLang="ja-JP" sz="2000" dirty="0"/>
              <a:t>QGP</a:t>
            </a:r>
            <a:r>
              <a:rPr lang="ja-JP" altLang="en-US" sz="2000" dirty="0"/>
              <a:t>とは違うのですか？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CCFF"/>
                </a:solidFill>
              </a:rPr>
              <a:t>カラー超伝導</a:t>
            </a:r>
            <a:r>
              <a:rPr lang="ja-JP" altLang="en-US" sz="2000" dirty="0"/>
              <a:t>という言葉を聞いたことがあるが、通常の超伝導で見られる電気抵抗ゼロの状態やマイスナー効果に対応する現象はどのようなものなのか？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dirty="0"/>
              <a:t>なぜ</a:t>
            </a:r>
            <a:r>
              <a:rPr lang="ja-JP" altLang="en-US" sz="2000" b="1" dirty="0">
                <a:solidFill>
                  <a:srgbClr val="FFCCFF"/>
                </a:solidFill>
              </a:rPr>
              <a:t>カラー超伝導</a:t>
            </a:r>
            <a:r>
              <a:rPr lang="ja-JP" altLang="en-US" sz="2000" dirty="0"/>
              <a:t>を実験的に実現することが困難なのか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b="1" dirty="0" err="1">
                <a:solidFill>
                  <a:srgbClr val="FFCCFF"/>
                </a:solidFill>
              </a:rPr>
              <a:t>colour</a:t>
            </a:r>
            <a:r>
              <a:rPr lang="en-US" altLang="ja-JP" sz="2000" b="1" dirty="0">
                <a:solidFill>
                  <a:srgbClr val="FFCCFF"/>
                </a:solidFill>
              </a:rPr>
              <a:t> superconductor</a:t>
            </a:r>
            <a:r>
              <a:rPr lang="ja-JP" altLang="en-US" sz="2000" dirty="0"/>
              <a:t>にアプローチするアイデアとしてどのようなものがあるか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CCFF"/>
                </a:solidFill>
              </a:rPr>
              <a:t>カラー超伝導相</a:t>
            </a:r>
            <a:r>
              <a:rPr lang="ja-JP" altLang="en-US" sz="2000" dirty="0"/>
              <a:t>のプローブ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/>
              <a:t>より高密度側の</a:t>
            </a:r>
            <a:r>
              <a:rPr lang="en-US" altLang="ja-JP" sz="2000" b="1" dirty="0"/>
              <a:t>QCD</a:t>
            </a:r>
            <a:r>
              <a:rPr lang="ja-JP" altLang="en-US" sz="2000" b="1" dirty="0"/>
              <a:t>物性にはアプローチできないのか？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219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79689" y="-2807854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  <p:sp>
        <p:nvSpPr>
          <p:cNvPr id="4" name="テキスト ボックス 3"/>
          <p:cNvSpPr txBox="1"/>
          <p:nvPr/>
        </p:nvSpPr>
        <p:spPr>
          <a:xfrm>
            <a:off x="-6335" y="1473693"/>
            <a:ext cx="9156673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重イオン衝突実験・媒質中の</a:t>
            </a:r>
            <a:r>
              <a:rPr kumimoji="1" lang="en-US" altLang="ja-JP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QCD</a:t>
            </a:r>
            <a:r>
              <a:rPr kumimoji="1"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研究は、</a:t>
            </a:r>
            <a:endParaRPr kumimoji="1" lang="en-US" altLang="ja-JP" sz="32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r>
              <a:rPr lang="ja-JP" altLang="en-US" sz="3200" b="1" dirty="0" smtClean="0">
                <a:solidFill>
                  <a:srgbClr val="FFFF00"/>
                </a:solidFill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超高密度領域の物質探索</a:t>
            </a:r>
            <a:r>
              <a:rPr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へ。</a:t>
            </a:r>
            <a:endParaRPr lang="en-US" altLang="ja-JP" sz="32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endParaRPr kumimoji="1" lang="en-US" altLang="ja-JP" sz="2800" dirty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r>
              <a:rPr lang="ja-JP" altLang="en-US" sz="3200" b="1" dirty="0" smtClean="0">
                <a:solidFill>
                  <a:srgbClr val="FFFF00"/>
                </a:solidFill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イベント毎ゆらぎ</a:t>
            </a:r>
            <a:r>
              <a:rPr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は</a:t>
            </a:r>
            <a:r>
              <a:rPr lang="en-US" altLang="ja-JP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QCD</a:t>
            </a:r>
            <a:r>
              <a:rPr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相構造探索に有効な観測量。</a:t>
            </a:r>
            <a:endParaRPr lang="en-US" altLang="ja-JP" sz="32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r>
              <a:rPr kumimoji="1"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しかし、</a:t>
            </a:r>
            <a:r>
              <a:rPr kumimoji="1" lang="ja-JP" altLang="en-US" sz="3200" b="1" dirty="0" smtClean="0">
                <a:solidFill>
                  <a:srgbClr val="FFFF00"/>
                </a:solidFill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実験結果の適切な理解・情報抽出は</a:t>
            </a:r>
            <a:endParaRPr kumimoji="1" lang="en-US" altLang="ja-JP" sz="3200" b="1" dirty="0" smtClean="0">
              <a:solidFill>
                <a:srgbClr val="FFFF00"/>
              </a:solidFill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r>
              <a:rPr lang="ja-JP" altLang="en-US" sz="3200" b="1" dirty="0" smtClean="0">
                <a:solidFill>
                  <a:srgbClr val="FFFF00"/>
                </a:solidFill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まだ発展途上</a:t>
            </a:r>
            <a:r>
              <a:rPr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。</a:t>
            </a:r>
            <a:endParaRPr lang="en-US" altLang="ja-JP" sz="32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endParaRPr kumimoji="1" lang="en-US" altLang="ja-JP" sz="3200" dirty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r>
              <a:rPr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臨界点・一次相転移を発見し、カラー超伝導</a:t>
            </a:r>
            <a:endParaRPr lang="en-US" altLang="ja-JP" sz="32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r>
              <a:rPr kumimoji="1"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探索へと歩みを進めるためには、</a:t>
            </a:r>
            <a:endParaRPr kumimoji="1" lang="en-US" altLang="ja-JP" sz="32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  <a:p>
            <a:pPr algn="ctr"/>
            <a:r>
              <a:rPr lang="ja-JP" altLang="en-US" sz="3200" b="1" dirty="0" smtClean="0">
                <a:solidFill>
                  <a:srgbClr val="FFFF00"/>
                </a:solidFill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実験・理論</a:t>
            </a:r>
            <a:r>
              <a:rPr lang="ja-JP" altLang="en-US" sz="3200" b="1" dirty="0">
                <a:solidFill>
                  <a:srgbClr val="FFFF00"/>
                </a:solidFill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双方のさらなる発展</a:t>
            </a:r>
            <a:r>
              <a:rPr lang="ja-JP" altLang="en-US" sz="3200" dirty="0" smtClean="0">
                <a:effectLst>
                  <a:glow rad="228600">
                    <a:srgbClr val="0F3F55">
                      <a:alpha val="40000"/>
                    </a:srgbClr>
                  </a:glow>
                </a:effectLst>
              </a:rPr>
              <a:t>が必要。</a:t>
            </a:r>
            <a:endParaRPr kumimoji="1" lang="ja-JP" altLang="en-US" sz="3200" dirty="0" smtClean="0">
              <a:effectLst>
                <a:glow rad="228600">
                  <a:srgbClr val="0F3F55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4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70384" y="1484784"/>
            <a:ext cx="8003232" cy="4464496"/>
          </a:xfrm>
          <a:prstGeom prst="roundRect">
            <a:avLst>
              <a:gd name="adj" fmla="val 11500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Fragile Higher Orders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5565801" y="2899208"/>
            <a:ext cx="2448272" cy="2160240"/>
          </a:xfrm>
          <a:prstGeom prst="roundRect">
            <a:avLst>
              <a:gd name="adj" fmla="val 7247"/>
            </a:avLst>
          </a:prstGeom>
          <a:solidFill>
            <a:srgbClr val="FF9900">
              <a:alpha val="1961"/>
            </a:srgb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3549577" y="2899208"/>
            <a:ext cx="1800200" cy="2160240"/>
          </a:xfrm>
          <a:prstGeom prst="roundRect">
            <a:avLst>
              <a:gd name="adj" fmla="val 7366"/>
            </a:avLst>
          </a:prstGeom>
          <a:solidFill>
            <a:srgbClr val="008000">
              <a:alpha val="1961"/>
            </a:srgb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" name="左中かっこ 4"/>
          <p:cNvSpPr/>
          <p:nvPr/>
        </p:nvSpPr>
        <p:spPr>
          <a:xfrm>
            <a:off x="1103610" y="3043224"/>
            <a:ext cx="360040" cy="18002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50959" y="5059448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B050"/>
                </a:solidFill>
              </a:rPr>
              <a:t>genuine info.</a:t>
            </a:r>
            <a:endParaRPr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25841" y="5059448"/>
            <a:ext cx="187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9900"/>
                </a:solidFill>
              </a:rPr>
              <a:t>Poisson</a:t>
            </a:r>
            <a:r>
              <a:rPr lang="en-US" altLang="ja-JP" sz="2400" dirty="0">
                <a:solidFill>
                  <a:srgbClr val="FF9900"/>
                </a:solidFill>
              </a:rPr>
              <a:t> </a:t>
            </a:r>
            <a:r>
              <a:rPr lang="en-US" altLang="ja-JP" sz="2400" dirty="0" smtClean="0">
                <a:solidFill>
                  <a:srgbClr val="FF9900"/>
                </a:solidFill>
              </a:rPr>
              <a:t>noise</a:t>
            </a:r>
            <a:endParaRPr lang="ja-JP" altLang="en-US" sz="2400" dirty="0">
              <a:solidFill>
                <a:srgbClr val="FF9900"/>
              </a:solidFill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2\langle (\delta N_p^{\rm (net)})^2 \rangle&#10;=&amp;amp; \frac12 \langle (\delta N_{\rm B}^{\rm (net)})^2 \rangle&#10;+\frac12 \langle (\delta N_{\rm B}^{\rm (net)})^2 \rangle_{\rm free}&#10;\\&#10;2\langle (\delta N_p^{\rm (net)})^3 \rangle&#10;=&amp;amp; \frac14 \langle (\delta N_{\rm B}^{\rm (net)})^3 \rangle&#10;+\frac34 \langle (\delta N_{\rm B}^{\rm (net)})^3 \rangle_{\rm free}&#10;\\&#10;2\langle (\delta N_p^{\rm (net)})^4 \rangle_c&#10;=&amp;amp; \frac18 \langle (\delta N_{\rm B}^{\rm (net)})^4 \rangle_c&#10;+\cdots&#10;\end{align*}&lt;/body&gt;&#10;  &lt;fcolor&gt;FF000000&lt;/fcolor&gt;&#10;  &lt;bcolor&gt;FFFFFFFF&lt;/bcolor&gt;&#10;  &lt;transparent&gt;True&lt;/transparent&gt;&#10;  &lt;resolution&gt;1800&lt;/resolution&gt;&#10;  &lt;imageh&gt;1708&lt;/imageh&gt;&#10;  &lt;imagew&gt;5332&lt;/imagew&gt;&#10;  &lt;scale&gt;50&lt;/scale&gt;&#10;  &lt;cursor&gt;484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66" y="2971216"/>
            <a:ext cx="6050702" cy="193822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064020" y="1628800"/>
            <a:ext cx="7015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Ex.: </a:t>
            </a:r>
            <a:r>
              <a:rPr lang="en-US" altLang="ja-JP" sz="2800" dirty="0"/>
              <a:t>R</a:t>
            </a:r>
            <a:r>
              <a:rPr kumimoji="1" lang="en-US" altLang="ja-JP" sz="2800" dirty="0" smtClean="0"/>
              <a:t>elation b/w baryon &amp; proton # </a:t>
            </a:r>
            <a:r>
              <a:rPr kumimoji="1" lang="en-US" altLang="ja-JP" sz="2800" dirty="0" err="1" smtClean="0"/>
              <a:t>cumulants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(with approximations)</a:t>
            </a:r>
          </a:p>
          <a:p>
            <a:pPr algn="ctr"/>
            <a:r>
              <a:rPr kumimoji="1" lang="en-US" altLang="ja-JP" sz="2000" dirty="0" smtClean="0"/>
              <a:t>MK, </a:t>
            </a:r>
            <a:r>
              <a:rPr kumimoji="1" lang="en-US" altLang="ja-JP" sz="2000" dirty="0" err="1" smtClean="0"/>
              <a:t>Asakawa</a:t>
            </a:r>
            <a:r>
              <a:rPr kumimoji="1" lang="en-US" altLang="ja-JP" sz="2000" dirty="0" smtClean="0"/>
              <a:t>, 2012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27584" y="6131973"/>
            <a:ext cx="7610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Higher orders are more seriously affected by efficiency loss.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27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</a:t>
            </a:r>
            <a:r>
              <a:rPr lang="ja-JP" altLang="en-US" dirty="0" smtClean="0"/>
              <a:t>の次数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-2209781" y="1763237"/>
            <a:ext cx="10725131" cy="6552729"/>
            <a:chOff x="-2209781" y="1763237"/>
            <a:chExt cx="10725131" cy="6552729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9821" y="1845627"/>
              <a:ext cx="7675529" cy="4743099"/>
            </a:xfrm>
            <a:prstGeom prst="rect">
              <a:avLst/>
            </a:prstGeom>
          </p:spPr>
        </p:pic>
        <p:sp>
          <p:nvSpPr>
            <p:cNvPr id="19" name="円弧 18"/>
            <p:cNvSpPr/>
            <p:nvPr/>
          </p:nvSpPr>
          <p:spPr>
            <a:xfrm>
              <a:off x="-2209781" y="3918591"/>
              <a:ext cx="6096000" cy="4397375"/>
            </a:xfrm>
            <a:prstGeom prst="arc">
              <a:avLst/>
            </a:prstGeom>
            <a:solidFill>
              <a:srgbClr val="99CCFF"/>
            </a:soli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1" name="テキスト ボックス 282"/>
            <p:cNvSpPr txBox="1">
              <a:spLocks noChangeArrowheads="1"/>
            </p:cNvSpPr>
            <p:nvPr/>
          </p:nvSpPr>
          <p:spPr bwMode="auto">
            <a:xfrm rot="16200000">
              <a:off x="141818" y="1932514"/>
              <a:ext cx="800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400" dirty="0" smtClean="0">
                  <a:solidFill>
                    <a:prstClr val="white"/>
                  </a:solidFill>
                  <a:latin typeface="HGｺﾞｼｯｸE" pitchFamily="49" charset="-128"/>
                  <a:ea typeface="HGｺﾞｼｯｸE" pitchFamily="49" charset="-128"/>
                </a:rPr>
                <a:t>温度</a:t>
              </a:r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541928" y="3918591"/>
              <a:ext cx="429641" cy="0"/>
            </a:xfrm>
            <a:prstGeom prst="line">
              <a:avLst/>
            </a:prstGeom>
            <a:noFill/>
            <a:ln w="1397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4" name="直線コネクタ 23"/>
            <p:cNvCxnSpPr/>
            <p:nvPr/>
          </p:nvCxnSpPr>
          <p:spPr>
            <a:xfrm>
              <a:off x="527119" y="6113697"/>
              <a:ext cx="429641" cy="0"/>
            </a:xfrm>
            <a:prstGeom prst="line">
              <a:avLst/>
            </a:prstGeom>
            <a:noFill/>
            <a:ln w="1397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pic>
          <p:nvPicPr>
  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41" y="6227733"/>
              <a:ext cx="163034" cy="261795"/>
            </a:xfrm>
            <a:prstGeom prst="rect">
              <a:avLst/>
            </a:prstGeom>
          </p:spPr>
        </p:pic>
        <p:pic>
          <p:nvPicPr>
  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62" y="3605326"/>
              <a:ext cx="279792" cy="259807"/>
            </a:xfrm>
            <a:prstGeom prst="rect">
              <a:avLst/>
            </a:prstGeom>
          </p:spPr>
        </p:pic>
        <p:sp>
          <p:nvSpPr>
            <p:cNvPr id="27" name="テキスト ボックス 283"/>
            <p:cNvSpPr txBox="1">
              <a:spLocks noChangeArrowheads="1"/>
            </p:cNvSpPr>
            <p:nvPr/>
          </p:nvSpPr>
          <p:spPr bwMode="auto">
            <a:xfrm>
              <a:off x="5024764" y="6223490"/>
              <a:ext cx="22365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dirty="0" smtClean="0">
                  <a:solidFill>
                    <a:prstClr val="white"/>
                  </a:solidFill>
                  <a:latin typeface="HGｺﾞｼｯｸE" pitchFamily="49" charset="-128"/>
                  <a:ea typeface="HGｺﾞｼｯｸE" pitchFamily="49" charset="-128"/>
                </a:rPr>
                <a:t>化学ポテンシャル</a:t>
              </a:r>
              <a:endParaRPr lang="en-US" altLang="ja-JP" sz="20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endParaRPr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>
              <a:off x="706457" y="6118866"/>
              <a:ext cx="6429375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</p:cxnSp>
        <p:cxnSp>
          <p:nvCxnSpPr>
            <p:cNvPr id="29" name="直線コネクタ 28"/>
            <p:cNvCxnSpPr/>
            <p:nvPr/>
          </p:nvCxnSpPr>
          <p:spPr>
            <a:xfrm>
              <a:off x="3893714" y="6008767"/>
              <a:ext cx="0" cy="407532"/>
            </a:xfrm>
            <a:prstGeom prst="line">
              <a:avLst/>
            </a:prstGeom>
            <a:noFill/>
            <a:ln w="1397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pic>
          <p:nvPicPr>
  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382" y="6166901"/>
              <a:ext cx="282290" cy="199852"/>
            </a:xfrm>
            <a:prstGeom prst="rect">
              <a:avLst/>
            </a:prstGeom>
          </p:spPr>
        </p:pic>
        <p:sp>
          <p:nvSpPr>
            <p:cNvPr id="31" name="円/楕円 654"/>
            <p:cNvSpPr/>
            <p:nvPr/>
          </p:nvSpPr>
          <p:spPr>
            <a:xfrm>
              <a:off x="1570057" y="5663253"/>
              <a:ext cx="330200" cy="323850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2" name="円/楕円 655"/>
            <p:cNvSpPr/>
            <p:nvPr/>
          </p:nvSpPr>
          <p:spPr>
            <a:xfrm>
              <a:off x="1751032" y="5860103"/>
              <a:ext cx="65087" cy="6508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3" name="円/楕円 656"/>
            <p:cNvSpPr/>
            <p:nvPr/>
          </p:nvSpPr>
          <p:spPr>
            <a:xfrm>
              <a:off x="1635144" y="5823591"/>
              <a:ext cx="63500" cy="635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4" name="円/楕円 657"/>
            <p:cNvSpPr/>
            <p:nvPr/>
          </p:nvSpPr>
          <p:spPr>
            <a:xfrm>
              <a:off x="1728807" y="5728341"/>
              <a:ext cx="66675" cy="6508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5" name="円/楕円 659"/>
            <p:cNvSpPr/>
            <p:nvPr/>
          </p:nvSpPr>
          <p:spPr>
            <a:xfrm>
              <a:off x="971569" y="5530002"/>
              <a:ext cx="263525" cy="193675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6" name="円/楕円 666"/>
            <p:cNvSpPr/>
            <p:nvPr/>
          </p:nvSpPr>
          <p:spPr>
            <a:xfrm>
              <a:off x="2493982" y="5340991"/>
              <a:ext cx="333375" cy="322262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7" name="円/楕円 667"/>
            <p:cNvSpPr/>
            <p:nvPr/>
          </p:nvSpPr>
          <p:spPr>
            <a:xfrm>
              <a:off x="2695594" y="5728341"/>
              <a:ext cx="331788" cy="322262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8" name="円/楕円 668"/>
            <p:cNvSpPr/>
            <p:nvPr/>
          </p:nvSpPr>
          <p:spPr>
            <a:xfrm>
              <a:off x="3092469" y="5534666"/>
              <a:ext cx="330200" cy="322262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9" name="円/楕円 681"/>
            <p:cNvSpPr/>
            <p:nvPr/>
          </p:nvSpPr>
          <p:spPr>
            <a:xfrm>
              <a:off x="2827357" y="5793428"/>
              <a:ext cx="66675" cy="635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0" name="円/楕円 685"/>
            <p:cNvSpPr/>
            <p:nvPr/>
          </p:nvSpPr>
          <p:spPr>
            <a:xfrm>
              <a:off x="2627332" y="5534666"/>
              <a:ext cx="68262" cy="65087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1" name="円/楕円 689"/>
            <p:cNvSpPr/>
            <p:nvPr/>
          </p:nvSpPr>
          <p:spPr>
            <a:xfrm>
              <a:off x="1022369" y="5593502"/>
              <a:ext cx="68263" cy="65088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2" name="円/楕円 700"/>
            <p:cNvSpPr/>
            <p:nvPr/>
          </p:nvSpPr>
          <p:spPr>
            <a:xfrm>
              <a:off x="3290907" y="5599753"/>
              <a:ext cx="66675" cy="635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3" name="円/楕円 701"/>
            <p:cNvSpPr/>
            <p:nvPr/>
          </p:nvSpPr>
          <p:spPr>
            <a:xfrm>
              <a:off x="3157557" y="5663253"/>
              <a:ext cx="66675" cy="65088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4" name="円/楕円 703"/>
            <p:cNvSpPr/>
            <p:nvPr/>
          </p:nvSpPr>
          <p:spPr>
            <a:xfrm>
              <a:off x="2894032" y="5922016"/>
              <a:ext cx="65087" cy="6508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5" name="円/楕円 704"/>
            <p:cNvSpPr/>
            <p:nvPr/>
          </p:nvSpPr>
          <p:spPr>
            <a:xfrm>
              <a:off x="2759094" y="5922016"/>
              <a:ext cx="68263" cy="6508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6" name="円/楕円 705"/>
            <p:cNvSpPr/>
            <p:nvPr/>
          </p:nvSpPr>
          <p:spPr>
            <a:xfrm>
              <a:off x="1125557" y="5601440"/>
              <a:ext cx="65087" cy="65087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7" name="円/楕円 706"/>
            <p:cNvSpPr/>
            <p:nvPr/>
          </p:nvSpPr>
          <p:spPr>
            <a:xfrm>
              <a:off x="2563832" y="5406078"/>
              <a:ext cx="63500" cy="635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8" name="円/楕円 707"/>
            <p:cNvSpPr/>
            <p:nvPr/>
          </p:nvSpPr>
          <p:spPr>
            <a:xfrm>
              <a:off x="2695594" y="5450528"/>
              <a:ext cx="63500" cy="65088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9" name="円/楕円 837"/>
            <p:cNvSpPr/>
            <p:nvPr/>
          </p:nvSpPr>
          <p:spPr>
            <a:xfrm>
              <a:off x="3246457" y="5728341"/>
              <a:ext cx="65087" cy="65087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0" name="円/楕円 664"/>
            <p:cNvSpPr>
              <a:spLocks noChangeArrowheads="1"/>
            </p:cNvSpPr>
            <p:nvPr/>
          </p:nvSpPr>
          <p:spPr bwMode="auto">
            <a:xfrm rot="16609189">
              <a:off x="1107300" y="4467774"/>
              <a:ext cx="257175" cy="198438"/>
            </a:xfrm>
            <a:prstGeom prst="ellipse">
              <a:avLst/>
            </a:prstGeom>
            <a:solidFill>
              <a:srgbClr val="BBE0E3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1" name="円/楕円 665"/>
            <p:cNvSpPr>
              <a:spLocks noChangeArrowheads="1"/>
            </p:cNvSpPr>
            <p:nvPr/>
          </p:nvSpPr>
          <p:spPr bwMode="auto">
            <a:xfrm rot="5190236">
              <a:off x="1635145" y="4434528"/>
              <a:ext cx="258762" cy="198437"/>
            </a:xfrm>
            <a:prstGeom prst="ellipse">
              <a:avLst/>
            </a:prstGeom>
            <a:solidFill>
              <a:srgbClr val="BBE0E3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2" name="円/楕円 687"/>
            <p:cNvSpPr/>
            <p:nvPr/>
          </p:nvSpPr>
          <p:spPr>
            <a:xfrm>
              <a:off x="1220807" y="4495555"/>
              <a:ext cx="68262" cy="65087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3" name="円/楕円 691"/>
            <p:cNvSpPr/>
            <p:nvPr/>
          </p:nvSpPr>
          <p:spPr>
            <a:xfrm>
              <a:off x="1728807" y="4434528"/>
              <a:ext cx="66675" cy="65088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4" name="円/楕円 708"/>
            <p:cNvSpPr/>
            <p:nvPr/>
          </p:nvSpPr>
          <p:spPr>
            <a:xfrm>
              <a:off x="1570057" y="4886966"/>
              <a:ext cx="65087" cy="65087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5" name="円/楕円 732"/>
            <p:cNvSpPr/>
            <p:nvPr/>
          </p:nvSpPr>
          <p:spPr>
            <a:xfrm>
              <a:off x="1744682" y="4540891"/>
              <a:ext cx="65087" cy="6508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6" name="円/楕円 735"/>
            <p:cNvSpPr/>
            <p:nvPr/>
          </p:nvSpPr>
          <p:spPr>
            <a:xfrm>
              <a:off x="1176357" y="4586042"/>
              <a:ext cx="68262" cy="635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7" name="円/楕円 736"/>
            <p:cNvSpPr/>
            <p:nvPr/>
          </p:nvSpPr>
          <p:spPr>
            <a:xfrm>
              <a:off x="1500207" y="4991741"/>
              <a:ext cx="69850" cy="635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8" name="円/楕円 847"/>
            <p:cNvSpPr/>
            <p:nvPr/>
          </p:nvSpPr>
          <p:spPr>
            <a:xfrm>
              <a:off x="2627332" y="4694878"/>
              <a:ext cx="331787" cy="320675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9" name="円/楕円 848"/>
            <p:cNvSpPr/>
            <p:nvPr/>
          </p:nvSpPr>
          <p:spPr>
            <a:xfrm>
              <a:off x="2827357" y="4759966"/>
              <a:ext cx="66675" cy="6508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0" name="円/楕円 849"/>
            <p:cNvSpPr/>
            <p:nvPr/>
          </p:nvSpPr>
          <p:spPr>
            <a:xfrm>
              <a:off x="2695594" y="4825053"/>
              <a:ext cx="63500" cy="61913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1" name="円/楕円 850"/>
            <p:cNvSpPr/>
            <p:nvPr/>
          </p:nvSpPr>
          <p:spPr>
            <a:xfrm>
              <a:off x="2782907" y="4886966"/>
              <a:ext cx="66675" cy="65087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2" name="円/楕円 851"/>
            <p:cNvSpPr/>
            <p:nvPr/>
          </p:nvSpPr>
          <p:spPr>
            <a:xfrm>
              <a:off x="2163782" y="4499616"/>
              <a:ext cx="265112" cy="195262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3" name="円/楕円 852"/>
            <p:cNvSpPr/>
            <p:nvPr/>
          </p:nvSpPr>
          <p:spPr>
            <a:xfrm>
              <a:off x="2216169" y="4564703"/>
              <a:ext cx="66675" cy="66675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4" name="円/楕円 853"/>
            <p:cNvSpPr/>
            <p:nvPr/>
          </p:nvSpPr>
          <p:spPr>
            <a:xfrm>
              <a:off x="2317769" y="4574228"/>
              <a:ext cx="68263" cy="63500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1103183" y="4787573"/>
              <a:ext cx="1654175" cy="720725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ハドロン相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000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(</a:t>
              </a:r>
              <a:r>
                <a:rPr lang="ja-JP" altLang="en-US" sz="2000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閉じこめ相</a:t>
              </a:r>
              <a:r>
                <a:rPr lang="en-US" altLang="ja-JP" sz="2000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)</a:t>
              </a:r>
            </a:p>
          </p:txBody>
        </p:sp>
        <p:grpSp>
          <p:nvGrpSpPr>
            <p:cNvPr id="4" name="グループ化 3"/>
            <p:cNvGrpSpPr/>
            <p:nvPr/>
          </p:nvGrpSpPr>
          <p:grpSpPr>
            <a:xfrm>
              <a:off x="2864407" y="3854230"/>
              <a:ext cx="1753174" cy="2251586"/>
              <a:chOff x="2864407" y="3854230"/>
              <a:chExt cx="1753174" cy="2251586"/>
            </a:xfrm>
          </p:grpSpPr>
          <p:sp>
            <p:nvSpPr>
              <p:cNvPr id="66" name="フリーフォーム 65"/>
              <p:cNvSpPr/>
              <p:nvPr/>
            </p:nvSpPr>
            <p:spPr>
              <a:xfrm>
                <a:off x="2864407" y="4462995"/>
                <a:ext cx="1038387" cy="1642821"/>
              </a:xfrm>
              <a:custGeom>
                <a:avLst/>
                <a:gdLst>
                  <a:gd name="connsiteX0" fmla="*/ 1038387 w 1038387"/>
                  <a:gd name="connsiteY0" fmla="*/ 1642821 h 1642821"/>
                  <a:gd name="connsiteX1" fmla="*/ 968644 w 1038387"/>
                  <a:gd name="connsiteY1" fmla="*/ 1162373 h 1642821"/>
                  <a:gd name="connsiteX2" fmla="*/ 743919 w 1038387"/>
                  <a:gd name="connsiteY2" fmla="*/ 712922 h 1642821"/>
                  <a:gd name="connsiteX3" fmla="*/ 379709 w 1038387"/>
                  <a:gd name="connsiteY3" fmla="*/ 294468 h 1642821"/>
                  <a:gd name="connsiteX4" fmla="*/ 0 w 1038387"/>
                  <a:gd name="connsiteY4" fmla="*/ 0 h 1642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8387" h="1642821">
                    <a:moveTo>
                      <a:pt x="1038387" y="1642821"/>
                    </a:moveTo>
                    <a:cubicBezTo>
                      <a:pt x="1028054" y="1480088"/>
                      <a:pt x="1017722" y="1317356"/>
                      <a:pt x="968644" y="1162373"/>
                    </a:cubicBezTo>
                    <a:cubicBezTo>
                      <a:pt x="919566" y="1007390"/>
                      <a:pt x="842075" y="857573"/>
                      <a:pt x="743919" y="712922"/>
                    </a:cubicBezTo>
                    <a:cubicBezTo>
                      <a:pt x="645763" y="568271"/>
                      <a:pt x="503695" y="413288"/>
                      <a:pt x="379709" y="294468"/>
                    </a:cubicBezTo>
                    <a:cubicBezTo>
                      <a:pt x="255723" y="175648"/>
                      <a:pt x="127861" y="87824"/>
                      <a:pt x="0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oval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 smtClean="0">
                  <a:solidFill>
                    <a:prstClr val="black"/>
                  </a:solidFill>
                  <a:latin typeface="Palatino Linotype"/>
                  <a:ea typeface="HGS明朝E"/>
                </a:endParaRP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2894032" y="3854230"/>
                <a:ext cx="1723549" cy="400110"/>
              </a:xfrm>
              <a:prstGeom prst="wedgeRectCallout">
                <a:avLst>
                  <a:gd name="adj1" fmla="val -45561"/>
                  <a:gd name="adj2" fmla="val 87678"/>
                </a:avLst>
              </a:prstGeom>
              <a:blipFill>
                <a:blip r:embed="rId6"/>
                <a:tile tx="0" ty="0" sx="100000" sy="100000" flip="none" algn="tl"/>
              </a:blipFill>
              <a:ln w="19050">
                <a:solidFill>
                  <a:srgbClr val="0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2000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GS明朝E"/>
                    <a:ea typeface="HGS明朝E"/>
                  </a:rPr>
                  <a:t>ＱＣＤ臨界点</a:t>
                </a:r>
              </a:p>
            </p:txBody>
          </p:sp>
        </p:grpSp>
        <p:grpSp>
          <p:nvGrpSpPr>
            <p:cNvPr id="5" name="グループ化 4"/>
            <p:cNvGrpSpPr/>
            <p:nvPr/>
          </p:nvGrpSpPr>
          <p:grpSpPr>
            <a:xfrm>
              <a:off x="848182" y="1763237"/>
              <a:ext cx="1345761" cy="4302426"/>
              <a:chOff x="848182" y="1763237"/>
              <a:chExt cx="1345761" cy="4302426"/>
            </a:xfrm>
          </p:grpSpPr>
          <p:sp>
            <p:nvSpPr>
              <p:cNvPr id="72" name="直角三角形 71"/>
              <p:cNvSpPr/>
              <p:nvPr/>
            </p:nvSpPr>
            <p:spPr>
              <a:xfrm flipV="1">
                <a:off x="848182" y="1763237"/>
                <a:ext cx="1345761" cy="4302426"/>
              </a:xfrm>
              <a:prstGeom prst="rtTriangle">
                <a:avLst/>
              </a:prstGeom>
              <a:gradFill>
                <a:gsLst>
                  <a:gs pos="0">
                    <a:srgbClr val="FF0000">
                      <a:alpha val="49000"/>
                    </a:srgbClr>
                  </a:gs>
                  <a:gs pos="100000">
                    <a:srgbClr val="FF0000">
                      <a:alpha val="78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 rot="16746103">
                <a:off x="-68995" y="2972990"/>
                <a:ext cx="27478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dirty="0" smtClean="0"/>
                  <a:t>格子</a:t>
                </a:r>
                <a:r>
                  <a:rPr kumimoji="1" lang="en-US" altLang="ja-JP" sz="2000" dirty="0" smtClean="0"/>
                  <a:t>QCD</a:t>
                </a:r>
                <a:r>
                  <a:rPr lang="ja-JP" altLang="en-US" sz="2000" dirty="0" smtClean="0"/>
                  <a:t>第一原理計算</a:t>
                </a:r>
                <a:endParaRPr kumimoji="1" lang="ja-JP" altLang="en-US" sz="2000" dirty="0" smtClean="0"/>
              </a:p>
            </p:txBody>
          </p:sp>
        </p:grpSp>
        <p:sp>
          <p:nvSpPr>
            <p:cNvPr id="3" name="テキスト ボックス 2"/>
            <p:cNvSpPr txBox="1"/>
            <p:nvPr/>
          </p:nvSpPr>
          <p:spPr>
            <a:xfrm>
              <a:off x="3188487" y="6385171"/>
              <a:ext cx="15295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Century" panose="02040604050505020304" pitchFamily="18" charset="0"/>
                </a:rPr>
                <a:t>10</a:t>
              </a:r>
              <a:r>
                <a:rPr kumimoji="1" lang="en-US" altLang="ja-JP" sz="2400" baseline="30000" dirty="0" smtClean="0">
                  <a:latin typeface="Century" panose="02040604050505020304" pitchFamily="18" charset="0"/>
                </a:rPr>
                <a:t>15</a:t>
              </a:r>
              <a:r>
                <a:rPr kumimoji="1" lang="en-US" altLang="ja-JP" sz="2400" dirty="0" smtClean="0">
                  <a:latin typeface="Century" panose="02040604050505020304" pitchFamily="18" charset="0"/>
                </a:rPr>
                <a:t>g/cm</a:t>
              </a:r>
              <a:r>
                <a:rPr kumimoji="1" lang="en-US" altLang="ja-JP" sz="2400" baseline="30000" dirty="0" smtClean="0">
                  <a:latin typeface="Century" panose="02040604050505020304" pitchFamily="18" charset="0"/>
                </a:rPr>
                <a:t>3</a:t>
              </a:r>
              <a:endParaRPr kumimoji="1" lang="ja-JP" altLang="en-US" sz="2400" baseline="30000" dirty="0" smtClean="0">
                <a:latin typeface="Century" panose="02040604050505020304" pitchFamily="18" charset="0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 rot="16200000">
              <a:off x="-281306" y="3680597"/>
              <a:ext cx="1159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latin typeface="Century" panose="02040604050505020304" pitchFamily="18" charset="0"/>
                </a:rPr>
                <a:t>1.5</a:t>
              </a:r>
              <a:r>
                <a:rPr kumimoji="1" lang="ja-JP" altLang="en-US" sz="2400" b="1" dirty="0" smtClean="0">
                  <a:latin typeface="Century" panose="02040604050505020304" pitchFamily="18" charset="0"/>
                </a:rPr>
                <a:t>超</a:t>
              </a:r>
              <a:r>
                <a:rPr kumimoji="1" lang="en-US" altLang="ja-JP" sz="2400" b="1" dirty="0" smtClean="0">
                  <a:latin typeface="Century" panose="02040604050505020304" pitchFamily="18" charset="0"/>
                </a:rPr>
                <a:t>K</a:t>
              </a:r>
              <a:endParaRPr kumimoji="1" lang="ja-JP" altLang="en-US" sz="2400" b="1" baseline="30000" dirty="0" smtClean="0">
                <a:latin typeface="Century" panose="02040604050505020304" pitchFamily="18" charset="0"/>
              </a:endParaRP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rot="5400000" flipH="1" flipV="1">
              <a:off x="-1327924" y="4079722"/>
              <a:ext cx="433546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135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1575" y="-3185225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90284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</a:t>
            </a:r>
            <a:r>
              <a:rPr lang="ja-JP" altLang="en-US" dirty="0" smtClean="0"/>
              <a:t>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 smtClean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864407" y="3854230"/>
            <a:ext cx="1753174" cy="2251586"/>
            <a:chOff x="2864407" y="3854230"/>
            <a:chExt cx="1753174" cy="2251586"/>
          </a:xfrm>
        </p:grpSpPr>
        <p:sp>
          <p:nvSpPr>
            <p:cNvPr id="66" name="フリーフォーム 65"/>
            <p:cNvSpPr/>
            <p:nvPr/>
          </p:nvSpPr>
          <p:spPr>
            <a:xfrm>
              <a:off x="2864407" y="4462995"/>
              <a:ext cx="1038387" cy="1642821"/>
            </a:xfrm>
            <a:custGeom>
              <a:avLst/>
              <a:gdLst>
                <a:gd name="connsiteX0" fmla="*/ 1038387 w 1038387"/>
                <a:gd name="connsiteY0" fmla="*/ 1642821 h 1642821"/>
                <a:gd name="connsiteX1" fmla="*/ 968644 w 1038387"/>
                <a:gd name="connsiteY1" fmla="*/ 1162373 h 1642821"/>
                <a:gd name="connsiteX2" fmla="*/ 743919 w 1038387"/>
                <a:gd name="connsiteY2" fmla="*/ 712922 h 1642821"/>
                <a:gd name="connsiteX3" fmla="*/ 379709 w 1038387"/>
                <a:gd name="connsiteY3" fmla="*/ 294468 h 1642821"/>
                <a:gd name="connsiteX4" fmla="*/ 0 w 1038387"/>
                <a:gd name="connsiteY4" fmla="*/ 0 h 164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387" h="1642821">
                  <a:moveTo>
                    <a:pt x="1038387" y="1642821"/>
                  </a:moveTo>
                  <a:cubicBezTo>
                    <a:pt x="1028054" y="1480088"/>
                    <a:pt x="1017722" y="1317356"/>
                    <a:pt x="968644" y="1162373"/>
                  </a:cubicBezTo>
                  <a:cubicBezTo>
                    <a:pt x="919566" y="1007390"/>
                    <a:pt x="842075" y="857573"/>
                    <a:pt x="743919" y="712922"/>
                  </a:cubicBezTo>
                  <a:cubicBezTo>
                    <a:pt x="645763" y="568271"/>
                    <a:pt x="503695" y="413288"/>
                    <a:pt x="379709" y="294468"/>
                  </a:cubicBezTo>
                  <a:cubicBezTo>
                    <a:pt x="255723" y="175648"/>
                    <a:pt x="127861" y="87824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oval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dirty="0" smtClean="0">
                <a:solidFill>
                  <a:prstClr val="black"/>
                </a:solidFill>
                <a:latin typeface="Palatino Linotype"/>
                <a:ea typeface="HGS明朝E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4032" y="3854230"/>
              <a:ext cx="1723549" cy="400110"/>
            </a:xfrm>
            <a:prstGeom prst="wedgeRectCallout">
              <a:avLst>
                <a:gd name="adj1" fmla="val -45561"/>
                <a:gd name="adj2" fmla="val 87678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ＱＣＤ臨界点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848182" y="1763237"/>
            <a:ext cx="1345761" cy="4302426"/>
            <a:chOff x="848182" y="1763237"/>
            <a:chExt cx="1345761" cy="4302426"/>
          </a:xfrm>
        </p:grpSpPr>
        <p:sp>
          <p:nvSpPr>
            <p:cNvPr id="72" name="直角三角形 71"/>
            <p:cNvSpPr/>
            <p:nvPr/>
          </p:nvSpPr>
          <p:spPr>
            <a:xfrm flipV="1">
              <a:off x="848182" y="1763237"/>
              <a:ext cx="1345761" cy="4302426"/>
            </a:xfrm>
            <a:prstGeom prst="rtTriangle">
              <a:avLst/>
            </a:prstGeom>
            <a:gradFill>
              <a:gsLst>
                <a:gs pos="0">
                  <a:srgbClr val="FF0000">
                    <a:alpha val="49000"/>
                  </a:srgbClr>
                </a:gs>
                <a:gs pos="100000">
                  <a:srgbClr val="FF0000">
                    <a:alpha val="78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 rot="16746103">
              <a:off x="-68995" y="2972990"/>
              <a:ext cx="27478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格子</a:t>
              </a:r>
              <a:r>
                <a:rPr kumimoji="1" lang="en-US" altLang="ja-JP" sz="2000" dirty="0" smtClean="0"/>
                <a:t>QCD</a:t>
              </a:r>
              <a:r>
                <a:rPr lang="ja-JP" altLang="en-US" sz="2000" dirty="0" smtClean="0"/>
                <a:t>第一原理計算</a:t>
              </a:r>
              <a:endParaRPr kumimoji="1" lang="ja-JP" altLang="en-US" sz="2000" dirty="0" smtClean="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 smtClean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 smtClean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281306" y="368059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entury" panose="02040604050505020304" pitchFamily="18" charset="0"/>
              </a:rPr>
              <a:t>1.5</a:t>
            </a:r>
            <a:r>
              <a:rPr kumimoji="1" lang="ja-JP" altLang="en-US" sz="2400" b="1" dirty="0" smtClean="0">
                <a:latin typeface="Century" panose="02040604050505020304" pitchFamily="18" charset="0"/>
              </a:rPr>
              <a:t>超</a:t>
            </a:r>
            <a:r>
              <a:rPr kumimoji="1" lang="en-US" altLang="ja-JP" sz="2400" b="1" dirty="0" smtClean="0">
                <a:latin typeface="Century" panose="02040604050505020304" pitchFamily="18" charset="0"/>
              </a:rPr>
              <a:t>K</a:t>
            </a:r>
            <a:endParaRPr kumimoji="1" lang="ja-JP" altLang="en-US" sz="2400" b="1" baseline="30000" dirty="0" smtClean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pic>
        <p:nvPicPr>
          <p:cNvPr id="75" name="図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693" y="178670"/>
            <a:ext cx="2247510" cy="1685633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4097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</a:t>
            </a:r>
            <a:r>
              <a:rPr lang="ja-JP" altLang="en-US" dirty="0" smtClean="0"/>
              <a:t>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 smtClean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864407" y="3854230"/>
            <a:ext cx="1753174" cy="1906529"/>
            <a:chOff x="2864407" y="3854230"/>
            <a:chExt cx="1753174" cy="1906529"/>
          </a:xfrm>
        </p:grpSpPr>
        <p:sp>
          <p:nvSpPr>
            <p:cNvPr id="66" name="フリーフォーム 65"/>
            <p:cNvSpPr/>
            <p:nvPr/>
          </p:nvSpPr>
          <p:spPr>
            <a:xfrm>
              <a:off x="2864407" y="4462994"/>
              <a:ext cx="1003881" cy="1297765"/>
            </a:xfrm>
            <a:custGeom>
              <a:avLst/>
              <a:gdLst>
                <a:gd name="connsiteX0" fmla="*/ 1038387 w 1038387"/>
                <a:gd name="connsiteY0" fmla="*/ 1642821 h 1642821"/>
                <a:gd name="connsiteX1" fmla="*/ 968644 w 1038387"/>
                <a:gd name="connsiteY1" fmla="*/ 1162373 h 1642821"/>
                <a:gd name="connsiteX2" fmla="*/ 743919 w 1038387"/>
                <a:gd name="connsiteY2" fmla="*/ 712922 h 1642821"/>
                <a:gd name="connsiteX3" fmla="*/ 379709 w 1038387"/>
                <a:gd name="connsiteY3" fmla="*/ 294468 h 1642821"/>
                <a:gd name="connsiteX4" fmla="*/ 0 w 1038387"/>
                <a:gd name="connsiteY4" fmla="*/ 0 h 1642821"/>
                <a:gd name="connsiteX0" fmla="*/ 1038387 w 1038387"/>
                <a:gd name="connsiteY0" fmla="*/ 1409908 h 1409908"/>
                <a:gd name="connsiteX1" fmla="*/ 968644 w 1038387"/>
                <a:gd name="connsiteY1" fmla="*/ 1162373 h 1409908"/>
                <a:gd name="connsiteX2" fmla="*/ 743919 w 1038387"/>
                <a:gd name="connsiteY2" fmla="*/ 712922 h 1409908"/>
                <a:gd name="connsiteX3" fmla="*/ 379709 w 1038387"/>
                <a:gd name="connsiteY3" fmla="*/ 294468 h 1409908"/>
                <a:gd name="connsiteX4" fmla="*/ 0 w 1038387"/>
                <a:gd name="connsiteY4" fmla="*/ 0 h 1409908"/>
                <a:gd name="connsiteX0" fmla="*/ 1038387 w 1038387"/>
                <a:gd name="connsiteY0" fmla="*/ 1409908 h 1409908"/>
                <a:gd name="connsiteX1" fmla="*/ 882380 w 1038387"/>
                <a:gd name="connsiteY1" fmla="*/ 981219 h 1409908"/>
                <a:gd name="connsiteX2" fmla="*/ 743919 w 1038387"/>
                <a:gd name="connsiteY2" fmla="*/ 712922 h 1409908"/>
                <a:gd name="connsiteX3" fmla="*/ 379709 w 1038387"/>
                <a:gd name="connsiteY3" fmla="*/ 294468 h 1409908"/>
                <a:gd name="connsiteX4" fmla="*/ 0 w 1038387"/>
                <a:gd name="connsiteY4" fmla="*/ 0 h 1409908"/>
                <a:gd name="connsiteX0" fmla="*/ 1003881 w 1003881"/>
                <a:gd name="connsiteY0" fmla="*/ 1297765 h 1297765"/>
                <a:gd name="connsiteX1" fmla="*/ 882380 w 1003881"/>
                <a:gd name="connsiteY1" fmla="*/ 981219 h 1297765"/>
                <a:gd name="connsiteX2" fmla="*/ 743919 w 1003881"/>
                <a:gd name="connsiteY2" fmla="*/ 712922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82380 w 1003881"/>
                <a:gd name="connsiteY1" fmla="*/ 981219 h 1297765"/>
                <a:gd name="connsiteX2" fmla="*/ 657655 w 1003881"/>
                <a:gd name="connsiteY2" fmla="*/ 626658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63967 h 1297765"/>
                <a:gd name="connsiteX2" fmla="*/ 657655 w 1003881"/>
                <a:gd name="connsiteY2" fmla="*/ 626658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63967 h 1297765"/>
                <a:gd name="connsiteX2" fmla="*/ 657655 w 1003881"/>
                <a:gd name="connsiteY2" fmla="*/ 626658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25867 h 1297765"/>
                <a:gd name="connsiteX2" fmla="*/ 657655 w 1003881"/>
                <a:gd name="connsiteY2" fmla="*/ 626658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25867 h 1297765"/>
                <a:gd name="connsiteX2" fmla="*/ 657655 w 1003881"/>
                <a:gd name="connsiteY2" fmla="*/ 617866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25867 h 1297765"/>
                <a:gd name="connsiteX2" fmla="*/ 657655 w 1003881"/>
                <a:gd name="connsiteY2" fmla="*/ 614935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20005 h 1297765"/>
                <a:gd name="connsiteX2" fmla="*/ 657655 w 1003881"/>
                <a:gd name="connsiteY2" fmla="*/ 614935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881" h="1297765">
                  <a:moveTo>
                    <a:pt x="1003881" y="1297765"/>
                  </a:moveTo>
                  <a:cubicBezTo>
                    <a:pt x="967669" y="1135032"/>
                    <a:pt x="914205" y="1033810"/>
                    <a:pt x="856501" y="920005"/>
                  </a:cubicBezTo>
                  <a:cubicBezTo>
                    <a:pt x="798797" y="806200"/>
                    <a:pt x="737120" y="719191"/>
                    <a:pt x="657655" y="614935"/>
                  </a:cubicBezTo>
                  <a:cubicBezTo>
                    <a:pt x="578190" y="510679"/>
                    <a:pt x="503695" y="413288"/>
                    <a:pt x="379709" y="294468"/>
                  </a:cubicBezTo>
                  <a:cubicBezTo>
                    <a:pt x="255723" y="175648"/>
                    <a:pt x="127861" y="87824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oval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dirty="0" smtClean="0">
                <a:solidFill>
                  <a:prstClr val="black"/>
                </a:solidFill>
                <a:latin typeface="Palatino Linotype"/>
                <a:ea typeface="HGS明朝E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4032" y="3854230"/>
              <a:ext cx="1723549" cy="400110"/>
            </a:xfrm>
            <a:prstGeom prst="wedgeRectCallout">
              <a:avLst>
                <a:gd name="adj1" fmla="val -45561"/>
                <a:gd name="adj2" fmla="val 87678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ＱＣＤ臨界点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sp>
        <p:nvSpPr>
          <p:cNvPr id="70" name="楕円 69"/>
          <p:cNvSpPr>
            <a:spLocks noChangeAspect="1"/>
          </p:cNvSpPr>
          <p:nvPr/>
        </p:nvSpPr>
        <p:spPr>
          <a:xfrm>
            <a:off x="3797461" y="5688885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13970" cap="flat" cmpd="sng" algn="ctr">
            <a:noFill/>
            <a:prstDash val="solid"/>
          </a:ln>
          <a:effectLst>
            <a:glow rad="139700">
              <a:srgbClr val="6F6A7A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644920" y="4495555"/>
            <a:ext cx="1996755" cy="677108"/>
          </a:xfrm>
          <a:prstGeom prst="wedgeRectCallout">
            <a:avLst>
              <a:gd name="adj1" fmla="val -37173"/>
              <a:gd name="adj2" fmla="val 123105"/>
            </a:avLst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S明朝E"/>
                <a:ea typeface="HGS明朝E"/>
              </a:rPr>
              <a:t>第２臨界点</a:t>
            </a:r>
            <a:r>
              <a:rPr lang="ja-JP" altLang="en-US" sz="2000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？</a:t>
            </a: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S明朝E"/>
              <a:ea typeface="HGS明朝E"/>
            </a:endParaRPr>
          </a:p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ea"/>
                <a:ea typeface="+mj-ea"/>
              </a:rPr>
              <a:t>MK+</a:t>
            </a:r>
            <a:r>
              <a:rPr kumimoji="1" lang="en-US" altLang="ja-JP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ea"/>
                <a:ea typeface="+mj-ea"/>
              </a:rPr>
              <a:t> (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ea"/>
                <a:ea typeface="+mj-ea"/>
              </a:rPr>
              <a:t>2002)</a:t>
            </a:r>
            <a:endParaRPr kumimoji="1" lang="ja-JP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 smtClean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 smtClean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281306" y="368059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entury" panose="02040604050505020304" pitchFamily="18" charset="0"/>
              </a:rPr>
              <a:t>1.5</a:t>
            </a:r>
            <a:r>
              <a:rPr kumimoji="1" lang="ja-JP" altLang="en-US" sz="2400" b="1" dirty="0" smtClean="0">
                <a:latin typeface="Century" panose="02040604050505020304" pitchFamily="18" charset="0"/>
              </a:rPr>
              <a:t>超</a:t>
            </a:r>
            <a:r>
              <a:rPr kumimoji="1" lang="en-US" altLang="ja-JP" sz="2400" b="1" dirty="0" smtClean="0">
                <a:latin typeface="Century" panose="02040604050505020304" pitchFamily="18" charset="0"/>
              </a:rPr>
              <a:t>K</a:t>
            </a:r>
            <a:endParaRPr kumimoji="1" lang="ja-JP" altLang="en-US" sz="2400" b="1" baseline="30000" dirty="0" smtClean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4960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</a:t>
            </a:r>
            <a:r>
              <a:rPr lang="ja-JP" altLang="en-US" dirty="0" smtClean="0"/>
              <a:t>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 smtClean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864407" y="3854230"/>
            <a:ext cx="1753174" cy="1528769"/>
            <a:chOff x="2864407" y="3854230"/>
            <a:chExt cx="1753174" cy="1528769"/>
          </a:xfrm>
        </p:grpSpPr>
        <p:sp>
          <p:nvSpPr>
            <p:cNvPr id="66" name="フリーフォーム 65"/>
            <p:cNvSpPr/>
            <p:nvPr/>
          </p:nvSpPr>
          <p:spPr>
            <a:xfrm>
              <a:off x="2864407" y="4462994"/>
              <a:ext cx="856501" cy="920005"/>
            </a:xfrm>
            <a:custGeom>
              <a:avLst/>
              <a:gdLst>
                <a:gd name="connsiteX0" fmla="*/ 1038387 w 1038387"/>
                <a:gd name="connsiteY0" fmla="*/ 1642821 h 1642821"/>
                <a:gd name="connsiteX1" fmla="*/ 968644 w 1038387"/>
                <a:gd name="connsiteY1" fmla="*/ 1162373 h 1642821"/>
                <a:gd name="connsiteX2" fmla="*/ 743919 w 1038387"/>
                <a:gd name="connsiteY2" fmla="*/ 712922 h 1642821"/>
                <a:gd name="connsiteX3" fmla="*/ 379709 w 1038387"/>
                <a:gd name="connsiteY3" fmla="*/ 294468 h 1642821"/>
                <a:gd name="connsiteX4" fmla="*/ 0 w 1038387"/>
                <a:gd name="connsiteY4" fmla="*/ 0 h 1642821"/>
                <a:gd name="connsiteX0" fmla="*/ 1038387 w 1038387"/>
                <a:gd name="connsiteY0" fmla="*/ 1409908 h 1409908"/>
                <a:gd name="connsiteX1" fmla="*/ 968644 w 1038387"/>
                <a:gd name="connsiteY1" fmla="*/ 1162373 h 1409908"/>
                <a:gd name="connsiteX2" fmla="*/ 743919 w 1038387"/>
                <a:gd name="connsiteY2" fmla="*/ 712922 h 1409908"/>
                <a:gd name="connsiteX3" fmla="*/ 379709 w 1038387"/>
                <a:gd name="connsiteY3" fmla="*/ 294468 h 1409908"/>
                <a:gd name="connsiteX4" fmla="*/ 0 w 1038387"/>
                <a:gd name="connsiteY4" fmla="*/ 0 h 1409908"/>
                <a:gd name="connsiteX0" fmla="*/ 1038387 w 1038387"/>
                <a:gd name="connsiteY0" fmla="*/ 1409908 h 1409908"/>
                <a:gd name="connsiteX1" fmla="*/ 882380 w 1038387"/>
                <a:gd name="connsiteY1" fmla="*/ 981219 h 1409908"/>
                <a:gd name="connsiteX2" fmla="*/ 743919 w 1038387"/>
                <a:gd name="connsiteY2" fmla="*/ 712922 h 1409908"/>
                <a:gd name="connsiteX3" fmla="*/ 379709 w 1038387"/>
                <a:gd name="connsiteY3" fmla="*/ 294468 h 1409908"/>
                <a:gd name="connsiteX4" fmla="*/ 0 w 1038387"/>
                <a:gd name="connsiteY4" fmla="*/ 0 h 1409908"/>
                <a:gd name="connsiteX0" fmla="*/ 1003881 w 1003881"/>
                <a:gd name="connsiteY0" fmla="*/ 1297765 h 1297765"/>
                <a:gd name="connsiteX1" fmla="*/ 882380 w 1003881"/>
                <a:gd name="connsiteY1" fmla="*/ 981219 h 1297765"/>
                <a:gd name="connsiteX2" fmla="*/ 743919 w 1003881"/>
                <a:gd name="connsiteY2" fmla="*/ 712922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82380 w 1003881"/>
                <a:gd name="connsiteY1" fmla="*/ 981219 h 1297765"/>
                <a:gd name="connsiteX2" fmla="*/ 657655 w 1003881"/>
                <a:gd name="connsiteY2" fmla="*/ 626658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63967 h 1297765"/>
                <a:gd name="connsiteX2" fmla="*/ 657655 w 1003881"/>
                <a:gd name="connsiteY2" fmla="*/ 626658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63967 h 1297765"/>
                <a:gd name="connsiteX2" fmla="*/ 657655 w 1003881"/>
                <a:gd name="connsiteY2" fmla="*/ 626658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25867 h 1297765"/>
                <a:gd name="connsiteX2" fmla="*/ 657655 w 1003881"/>
                <a:gd name="connsiteY2" fmla="*/ 626658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25867 h 1297765"/>
                <a:gd name="connsiteX2" fmla="*/ 657655 w 1003881"/>
                <a:gd name="connsiteY2" fmla="*/ 617866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25867 h 1297765"/>
                <a:gd name="connsiteX2" fmla="*/ 657655 w 1003881"/>
                <a:gd name="connsiteY2" fmla="*/ 614935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1003881 w 1003881"/>
                <a:gd name="connsiteY0" fmla="*/ 1297765 h 1297765"/>
                <a:gd name="connsiteX1" fmla="*/ 856501 w 1003881"/>
                <a:gd name="connsiteY1" fmla="*/ 920005 h 1297765"/>
                <a:gd name="connsiteX2" fmla="*/ 657655 w 1003881"/>
                <a:gd name="connsiteY2" fmla="*/ 614935 h 1297765"/>
                <a:gd name="connsiteX3" fmla="*/ 379709 w 1003881"/>
                <a:gd name="connsiteY3" fmla="*/ 294468 h 1297765"/>
                <a:gd name="connsiteX4" fmla="*/ 0 w 1003881"/>
                <a:gd name="connsiteY4" fmla="*/ 0 h 1297765"/>
                <a:gd name="connsiteX0" fmla="*/ 856501 w 856501"/>
                <a:gd name="connsiteY0" fmla="*/ 920005 h 920005"/>
                <a:gd name="connsiteX1" fmla="*/ 657655 w 856501"/>
                <a:gd name="connsiteY1" fmla="*/ 614935 h 920005"/>
                <a:gd name="connsiteX2" fmla="*/ 379709 w 856501"/>
                <a:gd name="connsiteY2" fmla="*/ 294468 h 920005"/>
                <a:gd name="connsiteX3" fmla="*/ 0 w 856501"/>
                <a:gd name="connsiteY3" fmla="*/ 0 h 92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6501" h="920005">
                  <a:moveTo>
                    <a:pt x="856501" y="920005"/>
                  </a:moveTo>
                  <a:cubicBezTo>
                    <a:pt x="798797" y="806200"/>
                    <a:pt x="737120" y="719191"/>
                    <a:pt x="657655" y="614935"/>
                  </a:cubicBezTo>
                  <a:cubicBezTo>
                    <a:pt x="578190" y="510679"/>
                    <a:pt x="503695" y="413288"/>
                    <a:pt x="379709" y="294468"/>
                  </a:cubicBezTo>
                  <a:cubicBezTo>
                    <a:pt x="255723" y="175648"/>
                    <a:pt x="127861" y="87824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headEnd type="oval" w="lg" len="lg"/>
              <a:tailEnd type="oval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dirty="0" smtClean="0">
                <a:solidFill>
                  <a:prstClr val="black"/>
                </a:solidFill>
                <a:latin typeface="Palatino Linotype"/>
                <a:ea typeface="HGS明朝E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4032" y="3854230"/>
              <a:ext cx="1723549" cy="400110"/>
            </a:xfrm>
            <a:prstGeom prst="wedgeRectCallout">
              <a:avLst>
                <a:gd name="adj1" fmla="val -45561"/>
                <a:gd name="adj2" fmla="val 87678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ＱＣＤ臨界点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 smtClean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 smtClean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281306" y="368059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entury" panose="02040604050505020304" pitchFamily="18" charset="0"/>
              </a:rPr>
              <a:t>1.5</a:t>
            </a:r>
            <a:r>
              <a:rPr kumimoji="1" lang="ja-JP" altLang="en-US" sz="2400" b="1" dirty="0" smtClean="0">
                <a:latin typeface="Century" panose="02040604050505020304" pitchFamily="18" charset="0"/>
              </a:rPr>
              <a:t>超</a:t>
            </a:r>
            <a:r>
              <a:rPr kumimoji="1" lang="en-US" altLang="ja-JP" sz="2400" b="1" dirty="0" smtClean="0">
                <a:latin typeface="Century" panose="02040604050505020304" pitchFamily="18" charset="0"/>
              </a:rPr>
              <a:t>K</a:t>
            </a:r>
            <a:endParaRPr kumimoji="1" lang="ja-JP" altLang="en-US" sz="2400" b="1" baseline="30000" dirty="0" smtClean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72" name="フリーフォーム 71"/>
          <p:cNvSpPr/>
          <p:nvPr/>
        </p:nvSpPr>
        <p:spPr>
          <a:xfrm>
            <a:off x="3852102" y="5724429"/>
            <a:ext cx="50693" cy="381388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  <a:gd name="connsiteX0" fmla="*/ 658678 w 658678"/>
              <a:gd name="connsiteY0" fmla="*/ 1348353 h 1348353"/>
              <a:gd name="connsiteX1" fmla="*/ 588935 w 658678"/>
              <a:gd name="connsiteY1" fmla="*/ 867905 h 1348353"/>
              <a:gd name="connsiteX2" fmla="*/ 364210 w 658678"/>
              <a:gd name="connsiteY2" fmla="*/ 418454 h 1348353"/>
              <a:gd name="connsiteX3" fmla="*/ 0 w 658678"/>
              <a:gd name="connsiteY3" fmla="*/ 0 h 1348353"/>
              <a:gd name="connsiteX0" fmla="*/ 294468 w 294468"/>
              <a:gd name="connsiteY0" fmla="*/ 929899 h 929899"/>
              <a:gd name="connsiteX1" fmla="*/ 224725 w 294468"/>
              <a:gd name="connsiteY1" fmla="*/ 449451 h 929899"/>
              <a:gd name="connsiteX2" fmla="*/ 0 w 294468"/>
              <a:gd name="connsiteY2" fmla="*/ 0 h 929899"/>
              <a:gd name="connsiteX0" fmla="*/ 69743 w 69743"/>
              <a:gd name="connsiteY0" fmla="*/ 480448 h 480448"/>
              <a:gd name="connsiteX1" fmla="*/ 0 w 69743"/>
              <a:gd name="connsiteY1" fmla="*/ 0 h 480448"/>
              <a:gd name="connsiteX0" fmla="*/ 46883 w 46883"/>
              <a:gd name="connsiteY0" fmla="*/ 385198 h 385198"/>
              <a:gd name="connsiteX1" fmla="*/ 0 w 46883"/>
              <a:gd name="connsiteY1" fmla="*/ 0 h 385198"/>
              <a:gd name="connsiteX0" fmla="*/ 50693 w 50693"/>
              <a:gd name="connsiteY0" fmla="*/ 381388 h 381388"/>
              <a:gd name="connsiteX1" fmla="*/ 0 w 50693"/>
              <a:gd name="connsiteY1" fmla="*/ 0 h 381388"/>
              <a:gd name="connsiteX0" fmla="*/ 50693 w 50693"/>
              <a:gd name="connsiteY0" fmla="*/ 381388 h 381388"/>
              <a:gd name="connsiteX1" fmla="*/ 0 w 50693"/>
              <a:gd name="connsiteY1" fmla="*/ 0 h 38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93" h="381388">
                <a:moveTo>
                  <a:pt x="50693" y="381388"/>
                </a:moveTo>
                <a:cubicBezTo>
                  <a:pt x="40360" y="218655"/>
                  <a:pt x="37648" y="189273"/>
                  <a:pt x="0" y="0"/>
                </a:cubicBez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solid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 smtClean="0">
              <a:solidFill>
                <a:prstClr val="black"/>
              </a:solidFill>
              <a:latin typeface="Palatino Linotype"/>
              <a:ea typeface="HGS明朝E"/>
            </a:endParaRPr>
          </a:p>
        </p:txBody>
      </p:sp>
    </p:spTree>
    <p:extLst>
      <p:ext uri="{BB962C8B-B14F-4D97-AF65-F5344CB8AC3E}">
        <p14:creationId xmlns:p14="http://schemas.microsoft.com/office/powerpoint/2010/main" val="10066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</a:t>
            </a:r>
            <a:r>
              <a:rPr lang="ja-JP" altLang="en-US" dirty="0" smtClean="0"/>
              <a:t>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 smtClean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 smtClean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 smtClean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281306" y="368059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entury" panose="02040604050505020304" pitchFamily="18" charset="0"/>
              </a:rPr>
              <a:t>1.5</a:t>
            </a:r>
            <a:r>
              <a:rPr kumimoji="1" lang="ja-JP" altLang="en-US" sz="2400" b="1" dirty="0" smtClean="0">
                <a:latin typeface="Century" panose="02040604050505020304" pitchFamily="18" charset="0"/>
              </a:rPr>
              <a:t>超</a:t>
            </a:r>
            <a:r>
              <a:rPr kumimoji="1" lang="en-US" altLang="ja-JP" sz="2400" b="1" dirty="0" smtClean="0">
                <a:latin typeface="Century" panose="02040604050505020304" pitchFamily="18" charset="0"/>
              </a:rPr>
              <a:t>K</a:t>
            </a:r>
            <a:endParaRPr kumimoji="1" lang="ja-JP" altLang="en-US" sz="2400" b="1" baseline="30000" dirty="0" smtClean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grpSp>
        <p:nvGrpSpPr>
          <p:cNvPr id="5" name="グループ化 4"/>
          <p:cNvGrpSpPr/>
          <p:nvPr/>
        </p:nvGrpSpPr>
        <p:grpSpPr>
          <a:xfrm>
            <a:off x="3329545" y="1227531"/>
            <a:ext cx="5688632" cy="3649702"/>
            <a:chOff x="1547664" y="1196752"/>
            <a:chExt cx="5688632" cy="36497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3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196752"/>
              <a:ext cx="5688632" cy="3649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 Box 26"/>
            <p:cNvSpPr txBox="1">
              <a:spLocks noChangeArrowheads="1"/>
            </p:cNvSpPr>
            <p:nvPr/>
          </p:nvSpPr>
          <p:spPr bwMode="auto">
            <a:xfrm>
              <a:off x="5004048" y="1410107"/>
              <a:ext cx="17208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dirty="0" err="1" smtClean="0">
                  <a:solidFill>
                    <a:srgbClr val="333399"/>
                  </a:solidFill>
                  <a:latin typeface="Times New Roman" pitchFamily="18" charset="0"/>
                </a:rPr>
                <a:t>Stephanov</a:t>
              </a:r>
              <a:r>
                <a:rPr lang="en-US" altLang="ja-JP" sz="2000" dirty="0" smtClean="0">
                  <a:solidFill>
                    <a:srgbClr val="333399"/>
                  </a:solidFill>
                  <a:latin typeface="Times New Roman" pitchFamily="18" charset="0"/>
                </a:rPr>
                <a:t>, ’07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8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3">
      <a:majorFont>
        <a:latin typeface="Corbel"/>
        <a:ea typeface="游ゴシック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Office テーマ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3">
      <a:majorFont>
        <a:latin typeface="Corbel"/>
        <a:ea typeface="游ゴシック"/>
        <a:cs typeface=""/>
      </a:majorFont>
      <a:minorFont>
        <a:latin typeface="Corbel"/>
        <a:ea typeface="HGP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chemeClr val="tx1"/>
          </a:solidFill>
          <a:headEnd type="none" w="med" len="med"/>
          <a:tailEnd type="arrow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ADCECAC2-9424-4B15-A77B-A3FC13944F9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奥行</Template>
  <TotalTime>5424</TotalTime>
  <Words>2523</Words>
  <Application>Microsoft Office PowerPoint</Application>
  <PresentationFormat>画面に合わせる (4:3)</PresentationFormat>
  <Paragraphs>552</Paragraphs>
  <Slides>59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22</vt:i4>
      </vt:variant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87" baseType="lpstr">
      <vt:lpstr>Adobe Song Std L</vt:lpstr>
      <vt:lpstr>HGPｺﾞｼｯｸM</vt:lpstr>
      <vt:lpstr>HGS明朝E</vt:lpstr>
      <vt:lpstr>HGｺﾞｼｯｸE</vt:lpstr>
      <vt:lpstr>HGｺﾞｼｯｸM</vt:lpstr>
      <vt:lpstr>HG丸ｺﾞｼｯｸM-PRO</vt:lpstr>
      <vt:lpstr>HG明朝B</vt:lpstr>
      <vt:lpstr>ＭＳ Ｐゴシック</vt:lpstr>
      <vt:lpstr>メイリオ</vt:lpstr>
      <vt:lpstr>游ゴシック</vt:lpstr>
      <vt:lpstr>游明朝 Demibold</vt:lpstr>
      <vt:lpstr>Arial</vt:lpstr>
      <vt:lpstr>Calibri</vt:lpstr>
      <vt:lpstr>Calibri Light</vt:lpstr>
      <vt:lpstr>Century</vt:lpstr>
      <vt:lpstr>Corbel</vt:lpstr>
      <vt:lpstr>Gill Sans MT</vt:lpstr>
      <vt:lpstr>Palatino Linotype</vt:lpstr>
      <vt:lpstr>Symbol</vt:lpstr>
      <vt:lpstr>Times New Roman</vt:lpstr>
      <vt:lpstr>Trebuchet MS</vt:lpstr>
      <vt:lpstr>Wingdings</vt:lpstr>
      <vt:lpstr>奥行</vt:lpstr>
      <vt:lpstr>10_標準デザイン</vt:lpstr>
      <vt:lpstr>1_標準デザイン</vt:lpstr>
      <vt:lpstr>2_奥行</vt:lpstr>
      <vt:lpstr>Office テーマ</vt:lpstr>
      <vt:lpstr>グラフ</vt:lpstr>
      <vt:lpstr>高密度物質の相構造 ・ゆらぎ</vt:lpstr>
      <vt:lpstr>目次</vt:lpstr>
      <vt:lpstr>ＱＣＤ相図</vt:lpstr>
      <vt:lpstr>ＱＣＤ相図</vt:lpstr>
      <vt:lpstr>ＱＣＤ相図</vt:lpstr>
      <vt:lpstr>相転移の次数</vt:lpstr>
      <vt:lpstr>相転移の次数</vt:lpstr>
      <vt:lpstr>相転移の次数</vt:lpstr>
      <vt:lpstr>相転移の次数</vt:lpstr>
      <vt:lpstr>宇宙最高密度の一次相転移 ＝物質による真空の破壊</vt:lpstr>
      <vt:lpstr>質問集より１</vt:lpstr>
      <vt:lpstr>質問集より１</vt:lpstr>
      <vt:lpstr>カラー超伝導</vt:lpstr>
      <vt:lpstr>カラー超伝導の種類</vt:lpstr>
      <vt:lpstr>相構造の計算例</vt:lpstr>
      <vt:lpstr>ビームエネルギー走査</vt:lpstr>
      <vt:lpstr>バリオン減速</vt:lpstr>
      <vt:lpstr>バリオン減速</vt:lpstr>
      <vt:lpstr>バリオン減速</vt:lpstr>
      <vt:lpstr>ビームエネルギー走査</vt:lpstr>
      <vt:lpstr>最大密度は？</vt:lpstr>
      <vt:lpstr>ビームエネルギー走査</vt:lpstr>
      <vt:lpstr>最高密度走査実験？</vt:lpstr>
      <vt:lpstr>重イオン衝突の歴史</vt:lpstr>
      <vt:lpstr>重イオン衝突の歴史</vt:lpstr>
      <vt:lpstr>PowerPoint プレゼンテーション</vt:lpstr>
      <vt:lpstr>PowerPoint プレゼンテーション</vt:lpstr>
      <vt:lpstr>衝突率</vt:lpstr>
      <vt:lpstr>目次</vt:lpstr>
      <vt:lpstr>イベント毎ゆらぎとは</vt:lpstr>
      <vt:lpstr>熱ゆらぎと物性現象</vt:lpstr>
      <vt:lpstr>非ガウスゆらぎ・キュムラント</vt:lpstr>
      <vt:lpstr>A Coin Game</vt:lpstr>
      <vt:lpstr>A Coin Game</vt:lpstr>
      <vt:lpstr>QCD相構造とゆらぎ</vt:lpstr>
      <vt:lpstr>電流雑音 (Shot Noise)</vt:lpstr>
      <vt:lpstr>高次キュムラント</vt:lpstr>
      <vt:lpstr>非ガウスゆらぎ</vt:lpstr>
      <vt:lpstr>PowerPoint プレゼンテーション</vt:lpstr>
      <vt:lpstr>臨界点近傍での非ガウスゆらぎ</vt:lpstr>
      <vt:lpstr>臨界点近傍での非ガウスゆらぎ</vt:lpstr>
      <vt:lpstr>高次のバリオン数キュムラント</vt:lpstr>
      <vt:lpstr>高次キュムラント測定の利点</vt:lpstr>
      <vt:lpstr>陽子数ゆらぎ @STAR-BES-I</vt:lpstr>
      <vt:lpstr>イベント毎ゆらぎとは</vt:lpstr>
      <vt:lpstr>イベント毎ゆらぎとは</vt:lpstr>
      <vt:lpstr>様々な問題</vt:lpstr>
      <vt:lpstr>ゆらぎの時間発展</vt:lpstr>
      <vt:lpstr>ゆらぎの時間発展</vt:lpstr>
      <vt:lpstr>陽子ゆらぎ vs バリオンゆらぎ</vt:lpstr>
      <vt:lpstr>検出器効果の補正</vt:lpstr>
      <vt:lpstr>様々な問題</vt:lpstr>
      <vt:lpstr>一次相転移の観測</vt:lpstr>
      <vt:lpstr>質問集より１</vt:lpstr>
      <vt:lpstr>質問集より１</vt:lpstr>
      <vt:lpstr>まとめ</vt:lpstr>
      <vt:lpstr>Fragile Higher Orders</vt:lpstr>
      <vt:lpstr>相転移の次数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J-PARCが行う 重イオン衝突実験</dc:title>
  <dc:creator>Masakiyo Kitazawa</dc:creator>
  <cp:lastModifiedBy>Kitazawa Masakiyo</cp:lastModifiedBy>
  <cp:revision>448</cp:revision>
  <dcterms:created xsi:type="dcterms:W3CDTF">2015-11-23T09:24:11Z</dcterms:created>
  <dcterms:modified xsi:type="dcterms:W3CDTF">2019-08-21T00:49:47Z</dcterms:modified>
</cp:coreProperties>
</file>