
<file path=[Content_Types].xml><?xml version="1.0" encoding="utf-8"?>
<Types xmlns="http://schemas.openxmlformats.org/package/2006/content-types">
  <Default Extension="jfif" ContentType="image/jpeg"/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  <p:sldMasterId id="2147483660" r:id="rId3"/>
    <p:sldMasterId id="2147483672" r:id="rId4"/>
  </p:sldMasterIdLst>
  <p:sldIdLst>
    <p:sldId id="270" r:id="rId5"/>
    <p:sldId id="258" r:id="rId6"/>
    <p:sldId id="275" r:id="rId7"/>
    <p:sldId id="276" r:id="rId8"/>
    <p:sldId id="260" r:id="rId9"/>
    <p:sldId id="261" r:id="rId10"/>
    <p:sldId id="262" r:id="rId11"/>
    <p:sldId id="264" r:id="rId12"/>
    <p:sldId id="274" r:id="rId13"/>
    <p:sldId id="266" r:id="rId14"/>
    <p:sldId id="265" r:id="rId15"/>
    <p:sldId id="267" r:id="rId16"/>
    <p:sldId id="263" r:id="rId17"/>
    <p:sldId id="277" r:id="rId18"/>
    <p:sldId id="271" r:id="rId19"/>
    <p:sldId id="272" r:id="rId20"/>
    <p:sldId id="273" r:id="rId21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E9DC"/>
    <a:srgbClr val="EDE1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425" autoAdjust="0"/>
  </p:normalViewPr>
  <p:slideViewPr>
    <p:cSldViewPr snapToGrid="0">
      <p:cViewPr varScale="1">
        <p:scale>
          <a:sx n="87" d="100"/>
          <a:sy n="87" d="100"/>
        </p:scale>
        <p:origin x="1171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slideMaster" Target="slideMasters/slideMaster2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3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27.wmf"/><Relationship Id="rId5" Type="http://schemas.openxmlformats.org/officeDocument/2006/relationships/image" Target="../media/image29.wmf"/><Relationship Id="rId4" Type="http://schemas.openxmlformats.org/officeDocument/2006/relationships/image" Target="../media/image28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3" Type="http://schemas.openxmlformats.org/officeDocument/2006/relationships/image" Target="../media/image37.wmf"/><Relationship Id="rId7" Type="http://schemas.openxmlformats.org/officeDocument/2006/relationships/image" Target="../media/image29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Relationship Id="rId6" Type="http://schemas.openxmlformats.org/officeDocument/2006/relationships/image" Target="../media/image40.wmf"/><Relationship Id="rId5" Type="http://schemas.openxmlformats.org/officeDocument/2006/relationships/image" Target="../media/image39.wmf"/><Relationship Id="rId4" Type="http://schemas.openxmlformats.org/officeDocument/2006/relationships/image" Target="../media/image38.wmf"/><Relationship Id="rId9" Type="http://schemas.openxmlformats.org/officeDocument/2006/relationships/image" Target="../media/image4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Relationship Id="rId6" Type="http://schemas.openxmlformats.org/officeDocument/2006/relationships/image" Target="../media/image48.wmf"/><Relationship Id="rId5" Type="http://schemas.openxmlformats.org/officeDocument/2006/relationships/image" Target="../media/image47.wmf"/><Relationship Id="rId4" Type="http://schemas.openxmlformats.org/officeDocument/2006/relationships/image" Target="../media/image4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BF2EC-5C39-46BD-A075-2942F64A7488}" type="datetimeFigureOut">
              <a:rPr kumimoji="1" lang="ja-JP" altLang="en-US" smtClean="0"/>
              <a:t>2019/9/18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FA24C-F646-473E-A17A-7927851250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141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BF2EC-5C39-46BD-A075-2942F64A7488}" type="datetimeFigureOut">
              <a:rPr kumimoji="1" lang="ja-JP" altLang="en-US" smtClean="0"/>
              <a:t>2019/9/18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FA24C-F646-473E-A17A-7927851250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1727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BF2EC-5C39-46BD-A075-2942F64A7488}" type="datetimeFigureOut">
              <a:rPr kumimoji="1" lang="ja-JP" altLang="en-US" smtClean="0"/>
              <a:t>2019/9/18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FA24C-F646-473E-A17A-7927851250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61408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0ED720-0104-4369-84BC-D37694168613}" type="datetimeFigureOut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2019/9/18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2D8002D-B5B0-4BAC-B1F6-782DDCCE6D9C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968620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0ED720-0104-4369-84BC-D37694168613}" type="datetimeFigureOut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2019/9/18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2D8002D-B5B0-4BAC-B1F6-782DDCCE6D9C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284551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0ED720-0104-4369-84BC-D37694168613}" type="datetimeFigureOut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2019/9/18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2D8002D-B5B0-4BAC-B1F6-782DDCCE6D9C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462316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0ED720-0104-4369-84BC-D37694168613}" type="datetimeFigureOut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2019/9/18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2D8002D-B5B0-4BAC-B1F6-782DDCCE6D9C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471644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0ED720-0104-4369-84BC-D37694168613}" type="datetimeFigureOut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2019/9/18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2D8002D-B5B0-4BAC-B1F6-782DDCCE6D9C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40585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0ED720-0104-4369-84BC-D37694168613}" type="datetimeFigureOut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2019/9/18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2D8002D-B5B0-4BAC-B1F6-782DDCCE6D9C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699491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0ED720-0104-4369-84BC-D37694168613}" type="datetimeFigureOut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2019/9/18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2D8002D-B5B0-4BAC-B1F6-782DDCCE6D9C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6276220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0ED720-0104-4369-84BC-D37694168613}" type="datetimeFigureOut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2019/9/18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2D8002D-B5B0-4BAC-B1F6-782DDCCE6D9C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02008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BF2EC-5C39-46BD-A075-2942F64A7488}" type="datetimeFigureOut">
              <a:rPr kumimoji="1" lang="ja-JP" altLang="en-US" smtClean="0"/>
              <a:t>2019/9/18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FA24C-F646-473E-A17A-7927851250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611410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0ED720-0104-4369-84BC-D37694168613}" type="datetimeFigureOut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2019/9/18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2D8002D-B5B0-4BAC-B1F6-782DDCCE6D9C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7532407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0ED720-0104-4369-84BC-D37694168613}" type="datetimeFigureOut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2019/9/18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2D8002D-B5B0-4BAC-B1F6-782DDCCE6D9C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6149265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0ED720-0104-4369-84BC-D37694168613}" type="datetimeFigureOut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2019/9/18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2D8002D-B5B0-4BAC-B1F6-782DDCCE6D9C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8050778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D7EC4C2-59A2-4BC1-8C74-75AFB4547DEB}" type="slidenum">
              <a:rPr kumimoji="0" lang="ja-JP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ja-JP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4193800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5771764-3224-42E3-A732-9E93F85185EC}" type="slidenum">
              <a:rPr kumimoji="0" lang="ja-JP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ja-JP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0000451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268B32D-6360-4F33-88CF-AAAC080C6CA7}" type="slidenum">
              <a:rPr kumimoji="0" lang="ja-JP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ja-JP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5304457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572E1F2-D4F6-46AC-B73E-335893457231}" type="slidenum">
              <a:rPr kumimoji="0" lang="ja-JP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ja-JP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7397151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1E6D811-B048-4AC3-A770-61702F729446}" type="slidenum">
              <a:rPr kumimoji="0" lang="ja-JP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ja-JP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0005861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7202417-261E-44D2-B77C-4DCDE33DAB71}" type="slidenum">
              <a:rPr kumimoji="0" lang="ja-JP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ja-JP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2729748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05E5C47-DF35-445C-AC0B-5DF8F280F7A0}" type="slidenum">
              <a:rPr kumimoji="0" lang="ja-JP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ja-JP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80790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BF2EC-5C39-46BD-A075-2942F64A7488}" type="datetimeFigureOut">
              <a:rPr kumimoji="1" lang="ja-JP" altLang="en-US" smtClean="0"/>
              <a:t>2019/9/18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FA24C-F646-473E-A17A-7927851250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855428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6E2DF6E-279F-4BCF-8DE8-C0C5BD523123}" type="slidenum">
              <a:rPr kumimoji="0" lang="ja-JP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ja-JP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7932379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5AC4E7D-C50C-46D7-BE63-53CA43DEE5FF}" type="slidenum">
              <a:rPr kumimoji="0" lang="ja-JP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ja-JP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7716222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BD89D7B-5D68-40A6-87B9-CF45E98C5E0C}" type="slidenum">
              <a:rPr kumimoji="0" lang="ja-JP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ja-JP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4018774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2A49E3C-36BB-424D-A3F5-0ACE9F2023CC}" type="slidenum">
              <a:rPr kumimoji="0" lang="ja-JP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ja-JP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94158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BF2EC-5C39-46BD-A075-2942F64A7488}" type="datetimeFigureOut">
              <a:rPr kumimoji="1" lang="ja-JP" altLang="en-US" smtClean="0"/>
              <a:t>2019/9/18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FA24C-F646-473E-A17A-7927851250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5957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BF2EC-5C39-46BD-A075-2942F64A7488}" type="datetimeFigureOut">
              <a:rPr kumimoji="1" lang="ja-JP" altLang="en-US" smtClean="0"/>
              <a:t>2019/9/18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FA24C-F646-473E-A17A-7927851250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2040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BF2EC-5C39-46BD-A075-2942F64A7488}" type="datetimeFigureOut">
              <a:rPr kumimoji="1" lang="ja-JP" altLang="en-US" smtClean="0"/>
              <a:t>2019/9/18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FA24C-F646-473E-A17A-7927851250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5363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BF2EC-5C39-46BD-A075-2942F64A7488}" type="datetimeFigureOut">
              <a:rPr kumimoji="1" lang="ja-JP" altLang="en-US" smtClean="0"/>
              <a:t>2019/9/18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FA24C-F646-473E-A17A-7927851250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3398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BF2EC-5C39-46BD-A075-2942F64A7488}" type="datetimeFigureOut">
              <a:rPr kumimoji="1" lang="ja-JP" altLang="en-US" smtClean="0"/>
              <a:t>2019/9/18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FA24C-F646-473E-A17A-7927851250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0774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BF2EC-5C39-46BD-A075-2942F64A7488}" type="datetimeFigureOut">
              <a:rPr kumimoji="1" lang="ja-JP" altLang="en-US" smtClean="0"/>
              <a:t>2019/9/18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FA24C-F646-473E-A17A-7927851250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6718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8BF2EC-5C39-46BD-A075-2942F64A7488}" type="datetimeFigureOut">
              <a:rPr kumimoji="1" lang="ja-JP" altLang="en-US" smtClean="0"/>
              <a:t>2019/9/18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CFA24C-F646-473E-A17A-7927851250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9749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125760"/>
            <a:ext cx="8229600" cy="1143000"/>
          </a:xfrm>
          <a:prstGeom prst="rect">
            <a:avLst/>
          </a:prstGeom>
        </p:spPr>
        <p:txBody>
          <a:bodyPr vert="horz" wrap="none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0ED720-0104-4369-84BC-D37694168613}" type="datetimeFigureOut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2019/9/18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2D8002D-B5B0-4BAC-B1F6-782DDCCE6D9C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55990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kumimoji="1" sz="4400" b="1" kern="1200">
          <a:solidFill>
            <a:schemeClr val="tx1">
              <a:lumMod val="75000"/>
              <a:lumOff val="25000"/>
            </a:schemeClr>
          </a:solidFill>
          <a:latin typeface="游ゴシック" panose="020B0400000000000000" pitchFamily="50" charset="-128"/>
          <a:ea typeface="游ゴシック" panose="020B0400000000000000" pitchFamily="50" charset="-128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711000F-98E7-4BCF-BFEF-D322129CEEC2}" type="slidenum">
              <a:rPr kumimoji="0" lang="ja-JP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ja-JP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90652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ＭＳ Ｐゴシック" panose="020B0600070205080204" pitchFamily="50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ＭＳ Ｐゴシック" panose="020B0600070205080204" pitchFamily="50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ＭＳ Ｐゴシック" panose="020B0600070205080204" pitchFamily="50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ＭＳ Ｐゴシック" panose="020B0600070205080204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ＭＳ Ｐゴシック" panose="020B0600070205080204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ＭＳ Ｐゴシック" panose="020B0600070205080204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ＭＳ Ｐゴシック" panose="020B0600070205080204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ＭＳ Ｐゴシック" panose="020B0600070205080204" pitchFamily="5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13" Type="http://schemas.openxmlformats.org/officeDocument/2006/relationships/image" Target="../media/image7.png"/><Relationship Id="rId18" Type="http://schemas.openxmlformats.org/officeDocument/2006/relationships/image" Target="../media/image31.png"/><Relationship Id="rId3" Type="http://schemas.openxmlformats.org/officeDocument/2006/relationships/image" Target="../media/image16.png"/><Relationship Id="rId7" Type="http://schemas.openxmlformats.org/officeDocument/2006/relationships/image" Target="../media/image30.png"/><Relationship Id="rId12" Type="http://schemas.openxmlformats.org/officeDocument/2006/relationships/image" Target="../media/image6.png"/><Relationship Id="rId17" Type="http://schemas.openxmlformats.org/officeDocument/2006/relationships/image" Target="../media/image29.wmf"/><Relationship Id="rId2" Type="http://schemas.openxmlformats.org/officeDocument/2006/relationships/slideLayout" Target="../slideLayouts/slideLayout13.xml"/><Relationship Id="rId16" Type="http://schemas.openxmlformats.org/officeDocument/2006/relationships/oleObject" Target="../embeddings/oleObject5.bin"/><Relationship Id="rId1" Type="http://schemas.openxmlformats.org/officeDocument/2006/relationships/vmlDrawing" Target="../drawings/vmlDrawing2.vml"/><Relationship Id="rId6" Type="http://schemas.openxmlformats.org/officeDocument/2006/relationships/image" Target="../media/image10.png"/><Relationship Id="rId11" Type="http://schemas.openxmlformats.org/officeDocument/2006/relationships/image" Target="../media/image5.wmf"/><Relationship Id="rId5" Type="http://schemas.openxmlformats.org/officeDocument/2006/relationships/image" Target="../media/image27.wmf"/><Relationship Id="rId15" Type="http://schemas.openxmlformats.org/officeDocument/2006/relationships/image" Target="../media/image28.wmf"/><Relationship Id="rId10" Type="http://schemas.openxmlformats.org/officeDocument/2006/relationships/oleObject" Target="../embeddings/oleObject2.bin"/><Relationship Id="rId4" Type="http://schemas.openxmlformats.org/officeDocument/2006/relationships/oleObject" Target="../embeddings/oleObject3.bin"/><Relationship Id="rId9" Type="http://schemas.openxmlformats.org/officeDocument/2006/relationships/image" Target="../media/image4.wmf"/><Relationship Id="rId14" Type="http://schemas.openxmlformats.org/officeDocument/2006/relationships/oleObject" Target="../embeddings/oleObject4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emf"/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13" Type="http://schemas.openxmlformats.org/officeDocument/2006/relationships/oleObject" Target="../embeddings/oleObject11.bin"/><Relationship Id="rId18" Type="http://schemas.openxmlformats.org/officeDocument/2006/relationships/image" Target="../media/image41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12" Type="http://schemas.openxmlformats.org/officeDocument/2006/relationships/image" Target="../media/image39.wmf"/><Relationship Id="rId17" Type="http://schemas.openxmlformats.org/officeDocument/2006/relationships/oleObject" Target="../embeddings/oleObject12.bin"/><Relationship Id="rId2" Type="http://schemas.openxmlformats.org/officeDocument/2006/relationships/slideLayout" Target="../slideLayouts/slideLayout29.xml"/><Relationship Id="rId16" Type="http://schemas.openxmlformats.org/officeDocument/2006/relationships/image" Target="../media/image29.wmf"/><Relationship Id="rId20" Type="http://schemas.openxmlformats.org/officeDocument/2006/relationships/image" Target="../media/image42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36.wmf"/><Relationship Id="rId11" Type="http://schemas.openxmlformats.org/officeDocument/2006/relationships/oleObject" Target="../embeddings/oleObject10.bin"/><Relationship Id="rId5" Type="http://schemas.openxmlformats.org/officeDocument/2006/relationships/oleObject" Target="../embeddings/oleObject7.bin"/><Relationship Id="rId15" Type="http://schemas.openxmlformats.org/officeDocument/2006/relationships/oleObject" Target="../embeddings/oleObject5.bin"/><Relationship Id="rId10" Type="http://schemas.openxmlformats.org/officeDocument/2006/relationships/image" Target="../media/image38.wmf"/><Relationship Id="rId19" Type="http://schemas.openxmlformats.org/officeDocument/2006/relationships/oleObject" Target="../embeddings/oleObject13.bin"/><Relationship Id="rId4" Type="http://schemas.openxmlformats.org/officeDocument/2006/relationships/image" Target="../media/image35.wmf"/><Relationship Id="rId9" Type="http://schemas.openxmlformats.org/officeDocument/2006/relationships/oleObject" Target="../embeddings/oleObject9.bin"/><Relationship Id="rId14" Type="http://schemas.openxmlformats.org/officeDocument/2006/relationships/image" Target="../media/image40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wmf"/><Relationship Id="rId13" Type="http://schemas.openxmlformats.org/officeDocument/2006/relationships/image" Target="../media/image49.png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12" Type="http://schemas.openxmlformats.org/officeDocument/2006/relationships/image" Target="../media/image47.wmf"/><Relationship Id="rId2" Type="http://schemas.openxmlformats.org/officeDocument/2006/relationships/slideLayout" Target="../slideLayouts/slideLayout29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44.wmf"/><Relationship Id="rId11" Type="http://schemas.openxmlformats.org/officeDocument/2006/relationships/oleObject" Target="../embeddings/oleObject18.bin"/><Relationship Id="rId5" Type="http://schemas.openxmlformats.org/officeDocument/2006/relationships/oleObject" Target="../embeddings/oleObject15.bin"/><Relationship Id="rId15" Type="http://schemas.openxmlformats.org/officeDocument/2006/relationships/image" Target="../media/image48.wmf"/><Relationship Id="rId10" Type="http://schemas.openxmlformats.org/officeDocument/2006/relationships/image" Target="../media/image46.wmf"/><Relationship Id="rId4" Type="http://schemas.openxmlformats.org/officeDocument/2006/relationships/image" Target="../media/image43.wmf"/><Relationship Id="rId9" Type="http://schemas.openxmlformats.org/officeDocument/2006/relationships/oleObject" Target="../embeddings/oleObject17.bin"/><Relationship Id="rId14" Type="http://schemas.openxmlformats.org/officeDocument/2006/relationships/oleObject" Target="../embeddings/oleObject19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fif"/><Relationship Id="rId2" Type="http://schemas.openxmlformats.org/officeDocument/2006/relationships/image" Target="../media/image2.jfif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oleObject" Target="../embeddings/oleObject1.bin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11" Type="http://schemas.openxmlformats.org/officeDocument/2006/relationships/image" Target="../media/image10.png"/><Relationship Id="rId5" Type="http://schemas.openxmlformats.org/officeDocument/2006/relationships/oleObject" Target="../embeddings/oleObject2.bin"/><Relationship Id="rId10" Type="http://schemas.openxmlformats.org/officeDocument/2006/relationships/image" Target="../media/image9.png"/><Relationship Id="rId4" Type="http://schemas.openxmlformats.org/officeDocument/2006/relationships/image" Target="../media/image4.wmf"/><Relationship Id="rId9" Type="http://schemas.openxmlformats.org/officeDocument/2006/relationships/image" Target="../media/image8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16.png"/><Relationship Id="rId7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Relationship Id="rId9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1122363"/>
            <a:ext cx="9144000" cy="2387600"/>
          </a:xfrm>
        </p:spPr>
        <p:txBody>
          <a:bodyPr>
            <a:noAutofit/>
          </a:bodyPr>
          <a:lstStyle/>
          <a:p>
            <a:r>
              <a:rPr kumimoji="1" lang="ja-JP" altLang="en-US" sz="4400" b="1" dirty="0" smtClean="0">
                <a:latin typeface="+mn-ea"/>
                <a:ea typeface="+mn-ea"/>
              </a:rPr>
              <a:t>カラー超伝導相転移と</a:t>
            </a:r>
            <a:r>
              <a:rPr kumimoji="1" lang="en-US" altLang="ja-JP" sz="4400" b="1" dirty="0" smtClean="0">
                <a:latin typeface="+mn-ea"/>
                <a:ea typeface="+mn-ea"/>
              </a:rPr>
              <a:t/>
            </a:r>
            <a:br>
              <a:rPr kumimoji="1" lang="en-US" altLang="ja-JP" sz="4400" b="1" dirty="0" smtClean="0">
                <a:latin typeface="+mn-ea"/>
                <a:ea typeface="+mn-ea"/>
              </a:rPr>
            </a:br>
            <a:r>
              <a:rPr kumimoji="1" lang="ja-JP" altLang="en-US" sz="4400" b="1" dirty="0" smtClean="0">
                <a:latin typeface="+mn-ea"/>
                <a:ea typeface="+mn-ea"/>
              </a:rPr>
              <a:t>低不変質量領域の</a:t>
            </a:r>
            <a:r>
              <a:rPr kumimoji="1" lang="en-US" altLang="ja-JP" sz="4400" b="1" dirty="0" smtClean="0">
                <a:latin typeface="+mn-ea"/>
                <a:ea typeface="+mn-ea"/>
              </a:rPr>
              <a:t/>
            </a:r>
            <a:br>
              <a:rPr kumimoji="1" lang="en-US" altLang="ja-JP" sz="4400" b="1" dirty="0" smtClean="0">
                <a:latin typeface="+mn-ea"/>
                <a:ea typeface="+mn-ea"/>
              </a:rPr>
            </a:br>
            <a:r>
              <a:rPr kumimoji="1" lang="ja-JP" altLang="en-US" sz="4400" b="1" dirty="0" smtClean="0">
                <a:latin typeface="+mn-ea"/>
                <a:ea typeface="+mn-ea"/>
              </a:rPr>
              <a:t>レプトン対生成の異常生成</a:t>
            </a:r>
            <a:r>
              <a:rPr kumimoji="1" lang="en-US" altLang="ja-JP" sz="4400" b="1" dirty="0" smtClean="0">
                <a:latin typeface="+mn-ea"/>
                <a:ea typeface="+mn-ea"/>
              </a:rPr>
              <a:t/>
            </a:r>
            <a:br>
              <a:rPr kumimoji="1" lang="en-US" altLang="ja-JP" sz="4400" b="1" dirty="0" smtClean="0">
                <a:latin typeface="+mn-ea"/>
                <a:ea typeface="+mn-ea"/>
              </a:rPr>
            </a:br>
            <a:endParaRPr kumimoji="1" lang="ja-JP" altLang="en-US" sz="4400" b="1" dirty="0">
              <a:latin typeface="+mn-ea"/>
              <a:ea typeface="+mn-ea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kumimoji="1" lang="ja-JP" altLang="en-US" sz="3200" b="1" dirty="0" smtClean="0"/>
              <a:t>北沢正清</a:t>
            </a:r>
            <a:endParaRPr kumimoji="1" lang="en-US" altLang="ja-JP" sz="3200" b="1" dirty="0" smtClean="0"/>
          </a:p>
          <a:p>
            <a:r>
              <a:rPr lang="ja-JP" altLang="en-US" sz="2800" b="1" dirty="0" smtClean="0"/>
              <a:t>（阪大理）</a:t>
            </a:r>
            <a:endParaRPr lang="en-US" altLang="ja-JP" sz="2800" b="1" dirty="0" smtClean="0"/>
          </a:p>
          <a:p>
            <a:r>
              <a:rPr kumimoji="1" lang="ja-JP" altLang="en-US" dirty="0" smtClean="0"/>
              <a:t>国広悌二</a:t>
            </a:r>
            <a:endParaRPr kumimoji="1" lang="en-US" altLang="ja-JP" dirty="0" smtClean="0"/>
          </a:p>
          <a:p>
            <a:r>
              <a:rPr lang="ja-JP" altLang="en-US" dirty="0" smtClean="0"/>
              <a:t>（京大基研）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350605" y="6104703"/>
            <a:ext cx="64427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dirty="0"/>
              <a:t>MK, PhD Thesis, </a:t>
            </a:r>
            <a:r>
              <a:rPr lang="en-US" altLang="ja-JP" dirty="0" err="1"/>
              <a:t>Kunihiro</a:t>
            </a:r>
            <a:r>
              <a:rPr lang="en-US" altLang="ja-JP" dirty="0"/>
              <a:t>+, </a:t>
            </a:r>
            <a:r>
              <a:rPr lang="en-US" altLang="ja-JP" dirty="0" smtClean="0"/>
              <a:t>0711.4429</a:t>
            </a:r>
            <a:endParaRPr kumimoji="1" lang="en-US" altLang="ja-JP" dirty="0" smtClean="0"/>
          </a:p>
          <a:p>
            <a:pPr algn="ctr"/>
            <a:r>
              <a:rPr kumimoji="1" lang="ja-JP" altLang="en-US" dirty="0" smtClean="0"/>
              <a:t>日本物理学会</a:t>
            </a:r>
            <a:r>
              <a:rPr kumimoji="1" lang="en-US" altLang="ja-JP" dirty="0" smtClean="0"/>
              <a:t>2019</a:t>
            </a:r>
            <a:r>
              <a:rPr kumimoji="1" lang="ja-JP" altLang="en-US" dirty="0" smtClean="0"/>
              <a:t>年度秋季大会</a:t>
            </a:r>
            <a:r>
              <a:rPr kumimoji="1" lang="ja-JP" altLang="en-US" dirty="0" smtClean="0"/>
              <a:t>、</a:t>
            </a:r>
            <a:r>
              <a:rPr lang="ja-JP" altLang="en-US" dirty="0"/>
              <a:t>山形</a:t>
            </a:r>
            <a:r>
              <a:rPr kumimoji="1" lang="ja-JP" altLang="en-US" dirty="0" smtClean="0"/>
              <a:t>大学</a:t>
            </a:r>
            <a:r>
              <a:rPr kumimoji="1" lang="ja-JP" altLang="en-US" dirty="0" smtClean="0"/>
              <a:t>、</a:t>
            </a:r>
            <a:r>
              <a:rPr kumimoji="1" lang="en-US" altLang="ja-JP" dirty="0" smtClean="0"/>
              <a:t>2019</a:t>
            </a:r>
            <a:r>
              <a:rPr kumimoji="1" lang="ja-JP" altLang="en-US" dirty="0" smtClean="0"/>
              <a:t>年</a:t>
            </a:r>
            <a:r>
              <a:rPr kumimoji="1" lang="en-US" altLang="ja-JP" dirty="0" smtClean="0"/>
              <a:t>9</a:t>
            </a:r>
            <a:r>
              <a:rPr kumimoji="1" lang="ja-JP" altLang="en-US" dirty="0" smtClean="0"/>
              <a:t>月</a:t>
            </a:r>
            <a:r>
              <a:rPr kumimoji="1" lang="en-US" altLang="ja-JP" dirty="0" smtClean="0"/>
              <a:t>18</a:t>
            </a:r>
            <a:r>
              <a:rPr kumimoji="1" lang="ja-JP" altLang="en-US" dirty="0" smtClean="0"/>
              <a:t>日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89831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角丸四角形 5"/>
          <p:cNvSpPr/>
          <p:nvPr/>
        </p:nvSpPr>
        <p:spPr>
          <a:xfrm>
            <a:off x="4598544" y="3030181"/>
            <a:ext cx="4299439" cy="67215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TDGL</a:t>
            </a:r>
            <a:r>
              <a:rPr kumimoji="1" lang="ja-JP" altLang="en-US" dirty="0" smtClean="0"/>
              <a:t>方程式・</a:t>
            </a:r>
            <a:r>
              <a:rPr kumimoji="1" lang="en-US" altLang="ja-JP" dirty="0" smtClean="0"/>
              <a:t>WT</a:t>
            </a:r>
            <a:r>
              <a:rPr kumimoji="1" lang="ja-JP" altLang="en-US" dirty="0" smtClean="0"/>
              <a:t>恒等式</a:t>
            </a:r>
            <a:endParaRPr kumimoji="1" lang="ja-JP" altLang="en-US" dirty="0"/>
          </a:p>
        </p:txBody>
      </p:sp>
      <p:grpSp>
        <p:nvGrpSpPr>
          <p:cNvPr id="3" name="グループ化 2"/>
          <p:cNvGrpSpPr/>
          <p:nvPr/>
        </p:nvGrpSpPr>
        <p:grpSpPr>
          <a:xfrm>
            <a:off x="2210929" y="2498023"/>
            <a:ext cx="1475998" cy="313091"/>
            <a:chOff x="1663337" y="2745568"/>
            <a:chExt cx="1475998" cy="313091"/>
          </a:xfrm>
        </p:grpSpPr>
        <p:cxnSp>
          <p:nvCxnSpPr>
            <p:cNvPr id="4" name="直線コネクタ 3"/>
            <p:cNvCxnSpPr/>
            <p:nvPr/>
          </p:nvCxnSpPr>
          <p:spPr>
            <a:xfrm>
              <a:off x="1663337" y="2891246"/>
              <a:ext cx="1475998" cy="21737"/>
            </a:xfrm>
            <a:prstGeom prst="line">
              <a:avLst/>
            </a:prstGeom>
            <a:ln w="111125" cmpd="dbl">
              <a:solidFill>
                <a:schemeClr val="tx1"/>
              </a:solidFill>
              <a:headEnd type="none" w="med" len="med"/>
              <a:tailEnd type="non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二等辺三角形 4"/>
            <p:cNvSpPr/>
            <p:nvPr/>
          </p:nvSpPr>
          <p:spPr>
            <a:xfrm rot="5400000">
              <a:off x="2244790" y="2712947"/>
              <a:ext cx="313091" cy="378334"/>
            </a:xfrm>
            <a:prstGeom prst="triangle">
              <a:avLst/>
            </a:prstGeom>
            <a:solidFill>
              <a:schemeClr val="tx1"/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1" name="テキスト ボックス 10"/>
          <p:cNvSpPr txBox="1"/>
          <p:nvPr/>
        </p:nvSpPr>
        <p:spPr>
          <a:xfrm>
            <a:off x="457200" y="1346473"/>
            <a:ext cx="3717364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p"/>
            </a:pPr>
            <a:r>
              <a:rPr kumimoji="1" lang="ja-JP" altLang="en-US" sz="2800" b="1" dirty="0" smtClean="0">
                <a:latin typeface="+mj-ea"/>
                <a:ea typeface="+mj-ea"/>
              </a:rPr>
              <a:t>ソフトモード</a:t>
            </a:r>
            <a:endParaRPr kumimoji="1" lang="en-US" altLang="ja-JP" sz="2800" b="1" dirty="0" smtClean="0">
              <a:latin typeface="+mj-ea"/>
              <a:ea typeface="+mj-ea"/>
            </a:endParaRPr>
          </a:p>
          <a:p>
            <a:r>
              <a:rPr kumimoji="1" lang="en-US" altLang="ja-JP" sz="2400" dirty="0" smtClean="0"/>
              <a:t>(</a:t>
            </a:r>
            <a:r>
              <a:rPr kumimoji="1" lang="ja-JP" altLang="en-US" sz="2400" dirty="0" smtClean="0"/>
              <a:t>線形化</a:t>
            </a:r>
            <a:r>
              <a:rPr kumimoji="1" lang="en-US" altLang="ja-JP" sz="2400" dirty="0" smtClean="0"/>
              <a:t>)TDGL</a:t>
            </a:r>
            <a:r>
              <a:rPr lang="ja-JP" altLang="en-US" sz="2400" dirty="0" smtClean="0"/>
              <a:t>方程式</a:t>
            </a:r>
            <a:r>
              <a:rPr lang="en-US" altLang="ja-JP" sz="2400" dirty="0" smtClean="0"/>
              <a:t>(T&gt;T</a:t>
            </a:r>
            <a:r>
              <a:rPr lang="en-US" altLang="ja-JP" sz="2400" baseline="-25000" dirty="0" smtClean="0"/>
              <a:t>c</a:t>
            </a:r>
            <a:r>
              <a:rPr lang="en-US" altLang="ja-JP" sz="2400" dirty="0" smtClean="0"/>
              <a:t>)</a:t>
            </a:r>
            <a:endParaRPr kumimoji="1" lang="ja-JP" altLang="en-US" sz="2400" dirty="0" smtClean="0"/>
          </a:p>
        </p:txBody>
      </p:sp>
      <p:sp>
        <p:nvSpPr>
          <p:cNvPr id="13" name="角丸四角形 12"/>
          <p:cNvSpPr/>
          <p:nvPr/>
        </p:nvSpPr>
        <p:spPr>
          <a:xfrm>
            <a:off x="6497515" y="1289478"/>
            <a:ext cx="2418663" cy="157947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7" name="図 3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75684" y="1477426"/>
            <a:ext cx="1659476" cy="1203576"/>
          </a:xfrm>
          <a:prstGeom prst="rect">
            <a:avLst/>
          </a:prstGeom>
        </p:spPr>
      </p:pic>
      <p:pic>
        <p:nvPicPr>
          <p:cNvPr id="39" name="TexTeXPicture" descr="&lt;?xml version=&quot;1.0&quot; encoding=&quot;utf-16&quot;?&gt;&#10;&lt;TeXTeX&gt;&#10;  &lt;preamble&gt;\documentclass{jarticle}&#10;\usepackage{amsmath}&#10;\pagestyle{empty}&lt;/preamble&gt;&#10;  &lt;body&gt;\begin{align*} &#10;\Xi(\omega,k)^{-1}&#10;=&#10;\end{align*}&lt;/body&gt;&#10;  &lt;fcolor&gt;FF000000&lt;/fcolor&gt;&#10;  &lt;bcolor&gt;FFFFFFFF&lt;/bcolor&gt;&#10;  &lt;transparent&gt;True&lt;/transparent&gt;&#10;  &lt;resolution&gt;1800&lt;/resolution&gt;&#10;  &lt;imageh&gt;280&lt;/imageh&gt;&#10;  &lt;imagew&gt;1277&lt;/imagew&gt;&#10;  &lt;scale&gt;50&lt;/scale&gt;&#10;  &lt;cursor&gt;36&lt;/cursor&gt;&#10;&lt;/TeXTeX&gt;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138" y="2465168"/>
            <a:ext cx="1351492" cy="296333"/>
          </a:xfrm>
          <a:prstGeom prst="rect">
            <a:avLst/>
          </a:prstGeom>
        </p:spPr>
      </p:pic>
      <p:pic>
        <p:nvPicPr>
          <p:cNvPr id="40" name="TexTeXPicture" descr="&lt;?xml version=&quot;1.0&quot; encoding=&quot;utf-16&quot;?&gt;&#10;&lt;TeXTeX&gt;&#10;  &lt;preamble&gt;\documentclass{jarticle}&#10;\usepackage{amsmath}&#10;\pagestyle{empty}&lt;/preamble&gt;&#10;  &lt;body&gt;\begin{align*} &#10;= A \varepsilon + C_0 \omega + C k^2&#10;\end{align*}&lt;/body&gt;&#10;  &lt;fcolor&gt;FF000000&lt;/fcolor&gt;&#10;  &lt;bcolor&gt;FFFFFFFF&lt;/bcolor&gt;&#10;  &lt;transparent&gt;True&lt;/transparent&gt;&#10;  &lt;resolution&gt;1800&lt;/resolution&gt;&#10;  &lt;imageh&gt;257&lt;/imageh&gt;&#10;  &lt;imagew&gt;2035&lt;/imagew&gt;&#10;  &lt;scale&gt;50&lt;/scale&gt;&#10;  &lt;cursor&gt;16&lt;/cursor&gt;&#10;&lt;/TeXTeX&gt;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7564" y="3030181"/>
            <a:ext cx="2153709" cy="271991"/>
          </a:xfrm>
          <a:prstGeom prst="rect">
            <a:avLst/>
          </a:prstGeom>
        </p:spPr>
      </p:pic>
      <p:sp>
        <p:nvSpPr>
          <p:cNvPr id="41" name="テキスト ボックス 40"/>
          <p:cNvSpPr txBox="1"/>
          <p:nvPr/>
        </p:nvSpPr>
        <p:spPr>
          <a:xfrm>
            <a:off x="457200" y="3851803"/>
            <a:ext cx="20826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p"/>
            </a:pPr>
            <a:r>
              <a:rPr kumimoji="1" lang="ja-JP" altLang="en-US" sz="2800" b="1" dirty="0" smtClean="0">
                <a:latin typeface="+mj-ea"/>
                <a:ea typeface="+mj-ea"/>
              </a:rPr>
              <a:t>頂点関数</a:t>
            </a:r>
            <a:endParaRPr kumimoji="1" lang="en-US" altLang="ja-JP" sz="2800" b="1" dirty="0" smtClean="0">
              <a:latin typeface="+mj-ea"/>
              <a:ea typeface="+mj-ea"/>
            </a:endParaRPr>
          </a:p>
        </p:txBody>
      </p:sp>
      <p:pic>
        <p:nvPicPr>
          <p:cNvPr id="43" name="TexTeXPicture" descr="&lt;?xml version=&quot;1.0&quot; encoding=&quot;utf-16&quot;?&gt;&#10;&lt;TeXTeX&gt;&#10;  &lt;preamble&gt;\documentclass{jarticle}&#10;\usepackage{amsmath}&#10;\pagestyle{empty}&lt;/preamble&gt;&#10;  &lt;body&gt;\begin{align*} &#10;(-iC_0 \partial_t + C \nabla^2 + A \varepsilon )\Delta=0&#10;\end{align*}&lt;/body&gt;&#10;  &lt;fcolor&gt;FF000000&lt;/fcolor&gt;&#10;  &lt;bcolor&gt;FFFFFFFF&lt;/bcolor&gt;&#10;  &lt;transparent&gt;True&lt;/transparent&gt;&#10;  &lt;resolution&gt;1800&lt;/resolution&gt;&#10;  &lt;imageh&gt;280&lt;/imageh&gt;&#10;  &lt;imagew&gt;3040&lt;/imagew&gt;&#10;  &lt;scale&gt;50&lt;/scale&gt;&#10;  &lt;cursor&gt;18&lt;/cursor&gt;&#10;&lt;/TeXTeX&gt;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9466" y="3198134"/>
            <a:ext cx="3217334" cy="296333"/>
          </a:xfrm>
          <a:prstGeom prst="rect">
            <a:avLst/>
          </a:prstGeom>
        </p:spPr>
      </p:pic>
      <p:sp>
        <p:nvSpPr>
          <p:cNvPr id="46" name="テキスト ボックス 45"/>
          <p:cNvSpPr txBox="1"/>
          <p:nvPr/>
        </p:nvSpPr>
        <p:spPr>
          <a:xfrm>
            <a:off x="467437" y="4527428"/>
            <a:ext cx="33280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Ward-Takahashi</a:t>
            </a:r>
            <a:r>
              <a:rPr kumimoji="1" lang="ja-JP" altLang="en-US" sz="2400" dirty="0" smtClean="0"/>
              <a:t>恒等式：</a:t>
            </a:r>
          </a:p>
        </p:txBody>
      </p:sp>
      <p:pic>
        <p:nvPicPr>
          <p:cNvPr id="47" name="TexTeXPicture" descr="&lt;?xml version=&quot;1.0&quot; encoding=&quot;utf-16&quot;?&gt;&#10;&lt;TeXTeX&gt;&#10;  &lt;preamble&gt;\documentclass{jarticle}&#10;\usepackage{amsmath}&#10;\pagestyle{empty}&lt;/preamble&gt;&#10;  &lt;body&gt;\begin{align*} &#10;(q_2-q_1)_\mu \Gamma^\mu(q_1,q_2) = \frac13 \big( \Xi(q_2)^{-1} - \Xi(q_1)^{-1} \big)&#10;\end{align*}&lt;/body&gt;&#10;  &lt;fcolor&gt;FF000000&lt;/fcolor&gt;&#10;  &lt;bcolor&gt;FFFFFFFF&lt;/bcolor&gt;&#10;  &lt;transparent&gt;True&lt;/transparent&gt;&#10;  &lt;resolution&gt;1800&lt;/resolution&gt;&#10;  &lt;imageh&gt;506&lt;/imageh&gt;&#10;  &lt;imagew&gt;4803&lt;/imagew&gt;&#10;  &lt;scale&gt;50&lt;/scale&gt;&#10;  &lt;cursor&gt;95&lt;/cursor&gt;&#10;&lt;/TeXTeX&gt;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3003" y="4453576"/>
            <a:ext cx="5083175" cy="535517"/>
          </a:xfrm>
          <a:prstGeom prst="rect">
            <a:avLst/>
          </a:prstGeom>
        </p:spPr>
      </p:pic>
      <p:sp>
        <p:nvSpPr>
          <p:cNvPr id="48" name="テキスト ボックス 47"/>
          <p:cNvSpPr txBox="1"/>
          <p:nvPr/>
        </p:nvSpPr>
        <p:spPr>
          <a:xfrm>
            <a:off x="467437" y="5290962"/>
            <a:ext cx="25923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/>
              <a:t>原点での解析性</a:t>
            </a:r>
            <a:r>
              <a:rPr kumimoji="1" lang="en-US" altLang="ja-JP" sz="2400" dirty="0" smtClean="0">
                <a:sym typeface="Wingdings" panose="05000000000000000000" pitchFamily="2" charset="2"/>
              </a:rPr>
              <a:t></a:t>
            </a:r>
            <a:endParaRPr kumimoji="1" lang="ja-JP" altLang="en-US" sz="2400" dirty="0" smtClean="0"/>
          </a:p>
        </p:txBody>
      </p:sp>
      <p:pic>
        <p:nvPicPr>
          <p:cNvPr id="50" name="TexTeXPicture" descr="&lt;?xml version=&quot;1.0&quot; encoding=&quot;utf-16&quot;?&gt;&#10;&lt;TeXTeX&gt;&#10;  &lt;preamble&gt;\documentclass{jarticle}&#10;\usepackage{amsmath}&#10;\pagestyle{empty}&lt;/preamble&gt;&#10;  &lt;body&gt;\begin{align*} &#10;\Gamma^0 = \frac13 C_0,&#10;\quad&#10;\Gamma^i = \frac13 C (q_1+q_2 )^i&#10;\end{align*}&lt;/body&gt;&#10;  &lt;fcolor&gt;FF000000&lt;/fcolor&gt;&#10;  &lt;bcolor&gt;FFFFFFFF&lt;/bcolor&gt;&#10;  &lt;transparent&gt;True&lt;/transparent&gt;&#10;  &lt;resolution&gt;1800&lt;/resolution&gt;&#10;  &lt;imageh&gt;506&lt;/imageh&gt;&#10;  &lt;imagew&gt;3382&lt;/imagew&gt;&#10;  &lt;scale&gt;50&lt;/scale&gt;&#10;  &lt;cursor&gt;79&lt;/cursor&gt;&#10;&lt;/TeXTeX&gt;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1864" y="5248964"/>
            <a:ext cx="3579283" cy="535517"/>
          </a:xfrm>
          <a:prstGeom prst="rect">
            <a:avLst/>
          </a:prstGeom>
        </p:spPr>
      </p:pic>
      <p:sp>
        <p:nvSpPr>
          <p:cNvPr id="52" name="左右矢印 51"/>
          <p:cNvSpPr/>
          <p:nvPr/>
        </p:nvSpPr>
        <p:spPr>
          <a:xfrm>
            <a:off x="4853909" y="3198134"/>
            <a:ext cx="484892" cy="296333"/>
          </a:xfrm>
          <a:prstGeom prst="left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左右矢印 52"/>
          <p:cNvSpPr/>
          <p:nvPr/>
        </p:nvSpPr>
        <p:spPr>
          <a:xfrm>
            <a:off x="5453789" y="6207296"/>
            <a:ext cx="521877" cy="296333"/>
          </a:xfrm>
          <a:prstGeom prst="left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角丸四角形 20"/>
          <p:cNvSpPr/>
          <p:nvPr/>
        </p:nvSpPr>
        <p:spPr>
          <a:xfrm>
            <a:off x="5240215" y="6019384"/>
            <a:ext cx="3657767" cy="67215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7" name="TexTeXPicture" descr="&lt;?xml version=&quot;1.0&quot; encoding=&quot;utf-16&quot;?&gt;&#10;&lt;TeXTeX&gt;&#10;  &lt;preamble&gt;\documentclass{jarticle}&#10;\usepackage{amsmath}&#10;\pagestyle{empty}&lt;/preamble&gt;&#10;  &lt;body&gt;\begin{align*} &#10;j^i = -\frac{e^*}{2m^*} {\rm Im}\big( \Delta^* \nabla^i \Delta)&#10;\end{align*}&lt;/body&gt;&#10;  &lt;fcolor&gt;FF000000&lt;/fcolor&gt;&#10;  &lt;bcolor&gt;FFFFFFFF&lt;/bcolor&gt;&#10;  &lt;transparent&gt;True&lt;/transparent&gt;&#10;  &lt;resolution&gt;1800&lt;/resolution&gt;&#10;  &lt;imageh&gt;513&lt;/imageh&gt;&#10;  &lt;imagew&gt;2551&lt;/imagew&gt;&#10;  &lt;scale&gt;50&lt;/scale&gt;&#10;  &lt;cursor&gt;71&lt;/cursor&gt;&#10;&lt;/TeXTeX&gt;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8618" y="6053766"/>
            <a:ext cx="2699808" cy="542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1341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角丸四角形 89"/>
          <p:cNvSpPr/>
          <p:nvPr/>
        </p:nvSpPr>
        <p:spPr>
          <a:xfrm>
            <a:off x="566097" y="5515093"/>
            <a:ext cx="7921870" cy="1272569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パラメータの</a:t>
            </a:r>
            <a:r>
              <a:rPr lang="ja-JP" altLang="en-US" dirty="0"/>
              <a:t>推定</a:t>
            </a:r>
            <a:endParaRPr kumimoji="1" lang="ja-JP" altLang="en-US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418199" y="1180780"/>
            <a:ext cx="30139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b="1" dirty="0" smtClean="0">
                <a:latin typeface="+mj-ea"/>
                <a:ea typeface="+mj-ea"/>
              </a:rPr>
              <a:t>2-flavor NJL</a:t>
            </a:r>
            <a:r>
              <a:rPr kumimoji="1" lang="ja-JP" altLang="en-US" sz="2800" b="1" dirty="0" smtClean="0">
                <a:latin typeface="+mj-ea"/>
                <a:ea typeface="+mj-ea"/>
              </a:rPr>
              <a:t>模型</a:t>
            </a:r>
          </a:p>
        </p:txBody>
      </p:sp>
      <p:pic>
        <p:nvPicPr>
          <p:cNvPr id="58" name="TexTeXPicture" descr="&lt;?xml version=&quot;1.0&quot; encoding=&quot;utf-16&quot;?&gt;&#10;&lt;TeXTeX&gt;&#10;  &lt;preamble&gt;\documentclass{jarticle}&#10;\usepackage{amsmath}&#10;\pagestyle{empty}&lt;/preamble&gt;&#10;  &lt;body&gt;\begin{align*} &#10;\Pi^{\mu\nu}=&#10;\end{align*}&lt;/body&gt;&#10;  &lt;fcolor&gt;FF000000&lt;/fcolor&gt;&#10;  &lt;bcolor&gt;FFFFFFFF&lt;/bcolor&gt;&#10;  &lt;transparent&gt;True&lt;/transparent&gt;&#10;  &lt;resolution&gt;1800&lt;/resolution&gt;&#10;  &lt;imageh&gt;179&lt;/imageh&gt;&#10;  &lt;imagew&gt;672&lt;/imagew&gt;&#10;  &lt;scale&gt;50&lt;/scale&gt;&#10;  &lt;cursor&gt;29&lt;/cursor&gt;&#10;&lt;/TeXTeX&gt;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097" y="4462644"/>
            <a:ext cx="1103714" cy="293996"/>
          </a:xfrm>
          <a:prstGeom prst="rect">
            <a:avLst/>
          </a:prstGeom>
        </p:spPr>
      </p:pic>
      <p:sp>
        <p:nvSpPr>
          <p:cNvPr id="59" name="テキスト ボックス 58"/>
          <p:cNvSpPr txBox="1"/>
          <p:nvPr/>
        </p:nvSpPr>
        <p:spPr>
          <a:xfrm>
            <a:off x="418199" y="3282695"/>
            <a:ext cx="33217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b="1" dirty="0" err="1" smtClean="0"/>
              <a:t>Aslamasov</a:t>
            </a:r>
            <a:r>
              <a:rPr kumimoji="1" lang="en-US" altLang="ja-JP" sz="2800" b="1" dirty="0" smtClean="0"/>
              <a:t>-Larkin</a:t>
            </a:r>
            <a:r>
              <a:rPr lang="ja-JP" altLang="en-US" sz="2800" b="1" dirty="0"/>
              <a:t>項</a:t>
            </a:r>
            <a:endParaRPr kumimoji="1" lang="ja-JP" altLang="en-US" sz="2800" b="1" dirty="0" smtClean="0"/>
          </a:p>
        </p:txBody>
      </p:sp>
      <p:graphicFrame>
        <p:nvGraphicFramePr>
          <p:cNvPr id="6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2610825"/>
              </p:ext>
            </p:extLst>
          </p:nvPr>
        </p:nvGraphicFramePr>
        <p:xfrm>
          <a:off x="720511" y="1704000"/>
          <a:ext cx="4679950" cy="1130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4" name="Equation" r:id="rId4" imgW="2412720" imgH="583920" progId="Equation.DSMT4">
                  <p:embed/>
                </p:oleObj>
              </mc:Choice>
              <mc:Fallback>
                <p:oleObj name="Equation" r:id="rId4" imgW="2412720" imgH="583920" progId="Equation.DSMT4">
                  <p:embed/>
                  <p:pic>
                    <p:nvPicPr>
                      <p:cNvPr id="5223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0511" y="1704000"/>
                        <a:ext cx="4679950" cy="1130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hlink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rgbClr val="666699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3" name="図 6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204314" y="2770821"/>
            <a:ext cx="4037655" cy="2618868"/>
          </a:xfrm>
          <a:prstGeom prst="rect">
            <a:avLst/>
          </a:prstGeom>
        </p:spPr>
      </p:pic>
      <p:pic>
        <p:nvPicPr>
          <p:cNvPr id="64" name="図 6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731355" y="3996556"/>
            <a:ext cx="3411415" cy="1327896"/>
          </a:xfrm>
          <a:prstGeom prst="rect">
            <a:avLst/>
          </a:prstGeom>
        </p:spPr>
      </p:pic>
      <p:sp>
        <p:nvSpPr>
          <p:cNvPr id="65" name="Freeform 18"/>
          <p:cNvSpPr>
            <a:spLocks/>
          </p:cNvSpPr>
          <p:nvPr/>
        </p:nvSpPr>
        <p:spPr bwMode="auto">
          <a:xfrm>
            <a:off x="2821187" y="6053554"/>
            <a:ext cx="504825" cy="142875"/>
          </a:xfrm>
          <a:custGeom>
            <a:avLst/>
            <a:gdLst>
              <a:gd name="T0" fmla="*/ 0 w 318"/>
              <a:gd name="T1" fmla="*/ 105 h 105"/>
              <a:gd name="T2" fmla="*/ 91 w 318"/>
              <a:gd name="T3" fmla="*/ 15 h 105"/>
              <a:gd name="T4" fmla="*/ 222 w 318"/>
              <a:gd name="T5" fmla="*/ 17 h 105"/>
              <a:gd name="T6" fmla="*/ 318 w 318"/>
              <a:gd name="T7" fmla="*/ 105 h 1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18" h="105">
                <a:moveTo>
                  <a:pt x="0" y="105"/>
                </a:moveTo>
                <a:cubicBezTo>
                  <a:pt x="23" y="67"/>
                  <a:pt x="54" y="30"/>
                  <a:pt x="91" y="15"/>
                </a:cubicBezTo>
                <a:cubicBezTo>
                  <a:pt x="128" y="0"/>
                  <a:pt x="184" y="2"/>
                  <a:pt x="222" y="17"/>
                </a:cubicBezTo>
                <a:cubicBezTo>
                  <a:pt x="260" y="32"/>
                  <a:pt x="298" y="87"/>
                  <a:pt x="318" y="105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6" name="Freeform 19"/>
          <p:cNvSpPr>
            <a:spLocks/>
          </p:cNvSpPr>
          <p:nvPr/>
        </p:nvSpPr>
        <p:spPr bwMode="auto">
          <a:xfrm flipV="1">
            <a:off x="2821187" y="6196429"/>
            <a:ext cx="504825" cy="144463"/>
          </a:xfrm>
          <a:custGeom>
            <a:avLst/>
            <a:gdLst>
              <a:gd name="T0" fmla="*/ 0 w 318"/>
              <a:gd name="T1" fmla="*/ 105 h 105"/>
              <a:gd name="T2" fmla="*/ 91 w 318"/>
              <a:gd name="T3" fmla="*/ 15 h 105"/>
              <a:gd name="T4" fmla="*/ 222 w 318"/>
              <a:gd name="T5" fmla="*/ 17 h 105"/>
              <a:gd name="T6" fmla="*/ 318 w 318"/>
              <a:gd name="T7" fmla="*/ 105 h 1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18" h="105">
                <a:moveTo>
                  <a:pt x="0" y="105"/>
                </a:moveTo>
                <a:cubicBezTo>
                  <a:pt x="23" y="67"/>
                  <a:pt x="54" y="30"/>
                  <a:pt x="91" y="15"/>
                </a:cubicBezTo>
                <a:cubicBezTo>
                  <a:pt x="128" y="0"/>
                  <a:pt x="184" y="2"/>
                  <a:pt x="222" y="17"/>
                </a:cubicBezTo>
                <a:cubicBezTo>
                  <a:pt x="260" y="32"/>
                  <a:pt x="298" y="87"/>
                  <a:pt x="318" y="105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7" name="Freeform 20"/>
          <p:cNvSpPr>
            <a:spLocks/>
          </p:cNvSpPr>
          <p:nvPr/>
        </p:nvSpPr>
        <p:spPr bwMode="auto">
          <a:xfrm>
            <a:off x="3657799" y="6042442"/>
            <a:ext cx="504825" cy="142875"/>
          </a:xfrm>
          <a:custGeom>
            <a:avLst/>
            <a:gdLst>
              <a:gd name="T0" fmla="*/ 0 w 318"/>
              <a:gd name="T1" fmla="*/ 105 h 105"/>
              <a:gd name="T2" fmla="*/ 91 w 318"/>
              <a:gd name="T3" fmla="*/ 15 h 105"/>
              <a:gd name="T4" fmla="*/ 222 w 318"/>
              <a:gd name="T5" fmla="*/ 17 h 105"/>
              <a:gd name="T6" fmla="*/ 318 w 318"/>
              <a:gd name="T7" fmla="*/ 105 h 1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18" h="105">
                <a:moveTo>
                  <a:pt x="0" y="105"/>
                </a:moveTo>
                <a:cubicBezTo>
                  <a:pt x="23" y="67"/>
                  <a:pt x="54" y="30"/>
                  <a:pt x="91" y="15"/>
                </a:cubicBezTo>
                <a:cubicBezTo>
                  <a:pt x="128" y="0"/>
                  <a:pt x="184" y="2"/>
                  <a:pt x="222" y="17"/>
                </a:cubicBezTo>
                <a:cubicBezTo>
                  <a:pt x="260" y="32"/>
                  <a:pt x="298" y="87"/>
                  <a:pt x="318" y="105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8" name="Freeform 21"/>
          <p:cNvSpPr>
            <a:spLocks/>
          </p:cNvSpPr>
          <p:nvPr/>
        </p:nvSpPr>
        <p:spPr bwMode="auto">
          <a:xfrm flipV="1">
            <a:off x="3657799" y="6185317"/>
            <a:ext cx="504825" cy="144462"/>
          </a:xfrm>
          <a:custGeom>
            <a:avLst/>
            <a:gdLst>
              <a:gd name="T0" fmla="*/ 0 w 318"/>
              <a:gd name="T1" fmla="*/ 105 h 105"/>
              <a:gd name="T2" fmla="*/ 91 w 318"/>
              <a:gd name="T3" fmla="*/ 15 h 105"/>
              <a:gd name="T4" fmla="*/ 222 w 318"/>
              <a:gd name="T5" fmla="*/ 17 h 105"/>
              <a:gd name="T6" fmla="*/ 318 w 318"/>
              <a:gd name="T7" fmla="*/ 105 h 1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18" h="105">
                <a:moveTo>
                  <a:pt x="0" y="105"/>
                </a:moveTo>
                <a:cubicBezTo>
                  <a:pt x="23" y="67"/>
                  <a:pt x="54" y="30"/>
                  <a:pt x="91" y="15"/>
                </a:cubicBezTo>
                <a:cubicBezTo>
                  <a:pt x="128" y="0"/>
                  <a:pt x="184" y="2"/>
                  <a:pt x="222" y="17"/>
                </a:cubicBezTo>
                <a:cubicBezTo>
                  <a:pt x="260" y="32"/>
                  <a:pt x="298" y="87"/>
                  <a:pt x="318" y="105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9" name="Freeform 22"/>
          <p:cNvSpPr>
            <a:spLocks/>
          </p:cNvSpPr>
          <p:nvPr/>
        </p:nvSpPr>
        <p:spPr bwMode="auto">
          <a:xfrm>
            <a:off x="4162624" y="6042442"/>
            <a:ext cx="504825" cy="142875"/>
          </a:xfrm>
          <a:custGeom>
            <a:avLst/>
            <a:gdLst>
              <a:gd name="T0" fmla="*/ 0 w 318"/>
              <a:gd name="T1" fmla="*/ 105 h 105"/>
              <a:gd name="T2" fmla="*/ 91 w 318"/>
              <a:gd name="T3" fmla="*/ 15 h 105"/>
              <a:gd name="T4" fmla="*/ 222 w 318"/>
              <a:gd name="T5" fmla="*/ 17 h 105"/>
              <a:gd name="T6" fmla="*/ 318 w 318"/>
              <a:gd name="T7" fmla="*/ 105 h 1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18" h="105">
                <a:moveTo>
                  <a:pt x="0" y="105"/>
                </a:moveTo>
                <a:cubicBezTo>
                  <a:pt x="23" y="67"/>
                  <a:pt x="54" y="30"/>
                  <a:pt x="91" y="15"/>
                </a:cubicBezTo>
                <a:cubicBezTo>
                  <a:pt x="128" y="0"/>
                  <a:pt x="184" y="2"/>
                  <a:pt x="222" y="17"/>
                </a:cubicBezTo>
                <a:cubicBezTo>
                  <a:pt x="260" y="32"/>
                  <a:pt x="298" y="87"/>
                  <a:pt x="318" y="105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0" name="Freeform 23"/>
          <p:cNvSpPr>
            <a:spLocks/>
          </p:cNvSpPr>
          <p:nvPr/>
        </p:nvSpPr>
        <p:spPr bwMode="auto">
          <a:xfrm flipV="1">
            <a:off x="4162624" y="6185317"/>
            <a:ext cx="504825" cy="144462"/>
          </a:xfrm>
          <a:custGeom>
            <a:avLst/>
            <a:gdLst>
              <a:gd name="T0" fmla="*/ 0 w 318"/>
              <a:gd name="T1" fmla="*/ 105 h 105"/>
              <a:gd name="T2" fmla="*/ 91 w 318"/>
              <a:gd name="T3" fmla="*/ 15 h 105"/>
              <a:gd name="T4" fmla="*/ 222 w 318"/>
              <a:gd name="T5" fmla="*/ 17 h 105"/>
              <a:gd name="T6" fmla="*/ 318 w 318"/>
              <a:gd name="T7" fmla="*/ 105 h 1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18" h="105">
                <a:moveTo>
                  <a:pt x="0" y="105"/>
                </a:moveTo>
                <a:cubicBezTo>
                  <a:pt x="23" y="67"/>
                  <a:pt x="54" y="30"/>
                  <a:pt x="91" y="15"/>
                </a:cubicBezTo>
                <a:cubicBezTo>
                  <a:pt x="128" y="0"/>
                  <a:pt x="184" y="2"/>
                  <a:pt x="222" y="17"/>
                </a:cubicBezTo>
                <a:cubicBezTo>
                  <a:pt x="260" y="32"/>
                  <a:pt x="298" y="87"/>
                  <a:pt x="318" y="105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1" name="AutoShape 24"/>
          <p:cNvSpPr>
            <a:spLocks noChangeArrowheads="1"/>
          </p:cNvSpPr>
          <p:nvPr/>
        </p:nvSpPr>
        <p:spPr bwMode="auto">
          <a:xfrm rot="5400000">
            <a:off x="3010099" y="5999579"/>
            <a:ext cx="125413" cy="125413"/>
          </a:xfrm>
          <a:prstGeom prst="triangle">
            <a:avLst>
              <a:gd name="adj" fmla="val 50000"/>
            </a:avLst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2" name="AutoShape 25"/>
          <p:cNvSpPr>
            <a:spLocks noChangeArrowheads="1"/>
          </p:cNvSpPr>
          <p:nvPr/>
        </p:nvSpPr>
        <p:spPr bwMode="auto">
          <a:xfrm rot="5400000">
            <a:off x="3019625" y="6267866"/>
            <a:ext cx="125412" cy="125413"/>
          </a:xfrm>
          <a:prstGeom prst="triangle">
            <a:avLst>
              <a:gd name="adj" fmla="val 50000"/>
            </a:avLst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3" name="AutoShape 26"/>
          <p:cNvSpPr>
            <a:spLocks noChangeArrowheads="1"/>
          </p:cNvSpPr>
          <p:nvPr/>
        </p:nvSpPr>
        <p:spPr bwMode="auto">
          <a:xfrm rot="5400000">
            <a:off x="3838774" y="5990054"/>
            <a:ext cx="125413" cy="125413"/>
          </a:xfrm>
          <a:prstGeom prst="triangle">
            <a:avLst>
              <a:gd name="adj" fmla="val 50000"/>
            </a:avLst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4" name="AutoShape 27"/>
          <p:cNvSpPr>
            <a:spLocks noChangeArrowheads="1"/>
          </p:cNvSpPr>
          <p:nvPr/>
        </p:nvSpPr>
        <p:spPr bwMode="auto">
          <a:xfrm rot="5400000">
            <a:off x="3835600" y="6258341"/>
            <a:ext cx="125412" cy="125413"/>
          </a:xfrm>
          <a:prstGeom prst="triangle">
            <a:avLst>
              <a:gd name="adj" fmla="val 50000"/>
            </a:avLst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5" name="AutoShape 28"/>
          <p:cNvSpPr>
            <a:spLocks noChangeArrowheads="1"/>
          </p:cNvSpPr>
          <p:nvPr/>
        </p:nvSpPr>
        <p:spPr bwMode="auto">
          <a:xfrm rot="5400000">
            <a:off x="4359475" y="6248816"/>
            <a:ext cx="144462" cy="144463"/>
          </a:xfrm>
          <a:prstGeom prst="triangle">
            <a:avLst>
              <a:gd name="adj" fmla="val 50000"/>
            </a:avLst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6" name="AutoShape 29"/>
          <p:cNvSpPr>
            <a:spLocks noChangeArrowheads="1"/>
          </p:cNvSpPr>
          <p:nvPr/>
        </p:nvSpPr>
        <p:spPr bwMode="auto">
          <a:xfrm rot="5400000">
            <a:off x="4359474" y="5980529"/>
            <a:ext cx="144463" cy="144463"/>
          </a:xfrm>
          <a:prstGeom prst="triangle">
            <a:avLst>
              <a:gd name="adj" fmla="val 50000"/>
            </a:avLst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77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3825788"/>
              </p:ext>
            </p:extLst>
          </p:nvPr>
        </p:nvGraphicFramePr>
        <p:xfrm>
          <a:off x="3370462" y="6032917"/>
          <a:ext cx="292100" cy="298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" name="Equation" r:id="rId8" imgW="139680" imgH="139680" progId="Equation.DSMT4">
                  <p:embed/>
                </p:oleObj>
              </mc:Choice>
              <mc:Fallback>
                <p:oleObj name="Equation" r:id="rId8" imgW="139680" imgH="139680" progId="Equation.DSMT4">
                  <p:embed/>
                  <p:pic>
                    <p:nvPicPr>
                      <p:cNvPr id="23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70462" y="6032917"/>
                        <a:ext cx="292100" cy="298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8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5878726"/>
              </p:ext>
            </p:extLst>
          </p:nvPr>
        </p:nvGraphicFramePr>
        <p:xfrm>
          <a:off x="4694437" y="6023392"/>
          <a:ext cx="584200" cy="298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6" name="Equation" r:id="rId10" imgW="279360" imgH="139680" progId="Equation.DSMT4">
                  <p:embed/>
                </p:oleObj>
              </mc:Choice>
              <mc:Fallback>
                <p:oleObj name="Equation" r:id="rId10" imgW="279360" imgH="139680" progId="Equation.DSMT4">
                  <p:embed/>
                  <p:pic>
                    <p:nvPicPr>
                      <p:cNvPr id="24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94437" y="6023392"/>
                        <a:ext cx="584200" cy="298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9" name="TexTeXPicture" descr="&lt;?xml version=&quot;1.0&quot; encoding=&quot;utf-16&quot;?&gt;&#10;&lt;TeXTeX&gt;&#10;  &lt;preamble&gt;\documentclass{jarticle}&#10;\usepackage{amsmath}&#10;\pagestyle{empty}&lt;/preamble&gt;&#10;  &lt;body&gt;\begin{align*} &#10;\Xi(\omega,k)=&#10;\end{align*}&lt;/body&gt;&#10;  &lt;fcolor&gt;FF000000&lt;/fcolor&gt;&#10;  &lt;bcolor&gt;FFFFFFFF&lt;/bcolor&gt;&#10;  &lt;transparent&gt;True&lt;/transparent&gt;&#10;  &lt;resolution&gt;1800&lt;/resolution&gt;&#10;  &lt;imageh&gt;250&lt;/imageh&gt;&#10;  &lt;imagew&gt;1010&lt;/imagew&gt;&#10;  &lt;scale&gt;50&lt;/scale&gt;&#10;  &lt;cursor&gt;27&lt;/cursor&gt;&#10;&lt;/TeXTeX&gt;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528" y="6051790"/>
            <a:ext cx="1068917" cy="264583"/>
          </a:xfrm>
          <a:prstGeom prst="rect">
            <a:avLst/>
          </a:prstGeom>
        </p:spPr>
      </p:pic>
      <p:pic>
        <p:nvPicPr>
          <p:cNvPr id="80" name="TexTeXPicture" descr="&lt;?xml version=&quot;1.0&quot; encoding=&quot;utf-16&quot;?&gt;&#10;&lt;TeXTeX&gt;&#10;  &lt;preamble&gt;\documentclass{jarticle}&#10;\usepackage{amsmath}&#10;\pagestyle{empty}&lt;/preamble&gt;&#10;  &lt;body&gt;\begin{align*} &#10;G_D+&#10;\end{align*}&lt;/body&gt;&#10;  &lt;fcolor&gt;FF000000&lt;/fcolor&gt;&#10;  &lt;bcolor&gt;FFFFFFFF&lt;/bcolor&gt;&#10;  &lt;transparent&gt;True&lt;/transparent&gt;&#10;  &lt;resolution&gt;1800&lt;/resolution&gt;&#10;  &lt;imageh&gt;211&lt;/imageh&gt;&#10;  &lt;imagew&gt;542&lt;/imagew&gt;&#10;  &lt;scale&gt;50&lt;/scale&gt;&#10;  &lt;cursor&gt;20&lt;/cursor&gt;&#10;&lt;/TeXTeX&gt;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7949" y="6072789"/>
            <a:ext cx="573617" cy="223308"/>
          </a:xfrm>
          <a:prstGeom prst="rect">
            <a:avLst/>
          </a:prstGeom>
        </p:spPr>
      </p:pic>
      <p:graphicFrame>
        <p:nvGraphicFramePr>
          <p:cNvPr id="81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5678693"/>
              </p:ext>
            </p:extLst>
          </p:nvPr>
        </p:nvGraphicFramePr>
        <p:xfrm>
          <a:off x="6346336" y="1360139"/>
          <a:ext cx="1693863" cy="1165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7" name="Equation" r:id="rId14" imgW="1015920" imgH="698400" progId="Equation.DSMT4">
                  <p:embed/>
                </p:oleObj>
              </mc:Choice>
              <mc:Fallback>
                <p:oleObj name="Equation" r:id="rId14" imgW="1015920" imgH="698400" progId="Equation.DSMT4">
                  <p:embed/>
                  <p:pic>
                    <p:nvPicPr>
                      <p:cNvPr id="52247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46336" y="1360139"/>
                        <a:ext cx="1693863" cy="1165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hlink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" name="Line 173"/>
          <p:cNvSpPr>
            <a:spLocks noChangeShapeType="1"/>
          </p:cNvSpPr>
          <p:nvPr/>
        </p:nvSpPr>
        <p:spPr bwMode="auto">
          <a:xfrm>
            <a:off x="6772857" y="5693192"/>
            <a:ext cx="0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ja-JP" altLang="en-US"/>
          </a:p>
        </p:txBody>
      </p:sp>
      <p:sp>
        <p:nvSpPr>
          <p:cNvPr id="83" name="Line 176"/>
          <p:cNvSpPr>
            <a:spLocks noChangeShapeType="1"/>
          </p:cNvSpPr>
          <p:nvPr/>
        </p:nvSpPr>
        <p:spPr bwMode="auto">
          <a:xfrm>
            <a:off x="6772857" y="5693192"/>
            <a:ext cx="576262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ja-JP" altLang="en-US"/>
          </a:p>
        </p:txBody>
      </p:sp>
      <p:sp>
        <p:nvSpPr>
          <p:cNvPr id="84" name="Line 177"/>
          <p:cNvSpPr>
            <a:spLocks noChangeShapeType="1"/>
          </p:cNvSpPr>
          <p:nvPr/>
        </p:nvSpPr>
        <p:spPr bwMode="auto">
          <a:xfrm flipV="1">
            <a:off x="6772857" y="6196429"/>
            <a:ext cx="576262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ja-JP" altLang="en-US"/>
          </a:p>
        </p:txBody>
      </p:sp>
      <p:sp>
        <p:nvSpPr>
          <p:cNvPr id="85" name="AutoShape 179"/>
          <p:cNvSpPr>
            <a:spLocks noChangeArrowheads="1"/>
          </p:cNvSpPr>
          <p:nvPr/>
        </p:nvSpPr>
        <p:spPr bwMode="auto">
          <a:xfrm rot="10800000" flipH="1">
            <a:off x="6701419" y="6071017"/>
            <a:ext cx="125413" cy="125412"/>
          </a:xfrm>
          <a:prstGeom prst="triangle">
            <a:avLst>
              <a:gd name="adj" fmla="val 50000"/>
            </a:avLst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6" name="AutoShape 181"/>
          <p:cNvSpPr>
            <a:spLocks noChangeArrowheads="1"/>
          </p:cNvSpPr>
          <p:nvPr/>
        </p:nvSpPr>
        <p:spPr bwMode="auto">
          <a:xfrm rot="13559754" flipH="1">
            <a:off x="6985581" y="6412330"/>
            <a:ext cx="125413" cy="125412"/>
          </a:xfrm>
          <a:prstGeom prst="triangle">
            <a:avLst>
              <a:gd name="adj" fmla="val 50000"/>
            </a:avLst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7" name="AutoShape 183"/>
          <p:cNvSpPr>
            <a:spLocks noChangeArrowheads="1"/>
          </p:cNvSpPr>
          <p:nvPr/>
        </p:nvSpPr>
        <p:spPr bwMode="auto">
          <a:xfrm rot="8159754" flipH="1">
            <a:off x="6999869" y="5877342"/>
            <a:ext cx="125413" cy="125412"/>
          </a:xfrm>
          <a:prstGeom prst="triangle">
            <a:avLst>
              <a:gd name="adj" fmla="val 50000"/>
            </a:avLst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88" name="Object 18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6219788"/>
              </p:ext>
            </p:extLst>
          </p:nvPr>
        </p:nvGraphicFramePr>
        <p:xfrm>
          <a:off x="7306257" y="5764629"/>
          <a:ext cx="455612" cy="417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8" name="Equation" r:id="rId16" imgW="253800" imgH="228600" progId="Equation.DSMT4">
                  <p:embed/>
                </p:oleObj>
              </mc:Choice>
              <mc:Fallback>
                <p:oleObj name="Equation" r:id="rId16" imgW="253800" imgH="228600" progId="Equation.DSMT4">
                  <p:embed/>
                  <p:pic>
                    <p:nvPicPr>
                      <p:cNvPr id="79036" name="Object 18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06257" y="5764629"/>
                        <a:ext cx="455612" cy="417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9" name="TexTeXPicture" descr="&lt;?xml version=&quot;1.0&quot; encoding=&quot;utf-16&quot;?&gt;&#10;&lt;TeXTeX&gt;&#10;  &lt;preamble&gt;\documentclass{jarticle}&#10;\usepackage{amsmath}&#10;\pagestyle{empty}&lt;/preamble&gt;&#10;  &lt;body&gt;\begin{align*} &#10;\Gamma^\nu=&#10;\end{align*}&lt;/body&gt;&#10;  &lt;fcolor&gt;FF000000&lt;/fcolor&gt;&#10;  &lt;bcolor&gt;FFFFFFFF&lt;/bcolor&gt;&#10;  &lt;transparent&gt;True&lt;/transparent&gt;&#10;  &lt;resolution&gt;1800&lt;/resolution&gt;&#10;  &lt;imageh&gt;179&lt;/imageh&gt;&#10;  &lt;imagew&gt;521&lt;/imagew&gt;&#10;  &lt;scale&gt;50&lt;/scale&gt;&#10;  &lt;cursor&gt;25&lt;/cursor&gt;&#10;&lt;/TeXTeX&gt;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6297" y="6073685"/>
            <a:ext cx="551392" cy="189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3107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数値計算結果</a:t>
            </a:r>
            <a:endParaRPr kumimoji="1" lang="ja-JP" altLang="en-US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504" y="1788882"/>
            <a:ext cx="5275371" cy="3643351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459243" y="1375528"/>
            <a:ext cx="44935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b="1" dirty="0" smtClean="0">
                <a:latin typeface="+mj-ea"/>
                <a:ea typeface="+mj-ea"/>
              </a:rPr>
              <a:t>単位不変質量あたり生成率</a:t>
            </a:r>
          </a:p>
        </p:txBody>
      </p:sp>
      <p:sp>
        <p:nvSpPr>
          <p:cNvPr id="6" name="テキスト ボックス 5"/>
          <p:cNvSpPr txBox="1"/>
          <p:nvPr/>
        </p:nvSpPr>
        <p:spPr>
          <a:xfrm rot="945244">
            <a:off x="3430649" y="3890705"/>
            <a:ext cx="14873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Free, T=T</a:t>
            </a:r>
            <a:r>
              <a:rPr kumimoji="1" lang="en-US" altLang="ja-JP" sz="2400" baseline="-25000" dirty="0" smtClean="0"/>
              <a:t>c</a:t>
            </a:r>
            <a:endParaRPr kumimoji="1" lang="ja-JP" altLang="en-US" sz="2400" baseline="-25000" dirty="0" smtClean="0"/>
          </a:p>
        </p:txBody>
      </p:sp>
      <p:sp>
        <p:nvSpPr>
          <p:cNvPr id="7" name="テキスト ボックス 6"/>
          <p:cNvSpPr txBox="1"/>
          <p:nvPr/>
        </p:nvSpPr>
        <p:spPr>
          <a:xfrm rot="621592">
            <a:off x="3071904" y="3072808"/>
            <a:ext cx="18544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Free, T=1.5T</a:t>
            </a:r>
            <a:r>
              <a:rPr kumimoji="1" lang="en-US" altLang="ja-JP" sz="2400" baseline="-25000" dirty="0" smtClean="0"/>
              <a:t>c</a:t>
            </a:r>
            <a:endParaRPr kumimoji="1" lang="ja-JP" altLang="en-US" sz="2400" baseline="-25000" dirty="0" smtClean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16504" y="5536856"/>
            <a:ext cx="517160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p"/>
            </a:pPr>
            <a:r>
              <a:rPr lang="ja-JP" altLang="en-US" sz="2400" dirty="0" smtClean="0"/>
              <a:t>低不変質量</a:t>
            </a:r>
            <a:r>
              <a:rPr lang="en-US" altLang="ja-JP" sz="2400" dirty="0" smtClean="0"/>
              <a:t>(M&lt;100MeV)</a:t>
            </a:r>
            <a:r>
              <a:rPr lang="ja-JP" altLang="en-US" sz="2400" dirty="0" smtClean="0"/>
              <a:t>で強い増大</a:t>
            </a:r>
            <a:endParaRPr lang="en-US" altLang="ja-JP" sz="2400" dirty="0" smtClean="0"/>
          </a:p>
          <a:p>
            <a:pPr marL="342900" indent="-342900">
              <a:buFont typeface="Wingdings" panose="05000000000000000000" pitchFamily="2" charset="2"/>
              <a:buChar char="p"/>
            </a:pPr>
            <a:r>
              <a:rPr kumimoji="1" lang="ja-JP" altLang="en-US" sz="2400" dirty="0" smtClean="0"/>
              <a:t>ＣＳＣのシグナルとして観測可能か</a:t>
            </a:r>
            <a:r>
              <a:rPr kumimoji="1" lang="ja-JP" altLang="en-US" sz="2400" dirty="0" smtClean="0"/>
              <a:t>？</a:t>
            </a:r>
            <a:endParaRPr kumimoji="1" lang="en-US" altLang="ja-JP" sz="2400" dirty="0" smtClean="0"/>
          </a:p>
          <a:p>
            <a:pPr marL="342900" indent="-342900">
              <a:buFont typeface="Wingdings" panose="05000000000000000000" pitchFamily="2" charset="2"/>
              <a:buChar char="p"/>
            </a:pPr>
            <a:r>
              <a:rPr lang="ja-JP" altLang="en-US" sz="2400" dirty="0" smtClean="0"/>
              <a:t>制動</a:t>
            </a:r>
            <a:r>
              <a:rPr lang="ja-JP" altLang="en-US" sz="2400" dirty="0"/>
              <a:t>放射</a:t>
            </a:r>
            <a:r>
              <a:rPr lang="ja-JP" altLang="en-US" sz="2400" dirty="0" smtClean="0"/>
              <a:t>との</a:t>
            </a:r>
            <a:r>
              <a:rPr lang="ja-JP" altLang="en-US" sz="2400" dirty="0"/>
              <a:t>競合</a:t>
            </a:r>
            <a:r>
              <a:rPr lang="ja-JP" altLang="en-US" sz="2400" dirty="0" smtClean="0"/>
              <a:t>は</a:t>
            </a:r>
            <a:r>
              <a:rPr lang="ja-JP" altLang="en-US" sz="2400" dirty="0"/>
              <a:t>？</a:t>
            </a:r>
            <a:endParaRPr kumimoji="1" lang="ja-JP" altLang="en-US" sz="2400" dirty="0" smtClean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529943" y="1877954"/>
            <a:ext cx="161332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l-GR" altLang="ja-JP" sz="2400" dirty="0" smtClean="0"/>
              <a:t>μ</a:t>
            </a:r>
            <a:r>
              <a:rPr kumimoji="1" lang="en-US" altLang="ja-JP" sz="2400" dirty="0" smtClean="0"/>
              <a:t>=400MeV</a:t>
            </a:r>
          </a:p>
          <a:p>
            <a:r>
              <a:rPr lang="en-US" altLang="ja-JP" sz="2400" dirty="0" smtClean="0"/>
              <a:t>G</a:t>
            </a:r>
            <a:r>
              <a:rPr lang="en-US" altLang="ja-JP" sz="2400" baseline="-25000" dirty="0" smtClean="0"/>
              <a:t>D</a:t>
            </a:r>
            <a:r>
              <a:rPr lang="en-US" altLang="ja-JP" sz="2400" dirty="0" smtClean="0"/>
              <a:t>=0.62G</a:t>
            </a:r>
            <a:r>
              <a:rPr lang="en-US" altLang="ja-JP" sz="2400" baseline="-25000" dirty="0" smtClean="0"/>
              <a:t>S</a:t>
            </a:r>
            <a:endParaRPr kumimoji="1" lang="ja-JP" altLang="en-US" sz="2400" baseline="-25000" dirty="0" smtClean="0"/>
          </a:p>
        </p:txBody>
      </p:sp>
      <p:pic>
        <p:nvPicPr>
          <p:cNvPr id="11" name="図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34707" y="3975143"/>
            <a:ext cx="3709293" cy="2758296"/>
          </a:xfrm>
          <a:prstGeom prst="rect">
            <a:avLst/>
          </a:prstGeom>
        </p:spPr>
      </p:pic>
      <p:pic>
        <p:nvPicPr>
          <p:cNvPr id="12" name="TexTeXPicture" descr="&lt;?xml version=&quot;1.0&quot; encoding=&quot;utf-16&quot;?&gt;&#10;&lt;TeXTeX&gt;&#10;  &lt;preamble&gt;\documentclass{jarticle}&#10;\usepackage{amsmath}&#10;\pagestyle{empty}&lt;/preamble&gt;&#10;  &lt;body&gt;\begin{align*} &#10;\varepsilon = &#10;\frac{T-T_c}{T_c}&#10;\end{align*}&lt;/body&gt;&#10;  &lt;fcolor&gt;FF000000&lt;/fcolor&gt;&#10;  &lt;bcolor&gt;FFFFFFFF&lt;/bcolor&gt;&#10;  &lt;transparent&gt;True&lt;/transparent&gt;&#10;  &lt;resolution&gt;1800&lt;/resolution&gt;&#10;  &lt;imageh&gt;546&lt;/imageh&gt;&#10;  &lt;imagew&gt;1202&lt;/imagew&gt;&#10;  &lt;scale&gt;50&lt;/scale&gt;&#10;  &lt;cursor&gt;48&lt;/cursor&gt;&#10;&lt;/TeXTeX&gt;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9406" y="1322814"/>
            <a:ext cx="1272117" cy="577850"/>
          </a:xfrm>
          <a:prstGeom prst="rect">
            <a:avLst/>
          </a:prstGeom>
        </p:spPr>
      </p:pic>
      <p:sp>
        <p:nvSpPr>
          <p:cNvPr id="13" name="テキスト ボックス 12"/>
          <p:cNvSpPr txBox="1"/>
          <p:nvPr/>
        </p:nvSpPr>
        <p:spPr>
          <a:xfrm>
            <a:off x="5842278" y="3201870"/>
            <a:ext cx="325602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 dirty="0" smtClean="0">
                <a:latin typeface="+mj-ea"/>
                <a:ea typeface="+mj-ea"/>
              </a:rPr>
              <a:t>参考</a:t>
            </a:r>
            <a:endParaRPr kumimoji="1" lang="en-US" altLang="ja-JP" sz="2400" b="1" dirty="0" smtClean="0">
              <a:latin typeface="+mj-ea"/>
              <a:ea typeface="+mj-ea"/>
            </a:endParaRPr>
          </a:p>
          <a:p>
            <a:r>
              <a:rPr lang="en-US" altLang="ja-JP" sz="2400" b="1" dirty="0" smtClean="0">
                <a:latin typeface="+mj-ea"/>
                <a:ea typeface="+mj-ea"/>
              </a:rPr>
              <a:t>CFL</a:t>
            </a:r>
            <a:r>
              <a:rPr lang="ja-JP" altLang="en-US" sz="2400" b="1" dirty="0" smtClean="0">
                <a:latin typeface="+mj-ea"/>
                <a:ea typeface="+mj-ea"/>
              </a:rPr>
              <a:t>相内部での生成率</a:t>
            </a:r>
            <a:endParaRPr kumimoji="1" lang="ja-JP" altLang="en-US" sz="2400" b="1" dirty="0" smtClean="0">
              <a:latin typeface="+mj-ea"/>
              <a:ea typeface="+mj-ea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995263" y="5572797"/>
            <a:ext cx="13886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err="1" smtClean="0"/>
              <a:t>Jaikumar</a:t>
            </a:r>
            <a:r>
              <a:rPr kumimoji="1" lang="en-US" altLang="ja-JP" dirty="0" smtClean="0"/>
              <a:t>, </a:t>
            </a:r>
          </a:p>
          <a:p>
            <a:r>
              <a:rPr kumimoji="1" lang="en-US" altLang="ja-JP" dirty="0" smtClean="0"/>
              <a:t>Rapp, </a:t>
            </a:r>
            <a:r>
              <a:rPr kumimoji="1" lang="en-US" altLang="ja-JP" dirty="0" err="1" smtClean="0"/>
              <a:t>Zahed</a:t>
            </a:r>
            <a:endParaRPr kumimoji="1" lang="ja-JP" altLang="en-US" dirty="0" smtClean="0"/>
          </a:p>
        </p:txBody>
      </p:sp>
      <p:sp>
        <p:nvSpPr>
          <p:cNvPr id="3" name="テキスト ボックス 2"/>
          <p:cNvSpPr txBox="1"/>
          <p:nvPr/>
        </p:nvSpPr>
        <p:spPr>
          <a:xfrm rot="1307584">
            <a:off x="1339957" y="2067966"/>
            <a:ext cx="22397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b="1" dirty="0" smtClean="0">
                <a:solidFill>
                  <a:srgbClr val="FF0000">
                    <a:alpha val="63000"/>
                  </a:srgbClr>
                </a:solidFill>
              </a:rPr>
              <a:t>Preliminary</a:t>
            </a:r>
            <a:endParaRPr kumimoji="1" lang="ja-JP" altLang="en-US" sz="3200" b="1" dirty="0" smtClean="0">
              <a:solidFill>
                <a:srgbClr val="FF0000">
                  <a:alpha val="63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3110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まとめ</a:t>
            </a:r>
            <a:r>
              <a:rPr lang="ja-JP" altLang="en-US" dirty="0"/>
              <a:t>と</a:t>
            </a:r>
            <a:r>
              <a:rPr kumimoji="1" lang="ja-JP" altLang="en-US" dirty="0" smtClean="0"/>
              <a:t>議論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210491" y="1302976"/>
            <a:ext cx="6723017" cy="12003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カラー超伝導への二次相転移の実現は、低不変質量領域のレプトン対生成量増大をもたらす。</a:t>
            </a:r>
            <a:endParaRPr kumimoji="1" lang="en-US" altLang="ja-JP" sz="2400" dirty="0" smtClean="0"/>
          </a:p>
          <a:p>
            <a:r>
              <a:rPr kumimoji="1" lang="en-US" altLang="ja-JP" sz="2400" dirty="0" smtClean="0">
                <a:sym typeface="Wingdings" panose="05000000000000000000" pitchFamily="2" charset="2"/>
              </a:rPr>
              <a:t></a:t>
            </a:r>
            <a:r>
              <a:rPr kumimoji="1" lang="ja-JP" altLang="en-US" sz="2400" dirty="0" smtClean="0">
                <a:sym typeface="Wingdings" panose="05000000000000000000" pitchFamily="2" charset="2"/>
              </a:rPr>
              <a:t>実験的観測量として使用可能か？</a:t>
            </a:r>
            <a:endParaRPr kumimoji="1" lang="ja-JP" alt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822581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図 2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73161" y="2645487"/>
            <a:ext cx="3467554" cy="3301377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まとめ</a:t>
            </a:r>
            <a:r>
              <a:rPr lang="ja-JP" altLang="en-US" dirty="0"/>
              <a:t>と</a:t>
            </a:r>
            <a:r>
              <a:rPr kumimoji="1" lang="ja-JP" altLang="en-US" dirty="0" smtClean="0"/>
              <a:t>議論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57200" y="2873829"/>
            <a:ext cx="4870244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b="1" dirty="0" smtClean="0">
                <a:latin typeface="+mj-ea"/>
                <a:ea typeface="+mj-ea"/>
              </a:rPr>
              <a:t>実験的挑戦</a:t>
            </a:r>
            <a:endParaRPr lang="en-US" altLang="ja-JP" sz="2800" b="1" dirty="0" smtClean="0">
              <a:latin typeface="+mj-ea"/>
              <a:ea typeface="+mj-ea"/>
            </a:endParaRPr>
          </a:p>
          <a:p>
            <a:pPr marL="342900" indent="-342900">
              <a:buFont typeface="Wingdings" panose="05000000000000000000" pitchFamily="2" charset="2"/>
              <a:buChar char="p"/>
            </a:pPr>
            <a:r>
              <a:rPr kumimoji="1" lang="en-US" altLang="ja-JP" sz="2400" dirty="0" err="1" smtClean="0"/>
              <a:t>e</a:t>
            </a:r>
            <a:r>
              <a:rPr lang="en-US" altLang="ja-JP" sz="2400" baseline="-25000" dirty="0" err="1" smtClean="0"/>
              <a:t>+</a:t>
            </a:r>
            <a:r>
              <a:rPr lang="en-US" altLang="ja-JP" sz="2400" dirty="0" err="1" smtClean="0"/>
              <a:t>e</a:t>
            </a:r>
            <a:r>
              <a:rPr kumimoji="1" lang="en-US" altLang="ja-JP" sz="2400" baseline="-25000" dirty="0" smtClean="0"/>
              <a:t>-</a:t>
            </a:r>
            <a:r>
              <a:rPr lang="ja-JP" altLang="en-US" sz="2400" dirty="0" smtClean="0"/>
              <a:t>を使う必要性。（</a:t>
            </a:r>
            <a:r>
              <a:rPr lang="en-US" altLang="ja-JP" sz="2400" dirty="0" err="1" smtClean="0"/>
              <a:t>μ</a:t>
            </a:r>
            <a:r>
              <a:rPr lang="en-US" altLang="ja-JP" sz="2400" baseline="-25000" dirty="0" err="1" smtClean="0"/>
              <a:t>+</a:t>
            </a:r>
            <a:r>
              <a:rPr lang="en-US" altLang="ja-JP" sz="2400" dirty="0" err="1" smtClean="0"/>
              <a:t>μ</a:t>
            </a:r>
            <a:r>
              <a:rPr lang="en-US" altLang="ja-JP" sz="2400" baseline="-25000" dirty="0" smtClean="0"/>
              <a:t>-</a:t>
            </a:r>
            <a:r>
              <a:rPr lang="ja-JP" altLang="en-US" sz="2400" dirty="0" smtClean="0"/>
              <a:t>は</a:t>
            </a:r>
            <a:r>
              <a:rPr lang="ja-JP" altLang="en-US" sz="2400" dirty="0"/>
              <a:t>不可</a:t>
            </a:r>
            <a:r>
              <a:rPr lang="ja-JP" altLang="en-US" sz="2400" dirty="0" smtClean="0"/>
              <a:t>）</a:t>
            </a:r>
            <a:endParaRPr lang="en-US" altLang="ja-JP" sz="2400" dirty="0"/>
          </a:p>
          <a:p>
            <a:pPr marL="342900" indent="-342900">
              <a:buFont typeface="Wingdings" panose="05000000000000000000" pitchFamily="2" charset="2"/>
              <a:buChar char="p"/>
            </a:pPr>
            <a:r>
              <a:rPr kumimoji="1" lang="en-US" altLang="ja-JP" sz="2400" dirty="0" err="1" smtClean="0"/>
              <a:t>Dalitz</a:t>
            </a:r>
            <a:r>
              <a:rPr kumimoji="1" lang="ja-JP" altLang="en-US" sz="2400" dirty="0" smtClean="0"/>
              <a:t>崩壊の除去。超高統計解析</a:t>
            </a:r>
            <a:endParaRPr kumimoji="1" lang="en-US" altLang="ja-JP" sz="2400" dirty="0" smtClean="0"/>
          </a:p>
          <a:p>
            <a:pPr marL="342900" indent="-342900">
              <a:buFont typeface="Wingdings" panose="05000000000000000000" pitchFamily="2" charset="2"/>
              <a:buChar char="p"/>
            </a:pPr>
            <a:r>
              <a:rPr kumimoji="1" lang="ja-JP" altLang="en-US" sz="2400" dirty="0" smtClean="0"/>
              <a:t>運動量ビンに分割した解析</a:t>
            </a:r>
            <a:endParaRPr kumimoji="1" lang="en-US" altLang="ja-JP" sz="2400" dirty="0" smtClean="0"/>
          </a:p>
          <a:p>
            <a:endParaRPr kumimoji="1" lang="en-US" altLang="ja-JP" sz="2400" dirty="0" smtClean="0"/>
          </a:p>
          <a:p>
            <a:r>
              <a:rPr lang="ja-JP" altLang="en-US" sz="2800" b="1" dirty="0" smtClean="0">
                <a:latin typeface="+mj-ea"/>
                <a:ea typeface="+mj-ea"/>
              </a:rPr>
              <a:t>理論的</a:t>
            </a:r>
            <a:r>
              <a:rPr lang="ja-JP" altLang="en-US" sz="2800" b="1" dirty="0">
                <a:latin typeface="+mj-ea"/>
                <a:ea typeface="+mj-ea"/>
              </a:rPr>
              <a:t>課題</a:t>
            </a:r>
            <a:endParaRPr kumimoji="1" lang="en-US" altLang="ja-JP" sz="2800" b="1" dirty="0" smtClean="0">
              <a:latin typeface="+mj-ea"/>
              <a:ea typeface="+mj-ea"/>
            </a:endParaRPr>
          </a:p>
          <a:p>
            <a:pPr marL="342900" indent="-342900">
              <a:buFont typeface="Wingdings" panose="05000000000000000000" pitchFamily="2" charset="2"/>
              <a:buChar char="p"/>
            </a:pPr>
            <a:r>
              <a:rPr lang="en-US" altLang="ja-JP" sz="2400" dirty="0"/>
              <a:t>Maki-Thompson</a:t>
            </a:r>
            <a:r>
              <a:rPr lang="ja-JP" altLang="en-US" sz="2400" dirty="0"/>
              <a:t>項</a:t>
            </a:r>
            <a:endParaRPr lang="en-US" altLang="ja-JP" sz="2400" dirty="0"/>
          </a:p>
          <a:p>
            <a:pPr marL="342900" indent="-342900">
              <a:buFont typeface="Wingdings" panose="05000000000000000000" pitchFamily="2" charset="2"/>
              <a:buChar char="p"/>
            </a:pPr>
            <a:r>
              <a:rPr lang="ja-JP" altLang="en-US" sz="2400" dirty="0"/>
              <a:t>制動放射</a:t>
            </a:r>
          </a:p>
          <a:p>
            <a:pPr marL="342900" indent="-342900">
              <a:buFont typeface="Wingdings" panose="05000000000000000000" pitchFamily="2" charset="2"/>
              <a:buChar char="p"/>
            </a:pPr>
            <a:r>
              <a:rPr kumimoji="1" lang="en-US" altLang="ja-JP" sz="2400" dirty="0" smtClean="0"/>
              <a:t>QCD</a:t>
            </a:r>
            <a:r>
              <a:rPr kumimoji="1" lang="ja-JP" altLang="en-US" sz="2400" dirty="0" smtClean="0"/>
              <a:t>臨界点のソフトモード</a:t>
            </a:r>
            <a:endParaRPr kumimoji="1" lang="en-US" altLang="ja-JP" sz="2400" dirty="0" smtClean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210491" y="1302976"/>
            <a:ext cx="6723017" cy="12003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カラー超伝導への二次相転移の実現は、低不変質量領域のレプトン対生成量増大をもたらす。</a:t>
            </a:r>
            <a:endParaRPr kumimoji="1" lang="en-US" altLang="ja-JP" sz="2400" dirty="0" smtClean="0"/>
          </a:p>
          <a:p>
            <a:r>
              <a:rPr kumimoji="1" lang="en-US" altLang="ja-JP" sz="2400" dirty="0" smtClean="0">
                <a:sym typeface="Wingdings" panose="05000000000000000000" pitchFamily="2" charset="2"/>
              </a:rPr>
              <a:t></a:t>
            </a:r>
            <a:r>
              <a:rPr kumimoji="1" lang="ja-JP" altLang="en-US" sz="2400" dirty="0" smtClean="0">
                <a:sym typeface="Wingdings" panose="05000000000000000000" pitchFamily="2" charset="2"/>
              </a:rPr>
              <a:t>実験的観測量として使用可能か？</a:t>
            </a:r>
            <a:endParaRPr kumimoji="1" lang="ja-JP" altLang="en-US" sz="2400" dirty="0" smtClean="0"/>
          </a:p>
        </p:txBody>
      </p:sp>
      <p:grpSp>
        <p:nvGrpSpPr>
          <p:cNvPr id="6" name="Group 98"/>
          <p:cNvGrpSpPr>
            <a:grpSpLocks/>
          </p:cNvGrpSpPr>
          <p:nvPr/>
        </p:nvGrpSpPr>
        <p:grpSpPr bwMode="auto">
          <a:xfrm>
            <a:off x="8126389" y="6016571"/>
            <a:ext cx="109538" cy="720725"/>
            <a:chOff x="1133" y="3056"/>
            <a:chExt cx="45" cy="510"/>
          </a:xfrm>
        </p:grpSpPr>
        <p:sp>
          <p:nvSpPr>
            <p:cNvPr id="7" name="Arc 99"/>
            <p:cNvSpPr>
              <a:spLocks noChangeAspect="1"/>
            </p:cNvSpPr>
            <p:nvPr/>
          </p:nvSpPr>
          <p:spPr bwMode="auto">
            <a:xfrm rot="-5400000">
              <a:off x="1105" y="3390"/>
              <a:ext cx="102" cy="45"/>
            </a:xfrm>
            <a:custGeom>
              <a:avLst/>
              <a:gdLst>
                <a:gd name="G0" fmla="+- 18657 0 0"/>
                <a:gd name="G1" fmla="+- 21600 0 0"/>
                <a:gd name="G2" fmla="+- 21600 0 0"/>
                <a:gd name="T0" fmla="*/ 0 w 37465"/>
                <a:gd name="T1" fmla="*/ 10715 h 21600"/>
                <a:gd name="T2" fmla="*/ 37465 w 37465"/>
                <a:gd name="T3" fmla="*/ 10978 h 21600"/>
                <a:gd name="T4" fmla="*/ 18657 w 37465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465" h="21600" fill="none" extrusionOk="0">
                  <a:moveTo>
                    <a:pt x="0" y="10715"/>
                  </a:moveTo>
                  <a:cubicBezTo>
                    <a:pt x="3871" y="4079"/>
                    <a:pt x="10975" y="0"/>
                    <a:pt x="18657" y="0"/>
                  </a:cubicBezTo>
                  <a:cubicBezTo>
                    <a:pt x="26447" y="0"/>
                    <a:pt x="33633" y="4194"/>
                    <a:pt x="37464" y="10978"/>
                  </a:cubicBezTo>
                </a:path>
                <a:path w="37465" h="21600" stroke="0" extrusionOk="0">
                  <a:moveTo>
                    <a:pt x="0" y="10715"/>
                  </a:moveTo>
                  <a:cubicBezTo>
                    <a:pt x="3871" y="4079"/>
                    <a:pt x="10975" y="0"/>
                    <a:pt x="18657" y="0"/>
                  </a:cubicBezTo>
                  <a:cubicBezTo>
                    <a:pt x="26447" y="0"/>
                    <a:pt x="33633" y="4194"/>
                    <a:pt x="37464" y="10978"/>
                  </a:cubicBezTo>
                  <a:lnTo>
                    <a:pt x="18657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8" name="Arc 100"/>
            <p:cNvSpPr>
              <a:spLocks noChangeAspect="1"/>
            </p:cNvSpPr>
            <p:nvPr/>
          </p:nvSpPr>
          <p:spPr bwMode="auto">
            <a:xfrm rot="16200000" flipV="1">
              <a:off x="1105" y="3288"/>
              <a:ext cx="102" cy="45"/>
            </a:xfrm>
            <a:custGeom>
              <a:avLst/>
              <a:gdLst>
                <a:gd name="G0" fmla="+- 18657 0 0"/>
                <a:gd name="G1" fmla="+- 21600 0 0"/>
                <a:gd name="G2" fmla="+- 21600 0 0"/>
                <a:gd name="T0" fmla="*/ 0 w 37465"/>
                <a:gd name="T1" fmla="*/ 10715 h 21600"/>
                <a:gd name="T2" fmla="*/ 37465 w 37465"/>
                <a:gd name="T3" fmla="*/ 10978 h 21600"/>
                <a:gd name="T4" fmla="*/ 18657 w 37465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465" h="21600" fill="none" extrusionOk="0">
                  <a:moveTo>
                    <a:pt x="0" y="10715"/>
                  </a:moveTo>
                  <a:cubicBezTo>
                    <a:pt x="3871" y="4079"/>
                    <a:pt x="10975" y="0"/>
                    <a:pt x="18657" y="0"/>
                  </a:cubicBezTo>
                  <a:cubicBezTo>
                    <a:pt x="26447" y="0"/>
                    <a:pt x="33633" y="4194"/>
                    <a:pt x="37464" y="10978"/>
                  </a:cubicBezTo>
                </a:path>
                <a:path w="37465" h="21600" stroke="0" extrusionOk="0">
                  <a:moveTo>
                    <a:pt x="0" y="10715"/>
                  </a:moveTo>
                  <a:cubicBezTo>
                    <a:pt x="3871" y="4079"/>
                    <a:pt x="10975" y="0"/>
                    <a:pt x="18657" y="0"/>
                  </a:cubicBezTo>
                  <a:cubicBezTo>
                    <a:pt x="26447" y="0"/>
                    <a:pt x="33633" y="4194"/>
                    <a:pt x="37464" y="10978"/>
                  </a:cubicBezTo>
                  <a:lnTo>
                    <a:pt x="18657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" name="Arc 101"/>
            <p:cNvSpPr>
              <a:spLocks noChangeAspect="1"/>
            </p:cNvSpPr>
            <p:nvPr/>
          </p:nvSpPr>
          <p:spPr bwMode="auto">
            <a:xfrm rot="16200000" flipV="1">
              <a:off x="1105" y="3492"/>
              <a:ext cx="102" cy="45"/>
            </a:xfrm>
            <a:custGeom>
              <a:avLst/>
              <a:gdLst>
                <a:gd name="G0" fmla="+- 18657 0 0"/>
                <a:gd name="G1" fmla="+- 21600 0 0"/>
                <a:gd name="G2" fmla="+- 21600 0 0"/>
                <a:gd name="T0" fmla="*/ 0 w 37465"/>
                <a:gd name="T1" fmla="*/ 10715 h 21600"/>
                <a:gd name="T2" fmla="*/ 37465 w 37465"/>
                <a:gd name="T3" fmla="*/ 10978 h 21600"/>
                <a:gd name="T4" fmla="*/ 18657 w 37465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465" h="21600" fill="none" extrusionOk="0">
                  <a:moveTo>
                    <a:pt x="0" y="10715"/>
                  </a:moveTo>
                  <a:cubicBezTo>
                    <a:pt x="3871" y="4079"/>
                    <a:pt x="10975" y="0"/>
                    <a:pt x="18657" y="0"/>
                  </a:cubicBezTo>
                  <a:cubicBezTo>
                    <a:pt x="26447" y="0"/>
                    <a:pt x="33633" y="4194"/>
                    <a:pt x="37464" y="10978"/>
                  </a:cubicBezTo>
                </a:path>
                <a:path w="37465" h="21600" stroke="0" extrusionOk="0">
                  <a:moveTo>
                    <a:pt x="0" y="10715"/>
                  </a:moveTo>
                  <a:cubicBezTo>
                    <a:pt x="3871" y="4079"/>
                    <a:pt x="10975" y="0"/>
                    <a:pt x="18657" y="0"/>
                  </a:cubicBezTo>
                  <a:cubicBezTo>
                    <a:pt x="26447" y="0"/>
                    <a:pt x="33633" y="4194"/>
                    <a:pt x="37464" y="10978"/>
                  </a:cubicBezTo>
                  <a:lnTo>
                    <a:pt x="18657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" name="Arc 102"/>
            <p:cNvSpPr>
              <a:spLocks noChangeAspect="1"/>
            </p:cNvSpPr>
            <p:nvPr/>
          </p:nvSpPr>
          <p:spPr bwMode="auto">
            <a:xfrm rot="-5400000">
              <a:off x="1105" y="3186"/>
              <a:ext cx="102" cy="45"/>
            </a:xfrm>
            <a:custGeom>
              <a:avLst/>
              <a:gdLst>
                <a:gd name="G0" fmla="+- 18657 0 0"/>
                <a:gd name="G1" fmla="+- 21600 0 0"/>
                <a:gd name="G2" fmla="+- 21600 0 0"/>
                <a:gd name="T0" fmla="*/ 0 w 37465"/>
                <a:gd name="T1" fmla="*/ 10715 h 21600"/>
                <a:gd name="T2" fmla="*/ 37465 w 37465"/>
                <a:gd name="T3" fmla="*/ 10978 h 21600"/>
                <a:gd name="T4" fmla="*/ 18657 w 37465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465" h="21600" fill="none" extrusionOk="0">
                  <a:moveTo>
                    <a:pt x="0" y="10715"/>
                  </a:moveTo>
                  <a:cubicBezTo>
                    <a:pt x="3871" y="4079"/>
                    <a:pt x="10975" y="0"/>
                    <a:pt x="18657" y="0"/>
                  </a:cubicBezTo>
                  <a:cubicBezTo>
                    <a:pt x="26447" y="0"/>
                    <a:pt x="33633" y="4194"/>
                    <a:pt x="37464" y="10978"/>
                  </a:cubicBezTo>
                </a:path>
                <a:path w="37465" h="21600" stroke="0" extrusionOk="0">
                  <a:moveTo>
                    <a:pt x="0" y="10715"/>
                  </a:moveTo>
                  <a:cubicBezTo>
                    <a:pt x="3871" y="4079"/>
                    <a:pt x="10975" y="0"/>
                    <a:pt x="18657" y="0"/>
                  </a:cubicBezTo>
                  <a:cubicBezTo>
                    <a:pt x="26447" y="0"/>
                    <a:pt x="33633" y="4194"/>
                    <a:pt x="37464" y="10978"/>
                  </a:cubicBezTo>
                  <a:lnTo>
                    <a:pt x="18657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1" name="Arc 103"/>
            <p:cNvSpPr>
              <a:spLocks noChangeAspect="1"/>
            </p:cNvSpPr>
            <p:nvPr/>
          </p:nvSpPr>
          <p:spPr bwMode="auto">
            <a:xfrm rot="16200000" flipV="1">
              <a:off x="1105" y="3084"/>
              <a:ext cx="102" cy="45"/>
            </a:xfrm>
            <a:custGeom>
              <a:avLst/>
              <a:gdLst>
                <a:gd name="G0" fmla="+- 18657 0 0"/>
                <a:gd name="G1" fmla="+- 21600 0 0"/>
                <a:gd name="G2" fmla="+- 21600 0 0"/>
                <a:gd name="T0" fmla="*/ 0 w 37465"/>
                <a:gd name="T1" fmla="*/ 10715 h 21600"/>
                <a:gd name="T2" fmla="*/ 37465 w 37465"/>
                <a:gd name="T3" fmla="*/ 10978 h 21600"/>
                <a:gd name="T4" fmla="*/ 18657 w 37465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465" h="21600" fill="none" extrusionOk="0">
                  <a:moveTo>
                    <a:pt x="0" y="10715"/>
                  </a:moveTo>
                  <a:cubicBezTo>
                    <a:pt x="3871" y="4079"/>
                    <a:pt x="10975" y="0"/>
                    <a:pt x="18657" y="0"/>
                  </a:cubicBezTo>
                  <a:cubicBezTo>
                    <a:pt x="26447" y="0"/>
                    <a:pt x="33633" y="4194"/>
                    <a:pt x="37464" y="10978"/>
                  </a:cubicBezTo>
                </a:path>
                <a:path w="37465" h="21600" stroke="0" extrusionOk="0">
                  <a:moveTo>
                    <a:pt x="0" y="10715"/>
                  </a:moveTo>
                  <a:cubicBezTo>
                    <a:pt x="3871" y="4079"/>
                    <a:pt x="10975" y="0"/>
                    <a:pt x="18657" y="0"/>
                  </a:cubicBezTo>
                  <a:cubicBezTo>
                    <a:pt x="26447" y="0"/>
                    <a:pt x="33633" y="4194"/>
                    <a:pt x="37464" y="10978"/>
                  </a:cubicBezTo>
                  <a:lnTo>
                    <a:pt x="18657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12" name="Line 104"/>
          <p:cNvSpPr>
            <a:spLocks noChangeShapeType="1"/>
          </p:cNvSpPr>
          <p:nvPr/>
        </p:nvSpPr>
        <p:spPr bwMode="auto">
          <a:xfrm flipH="1">
            <a:off x="7681889" y="6016571"/>
            <a:ext cx="503238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" name="Line 105"/>
          <p:cNvSpPr>
            <a:spLocks noChangeShapeType="1"/>
          </p:cNvSpPr>
          <p:nvPr/>
        </p:nvSpPr>
        <p:spPr bwMode="auto">
          <a:xfrm flipH="1" flipV="1">
            <a:off x="7681889" y="6376934"/>
            <a:ext cx="503238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" name="Line 106"/>
          <p:cNvSpPr>
            <a:spLocks noChangeShapeType="1"/>
          </p:cNvSpPr>
          <p:nvPr/>
        </p:nvSpPr>
        <p:spPr bwMode="auto">
          <a:xfrm>
            <a:off x="8213702" y="6016571"/>
            <a:ext cx="503237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5" name="Line 107"/>
          <p:cNvSpPr>
            <a:spLocks noChangeShapeType="1"/>
          </p:cNvSpPr>
          <p:nvPr/>
        </p:nvSpPr>
        <p:spPr bwMode="auto">
          <a:xfrm flipV="1">
            <a:off x="8213702" y="6376934"/>
            <a:ext cx="503237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6" name="AutoShape 108"/>
          <p:cNvSpPr>
            <a:spLocks noChangeArrowheads="1"/>
          </p:cNvSpPr>
          <p:nvPr/>
        </p:nvSpPr>
        <p:spPr bwMode="auto">
          <a:xfrm rot="3468239">
            <a:off x="7888264" y="6118171"/>
            <a:ext cx="125413" cy="125413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7" name="AutoShape 109"/>
          <p:cNvSpPr>
            <a:spLocks noChangeArrowheads="1"/>
          </p:cNvSpPr>
          <p:nvPr/>
        </p:nvSpPr>
        <p:spPr bwMode="auto">
          <a:xfrm rot="18131761" flipH="1">
            <a:off x="8375626" y="6111822"/>
            <a:ext cx="125413" cy="125412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8" name="AutoShape 110"/>
          <p:cNvSpPr>
            <a:spLocks noChangeArrowheads="1"/>
          </p:cNvSpPr>
          <p:nvPr/>
        </p:nvSpPr>
        <p:spPr bwMode="auto">
          <a:xfrm rot="18131761" flipH="1">
            <a:off x="7877152" y="6500759"/>
            <a:ext cx="125412" cy="125412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9" name="AutoShape 111"/>
          <p:cNvSpPr>
            <a:spLocks noChangeArrowheads="1"/>
          </p:cNvSpPr>
          <p:nvPr/>
        </p:nvSpPr>
        <p:spPr bwMode="auto">
          <a:xfrm rot="3468239">
            <a:off x="8408965" y="6488058"/>
            <a:ext cx="125412" cy="125413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5280093" y="6130779"/>
            <a:ext cx="23615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Maki-Thompson:</a:t>
            </a:r>
            <a:endParaRPr kumimoji="1" lang="ja-JP" alt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793976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電気伝導度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77237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8946" name="Group 98"/>
          <p:cNvGrpSpPr>
            <a:grpSpLocks/>
          </p:cNvGrpSpPr>
          <p:nvPr/>
        </p:nvGrpSpPr>
        <p:grpSpPr bwMode="auto">
          <a:xfrm>
            <a:off x="8162925" y="5943600"/>
            <a:ext cx="109538" cy="720725"/>
            <a:chOff x="1133" y="3056"/>
            <a:chExt cx="45" cy="510"/>
          </a:xfrm>
        </p:grpSpPr>
        <p:sp>
          <p:nvSpPr>
            <p:cNvPr id="78947" name="Arc 99"/>
            <p:cNvSpPr>
              <a:spLocks noChangeAspect="1"/>
            </p:cNvSpPr>
            <p:nvPr/>
          </p:nvSpPr>
          <p:spPr bwMode="auto">
            <a:xfrm rot="-5400000">
              <a:off x="1105" y="3390"/>
              <a:ext cx="102" cy="45"/>
            </a:xfrm>
            <a:custGeom>
              <a:avLst/>
              <a:gdLst>
                <a:gd name="G0" fmla="+- 18657 0 0"/>
                <a:gd name="G1" fmla="+- 21600 0 0"/>
                <a:gd name="G2" fmla="+- 21600 0 0"/>
                <a:gd name="T0" fmla="*/ 0 w 37465"/>
                <a:gd name="T1" fmla="*/ 10715 h 21600"/>
                <a:gd name="T2" fmla="*/ 37465 w 37465"/>
                <a:gd name="T3" fmla="*/ 10978 h 21600"/>
                <a:gd name="T4" fmla="*/ 18657 w 37465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465" h="21600" fill="none" extrusionOk="0">
                  <a:moveTo>
                    <a:pt x="0" y="10715"/>
                  </a:moveTo>
                  <a:cubicBezTo>
                    <a:pt x="3871" y="4079"/>
                    <a:pt x="10975" y="0"/>
                    <a:pt x="18657" y="0"/>
                  </a:cubicBezTo>
                  <a:cubicBezTo>
                    <a:pt x="26447" y="0"/>
                    <a:pt x="33633" y="4194"/>
                    <a:pt x="37464" y="10978"/>
                  </a:cubicBezTo>
                </a:path>
                <a:path w="37465" h="21600" stroke="0" extrusionOk="0">
                  <a:moveTo>
                    <a:pt x="0" y="10715"/>
                  </a:moveTo>
                  <a:cubicBezTo>
                    <a:pt x="3871" y="4079"/>
                    <a:pt x="10975" y="0"/>
                    <a:pt x="18657" y="0"/>
                  </a:cubicBezTo>
                  <a:cubicBezTo>
                    <a:pt x="26447" y="0"/>
                    <a:pt x="33633" y="4194"/>
                    <a:pt x="37464" y="10978"/>
                  </a:cubicBezTo>
                  <a:lnTo>
                    <a:pt x="18657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78948" name="Arc 100"/>
            <p:cNvSpPr>
              <a:spLocks noChangeAspect="1"/>
            </p:cNvSpPr>
            <p:nvPr/>
          </p:nvSpPr>
          <p:spPr bwMode="auto">
            <a:xfrm rot="16200000" flipV="1">
              <a:off x="1105" y="3288"/>
              <a:ext cx="102" cy="45"/>
            </a:xfrm>
            <a:custGeom>
              <a:avLst/>
              <a:gdLst>
                <a:gd name="G0" fmla="+- 18657 0 0"/>
                <a:gd name="G1" fmla="+- 21600 0 0"/>
                <a:gd name="G2" fmla="+- 21600 0 0"/>
                <a:gd name="T0" fmla="*/ 0 w 37465"/>
                <a:gd name="T1" fmla="*/ 10715 h 21600"/>
                <a:gd name="T2" fmla="*/ 37465 w 37465"/>
                <a:gd name="T3" fmla="*/ 10978 h 21600"/>
                <a:gd name="T4" fmla="*/ 18657 w 37465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465" h="21600" fill="none" extrusionOk="0">
                  <a:moveTo>
                    <a:pt x="0" y="10715"/>
                  </a:moveTo>
                  <a:cubicBezTo>
                    <a:pt x="3871" y="4079"/>
                    <a:pt x="10975" y="0"/>
                    <a:pt x="18657" y="0"/>
                  </a:cubicBezTo>
                  <a:cubicBezTo>
                    <a:pt x="26447" y="0"/>
                    <a:pt x="33633" y="4194"/>
                    <a:pt x="37464" y="10978"/>
                  </a:cubicBezTo>
                </a:path>
                <a:path w="37465" h="21600" stroke="0" extrusionOk="0">
                  <a:moveTo>
                    <a:pt x="0" y="10715"/>
                  </a:moveTo>
                  <a:cubicBezTo>
                    <a:pt x="3871" y="4079"/>
                    <a:pt x="10975" y="0"/>
                    <a:pt x="18657" y="0"/>
                  </a:cubicBezTo>
                  <a:cubicBezTo>
                    <a:pt x="26447" y="0"/>
                    <a:pt x="33633" y="4194"/>
                    <a:pt x="37464" y="10978"/>
                  </a:cubicBezTo>
                  <a:lnTo>
                    <a:pt x="18657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78949" name="Arc 101"/>
            <p:cNvSpPr>
              <a:spLocks noChangeAspect="1"/>
            </p:cNvSpPr>
            <p:nvPr/>
          </p:nvSpPr>
          <p:spPr bwMode="auto">
            <a:xfrm rot="16200000" flipV="1">
              <a:off x="1105" y="3492"/>
              <a:ext cx="102" cy="45"/>
            </a:xfrm>
            <a:custGeom>
              <a:avLst/>
              <a:gdLst>
                <a:gd name="G0" fmla="+- 18657 0 0"/>
                <a:gd name="G1" fmla="+- 21600 0 0"/>
                <a:gd name="G2" fmla="+- 21600 0 0"/>
                <a:gd name="T0" fmla="*/ 0 w 37465"/>
                <a:gd name="T1" fmla="*/ 10715 h 21600"/>
                <a:gd name="T2" fmla="*/ 37465 w 37465"/>
                <a:gd name="T3" fmla="*/ 10978 h 21600"/>
                <a:gd name="T4" fmla="*/ 18657 w 37465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465" h="21600" fill="none" extrusionOk="0">
                  <a:moveTo>
                    <a:pt x="0" y="10715"/>
                  </a:moveTo>
                  <a:cubicBezTo>
                    <a:pt x="3871" y="4079"/>
                    <a:pt x="10975" y="0"/>
                    <a:pt x="18657" y="0"/>
                  </a:cubicBezTo>
                  <a:cubicBezTo>
                    <a:pt x="26447" y="0"/>
                    <a:pt x="33633" y="4194"/>
                    <a:pt x="37464" y="10978"/>
                  </a:cubicBezTo>
                </a:path>
                <a:path w="37465" h="21600" stroke="0" extrusionOk="0">
                  <a:moveTo>
                    <a:pt x="0" y="10715"/>
                  </a:moveTo>
                  <a:cubicBezTo>
                    <a:pt x="3871" y="4079"/>
                    <a:pt x="10975" y="0"/>
                    <a:pt x="18657" y="0"/>
                  </a:cubicBezTo>
                  <a:cubicBezTo>
                    <a:pt x="26447" y="0"/>
                    <a:pt x="33633" y="4194"/>
                    <a:pt x="37464" y="10978"/>
                  </a:cubicBezTo>
                  <a:lnTo>
                    <a:pt x="18657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78950" name="Arc 102"/>
            <p:cNvSpPr>
              <a:spLocks noChangeAspect="1"/>
            </p:cNvSpPr>
            <p:nvPr/>
          </p:nvSpPr>
          <p:spPr bwMode="auto">
            <a:xfrm rot="-5400000">
              <a:off x="1105" y="3186"/>
              <a:ext cx="102" cy="45"/>
            </a:xfrm>
            <a:custGeom>
              <a:avLst/>
              <a:gdLst>
                <a:gd name="G0" fmla="+- 18657 0 0"/>
                <a:gd name="G1" fmla="+- 21600 0 0"/>
                <a:gd name="G2" fmla="+- 21600 0 0"/>
                <a:gd name="T0" fmla="*/ 0 w 37465"/>
                <a:gd name="T1" fmla="*/ 10715 h 21600"/>
                <a:gd name="T2" fmla="*/ 37465 w 37465"/>
                <a:gd name="T3" fmla="*/ 10978 h 21600"/>
                <a:gd name="T4" fmla="*/ 18657 w 37465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465" h="21600" fill="none" extrusionOk="0">
                  <a:moveTo>
                    <a:pt x="0" y="10715"/>
                  </a:moveTo>
                  <a:cubicBezTo>
                    <a:pt x="3871" y="4079"/>
                    <a:pt x="10975" y="0"/>
                    <a:pt x="18657" y="0"/>
                  </a:cubicBezTo>
                  <a:cubicBezTo>
                    <a:pt x="26447" y="0"/>
                    <a:pt x="33633" y="4194"/>
                    <a:pt x="37464" y="10978"/>
                  </a:cubicBezTo>
                </a:path>
                <a:path w="37465" h="21600" stroke="0" extrusionOk="0">
                  <a:moveTo>
                    <a:pt x="0" y="10715"/>
                  </a:moveTo>
                  <a:cubicBezTo>
                    <a:pt x="3871" y="4079"/>
                    <a:pt x="10975" y="0"/>
                    <a:pt x="18657" y="0"/>
                  </a:cubicBezTo>
                  <a:cubicBezTo>
                    <a:pt x="26447" y="0"/>
                    <a:pt x="33633" y="4194"/>
                    <a:pt x="37464" y="10978"/>
                  </a:cubicBezTo>
                  <a:lnTo>
                    <a:pt x="18657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78951" name="Arc 103"/>
            <p:cNvSpPr>
              <a:spLocks noChangeAspect="1"/>
            </p:cNvSpPr>
            <p:nvPr/>
          </p:nvSpPr>
          <p:spPr bwMode="auto">
            <a:xfrm rot="16200000" flipV="1">
              <a:off x="1105" y="3084"/>
              <a:ext cx="102" cy="45"/>
            </a:xfrm>
            <a:custGeom>
              <a:avLst/>
              <a:gdLst>
                <a:gd name="G0" fmla="+- 18657 0 0"/>
                <a:gd name="G1" fmla="+- 21600 0 0"/>
                <a:gd name="G2" fmla="+- 21600 0 0"/>
                <a:gd name="T0" fmla="*/ 0 w 37465"/>
                <a:gd name="T1" fmla="*/ 10715 h 21600"/>
                <a:gd name="T2" fmla="*/ 37465 w 37465"/>
                <a:gd name="T3" fmla="*/ 10978 h 21600"/>
                <a:gd name="T4" fmla="*/ 18657 w 37465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465" h="21600" fill="none" extrusionOk="0">
                  <a:moveTo>
                    <a:pt x="0" y="10715"/>
                  </a:moveTo>
                  <a:cubicBezTo>
                    <a:pt x="3871" y="4079"/>
                    <a:pt x="10975" y="0"/>
                    <a:pt x="18657" y="0"/>
                  </a:cubicBezTo>
                  <a:cubicBezTo>
                    <a:pt x="26447" y="0"/>
                    <a:pt x="33633" y="4194"/>
                    <a:pt x="37464" y="10978"/>
                  </a:cubicBezTo>
                </a:path>
                <a:path w="37465" h="21600" stroke="0" extrusionOk="0">
                  <a:moveTo>
                    <a:pt x="0" y="10715"/>
                  </a:moveTo>
                  <a:cubicBezTo>
                    <a:pt x="3871" y="4079"/>
                    <a:pt x="10975" y="0"/>
                    <a:pt x="18657" y="0"/>
                  </a:cubicBezTo>
                  <a:cubicBezTo>
                    <a:pt x="26447" y="0"/>
                    <a:pt x="33633" y="4194"/>
                    <a:pt x="37464" y="10978"/>
                  </a:cubicBezTo>
                  <a:lnTo>
                    <a:pt x="18657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endParaRPr>
            </a:p>
          </p:txBody>
        </p:sp>
      </p:grpSp>
      <p:sp>
        <p:nvSpPr>
          <p:cNvPr id="78952" name="Line 104"/>
          <p:cNvSpPr>
            <a:spLocks noChangeShapeType="1"/>
          </p:cNvSpPr>
          <p:nvPr/>
        </p:nvSpPr>
        <p:spPr bwMode="auto">
          <a:xfrm flipH="1">
            <a:off x="7718425" y="5943600"/>
            <a:ext cx="503238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78953" name="Line 105"/>
          <p:cNvSpPr>
            <a:spLocks noChangeShapeType="1"/>
          </p:cNvSpPr>
          <p:nvPr/>
        </p:nvSpPr>
        <p:spPr bwMode="auto">
          <a:xfrm flipH="1" flipV="1">
            <a:off x="7718425" y="6303963"/>
            <a:ext cx="503238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78954" name="Line 106"/>
          <p:cNvSpPr>
            <a:spLocks noChangeShapeType="1"/>
          </p:cNvSpPr>
          <p:nvPr/>
        </p:nvSpPr>
        <p:spPr bwMode="auto">
          <a:xfrm>
            <a:off x="8250238" y="5943600"/>
            <a:ext cx="503237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78955" name="Line 107"/>
          <p:cNvSpPr>
            <a:spLocks noChangeShapeType="1"/>
          </p:cNvSpPr>
          <p:nvPr/>
        </p:nvSpPr>
        <p:spPr bwMode="auto">
          <a:xfrm flipV="1">
            <a:off x="8250238" y="6303963"/>
            <a:ext cx="503237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78956" name="AutoShape 108"/>
          <p:cNvSpPr>
            <a:spLocks noChangeArrowheads="1"/>
          </p:cNvSpPr>
          <p:nvPr/>
        </p:nvSpPr>
        <p:spPr bwMode="auto">
          <a:xfrm rot="3468239">
            <a:off x="7924800" y="6045200"/>
            <a:ext cx="125413" cy="125413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78957" name="AutoShape 109"/>
          <p:cNvSpPr>
            <a:spLocks noChangeArrowheads="1"/>
          </p:cNvSpPr>
          <p:nvPr/>
        </p:nvSpPr>
        <p:spPr bwMode="auto">
          <a:xfrm rot="18131761" flipH="1">
            <a:off x="8412162" y="6038851"/>
            <a:ext cx="125413" cy="125412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78958" name="AutoShape 110"/>
          <p:cNvSpPr>
            <a:spLocks noChangeArrowheads="1"/>
          </p:cNvSpPr>
          <p:nvPr/>
        </p:nvSpPr>
        <p:spPr bwMode="auto">
          <a:xfrm rot="18131761" flipH="1">
            <a:off x="7913688" y="6427788"/>
            <a:ext cx="125412" cy="125412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78959" name="AutoShape 111"/>
          <p:cNvSpPr>
            <a:spLocks noChangeArrowheads="1"/>
          </p:cNvSpPr>
          <p:nvPr/>
        </p:nvSpPr>
        <p:spPr bwMode="auto">
          <a:xfrm rot="3468239">
            <a:off x="8445501" y="6415087"/>
            <a:ext cx="125412" cy="125413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78973" name="Text Box 125"/>
          <p:cNvSpPr txBox="1">
            <a:spLocks noChangeArrowheads="1"/>
          </p:cNvSpPr>
          <p:nvPr/>
        </p:nvSpPr>
        <p:spPr bwMode="auto">
          <a:xfrm>
            <a:off x="6594475" y="5516563"/>
            <a:ext cx="229711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cf) Maki-Thompson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      term</a:t>
            </a:r>
          </a:p>
        </p:txBody>
      </p:sp>
      <p:sp>
        <p:nvSpPr>
          <p:cNvPr id="78989" name="AutoShape 141"/>
          <p:cNvSpPr>
            <a:spLocks noChangeArrowheads="1"/>
          </p:cNvSpPr>
          <p:nvPr/>
        </p:nvSpPr>
        <p:spPr bwMode="auto">
          <a:xfrm>
            <a:off x="6586538" y="5445125"/>
            <a:ext cx="2449512" cy="1296988"/>
          </a:xfrm>
          <a:prstGeom prst="octagon">
            <a:avLst>
              <a:gd name="adj" fmla="val 10894"/>
            </a:avLst>
          </a:prstGeom>
          <a:noFill/>
          <a:ln w="12700">
            <a:solidFill>
              <a:srgbClr val="000080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78990" name="Line 142"/>
          <p:cNvSpPr>
            <a:spLocks noChangeShapeType="1"/>
          </p:cNvSpPr>
          <p:nvPr/>
        </p:nvSpPr>
        <p:spPr bwMode="auto">
          <a:xfrm flipV="1">
            <a:off x="0" y="620713"/>
            <a:ext cx="4859338" cy="0"/>
          </a:xfrm>
          <a:prstGeom prst="line">
            <a:avLst/>
          </a:prstGeom>
          <a:noFill/>
          <a:ln w="63500">
            <a:solidFill>
              <a:srgbClr val="000080"/>
            </a:solidFill>
            <a:round/>
            <a:headEnd/>
            <a:tailEnd/>
          </a:ln>
          <a:effectLst>
            <a:prstShdw prst="shdw13" dist="172739" dir="20573836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78991" name="Text Box 143"/>
          <p:cNvSpPr txBox="1">
            <a:spLocks noChangeArrowheads="1"/>
          </p:cNvSpPr>
          <p:nvPr/>
        </p:nvSpPr>
        <p:spPr bwMode="auto">
          <a:xfrm>
            <a:off x="395288" y="50800"/>
            <a:ext cx="4219575" cy="579438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32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t>Electric Conductivity</a:t>
            </a:r>
          </a:p>
        </p:txBody>
      </p:sp>
      <p:graphicFrame>
        <p:nvGraphicFramePr>
          <p:cNvPr id="78993" name="Object 145"/>
          <p:cNvGraphicFramePr>
            <a:graphicFrameLocks noChangeAspect="1"/>
          </p:cNvGraphicFramePr>
          <p:nvPr/>
        </p:nvGraphicFramePr>
        <p:xfrm>
          <a:off x="900113" y="1341438"/>
          <a:ext cx="4340225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6" name="Equation" r:id="rId3" imgW="2222280" imgH="241200" progId="Equation.DSMT4">
                  <p:embed/>
                </p:oleObj>
              </mc:Choice>
              <mc:Fallback>
                <p:oleObj name="Equation" r:id="rId3" imgW="2222280" imgH="241200" progId="Equation.DSMT4">
                  <p:embed/>
                  <p:pic>
                    <p:nvPicPr>
                      <p:cNvPr id="78993" name="Object 1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1341438"/>
                        <a:ext cx="4340225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8995" name="Object 147"/>
          <p:cNvGraphicFramePr>
            <a:graphicFrameLocks noChangeAspect="1"/>
          </p:cNvGraphicFramePr>
          <p:nvPr/>
        </p:nvGraphicFramePr>
        <p:xfrm>
          <a:off x="900113" y="1862138"/>
          <a:ext cx="5159375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7" name="Equation" r:id="rId5" imgW="2641320" imgH="279360" progId="Equation.DSMT4">
                  <p:embed/>
                </p:oleObj>
              </mc:Choice>
              <mc:Fallback>
                <p:oleObj name="Equation" r:id="rId5" imgW="2641320" imgH="279360" progId="Equation.DSMT4">
                  <p:embed/>
                  <p:pic>
                    <p:nvPicPr>
                      <p:cNvPr id="78995" name="Object 1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1862138"/>
                        <a:ext cx="5159375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8996" name="Freeform 148"/>
          <p:cNvSpPr>
            <a:spLocks/>
          </p:cNvSpPr>
          <p:nvPr/>
        </p:nvSpPr>
        <p:spPr bwMode="auto">
          <a:xfrm>
            <a:off x="2144713" y="3767138"/>
            <a:ext cx="504825" cy="142875"/>
          </a:xfrm>
          <a:custGeom>
            <a:avLst/>
            <a:gdLst>
              <a:gd name="T0" fmla="*/ 0 w 318"/>
              <a:gd name="T1" fmla="*/ 105 h 105"/>
              <a:gd name="T2" fmla="*/ 91 w 318"/>
              <a:gd name="T3" fmla="*/ 15 h 105"/>
              <a:gd name="T4" fmla="*/ 222 w 318"/>
              <a:gd name="T5" fmla="*/ 17 h 105"/>
              <a:gd name="T6" fmla="*/ 318 w 318"/>
              <a:gd name="T7" fmla="*/ 105 h 1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18" h="105">
                <a:moveTo>
                  <a:pt x="0" y="105"/>
                </a:moveTo>
                <a:cubicBezTo>
                  <a:pt x="23" y="67"/>
                  <a:pt x="54" y="30"/>
                  <a:pt x="91" y="15"/>
                </a:cubicBezTo>
                <a:cubicBezTo>
                  <a:pt x="128" y="0"/>
                  <a:pt x="184" y="2"/>
                  <a:pt x="222" y="17"/>
                </a:cubicBezTo>
                <a:cubicBezTo>
                  <a:pt x="260" y="32"/>
                  <a:pt x="298" y="87"/>
                  <a:pt x="318" y="105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78997" name="Freeform 149"/>
          <p:cNvSpPr>
            <a:spLocks/>
          </p:cNvSpPr>
          <p:nvPr/>
        </p:nvSpPr>
        <p:spPr bwMode="auto">
          <a:xfrm flipV="1">
            <a:off x="2144713" y="3910013"/>
            <a:ext cx="504825" cy="144462"/>
          </a:xfrm>
          <a:custGeom>
            <a:avLst/>
            <a:gdLst>
              <a:gd name="T0" fmla="*/ 0 w 318"/>
              <a:gd name="T1" fmla="*/ 105 h 105"/>
              <a:gd name="T2" fmla="*/ 91 w 318"/>
              <a:gd name="T3" fmla="*/ 15 h 105"/>
              <a:gd name="T4" fmla="*/ 222 w 318"/>
              <a:gd name="T5" fmla="*/ 17 h 105"/>
              <a:gd name="T6" fmla="*/ 318 w 318"/>
              <a:gd name="T7" fmla="*/ 105 h 1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18" h="105">
                <a:moveTo>
                  <a:pt x="0" y="105"/>
                </a:moveTo>
                <a:cubicBezTo>
                  <a:pt x="23" y="67"/>
                  <a:pt x="54" y="30"/>
                  <a:pt x="91" y="15"/>
                </a:cubicBezTo>
                <a:cubicBezTo>
                  <a:pt x="128" y="0"/>
                  <a:pt x="184" y="2"/>
                  <a:pt x="222" y="17"/>
                </a:cubicBezTo>
                <a:cubicBezTo>
                  <a:pt x="260" y="32"/>
                  <a:pt x="298" y="87"/>
                  <a:pt x="318" y="105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78998" name="Freeform 150"/>
          <p:cNvSpPr>
            <a:spLocks/>
          </p:cNvSpPr>
          <p:nvPr/>
        </p:nvSpPr>
        <p:spPr bwMode="auto">
          <a:xfrm>
            <a:off x="2647950" y="3767138"/>
            <a:ext cx="504825" cy="142875"/>
          </a:xfrm>
          <a:custGeom>
            <a:avLst/>
            <a:gdLst>
              <a:gd name="T0" fmla="*/ 0 w 318"/>
              <a:gd name="T1" fmla="*/ 105 h 105"/>
              <a:gd name="T2" fmla="*/ 91 w 318"/>
              <a:gd name="T3" fmla="*/ 15 h 105"/>
              <a:gd name="T4" fmla="*/ 222 w 318"/>
              <a:gd name="T5" fmla="*/ 17 h 105"/>
              <a:gd name="T6" fmla="*/ 318 w 318"/>
              <a:gd name="T7" fmla="*/ 105 h 1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18" h="105">
                <a:moveTo>
                  <a:pt x="0" y="105"/>
                </a:moveTo>
                <a:cubicBezTo>
                  <a:pt x="23" y="67"/>
                  <a:pt x="54" y="30"/>
                  <a:pt x="91" y="15"/>
                </a:cubicBezTo>
                <a:cubicBezTo>
                  <a:pt x="128" y="0"/>
                  <a:pt x="184" y="2"/>
                  <a:pt x="222" y="17"/>
                </a:cubicBezTo>
                <a:cubicBezTo>
                  <a:pt x="260" y="32"/>
                  <a:pt x="298" y="87"/>
                  <a:pt x="318" y="105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78999" name="Freeform 151"/>
          <p:cNvSpPr>
            <a:spLocks/>
          </p:cNvSpPr>
          <p:nvPr/>
        </p:nvSpPr>
        <p:spPr bwMode="auto">
          <a:xfrm flipV="1">
            <a:off x="2647950" y="3910013"/>
            <a:ext cx="504825" cy="144462"/>
          </a:xfrm>
          <a:custGeom>
            <a:avLst/>
            <a:gdLst>
              <a:gd name="T0" fmla="*/ 0 w 318"/>
              <a:gd name="T1" fmla="*/ 105 h 105"/>
              <a:gd name="T2" fmla="*/ 91 w 318"/>
              <a:gd name="T3" fmla="*/ 15 h 105"/>
              <a:gd name="T4" fmla="*/ 222 w 318"/>
              <a:gd name="T5" fmla="*/ 17 h 105"/>
              <a:gd name="T6" fmla="*/ 318 w 318"/>
              <a:gd name="T7" fmla="*/ 105 h 1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18" h="105">
                <a:moveTo>
                  <a:pt x="0" y="105"/>
                </a:moveTo>
                <a:cubicBezTo>
                  <a:pt x="23" y="67"/>
                  <a:pt x="54" y="30"/>
                  <a:pt x="91" y="15"/>
                </a:cubicBezTo>
                <a:cubicBezTo>
                  <a:pt x="128" y="0"/>
                  <a:pt x="184" y="2"/>
                  <a:pt x="222" y="17"/>
                </a:cubicBezTo>
                <a:cubicBezTo>
                  <a:pt x="260" y="32"/>
                  <a:pt x="298" y="87"/>
                  <a:pt x="318" y="105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79000" name="AutoShape 152"/>
          <p:cNvSpPr>
            <a:spLocks noChangeArrowheads="1"/>
          </p:cNvSpPr>
          <p:nvPr/>
        </p:nvSpPr>
        <p:spPr bwMode="auto">
          <a:xfrm rot="5400000">
            <a:off x="2325687" y="3714751"/>
            <a:ext cx="125413" cy="125412"/>
          </a:xfrm>
          <a:prstGeom prst="triangle">
            <a:avLst>
              <a:gd name="adj" fmla="val 50000"/>
            </a:avLst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79001" name="AutoShape 153"/>
          <p:cNvSpPr>
            <a:spLocks noChangeArrowheads="1"/>
          </p:cNvSpPr>
          <p:nvPr/>
        </p:nvSpPr>
        <p:spPr bwMode="auto">
          <a:xfrm rot="5400000">
            <a:off x="2322513" y="3983038"/>
            <a:ext cx="125412" cy="125412"/>
          </a:xfrm>
          <a:prstGeom prst="triangle">
            <a:avLst>
              <a:gd name="adj" fmla="val 50000"/>
            </a:avLst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79002" name="AutoShape 154"/>
          <p:cNvSpPr>
            <a:spLocks noChangeArrowheads="1"/>
          </p:cNvSpPr>
          <p:nvPr/>
        </p:nvSpPr>
        <p:spPr bwMode="auto">
          <a:xfrm rot="5400000">
            <a:off x="2844801" y="3973512"/>
            <a:ext cx="144462" cy="144463"/>
          </a:xfrm>
          <a:prstGeom prst="triangle">
            <a:avLst>
              <a:gd name="adj" fmla="val 50000"/>
            </a:avLst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79003" name="AutoShape 155"/>
          <p:cNvSpPr>
            <a:spLocks noChangeArrowheads="1"/>
          </p:cNvSpPr>
          <p:nvPr/>
        </p:nvSpPr>
        <p:spPr bwMode="auto">
          <a:xfrm rot="5400000">
            <a:off x="2844800" y="3705225"/>
            <a:ext cx="144463" cy="144463"/>
          </a:xfrm>
          <a:prstGeom prst="triangle">
            <a:avLst>
              <a:gd name="adj" fmla="val 50000"/>
            </a:avLst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79004" name="Freeform 156"/>
          <p:cNvSpPr>
            <a:spLocks/>
          </p:cNvSpPr>
          <p:nvPr/>
        </p:nvSpPr>
        <p:spPr bwMode="auto">
          <a:xfrm>
            <a:off x="3582988" y="3767138"/>
            <a:ext cx="504825" cy="142875"/>
          </a:xfrm>
          <a:custGeom>
            <a:avLst/>
            <a:gdLst>
              <a:gd name="T0" fmla="*/ 0 w 318"/>
              <a:gd name="T1" fmla="*/ 105 h 105"/>
              <a:gd name="T2" fmla="*/ 91 w 318"/>
              <a:gd name="T3" fmla="*/ 15 h 105"/>
              <a:gd name="T4" fmla="*/ 222 w 318"/>
              <a:gd name="T5" fmla="*/ 17 h 105"/>
              <a:gd name="T6" fmla="*/ 318 w 318"/>
              <a:gd name="T7" fmla="*/ 105 h 1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18" h="105">
                <a:moveTo>
                  <a:pt x="0" y="105"/>
                </a:moveTo>
                <a:cubicBezTo>
                  <a:pt x="23" y="67"/>
                  <a:pt x="54" y="30"/>
                  <a:pt x="91" y="15"/>
                </a:cubicBezTo>
                <a:cubicBezTo>
                  <a:pt x="128" y="0"/>
                  <a:pt x="184" y="2"/>
                  <a:pt x="222" y="17"/>
                </a:cubicBezTo>
                <a:cubicBezTo>
                  <a:pt x="260" y="32"/>
                  <a:pt x="298" y="87"/>
                  <a:pt x="318" y="105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79005" name="Freeform 157"/>
          <p:cNvSpPr>
            <a:spLocks/>
          </p:cNvSpPr>
          <p:nvPr/>
        </p:nvSpPr>
        <p:spPr bwMode="auto">
          <a:xfrm flipV="1">
            <a:off x="3582988" y="3910013"/>
            <a:ext cx="504825" cy="144462"/>
          </a:xfrm>
          <a:custGeom>
            <a:avLst/>
            <a:gdLst>
              <a:gd name="T0" fmla="*/ 0 w 318"/>
              <a:gd name="T1" fmla="*/ 105 h 105"/>
              <a:gd name="T2" fmla="*/ 91 w 318"/>
              <a:gd name="T3" fmla="*/ 15 h 105"/>
              <a:gd name="T4" fmla="*/ 222 w 318"/>
              <a:gd name="T5" fmla="*/ 17 h 105"/>
              <a:gd name="T6" fmla="*/ 318 w 318"/>
              <a:gd name="T7" fmla="*/ 105 h 1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18" h="105">
                <a:moveTo>
                  <a:pt x="0" y="105"/>
                </a:moveTo>
                <a:cubicBezTo>
                  <a:pt x="23" y="67"/>
                  <a:pt x="54" y="30"/>
                  <a:pt x="91" y="15"/>
                </a:cubicBezTo>
                <a:cubicBezTo>
                  <a:pt x="128" y="0"/>
                  <a:pt x="184" y="2"/>
                  <a:pt x="222" y="17"/>
                </a:cubicBezTo>
                <a:cubicBezTo>
                  <a:pt x="260" y="32"/>
                  <a:pt x="298" y="87"/>
                  <a:pt x="318" y="105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79006" name="AutoShape 158"/>
          <p:cNvSpPr>
            <a:spLocks noChangeArrowheads="1"/>
          </p:cNvSpPr>
          <p:nvPr/>
        </p:nvSpPr>
        <p:spPr bwMode="auto">
          <a:xfrm rot="5400000">
            <a:off x="3779838" y="3973513"/>
            <a:ext cx="144462" cy="144462"/>
          </a:xfrm>
          <a:prstGeom prst="triangle">
            <a:avLst>
              <a:gd name="adj" fmla="val 50000"/>
            </a:avLst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79007" name="AutoShape 159"/>
          <p:cNvSpPr>
            <a:spLocks noChangeArrowheads="1"/>
          </p:cNvSpPr>
          <p:nvPr/>
        </p:nvSpPr>
        <p:spPr bwMode="auto">
          <a:xfrm rot="5400000">
            <a:off x="3779837" y="3705226"/>
            <a:ext cx="144463" cy="144462"/>
          </a:xfrm>
          <a:prstGeom prst="triangle">
            <a:avLst>
              <a:gd name="adj" fmla="val 50000"/>
            </a:avLst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79008" name="Freeform 160"/>
          <p:cNvSpPr>
            <a:spLocks/>
          </p:cNvSpPr>
          <p:nvPr/>
        </p:nvSpPr>
        <p:spPr bwMode="auto">
          <a:xfrm flipH="1">
            <a:off x="2144713" y="4783138"/>
            <a:ext cx="504825" cy="142875"/>
          </a:xfrm>
          <a:custGeom>
            <a:avLst/>
            <a:gdLst>
              <a:gd name="T0" fmla="*/ 0 w 318"/>
              <a:gd name="T1" fmla="*/ 105 h 105"/>
              <a:gd name="T2" fmla="*/ 91 w 318"/>
              <a:gd name="T3" fmla="*/ 15 h 105"/>
              <a:gd name="T4" fmla="*/ 222 w 318"/>
              <a:gd name="T5" fmla="*/ 17 h 105"/>
              <a:gd name="T6" fmla="*/ 318 w 318"/>
              <a:gd name="T7" fmla="*/ 105 h 1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18" h="105">
                <a:moveTo>
                  <a:pt x="0" y="105"/>
                </a:moveTo>
                <a:cubicBezTo>
                  <a:pt x="23" y="67"/>
                  <a:pt x="54" y="30"/>
                  <a:pt x="91" y="15"/>
                </a:cubicBezTo>
                <a:cubicBezTo>
                  <a:pt x="128" y="0"/>
                  <a:pt x="184" y="2"/>
                  <a:pt x="222" y="17"/>
                </a:cubicBezTo>
                <a:cubicBezTo>
                  <a:pt x="260" y="32"/>
                  <a:pt x="298" y="87"/>
                  <a:pt x="318" y="105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79009" name="Freeform 161"/>
          <p:cNvSpPr>
            <a:spLocks/>
          </p:cNvSpPr>
          <p:nvPr/>
        </p:nvSpPr>
        <p:spPr bwMode="auto">
          <a:xfrm flipH="1" flipV="1">
            <a:off x="2144713" y="4926013"/>
            <a:ext cx="504825" cy="144462"/>
          </a:xfrm>
          <a:custGeom>
            <a:avLst/>
            <a:gdLst>
              <a:gd name="T0" fmla="*/ 0 w 318"/>
              <a:gd name="T1" fmla="*/ 105 h 105"/>
              <a:gd name="T2" fmla="*/ 91 w 318"/>
              <a:gd name="T3" fmla="*/ 15 h 105"/>
              <a:gd name="T4" fmla="*/ 222 w 318"/>
              <a:gd name="T5" fmla="*/ 17 h 105"/>
              <a:gd name="T6" fmla="*/ 318 w 318"/>
              <a:gd name="T7" fmla="*/ 105 h 1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18" h="105">
                <a:moveTo>
                  <a:pt x="0" y="105"/>
                </a:moveTo>
                <a:cubicBezTo>
                  <a:pt x="23" y="67"/>
                  <a:pt x="54" y="30"/>
                  <a:pt x="91" y="15"/>
                </a:cubicBezTo>
                <a:cubicBezTo>
                  <a:pt x="128" y="0"/>
                  <a:pt x="184" y="2"/>
                  <a:pt x="222" y="17"/>
                </a:cubicBezTo>
                <a:cubicBezTo>
                  <a:pt x="260" y="32"/>
                  <a:pt x="298" y="87"/>
                  <a:pt x="318" y="105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79010" name="Freeform 162"/>
          <p:cNvSpPr>
            <a:spLocks/>
          </p:cNvSpPr>
          <p:nvPr/>
        </p:nvSpPr>
        <p:spPr bwMode="auto">
          <a:xfrm flipH="1">
            <a:off x="3089275" y="4783138"/>
            <a:ext cx="504825" cy="142875"/>
          </a:xfrm>
          <a:custGeom>
            <a:avLst/>
            <a:gdLst>
              <a:gd name="T0" fmla="*/ 0 w 318"/>
              <a:gd name="T1" fmla="*/ 105 h 105"/>
              <a:gd name="T2" fmla="*/ 91 w 318"/>
              <a:gd name="T3" fmla="*/ 15 h 105"/>
              <a:gd name="T4" fmla="*/ 222 w 318"/>
              <a:gd name="T5" fmla="*/ 17 h 105"/>
              <a:gd name="T6" fmla="*/ 318 w 318"/>
              <a:gd name="T7" fmla="*/ 105 h 1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18" h="105">
                <a:moveTo>
                  <a:pt x="0" y="105"/>
                </a:moveTo>
                <a:cubicBezTo>
                  <a:pt x="23" y="67"/>
                  <a:pt x="54" y="30"/>
                  <a:pt x="91" y="15"/>
                </a:cubicBezTo>
                <a:cubicBezTo>
                  <a:pt x="128" y="0"/>
                  <a:pt x="184" y="2"/>
                  <a:pt x="222" y="17"/>
                </a:cubicBezTo>
                <a:cubicBezTo>
                  <a:pt x="260" y="32"/>
                  <a:pt x="298" y="87"/>
                  <a:pt x="318" y="105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79011" name="Freeform 163"/>
          <p:cNvSpPr>
            <a:spLocks/>
          </p:cNvSpPr>
          <p:nvPr/>
        </p:nvSpPr>
        <p:spPr bwMode="auto">
          <a:xfrm flipH="1" flipV="1">
            <a:off x="3089275" y="4926013"/>
            <a:ext cx="504825" cy="144462"/>
          </a:xfrm>
          <a:custGeom>
            <a:avLst/>
            <a:gdLst>
              <a:gd name="T0" fmla="*/ 0 w 318"/>
              <a:gd name="T1" fmla="*/ 105 h 105"/>
              <a:gd name="T2" fmla="*/ 91 w 318"/>
              <a:gd name="T3" fmla="*/ 15 h 105"/>
              <a:gd name="T4" fmla="*/ 222 w 318"/>
              <a:gd name="T5" fmla="*/ 17 h 105"/>
              <a:gd name="T6" fmla="*/ 318 w 318"/>
              <a:gd name="T7" fmla="*/ 105 h 1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18" h="105">
                <a:moveTo>
                  <a:pt x="0" y="105"/>
                </a:moveTo>
                <a:cubicBezTo>
                  <a:pt x="23" y="67"/>
                  <a:pt x="54" y="30"/>
                  <a:pt x="91" y="15"/>
                </a:cubicBezTo>
                <a:cubicBezTo>
                  <a:pt x="128" y="0"/>
                  <a:pt x="184" y="2"/>
                  <a:pt x="222" y="17"/>
                </a:cubicBezTo>
                <a:cubicBezTo>
                  <a:pt x="260" y="32"/>
                  <a:pt x="298" y="87"/>
                  <a:pt x="318" y="105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79012" name="AutoShape 164"/>
          <p:cNvSpPr>
            <a:spLocks noChangeArrowheads="1"/>
          </p:cNvSpPr>
          <p:nvPr/>
        </p:nvSpPr>
        <p:spPr bwMode="auto">
          <a:xfrm rot="16200000" flipH="1">
            <a:off x="2325687" y="4730751"/>
            <a:ext cx="125413" cy="125412"/>
          </a:xfrm>
          <a:prstGeom prst="triangle">
            <a:avLst>
              <a:gd name="adj" fmla="val 50000"/>
            </a:avLst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79013" name="AutoShape 165"/>
          <p:cNvSpPr>
            <a:spLocks noChangeArrowheads="1"/>
          </p:cNvSpPr>
          <p:nvPr/>
        </p:nvSpPr>
        <p:spPr bwMode="auto">
          <a:xfrm rot="16200000" flipH="1">
            <a:off x="2322513" y="4999038"/>
            <a:ext cx="125412" cy="125412"/>
          </a:xfrm>
          <a:prstGeom prst="triangle">
            <a:avLst>
              <a:gd name="adj" fmla="val 50000"/>
            </a:avLst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79014" name="AutoShape 166"/>
          <p:cNvSpPr>
            <a:spLocks noChangeArrowheads="1"/>
          </p:cNvSpPr>
          <p:nvPr/>
        </p:nvSpPr>
        <p:spPr bwMode="auto">
          <a:xfrm rot="16200000" flipH="1">
            <a:off x="3286126" y="4989512"/>
            <a:ext cx="144462" cy="144463"/>
          </a:xfrm>
          <a:prstGeom prst="triangle">
            <a:avLst>
              <a:gd name="adj" fmla="val 50000"/>
            </a:avLst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79015" name="AutoShape 167"/>
          <p:cNvSpPr>
            <a:spLocks noChangeArrowheads="1"/>
          </p:cNvSpPr>
          <p:nvPr/>
        </p:nvSpPr>
        <p:spPr bwMode="auto">
          <a:xfrm rot="16200000" flipH="1">
            <a:off x="3286125" y="4721225"/>
            <a:ext cx="144463" cy="144463"/>
          </a:xfrm>
          <a:prstGeom prst="triangle">
            <a:avLst>
              <a:gd name="adj" fmla="val 50000"/>
            </a:avLst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79016" name="Freeform 168"/>
          <p:cNvSpPr>
            <a:spLocks/>
          </p:cNvSpPr>
          <p:nvPr/>
        </p:nvSpPr>
        <p:spPr bwMode="auto">
          <a:xfrm flipH="1">
            <a:off x="3582988" y="4783138"/>
            <a:ext cx="504825" cy="142875"/>
          </a:xfrm>
          <a:custGeom>
            <a:avLst/>
            <a:gdLst>
              <a:gd name="T0" fmla="*/ 0 w 318"/>
              <a:gd name="T1" fmla="*/ 105 h 105"/>
              <a:gd name="T2" fmla="*/ 91 w 318"/>
              <a:gd name="T3" fmla="*/ 15 h 105"/>
              <a:gd name="T4" fmla="*/ 222 w 318"/>
              <a:gd name="T5" fmla="*/ 17 h 105"/>
              <a:gd name="T6" fmla="*/ 318 w 318"/>
              <a:gd name="T7" fmla="*/ 105 h 1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18" h="105">
                <a:moveTo>
                  <a:pt x="0" y="105"/>
                </a:moveTo>
                <a:cubicBezTo>
                  <a:pt x="23" y="67"/>
                  <a:pt x="54" y="30"/>
                  <a:pt x="91" y="15"/>
                </a:cubicBezTo>
                <a:cubicBezTo>
                  <a:pt x="128" y="0"/>
                  <a:pt x="184" y="2"/>
                  <a:pt x="222" y="17"/>
                </a:cubicBezTo>
                <a:cubicBezTo>
                  <a:pt x="260" y="32"/>
                  <a:pt x="298" y="87"/>
                  <a:pt x="318" y="105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79017" name="Freeform 169"/>
          <p:cNvSpPr>
            <a:spLocks/>
          </p:cNvSpPr>
          <p:nvPr/>
        </p:nvSpPr>
        <p:spPr bwMode="auto">
          <a:xfrm flipH="1" flipV="1">
            <a:off x="3582988" y="4926013"/>
            <a:ext cx="504825" cy="144462"/>
          </a:xfrm>
          <a:custGeom>
            <a:avLst/>
            <a:gdLst>
              <a:gd name="T0" fmla="*/ 0 w 318"/>
              <a:gd name="T1" fmla="*/ 105 h 105"/>
              <a:gd name="T2" fmla="*/ 91 w 318"/>
              <a:gd name="T3" fmla="*/ 15 h 105"/>
              <a:gd name="T4" fmla="*/ 222 w 318"/>
              <a:gd name="T5" fmla="*/ 17 h 105"/>
              <a:gd name="T6" fmla="*/ 318 w 318"/>
              <a:gd name="T7" fmla="*/ 105 h 1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18" h="105">
                <a:moveTo>
                  <a:pt x="0" y="105"/>
                </a:moveTo>
                <a:cubicBezTo>
                  <a:pt x="23" y="67"/>
                  <a:pt x="54" y="30"/>
                  <a:pt x="91" y="15"/>
                </a:cubicBezTo>
                <a:cubicBezTo>
                  <a:pt x="128" y="0"/>
                  <a:pt x="184" y="2"/>
                  <a:pt x="222" y="17"/>
                </a:cubicBezTo>
                <a:cubicBezTo>
                  <a:pt x="260" y="32"/>
                  <a:pt x="298" y="87"/>
                  <a:pt x="318" y="105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79018" name="AutoShape 170"/>
          <p:cNvSpPr>
            <a:spLocks noChangeArrowheads="1"/>
          </p:cNvSpPr>
          <p:nvPr/>
        </p:nvSpPr>
        <p:spPr bwMode="auto">
          <a:xfrm rot="16200000" flipH="1">
            <a:off x="3779838" y="4989513"/>
            <a:ext cx="144462" cy="144462"/>
          </a:xfrm>
          <a:prstGeom prst="triangle">
            <a:avLst>
              <a:gd name="adj" fmla="val 50000"/>
            </a:avLst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79019" name="AutoShape 171"/>
          <p:cNvSpPr>
            <a:spLocks noChangeArrowheads="1"/>
          </p:cNvSpPr>
          <p:nvPr/>
        </p:nvSpPr>
        <p:spPr bwMode="auto">
          <a:xfrm rot="16200000" flipH="1">
            <a:off x="3779837" y="4721226"/>
            <a:ext cx="144463" cy="144462"/>
          </a:xfrm>
          <a:prstGeom prst="triangle">
            <a:avLst>
              <a:gd name="adj" fmla="val 50000"/>
            </a:avLst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79020" name="Line 172"/>
          <p:cNvSpPr>
            <a:spLocks noChangeShapeType="1"/>
          </p:cNvSpPr>
          <p:nvPr/>
        </p:nvSpPr>
        <p:spPr bwMode="auto">
          <a:xfrm>
            <a:off x="2144713" y="3910013"/>
            <a:ext cx="0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79021" name="Line 173"/>
          <p:cNvSpPr>
            <a:spLocks noChangeShapeType="1"/>
          </p:cNvSpPr>
          <p:nvPr/>
        </p:nvSpPr>
        <p:spPr bwMode="auto">
          <a:xfrm>
            <a:off x="4087813" y="3910013"/>
            <a:ext cx="0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79022" name="Line 174"/>
          <p:cNvSpPr>
            <a:spLocks noChangeShapeType="1"/>
          </p:cNvSpPr>
          <p:nvPr/>
        </p:nvSpPr>
        <p:spPr bwMode="auto">
          <a:xfrm flipH="1">
            <a:off x="1568450" y="3910013"/>
            <a:ext cx="576263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79023" name="Line 175"/>
          <p:cNvSpPr>
            <a:spLocks noChangeShapeType="1"/>
          </p:cNvSpPr>
          <p:nvPr/>
        </p:nvSpPr>
        <p:spPr bwMode="auto">
          <a:xfrm flipH="1" flipV="1">
            <a:off x="1568450" y="4413250"/>
            <a:ext cx="57785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79024" name="Line 176"/>
          <p:cNvSpPr>
            <a:spLocks noChangeShapeType="1"/>
          </p:cNvSpPr>
          <p:nvPr/>
        </p:nvSpPr>
        <p:spPr bwMode="auto">
          <a:xfrm>
            <a:off x="4087813" y="3910013"/>
            <a:ext cx="576262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79025" name="Line 177"/>
          <p:cNvSpPr>
            <a:spLocks noChangeShapeType="1"/>
          </p:cNvSpPr>
          <p:nvPr/>
        </p:nvSpPr>
        <p:spPr bwMode="auto">
          <a:xfrm flipV="1">
            <a:off x="4087813" y="4413250"/>
            <a:ext cx="576262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79026" name="AutoShape 178"/>
          <p:cNvSpPr>
            <a:spLocks noChangeArrowheads="1"/>
          </p:cNvSpPr>
          <p:nvPr/>
        </p:nvSpPr>
        <p:spPr bwMode="auto">
          <a:xfrm flipH="1">
            <a:off x="2081213" y="4341813"/>
            <a:ext cx="125412" cy="125412"/>
          </a:xfrm>
          <a:prstGeom prst="triangle">
            <a:avLst>
              <a:gd name="adj" fmla="val 50000"/>
            </a:avLst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79027" name="AutoShape 179"/>
          <p:cNvSpPr>
            <a:spLocks noChangeArrowheads="1"/>
          </p:cNvSpPr>
          <p:nvPr/>
        </p:nvSpPr>
        <p:spPr bwMode="auto">
          <a:xfrm rot="10800000" flipH="1">
            <a:off x="4016375" y="4287838"/>
            <a:ext cx="125413" cy="125412"/>
          </a:xfrm>
          <a:prstGeom prst="triangle">
            <a:avLst>
              <a:gd name="adj" fmla="val 50000"/>
            </a:avLst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79028" name="AutoShape 180"/>
          <p:cNvSpPr>
            <a:spLocks noChangeArrowheads="1"/>
          </p:cNvSpPr>
          <p:nvPr/>
        </p:nvSpPr>
        <p:spPr bwMode="auto">
          <a:xfrm rot="18959754" flipH="1">
            <a:off x="1785938" y="4602163"/>
            <a:ext cx="125412" cy="125412"/>
          </a:xfrm>
          <a:prstGeom prst="triangle">
            <a:avLst>
              <a:gd name="adj" fmla="val 50000"/>
            </a:avLst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79029" name="AutoShape 181"/>
          <p:cNvSpPr>
            <a:spLocks noChangeArrowheads="1"/>
          </p:cNvSpPr>
          <p:nvPr/>
        </p:nvSpPr>
        <p:spPr bwMode="auto">
          <a:xfrm rot="13559754" flipH="1">
            <a:off x="4300537" y="4629151"/>
            <a:ext cx="125413" cy="125412"/>
          </a:xfrm>
          <a:prstGeom prst="triangle">
            <a:avLst>
              <a:gd name="adj" fmla="val 50000"/>
            </a:avLst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79030" name="AutoShape 182"/>
          <p:cNvSpPr>
            <a:spLocks noChangeArrowheads="1"/>
          </p:cNvSpPr>
          <p:nvPr/>
        </p:nvSpPr>
        <p:spPr bwMode="auto">
          <a:xfrm rot="2759754" flipH="1">
            <a:off x="1785938" y="4116388"/>
            <a:ext cx="125412" cy="125412"/>
          </a:xfrm>
          <a:prstGeom prst="triangle">
            <a:avLst>
              <a:gd name="adj" fmla="val 50000"/>
            </a:avLst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79031" name="AutoShape 183"/>
          <p:cNvSpPr>
            <a:spLocks noChangeArrowheads="1"/>
          </p:cNvSpPr>
          <p:nvPr/>
        </p:nvSpPr>
        <p:spPr bwMode="auto">
          <a:xfrm rot="8159754" flipH="1">
            <a:off x="4314825" y="4094163"/>
            <a:ext cx="125413" cy="125412"/>
          </a:xfrm>
          <a:prstGeom prst="triangle">
            <a:avLst>
              <a:gd name="adj" fmla="val 50000"/>
            </a:avLst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graphicFrame>
        <p:nvGraphicFramePr>
          <p:cNvPr id="79032" name="Object 184"/>
          <p:cNvGraphicFramePr>
            <a:graphicFrameLocks noChangeAspect="1"/>
          </p:cNvGraphicFramePr>
          <p:nvPr/>
        </p:nvGraphicFramePr>
        <p:xfrm>
          <a:off x="3213100" y="3836988"/>
          <a:ext cx="371475" cy="217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8" name="Equation" r:id="rId7" imgW="177480" imgH="101520" progId="Equation.DSMT4">
                  <p:embed/>
                </p:oleObj>
              </mc:Choice>
              <mc:Fallback>
                <p:oleObj name="Equation" r:id="rId7" imgW="177480" imgH="101520" progId="Equation.DSMT4">
                  <p:embed/>
                  <p:pic>
                    <p:nvPicPr>
                      <p:cNvPr id="79032" name="Object 18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3100" y="3836988"/>
                        <a:ext cx="371475" cy="217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9033" name="Object 185"/>
          <p:cNvGraphicFramePr>
            <a:graphicFrameLocks noChangeAspect="1"/>
          </p:cNvGraphicFramePr>
          <p:nvPr/>
        </p:nvGraphicFramePr>
        <p:xfrm>
          <a:off x="2720975" y="4845050"/>
          <a:ext cx="371475" cy="217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9" name="Equation" r:id="rId9" imgW="177480" imgH="101520" progId="Equation.DSMT4">
                  <p:embed/>
                </p:oleObj>
              </mc:Choice>
              <mc:Fallback>
                <p:oleObj name="Equation" r:id="rId9" imgW="177480" imgH="101520" progId="Equation.DSMT4">
                  <p:embed/>
                  <p:pic>
                    <p:nvPicPr>
                      <p:cNvPr id="79033" name="Object 18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20975" y="4845050"/>
                        <a:ext cx="371475" cy="217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9034" name="Object 186"/>
          <p:cNvGraphicFramePr>
            <a:graphicFrameLocks noChangeAspect="1"/>
          </p:cNvGraphicFramePr>
          <p:nvPr/>
        </p:nvGraphicFramePr>
        <p:xfrm>
          <a:off x="107950" y="4140200"/>
          <a:ext cx="876300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0" name="Equation" r:id="rId11" imgW="419040" imgH="228600" progId="Equation.DSMT4">
                  <p:embed/>
                </p:oleObj>
              </mc:Choice>
              <mc:Fallback>
                <p:oleObj name="Equation" r:id="rId11" imgW="419040" imgH="228600" progId="Equation.DSMT4">
                  <p:embed/>
                  <p:pic>
                    <p:nvPicPr>
                      <p:cNvPr id="79034" name="Object 18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950" y="4140200"/>
                        <a:ext cx="876300" cy="488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9035" name="Object 187"/>
          <p:cNvGraphicFramePr>
            <a:graphicFrameLocks noChangeAspect="1"/>
          </p:cNvGraphicFramePr>
          <p:nvPr/>
        </p:nvGraphicFramePr>
        <p:xfrm>
          <a:off x="1335088" y="3952875"/>
          <a:ext cx="485775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1" name="Equation" r:id="rId13" imgW="266400" imgH="228600" progId="Equation.DSMT4">
                  <p:embed/>
                </p:oleObj>
              </mc:Choice>
              <mc:Fallback>
                <p:oleObj name="Equation" r:id="rId13" imgW="266400" imgH="228600" progId="Equation.DSMT4">
                  <p:embed/>
                  <p:pic>
                    <p:nvPicPr>
                      <p:cNvPr id="79035" name="Object 18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5088" y="3952875"/>
                        <a:ext cx="485775" cy="425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9036" name="Object 188"/>
          <p:cNvGraphicFramePr>
            <a:graphicFrameLocks noChangeAspect="1"/>
          </p:cNvGraphicFramePr>
          <p:nvPr/>
        </p:nvGraphicFramePr>
        <p:xfrm>
          <a:off x="4621213" y="3981450"/>
          <a:ext cx="455612" cy="417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2" name="Equation" r:id="rId15" imgW="253800" imgH="228600" progId="Equation.DSMT4">
                  <p:embed/>
                </p:oleObj>
              </mc:Choice>
              <mc:Fallback>
                <p:oleObj name="Equation" r:id="rId15" imgW="253800" imgH="228600" progId="Equation.DSMT4">
                  <p:embed/>
                  <p:pic>
                    <p:nvPicPr>
                      <p:cNvPr id="79036" name="Object 18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21213" y="3981450"/>
                        <a:ext cx="455612" cy="417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9037" name="Line 189"/>
          <p:cNvSpPr>
            <a:spLocks noChangeShapeType="1"/>
          </p:cNvSpPr>
          <p:nvPr/>
        </p:nvSpPr>
        <p:spPr bwMode="auto">
          <a:xfrm>
            <a:off x="1046163" y="4386263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79038" name="Text Box 190"/>
          <p:cNvSpPr txBox="1">
            <a:spLocks noChangeArrowheads="1"/>
          </p:cNvSpPr>
          <p:nvPr/>
        </p:nvSpPr>
        <p:spPr bwMode="auto">
          <a:xfrm>
            <a:off x="1047750" y="4386263"/>
            <a:ext cx="319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0" i="1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k</a:t>
            </a:r>
          </a:p>
        </p:txBody>
      </p:sp>
      <p:sp>
        <p:nvSpPr>
          <p:cNvPr id="79039" name="Line 191"/>
          <p:cNvSpPr>
            <a:spLocks noChangeShapeType="1"/>
          </p:cNvSpPr>
          <p:nvPr/>
        </p:nvSpPr>
        <p:spPr bwMode="auto">
          <a:xfrm flipH="1">
            <a:off x="5440363" y="4064000"/>
            <a:ext cx="503237" cy="3603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79040" name="Line 192"/>
          <p:cNvSpPr>
            <a:spLocks noChangeShapeType="1"/>
          </p:cNvSpPr>
          <p:nvPr/>
        </p:nvSpPr>
        <p:spPr bwMode="auto">
          <a:xfrm flipH="1" flipV="1">
            <a:off x="5440363" y="4424363"/>
            <a:ext cx="503237" cy="3603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79041" name="Line 193"/>
          <p:cNvSpPr>
            <a:spLocks noChangeShapeType="1"/>
          </p:cNvSpPr>
          <p:nvPr/>
        </p:nvSpPr>
        <p:spPr bwMode="auto">
          <a:xfrm>
            <a:off x="6662738" y="4064000"/>
            <a:ext cx="503237" cy="3603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79042" name="Line 194"/>
          <p:cNvSpPr>
            <a:spLocks noChangeShapeType="1"/>
          </p:cNvSpPr>
          <p:nvPr/>
        </p:nvSpPr>
        <p:spPr bwMode="auto">
          <a:xfrm flipV="1">
            <a:off x="6662738" y="4424363"/>
            <a:ext cx="503237" cy="3603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79043" name="AutoShape 195"/>
          <p:cNvSpPr>
            <a:spLocks noChangeArrowheads="1"/>
          </p:cNvSpPr>
          <p:nvPr/>
        </p:nvSpPr>
        <p:spPr bwMode="auto">
          <a:xfrm rot="3468239">
            <a:off x="5646737" y="4165601"/>
            <a:ext cx="125413" cy="125412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79044" name="AutoShape 196"/>
          <p:cNvSpPr>
            <a:spLocks noChangeArrowheads="1"/>
          </p:cNvSpPr>
          <p:nvPr/>
        </p:nvSpPr>
        <p:spPr bwMode="auto">
          <a:xfrm rot="18131761" flipV="1">
            <a:off x="6824662" y="4159251"/>
            <a:ext cx="125413" cy="125412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79045" name="AutoShape 197"/>
          <p:cNvSpPr>
            <a:spLocks noChangeArrowheads="1"/>
          </p:cNvSpPr>
          <p:nvPr/>
        </p:nvSpPr>
        <p:spPr bwMode="auto">
          <a:xfrm rot="18131761" flipH="1">
            <a:off x="5635626" y="4548187"/>
            <a:ext cx="125412" cy="125413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79046" name="AutoShape 198"/>
          <p:cNvSpPr>
            <a:spLocks noChangeArrowheads="1"/>
          </p:cNvSpPr>
          <p:nvPr/>
        </p:nvSpPr>
        <p:spPr bwMode="auto">
          <a:xfrm rot="3468239" flipH="1" flipV="1">
            <a:off x="6858001" y="4535487"/>
            <a:ext cx="125412" cy="125413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grpSp>
        <p:nvGrpSpPr>
          <p:cNvPr id="79047" name="Group 199"/>
          <p:cNvGrpSpPr>
            <a:grpSpLocks/>
          </p:cNvGrpSpPr>
          <p:nvPr/>
        </p:nvGrpSpPr>
        <p:grpSpPr bwMode="auto">
          <a:xfrm rot="-5400000">
            <a:off x="6247607" y="3720306"/>
            <a:ext cx="109538" cy="720725"/>
            <a:chOff x="1133" y="3056"/>
            <a:chExt cx="45" cy="510"/>
          </a:xfrm>
        </p:grpSpPr>
        <p:sp>
          <p:nvSpPr>
            <p:cNvPr id="79048" name="Arc 200"/>
            <p:cNvSpPr>
              <a:spLocks noChangeAspect="1"/>
            </p:cNvSpPr>
            <p:nvPr/>
          </p:nvSpPr>
          <p:spPr bwMode="auto">
            <a:xfrm rot="-5400000">
              <a:off x="1105" y="3390"/>
              <a:ext cx="102" cy="45"/>
            </a:xfrm>
            <a:custGeom>
              <a:avLst/>
              <a:gdLst>
                <a:gd name="G0" fmla="+- 18657 0 0"/>
                <a:gd name="G1" fmla="+- 21600 0 0"/>
                <a:gd name="G2" fmla="+- 21600 0 0"/>
                <a:gd name="T0" fmla="*/ 0 w 37465"/>
                <a:gd name="T1" fmla="*/ 10715 h 21600"/>
                <a:gd name="T2" fmla="*/ 37465 w 37465"/>
                <a:gd name="T3" fmla="*/ 10978 h 21600"/>
                <a:gd name="T4" fmla="*/ 18657 w 37465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465" h="21600" fill="none" extrusionOk="0">
                  <a:moveTo>
                    <a:pt x="0" y="10715"/>
                  </a:moveTo>
                  <a:cubicBezTo>
                    <a:pt x="3871" y="4079"/>
                    <a:pt x="10975" y="0"/>
                    <a:pt x="18657" y="0"/>
                  </a:cubicBezTo>
                  <a:cubicBezTo>
                    <a:pt x="26447" y="0"/>
                    <a:pt x="33633" y="4194"/>
                    <a:pt x="37464" y="10978"/>
                  </a:cubicBezTo>
                </a:path>
                <a:path w="37465" h="21600" stroke="0" extrusionOk="0">
                  <a:moveTo>
                    <a:pt x="0" y="10715"/>
                  </a:moveTo>
                  <a:cubicBezTo>
                    <a:pt x="3871" y="4079"/>
                    <a:pt x="10975" y="0"/>
                    <a:pt x="18657" y="0"/>
                  </a:cubicBezTo>
                  <a:cubicBezTo>
                    <a:pt x="26447" y="0"/>
                    <a:pt x="33633" y="4194"/>
                    <a:pt x="37464" y="10978"/>
                  </a:cubicBezTo>
                  <a:lnTo>
                    <a:pt x="18657" y="2160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79049" name="Arc 201"/>
            <p:cNvSpPr>
              <a:spLocks noChangeAspect="1"/>
            </p:cNvSpPr>
            <p:nvPr/>
          </p:nvSpPr>
          <p:spPr bwMode="auto">
            <a:xfrm rot="16200000" flipV="1">
              <a:off x="1105" y="3288"/>
              <a:ext cx="102" cy="45"/>
            </a:xfrm>
            <a:custGeom>
              <a:avLst/>
              <a:gdLst>
                <a:gd name="G0" fmla="+- 18657 0 0"/>
                <a:gd name="G1" fmla="+- 21600 0 0"/>
                <a:gd name="G2" fmla="+- 21600 0 0"/>
                <a:gd name="T0" fmla="*/ 0 w 37465"/>
                <a:gd name="T1" fmla="*/ 10715 h 21600"/>
                <a:gd name="T2" fmla="*/ 37465 w 37465"/>
                <a:gd name="T3" fmla="*/ 10978 h 21600"/>
                <a:gd name="T4" fmla="*/ 18657 w 37465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465" h="21600" fill="none" extrusionOk="0">
                  <a:moveTo>
                    <a:pt x="0" y="10715"/>
                  </a:moveTo>
                  <a:cubicBezTo>
                    <a:pt x="3871" y="4079"/>
                    <a:pt x="10975" y="0"/>
                    <a:pt x="18657" y="0"/>
                  </a:cubicBezTo>
                  <a:cubicBezTo>
                    <a:pt x="26447" y="0"/>
                    <a:pt x="33633" y="4194"/>
                    <a:pt x="37464" y="10978"/>
                  </a:cubicBezTo>
                </a:path>
                <a:path w="37465" h="21600" stroke="0" extrusionOk="0">
                  <a:moveTo>
                    <a:pt x="0" y="10715"/>
                  </a:moveTo>
                  <a:cubicBezTo>
                    <a:pt x="3871" y="4079"/>
                    <a:pt x="10975" y="0"/>
                    <a:pt x="18657" y="0"/>
                  </a:cubicBezTo>
                  <a:cubicBezTo>
                    <a:pt x="26447" y="0"/>
                    <a:pt x="33633" y="4194"/>
                    <a:pt x="37464" y="10978"/>
                  </a:cubicBezTo>
                  <a:lnTo>
                    <a:pt x="18657" y="2160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79050" name="Arc 202"/>
            <p:cNvSpPr>
              <a:spLocks noChangeAspect="1"/>
            </p:cNvSpPr>
            <p:nvPr/>
          </p:nvSpPr>
          <p:spPr bwMode="auto">
            <a:xfrm rot="16200000" flipV="1">
              <a:off x="1105" y="3492"/>
              <a:ext cx="102" cy="45"/>
            </a:xfrm>
            <a:custGeom>
              <a:avLst/>
              <a:gdLst>
                <a:gd name="G0" fmla="+- 18657 0 0"/>
                <a:gd name="G1" fmla="+- 21600 0 0"/>
                <a:gd name="G2" fmla="+- 21600 0 0"/>
                <a:gd name="T0" fmla="*/ 0 w 37465"/>
                <a:gd name="T1" fmla="*/ 10715 h 21600"/>
                <a:gd name="T2" fmla="*/ 37465 w 37465"/>
                <a:gd name="T3" fmla="*/ 10978 h 21600"/>
                <a:gd name="T4" fmla="*/ 18657 w 37465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465" h="21600" fill="none" extrusionOk="0">
                  <a:moveTo>
                    <a:pt x="0" y="10715"/>
                  </a:moveTo>
                  <a:cubicBezTo>
                    <a:pt x="3871" y="4079"/>
                    <a:pt x="10975" y="0"/>
                    <a:pt x="18657" y="0"/>
                  </a:cubicBezTo>
                  <a:cubicBezTo>
                    <a:pt x="26447" y="0"/>
                    <a:pt x="33633" y="4194"/>
                    <a:pt x="37464" y="10978"/>
                  </a:cubicBezTo>
                </a:path>
                <a:path w="37465" h="21600" stroke="0" extrusionOk="0">
                  <a:moveTo>
                    <a:pt x="0" y="10715"/>
                  </a:moveTo>
                  <a:cubicBezTo>
                    <a:pt x="3871" y="4079"/>
                    <a:pt x="10975" y="0"/>
                    <a:pt x="18657" y="0"/>
                  </a:cubicBezTo>
                  <a:cubicBezTo>
                    <a:pt x="26447" y="0"/>
                    <a:pt x="33633" y="4194"/>
                    <a:pt x="37464" y="10978"/>
                  </a:cubicBezTo>
                  <a:lnTo>
                    <a:pt x="18657" y="2160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79051" name="Arc 203"/>
            <p:cNvSpPr>
              <a:spLocks noChangeAspect="1"/>
            </p:cNvSpPr>
            <p:nvPr/>
          </p:nvSpPr>
          <p:spPr bwMode="auto">
            <a:xfrm rot="-5400000">
              <a:off x="1105" y="3186"/>
              <a:ext cx="102" cy="45"/>
            </a:xfrm>
            <a:custGeom>
              <a:avLst/>
              <a:gdLst>
                <a:gd name="G0" fmla="+- 18657 0 0"/>
                <a:gd name="G1" fmla="+- 21600 0 0"/>
                <a:gd name="G2" fmla="+- 21600 0 0"/>
                <a:gd name="T0" fmla="*/ 0 w 37465"/>
                <a:gd name="T1" fmla="*/ 10715 h 21600"/>
                <a:gd name="T2" fmla="*/ 37465 w 37465"/>
                <a:gd name="T3" fmla="*/ 10978 h 21600"/>
                <a:gd name="T4" fmla="*/ 18657 w 37465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465" h="21600" fill="none" extrusionOk="0">
                  <a:moveTo>
                    <a:pt x="0" y="10715"/>
                  </a:moveTo>
                  <a:cubicBezTo>
                    <a:pt x="3871" y="4079"/>
                    <a:pt x="10975" y="0"/>
                    <a:pt x="18657" y="0"/>
                  </a:cubicBezTo>
                  <a:cubicBezTo>
                    <a:pt x="26447" y="0"/>
                    <a:pt x="33633" y="4194"/>
                    <a:pt x="37464" y="10978"/>
                  </a:cubicBezTo>
                </a:path>
                <a:path w="37465" h="21600" stroke="0" extrusionOk="0">
                  <a:moveTo>
                    <a:pt x="0" y="10715"/>
                  </a:moveTo>
                  <a:cubicBezTo>
                    <a:pt x="3871" y="4079"/>
                    <a:pt x="10975" y="0"/>
                    <a:pt x="18657" y="0"/>
                  </a:cubicBezTo>
                  <a:cubicBezTo>
                    <a:pt x="26447" y="0"/>
                    <a:pt x="33633" y="4194"/>
                    <a:pt x="37464" y="10978"/>
                  </a:cubicBezTo>
                  <a:lnTo>
                    <a:pt x="18657" y="2160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79052" name="Arc 204"/>
            <p:cNvSpPr>
              <a:spLocks noChangeAspect="1"/>
            </p:cNvSpPr>
            <p:nvPr/>
          </p:nvSpPr>
          <p:spPr bwMode="auto">
            <a:xfrm rot="16200000" flipV="1">
              <a:off x="1105" y="3084"/>
              <a:ext cx="102" cy="45"/>
            </a:xfrm>
            <a:custGeom>
              <a:avLst/>
              <a:gdLst>
                <a:gd name="G0" fmla="+- 18657 0 0"/>
                <a:gd name="G1" fmla="+- 21600 0 0"/>
                <a:gd name="G2" fmla="+- 21600 0 0"/>
                <a:gd name="T0" fmla="*/ 0 w 37465"/>
                <a:gd name="T1" fmla="*/ 10715 h 21600"/>
                <a:gd name="T2" fmla="*/ 37465 w 37465"/>
                <a:gd name="T3" fmla="*/ 10978 h 21600"/>
                <a:gd name="T4" fmla="*/ 18657 w 37465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465" h="21600" fill="none" extrusionOk="0">
                  <a:moveTo>
                    <a:pt x="0" y="10715"/>
                  </a:moveTo>
                  <a:cubicBezTo>
                    <a:pt x="3871" y="4079"/>
                    <a:pt x="10975" y="0"/>
                    <a:pt x="18657" y="0"/>
                  </a:cubicBezTo>
                  <a:cubicBezTo>
                    <a:pt x="26447" y="0"/>
                    <a:pt x="33633" y="4194"/>
                    <a:pt x="37464" y="10978"/>
                  </a:cubicBezTo>
                </a:path>
                <a:path w="37465" h="21600" stroke="0" extrusionOk="0">
                  <a:moveTo>
                    <a:pt x="0" y="10715"/>
                  </a:moveTo>
                  <a:cubicBezTo>
                    <a:pt x="3871" y="4079"/>
                    <a:pt x="10975" y="0"/>
                    <a:pt x="18657" y="0"/>
                  </a:cubicBezTo>
                  <a:cubicBezTo>
                    <a:pt x="26447" y="0"/>
                    <a:pt x="33633" y="4194"/>
                    <a:pt x="37464" y="10978"/>
                  </a:cubicBezTo>
                  <a:lnTo>
                    <a:pt x="18657" y="2160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endParaRPr>
            </a:p>
          </p:txBody>
        </p:sp>
      </p:grpSp>
      <p:grpSp>
        <p:nvGrpSpPr>
          <p:cNvPr id="79053" name="Group 205"/>
          <p:cNvGrpSpPr>
            <a:grpSpLocks/>
          </p:cNvGrpSpPr>
          <p:nvPr/>
        </p:nvGrpSpPr>
        <p:grpSpPr bwMode="auto">
          <a:xfrm rot="-5400000">
            <a:off x="6249194" y="4441031"/>
            <a:ext cx="109538" cy="720725"/>
            <a:chOff x="1133" y="3056"/>
            <a:chExt cx="45" cy="510"/>
          </a:xfrm>
        </p:grpSpPr>
        <p:sp>
          <p:nvSpPr>
            <p:cNvPr id="79054" name="Arc 206"/>
            <p:cNvSpPr>
              <a:spLocks noChangeAspect="1"/>
            </p:cNvSpPr>
            <p:nvPr/>
          </p:nvSpPr>
          <p:spPr bwMode="auto">
            <a:xfrm rot="-5400000">
              <a:off x="1105" y="3390"/>
              <a:ext cx="102" cy="45"/>
            </a:xfrm>
            <a:custGeom>
              <a:avLst/>
              <a:gdLst>
                <a:gd name="G0" fmla="+- 18657 0 0"/>
                <a:gd name="G1" fmla="+- 21600 0 0"/>
                <a:gd name="G2" fmla="+- 21600 0 0"/>
                <a:gd name="T0" fmla="*/ 0 w 37465"/>
                <a:gd name="T1" fmla="*/ 10715 h 21600"/>
                <a:gd name="T2" fmla="*/ 37465 w 37465"/>
                <a:gd name="T3" fmla="*/ 10978 h 21600"/>
                <a:gd name="T4" fmla="*/ 18657 w 37465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465" h="21600" fill="none" extrusionOk="0">
                  <a:moveTo>
                    <a:pt x="0" y="10715"/>
                  </a:moveTo>
                  <a:cubicBezTo>
                    <a:pt x="3871" y="4079"/>
                    <a:pt x="10975" y="0"/>
                    <a:pt x="18657" y="0"/>
                  </a:cubicBezTo>
                  <a:cubicBezTo>
                    <a:pt x="26447" y="0"/>
                    <a:pt x="33633" y="4194"/>
                    <a:pt x="37464" y="10978"/>
                  </a:cubicBezTo>
                </a:path>
                <a:path w="37465" h="21600" stroke="0" extrusionOk="0">
                  <a:moveTo>
                    <a:pt x="0" y="10715"/>
                  </a:moveTo>
                  <a:cubicBezTo>
                    <a:pt x="3871" y="4079"/>
                    <a:pt x="10975" y="0"/>
                    <a:pt x="18657" y="0"/>
                  </a:cubicBezTo>
                  <a:cubicBezTo>
                    <a:pt x="26447" y="0"/>
                    <a:pt x="33633" y="4194"/>
                    <a:pt x="37464" y="10978"/>
                  </a:cubicBezTo>
                  <a:lnTo>
                    <a:pt x="18657" y="2160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79055" name="Arc 207"/>
            <p:cNvSpPr>
              <a:spLocks noChangeAspect="1"/>
            </p:cNvSpPr>
            <p:nvPr/>
          </p:nvSpPr>
          <p:spPr bwMode="auto">
            <a:xfrm rot="16200000" flipV="1">
              <a:off x="1105" y="3288"/>
              <a:ext cx="102" cy="45"/>
            </a:xfrm>
            <a:custGeom>
              <a:avLst/>
              <a:gdLst>
                <a:gd name="G0" fmla="+- 18657 0 0"/>
                <a:gd name="G1" fmla="+- 21600 0 0"/>
                <a:gd name="G2" fmla="+- 21600 0 0"/>
                <a:gd name="T0" fmla="*/ 0 w 37465"/>
                <a:gd name="T1" fmla="*/ 10715 h 21600"/>
                <a:gd name="T2" fmla="*/ 37465 w 37465"/>
                <a:gd name="T3" fmla="*/ 10978 h 21600"/>
                <a:gd name="T4" fmla="*/ 18657 w 37465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465" h="21600" fill="none" extrusionOk="0">
                  <a:moveTo>
                    <a:pt x="0" y="10715"/>
                  </a:moveTo>
                  <a:cubicBezTo>
                    <a:pt x="3871" y="4079"/>
                    <a:pt x="10975" y="0"/>
                    <a:pt x="18657" y="0"/>
                  </a:cubicBezTo>
                  <a:cubicBezTo>
                    <a:pt x="26447" y="0"/>
                    <a:pt x="33633" y="4194"/>
                    <a:pt x="37464" y="10978"/>
                  </a:cubicBezTo>
                </a:path>
                <a:path w="37465" h="21600" stroke="0" extrusionOk="0">
                  <a:moveTo>
                    <a:pt x="0" y="10715"/>
                  </a:moveTo>
                  <a:cubicBezTo>
                    <a:pt x="3871" y="4079"/>
                    <a:pt x="10975" y="0"/>
                    <a:pt x="18657" y="0"/>
                  </a:cubicBezTo>
                  <a:cubicBezTo>
                    <a:pt x="26447" y="0"/>
                    <a:pt x="33633" y="4194"/>
                    <a:pt x="37464" y="10978"/>
                  </a:cubicBezTo>
                  <a:lnTo>
                    <a:pt x="18657" y="2160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79056" name="Arc 208"/>
            <p:cNvSpPr>
              <a:spLocks noChangeAspect="1"/>
            </p:cNvSpPr>
            <p:nvPr/>
          </p:nvSpPr>
          <p:spPr bwMode="auto">
            <a:xfrm rot="16200000" flipV="1">
              <a:off x="1105" y="3492"/>
              <a:ext cx="102" cy="45"/>
            </a:xfrm>
            <a:custGeom>
              <a:avLst/>
              <a:gdLst>
                <a:gd name="G0" fmla="+- 18657 0 0"/>
                <a:gd name="G1" fmla="+- 21600 0 0"/>
                <a:gd name="G2" fmla="+- 21600 0 0"/>
                <a:gd name="T0" fmla="*/ 0 w 37465"/>
                <a:gd name="T1" fmla="*/ 10715 h 21600"/>
                <a:gd name="T2" fmla="*/ 37465 w 37465"/>
                <a:gd name="T3" fmla="*/ 10978 h 21600"/>
                <a:gd name="T4" fmla="*/ 18657 w 37465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465" h="21600" fill="none" extrusionOk="0">
                  <a:moveTo>
                    <a:pt x="0" y="10715"/>
                  </a:moveTo>
                  <a:cubicBezTo>
                    <a:pt x="3871" y="4079"/>
                    <a:pt x="10975" y="0"/>
                    <a:pt x="18657" y="0"/>
                  </a:cubicBezTo>
                  <a:cubicBezTo>
                    <a:pt x="26447" y="0"/>
                    <a:pt x="33633" y="4194"/>
                    <a:pt x="37464" y="10978"/>
                  </a:cubicBezTo>
                </a:path>
                <a:path w="37465" h="21600" stroke="0" extrusionOk="0">
                  <a:moveTo>
                    <a:pt x="0" y="10715"/>
                  </a:moveTo>
                  <a:cubicBezTo>
                    <a:pt x="3871" y="4079"/>
                    <a:pt x="10975" y="0"/>
                    <a:pt x="18657" y="0"/>
                  </a:cubicBezTo>
                  <a:cubicBezTo>
                    <a:pt x="26447" y="0"/>
                    <a:pt x="33633" y="4194"/>
                    <a:pt x="37464" y="10978"/>
                  </a:cubicBezTo>
                  <a:lnTo>
                    <a:pt x="18657" y="2160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79057" name="Arc 209"/>
            <p:cNvSpPr>
              <a:spLocks noChangeAspect="1"/>
            </p:cNvSpPr>
            <p:nvPr/>
          </p:nvSpPr>
          <p:spPr bwMode="auto">
            <a:xfrm rot="-5400000">
              <a:off x="1105" y="3186"/>
              <a:ext cx="102" cy="45"/>
            </a:xfrm>
            <a:custGeom>
              <a:avLst/>
              <a:gdLst>
                <a:gd name="G0" fmla="+- 18657 0 0"/>
                <a:gd name="G1" fmla="+- 21600 0 0"/>
                <a:gd name="G2" fmla="+- 21600 0 0"/>
                <a:gd name="T0" fmla="*/ 0 w 37465"/>
                <a:gd name="T1" fmla="*/ 10715 h 21600"/>
                <a:gd name="T2" fmla="*/ 37465 w 37465"/>
                <a:gd name="T3" fmla="*/ 10978 h 21600"/>
                <a:gd name="T4" fmla="*/ 18657 w 37465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465" h="21600" fill="none" extrusionOk="0">
                  <a:moveTo>
                    <a:pt x="0" y="10715"/>
                  </a:moveTo>
                  <a:cubicBezTo>
                    <a:pt x="3871" y="4079"/>
                    <a:pt x="10975" y="0"/>
                    <a:pt x="18657" y="0"/>
                  </a:cubicBezTo>
                  <a:cubicBezTo>
                    <a:pt x="26447" y="0"/>
                    <a:pt x="33633" y="4194"/>
                    <a:pt x="37464" y="10978"/>
                  </a:cubicBezTo>
                </a:path>
                <a:path w="37465" h="21600" stroke="0" extrusionOk="0">
                  <a:moveTo>
                    <a:pt x="0" y="10715"/>
                  </a:moveTo>
                  <a:cubicBezTo>
                    <a:pt x="3871" y="4079"/>
                    <a:pt x="10975" y="0"/>
                    <a:pt x="18657" y="0"/>
                  </a:cubicBezTo>
                  <a:cubicBezTo>
                    <a:pt x="26447" y="0"/>
                    <a:pt x="33633" y="4194"/>
                    <a:pt x="37464" y="10978"/>
                  </a:cubicBezTo>
                  <a:lnTo>
                    <a:pt x="18657" y="2160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79058" name="Arc 210"/>
            <p:cNvSpPr>
              <a:spLocks noChangeAspect="1"/>
            </p:cNvSpPr>
            <p:nvPr/>
          </p:nvSpPr>
          <p:spPr bwMode="auto">
            <a:xfrm rot="16200000" flipV="1">
              <a:off x="1105" y="3084"/>
              <a:ext cx="102" cy="45"/>
            </a:xfrm>
            <a:custGeom>
              <a:avLst/>
              <a:gdLst>
                <a:gd name="G0" fmla="+- 18657 0 0"/>
                <a:gd name="G1" fmla="+- 21600 0 0"/>
                <a:gd name="G2" fmla="+- 21600 0 0"/>
                <a:gd name="T0" fmla="*/ 0 w 37465"/>
                <a:gd name="T1" fmla="*/ 10715 h 21600"/>
                <a:gd name="T2" fmla="*/ 37465 w 37465"/>
                <a:gd name="T3" fmla="*/ 10978 h 21600"/>
                <a:gd name="T4" fmla="*/ 18657 w 37465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465" h="21600" fill="none" extrusionOk="0">
                  <a:moveTo>
                    <a:pt x="0" y="10715"/>
                  </a:moveTo>
                  <a:cubicBezTo>
                    <a:pt x="3871" y="4079"/>
                    <a:pt x="10975" y="0"/>
                    <a:pt x="18657" y="0"/>
                  </a:cubicBezTo>
                  <a:cubicBezTo>
                    <a:pt x="26447" y="0"/>
                    <a:pt x="33633" y="4194"/>
                    <a:pt x="37464" y="10978"/>
                  </a:cubicBezTo>
                </a:path>
                <a:path w="37465" h="21600" stroke="0" extrusionOk="0">
                  <a:moveTo>
                    <a:pt x="0" y="10715"/>
                  </a:moveTo>
                  <a:cubicBezTo>
                    <a:pt x="3871" y="4079"/>
                    <a:pt x="10975" y="0"/>
                    <a:pt x="18657" y="0"/>
                  </a:cubicBezTo>
                  <a:cubicBezTo>
                    <a:pt x="26447" y="0"/>
                    <a:pt x="33633" y="4194"/>
                    <a:pt x="37464" y="10978"/>
                  </a:cubicBezTo>
                  <a:lnTo>
                    <a:pt x="18657" y="2160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endParaRPr>
            </a:p>
          </p:txBody>
        </p:sp>
      </p:grpSp>
      <p:sp>
        <p:nvSpPr>
          <p:cNvPr id="79059" name="Line 211"/>
          <p:cNvSpPr>
            <a:spLocks noChangeShapeType="1"/>
          </p:cNvSpPr>
          <p:nvPr/>
        </p:nvSpPr>
        <p:spPr bwMode="auto">
          <a:xfrm>
            <a:off x="5943600" y="4064000"/>
            <a:ext cx="0" cy="7207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79060" name="Line 212"/>
          <p:cNvSpPr>
            <a:spLocks noChangeShapeType="1"/>
          </p:cNvSpPr>
          <p:nvPr/>
        </p:nvSpPr>
        <p:spPr bwMode="auto">
          <a:xfrm>
            <a:off x="6662738" y="4064000"/>
            <a:ext cx="0" cy="7207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79061" name="AutoShape 213"/>
          <p:cNvSpPr>
            <a:spLocks noChangeArrowheads="1"/>
          </p:cNvSpPr>
          <p:nvPr/>
        </p:nvSpPr>
        <p:spPr bwMode="auto">
          <a:xfrm>
            <a:off x="5889625" y="4352925"/>
            <a:ext cx="125413" cy="125413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79062" name="AutoShape 214"/>
          <p:cNvSpPr>
            <a:spLocks noChangeArrowheads="1"/>
          </p:cNvSpPr>
          <p:nvPr/>
        </p:nvSpPr>
        <p:spPr bwMode="auto">
          <a:xfrm rot="10800000">
            <a:off x="6597650" y="4352925"/>
            <a:ext cx="125413" cy="125413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graphicFrame>
        <p:nvGraphicFramePr>
          <p:cNvPr id="79063" name="Object 215"/>
          <p:cNvGraphicFramePr>
            <a:graphicFrameLocks noChangeAspect="1"/>
          </p:cNvGraphicFramePr>
          <p:nvPr/>
        </p:nvGraphicFramePr>
        <p:xfrm>
          <a:off x="5080000" y="4313238"/>
          <a:ext cx="266700" cy="244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3" name="Equation" r:id="rId17" imgW="126720" imgH="114120" progId="Equation.DSMT4">
                  <p:embed/>
                </p:oleObj>
              </mc:Choice>
              <mc:Fallback>
                <p:oleObj name="Equation" r:id="rId17" imgW="126720" imgH="114120" progId="Equation.DSMT4">
                  <p:embed/>
                  <p:pic>
                    <p:nvPicPr>
                      <p:cNvPr id="79063" name="Object 2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0" y="4313238"/>
                        <a:ext cx="266700" cy="244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9064" name="AutoShape 216"/>
          <p:cNvSpPr>
            <a:spLocks noChangeArrowheads="1"/>
          </p:cNvSpPr>
          <p:nvPr/>
        </p:nvSpPr>
        <p:spPr bwMode="auto">
          <a:xfrm>
            <a:off x="179388" y="985838"/>
            <a:ext cx="144462" cy="144462"/>
          </a:xfrm>
          <a:prstGeom prst="octagon">
            <a:avLst>
              <a:gd name="adj" fmla="val 29287"/>
            </a:avLst>
          </a:prstGeom>
          <a:gradFill rotWithShape="1">
            <a:gsLst>
              <a:gs pos="0">
                <a:srgbClr val="666699"/>
              </a:gs>
              <a:gs pos="100000">
                <a:srgbClr val="000080"/>
              </a:gs>
            </a:gsLst>
            <a:path path="rect">
              <a:fillToRect r="100000" b="100000"/>
            </a:path>
          </a:gradFill>
          <a:ln w="95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79065" name="Text Box 217"/>
          <p:cNvSpPr txBox="1">
            <a:spLocks noChangeArrowheads="1"/>
          </p:cNvSpPr>
          <p:nvPr/>
        </p:nvSpPr>
        <p:spPr bwMode="auto">
          <a:xfrm>
            <a:off x="323850" y="765175"/>
            <a:ext cx="24225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t>Kubo Formula</a:t>
            </a:r>
          </a:p>
        </p:txBody>
      </p:sp>
      <p:sp>
        <p:nvSpPr>
          <p:cNvPr id="79066" name="Line 218"/>
          <p:cNvSpPr>
            <a:spLocks noChangeShapeType="1"/>
          </p:cNvSpPr>
          <p:nvPr/>
        </p:nvSpPr>
        <p:spPr bwMode="auto">
          <a:xfrm>
            <a:off x="107950" y="1268413"/>
            <a:ext cx="2663825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ffectLst>
            <a:outerShdw dist="80322" dir="1106097" algn="ctr" rotWithShape="0">
              <a:srgbClr val="666699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79067" name="AutoShape 219"/>
          <p:cNvSpPr>
            <a:spLocks noChangeArrowheads="1"/>
          </p:cNvSpPr>
          <p:nvPr/>
        </p:nvSpPr>
        <p:spPr bwMode="auto">
          <a:xfrm>
            <a:off x="179388" y="3035300"/>
            <a:ext cx="144462" cy="144463"/>
          </a:xfrm>
          <a:prstGeom prst="octagon">
            <a:avLst>
              <a:gd name="adj" fmla="val 29287"/>
            </a:avLst>
          </a:prstGeom>
          <a:gradFill rotWithShape="1">
            <a:gsLst>
              <a:gs pos="0">
                <a:srgbClr val="666699"/>
              </a:gs>
              <a:gs pos="100000">
                <a:srgbClr val="000080"/>
              </a:gs>
            </a:gsLst>
            <a:path path="rect">
              <a:fillToRect r="100000" b="100000"/>
            </a:path>
          </a:gradFill>
          <a:ln w="95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79068" name="Text Box 220"/>
          <p:cNvSpPr txBox="1">
            <a:spLocks noChangeArrowheads="1"/>
          </p:cNvSpPr>
          <p:nvPr/>
        </p:nvSpPr>
        <p:spPr bwMode="auto">
          <a:xfrm>
            <a:off x="323850" y="2814638"/>
            <a:ext cx="382746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t>Aslamasov-Larkin term</a:t>
            </a:r>
          </a:p>
        </p:txBody>
      </p:sp>
      <p:sp>
        <p:nvSpPr>
          <p:cNvPr id="79069" name="Line 221"/>
          <p:cNvSpPr>
            <a:spLocks noChangeShapeType="1"/>
          </p:cNvSpPr>
          <p:nvPr/>
        </p:nvSpPr>
        <p:spPr bwMode="auto">
          <a:xfrm>
            <a:off x="107950" y="3317875"/>
            <a:ext cx="4176713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ffectLst>
            <a:outerShdw dist="80322" dir="1106097" algn="ctr" rotWithShape="0">
              <a:srgbClr val="666699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graphicFrame>
        <p:nvGraphicFramePr>
          <p:cNvPr id="79070" name="Object 222"/>
          <p:cNvGraphicFramePr>
            <a:graphicFrameLocks noChangeAspect="1"/>
          </p:cNvGraphicFramePr>
          <p:nvPr/>
        </p:nvGraphicFramePr>
        <p:xfrm>
          <a:off x="684213" y="5351463"/>
          <a:ext cx="5762625" cy="598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4" name="Equation" r:id="rId19" imgW="2755800" imgH="279360" progId="Equation.DSMT4">
                  <p:embed/>
                </p:oleObj>
              </mc:Choice>
              <mc:Fallback>
                <p:oleObj name="Equation" r:id="rId19" imgW="2755800" imgH="279360" progId="Equation.DSMT4">
                  <p:embed/>
                  <p:pic>
                    <p:nvPicPr>
                      <p:cNvPr id="79070" name="Object 2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5351463"/>
                        <a:ext cx="5762625" cy="598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04398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2513" name="Object 49"/>
          <p:cNvGraphicFramePr>
            <a:graphicFrameLocks noChangeAspect="1"/>
          </p:cNvGraphicFramePr>
          <p:nvPr/>
        </p:nvGraphicFramePr>
        <p:xfrm>
          <a:off x="5824538" y="2293938"/>
          <a:ext cx="1411287" cy="630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6" name="Equation" r:id="rId3" imgW="901440" imgH="393480" progId="Equation.DSMT4">
                  <p:embed/>
                </p:oleObj>
              </mc:Choice>
              <mc:Fallback>
                <p:oleObj name="Equation" r:id="rId3" imgW="901440" imgH="393480" progId="Equation.DSMT4">
                  <p:embed/>
                  <p:pic>
                    <p:nvPicPr>
                      <p:cNvPr id="62513" name="Object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24538" y="2293938"/>
                        <a:ext cx="1411287" cy="630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514" name="Object 50"/>
          <p:cNvGraphicFramePr>
            <a:graphicFrameLocks noChangeAspect="1"/>
          </p:cNvGraphicFramePr>
          <p:nvPr/>
        </p:nvGraphicFramePr>
        <p:xfrm>
          <a:off x="7453313" y="2276475"/>
          <a:ext cx="1630362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7" name="Equation" r:id="rId5" imgW="1041120" imgH="393480" progId="Equation.DSMT4">
                  <p:embed/>
                </p:oleObj>
              </mc:Choice>
              <mc:Fallback>
                <p:oleObj name="Equation" r:id="rId5" imgW="1041120" imgH="393480" progId="Equation.DSMT4">
                  <p:embed/>
                  <p:pic>
                    <p:nvPicPr>
                      <p:cNvPr id="62514" name="Object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53313" y="2276475"/>
                        <a:ext cx="1630362" cy="628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2515" name="AutoShape 51"/>
          <p:cNvSpPr>
            <a:spLocks noChangeArrowheads="1"/>
          </p:cNvSpPr>
          <p:nvPr/>
        </p:nvSpPr>
        <p:spPr bwMode="auto">
          <a:xfrm>
            <a:off x="5724525" y="1844675"/>
            <a:ext cx="3384550" cy="1152525"/>
          </a:xfrm>
          <a:prstGeom prst="wedgeRoundRectCallout">
            <a:avLst>
              <a:gd name="adj1" fmla="val 3472"/>
              <a:gd name="adj2" fmla="val -67495"/>
              <a:gd name="adj3" fmla="val 16667"/>
            </a:avLst>
          </a:prstGeom>
          <a:noFill/>
          <a:ln w="19050">
            <a:solidFill>
              <a:srgbClr val="0000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62517" name="AutoShape 53"/>
          <p:cNvSpPr>
            <a:spLocks noChangeArrowheads="1"/>
          </p:cNvSpPr>
          <p:nvPr/>
        </p:nvSpPr>
        <p:spPr bwMode="auto">
          <a:xfrm>
            <a:off x="250825" y="409575"/>
            <a:ext cx="144463" cy="144463"/>
          </a:xfrm>
          <a:prstGeom prst="octagon">
            <a:avLst>
              <a:gd name="adj" fmla="val 29287"/>
            </a:avLst>
          </a:prstGeom>
          <a:gradFill rotWithShape="1">
            <a:gsLst>
              <a:gs pos="0">
                <a:srgbClr val="666699"/>
              </a:gs>
              <a:gs pos="100000">
                <a:srgbClr val="000080"/>
              </a:gs>
            </a:gsLst>
            <a:path path="rect">
              <a:fillToRect r="100000" b="100000"/>
            </a:path>
          </a:gradFill>
          <a:ln w="95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62518" name="Text Box 54"/>
          <p:cNvSpPr txBox="1">
            <a:spLocks noChangeArrowheads="1"/>
          </p:cNvSpPr>
          <p:nvPr/>
        </p:nvSpPr>
        <p:spPr bwMode="auto">
          <a:xfrm>
            <a:off x="395288" y="184150"/>
            <a:ext cx="15255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t>Vertex </a:t>
            </a:r>
            <a:r>
              <a:rPr kumimoji="1" lang="en-US" altLang="ja-JP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ＭＳ Ｐゴシック" panose="020B0600070205080204" pitchFamily="50" charset="-128"/>
                <a:cs typeface="+mn-cs"/>
              </a:rPr>
              <a:t>G</a:t>
            </a:r>
          </a:p>
        </p:txBody>
      </p:sp>
      <p:sp>
        <p:nvSpPr>
          <p:cNvPr id="62519" name="Line 55"/>
          <p:cNvSpPr>
            <a:spLocks noChangeShapeType="1"/>
          </p:cNvSpPr>
          <p:nvPr/>
        </p:nvSpPr>
        <p:spPr bwMode="auto">
          <a:xfrm>
            <a:off x="179388" y="692150"/>
            <a:ext cx="1944687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ffectLst>
            <a:outerShdw dist="80322" dir="1106097" algn="ctr" rotWithShape="0">
              <a:srgbClr val="666699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graphicFrame>
        <p:nvGraphicFramePr>
          <p:cNvPr id="62520" name="Object 56"/>
          <p:cNvGraphicFramePr>
            <a:graphicFrameLocks noChangeAspect="1"/>
          </p:cNvGraphicFramePr>
          <p:nvPr/>
        </p:nvGraphicFramePr>
        <p:xfrm>
          <a:off x="95250" y="1125538"/>
          <a:ext cx="1619250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8" name="Equation" r:id="rId7" imgW="774360" imgH="228600" progId="Equation.DSMT4">
                  <p:embed/>
                </p:oleObj>
              </mc:Choice>
              <mc:Fallback>
                <p:oleObj name="Equation" r:id="rId7" imgW="774360" imgH="228600" progId="Equation.DSMT4">
                  <p:embed/>
                  <p:pic>
                    <p:nvPicPr>
                      <p:cNvPr id="62520" name="Object 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250" y="1125538"/>
                        <a:ext cx="1619250" cy="488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2521" name="Line 57"/>
          <p:cNvSpPr>
            <a:spLocks noChangeShapeType="1"/>
          </p:cNvSpPr>
          <p:nvPr/>
        </p:nvSpPr>
        <p:spPr bwMode="auto">
          <a:xfrm flipH="1">
            <a:off x="1838325" y="1052513"/>
            <a:ext cx="503238" cy="3603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62522" name="Line 58"/>
          <p:cNvSpPr>
            <a:spLocks noChangeShapeType="1"/>
          </p:cNvSpPr>
          <p:nvPr/>
        </p:nvSpPr>
        <p:spPr bwMode="auto">
          <a:xfrm flipH="1" flipV="1">
            <a:off x="1838325" y="1412875"/>
            <a:ext cx="503238" cy="3603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62523" name="Line 59"/>
          <p:cNvSpPr>
            <a:spLocks noChangeShapeType="1"/>
          </p:cNvSpPr>
          <p:nvPr/>
        </p:nvSpPr>
        <p:spPr bwMode="auto">
          <a:xfrm>
            <a:off x="3060700" y="1052513"/>
            <a:ext cx="503238" cy="3603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62524" name="Line 60"/>
          <p:cNvSpPr>
            <a:spLocks noChangeShapeType="1"/>
          </p:cNvSpPr>
          <p:nvPr/>
        </p:nvSpPr>
        <p:spPr bwMode="auto">
          <a:xfrm flipV="1">
            <a:off x="3060700" y="1412875"/>
            <a:ext cx="503238" cy="3603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62525" name="AutoShape 61"/>
          <p:cNvSpPr>
            <a:spLocks noChangeArrowheads="1"/>
          </p:cNvSpPr>
          <p:nvPr/>
        </p:nvSpPr>
        <p:spPr bwMode="auto">
          <a:xfrm rot="3468239">
            <a:off x="2044701" y="1154112"/>
            <a:ext cx="125412" cy="125413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62526" name="AutoShape 62"/>
          <p:cNvSpPr>
            <a:spLocks noChangeArrowheads="1"/>
          </p:cNvSpPr>
          <p:nvPr/>
        </p:nvSpPr>
        <p:spPr bwMode="auto">
          <a:xfrm rot="18131761" flipV="1">
            <a:off x="3222626" y="1147762"/>
            <a:ext cx="125412" cy="125413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62527" name="AutoShape 63"/>
          <p:cNvSpPr>
            <a:spLocks noChangeArrowheads="1"/>
          </p:cNvSpPr>
          <p:nvPr/>
        </p:nvSpPr>
        <p:spPr bwMode="auto">
          <a:xfrm rot="18131761" flipH="1">
            <a:off x="2033587" y="1536701"/>
            <a:ext cx="125413" cy="125412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62528" name="AutoShape 64"/>
          <p:cNvSpPr>
            <a:spLocks noChangeArrowheads="1"/>
          </p:cNvSpPr>
          <p:nvPr/>
        </p:nvSpPr>
        <p:spPr bwMode="auto">
          <a:xfrm rot="3468239" flipH="1" flipV="1">
            <a:off x="3255962" y="1524001"/>
            <a:ext cx="125413" cy="125412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grpSp>
        <p:nvGrpSpPr>
          <p:cNvPr id="62529" name="Group 65"/>
          <p:cNvGrpSpPr>
            <a:grpSpLocks/>
          </p:cNvGrpSpPr>
          <p:nvPr/>
        </p:nvGrpSpPr>
        <p:grpSpPr bwMode="auto">
          <a:xfrm rot="-5400000">
            <a:off x="2645569" y="708819"/>
            <a:ext cx="109537" cy="720725"/>
            <a:chOff x="1133" y="3056"/>
            <a:chExt cx="45" cy="510"/>
          </a:xfrm>
        </p:grpSpPr>
        <p:sp>
          <p:nvSpPr>
            <p:cNvPr id="62530" name="Arc 66"/>
            <p:cNvSpPr>
              <a:spLocks noChangeAspect="1"/>
            </p:cNvSpPr>
            <p:nvPr/>
          </p:nvSpPr>
          <p:spPr bwMode="auto">
            <a:xfrm rot="-5400000">
              <a:off x="1105" y="3390"/>
              <a:ext cx="102" cy="45"/>
            </a:xfrm>
            <a:custGeom>
              <a:avLst/>
              <a:gdLst>
                <a:gd name="G0" fmla="+- 18657 0 0"/>
                <a:gd name="G1" fmla="+- 21600 0 0"/>
                <a:gd name="G2" fmla="+- 21600 0 0"/>
                <a:gd name="T0" fmla="*/ 0 w 37465"/>
                <a:gd name="T1" fmla="*/ 10715 h 21600"/>
                <a:gd name="T2" fmla="*/ 37465 w 37465"/>
                <a:gd name="T3" fmla="*/ 10978 h 21600"/>
                <a:gd name="T4" fmla="*/ 18657 w 37465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465" h="21600" fill="none" extrusionOk="0">
                  <a:moveTo>
                    <a:pt x="0" y="10715"/>
                  </a:moveTo>
                  <a:cubicBezTo>
                    <a:pt x="3871" y="4079"/>
                    <a:pt x="10975" y="0"/>
                    <a:pt x="18657" y="0"/>
                  </a:cubicBezTo>
                  <a:cubicBezTo>
                    <a:pt x="26447" y="0"/>
                    <a:pt x="33633" y="4194"/>
                    <a:pt x="37464" y="10978"/>
                  </a:cubicBezTo>
                </a:path>
                <a:path w="37465" h="21600" stroke="0" extrusionOk="0">
                  <a:moveTo>
                    <a:pt x="0" y="10715"/>
                  </a:moveTo>
                  <a:cubicBezTo>
                    <a:pt x="3871" y="4079"/>
                    <a:pt x="10975" y="0"/>
                    <a:pt x="18657" y="0"/>
                  </a:cubicBezTo>
                  <a:cubicBezTo>
                    <a:pt x="26447" y="0"/>
                    <a:pt x="33633" y="4194"/>
                    <a:pt x="37464" y="10978"/>
                  </a:cubicBezTo>
                  <a:lnTo>
                    <a:pt x="18657" y="2160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62531" name="Arc 67"/>
            <p:cNvSpPr>
              <a:spLocks noChangeAspect="1"/>
            </p:cNvSpPr>
            <p:nvPr/>
          </p:nvSpPr>
          <p:spPr bwMode="auto">
            <a:xfrm rot="16200000" flipV="1">
              <a:off x="1105" y="3288"/>
              <a:ext cx="102" cy="45"/>
            </a:xfrm>
            <a:custGeom>
              <a:avLst/>
              <a:gdLst>
                <a:gd name="G0" fmla="+- 18657 0 0"/>
                <a:gd name="G1" fmla="+- 21600 0 0"/>
                <a:gd name="G2" fmla="+- 21600 0 0"/>
                <a:gd name="T0" fmla="*/ 0 w 37465"/>
                <a:gd name="T1" fmla="*/ 10715 h 21600"/>
                <a:gd name="T2" fmla="*/ 37465 w 37465"/>
                <a:gd name="T3" fmla="*/ 10978 h 21600"/>
                <a:gd name="T4" fmla="*/ 18657 w 37465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465" h="21600" fill="none" extrusionOk="0">
                  <a:moveTo>
                    <a:pt x="0" y="10715"/>
                  </a:moveTo>
                  <a:cubicBezTo>
                    <a:pt x="3871" y="4079"/>
                    <a:pt x="10975" y="0"/>
                    <a:pt x="18657" y="0"/>
                  </a:cubicBezTo>
                  <a:cubicBezTo>
                    <a:pt x="26447" y="0"/>
                    <a:pt x="33633" y="4194"/>
                    <a:pt x="37464" y="10978"/>
                  </a:cubicBezTo>
                </a:path>
                <a:path w="37465" h="21600" stroke="0" extrusionOk="0">
                  <a:moveTo>
                    <a:pt x="0" y="10715"/>
                  </a:moveTo>
                  <a:cubicBezTo>
                    <a:pt x="3871" y="4079"/>
                    <a:pt x="10975" y="0"/>
                    <a:pt x="18657" y="0"/>
                  </a:cubicBezTo>
                  <a:cubicBezTo>
                    <a:pt x="26447" y="0"/>
                    <a:pt x="33633" y="4194"/>
                    <a:pt x="37464" y="10978"/>
                  </a:cubicBezTo>
                  <a:lnTo>
                    <a:pt x="18657" y="2160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62532" name="Arc 68"/>
            <p:cNvSpPr>
              <a:spLocks noChangeAspect="1"/>
            </p:cNvSpPr>
            <p:nvPr/>
          </p:nvSpPr>
          <p:spPr bwMode="auto">
            <a:xfrm rot="16200000" flipV="1">
              <a:off x="1105" y="3492"/>
              <a:ext cx="102" cy="45"/>
            </a:xfrm>
            <a:custGeom>
              <a:avLst/>
              <a:gdLst>
                <a:gd name="G0" fmla="+- 18657 0 0"/>
                <a:gd name="G1" fmla="+- 21600 0 0"/>
                <a:gd name="G2" fmla="+- 21600 0 0"/>
                <a:gd name="T0" fmla="*/ 0 w 37465"/>
                <a:gd name="T1" fmla="*/ 10715 h 21600"/>
                <a:gd name="T2" fmla="*/ 37465 w 37465"/>
                <a:gd name="T3" fmla="*/ 10978 h 21600"/>
                <a:gd name="T4" fmla="*/ 18657 w 37465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465" h="21600" fill="none" extrusionOk="0">
                  <a:moveTo>
                    <a:pt x="0" y="10715"/>
                  </a:moveTo>
                  <a:cubicBezTo>
                    <a:pt x="3871" y="4079"/>
                    <a:pt x="10975" y="0"/>
                    <a:pt x="18657" y="0"/>
                  </a:cubicBezTo>
                  <a:cubicBezTo>
                    <a:pt x="26447" y="0"/>
                    <a:pt x="33633" y="4194"/>
                    <a:pt x="37464" y="10978"/>
                  </a:cubicBezTo>
                </a:path>
                <a:path w="37465" h="21600" stroke="0" extrusionOk="0">
                  <a:moveTo>
                    <a:pt x="0" y="10715"/>
                  </a:moveTo>
                  <a:cubicBezTo>
                    <a:pt x="3871" y="4079"/>
                    <a:pt x="10975" y="0"/>
                    <a:pt x="18657" y="0"/>
                  </a:cubicBezTo>
                  <a:cubicBezTo>
                    <a:pt x="26447" y="0"/>
                    <a:pt x="33633" y="4194"/>
                    <a:pt x="37464" y="10978"/>
                  </a:cubicBezTo>
                  <a:lnTo>
                    <a:pt x="18657" y="2160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62533" name="Arc 69"/>
            <p:cNvSpPr>
              <a:spLocks noChangeAspect="1"/>
            </p:cNvSpPr>
            <p:nvPr/>
          </p:nvSpPr>
          <p:spPr bwMode="auto">
            <a:xfrm rot="-5400000">
              <a:off x="1105" y="3186"/>
              <a:ext cx="102" cy="45"/>
            </a:xfrm>
            <a:custGeom>
              <a:avLst/>
              <a:gdLst>
                <a:gd name="G0" fmla="+- 18657 0 0"/>
                <a:gd name="G1" fmla="+- 21600 0 0"/>
                <a:gd name="G2" fmla="+- 21600 0 0"/>
                <a:gd name="T0" fmla="*/ 0 w 37465"/>
                <a:gd name="T1" fmla="*/ 10715 h 21600"/>
                <a:gd name="T2" fmla="*/ 37465 w 37465"/>
                <a:gd name="T3" fmla="*/ 10978 h 21600"/>
                <a:gd name="T4" fmla="*/ 18657 w 37465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465" h="21600" fill="none" extrusionOk="0">
                  <a:moveTo>
                    <a:pt x="0" y="10715"/>
                  </a:moveTo>
                  <a:cubicBezTo>
                    <a:pt x="3871" y="4079"/>
                    <a:pt x="10975" y="0"/>
                    <a:pt x="18657" y="0"/>
                  </a:cubicBezTo>
                  <a:cubicBezTo>
                    <a:pt x="26447" y="0"/>
                    <a:pt x="33633" y="4194"/>
                    <a:pt x="37464" y="10978"/>
                  </a:cubicBezTo>
                </a:path>
                <a:path w="37465" h="21600" stroke="0" extrusionOk="0">
                  <a:moveTo>
                    <a:pt x="0" y="10715"/>
                  </a:moveTo>
                  <a:cubicBezTo>
                    <a:pt x="3871" y="4079"/>
                    <a:pt x="10975" y="0"/>
                    <a:pt x="18657" y="0"/>
                  </a:cubicBezTo>
                  <a:cubicBezTo>
                    <a:pt x="26447" y="0"/>
                    <a:pt x="33633" y="4194"/>
                    <a:pt x="37464" y="10978"/>
                  </a:cubicBezTo>
                  <a:lnTo>
                    <a:pt x="18657" y="2160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62534" name="Arc 70"/>
            <p:cNvSpPr>
              <a:spLocks noChangeAspect="1"/>
            </p:cNvSpPr>
            <p:nvPr/>
          </p:nvSpPr>
          <p:spPr bwMode="auto">
            <a:xfrm rot="16200000" flipV="1">
              <a:off x="1105" y="3084"/>
              <a:ext cx="102" cy="45"/>
            </a:xfrm>
            <a:custGeom>
              <a:avLst/>
              <a:gdLst>
                <a:gd name="G0" fmla="+- 18657 0 0"/>
                <a:gd name="G1" fmla="+- 21600 0 0"/>
                <a:gd name="G2" fmla="+- 21600 0 0"/>
                <a:gd name="T0" fmla="*/ 0 w 37465"/>
                <a:gd name="T1" fmla="*/ 10715 h 21600"/>
                <a:gd name="T2" fmla="*/ 37465 w 37465"/>
                <a:gd name="T3" fmla="*/ 10978 h 21600"/>
                <a:gd name="T4" fmla="*/ 18657 w 37465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465" h="21600" fill="none" extrusionOk="0">
                  <a:moveTo>
                    <a:pt x="0" y="10715"/>
                  </a:moveTo>
                  <a:cubicBezTo>
                    <a:pt x="3871" y="4079"/>
                    <a:pt x="10975" y="0"/>
                    <a:pt x="18657" y="0"/>
                  </a:cubicBezTo>
                  <a:cubicBezTo>
                    <a:pt x="26447" y="0"/>
                    <a:pt x="33633" y="4194"/>
                    <a:pt x="37464" y="10978"/>
                  </a:cubicBezTo>
                </a:path>
                <a:path w="37465" h="21600" stroke="0" extrusionOk="0">
                  <a:moveTo>
                    <a:pt x="0" y="10715"/>
                  </a:moveTo>
                  <a:cubicBezTo>
                    <a:pt x="3871" y="4079"/>
                    <a:pt x="10975" y="0"/>
                    <a:pt x="18657" y="0"/>
                  </a:cubicBezTo>
                  <a:cubicBezTo>
                    <a:pt x="26447" y="0"/>
                    <a:pt x="33633" y="4194"/>
                    <a:pt x="37464" y="10978"/>
                  </a:cubicBezTo>
                  <a:lnTo>
                    <a:pt x="18657" y="2160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endParaRPr>
            </a:p>
          </p:txBody>
        </p:sp>
      </p:grpSp>
      <p:grpSp>
        <p:nvGrpSpPr>
          <p:cNvPr id="62535" name="Group 71"/>
          <p:cNvGrpSpPr>
            <a:grpSpLocks/>
          </p:cNvGrpSpPr>
          <p:nvPr/>
        </p:nvGrpSpPr>
        <p:grpSpPr bwMode="auto">
          <a:xfrm rot="-5400000">
            <a:off x="2647157" y="1429544"/>
            <a:ext cx="109537" cy="720725"/>
            <a:chOff x="1133" y="3056"/>
            <a:chExt cx="45" cy="510"/>
          </a:xfrm>
        </p:grpSpPr>
        <p:sp>
          <p:nvSpPr>
            <p:cNvPr id="62536" name="Arc 72"/>
            <p:cNvSpPr>
              <a:spLocks noChangeAspect="1"/>
            </p:cNvSpPr>
            <p:nvPr/>
          </p:nvSpPr>
          <p:spPr bwMode="auto">
            <a:xfrm rot="-5400000">
              <a:off x="1105" y="3390"/>
              <a:ext cx="102" cy="45"/>
            </a:xfrm>
            <a:custGeom>
              <a:avLst/>
              <a:gdLst>
                <a:gd name="G0" fmla="+- 18657 0 0"/>
                <a:gd name="G1" fmla="+- 21600 0 0"/>
                <a:gd name="G2" fmla="+- 21600 0 0"/>
                <a:gd name="T0" fmla="*/ 0 w 37465"/>
                <a:gd name="T1" fmla="*/ 10715 h 21600"/>
                <a:gd name="T2" fmla="*/ 37465 w 37465"/>
                <a:gd name="T3" fmla="*/ 10978 h 21600"/>
                <a:gd name="T4" fmla="*/ 18657 w 37465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465" h="21600" fill="none" extrusionOk="0">
                  <a:moveTo>
                    <a:pt x="0" y="10715"/>
                  </a:moveTo>
                  <a:cubicBezTo>
                    <a:pt x="3871" y="4079"/>
                    <a:pt x="10975" y="0"/>
                    <a:pt x="18657" y="0"/>
                  </a:cubicBezTo>
                  <a:cubicBezTo>
                    <a:pt x="26447" y="0"/>
                    <a:pt x="33633" y="4194"/>
                    <a:pt x="37464" y="10978"/>
                  </a:cubicBezTo>
                </a:path>
                <a:path w="37465" h="21600" stroke="0" extrusionOk="0">
                  <a:moveTo>
                    <a:pt x="0" y="10715"/>
                  </a:moveTo>
                  <a:cubicBezTo>
                    <a:pt x="3871" y="4079"/>
                    <a:pt x="10975" y="0"/>
                    <a:pt x="18657" y="0"/>
                  </a:cubicBezTo>
                  <a:cubicBezTo>
                    <a:pt x="26447" y="0"/>
                    <a:pt x="33633" y="4194"/>
                    <a:pt x="37464" y="10978"/>
                  </a:cubicBezTo>
                  <a:lnTo>
                    <a:pt x="18657" y="2160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62537" name="Arc 73"/>
            <p:cNvSpPr>
              <a:spLocks noChangeAspect="1"/>
            </p:cNvSpPr>
            <p:nvPr/>
          </p:nvSpPr>
          <p:spPr bwMode="auto">
            <a:xfrm rot="16200000" flipV="1">
              <a:off x="1105" y="3288"/>
              <a:ext cx="102" cy="45"/>
            </a:xfrm>
            <a:custGeom>
              <a:avLst/>
              <a:gdLst>
                <a:gd name="G0" fmla="+- 18657 0 0"/>
                <a:gd name="G1" fmla="+- 21600 0 0"/>
                <a:gd name="G2" fmla="+- 21600 0 0"/>
                <a:gd name="T0" fmla="*/ 0 w 37465"/>
                <a:gd name="T1" fmla="*/ 10715 h 21600"/>
                <a:gd name="T2" fmla="*/ 37465 w 37465"/>
                <a:gd name="T3" fmla="*/ 10978 h 21600"/>
                <a:gd name="T4" fmla="*/ 18657 w 37465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465" h="21600" fill="none" extrusionOk="0">
                  <a:moveTo>
                    <a:pt x="0" y="10715"/>
                  </a:moveTo>
                  <a:cubicBezTo>
                    <a:pt x="3871" y="4079"/>
                    <a:pt x="10975" y="0"/>
                    <a:pt x="18657" y="0"/>
                  </a:cubicBezTo>
                  <a:cubicBezTo>
                    <a:pt x="26447" y="0"/>
                    <a:pt x="33633" y="4194"/>
                    <a:pt x="37464" y="10978"/>
                  </a:cubicBezTo>
                </a:path>
                <a:path w="37465" h="21600" stroke="0" extrusionOk="0">
                  <a:moveTo>
                    <a:pt x="0" y="10715"/>
                  </a:moveTo>
                  <a:cubicBezTo>
                    <a:pt x="3871" y="4079"/>
                    <a:pt x="10975" y="0"/>
                    <a:pt x="18657" y="0"/>
                  </a:cubicBezTo>
                  <a:cubicBezTo>
                    <a:pt x="26447" y="0"/>
                    <a:pt x="33633" y="4194"/>
                    <a:pt x="37464" y="10978"/>
                  </a:cubicBezTo>
                  <a:lnTo>
                    <a:pt x="18657" y="2160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62538" name="Arc 74"/>
            <p:cNvSpPr>
              <a:spLocks noChangeAspect="1"/>
            </p:cNvSpPr>
            <p:nvPr/>
          </p:nvSpPr>
          <p:spPr bwMode="auto">
            <a:xfrm rot="16200000" flipV="1">
              <a:off x="1105" y="3492"/>
              <a:ext cx="102" cy="45"/>
            </a:xfrm>
            <a:custGeom>
              <a:avLst/>
              <a:gdLst>
                <a:gd name="G0" fmla="+- 18657 0 0"/>
                <a:gd name="G1" fmla="+- 21600 0 0"/>
                <a:gd name="G2" fmla="+- 21600 0 0"/>
                <a:gd name="T0" fmla="*/ 0 w 37465"/>
                <a:gd name="T1" fmla="*/ 10715 h 21600"/>
                <a:gd name="T2" fmla="*/ 37465 w 37465"/>
                <a:gd name="T3" fmla="*/ 10978 h 21600"/>
                <a:gd name="T4" fmla="*/ 18657 w 37465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465" h="21600" fill="none" extrusionOk="0">
                  <a:moveTo>
                    <a:pt x="0" y="10715"/>
                  </a:moveTo>
                  <a:cubicBezTo>
                    <a:pt x="3871" y="4079"/>
                    <a:pt x="10975" y="0"/>
                    <a:pt x="18657" y="0"/>
                  </a:cubicBezTo>
                  <a:cubicBezTo>
                    <a:pt x="26447" y="0"/>
                    <a:pt x="33633" y="4194"/>
                    <a:pt x="37464" y="10978"/>
                  </a:cubicBezTo>
                </a:path>
                <a:path w="37465" h="21600" stroke="0" extrusionOk="0">
                  <a:moveTo>
                    <a:pt x="0" y="10715"/>
                  </a:moveTo>
                  <a:cubicBezTo>
                    <a:pt x="3871" y="4079"/>
                    <a:pt x="10975" y="0"/>
                    <a:pt x="18657" y="0"/>
                  </a:cubicBezTo>
                  <a:cubicBezTo>
                    <a:pt x="26447" y="0"/>
                    <a:pt x="33633" y="4194"/>
                    <a:pt x="37464" y="10978"/>
                  </a:cubicBezTo>
                  <a:lnTo>
                    <a:pt x="18657" y="2160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62539" name="Arc 75"/>
            <p:cNvSpPr>
              <a:spLocks noChangeAspect="1"/>
            </p:cNvSpPr>
            <p:nvPr/>
          </p:nvSpPr>
          <p:spPr bwMode="auto">
            <a:xfrm rot="-5400000">
              <a:off x="1105" y="3186"/>
              <a:ext cx="102" cy="45"/>
            </a:xfrm>
            <a:custGeom>
              <a:avLst/>
              <a:gdLst>
                <a:gd name="G0" fmla="+- 18657 0 0"/>
                <a:gd name="G1" fmla="+- 21600 0 0"/>
                <a:gd name="G2" fmla="+- 21600 0 0"/>
                <a:gd name="T0" fmla="*/ 0 w 37465"/>
                <a:gd name="T1" fmla="*/ 10715 h 21600"/>
                <a:gd name="T2" fmla="*/ 37465 w 37465"/>
                <a:gd name="T3" fmla="*/ 10978 h 21600"/>
                <a:gd name="T4" fmla="*/ 18657 w 37465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465" h="21600" fill="none" extrusionOk="0">
                  <a:moveTo>
                    <a:pt x="0" y="10715"/>
                  </a:moveTo>
                  <a:cubicBezTo>
                    <a:pt x="3871" y="4079"/>
                    <a:pt x="10975" y="0"/>
                    <a:pt x="18657" y="0"/>
                  </a:cubicBezTo>
                  <a:cubicBezTo>
                    <a:pt x="26447" y="0"/>
                    <a:pt x="33633" y="4194"/>
                    <a:pt x="37464" y="10978"/>
                  </a:cubicBezTo>
                </a:path>
                <a:path w="37465" h="21600" stroke="0" extrusionOk="0">
                  <a:moveTo>
                    <a:pt x="0" y="10715"/>
                  </a:moveTo>
                  <a:cubicBezTo>
                    <a:pt x="3871" y="4079"/>
                    <a:pt x="10975" y="0"/>
                    <a:pt x="18657" y="0"/>
                  </a:cubicBezTo>
                  <a:cubicBezTo>
                    <a:pt x="26447" y="0"/>
                    <a:pt x="33633" y="4194"/>
                    <a:pt x="37464" y="10978"/>
                  </a:cubicBezTo>
                  <a:lnTo>
                    <a:pt x="18657" y="2160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62540" name="Arc 76"/>
            <p:cNvSpPr>
              <a:spLocks noChangeAspect="1"/>
            </p:cNvSpPr>
            <p:nvPr/>
          </p:nvSpPr>
          <p:spPr bwMode="auto">
            <a:xfrm rot="16200000" flipV="1">
              <a:off x="1105" y="3084"/>
              <a:ext cx="102" cy="45"/>
            </a:xfrm>
            <a:custGeom>
              <a:avLst/>
              <a:gdLst>
                <a:gd name="G0" fmla="+- 18657 0 0"/>
                <a:gd name="G1" fmla="+- 21600 0 0"/>
                <a:gd name="G2" fmla="+- 21600 0 0"/>
                <a:gd name="T0" fmla="*/ 0 w 37465"/>
                <a:gd name="T1" fmla="*/ 10715 h 21600"/>
                <a:gd name="T2" fmla="*/ 37465 w 37465"/>
                <a:gd name="T3" fmla="*/ 10978 h 21600"/>
                <a:gd name="T4" fmla="*/ 18657 w 37465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465" h="21600" fill="none" extrusionOk="0">
                  <a:moveTo>
                    <a:pt x="0" y="10715"/>
                  </a:moveTo>
                  <a:cubicBezTo>
                    <a:pt x="3871" y="4079"/>
                    <a:pt x="10975" y="0"/>
                    <a:pt x="18657" y="0"/>
                  </a:cubicBezTo>
                  <a:cubicBezTo>
                    <a:pt x="26447" y="0"/>
                    <a:pt x="33633" y="4194"/>
                    <a:pt x="37464" y="10978"/>
                  </a:cubicBezTo>
                </a:path>
                <a:path w="37465" h="21600" stroke="0" extrusionOk="0">
                  <a:moveTo>
                    <a:pt x="0" y="10715"/>
                  </a:moveTo>
                  <a:cubicBezTo>
                    <a:pt x="3871" y="4079"/>
                    <a:pt x="10975" y="0"/>
                    <a:pt x="18657" y="0"/>
                  </a:cubicBezTo>
                  <a:cubicBezTo>
                    <a:pt x="26447" y="0"/>
                    <a:pt x="33633" y="4194"/>
                    <a:pt x="37464" y="10978"/>
                  </a:cubicBezTo>
                  <a:lnTo>
                    <a:pt x="18657" y="2160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endParaRPr>
            </a:p>
          </p:txBody>
        </p:sp>
      </p:grpSp>
      <p:sp>
        <p:nvSpPr>
          <p:cNvPr id="62541" name="Line 77"/>
          <p:cNvSpPr>
            <a:spLocks noChangeShapeType="1"/>
          </p:cNvSpPr>
          <p:nvPr/>
        </p:nvSpPr>
        <p:spPr bwMode="auto">
          <a:xfrm>
            <a:off x="2341563" y="1052513"/>
            <a:ext cx="0" cy="7207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62542" name="Line 78"/>
          <p:cNvSpPr>
            <a:spLocks noChangeShapeType="1"/>
          </p:cNvSpPr>
          <p:nvPr/>
        </p:nvSpPr>
        <p:spPr bwMode="auto">
          <a:xfrm>
            <a:off x="3060700" y="1052513"/>
            <a:ext cx="0" cy="7207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62543" name="AutoShape 79"/>
          <p:cNvSpPr>
            <a:spLocks noChangeArrowheads="1"/>
          </p:cNvSpPr>
          <p:nvPr/>
        </p:nvSpPr>
        <p:spPr bwMode="auto">
          <a:xfrm>
            <a:off x="2287588" y="1341438"/>
            <a:ext cx="125412" cy="125412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62544" name="AutoShape 80"/>
          <p:cNvSpPr>
            <a:spLocks noChangeArrowheads="1"/>
          </p:cNvSpPr>
          <p:nvPr/>
        </p:nvSpPr>
        <p:spPr bwMode="auto">
          <a:xfrm rot="10800000">
            <a:off x="2995613" y="1341438"/>
            <a:ext cx="125412" cy="125412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graphicFrame>
        <p:nvGraphicFramePr>
          <p:cNvPr id="62546" name="Object 82"/>
          <p:cNvGraphicFramePr>
            <a:graphicFrameLocks noChangeAspect="1"/>
          </p:cNvGraphicFramePr>
          <p:nvPr/>
        </p:nvGraphicFramePr>
        <p:xfrm>
          <a:off x="5076825" y="908050"/>
          <a:ext cx="1673225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9" name="Equation" r:id="rId9" imgW="799920" imgH="228600" progId="Equation.DSMT4">
                  <p:embed/>
                </p:oleObj>
              </mc:Choice>
              <mc:Fallback>
                <p:oleObj name="Equation" r:id="rId9" imgW="799920" imgH="228600" progId="Equation.DSMT4">
                  <p:embed/>
                  <p:pic>
                    <p:nvPicPr>
                      <p:cNvPr id="62546" name="Object 8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6825" y="908050"/>
                        <a:ext cx="1673225" cy="488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547" name="Object 83"/>
          <p:cNvGraphicFramePr>
            <a:graphicFrameLocks noChangeAspect="1"/>
          </p:cNvGraphicFramePr>
          <p:nvPr/>
        </p:nvGraphicFramePr>
        <p:xfrm>
          <a:off x="6624638" y="693738"/>
          <a:ext cx="485775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0" name="Equation" r:id="rId11" imgW="266400" imgH="228600" progId="Equation.DSMT4">
                  <p:embed/>
                </p:oleObj>
              </mc:Choice>
              <mc:Fallback>
                <p:oleObj name="Equation" r:id="rId11" imgW="266400" imgH="228600" progId="Equation.DSMT4">
                  <p:embed/>
                  <p:pic>
                    <p:nvPicPr>
                      <p:cNvPr id="62547" name="Object 8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4638" y="693738"/>
                        <a:ext cx="485775" cy="425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2548" name="Line 84"/>
          <p:cNvSpPr>
            <a:spLocks noChangeShapeType="1"/>
          </p:cNvSpPr>
          <p:nvPr/>
        </p:nvSpPr>
        <p:spPr bwMode="auto">
          <a:xfrm flipH="1">
            <a:off x="7256463" y="1557338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62549" name="Line 85"/>
          <p:cNvSpPr>
            <a:spLocks noChangeShapeType="1"/>
          </p:cNvSpPr>
          <p:nvPr/>
        </p:nvSpPr>
        <p:spPr bwMode="auto">
          <a:xfrm>
            <a:off x="7256463" y="838200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62550" name="Text Box 86"/>
          <p:cNvSpPr txBox="1">
            <a:spLocks noChangeArrowheads="1"/>
          </p:cNvSpPr>
          <p:nvPr/>
        </p:nvSpPr>
        <p:spPr bwMode="auto">
          <a:xfrm>
            <a:off x="7397750" y="739775"/>
            <a:ext cx="43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0" i="1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p</a:t>
            </a:r>
            <a:r>
              <a:rPr kumimoji="1" lang="en-US" altLang="ja-JP" sz="2400" b="0" i="1" u="none" strike="noStrike" kern="1200" cap="none" spc="0" normalizeH="0" baseline="-2500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2</a:t>
            </a:r>
          </a:p>
        </p:txBody>
      </p:sp>
      <p:sp>
        <p:nvSpPr>
          <p:cNvPr id="62551" name="Text Box 87"/>
          <p:cNvSpPr txBox="1">
            <a:spLocks noChangeArrowheads="1"/>
          </p:cNvSpPr>
          <p:nvPr/>
        </p:nvSpPr>
        <p:spPr bwMode="auto">
          <a:xfrm>
            <a:off x="7418388" y="1054100"/>
            <a:ext cx="43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0" i="1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p</a:t>
            </a:r>
            <a:r>
              <a:rPr kumimoji="1" lang="en-US" altLang="ja-JP" sz="2400" b="0" i="1" u="none" strike="noStrike" kern="1200" cap="none" spc="0" normalizeH="0" baseline="-2500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1</a:t>
            </a:r>
          </a:p>
        </p:txBody>
      </p:sp>
      <p:sp>
        <p:nvSpPr>
          <p:cNvPr id="62552" name="AutoShape 88"/>
          <p:cNvSpPr>
            <a:spLocks noChangeArrowheads="1"/>
          </p:cNvSpPr>
          <p:nvPr/>
        </p:nvSpPr>
        <p:spPr bwMode="auto">
          <a:xfrm flipH="1">
            <a:off x="7129463" y="1127125"/>
            <a:ext cx="125412" cy="125413"/>
          </a:xfrm>
          <a:prstGeom prst="triangle">
            <a:avLst>
              <a:gd name="adj" fmla="val 50000"/>
            </a:avLst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62553" name="AutoShape 89"/>
          <p:cNvSpPr>
            <a:spLocks noChangeArrowheads="1"/>
          </p:cNvSpPr>
          <p:nvPr/>
        </p:nvSpPr>
        <p:spPr bwMode="auto">
          <a:xfrm rot="18959754" flipH="1">
            <a:off x="6919913" y="1308100"/>
            <a:ext cx="125412" cy="125413"/>
          </a:xfrm>
          <a:prstGeom prst="triangle">
            <a:avLst>
              <a:gd name="adj" fmla="val 50000"/>
            </a:avLst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62554" name="AutoShape 90"/>
          <p:cNvSpPr>
            <a:spLocks noChangeArrowheads="1"/>
          </p:cNvSpPr>
          <p:nvPr/>
        </p:nvSpPr>
        <p:spPr bwMode="auto">
          <a:xfrm rot="2759754" flipH="1">
            <a:off x="6942137" y="949326"/>
            <a:ext cx="125413" cy="125412"/>
          </a:xfrm>
          <a:prstGeom prst="triangle">
            <a:avLst>
              <a:gd name="adj" fmla="val 50000"/>
            </a:avLst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62555" name="Line 91"/>
          <p:cNvSpPr>
            <a:spLocks noChangeShapeType="1"/>
          </p:cNvSpPr>
          <p:nvPr/>
        </p:nvSpPr>
        <p:spPr bwMode="auto">
          <a:xfrm>
            <a:off x="7183438" y="838200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62556" name="Line 92"/>
          <p:cNvSpPr>
            <a:spLocks noChangeShapeType="1"/>
          </p:cNvSpPr>
          <p:nvPr/>
        </p:nvSpPr>
        <p:spPr bwMode="auto">
          <a:xfrm flipH="1">
            <a:off x="6823075" y="838200"/>
            <a:ext cx="360363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62557" name="Line 93"/>
          <p:cNvSpPr>
            <a:spLocks noChangeShapeType="1"/>
          </p:cNvSpPr>
          <p:nvPr/>
        </p:nvSpPr>
        <p:spPr bwMode="auto">
          <a:xfrm>
            <a:off x="6823075" y="1198563"/>
            <a:ext cx="360363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pic>
        <p:nvPicPr>
          <p:cNvPr id="62558" name="Picture 94" descr="cond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3894138"/>
            <a:ext cx="3554412" cy="2659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2559" name="Text Box 95"/>
          <p:cNvSpPr txBox="1">
            <a:spLocks noChangeArrowheads="1"/>
          </p:cNvSpPr>
          <p:nvPr/>
        </p:nvSpPr>
        <p:spPr bwMode="auto">
          <a:xfrm rot="16200000">
            <a:off x="-189706" y="5071269"/>
            <a:ext cx="10906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0" i="1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ＭＳ Ｐゴシック" panose="020B0600070205080204" pitchFamily="50" charset="-128"/>
                <a:cs typeface="+mn-cs"/>
              </a:rPr>
              <a:t>s</a:t>
            </a:r>
            <a:r>
              <a:rPr kumimoji="1" lang="en-US" altLang="ja-JP" sz="2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 [MeV]</a:t>
            </a:r>
          </a:p>
        </p:txBody>
      </p:sp>
      <p:sp>
        <p:nvSpPr>
          <p:cNvPr id="62560" name="Text Box 96"/>
          <p:cNvSpPr txBox="1">
            <a:spLocks noChangeArrowheads="1"/>
          </p:cNvSpPr>
          <p:nvPr/>
        </p:nvSpPr>
        <p:spPr bwMode="auto">
          <a:xfrm>
            <a:off x="2247900" y="6356350"/>
            <a:ext cx="317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0" i="1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ＭＳ Ｐゴシック" panose="020B0600070205080204" pitchFamily="50" charset="-128"/>
                <a:cs typeface="+mn-cs"/>
              </a:rPr>
              <a:t>e</a:t>
            </a:r>
          </a:p>
        </p:txBody>
      </p:sp>
      <p:sp>
        <p:nvSpPr>
          <p:cNvPr id="62561" name="Text Box 97"/>
          <p:cNvSpPr txBox="1">
            <a:spLocks noChangeArrowheads="1"/>
          </p:cNvSpPr>
          <p:nvPr/>
        </p:nvSpPr>
        <p:spPr bwMode="auto">
          <a:xfrm>
            <a:off x="2478088" y="4037013"/>
            <a:ext cx="1616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0" i="1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ＭＳ Ｐゴシック" panose="020B0600070205080204" pitchFamily="50" charset="-128"/>
                <a:cs typeface="+mn-cs"/>
              </a:rPr>
              <a:t>m</a:t>
            </a:r>
            <a:r>
              <a:rPr kumimoji="1" lang="en-US" altLang="ja-JP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=400MeV</a:t>
            </a:r>
          </a:p>
        </p:txBody>
      </p:sp>
      <p:sp>
        <p:nvSpPr>
          <p:cNvPr id="62565" name="Text Box 101"/>
          <p:cNvSpPr txBox="1">
            <a:spLocks noChangeArrowheads="1"/>
          </p:cNvSpPr>
          <p:nvPr/>
        </p:nvSpPr>
        <p:spPr bwMode="auto">
          <a:xfrm>
            <a:off x="4500563" y="4627563"/>
            <a:ext cx="3833812" cy="1249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Electric conductivity diverges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as </a:t>
            </a:r>
            <a:r>
              <a:rPr kumimoji="1" lang="en-US" altLang="ja-JP" sz="2800" b="1" i="1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ＭＳ Ｐゴシック" panose="020B0600070205080204" pitchFamily="50" charset="-128"/>
                <a:cs typeface="+mn-cs"/>
              </a:rPr>
              <a:t>s </a:t>
            </a:r>
            <a:r>
              <a:rPr kumimoji="1" lang="en-US" altLang="ja-JP" sz="28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~</a:t>
            </a:r>
            <a:r>
              <a:rPr kumimoji="1" lang="en-US" altLang="ja-JP" sz="2800" b="1" i="1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ＭＳ Ｐゴシック" panose="020B0600070205080204" pitchFamily="50" charset="-128"/>
                <a:cs typeface="+mn-cs"/>
              </a:rPr>
              <a:t>e </a:t>
            </a:r>
            <a:r>
              <a:rPr kumimoji="1" lang="en-US" altLang="ja-JP" sz="2800" b="1" i="0" u="none" strike="noStrike" kern="1200" cap="none" spc="0" normalizeH="0" baseline="3000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-1/2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as </a:t>
            </a:r>
            <a:r>
              <a:rPr kumimoji="1" lang="en-US" altLang="ja-JP" sz="2400" b="0" i="1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T</a:t>
            </a:r>
            <a:r>
              <a:rPr kumimoji="1" lang="en-US" altLang="ja-JP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 loweres toward </a:t>
            </a:r>
            <a:r>
              <a:rPr kumimoji="1" lang="en-US" altLang="ja-JP" sz="2400" b="0" i="1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T</a:t>
            </a:r>
            <a:r>
              <a:rPr kumimoji="1" lang="en-US" altLang="ja-JP" sz="2400" b="0" i="1" u="none" strike="noStrike" kern="1200" cap="none" spc="0" normalizeH="0" baseline="-2500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c</a:t>
            </a:r>
            <a:r>
              <a:rPr kumimoji="1" lang="en-US" altLang="ja-JP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.</a:t>
            </a:r>
          </a:p>
        </p:txBody>
      </p:sp>
      <p:graphicFrame>
        <p:nvGraphicFramePr>
          <p:cNvPr id="62566" name="Object 102"/>
          <p:cNvGraphicFramePr>
            <a:graphicFrameLocks noChangeAspect="1"/>
          </p:cNvGraphicFramePr>
          <p:nvPr/>
        </p:nvGraphicFramePr>
        <p:xfrm>
          <a:off x="971550" y="1984375"/>
          <a:ext cx="3984625" cy="836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1" name="Equation" r:id="rId14" imgW="2044440" imgH="419040" progId="Equation.DSMT4">
                  <p:embed/>
                </p:oleObj>
              </mc:Choice>
              <mc:Fallback>
                <p:oleObj name="Equation" r:id="rId14" imgW="2044440" imgH="419040" progId="Equation.DSMT4">
                  <p:embed/>
                  <p:pic>
                    <p:nvPicPr>
                      <p:cNvPr id="62566" name="Object 10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1984375"/>
                        <a:ext cx="3984625" cy="836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2568" name="Text Box 104"/>
          <p:cNvSpPr txBox="1">
            <a:spLocks noChangeArrowheads="1"/>
          </p:cNvSpPr>
          <p:nvPr/>
        </p:nvSpPr>
        <p:spPr bwMode="auto">
          <a:xfrm>
            <a:off x="5732463" y="1892300"/>
            <a:ext cx="1504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0" i="0" u="sng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for </a:t>
            </a:r>
            <a:r>
              <a:rPr kumimoji="1" lang="en-US" altLang="ja-JP" sz="2400" b="0" i="1" u="sng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ＭＳ Ｐゴシック" panose="020B0600070205080204" pitchFamily="50" charset="-128"/>
                <a:cs typeface="+mn-cs"/>
              </a:rPr>
              <a:t>w</a:t>
            </a:r>
            <a:r>
              <a:rPr kumimoji="1" lang="en-US" altLang="ja-JP" sz="2400" b="0" i="0" u="sng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,</a:t>
            </a:r>
            <a:r>
              <a:rPr kumimoji="1" lang="en-US" altLang="ja-JP" sz="2400" b="1" i="1" u="sng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k</a:t>
            </a:r>
            <a:r>
              <a:rPr kumimoji="1" lang="en-US" altLang="ja-JP" sz="2400" b="0" i="0" u="sng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Wingdings" panose="05000000000000000000" pitchFamily="2" charset="2"/>
              </a:rPr>
              <a:t>0</a:t>
            </a:r>
            <a:endParaRPr kumimoji="1" lang="en-US" altLang="ja-JP" sz="2400" b="0" i="0" u="sng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62569" name="AutoShape 105"/>
          <p:cNvSpPr>
            <a:spLocks noChangeArrowheads="1"/>
          </p:cNvSpPr>
          <p:nvPr/>
        </p:nvSpPr>
        <p:spPr bwMode="auto">
          <a:xfrm>
            <a:off x="179388" y="3490913"/>
            <a:ext cx="144462" cy="144462"/>
          </a:xfrm>
          <a:prstGeom prst="octagon">
            <a:avLst>
              <a:gd name="adj" fmla="val 29287"/>
            </a:avLst>
          </a:prstGeom>
          <a:gradFill rotWithShape="1">
            <a:gsLst>
              <a:gs pos="0">
                <a:srgbClr val="666699"/>
              </a:gs>
              <a:gs pos="100000">
                <a:srgbClr val="000080"/>
              </a:gs>
            </a:gsLst>
            <a:path path="rect">
              <a:fillToRect r="100000" b="100000"/>
            </a:path>
          </a:gradFill>
          <a:ln w="95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62570" name="Text Box 106"/>
          <p:cNvSpPr txBox="1">
            <a:spLocks noChangeArrowheads="1"/>
          </p:cNvSpPr>
          <p:nvPr/>
        </p:nvSpPr>
        <p:spPr bwMode="auto">
          <a:xfrm>
            <a:off x="323850" y="3270250"/>
            <a:ext cx="28971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t>Numerical Result</a:t>
            </a:r>
          </a:p>
        </p:txBody>
      </p:sp>
      <p:sp>
        <p:nvSpPr>
          <p:cNvPr id="62571" name="Line 107"/>
          <p:cNvSpPr>
            <a:spLocks noChangeShapeType="1"/>
          </p:cNvSpPr>
          <p:nvPr/>
        </p:nvSpPr>
        <p:spPr bwMode="auto">
          <a:xfrm>
            <a:off x="179388" y="3789363"/>
            <a:ext cx="31686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ffectLst>
            <a:outerShdw dist="80322" dir="1106097" algn="ctr" rotWithShape="0">
              <a:srgbClr val="666699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87837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超高密度物質探索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1403898" y="1690689"/>
            <a:ext cx="6162167" cy="3815691"/>
          </a:xfrm>
          <a:prstGeom prst="rect">
            <a:avLst/>
          </a:prstGeom>
          <a:gradFill flip="none" rotWithShape="1">
            <a:gsLst>
              <a:gs pos="0">
                <a:srgbClr val="FF7C80">
                  <a:tint val="66000"/>
                  <a:satMod val="160000"/>
                </a:srgbClr>
              </a:gs>
              <a:gs pos="50000">
                <a:srgbClr val="FF7C80">
                  <a:tint val="44500"/>
                  <a:satMod val="160000"/>
                </a:srgbClr>
              </a:gs>
              <a:gs pos="100000">
                <a:srgbClr val="FF7C80">
                  <a:tint val="23500"/>
                  <a:satMod val="160000"/>
                </a:srgbClr>
              </a:gs>
            </a:gsLst>
            <a:path path="circle">
              <a:fillToRect t="100000" r="100000"/>
            </a:path>
            <a:tileRect l="-100000" b="-100000"/>
          </a:gra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5" name="円/楕円 646"/>
          <p:cNvSpPr/>
          <p:nvPr/>
        </p:nvSpPr>
        <p:spPr>
          <a:xfrm>
            <a:off x="3923627" y="4988244"/>
            <a:ext cx="5103812" cy="1422400"/>
          </a:xfrm>
          <a:prstGeom prst="ellipse">
            <a:avLst/>
          </a:prstGeom>
          <a:solidFill>
            <a:srgbClr val="92D050"/>
          </a:solidFill>
          <a:ln w="25400" cap="flat" cmpd="sng" algn="ctr">
            <a:noFill/>
            <a:prstDash val="solid"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6" name="円弧 5"/>
          <p:cNvSpPr/>
          <p:nvPr/>
        </p:nvSpPr>
        <p:spPr>
          <a:xfrm>
            <a:off x="-1643736" y="3759519"/>
            <a:ext cx="6096000" cy="4397375"/>
          </a:xfrm>
          <a:prstGeom prst="arc">
            <a:avLst/>
          </a:prstGeom>
          <a:solidFill>
            <a:srgbClr val="99CCFF"/>
          </a:solidFill>
          <a:ln w="9525" cap="flat" cmpd="sng" algn="ctr">
            <a:solidFill>
              <a:srgbClr val="BBE0E3">
                <a:shade val="95000"/>
                <a:satMod val="105000"/>
              </a:srgbClr>
            </a:solidFill>
            <a:prstDash val="solid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1405852" y="5959794"/>
            <a:ext cx="7024687" cy="450850"/>
          </a:xfrm>
          <a:prstGeom prst="rect">
            <a:avLst/>
          </a:prstGeom>
          <a:solidFill>
            <a:srgbClr val="FFFFFF"/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 dirty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cxnSp>
        <p:nvCxnSpPr>
          <p:cNvPr id="8" name="直線矢印コネクタ 7"/>
          <p:cNvCxnSpPr/>
          <p:nvPr/>
        </p:nvCxnSpPr>
        <p:spPr>
          <a:xfrm rot="5400000" flipH="1" flipV="1">
            <a:off x="-761879" y="3920650"/>
            <a:ext cx="4335462" cy="0"/>
          </a:xfrm>
          <a:prstGeom prst="straightConnector1">
            <a:avLst/>
          </a:prstGeom>
          <a:noFill/>
          <a:ln w="19050" cap="flat" cmpd="sng" algn="ctr">
            <a:solidFill>
              <a:srgbClr val="000000"/>
            </a:solidFill>
            <a:prstDash val="solid"/>
            <a:tailEnd type="arrow"/>
          </a:ln>
          <a:effectLst/>
        </p:spPr>
      </p:cxnSp>
      <p:sp>
        <p:nvSpPr>
          <p:cNvPr id="10" name="円/楕円 654"/>
          <p:cNvSpPr/>
          <p:nvPr/>
        </p:nvSpPr>
        <p:spPr>
          <a:xfrm>
            <a:off x="2136102" y="5504181"/>
            <a:ext cx="330200" cy="323850"/>
          </a:xfrm>
          <a:prstGeom prst="ellipse">
            <a:avLst/>
          </a:prstGeom>
          <a:solidFill>
            <a:srgbClr val="BBE0E3"/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1" name="円/楕円 655"/>
          <p:cNvSpPr/>
          <p:nvPr/>
        </p:nvSpPr>
        <p:spPr>
          <a:xfrm>
            <a:off x="2317077" y="5701031"/>
            <a:ext cx="65087" cy="65088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rgbClr val="FF7C80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2" name="円/楕円 656"/>
          <p:cNvSpPr/>
          <p:nvPr/>
        </p:nvSpPr>
        <p:spPr>
          <a:xfrm>
            <a:off x="2201189" y="5664519"/>
            <a:ext cx="63500" cy="63500"/>
          </a:xfrm>
          <a:prstGeom prst="ellipse">
            <a:avLst/>
          </a:prstGeom>
          <a:solidFill>
            <a:srgbClr val="0070C0"/>
          </a:solidFill>
          <a:ln w="12700" cap="flat" cmpd="sng" algn="ctr">
            <a:solidFill>
              <a:srgbClr val="3399FF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3" name="円/楕円 657"/>
          <p:cNvSpPr/>
          <p:nvPr/>
        </p:nvSpPr>
        <p:spPr>
          <a:xfrm>
            <a:off x="2294852" y="5569269"/>
            <a:ext cx="66675" cy="65087"/>
          </a:xfrm>
          <a:prstGeom prst="ellipse">
            <a:avLst/>
          </a:prstGeom>
          <a:solidFill>
            <a:srgbClr val="00B050"/>
          </a:solidFill>
          <a:ln w="12700" cap="flat" cmpd="sng" algn="ctr">
            <a:solidFill>
              <a:srgbClr val="66FF66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4" name="円/楕円 658"/>
          <p:cNvSpPr/>
          <p:nvPr/>
        </p:nvSpPr>
        <p:spPr>
          <a:xfrm>
            <a:off x="2001164" y="3437256"/>
            <a:ext cx="65088" cy="63500"/>
          </a:xfrm>
          <a:prstGeom prst="ellipse">
            <a:avLst/>
          </a:prstGeom>
          <a:solidFill>
            <a:srgbClr val="000000">
              <a:lumMod val="50000"/>
              <a:lumOff val="50000"/>
            </a:srgbClr>
          </a:solidFill>
          <a:ln w="12700" cap="flat" cmpd="sng" algn="ctr">
            <a:solidFill>
              <a:srgbClr val="FFFFFF">
                <a:lumMod val="75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5" name="円/楕円 659"/>
          <p:cNvSpPr/>
          <p:nvPr/>
        </p:nvSpPr>
        <p:spPr>
          <a:xfrm>
            <a:off x="1537614" y="5053331"/>
            <a:ext cx="263525" cy="193675"/>
          </a:xfrm>
          <a:prstGeom prst="ellipse">
            <a:avLst/>
          </a:prstGeom>
          <a:solidFill>
            <a:srgbClr val="BBE0E3"/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6" name="円/楕円 660"/>
          <p:cNvSpPr/>
          <p:nvPr/>
        </p:nvSpPr>
        <p:spPr>
          <a:xfrm>
            <a:off x="5515889" y="5762944"/>
            <a:ext cx="65088" cy="65087"/>
          </a:xfrm>
          <a:prstGeom prst="ellipse">
            <a:avLst/>
          </a:prstGeom>
          <a:solidFill>
            <a:srgbClr val="0070C0"/>
          </a:solidFill>
          <a:ln w="12700" cap="flat" cmpd="sng" algn="ctr">
            <a:solidFill>
              <a:srgbClr val="3399FF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7" name="円/楕円 661"/>
          <p:cNvSpPr/>
          <p:nvPr/>
        </p:nvSpPr>
        <p:spPr>
          <a:xfrm>
            <a:off x="5247602" y="5247006"/>
            <a:ext cx="66675" cy="63500"/>
          </a:xfrm>
          <a:prstGeom prst="ellipse">
            <a:avLst/>
          </a:prstGeom>
          <a:solidFill>
            <a:srgbClr val="0070C0"/>
          </a:solidFill>
          <a:ln w="12700" cap="flat" cmpd="sng" algn="ctr">
            <a:solidFill>
              <a:srgbClr val="3399FF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8" name="円/楕円 662"/>
          <p:cNvSpPr/>
          <p:nvPr/>
        </p:nvSpPr>
        <p:spPr>
          <a:xfrm>
            <a:off x="4718964" y="5762944"/>
            <a:ext cx="66675" cy="65087"/>
          </a:xfrm>
          <a:prstGeom prst="ellipse">
            <a:avLst/>
          </a:prstGeom>
          <a:solidFill>
            <a:srgbClr val="0070C0"/>
          </a:solidFill>
          <a:ln w="12700" cap="flat" cmpd="sng" algn="ctr">
            <a:solidFill>
              <a:srgbClr val="3399FF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9" name="円/楕円 663"/>
          <p:cNvSpPr/>
          <p:nvPr/>
        </p:nvSpPr>
        <p:spPr>
          <a:xfrm rot="19629234">
            <a:off x="2001164" y="4727894"/>
            <a:ext cx="263525" cy="195262"/>
          </a:xfrm>
          <a:prstGeom prst="ellipse">
            <a:avLst/>
          </a:prstGeom>
          <a:solidFill>
            <a:srgbClr val="BBE0E3"/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20" name="円/楕円 664"/>
          <p:cNvSpPr>
            <a:spLocks noChangeArrowheads="1"/>
          </p:cNvSpPr>
          <p:nvPr/>
        </p:nvSpPr>
        <p:spPr bwMode="auto">
          <a:xfrm rot="-4990811">
            <a:off x="1673345" y="4468338"/>
            <a:ext cx="257175" cy="198438"/>
          </a:xfrm>
          <a:prstGeom prst="ellipse">
            <a:avLst/>
          </a:prstGeom>
          <a:solidFill>
            <a:srgbClr val="BBE0E3"/>
          </a:solidFill>
          <a:ln w="25400" algn="ctr">
            <a:solidFill>
              <a:srgbClr val="89A4A7"/>
            </a:solidFill>
            <a:round/>
            <a:headEnd/>
            <a:tailEnd/>
          </a:ln>
        </p:spPr>
        <p:txBody>
          <a:bodyPr vert="eaVert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21" name="円/楕円 665"/>
          <p:cNvSpPr>
            <a:spLocks noChangeArrowheads="1"/>
          </p:cNvSpPr>
          <p:nvPr/>
        </p:nvSpPr>
        <p:spPr bwMode="auto">
          <a:xfrm rot="5190236">
            <a:off x="2201190" y="4275456"/>
            <a:ext cx="258762" cy="198437"/>
          </a:xfrm>
          <a:prstGeom prst="ellipse">
            <a:avLst/>
          </a:prstGeom>
          <a:solidFill>
            <a:srgbClr val="BBE0E3"/>
          </a:solidFill>
          <a:ln w="25400" algn="ctr">
            <a:solidFill>
              <a:srgbClr val="89A4A7"/>
            </a:solidFill>
            <a:round/>
            <a:headEnd/>
            <a:tailEnd/>
          </a:ln>
        </p:spPr>
        <p:txBody>
          <a:bodyPr rot="10800000" vert="eaVert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22" name="円/楕円 666"/>
          <p:cNvSpPr/>
          <p:nvPr/>
        </p:nvSpPr>
        <p:spPr>
          <a:xfrm>
            <a:off x="3060027" y="5181919"/>
            <a:ext cx="333375" cy="322262"/>
          </a:xfrm>
          <a:prstGeom prst="ellipse">
            <a:avLst/>
          </a:prstGeom>
          <a:solidFill>
            <a:srgbClr val="BBE0E3"/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23" name="円/楕円 667"/>
          <p:cNvSpPr/>
          <p:nvPr/>
        </p:nvSpPr>
        <p:spPr>
          <a:xfrm>
            <a:off x="3261639" y="5569269"/>
            <a:ext cx="331788" cy="322262"/>
          </a:xfrm>
          <a:prstGeom prst="ellipse">
            <a:avLst/>
          </a:prstGeom>
          <a:solidFill>
            <a:srgbClr val="BBE0E3"/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24" name="円/楕円 668"/>
          <p:cNvSpPr/>
          <p:nvPr/>
        </p:nvSpPr>
        <p:spPr>
          <a:xfrm>
            <a:off x="3658514" y="5375594"/>
            <a:ext cx="330200" cy="322262"/>
          </a:xfrm>
          <a:prstGeom prst="ellipse">
            <a:avLst/>
          </a:prstGeom>
          <a:solidFill>
            <a:srgbClr val="BBE0E3"/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25" name="テキスト ボックス 93"/>
          <p:cNvSpPr txBox="1">
            <a:spLocks noChangeArrowheads="1"/>
          </p:cNvSpPr>
          <p:nvPr/>
        </p:nvSpPr>
        <p:spPr bwMode="auto">
          <a:xfrm>
            <a:off x="3858539" y="6012181"/>
            <a:ext cx="1482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2000" b="1" dirty="0" smtClean="0">
                <a:solidFill>
                  <a:srgbClr val="000000"/>
                </a:solidFill>
                <a:cs typeface="Times New Roman" pitchFamily="18" charset="0"/>
              </a:rPr>
              <a:t>~10</a:t>
            </a:r>
            <a:r>
              <a:rPr lang="en-US" altLang="ja-JP" sz="2000" b="1" baseline="30000" dirty="0" smtClean="0">
                <a:solidFill>
                  <a:srgbClr val="000000"/>
                </a:solidFill>
                <a:cs typeface="Times New Roman" pitchFamily="18" charset="0"/>
              </a:rPr>
              <a:t>15</a:t>
            </a:r>
            <a:r>
              <a:rPr lang="en-US" altLang="ja-JP" sz="2000" b="1" i="1" dirty="0" smtClean="0">
                <a:solidFill>
                  <a:srgbClr val="000000"/>
                </a:solidFill>
                <a:cs typeface="Times New Roman" pitchFamily="18" charset="0"/>
              </a:rPr>
              <a:t>g/cm</a:t>
            </a:r>
            <a:r>
              <a:rPr lang="en-US" altLang="ja-JP" sz="2000" b="1" baseline="30000" dirty="0" smtClean="0">
                <a:solidFill>
                  <a:srgbClr val="000000"/>
                </a:solidFill>
                <a:cs typeface="Times New Roman" pitchFamily="18" charset="0"/>
              </a:rPr>
              <a:t>3</a:t>
            </a:r>
          </a:p>
        </p:txBody>
      </p:sp>
      <p:sp>
        <p:nvSpPr>
          <p:cNvPr id="26" name="テキスト ボックス 94"/>
          <p:cNvSpPr txBox="1">
            <a:spLocks noChangeArrowheads="1"/>
          </p:cNvSpPr>
          <p:nvPr/>
        </p:nvSpPr>
        <p:spPr bwMode="auto">
          <a:xfrm rot="-5400000">
            <a:off x="577062" y="3476914"/>
            <a:ext cx="114005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2000" dirty="0" smtClean="0">
                <a:solidFill>
                  <a:srgbClr val="000000"/>
                </a:solidFill>
                <a:latin typeface="Arial" panose="020B0604020202020204" pitchFamily="34" charset="0"/>
                <a:ea typeface="HGｺﾞｼｯｸE" pitchFamily="49" charset="-128"/>
                <a:cs typeface="Arial" panose="020B0604020202020204" pitchFamily="34" charset="0"/>
              </a:rPr>
              <a:t>150MeV</a:t>
            </a:r>
            <a:endParaRPr lang="ja-JP" altLang="en-US" sz="2000" baseline="30000" dirty="0" smtClean="0">
              <a:solidFill>
                <a:srgbClr val="000000"/>
              </a:solidFill>
              <a:latin typeface="Arial" panose="020B0604020202020204" pitchFamily="34" charset="0"/>
              <a:ea typeface="HGｺﾞｼｯｸE" pitchFamily="49" charset="-128"/>
              <a:cs typeface="Arial" panose="020B0604020202020204" pitchFamily="34" charset="0"/>
            </a:endParaRPr>
          </a:p>
        </p:txBody>
      </p:sp>
      <p:sp>
        <p:nvSpPr>
          <p:cNvPr id="28" name="円/楕円 672"/>
          <p:cNvSpPr>
            <a:spLocks noChangeArrowheads="1"/>
          </p:cNvSpPr>
          <p:nvPr/>
        </p:nvSpPr>
        <p:spPr bwMode="auto">
          <a:xfrm rot="-3497947">
            <a:off x="6512045" y="5181126"/>
            <a:ext cx="257175" cy="195262"/>
          </a:xfrm>
          <a:prstGeom prst="ellipse">
            <a:avLst/>
          </a:prstGeom>
          <a:solidFill>
            <a:srgbClr val="BBE0E3"/>
          </a:solidFill>
          <a:ln w="25400" algn="ctr">
            <a:solidFill>
              <a:srgbClr val="89A4A7"/>
            </a:solidFill>
            <a:round/>
            <a:headEnd/>
            <a:tailEnd/>
          </a:ln>
        </p:spPr>
        <p:txBody>
          <a:bodyPr vert="eaVert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29" name="円/楕円 673"/>
          <p:cNvSpPr/>
          <p:nvPr/>
        </p:nvSpPr>
        <p:spPr>
          <a:xfrm rot="1849631">
            <a:off x="6773189" y="5569269"/>
            <a:ext cx="265113" cy="193675"/>
          </a:xfrm>
          <a:prstGeom prst="ellipse">
            <a:avLst/>
          </a:prstGeom>
          <a:solidFill>
            <a:srgbClr val="BBE0E3"/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30" name="円/楕円 674"/>
          <p:cNvSpPr>
            <a:spLocks noChangeArrowheads="1"/>
          </p:cNvSpPr>
          <p:nvPr/>
        </p:nvSpPr>
        <p:spPr bwMode="auto">
          <a:xfrm rot="-4852152">
            <a:off x="5132508" y="5566888"/>
            <a:ext cx="260350" cy="201612"/>
          </a:xfrm>
          <a:prstGeom prst="ellipse">
            <a:avLst/>
          </a:prstGeom>
          <a:solidFill>
            <a:srgbClr val="BBE0E3"/>
          </a:solidFill>
          <a:ln w="25400" algn="ctr">
            <a:solidFill>
              <a:srgbClr val="89A4A7"/>
            </a:solidFill>
            <a:round/>
            <a:headEnd/>
            <a:tailEnd/>
          </a:ln>
        </p:spPr>
        <p:txBody>
          <a:bodyPr vert="eaVert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31" name="円/楕円 675"/>
          <p:cNvSpPr/>
          <p:nvPr/>
        </p:nvSpPr>
        <p:spPr>
          <a:xfrm rot="19961792">
            <a:off x="5644477" y="5310506"/>
            <a:ext cx="266700" cy="193675"/>
          </a:xfrm>
          <a:prstGeom prst="ellipse">
            <a:avLst/>
          </a:prstGeom>
          <a:solidFill>
            <a:srgbClr val="BBE0E3"/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32" name="円/楕円 676"/>
          <p:cNvSpPr/>
          <p:nvPr/>
        </p:nvSpPr>
        <p:spPr>
          <a:xfrm>
            <a:off x="6176289" y="5634356"/>
            <a:ext cx="263525" cy="193675"/>
          </a:xfrm>
          <a:prstGeom prst="ellipse">
            <a:avLst/>
          </a:prstGeom>
          <a:solidFill>
            <a:srgbClr val="BBE0E3"/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33" name="円/楕円 677"/>
          <p:cNvSpPr/>
          <p:nvPr/>
        </p:nvSpPr>
        <p:spPr>
          <a:xfrm rot="1508149">
            <a:off x="4747539" y="5291456"/>
            <a:ext cx="263525" cy="193675"/>
          </a:xfrm>
          <a:prstGeom prst="ellipse">
            <a:avLst/>
          </a:prstGeom>
          <a:solidFill>
            <a:srgbClr val="BBE0E3"/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34" name="円/楕円 678"/>
          <p:cNvSpPr/>
          <p:nvPr/>
        </p:nvSpPr>
        <p:spPr>
          <a:xfrm rot="19365573">
            <a:off x="1867814" y="3368994"/>
            <a:ext cx="268288" cy="196850"/>
          </a:xfrm>
          <a:prstGeom prst="ellipse">
            <a:avLst/>
          </a:prstGeom>
          <a:solidFill>
            <a:srgbClr val="BBE0E3"/>
          </a:solidFill>
          <a:ln w="25400" cap="flat" cmpd="sng" algn="ctr">
            <a:solidFill>
              <a:srgbClr val="BBE0E3">
                <a:shade val="50000"/>
              </a:srgbClr>
            </a:solidFill>
            <a:prstDash val="sysDot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35" name="円/楕円 679"/>
          <p:cNvSpPr/>
          <p:nvPr/>
        </p:nvSpPr>
        <p:spPr>
          <a:xfrm rot="572975">
            <a:off x="1537614" y="3240406"/>
            <a:ext cx="263525" cy="196850"/>
          </a:xfrm>
          <a:prstGeom prst="ellipse">
            <a:avLst/>
          </a:prstGeom>
          <a:solidFill>
            <a:srgbClr val="BBE0E3"/>
          </a:solidFill>
          <a:ln w="25400" cap="flat" cmpd="sng" algn="ctr">
            <a:solidFill>
              <a:srgbClr val="BBE0E3">
                <a:shade val="50000"/>
              </a:srgbClr>
            </a:solidFill>
            <a:prstDash val="sysDot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36" name="円/楕円 680"/>
          <p:cNvSpPr/>
          <p:nvPr/>
        </p:nvSpPr>
        <p:spPr>
          <a:xfrm>
            <a:off x="6904952" y="5675631"/>
            <a:ext cx="68262" cy="65088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rgbClr val="FF7C80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37" name="円/楕円 681"/>
          <p:cNvSpPr/>
          <p:nvPr/>
        </p:nvSpPr>
        <p:spPr>
          <a:xfrm>
            <a:off x="3393402" y="5634356"/>
            <a:ext cx="66675" cy="63500"/>
          </a:xfrm>
          <a:prstGeom prst="ellipse">
            <a:avLst/>
          </a:prstGeom>
          <a:solidFill>
            <a:srgbClr val="0070C0"/>
          </a:solidFill>
          <a:ln w="12700" cap="flat" cmpd="sng" algn="ctr">
            <a:solidFill>
              <a:srgbClr val="3399FF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38" name="円/楕円 682"/>
          <p:cNvSpPr/>
          <p:nvPr/>
        </p:nvSpPr>
        <p:spPr>
          <a:xfrm>
            <a:off x="6573164" y="5310506"/>
            <a:ext cx="68263" cy="65088"/>
          </a:xfrm>
          <a:prstGeom prst="ellipse">
            <a:avLst/>
          </a:prstGeom>
          <a:solidFill>
            <a:srgbClr val="00B050"/>
          </a:solidFill>
          <a:ln w="12700" cap="flat" cmpd="sng" algn="ctr">
            <a:solidFill>
              <a:srgbClr val="66FF66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39" name="円/楕円 683"/>
          <p:cNvSpPr/>
          <p:nvPr/>
        </p:nvSpPr>
        <p:spPr>
          <a:xfrm>
            <a:off x="1588414" y="3305494"/>
            <a:ext cx="68263" cy="63500"/>
          </a:xfrm>
          <a:prstGeom prst="ellipse">
            <a:avLst/>
          </a:prstGeom>
          <a:solidFill>
            <a:srgbClr val="000000">
              <a:lumMod val="50000"/>
              <a:lumOff val="50000"/>
            </a:srgbClr>
          </a:solidFill>
          <a:ln w="12700" cap="flat" cmpd="sng" algn="ctr">
            <a:solidFill>
              <a:srgbClr val="FFFFFF">
                <a:lumMod val="75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40" name="円/楕円 684"/>
          <p:cNvSpPr/>
          <p:nvPr/>
        </p:nvSpPr>
        <p:spPr>
          <a:xfrm>
            <a:off x="6242964" y="5697856"/>
            <a:ext cx="66675" cy="65088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rgbClr val="FF7C80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41" name="円/楕円 685"/>
          <p:cNvSpPr/>
          <p:nvPr/>
        </p:nvSpPr>
        <p:spPr>
          <a:xfrm>
            <a:off x="3193377" y="5375594"/>
            <a:ext cx="68262" cy="65087"/>
          </a:xfrm>
          <a:prstGeom prst="ellipse">
            <a:avLst/>
          </a:prstGeom>
          <a:solidFill>
            <a:srgbClr val="0070C0"/>
          </a:solidFill>
          <a:ln w="12700" cap="flat" cmpd="sng" algn="ctr">
            <a:solidFill>
              <a:srgbClr val="3399FF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42" name="円/楕円 686"/>
          <p:cNvSpPr/>
          <p:nvPr/>
        </p:nvSpPr>
        <p:spPr>
          <a:xfrm>
            <a:off x="6839864" y="5621656"/>
            <a:ext cx="65088" cy="65088"/>
          </a:xfrm>
          <a:prstGeom prst="ellipse">
            <a:avLst/>
          </a:prstGeom>
          <a:solidFill>
            <a:srgbClr val="00B050"/>
          </a:solidFill>
          <a:ln w="12700" cap="flat" cmpd="sng" algn="ctr">
            <a:solidFill>
              <a:srgbClr val="66FF66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43" name="円/楕円 687"/>
          <p:cNvSpPr/>
          <p:nvPr/>
        </p:nvSpPr>
        <p:spPr>
          <a:xfrm>
            <a:off x="1786852" y="4496119"/>
            <a:ext cx="68262" cy="65087"/>
          </a:xfrm>
          <a:prstGeom prst="ellipse">
            <a:avLst/>
          </a:prstGeom>
          <a:solidFill>
            <a:srgbClr val="000000">
              <a:lumMod val="50000"/>
              <a:lumOff val="50000"/>
            </a:srgbClr>
          </a:solidFill>
          <a:ln w="12700" cap="flat" cmpd="sng" algn="ctr">
            <a:solidFill>
              <a:srgbClr val="FFFFFF">
                <a:lumMod val="75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44" name="円/楕円 688"/>
          <p:cNvSpPr/>
          <p:nvPr/>
        </p:nvSpPr>
        <p:spPr>
          <a:xfrm>
            <a:off x="5712739" y="5375594"/>
            <a:ext cx="66675" cy="65087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rgbClr val="FF7C80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45" name="円/楕円 689"/>
          <p:cNvSpPr/>
          <p:nvPr/>
        </p:nvSpPr>
        <p:spPr>
          <a:xfrm>
            <a:off x="1588414" y="5116831"/>
            <a:ext cx="68263" cy="65088"/>
          </a:xfrm>
          <a:prstGeom prst="ellipse">
            <a:avLst/>
          </a:prstGeom>
          <a:solidFill>
            <a:srgbClr val="0070C0"/>
          </a:solidFill>
          <a:ln w="12700" cap="flat" cmpd="sng" algn="ctr">
            <a:solidFill>
              <a:srgbClr val="3399FF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46" name="円/楕円 690"/>
          <p:cNvSpPr/>
          <p:nvPr/>
        </p:nvSpPr>
        <p:spPr>
          <a:xfrm>
            <a:off x="5779414" y="5375594"/>
            <a:ext cx="66675" cy="65087"/>
          </a:xfrm>
          <a:prstGeom prst="ellipse">
            <a:avLst/>
          </a:prstGeom>
          <a:solidFill>
            <a:srgbClr val="00B050"/>
          </a:solidFill>
          <a:ln w="12700" cap="flat" cmpd="sng" algn="ctr">
            <a:solidFill>
              <a:srgbClr val="66FF66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47" name="円/楕円 691"/>
          <p:cNvSpPr/>
          <p:nvPr/>
        </p:nvSpPr>
        <p:spPr>
          <a:xfrm>
            <a:off x="2294852" y="4275456"/>
            <a:ext cx="66675" cy="65088"/>
          </a:xfrm>
          <a:prstGeom prst="ellipse">
            <a:avLst/>
          </a:prstGeom>
          <a:solidFill>
            <a:srgbClr val="000000">
              <a:lumMod val="50000"/>
              <a:lumOff val="50000"/>
            </a:srgbClr>
          </a:solidFill>
          <a:ln w="12700" cap="flat" cmpd="sng" algn="ctr">
            <a:solidFill>
              <a:srgbClr val="FFFFFF">
                <a:lumMod val="75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48" name="円/楕円 692"/>
          <p:cNvSpPr/>
          <p:nvPr/>
        </p:nvSpPr>
        <p:spPr>
          <a:xfrm>
            <a:off x="5247602" y="5569269"/>
            <a:ext cx="66675" cy="65087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rgbClr val="FF7C80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49" name="円/楕円 693"/>
          <p:cNvSpPr/>
          <p:nvPr/>
        </p:nvSpPr>
        <p:spPr>
          <a:xfrm>
            <a:off x="6641427" y="5181919"/>
            <a:ext cx="63500" cy="65087"/>
          </a:xfrm>
          <a:prstGeom prst="ellipse">
            <a:avLst/>
          </a:prstGeom>
          <a:solidFill>
            <a:srgbClr val="0070C0"/>
          </a:solidFill>
          <a:ln w="12700" cap="flat" cmpd="sng" algn="ctr">
            <a:solidFill>
              <a:srgbClr val="3399FF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50" name="円/楕円 694"/>
          <p:cNvSpPr/>
          <p:nvPr/>
        </p:nvSpPr>
        <p:spPr>
          <a:xfrm>
            <a:off x="5247602" y="5697856"/>
            <a:ext cx="66675" cy="65088"/>
          </a:xfrm>
          <a:prstGeom prst="ellipse">
            <a:avLst/>
          </a:prstGeom>
          <a:solidFill>
            <a:srgbClr val="00B050"/>
          </a:solidFill>
          <a:ln w="12700" cap="flat" cmpd="sng" algn="ctr">
            <a:solidFill>
              <a:srgbClr val="66FF66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51" name="円/楕円 695"/>
          <p:cNvSpPr/>
          <p:nvPr/>
        </p:nvSpPr>
        <p:spPr>
          <a:xfrm>
            <a:off x="1537614" y="2594294"/>
            <a:ext cx="65088" cy="65087"/>
          </a:xfrm>
          <a:prstGeom prst="ellipse">
            <a:avLst/>
          </a:prstGeom>
          <a:solidFill>
            <a:srgbClr val="000000">
              <a:lumMod val="50000"/>
              <a:lumOff val="50000"/>
            </a:srgbClr>
          </a:solidFill>
          <a:ln w="12700" cap="flat" cmpd="sng" algn="ctr">
            <a:solidFill>
              <a:srgbClr val="FFFFFF">
                <a:lumMod val="75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52" name="円/楕円 696"/>
          <p:cNvSpPr/>
          <p:nvPr/>
        </p:nvSpPr>
        <p:spPr>
          <a:xfrm>
            <a:off x="4850727" y="5375594"/>
            <a:ext cx="66675" cy="65087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rgbClr val="FF7C80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53" name="円/楕円 697"/>
          <p:cNvSpPr/>
          <p:nvPr/>
        </p:nvSpPr>
        <p:spPr>
          <a:xfrm>
            <a:off x="6309639" y="5697856"/>
            <a:ext cx="65088" cy="65088"/>
          </a:xfrm>
          <a:prstGeom prst="ellipse">
            <a:avLst/>
          </a:prstGeom>
          <a:solidFill>
            <a:srgbClr val="0070C0"/>
          </a:solidFill>
          <a:ln w="12700" cap="flat" cmpd="sng" algn="ctr">
            <a:solidFill>
              <a:srgbClr val="3399FF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54" name="円/楕円 698"/>
          <p:cNvSpPr/>
          <p:nvPr/>
        </p:nvSpPr>
        <p:spPr>
          <a:xfrm>
            <a:off x="4785639" y="5310506"/>
            <a:ext cx="65088" cy="65088"/>
          </a:xfrm>
          <a:prstGeom prst="ellipse">
            <a:avLst/>
          </a:prstGeom>
          <a:solidFill>
            <a:srgbClr val="00B050"/>
          </a:solidFill>
          <a:ln w="12700" cap="flat" cmpd="sng" algn="ctr">
            <a:solidFill>
              <a:srgbClr val="66FF66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55" name="円/楕円 699"/>
          <p:cNvSpPr/>
          <p:nvPr/>
        </p:nvSpPr>
        <p:spPr>
          <a:xfrm>
            <a:off x="1602702" y="2984819"/>
            <a:ext cx="68262" cy="65087"/>
          </a:xfrm>
          <a:prstGeom prst="ellipse">
            <a:avLst/>
          </a:prstGeom>
          <a:solidFill>
            <a:srgbClr val="000000">
              <a:lumMod val="50000"/>
              <a:lumOff val="50000"/>
            </a:srgbClr>
          </a:solidFill>
          <a:ln w="12700" cap="flat" cmpd="sng" algn="ctr">
            <a:solidFill>
              <a:srgbClr val="FFFFFF">
                <a:lumMod val="75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56" name="円/楕円 700"/>
          <p:cNvSpPr/>
          <p:nvPr/>
        </p:nvSpPr>
        <p:spPr>
          <a:xfrm>
            <a:off x="3856952" y="5440681"/>
            <a:ext cx="66675" cy="63500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rgbClr val="FF7C80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57" name="円/楕円 701"/>
          <p:cNvSpPr/>
          <p:nvPr/>
        </p:nvSpPr>
        <p:spPr>
          <a:xfrm>
            <a:off x="3723602" y="5504181"/>
            <a:ext cx="66675" cy="65088"/>
          </a:xfrm>
          <a:prstGeom prst="ellipse">
            <a:avLst/>
          </a:prstGeom>
          <a:solidFill>
            <a:srgbClr val="00B050"/>
          </a:solidFill>
          <a:ln w="12700" cap="flat" cmpd="sng" algn="ctr">
            <a:solidFill>
              <a:srgbClr val="66FF66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58" name="円/楕円 702"/>
          <p:cNvSpPr/>
          <p:nvPr/>
        </p:nvSpPr>
        <p:spPr>
          <a:xfrm>
            <a:off x="2399627" y="3565844"/>
            <a:ext cx="66675" cy="65087"/>
          </a:xfrm>
          <a:prstGeom prst="ellipse">
            <a:avLst/>
          </a:prstGeom>
          <a:solidFill>
            <a:srgbClr val="000000">
              <a:lumMod val="50000"/>
              <a:lumOff val="50000"/>
            </a:srgbClr>
          </a:solidFill>
          <a:ln w="12700" cap="flat" cmpd="sng" algn="ctr">
            <a:solidFill>
              <a:srgbClr val="FFFFFF">
                <a:lumMod val="75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59" name="円/楕円 703"/>
          <p:cNvSpPr/>
          <p:nvPr/>
        </p:nvSpPr>
        <p:spPr>
          <a:xfrm>
            <a:off x="3460077" y="5762944"/>
            <a:ext cx="65087" cy="65087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rgbClr val="FF7C80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60" name="円/楕円 704"/>
          <p:cNvSpPr/>
          <p:nvPr/>
        </p:nvSpPr>
        <p:spPr>
          <a:xfrm>
            <a:off x="3325139" y="5762944"/>
            <a:ext cx="68263" cy="65087"/>
          </a:xfrm>
          <a:prstGeom prst="ellipse">
            <a:avLst/>
          </a:prstGeom>
          <a:solidFill>
            <a:srgbClr val="00B050"/>
          </a:solidFill>
          <a:ln w="12700" cap="flat" cmpd="sng" algn="ctr">
            <a:solidFill>
              <a:srgbClr val="66FF66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61" name="円/楕円 705"/>
          <p:cNvSpPr/>
          <p:nvPr/>
        </p:nvSpPr>
        <p:spPr>
          <a:xfrm>
            <a:off x="1691602" y="5124769"/>
            <a:ext cx="65087" cy="65087"/>
          </a:xfrm>
          <a:prstGeom prst="ellipse">
            <a:avLst/>
          </a:prstGeom>
          <a:solidFill>
            <a:srgbClr val="000000">
              <a:lumMod val="50000"/>
              <a:lumOff val="50000"/>
            </a:srgbClr>
          </a:solidFill>
          <a:ln w="12700" cap="flat" cmpd="sng" algn="ctr">
            <a:solidFill>
              <a:srgbClr val="FFFFFF">
                <a:lumMod val="75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62" name="円/楕円 706"/>
          <p:cNvSpPr/>
          <p:nvPr/>
        </p:nvSpPr>
        <p:spPr>
          <a:xfrm>
            <a:off x="3129877" y="5247006"/>
            <a:ext cx="63500" cy="63500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rgbClr val="FF7C80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63" name="円/楕円 707"/>
          <p:cNvSpPr/>
          <p:nvPr/>
        </p:nvSpPr>
        <p:spPr>
          <a:xfrm>
            <a:off x="3261639" y="5291456"/>
            <a:ext cx="63500" cy="65088"/>
          </a:xfrm>
          <a:prstGeom prst="ellipse">
            <a:avLst/>
          </a:prstGeom>
          <a:solidFill>
            <a:srgbClr val="00B050"/>
          </a:solidFill>
          <a:ln w="12700" cap="flat" cmpd="sng" algn="ctr">
            <a:solidFill>
              <a:srgbClr val="66FF66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64" name="円/楕円 708"/>
          <p:cNvSpPr/>
          <p:nvPr/>
        </p:nvSpPr>
        <p:spPr>
          <a:xfrm>
            <a:off x="2136102" y="4727894"/>
            <a:ext cx="65087" cy="65087"/>
          </a:xfrm>
          <a:prstGeom prst="ellipse">
            <a:avLst/>
          </a:prstGeom>
          <a:solidFill>
            <a:srgbClr val="000000">
              <a:lumMod val="50000"/>
              <a:lumOff val="50000"/>
            </a:srgbClr>
          </a:solidFill>
          <a:ln w="12700" cap="flat" cmpd="sng" algn="ctr">
            <a:solidFill>
              <a:srgbClr val="FFFFFF">
                <a:lumMod val="75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65" name="円/楕円 709"/>
          <p:cNvSpPr/>
          <p:nvPr/>
        </p:nvSpPr>
        <p:spPr>
          <a:xfrm>
            <a:off x="4056977" y="4405631"/>
            <a:ext cx="65087" cy="66675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rgbClr val="FF7C80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66" name="円/楕円 710"/>
          <p:cNvSpPr/>
          <p:nvPr/>
        </p:nvSpPr>
        <p:spPr>
          <a:xfrm>
            <a:off x="6773189" y="3437256"/>
            <a:ext cx="66675" cy="63500"/>
          </a:xfrm>
          <a:prstGeom prst="ellipse">
            <a:avLst/>
          </a:prstGeom>
          <a:solidFill>
            <a:srgbClr val="0070C0"/>
          </a:solidFill>
          <a:ln w="12700" cap="flat" cmpd="sng" algn="ctr">
            <a:solidFill>
              <a:srgbClr val="3399FF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67" name="円/楕円 711"/>
          <p:cNvSpPr/>
          <p:nvPr/>
        </p:nvSpPr>
        <p:spPr>
          <a:xfrm>
            <a:off x="5050752" y="4211956"/>
            <a:ext cx="65087" cy="63500"/>
          </a:xfrm>
          <a:prstGeom prst="ellipse">
            <a:avLst/>
          </a:prstGeom>
          <a:solidFill>
            <a:srgbClr val="00B050"/>
          </a:solidFill>
          <a:ln w="12700" cap="flat" cmpd="sng" algn="ctr">
            <a:solidFill>
              <a:srgbClr val="66FF66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68" name="円/楕円 712"/>
          <p:cNvSpPr/>
          <p:nvPr/>
        </p:nvSpPr>
        <p:spPr>
          <a:xfrm>
            <a:off x="3193377" y="2853056"/>
            <a:ext cx="68262" cy="66675"/>
          </a:xfrm>
          <a:prstGeom prst="ellipse">
            <a:avLst/>
          </a:prstGeom>
          <a:solidFill>
            <a:srgbClr val="000000">
              <a:lumMod val="50000"/>
              <a:lumOff val="50000"/>
            </a:srgbClr>
          </a:solidFill>
          <a:ln w="12700" cap="flat" cmpd="sng" algn="ctr">
            <a:solidFill>
              <a:srgbClr val="FFFFFF">
                <a:lumMod val="75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69" name="円/楕円 713"/>
          <p:cNvSpPr/>
          <p:nvPr/>
        </p:nvSpPr>
        <p:spPr>
          <a:xfrm>
            <a:off x="6904952" y="2659381"/>
            <a:ext cx="68262" cy="65088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rgbClr val="FF7C80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70" name="円/楕円 714"/>
          <p:cNvSpPr/>
          <p:nvPr/>
        </p:nvSpPr>
        <p:spPr>
          <a:xfrm>
            <a:off x="3757460" y="1964205"/>
            <a:ext cx="66675" cy="65087"/>
          </a:xfrm>
          <a:prstGeom prst="ellipse">
            <a:avLst/>
          </a:prstGeom>
          <a:solidFill>
            <a:srgbClr val="0070C0"/>
          </a:solidFill>
          <a:ln w="12700" cap="flat" cmpd="sng" algn="ctr">
            <a:solidFill>
              <a:srgbClr val="3399FF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71" name="円/楕円 715"/>
          <p:cNvSpPr/>
          <p:nvPr/>
        </p:nvSpPr>
        <p:spPr>
          <a:xfrm>
            <a:off x="3525164" y="2465706"/>
            <a:ext cx="68263" cy="65088"/>
          </a:xfrm>
          <a:prstGeom prst="ellipse">
            <a:avLst/>
          </a:prstGeom>
          <a:solidFill>
            <a:srgbClr val="00B050"/>
          </a:solidFill>
          <a:ln w="12700" cap="flat" cmpd="sng" algn="ctr">
            <a:solidFill>
              <a:srgbClr val="66FF66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72" name="円/楕円 716"/>
          <p:cNvSpPr/>
          <p:nvPr/>
        </p:nvSpPr>
        <p:spPr>
          <a:xfrm>
            <a:off x="2863177" y="3500756"/>
            <a:ext cx="66675" cy="65088"/>
          </a:xfrm>
          <a:prstGeom prst="ellipse">
            <a:avLst/>
          </a:prstGeom>
          <a:solidFill>
            <a:srgbClr val="000000">
              <a:lumMod val="50000"/>
              <a:lumOff val="50000"/>
            </a:srgbClr>
          </a:solidFill>
          <a:ln w="12700" cap="flat" cmpd="sng" algn="ctr">
            <a:solidFill>
              <a:srgbClr val="FFFFFF">
                <a:lumMod val="75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73" name="円/楕円 717"/>
          <p:cNvSpPr/>
          <p:nvPr/>
        </p:nvSpPr>
        <p:spPr>
          <a:xfrm>
            <a:off x="5644477" y="2659381"/>
            <a:ext cx="68262" cy="65088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rgbClr val="FF7C80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74" name="円/楕円 718"/>
          <p:cNvSpPr/>
          <p:nvPr/>
        </p:nvSpPr>
        <p:spPr>
          <a:xfrm>
            <a:off x="5115839" y="2724469"/>
            <a:ext cx="66675" cy="63500"/>
          </a:xfrm>
          <a:prstGeom prst="ellipse">
            <a:avLst/>
          </a:prstGeom>
          <a:solidFill>
            <a:srgbClr val="0070C0"/>
          </a:solidFill>
          <a:ln w="12700" cap="flat" cmpd="sng" algn="ctr">
            <a:solidFill>
              <a:srgbClr val="3399FF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75" name="円/楕円 719"/>
          <p:cNvSpPr/>
          <p:nvPr/>
        </p:nvSpPr>
        <p:spPr>
          <a:xfrm>
            <a:off x="2929852" y="2143444"/>
            <a:ext cx="65087" cy="63500"/>
          </a:xfrm>
          <a:prstGeom prst="ellipse">
            <a:avLst/>
          </a:prstGeom>
          <a:solidFill>
            <a:srgbClr val="00B050"/>
          </a:solidFill>
          <a:ln w="12700" cap="flat" cmpd="sng" algn="ctr">
            <a:solidFill>
              <a:srgbClr val="66FF66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76" name="円/楕円 720"/>
          <p:cNvSpPr/>
          <p:nvPr/>
        </p:nvSpPr>
        <p:spPr>
          <a:xfrm>
            <a:off x="2201189" y="2206944"/>
            <a:ext cx="63500" cy="65087"/>
          </a:xfrm>
          <a:prstGeom prst="ellipse">
            <a:avLst/>
          </a:prstGeom>
          <a:solidFill>
            <a:srgbClr val="000000">
              <a:lumMod val="50000"/>
              <a:lumOff val="50000"/>
            </a:srgbClr>
          </a:solidFill>
          <a:ln w="12700" cap="flat" cmpd="sng" algn="ctr">
            <a:solidFill>
              <a:srgbClr val="FFFFFF">
                <a:lumMod val="75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77" name="円/楕円 721"/>
          <p:cNvSpPr/>
          <p:nvPr/>
        </p:nvSpPr>
        <p:spPr>
          <a:xfrm>
            <a:off x="5846089" y="3500756"/>
            <a:ext cx="65088" cy="65088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rgbClr val="FF7C80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78" name="円/楕円 722"/>
          <p:cNvSpPr/>
          <p:nvPr/>
        </p:nvSpPr>
        <p:spPr>
          <a:xfrm>
            <a:off x="4388764" y="4211956"/>
            <a:ext cx="63500" cy="63500"/>
          </a:xfrm>
          <a:prstGeom prst="ellipse">
            <a:avLst/>
          </a:prstGeom>
          <a:solidFill>
            <a:srgbClr val="0070C0"/>
          </a:solidFill>
          <a:ln w="12700" cap="flat" cmpd="sng" algn="ctr">
            <a:solidFill>
              <a:srgbClr val="3399FF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79" name="円/楕円 723"/>
          <p:cNvSpPr/>
          <p:nvPr/>
        </p:nvSpPr>
        <p:spPr>
          <a:xfrm>
            <a:off x="5446039" y="4018281"/>
            <a:ext cx="69850" cy="63500"/>
          </a:xfrm>
          <a:prstGeom prst="ellipse">
            <a:avLst/>
          </a:prstGeom>
          <a:solidFill>
            <a:srgbClr val="00B050"/>
          </a:solidFill>
          <a:ln w="12700" cap="flat" cmpd="sng" algn="ctr">
            <a:solidFill>
              <a:srgbClr val="66FF66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80" name="円/楕円 724"/>
          <p:cNvSpPr/>
          <p:nvPr/>
        </p:nvSpPr>
        <p:spPr>
          <a:xfrm>
            <a:off x="3393402" y="2143444"/>
            <a:ext cx="66675" cy="63500"/>
          </a:xfrm>
          <a:prstGeom prst="ellipse">
            <a:avLst/>
          </a:prstGeom>
          <a:solidFill>
            <a:srgbClr val="000000">
              <a:lumMod val="50000"/>
              <a:lumOff val="50000"/>
            </a:srgbClr>
          </a:solidFill>
          <a:ln w="12700" cap="flat" cmpd="sng" algn="ctr">
            <a:solidFill>
              <a:srgbClr val="FFFFFF">
                <a:lumMod val="75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81" name="円/楕円 725"/>
          <p:cNvSpPr/>
          <p:nvPr/>
        </p:nvSpPr>
        <p:spPr>
          <a:xfrm>
            <a:off x="6839864" y="3888106"/>
            <a:ext cx="65088" cy="65088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rgbClr val="FF7C80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82" name="円/楕円 726"/>
          <p:cNvSpPr/>
          <p:nvPr/>
        </p:nvSpPr>
        <p:spPr>
          <a:xfrm>
            <a:off x="1685252" y="3305494"/>
            <a:ext cx="65087" cy="63500"/>
          </a:xfrm>
          <a:prstGeom prst="ellipse">
            <a:avLst/>
          </a:prstGeom>
          <a:solidFill>
            <a:srgbClr val="0070C0"/>
          </a:solidFill>
          <a:ln w="12700" cap="flat" cmpd="sng" algn="ctr">
            <a:solidFill>
              <a:srgbClr val="3399FF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83" name="円/楕円 727"/>
          <p:cNvSpPr/>
          <p:nvPr/>
        </p:nvSpPr>
        <p:spPr>
          <a:xfrm>
            <a:off x="4917402" y="4665981"/>
            <a:ext cx="65087" cy="61913"/>
          </a:xfrm>
          <a:prstGeom prst="ellipse">
            <a:avLst/>
          </a:prstGeom>
          <a:solidFill>
            <a:srgbClr val="00B050"/>
          </a:solidFill>
          <a:ln w="12700" cap="flat" cmpd="sng" algn="ctr">
            <a:solidFill>
              <a:srgbClr val="66FF66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84" name="円/楕円 728"/>
          <p:cNvSpPr/>
          <p:nvPr/>
        </p:nvSpPr>
        <p:spPr>
          <a:xfrm>
            <a:off x="1934489" y="2400619"/>
            <a:ext cx="66675" cy="65087"/>
          </a:xfrm>
          <a:prstGeom prst="ellipse">
            <a:avLst/>
          </a:prstGeom>
          <a:solidFill>
            <a:srgbClr val="000000">
              <a:lumMod val="50000"/>
              <a:lumOff val="50000"/>
            </a:srgbClr>
          </a:solidFill>
          <a:ln w="12700" cap="flat" cmpd="sng" algn="ctr">
            <a:solidFill>
              <a:srgbClr val="FFFFFF">
                <a:lumMod val="75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85" name="円/楕円 729"/>
          <p:cNvSpPr/>
          <p:nvPr/>
        </p:nvSpPr>
        <p:spPr>
          <a:xfrm>
            <a:off x="2001164" y="3408681"/>
            <a:ext cx="65088" cy="65088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rgbClr val="FF7C80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86" name="円/楕円 730"/>
          <p:cNvSpPr/>
          <p:nvPr/>
        </p:nvSpPr>
        <p:spPr>
          <a:xfrm>
            <a:off x="6242964" y="4600894"/>
            <a:ext cx="66675" cy="65087"/>
          </a:xfrm>
          <a:prstGeom prst="ellipse">
            <a:avLst/>
          </a:prstGeom>
          <a:solidFill>
            <a:srgbClr val="00B050"/>
          </a:solidFill>
          <a:ln w="12700" cap="flat" cmpd="sng" algn="ctr">
            <a:solidFill>
              <a:srgbClr val="66FF66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87" name="円/楕円 731"/>
          <p:cNvSpPr/>
          <p:nvPr/>
        </p:nvSpPr>
        <p:spPr>
          <a:xfrm>
            <a:off x="1670964" y="2078356"/>
            <a:ext cx="65088" cy="65088"/>
          </a:xfrm>
          <a:prstGeom prst="ellipse">
            <a:avLst/>
          </a:prstGeom>
          <a:solidFill>
            <a:srgbClr val="000000">
              <a:lumMod val="50000"/>
              <a:lumOff val="50000"/>
            </a:srgbClr>
          </a:solidFill>
          <a:ln w="12700" cap="flat" cmpd="sng" algn="ctr">
            <a:solidFill>
              <a:srgbClr val="FFFFFF">
                <a:lumMod val="75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88" name="円/楕円 732"/>
          <p:cNvSpPr/>
          <p:nvPr/>
        </p:nvSpPr>
        <p:spPr>
          <a:xfrm>
            <a:off x="2310727" y="4381819"/>
            <a:ext cx="65087" cy="65087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rgbClr val="FF7C80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89" name="円/楕円 733"/>
          <p:cNvSpPr/>
          <p:nvPr/>
        </p:nvSpPr>
        <p:spPr>
          <a:xfrm>
            <a:off x="1926552" y="3486469"/>
            <a:ext cx="68262" cy="63500"/>
          </a:xfrm>
          <a:prstGeom prst="ellipse">
            <a:avLst/>
          </a:prstGeom>
          <a:solidFill>
            <a:srgbClr val="00B050"/>
          </a:solidFill>
          <a:ln w="12700" cap="flat" cmpd="sng" algn="ctr">
            <a:solidFill>
              <a:srgbClr val="66FF66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90" name="円/楕円 734"/>
          <p:cNvSpPr/>
          <p:nvPr/>
        </p:nvSpPr>
        <p:spPr>
          <a:xfrm>
            <a:off x="2264689" y="3111819"/>
            <a:ext cx="68263" cy="63500"/>
          </a:xfrm>
          <a:prstGeom prst="ellipse">
            <a:avLst/>
          </a:prstGeom>
          <a:solidFill>
            <a:srgbClr val="000000">
              <a:lumMod val="50000"/>
              <a:lumOff val="50000"/>
            </a:srgbClr>
          </a:solidFill>
          <a:ln w="12700" cap="flat" cmpd="sng" algn="ctr">
            <a:solidFill>
              <a:srgbClr val="FFFFFF">
                <a:lumMod val="75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91" name="円/楕円 735"/>
          <p:cNvSpPr/>
          <p:nvPr/>
        </p:nvSpPr>
        <p:spPr>
          <a:xfrm>
            <a:off x="1742402" y="4586606"/>
            <a:ext cx="68262" cy="63500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rgbClr val="FF7C80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92" name="円/楕円 736"/>
          <p:cNvSpPr/>
          <p:nvPr/>
        </p:nvSpPr>
        <p:spPr>
          <a:xfrm>
            <a:off x="2066252" y="4832669"/>
            <a:ext cx="69850" cy="63500"/>
          </a:xfrm>
          <a:prstGeom prst="ellipse">
            <a:avLst/>
          </a:prstGeom>
          <a:solidFill>
            <a:srgbClr val="00B050"/>
          </a:solidFill>
          <a:ln w="12700" cap="flat" cmpd="sng" algn="ctr">
            <a:solidFill>
              <a:srgbClr val="66FF66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93" name="円/楕円 737"/>
          <p:cNvSpPr/>
          <p:nvPr/>
        </p:nvSpPr>
        <p:spPr>
          <a:xfrm>
            <a:off x="2001164" y="2853056"/>
            <a:ext cx="65088" cy="66675"/>
          </a:xfrm>
          <a:prstGeom prst="ellipse">
            <a:avLst/>
          </a:prstGeom>
          <a:solidFill>
            <a:srgbClr val="000000">
              <a:lumMod val="50000"/>
              <a:lumOff val="50000"/>
            </a:srgbClr>
          </a:solidFill>
          <a:ln w="12700" cap="flat" cmpd="sng" algn="ctr">
            <a:solidFill>
              <a:srgbClr val="FFFFFF">
                <a:lumMod val="75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94" name="円/楕円 738"/>
          <p:cNvSpPr/>
          <p:nvPr/>
        </p:nvSpPr>
        <p:spPr>
          <a:xfrm>
            <a:off x="4652289" y="2530794"/>
            <a:ext cx="66675" cy="63500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rgbClr val="FF7C80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95" name="円/楕円 739"/>
          <p:cNvSpPr/>
          <p:nvPr/>
        </p:nvSpPr>
        <p:spPr>
          <a:xfrm>
            <a:off x="2596477" y="2530794"/>
            <a:ext cx="68262" cy="63500"/>
          </a:xfrm>
          <a:prstGeom prst="ellipse">
            <a:avLst/>
          </a:prstGeom>
          <a:solidFill>
            <a:srgbClr val="0070C0"/>
          </a:solidFill>
          <a:ln w="12700" cap="flat" cmpd="sng" algn="ctr">
            <a:solidFill>
              <a:srgbClr val="3399FF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96" name="円/楕円 740"/>
          <p:cNvSpPr/>
          <p:nvPr/>
        </p:nvSpPr>
        <p:spPr>
          <a:xfrm>
            <a:off x="1537614" y="2853056"/>
            <a:ext cx="65088" cy="66675"/>
          </a:xfrm>
          <a:prstGeom prst="ellipse">
            <a:avLst/>
          </a:prstGeom>
          <a:solidFill>
            <a:srgbClr val="00B050"/>
          </a:solidFill>
          <a:ln w="12700" cap="flat" cmpd="sng" algn="ctr">
            <a:solidFill>
              <a:srgbClr val="66FF66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97" name="円/楕円 741"/>
          <p:cNvSpPr/>
          <p:nvPr/>
        </p:nvSpPr>
        <p:spPr>
          <a:xfrm>
            <a:off x="5515889" y="1964205"/>
            <a:ext cx="65088" cy="65087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rgbClr val="FF7C80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98" name="円/楕円 742"/>
          <p:cNvSpPr/>
          <p:nvPr/>
        </p:nvSpPr>
        <p:spPr>
          <a:xfrm>
            <a:off x="1801139" y="2984819"/>
            <a:ext cx="66675" cy="65087"/>
          </a:xfrm>
          <a:prstGeom prst="ellipse">
            <a:avLst/>
          </a:prstGeom>
          <a:solidFill>
            <a:srgbClr val="0070C0"/>
          </a:solidFill>
          <a:ln w="12700" cap="flat" cmpd="sng" algn="ctr">
            <a:solidFill>
              <a:srgbClr val="3399FF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99" name="円/楕円 743"/>
          <p:cNvSpPr/>
          <p:nvPr/>
        </p:nvSpPr>
        <p:spPr>
          <a:xfrm>
            <a:off x="4850727" y="3049906"/>
            <a:ext cx="66675" cy="61913"/>
          </a:xfrm>
          <a:prstGeom prst="ellipse">
            <a:avLst/>
          </a:prstGeom>
          <a:solidFill>
            <a:srgbClr val="00B050"/>
          </a:solidFill>
          <a:ln w="12700" cap="flat" cmpd="sng" algn="ctr">
            <a:solidFill>
              <a:srgbClr val="66FF66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00" name="円/楕円 744"/>
          <p:cNvSpPr/>
          <p:nvPr/>
        </p:nvSpPr>
        <p:spPr>
          <a:xfrm>
            <a:off x="6641427" y="4340544"/>
            <a:ext cx="63500" cy="65087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rgbClr val="FF7C80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01" name="円/楕円 745"/>
          <p:cNvSpPr/>
          <p:nvPr/>
        </p:nvSpPr>
        <p:spPr>
          <a:xfrm>
            <a:off x="7170064" y="4600894"/>
            <a:ext cx="66675" cy="65087"/>
          </a:xfrm>
          <a:prstGeom prst="ellipse">
            <a:avLst/>
          </a:prstGeom>
          <a:solidFill>
            <a:srgbClr val="0070C0"/>
          </a:solidFill>
          <a:ln w="12700" cap="flat" cmpd="sng" algn="ctr">
            <a:solidFill>
              <a:srgbClr val="3399FF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02" name="円/楕円 746"/>
          <p:cNvSpPr/>
          <p:nvPr/>
        </p:nvSpPr>
        <p:spPr>
          <a:xfrm>
            <a:off x="7303414" y="3694431"/>
            <a:ext cx="65088" cy="65088"/>
          </a:xfrm>
          <a:prstGeom prst="ellipse">
            <a:avLst/>
          </a:prstGeom>
          <a:solidFill>
            <a:srgbClr val="00B050"/>
          </a:solidFill>
          <a:ln w="12700" cap="flat" cmpd="sng" algn="ctr">
            <a:solidFill>
              <a:srgbClr val="66FF66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03" name="円/楕円 747"/>
          <p:cNvSpPr/>
          <p:nvPr/>
        </p:nvSpPr>
        <p:spPr>
          <a:xfrm>
            <a:off x="2001164" y="3111819"/>
            <a:ext cx="65088" cy="63500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rgbClr val="FF7C80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04" name="円/楕円 748"/>
          <p:cNvSpPr/>
          <p:nvPr/>
        </p:nvSpPr>
        <p:spPr>
          <a:xfrm>
            <a:off x="1934489" y="2013269"/>
            <a:ext cx="66675" cy="65087"/>
          </a:xfrm>
          <a:prstGeom prst="ellipse">
            <a:avLst/>
          </a:prstGeom>
          <a:solidFill>
            <a:srgbClr val="0070C0"/>
          </a:solidFill>
          <a:ln w="12700" cap="flat" cmpd="sng" algn="ctr">
            <a:solidFill>
              <a:srgbClr val="3399FF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05" name="円/楕円 749"/>
          <p:cNvSpPr/>
          <p:nvPr/>
        </p:nvSpPr>
        <p:spPr>
          <a:xfrm>
            <a:off x="7303414" y="2108221"/>
            <a:ext cx="65088" cy="65088"/>
          </a:xfrm>
          <a:prstGeom prst="ellipse">
            <a:avLst/>
          </a:prstGeom>
          <a:solidFill>
            <a:srgbClr val="00B050"/>
          </a:solidFill>
          <a:ln w="12700" cap="flat" cmpd="sng" algn="ctr">
            <a:solidFill>
              <a:srgbClr val="66FF66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06" name="円/楕円 750"/>
          <p:cNvSpPr/>
          <p:nvPr/>
        </p:nvSpPr>
        <p:spPr>
          <a:xfrm>
            <a:off x="7170064" y="3240406"/>
            <a:ext cx="66675" cy="65088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rgbClr val="FF7C80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07" name="円/楕円 751"/>
          <p:cNvSpPr/>
          <p:nvPr/>
        </p:nvSpPr>
        <p:spPr>
          <a:xfrm>
            <a:off x="6773189" y="2984819"/>
            <a:ext cx="66675" cy="65087"/>
          </a:xfrm>
          <a:prstGeom prst="ellipse">
            <a:avLst/>
          </a:prstGeom>
          <a:solidFill>
            <a:srgbClr val="0070C0"/>
          </a:solidFill>
          <a:ln w="12700" cap="flat" cmpd="sng" algn="ctr">
            <a:solidFill>
              <a:srgbClr val="3399FF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08" name="円/楕円 752"/>
          <p:cNvSpPr/>
          <p:nvPr/>
        </p:nvSpPr>
        <p:spPr>
          <a:xfrm>
            <a:off x="6439814" y="3824606"/>
            <a:ext cx="69850" cy="63500"/>
          </a:xfrm>
          <a:prstGeom prst="ellipse">
            <a:avLst/>
          </a:prstGeom>
          <a:solidFill>
            <a:srgbClr val="00B050"/>
          </a:solidFill>
          <a:ln w="12700" cap="flat" cmpd="sng" algn="ctr">
            <a:solidFill>
              <a:srgbClr val="66FF66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09" name="円/楕円 753"/>
          <p:cNvSpPr/>
          <p:nvPr/>
        </p:nvSpPr>
        <p:spPr>
          <a:xfrm>
            <a:off x="2466302" y="2919731"/>
            <a:ext cx="65087" cy="65088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rgbClr val="FF7C80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10" name="円/楕円 754"/>
          <p:cNvSpPr/>
          <p:nvPr/>
        </p:nvSpPr>
        <p:spPr>
          <a:xfrm>
            <a:off x="5779414" y="2984819"/>
            <a:ext cx="66675" cy="65087"/>
          </a:xfrm>
          <a:prstGeom prst="ellipse">
            <a:avLst/>
          </a:prstGeom>
          <a:solidFill>
            <a:srgbClr val="00B050"/>
          </a:solidFill>
          <a:ln w="12700" cap="flat" cmpd="sng" algn="ctr">
            <a:solidFill>
              <a:srgbClr val="66FF66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11" name="円/楕円 755"/>
          <p:cNvSpPr/>
          <p:nvPr/>
        </p:nvSpPr>
        <p:spPr>
          <a:xfrm>
            <a:off x="3790277" y="3240406"/>
            <a:ext cx="66675" cy="65088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rgbClr val="FF7C80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12" name="円/楕円 756"/>
          <p:cNvSpPr/>
          <p:nvPr/>
        </p:nvSpPr>
        <p:spPr>
          <a:xfrm>
            <a:off x="2929852" y="3759519"/>
            <a:ext cx="65087" cy="65087"/>
          </a:xfrm>
          <a:prstGeom prst="ellipse">
            <a:avLst/>
          </a:prstGeom>
          <a:solidFill>
            <a:srgbClr val="00B050"/>
          </a:solidFill>
          <a:ln w="12700" cap="flat" cmpd="sng" algn="ctr">
            <a:solidFill>
              <a:srgbClr val="66FF66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13" name="円/楕円 757"/>
          <p:cNvSpPr/>
          <p:nvPr/>
        </p:nvSpPr>
        <p:spPr>
          <a:xfrm>
            <a:off x="1736052" y="2724469"/>
            <a:ext cx="65087" cy="63500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rgbClr val="FF7C80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14" name="円/楕円 758"/>
          <p:cNvSpPr/>
          <p:nvPr/>
        </p:nvSpPr>
        <p:spPr>
          <a:xfrm>
            <a:off x="1670964" y="2337119"/>
            <a:ext cx="65088" cy="63500"/>
          </a:xfrm>
          <a:prstGeom prst="ellipse">
            <a:avLst/>
          </a:prstGeom>
          <a:solidFill>
            <a:srgbClr val="00B050"/>
          </a:solidFill>
          <a:ln w="12700" cap="flat" cmpd="sng" algn="ctr">
            <a:solidFill>
              <a:srgbClr val="66FF66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15" name="円/楕円 759"/>
          <p:cNvSpPr/>
          <p:nvPr/>
        </p:nvSpPr>
        <p:spPr>
          <a:xfrm>
            <a:off x="1470939" y="1949769"/>
            <a:ext cx="66675" cy="63500"/>
          </a:xfrm>
          <a:prstGeom prst="ellipse">
            <a:avLst/>
          </a:prstGeom>
          <a:solidFill>
            <a:srgbClr val="000000">
              <a:lumMod val="50000"/>
              <a:lumOff val="50000"/>
            </a:srgbClr>
          </a:solidFill>
          <a:ln w="12700" cap="flat" cmpd="sng" algn="ctr">
            <a:solidFill>
              <a:srgbClr val="FFFFFF">
                <a:lumMod val="75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16" name="円/楕円 760"/>
          <p:cNvSpPr/>
          <p:nvPr/>
        </p:nvSpPr>
        <p:spPr>
          <a:xfrm>
            <a:off x="4388764" y="4727894"/>
            <a:ext cx="63500" cy="65087"/>
          </a:xfrm>
          <a:prstGeom prst="ellipse">
            <a:avLst/>
          </a:prstGeom>
          <a:solidFill>
            <a:srgbClr val="0070C0"/>
          </a:solidFill>
          <a:ln w="12700" cap="flat" cmpd="sng" algn="ctr">
            <a:solidFill>
              <a:srgbClr val="3399FF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17" name="円/楕円 761"/>
          <p:cNvSpPr/>
          <p:nvPr/>
        </p:nvSpPr>
        <p:spPr>
          <a:xfrm>
            <a:off x="3525164" y="3500756"/>
            <a:ext cx="68263" cy="65088"/>
          </a:xfrm>
          <a:prstGeom prst="ellipse">
            <a:avLst/>
          </a:prstGeom>
          <a:solidFill>
            <a:srgbClr val="0070C0"/>
          </a:solidFill>
          <a:ln w="12700" cap="flat" cmpd="sng" algn="ctr">
            <a:solidFill>
              <a:srgbClr val="3399FF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18" name="円/楕円 762"/>
          <p:cNvSpPr/>
          <p:nvPr/>
        </p:nvSpPr>
        <p:spPr>
          <a:xfrm>
            <a:off x="2466302" y="3368994"/>
            <a:ext cx="65087" cy="68262"/>
          </a:xfrm>
          <a:prstGeom prst="ellipse">
            <a:avLst/>
          </a:prstGeom>
          <a:solidFill>
            <a:srgbClr val="0070C0"/>
          </a:solidFill>
          <a:ln w="12700" cap="flat" cmpd="sng" algn="ctr">
            <a:solidFill>
              <a:srgbClr val="3399FF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19" name="円/楕円 763"/>
          <p:cNvSpPr/>
          <p:nvPr/>
        </p:nvSpPr>
        <p:spPr>
          <a:xfrm>
            <a:off x="5115839" y="3694431"/>
            <a:ext cx="66675" cy="65088"/>
          </a:xfrm>
          <a:prstGeom prst="ellipse">
            <a:avLst/>
          </a:prstGeom>
          <a:solidFill>
            <a:srgbClr val="0070C0"/>
          </a:solidFill>
          <a:ln w="12700" cap="flat" cmpd="sng" algn="ctr">
            <a:solidFill>
              <a:srgbClr val="3399FF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20" name="円/楕円 764"/>
          <p:cNvSpPr/>
          <p:nvPr/>
        </p:nvSpPr>
        <p:spPr>
          <a:xfrm>
            <a:off x="3460077" y="3888106"/>
            <a:ext cx="65087" cy="65088"/>
          </a:xfrm>
          <a:prstGeom prst="ellipse">
            <a:avLst/>
          </a:prstGeom>
          <a:solidFill>
            <a:srgbClr val="0070C0"/>
          </a:solidFill>
          <a:ln w="12700" cap="flat" cmpd="sng" algn="ctr">
            <a:solidFill>
              <a:srgbClr val="3399FF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21" name="円/楕円 765"/>
          <p:cNvSpPr/>
          <p:nvPr/>
        </p:nvSpPr>
        <p:spPr>
          <a:xfrm>
            <a:off x="5580977" y="4472306"/>
            <a:ext cx="63500" cy="63500"/>
          </a:xfrm>
          <a:prstGeom prst="ellipse">
            <a:avLst/>
          </a:prstGeom>
          <a:solidFill>
            <a:srgbClr val="0070C0"/>
          </a:solidFill>
          <a:ln w="12700" cap="flat" cmpd="sng" algn="ctr">
            <a:solidFill>
              <a:srgbClr val="3399FF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22" name="円/楕円 766"/>
          <p:cNvSpPr/>
          <p:nvPr/>
        </p:nvSpPr>
        <p:spPr>
          <a:xfrm>
            <a:off x="6573164" y="2272031"/>
            <a:ext cx="68263" cy="65088"/>
          </a:xfrm>
          <a:prstGeom prst="ellipse">
            <a:avLst/>
          </a:prstGeom>
          <a:solidFill>
            <a:srgbClr val="0070C0"/>
          </a:solidFill>
          <a:ln w="12700" cap="flat" cmpd="sng" algn="ctr">
            <a:solidFill>
              <a:srgbClr val="3399FF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23" name="円/楕円 767"/>
          <p:cNvSpPr/>
          <p:nvPr/>
        </p:nvSpPr>
        <p:spPr>
          <a:xfrm>
            <a:off x="6309639" y="3759519"/>
            <a:ext cx="65088" cy="65087"/>
          </a:xfrm>
          <a:prstGeom prst="ellipse">
            <a:avLst/>
          </a:prstGeom>
          <a:solidFill>
            <a:srgbClr val="0070C0"/>
          </a:solidFill>
          <a:ln w="12700" cap="flat" cmpd="sng" algn="ctr">
            <a:solidFill>
              <a:srgbClr val="3399FF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24" name="円/楕円 768"/>
          <p:cNvSpPr/>
          <p:nvPr/>
        </p:nvSpPr>
        <p:spPr>
          <a:xfrm>
            <a:off x="4587202" y="4535806"/>
            <a:ext cx="65087" cy="65088"/>
          </a:xfrm>
          <a:prstGeom prst="ellipse">
            <a:avLst/>
          </a:prstGeom>
          <a:solidFill>
            <a:srgbClr val="00B050"/>
          </a:solidFill>
          <a:ln w="12700" cap="flat" cmpd="sng" algn="ctr">
            <a:solidFill>
              <a:srgbClr val="66FF66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25" name="円/楕円 769"/>
          <p:cNvSpPr/>
          <p:nvPr/>
        </p:nvSpPr>
        <p:spPr>
          <a:xfrm>
            <a:off x="6439814" y="2984819"/>
            <a:ext cx="69850" cy="65087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rgbClr val="FF7C80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26" name="円/楕円 770"/>
          <p:cNvSpPr/>
          <p:nvPr/>
        </p:nvSpPr>
        <p:spPr>
          <a:xfrm>
            <a:off x="3923627" y="3305494"/>
            <a:ext cx="65087" cy="63500"/>
          </a:xfrm>
          <a:prstGeom prst="ellipse">
            <a:avLst/>
          </a:prstGeom>
          <a:solidFill>
            <a:srgbClr val="0070C0"/>
          </a:solidFill>
          <a:ln w="12700" cap="flat" cmpd="sng" algn="ctr">
            <a:solidFill>
              <a:srgbClr val="3399FF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27" name="円/楕円 771"/>
          <p:cNvSpPr/>
          <p:nvPr/>
        </p:nvSpPr>
        <p:spPr>
          <a:xfrm>
            <a:off x="3593427" y="3888106"/>
            <a:ext cx="65087" cy="65088"/>
          </a:xfrm>
          <a:prstGeom prst="ellipse">
            <a:avLst/>
          </a:prstGeom>
          <a:solidFill>
            <a:srgbClr val="00B050"/>
          </a:solidFill>
          <a:ln w="12700" cap="flat" cmpd="sng" algn="ctr">
            <a:solidFill>
              <a:srgbClr val="66FF66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28" name="円/楕円 772"/>
          <p:cNvSpPr/>
          <p:nvPr/>
        </p:nvSpPr>
        <p:spPr>
          <a:xfrm>
            <a:off x="5779414" y="3175319"/>
            <a:ext cx="66675" cy="65087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rgbClr val="FF7C80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29" name="円/楕円 773"/>
          <p:cNvSpPr/>
          <p:nvPr/>
        </p:nvSpPr>
        <p:spPr>
          <a:xfrm>
            <a:off x="4652289" y="3437256"/>
            <a:ext cx="66675" cy="63500"/>
          </a:xfrm>
          <a:prstGeom prst="ellipse">
            <a:avLst/>
          </a:prstGeom>
          <a:solidFill>
            <a:srgbClr val="0070C0"/>
          </a:solidFill>
          <a:ln w="12700" cap="flat" cmpd="sng" algn="ctr">
            <a:solidFill>
              <a:srgbClr val="3399FF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30" name="円/楕円 774"/>
          <p:cNvSpPr/>
          <p:nvPr/>
        </p:nvSpPr>
        <p:spPr>
          <a:xfrm>
            <a:off x="4517352" y="3759519"/>
            <a:ext cx="69850" cy="65087"/>
          </a:xfrm>
          <a:prstGeom prst="ellipse">
            <a:avLst/>
          </a:prstGeom>
          <a:solidFill>
            <a:srgbClr val="00B050"/>
          </a:solidFill>
          <a:ln w="12700" cap="flat" cmpd="sng" algn="ctr">
            <a:solidFill>
              <a:srgbClr val="66FF66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31" name="円/楕円 775"/>
          <p:cNvSpPr/>
          <p:nvPr/>
        </p:nvSpPr>
        <p:spPr>
          <a:xfrm>
            <a:off x="4982489" y="3953194"/>
            <a:ext cx="68263" cy="65087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rgbClr val="FF7C80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32" name="円/楕円 776"/>
          <p:cNvSpPr/>
          <p:nvPr/>
        </p:nvSpPr>
        <p:spPr>
          <a:xfrm>
            <a:off x="3790277" y="4340544"/>
            <a:ext cx="66675" cy="65087"/>
          </a:xfrm>
          <a:prstGeom prst="ellipse">
            <a:avLst/>
          </a:prstGeom>
          <a:solidFill>
            <a:srgbClr val="0070C0"/>
          </a:solidFill>
          <a:ln w="12700" cap="flat" cmpd="sng" algn="ctr">
            <a:solidFill>
              <a:srgbClr val="3399FF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33" name="円/楕円 777"/>
          <p:cNvSpPr/>
          <p:nvPr/>
        </p:nvSpPr>
        <p:spPr>
          <a:xfrm>
            <a:off x="5050752" y="4211956"/>
            <a:ext cx="65087" cy="63500"/>
          </a:xfrm>
          <a:prstGeom prst="ellipse">
            <a:avLst/>
          </a:prstGeom>
          <a:solidFill>
            <a:srgbClr val="00B050"/>
          </a:solidFill>
          <a:ln w="12700" cap="flat" cmpd="sng" algn="ctr">
            <a:solidFill>
              <a:srgbClr val="66FF66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34" name="円/楕円 778"/>
          <p:cNvSpPr/>
          <p:nvPr/>
        </p:nvSpPr>
        <p:spPr>
          <a:xfrm>
            <a:off x="6374727" y="4211956"/>
            <a:ext cx="65087" cy="63500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rgbClr val="FF7C80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35" name="円/楕円 779"/>
          <p:cNvSpPr/>
          <p:nvPr/>
        </p:nvSpPr>
        <p:spPr>
          <a:xfrm>
            <a:off x="4187152" y="2853056"/>
            <a:ext cx="66675" cy="66675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rgbClr val="FF7C80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36" name="円/楕円 780"/>
          <p:cNvSpPr/>
          <p:nvPr/>
        </p:nvSpPr>
        <p:spPr>
          <a:xfrm>
            <a:off x="5314277" y="2659381"/>
            <a:ext cx="66675" cy="65088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rgbClr val="FF7C80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37" name="円/楕円 781"/>
          <p:cNvSpPr/>
          <p:nvPr/>
        </p:nvSpPr>
        <p:spPr>
          <a:xfrm>
            <a:off x="4388764" y="3368994"/>
            <a:ext cx="63500" cy="68262"/>
          </a:xfrm>
          <a:prstGeom prst="ellipse">
            <a:avLst/>
          </a:prstGeom>
          <a:solidFill>
            <a:srgbClr val="00B050"/>
          </a:solidFill>
          <a:ln w="12700" cap="flat" cmpd="sng" algn="ctr">
            <a:solidFill>
              <a:srgbClr val="66FF66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38" name="円/楕円 782"/>
          <p:cNvSpPr/>
          <p:nvPr/>
        </p:nvSpPr>
        <p:spPr>
          <a:xfrm>
            <a:off x="6176289" y="4665981"/>
            <a:ext cx="66675" cy="61913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rgbClr val="FF7C80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39" name="円/楕円 783"/>
          <p:cNvSpPr/>
          <p:nvPr/>
        </p:nvSpPr>
        <p:spPr>
          <a:xfrm>
            <a:off x="6839864" y="4018281"/>
            <a:ext cx="65088" cy="63500"/>
          </a:xfrm>
          <a:prstGeom prst="ellipse">
            <a:avLst/>
          </a:prstGeom>
          <a:solidFill>
            <a:srgbClr val="00B050"/>
          </a:solidFill>
          <a:ln w="12700" cap="flat" cmpd="sng" algn="ctr">
            <a:solidFill>
              <a:srgbClr val="66FF66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40" name="円/楕円 784"/>
          <p:cNvSpPr/>
          <p:nvPr/>
        </p:nvSpPr>
        <p:spPr>
          <a:xfrm>
            <a:off x="6704927" y="2530794"/>
            <a:ext cx="68262" cy="63500"/>
          </a:xfrm>
          <a:prstGeom prst="ellipse">
            <a:avLst/>
          </a:prstGeom>
          <a:solidFill>
            <a:srgbClr val="00B050"/>
          </a:solidFill>
          <a:ln w="12700" cap="flat" cmpd="sng" algn="ctr">
            <a:solidFill>
              <a:srgbClr val="66FF66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41" name="円/楕円 785"/>
          <p:cNvSpPr/>
          <p:nvPr/>
        </p:nvSpPr>
        <p:spPr>
          <a:xfrm>
            <a:off x="6704927" y="3565844"/>
            <a:ext cx="68262" cy="65087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rgbClr val="FF7C80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42" name="円/楕円 786"/>
          <p:cNvSpPr/>
          <p:nvPr/>
        </p:nvSpPr>
        <p:spPr>
          <a:xfrm>
            <a:off x="6309639" y="3305494"/>
            <a:ext cx="65088" cy="63500"/>
          </a:xfrm>
          <a:prstGeom prst="ellipse">
            <a:avLst/>
          </a:prstGeom>
          <a:solidFill>
            <a:srgbClr val="0070C0"/>
          </a:solidFill>
          <a:ln w="12700" cap="flat" cmpd="sng" algn="ctr">
            <a:solidFill>
              <a:srgbClr val="3399FF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43" name="円/楕円 787"/>
          <p:cNvSpPr/>
          <p:nvPr/>
        </p:nvSpPr>
        <p:spPr>
          <a:xfrm>
            <a:off x="5976264" y="4146869"/>
            <a:ext cx="68263" cy="65087"/>
          </a:xfrm>
          <a:prstGeom prst="ellipse">
            <a:avLst/>
          </a:prstGeom>
          <a:solidFill>
            <a:srgbClr val="00B050"/>
          </a:solidFill>
          <a:ln w="12700" cap="flat" cmpd="sng" algn="ctr">
            <a:solidFill>
              <a:srgbClr val="66FF66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44" name="円/楕円 788"/>
          <p:cNvSpPr/>
          <p:nvPr/>
        </p:nvSpPr>
        <p:spPr>
          <a:xfrm>
            <a:off x="5314277" y="3305494"/>
            <a:ext cx="66675" cy="63500"/>
          </a:xfrm>
          <a:prstGeom prst="ellipse">
            <a:avLst/>
          </a:prstGeom>
          <a:solidFill>
            <a:srgbClr val="00B050"/>
          </a:solidFill>
          <a:ln w="12700" cap="flat" cmpd="sng" algn="ctr">
            <a:solidFill>
              <a:srgbClr val="66FF66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45" name="円/楕円 789"/>
          <p:cNvSpPr/>
          <p:nvPr/>
        </p:nvSpPr>
        <p:spPr>
          <a:xfrm>
            <a:off x="4652289" y="4018281"/>
            <a:ext cx="66675" cy="63500"/>
          </a:xfrm>
          <a:prstGeom prst="ellipse">
            <a:avLst/>
          </a:prstGeom>
          <a:solidFill>
            <a:srgbClr val="0070C0"/>
          </a:solidFill>
          <a:ln w="12700" cap="flat" cmpd="sng" algn="ctr">
            <a:solidFill>
              <a:srgbClr val="3399FF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46" name="円/楕円 790"/>
          <p:cNvSpPr/>
          <p:nvPr/>
        </p:nvSpPr>
        <p:spPr>
          <a:xfrm>
            <a:off x="4587202" y="2143444"/>
            <a:ext cx="65087" cy="63500"/>
          </a:xfrm>
          <a:prstGeom prst="ellipse">
            <a:avLst/>
          </a:prstGeom>
          <a:solidFill>
            <a:srgbClr val="0070C0"/>
          </a:solidFill>
          <a:ln w="12700" cap="flat" cmpd="sng" algn="ctr">
            <a:solidFill>
              <a:srgbClr val="3399FF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47" name="円/楕円 791"/>
          <p:cNvSpPr/>
          <p:nvPr/>
        </p:nvSpPr>
        <p:spPr>
          <a:xfrm>
            <a:off x="7435177" y="5247006"/>
            <a:ext cx="66675" cy="63500"/>
          </a:xfrm>
          <a:prstGeom prst="ellipse">
            <a:avLst/>
          </a:prstGeom>
          <a:solidFill>
            <a:srgbClr val="0070C0"/>
          </a:solidFill>
          <a:ln w="12700" cap="flat" cmpd="sng" algn="ctr">
            <a:solidFill>
              <a:srgbClr val="3399FF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48" name="円/楕円 792"/>
          <p:cNvSpPr/>
          <p:nvPr/>
        </p:nvSpPr>
        <p:spPr>
          <a:xfrm>
            <a:off x="7170064" y="2984819"/>
            <a:ext cx="66675" cy="65087"/>
          </a:xfrm>
          <a:prstGeom prst="ellipse">
            <a:avLst/>
          </a:prstGeom>
          <a:solidFill>
            <a:srgbClr val="00B050"/>
          </a:solidFill>
          <a:ln w="12700" cap="flat" cmpd="sng" algn="ctr">
            <a:solidFill>
              <a:srgbClr val="66FF66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49" name="円/楕円 793"/>
          <p:cNvSpPr/>
          <p:nvPr/>
        </p:nvSpPr>
        <p:spPr>
          <a:xfrm>
            <a:off x="7303414" y="5762944"/>
            <a:ext cx="65088" cy="65087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rgbClr val="FF7C80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50" name="円/楕円 794"/>
          <p:cNvSpPr/>
          <p:nvPr/>
        </p:nvSpPr>
        <p:spPr>
          <a:xfrm>
            <a:off x="5050752" y="4792981"/>
            <a:ext cx="65087" cy="63500"/>
          </a:xfrm>
          <a:prstGeom prst="ellipse">
            <a:avLst/>
          </a:prstGeom>
          <a:solidFill>
            <a:srgbClr val="0070C0"/>
          </a:solidFill>
          <a:ln w="12700" cap="flat" cmpd="sng" algn="ctr">
            <a:solidFill>
              <a:srgbClr val="3399FF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51" name="円/楕円 795"/>
          <p:cNvSpPr/>
          <p:nvPr/>
        </p:nvSpPr>
        <p:spPr>
          <a:xfrm>
            <a:off x="3060027" y="3175319"/>
            <a:ext cx="69850" cy="65087"/>
          </a:xfrm>
          <a:prstGeom prst="ellipse">
            <a:avLst/>
          </a:prstGeom>
          <a:solidFill>
            <a:srgbClr val="00B050"/>
          </a:solidFill>
          <a:ln w="12700" cap="flat" cmpd="sng" algn="ctr">
            <a:solidFill>
              <a:srgbClr val="66FF66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52" name="円/楕円 796"/>
          <p:cNvSpPr/>
          <p:nvPr/>
        </p:nvSpPr>
        <p:spPr>
          <a:xfrm>
            <a:off x="6904952" y="4665981"/>
            <a:ext cx="68262" cy="61913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rgbClr val="FF7C80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53" name="円/楕円 797"/>
          <p:cNvSpPr/>
          <p:nvPr/>
        </p:nvSpPr>
        <p:spPr>
          <a:xfrm>
            <a:off x="5779414" y="4535806"/>
            <a:ext cx="66675" cy="65088"/>
          </a:xfrm>
          <a:prstGeom prst="ellipse">
            <a:avLst/>
          </a:prstGeom>
          <a:solidFill>
            <a:srgbClr val="0070C0"/>
          </a:solidFill>
          <a:ln w="12700" cap="flat" cmpd="sng" algn="ctr">
            <a:solidFill>
              <a:srgbClr val="3399FF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54" name="円/楕円 798"/>
          <p:cNvSpPr/>
          <p:nvPr/>
        </p:nvSpPr>
        <p:spPr>
          <a:xfrm>
            <a:off x="5314277" y="5440681"/>
            <a:ext cx="66675" cy="63500"/>
          </a:xfrm>
          <a:prstGeom prst="ellipse">
            <a:avLst/>
          </a:prstGeom>
          <a:solidFill>
            <a:srgbClr val="00B050"/>
          </a:solidFill>
          <a:ln w="12700" cap="flat" cmpd="sng" algn="ctr">
            <a:solidFill>
              <a:srgbClr val="66FF66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55" name="円/楕円 799"/>
          <p:cNvSpPr/>
          <p:nvPr/>
        </p:nvSpPr>
        <p:spPr>
          <a:xfrm>
            <a:off x="6509664" y="5310506"/>
            <a:ext cx="63500" cy="65088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rgbClr val="FF7C80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56" name="円/楕円 800"/>
          <p:cNvSpPr/>
          <p:nvPr/>
        </p:nvSpPr>
        <p:spPr>
          <a:xfrm>
            <a:off x="4917402" y="5828031"/>
            <a:ext cx="65087" cy="63500"/>
          </a:xfrm>
          <a:prstGeom prst="ellipse">
            <a:avLst/>
          </a:prstGeom>
          <a:solidFill>
            <a:srgbClr val="0070C0"/>
          </a:solidFill>
          <a:ln w="12700" cap="flat" cmpd="sng" algn="ctr">
            <a:solidFill>
              <a:srgbClr val="3399FF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57" name="円/楕円 801"/>
          <p:cNvSpPr/>
          <p:nvPr/>
        </p:nvSpPr>
        <p:spPr>
          <a:xfrm>
            <a:off x="6573164" y="5569269"/>
            <a:ext cx="68263" cy="65087"/>
          </a:xfrm>
          <a:prstGeom prst="ellipse">
            <a:avLst/>
          </a:prstGeom>
          <a:solidFill>
            <a:srgbClr val="00B050"/>
          </a:solidFill>
          <a:ln w="12700" cap="flat" cmpd="sng" algn="ctr">
            <a:solidFill>
              <a:srgbClr val="66FF66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58" name="円/楕円 802"/>
          <p:cNvSpPr/>
          <p:nvPr/>
        </p:nvSpPr>
        <p:spPr>
          <a:xfrm>
            <a:off x="6641427" y="5828031"/>
            <a:ext cx="63500" cy="63500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rgbClr val="FF7C80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59" name="円/楕円 803"/>
          <p:cNvSpPr/>
          <p:nvPr/>
        </p:nvSpPr>
        <p:spPr>
          <a:xfrm>
            <a:off x="5314277" y="4340544"/>
            <a:ext cx="66675" cy="65087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rgbClr val="FF7C80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60" name="円/楕円 804"/>
          <p:cNvSpPr/>
          <p:nvPr/>
        </p:nvSpPr>
        <p:spPr>
          <a:xfrm>
            <a:off x="6176289" y="4018281"/>
            <a:ext cx="66675" cy="63500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rgbClr val="FF7C80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61" name="円/楕円 805"/>
          <p:cNvSpPr/>
          <p:nvPr/>
        </p:nvSpPr>
        <p:spPr>
          <a:xfrm>
            <a:off x="5515889" y="4856481"/>
            <a:ext cx="65088" cy="66675"/>
          </a:xfrm>
          <a:prstGeom prst="ellipse">
            <a:avLst/>
          </a:prstGeom>
          <a:solidFill>
            <a:srgbClr val="00B050"/>
          </a:solidFill>
          <a:ln w="12700" cap="flat" cmpd="sng" algn="ctr">
            <a:solidFill>
              <a:srgbClr val="66FF66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62" name="円/楕円 806"/>
          <p:cNvSpPr/>
          <p:nvPr/>
        </p:nvSpPr>
        <p:spPr>
          <a:xfrm>
            <a:off x="6904952" y="5310506"/>
            <a:ext cx="68262" cy="65088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rgbClr val="FF7C80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63" name="円/楕円 807"/>
          <p:cNvSpPr/>
          <p:nvPr/>
        </p:nvSpPr>
        <p:spPr>
          <a:xfrm>
            <a:off x="7038302" y="5375594"/>
            <a:ext cx="66675" cy="65087"/>
          </a:xfrm>
          <a:prstGeom prst="ellipse">
            <a:avLst/>
          </a:prstGeom>
          <a:solidFill>
            <a:srgbClr val="00B050"/>
          </a:solidFill>
          <a:ln w="12700" cap="flat" cmpd="sng" algn="ctr">
            <a:solidFill>
              <a:srgbClr val="66FF66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64" name="円/楕円 808"/>
          <p:cNvSpPr/>
          <p:nvPr/>
        </p:nvSpPr>
        <p:spPr>
          <a:xfrm>
            <a:off x="6176289" y="5440681"/>
            <a:ext cx="66675" cy="63500"/>
          </a:xfrm>
          <a:prstGeom prst="ellipse">
            <a:avLst/>
          </a:prstGeom>
          <a:solidFill>
            <a:srgbClr val="00B050"/>
          </a:solidFill>
          <a:ln w="12700" cap="flat" cmpd="sng" algn="ctr">
            <a:solidFill>
              <a:srgbClr val="66FF66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65" name="円/楕円 809"/>
          <p:cNvSpPr/>
          <p:nvPr/>
        </p:nvSpPr>
        <p:spPr>
          <a:xfrm>
            <a:off x="6044527" y="5116831"/>
            <a:ext cx="65087" cy="65088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rgbClr val="FF7C80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66" name="円/楕円 810"/>
          <p:cNvSpPr/>
          <p:nvPr/>
        </p:nvSpPr>
        <p:spPr>
          <a:xfrm>
            <a:off x="7435177" y="4792981"/>
            <a:ext cx="66675" cy="63500"/>
          </a:xfrm>
          <a:prstGeom prst="ellipse">
            <a:avLst/>
          </a:prstGeom>
          <a:solidFill>
            <a:srgbClr val="0070C0"/>
          </a:solidFill>
          <a:ln w="12700" cap="flat" cmpd="sng" algn="ctr">
            <a:solidFill>
              <a:srgbClr val="3399FF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67" name="円/楕円 811"/>
          <p:cNvSpPr/>
          <p:nvPr/>
        </p:nvSpPr>
        <p:spPr>
          <a:xfrm>
            <a:off x="7104977" y="5634356"/>
            <a:ext cx="65087" cy="63500"/>
          </a:xfrm>
          <a:prstGeom prst="ellipse">
            <a:avLst/>
          </a:prstGeom>
          <a:solidFill>
            <a:srgbClr val="00B050"/>
          </a:solidFill>
          <a:ln w="12700" cap="flat" cmpd="sng" algn="ctr">
            <a:solidFill>
              <a:srgbClr val="66FF66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68" name="円/楕円 812"/>
          <p:cNvSpPr/>
          <p:nvPr/>
        </p:nvSpPr>
        <p:spPr>
          <a:xfrm>
            <a:off x="6439814" y="4792981"/>
            <a:ext cx="69850" cy="63500"/>
          </a:xfrm>
          <a:prstGeom prst="ellipse">
            <a:avLst/>
          </a:prstGeom>
          <a:solidFill>
            <a:srgbClr val="00B050"/>
          </a:solidFill>
          <a:ln w="12700" cap="flat" cmpd="sng" algn="ctr">
            <a:solidFill>
              <a:srgbClr val="66FF66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69" name="円/楕円 813"/>
          <p:cNvSpPr/>
          <p:nvPr/>
        </p:nvSpPr>
        <p:spPr>
          <a:xfrm>
            <a:off x="5779414" y="5504181"/>
            <a:ext cx="66675" cy="65088"/>
          </a:xfrm>
          <a:prstGeom prst="ellipse">
            <a:avLst/>
          </a:prstGeom>
          <a:solidFill>
            <a:srgbClr val="0070C0"/>
          </a:solidFill>
          <a:ln w="12700" cap="flat" cmpd="sng" algn="ctr">
            <a:solidFill>
              <a:srgbClr val="3399FF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70" name="円/楕円 814"/>
          <p:cNvSpPr/>
          <p:nvPr/>
        </p:nvSpPr>
        <p:spPr>
          <a:xfrm>
            <a:off x="7236739" y="4081781"/>
            <a:ext cx="66675" cy="65088"/>
          </a:xfrm>
          <a:prstGeom prst="ellipse">
            <a:avLst/>
          </a:prstGeom>
          <a:solidFill>
            <a:srgbClr val="0070C0"/>
          </a:solidFill>
          <a:ln w="12700" cap="flat" cmpd="sng" algn="ctr">
            <a:solidFill>
              <a:srgbClr val="3399FF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71" name="円/楕円 815"/>
          <p:cNvSpPr/>
          <p:nvPr/>
        </p:nvSpPr>
        <p:spPr>
          <a:xfrm>
            <a:off x="5446039" y="3368994"/>
            <a:ext cx="69850" cy="68262"/>
          </a:xfrm>
          <a:prstGeom prst="ellipse">
            <a:avLst/>
          </a:prstGeom>
          <a:solidFill>
            <a:srgbClr val="0070C0"/>
          </a:solidFill>
          <a:ln w="12700" cap="flat" cmpd="sng" algn="ctr">
            <a:solidFill>
              <a:srgbClr val="3399FF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72" name="円/楕円 816"/>
          <p:cNvSpPr/>
          <p:nvPr/>
        </p:nvSpPr>
        <p:spPr>
          <a:xfrm>
            <a:off x="3723602" y="4146869"/>
            <a:ext cx="66675" cy="65087"/>
          </a:xfrm>
          <a:prstGeom prst="ellipse">
            <a:avLst/>
          </a:prstGeom>
          <a:solidFill>
            <a:srgbClr val="00B050"/>
          </a:solidFill>
          <a:ln w="12700" cap="flat" cmpd="sng" algn="ctr">
            <a:solidFill>
              <a:srgbClr val="66FF66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73" name="円/楕円 817"/>
          <p:cNvSpPr/>
          <p:nvPr/>
        </p:nvSpPr>
        <p:spPr>
          <a:xfrm>
            <a:off x="6109614" y="2659381"/>
            <a:ext cx="66675" cy="65088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rgbClr val="FF7C80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74" name="円/楕円 818"/>
          <p:cNvSpPr/>
          <p:nvPr/>
        </p:nvSpPr>
        <p:spPr>
          <a:xfrm>
            <a:off x="3060027" y="2919731"/>
            <a:ext cx="69850" cy="65088"/>
          </a:xfrm>
          <a:prstGeom prst="ellipse">
            <a:avLst/>
          </a:prstGeom>
          <a:solidFill>
            <a:srgbClr val="0070C0"/>
          </a:solidFill>
          <a:ln w="12700" cap="flat" cmpd="sng" algn="ctr">
            <a:solidFill>
              <a:srgbClr val="3399FF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75" name="円/楕円 819"/>
          <p:cNvSpPr/>
          <p:nvPr/>
        </p:nvSpPr>
        <p:spPr>
          <a:xfrm>
            <a:off x="2729827" y="3500756"/>
            <a:ext cx="66675" cy="65088"/>
          </a:xfrm>
          <a:prstGeom prst="ellipse">
            <a:avLst/>
          </a:prstGeom>
          <a:solidFill>
            <a:srgbClr val="00B050"/>
          </a:solidFill>
          <a:ln w="12700" cap="flat" cmpd="sng" algn="ctr">
            <a:solidFill>
              <a:srgbClr val="66FF66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76" name="円/楕円 820"/>
          <p:cNvSpPr/>
          <p:nvPr/>
        </p:nvSpPr>
        <p:spPr>
          <a:xfrm>
            <a:off x="4917402" y="2787969"/>
            <a:ext cx="65087" cy="65087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rgbClr val="FF7C80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77" name="円/楕円 821"/>
          <p:cNvSpPr/>
          <p:nvPr/>
        </p:nvSpPr>
        <p:spPr>
          <a:xfrm>
            <a:off x="3790277" y="2659381"/>
            <a:ext cx="66675" cy="65088"/>
          </a:xfrm>
          <a:prstGeom prst="ellipse">
            <a:avLst/>
          </a:prstGeom>
          <a:solidFill>
            <a:srgbClr val="0070C0"/>
          </a:solidFill>
          <a:ln w="12700" cap="flat" cmpd="sng" algn="ctr">
            <a:solidFill>
              <a:srgbClr val="3399FF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78" name="円/楕円 822"/>
          <p:cNvSpPr/>
          <p:nvPr/>
        </p:nvSpPr>
        <p:spPr>
          <a:xfrm>
            <a:off x="3325139" y="3565844"/>
            <a:ext cx="68263" cy="65087"/>
          </a:xfrm>
          <a:prstGeom prst="ellipse">
            <a:avLst/>
          </a:prstGeom>
          <a:solidFill>
            <a:srgbClr val="00B050"/>
          </a:solidFill>
          <a:ln w="12700" cap="flat" cmpd="sng" algn="ctr">
            <a:solidFill>
              <a:srgbClr val="66FF66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79" name="円/楕円 823"/>
          <p:cNvSpPr/>
          <p:nvPr/>
        </p:nvSpPr>
        <p:spPr>
          <a:xfrm>
            <a:off x="4517352" y="3437256"/>
            <a:ext cx="69850" cy="63500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rgbClr val="FF7C80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80" name="円/楕円 824"/>
          <p:cNvSpPr/>
          <p:nvPr/>
        </p:nvSpPr>
        <p:spPr>
          <a:xfrm>
            <a:off x="2929852" y="3953194"/>
            <a:ext cx="65087" cy="65087"/>
          </a:xfrm>
          <a:prstGeom prst="ellipse">
            <a:avLst/>
          </a:prstGeom>
          <a:solidFill>
            <a:srgbClr val="0070C0"/>
          </a:solidFill>
          <a:ln w="12700" cap="flat" cmpd="sng" algn="ctr">
            <a:solidFill>
              <a:srgbClr val="3399FF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81" name="円/楕円 825"/>
          <p:cNvSpPr/>
          <p:nvPr/>
        </p:nvSpPr>
        <p:spPr>
          <a:xfrm>
            <a:off x="4187152" y="3824606"/>
            <a:ext cx="66675" cy="63500"/>
          </a:xfrm>
          <a:prstGeom prst="ellipse">
            <a:avLst/>
          </a:prstGeom>
          <a:solidFill>
            <a:srgbClr val="00B050"/>
          </a:solidFill>
          <a:ln w="12700" cap="flat" cmpd="sng" algn="ctr">
            <a:solidFill>
              <a:srgbClr val="66FF66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82" name="円/楕円 826"/>
          <p:cNvSpPr/>
          <p:nvPr/>
        </p:nvSpPr>
        <p:spPr>
          <a:xfrm>
            <a:off x="5515889" y="3824606"/>
            <a:ext cx="65088" cy="63500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rgbClr val="FF7C80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83" name="円/楕円 827"/>
          <p:cNvSpPr/>
          <p:nvPr/>
        </p:nvSpPr>
        <p:spPr>
          <a:xfrm>
            <a:off x="2994939" y="2594294"/>
            <a:ext cx="65088" cy="65087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rgbClr val="FF7C80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84" name="円/楕円 828"/>
          <p:cNvSpPr/>
          <p:nvPr/>
        </p:nvSpPr>
        <p:spPr>
          <a:xfrm>
            <a:off x="4187152" y="2143444"/>
            <a:ext cx="66675" cy="63500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rgbClr val="FF7C80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85" name="円/楕円 829"/>
          <p:cNvSpPr/>
          <p:nvPr/>
        </p:nvSpPr>
        <p:spPr>
          <a:xfrm>
            <a:off x="3525164" y="2984819"/>
            <a:ext cx="68263" cy="65087"/>
          </a:xfrm>
          <a:prstGeom prst="ellipse">
            <a:avLst/>
          </a:prstGeom>
          <a:solidFill>
            <a:srgbClr val="00B050"/>
          </a:solidFill>
          <a:ln w="12700" cap="flat" cmpd="sng" algn="ctr">
            <a:solidFill>
              <a:srgbClr val="66FF66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86" name="円/楕円 830"/>
          <p:cNvSpPr/>
          <p:nvPr/>
        </p:nvSpPr>
        <p:spPr>
          <a:xfrm>
            <a:off x="5580977" y="4211956"/>
            <a:ext cx="63500" cy="63500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rgbClr val="FF7C80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87" name="円/楕円 831"/>
          <p:cNvSpPr/>
          <p:nvPr/>
        </p:nvSpPr>
        <p:spPr>
          <a:xfrm>
            <a:off x="5976264" y="3630931"/>
            <a:ext cx="68263" cy="63500"/>
          </a:xfrm>
          <a:prstGeom prst="ellipse">
            <a:avLst/>
          </a:prstGeom>
          <a:solidFill>
            <a:srgbClr val="00B050"/>
          </a:solidFill>
          <a:ln w="12700" cap="flat" cmpd="sng" algn="ctr">
            <a:solidFill>
              <a:srgbClr val="66FF66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88" name="円/楕円 832"/>
          <p:cNvSpPr/>
          <p:nvPr/>
        </p:nvSpPr>
        <p:spPr>
          <a:xfrm>
            <a:off x="5976264" y="2206944"/>
            <a:ext cx="68263" cy="65087"/>
          </a:xfrm>
          <a:prstGeom prst="ellipse">
            <a:avLst/>
          </a:prstGeom>
          <a:solidFill>
            <a:srgbClr val="00B050"/>
          </a:solidFill>
          <a:ln w="12700" cap="flat" cmpd="sng" algn="ctr">
            <a:solidFill>
              <a:srgbClr val="66FF66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89" name="円/楕円 833"/>
          <p:cNvSpPr/>
          <p:nvPr/>
        </p:nvSpPr>
        <p:spPr>
          <a:xfrm>
            <a:off x="6044527" y="3305494"/>
            <a:ext cx="65087" cy="63500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rgbClr val="FF7C80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90" name="円/楕円 834"/>
          <p:cNvSpPr/>
          <p:nvPr/>
        </p:nvSpPr>
        <p:spPr>
          <a:xfrm>
            <a:off x="5446039" y="2919731"/>
            <a:ext cx="69850" cy="65088"/>
          </a:xfrm>
          <a:prstGeom prst="ellipse">
            <a:avLst/>
          </a:prstGeom>
          <a:solidFill>
            <a:srgbClr val="0070C0"/>
          </a:solidFill>
          <a:ln w="12700" cap="flat" cmpd="sng" algn="ctr">
            <a:solidFill>
              <a:srgbClr val="3399FF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91" name="円/楕円 835"/>
          <p:cNvSpPr/>
          <p:nvPr/>
        </p:nvSpPr>
        <p:spPr>
          <a:xfrm>
            <a:off x="5380952" y="3630931"/>
            <a:ext cx="65087" cy="63500"/>
          </a:xfrm>
          <a:prstGeom prst="ellipse">
            <a:avLst/>
          </a:prstGeom>
          <a:solidFill>
            <a:srgbClr val="00B050"/>
          </a:solidFill>
          <a:ln w="12700" cap="flat" cmpd="sng" algn="ctr">
            <a:solidFill>
              <a:srgbClr val="66FF66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92" name="円/楕円 836"/>
          <p:cNvSpPr/>
          <p:nvPr/>
        </p:nvSpPr>
        <p:spPr>
          <a:xfrm>
            <a:off x="4452264" y="2919731"/>
            <a:ext cx="65088" cy="65088"/>
          </a:xfrm>
          <a:prstGeom prst="ellipse">
            <a:avLst/>
          </a:prstGeom>
          <a:solidFill>
            <a:srgbClr val="00B050"/>
          </a:solidFill>
          <a:ln w="12700" cap="flat" cmpd="sng" algn="ctr">
            <a:solidFill>
              <a:srgbClr val="66FF66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93" name="円/楕円 837"/>
          <p:cNvSpPr/>
          <p:nvPr/>
        </p:nvSpPr>
        <p:spPr>
          <a:xfrm>
            <a:off x="3812502" y="5569269"/>
            <a:ext cx="65087" cy="65087"/>
          </a:xfrm>
          <a:prstGeom prst="ellipse">
            <a:avLst/>
          </a:prstGeom>
          <a:solidFill>
            <a:srgbClr val="0070C0"/>
          </a:solidFill>
          <a:ln w="12700" cap="flat" cmpd="sng" algn="ctr">
            <a:solidFill>
              <a:srgbClr val="3399FF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94" name="円/楕円 838"/>
          <p:cNvSpPr/>
          <p:nvPr/>
        </p:nvSpPr>
        <p:spPr>
          <a:xfrm>
            <a:off x="5247602" y="2206944"/>
            <a:ext cx="66675" cy="65087"/>
          </a:xfrm>
          <a:prstGeom prst="ellipse">
            <a:avLst/>
          </a:prstGeom>
          <a:solidFill>
            <a:srgbClr val="0070C0"/>
          </a:solidFill>
          <a:ln w="12700" cap="flat" cmpd="sng" algn="ctr">
            <a:solidFill>
              <a:srgbClr val="3399FF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95" name="テキスト ボックス 194"/>
          <p:cNvSpPr txBox="1"/>
          <p:nvPr/>
        </p:nvSpPr>
        <p:spPr>
          <a:xfrm>
            <a:off x="5050795" y="5315629"/>
            <a:ext cx="1723549" cy="40011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19050">
            <a:solidFill>
              <a:srgbClr val="00000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2000" kern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カラー</a:t>
            </a:r>
            <a:r>
              <a:rPr lang="ja-JP" altLang="en-US" sz="2000" kern="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超伝導</a:t>
            </a:r>
            <a:endParaRPr lang="ja-JP" altLang="en-US" sz="2000" kern="0" dirty="0" smtClean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96" name="テキスト ボックス 195"/>
          <p:cNvSpPr txBox="1"/>
          <p:nvPr/>
        </p:nvSpPr>
        <p:spPr>
          <a:xfrm>
            <a:off x="2913381" y="2487582"/>
            <a:ext cx="2749471" cy="70788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19050">
            <a:solidFill>
              <a:srgbClr val="00000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2000" kern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クォーク・グルーオン</a:t>
            </a:r>
            <a:endParaRPr lang="en-US" altLang="ja-JP" sz="2000" kern="0" dirty="0" smtClean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2000" kern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・プラズマ</a:t>
            </a:r>
          </a:p>
        </p:txBody>
      </p:sp>
      <p:sp>
        <p:nvSpPr>
          <p:cNvPr id="197" name="テキスト ボックス 196"/>
          <p:cNvSpPr txBox="1"/>
          <p:nvPr/>
        </p:nvSpPr>
        <p:spPr>
          <a:xfrm>
            <a:off x="1740814" y="4915219"/>
            <a:ext cx="1467068" cy="40011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19050">
            <a:solidFill>
              <a:srgbClr val="00000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2000" kern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ハドロン相</a:t>
            </a:r>
          </a:p>
        </p:txBody>
      </p:sp>
      <p:sp>
        <p:nvSpPr>
          <p:cNvPr id="198" name="円/楕円 844"/>
          <p:cNvSpPr/>
          <p:nvPr/>
        </p:nvSpPr>
        <p:spPr>
          <a:xfrm>
            <a:off x="3525164" y="4146869"/>
            <a:ext cx="68263" cy="65087"/>
          </a:xfrm>
          <a:prstGeom prst="ellipse">
            <a:avLst/>
          </a:prstGeom>
          <a:solidFill>
            <a:srgbClr val="000000">
              <a:lumMod val="50000"/>
              <a:lumOff val="50000"/>
            </a:srgbClr>
          </a:solidFill>
          <a:ln w="12700" cap="flat" cmpd="sng" algn="ctr">
            <a:solidFill>
              <a:srgbClr val="FFFFFF">
                <a:lumMod val="75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99" name="円/楕円 845"/>
          <p:cNvSpPr/>
          <p:nvPr/>
        </p:nvSpPr>
        <p:spPr>
          <a:xfrm>
            <a:off x="1470939" y="3175319"/>
            <a:ext cx="66675" cy="65087"/>
          </a:xfrm>
          <a:prstGeom prst="ellipse">
            <a:avLst/>
          </a:prstGeom>
          <a:solidFill>
            <a:srgbClr val="000000">
              <a:lumMod val="50000"/>
              <a:lumOff val="50000"/>
            </a:srgbClr>
          </a:solidFill>
          <a:ln w="12700" cap="flat" cmpd="sng" algn="ctr">
            <a:solidFill>
              <a:srgbClr val="FFFFFF">
                <a:lumMod val="75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200" name="円/楕円 846"/>
          <p:cNvSpPr/>
          <p:nvPr/>
        </p:nvSpPr>
        <p:spPr>
          <a:xfrm>
            <a:off x="2359939" y="2814956"/>
            <a:ext cx="65088" cy="63500"/>
          </a:xfrm>
          <a:prstGeom prst="ellipse">
            <a:avLst/>
          </a:prstGeom>
          <a:solidFill>
            <a:srgbClr val="000000">
              <a:lumMod val="50000"/>
              <a:lumOff val="50000"/>
            </a:srgbClr>
          </a:solidFill>
          <a:ln w="12700" cap="flat" cmpd="sng" algn="ctr">
            <a:solidFill>
              <a:srgbClr val="FFFFFF">
                <a:lumMod val="75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201" name="円/楕円 847"/>
          <p:cNvSpPr/>
          <p:nvPr/>
        </p:nvSpPr>
        <p:spPr>
          <a:xfrm>
            <a:off x="3193377" y="4535806"/>
            <a:ext cx="331787" cy="320675"/>
          </a:xfrm>
          <a:prstGeom prst="ellipse">
            <a:avLst/>
          </a:prstGeom>
          <a:solidFill>
            <a:srgbClr val="BBE0E3"/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202" name="円/楕円 848"/>
          <p:cNvSpPr/>
          <p:nvPr/>
        </p:nvSpPr>
        <p:spPr>
          <a:xfrm>
            <a:off x="3393402" y="4600894"/>
            <a:ext cx="66675" cy="65087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rgbClr val="FF7C80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203" name="円/楕円 849"/>
          <p:cNvSpPr/>
          <p:nvPr/>
        </p:nvSpPr>
        <p:spPr>
          <a:xfrm>
            <a:off x="3261639" y="4665981"/>
            <a:ext cx="63500" cy="61913"/>
          </a:xfrm>
          <a:prstGeom prst="ellipse">
            <a:avLst/>
          </a:prstGeom>
          <a:solidFill>
            <a:srgbClr val="00B050"/>
          </a:solidFill>
          <a:ln w="12700" cap="flat" cmpd="sng" algn="ctr">
            <a:solidFill>
              <a:srgbClr val="66FF66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204" name="円/楕円 850"/>
          <p:cNvSpPr/>
          <p:nvPr/>
        </p:nvSpPr>
        <p:spPr>
          <a:xfrm>
            <a:off x="3348952" y="4727894"/>
            <a:ext cx="66675" cy="65087"/>
          </a:xfrm>
          <a:prstGeom prst="ellipse">
            <a:avLst/>
          </a:prstGeom>
          <a:solidFill>
            <a:srgbClr val="0070C0"/>
          </a:solidFill>
          <a:ln w="12700" cap="flat" cmpd="sng" algn="ctr">
            <a:solidFill>
              <a:srgbClr val="3399FF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205" name="円/楕円 851"/>
          <p:cNvSpPr/>
          <p:nvPr/>
        </p:nvSpPr>
        <p:spPr>
          <a:xfrm>
            <a:off x="2729827" y="4340544"/>
            <a:ext cx="265112" cy="195262"/>
          </a:xfrm>
          <a:prstGeom prst="ellipse">
            <a:avLst/>
          </a:prstGeom>
          <a:solidFill>
            <a:srgbClr val="BBE0E3"/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206" name="円/楕円 852"/>
          <p:cNvSpPr/>
          <p:nvPr/>
        </p:nvSpPr>
        <p:spPr>
          <a:xfrm>
            <a:off x="2782214" y="4405631"/>
            <a:ext cx="66675" cy="66675"/>
          </a:xfrm>
          <a:prstGeom prst="ellipse">
            <a:avLst/>
          </a:prstGeom>
          <a:solidFill>
            <a:srgbClr val="0070C0"/>
          </a:solidFill>
          <a:ln w="12700" cap="flat" cmpd="sng" algn="ctr">
            <a:solidFill>
              <a:srgbClr val="3399FF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207" name="円/楕円 853"/>
          <p:cNvSpPr/>
          <p:nvPr/>
        </p:nvSpPr>
        <p:spPr>
          <a:xfrm>
            <a:off x="2883814" y="4415156"/>
            <a:ext cx="68263" cy="63500"/>
          </a:xfrm>
          <a:prstGeom prst="ellipse">
            <a:avLst/>
          </a:prstGeom>
          <a:solidFill>
            <a:srgbClr val="000000">
              <a:lumMod val="50000"/>
              <a:lumOff val="50000"/>
            </a:srgbClr>
          </a:solidFill>
          <a:ln w="12700" cap="flat" cmpd="sng" algn="ctr">
            <a:solidFill>
              <a:srgbClr val="FFFFFF">
                <a:lumMod val="75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208" name="正方形/長方形 207"/>
          <p:cNvSpPr/>
          <p:nvPr/>
        </p:nvSpPr>
        <p:spPr>
          <a:xfrm>
            <a:off x="7578051" y="4988244"/>
            <a:ext cx="2009171" cy="1212055"/>
          </a:xfrm>
          <a:prstGeom prst="rect">
            <a:avLst/>
          </a:prstGeom>
          <a:solidFill>
            <a:srgbClr val="FFFFFF"/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 dirty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209" name="フリーフォーム 208"/>
          <p:cNvSpPr/>
          <p:nvPr/>
        </p:nvSpPr>
        <p:spPr>
          <a:xfrm>
            <a:off x="3430452" y="4303923"/>
            <a:ext cx="1038387" cy="1642821"/>
          </a:xfrm>
          <a:custGeom>
            <a:avLst/>
            <a:gdLst>
              <a:gd name="connsiteX0" fmla="*/ 1038387 w 1038387"/>
              <a:gd name="connsiteY0" fmla="*/ 1642821 h 1642821"/>
              <a:gd name="connsiteX1" fmla="*/ 968644 w 1038387"/>
              <a:gd name="connsiteY1" fmla="*/ 1162373 h 1642821"/>
              <a:gd name="connsiteX2" fmla="*/ 743919 w 1038387"/>
              <a:gd name="connsiteY2" fmla="*/ 712922 h 1642821"/>
              <a:gd name="connsiteX3" fmla="*/ 379709 w 1038387"/>
              <a:gd name="connsiteY3" fmla="*/ 294468 h 1642821"/>
              <a:gd name="connsiteX4" fmla="*/ 0 w 1038387"/>
              <a:gd name="connsiteY4" fmla="*/ 0 h 1642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38387" h="1642821">
                <a:moveTo>
                  <a:pt x="1038387" y="1642821"/>
                </a:moveTo>
                <a:cubicBezTo>
                  <a:pt x="1028054" y="1480088"/>
                  <a:pt x="1017722" y="1317356"/>
                  <a:pt x="968644" y="1162373"/>
                </a:cubicBezTo>
                <a:cubicBezTo>
                  <a:pt x="919566" y="1007390"/>
                  <a:pt x="842075" y="857573"/>
                  <a:pt x="743919" y="712922"/>
                </a:cubicBezTo>
                <a:cubicBezTo>
                  <a:pt x="645763" y="568271"/>
                  <a:pt x="503695" y="413288"/>
                  <a:pt x="379709" y="294468"/>
                </a:cubicBezTo>
                <a:cubicBezTo>
                  <a:pt x="255723" y="175648"/>
                  <a:pt x="127861" y="87824"/>
                  <a:pt x="0" y="0"/>
                </a:cubicBezTo>
              </a:path>
            </a:pathLst>
          </a:custGeom>
          <a:noFill/>
          <a:ln w="38100" cap="flat" cmpd="sng" algn="ctr">
            <a:solidFill>
              <a:sysClr val="windowText" lastClr="000000"/>
            </a:solidFill>
            <a:prstDash val="solid"/>
            <a:miter lim="800000"/>
            <a:tailEnd type="oval" w="lg" len="lg"/>
          </a:ln>
          <a:effectLst/>
        </p:spPr>
        <p:txBody>
          <a:bodyPr rtlCol="0" anchor="ctr"/>
          <a:lstStyle/>
          <a:p>
            <a:pPr algn="ctr">
              <a:defRPr/>
            </a:pPr>
            <a:endParaRPr kumimoji="0" lang="ja-JP" altLang="en-US" kern="0">
              <a:solidFill>
                <a:prstClr val="black"/>
              </a:solidFill>
              <a:latin typeface="Trebuchet MS" panose="020B0603020202020204"/>
              <a:ea typeface="HG丸ｺﾞｼｯｸM-PRO" panose="020F0600000000000000" pitchFamily="50" charset="-128"/>
            </a:endParaRPr>
          </a:p>
        </p:txBody>
      </p:sp>
      <p:sp>
        <p:nvSpPr>
          <p:cNvPr id="210" name="テキスト ボックス 209"/>
          <p:cNvSpPr txBox="1"/>
          <p:nvPr/>
        </p:nvSpPr>
        <p:spPr>
          <a:xfrm>
            <a:off x="3546358" y="3670140"/>
            <a:ext cx="1723549" cy="400110"/>
          </a:xfrm>
          <a:prstGeom prst="wedgeRectCallout">
            <a:avLst>
              <a:gd name="adj1" fmla="val -45561"/>
              <a:gd name="adj2" fmla="val 87678"/>
            </a:avLst>
          </a:prstGeom>
          <a:blipFill>
            <a:blip r:embed="rId2"/>
            <a:tile tx="0" ty="0" sx="100000" sy="100000" flip="none" algn="tl"/>
          </a:blipFill>
          <a:ln w="19050">
            <a:solidFill>
              <a:srgbClr val="00000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2000" kern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ＱＣＤ臨界点</a:t>
            </a:r>
          </a:p>
        </p:txBody>
      </p:sp>
      <p:sp>
        <p:nvSpPr>
          <p:cNvPr id="211" name="テキスト ボックス 210"/>
          <p:cNvSpPr txBox="1"/>
          <p:nvPr/>
        </p:nvSpPr>
        <p:spPr>
          <a:xfrm>
            <a:off x="1011797" y="1578001"/>
            <a:ext cx="3593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>
                <a:solidFill>
                  <a:prstClr val="black"/>
                </a:solidFill>
                <a:latin typeface="Calibri" panose="020F0502020204030204"/>
                <a:ea typeface="メイリオ" panose="020B0604030504040204" pitchFamily="50" charset="-128"/>
              </a:rPr>
              <a:t>T</a:t>
            </a:r>
            <a:endParaRPr lang="ja-JP" altLang="en-US" sz="2800" dirty="0">
              <a:solidFill>
                <a:prstClr val="black"/>
              </a:solidFill>
              <a:latin typeface="Calibri" panose="020F0502020204030204"/>
              <a:ea typeface="メイリオ" panose="020B0604030504040204" pitchFamily="50" charset="-128"/>
            </a:endParaRPr>
          </a:p>
        </p:txBody>
      </p:sp>
      <p:sp>
        <p:nvSpPr>
          <p:cNvPr id="212" name="テキスト ボックス 211"/>
          <p:cNvSpPr txBox="1"/>
          <p:nvPr/>
        </p:nvSpPr>
        <p:spPr>
          <a:xfrm>
            <a:off x="7054041" y="5885194"/>
            <a:ext cx="3914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>
                <a:solidFill>
                  <a:prstClr val="black"/>
                </a:solidFill>
                <a:latin typeface="Symbol" panose="05050102010706020507" pitchFamily="18" charset="2"/>
                <a:ea typeface="メイリオ" panose="020B0604030504040204" pitchFamily="50" charset="-128"/>
              </a:rPr>
              <a:t>m</a:t>
            </a:r>
            <a:endParaRPr lang="ja-JP" altLang="en-US" sz="2800" dirty="0">
              <a:solidFill>
                <a:prstClr val="black"/>
              </a:solidFill>
              <a:latin typeface="Symbol" panose="05050102010706020507" pitchFamily="18" charset="2"/>
              <a:ea typeface="メイリオ" panose="020B0604030504040204" pitchFamily="50" charset="-128"/>
            </a:endParaRPr>
          </a:p>
        </p:txBody>
      </p:sp>
      <p:cxnSp>
        <p:nvCxnSpPr>
          <p:cNvPr id="9" name="直線矢印コネクタ 8"/>
          <p:cNvCxnSpPr/>
          <p:nvPr/>
        </p:nvCxnSpPr>
        <p:spPr>
          <a:xfrm>
            <a:off x="1272502" y="5959794"/>
            <a:ext cx="6429375" cy="0"/>
          </a:xfrm>
          <a:prstGeom prst="straightConnector1">
            <a:avLst/>
          </a:prstGeom>
          <a:noFill/>
          <a:ln w="19050" cap="flat" cmpd="sng" algn="ctr">
            <a:solidFill>
              <a:srgbClr val="000000"/>
            </a:solidFill>
            <a:prstDash val="solid"/>
            <a:tailEnd type="arrow"/>
          </a:ln>
          <a:effectLst/>
        </p:spPr>
      </p:cxnSp>
      <p:sp>
        <p:nvSpPr>
          <p:cNvPr id="224" name="テキスト ボックス 223"/>
          <p:cNvSpPr txBox="1"/>
          <p:nvPr/>
        </p:nvSpPr>
        <p:spPr>
          <a:xfrm rot="2499475">
            <a:off x="3588534" y="4246850"/>
            <a:ext cx="6976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b="1" dirty="0" smtClean="0">
                <a:effectLst>
                  <a:glow rad="101600">
                    <a:schemeClr val="accent2">
                      <a:lumMod val="40000"/>
                      <a:lumOff val="60000"/>
                      <a:alpha val="94000"/>
                    </a:schemeClr>
                  </a:glo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一次</a:t>
            </a:r>
          </a:p>
        </p:txBody>
      </p:sp>
      <p:sp>
        <p:nvSpPr>
          <p:cNvPr id="225" name="テキスト ボックス 224"/>
          <p:cNvSpPr txBox="1"/>
          <p:nvPr/>
        </p:nvSpPr>
        <p:spPr>
          <a:xfrm rot="3075469">
            <a:off x="4008359" y="4535746"/>
            <a:ext cx="4427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b="1" dirty="0" smtClean="0">
                <a:effectLst>
                  <a:glow rad="101600">
                    <a:schemeClr val="accent2">
                      <a:lumMod val="40000"/>
                      <a:lumOff val="60000"/>
                      <a:alpha val="94000"/>
                    </a:schemeClr>
                  </a:glo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相</a:t>
            </a:r>
          </a:p>
        </p:txBody>
      </p:sp>
      <p:sp>
        <p:nvSpPr>
          <p:cNvPr id="226" name="テキスト ボックス 225"/>
          <p:cNvSpPr txBox="1"/>
          <p:nvPr/>
        </p:nvSpPr>
        <p:spPr>
          <a:xfrm rot="3413623">
            <a:off x="4121115" y="4895299"/>
            <a:ext cx="7008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b="1" dirty="0" smtClean="0">
                <a:effectLst>
                  <a:glow rad="101600">
                    <a:schemeClr val="accent2">
                      <a:lumMod val="40000"/>
                      <a:lumOff val="60000"/>
                      <a:alpha val="94000"/>
                    </a:schemeClr>
                  </a:glo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転移</a:t>
            </a:r>
          </a:p>
        </p:txBody>
      </p:sp>
      <p:grpSp>
        <p:nvGrpSpPr>
          <p:cNvPr id="3" name="グループ化 2"/>
          <p:cNvGrpSpPr/>
          <p:nvPr/>
        </p:nvGrpSpPr>
        <p:grpSpPr>
          <a:xfrm>
            <a:off x="5262485" y="1190579"/>
            <a:ext cx="3816232" cy="2255213"/>
            <a:chOff x="5262485" y="1190579"/>
            <a:chExt cx="3816232" cy="2255213"/>
          </a:xfrm>
        </p:grpSpPr>
        <p:sp>
          <p:nvSpPr>
            <p:cNvPr id="228" name="角丸四角形 227"/>
            <p:cNvSpPr/>
            <p:nvPr/>
          </p:nvSpPr>
          <p:spPr>
            <a:xfrm>
              <a:off x="5262485" y="1190579"/>
              <a:ext cx="3816232" cy="2255213"/>
            </a:xfrm>
            <a:prstGeom prst="roundRect">
              <a:avLst>
                <a:gd name="adj" fmla="val 13481"/>
              </a:avLst>
            </a:prstGeom>
            <a:solidFill>
              <a:srgbClr val="EDE1CF">
                <a:alpha val="90000"/>
              </a:srgb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230" name="テキスト ボックス 229"/>
            <p:cNvSpPr txBox="1"/>
            <p:nvPr/>
          </p:nvSpPr>
          <p:spPr>
            <a:xfrm>
              <a:off x="5481485" y="1397026"/>
              <a:ext cx="3441247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 b="1" dirty="0" smtClean="0">
                  <a:effectLst>
                    <a:glow rad="101600">
                      <a:srgbClr val="F2E9DC"/>
                    </a:glow>
                  </a:effectLst>
                  <a:latin typeface="+mj-ea"/>
                  <a:ea typeface="+mj-ea"/>
                </a:rPr>
                <a:t>超高密度物質を</a:t>
              </a:r>
              <a:r>
                <a:rPr kumimoji="1" lang="ja-JP" altLang="en-US" sz="2400" b="1" dirty="0" smtClean="0">
                  <a:effectLst>
                    <a:glow rad="101600">
                      <a:srgbClr val="F2E9DC"/>
                    </a:glow>
                  </a:effectLst>
                  <a:latin typeface="+mj-ea"/>
                  <a:ea typeface="+mj-ea"/>
                </a:rPr>
                <a:t>目指す重イオン</a:t>
              </a:r>
              <a:r>
                <a:rPr kumimoji="1" lang="ja-JP" altLang="en-US" sz="2400" b="1" dirty="0" smtClean="0">
                  <a:effectLst>
                    <a:glow rad="101600">
                      <a:srgbClr val="F2E9DC"/>
                    </a:glow>
                  </a:effectLst>
                  <a:latin typeface="+mj-ea"/>
                  <a:ea typeface="+mj-ea"/>
                </a:rPr>
                <a:t>衝突実験が続々と</a:t>
              </a:r>
              <a:r>
                <a:rPr kumimoji="1" lang="ja-JP" altLang="en-US" sz="2400" b="1" dirty="0" smtClean="0">
                  <a:effectLst>
                    <a:glow rad="101600">
                      <a:srgbClr val="F2E9DC"/>
                    </a:glow>
                  </a:effectLst>
                  <a:latin typeface="+mj-ea"/>
                  <a:ea typeface="+mj-ea"/>
                </a:rPr>
                <a:t>稼働予定</a:t>
              </a:r>
              <a:endParaRPr kumimoji="1" lang="en-US" altLang="ja-JP" sz="2400" b="1" dirty="0" smtClean="0">
                <a:effectLst>
                  <a:glow rad="101600">
                    <a:srgbClr val="F2E9DC"/>
                  </a:glow>
                </a:effectLst>
                <a:latin typeface="+mj-ea"/>
                <a:ea typeface="+mj-ea"/>
              </a:endParaRPr>
            </a:p>
            <a:p>
              <a:r>
                <a:rPr kumimoji="1" lang="en-US" altLang="ja-JP" sz="2400" dirty="0" smtClean="0">
                  <a:effectLst>
                    <a:glow rad="101600">
                      <a:srgbClr val="F2E9DC"/>
                    </a:glow>
                  </a:effectLst>
                </a:rPr>
                <a:t>RHIC-BES-II, FAIR, NICA,</a:t>
              </a:r>
            </a:p>
            <a:p>
              <a:r>
                <a:rPr lang="en-US" altLang="ja-JP" sz="2400" dirty="0" smtClean="0">
                  <a:effectLst>
                    <a:glow rad="101600">
                      <a:srgbClr val="F2E9DC"/>
                    </a:glow>
                  </a:effectLst>
                </a:rPr>
                <a:t>J-PARC-HI</a:t>
              </a:r>
              <a:endParaRPr kumimoji="1" lang="ja-JP" altLang="en-US" sz="2400" dirty="0" smtClean="0">
                <a:effectLst>
                  <a:glow rad="101600">
                    <a:srgbClr val="F2E9DC"/>
                  </a:glo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5116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超高密度物質探索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1403898" y="1690689"/>
            <a:ext cx="6162167" cy="3815691"/>
          </a:xfrm>
          <a:prstGeom prst="rect">
            <a:avLst/>
          </a:prstGeom>
          <a:gradFill flip="none" rotWithShape="1">
            <a:gsLst>
              <a:gs pos="0">
                <a:srgbClr val="FF7C80">
                  <a:tint val="66000"/>
                  <a:satMod val="160000"/>
                </a:srgbClr>
              </a:gs>
              <a:gs pos="50000">
                <a:srgbClr val="FF7C80">
                  <a:tint val="44500"/>
                  <a:satMod val="160000"/>
                </a:srgbClr>
              </a:gs>
              <a:gs pos="100000">
                <a:srgbClr val="FF7C80">
                  <a:tint val="23500"/>
                  <a:satMod val="160000"/>
                </a:srgbClr>
              </a:gs>
            </a:gsLst>
            <a:path path="circle">
              <a:fillToRect t="100000" r="100000"/>
            </a:path>
            <a:tileRect l="-100000" b="-100000"/>
          </a:gra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5" name="円/楕円 646"/>
          <p:cNvSpPr/>
          <p:nvPr/>
        </p:nvSpPr>
        <p:spPr>
          <a:xfrm>
            <a:off x="3923627" y="4988244"/>
            <a:ext cx="5103812" cy="1422400"/>
          </a:xfrm>
          <a:prstGeom prst="ellipse">
            <a:avLst/>
          </a:prstGeom>
          <a:solidFill>
            <a:srgbClr val="92D050"/>
          </a:solidFill>
          <a:ln w="25400" cap="flat" cmpd="sng" algn="ctr">
            <a:noFill/>
            <a:prstDash val="solid"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6" name="円弧 5"/>
          <p:cNvSpPr/>
          <p:nvPr/>
        </p:nvSpPr>
        <p:spPr>
          <a:xfrm>
            <a:off x="-1643736" y="3759519"/>
            <a:ext cx="6096000" cy="4397375"/>
          </a:xfrm>
          <a:prstGeom prst="arc">
            <a:avLst/>
          </a:prstGeom>
          <a:solidFill>
            <a:srgbClr val="99CCFF"/>
          </a:solidFill>
          <a:ln w="9525" cap="flat" cmpd="sng" algn="ctr">
            <a:solidFill>
              <a:srgbClr val="BBE0E3">
                <a:shade val="95000"/>
                <a:satMod val="105000"/>
              </a:srgbClr>
            </a:solidFill>
            <a:prstDash val="solid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1405852" y="5959794"/>
            <a:ext cx="7024687" cy="450850"/>
          </a:xfrm>
          <a:prstGeom prst="rect">
            <a:avLst/>
          </a:prstGeom>
          <a:solidFill>
            <a:srgbClr val="FFFFFF"/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 dirty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cxnSp>
        <p:nvCxnSpPr>
          <p:cNvPr id="8" name="直線矢印コネクタ 7"/>
          <p:cNvCxnSpPr/>
          <p:nvPr/>
        </p:nvCxnSpPr>
        <p:spPr>
          <a:xfrm rot="5400000" flipH="1" flipV="1">
            <a:off x="-761879" y="3920650"/>
            <a:ext cx="4335462" cy="0"/>
          </a:xfrm>
          <a:prstGeom prst="straightConnector1">
            <a:avLst/>
          </a:prstGeom>
          <a:noFill/>
          <a:ln w="19050" cap="flat" cmpd="sng" algn="ctr">
            <a:solidFill>
              <a:srgbClr val="000000"/>
            </a:solidFill>
            <a:prstDash val="solid"/>
            <a:tailEnd type="arrow"/>
          </a:ln>
          <a:effectLst/>
        </p:spPr>
      </p:cxnSp>
      <p:sp>
        <p:nvSpPr>
          <p:cNvPr id="10" name="円/楕円 654"/>
          <p:cNvSpPr/>
          <p:nvPr/>
        </p:nvSpPr>
        <p:spPr>
          <a:xfrm>
            <a:off x="2136102" y="5504181"/>
            <a:ext cx="330200" cy="323850"/>
          </a:xfrm>
          <a:prstGeom prst="ellipse">
            <a:avLst/>
          </a:prstGeom>
          <a:solidFill>
            <a:srgbClr val="BBE0E3"/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1" name="円/楕円 655"/>
          <p:cNvSpPr/>
          <p:nvPr/>
        </p:nvSpPr>
        <p:spPr>
          <a:xfrm>
            <a:off x="2317077" y="5701031"/>
            <a:ext cx="65087" cy="65088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rgbClr val="FF7C80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2" name="円/楕円 656"/>
          <p:cNvSpPr/>
          <p:nvPr/>
        </p:nvSpPr>
        <p:spPr>
          <a:xfrm>
            <a:off x="2201189" y="5664519"/>
            <a:ext cx="63500" cy="63500"/>
          </a:xfrm>
          <a:prstGeom prst="ellipse">
            <a:avLst/>
          </a:prstGeom>
          <a:solidFill>
            <a:srgbClr val="0070C0"/>
          </a:solidFill>
          <a:ln w="12700" cap="flat" cmpd="sng" algn="ctr">
            <a:solidFill>
              <a:srgbClr val="3399FF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3" name="円/楕円 657"/>
          <p:cNvSpPr/>
          <p:nvPr/>
        </p:nvSpPr>
        <p:spPr>
          <a:xfrm>
            <a:off x="2294852" y="5569269"/>
            <a:ext cx="66675" cy="65087"/>
          </a:xfrm>
          <a:prstGeom prst="ellipse">
            <a:avLst/>
          </a:prstGeom>
          <a:solidFill>
            <a:srgbClr val="00B050"/>
          </a:solidFill>
          <a:ln w="12700" cap="flat" cmpd="sng" algn="ctr">
            <a:solidFill>
              <a:srgbClr val="66FF66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4" name="円/楕円 658"/>
          <p:cNvSpPr/>
          <p:nvPr/>
        </p:nvSpPr>
        <p:spPr>
          <a:xfrm>
            <a:off x="2001164" y="3437256"/>
            <a:ext cx="65088" cy="63500"/>
          </a:xfrm>
          <a:prstGeom prst="ellipse">
            <a:avLst/>
          </a:prstGeom>
          <a:solidFill>
            <a:srgbClr val="000000">
              <a:lumMod val="50000"/>
              <a:lumOff val="50000"/>
            </a:srgbClr>
          </a:solidFill>
          <a:ln w="12700" cap="flat" cmpd="sng" algn="ctr">
            <a:solidFill>
              <a:srgbClr val="FFFFFF">
                <a:lumMod val="75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5" name="円/楕円 659"/>
          <p:cNvSpPr/>
          <p:nvPr/>
        </p:nvSpPr>
        <p:spPr>
          <a:xfrm>
            <a:off x="1537614" y="5053331"/>
            <a:ext cx="263525" cy="193675"/>
          </a:xfrm>
          <a:prstGeom prst="ellipse">
            <a:avLst/>
          </a:prstGeom>
          <a:solidFill>
            <a:srgbClr val="BBE0E3"/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6" name="円/楕円 660"/>
          <p:cNvSpPr/>
          <p:nvPr/>
        </p:nvSpPr>
        <p:spPr>
          <a:xfrm>
            <a:off x="5515889" y="5762944"/>
            <a:ext cx="65088" cy="65087"/>
          </a:xfrm>
          <a:prstGeom prst="ellipse">
            <a:avLst/>
          </a:prstGeom>
          <a:solidFill>
            <a:srgbClr val="0070C0"/>
          </a:solidFill>
          <a:ln w="12700" cap="flat" cmpd="sng" algn="ctr">
            <a:solidFill>
              <a:srgbClr val="3399FF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7" name="円/楕円 661"/>
          <p:cNvSpPr/>
          <p:nvPr/>
        </p:nvSpPr>
        <p:spPr>
          <a:xfrm>
            <a:off x="5247602" y="5247006"/>
            <a:ext cx="66675" cy="63500"/>
          </a:xfrm>
          <a:prstGeom prst="ellipse">
            <a:avLst/>
          </a:prstGeom>
          <a:solidFill>
            <a:srgbClr val="0070C0"/>
          </a:solidFill>
          <a:ln w="12700" cap="flat" cmpd="sng" algn="ctr">
            <a:solidFill>
              <a:srgbClr val="3399FF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8" name="円/楕円 662"/>
          <p:cNvSpPr/>
          <p:nvPr/>
        </p:nvSpPr>
        <p:spPr>
          <a:xfrm>
            <a:off x="4718964" y="5762944"/>
            <a:ext cx="66675" cy="65087"/>
          </a:xfrm>
          <a:prstGeom prst="ellipse">
            <a:avLst/>
          </a:prstGeom>
          <a:solidFill>
            <a:srgbClr val="0070C0"/>
          </a:solidFill>
          <a:ln w="12700" cap="flat" cmpd="sng" algn="ctr">
            <a:solidFill>
              <a:srgbClr val="3399FF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9" name="円/楕円 663"/>
          <p:cNvSpPr/>
          <p:nvPr/>
        </p:nvSpPr>
        <p:spPr>
          <a:xfrm rot="19629234">
            <a:off x="2001164" y="4727894"/>
            <a:ext cx="263525" cy="195262"/>
          </a:xfrm>
          <a:prstGeom prst="ellipse">
            <a:avLst/>
          </a:prstGeom>
          <a:solidFill>
            <a:srgbClr val="BBE0E3"/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20" name="円/楕円 664"/>
          <p:cNvSpPr>
            <a:spLocks noChangeArrowheads="1"/>
          </p:cNvSpPr>
          <p:nvPr/>
        </p:nvSpPr>
        <p:spPr bwMode="auto">
          <a:xfrm rot="-4990811">
            <a:off x="1673345" y="4468338"/>
            <a:ext cx="257175" cy="198438"/>
          </a:xfrm>
          <a:prstGeom prst="ellipse">
            <a:avLst/>
          </a:prstGeom>
          <a:solidFill>
            <a:srgbClr val="BBE0E3"/>
          </a:solidFill>
          <a:ln w="25400" algn="ctr">
            <a:solidFill>
              <a:srgbClr val="89A4A7"/>
            </a:solidFill>
            <a:round/>
            <a:headEnd/>
            <a:tailEnd/>
          </a:ln>
        </p:spPr>
        <p:txBody>
          <a:bodyPr vert="eaVert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21" name="円/楕円 665"/>
          <p:cNvSpPr>
            <a:spLocks noChangeArrowheads="1"/>
          </p:cNvSpPr>
          <p:nvPr/>
        </p:nvSpPr>
        <p:spPr bwMode="auto">
          <a:xfrm rot="5190236">
            <a:off x="2201190" y="4275456"/>
            <a:ext cx="258762" cy="198437"/>
          </a:xfrm>
          <a:prstGeom prst="ellipse">
            <a:avLst/>
          </a:prstGeom>
          <a:solidFill>
            <a:srgbClr val="BBE0E3"/>
          </a:solidFill>
          <a:ln w="25400" algn="ctr">
            <a:solidFill>
              <a:srgbClr val="89A4A7"/>
            </a:solidFill>
            <a:round/>
            <a:headEnd/>
            <a:tailEnd/>
          </a:ln>
        </p:spPr>
        <p:txBody>
          <a:bodyPr rot="10800000" vert="eaVert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22" name="円/楕円 666"/>
          <p:cNvSpPr/>
          <p:nvPr/>
        </p:nvSpPr>
        <p:spPr>
          <a:xfrm>
            <a:off x="3060027" y="5181919"/>
            <a:ext cx="333375" cy="322262"/>
          </a:xfrm>
          <a:prstGeom prst="ellipse">
            <a:avLst/>
          </a:prstGeom>
          <a:solidFill>
            <a:srgbClr val="BBE0E3"/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23" name="円/楕円 667"/>
          <p:cNvSpPr/>
          <p:nvPr/>
        </p:nvSpPr>
        <p:spPr>
          <a:xfrm>
            <a:off x="3261639" y="5569269"/>
            <a:ext cx="331788" cy="322262"/>
          </a:xfrm>
          <a:prstGeom prst="ellipse">
            <a:avLst/>
          </a:prstGeom>
          <a:solidFill>
            <a:srgbClr val="BBE0E3"/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24" name="円/楕円 668"/>
          <p:cNvSpPr/>
          <p:nvPr/>
        </p:nvSpPr>
        <p:spPr>
          <a:xfrm>
            <a:off x="3658514" y="5375594"/>
            <a:ext cx="330200" cy="322262"/>
          </a:xfrm>
          <a:prstGeom prst="ellipse">
            <a:avLst/>
          </a:prstGeom>
          <a:solidFill>
            <a:srgbClr val="BBE0E3"/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25" name="テキスト ボックス 93"/>
          <p:cNvSpPr txBox="1">
            <a:spLocks noChangeArrowheads="1"/>
          </p:cNvSpPr>
          <p:nvPr/>
        </p:nvSpPr>
        <p:spPr bwMode="auto">
          <a:xfrm>
            <a:off x="3858539" y="6012181"/>
            <a:ext cx="1482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2000" b="1" dirty="0" smtClean="0">
                <a:solidFill>
                  <a:srgbClr val="000000"/>
                </a:solidFill>
                <a:cs typeface="Times New Roman" pitchFamily="18" charset="0"/>
              </a:rPr>
              <a:t>~10</a:t>
            </a:r>
            <a:r>
              <a:rPr lang="en-US" altLang="ja-JP" sz="2000" b="1" baseline="30000" dirty="0" smtClean="0">
                <a:solidFill>
                  <a:srgbClr val="000000"/>
                </a:solidFill>
                <a:cs typeface="Times New Roman" pitchFamily="18" charset="0"/>
              </a:rPr>
              <a:t>15</a:t>
            </a:r>
            <a:r>
              <a:rPr lang="en-US" altLang="ja-JP" sz="2000" b="1" i="1" dirty="0" smtClean="0">
                <a:solidFill>
                  <a:srgbClr val="000000"/>
                </a:solidFill>
                <a:cs typeface="Times New Roman" pitchFamily="18" charset="0"/>
              </a:rPr>
              <a:t>g/cm</a:t>
            </a:r>
            <a:r>
              <a:rPr lang="en-US" altLang="ja-JP" sz="2000" b="1" baseline="30000" dirty="0" smtClean="0">
                <a:solidFill>
                  <a:srgbClr val="000000"/>
                </a:solidFill>
                <a:cs typeface="Times New Roman" pitchFamily="18" charset="0"/>
              </a:rPr>
              <a:t>3</a:t>
            </a:r>
          </a:p>
        </p:txBody>
      </p:sp>
      <p:sp>
        <p:nvSpPr>
          <p:cNvPr id="26" name="テキスト ボックス 94"/>
          <p:cNvSpPr txBox="1">
            <a:spLocks noChangeArrowheads="1"/>
          </p:cNvSpPr>
          <p:nvPr/>
        </p:nvSpPr>
        <p:spPr bwMode="auto">
          <a:xfrm rot="-5400000">
            <a:off x="577062" y="3476914"/>
            <a:ext cx="114005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2000" dirty="0" smtClean="0">
                <a:solidFill>
                  <a:srgbClr val="000000"/>
                </a:solidFill>
                <a:latin typeface="Arial" panose="020B0604020202020204" pitchFamily="34" charset="0"/>
                <a:ea typeface="HGｺﾞｼｯｸE" pitchFamily="49" charset="-128"/>
                <a:cs typeface="Arial" panose="020B0604020202020204" pitchFamily="34" charset="0"/>
              </a:rPr>
              <a:t>150MeV</a:t>
            </a:r>
            <a:endParaRPr lang="ja-JP" altLang="en-US" sz="2000" baseline="30000" dirty="0" smtClean="0">
              <a:solidFill>
                <a:srgbClr val="000000"/>
              </a:solidFill>
              <a:latin typeface="Arial" panose="020B0604020202020204" pitchFamily="34" charset="0"/>
              <a:ea typeface="HGｺﾞｼｯｸE" pitchFamily="49" charset="-128"/>
              <a:cs typeface="Arial" panose="020B0604020202020204" pitchFamily="34" charset="0"/>
            </a:endParaRPr>
          </a:p>
        </p:txBody>
      </p:sp>
      <p:sp>
        <p:nvSpPr>
          <p:cNvPr id="28" name="円/楕円 672"/>
          <p:cNvSpPr>
            <a:spLocks noChangeArrowheads="1"/>
          </p:cNvSpPr>
          <p:nvPr/>
        </p:nvSpPr>
        <p:spPr bwMode="auto">
          <a:xfrm rot="-3497947">
            <a:off x="6512045" y="5181126"/>
            <a:ext cx="257175" cy="195262"/>
          </a:xfrm>
          <a:prstGeom prst="ellipse">
            <a:avLst/>
          </a:prstGeom>
          <a:solidFill>
            <a:srgbClr val="BBE0E3"/>
          </a:solidFill>
          <a:ln w="25400" algn="ctr">
            <a:solidFill>
              <a:srgbClr val="89A4A7"/>
            </a:solidFill>
            <a:round/>
            <a:headEnd/>
            <a:tailEnd/>
          </a:ln>
        </p:spPr>
        <p:txBody>
          <a:bodyPr vert="eaVert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29" name="円/楕円 673"/>
          <p:cNvSpPr/>
          <p:nvPr/>
        </p:nvSpPr>
        <p:spPr>
          <a:xfrm rot="1849631">
            <a:off x="6773189" y="5569269"/>
            <a:ext cx="265113" cy="193675"/>
          </a:xfrm>
          <a:prstGeom prst="ellipse">
            <a:avLst/>
          </a:prstGeom>
          <a:solidFill>
            <a:srgbClr val="BBE0E3"/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30" name="円/楕円 674"/>
          <p:cNvSpPr>
            <a:spLocks noChangeArrowheads="1"/>
          </p:cNvSpPr>
          <p:nvPr/>
        </p:nvSpPr>
        <p:spPr bwMode="auto">
          <a:xfrm rot="-4852152">
            <a:off x="5132508" y="5566888"/>
            <a:ext cx="260350" cy="201612"/>
          </a:xfrm>
          <a:prstGeom prst="ellipse">
            <a:avLst/>
          </a:prstGeom>
          <a:solidFill>
            <a:srgbClr val="BBE0E3"/>
          </a:solidFill>
          <a:ln w="25400" algn="ctr">
            <a:solidFill>
              <a:srgbClr val="89A4A7"/>
            </a:solidFill>
            <a:round/>
            <a:headEnd/>
            <a:tailEnd/>
          </a:ln>
        </p:spPr>
        <p:txBody>
          <a:bodyPr vert="eaVert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31" name="円/楕円 675"/>
          <p:cNvSpPr/>
          <p:nvPr/>
        </p:nvSpPr>
        <p:spPr>
          <a:xfrm rot="19961792">
            <a:off x="5644477" y="5310506"/>
            <a:ext cx="266700" cy="193675"/>
          </a:xfrm>
          <a:prstGeom prst="ellipse">
            <a:avLst/>
          </a:prstGeom>
          <a:solidFill>
            <a:srgbClr val="BBE0E3"/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32" name="円/楕円 676"/>
          <p:cNvSpPr/>
          <p:nvPr/>
        </p:nvSpPr>
        <p:spPr>
          <a:xfrm>
            <a:off x="6176289" y="5634356"/>
            <a:ext cx="263525" cy="193675"/>
          </a:xfrm>
          <a:prstGeom prst="ellipse">
            <a:avLst/>
          </a:prstGeom>
          <a:solidFill>
            <a:srgbClr val="BBE0E3"/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33" name="円/楕円 677"/>
          <p:cNvSpPr/>
          <p:nvPr/>
        </p:nvSpPr>
        <p:spPr>
          <a:xfrm rot="1508149">
            <a:off x="4747539" y="5291456"/>
            <a:ext cx="263525" cy="193675"/>
          </a:xfrm>
          <a:prstGeom prst="ellipse">
            <a:avLst/>
          </a:prstGeom>
          <a:solidFill>
            <a:srgbClr val="BBE0E3"/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34" name="円/楕円 678"/>
          <p:cNvSpPr/>
          <p:nvPr/>
        </p:nvSpPr>
        <p:spPr>
          <a:xfrm rot="19365573">
            <a:off x="1867814" y="3368994"/>
            <a:ext cx="268288" cy="196850"/>
          </a:xfrm>
          <a:prstGeom prst="ellipse">
            <a:avLst/>
          </a:prstGeom>
          <a:solidFill>
            <a:srgbClr val="BBE0E3"/>
          </a:solidFill>
          <a:ln w="25400" cap="flat" cmpd="sng" algn="ctr">
            <a:solidFill>
              <a:srgbClr val="BBE0E3">
                <a:shade val="50000"/>
              </a:srgbClr>
            </a:solidFill>
            <a:prstDash val="sysDot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35" name="円/楕円 679"/>
          <p:cNvSpPr/>
          <p:nvPr/>
        </p:nvSpPr>
        <p:spPr>
          <a:xfrm rot="572975">
            <a:off x="1537614" y="3240406"/>
            <a:ext cx="263525" cy="196850"/>
          </a:xfrm>
          <a:prstGeom prst="ellipse">
            <a:avLst/>
          </a:prstGeom>
          <a:solidFill>
            <a:srgbClr val="BBE0E3"/>
          </a:solidFill>
          <a:ln w="25400" cap="flat" cmpd="sng" algn="ctr">
            <a:solidFill>
              <a:srgbClr val="BBE0E3">
                <a:shade val="50000"/>
              </a:srgbClr>
            </a:solidFill>
            <a:prstDash val="sysDot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36" name="円/楕円 680"/>
          <p:cNvSpPr/>
          <p:nvPr/>
        </p:nvSpPr>
        <p:spPr>
          <a:xfrm>
            <a:off x="6904952" y="5675631"/>
            <a:ext cx="68262" cy="65088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rgbClr val="FF7C80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37" name="円/楕円 681"/>
          <p:cNvSpPr/>
          <p:nvPr/>
        </p:nvSpPr>
        <p:spPr>
          <a:xfrm>
            <a:off x="3393402" y="5634356"/>
            <a:ext cx="66675" cy="63500"/>
          </a:xfrm>
          <a:prstGeom prst="ellipse">
            <a:avLst/>
          </a:prstGeom>
          <a:solidFill>
            <a:srgbClr val="0070C0"/>
          </a:solidFill>
          <a:ln w="12700" cap="flat" cmpd="sng" algn="ctr">
            <a:solidFill>
              <a:srgbClr val="3399FF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38" name="円/楕円 682"/>
          <p:cNvSpPr/>
          <p:nvPr/>
        </p:nvSpPr>
        <p:spPr>
          <a:xfrm>
            <a:off x="6573164" y="5310506"/>
            <a:ext cx="68263" cy="65088"/>
          </a:xfrm>
          <a:prstGeom prst="ellipse">
            <a:avLst/>
          </a:prstGeom>
          <a:solidFill>
            <a:srgbClr val="00B050"/>
          </a:solidFill>
          <a:ln w="12700" cap="flat" cmpd="sng" algn="ctr">
            <a:solidFill>
              <a:srgbClr val="66FF66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39" name="円/楕円 683"/>
          <p:cNvSpPr/>
          <p:nvPr/>
        </p:nvSpPr>
        <p:spPr>
          <a:xfrm>
            <a:off x="1588414" y="3305494"/>
            <a:ext cx="68263" cy="63500"/>
          </a:xfrm>
          <a:prstGeom prst="ellipse">
            <a:avLst/>
          </a:prstGeom>
          <a:solidFill>
            <a:srgbClr val="000000">
              <a:lumMod val="50000"/>
              <a:lumOff val="50000"/>
            </a:srgbClr>
          </a:solidFill>
          <a:ln w="12700" cap="flat" cmpd="sng" algn="ctr">
            <a:solidFill>
              <a:srgbClr val="FFFFFF">
                <a:lumMod val="75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40" name="円/楕円 684"/>
          <p:cNvSpPr/>
          <p:nvPr/>
        </p:nvSpPr>
        <p:spPr>
          <a:xfrm>
            <a:off x="6242964" y="5697856"/>
            <a:ext cx="66675" cy="65088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rgbClr val="FF7C80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41" name="円/楕円 685"/>
          <p:cNvSpPr/>
          <p:nvPr/>
        </p:nvSpPr>
        <p:spPr>
          <a:xfrm>
            <a:off x="3193377" y="5375594"/>
            <a:ext cx="68262" cy="65087"/>
          </a:xfrm>
          <a:prstGeom prst="ellipse">
            <a:avLst/>
          </a:prstGeom>
          <a:solidFill>
            <a:srgbClr val="0070C0"/>
          </a:solidFill>
          <a:ln w="12700" cap="flat" cmpd="sng" algn="ctr">
            <a:solidFill>
              <a:srgbClr val="3399FF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42" name="円/楕円 686"/>
          <p:cNvSpPr/>
          <p:nvPr/>
        </p:nvSpPr>
        <p:spPr>
          <a:xfrm>
            <a:off x="6839864" y="5621656"/>
            <a:ext cx="65088" cy="65088"/>
          </a:xfrm>
          <a:prstGeom prst="ellipse">
            <a:avLst/>
          </a:prstGeom>
          <a:solidFill>
            <a:srgbClr val="00B050"/>
          </a:solidFill>
          <a:ln w="12700" cap="flat" cmpd="sng" algn="ctr">
            <a:solidFill>
              <a:srgbClr val="66FF66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43" name="円/楕円 687"/>
          <p:cNvSpPr/>
          <p:nvPr/>
        </p:nvSpPr>
        <p:spPr>
          <a:xfrm>
            <a:off x="1786852" y="4496119"/>
            <a:ext cx="68262" cy="65087"/>
          </a:xfrm>
          <a:prstGeom prst="ellipse">
            <a:avLst/>
          </a:prstGeom>
          <a:solidFill>
            <a:srgbClr val="000000">
              <a:lumMod val="50000"/>
              <a:lumOff val="50000"/>
            </a:srgbClr>
          </a:solidFill>
          <a:ln w="12700" cap="flat" cmpd="sng" algn="ctr">
            <a:solidFill>
              <a:srgbClr val="FFFFFF">
                <a:lumMod val="75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44" name="円/楕円 688"/>
          <p:cNvSpPr/>
          <p:nvPr/>
        </p:nvSpPr>
        <p:spPr>
          <a:xfrm>
            <a:off x="5712739" y="5375594"/>
            <a:ext cx="66675" cy="65087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rgbClr val="FF7C80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45" name="円/楕円 689"/>
          <p:cNvSpPr/>
          <p:nvPr/>
        </p:nvSpPr>
        <p:spPr>
          <a:xfrm>
            <a:off x="1588414" y="5116831"/>
            <a:ext cx="68263" cy="65088"/>
          </a:xfrm>
          <a:prstGeom prst="ellipse">
            <a:avLst/>
          </a:prstGeom>
          <a:solidFill>
            <a:srgbClr val="0070C0"/>
          </a:solidFill>
          <a:ln w="12700" cap="flat" cmpd="sng" algn="ctr">
            <a:solidFill>
              <a:srgbClr val="3399FF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46" name="円/楕円 690"/>
          <p:cNvSpPr/>
          <p:nvPr/>
        </p:nvSpPr>
        <p:spPr>
          <a:xfrm>
            <a:off x="5779414" y="5375594"/>
            <a:ext cx="66675" cy="65087"/>
          </a:xfrm>
          <a:prstGeom prst="ellipse">
            <a:avLst/>
          </a:prstGeom>
          <a:solidFill>
            <a:srgbClr val="00B050"/>
          </a:solidFill>
          <a:ln w="12700" cap="flat" cmpd="sng" algn="ctr">
            <a:solidFill>
              <a:srgbClr val="66FF66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47" name="円/楕円 691"/>
          <p:cNvSpPr/>
          <p:nvPr/>
        </p:nvSpPr>
        <p:spPr>
          <a:xfrm>
            <a:off x="2294852" y="4275456"/>
            <a:ext cx="66675" cy="65088"/>
          </a:xfrm>
          <a:prstGeom prst="ellipse">
            <a:avLst/>
          </a:prstGeom>
          <a:solidFill>
            <a:srgbClr val="000000">
              <a:lumMod val="50000"/>
              <a:lumOff val="50000"/>
            </a:srgbClr>
          </a:solidFill>
          <a:ln w="12700" cap="flat" cmpd="sng" algn="ctr">
            <a:solidFill>
              <a:srgbClr val="FFFFFF">
                <a:lumMod val="75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48" name="円/楕円 692"/>
          <p:cNvSpPr/>
          <p:nvPr/>
        </p:nvSpPr>
        <p:spPr>
          <a:xfrm>
            <a:off x="5247602" y="5569269"/>
            <a:ext cx="66675" cy="65087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rgbClr val="FF7C80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49" name="円/楕円 693"/>
          <p:cNvSpPr/>
          <p:nvPr/>
        </p:nvSpPr>
        <p:spPr>
          <a:xfrm>
            <a:off x="6641427" y="5181919"/>
            <a:ext cx="63500" cy="65087"/>
          </a:xfrm>
          <a:prstGeom prst="ellipse">
            <a:avLst/>
          </a:prstGeom>
          <a:solidFill>
            <a:srgbClr val="0070C0"/>
          </a:solidFill>
          <a:ln w="12700" cap="flat" cmpd="sng" algn="ctr">
            <a:solidFill>
              <a:srgbClr val="3399FF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50" name="円/楕円 694"/>
          <p:cNvSpPr/>
          <p:nvPr/>
        </p:nvSpPr>
        <p:spPr>
          <a:xfrm>
            <a:off x="5247602" y="5697856"/>
            <a:ext cx="66675" cy="65088"/>
          </a:xfrm>
          <a:prstGeom prst="ellipse">
            <a:avLst/>
          </a:prstGeom>
          <a:solidFill>
            <a:srgbClr val="00B050"/>
          </a:solidFill>
          <a:ln w="12700" cap="flat" cmpd="sng" algn="ctr">
            <a:solidFill>
              <a:srgbClr val="66FF66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51" name="円/楕円 695"/>
          <p:cNvSpPr/>
          <p:nvPr/>
        </p:nvSpPr>
        <p:spPr>
          <a:xfrm>
            <a:off x="1537614" y="2594294"/>
            <a:ext cx="65088" cy="65087"/>
          </a:xfrm>
          <a:prstGeom prst="ellipse">
            <a:avLst/>
          </a:prstGeom>
          <a:solidFill>
            <a:srgbClr val="000000">
              <a:lumMod val="50000"/>
              <a:lumOff val="50000"/>
            </a:srgbClr>
          </a:solidFill>
          <a:ln w="12700" cap="flat" cmpd="sng" algn="ctr">
            <a:solidFill>
              <a:srgbClr val="FFFFFF">
                <a:lumMod val="75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52" name="円/楕円 696"/>
          <p:cNvSpPr/>
          <p:nvPr/>
        </p:nvSpPr>
        <p:spPr>
          <a:xfrm>
            <a:off x="4850727" y="5375594"/>
            <a:ext cx="66675" cy="65087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rgbClr val="FF7C80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53" name="円/楕円 697"/>
          <p:cNvSpPr/>
          <p:nvPr/>
        </p:nvSpPr>
        <p:spPr>
          <a:xfrm>
            <a:off x="6309639" y="5697856"/>
            <a:ext cx="65088" cy="65088"/>
          </a:xfrm>
          <a:prstGeom prst="ellipse">
            <a:avLst/>
          </a:prstGeom>
          <a:solidFill>
            <a:srgbClr val="0070C0"/>
          </a:solidFill>
          <a:ln w="12700" cap="flat" cmpd="sng" algn="ctr">
            <a:solidFill>
              <a:srgbClr val="3399FF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54" name="円/楕円 698"/>
          <p:cNvSpPr/>
          <p:nvPr/>
        </p:nvSpPr>
        <p:spPr>
          <a:xfrm>
            <a:off x="4785639" y="5310506"/>
            <a:ext cx="65088" cy="65088"/>
          </a:xfrm>
          <a:prstGeom prst="ellipse">
            <a:avLst/>
          </a:prstGeom>
          <a:solidFill>
            <a:srgbClr val="00B050"/>
          </a:solidFill>
          <a:ln w="12700" cap="flat" cmpd="sng" algn="ctr">
            <a:solidFill>
              <a:srgbClr val="66FF66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55" name="円/楕円 699"/>
          <p:cNvSpPr/>
          <p:nvPr/>
        </p:nvSpPr>
        <p:spPr>
          <a:xfrm>
            <a:off x="1602702" y="2984819"/>
            <a:ext cx="68262" cy="65087"/>
          </a:xfrm>
          <a:prstGeom prst="ellipse">
            <a:avLst/>
          </a:prstGeom>
          <a:solidFill>
            <a:srgbClr val="000000">
              <a:lumMod val="50000"/>
              <a:lumOff val="50000"/>
            </a:srgbClr>
          </a:solidFill>
          <a:ln w="12700" cap="flat" cmpd="sng" algn="ctr">
            <a:solidFill>
              <a:srgbClr val="FFFFFF">
                <a:lumMod val="75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56" name="円/楕円 700"/>
          <p:cNvSpPr/>
          <p:nvPr/>
        </p:nvSpPr>
        <p:spPr>
          <a:xfrm>
            <a:off x="3856952" y="5440681"/>
            <a:ext cx="66675" cy="63500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rgbClr val="FF7C80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57" name="円/楕円 701"/>
          <p:cNvSpPr/>
          <p:nvPr/>
        </p:nvSpPr>
        <p:spPr>
          <a:xfrm>
            <a:off x="3723602" y="5504181"/>
            <a:ext cx="66675" cy="65088"/>
          </a:xfrm>
          <a:prstGeom prst="ellipse">
            <a:avLst/>
          </a:prstGeom>
          <a:solidFill>
            <a:srgbClr val="00B050"/>
          </a:solidFill>
          <a:ln w="12700" cap="flat" cmpd="sng" algn="ctr">
            <a:solidFill>
              <a:srgbClr val="66FF66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58" name="円/楕円 702"/>
          <p:cNvSpPr/>
          <p:nvPr/>
        </p:nvSpPr>
        <p:spPr>
          <a:xfrm>
            <a:off x="2399627" y="3565844"/>
            <a:ext cx="66675" cy="65087"/>
          </a:xfrm>
          <a:prstGeom prst="ellipse">
            <a:avLst/>
          </a:prstGeom>
          <a:solidFill>
            <a:srgbClr val="000000">
              <a:lumMod val="50000"/>
              <a:lumOff val="50000"/>
            </a:srgbClr>
          </a:solidFill>
          <a:ln w="12700" cap="flat" cmpd="sng" algn="ctr">
            <a:solidFill>
              <a:srgbClr val="FFFFFF">
                <a:lumMod val="75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59" name="円/楕円 703"/>
          <p:cNvSpPr/>
          <p:nvPr/>
        </p:nvSpPr>
        <p:spPr>
          <a:xfrm>
            <a:off x="3460077" y="5762944"/>
            <a:ext cx="65087" cy="65087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rgbClr val="FF7C80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60" name="円/楕円 704"/>
          <p:cNvSpPr/>
          <p:nvPr/>
        </p:nvSpPr>
        <p:spPr>
          <a:xfrm>
            <a:off x="3325139" y="5762944"/>
            <a:ext cx="68263" cy="65087"/>
          </a:xfrm>
          <a:prstGeom prst="ellipse">
            <a:avLst/>
          </a:prstGeom>
          <a:solidFill>
            <a:srgbClr val="00B050"/>
          </a:solidFill>
          <a:ln w="12700" cap="flat" cmpd="sng" algn="ctr">
            <a:solidFill>
              <a:srgbClr val="66FF66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61" name="円/楕円 705"/>
          <p:cNvSpPr/>
          <p:nvPr/>
        </p:nvSpPr>
        <p:spPr>
          <a:xfrm>
            <a:off x="1691602" y="5124769"/>
            <a:ext cx="65087" cy="65087"/>
          </a:xfrm>
          <a:prstGeom prst="ellipse">
            <a:avLst/>
          </a:prstGeom>
          <a:solidFill>
            <a:srgbClr val="000000">
              <a:lumMod val="50000"/>
              <a:lumOff val="50000"/>
            </a:srgbClr>
          </a:solidFill>
          <a:ln w="12700" cap="flat" cmpd="sng" algn="ctr">
            <a:solidFill>
              <a:srgbClr val="FFFFFF">
                <a:lumMod val="75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62" name="円/楕円 706"/>
          <p:cNvSpPr/>
          <p:nvPr/>
        </p:nvSpPr>
        <p:spPr>
          <a:xfrm>
            <a:off x="3129877" y="5247006"/>
            <a:ext cx="63500" cy="63500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rgbClr val="FF7C80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63" name="円/楕円 707"/>
          <p:cNvSpPr/>
          <p:nvPr/>
        </p:nvSpPr>
        <p:spPr>
          <a:xfrm>
            <a:off x="3261639" y="5291456"/>
            <a:ext cx="63500" cy="65088"/>
          </a:xfrm>
          <a:prstGeom prst="ellipse">
            <a:avLst/>
          </a:prstGeom>
          <a:solidFill>
            <a:srgbClr val="00B050"/>
          </a:solidFill>
          <a:ln w="12700" cap="flat" cmpd="sng" algn="ctr">
            <a:solidFill>
              <a:srgbClr val="66FF66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64" name="円/楕円 708"/>
          <p:cNvSpPr/>
          <p:nvPr/>
        </p:nvSpPr>
        <p:spPr>
          <a:xfrm>
            <a:off x="2136102" y="4727894"/>
            <a:ext cx="65087" cy="65087"/>
          </a:xfrm>
          <a:prstGeom prst="ellipse">
            <a:avLst/>
          </a:prstGeom>
          <a:solidFill>
            <a:srgbClr val="000000">
              <a:lumMod val="50000"/>
              <a:lumOff val="50000"/>
            </a:srgbClr>
          </a:solidFill>
          <a:ln w="12700" cap="flat" cmpd="sng" algn="ctr">
            <a:solidFill>
              <a:srgbClr val="FFFFFF">
                <a:lumMod val="75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65" name="円/楕円 709"/>
          <p:cNvSpPr/>
          <p:nvPr/>
        </p:nvSpPr>
        <p:spPr>
          <a:xfrm>
            <a:off x="4056977" y="4405631"/>
            <a:ext cx="65087" cy="66675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rgbClr val="FF7C80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66" name="円/楕円 710"/>
          <p:cNvSpPr/>
          <p:nvPr/>
        </p:nvSpPr>
        <p:spPr>
          <a:xfrm>
            <a:off x="6773189" y="3437256"/>
            <a:ext cx="66675" cy="63500"/>
          </a:xfrm>
          <a:prstGeom prst="ellipse">
            <a:avLst/>
          </a:prstGeom>
          <a:solidFill>
            <a:srgbClr val="0070C0"/>
          </a:solidFill>
          <a:ln w="12700" cap="flat" cmpd="sng" algn="ctr">
            <a:solidFill>
              <a:srgbClr val="3399FF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67" name="円/楕円 711"/>
          <p:cNvSpPr/>
          <p:nvPr/>
        </p:nvSpPr>
        <p:spPr>
          <a:xfrm>
            <a:off x="5050752" y="4211956"/>
            <a:ext cx="65087" cy="63500"/>
          </a:xfrm>
          <a:prstGeom prst="ellipse">
            <a:avLst/>
          </a:prstGeom>
          <a:solidFill>
            <a:srgbClr val="00B050"/>
          </a:solidFill>
          <a:ln w="12700" cap="flat" cmpd="sng" algn="ctr">
            <a:solidFill>
              <a:srgbClr val="66FF66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68" name="円/楕円 712"/>
          <p:cNvSpPr/>
          <p:nvPr/>
        </p:nvSpPr>
        <p:spPr>
          <a:xfrm>
            <a:off x="3193377" y="2853056"/>
            <a:ext cx="68262" cy="66675"/>
          </a:xfrm>
          <a:prstGeom prst="ellipse">
            <a:avLst/>
          </a:prstGeom>
          <a:solidFill>
            <a:srgbClr val="000000">
              <a:lumMod val="50000"/>
              <a:lumOff val="50000"/>
            </a:srgbClr>
          </a:solidFill>
          <a:ln w="12700" cap="flat" cmpd="sng" algn="ctr">
            <a:solidFill>
              <a:srgbClr val="FFFFFF">
                <a:lumMod val="75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69" name="円/楕円 713"/>
          <p:cNvSpPr/>
          <p:nvPr/>
        </p:nvSpPr>
        <p:spPr>
          <a:xfrm>
            <a:off x="6904952" y="2659381"/>
            <a:ext cx="68262" cy="65088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rgbClr val="FF7C80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70" name="円/楕円 714"/>
          <p:cNvSpPr/>
          <p:nvPr/>
        </p:nvSpPr>
        <p:spPr>
          <a:xfrm>
            <a:off x="3757460" y="1964205"/>
            <a:ext cx="66675" cy="65087"/>
          </a:xfrm>
          <a:prstGeom prst="ellipse">
            <a:avLst/>
          </a:prstGeom>
          <a:solidFill>
            <a:srgbClr val="0070C0"/>
          </a:solidFill>
          <a:ln w="12700" cap="flat" cmpd="sng" algn="ctr">
            <a:solidFill>
              <a:srgbClr val="3399FF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71" name="円/楕円 715"/>
          <p:cNvSpPr/>
          <p:nvPr/>
        </p:nvSpPr>
        <p:spPr>
          <a:xfrm>
            <a:off x="3525164" y="2465706"/>
            <a:ext cx="68263" cy="65088"/>
          </a:xfrm>
          <a:prstGeom prst="ellipse">
            <a:avLst/>
          </a:prstGeom>
          <a:solidFill>
            <a:srgbClr val="00B050"/>
          </a:solidFill>
          <a:ln w="12700" cap="flat" cmpd="sng" algn="ctr">
            <a:solidFill>
              <a:srgbClr val="66FF66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72" name="円/楕円 716"/>
          <p:cNvSpPr/>
          <p:nvPr/>
        </p:nvSpPr>
        <p:spPr>
          <a:xfrm>
            <a:off x="2863177" y="3500756"/>
            <a:ext cx="66675" cy="65088"/>
          </a:xfrm>
          <a:prstGeom prst="ellipse">
            <a:avLst/>
          </a:prstGeom>
          <a:solidFill>
            <a:srgbClr val="000000">
              <a:lumMod val="50000"/>
              <a:lumOff val="50000"/>
            </a:srgbClr>
          </a:solidFill>
          <a:ln w="12700" cap="flat" cmpd="sng" algn="ctr">
            <a:solidFill>
              <a:srgbClr val="FFFFFF">
                <a:lumMod val="75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73" name="円/楕円 717"/>
          <p:cNvSpPr/>
          <p:nvPr/>
        </p:nvSpPr>
        <p:spPr>
          <a:xfrm>
            <a:off x="5644477" y="2659381"/>
            <a:ext cx="68262" cy="65088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rgbClr val="FF7C80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74" name="円/楕円 718"/>
          <p:cNvSpPr/>
          <p:nvPr/>
        </p:nvSpPr>
        <p:spPr>
          <a:xfrm>
            <a:off x="5115839" y="2724469"/>
            <a:ext cx="66675" cy="63500"/>
          </a:xfrm>
          <a:prstGeom prst="ellipse">
            <a:avLst/>
          </a:prstGeom>
          <a:solidFill>
            <a:srgbClr val="0070C0"/>
          </a:solidFill>
          <a:ln w="12700" cap="flat" cmpd="sng" algn="ctr">
            <a:solidFill>
              <a:srgbClr val="3399FF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75" name="円/楕円 719"/>
          <p:cNvSpPr/>
          <p:nvPr/>
        </p:nvSpPr>
        <p:spPr>
          <a:xfrm>
            <a:off x="2929852" y="2143444"/>
            <a:ext cx="65087" cy="63500"/>
          </a:xfrm>
          <a:prstGeom prst="ellipse">
            <a:avLst/>
          </a:prstGeom>
          <a:solidFill>
            <a:srgbClr val="00B050"/>
          </a:solidFill>
          <a:ln w="12700" cap="flat" cmpd="sng" algn="ctr">
            <a:solidFill>
              <a:srgbClr val="66FF66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76" name="円/楕円 720"/>
          <p:cNvSpPr/>
          <p:nvPr/>
        </p:nvSpPr>
        <p:spPr>
          <a:xfrm>
            <a:off x="2201189" y="2206944"/>
            <a:ext cx="63500" cy="65087"/>
          </a:xfrm>
          <a:prstGeom prst="ellipse">
            <a:avLst/>
          </a:prstGeom>
          <a:solidFill>
            <a:srgbClr val="000000">
              <a:lumMod val="50000"/>
              <a:lumOff val="50000"/>
            </a:srgbClr>
          </a:solidFill>
          <a:ln w="12700" cap="flat" cmpd="sng" algn="ctr">
            <a:solidFill>
              <a:srgbClr val="FFFFFF">
                <a:lumMod val="75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77" name="円/楕円 721"/>
          <p:cNvSpPr/>
          <p:nvPr/>
        </p:nvSpPr>
        <p:spPr>
          <a:xfrm>
            <a:off x="5846089" y="3500756"/>
            <a:ext cx="65088" cy="65088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rgbClr val="FF7C80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78" name="円/楕円 722"/>
          <p:cNvSpPr/>
          <p:nvPr/>
        </p:nvSpPr>
        <p:spPr>
          <a:xfrm>
            <a:off x="4388764" y="4211956"/>
            <a:ext cx="63500" cy="63500"/>
          </a:xfrm>
          <a:prstGeom prst="ellipse">
            <a:avLst/>
          </a:prstGeom>
          <a:solidFill>
            <a:srgbClr val="0070C0"/>
          </a:solidFill>
          <a:ln w="12700" cap="flat" cmpd="sng" algn="ctr">
            <a:solidFill>
              <a:srgbClr val="3399FF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79" name="円/楕円 723"/>
          <p:cNvSpPr/>
          <p:nvPr/>
        </p:nvSpPr>
        <p:spPr>
          <a:xfrm>
            <a:off x="5446039" y="4018281"/>
            <a:ext cx="69850" cy="63500"/>
          </a:xfrm>
          <a:prstGeom prst="ellipse">
            <a:avLst/>
          </a:prstGeom>
          <a:solidFill>
            <a:srgbClr val="00B050"/>
          </a:solidFill>
          <a:ln w="12700" cap="flat" cmpd="sng" algn="ctr">
            <a:solidFill>
              <a:srgbClr val="66FF66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80" name="円/楕円 724"/>
          <p:cNvSpPr/>
          <p:nvPr/>
        </p:nvSpPr>
        <p:spPr>
          <a:xfrm>
            <a:off x="3393402" y="2143444"/>
            <a:ext cx="66675" cy="63500"/>
          </a:xfrm>
          <a:prstGeom prst="ellipse">
            <a:avLst/>
          </a:prstGeom>
          <a:solidFill>
            <a:srgbClr val="000000">
              <a:lumMod val="50000"/>
              <a:lumOff val="50000"/>
            </a:srgbClr>
          </a:solidFill>
          <a:ln w="12700" cap="flat" cmpd="sng" algn="ctr">
            <a:solidFill>
              <a:srgbClr val="FFFFFF">
                <a:lumMod val="75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81" name="円/楕円 725"/>
          <p:cNvSpPr/>
          <p:nvPr/>
        </p:nvSpPr>
        <p:spPr>
          <a:xfrm>
            <a:off x="6839864" y="3888106"/>
            <a:ext cx="65088" cy="65088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rgbClr val="FF7C80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82" name="円/楕円 726"/>
          <p:cNvSpPr/>
          <p:nvPr/>
        </p:nvSpPr>
        <p:spPr>
          <a:xfrm>
            <a:off x="1685252" y="3305494"/>
            <a:ext cx="65087" cy="63500"/>
          </a:xfrm>
          <a:prstGeom prst="ellipse">
            <a:avLst/>
          </a:prstGeom>
          <a:solidFill>
            <a:srgbClr val="0070C0"/>
          </a:solidFill>
          <a:ln w="12700" cap="flat" cmpd="sng" algn="ctr">
            <a:solidFill>
              <a:srgbClr val="3399FF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83" name="円/楕円 727"/>
          <p:cNvSpPr/>
          <p:nvPr/>
        </p:nvSpPr>
        <p:spPr>
          <a:xfrm>
            <a:off x="4917402" y="4665981"/>
            <a:ext cx="65087" cy="61913"/>
          </a:xfrm>
          <a:prstGeom prst="ellipse">
            <a:avLst/>
          </a:prstGeom>
          <a:solidFill>
            <a:srgbClr val="00B050"/>
          </a:solidFill>
          <a:ln w="12700" cap="flat" cmpd="sng" algn="ctr">
            <a:solidFill>
              <a:srgbClr val="66FF66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84" name="円/楕円 728"/>
          <p:cNvSpPr/>
          <p:nvPr/>
        </p:nvSpPr>
        <p:spPr>
          <a:xfrm>
            <a:off x="1934489" y="2400619"/>
            <a:ext cx="66675" cy="65087"/>
          </a:xfrm>
          <a:prstGeom prst="ellipse">
            <a:avLst/>
          </a:prstGeom>
          <a:solidFill>
            <a:srgbClr val="000000">
              <a:lumMod val="50000"/>
              <a:lumOff val="50000"/>
            </a:srgbClr>
          </a:solidFill>
          <a:ln w="12700" cap="flat" cmpd="sng" algn="ctr">
            <a:solidFill>
              <a:srgbClr val="FFFFFF">
                <a:lumMod val="75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85" name="円/楕円 729"/>
          <p:cNvSpPr/>
          <p:nvPr/>
        </p:nvSpPr>
        <p:spPr>
          <a:xfrm>
            <a:off x="2001164" y="3408681"/>
            <a:ext cx="65088" cy="65088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rgbClr val="FF7C80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86" name="円/楕円 730"/>
          <p:cNvSpPr/>
          <p:nvPr/>
        </p:nvSpPr>
        <p:spPr>
          <a:xfrm>
            <a:off x="6242964" y="4600894"/>
            <a:ext cx="66675" cy="65087"/>
          </a:xfrm>
          <a:prstGeom prst="ellipse">
            <a:avLst/>
          </a:prstGeom>
          <a:solidFill>
            <a:srgbClr val="00B050"/>
          </a:solidFill>
          <a:ln w="12700" cap="flat" cmpd="sng" algn="ctr">
            <a:solidFill>
              <a:srgbClr val="66FF66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87" name="円/楕円 731"/>
          <p:cNvSpPr/>
          <p:nvPr/>
        </p:nvSpPr>
        <p:spPr>
          <a:xfrm>
            <a:off x="1670964" y="2078356"/>
            <a:ext cx="65088" cy="65088"/>
          </a:xfrm>
          <a:prstGeom prst="ellipse">
            <a:avLst/>
          </a:prstGeom>
          <a:solidFill>
            <a:srgbClr val="000000">
              <a:lumMod val="50000"/>
              <a:lumOff val="50000"/>
            </a:srgbClr>
          </a:solidFill>
          <a:ln w="12700" cap="flat" cmpd="sng" algn="ctr">
            <a:solidFill>
              <a:srgbClr val="FFFFFF">
                <a:lumMod val="75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88" name="円/楕円 732"/>
          <p:cNvSpPr/>
          <p:nvPr/>
        </p:nvSpPr>
        <p:spPr>
          <a:xfrm>
            <a:off x="2310727" y="4381819"/>
            <a:ext cx="65087" cy="65087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rgbClr val="FF7C80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89" name="円/楕円 733"/>
          <p:cNvSpPr/>
          <p:nvPr/>
        </p:nvSpPr>
        <p:spPr>
          <a:xfrm>
            <a:off x="1926552" y="3486469"/>
            <a:ext cx="68262" cy="63500"/>
          </a:xfrm>
          <a:prstGeom prst="ellipse">
            <a:avLst/>
          </a:prstGeom>
          <a:solidFill>
            <a:srgbClr val="00B050"/>
          </a:solidFill>
          <a:ln w="12700" cap="flat" cmpd="sng" algn="ctr">
            <a:solidFill>
              <a:srgbClr val="66FF66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90" name="円/楕円 734"/>
          <p:cNvSpPr/>
          <p:nvPr/>
        </p:nvSpPr>
        <p:spPr>
          <a:xfrm>
            <a:off x="2264689" y="3111819"/>
            <a:ext cx="68263" cy="63500"/>
          </a:xfrm>
          <a:prstGeom prst="ellipse">
            <a:avLst/>
          </a:prstGeom>
          <a:solidFill>
            <a:srgbClr val="000000">
              <a:lumMod val="50000"/>
              <a:lumOff val="50000"/>
            </a:srgbClr>
          </a:solidFill>
          <a:ln w="12700" cap="flat" cmpd="sng" algn="ctr">
            <a:solidFill>
              <a:srgbClr val="FFFFFF">
                <a:lumMod val="75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91" name="円/楕円 735"/>
          <p:cNvSpPr/>
          <p:nvPr/>
        </p:nvSpPr>
        <p:spPr>
          <a:xfrm>
            <a:off x="1742402" y="4586606"/>
            <a:ext cx="68262" cy="63500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rgbClr val="FF7C80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92" name="円/楕円 736"/>
          <p:cNvSpPr/>
          <p:nvPr/>
        </p:nvSpPr>
        <p:spPr>
          <a:xfrm>
            <a:off x="2066252" y="4832669"/>
            <a:ext cx="69850" cy="63500"/>
          </a:xfrm>
          <a:prstGeom prst="ellipse">
            <a:avLst/>
          </a:prstGeom>
          <a:solidFill>
            <a:srgbClr val="00B050"/>
          </a:solidFill>
          <a:ln w="12700" cap="flat" cmpd="sng" algn="ctr">
            <a:solidFill>
              <a:srgbClr val="66FF66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93" name="円/楕円 737"/>
          <p:cNvSpPr/>
          <p:nvPr/>
        </p:nvSpPr>
        <p:spPr>
          <a:xfrm>
            <a:off x="2001164" y="2853056"/>
            <a:ext cx="65088" cy="66675"/>
          </a:xfrm>
          <a:prstGeom prst="ellipse">
            <a:avLst/>
          </a:prstGeom>
          <a:solidFill>
            <a:srgbClr val="000000">
              <a:lumMod val="50000"/>
              <a:lumOff val="50000"/>
            </a:srgbClr>
          </a:solidFill>
          <a:ln w="12700" cap="flat" cmpd="sng" algn="ctr">
            <a:solidFill>
              <a:srgbClr val="FFFFFF">
                <a:lumMod val="75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94" name="円/楕円 738"/>
          <p:cNvSpPr/>
          <p:nvPr/>
        </p:nvSpPr>
        <p:spPr>
          <a:xfrm>
            <a:off x="4652289" y="2530794"/>
            <a:ext cx="66675" cy="63500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rgbClr val="FF7C80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95" name="円/楕円 739"/>
          <p:cNvSpPr/>
          <p:nvPr/>
        </p:nvSpPr>
        <p:spPr>
          <a:xfrm>
            <a:off x="2596477" y="2530794"/>
            <a:ext cx="68262" cy="63500"/>
          </a:xfrm>
          <a:prstGeom prst="ellipse">
            <a:avLst/>
          </a:prstGeom>
          <a:solidFill>
            <a:srgbClr val="0070C0"/>
          </a:solidFill>
          <a:ln w="12700" cap="flat" cmpd="sng" algn="ctr">
            <a:solidFill>
              <a:srgbClr val="3399FF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96" name="円/楕円 740"/>
          <p:cNvSpPr/>
          <p:nvPr/>
        </p:nvSpPr>
        <p:spPr>
          <a:xfrm>
            <a:off x="1537614" y="2853056"/>
            <a:ext cx="65088" cy="66675"/>
          </a:xfrm>
          <a:prstGeom prst="ellipse">
            <a:avLst/>
          </a:prstGeom>
          <a:solidFill>
            <a:srgbClr val="00B050"/>
          </a:solidFill>
          <a:ln w="12700" cap="flat" cmpd="sng" algn="ctr">
            <a:solidFill>
              <a:srgbClr val="66FF66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97" name="円/楕円 741"/>
          <p:cNvSpPr/>
          <p:nvPr/>
        </p:nvSpPr>
        <p:spPr>
          <a:xfrm>
            <a:off x="5515889" y="1964205"/>
            <a:ext cx="65088" cy="65087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rgbClr val="FF7C80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98" name="円/楕円 742"/>
          <p:cNvSpPr/>
          <p:nvPr/>
        </p:nvSpPr>
        <p:spPr>
          <a:xfrm>
            <a:off x="1801139" y="2984819"/>
            <a:ext cx="66675" cy="65087"/>
          </a:xfrm>
          <a:prstGeom prst="ellipse">
            <a:avLst/>
          </a:prstGeom>
          <a:solidFill>
            <a:srgbClr val="0070C0"/>
          </a:solidFill>
          <a:ln w="12700" cap="flat" cmpd="sng" algn="ctr">
            <a:solidFill>
              <a:srgbClr val="3399FF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99" name="円/楕円 743"/>
          <p:cNvSpPr/>
          <p:nvPr/>
        </p:nvSpPr>
        <p:spPr>
          <a:xfrm>
            <a:off x="4850727" y="3049906"/>
            <a:ext cx="66675" cy="61913"/>
          </a:xfrm>
          <a:prstGeom prst="ellipse">
            <a:avLst/>
          </a:prstGeom>
          <a:solidFill>
            <a:srgbClr val="00B050"/>
          </a:solidFill>
          <a:ln w="12700" cap="flat" cmpd="sng" algn="ctr">
            <a:solidFill>
              <a:srgbClr val="66FF66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00" name="円/楕円 744"/>
          <p:cNvSpPr/>
          <p:nvPr/>
        </p:nvSpPr>
        <p:spPr>
          <a:xfrm>
            <a:off x="6641427" y="4340544"/>
            <a:ext cx="63500" cy="65087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rgbClr val="FF7C80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01" name="円/楕円 745"/>
          <p:cNvSpPr/>
          <p:nvPr/>
        </p:nvSpPr>
        <p:spPr>
          <a:xfrm>
            <a:off x="7170064" y="4600894"/>
            <a:ext cx="66675" cy="65087"/>
          </a:xfrm>
          <a:prstGeom prst="ellipse">
            <a:avLst/>
          </a:prstGeom>
          <a:solidFill>
            <a:srgbClr val="0070C0"/>
          </a:solidFill>
          <a:ln w="12700" cap="flat" cmpd="sng" algn="ctr">
            <a:solidFill>
              <a:srgbClr val="3399FF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02" name="円/楕円 746"/>
          <p:cNvSpPr/>
          <p:nvPr/>
        </p:nvSpPr>
        <p:spPr>
          <a:xfrm>
            <a:off x="7303414" y="3694431"/>
            <a:ext cx="65088" cy="65088"/>
          </a:xfrm>
          <a:prstGeom prst="ellipse">
            <a:avLst/>
          </a:prstGeom>
          <a:solidFill>
            <a:srgbClr val="00B050"/>
          </a:solidFill>
          <a:ln w="12700" cap="flat" cmpd="sng" algn="ctr">
            <a:solidFill>
              <a:srgbClr val="66FF66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03" name="円/楕円 747"/>
          <p:cNvSpPr/>
          <p:nvPr/>
        </p:nvSpPr>
        <p:spPr>
          <a:xfrm>
            <a:off x="2001164" y="3111819"/>
            <a:ext cx="65088" cy="63500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rgbClr val="FF7C80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04" name="円/楕円 748"/>
          <p:cNvSpPr/>
          <p:nvPr/>
        </p:nvSpPr>
        <p:spPr>
          <a:xfrm>
            <a:off x="1934489" y="2013269"/>
            <a:ext cx="66675" cy="65087"/>
          </a:xfrm>
          <a:prstGeom prst="ellipse">
            <a:avLst/>
          </a:prstGeom>
          <a:solidFill>
            <a:srgbClr val="0070C0"/>
          </a:solidFill>
          <a:ln w="12700" cap="flat" cmpd="sng" algn="ctr">
            <a:solidFill>
              <a:srgbClr val="3399FF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05" name="円/楕円 749"/>
          <p:cNvSpPr/>
          <p:nvPr/>
        </p:nvSpPr>
        <p:spPr>
          <a:xfrm>
            <a:off x="7303414" y="2108221"/>
            <a:ext cx="65088" cy="65088"/>
          </a:xfrm>
          <a:prstGeom prst="ellipse">
            <a:avLst/>
          </a:prstGeom>
          <a:solidFill>
            <a:srgbClr val="00B050"/>
          </a:solidFill>
          <a:ln w="12700" cap="flat" cmpd="sng" algn="ctr">
            <a:solidFill>
              <a:srgbClr val="66FF66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06" name="円/楕円 750"/>
          <p:cNvSpPr/>
          <p:nvPr/>
        </p:nvSpPr>
        <p:spPr>
          <a:xfrm>
            <a:off x="7170064" y="3240406"/>
            <a:ext cx="66675" cy="65088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rgbClr val="FF7C80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07" name="円/楕円 751"/>
          <p:cNvSpPr/>
          <p:nvPr/>
        </p:nvSpPr>
        <p:spPr>
          <a:xfrm>
            <a:off x="6773189" y="2984819"/>
            <a:ext cx="66675" cy="65087"/>
          </a:xfrm>
          <a:prstGeom prst="ellipse">
            <a:avLst/>
          </a:prstGeom>
          <a:solidFill>
            <a:srgbClr val="0070C0"/>
          </a:solidFill>
          <a:ln w="12700" cap="flat" cmpd="sng" algn="ctr">
            <a:solidFill>
              <a:srgbClr val="3399FF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08" name="円/楕円 752"/>
          <p:cNvSpPr/>
          <p:nvPr/>
        </p:nvSpPr>
        <p:spPr>
          <a:xfrm>
            <a:off x="6439814" y="3824606"/>
            <a:ext cx="69850" cy="63500"/>
          </a:xfrm>
          <a:prstGeom prst="ellipse">
            <a:avLst/>
          </a:prstGeom>
          <a:solidFill>
            <a:srgbClr val="00B050"/>
          </a:solidFill>
          <a:ln w="12700" cap="flat" cmpd="sng" algn="ctr">
            <a:solidFill>
              <a:srgbClr val="66FF66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09" name="円/楕円 753"/>
          <p:cNvSpPr/>
          <p:nvPr/>
        </p:nvSpPr>
        <p:spPr>
          <a:xfrm>
            <a:off x="2466302" y="2919731"/>
            <a:ext cx="65087" cy="65088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rgbClr val="FF7C80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10" name="円/楕円 754"/>
          <p:cNvSpPr/>
          <p:nvPr/>
        </p:nvSpPr>
        <p:spPr>
          <a:xfrm>
            <a:off x="5779414" y="2984819"/>
            <a:ext cx="66675" cy="65087"/>
          </a:xfrm>
          <a:prstGeom prst="ellipse">
            <a:avLst/>
          </a:prstGeom>
          <a:solidFill>
            <a:srgbClr val="00B050"/>
          </a:solidFill>
          <a:ln w="12700" cap="flat" cmpd="sng" algn="ctr">
            <a:solidFill>
              <a:srgbClr val="66FF66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11" name="円/楕円 755"/>
          <p:cNvSpPr/>
          <p:nvPr/>
        </p:nvSpPr>
        <p:spPr>
          <a:xfrm>
            <a:off x="3790277" y="3240406"/>
            <a:ext cx="66675" cy="65088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rgbClr val="FF7C80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12" name="円/楕円 756"/>
          <p:cNvSpPr/>
          <p:nvPr/>
        </p:nvSpPr>
        <p:spPr>
          <a:xfrm>
            <a:off x="2929852" y="3759519"/>
            <a:ext cx="65087" cy="65087"/>
          </a:xfrm>
          <a:prstGeom prst="ellipse">
            <a:avLst/>
          </a:prstGeom>
          <a:solidFill>
            <a:srgbClr val="00B050"/>
          </a:solidFill>
          <a:ln w="12700" cap="flat" cmpd="sng" algn="ctr">
            <a:solidFill>
              <a:srgbClr val="66FF66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13" name="円/楕円 757"/>
          <p:cNvSpPr/>
          <p:nvPr/>
        </p:nvSpPr>
        <p:spPr>
          <a:xfrm>
            <a:off x="1736052" y="2724469"/>
            <a:ext cx="65087" cy="63500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rgbClr val="FF7C80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14" name="円/楕円 758"/>
          <p:cNvSpPr/>
          <p:nvPr/>
        </p:nvSpPr>
        <p:spPr>
          <a:xfrm>
            <a:off x="1670964" y="2337119"/>
            <a:ext cx="65088" cy="63500"/>
          </a:xfrm>
          <a:prstGeom prst="ellipse">
            <a:avLst/>
          </a:prstGeom>
          <a:solidFill>
            <a:srgbClr val="00B050"/>
          </a:solidFill>
          <a:ln w="12700" cap="flat" cmpd="sng" algn="ctr">
            <a:solidFill>
              <a:srgbClr val="66FF66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15" name="円/楕円 759"/>
          <p:cNvSpPr/>
          <p:nvPr/>
        </p:nvSpPr>
        <p:spPr>
          <a:xfrm>
            <a:off x="1470939" y="1949769"/>
            <a:ext cx="66675" cy="63500"/>
          </a:xfrm>
          <a:prstGeom prst="ellipse">
            <a:avLst/>
          </a:prstGeom>
          <a:solidFill>
            <a:srgbClr val="000000">
              <a:lumMod val="50000"/>
              <a:lumOff val="50000"/>
            </a:srgbClr>
          </a:solidFill>
          <a:ln w="12700" cap="flat" cmpd="sng" algn="ctr">
            <a:solidFill>
              <a:srgbClr val="FFFFFF">
                <a:lumMod val="75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16" name="円/楕円 760"/>
          <p:cNvSpPr/>
          <p:nvPr/>
        </p:nvSpPr>
        <p:spPr>
          <a:xfrm>
            <a:off x="4388764" y="4727894"/>
            <a:ext cx="63500" cy="65087"/>
          </a:xfrm>
          <a:prstGeom prst="ellipse">
            <a:avLst/>
          </a:prstGeom>
          <a:solidFill>
            <a:srgbClr val="0070C0"/>
          </a:solidFill>
          <a:ln w="12700" cap="flat" cmpd="sng" algn="ctr">
            <a:solidFill>
              <a:srgbClr val="3399FF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17" name="円/楕円 761"/>
          <p:cNvSpPr/>
          <p:nvPr/>
        </p:nvSpPr>
        <p:spPr>
          <a:xfrm>
            <a:off x="3525164" y="3500756"/>
            <a:ext cx="68263" cy="65088"/>
          </a:xfrm>
          <a:prstGeom prst="ellipse">
            <a:avLst/>
          </a:prstGeom>
          <a:solidFill>
            <a:srgbClr val="0070C0"/>
          </a:solidFill>
          <a:ln w="12700" cap="flat" cmpd="sng" algn="ctr">
            <a:solidFill>
              <a:srgbClr val="3399FF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18" name="円/楕円 762"/>
          <p:cNvSpPr/>
          <p:nvPr/>
        </p:nvSpPr>
        <p:spPr>
          <a:xfrm>
            <a:off x="2466302" y="3368994"/>
            <a:ext cx="65087" cy="68262"/>
          </a:xfrm>
          <a:prstGeom prst="ellipse">
            <a:avLst/>
          </a:prstGeom>
          <a:solidFill>
            <a:srgbClr val="0070C0"/>
          </a:solidFill>
          <a:ln w="12700" cap="flat" cmpd="sng" algn="ctr">
            <a:solidFill>
              <a:srgbClr val="3399FF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19" name="円/楕円 763"/>
          <p:cNvSpPr/>
          <p:nvPr/>
        </p:nvSpPr>
        <p:spPr>
          <a:xfrm>
            <a:off x="5115839" y="3694431"/>
            <a:ext cx="66675" cy="65088"/>
          </a:xfrm>
          <a:prstGeom prst="ellipse">
            <a:avLst/>
          </a:prstGeom>
          <a:solidFill>
            <a:srgbClr val="0070C0"/>
          </a:solidFill>
          <a:ln w="12700" cap="flat" cmpd="sng" algn="ctr">
            <a:solidFill>
              <a:srgbClr val="3399FF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20" name="円/楕円 764"/>
          <p:cNvSpPr/>
          <p:nvPr/>
        </p:nvSpPr>
        <p:spPr>
          <a:xfrm>
            <a:off x="3460077" y="3888106"/>
            <a:ext cx="65087" cy="65088"/>
          </a:xfrm>
          <a:prstGeom prst="ellipse">
            <a:avLst/>
          </a:prstGeom>
          <a:solidFill>
            <a:srgbClr val="0070C0"/>
          </a:solidFill>
          <a:ln w="12700" cap="flat" cmpd="sng" algn="ctr">
            <a:solidFill>
              <a:srgbClr val="3399FF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21" name="円/楕円 765"/>
          <p:cNvSpPr/>
          <p:nvPr/>
        </p:nvSpPr>
        <p:spPr>
          <a:xfrm>
            <a:off x="5580977" y="4472306"/>
            <a:ext cx="63500" cy="63500"/>
          </a:xfrm>
          <a:prstGeom prst="ellipse">
            <a:avLst/>
          </a:prstGeom>
          <a:solidFill>
            <a:srgbClr val="0070C0"/>
          </a:solidFill>
          <a:ln w="12700" cap="flat" cmpd="sng" algn="ctr">
            <a:solidFill>
              <a:srgbClr val="3399FF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22" name="円/楕円 766"/>
          <p:cNvSpPr/>
          <p:nvPr/>
        </p:nvSpPr>
        <p:spPr>
          <a:xfrm>
            <a:off x="6573164" y="2272031"/>
            <a:ext cx="68263" cy="65088"/>
          </a:xfrm>
          <a:prstGeom prst="ellipse">
            <a:avLst/>
          </a:prstGeom>
          <a:solidFill>
            <a:srgbClr val="0070C0"/>
          </a:solidFill>
          <a:ln w="12700" cap="flat" cmpd="sng" algn="ctr">
            <a:solidFill>
              <a:srgbClr val="3399FF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23" name="円/楕円 767"/>
          <p:cNvSpPr/>
          <p:nvPr/>
        </p:nvSpPr>
        <p:spPr>
          <a:xfrm>
            <a:off x="6309639" y="3759519"/>
            <a:ext cx="65088" cy="65087"/>
          </a:xfrm>
          <a:prstGeom prst="ellipse">
            <a:avLst/>
          </a:prstGeom>
          <a:solidFill>
            <a:srgbClr val="0070C0"/>
          </a:solidFill>
          <a:ln w="12700" cap="flat" cmpd="sng" algn="ctr">
            <a:solidFill>
              <a:srgbClr val="3399FF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24" name="円/楕円 768"/>
          <p:cNvSpPr/>
          <p:nvPr/>
        </p:nvSpPr>
        <p:spPr>
          <a:xfrm>
            <a:off x="4587202" y="4535806"/>
            <a:ext cx="65087" cy="65088"/>
          </a:xfrm>
          <a:prstGeom prst="ellipse">
            <a:avLst/>
          </a:prstGeom>
          <a:solidFill>
            <a:srgbClr val="00B050"/>
          </a:solidFill>
          <a:ln w="12700" cap="flat" cmpd="sng" algn="ctr">
            <a:solidFill>
              <a:srgbClr val="66FF66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25" name="円/楕円 769"/>
          <p:cNvSpPr/>
          <p:nvPr/>
        </p:nvSpPr>
        <p:spPr>
          <a:xfrm>
            <a:off x="6439814" y="2984819"/>
            <a:ext cx="69850" cy="65087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rgbClr val="FF7C80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26" name="円/楕円 770"/>
          <p:cNvSpPr/>
          <p:nvPr/>
        </p:nvSpPr>
        <p:spPr>
          <a:xfrm>
            <a:off x="3923627" y="3305494"/>
            <a:ext cx="65087" cy="63500"/>
          </a:xfrm>
          <a:prstGeom prst="ellipse">
            <a:avLst/>
          </a:prstGeom>
          <a:solidFill>
            <a:srgbClr val="0070C0"/>
          </a:solidFill>
          <a:ln w="12700" cap="flat" cmpd="sng" algn="ctr">
            <a:solidFill>
              <a:srgbClr val="3399FF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27" name="円/楕円 771"/>
          <p:cNvSpPr/>
          <p:nvPr/>
        </p:nvSpPr>
        <p:spPr>
          <a:xfrm>
            <a:off x="3593427" y="3888106"/>
            <a:ext cx="65087" cy="65088"/>
          </a:xfrm>
          <a:prstGeom prst="ellipse">
            <a:avLst/>
          </a:prstGeom>
          <a:solidFill>
            <a:srgbClr val="00B050"/>
          </a:solidFill>
          <a:ln w="12700" cap="flat" cmpd="sng" algn="ctr">
            <a:solidFill>
              <a:srgbClr val="66FF66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28" name="円/楕円 772"/>
          <p:cNvSpPr/>
          <p:nvPr/>
        </p:nvSpPr>
        <p:spPr>
          <a:xfrm>
            <a:off x="5779414" y="3175319"/>
            <a:ext cx="66675" cy="65087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rgbClr val="FF7C80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29" name="円/楕円 773"/>
          <p:cNvSpPr/>
          <p:nvPr/>
        </p:nvSpPr>
        <p:spPr>
          <a:xfrm>
            <a:off x="4652289" y="3437256"/>
            <a:ext cx="66675" cy="63500"/>
          </a:xfrm>
          <a:prstGeom prst="ellipse">
            <a:avLst/>
          </a:prstGeom>
          <a:solidFill>
            <a:srgbClr val="0070C0"/>
          </a:solidFill>
          <a:ln w="12700" cap="flat" cmpd="sng" algn="ctr">
            <a:solidFill>
              <a:srgbClr val="3399FF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30" name="円/楕円 774"/>
          <p:cNvSpPr/>
          <p:nvPr/>
        </p:nvSpPr>
        <p:spPr>
          <a:xfrm>
            <a:off x="4517352" y="3759519"/>
            <a:ext cx="69850" cy="65087"/>
          </a:xfrm>
          <a:prstGeom prst="ellipse">
            <a:avLst/>
          </a:prstGeom>
          <a:solidFill>
            <a:srgbClr val="00B050"/>
          </a:solidFill>
          <a:ln w="12700" cap="flat" cmpd="sng" algn="ctr">
            <a:solidFill>
              <a:srgbClr val="66FF66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31" name="円/楕円 775"/>
          <p:cNvSpPr/>
          <p:nvPr/>
        </p:nvSpPr>
        <p:spPr>
          <a:xfrm>
            <a:off x="4982489" y="3953194"/>
            <a:ext cx="68263" cy="65087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rgbClr val="FF7C80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32" name="円/楕円 776"/>
          <p:cNvSpPr/>
          <p:nvPr/>
        </p:nvSpPr>
        <p:spPr>
          <a:xfrm>
            <a:off x="3790277" y="4340544"/>
            <a:ext cx="66675" cy="65087"/>
          </a:xfrm>
          <a:prstGeom prst="ellipse">
            <a:avLst/>
          </a:prstGeom>
          <a:solidFill>
            <a:srgbClr val="0070C0"/>
          </a:solidFill>
          <a:ln w="12700" cap="flat" cmpd="sng" algn="ctr">
            <a:solidFill>
              <a:srgbClr val="3399FF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33" name="円/楕円 777"/>
          <p:cNvSpPr/>
          <p:nvPr/>
        </p:nvSpPr>
        <p:spPr>
          <a:xfrm>
            <a:off x="5050752" y="4211956"/>
            <a:ext cx="65087" cy="63500"/>
          </a:xfrm>
          <a:prstGeom prst="ellipse">
            <a:avLst/>
          </a:prstGeom>
          <a:solidFill>
            <a:srgbClr val="00B050"/>
          </a:solidFill>
          <a:ln w="12700" cap="flat" cmpd="sng" algn="ctr">
            <a:solidFill>
              <a:srgbClr val="66FF66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34" name="円/楕円 778"/>
          <p:cNvSpPr/>
          <p:nvPr/>
        </p:nvSpPr>
        <p:spPr>
          <a:xfrm>
            <a:off x="6374727" y="4211956"/>
            <a:ext cx="65087" cy="63500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rgbClr val="FF7C80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35" name="円/楕円 779"/>
          <p:cNvSpPr/>
          <p:nvPr/>
        </p:nvSpPr>
        <p:spPr>
          <a:xfrm>
            <a:off x="4187152" y="2853056"/>
            <a:ext cx="66675" cy="66675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rgbClr val="FF7C80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36" name="円/楕円 780"/>
          <p:cNvSpPr/>
          <p:nvPr/>
        </p:nvSpPr>
        <p:spPr>
          <a:xfrm>
            <a:off x="5314277" y="2659381"/>
            <a:ext cx="66675" cy="65088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rgbClr val="FF7C80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37" name="円/楕円 781"/>
          <p:cNvSpPr/>
          <p:nvPr/>
        </p:nvSpPr>
        <p:spPr>
          <a:xfrm>
            <a:off x="4388764" y="3368994"/>
            <a:ext cx="63500" cy="68262"/>
          </a:xfrm>
          <a:prstGeom prst="ellipse">
            <a:avLst/>
          </a:prstGeom>
          <a:solidFill>
            <a:srgbClr val="00B050"/>
          </a:solidFill>
          <a:ln w="12700" cap="flat" cmpd="sng" algn="ctr">
            <a:solidFill>
              <a:srgbClr val="66FF66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38" name="円/楕円 782"/>
          <p:cNvSpPr/>
          <p:nvPr/>
        </p:nvSpPr>
        <p:spPr>
          <a:xfrm>
            <a:off x="6176289" y="4665981"/>
            <a:ext cx="66675" cy="61913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rgbClr val="FF7C80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39" name="円/楕円 783"/>
          <p:cNvSpPr/>
          <p:nvPr/>
        </p:nvSpPr>
        <p:spPr>
          <a:xfrm>
            <a:off x="6839864" y="4018281"/>
            <a:ext cx="65088" cy="63500"/>
          </a:xfrm>
          <a:prstGeom prst="ellipse">
            <a:avLst/>
          </a:prstGeom>
          <a:solidFill>
            <a:srgbClr val="00B050"/>
          </a:solidFill>
          <a:ln w="12700" cap="flat" cmpd="sng" algn="ctr">
            <a:solidFill>
              <a:srgbClr val="66FF66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40" name="円/楕円 784"/>
          <p:cNvSpPr/>
          <p:nvPr/>
        </p:nvSpPr>
        <p:spPr>
          <a:xfrm>
            <a:off x="6704927" y="2530794"/>
            <a:ext cx="68262" cy="63500"/>
          </a:xfrm>
          <a:prstGeom prst="ellipse">
            <a:avLst/>
          </a:prstGeom>
          <a:solidFill>
            <a:srgbClr val="00B050"/>
          </a:solidFill>
          <a:ln w="12700" cap="flat" cmpd="sng" algn="ctr">
            <a:solidFill>
              <a:srgbClr val="66FF66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41" name="円/楕円 785"/>
          <p:cNvSpPr/>
          <p:nvPr/>
        </p:nvSpPr>
        <p:spPr>
          <a:xfrm>
            <a:off x="6704927" y="3565844"/>
            <a:ext cx="68262" cy="65087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rgbClr val="FF7C80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42" name="円/楕円 786"/>
          <p:cNvSpPr/>
          <p:nvPr/>
        </p:nvSpPr>
        <p:spPr>
          <a:xfrm>
            <a:off x="6309639" y="3305494"/>
            <a:ext cx="65088" cy="63500"/>
          </a:xfrm>
          <a:prstGeom prst="ellipse">
            <a:avLst/>
          </a:prstGeom>
          <a:solidFill>
            <a:srgbClr val="0070C0"/>
          </a:solidFill>
          <a:ln w="12700" cap="flat" cmpd="sng" algn="ctr">
            <a:solidFill>
              <a:srgbClr val="3399FF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43" name="円/楕円 787"/>
          <p:cNvSpPr/>
          <p:nvPr/>
        </p:nvSpPr>
        <p:spPr>
          <a:xfrm>
            <a:off x="5976264" y="4146869"/>
            <a:ext cx="68263" cy="65087"/>
          </a:xfrm>
          <a:prstGeom prst="ellipse">
            <a:avLst/>
          </a:prstGeom>
          <a:solidFill>
            <a:srgbClr val="00B050"/>
          </a:solidFill>
          <a:ln w="12700" cap="flat" cmpd="sng" algn="ctr">
            <a:solidFill>
              <a:srgbClr val="66FF66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44" name="円/楕円 788"/>
          <p:cNvSpPr/>
          <p:nvPr/>
        </p:nvSpPr>
        <p:spPr>
          <a:xfrm>
            <a:off x="5314277" y="3305494"/>
            <a:ext cx="66675" cy="63500"/>
          </a:xfrm>
          <a:prstGeom prst="ellipse">
            <a:avLst/>
          </a:prstGeom>
          <a:solidFill>
            <a:srgbClr val="00B050"/>
          </a:solidFill>
          <a:ln w="12700" cap="flat" cmpd="sng" algn="ctr">
            <a:solidFill>
              <a:srgbClr val="66FF66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45" name="円/楕円 789"/>
          <p:cNvSpPr/>
          <p:nvPr/>
        </p:nvSpPr>
        <p:spPr>
          <a:xfrm>
            <a:off x="4652289" y="4018281"/>
            <a:ext cx="66675" cy="63500"/>
          </a:xfrm>
          <a:prstGeom prst="ellipse">
            <a:avLst/>
          </a:prstGeom>
          <a:solidFill>
            <a:srgbClr val="0070C0"/>
          </a:solidFill>
          <a:ln w="12700" cap="flat" cmpd="sng" algn="ctr">
            <a:solidFill>
              <a:srgbClr val="3399FF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46" name="円/楕円 790"/>
          <p:cNvSpPr/>
          <p:nvPr/>
        </p:nvSpPr>
        <p:spPr>
          <a:xfrm>
            <a:off x="4587202" y="2143444"/>
            <a:ext cx="65087" cy="63500"/>
          </a:xfrm>
          <a:prstGeom prst="ellipse">
            <a:avLst/>
          </a:prstGeom>
          <a:solidFill>
            <a:srgbClr val="0070C0"/>
          </a:solidFill>
          <a:ln w="12700" cap="flat" cmpd="sng" algn="ctr">
            <a:solidFill>
              <a:srgbClr val="3399FF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47" name="円/楕円 791"/>
          <p:cNvSpPr/>
          <p:nvPr/>
        </p:nvSpPr>
        <p:spPr>
          <a:xfrm>
            <a:off x="7435177" y="5247006"/>
            <a:ext cx="66675" cy="63500"/>
          </a:xfrm>
          <a:prstGeom prst="ellipse">
            <a:avLst/>
          </a:prstGeom>
          <a:solidFill>
            <a:srgbClr val="0070C0"/>
          </a:solidFill>
          <a:ln w="12700" cap="flat" cmpd="sng" algn="ctr">
            <a:solidFill>
              <a:srgbClr val="3399FF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48" name="円/楕円 792"/>
          <p:cNvSpPr/>
          <p:nvPr/>
        </p:nvSpPr>
        <p:spPr>
          <a:xfrm>
            <a:off x="7170064" y="2984819"/>
            <a:ext cx="66675" cy="65087"/>
          </a:xfrm>
          <a:prstGeom prst="ellipse">
            <a:avLst/>
          </a:prstGeom>
          <a:solidFill>
            <a:srgbClr val="00B050"/>
          </a:solidFill>
          <a:ln w="12700" cap="flat" cmpd="sng" algn="ctr">
            <a:solidFill>
              <a:srgbClr val="66FF66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49" name="円/楕円 793"/>
          <p:cNvSpPr/>
          <p:nvPr/>
        </p:nvSpPr>
        <p:spPr>
          <a:xfrm>
            <a:off x="7303414" y="5762944"/>
            <a:ext cx="65088" cy="65087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rgbClr val="FF7C80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50" name="円/楕円 794"/>
          <p:cNvSpPr/>
          <p:nvPr/>
        </p:nvSpPr>
        <p:spPr>
          <a:xfrm>
            <a:off x="5050752" y="4792981"/>
            <a:ext cx="65087" cy="63500"/>
          </a:xfrm>
          <a:prstGeom prst="ellipse">
            <a:avLst/>
          </a:prstGeom>
          <a:solidFill>
            <a:srgbClr val="0070C0"/>
          </a:solidFill>
          <a:ln w="12700" cap="flat" cmpd="sng" algn="ctr">
            <a:solidFill>
              <a:srgbClr val="3399FF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51" name="円/楕円 795"/>
          <p:cNvSpPr/>
          <p:nvPr/>
        </p:nvSpPr>
        <p:spPr>
          <a:xfrm>
            <a:off x="3060027" y="3175319"/>
            <a:ext cx="69850" cy="65087"/>
          </a:xfrm>
          <a:prstGeom prst="ellipse">
            <a:avLst/>
          </a:prstGeom>
          <a:solidFill>
            <a:srgbClr val="00B050"/>
          </a:solidFill>
          <a:ln w="12700" cap="flat" cmpd="sng" algn="ctr">
            <a:solidFill>
              <a:srgbClr val="66FF66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52" name="円/楕円 796"/>
          <p:cNvSpPr/>
          <p:nvPr/>
        </p:nvSpPr>
        <p:spPr>
          <a:xfrm>
            <a:off x="6904952" y="4665981"/>
            <a:ext cx="68262" cy="61913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rgbClr val="FF7C80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53" name="円/楕円 797"/>
          <p:cNvSpPr/>
          <p:nvPr/>
        </p:nvSpPr>
        <p:spPr>
          <a:xfrm>
            <a:off x="5779414" y="4535806"/>
            <a:ext cx="66675" cy="65088"/>
          </a:xfrm>
          <a:prstGeom prst="ellipse">
            <a:avLst/>
          </a:prstGeom>
          <a:solidFill>
            <a:srgbClr val="0070C0"/>
          </a:solidFill>
          <a:ln w="12700" cap="flat" cmpd="sng" algn="ctr">
            <a:solidFill>
              <a:srgbClr val="3399FF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54" name="円/楕円 798"/>
          <p:cNvSpPr/>
          <p:nvPr/>
        </p:nvSpPr>
        <p:spPr>
          <a:xfrm>
            <a:off x="5314277" y="5440681"/>
            <a:ext cx="66675" cy="63500"/>
          </a:xfrm>
          <a:prstGeom prst="ellipse">
            <a:avLst/>
          </a:prstGeom>
          <a:solidFill>
            <a:srgbClr val="00B050"/>
          </a:solidFill>
          <a:ln w="12700" cap="flat" cmpd="sng" algn="ctr">
            <a:solidFill>
              <a:srgbClr val="66FF66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55" name="円/楕円 799"/>
          <p:cNvSpPr/>
          <p:nvPr/>
        </p:nvSpPr>
        <p:spPr>
          <a:xfrm>
            <a:off x="6509664" y="5310506"/>
            <a:ext cx="63500" cy="65088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rgbClr val="FF7C80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56" name="円/楕円 800"/>
          <p:cNvSpPr/>
          <p:nvPr/>
        </p:nvSpPr>
        <p:spPr>
          <a:xfrm>
            <a:off x="4917402" y="5828031"/>
            <a:ext cx="65087" cy="63500"/>
          </a:xfrm>
          <a:prstGeom prst="ellipse">
            <a:avLst/>
          </a:prstGeom>
          <a:solidFill>
            <a:srgbClr val="0070C0"/>
          </a:solidFill>
          <a:ln w="12700" cap="flat" cmpd="sng" algn="ctr">
            <a:solidFill>
              <a:srgbClr val="3399FF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57" name="円/楕円 801"/>
          <p:cNvSpPr/>
          <p:nvPr/>
        </p:nvSpPr>
        <p:spPr>
          <a:xfrm>
            <a:off x="6573164" y="5569269"/>
            <a:ext cx="68263" cy="65087"/>
          </a:xfrm>
          <a:prstGeom prst="ellipse">
            <a:avLst/>
          </a:prstGeom>
          <a:solidFill>
            <a:srgbClr val="00B050"/>
          </a:solidFill>
          <a:ln w="12700" cap="flat" cmpd="sng" algn="ctr">
            <a:solidFill>
              <a:srgbClr val="66FF66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58" name="円/楕円 802"/>
          <p:cNvSpPr/>
          <p:nvPr/>
        </p:nvSpPr>
        <p:spPr>
          <a:xfrm>
            <a:off x="6641427" y="5828031"/>
            <a:ext cx="63500" cy="63500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rgbClr val="FF7C80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59" name="円/楕円 803"/>
          <p:cNvSpPr/>
          <p:nvPr/>
        </p:nvSpPr>
        <p:spPr>
          <a:xfrm>
            <a:off x="5314277" y="4340544"/>
            <a:ext cx="66675" cy="65087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rgbClr val="FF7C80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60" name="円/楕円 804"/>
          <p:cNvSpPr/>
          <p:nvPr/>
        </p:nvSpPr>
        <p:spPr>
          <a:xfrm>
            <a:off x="6176289" y="4018281"/>
            <a:ext cx="66675" cy="63500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rgbClr val="FF7C80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61" name="円/楕円 805"/>
          <p:cNvSpPr/>
          <p:nvPr/>
        </p:nvSpPr>
        <p:spPr>
          <a:xfrm>
            <a:off x="5515889" y="4856481"/>
            <a:ext cx="65088" cy="66675"/>
          </a:xfrm>
          <a:prstGeom prst="ellipse">
            <a:avLst/>
          </a:prstGeom>
          <a:solidFill>
            <a:srgbClr val="00B050"/>
          </a:solidFill>
          <a:ln w="12700" cap="flat" cmpd="sng" algn="ctr">
            <a:solidFill>
              <a:srgbClr val="66FF66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62" name="円/楕円 806"/>
          <p:cNvSpPr/>
          <p:nvPr/>
        </p:nvSpPr>
        <p:spPr>
          <a:xfrm>
            <a:off x="6904952" y="5310506"/>
            <a:ext cx="68262" cy="65088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rgbClr val="FF7C80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63" name="円/楕円 807"/>
          <p:cNvSpPr/>
          <p:nvPr/>
        </p:nvSpPr>
        <p:spPr>
          <a:xfrm>
            <a:off x="7038302" y="5375594"/>
            <a:ext cx="66675" cy="65087"/>
          </a:xfrm>
          <a:prstGeom prst="ellipse">
            <a:avLst/>
          </a:prstGeom>
          <a:solidFill>
            <a:srgbClr val="00B050"/>
          </a:solidFill>
          <a:ln w="12700" cap="flat" cmpd="sng" algn="ctr">
            <a:solidFill>
              <a:srgbClr val="66FF66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64" name="円/楕円 808"/>
          <p:cNvSpPr/>
          <p:nvPr/>
        </p:nvSpPr>
        <p:spPr>
          <a:xfrm>
            <a:off x="6176289" y="5440681"/>
            <a:ext cx="66675" cy="63500"/>
          </a:xfrm>
          <a:prstGeom prst="ellipse">
            <a:avLst/>
          </a:prstGeom>
          <a:solidFill>
            <a:srgbClr val="00B050"/>
          </a:solidFill>
          <a:ln w="12700" cap="flat" cmpd="sng" algn="ctr">
            <a:solidFill>
              <a:srgbClr val="66FF66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65" name="円/楕円 809"/>
          <p:cNvSpPr/>
          <p:nvPr/>
        </p:nvSpPr>
        <p:spPr>
          <a:xfrm>
            <a:off x="6044527" y="5116831"/>
            <a:ext cx="65087" cy="65088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rgbClr val="FF7C80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66" name="円/楕円 810"/>
          <p:cNvSpPr/>
          <p:nvPr/>
        </p:nvSpPr>
        <p:spPr>
          <a:xfrm>
            <a:off x="7435177" y="4792981"/>
            <a:ext cx="66675" cy="63500"/>
          </a:xfrm>
          <a:prstGeom prst="ellipse">
            <a:avLst/>
          </a:prstGeom>
          <a:solidFill>
            <a:srgbClr val="0070C0"/>
          </a:solidFill>
          <a:ln w="12700" cap="flat" cmpd="sng" algn="ctr">
            <a:solidFill>
              <a:srgbClr val="3399FF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67" name="円/楕円 811"/>
          <p:cNvSpPr/>
          <p:nvPr/>
        </p:nvSpPr>
        <p:spPr>
          <a:xfrm>
            <a:off x="7104977" y="5634356"/>
            <a:ext cx="65087" cy="63500"/>
          </a:xfrm>
          <a:prstGeom prst="ellipse">
            <a:avLst/>
          </a:prstGeom>
          <a:solidFill>
            <a:srgbClr val="00B050"/>
          </a:solidFill>
          <a:ln w="12700" cap="flat" cmpd="sng" algn="ctr">
            <a:solidFill>
              <a:srgbClr val="66FF66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68" name="円/楕円 812"/>
          <p:cNvSpPr/>
          <p:nvPr/>
        </p:nvSpPr>
        <p:spPr>
          <a:xfrm>
            <a:off x="6439814" y="4792981"/>
            <a:ext cx="69850" cy="63500"/>
          </a:xfrm>
          <a:prstGeom prst="ellipse">
            <a:avLst/>
          </a:prstGeom>
          <a:solidFill>
            <a:srgbClr val="00B050"/>
          </a:solidFill>
          <a:ln w="12700" cap="flat" cmpd="sng" algn="ctr">
            <a:solidFill>
              <a:srgbClr val="66FF66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69" name="円/楕円 813"/>
          <p:cNvSpPr/>
          <p:nvPr/>
        </p:nvSpPr>
        <p:spPr>
          <a:xfrm>
            <a:off x="5779414" y="5504181"/>
            <a:ext cx="66675" cy="65088"/>
          </a:xfrm>
          <a:prstGeom prst="ellipse">
            <a:avLst/>
          </a:prstGeom>
          <a:solidFill>
            <a:srgbClr val="0070C0"/>
          </a:solidFill>
          <a:ln w="12700" cap="flat" cmpd="sng" algn="ctr">
            <a:solidFill>
              <a:srgbClr val="3399FF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70" name="円/楕円 814"/>
          <p:cNvSpPr/>
          <p:nvPr/>
        </p:nvSpPr>
        <p:spPr>
          <a:xfrm>
            <a:off x="7236739" y="4081781"/>
            <a:ext cx="66675" cy="65088"/>
          </a:xfrm>
          <a:prstGeom prst="ellipse">
            <a:avLst/>
          </a:prstGeom>
          <a:solidFill>
            <a:srgbClr val="0070C0"/>
          </a:solidFill>
          <a:ln w="12700" cap="flat" cmpd="sng" algn="ctr">
            <a:solidFill>
              <a:srgbClr val="3399FF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71" name="円/楕円 815"/>
          <p:cNvSpPr/>
          <p:nvPr/>
        </p:nvSpPr>
        <p:spPr>
          <a:xfrm>
            <a:off x="5446039" y="3368994"/>
            <a:ext cx="69850" cy="68262"/>
          </a:xfrm>
          <a:prstGeom prst="ellipse">
            <a:avLst/>
          </a:prstGeom>
          <a:solidFill>
            <a:srgbClr val="0070C0"/>
          </a:solidFill>
          <a:ln w="12700" cap="flat" cmpd="sng" algn="ctr">
            <a:solidFill>
              <a:srgbClr val="3399FF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72" name="円/楕円 816"/>
          <p:cNvSpPr/>
          <p:nvPr/>
        </p:nvSpPr>
        <p:spPr>
          <a:xfrm>
            <a:off x="3723602" y="4146869"/>
            <a:ext cx="66675" cy="65087"/>
          </a:xfrm>
          <a:prstGeom prst="ellipse">
            <a:avLst/>
          </a:prstGeom>
          <a:solidFill>
            <a:srgbClr val="00B050"/>
          </a:solidFill>
          <a:ln w="12700" cap="flat" cmpd="sng" algn="ctr">
            <a:solidFill>
              <a:srgbClr val="66FF66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73" name="円/楕円 817"/>
          <p:cNvSpPr/>
          <p:nvPr/>
        </p:nvSpPr>
        <p:spPr>
          <a:xfrm>
            <a:off x="6109614" y="2659381"/>
            <a:ext cx="66675" cy="65088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rgbClr val="FF7C80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74" name="円/楕円 818"/>
          <p:cNvSpPr/>
          <p:nvPr/>
        </p:nvSpPr>
        <p:spPr>
          <a:xfrm>
            <a:off x="3060027" y="2919731"/>
            <a:ext cx="69850" cy="65088"/>
          </a:xfrm>
          <a:prstGeom prst="ellipse">
            <a:avLst/>
          </a:prstGeom>
          <a:solidFill>
            <a:srgbClr val="0070C0"/>
          </a:solidFill>
          <a:ln w="12700" cap="flat" cmpd="sng" algn="ctr">
            <a:solidFill>
              <a:srgbClr val="3399FF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75" name="円/楕円 819"/>
          <p:cNvSpPr/>
          <p:nvPr/>
        </p:nvSpPr>
        <p:spPr>
          <a:xfrm>
            <a:off x="2729827" y="3500756"/>
            <a:ext cx="66675" cy="65088"/>
          </a:xfrm>
          <a:prstGeom prst="ellipse">
            <a:avLst/>
          </a:prstGeom>
          <a:solidFill>
            <a:srgbClr val="00B050"/>
          </a:solidFill>
          <a:ln w="12700" cap="flat" cmpd="sng" algn="ctr">
            <a:solidFill>
              <a:srgbClr val="66FF66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76" name="円/楕円 820"/>
          <p:cNvSpPr/>
          <p:nvPr/>
        </p:nvSpPr>
        <p:spPr>
          <a:xfrm>
            <a:off x="4917402" y="2787969"/>
            <a:ext cx="65087" cy="65087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rgbClr val="FF7C80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77" name="円/楕円 821"/>
          <p:cNvSpPr/>
          <p:nvPr/>
        </p:nvSpPr>
        <p:spPr>
          <a:xfrm>
            <a:off x="3790277" y="2659381"/>
            <a:ext cx="66675" cy="65088"/>
          </a:xfrm>
          <a:prstGeom prst="ellipse">
            <a:avLst/>
          </a:prstGeom>
          <a:solidFill>
            <a:srgbClr val="0070C0"/>
          </a:solidFill>
          <a:ln w="12700" cap="flat" cmpd="sng" algn="ctr">
            <a:solidFill>
              <a:srgbClr val="3399FF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78" name="円/楕円 822"/>
          <p:cNvSpPr/>
          <p:nvPr/>
        </p:nvSpPr>
        <p:spPr>
          <a:xfrm>
            <a:off x="3325139" y="3565844"/>
            <a:ext cx="68263" cy="65087"/>
          </a:xfrm>
          <a:prstGeom prst="ellipse">
            <a:avLst/>
          </a:prstGeom>
          <a:solidFill>
            <a:srgbClr val="00B050"/>
          </a:solidFill>
          <a:ln w="12700" cap="flat" cmpd="sng" algn="ctr">
            <a:solidFill>
              <a:srgbClr val="66FF66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79" name="円/楕円 823"/>
          <p:cNvSpPr/>
          <p:nvPr/>
        </p:nvSpPr>
        <p:spPr>
          <a:xfrm>
            <a:off x="4517352" y="3437256"/>
            <a:ext cx="69850" cy="63500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rgbClr val="FF7C80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80" name="円/楕円 824"/>
          <p:cNvSpPr/>
          <p:nvPr/>
        </p:nvSpPr>
        <p:spPr>
          <a:xfrm>
            <a:off x="2929852" y="3953194"/>
            <a:ext cx="65087" cy="65087"/>
          </a:xfrm>
          <a:prstGeom prst="ellipse">
            <a:avLst/>
          </a:prstGeom>
          <a:solidFill>
            <a:srgbClr val="0070C0"/>
          </a:solidFill>
          <a:ln w="12700" cap="flat" cmpd="sng" algn="ctr">
            <a:solidFill>
              <a:srgbClr val="3399FF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81" name="円/楕円 825"/>
          <p:cNvSpPr/>
          <p:nvPr/>
        </p:nvSpPr>
        <p:spPr>
          <a:xfrm>
            <a:off x="4187152" y="3824606"/>
            <a:ext cx="66675" cy="63500"/>
          </a:xfrm>
          <a:prstGeom prst="ellipse">
            <a:avLst/>
          </a:prstGeom>
          <a:solidFill>
            <a:srgbClr val="00B050"/>
          </a:solidFill>
          <a:ln w="12700" cap="flat" cmpd="sng" algn="ctr">
            <a:solidFill>
              <a:srgbClr val="66FF66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82" name="円/楕円 826"/>
          <p:cNvSpPr/>
          <p:nvPr/>
        </p:nvSpPr>
        <p:spPr>
          <a:xfrm>
            <a:off x="5515889" y="3824606"/>
            <a:ext cx="65088" cy="63500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rgbClr val="FF7C80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83" name="円/楕円 827"/>
          <p:cNvSpPr/>
          <p:nvPr/>
        </p:nvSpPr>
        <p:spPr>
          <a:xfrm>
            <a:off x="2994939" y="2594294"/>
            <a:ext cx="65088" cy="65087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rgbClr val="FF7C80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84" name="円/楕円 828"/>
          <p:cNvSpPr/>
          <p:nvPr/>
        </p:nvSpPr>
        <p:spPr>
          <a:xfrm>
            <a:off x="4187152" y="2143444"/>
            <a:ext cx="66675" cy="63500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rgbClr val="FF7C80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85" name="円/楕円 829"/>
          <p:cNvSpPr/>
          <p:nvPr/>
        </p:nvSpPr>
        <p:spPr>
          <a:xfrm>
            <a:off x="3525164" y="2984819"/>
            <a:ext cx="68263" cy="65087"/>
          </a:xfrm>
          <a:prstGeom prst="ellipse">
            <a:avLst/>
          </a:prstGeom>
          <a:solidFill>
            <a:srgbClr val="00B050"/>
          </a:solidFill>
          <a:ln w="12700" cap="flat" cmpd="sng" algn="ctr">
            <a:solidFill>
              <a:srgbClr val="66FF66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86" name="円/楕円 830"/>
          <p:cNvSpPr/>
          <p:nvPr/>
        </p:nvSpPr>
        <p:spPr>
          <a:xfrm>
            <a:off x="5580977" y="4211956"/>
            <a:ext cx="63500" cy="63500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rgbClr val="FF7C80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87" name="円/楕円 831"/>
          <p:cNvSpPr/>
          <p:nvPr/>
        </p:nvSpPr>
        <p:spPr>
          <a:xfrm>
            <a:off x="5976264" y="3630931"/>
            <a:ext cx="68263" cy="63500"/>
          </a:xfrm>
          <a:prstGeom prst="ellipse">
            <a:avLst/>
          </a:prstGeom>
          <a:solidFill>
            <a:srgbClr val="00B050"/>
          </a:solidFill>
          <a:ln w="12700" cap="flat" cmpd="sng" algn="ctr">
            <a:solidFill>
              <a:srgbClr val="66FF66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88" name="円/楕円 832"/>
          <p:cNvSpPr/>
          <p:nvPr/>
        </p:nvSpPr>
        <p:spPr>
          <a:xfrm>
            <a:off x="5976264" y="2206944"/>
            <a:ext cx="68263" cy="65087"/>
          </a:xfrm>
          <a:prstGeom prst="ellipse">
            <a:avLst/>
          </a:prstGeom>
          <a:solidFill>
            <a:srgbClr val="00B050"/>
          </a:solidFill>
          <a:ln w="12700" cap="flat" cmpd="sng" algn="ctr">
            <a:solidFill>
              <a:srgbClr val="66FF66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89" name="円/楕円 833"/>
          <p:cNvSpPr/>
          <p:nvPr/>
        </p:nvSpPr>
        <p:spPr>
          <a:xfrm>
            <a:off x="6044527" y="3305494"/>
            <a:ext cx="65087" cy="63500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rgbClr val="FF7C80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90" name="円/楕円 834"/>
          <p:cNvSpPr/>
          <p:nvPr/>
        </p:nvSpPr>
        <p:spPr>
          <a:xfrm>
            <a:off x="5446039" y="2919731"/>
            <a:ext cx="69850" cy="65088"/>
          </a:xfrm>
          <a:prstGeom prst="ellipse">
            <a:avLst/>
          </a:prstGeom>
          <a:solidFill>
            <a:srgbClr val="0070C0"/>
          </a:solidFill>
          <a:ln w="12700" cap="flat" cmpd="sng" algn="ctr">
            <a:solidFill>
              <a:srgbClr val="3399FF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91" name="円/楕円 835"/>
          <p:cNvSpPr/>
          <p:nvPr/>
        </p:nvSpPr>
        <p:spPr>
          <a:xfrm>
            <a:off x="5380952" y="3630931"/>
            <a:ext cx="65087" cy="63500"/>
          </a:xfrm>
          <a:prstGeom prst="ellipse">
            <a:avLst/>
          </a:prstGeom>
          <a:solidFill>
            <a:srgbClr val="00B050"/>
          </a:solidFill>
          <a:ln w="12700" cap="flat" cmpd="sng" algn="ctr">
            <a:solidFill>
              <a:srgbClr val="66FF66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92" name="円/楕円 836"/>
          <p:cNvSpPr/>
          <p:nvPr/>
        </p:nvSpPr>
        <p:spPr>
          <a:xfrm>
            <a:off x="4452264" y="2919731"/>
            <a:ext cx="65088" cy="65088"/>
          </a:xfrm>
          <a:prstGeom prst="ellipse">
            <a:avLst/>
          </a:prstGeom>
          <a:solidFill>
            <a:srgbClr val="00B050"/>
          </a:solidFill>
          <a:ln w="12700" cap="flat" cmpd="sng" algn="ctr">
            <a:solidFill>
              <a:srgbClr val="66FF66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93" name="円/楕円 837"/>
          <p:cNvSpPr/>
          <p:nvPr/>
        </p:nvSpPr>
        <p:spPr>
          <a:xfrm>
            <a:off x="3812502" y="5569269"/>
            <a:ext cx="65087" cy="65087"/>
          </a:xfrm>
          <a:prstGeom prst="ellipse">
            <a:avLst/>
          </a:prstGeom>
          <a:solidFill>
            <a:srgbClr val="0070C0"/>
          </a:solidFill>
          <a:ln w="12700" cap="flat" cmpd="sng" algn="ctr">
            <a:solidFill>
              <a:srgbClr val="3399FF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94" name="円/楕円 838"/>
          <p:cNvSpPr/>
          <p:nvPr/>
        </p:nvSpPr>
        <p:spPr>
          <a:xfrm>
            <a:off x="5247602" y="2206944"/>
            <a:ext cx="66675" cy="65087"/>
          </a:xfrm>
          <a:prstGeom prst="ellipse">
            <a:avLst/>
          </a:prstGeom>
          <a:solidFill>
            <a:srgbClr val="0070C0"/>
          </a:solidFill>
          <a:ln w="12700" cap="flat" cmpd="sng" algn="ctr">
            <a:solidFill>
              <a:srgbClr val="3399FF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95" name="テキスト ボックス 194"/>
          <p:cNvSpPr txBox="1"/>
          <p:nvPr/>
        </p:nvSpPr>
        <p:spPr>
          <a:xfrm>
            <a:off x="5050795" y="5315629"/>
            <a:ext cx="1723549" cy="40011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19050">
            <a:solidFill>
              <a:srgbClr val="00000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2000" kern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カラー</a:t>
            </a:r>
            <a:r>
              <a:rPr lang="ja-JP" altLang="en-US" sz="2000" kern="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超伝導</a:t>
            </a:r>
            <a:endParaRPr lang="ja-JP" altLang="en-US" sz="2000" kern="0" dirty="0" smtClean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96" name="テキスト ボックス 195"/>
          <p:cNvSpPr txBox="1"/>
          <p:nvPr/>
        </p:nvSpPr>
        <p:spPr>
          <a:xfrm>
            <a:off x="2913381" y="2487582"/>
            <a:ext cx="2749471" cy="70788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19050">
            <a:solidFill>
              <a:srgbClr val="00000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2000" kern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クォーク・グルーオン</a:t>
            </a:r>
            <a:endParaRPr lang="en-US" altLang="ja-JP" sz="2000" kern="0" dirty="0" smtClean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2000" kern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・プラズマ</a:t>
            </a:r>
          </a:p>
        </p:txBody>
      </p:sp>
      <p:sp>
        <p:nvSpPr>
          <p:cNvPr id="197" name="テキスト ボックス 196"/>
          <p:cNvSpPr txBox="1"/>
          <p:nvPr/>
        </p:nvSpPr>
        <p:spPr>
          <a:xfrm>
            <a:off x="1740814" y="4915219"/>
            <a:ext cx="1467068" cy="40011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19050">
            <a:solidFill>
              <a:srgbClr val="00000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2000" kern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ハドロン相</a:t>
            </a:r>
          </a:p>
        </p:txBody>
      </p:sp>
      <p:sp>
        <p:nvSpPr>
          <p:cNvPr id="198" name="円/楕円 844"/>
          <p:cNvSpPr/>
          <p:nvPr/>
        </p:nvSpPr>
        <p:spPr>
          <a:xfrm>
            <a:off x="3525164" y="4146869"/>
            <a:ext cx="68263" cy="65087"/>
          </a:xfrm>
          <a:prstGeom prst="ellipse">
            <a:avLst/>
          </a:prstGeom>
          <a:solidFill>
            <a:srgbClr val="000000">
              <a:lumMod val="50000"/>
              <a:lumOff val="50000"/>
            </a:srgbClr>
          </a:solidFill>
          <a:ln w="12700" cap="flat" cmpd="sng" algn="ctr">
            <a:solidFill>
              <a:srgbClr val="FFFFFF">
                <a:lumMod val="75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99" name="円/楕円 845"/>
          <p:cNvSpPr/>
          <p:nvPr/>
        </p:nvSpPr>
        <p:spPr>
          <a:xfrm>
            <a:off x="1470939" y="3175319"/>
            <a:ext cx="66675" cy="65087"/>
          </a:xfrm>
          <a:prstGeom prst="ellipse">
            <a:avLst/>
          </a:prstGeom>
          <a:solidFill>
            <a:srgbClr val="000000">
              <a:lumMod val="50000"/>
              <a:lumOff val="50000"/>
            </a:srgbClr>
          </a:solidFill>
          <a:ln w="12700" cap="flat" cmpd="sng" algn="ctr">
            <a:solidFill>
              <a:srgbClr val="FFFFFF">
                <a:lumMod val="75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200" name="円/楕円 846"/>
          <p:cNvSpPr/>
          <p:nvPr/>
        </p:nvSpPr>
        <p:spPr>
          <a:xfrm>
            <a:off x="2359939" y="2814956"/>
            <a:ext cx="65088" cy="63500"/>
          </a:xfrm>
          <a:prstGeom prst="ellipse">
            <a:avLst/>
          </a:prstGeom>
          <a:solidFill>
            <a:srgbClr val="000000">
              <a:lumMod val="50000"/>
              <a:lumOff val="50000"/>
            </a:srgbClr>
          </a:solidFill>
          <a:ln w="12700" cap="flat" cmpd="sng" algn="ctr">
            <a:solidFill>
              <a:srgbClr val="FFFFFF">
                <a:lumMod val="75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201" name="円/楕円 847"/>
          <p:cNvSpPr/>
          <p:nvPr/>
        </p:nvSpPr>
        <p:spPr>
          <a:xfrm>
            <a:off x="3193377" y="4535806"/>
            <a:ext cx="331787" cy="320675"/>
          </a:xfrm>
          <a:prstGeom prst="ellipse">
            <a:avLst/>
          </a:prstGeom>
          <a:solidFill>
            <a:srgbClr val="BBE0E3"/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202" name="円/楕円 848"/>
          <p:cNvSpPr/>
          <p:nvPr/>
        </p:nvSpPr>
        <p:spPr>
          <a:xfrm>
            <a:off x="3393402" y="4600894"/>
            <a:ext cx="66675" cy="65087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rgbClr val="FF7C80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203" name="円/楕円 849"/>
          <p:cNvSpPr/>
          <p:nvPr/>
        </p:nvSpPr>
        <p:spPr>
          <a:xfrm>
            <a:off x="3261639" y="4665981"/>
            <a:ext cx="63500" cy="61913"/>
          </a:xfrm>
          <a:prstGeom prst="ellipse">
            <a:avLst/>
          </a:prstGeom>
          <a:solidFill>
            <a:srgbClr val="00B050"/>
          </a:solidFill>
          <a:ln w="12700" cap="flat" cmpd="sng" algn="ctr">
            <a:solidFill>
              <a:srgbClr val="66FF66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204" name="円/楕円 850"/>
          <p:cNvSpPr/>
          <p:nvPr/>
        </p:nvSpPr>
        <p:spPr>
          <a:xfrm>
            <a:off x="3348952" y="4727894"/>
            <a:ext cx="66675" cy="65087"/>
          </a:xfrm>
          <a:prstGeom prst="ellipse">
            <a:avLst/>
          </a:prstGeom>
          <a:solidFill>
            <a:srgbClr val="0070C0"/>
          </a:solidFill>
          <a:ln w="12700" cap="flat" cmpd="sng" algn="ctr">
            <a:solidFill>
              <a:srgbClr val="3399FF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205" name="円/楕円 851"/>
          <p:cNvSpPr/>
          <p:nvPr/>
        </p:nvSpPr>
        <p:spPr>
          <a:xfrm>
            <a:off x="2729827" y="4340544"/>
            <a:ext cx="265112" cy="195262"/>
          </a:xfrm>
          <a:prstGeom prst="ellipse">
            <a:avLst/>
          </a:prstGeom>
          <a:solidFill>
            <a:srgbClr val="BBE0E3"/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206" name="円/楕円 852"/>
          <p:cNvSpPr/>
          <p:nvPr/>
        </p:nvSpPr>
        <p:spPr>
          <a:xfrm>
            <a:off x="2782214" y="4405631"/>
            <a:ext cx="66675" cy="66675"/>
          </a:xfrm>
          <a:prstGeom prst="ellipse">
            <a:avLst/>
          </a:prstGeom>
          <a:solidFill>
            <a:srgbClr val="0070C0"/>
          </a:solidFill>
          <a:ln w="12700" cap="flat" cmpd="sng" algn="ctr">
            <a:solidFill>
              <a:srgbClr val="3399FF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207" name="円/楕円 853"/>
          <p:cNvSpPr/>
          <p:nvPr/>
        </p:nvSpPr>
        <p:spPr>
          <a:xfrm>
            <a:off x="2883814" y="4415156"/>
            <a:ext cx="68263" cy="63500"/>
          </a:xfrm>
          <a:prstGeom prst="ellipse">
            <a:avLst/>
          </a:prstGeom>
          <a:solidFill>
            <a:srgbClr val="000000">
              <a:lumMod val="50000"/>
              <a:lumOff val="50000"/>
            </a:srgbClr>
          </a:solidFill>
          <a:ln w="12700" cap="flat" cmpd="sng" algn="ctr">
            <a:solidFill>
              <a:srgbClr val="FFFFFF">
                <a:lumMod val="75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208" name="正方形/長方形 207"/>
          <p:cNvSpPr/>
          <p:nvPr/>
        </p:nvSpPr>
        <p:spPr>
          <a:xfrm>
            <a:off x="7578051" y="4988244"/>
            <a:ext cx="2009171" cy="1212055"/>
          </a:xfrm>
          <a:prstGeom prst="rect">
            <a:avLst/>
          </a:prstGeom>
          <a:solidFill>
            <a:srgbClr val="FFFFFF"/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 dirty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209" name="フリーフォーム 208"/>
          <p:cNvSpPr/>
          <p:nvPr/>
        </p:nvSpPr>
        <p:spPr>
          <a:xfrm>
            <a:off x="3430452" y="4303923"/>
            <a:ext cx="1038387" cy="1642821"/>
          </a:xfrm>
          <a:custGeom>
            <a:avLst/>
            <a:gdLst>
              <a:gd name="connsiteX0" fmla="*/ 1038387 w 1038387"/>
              <a:gd name="connsiteY0" fmla="*/ 1642821 h 1642821"/>
              <a:gd name="connsiteX1" fmla="*/ 968644 w 1038387"/>
              <a:gd name="connsiteY1" fmla="*/ 1162373 h 1642821"/>
              <a:gd name="connsiteX2" fmla="*/ 743919 w 1038387"/>
              <a:gd name="connsiteY2" fmla="*/ 712922 h 1642821"/>
              <a:gd name="connsiteX3" fmla="*/ 379709 w 1038387"/>
              <a:gd name="connsiteY3" fmla="*/ 294468 h 1642821"/>
              <a:gd name="connsiteX4" fmla="*/ 0 w 1038387"/>
              <a:gd name="connsiteY4" fmla="*/ 0 h 1642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38387" h="1642821">
                <a:moveTo>
                  <a:pt x="1038387" y="1642821"/>
                </a:moveTo>
                <a:cubicBezTo>
                  <a:pt x="1028054" y="1480088"/>
                  <a:pt x="1017722" y="1317356"/>
                  <a:pt x="968644" y="1162373"/>
                </a:cubicBezTo>
                <a:cubicBezTo>
                  <a:pt x="919566" y="1007390"/>
                  <a:pt x="842075" y="857573"/>
                  <a:pt x="743919" y="712922"/>
                </a:cubicBezTo>
                <a:cubicBezTo>
                  <a:pt x="645763" y="568271"/>
                  <a:pt x="503695" y="413288"/>
                  <a:pt x="379709" y="294468"/>
                </a:cubicBezTo>
                <a:cubicBezTo>
                  <a:pt x="255723" y="175648"/>
                  <a:pt x="127861" y="87824"/>
                  <a:pt x="0" y="0"/>
                </a:cubicBezTo>
              </a:path>
            </a:pathLst>
          </a:custGeom>
          <a:noFill/>
          <a:ln w="38100" cap="flat" cmpd="sng" algn="ctr">
            <a:solidFill>
              <a:sysClr val="windowText" lastClr="000000"/>
            </a:solidFill>
            <a:prstDash val="solid"/>
            <a:miter lim="800000"/>
            <a:tailEnd type="oval" w="lg" len="lg"/>
          </a:ln>
          <a:effectLst/>
        </p:spPr>
        <p:txBody>
          <a:bodyPr rtlCol="0" anchor="ctr"/>
          <a:lstStyle/>
          <a:p>
            <a:pPr algn="ctr">
              <a:defRPr/>
            </a:pPr>
            <a:endParaRPr kumimoji="0" lang="ja-JP" altLang="en-US" kern="0">
              <a:solidFill>
                <a:prstClr val="black"/>
              </a:solidFill>
              <a:latin typeface="Trebuchet MS" panose="020B0603020202020204"/>
              <a:ea typeface="HG丸ｺﾞｼｯｸM-PRO" panose="020F0600000000000000" pitchFamily="50" charset="-128"/>
            </a:endParaRPr>
          </a:p>
        </p:txBody>
      </p:sp>
      <p:sp>
        <p:nvSpPr>
          <p:cNvPr id="210" name="テキスト ボックス 209"/>
          <p:cNvSpPr txBox="1"/>
          <p:nvPr/>
        </p:nvSpPr>
        <p:spPr>
          <a:xfrm>
            <a:off x="3546358" y="3670140"/>
            <a:ext cx="1723549" cy="400110"/>
          </a:xfrm>
          <a:prstGeom prst="wedgeRectCallout">
            <a:avLst>
              <a:gd name="adj1" fmla="val -45561"/>
              <a:gd name="adj2" fmla="val 87678"/>
            </a:avLst>
          </a:prstGeom>
          <a:blipFill>
            <a:blip r:embed="rId2"/>
            <a:tile tx="0" ty="0" sx="100000" sy="100000" flip="none" algn="tl"/>
          </a:blipFill>
          <a:ln w="19050">
            <a:solidFill>
              <a:srgbClr val="00000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2000" kern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ＱＣＤ臨界点</a:t>
            </a:r>
          </a:p>
        </p:txBody>
      </p:sp>
      <p:sp>
        <p:nvSpPr>
          <p:cNvPr id="211" name="テキスト ボックス 210"/>
          <p:cNvSpPr txBox="1"/>
          <p:nvPr/>
        </p:nvSpPr>
        <p:spPr>
          <a:xfrm>
            <a:off x="1011797" y="1578001"/>
            <a:ext cx="3593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>
                <a:solidFill>
                  <a:prstClr val="black"/>
                </a:solidFill>
                <a:latin typeface="Calibri" panose="020F0502020204030204"/>
                <a:ea typeface="メイリオ" panose="020B0604030504040204" pitchFamily="50" charset="-128"/>
              </a:rPr>
              <a:t>T</a:t>
            </a:r>
            <a:endParaRPr lang="ja-JP" altLang="en-US" sz="2800" dirty="0">
              <a:solidFill>
                <a:prstClr val="black"/>
              </a:solidFill>
              <a:latin typeface="Calibri" panose="020F0502020204030204"/>
              <a:ea typeface="メイリオ" panose="020B0604030504040204" pitchFamily="50" charset="-128"/>
            </a:endParaRPr>
          </a:p>
        </p:txBody>
      </p:sp>
      <p:sp>
        <p:nvSpPr>
          <p:cNvPr id="212" name="テキスト ボックス 211"/>
          <p:cNvSpPr txBox="1"/>
          <p:nvPr/>
        </p:nvSpPr>
        <p:spPr>
          <a:xfrm>
            <a:off x="7054041" y="5885194"/>
            <a:ext cx="3914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>
                <a:solidFill>
                  <a:prstClr val="black"/>
                </a:solidFill>
                <a:latin typeface="Symbol" panose="05050102010706020507" pitchFamily="18" charset="2"/>
                <a:ea typeface="メイリオ" panose="020B0604030504040204" pitchFamily="50" charset="-128"/>
              </a:rPr>
              <a:t>m</a:t>
            </a:r>
            <a:endParaRPr lang="ja-JP" altLang="en-US" sz="2800" dirty="0">
              <a:solidFill>
                <a:prstClr val="black"/>
              </a:solidFill>
              <a:latin typeface="Symbol" panose="05050102010706020507" pitchFamily="18" charset="2"/>
              <a:ea typeface="メイリオ" panose="020B0604030504040204" pitchFamily="50" charset="-128"/>
            </a:endParaRPr>
          </a:p>
        </p:txBody>
      </p:sp>
      <p:cxnSp>
        <p:nvCxnSpPr>
          <p:cNvPr id="9" name="直線矢印コネクタ 8"/>
          <p:cNvCxnSpPr/>
          <p:nvPr/>
        </p:nvCxnSpPr>
        <p:spPr>
          <a:xfrm>
            <a:off x="1272502" y="5959794"/>
            <a:ext cx="6429375" cy="0"/>
          </a:xfrm>
          <a:prstGeom prst="straightConnector1">
            <a:avLst/>
          </a:prstGeom>
          <a:noFill/>
          <a:ln w="19050" cap="flat" cmpd="sng" algn="ctr">
            <a:solidFill>
              <a:srgbClr val="000000"/>
            </a:solidFill>
            <a:prstDash val="solid"/>
            <a:tailEnd type="arrow"/>
          </a:ln>
          <a:effectLst/>
        </p:spPr>
      </p:cxnSp>
      <p:sp>
        <p:nvSpPr>
          <p:cNvPr id="224" name="テキスト ボックス 223"/>
          <p:cNvSpPr txBox="1"/>
          <p:nvPr/>
        </p:nvSpPr>
        <p:spPr>
          <a:xfrm rot="2499475">
            <a:off x="3588534" y="4246850"/>
            <a:ext cx="6976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b="1" dirty="0" smtClean="0">
                <a:effectLst>
                  <a:glow rad="101600">
                    <a:schemeClr val="accent2">
                      <a:lumMod val="40000"/>
                      <a:lumOff val="60000"/>
                      <a:alpha val="94000"/>
                    </a:schemeClr>
                  </a:glo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一次</a:t>
            </a:r>
          </a:p>
        </p:txBody>
      </p:sp>
      <p:sp>
        <p:nvSpPr>
          <p:cNvPr id="225" name="テキスト ボックス 224"/>
          <p:cNvSpPr txBox="1"/>
          <p:nvPr/>
        </p:nvSpPr>
        <p:spPr>
          <a:xfrm rot="3075469">
            <a:off x="4008359" y="4535746"/>
            <a:ext cx="4427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b="1" dirty="0" smtClean="0">
                <a:effectLst>
                  <a:glow rad="101600">
                    <a:schemeClr val="accent2">
                      <a:lumMod val="40000"/>
                      <a:lumOff val="60000"/>
                      <a:alpha val="94000"/>
                    </a:schemeClr>
                  </a:glo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相</a:t>
            </a:r>
          </a:p>
        </p:txBody>
      </p:sp>
      <p:sp>
        <p:nvSpPr>
          <p:cNvPr id="226" name="テキスト ボックス 225"/>
          <p:cNvSpPr txBox="1"/>
          <p:nvPr/>
        </p:nvSpPr>
        <p:spPr>
          <a:xfrm rot="3413623">
            <a:off x="4121115" y="4895299"/>
            <a:ext cx="7008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b="1" dirty="0" smtClean="0">
                <a:effectLst>
                  <a:glow rad="101600">
                    <a:schemeClr val="accent2">
                      <a:lumMod val="40000"/>
                      <a:lumOff val="60000"/>
                      <a:alpha val="94000"/>
                    </a:schemeClr>
                  </a:glo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転移</a:t>
            </a:r>
          </a:p>
        </p:txBody>
      </p:sp>
      <p:sp>
        <p:nvSpPr>
          <p:cNvPr id="228" name="角丸四角形 227"/>
          <p:cNvSpPr/>
          <p:nvPr/>
        </p:nvSpPr>
        <p:spPr>
          <a:xfrm>
            <a:off x="5262485" y="1190579"/>
            <a:ext cx="3816232" cy="2255213"/>
          </a:xfrm>
          <a:prstGeom prst="roundRect">
            <a:avLst>
              <a:gd name="adj" fmla="val 13481"/>
            </a:avLst>
          </a:prstGeom>
          <a:solidFill>
            <a:srgbClr val="EDE1CF">
              <a:alpha val="9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30" name="テキスト ボックス 229"/>
          <p:cNvSpPr txBox="1"/>
          <p:nvPr/>
        </p:nvSpPr>
        <p:spPr>
          <a:xfrm>
            <a:off x="5481485" y="1397026"/>
            <a:ext cx="344124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 smtClean="0">
                <a:effectLst>
                  <a:glow rad="101600">
                    <a:srgbClr val="F2E9DC"/>
                  </a:glow>
                </a:effectLst>
                <a:latin typeface="+mj-ea"/>
                <a:ea typeface="+mj-ea"/>
              </a:rPr>
              <a:t>超高密度物質を</a:t>
            </a:r>
            <a:r>
              <a:rPr kumimoji="1" lang="ja-JP" altLang="en-US" sz="2400" b="1" dirty="0" smtClean="0">
                <a:effectLst>
                  <a:glow rad="101600">
                    <a:srgbClr val="F2E9DC"/>
                  </a:glow>
                </a:effectLst>
                <a:latin typeface="+mj-ea"/>
                <a:ea typeface="+mj-ea"/>
              </a:rPr>
              <a:t>目指す重イオン</a:t>
            </a:r>
            <a:r>
              <a:rPr kumimoji="1" lang="ja-JP" altLang="en-US" sz="2400" b="1" dirty="0" smtClean="0">
                <a:effectLst>
                  <a:glow rad="101600">
                    <a:srgbClr val="F2E9DC"/>
                  </a:glow>
                </a:effectLst>
                <a:latin typeface="+mj-ea"/>
                <a:ea typeface="+mj-ea"/>
              </a:rPr>
              <a:t>衝突実験が続々と</a:t>
            </a:r>
            <a:r>
              <a:rPr kumimoji="1" lang="ja-JP" altLang="en-US" sz="2400" b="1" dirty="0" smtClean="0">
                <a:effectLst>
                  <a:glow rad="101600">
                    <a:srgbClr val="F2E9DC"/>
                  </a:glow>
                </a:effectLst>
                <a:latin typeface="+mj-ea"/>
                <a:ea typeface="+mj-ea"/>
              </a:rPr>
              <a:t>稼働</a:t>
            </a:r>
            <a:r>
              <a:rPr lang="ja-JP" altLang="en-US" sz="2400" b="1" dirty="0">
                <a:effectLst>
                  <a:glow rad="101600">
                    <a:srgbClr val="F2E9DC"/>
                  </a:glow>
                </a:effectLst>
                <a:latin typeface="+mj-ea"/>
                <a:ea typeface="+mj-ea"/>
              </a:rPr>
              <a:t>予定</a:t>
            </a:r>
            <a:endParaRPr kumimoji="1" lang="en-US" altLang="ja-JP" sz="2400" b="1" dirty="0" smtClean="0">
              <a:effectLst>
                <a:glow rad="101600">
                  <a:srgbClr val="F2E9DC"/>
                </a:glow>
              </a:effectLst>
              <a:latin typeface="+mj-ea"/>
              <a:ea typeface="+mj-ea"/>
            </a:endParaRPr>
          </a:p>
          <a:p>
            <a:r>
              <a:rPr kumimoji="1" lang="en-US" altLang="ja-JP" sz="2400" dirty="0" smtClean="0">
                <a:effectLst>
                  <a:glow rad="101600">
                    <a:srgbClr val="F2E9DC"/>
                  </a:glow>
                </a:effectLst>
              </a:rPr>
              <a:t>RHIC-BES-II, FAIR, NICA,</a:t>
            </a:r>
          </a:p>
          <a:p>
            <a:r>
              <a:rPr lang="en-US" altLang="ja-JP" sz="2400" dirty="0" smtClean="0">
                <a:effectLst>
                  <a:glow rad="101600">
                    <a:srgbClr val="F2E9DC"/>
                  </a:glow>
                </a:effectLst>
              </a:rPr>
              <a:t>J-PARC-HI</a:t>
            </a:r>
            <a:endParaRPr kumimoji="1" lang="ja-JP" altLang="en-US" sz="2400" dirty="0" smtClean="0">
              <a:effectLst>
                <a:glow rad="101600">
                  <a:srgbClr val="F2E9DC"/>
                </a:glow>
              </a:effectLst>
            </a:endParaRPr>
          </a:p>
        </p:txBody>
      </p:sp>
      <p:sp>
        <p:nvSpPr>
          <p:cNvPr id="216" name="右矢印 215"/>
          <p:cNvSpPr/>
          <p:nvPr/>
        </p:nvSpPr>
        <p:spPr>
          <a:xfrm>
            <a:off x="1835377" y="2470829"/>
            <a:ext cx="3368827" cy="2900411"/>
          </a:xfrm>
          <a:prstGeom prst="rightArrow">
            <a:avLst/>
          </a:prstGeom>
          <a:gradFill flip="none" rotWithShape="1">
            <a:gsLst>
              <a:gs pos="0">
                <a:srgbClr val="FF0000">
                  <a:alpha val="18000"/>
                </a:srgbClr>
              </a:gs>
              <a:gs pos="100000">
                <a:srgbClr val="FF0000">
                  <a:alpha val="80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楕円 2"/>
          <p:cNvSpPr/>
          <p:nvPr/>
        </p:nvSpPr>
        <p:spPr>
          <a:xfrm>
            <a:off x="4292487" y="4808077"/>
            <a:ext cx="3109212" cy="1192212"/>
          </a:xfrm>
          <a:prstGeom prst="ellipse">
            <a:avLst/>
          </a:prstGeom>
          <a:solidFill>
            <a:srgbClr val="FF0000">
              <a:alpha val="20000"/>
            </a:srgbClr>
          </a:solidFill>
          <a:ln w="635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5011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6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超高密度物質探索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1403898" y="1690689"/>
            <a:ext cx="6162167" cy="3815691"/>
          </a:xfrm>
          <a:prstGeom prst="rect">
            <a:avLst/>
          </a:prstGeom>
          <a:gradFill flip="none" rotWithShape="1">
            <a:gsLst>
              <a:gs pos="0">
                <a:srgbClr val="FF7C80">
                  <a:tint val="66000"/>
                  <a:satMod val="160000"/>
                </a:srgbClr>
              </a:gs>
              <a:gs pos="50000">
                <a:srgbClr val="FF7C80">
                  <a:tint val="44500"/>
                  <a:satMod val="160000"/>
                </a:srgbClr>
              </a:gs>
              <a:gs pos="100000">
                <a:srgbClr val="FF7C80">
                  <a:tint val="23500"/>
                  <a:satMod val="160000"/>
                </a:srgbClr>
              </a:gs>
            </a:gsLst>
            <a:path path="circle">
              <a:fillToRect t="100000" r="100000"/>
            </a:path>
            <a:tileRect l="-100000" b="-100000"/>
          </a:gra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5" name="円/楕円 646"/>
          <p:cNvSpPr/>
          <p:nvPr/>
        </p:nvSpPr>
        <p:spPr>
          <a:xfrm>
            <a:off x="3923627" y="4988244"/>
            <a:ext cx="5103812" cy="1422400"/>
          </a:xfrm>
          <a:prstGeom prst="ellipse">
            <a:avLst/>
          </a:prstGeom>
          <a:solidFill>
            <a:srgbClr val="92D050"/>
          </a:solidFill>
          <a:ln w="25400" cap="flat" cmpd="sng" algn="ctr">
            <a:noFill/>
            <a:prstDash val="solid"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6" name="円弧 5"/>
          <p:cNvSpPr/>
          <p:nvPr/>
        </p:nvSpPr>
        <p:spPr>
          <a:xfrm>
            <a:off x="-1643736" y="3759519"/>
            <a:ext cx="6096000" cy="4397375"/>
          </a:xfrm>
          <a:prstGeom prst="arc">
            <a:avLst/>
          </a:prstGeom>
          <a:solidFill>
            <a:srgbClr val="99CCFF"/>
          </a:solidFill>
          <a:ln w="9525" cap="flat" cmpd="sng" algn="ctr">
            <a:solidFill>
              <a:srgbClr val="BBE0E3">
                <a:shade val="95000"/>
                <a:satMod val="105000"/>
              </a:srgbClr>
            </a:solidFill>
            <a:prstDash val="solid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1405852" y="5959794"/>
            <a:ext cx="7024687" cy="450850"/>
          </a:xfrm>
          <a:prstGeom prst="rect">
            <a:avLst/>
          </a:prstGeom>
          <a:solidFill>
            <a:srgbClr val="FFFFFF"/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 dirty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cxnSp>
        <p:nvCxnSpPr>
          <p:cNvPr id="8" name="直線矢印コネクタ 7"/>
          <p:cNvCxnSpPr/>
          <p:nvPr/>
        </p:nvCxnSpPr>
        <p:spPr>
          <a:xfrm rot="5400000" flipH="1" flipV="1">
            <a:off x="-761879" y="3920650"/>
            <a:ext cx="4335462" cy="0"/>
          </a:xfrm>
          <a:prstGeom prst="straightConnector1">
            <a:avLst/>
          </a:prstGeom>
          <a:noFill/>
          <a:ln w="19050" cap="flat" cmpd="sng" algn="ctr">
            <a:solidFill>
              <a:srgbClr val="000000"/>
            </a:solidFill>
            <a:prstDash val="solid"/>
            <a:tailEnd type="arrow"/>
          </a:ln>
          <a:effectLst/>
        </p:spPr>
      </p:cxnSp>
      <p:sp>
        <p:nvSpPr>
          <p:cNvPr id="10" name="円/楕円 654"/>
          <p:cNvSpPr/>
          <p:nvPr/>
        </p:nvSpPr>
        <p:spPr>
          <a:xfrm>
            <a:off x="2136102" y="5504181"/>
            <a:ext cx="330200" cy="323850"/>
          </a:xfrm>
          <a:prstGeom prst="ellipse">
            <a:avLst/>
          </a:prstGeom>
          <a:solidFill>
            <a:srgbClr val="BBE0E3"/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1" name="円/楕円 655"/>
          <p:cNvSpPr/>
          <p:nvPr/>
        </p:nvSpPr>
        <p:spPr>
          <a:xfrm>
            <a:off x="2317077" y="5701031"/>
            <a:ext cx="65087" cy="65088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rgbClr val="FF7C80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2" name="円/楕円 656"/>
          <p:cNvSpPr/>
          <p:nvPr/>
        </p:nvSpPr>
        <p:spPr>
          <a:xfrm>
            <a:off x="2201189" y="5664519"/>
            <a:ext cx="63500" cy="63500"/>
          </a:xfrm>
          <a:prstGeom prst="ellipse">
            <a:avLst/>
          </a:prstGeom>
          <a:solidFill>
            <a:srgbClr val="0070C0"/>
          </a:solidFill>
          <a:ln w="12700" cap="flat" cmpd="sng" algn="ctr">
            <a:solidFill>
              <a:srgbClr val="3399FF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3" name="円/楕円 657"/>
          <p:cNvSpPr/>
          <p:nvPr/>
        </p:nvSpPr>
        <p:spPr>
          <a:xfrm>
            <a:off x="2294852" y="5569269"/>
            <a:ext cx="66675" cy="65087"/>
          </a:xfrm>
          <a:prstGeom prst="ellipse">
            <a:avLst/>
          </a:prstGeom>
          <a:solidFill>
            <a:srgbClr val="00B050"/>
          </a:solidFill>
          <a:ln w="12700" cap="flat" cmpd="sng" algn="ctr">
            <a:solidFill>
              <a:srgbClr val="66FF66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4" name="円/楕円 658"/>
          <p:cNvSpPr/>
          <p:nvPr/>
        </p:nvSpPr>
        <p:spPr>
          <a:xfrm>
            <a:off x="2001164" y="3437256"/>
            <a:ext cx="65088" cy="63500"/>
          </a:xfrm>
          <a:prstGeom prst="ellipse">
            <a:avLst/>
          </a:prstGeom>
          <a:solidFill>
            <a:srgbClr val="000000">
              <a:lumMod val="50000"/>
              <a:lumOff val="50000"/>
            </a:srgbClr>
          </a:solidFill>
          <a:ln w="12700" cap="flat" cmpd="sng" algn="ctr">
            <a:solidFill>
              <a:srgbClr val="FFFFFF">
                <a:lumMod val="75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5" name="円/楕円 659"/>
          <p:cNvSpPr/>
          <p:nvPr/>
        </p:nvSpPr>
        <p:spPr>
          <a:xfrm>
            <a:off x="1537614" y="5053331"/>
            <a:ext cx="263525" cy="193675"/>
          </a:xfrm>
          <a:prstGeom prst="ellipse">
            <a:avLst/>
          </a:prstGeom>
          <a:solidFill>
            <a:srgbClr val="BBE0E3"/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6" name="円/楕円 660"/>
          <p:cNvSpPr/>
          <p:nvPr/>
        </p:nvSpPr>
        <p:spPr>
          <a:xfrm>
            <a:off x="5515889" y="5762944"/>
            <a:ext cx="65088" cy="65087"/>
          </a:xfrm>
          <a:prstGeom prst="ellipse">
            <a:avLst/>
          </a:prstGeom>
          <a:solidFill>
            <a:srgbClr val="0070C0"/>
          </a:solidFill>
          <a:ln w="12700" cap="flat" cmpd="sng" algn="ctr">
            <a:solidFill>
              <a:srgbClr val="3399FF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7" name="円/楕円 661"/>
          <p:cNvSpPr/>
          <p:nvPr/>
        </p:nvSpPr>
        <p:spPr>
          <a:xfrm>
            <a:off x="5247602" y="5247006"/>
            <a:ext cx="66675" cy="63500"/>
          </a:xfrm>
          <a:prstGeom prst="ellipse">
            <a:avLst/>
          </a:prstGeom>
          <a:solidFill>
            <a:srgbClr val="0070C0"/>
          </a:solidFill>
          <a:ln w="12700" cap="flat" cmpd="sng" algn="ctr">
            <a:solidFill>
              <a:srgbClr val="3399FF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8" name="円/楕円 662"/>
          <p:cNvSpPr/>
          <p:nvPr/>
        </p:nvSpPr>
        <p:spPr>
          <a:xfrm>
            <a:off x="4718964" y="5762944"/>
            <a:ext cx="66675" cy="65087"/>
          </a:xfrm>
          <a:prstGeom prst="ellipse">
            <a:avLst/>
          </a:prstGeom>
          <a:solidFill>
            <a:srgbClr val="0070C0"/>
          </a:solidFill>
          <a:ln w="12700" cap="flat" cmpd="sng" algn="ctr">
            <a:solidFill>
              <a:srgbClr val="3399FF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9" name="円/楕円 663"/>
          <p:cNvSpPr/>
          <p:nvPr/>
        </p:nvSpPr>
        <p:spPr>
          <a:xfrm rot="19629234">
            <a:off x="2001164" y="4727894"/>
            <a:ext cx="263525" cy="195262"/>
          </a:xfrm>
          <a:prstGeom prst="ellipse">
            <a:avLst/>
          </a:prstGeom>
          <a:solidFill>
            <a:srgbClr val="BBE0E3"/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20" name="円/楕円 664"/>
          <p:cNvSpPr>
            <a:spLocks noChangeArrowheads="1"/>
          </p:cNvSpPr>
          <p:nvPr/>
        </p:nvSpPr>
        <p:spPr bwMode="auto">
          <a:xfrm rot="-4990811">
            <a:off x="1673345" y="4468338"/>
            <a:ext cx="257175" cy="198438"/>
          </a:xfrm>
          <a:prstGeom prst="ellipse">
            <a:avLst/>
          </a:prstGeom>
          <a:solidFill>
            <a:srgbClr val="BBE0E3"/>
          </a:solidFill>
          <a:ln w="25400" algn="ctr">
            <a:solidFill>
              <a:srgbClr val="89A4A7"/>
            </a:solidFill>
            <a:round/>
            <a:headEnd/>
            <a:tailEnd/>
          </a:ln>
        </p:spPr>
        <p:txBody>
          <a:bodyPr vert="eaVert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21" name="円/楕円 665"/>
          <p:cNvSpPr>
            <a:spLocks noChangeArrowheads="1"/>
          </p:cNvSpPr>
          <p:nvPr/>
        </p:nvSpPr>
        <p:spPr bwMode="auto">
          <a:xfrm rot="5190236">
            <a:off x="2201190" y="4275456"/>
            <a:ext cx="258762" cy="198437"/>
          </a:xfrm>
          <a:prstGeom prst="ellipse">
            <a:avLst/>
          </a:prstGeom>
          <a:solidFill>
            <a:srgbClr val="BBE0E3"/>
          </a:solidFill>
          <a:ln w="25400" algn="ctr">
            <a:solidFill>
              <a:srgbClr val="89A4A7"/>
            </a:solidFill>
            <a:round/>
            <a:headEnd/>
            <a:tailEnd/>
          </a:ln>
        </p:spPr>
        <p:txBody>
          <a:bodyPr rot="10800000" vert="eaVert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22" name="円/楕円 666"/>
          <p:cNvSpPr/>
          <p:nvPr/>
        </p:nvSpPr>
        <p:spPr>
          <a:xfrm>
            <a:off x="3060027" y="5181919"/>
            <a:ext cx="333375" cy="322262"/>
          </a:xfrm>
          <a:prstGeom prst="ellipse">
            <a:avLst/>
          </a:prstGeom>
          <a:solidFill>
            <a:srgbClr val="BBE0E3"/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23" name="円/楕円 667"/>
          <p:cNvSpPr/>
          <p:nvPr/>
        </p:nvSpPr>
        <p:spPr>
          <a:xfrm>
            <a:off x="3261639" y="5569269"/>
            <a:ext cx="331788" cy="322262"/>
          </a:xfrm>
          <a:prstGeom prst="ellipse">
            <a:avLst/>
          </a:prstGeom>
          <a:solidFill>
            <a:srgbClr val="BBE0E3"/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24" name="円/楕円 668"/>
          <p:cNvSpPr/>
          <p:nvPr/>
        </p:nvSpPr>
        <p:spPr>
          <a:xfrm>
            <a:off x="3658514" y="5375594"/>
            <a:ext cx="330200" cy="322262"/>
          </a:xfrm>
          <a:prstGeom prst="ellipse">
            <a:avLst/>
          </a:prstGeom>
          <a:solidFill>
            <a:srgbClr val="BBE0E3"/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25" name="テキスト ボックス 93"/>
          <p:cNvSpPr txBox="1">
            <a:spLocks noChangeArrowheads="1"/>
          </p:cNvSpPr>
          <p:nvPr/>
        </p:nvSpPr>
        <p:spPr bwMode="auto">
          <a:xfrm>
            <a:off x="3858539" y="6012181"/>
            <a:ext cx="1482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2000" b="1" dirty="0" smtClean="0">
                <a:solidFill>
                  <a:srgbClr val="000000"/>
                </a:solidFill>
                <a:cs typeface="Times New Roman" pitchFamily="18" charset="0"/>
              </a:rPr>
              <a:t>~10</a:t>
            </a:r>
            <a:r>
              <a:rPr lang="en-US" altLang="ja-JP" sz="2000" b="1" baseline="30000" dirty="0" smtClean="0">
                <a:solidFill>
                  <a:srgbClr val="000000"/>
                </a:solidFill>
                <a:cs typeface="Times New Roman" pitchFamily="18" charset="0"/>
              </a:rPr>
              <a:t>15</a:t>
            </a:r>
            <a:r>
              <a:rPr lang="en-US" altLang="ja-JP" sz="2000" b="1" i="1" dirty="0" smtClean="0">
                <a:solidFill>
                  <a:srgbClr val="000000"/>
                </a:solidFill>
                <a:cs typeface="Times New Roman" pitchFamily="18" charset="0"/>
              </a:rPr>
              <a:t>g/cm</a:t>
            </a:r>
            <a:r>
              <a:rPr lang="en-US" altLang="ja-JP" sz="2000" b="1" baseline="30000" dirty="0" smtClean="0">
                <a:solidFill>
                  <a:srgbClr val="000000"/>
                </a:solidFill>
                <a:cs typeface="Times New Roman" pitchFamily="18" charset="0"/>
              </a:rPr>
              <a:t>3</a:t>
            </a:r>
          </a:p>
        </p:txBody>
      </p:sp>
      <p:sp>
        <p:nvSpPr>
          <p:cNvPr id="26" name="テキスト ボックス 94"/>
          <p:cNvSpPr txBox="1">
            <a:spLocks noChangeArrowheads="1"/>
          </p:cNvSpPr>
          <p:nvPr/>
        </p:nvSpPr>
        <p:spPr bwMode="auto">
          <a:xfrm rot="-5400000">
            <a:off x="577062" y="3476914"/>
            <a:ext cx="114005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2000" dirty="0" smtClean="0">
                <a:solidFill>
                  <a:srgbClr val="000000"/>
                </a:solidFill>
                <a:latin typeface="Arial" panose="020B0604020202020204" pitchFamily="34" charset="0"/>
                <a:ea typeface="HGｺﾞｼｯｸE" pitchFamily="49" charset="-128"/>
                <a:cs typeface="Arial" panose="020B0604020202020204" pitchFamily="34" charset="0"/>
              </a:rPr>
              <a:t>150MeV</a:t>
            </a:r>
            <a:endParaRPr lang="ja-JP" altLang="en-US" sz="2000" baseline="30000" dirty="0" smtClean="0">
              <a:solidFill>
                <a:srgbClr val="000000"/>
              </a:solidFill>
              <a:latin typeface="Arial" panose="020B0604020202020204" pitchFamily="34" charset="0"/>
              <a:ea typeface="HGｺﾞｼｯｸE" pitchFamily="49" charset="-128"/>
              <a:cs typeface="Arial" panose="020B0604020202020204" pitchFamily="34" charset="0"/>
            </a:endParaRPr>
          </a:p>
        </p:txBody>
      </p:sp>
      <p:sp>
        <p:nvSpPr>
          <p:cNvPr id="28" name="円/楕円 672"/>
          <p:cNvSpPr>
            <a:spLocks noChangeArrowheads="1"/>
          </p:cNvSpPr>
          <p:nvPr/>
        </p:nvSpPr>
        <p:spPr bwMode="auto">
          <a:xfrm rot="-3497947">
            <a:off x="6512045" y="5181126"/>
            <a:ext cx="257175" cy="195262"/>
          </a:xfrm>
          <a:prstGeom prst="ellipse">
            <a:avLst/>
          </a:prstGeom>
          <a:solidFill>
            <a:srgbClr val="BBE0E3"/>
          </a:solidFill>
          <a:ln w="25400" algn="ctr">
            <a:solidFill>
              <a:srgbClr val="89A4A7"/>
            </a:solidFill>
            <a:round/>
            <a:headEnd/>
            <a:tailEnd/>
          </a:ln>
        </p:spPr>
        <p:txBody>
          <a:bodyPr vert="eaVert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29" name="円/楕円 673"/>
          <p:cNvSpPr/>
          <p:nvPr/>
        </p:nvSpPr>
        <p:spPr>
          <a:xfrm rot="1849631">
            <a:off x="6773189" y="5569269"/>
            <a:ext cx="265113" cy="193675"/>
          </a:xfrm>
          <a:prstGeom prst="ellipse">
            <a:avLst/>
          </a:prstGeom>
          <a:solidFill>
            <a:srgbClr val="BBE0E3"/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30" name="円/楕円 674"/>
          <p:cNvSpPr>
            <a:spLocks noChangeArrowheads="1"/>
          </p:cNvSpPr>
          <p:nvPr/>
        </p:nvSpPr>
        <p:spPr bwMode="auto">
          <a:xfrm rot="-4852152">
            <a:off x="5132508" y="5566888"/>
            <a:ext cx="260350" cy="201612"/>
          </a:xfrm>
          <a:prstGeom prst="ellipse">
            <a:avLst/>
          </a:prstGeom>
          <a:solidFill>
            <a:srgbClr val="BBE0E3"/>
          </a:solidFill>
          <a:ln w="25400" algn="ctr">
            <a:solidFill>
              <a:srgbClr val="89A4A7"/>
            </a:solidFill>
            <a:round/>
            <a:headEnd/>
            <a:tailEnd/>
          </a:ln>
        </p:spPr>
        <p:txBody>
          <a:bodyPr vert="eaVert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31" name="円/楕円 675"/>
          <p:cNvSpPr/>
          <p:nvPr/>
        </p:nvSpPr>
        <p:spPr>
          <a:xfrm rot="19961792">
            <a:off x="5644477" y="5310506"/>
            <a:ext cx="266700" cy="193675"/>
          </a:xfrm>
          <a:prstGeom prst="ellipse">
            <a:avLst/>
          </a:prstGeom>
          <a:solidFill>
            <a:srgbClr val="BBE0E3"/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32" name="円/楕円 676"/>
          <p:cNvSpPr/>
          <p:nvPr/>
        </p:nvSpPr>
        <p:spPr>
          <a:xfrm>
            <a:off x="6176289" y="5634356"/>
            <a:ext cx="263525" cy="193675"/>
          </a:xfrm>
          <a:prstGeom prst="ellipse">
            <a:avLst/>
          </a:prstGeom>
          <a:solidFill>
            <a:srgbClr val="BBE0E3"/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33" name="円/楕円 677"/>
          <p:cNvSpPr/>
          <p:nvPr/>
        </p:nvSpPr>
        <p:spPr>
          <a:xfrm rot="1508149">
            <a:off x="4747539" y="5291456"/>
            <a:ext cx="263525" cy="193675"/>
          </a:xfrm>
          <a:prstGeom prst="ellipse">
            <a:avLst/>
          </a:prstGeom>
          <a:solidFill>
            <a:srgbClr val="BBE0E3"/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34" name="円/楕円 678"/>
          <p:cNvSpPr/>
          <p:nvPr/>
        </p:nvSpPr>
        <p:spPr>
          <a:xfrm rot="19365573">
            <a:off x="1867814" y="3368994"/>
            <a:ext cx="268288" cy="196850"/>
          </a:xfrm>
          <a:prstGeom prst="ellipse">
            <a:avLst/>
          </a:prstGeom>
          <a:solidFill>
            <a:srgbClr val="BBE0E3"/>
          </a:solidFill>
          <a:ln w="25400" cap="flat" cmpd="sng" algn="ctr">
            <a:solidFill>
              <a:srgbClr val="BBE0E3">
                <a:shade val="50000"/>
              </a:srgbClr>
            </a:solidFill>
            <a:prstDash val="sysDot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35" name="円/楕円 679"/>
          <p:cNvSpPr/>
          <p:nvPr/>
        </p:nvSpPr>
        <p:spPr>
          <a:xfrm rot="572975">
            <a:off x="1537614" y="3240406"/>
            <a:ext cx="263525" cy="196850"/>
          </a:xfrm>
          <a:prstGeom prst="ellipse">
            <a:avLst/>
          </a:prstGeom>
          <a:solidFill>
            <a:srgbClr val="BBE0E3"/>
          </a:solidFill>
          <a:ln w="25400" cap="flat" cmpd="sng" algn="ctr">
            <a:solidFill>
              <a:srgbClr val="BBE0E3">
                <a:shade val="50000"/>
              </a:srgbClr>
            </a:solidFill>
            <a:prstDash val="sysDot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36" name="円/楕円 680"/>
          <p:cNvSpPr/>
          <p:nvPr/>
        </p:nvSpPr>
        <p:spPr>
          <a:xfrm>
            <a:off x="6904952" y="5675631"/>
            <a:ext cx="68262" cy="65088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rgbClr val="FF7C80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37" name="円/楕円 681"/>
          <p:cNvSpPr/>
          <p:nvPr/>
        </p:nvSpPr>
        <p:spPr>
          <a:xfrm>
            <a:off x="3393402" y="5634356"/>
            <a:ext cx="66675" cy="63500"/>
          </a:xfrm>
          <a:prstGeom prst="ellipse">
            <a:avLst/>
          </a:prstGeom>
          <a:solidFill>
            <a:srgbClr val="0070C0"/>
          </a:solidFill>
          <a:ln w="12700" cap="flat" cmpd="sng" algn="ctr">
            <a:solidFill>
              <a:srgbClr val="3399FF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38" name="円/楕円 682"/>
          <p:cNvSpPr/>
          <p:nvPr/>
        </p:nvSpPr>
        <p:spPr>
          <a:xfrm>
            <a:off x="6573164" y="5310506"/>
            <a:ext cx="68263" cy="65088"/>
          </a:xfrm>
          <a:prstGeom prst="ellipse">
            <a:avLst/>
          </a:prstGeom>
          <a:solidFill>
            <a:srgbClr val="00B050"/>
          </a:solidFill>
          <a:ln w="12700" cap="flat" cmpd="sng" algn="ctr">
            <a:solidFill>
              <a:srgbClr val="66FF66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39" name="円/楕円 683"/>
          <p:cNvSpPr/>
          <p:nvPr/>
        </p:nvSpPr>
        <p:spPr>
          <a:xfrm>
            <a:off x="1588414" y="3305494"/>
            <a:ext cx="68263" cy="63500"/>
          </a:xfrm>
          <a:prstGeom prst="ellipse">
            <a:avLst/>
          </a:prstGeom>
          <a:solidFill>
            <a:srgbClr val="000000">
              <a:lumMod val="50000"/>
              <a:lumOff val="50000"/>
            </a:srgbClr>
          </a:solidFill>
          <a:ln w="12700" cap="flat" cmpd="sng" algn="ctr">
            <a:solidFill>
              <a:srgbClr val="FFFFFF">
                <a:lumMod val="75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40" name="円/楕円 684"/>
          <p:cNvSpPr/>
          <p:nvPr/>
        </p:nvSpPr>
        <p:spPr>
          <a:xfrm>
            <a:off x="6242964" y="5697856"/>
            <a:ext cx="66675" cy="65088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rgbClr val="FF7C80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41" name="円/楕円 685"/>
          <p:cNvSpPr/>
          <p:nvPr/>
        </p:nvSpPr>
        <p:spPr>
          <a:xfrm>
            <a:off x="3193377" y="5375594"/>
            <a:ext cx="68262" cy="65087"/>
          </a:xfrm>
          <a:prstGeom prst="ellipse">
            <a:avLst/>
          </a:prstGeom>
          <a:solidFill>
            <a:srgbClr val="0070C0"/>
          </a:solidFill>
          <a:ln w="12700" cap="flat" cmpd="sng" algn="ctr">
            <a:solidFill>
              <a:srgbClr val="3399FF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42" name="円/楕円 686"/>
          <p:cNvSpPr/>
          <p:nvPr/>
        </p:nvSpPr>
        <p:spPr>
          <a:xfrm>
            <a:off x="6839864" y="5621656"/>
            <a:ext cx="65088" cy="65088"/>
          </a:xfrm>
          <a:prstGeom prst="ellipse">
            <a:avLst/>
          </a:prstGeom>
          <a:solidFill>
            <a:srgbClr val="00B050"/>
          </a:solidFill>
          <a:ln w="12700" cap="flat" cmpd="sng" algn="ctr">
            <a:solidFill>
              <a:srgbClr val="66FF66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43" name="円/楕円 687"/>
          <p:cNvSpPr/>
          <p:nvPr/>
        </p:nvSpPr>
        <p:spPr>
          <a:xfrm>
            <a:off x="1786852" y="4496119"/>
            <a:ext cx="68262" cy="65087"/>
          </a:xfrm>
          <a:prstGeom prst="ellipse">
            <a:avLst/>
          </a:prstGeom>
          <a:solidFill>
            <a:srgbClr val="000000">
              <a:lumMod val="50000"/>
              <a:lumOff val="50000"/>
            </a:srgbClr>
          </a:solidFill>
          <a:ln w="12700" cap="flat" cmpd="sng" algn="ctr">
            <a:solidFill>
              <a:srgbClr val="FFFFFF">
                <a:lumMod val="75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44" name="円/楕円 688"/>
          <p:cNvSpPr/>
          <p:nvPr/>
        </p:nvSpPr>
        <p:spPr>
          <a:xfrm>
            <a:off x="5712739" y="5375594"/>
            <a:ext cx="66675" cy="65087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rgbClr val="FF7C80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45" name="円/楕円 689"/>
          <p:cNvSpPr/>
          <p:nvPr/>
        </p:nvSpPr>
        <p:spPr>
          <a:xfrm>
            <a:off x="1588414" y="5116831"/>
            <a:ext cx="68263" cy="65088"/>
          </a:xfrm>
          <a:prstGeom prst="ellipse">
            <a:avLst/>
          </a:prstGeom>
          <a:solidFill>
            <a:srgbClr val="0070C0"/>
          </a:solidFill>
          <a:ln w="12700" cap="flat" cmpd="sng" algn="ctr">
            <a:solidFill>
              <a:srgbClr val="3399FF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46" name="円/楕円 690"/>
          <p:cNvSpPr/>
          <p:nvPr/>
        </p:nvSpPr>
        <p:spPr>
          <a:xfrm>
            <a:off x="5779414" y="5375594"/>
            <a:ext cx="66675" cy="65087"/>
          </a:xfrm>
          <a:prstGeom prst="ellipse">
            <a:avLst/>
          </a:prstGeom>
          <a:solidFill>
            <a:srgbClr val="00B050"/>
          </a:solidFill>
          <a:ln w="12700" cap="flat" cmpd="sng" algn="ctr">
            <a:solidFill>
              <a:srgbClr val="66FF66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47" name="円/楕円 691"/>
          <p:cNvSpPr/>
          <p:nvPr/>
        </p:nvSpPr>
        <p:spPr>
          <a:xfrm>
            <a:off x="2294852" y="4275456"/>
            <a:ext cx="66675" cy="65088"/>
          </a:xfrm>
          <a:prstGeom prst="ellipse">
            <a:avLst/>
          </a:prstGeom>
          <a:solidFill>
            <a:srgbClr val="000000">
              <a:lumMod val="50000"/>
              <a:lumOff val="50000"/>
            </a:srgbClr>
          </a:solidFill>
          <a:ln w="12700" cap="flat" cmpd="sng" algn="ctr">
            <a:solidFill>
              <a:srgbClr val="FFFFFF">
                <a:lumMod val="75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48" name="円/楕円 692"/>
          <p:cNvSpPr/>
          <p:nvPr/>
        </p:nvSpPr>
        <p:spPr>
          <a:xfrm>
            <a:off x="5247602" y="5569269"/>
            <a:ext cx="66675" cy="65087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rgbClr val="FF7C80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49" name="円/楕円 693"/>
          <p:cNvSpPr/>
          <p:nvPr/>
        </p:nvSpPr>
        <p:spPr>
          <a:xfrm>
            <a:off x="6641427" y="5181919"/>
            <a:ext cx="63500" cy="65087"/>
          </a:xfrm>
          <a:prstGeom prst="ellipse">
            <a:avLst/>
          </a:prstGeom>
          <a:solidFill>
            <a:srgbClr val="0070C0"/>
          </a:solidFill>
          <a:ln w="12700" cap="flat" cmpd="sng" algn="ctr">
            <a:solidFill>
              <a:srgbClr val="3399FF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50" name="円/楕円 694"/>
          <p:cNvSpPr/>
          <p:nvPr/>
        </p:nvSpPr>
        <p:spPr>
          <a:xfrm>
            <a:off x="5247602" y="5697856"/>
            <a:ext cx="66675" cy="65088"/>
          </a:xfrm>
          <a:prstGeom prst="ellipse">
            <a:avLst/>
          </a:prstGeom>
          <a:solidFill>
            <a:srgbClr val="00B050"/>
          </a:solidFill>
          <a:ln w="12700" cap="flat" cmpd="sng" algn="ctr">
            <a:solidFill>
              <a:srgbClr val="66FF66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51" name="円/楕円 695"/>
          <p:cNvSpPr/>
          <p:nvPr/>
        </p:nvSpPr>
        <p:spPr>
          <a:xfrm>
            <a:off x="1537614" y="2594294"/>
            <a:ext cx="65088" cy="65087"/>
          </a:xfrm>
          <a:prstGeom prst="ellipse">
            <a:avLst/>
          </a:prstGeom>
          <a:solidFill>
            <a:srgbClr val="000000">
              <a:lumMod val="50000"/>
              <a:lumOff val="50000"/>
            </a:srgbClr>
          </a:solidFill>
          <a:ln w="12700" cap="flat" cmpd="sng" algn="ctr">
            <a:solidFill>
              <a:srgbClr val="FFFFFF">
                <a:lumMod val="75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52" name="円/楕円 696"/>
          <p:cNvSpPr/>
          <p:nvPr/>
        </p:nvSpPr>
        <p:spPr>
          <a:xfrm>
            <a:off x="4850727" y="5375594"/>
            <a:ext cx="66675" cy="65087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rgbClr val="FF7C80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53" name="円/楕円 697"/>
          <p:cNvSpPr/>
          <p:nvPr/>
        </p:nvSpPr>
        <p:spPr>
          <a:xfrm>
            <a:off x="6309639" y="5697856"/>
            <a:ext cx="65088" cy="65088"/>
          </a:xfrm>
          <a:prstGeom prst="ellipse">
            <a:avLst/>
          </a:prstGeom>
          <a:solidFill>
            <a:srgbClr val="0070C0"/>
          </a:solidFill>
          <a:ln w="12700" cap="flat" cmpd="sng" algn="ctr">
            <a:solidFill>
              <a:srgbClr val="3399FF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54" name="円/楕円 698"/>
          <p:cNvSpPr/>
          <p:nvPr/>
        </p:nvSpPr>
        <p:spPr>
          <a:xfrm>
            <a:off x="4785639" y="5310506"/>
            <a:ext cx="65088" cy="65088"/>
          </a:xfrm>
          <a:prstGeom prst="ellipse">
            <a:avLst/>
          </a:prstGeom>
          <a:solidFill>
            <a:srgbClr val="00B050"/>
          </a:solidFill>
          <a:ln w="12700" cap="flat" cmpd="sng" algn="ctr">
            <a:solidFill>
              <a:srgbClr val="66FF66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55" name="円/楕円 699"/>
          <p:cNvSpPr/>
          <p:nvPr/>
        </p:nvSpPr>
        <p:spPr>
          <a:xfrm>
            <a:off x="1602702" y="2984819"/>
            <a:ext cx="68262" cy="65087"/>
          </a:xfrm>
          <a:prstGeom prst="ellipse">
            <a:avLst/>
          </a:prstGeom>
          <a:solidFill>
            <a:srgbClr val="000000">
              <a:lumMod val="50000"/>
              <a:lumOff val="50000"/>
            </a:srgbClr>
          </a:solidFill>
          <a:ln w="12700" cap="flat" cmpd="sng" algn="ctr">
            <a:solidFill>
              <a:srgbClr val="FFFFFF">
                <a:lumMod val="75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56" name="円/楕円 700"/>
          <p:cNvSpPr/>
          <p:nvPr/>
        </p:nvSpPr>
        <p:spPr>
          <a:xfrm>
            <a:off x="3856952" y="5440681"/>
            <a:ext cx="66675" cy="63500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rgbClr val="FF7C80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57" name="円/楕円 701"/>
          <p:cNvSpPr/>
          <p:nvPr/>
        </p:nvSpPr>
        <p:spPr>
          <a:xfrm>
            <a:off x="3723602" y="5504181"/>
            <a:ext cx="66675" cy="65088"/>
          </a:xfrm>
          <a:prstGeom prst="ellipse">
            <a:avLst/>
          </a:prstGeom>
          <a:solidFill>
            <a:srgbClr val="00B050"/>
          </a:solidFill>
          <a:ln w="12700" cap="flat" cmpd="sng" algn="ctr">
            <a:solidFill>
              <a:srgbClr val="66FF66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58" name="円/楕円 702"/>
          <p:cNvSpPr/>
          <p:nvPr/>
        </p:nvSpPr>
        <p:spPr>
          <a:xfrm>
            <a:off x="2399627" y="3565844"/>
            <a:ext cx="66675" cy="65087"/>
          </a:xfrm>
          <a:prstGeom prst="ellipse">
            <a:avLst/>
          </a:prstGeom>
          <a:solidFill>
            <a:srgbClr val="000000">
              <a:lumMod val="50000"/>
              <a:lumOff val="50000"/>
            </a:srgbClr>
          </a:solidFill>
          <a:ln w="12700" cap="flat" cmpd="sng" algn="ctr">
            <a:solidFill>
              <a:srgbClr val="FFFFFF">
                <a:lumMod val="75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59" name="円/楕円 703"/>
          <p:cNvSpPr/>
          <p:nvPr/>
        </p:nvSpPr>
        <p:spPr>
          <a:xfrm>
            <a:off x="3460077" y="5762944"/>
            <a:ext cx="65087" cy="65087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rgbClr val="FF7C80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60" name="円/楕円 704"/>
          <p:cNvSpPr/>
          <p:nvPr/>
        </p:nvSpPr>
        <p:spPr>
          <a:xfrm>
            <a:off x="3325139" y="5762944"/>
            <a:ext cx="68263" cy="65087"/>
          </a:xfrm>
          <a:prstGeom prst="ellipse">
            <a:avLst/>
          </a:prstGeom>
          <a:solidFill>
            <a:srgbClr val="00B050"/>
          </a:solidFill>
          <a:ln w="12700" cap="flat" cmpd="sng" algn="ctr">
            <a:solidFill>
              <a:srgbClr val="66FF66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61" name="円/楕円 705"/>
          <p:cNvSpPr/>
          <p:nvPr/>
        </p:nvSpPr>
        <p:spPr>
          <a:xfrm>
            <a:off x="1691602" y="5124769"/>
            <a:ext cx="65087" cy="65087"/>
          </a:xfrm>
          <a:prstGeom prst="ellipse">
            <a:avLst/>
          </a:prstGeom>
          <a:solidFill>
            <a:srgbClr val="000000">
              <a:lumMod val="50000"/>
              <a:lumOff val="50000"/>
            </a:srgbClr>
          </a:solidFill>
          <a:ln w="12700" cap="flat" cmpd="sng" algn="ctr">
            <a:solidFill>
              <a:srgbClr val="FFFFFF">
                <a:lumMod val="75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62" name="円/楕円 706"/>
          <p:cNvSpPr/>
          <p:nvPr/>
        </p:nvSpPr>
        <p:spPr>
          <a:xfrm>
            <a:off x="3129877" y="5247006"/>
            <a:ext cx="63500" cy="63500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rgbClr val="FF7C80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63" name="円/楕円 707"/>
          <p:cNvSpPr/>
          <p:nvPr/>
        </p:nvSpPr>
        <p:spPr>
          <a:xfrm>
            <a:off x="3261639" y="5291456"/>
            <a:ext cx="63500" cy="65088"/>
          </a:xfrm>
          <a:prstGeom prst="ellipse">
            <a:avLst/>
          </a:prstGeom>
          <a:solidFill>
            <a:srgbClr val="00B050"/>
          </a:solidFill>
          <a:ln w="12700" cap="flat" cmpd="sng" algn="ctr">
            <a:solidFill>
              <a:srgbClr val="66FF66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64" name="円/楕円 708"/>
          <p:cNvSpPr/>
          <p:nvPr/>
        </p:nvSpPr>
        <p:spPr>
          <a:xfrm>
            <a:off x="2136102" y="4727894"/>
            <a:ext cx="65087" cy="65087"/>
          </a:xfrm>
          <a:prstGeom prst="ellipse">
            <a:avLst/>
          </a:prstGeom>
          <a:solidFill>
            <a:srgbClr val="000000">
              <a:lumMod val="50000"/>
              <a:lumOff val="50000"/>
            </a:srgbClr>
          </a:solidFill>
          <a:ln w="12700" cap="flat" cmpd="sng" algn="ctr">
            <a:solidFill>
              <a:srgbClr val="FFFFFF">
                <a:lumMod val="75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65" name="円/楕円 709"/>
          <p:cNvSpPr/>
          <p:nvPr/>
        </p:nvSpPr>
        <p:spPr>
          <a:xfrm>
            <a:off x="4056977" y="4405631"/>
            <a:ext cx="65087" cy="66675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rgbClr val="FF7C80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66" name="円/楕円 710"/>
          <p:cNvSpPr/>
          <p:nvPr/>
        </p:nvSpPr>
        <p:spPr>
          <a:xfrm>
            <a:off x="6773189" y="3437256"/>
            <a:ext cx="66675" cy="63500"/>
          </a:xfrm>
          <a:prstGeom prst="ellipse">
            <a:avLst/>
          </a:prstGeom>
          <a:solidFill>
            <a:srgbClr val="0070C0"/>
          </a:solidFill>
          <a:ln w="12700" cap="flat" cmpd="sng" algn="ctr">
            <a:solidFill>
              <a:srgbClr val="3399FF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67" name="円/楕円 711"/>
          <p:cNvSpPr/>
          <p:nvPr/>
        </p:nvSpPr>
        <p:spPr>
          <a:xfrm>
            <a:off x="5050752" y="4211956"/>
            <a:ext cx="65087" cy="63500"/>
          </a:xfrm>
          <a:prstGeom prst="ellipse">
            <a:avLst/>
          </a:prstGeom>
          <a:solidFill>
            <a:srgbClr val="00B050"/>
          </a:solidFill>
          <a:ln w="12700" cap="flat" cmpd="sng" algn="ctr">
            <a:solidFill>
              <a:srgbClr val="66FF66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68" name="円/楕円 712"/>
          <p:cNvSpPr/>
          <p:nvPr/>
        </p:nvSpPr>
        <p:spPr>
          <a:xfrm>
            <a:off x="3193377" y="2853056"/>
            <a:ext cx="68262" cy="66675"/>
          </a:xfrm>
          <a:prstGeom prst="ellipse">
            <a:avLst/>
          </a:prstGeom>
          <a:solidFill>
            <a:srgbClr val="000000">
              <a:lumMod val="50000"/>
              <a:lumOff val="50000"/>
            </a:srgbClr>
          </a:solidFill>
          <a:ln w="12700" cap="flat" cmpd="sng" algn="ctr">
            <a:solidFill>
              <a:srgbClr val="FFFFFF">
                <a:lumMod val="75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69" name="円/楕円 713"/>
          <p:cNvSpPr/>
          <p:nvPr/>
        </p:nvSpPr>
        <p:spPr>
          <a:xfrm>
            <a:off x="6904952" y="2659381"/>
            <a:ext cx="68262" cy="65088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rgbClr val="FF7C80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70" name="円/楕円 714"/>
          <p:cNvSpPr/>
          <p:nvPr/>
        </p:nvSpPr>
        <p:spPr>
          <a:xfrm>
            <a:off x="3757460" y="1964205"/>
            <a:ext cx="66675" cy="65087"/>
          </a:xfrm>
          <a:prstGeom prst="ellipse">
            <a:avLst/>
          </a:prstGeom>
          <a:solidFill>
            <a:srgbClr val="0070C0"/>
          </a:solidFill>
          <a:ln w="12700" cap="flat" cmpd="sng" algn="ctr">
            <a:solidFill>
              <a:srgbClr val="3399FF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71" name="円/楕円 715"/>
          <p:cNvSpPr/>
          <p:nvPr/>
        </p:nvSpPr>
        <p:spPr>
          <a:xfrm>
            <a:off x="3525164" y="2465706"/>
            <a:ext cx="68263" cy="65088"/>
          </a:xfrm>
          <a:prstGeom prst="ellipse">
            <a:avLst/>
          </a:prstGeom>
          <a:solidFill>
            <a:srgbClr val="00B050"/>
          </a:solidFill>
          <a:ln w="12700" cap="flat" cmpd="sng" algn="ctr">
            <a:solidFill>
              <a:srgbClr val="66FF66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72" name="円/楕円 716"/>
          <p:cNvSpPr/>
          <p:nvPr/>
        </p:nvSpPr>
        <p:spPr>
          <a:xfrm>
            <a:off x="2863177" y="3500756"/>
            <a:ext cx="66675" cy="65088"/>
          </a:xfrm>
          <a:prstGeom prst="ellipse">
            <a:avLst/>
          </a:prstGeom>
          <a:solidFill>
            <a:srgbClr val="000000">
              <a:lumMod val="50000"/>
              <a:lumOff val="50000"/>
            </a:srgbClr>
          </a:solidFill>
          <a:ln w="12700" cap="flat" cmpd="sng" algn="ctr">
            <a:solidFill>
              <a:srgbClr val="FFFFFF">
                <a:lumMod val="75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73" name="円/楕円 717"/>
          <p:cNvSpPr/>
          <p:nvPr/>
        </p:nvSpPr>
        <p:spPr>
          <a:xfrm>
            <a:off x="5644477" y="2659381"/>
            <a:ext cx="68262" cy="65088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rgbClr val="FF7C80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74" name="円/楕円 718"/>
          <p:cNvSpPr/>
          <p:nvPr/>
        </p:nvSpPr>
        <p:spPr>
          <a:xfrm>
            <a:off x="5115839" y="2724469"/>
            <a:ext cx="66675" cy="63500"/>
          </a:xfrm>
          <a:prstGeom prst="ellipse">
            <a:avLst/>
          </a:prstGeom>
          <a:solidFill>
            <a:srgbClr val="0070C0"/>
          </a:solidFill>
          <a:ln w="12700" cap="flat" cmpd="sng" algn="ctr">
            <a:solidFill>
              <a:srgbClr val="3399FF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75" name="円/楕円 719"/>
          <p:cNvSpPr/>
          <p:nvPr/>
        </p:nvSpPr>
        <p:spPr>
          <a:xfrm>
            <a:off x="2929852" y="2143444"/>
            <a:ext cx="65087" cy="63500"/>
          </a:xfrm>
          <a:prstGeom prst="ellipse">
            <a:avLst/>
          </a:prstGeom>
          <a:solidFill>
            <a:srgbClr val="00B050"/>
          </a:solidFill>
          <a:ln w="12700" cap="flat" cmpd="sng" algn="ctr">
            <a:solidFill>
              <a:srgbClr val="66FF66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76" name="円/楕円 720"/>
          <p:cNvSpPr/>
          <p:nvPr/>
        </p:nvSpPr>
        <p:spPr>
          <a:xfrm>
            <a:off x="2201189" y="2206944"/>
            <a:ext cx="63500" cy="65087"/>
          </a:xfrm>
          <a:prstGeom prst="ellipse">
            <a:avLst/>
          </a:prstGeom>
          <a:solidFill>
            <a:srgbClr val="000000">
              <a:lumMod val="50000"/>
              <a:lumOff val="50000"/>
            </a:srgbClr>
          </a:solidFill>
          <a:ln w="12700" cap="flat" cmpd="sng" algn="ctr">
            <a:solidFill>
              <a:srgbClr val="FFFFFF">
                <a:lumMod val="75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77" name="円/楕円 721"/>
          <p:cNvSpPr/>
          <p:nvPr/>
        </p:nvSpPr>
        <p:spPr>
          <a:xfrm>
            <a:off x="5846089" y="3500756"/>
            <a:ext cx="65088" cy="65088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rgbClr val="FF7C80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78" name="円/楕円 722"/>
          <p:cNvSpPr/>
          <p:nvPr/>
        </p:nvSpPr>
        <p:spPr>
          <a:xfrm>
            <a:off x="4388764" y="4211956"/>
            <a:ext cx="63500" cy="63500"/>
          </a:xfrm>
          <a:prstGeom prst="ellipse">
            <a:avLst/>
          </a:prstGeom>
          <a:solidFill>
            <a:srgbClr val="0070C0"/>
          </a:solidFill>
          <a:ln w="12700" cap="flat" cmpd="sng" algn="ctr">
            <a:solidFill>
              <a:srgbClr val="3399FF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79" name="円/楕円 723"/>
          <p:cNvSpPr/>
          <p:nvPr/>
        </p:nvSpPr>
        <p:spPr>
          <a:xfrm>
            <a:off x="5446039" y="4018281"/>
            <a:ext cx="69850" cy="63500"/>
          </a:xfrm>
          <a:prstGeom prst="ellipse">
            <a:avLst/>
          </a:prstGeom>
          <a:solidFill>
            <a:srgbClr val="00B050"/>
          </a:solidFill>
          <a:ln w="12700" cap="flat" cmpd="sng" algn="ctr">
            <a:solidFill>
              <a:srgbClr val="66FF66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80" name="円/楕円 724"/>
          <p:cNvSpPr/>
          <p:nvPr/>
        </p:nvSpPr>
        <p:spPr>
          <a:xfrm>
            <a:off x="3393402" y="2143444"/>
            <a:ext cx="66675" cy="63500"/>
          </a:xfrm>
          <a:prstGeom prst="ellipse">
            <a:avLst/>
          </a:prstGeom>
          <a:solidFill>
            <a:srgbClr val="000000">
              <a:lumMod val="50000"/>
              <a:lumOff val="50000"/>
            </a:srgbClr>
          </a:solidFill>
          <a:ln w="12700" cap="flat" cmpd="sng" algn="ctr">
            <a:solidFill>
              <a:srgbClr val="FFFFFF">
                <a:lumMod val="75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81" name="円/楕円 725"/>
          <p:cNvSpPr/>
          <p:nvPr/>
        </p:nvSpPr>
        <p:spPr>
          <a:xfrm>
            <a:off x="6839864" y="3888106"/>
            <a:ext cx="65088" cy="65088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rgbClr val="FF7C80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82" name="円/楕円 726"/>
          <p:cNvSpPr/>
          <p:nvPr/>
        </p:nvSpPr>
        <p:spPr>
          <a:xfrm>
            <a:off x="1685252" y="3305494"/>
            <a:ext cx="65087" cy="63500"/>
          </a:xfrm>
          <a:prstGeom prst="ellipse">
            <a:avLst/>
          </a:prstGeom>
          <a:solidFill>
            <a:srgbClr val="0070C0"/>
          </a:solidFill>
          <a:ln w="12700" cap="flat" cmpd="sng" algn="ctr">
            <a:solidFill>
              <a:srgbClr val="3399FF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83" name="円/楕円 727"/>
          <p:cNvSpPr/>
          <p:nvPr/>
        </p:nvSpPr>
        <p:spPr>
          <a:xfrm>
            <a:off x="4917402" y="4665981"/>
            <a:ext cx="65087" cy="61913"/>
          </a:xfrm>
          <a:prstGeom prst="ellipse">
            <a:avLst/>
          </a:prstGeom>
          <a:solidFill>
            <a:srgbClr val="00B050"/>
          </a:solidFill>
          <a:ln w="12700" cap="flat" cmpd="sng" algn="ctr">
            <a:solidFill>
              <a:srgbClr val="66FF66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84" name="円/楕円 728"/>
          <p:cNvSpPr/>
          <p:nvPr/>
        </p:nvSpPr>
        <p:spPr>
          <a:xfrm>
            <a:off x="1934489" y="2400619"/>
            <a:ext cx="66675" cy="65087"/>
          </a:xfrm>
          <a:prstGeom prst="ellipse">
            <a:avLst/>
          </a:prstGeom>
          <a:solidFill>
            <a:srgbClr val="000000">
              <a:lumMod val="50000"/>
              <a:lumOff val="50000"/>
            </a:srgbClr>
          </a:solidFill>
          <a:ln w="12700" cap="flat" cmpd="sng" algn="ctr">
            <a:solidFill>
              <a:srgbClr val="FFFFFF">
                <a:lumMod val="75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85" name="円/楕円 729"/>
          <p:cNvSpPr/>
          <p:nvPr/>
        </p:nvSpPr>
        <p:spPr>
          <a:xfrm>
            <a:off x="2001164" y="3408681"/>
            <a:ext cx="65088" cy="65088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rgbClr val="FF7C80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86" name="円/楕円 730"/>
          <p:cNvSpPr/>
          <p:nvPr/>
        </p:nvSpPr>
        <p:spPr>
          <a:xfrm>
            <a:off x="6242964" y="4600894"/>
            <a:ext cx="66675" cy="65087"/>
          </a:xfrm>
          <a:prstGeom prst="ellipse">
            <a:avLst/>
          </a:prstGeom>
          <a:solidFill>
            <a:srgbClr val="00B050"/>
          </a:solidFill>
          <a:ln w="12700" cap="flat" cmpd="sng" algn="ctr">
            <a:solidFill>
              <a:srgbClr val="66FF66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87" name="円/楕円 731"/>
          <p:cNvSpPr/>
          <p:nvPr/>
        </p:nvSpPr>
        <p:spPr>
          <a:xfrm>
            <a:off x="1670964" y="2078356"/>
            <a:ext cx="65088" cy="65088"/>
          </a:xfrm>
          <a:prstGeom prst="ellipse">
            <a:avLst/>
          </a:prstGeom>
          <a:solidFill>
            <a:srgbClr val="000000">
              <a:lumMod val="50000"/>
              <a:lumOff val="50000"/>
            </a:srgbClr>
          </a:solidFill>
          <a:ln w="12700" cap="flat" cmpd="sng" algn="ctr">
            <a:solidFill>
              <a:srgbClr val="FFFFFF">
                <a:lumMod val="75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88" name="円/楕円 732"/>
          <p:cNvSpPr/>
          <p:nvPr/>
        </p:nvSpPr>
        <p:spPr>
          <a:xfrm>
            <a:off x="2310727" y="4381819"/>
            <a:ext cx="65087" cy="65087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rgbClr val="FF7C80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89" name="円/楕円 733"/>
          <p:cNvSpPr/>
          <p:nvPr/>
        </p:nvSpPr>
        <p:spPr>
          <a:xfrm>
            <a:off x="1926552" y="3486469"/>
            <a:ext cx="68262" cy="63500"/>
          </a:xfrm>
          <a:prstGeom prst="ellipse">
            <a:avLst/>
          </a:prstGeom>
          <a:solidFill>
            <a:srgbClr val="00B050"/>
          </a:solidFill>
          <a:ln w="12700" cap="flat" cmpd="sng" algn="ctr">
            <a:solidFill>
              <a:srgbClr val="66FF66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90" name="円/楕円 734"/>
          <p:cNvSpPr/>
          <p:nvPr/>
        </p:nvSpPr>
        <p:spPr>
          <a:xfrm>
            <a:off x="2264689" y="3111819"/>
            <a:ext cx="68263" cy="63500"/>
          </a:xfrm>
          <a:prstGeom prst="ellipse">
            <a:avLst/>
          </a:prstGeom>
          <a:solidFill>
            <a:srgbClr val="000000">
              <a:lumMod val="50000"/>
              <a:lumOff val="50000"/>
            </a:srgbClr>
          </a:solidFill>
          <a:ln w="12700" cap="flat" cmpd="sng" algn="ctr">
            <a:solidFill>
              <a:srgbClr val="FFFFFF">
                <a:lumMod val="75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91" name="円/楕円 735"/>
          <p:cNvSpPr/>
          <p:nvPr/>
        </p:nvSpPr>
        <p:spPr>
          <a:xfrm>
            <a:off x="1742402" y="4586606"/>
            <a:ext cx="68262" cy="63500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rgbClr val="FF7C80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92" name="円/楕円 736"/>
          <p:cNvSpPr/>
          <p:nvPr/>
        </p:nvSpPr>
        <p:spPr>
          <a:xfrm>
            <a:off x="2066252" y="4832669"/>
            <a:ext cx="69850" cy="63500"/>
          </a:xfrm>
          <a:prstGeom prst="ellipse">
            <a:avLst/>
          </a:prstGeom>
          <a:solidFill>
            <a:srgbClr val="00B050"/>
          </a:solidFill>
          <a:ln w="12700" cap="flat" cmpd="sng" algn="ctr">
            <a:solidFill>
              <a:srgbClr val="66FF66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93" name="円/楕円 737"/>
          <p:cNvSpPr/>
          <p:nvPr/>
        </p:nvSpPr>
        <p:spPr>
          <a:xfrm>
            <a:off x="2001164" y="2853056"/>
            <a:ext cx="65088" cy="66675"/>
          </a:xfrm>
          <a:prstGeom prst="ellipse">
            <a:avLst/>
          </a:prstGeom>
          <a:solidFill>
            <a:srgbClr val="000000">
              <a:lumMod val="50000"/>
              <a:lumOff val="50000"/>
            </a:srgbClr>
          </a:solidFill>
          <a:ln w="12700" cap="flat" cmpd="sng" algn="ctr">
            <a:solidFill>
              <a:srgbClr val="FFFFFF">
                <a:lumMod val="75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94" name="円/楕円 738"/>
          <p:cNvSpPr/>
          <p:nvPr/>
        </p:nvSpPr>
        <p:spPr>
          <a:xfrm>
            <a:off x="4652289" y="2530794"/>
            <a:ext cx="66675" cy="63500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rgbClr val="FF7C80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95" name="円/楕円 739"/>
          <p:cNvSpPr/>
          <p:nvPr/>
        </p:nvSpPr>
        <p:spPr>
          <a:xfrm>
            <a:off x="2596477" y="2530794"/>
            <a:ext cx="68262" cy="63500"/>
          </a:xfrm>
          <a:prstGeom prst="ellipse">
            <a:avLst/>
          </a:prstGeom>
          <a:solidFill>
            <a:srgbClr val="0070C0"/>
          </a:solidFill>
          <a:ln w="12700" cap="flat" cmpd="sng" algn="ctr">
            <a:solidFill>
              <a:srgbClr val="3399FF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96" name="円/楕円 740"/>
          <p:cNvSpPr/>
          <p:nvPr/>
        </p:nvSpPr>
        <p:spPr>
          <a:xfrm>
            <a:off x="1537614" y="2853056"/>
            <a:ext cx="65088" cy="66675"/>
          </a:xfrm>
          <a:prstGeom prst="ellipse">
            <a:avLst/>
          </a:prstGeom>
          <a:solidFill>
            <a:srgbClr val="00B050"/>
          </a:solidFill>
          <a:ln w="12700" cap="flat" cmpd="sng" algn="ctr">
            <a:solidFill>
              <a:srgbClr val="66FF66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97" name="円/楕円 741"/>
          <p:cNvSpPr/>
          <p:nvPr/>
        </p:nvSpPr>
        <p:spPr>
          <a:xfrm>
            <a:off x="5515889" y="1964205"/>
            <a:ext cx="65088" cy="65087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rgbClr val="FF7C80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98" name="円/楕円 742"/>
          <p:cNvSpPr/>
          <p:nvPr/>
        </p:nvSpPr>
        <p:spPr>
          <a:xfrm>
            <a:off x="1801139" y="2984819"/>
            <a:ext cx="66675" cy="65087"/>
          </a:xfrm>
          <a:prstGeom prst="ellipse">
            <a:avLst/>
          </a:prstGeom>
          <a:solidFill>
            <a:srgbClr val="0070C0"/>
          </a:solidFill>
          <a:ln w="12700" cap="flat" cmpd="sng" algn="ctr">
            <a:solidFill>
              <a:srgbClr val="3399FF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99" name="円/楕円 743"/>
          <p:cNvSpPr/>
          <p:nvPr/>
        </p:nvSpPr>
        <p:spPr>
          <a:xfrm>
            <a:off x="4850727" y="3049906"/>
            <a:ext cx="66675" cy="61913"/>
          </a:xfrm>
          <a:prstGeom prst="ellipse">
            <a:avLst/>
          </a:prstGeom>
          <a:solidFill>
            <a:srgbClr val="00B050"/>
          </a:solidFill>
          <a:ln w="12700" cap="flat" cmpd="sng" algn="ctr">
            <a:solidFill>
              <a:srgbClr val="66FF66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00" name="円/楕円 744"/>
          <p:cNvSpPr/>
          <p:nvPr/>
        </p:nvSpPr>
        <p:spPr>
          <a:xfrm>
            <a:off x="6641427" y="4340544"/>
            <a:ext cx="63500" cy="65087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rgbClr val="FF7C80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01" name="円/楕円 745"/>
          <p:cNvSpPr/>
          <p:nvPr/>
        </p:nvSpPr>
        <p:spPr>
          <a:xfrm>
            <a:off x="7170064" y="4600894"/>
            <a:ext cx="66675" cy="65087"/>
          </a:xfrm>
          <a:prstGeom prst="ellipse">
            <a:avLst/>
          </a:prstGeom>
          <a:solidFill>
            <a:srgbClr val="0070C0"/>
          </a:solidFill>
          <a:ln w="12700" cap="flat" cmpd="sng" algn="ctr">
            <a:solidFill>
              <a:srgbClr val="3399FF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02" name="円/楕円 746"/>
          <p:cNvSpPr/>
          <p:nvPr/>
        </p:nvSpPr>
        <p:spPr>
          <a:xfrm>
            <a:off x="7303414" y="3694431"/>
            <a:ext cx="65088" cy="65088"/>
          </a:xfrm>
          <a:prstGeom prst="ellipse">
            <a:avLst/>
          </a:prstGeom>
          <a:solidFill>
            <a:srgbClr val="00B050"/>
          </a:solidFill>
          <a:ln w="12700" cap="flat" cmpd="sng" algn="ctr">
            <a:solidFill>
              <a:srgbClr val="66FF66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03" name="円/楕円 747"/>
          <p:cNvSpPr/>
          <p:nvPr/>
        </p:nvSpPr>
        <p:spPr>
          <a:xfrm>
            <a:off x="2001164" y="3111819"/>
            <a:ext cx="65088" cy="63500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rgbClr val="FF7C80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04" name="円/楕円 748"/>
          <p:cNvSpPr/>
          <p:nvPr/>
        </p:nvSpPr>
        <p:spPr>
          <a:xfrm>
            <a:off x="1934489" y="2013269"/>
            <a:ext cx="66675" cy="65087"/>
          </a:xfrm>
          <a:prstGeom prst="ellipse">
            <a:avLst/>
          </a:prstGeom>
          <a:solidFill>
            <a:srgbClr val="0070C0"/>
          </a:solidFill>
          <a:ln w="12700" cap="flat" cmpd="sng" algn="ctr">
            <a:solidFill>
              <a:srgbClr val="3399FF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05" name="円/楕円 749"/>
          <p:cNvSpPr/>
          <p:nvPr/>
        </p:nvSpPr>
        <p:spPr>
          <a:xfrm>
            <a:off x="7303414" y="2108221"/>
            <a:ext cx="65088" cy="65088"/>
          </a:xfrm>
          <a:prstGeom prst="ellipse">
            <a:avLst/>
          </a:prstGeom>
          <a:solidFill>
            <a:srgbClr val="00B050"/>
          </a:solidFill>
          <a:ln w="12700" cap="flat" cmpd="sng" algn="ctr">
            <a:solidFill>
              <a:srgbClr val="66FF66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06" name="円/楕円 750"/>
          <p:cNvSpPr/>
          <p:nvPr/>
        </p:nvSpPr>
        <p:spPr>
          <a:xfrm>
            <a:off x="7170064" y="3240406"/>
            <a:ext cx="66675" cy="65088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rgbClr val="FF7C80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07" name="円/楕円 751"/>
          <p:cNvSpPr/>
          <p:nvPr/>
        </p:nvSpPr>
        <p:spPr>
          <a:xfrm>
            <a:off x="6773189" y="2984819"/>
            <a:ext cx="66675" cy="65087"/>
          </a:xfrm>
          <a:prstGeom prst="ellipse">
            <a:avLst/>
          </a:prstGeom>
          <a:solidFill>
            <a:srgbClr val="0070C0"/>
          </a:solidFill>
          <a:ln w="12700" cap="flat" cmpd="sng" algn="ctr">
            <a:solidFill>
              <a:srgbClr val="3399FF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08" name="円/楕円 752"/>
          <p:cNvSpPr/>
          <p:nvPr/>
        </p:nvSpPr>
        <p:spPr>
          <a:xfrm>
            <a:off x="6439814" y="3824606"/>
            <a:ext cx="69850" cy="63500"/>
          </a:xfrm>
          <a:prstGeom prst="ellipse">
            <a:avLst/>
          </a:prstGeom>
          <a:solidFill>
            <a:srgbClr val="00B050"/>
          </a:solidFill>
          <a:ln w="12700" cap="flat" cmpd="sng" algn="ctr">
            <a:solidFill>
              <a:srgbClr val="66FF66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09" name="円/楕円 753"/>
          <p:cNvSpPr/>
          <p:nvPr/>
        </p:nvSpPr>
        <p:spPr>
          <a:xfrm>
            <a:off x="2466302" y="2919731"/>
            <a:ext cx="65087" cy="65088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rgbClr val="FF7C80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10" name="円/楕円 754"/>
          <p:cNvSpPr/>
          <p:nvPr/>
        </p:nvSpPr>
        <p:spPr>
          <a:xfrm>
            <a:off x="5779414" y="2984819"/>
            <a:ext cx="66675" cy="65087"/>
          </a:xfrm>
          <a:prstGeom prst="ellipse">
            <a:avLst/>
          </a:prstGeom>
          <a:solidFill>
            <a:srgbClr val="00B050"/>
          </a:solidFill>
          <a:ln w="12700" cap="flat" cmpd="sng" algn="ctr">
            <a:solidFill>
              <a:srgbClr val="66FF66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11" name="円/楕円 755"/>
          <p:cNvSpPr/>
          <p:nvPr/>
        </p:nvSpPr>
        <p:spPr>
          <a:xfrm>
            <a:off x="3790277" y="3240406"/>
            <a:ext cx="66675" cy="65088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rgbClr val="FF7C80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12" name="円/楕円 756"/>
          <p:cNvSpPr/>
          <p:nvPr/>
        </p:nvSpPr>
        <p:spPr>
          <a:xfrm>
            <a:off x="2929852" y="3759519"/>
            <a:ext cx="65087" cy="65087"/>
          </a:xfrm>
          <a:prstGeom prst="ellipse">
            <a:avLst/>
          </a:prstGeom>
          <a:solidFill>
            <a:srgbClr val="00B050"/>
          </a:solidFill>
          <a:ln w="12700" cap="flat" cmpd="sng" algn="ctr">
            <a:solidFill>
              <a:srgbClr val="66FF66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13" name="円/楕円 757"/>
          <p:cNvSpPr/>
          <p:nvPr/>
        </p:nvSpPr>
        <p:spPr>
          <a:xfrm>
            <a:off x="1736052" y="2724469"/>
            <a:ext cx="65087" cy="63500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rgbClr val="FF7C80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14" name="円/楕円 758"/>
          <p:cNvSpPr/>
          <p:nvPr/>
        </p:nvSpPr>
        <p:spPr>
          <a:xfrm>
            <a:off x="1670964" y="2337119"/>
            <a:ext cx="65088" cy="63500"/>
          </a:xfrm>
          <a:prstGeom prst="ellipse">
            <a:avLst/>
          </a:prstGeom>
          <a:solidFill>
            <a:srgbClr val="00B050"/>
          </a:solidFill>
          <a:ln w="12700" cap="flat" cmpd="sng" algn="ctr">
            <a:solidFill>
              <a:srgbClr val="66FF66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15" name="円/楕円 759"/>
          <p:cNvSpPr/>
          <p:nvPr/>
        </p:nvSpPr>
        <p:spPr>
          <a:xfrm>
            <a:off x="1470939" y="1949769"/>
            <a:ext cx="66675" cy="63500"/>
          </a:xfrm>
          <a:prstGeom prst="ellipse">
            <a:avLst/>
          </a:prstGeom>
          <a:solidFill>
            <a:srgbClr val="000000">
              <a:lumMod val="50000"/>
              <a:lumOff val="50000"/>
            </a:srgbClr>
          </a:solidFill>
          <a:ln w="12700" cap="flat" cmpd="sng" algn="ctr">
            <a:solidFill>
              <a:srgbClr val="FFFFFF">
                <a:lumMod val="75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16" name="円/楕円 760"/>
          <p:cNvSpPr/>
          <p:nvPr/>
        </p:nvSpPr>
        <p:spPr>
          <a:xfrm>
            <a:off x="4388764" y="4727894"/>
            <a:ext cx="63500" cy="65087"/>
          </a:xfrm>
          <a:prstGeom prst="ellipse">
            <a:avLst/>
          </a:prstGeom>
          <a:solidFill>
            <a:srgbClr val="0070C0"/>
          </a:solidFill>
          <a:ln w="12700" cap="flat" cmpd="sng" algn="ctr">
            <a:solidFill>
              <a:srgbClr val="3399FF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17" name="円/楕円 761"/>
          <p:cNvSpPr/>
          <p:nvPr/>
        </p:nvSpPr>
        <p:spPr>
          <a:xfrm>
            <a:off x="3525164" y="3500756"/>
            <a:ext cx="68263" cy="65088"/>
          </a:xfrm>
          <a:prstGeom prst="ellipse">
            <a:avLst/>
          </a:prstGeom>
          <a:solidFill>
            <a:srgbClr val="0070C0"/>
          </a:solidFill>
          <a:ln w="12700" cap="flat" cmpd="sng" algn="ctr">
            <a:solidFill>
              <a:srgbClr val="3399FF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18" name="円/楕円 762"/>
          <p:cNvSpPr/>
          <p:nvPr/>
        </p:nvSpPr>
        <p:spPr>
          <a:xfrm>
            <a:off x="2466302" y="3368994"/>
            <a:ext cx="65087" cy="68262"/>
          </a:xfrm>
          <a:prstGeom prst="ellipse">
            <a:avLst/>
          </a:prstGeom>
          <a:solidFill>
            <a:srgbClr val="0070C0"/>
          </a:solidFill>
          <a:ln w="12700" cap="flat" cmpd="sng" algn="ctr">
            <a:solidFill>
              <a:srgbClr val="3399FF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19" name="円/楕円 763"/>
          <p:cNvSpPr/>
          <p:nvPr/>
        </p:nvSpPr>
        <p:spPr>
          <a:xfrm>
            <a:off x="5115839" y="3694431"/>
            <a:ext cx="66675" cy="65088"/>
          </a:xfrm>
          <a:prstGeom prst="ellipse">
            <a:avLst/>
          </a:prstGeom>
          <a:solidFill>
            <a:srgbClr val="0070C0"/>
          </a:solidFill>
          <a:ln w="12700" cap="flat" cmpd="sng" algn="ctr">
            <a:solidFill>
              <a:srgbClr val="3399FF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20" name="円/楕円 764"/>
          <p:cNvSpPr/>
          <p:nvPr/>
        </p:nvSpPr>
        <p:spPr>
          <a:xfrm>
            <a:off x="3460077" y="3888106"/>
            <a:ext cx="65087" cy="65088"/>
          </a:xfrm>
          <a:prstGeom prst="ellipse">
            <a:avLst/>
          </a:prstGeom>
          <a:solidFill>
            <a:srgbClr val="0070C0"/>
          </a:solidFill>
          <a:ln w="12700" cap="flat" cmpd="sng" algn="ctr">
            <a:solidFill>
              <a:srgbClr val="3399FF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21" name="円/楕円 765"/>
          <p:cNvSpPr/>
          <p:nvPr/>
        </p:nvSpPr>
        <p:spPr>
          <a:xfrm>
            <a:off x="5580977" y="4472306"/>
            <a:ext cx="63500" cy="63500"/>
          </a:xfrm>
          <a:prstGeom prst="ellipse">
            <a:avLst/>
          </a:prstGeom>
          <a:solidFill>
            <a:srgbClr val="0070C0"/>
          </a:solidFill>
          <a:ln w="12700" cap="flat" cmpd="sng" algn="ctr">
            <a:solidFill>
              <a:srgbClr val="3399FF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22" name="円/楕円 766"/>
          <p:cNvSpPr/>
          <p:nvPr/>
        </p:nvSpPr>
        <p:spPr>
          <a:xfrm>
            <a:off x="6573164" y="2272031"/>
            <a:ext cx="68263" cy="65088"/>
          </a:xfrm>
          <a:prstGeom prst="ellipse">
            <a:avLst/>
          </a:prstGeom>
          <a:solidFill>
            <a:srgbClr val="0070C0"/>
          </a:solidFill>
          <a:ln w="12700" cap="flat" cmpd="sng" algn="ctr">
            <a:solidFill>
              <a:srgbClr val="3399FF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23" name="円/楕円 767"/>
          <p:cNvSpPr/>
          <p:nvPr/>
        </p:nvSpPr>
        <p:spPr>
          <a:xfrm>
            <a:off x="6309639" y="3759519"/>
            <a:ext cx="65088" cy="65087"/>
          </a:xfrm>
          <a:prstGeom prst="ellipse">
            <a:avLst/>
          </a:prstGeom>
          <a:solidFill>
            <a:srgbClr val="0070C0"/>
          </a:solidFill>
          <a:ln w="12700" cap="flat" cmpd="sng" algn="ctr">
            <a:solidFill>
              <a:srgbClr val="3399FF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24" name="円/楕円 768"/>
          <p:cNvSpPr/>
          <p:nvPr/>
        </p:nvSpPr>
        <p:spPr>
          <a:xfrm>
            <a:off x="4587202" y="4535806"/>
            <a:ext cx="65087" cy="65088"/>
          </a:xfrm>
          <a:prstGeom prst="ellipse">
            <a:avLst/>
          </a:prstGeom>
          <a:solidFill>
            <a:srgbClr val="00B050"/>
          </a:solidFill>
          <a:ln w="12700" cap="flat" cmpd="sng" algn="ctr">
            <a:solidFill>
              <a:srgbClr val="66FF66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25" name="円/楕円 769"/>
          <p:cNvSpPr/>
          <p:nvPr/>
        </p:nvSpPr>
        <p:spPr>
          <a:xfrm>
            <a:off x="6439814" y="2984819"/>
            <a:ext cx="69850" cy="65087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rgbClr val="FF7C80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26" name="円/楕円 770"/>
          <p:cNvSpPr/>
          <p:nvPr/>
        </p:nvSpPr>
        <p:spPr>
          <a:xfrm>
            <a:off x="3923627" y="3305494"/>
            <a:ext cx="65087" cy="63500"/>
          </a:xfrm>
          <a:prstGeom prst="ellipse">
            <a:avLst/>
          </a:prstGeom>
          <a:solidFill>
            <a:srgbClr val="0070C0"/>
          </a:solidFill>
          <a:ln w="12700" cap="flat" cmpd="sng" algn="ctr">
            <a:solidFill>
              <a:srgbClr val="3399FF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27" name="円/楕円 771"/>
          <p:cNvSpPr/>
          <p:nvPr/>
        </p:nvSpPr>
        <p:spPr>
          <a:xfrm>
            <a:off x="3593427" y="3888106"/>
            <a:ext cx="65087" cy="65088"/>
          </a:xfrm>
          <a:prstGeom prst="ellipse">
            <a:avLst/>
          </a:prstGeom>
          <a:solidFill>
            <a:srgbClr val="00B050"/>
          </a:solidFill>
          <a:ln w="12700" cap="flat" cmpd="sng" algn="ctr">
            <a:solidFill>
              <a:srgbClr val="66FF66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28" name="円/楕円 772"/>
          <p:cNvSpPr/>
          <p:nvPr/>
        </p:nvSpPr>
        <p:spPr>
          <a:xfrm>
            <a:off x="5779414" y="3175319"/>
            <a:ext cx="66675" cy="65087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rgbClr val="FF7C80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29" name="円/楕円 773"/>
          <p:cNvSpPr/>
          <p:nvPr/>
        </p:nvSpPr>
        <p:spPr>
          <a:xfrm>
            <a:off x="4652289" y="3437256"/>
            <a:ext cx="66675" cy="63500"/>
          </a:xfrm>
          <a:prstGeom prst="ellipse">
            <a:avLst/>
          </a:prstGeom>
          <a:solidFill>
            <a:srgbClr val="0070C0"/>
          </a:solidFill>
          <a:ln w="12700" cap="flat" cmpd="sng" algn="ctr">
            <a:solidFill>
              <a:srgbClr val="3399FF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30" name="円/楕円 774"/>
          <p:cNvSpPr/>
          <p:nvPr/>
        </p:nvSpPr>
        <p:spPr>
          <a:xfrm>
            <a:off x="4517352" y="3759519"/>
            <a:ext cx="69850" cy="65087"/>
          </a:xfrm>
          <a:prstGeom prst="ellipse">
            <a:avLst/>
          </a:prstGeom>
          <a:solidFill>
            <a:srgbClr val="00B050"/>
          </a:solidFill>
          <a:ln w="12700" cap="flat" cmpd="sng" algn="ctr">
            <a:solidFill>
              <a:srgbClr val="66FF66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31" name="円/楕円 775"/>
          <p:cNvSpPr/>
          <p:nvPr/>
        </p:nvSpPr>
        <p:spPr>
          <a:xfrm>
            <a:off x="4982489" y="3953194"/>
            <a:ext cx="68263" cy="65087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rgbClr val="FF7C80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32" name="円/楕円 776"/>
          <p:cNvSpPr/>
          <p:nvPr/>
        </p:nvSpPr>
        <p:spPr>
          <a:xfrm>
            <a:off x="3790277" y="4340544"/>
            <a:ext cx="66675" cy="65087"/>
          </a:xfrm>
          <a:prstGeom prst="ellipse">
            <a:avLst/>
          </a:prstGeom>
          <a:solidFill>
            <a:srgbClr val="0070C0"/>
          </a:solidFill>
          <a:ln w="12700" cap="flat" cmpd="sng" algn="ctr">
            <a:solidFill>
              <a:srgbClr val="3399FF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33" name="円/楕円 777"/>
          <p:cNvSpPr/>
          <p:nvPr/>
        </p:nvSpPr>
        <p:spPr>
          <a:xfrm>
            <a:off x="5050752" y="4211956"/>
            <a:ext cx="65087" cy="63500"/>
          </a:xfrm>
          <a:prstGeom prst="ellipse">
            <a:avLst/>
          </a:prstGeom>
          <a:solidFill>
            <a:srgbClr val="00B050"/>
          </a:solidFill>
          <a:ln w="12700" cap="flat" cmpd="sng" algn="ctr">
            <a:solidFill>
              <a:srgbClr val="66FF66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34" name="円/楕円 778"/>
          <p:cNvSpPr/>
          <p:nvPr/>
        </p:nvSpPr>
        <p:spPr>
          <a:xfrm>
            <a:off x="6374727" y="4211956"/>
            <a:ext cx="65087" cy="63500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rgbClr val="FF7C80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35" name="円/楕円 779"/>
          <p:cNvSpPr/>
          <p:nvPr/>
        </p:nvSpPr>
        <p:spPr>
          <a:xfrm>
            <a:off x="4187152" y="2853056"/>
            <a:ext cx="66675" cy="66675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rgbClr val="FF7C80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36" name="円/楕円 780"/>
          <p:cNvSpPr/>
          <p:nvPr/>
        </p:nvSpPr>
        <p:spPr>
          <a:xfrm>
            <a:off x="5314277" y="2659381"/>
            <a:ext cx="66675" cy="65088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rgbClr val="FF7C80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37" name="円/楕円 781"/>
          <p:cNvSpPr/>
          <p:nvPr/>
        </p:nvSpPr>
        <p:spPr>
          <a:xfrm>
            <a:off x="4388764" y="3368994"/>
            <a:ext cx="63500" cy="68262"/>
          </a:xfrm>
          <a:prstGeom prst="ellipse">
            <a:avLst/>
          </a:prstGeom>
          <a:solidFill>
            <a:srgbClr val="00B050"/>
          </a:solidFill>
          <a:ln w="12700" cap="flat" cmpd="sng" algn="ctr">
            <a:solidFill>
              <a:srgbClr val="66FF66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38" name="円/楕円 782"/>
          <p:cNvSpPr/>
          <p:nvPr/>
        </p:nvSpPr>
        <p:spPr>
          <a:xfrm>
            <a:off x="6176289" y="4665981"/>
            <a:ext cx="66675" cy="61913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rgbClr val="FF7C80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39" name="円/楕円 783"/>
          <p:cNvSpPr/>
          <p:nvPr/>
        </p:nvSpPr>
        <p:spPr>
          <a:xfrm>
            <a:off x="6839864" y="4018281"/>
            <a:ext cx="65088" cy="63500"/>
          </a:xfrm>
          <a:prstGeom prst="ellipse">
            <a:avLst/>
          </a:prstGeom>
          <a:solidFill>
            <a:srgbClr val="00B050"/>
          </a:solidFill>
          <a:ln w="12700" cap="flat" cmpd="sng" algn="ctr">
            <a:solidFill>
              <a:srgbClr val="66FF66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40" name="円/楕円 784"/>
          <p:cNvSpPr/>
          <p:nvPr/>
        </p:nvSpPr>
        <p:spPr>
          <a:xfrm>
            <a:off x="6704927" y="2530794"/>
            <a:ext cx="68262" cy="63500"/>
          </a:xfrm>
          <a:prstGeom prst="ellipse">
            <a:avLst/>
          </a:prstGeom>
          <a:solidFill>
            <a:srgbClr val="00B050"/>
          </a:solidFill>
          <a:ln w="12700" cap="flat" cmpd="sng" algn="ctr">
            <a:solidFill>
              <a:srgbClr val="66FF66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41" name="円/楕円 785"/>
          <p:cNvSpPr/>
          <p:nvPr/>
        </p:nvSpPr>
        <p:spPr>
          <a:xfrm>
            <a:off x="6704927" y="3565844"/>
            <a:ext cx="68262" cy="65087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rgbClr val="FF7C80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42" name="円/楕円 786"/>
          <p:cNvSpPr/>
          <p:nvPr/>
        </p:nvSpPr>
        <p:spPr>
          <a:xfrm>
            <a:off x="6309639" y="3305494"/>
            <a:ext cx="65088" cy="63500"/>
          </a:xfrm>
          <a:prstGeom prst="ellipse">
            <a:avLst/>
          </a:prstGeom>
          <a:solidFill>
            <a:srgbClr val="0070C0"/>
          </a:solidFill>
          <a:ln w="12700" cap="flat" cmpd="sng" algn="ctr">
            <a:solidFill>
              <a:srgbClr val="3399FF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43" name="円/楕円 787"/>
          <p:cNvSpPr/>
          <p:nvPr/>
        </p:nvSpPr>
        <p:spPr>
          <a:xfrm>
            <a:off x="5976264" y="4146869"/>
            <a:ext cx="68263" cy="65087"/>
          </a:xfrm>
          <a:prstGeom prst="ellipse">
            <a:avLst/>
          </a:prstGeom>
          <a:solidFill>
            <a:srgbClr val="00B050"/>
          </a:solidFill>
          <a:ln w="12700" cap="flat" cmpd="sng" algn="ctr">
            <a:solidFill>
              <a:srgbClr val="66FF66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44" name="円/楕円 788"/>
          <p:cNvSpPr/>
          <p:nvPr/>
        </p:nvSpPr>
        <p:spPr>
          <a:xfrm>
            <a:off x="5314277" y="3305494"/>
            <a:ext cx="66675" cy="63500"/>
          </a:xfrm>
          <a:prstGeom prst="ellipse">
            <a:avLst/>
          </a:prstGeom>
          <a:solidFill>
            <a:srgbClr val="00B050"/>
          </a:solidFill>
          <a:ln w="12700" cap="flat" cmpd="sng" algn="ctr">
            <a:solidFill>
              <a:srgbClr val="66FF66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45" name="円/楕円 789"/>
          <p:cNvSpPr/>
          <p:nvPr/>
        </p:nvSpPr>
        <p:spPr>
          <a:xfrm>
            <a:off x="4652289" y="4018281"/>
            <a:ext cx="66675" cy="63500"/>
          </a:xfrm>
          <a:prstGeom prst="ellipse">
            <a:avLst/>
          </a:prstGeom>
          <a:solidFill>
            <a:srgbClr val="0070C0"/>
          </a:solidFill>
          <a:ln w="12700" cap="flat" cmpd="sng" algn="ctr">
            <a:solidFill>
              <a:srgbClr val="3399FF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46" name="円/楕円 790"/>
          <p:cNvSpPr/>
          <p:nvPr/>
        </p:nvSpPr>
        <p:spPr>
          <a:xfrm>
            <a:off x="4587202" y="2143444"/>
            <a:ext cx="65087" cy="63500"/>
          </a:xfrm>
          <a:prstGeom prst="ellipse">
            <a:avLst/>
          </a:prstGeom>
          <a:solidFill>
            <a:srgbClr val="0070C0"/>
          </a:solidFill>
          <a:ln w="12700" cap="flat" cmpd="sng" algn="ctr">
            <a:solidFill>
              <a:srgbClr val="3399FF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47" name="円/楕円 791"/>
          <p:cNvSpPr/>
          <p:nvPr/>
        </p:nvSpPr>
        <p:spPr>
          <a:xfrm>
            <a:off x="7435177" y="5247006"/>
            <a:ext cx="66675" cy="63500"/>
          </a:xfrm>
          <a:prstGeom prst="ellipse">
            <a:avLst/>
          </a:prstGeom>
          <a:solidFill>
            <a:srgbClr val="0070C0"/>
          </a:solidFill>
          <a:ln w="12700" cap="flat" cmpd="sng" algn="ctr">
            <a:solidFill>
              <a:srgbClr val="3399FF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48" name="円/楕円 792"/>
          <p:cNvSpPr/>
          <p:nvPr/>
        </p:nvSpPr>
        <p:spPr>
          <a:xfrm>
            <a:off x="7170064" y="2984819"/>
            <a:ext cx="66675" cy="65087"/>
          </a:xfrm>
          <a:prstGeom prst="ellipse">
            <a:avLst/>
          </a:prstGeom>
          <a:solidFill>
            <a:srgbClr val="00B050"/>
          </a:solidFill>
          <a:ln w="12700" cap="flat" cmpd="sng" algn="ctr">
            <a:solidFill>
              <a:srgbClr val="66FF66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49" name="円/楕円 793"/>
          <p:cNvSpPr/>
          <p:nvPr/>
        </p:nvSpPr>
        <p:spPr>
          <a:xfrm>
            <a:off x="7303414" y="5762944"/>
            <a:ext cx="65088" cy="65087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rgbClr val="FF7C80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50" name="円/楕円 794"/>
          <p:cNvSpPr/>
          <p:nvPr/>
        </p:nvSpPr>
        <p:spPr>
          <a:xfrm>
            <a:off x="5050752" y="4792981"/>
            <a:ext cx="65087" cy="63500"/>
          </a:xfrm>
          <a:prstGeom prst="ellipse">
            <a:avLst/>
          </a:prstGeom>
          <a:solidFill>
            <a:srgbClr val="0070C0"/>
          </a:solidFill>
          <a:ln w="12700" cap="flat" cmpd="sng" algn="ctr">
            <a:solidFill>
              <a:srgbClr val="3399FF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51" name="円/楕円 795"/>
          <p:cNvSpPr/>
          <p:nvPr/>
        </p:nvSpPr>
        <p:spPr>
          <a:xfrm>
            <a:off x="3060027" y="3175319"/>
            <a:ext cx="69850" cy="65087"/>
          </a:xfrm>
          <a:prstGeom prst="ellipse">
            <a:avLst/>
          </a:prstGeom>
          <a:solidFill>
            <a:srgbClr val="00B050"/>
          </a:solidFill>
          <a:ln w="12700" cap="flat" cmpd="sng" algn="ctr">
            <a:solidFill>
              <a:srgbClr val="66FF66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52" name="円/楕円 796"/>
          <p:cNvSpPr/>
          <p:nvPr/>
        </p:nvSpPr>
        <p:spPr>
          <a:xfrm>
            <a:off x="6904952" y="4665981"/>
            <a:ext cx="68262" cy="61913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rgbClr val="FF7C80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53" name="円/楕円 797"/>
          <p:cNvSpPr/>
          <p:nvPr/>
        </p:nvSpPr>
        <p:spPr>
          <a:xfrm>
            <a:off x="5779414" y="4535806"/>
            <a:ext cx="66675" cy="65088"/>
          </a:xfrm>
          <a:prstGeom prst="ellipse">
            <a:avLst/>
          </a:prstGeom>
          <a:solidFill>
            <a:srgbClr val="0070C0"/>
          </a:solidFill>
          <a:ln w="12700" cap="flat" cmpd="sng" algn="ctr">
            <a:solidFill>
              <a:srgbClr val="3399FF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54" name="円/楕円 798"/>
          <p:cNvSpPr/>
          <p:nvPr/>
        </p:nvSpPr>
        <p:spPr>
          <a:xfrm>
            <a:off x="5314277" y="5440681"/>
            <a:ext cx="66675" cy="63500"/>
          </a:xfrm>
          <a:prstGeom prst="ellipse">
            <a:avLst/>
          </a:prstGeom>
          <a:solidFill>
            <a:srgbClr val="00B050"/>
          </a:solidFill>
          <a:ln w="12700" cap="flat" cmpd="sng" algn="ctr">
            <a:solidFill>
              <a:srgbClr val="66FF66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55" name="円/楕円 799"/>
          <p:cNvSpPr/>
          <p:nvPr/>
        </p:nvSpPr>
        <p:spPr>
          <a:xfrm>
            <a:off x="6509664" y="5310506"/>
            <a:ext cx="63500" cy="65088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rgbClr val="FF7C80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56" name="円/楕円 800"/>
          <p:cNvSpPr/>
          <p:nvPr/>
        </p:nvSpPr>
        <p:spPr>
          <a:xfrm>
            <a:off x="4917402" y="5828031"/>
            <a:ext cx="65087" cy="63500"/>
          </a:xfrm>
          <a:prstGeom prst="ellipse">
            <a:avLst/>
          </a:prstGeom>
          <a:solidFill>
            <a:srgbClr val="0070C0"/>
          </a:solidFill>
          <a:ln w="12700" cap="flat" cmpd="sng" algn="ctr">
            <a:solidFill>
              <a:srgbClr val="3399FF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57" name="円/楕円 801"/>
          <p:cNvSpPr/>
          <p:nvPr/>
        </p:nvSpPr>
        <p:spPr>
          <a:xfrm>
            <a:off x="6573164" y="5569269"/>
            <a:ext cx="68263" cy="65087"/>
          </a:xfrm>
          <a:prstGeom prst="ellipse">
            <a:avLst/>
          </a:prstGeom>
          <a:solidFill>
            <a:srgbClr val="00B050"/>
          </a:solidFill>
          <a:ln w="12700" cap="flat" cmpd="sng" algn="ctr">
            <a:solidFill>
              <a:srgbClr val="66FF66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58" name="円/楕円 802"/>
          <p:cNvSpPr/>
          <p:nvPr/>
        </p:nvSpPr>
        <p:spPr>
          <a:xfrm>
            <a:off x="6641427" y="5828031"/>
            <a:ext cx="63500" cy="63500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rgbClr val="FF7C80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59" name="円/楕円 803"/>
          <p:cNvSpPr/>
          <p:nvPr/>
        </p:nvSpPr>
        <p:spPr>
          <a:xfrm>
            <a:off x="5314277" y="4340544"/>
            <a:ext cx="66675" cy="65087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rgbClr val="FF7C80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60" name="円/楕円 804"/>
          <p:cNvSpPr/>
          <p:nvPr/>
        </p:nvSpPr>
        <p:spPr>
          <a:xfrm>
            <a:off x="6176289" y="4018281"/>
            <a:ext cx="66675" cy="63500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rgbClr val="FF7C80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61" name="円/楕円 805"/>
          <p:cNvSpPr/>
          <p:nvPr/>
        </p:nvSpPr>
        <p:spPr>
          <a:xfrm>
            <a:off x="5515889" y="4856481"/>
            <a:ext cx="65088" cy="66675"/>
          </a:xfrm>
          <a:prstGeom prst="ellipse">
            <a:avLst/>
          </a:prstGeom>
          <a:solidFill>
            <a:srgbClr val="00B050"/>
          </a:solidFill>
          <a:ln w="12700" cap="flat" cmpd="sng" algn="ctr">
            <a:solidFill>
              <a:srgbClr val="66FF66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62" name="円/楕円 806"/>
          <p:cNvSpPr/>
          <p:nvPr/>
        </p:nvSpPr>
        <p:spPr>
          <a:xfrm>
            <a:off x="6904952" y="5310506"/>
            <a:ext cx="68262" cy="65088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rgbClr val="FF7C80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63" name="円/楕円 807"/>
          <p:cNvSpPr/>
          <p:nvPr/>
        </p:nvSpPr>
        <p:spPr>
          <a:xfrm>
            <a:off x="7038302" y="5375594"/>
            <a:ext cx="66675" cy="65087"/>
          </a:xfrm>
          <a:prstGeom prst="ellipse">
            <a:avLst/>
          </a:prstGeom>
          <a:solidFill>
            <a:srgbClr val="00B050"/>
          </a:solidFill>
          <a:ln w="12700" cap="flat" cmpd="sng" algn="ctr">
            <a:solidFill>
              <a:srgbClr val="66FF66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64" name="円/楕円 808"/>
          <p:cNvSpPr/>
          <p:nvPr/>
        </p:nvSpPr>
        <p:spPr>
          <a:xfrm>
            <a:off x="6176289" y="5440681"/>
            <a:ext cx="66675" cy="63500"/>
          </a:xfrm>
          <a:prstGeom prst="ellipse">
            <a:avLst/>
          </a:prstGeom>
          <a:solidFill>
            <a:srgbClr val="00B050"/>
          </a:solidFill>
          <a:ln w="12700" cap="flat" cmpd="sng" algn="ctr">
            <a:solidFill>
              <a:srgbClr val="66FF66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65" name="円/楕円 809"/>
          <p:cNvSpPr/>
          <p:nvPr/>
        </p:nvSpPr>
        <p:spPr>
          <a:xfrm>
            <a:off x="6044527" y="5116831"/>
            <a:ext cx="65087" cy="65088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rgbClr val="FF7C80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66" name="円/楕円 810"/>
          <p:cNvSpPr/>
          <p:nvPr/>
        </p:nvSpPr>
        <p:spPr>
          <a:xfrm>
            <a:off x="7435177" y="4792981"/>
            <a:ext cx="66675" cy="63500"/>
          </a:xfrm>
          <a:prstGeom prst="ellipse">
            <a:avLst/>
          </a:prstGeom>
          <a:solidFill>
            <a:srgbClr val="0070C0"/>
          </a:solidFill>
          <a:ln w="12700" cap="flat" cmpd="sng" algn="ctr">
            <a:solidFill>
              <a:srgbClr val="3399FF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67" name="円/楕円 811"/>
          <p:cNvSpPr/>
          <p:nvPr/>
        </p:nvSpPr>
        <p:spPr>
          <a:xfrm>
            <a:off x="7104977" y="5634356"/>
            <a:ext cx="65087" cy="63500"/>
          </a:xfrm>
          <a:prstGeom prst="ellipse">
            <a:avLst/>
          </a:prstGeom>
          <a:solidFill>
            <a:srgbClr val="00B050"/>
          </a:solidFill>
          <a:ln w="12700" cap="flat" cmpd="sng" algn="ctr">
            <a:solidFill>
              <a:srgbClr val="66FF66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68" name="円/楕円 812"/>
          <p:cNvSpPr/>
          <p:nvPr/>
        </p:nvSpPr>
        <p:spPr>
          <a:xfrm>
            <a:off x="6439814" y="4792981"/>
            <a:ext cx="69850" cy="63500"/>
          </a:xfrm>
          <a:prstGeom prst="ellipse">
            <a:avLst/>
          </a:prstGeom>
          <a:solidFill>
            <a:srgbClr val="00B050"/>
          </a:solidFill>
          <a:ln w="12700" cap="flat" cmpd="sng" algn="ctr">
            <a:solidFill>
              <a:srgbClr val="66FF66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69" name="円/楕円 813"/>
          <p:cNvSpPr/>
          <p:nvPr/>
        </p:nvSpPr>
        <p:spPr>
          <a:xfrm>
            <a:off x="5779414" y="5504181"/>
            <a:ext cx="66675" cy="65088"/>
          </a:xfrm>
          <a:prstGeom prst="ellipse">
            <a:avLst/>
          </a:prstGeom>
          <a:solidFill>
            <a:srgbClr val="0070C0"/>
          </a:solidFill>
          <a:ln w="12700" cap="flat" cmpd="sng" algn="ctr">
            <a:solidFill>
              <a:srgbClr val="3399FF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70" name="円/楕円 814"/>
          <p:cNvSpPr/>
          <p:nvPr/>
        </p:nvSpPr>
        <p:spPr>
          <a:xfrm>
            <a:off x="7236739" y="4081781"/>
            <a:ext cx="66675" cy="65088"/>
          </a:xfrm>
          <a:prstGeom prst="ellipse">
            <a:avLst/>
          </a:prstGeom>
          <a:solidFill>
            <a:srgbClr val="0070C0"/>
          </a:solidFill>
          <a:ln w="12700" cap="flat" cmpd="sng" algn="ctr">
            <a:solidFill>
              <a:srgbClr val="3399FF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71" name="円/楕円 815"/>
          <p:cNvSpPr/>
          <p:nvPr/>
        </p:nvSpPr>
        <p:spPr>
          <a:xfrm>
            <a:off x="5446039" y="3368994"/>
            <a:ext cx="69850" cy="68262"/>
          </a:xfrm>
          <a:prstGeom prst="ellipse">
            <a:avLst/>
          </a:prstGeom>
          <a:solidFill>
            <a:srgbClr val="0070C0"/>
          </a:solidFill>
          <a:ln w="12700" cap="flat" cmpd="sng" algn="ctr">
            <a:solidFill>
              <a:srgbClr val="3399FF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72" name="円/楕円 816"/>
          <p:cNvSpPr/>
          <p:nvPr/>
        </p:nvSpPr>
        <p:spPr>
          <a:xfrm>
            <a:off x="3723602" y="4146869"/>
            <a:ext cx="66675" cy="65087"/>
          </a:xfrm>
          <a:prstGeom prst="ellipse">
            <a:avLst/>
          </a:prstGeom>
          <a:solidFill>
            <a:srgbClr val="00B050"/>
          </a:solidFill>
          <a:ln w="12700" cap="flat" cmpd="sng" algn="ctr">
            <a:solidFill>
              <a:srgbClr val="66FF66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73" name="円/楕円 817"/>
          <p:cNvSpPr/>
          <p:nvPr/>
        </p:nvSpPr>
        <p:spPr>
          <a:xfrm>
            <a:off x="6109614" y="2659381"/>
            <a:ext cx="66675" cy="65088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rgbClr val="FF7C80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74" name="円/楕円 818"/>
          <p:cNvSpPr/>
          <p:nvPr/>
        </p:nvSpPr>
        <p:spPr>
          <a:xfrm>
            <a:off x="3060027" y="2919731"/>
            <a:ext cx="69850" cy="65088"/>
          </a:xfrm>
          <a:prstGeom prst="ellipse">
            <a:avLst/>
          </a:prstGeom>
          <a:solidFill>
            <a:srgbClr val="0070C0"/>
          </a:solidFill>
          <a:ln w="12700" cap="flat" cmpd="sng" algn="ctr">
            <a:solidFill>
              <a:srgbClr val="3399FF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75" name="円/楕円 819"/>
          <p:cNvSpPr/>
          <p:nvPr/>
        </p:nvSpPr>
        <p:spPr>
          <a:xfrm>
            <a:off x="2729827" y="3500756"/>
            <a:ext cx="66675" cy="65088"/>
          </a:xfrm>
          <a:prstGeom prst="ellipse">
            <a:avLst/>
          </a:prstGeom>
          <a:solidFill>
            <a:srgbClr val="00B050"/>
          </a:solidFill>
          <a:ln w="12700" cap="flat" cmpd="sng" algn="ctr">
            <a:solidFill>
              <a:srgbClr val="66FF66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76" name="円/楕円 820"/>
          <p:cNvSpPr/>
          <p:nvPr/>
        </p:nvSpPr>
        <p:spPr>
          <a:xfrm>
            <a:off x="4917402" y="2787969"/>
            <a:ext cx="65087" cy="65087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rgbClr val="FF7C80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77" name="円/楕円 821"/>
          <p:cNvSpPr/>
          <p:nvPr/>
        </p:nvSpPr>
        <p:spPr>
          <a:xfrm>
            <a:off x="3790277" y="2659381"/>
            <a:ext cx="66675" cy="65088"/>
          </a:xfrm>
          <a:prstGeom prst="ellipse">
            <a:avLst/>
          </a:prstGeom>
          <a:solidFill>
            <a:srgbClr val="0070C0"/>
          </a:solidFill>
          <a:ln w="12700" cap="flat" cmpd="sng" algn="ctr">
            <a:solidFill>
              <a:srgbClr val="3399FF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78" name="円/楕円 822"/>
          <p:cNvSpPr/>
          <p:nvPr/>
        </p:nvSpPr>
        <p:spPr>
          <a:xfrm>
            <a:off x="3325139" y="3565844"/>
            <a:ext cx="68263" cy="65087"/>
          </a:xfrm>
          <a:prstGeom prst="ellipse">
            <a:avLst/>
          </a:prstGeom>
          <a:solidFill>
            <a:srgbClr val="00B050"/>
          </a:solidFill>
          <a:ln w="12700" cap="flat" cmpd="sng" algn="ctr">
            <a:solidFill>
              <a:srgbClr val="66FF66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79" name="円/楕円 823"/>
          <p:cNvSpPr/>
          <p:nvPr/>
        </p:nvSpPr>
        <p:spPr>
          <a:xfrm>
            <a:off x="4517352" y="3437256"/>
            <a:ext cx="69850" cy="63500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rgbClr val="FF7C80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80" name="円/楕円 824"/>
          <p:cNvSpPr/>
          <p:nvPr/>
        </p:nvSpPr>
        <p:spPr>
          <a:xfrm>
            <a:off x="2929852" y="3953194"/>
            <a:ext cx="65087" cy="65087"/>
          </a:xfrm>
          <a:prstGeom prst="ellipse">
            <a:avLst/>
          </a:prstGeom>
          <a:solidFill>
            <a:srgbClr val="0070C0"/>
          </a:solidFill>
          <a:ln w="12700" cap="flat" cmpd="sng" algn="ctr">
            <a:solidFill>
              <a:srgbClr val="3399FF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81" name="円/楕円 825"/>
          <p:cNvSpPr/>
          <p:nvPr/>
        </p:nvSpPr>
        <p:spPr>
          <a:xfrm>
            <a:off x="4187152" y="3824606"/>
            <a:ext cx="66675" cy="63500"/>
          </a:xfrm>
          <a:prstGeom prst="ellipse">
            <a:avLst/>
          </a:prstGeom>
          <a:solidFill>
            <a:srgbClr val="00B050"/>
          </a:solidFill>
          <a:ln w="12700" cap="flat" cmpd="sng" algn="ctr">
            <a:solidFill>
              <a:srgbClr val="66FF66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82" name="円/楕円 826"/>
          <p:cNvSpPr/>
          <p:nvPr/>
        </p:nvSpPr>
        <p:spPr>
          <a:xfrm>
            <a:off x="5515889" y="3824606"/>
            <a:ext cx="65088" cy="63500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rgbClr val="FF7C80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83" name="円/楕円 827"/>
          <p:cNvSpPr/>
          <p:nvPr/>
        </p:nvSpPr>
        <p:spPr>
          <a:xfrm>
            <a:off x="2994939" y="2594294"/>
            <a:ext cx="65088" cy="65087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rgbClr val="FF7C80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84" name="円/楕円 828"/>
          <p:cNvSpPr/>
          <p:nvPr/>
        </p:nvSpPr>
        <p:spPr>
          <a:xfrm>
            <a:off x="4187152" y="2143444"/>
            <a:ext cx="66675" cy="63500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rgbClr val="FF7C80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85" name="円/楕円 829"/>
          <p:cNvSpPr/>
          <p:nvPr/>
        </p:nvSpPr>
        <p:spPr>
          <a:xfrm>
            <a:off x="3525164" y="2984819"/>
            <a:ext cx="68263" cy="65087"/>
          </a:xfrm>
          <a:prstGeom prst="ellipse">
            <a:avLst/>
          </a:prstGeom>
          <a:solidFill>
            <a:srgbClr val="00B050"/>
          </a:solidFill>
          <a:ln w="12700" cap="flat" cmpd="sng" algn="ctr">
            <a:solidFill>
              <a:srgbClr val="66FF66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86" name="円/楕円 830"/>
          <p:cNvSpPr/>
          <p:nvPr/>
        </p:nvSpPr>
        <p:spPr>
          <a:xfrm>
            <a:off x="5580977" y="4211956"/>
            <a:ext cx="63500" cy="63500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rgbClr val="FF7C80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87" name="円/楕円 831"/>
          <p:cNvSpPr/>
          <p:nvPr/>
        </p:nvSpPr>
        <p:spPr>
          <a:xfrm>
            <a:off x="5976264" y="3630931"/>
            <a:ext cx="68263" cy="63500"/>
          </a:xfrm>
          <a:prstGeom prst="ellipse">
            <a:avLst/>
          </a:prstGeom>
          <a:solidFill>
            <a:srgbClr val="00B050"/>
          </a:solidFill>
          <a:ln w="12700" cap="flat" cmpd="sng" algn="ctr">
            <a:solidFill>
              <a:srgbClr val="66FF66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88" name="円/楕円 832"/>
          <p:cNvSpPr/>
          <p:nvPr/>
        </p:nvSpPr>
        <p:spPr>
          <a:xfrm>
            <a:off x="5976264" y="2206944"/>
            <a:ext cx="68263" cy="65087"/>
          </a:xfrm>
          <a:prstGeom prst="ellipse">
            <a:avLst/>
          </a:prstGeom>
          <a:solidFill>
            <a:srgbClr val="00B050"/>
          </a:solidFill>
          <a:ln w="12700" cap="flat" cmpd="sng" algn="ctr">
            <a:solidFill>
              <a:srgbClr val="66FF66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89" name="円/楕円 833"/>
          <p:cNvSpPr/>
          <p:nvPr/>
        </p:nvSpPr>
        <p:spPr>
          <a:xfrm>
            <a:off x="6044527" y="3305494"/>
            <a:ext cx="65087" cy="63500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rgbClr val="FF7C80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90" name="円/楕円 834"/>
          <p:cNvSpPr/>
          <p:nvPr/>
        </p:nvSpPr>
        <p:spPr>
          <a:xfrm>
            <a:off x="5446039" y="2919731"/>
            <a:ext cx="69850" cy="65088"/>
          </a:xfrm>
          <a:prstGeom prst="ellipse">
            <a:avLst/>
          </a:prstGeom>
          <a:solidFill>
            <a:srgbClr val="0070C0"/>
          </a:solidFill>
          <a:ln w="12700" cap="flat" cmpd="sng" algn="ctr">
            <a:solidFill>
              <a:srgbClr val="3399FF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91" name="円/楕円 835"/>
          <p:cNvSpPr/>
          <p:nvPr/>
        </p:nvSpPr>
        <p:spPr>
          <a:xfrm>
            <a:off x="5380952" y="3630931"/>
            <a:ext cx="65087" cy="63500"/>
          </a:xfrm>
          <a:prstGeom prst="ellipse">
            <a:avLst/>
          </a:prstGeom>
          <a:solidFill>
            <a:srgbClr val="00B050"/>
          </a:solidFill>
          <a:ln w="12700" cap="flat" cmpd="sng" algn="ctr">
            <a:solidFill>
              <a:srgbClr val="66FF66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92" name="円/楕円 836"/>
          <p:cNvSpPr/>
          <p:nvPr/>
        </p:nvSpPr>
        <p:spPr>
          <a:xfrm>
            <a:off x="4452264" y="2919731"/>
            <a:ext cx="65088" cy="65088"/>
          </a:xfrm>
          <a:prstGeom prst="ellipse">
            <a:avLst/>
          </a:prstGeom>
          <a:solidFill>
            <a:srgbClr val="00B050"/>
          </a:solidFill>
          <a:ln w="12700" cap="flat" cmpd="sng" algn="ctr">
            <a:solidFill>
              <a:srgbClr val="66FF66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93" name="円/楕円 837"/>
          <p:cNvSpPr/>
          <p:nvPr/>
        </p:nvSpPr>
        <p:spPr>
          <a:xfrm>
            <a:off x="3812502" y="5569269"/>
            <a:ext cx="65087" cy="65087"/>
          </a:xfrm>
          <a:prstGeom prst="ellipse">
            <a:avLst/>
          </a:prstGeom>
          <a:solidFill>
            <a:srgbClr val="0070C0"/>
          </a:solidFill>
          <a:ln w="12700" cap="flat" cmpd="sng" algn="ctr">
            <a:solidFill>
              <a:srgbClr val="3399FF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94" name="円/楕円 838"/>
          <p:cNvSpPr/>
          <p:nvPr/>
        </p:nvSpPr>
        <p:spPr>
          <a:xfrm>
            <a:off x="5247602" y="2206944"/>
            <a:ext cx="66675" cy="65087"/>
          </a:xfrm>
          <a:prstGeom prst="ellipse">
            <a:avLst/>
          </a:prstGeom>
          <a:solidFill>
            <a:srgbClr val="0070C0"/>
          </a:solidFill>
          <a:ln w="12700" cap="flat" cmpd="sng" algn="ctr">
            <a:solidFill>
              <a:srgbClr val="3399FF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95" name="テキスト ボックス 194"/>
          <p:cNvSpPr txBox="1"/>
          <p:nvPr/>
        </p:nvSpPr>
        <p:spPr>
          <a:xfrm>
            <a:off x="5050795" y="5315629"/>
            <a:ext cx="1723549" cy="40011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19050">
            <a:solidFill>
              <a:srgbClr val="00000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2000" kern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カラー</a:t>
            </a:r>
            <a:r>
              <a:rPr lang="ja-JP" altLang="en-US" sz="2000" kern="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超伝導</a:t>
            </a:r>
            <a:endParaRPr lang="ja-JP" altLang="en-US" sz="2000" kern="0" dirty="0" smtClean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96" name="テキスト ボックス 195"/>
          <p:cNvSpPr txBox="1"/>
          <p:nvPr/>
        </p:nvSpPr>
        <p:spPr>
          <a:xfrm>
            <a:off x="2913381" y="2487582"/>
            <a:ext cx="2749471" cy="70788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19050">
            <a:solidFill>
              <a:srgbClr val="00000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2000" kern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クォーク・グルーオン</a:t>
            </a:r>
            <a:endParaRPr lang="en-US" altLang="ja-JP" sz="2000" kern="0" dirty="0" smtClean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2000" kern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・プラズマ</a:t>
            </a:r>
          </a:p>
        </p:txBody>
      </p:sp>
      <p:sp>
        <p:nvSpPr>
          <p:cNvPr id="197" name="テキスト ボックス 196"/>
          <p:cNvSpPr txBox="1"/>
          <p:nvPr/>
        </p:nvSpPr>
        <p:spPr>
          <a:xfrm>
            <a:off x="1740814" y="4915219"/>
            <a:ext cx="1467068" cy="40011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19050">
            <a:solidFill>
              <a:srgbClr val="00000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2000" kern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ハドロン相</a:t>
            </a:r>
          </a:p>
        </p:txBody>
      </p:sp>
      <p:sp>
        <p:nvSpPr>
          <p:cNvPr id="198" name="円/楕円 844"/>
          <p:cNvSpPr/>
          <p:nvPr/>
        </p:nvSpPr>
        <p:spPr>
          <a:xfrm>
            <a:off x="3525164" y="4146869"/>
            <a:ext cx="68263" cy="65087"/>
          </a:xfrm>
          <a:prstGeom prst="ellipse">
            <a:avLst/>
          </a:prstGeom>
          <a:solidFill>
            <a:srgbClr val="000000">
              <a:lumMod val="50000"/>
              <a:lumOff val="50000"/>
            </a:srgbClr>
          </a:solidFill>
          <a:ln w="12700" cap="flat" cmpd="sng" algn="ctr">
            <a:solidFill>
              <a:srgbClr val="FFFFFF">
                <a:lumMod val="75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99" name="円/楕円 845"/>
          <p:cNvSpPr/>
          <p:nvPr/>
        </p:nvSpPr>
        <p:spPr>
          <a:xfrm>
            <a:off x="1470939" y="3175319"/>
            <a:ext cx="66675" cy="65087"/>
          </a:xfrm>
          <a:prstGeom prst="ellipse">
            <a:avLst/>
          </a:prstGeom>
          <a:solidFill>
            <a:srgbClr val="000000">
              <a:lumMod val="50000"/>
              <a:lumOff val="50000"/>
            </a:srgbClr>
          </a:solidFill>
          <a:ln w="12700" cap="flat" cmpd="sng" algn="ctr">
            <a:solidFill>
              <a:srgbClr val="FFFFFF">
                <a:lumMod val="75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200" name="円/楕円 846"/>
          <p:cNvSpPr/>
          <p:nvPr/>
        </p:nvSpPr>
        <p:spPr>
          <a:xfrm>
            <a:off x="2359939" y="2814956"/>
            <a:ext cx="65088" cy="63500"/>
          </a:xfrm>
          <a:prstGeom prst="ellipse">
            <a:avLst/>
          </a:prstGeom>
          <a:solidFill>
            <a:srgbClr val="000000">
              <a:lumMod val="50000"/>
              <a:lumOff val="50000"/>
            </a:srgbClr>
          </a:solidFill>
          <a:ln w="12700" cap="flat" cmpd="sng" algn="ctr">
            <a:solidFill>
              <a:srgbClr val="FFFFFF">
                <a:lumMod val="75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201" name="円/楕円 847"/>
          <p:cNvSpPr/>
          <p:nvPr/>
        </p:nvSpPr>
        <p:spPr>
          <a:xfrm>
            <a:off x="3193377" y="4535806"/>
            <a:ext cx="331787" cy="320675"/>
          </a:xfrm>
          <a:prstGeom prst="ellipse">
            <a:avLst/>
          </a:prstGeom>
          <a:solidFill>
            <a:srgbClr val="BBE0E3"/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202" name="円/楕円 848"/>
          <p:cNvSpPr/>
          <p:nvPr/>
        </p:nvSpPr>
        <p:spPr>
          <a:xfrm>
            <a:off x="3393402" y="4600894"/>
            <a:ext cx="66675" cy="65087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rgbClr val="FF7C80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203" name="円/楕円 849"/>
          <p:cNvSpPr/>
          <p:nvPr/>
        </p:nvSpPr>
        <p:spPr>
          <a:xfrm>
            <a:off x="3261639" y="4665981"/>
            <a:ext cx="63500" cy="61913"/>
          </a:xfrm>
          <a:prstGeom prst="ellipse">
            <a:avLst/>
          </a:prstGeom>
          <a:solidFill>
            <a:srgbClr val="00B050"/>
          </a:solidFill>
          <a:ln w="12700" cap="flat" cmpd="sng" algn="ctr">
            <a:solidFill>
              <a:srgbClr val="66FF66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204" name="円/楕円 850"/>
          <p:cNvSpPr/>
          <p:nvPr/>
        </p:nvSpPr>
        <p:spPr>
          <a:xfrm>
            <a:off x="3348952" y="4727894"/>
            <a:ext cx="66675" cy="65087"/>
          </a:xfrm>
          <a:prstGeom prst="ellipse">
            <a:avLst/>
          </a:prstGeom>
          <a:solidFill>
            <a:srgbClr val="0070C0"/>
          </a:solidFill>
          <a:ln w="12700" cap="flat" cmpd="sng" algn="ctr">
            <a:solidFill>
              <a:srgbClr val="3399FF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205" name="円/楕円 851"/>
          <p:cNvSpPr/>
          <p:nvPr/>
        </p:nvSpPr>
        <p:spPr>
          <a:xfrm>
            <a:off x="2729827" y="4340544"/>
            <a:ext cx="265112" cy="195262"/>
          </a:xfrm>
          <a:prstGeom prst="ellipse">
            <a:avLst/>
          </a:prstGeom>
          <a:solidFill>
            <a:srgbClr val="BBE0E3"/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206" name="円/楕円 852"/>
          <p:cNvSpPr/>
          <p:nvPr/>
        </p:nvSpPr>
        <p:spPr>
          <a:xfrm>
            <a:off x="2782214" y="4405631"/>
            <a:ext cx="66675" cy="66675"/>
          </a:xfrm>
          <a:prstGeom prst="ellipse">
            <a:avLst/>
          </a:prstGeom>
          <a:solidFill>
            <a:srgbClr val="0070C0"/>
          </a:solidFill>
          <a:ln w="12700" cap="flat" cmpd="sng" algn="ctr">
            <a:solidFill>
              <a:srgbClr val="3399FF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207" name="円/楕円 853"/>
          <p:cNvSpPr/>
          <p:nvPr/>
        </p:nvSpPr>
        <p:spPr>
          <a:xfrm>
            <a:off x="2883814" y="4415156"/>
            <a:ext cx="68263" cy="63500"/>
          </a:xfrm>
          <a:prstGeom prst="ellipse">
            <a:avLst/>
          </a:prstGeom>
          <a:solidFill>
            <a:srgbClr val="000000">
              <a:lumMod val="50000"/>
              <a:lumOff val="50000"/>
            </a:srgbClr>
          </a:solidFill>
          <a:ln w="12700" cap="flat" cmpd="sng" algn="ctr">
            <a:solidFill>
              <a:srgbClr val="FFFFFF">
                <a:lumMod val="75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208" name="正方形/長方形 207"/>
          <p:cNvSpPr/>
          <p:nvPr/>
        </p:nvSpPr>
        <p:spPr>
          <a:xfrm>
            <a:off x="7578051" y="4988244"/>
            <a:ext cx="2009171" cy="1212055"/>
          </a:xfrm>
          <a:prstGeom prst="rect">
            <a:avLst/>
          </a:prstGeom>
          <a:solidFill>
            <a:srgbClr val="FFFFFF"/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kern="0" dirty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209" name="フリーフォーム 208"/>
          <p:cNvSpPr/>
          <p:nvPr/>
        </p:nvSpPr>
        <p:spPr>
          <a:xfrm>
            <a:off x="3430452" y="4303923"/>
            <a:ext cx="1038387" cy="1642821"/>
          </a:xfrm>
          <a:custGeom>
            <a:avLst/>
            <a:gdLst>
              <a:gd name="connsiteX0" fmla="*/ 1038387 w 1038387"/>
              <a:gd name="connsiteY0" fmla="*/ 1642821 h 1642821"/>
              <a:gd name="connsiteX1" fmla="*/ 968644 w 1038387"/>
              <a:gd name="connsiteY1" fmla="*/ 1162373 h 1642821"/>
              <a:gd name="connsiteX2" fmla="*/ 743919 w 1038387"/>
              <a:gd name="connsiteY2" fmla="*/ 712922 h 1642821"/>
              <a:gd name="connsiteX3" fmla="*/ 379709 w 1038387"/>
              <a:gd name="connsiteY3" fmla="*/ 294468 h 1642821"/>
              <a:gd name="connsiteX4" fmla="*/ 0 w 1038387"/>
              <a:gd name="connsiteY4" fmla="*/ 0 h 1642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38387" h="1642821">
                <a:moveTo>
                  <a:pt x="1038387" y="1642821"/>
                </a:moveTo>
                <a:cubicBezTo>
                  <a:pt x="1028054" y="1480088"/>
                  <a:pt x="1017722" y="1317356"/>
                  <a:pt x="968644" y="1162373"/>
                </a:cubicBezTo>
                <a:cubicBezTo>
                  <a:pt x="919566" y="1007390"/>
                  <a:pt x="842075" y="857573"/>
                  <a:pt x="743919" y="712922"/>
                </a:cubicBezTo>
                <a:cubicBezTo>
                  <a:pt x="645763" y="568271"/>
                  <a:pt x="503695" y="413288"/>
                  <a:pt x="379709" y="294468"/>
                </a:cubicBezTo>
                <a:cubicBezTo>
                  <a:pt x="255723" y="175648"/>
                  <a:pt x="127861" y="87824"/>
                  <a:pt x="0" y="0"/>
                </a:cubicBezTo>
              </a:path>
            </a:pathLst>
          </a:custGeom>
          <a:noFill/>
          <a:ln w="38100" cap="flat" cmpd="sng" algn="ctr">
            <a:solidFill>
              <a:sysClr val="windowText" lastClr="000000"/>
            </a:solidFill>
            <a:prstDash val="solid"/>
            <a:miter lim="800000"/>
            <a:tailEnd type="oval" w="lg" len="lg"/>
          </a:ln>
          <a:effectLst/>
        </p:spPr>
        <p:txBody>
          <a:bodyPr rtlCol="0" anchor="ctr"/>
          <a:lstStyle/>
          <a:p>
            <a:pPr algn="ctr">
              <a:defRPr/>
            </a:pPr>
            <a:endParaRPr kumimoji="0" lang="ja-JP" altLang="en-US" kern="0">
              <a:solidFill>
                <a:prstClr val="black"/>
              </a:solidFill>
              <a:latin typeface="Trebuchet MS" panose="020B0603020202020204"/>
              <a:ea typeface="HG丸ｺﾞｼｯｸM-PRO" panose="020F0600000000000000" pitchFamily="50" charset="-128"/>
            </a:endParaRPr>
          </a:p>
        </p:txBody>
      </p:sp>
      <p:sp>
        <p:nvSpPr>
          <p:cNvPr id="210" name="テキスト ボックス 209"/>
          <p:cNvSpPr txBox="1"/>
          <p:nvPr/>
        </p:nvSpPr>
        <p:spPr>
          <a:xfrm>
            <a:off x="3546358" y="3670140"/>
            <a:ext cx="1723549" cy="400110"/>
          </a:xfrm>
          <a:prstGeom prst="wedgeRectCallout">
            <a:avLst>
              <a:gd name="adj1" fmla="val -45561"/>
              <a:gd name="adj2" fmla="val 87678"/>
            </a:avLst>
          </a:prstGeom>
          <a:blipFill>
            <a:blip r:embed="rId2"/>
            <a:tile tx="0" ty="0" sx="100000" sy="100000" flip="none" algn="tl"/>
          </a:blipFill>
          <a:ln w="19050">
            <a:solidFill>
              <a:srgbClr val="00000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2000" kern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ＱＣＤ臨界点</a:t>
            </a:r>
          </a:p>
        </p:txBody>
      </p:sp>
      <p:sp>
        <p:nvSpPr>
          <p:cNvPr id="211" name="テキスト ボックス 210"/>
          <p:cNvSpPr txBox="1"/>
          <p:nvPr/>
        </p:nvSpPr>
        <p:spPr>
          <a:xfrm>
            <a:off x="1011797" y="1578001"/>
            <a:ext cx="3593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>
                <a:solidFill>
                  <a:prstClr val="black"/>
                </a:solidFill>
                <a:latin typeface="Calibri" panose="020F0502020204030204"/>
                <a:ea typeface="メイリオ" panose="020B0604030504040204" pitchFamily="50" charset="-128"/>
              </a:rPr>
              <a:t>T</a:t>
            </a:r>
            <a:endParaRPr lang="ja-JP" altLang="en-US" sz="2800" dirty="0">
              <a:solidFill>
                <a:prstClr val="black"/>
              </a:solidFill>
              <a:latin typeface="Calibri" panose="020F0502020204030204"/>
              <a:ea typeface="メイリオ" panose="020B0604030504040204" pitchFamily="50" charset="-128"/>
            </a:endParaRPr>
          </a:p>
        </p:txBody>
      </p:sp>
      <p:sp>
        <p:nvSpPr>
          <p:cNvPr id="212" name="テキスト ボックス 211"/>
          <p:cNvSpPr txBox="1"/>
          <p:nvPr/>
        </p:nvSpPr>
        <p:spPr>
          <a:xfrm>
            <a:off x="7054041" y="5885194"/>
            <a:ext cx="3914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>
                <a:solidFill>
                  <a:prstClr val="black"/>
                </a:solidFill>
                <a:latin typeface="Symbol" panose="05050102010706020507" pitchFamily="18" charset="2"/>
                <a:ea typeface="メイリオ" panose="020B0604030504040204" pitchFamily="50" charset="-128"/>
              </a:rPr>
              <a:t>m</a:t>
            </a:r>
            <a:endParaRPr lang="ja-JP" altLang="en-US" sz="2800" dirty="0">
              <a:solidFill>
                <a:prstClr val="black"/>
              </a:solidFill>
              <a:latin typeface="Symbol" panose="05050102010706020507" pitchFamily="18" charset="2"/>
              <a:ea typeface="メイリオ" panose="020B0604030504040204" pitchFamily="50" charset="-128"/>
            </a:endParaRPr>
          </a:p>
        </p:txBody>
      </p:sp>
      <p:cxnSp>
        <p:nvCxnSpPr>
          <p:cNvPr id="9" name="直線矢印コネクタ 8"/>
          <p:cNvCxnSpPr/>
          <p:nvPr/>
        </p:nvCxnSpPr>
        <p:spPr>
          <a:xfrm>
            <a:off x="1272502" y="5959794"/>
            <a:ext cx="6429375" cy="0"/>
          </a:xfrm>
          <a:prstGeom prst="straightConnector1">
            <a:avLst/>
          </a:prstGeom>
          <a:noFill/>
          <a:ln w="19050" cap="flat" cmpd="sng" algn="ctr">
            <a:solidFill>
              <a:srgbClr val="000000"/>
            </a:solidFill>
            <a:prstDash val="solid"/>
            <a:tailEnd type="arrow"/>
          </a:ln>
          <a:effectLst/>
        </p:spPr>
      </p:cxnSp>
      <p:sp>
        <p:nvSpPr>
          <p:cNvPr id="224" name="テキスト ボックス 223"/>
          <p:cNvSpPr txBox="1"/>
          <p:nvPr/>
        </p:nvSpPr>
        <p:spPr>
          <a:xfrm rot="2499475">
            <a:off x="3588534" y="4246850"/>
            <a:ext cx="6976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b="1" dirty="0" smtClean="0">
                <a:effectLst>
                  <a:glow rad="101600">
                    <a:schemeClr val="accent2">
                      <a:lumMod val="40000"/>
                      <a:lumOff val="60000"/>
                      <a:alpha val="94000"/>
                    </a:schemeClr>
                  </a:glo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一次</a:t>
            </a:r>
          </a:p>
        </p:txBody>
      </p:sp>
      <p:sp>
        <p:nvSpPr>
          <p:cNvPr id="225" name="テキスト ボックス 224"/>
          <p:cNvSpPr txBox="1"/>
          <p:nvPr/>
        </p:nvSpPr>
        <p:spPr>
          <a:xfrm rot="3075469">
            <a:off x="4008359" y="4535746"/>
            <a:ext cx="4427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b="1" dirty="0" smtClean="0">
                <a:effectLst>
                  <a:glow rad="101600">
                    <a:schemeClr val="accent2">
                      <a:lumMod val="40000"/>
                      <a:lumOff val="60000"/>
                      <a:alpha val="94000"/>
                    </a:schemeClr>
                  </a:glo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相</a:t>
            </a:r>
          </a:p>
        </p:txBody>
      </p:sp>
      <p:sp>
        <p:nvSpPr>
          <p:cNvPr id="226" name="テキスト ボックス 225"/>
          <p:cNvSpPr txBox="1"/>
          <p:nvPr/>
        </p:nvSpPr>
        <p:spPr>
          <a:xfrm rot="3413623">
            <a:off x="4121115" y="4895299"/>
            <a:ext cx="7008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b="1" dirty="0" smtClean="0">
                <a:effectLst>
                  <a:glow rad="101600">
                    <a:schemeClr val="accent2">
                      <a:lumMod val="40000"/>
                      <a:lumOff val="60000"/>
                      <a:alpha val="94000"/>
                    </a:schemeClr>
                  </a:glo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転移</a:t>
            </a:r>
          </a:p>
        </p:txBody>
      </p:sp>
      <p:sp>
        <p:nvSpPr>
          <p:cNvPr id="228" name="角丸四角形 227"/>
          <p:cNvSpPr/>
          <p:nvPr/>
        </p:nvSpPr>
        <p:spPr>
          <a:xfrm>
            <a:off x="5262485" y="1190579"/>
            <a:ext cx="3816232" cy="2255213"/>
          </a:xfrm>
          <a:prstGeom prst="roundRect">
            <a:avLst>
              <a:gd name="adj" fmla="val 13481"/>
            </a:avLst>
          </a:prstGeom>
          <a:solidFill>
            <a:srgbClr val="EDE1CF">
              <a:alpha val="9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30" name="テキスト ボックス 229"/>
          <p:cNvSpPr txBox="1"/>
          <p:nvPr/>
        </p:nvSpPr>
        <p:spPr>
          <a:xfrm>
            <a:off x="5481485" y="1397026"/>
            <a:ext cx="344124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 smtClean="0">
                <a:effectLst>
                  <a:glow rad="101600">
                    <a:srgbClr val="F2E9DC"/>
                  </a:glow>
                </a:effectLst>
                <a:latin typeface="+mj-ea"/>
                <a:ea typeface="+mj-ea"/>
              </a:rPr>
              <a:t>超高密度物質を</a:t>
            </a:r>
            <a:r>
              <a:rPr kumimoji="1" lang="ja-JP" altLang="en-US" sz="2400" b="1" dirty="0" smtClean="0">
                <a:effectLst>
                  <a:glow rad="101600">
                    <a:srgbClr val="F2E9DC"/>
                  </a:glow>
                </a:effectLst>
                <a:latin typeface="+mj-ea"/>
                <a:ea typeface="+mj-ea"/>
              </a:rPr>
              <a:t>目指す重イオン</a:t>
            </a:r>
            <a:r>
              <a:rPr kumimoji="1" lang="ja-JP" altLang="en-US" sz="2400" b="1" dirty="0" smtClean="0">
                <a:effectLst>
                  <a:glow rad="101600">
                    <a:srgbClr val="F2E9DC"/>
                  </a:glow>
                </a:effectLst>
                <a:latin typeface="+mj-ea"/>
                <a:ea typeface="+mj-ea"/>
              </a:rPr>
              <a:t>衝突実験が続々と稼働予定</a:t>
            </a:r>
            <a:endParaRPr kumimoji="1" lang="en-US" altLang="ja-JP" sz="2400" b="1" dirty="0" smtClean="0">
              <a:effectLst>
                <a:glow rad="101600">
                  <a:srgbClr val="F2E9DC"/>
                </a:glow>
              </a:effectLst>
              <a:latin typeface="+mj-ea"/>
              <a:ea typeface="+mj-ea"/>
            </a:endParaRPr>
          </a:p>
          <a:p>
            <a:r>
              <a:rPr kumimoji="1" lang="en-US" altLang="ja-JP" sz="2400" dirty="0" smtClean="0">
                <a:effectLst>
                  <a:glow rad="101600">
                    <a:srgbClr val="F2E9DC"/>
                  </a:glow>
                </a:effectLst>
              </a:rPr>
              <a:t>RHIC-BES-II, FAIR, NICA,</a:t>
            </a:r>
          </a:p>
          <a:p>
            <a:r>
              <a:rPr lang="en-US" altLang="ja-JP" sz="2400" dirty="0" smtClean="0">
                <a:effectLst>
                  <a:glow rad="101600">
                    <a:srgbClr val="F2E9DC"/>
                  </a:glow>
                </a:effectLst>
              </a:rPr>
              <a:t>J-PARC-HI</a:t>
            </a:r>
            <a:endParaRPr kumimoji="1" lang="ja-JP" altLang="en-US" sz="2400" dirty="0" smtClean="0">
              <a:effectLst>
                <a:glow rad="101600">
                  <a:srgbClr val="F2E9DC"/>
                </a:glow>
              </a:effectLst>
            </a:endParaRPr>
          </a:p>
        </p:txBody>
      </p:sp>
      <p:sp>
        <p:nvSpPr>
          <p:cNvPr id="216" name="右矢印 215"/>
          <p:cNvSpPr/>
          <p:nvPr/>
        </p:nvSpPr>
        <p:spPr>
          <a:xfrm>
            <a:off x="1835377" y="2470829"/>
            <a:ext cx="3368827" cy="2900411"/>
          </a:xfrm>
          <a:prstGeom prst="rightArrow">
            <a:avLst/>
          </a:prstGeom>
          <a:gradFill flip="none" rotWithShape="1">
            <a:gsLst>
              <a:gs pos="0">
                <a:srgbClr val="FF0000">
                  <a:alpha val="18000"/>
                </a:srgbClr>
              </a:gs>
              <a:gs pos="100000">
                <a:srgbClr val="FF0000">
                  <a:alpha val="80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9" name="楕円 218"/>
          <p:cNvSpPr/>
          <p:nvPr/>
        </p:nvSpPr>
        <p:spPr>
          <a:xfrm>
            <a:off x="4292487" y="4808077"/>
            <a:ext cx="3109212" cy="1192212"/>
          </a:xfrm>
          <a:prstGeom prst="ellipse">
            <a:avLst/>
          </a:prstGeom>
          <a:solidFill>
            <a:srgbClr val="FF0000">
              <a:alpha val="20000"/>
            </a:srgbClr>
          </a:solidFill>
          <a:ln w="635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7" name="角丸四角形 216"/>
          <p:cNvSpPr/>
          <p:nvPr/>
        </p:nvSpPr>
        <p:spPr>
          <a:xfrm>
            <a:off x="5269907" y="3853727"/>
            <a:ext cx="3790602" cy="1291825"/>
          </a:xfrm>
          <a:prstGeom prst="roundRect">
            <a:avLst>
              <a:gd name="adj" fmla="val 27774"/>
            </a:avLst>
          </a:prstGeom>
          <a:solidFill>
            <a:srgbClr val="EDE1CF">
              <a:alpha val="73000"/>
            </a:srgbClr>
          </a:solidFill>
          <a:ln w="38100">
            <a:solidFill>
              <a:schemeClr val="accent6">
                <a:lumMod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18" name="テキスト ボックス 217"/>
          <p:cNvSpPr txBox="1"/>
          <p:nvPr/>
        </p:nvSpPr>
        <p:spPr>
          <a:xfrm>
            <a:off x="5484676" y="3974525"/>
            <a:ext cx="338022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200" b="1" dirty="0" smtClean="0">
                <a:effectLst>
                  <a:glow rad="101600">
                    <a:srgbClr val="F2E9DC"/>
                  </a:glow>
                </a:effectLst>
                <a:latin typeface="+mj-ea"/>
                <a:ea typeface="+mj-ea"/>
              </a:rPr>
              <a:t>カラー超伝導は</a:t>
            </a:r>
            <a:endParaRPr lang="en-US" altLang="ja-JP" sz="3200" b="1" dirty="0" smtClean="0">
              <a:effectLst>
                <a:glow rad="101600">
                  <a:srgbClr val="F2E9DC"/>
                </a:glow>
              </a:effectLst>
              <a:latin typeface="+mj-ea"/>
              <a:ea typeface="+mj-ea"/>
            </a:endParaRPr>
          </a:p>
          <a:p>
            <a:pPr algn="ctr"/>
            <a:r>
              <a:rPr lang="ja-JP" altLang="en-US" sz="3200" b="1" dirty="0" smtClean="0">
                <a:effectLst>
                  <a:glow rad="101600">
                    <a:srgbClr val="F2E9DC"/>
                  </a:glow>
                </a:effectLst>
                <a:latin typeface="+mj-ea"/>
                <a:ea typeface="+mj-ea"/>
              </a:rPr>
              <a:t>見えないのか？</a:t>
            </a:r>
            <a:endParaRPr kumimoji="1" lang="ja-JP" altLang="en-US" sz="3200" dirty="0" smtClean="0">
              <a:effectLst>
                <a:glow rad="101600">
                  <a:srgbClr val="F2E9DC"/>
                </a:glow>
              </a:effectLst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146798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カラー超伝導の観測に</a:t>
            </a:r>
            <a:r>
              <a:rPr lang="ja-JP" altLang="en-US" dirty="0"/>
              <a:t>向</a:t>
            </a:r>
            <a:r>
              <a:rPr lang="ja-JP" altLang="en-US" dirty="0" smtClean="0"/>
              <a:t>けて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801157" y="2081345"/>
            <a:ext cx="653146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p"/>
            </a:pPr>
            <a:r>
              <a:rPr lang="ja-JP" altLang="en-US" sz="2400" dirty="0" smtClean="0"/>
              <a:t>ハドロン的シグナルは終期時間発展で消失</a:t>
            </a:r>
            <a:endParaRPr lang="en-US" altLang="ja-JP" sz="2400" dirty="0"/>
          </a:p>
          <a:p>
            <a:pPr marL="800100" lvl="1" indent="-342900">
              <a:buFont typeface="Wingdings" panose="05000000000000000000" pitchFamily="2" charset="2"/>
              <a:buChar char="p"/>
            </a:pPr>
            <a:r>
              <a:rPr lang="ja-JP" altLang="en-US" sz="2400" dirty="0" smtClean="0"/>
              <a:t>例：ダイクォーク相関</a:t>
            </a:r>
            <a:endParaRPr lang="en-US" altLang="ja-JP" sz="2400" dirty="0" smtClean="0"/>
          </a:p>
          <a:p>
            <a:pPr marL="342900" indent="-342900">
              <a:buFont typeface="Wingdings" panose="05000000000000000000" pitchFamily="2" charset="2"/>
              <a:buChar char="p"/>
            </a:pPr>
            <a:r>
              <a:rPr lang="ja-JP" altLang="en-US" sz="2400" dirty="0"/>
              <a:t>十分</a:t>
            </a:r>
            <a:r>
              <a:rPr lang="ja-JP" altLang="en-US" sz="2400" dirty="0" smtClean="0"/>
              <a:t>な熱</a:t>
            </a:r>
            <a:r>
              <a:rPr lang="ja-JP" altLang="en-US" sz="2400" dirty="0"/>
              <a:t>平衡</a:t>
            </a:r>
            <a:r>
              <a:rPr lang="ja-JP" altLang="en-US" sz="2400" dirty="0" smtClean="0"/>
              <a:t>に至るかも不明</a:t>
            </a:r>
            <a:endParaRPr lang="en-US" altLang="ja-JP" sz="2400" dirty="0" smtClean="0"/>
          </a:p>
          <a:p>
            <a:pPr marL="342900" indent="-342900">
              <a:buFont typeface="Wingdings" panose="05000000000000000000" pitchFamily="2" charset="2"/>
              <a:buChar char="p"/>
            </a:pPr>
            <a:r>
              <a:rPr lang="ja-JP" altLang="en-US" sz="2400" dirty="0" smtClean="0"/>
              <a:t>状態方程式・比熱などの効果は一次</a:t>
            </a:r>
            <a:r>
              <a:rPr lang="ja-JP" altLang="en-US" sz="2400" dirty="0"/>
              <a:t>相転移</a:t>
            </a:r>
            <a:r>
              <a:rPr lang="ja-JP" altLang="en-US" sz="2400" dirty="0" smtClean="0"/>
              <a:t>との</a:t>
            </a:r>
            <a:r>
              <a:rPr lang="ja-JP" altLang="en-US" sz="2400" dirty="0"/>
              <a:t>峻別</a:t>
            </a:r>
            <a:r>
              <a:rPr lang="ja-JP" altLang="en-US" sz="2400" dirty="0" smtClean="0"/>
              <a:t>が困難か。</a:t>
            </a:r>
            <a:endParaRPr lang="en-US" altLang="ja-JP" sz="2400" dirty="0" smtClean="0"/>
          </a:p>
          <a:p>
            <a:pPr marL="342900" indent="-342900">
              <a:buFont typeface="Wingdings" panose="05000000000000000000" pitchFamily="2" charset="2"/>
              <a:buChar char="p"/>
            </a:pPr>
            <a:endParaRPr lang="en-US" altLang="ja-JP" sz="2400" dirty="0"/>
          </a:p>
        </p:txBody>
      </p:sp>
      <p:sp>
        <p:nvSpPr>
          <p:cNvPr id="5" name="正方形/長方形 4"/>
          <p:cNvSpPr/>
          <p:nvPr/>
        </p:nvSpPr>
        <p:spPr>
          <a:xfrm>
            <a:off x="801156" y="1444221"/>
            <a:ext cx="613020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b="1" dirty="0"/>
              <a:t>衝突後の最初期状態を探索する必要性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293424" y="4724402"/>
            <a:ext cx="8557151" cy="150810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pPr algn="ctr"/>
            <a:r>
              <a:rPr lang="ja-JP" altLang="en-US" sz="2800" dirty="0" smtClean="0"/>
              <a:t>衝突最初期の直接的探針</a:t>
            </a:r>
            <a:endParaRPr lang="en-US" altLang="ja-JP" sz="2800" dirty="0" smtClean="0"/>
          </a:p>
          <a:p>
            <a:pPr algn="ctr"/>
            <a:endParaRPr lang="en-US" altLang="ja-JP" sz="3600" dirty="0" smtClean="0"/>
          </a:p>
          <a:p>
            <a:pPr algn="ctr"/>
            <a:r>
              <a:rPr lang="ja-JP" altLang="en-US" sz="2800" b="1" dirty="0" smtClean="0">
                <a:latin typeface="+mj-ea"/>
                <a:ea typeface="+mj-ea"/>
              </a:rPr>
              <a:t>電磁プローブ（光子</a:t>
            </a:r>
            <a:r>
              <a:rPr lang="ja-JP" altLang="en-US" sz="2800" b="1" dirty="0" smtClean="0">
                <a:latin typeface="+mn-ea"/>
              </a:rPr>
              <a:t>・</a:t>
            </a:r>
            <a:r>
              <a:rPr lang="ja-JP" altLang="en-US" sz="2800" b="1" dirty="0" smtClean="0">
                <a:latin typeface="+mj-ea"/>
                <a:ea typeface="+mj-ea"/>
              </a:rPr>
              <a:t>レプトン対）</a:t>
            </a:r>
            <a:r>
              <a:rPr lang="ja-JP" altLang="en-US" sz="2800" dirty="0" smtClean="0"/>
              <a:t>が唯一の可能性？</a:t>
            </a:r>
            <a:endParaRPr lang="ja-JP" altLang="en-US" sz="2800" dirty="0"/>
          </a:p>
        </p:txBody>
      </p:sp>
      <p:sp>
        <p:nvSpPr>
          <p:cNvPr id="3" name="下矢印 2"/>
          <p:cNvSpPr/>
          <p:nvPr/>
        </p:nvSpPr>
        <p:spPr>
          <a:xfrm>
            <a:off x="3578469" y="5220676"/>
            <a:ext cx="1987061" cy="485532"/>
          </a:xfrm>
          <a:prstGeom prst="downArrow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3068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レプトン対生成量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14848" y="2418652"/>
            <a:ext cx="4612160" cy="261610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b="1" dirty="0" smtClean="0">
                <a:latin typeface="+mj-ea"/>
                <a:ea typeface="+mj-ea"/>
              </a:rPr>
              <a:t>メリット</a:t>
            </a:r>
            <a:endParaRPr kumimoji="1" lang="en-US" altLang="ja-JP" sz="2800" b="1" dirty="0" smtClean="0">
              <a:latin typeface="+mj-ea"/>
              <a:ea typeface="+mj-ea"/>
            </a:endParaRPr>
          </a:p>
          <a:p>
            <a:pPr marL="342900" indent="-342900">
              <a:buFont typeface="Wingdings" panose="05000000000000000000" pitchFamily="2" charset="2"/>
              <a:buChar char="p"/>
            </a:pPr>
            <a:r>
              <a:rPr lang="ja-JP" altLang="en-US" sz="2400" dirty="0" smtClean="0"/>
              <a:t>一度</a:t>
            </a:r>
            <a:r>
              <a:rPr lang="ja-JP" altLang="en-US" sz="2400" dirty="0"/>
              <a:t>生成</a:t>
            </a:r>
            <a:r>
              <a:rPr lang="ja-JP" altLang="en-US" sz="2400" dirty="0" smtClean="0"/>
              <a:t>されると、物質を透過</a:t>
            </a:r>
            <a:endParaRPr lang="en-US" altLang="ja-JP" sz="2400" dirty="0" smtClean="0"/>
          </a:p>
          <a:p>
            <a:pPr marL="342900" indent="-342900">
              <a:buFont typeface="Wingdings" panose="05000000000000000000" pitchFamily="2" charset="2"/>
              <a:buChar char="p"/>
            </a:pPr>
            <a:r>
              <a:rPr lang="ja-JP" altLang="en-US" sz="2400" dirty="0" smtClean="0"/>
              <a:t>初期状態のシグナルも観測可能</a:t>
            </a:r>
            <a:endParaRPr lang="en-US" altLang="ja-JP" sz="2400" dirty="0" smtClean="0"/>
          </a:p>
          <a:p>
            <a:endParaRPr kumimoji="1" lang="en-US" altLang="ja-JP" sz="1400" b="1" dirty="0" smtClean="0">
              <a:latin typeface="+mj-ea"/>
              <a:ea typeface="+mj-ea"/>
            </a:endParaRPr>
          </a:p>
          <a:p>
            <a:r>
              <a:rPr kumimoji="1" lang="ja-JP" altLang="en-US" sz="2400" b="1" dirty="0" smtClean="0">
                <a:latin typeface="+mj-ea"/>
                <a:ea typeface="+mj-ea"/>
              </a:rPr>
              <a:t>デメリット</a:t>
            </a:r>
            <a:endParaRPr kumimoji="1" lang="en-US" altLang="ja-JP" sz="2400" b="1" dirty="0" smtClean="0">
              <a:latin typeface="+mj-ea"/>
              <a:ea typeface="+mj-ea"/>
            </a:endParaRPr>
          </a:p>
          <a:p>
            <a:pPr marL="342900" indent="-342900">
              <a:buFont typeface="Wingdings" panose="05000000000000000000" pitchFamily="2" charset="2"/>
              <a:buChar char="p"/>
            </a:pPr>
            <a:r>
              <a:rPr lang="ja-JP" altLang="en-US" sz="2400" dirty="0" smtClean="0"/>
              <a:t>時空発展の各段階で生成</a:t>
            </a:r>
            <a:endParaRPr lang="en-US" altLang="ja-JP" sz="2400" dirty="0"/>
          </a:p>
          <a:p>
            <a:pPr marL="342900" indent="-342900">
              <a:buFont typeface="Wingdings" panose="05000000000000000000" pitchFamily="2" charset="2"/>
              <a:buChar char="p"/>
            </a:pPr>
            <a:r>
              <a:rPr lang="ja-JP" altLang="en-US" sz="2400" dirty="0" smtClean="0"/>
              <a:t>シグナルを分離抽出する必要性</a:t>
            </a:r>
            <a:endParaRPr kumimoji="1" lang="ja-JP" altLang="en-US" sz="2400" dirty="0" smtClean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986515" y="6126252"/>
            <a:ext cx="41574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 smtClean="0"/>
              <a:t>CSC</a:t>
            </a:r>
            <a:r>
              <a:rPr lang="ja-JP" altLang="en-US" sz="2000" dirty="0" smtClean="0"/>
              <a:t>中のレプトン対生成率</a:t>
            </a:r>
            <a:endParaRPr lang="en-US" altLang="ja-JP" sz="2000" dirty="0" smtClean="0"/>
          </a:p>
          <a:p>
            <a:r>
              <a:rPr lang="en-US" altLang="ja-JP" sz="1600" dirty="0" err="1" smtClean="0"/>
              <a:t>Litim</a:t>
            </a:r>
            <a:r>
              <a:rPr lang="en-US" altLang="ja-JP" sz="1600" dirty="0" smtClean="0"/>
              <a:t>, Manuel (01); </a:t>
            </a:r>
            <a:r>
              <a:rPr lang="en-US" altLang="ja-JP" sz="1600" dirty="0" err="1" smtClean="0"/>
              <a:t>Jaikumar</a:t>
            </a:r>
            <a:r>
              <a:rPr lang="en-US" altLang="ja-JP" sz="1600" dirty="0" smtClean="0"/>
              <a:t>, Rapp, </a:t>
            </a:r>
            <a:r>
              <a:rPr lang="en-US" altLang="ja-JP" sz="1600" dirty="0" err="1" smtClean="0"/>
              <a:t>Zahed</a:t>
            </a:r>
            <a:r>
              <a:rPr lang="en-US" altLang="ja-JP" sz="1600" dirty="0" smtClean="0"/>
              <a:t> (02)</a:t>
            </a:r>
            <a:endParaRPr kumimoji="1" lang="ja-JP" altLang="en-US" sz="1600" dirty="0" smtClean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70085" y="5091186"/>
            <a:ext cx="4418196" cy="126188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800" b="1" dirty="0" smtClean="0">
                <a:latin typeface="+mj-ea"/>
                <a:ea typeface="+mj-ea"/>
              </a:rPr>
              <a:t>本研究</a:t>
            </a:r>
            <a:endParaRPr kumimoji="1" lang="en-US" altLang="ja-JP" sz="2800" b="1" dirty="0" smtClean="0">
              <a:latin typeface="+mj-ea"/>
              <a:ea typeface="+mj-ea"/>
            </a:endParaRPr>
          </a:p>
          <a:p>
            <a:pPr algn="ctr"/>
            <a:r>
              <a:rPr kumimoji="1" lang="ja-JP" altLang="en-US" sz="2400" dirty="0" smtClean="0"/>
              <a:t>高密度物質が二次相転移線上を</a:t>
            </a:r>
            <a:endParaRPr kumimoji="1" lang="en-US" altLang="ja-JP" sz="2400" dirty="0" smtClean="0"/>
          </a:p>
          <a:p>
            <a:pPr algn="ctr"/>
            <a:r>
              <a:rPr kumimoji="1" lang="ja-JP" altLang="en-US" sz="2400" dirty="0" smtClean="0"/>
              <a:t>通過する際</a:t>
            </a:r>
            <a:r>
              <a:rPr lang="ja-JP" altLang="en-US" sz="2400" dirty="0" smtClean="0"/>
              <a:t>のレプトン対生成</a:t>
            </a:r>
            <a:endParaRPr kumimoji="1" lang="ja-JP" altLang="en-US" sz="2400" dirty="0" smtClean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87496" y="6403251"/>
            <a:ext cx="37772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MK, PhD Thesis, </a:t>
            </a:r>
            <a:r>
              <a:rPr kumimoji="1" lang="en-US" altLang="ja-JP" dirty="0" err="1" smtClean="0"/>
              <a:t>Kunihiro</a:t>
            </a:r>
            <a:r>
              <a:rPr kumimoji="1" lang="en-US" altLang="ja-JP" dirty="0" smtClean="0"/>
              <a:t>+, 0711.4429</a:t>
            </a:r>
            <a:endParaRPr kumimoji="1" lang="ja-JP" altLang="en-US" dirty="0" smtClean="0"/>
          </a:p>
        </p:txBody>
      </p:sp>
      <p:sp>
        <p:nvSpPr>
          <p:cNvPr id="8" name="Oval 72"/>
          <p:cNvSpPr>
            <a:spLocks noChangeArrowheads="1"/>
          </p:cNvSpPr>
          <p:nvPr/>
        </p:nvSpPr>
        <p:spPr bwMode="auto">
          <a:xfrm>
            <a:off x="618308" y="962282"/>
            <a:ext cx="1933575" cy="1205013"/>
          </a:xfrm>
          <a:prstGeom prst="ellipse">
            <a:avLst/>
          </a:prstGeom>
          <a:gradFill rotWithShape="1">
            <a:gsLst>
              <a:gs pos="0">
                <a:srgbClr val="FF0000">
                  <a:gamma/>
                  <a:tint val="48627"/>
                  <a:invGamma/>
                </a:srgbClr>
              </a:gs>
              <a:gs pos="100000">
                <a:srgbClr val="FF0000">
                  <a:alpha val="80000"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grpSp>
        <p:nvGrpSpPr>
          <p:cNvPr id="9" name="Group 73"/>
          <p:cNvGrpSpPr>
            <a:grpSpLocks/>
          </p:cNvGrpSpPr>
          <p:nvPr/>
        </p:nvGrpSpPr>
        <p:grpSpPr bwMode="auto">
          <a:xfrm rot="1677174">
            <a:off x="1937757" y="1569325"/>
            <a:ext cx="862013" cy="71437"/>
            <a:chOff x="916" y="1979"/>
            <a:chExt cx="1502" cy="108"/>
          </a:xfrm>
        </p:grpSpPr>
        <p:sp>
          <p:nvSpPr>
            <p:cNvPr id="10" name="Arc 74"/>
            <p:cNvSpPr>
              <a:spLocks noChangeAspect="1"/>
            </p:cNvSpPr>
            <p:nvPr/>
          </p:nvSpPr>
          <p:spPr bwMode="auto">
            <a:xfrm>
              <a:off x="916" y="1979"/>
              <a:ext cx="188" cy="108"/>
            </a:xfrm>
            <a:custGeom>
              <a:avLst/>
              <a:gdLst>
                <a:gd name="G0" fmla="+- 18657 0 0"/>
                <a:gd name="G1" fmla="+- 21600 0 0"/>
                <a:gd name="G2" fmla="+- 21600 0 0"/>
                <a:gd name="T0" fmla="*/ 0 w 37465"/>
                <a:gd name="T1" fmla="*/ 10715 h 21600"/>
                <a:gd name="T2" fmla="*/ 37465 w 37465"/>
                <a:gd name="T3" fmla="*/ 10978 h 21600"/>
                <a:gd name="T4" fmla="*/ 18657 w 37465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465" h="21600" fill="none" extrusionOk="0">
                  <a:moveTo>
                    <a:pt x="0" y="10715"/>
                  </a:moveTo>
                  <a:cubicBezTo>
                    <a:pt x="3871" y="4079"/>
                    <a:pt x="10975" y="0"/>
                    <a:pt x="18657" y="0"/>
                  </a:cubicBezTo>
                  <a:cubicBezTo>
                    <a:pt x="26447" y="0"/>
                    <a:pt x="33633" y="4194"/>
                    <a:pt x="37464" y="10978"/>
                  </a:cubicBezTo>
                </a:path>
                <a:path w="37465" h="21600" stroke="0" extrusionOk="0">
                  <a:moveTo>
                    <a:pt x="0" y="10715"/>
                  </a:moveTo>
                  <a:cubicBezTo>
                    <a:pt x="3871" y="4079"/>
                    <a:pt x="10975" y="0"/>
                    <a:pt x="18657" y="0"/>
                  </a:cubicBezTo>
                  <a:cubicBezTo>
                    <a:pt x="26447" y="0"/>
                    <a:pt x="33633" y="4194"/>
                    <a:pt x="37464" y="10978"/>
                  </a:cubicBezTo>
                  <a:lnTo>
                    <a:pt x="18657" y="2160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1" name="Arc 75"/>
            <p:cNvSpPr>
              <a:spLocks noChangeAspect="1"/>
            </p:cNvSpPr>
            <p:nvPr/>
          </p:nvSpPr>
          <p:spPr bwMode="auto">
            <a:xfrm flipV="1">
              <a:off x="1104" y="1979"/>
              <a:ext cx="188" cy="108"/>
            </a:xfrm>
            <a:custGeom>
              <a:avLst/>
              <a:gdLst>
                <a:gd name="G0" fmla="+- 18657 0 0"/>
                <a:gd name="G1" fmla="+- 21600 0 0"/>
                <a:gd name="G2" fmla="+- 21600 0 0"/>
                <a:gd name="T0" fmla="*/ 0 w 37465"/>
                <a:gd name="T1" fmla="*/ 10715 h 21600"/>
                <a:gd name="T2" fmla="*/ 37465 w 37465"/>
                <a:gd name="T3" fmla="*/ 10978 h 21600"/>
                <a:gd name="T4" fmla="*/ 18657 w 37465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465" h="21600" fill="none" extrusionOk="0">
                  <a:moveTo>
                    <a:pt x="0" y="10715"/>
                  </a:moveTo>
                  <a:cubicBezTo>
                    <a:pt x="3871" y="4079"/>
                    <a:pt x="10975" y="0"/>
                    <a:pt x="18657" y="0"/>
                  </a:cubicBezTo>
                  <a:cubicBezTo>
                    <a:pt x="26447" y="0"/>
                    <a:pt x="33633" y="4194"/>
                    <a:pt x="37464" y="10978"/>
                  </a:cubicBezTo>
                </a:path>
                <a:path w="37465" h="21600" stroke="0" extrusionOk="0">
                  <a:moveTo>
                    <a:pt x="0" y="10715"/>
                  </a:moveTo>
                  <a:cubicBezTo>
                    <a:pt x="3871" y="4079"/>
                    <a:pt x="10975" y="0"/>
                    <a:pt x="18657" y="0"/>
                  </a:cubicBezTo>
                  <a:cubicBezTo>
                    <a:pt x="26447" y="0"/>
                    <a:pt x="33633" y="4194"/>
                    <a:pt x="37464" y="10978"/>
                  </a:cubicBezTo>
                  <a:lnTo>
                    <a:pt x="18657" y="2160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2" name="Arc 76"/>
            <p:cNvSpPr>
              <a:spLocks noChangeAspect="1"/>
            </p:cNvSpPr>
            <p:nvPr/>
          </p:nvSpPr>
          <p:spPr bwMode="auto">
            <a:xfrm>
              <a:off x="1667" y="1979"/>
              <a:ext cx="188" cy="108"/>
            </a:xfrm>
            <a:custGeom>
              <a:avLst/>
              <a:gdLst>
                <a:gd name="G0" fmla="+- 18657 0 0"/>
                <a:gd name="G1" fmla="+- 21600 0 0"/>
                <a:gd name="G2" fmla="+- 21600 0 0"/>
                <a:gd name="T0" fmla="*/ 0 w 37465"/>
                <a:gd name="T1" fmla="*/ 10715 h 21600"/>
                <a:gd name="T2" fmla="*/ 37465 w 37465"/>
                <a:gd name="T3" fmla="*/ 10978 h 21600"/>
                <a:gd name="T4" fmla="*/ 18657 w 37465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465" h="21600" fill="none" extrusionOk="0">
                  <a:moveTo>
                    <a:pt x="0" y="10715"/>
                  </a:moveTo>
                  <a:cubicBezTo>
                    <a:pt x="3871" y="4079"/>
                    <a:pt x="10975" y="0"/>
                    <a:pt x="18657" y="0"/>
                  </a:cubicBezTo>
                  <a:cubicBezTo>
                    <a:pt x="26447" y="0"/>
                    <a:pt x="33633" y="4194"/>
                    <a:pt x="37464" y="10978"/>
                  </a:cubicBezTo>
                </a:path>
                <a:path w="37465" h="21600" stroke="0" extrusionOk="0">
                  <a:moveTo>
                    <a:pt x="0" y="10715"/>
                  </a:moveTo>
                  <a:cubicBezTo>
                    <a:pt x="3871" y="4079"/>
                    <a:pt x="10975" y="0"/>
                    <a:pt x="18657" y="0"/>
                  </a:cubicBezTo>
                  <a:cubicBezTo>
                    <a:pt x="26447" y="0"/>
                    <a:pt x="33633" y="4194"/>
                    <a:pt x="37464" y="10978"/>
                  </a:cubicBezTo>
                  <a:lnTo>
                    <a:pt x="18657" y="2160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3" name="Arc 77"/>
            <p:cNvSpPr>
              <a:spLocks noChangeAspect="1"/>
            </p:cNvSpPr>
            <p:nvPr/>
          </p:nvSpPr>
          <p:spPr bwMode="auto">
            <a:xfrm flipV="1">
              <a:off x="1855" y="1979"/>
              <a:ext cx="188" cy="108"/>
            </a:xfrm>
            <a:custGeom>
              <a:avLst/>
              <a:gdLst>
                <a:gd name="G0" fmla="+- 18657 0 0"/>
                <a:gd name="G1" fmla="+- 21600 0 0"/>
                <a:gd name="G2" fmla="+- 21600 0 0"/>
                <a:gd name="T0" fmla="*/ 0 w 37465"/>
                <a:gd name="T1" fmla="*/ 10715 h 21600"/>
                <a:gd name="T2" fmla="*/ 37465 w 37465"/>
                <a:gd name="T3" fmla="*/ 10978 h 21600"/>
                <a:gd name="T4" fmla="*/ 18657 w 37465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465" h="21600" fill="none" extrusionOk="0">
                  <a:moveTo>
                    <a:pt x="0" y="10715"/>
                  </a:moveTo>
                  <a:cubicBezTo>
                    <a:pt x="3871" y="4079"/>
                    <a:pt x="10975" y="0"/>
                    <a:pt x="18657" y="0"/>
                  </a:cubicBezTo>
                  <a:cubicBezTo>
                    <a:pt x="26447" y="0"/>
                    <a:pt x="33633" y="4194"/>
                    <a:pt x="37464" y="10978"/>
                  </a:cubicBezTo>
                </a:path>
                <a:path w="37465" h="21600" stroke="0" extrusionOk="0">
                  <a:moveTo>
                    <a:pt x="0" y="10715"/>
                  </a:moveTo>
                  <a:cubicBezTo>
                    <a:pt x="3871" y="4079"/>
                    <a:pt x="10975" y="0"/>
                    <a:pt x="18657" y="0"/>
                  </a:cubicBezTo>
                  <a:cubicBezTo>
                    <a:pt x="26447" y="0"/>
                    <a:pt x="33633" y="4194"/>
                    <a:pt x="37464" y="10978"/>
                  </a:cubicBezTo>
                  <a:lnTo>
                    <a:pt x="18657" y="2160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4" name="Arc 78"/>
            <p:cNvSpPr>
              <a:spLocks noChangeAspect="1"/>
            </p:cNvSpPr>
            <p:nvPr/>
          </p:nvSpPr>
          <p:spPr bwMode="auto">
            <a:xfrm>
              <a:off x="1291" y="1979"/>
              <a:ext cx="188" cy="108"/>
            </a:xfrm>
            <a:custGeom>
              <a:avLst/>
              <a:gdLst>
                <a:gd name="G0" fmla="+- 18657 0 0"/>
                <a:gd name="G1" fmla="+- 21600 0 0"/>
                <a:gd name="G2" fmla="+- 21600 0 0"/>
                <a:gd name="T0" fmla="*/ 0 w 37465"/>
                <a:gd name="T1" fmla="*/ 10715 h 21600"/>
                <a:gd name="T2" fmla="*/ 37465 w 37465"/>
                <a:gd name="T3" fmla="*/ 10978 h 21600"/>
                <a:gd name="T4" fmla="*/ 18657 w 37465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465" h="21600" fill="none" extrusionOk="0">
                  <a:moveTo>
                    <a:pt x="0" y="10715"/>
                  </a:moveTo>
                  <a:cubicBezTo>
                    <a:pt x="3871" y="4079"/>
                    <a:pt x="10975" y="0"/>
                    <a:pt x="18657" y="0"/>
                  </a:cubicBezTo>
                  <a:cubicBezTo>
                    <a:pt x="26447" y="0"/>
                    <a:pt x="33633" y="4194"/>
                    <a:pt x="37464" y="10978"/>
                  </a:cubicBezTo>
                </a:path>
                <a:path w="37465" h="21600" stroke="0" extrusionOk="0">
                  <a:moveTo>
                    <a:pt x="0" y="10715"/>
                  </a:moveTo>
                  <a:cubicBezTo>
                    <a:pt x="3871" y="4079"/>
                    <a:pt x="10975" y="0"/>
                    <a:pt x="18657" y="0"/>
                  </a:cubicBezTo>
                  <a:cubicBezTo>
                    <a:pt x="26447" y="0"/>
                    <a:pt x="33633" y="4194"/>
                    <a:pt x="37464" y="10978"/>
                  </a:cubicBezTo>
                  <a:lnTo>
                    <a:pt x="18657" y="2160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5" name="Arc 79"/>
            <p:cNvSpPr>
              <a:spLocks noChangeAspect="1"/>
            </p:cNvSpPr>
            <p:nvPr/>
          </p:nvSpPr>
          <p:spPr bwMode="auto">
            <a:xfrm flipV="1">
              <a:off x="1479" y="1979"/>
              <a:ext cx="188" cy="108"/>
            </a:xfrm>
            <a:custGeom>
              <a:avLst/>
              <a:gdLst>
                <a:gd name="G0" fmla="+- 18657 0 0"/>
                <a:gd name="G1" fmla="+- 21600 0 0"/>
                <a:gd name="G2" fmla="+- 21600 0 0"/>
                <a:gd name="T0" fmla="*/ 0 w 37465"/>
                <a:gd name="T1" fmla="*/ 10715 h 21600"/>
                <a:gd name="T2" fmla="*/ 37465 w 37465"/>
                <a:gd name="T3" fmla="*/ 10978 h 21600"/>
                <a:gd name="T4" fmla="*/ 18657 w 37465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465" h="21600" fill="none" extrusionOk="0">
                  <a:moveTo>
                    <a:pt x="0" y="10715"/>
                  </a:moveTo>
                  <a:cubicBezTo>
                    <a:pt x="3871" y="4079"/>
                    <a:pt x="10975" y="0"/>
                    <a:pt x="18657" y="0"/>
                  </a:cubicBezTo>
                  <a:cubicBezTo>
                    <a:pt x="26447" y="0"/>
                    <a:pt x="33633" y="4194"/>
                    <a:pt x="37464" y="10978"/>
                  </a:cubicBezTo>
                </a:path>
                <a:path w="37465" h="21600" stroke="0" extrusionOk="0">
                  <a:moveTo>
                    <a:pt x="0" y="10715"/>
                  </a:moveTo>
                  <a:cubicBezTo>
                    <a:pt x="3871" y="4079"/>
                    <a:pt x="10975" y="0"/>
                    <a:pt x="18657" y="0"/>
                  </a:cubicBezTo>
                  <a:cubicBezTo>
                    <a:pt x="26447" y="0"/>
                    <a:pt x="33633" y="4194"/>
                    <a:pt x="37464" y="10978"/>
                  </a:cubicBezTo>
                  <a:lnTo>
                    <a:pt x="18657" y="2160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6" name="Arc 80"/>
            <p:cNvSpPr>
              <a:spLocks noChangeAspect="1"/>
            </p:cNvSpPr>
            <p:nvPr/>
          </p:nvSpPr>
          <p:spPr bwMode="auto">
            <a:xfrm>
              <a:off x="2042" y="1979"/>
              <a:ext cx="188" cy="108"/>
            </a:xfrm>
            <a:custGeom>
              <a:avLst/>
              <a:gdLst>
                <a:gd name="G0" fmla="+- 18657 0 0"/>
                <a:gd name="G1" fmla="+- 21600 0 0"/>
                <a:gd name="G2" fmla="+- 21600 0 0"/>
                <a:gd name="T0" fmla="*/ 0 w 37465"/>
                <a:gd name="T1" fmla="*/ 10715 h 21600"/>
                <a:gd name="T2" fmla="*/ 37465 w 37465"/>
                <a:gd name="T3" fmla="*/ 10978 h 21600"/>
                <a:gd name="T4" fmla="*/ 18657 w 37465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465" h="21600" fill="none" extrusionOk="0">
                  <a:moveTo>
                    <a:pt x="0" y="10715"/>
                  </a:moveTo>
                  <a:cubicBezTo>
                    <a:pt x="3871" y="4079"/>
                    <a:pt x="10975" y="0"/>
                    <a:pt x="18657" y="0"/>
                  </a:cubicBezTo>
                  <a:cubicBezTo>
                    <a:pt x="26447" y="0"/>
                    <a:pt x="33633" y="4194"/>
                    <a:pt x="37464" y="10978"/>
                  </a:cubicBezTo>
                </a:path>
                <a:path w="37465" h="21600" stroke="0" extrusionOk="0">
                  <a:moveTo>
                    <a:pt x="0" y="10715"/>
                  </a:moveTo>
                  <a:cubicBezTo>
                    <a:pt x="3871" y="4079"/>
                    <a:pt x="10975" y="0"/>
                    <a:pt x="18657" y="0"/>
                  </a:cubicBezTo>
                  <a:cubicBezTo>
                    <a:pt x="26447" y="0"/>
                    <a:pt x="33633" y="4194"/>
                    <a:pt x="37464" y="10978"/>
                  </a:cubicBezTo>
                  <a:lnTo>
                    <a:pt x="18657" y="2160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7" name="Arc 81"/>
            <p:cNvSpPr>
              <a:spLocks noChangeAspect="1"/>
            </p:cNvSpPr>
            <p:nvPr/>
          </p:nvSpPr>
          <p:spPr bwMode="auto">
            <a:xfrm flipV="1">
              <a:off x="2230" y="1979"/>
              <a:ext cx="188" cy="108"/>
            </a:xfrm>
            <a:custGeom>
              <a:avLst/>
              <a:gdLst>
                <a:gd name="G0" fmla="+- 18657 0 0"/>
                <a:gd name="G1" fmla="+- 21600 0 0"/>
                <a:gd name="G2" fmla="+- 21600 0 0"/>
                <a:gd name="T0" fmla="*/ 0 w 37465"/>
                <a:gd name="T1" fmla="*/ 10715 h 21600"/>
                <a:gd name="T2" fmla="*/ 37465 w 37465"/>
                <a:gd name="T3" fmla="*/ 10978 h 21600"/>
                <a:gd name="T4" fmla="*/ 18657 w 37465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465" h="21600" fill="none" extrusionOk="0">
                  <a:moveTo>
                    <a:pt x="0" y="10715"/>
                  </a:moveTo>
                  <a:cubicBezTo>
                    <a:pt x="3871" y="4079"/>
                    <a:pt x="10975" y="0"/>
                    <a:pt x="18657" y="0"/>
                  </a:cubicBezTo>
                  <a:cubicBezTo>
                    <a:pt x="26447" y="0"/>
                    <a:pt x="33633" y="4194"/>
                    <a:pt x="37464" y="10978"/>
                  </a:cubicBezTo>
                </a:path>
                <a:path w="37465" h="21600" stroke="0" extrusionOk="0">
                  <a:moveTo>
                    <a:pt x="0" y="10715"/>
                  </a:moveTo>
                  <a:cubicBezTo>
                    <a:pt x="3871" y="4079"/>
                    <a:pt x="10975" y="0"/>
                    <a:pt x="18657" y="0"/>
                  </a:cubicBezTo>
                  <a:cubicBezTo>
                    <a:pt x="26447" y="0"/>
                    <a:pt x="33633" y="4194"/>
                    <a:pt x="37464" y="10978"/>
                  </a:cubicBezTo>
                  <a:lnTo>
                    <a:pt x="18657" y="2160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18" name="Line 82"/>
          <p:cNvSpPr>
            <a:spLocks noChangeShapeType="1"/>
          </p:cNvSpPr>
          <p:nvPr/>
        </p:nvSpPr>
        <p:spPr bwMode="auto">
          <a:xfrm>
            <a:off x="2741032" y="1807450"/>
            <a:ext cx="1366838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9" name="Line 83"/>
          <p:cNvSpPr>
            <a:spLocks noChangeShapeType="1"/>
          </p:cNvSpPr>
          <p:nvPr/>
        </p:nvSpPr>
        <p:spPr bwMode="auto">
          <a:xfrm>
            <a:off x="2741032" y="1807450"/>
            <a:ext cx="1223963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" name="Text Box 84"/>
          <p:cNvSpPr txBox="1">
            <a:spLocks noChangeArrowheads="1"/>
          </p:cNvSpPr>
          <p:nvPr/>
        </p:nvSpPr>
        <p:spPr bwMode="auto">
          <a:xfrm>
            <a:off x="3799895" y="1755062"/>
            <a:ext cx="4333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/>
              <a:t>e</a:t>
            </a:r>
            <a:r>
              <a:rPr lang="en-US" altLang="ja-JP" baseline="30000"/>
              <a:t>+</a:t>
            </a:r>
          </a:p>
        </p:txBody>
      </p:sp>
      <p:sp>
        <p:nvSpPr>
          <p:cNvPr id="21" name="Text Box 85"/>
          <p:cNvSpPr txBox="1">
            <a:spLocks noChangeArrowheads="1"/>
          </p:cNvSpPr>
          <p:nvPr/>
        </p:nvSpPr>
        <p:spPr bwMode="auto">
          <a:xfrm>
            <a:off x="3880857" y="2121775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/>
              <a:t>e</a:t>
            </a:r>
            <a:r>
              <a:rPr lang="en-US" altLang="ja-JP" baseline="30000"/>
              <a:t>-</a:t>
            </a:r>
          </a:p>
        </p:txBody>
      </p:sp>
      <p:sp>
        <p:nvSpPr>
          <p:cNvPr id="22" name="Text Box 86"/>
          <p:cNvSpPr txBox="1">
            <a:spLocks noChangeArrowheads="1"/>
          </p:cNvSpPr>
          <p:nvPr/>
        </p:nvSpPr>
        <p:spPr bwMode="auto">
          <a:xfrm>
            <a:off x="1999681" y="1487976"/>
            <a:ext cx="309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i="1" dirty="0">
                <a:latin typeface="Symbol" panose="05050102010706020507" pitchFamily="18" charset="2"/>
              </a:rPr>
              <a:t>g</a:t>
            </a: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3646" y="1353422"/>
            <a:ext cx="3870354" cy="2177074"/>
          </a:xfrm>
          <a:prstGeom prst="rect">
            <a:avLst/>
          </a:prstGeom>
        </p:spPr>
      </p:pic>
      <p:pic>
        <p:nvPicPr>
          <p:cNvPr id="23" name="図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4878" y="3774524"/>
            <a:ext cx="3859122" cy="2170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5404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ソフトモード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499684" y="1037748"/>
            <a:ext cx="61446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400" dirty="0" smtClean="0"/>
              <a:t>二次相転移</a:t>
            </a:r>
            <a:r>
              <a:rPr lang="ja-JP" altLang="en-US" sz="2400" dirty="0" smtClean="0"/>
              <a:t>点で発達する秩序変数ゆらぎ</a:t>
            </a:r>
            <a:r>
              <a:rPr lang="ja-JP" altLang="en-US" sz="2400" dirty="0"/>
              <a:t>モード</a:t>
            </a:r>
            <a:endParaRPr kumimoji="1" lang="ja-JP" altLang="en-US" sz="2400" dirty="0" smtClean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31845" y="5695406"/>
            <a:ext cx="7680309" cy="95410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800" dirty="0" smtClean="0"/>
              <a:t>ソフトモードの対消滅</a:t>
            </a:r>
            <a:r>
              <a:rPr lang="en-US" altLang="ja-JP" sz="2800" dirty="0" smtClean="0">
                <a:sym typeface="Wingdings" panose="05000000000000000000" pitchFamily="2" charset="2"/>
              </a:rPr>
              <a:t></a:t>
            </a:r>
            <a:r>
              <a:rPr lang="ja-JP" altLang="en-US" sz="2800" dirty="0" smtClean="0">
                <a:sym typeface="Wingdings" panose="05000000000000000000" pitchFamily="2" charset="2"/>
              </a:rPr>
              <a:t>低Ｅ仮想光子の異常な生成</a:t>
            </a:r>
            <a:endParaRPr lang="en-US" altLang="ja-JP" sz="2800" dirty="0" smtClean="0">
              <a:sym typeface="Wingdings" panose="05000000000000000000" pitchFamily="2" charset="2"/>
            </a:endParaRPr>
          </a:p>
          <a:p>
            <a:pPr algn="ctr"/>
            <a:r>
              <a:rPr kumimoji="1" lang="ja-JP" altLang="en-US" sz="2800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二</a:t>
            </a:r>
            <a:r>
              <a:rPr kumimoji="1" lang="ja-JP" altLang="en-US" sz="2800" b="1" dirty="0">
                <a:solidFill>
                  <a:srgbClr val="FF0000"/>
                </a:solidFill>
                <a:sym typeface="Wingdings" panose="05000000000000000000" pitchFamily="2" charset="2"/>
              </a:rPr>
              <a:t>次</a:t>
            </a:r>
            <a:r>
              <a:rPr kumimoji="1" lang="ja-JP" altLang="en-US" sz="2800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相転移線通過のユニークなシグナル？</a:t>
            </a:r>
            <a:endParaRPr kumimoji="1" lang="ja-JP" altLang="en-US" sz="2800" b="1" dirty="0" smtClean="0">
              <a:solidFill>
                <a:srgbClr val="FF0000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86947" y="1915609"/>
            <a:ext cx="43733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/>
              <a:t>カラー超伝導ではクォーク対相関</a:t>
            </a:r>
          </a:p>
        </p:txBody>
      </p:sp>
      <p:sp>
        <p:nvSpPr>
          <p:cNvPr id="11" name="Freeform 18"/>
          <p:cNvSpPr>
            <a:spLocks/>
          </p:cNvSpPr>
          <p:nvPr/>
        </p:nvSpPr>
        <p:spPr bwMode="auto">
          <a:xfrm>
            <a:off x="2491967" y="2560531"/>
            <a:ext cx="504825" cy="142875"/>
          </a:xfrm>
          <a:custGeom>
            <a:avLst/>
            <a:gdLst>
              <a:gd name="T0" fmla="*/ 0 w 318"/>
              <a:gd name="T1" fmla="*/ 105 h 105"/>
              <a:gd name="T2" fmla="*/ 91 w 318"/>
              <a:gd name="T3" fmla="*/ 15 h 105"/>
              <a:gd name="T4" fmla="*/ 222 w 318"/>
              <a:gd name="T5" fmla="*/ 17 h 105"/>
              <a:gd name="T6" fmla="*/ 318 w 318"/>
              <a:gd name="T7" fmla="*/ 105 h 1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18" h="105">
                <a:moveTo>
                  <a:pt x="0" y="105"/>
                </a:moveTo>
                <a:cubicBezTo>
                  <a:pt x="23" y="67"/>
                  <a:pt x="54" y="30"/>
                  <a:pt x="91" y="15"/>
                </a:cubicBezTo>
                <a:cubicBezTo>
                  <a:pt x="128" y="0"/>
                  <a:pt x="184" y="2"/>
                  <a:pt x="222" y="17"/>
                </a:cubicBezTo>
                <a:cubicBezTo>
                  <a:pt x="260" y="32"/>
                  <a:pt x="298" y="87"/>
                  <a:pt x="318" y="105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" name="Freeform 19"/>
          <p:cNvSpPr>
            <a:spLocks/>
          </p:cNvSpPr>
          <p:nvPr/>
        </p:nvSpPr>
        <p:spPr bwMode="auto">
          <a:xfrm flipV="1">
            <a:off x="2491967" y="2703406"/>
            <a:ext cx="504825" cy="144463"/>
          </a:xfrm>
          <a:custGeom>
            <a:avLst/>
            <a:gdLst>
              <a:gd name="T0" fmla="*/ 0 w 318"/>
              <a:gd name="T1" fmla="*/ 105 h 105"/>
              <a:gd name="T2" fmla="*/ 91 w 318"/>
              <a:gd name="T3" fmla="*/ 15 h 105"/>
              <a:gd name="T4" fmla="*/ 222 w 318"/>
              <a:gd name="T5" fmla="*/ 17 h 105"/>
              <a:gd name="T6" fmla="*/ 318 w 318"/>
              <a:gd name="T7" fmla="*/ 105 h 1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18" h="105">
                <a:moveTo>
                  <a:pt x="0" y="105"/>
                </a:moveTo>
                <a:cubicBezTo>
                  <a:pt x="23" y="67"/>
                  <a:pt x="54" y="30"/>
                  <a:pt x="91" y="15"/>
                </a:cubicBezTo>
                <a:cubicBezTo>
                  <a:pt x="128" y="0"/>
                  <a:pt x="184" y="2"/>
                  <a:pt x="222" y="17"/>
                </a:cubicBezTo>
                <a:cubicBezTo>
                  <a:pt x="260" y="32"/>
                  <a:pt x="298" y="87"/>
                  <a:pt x="318" y="105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" name="Freeform 20"/>
          <p:cNvSpPr>
            <a:spLocks/>
          </p:cNvSpPr>
          <p:nvPr/>
        </p:nvSpPr>
        <p:spPr bwMode="auto">
          <a:xfrm>
            <a:off x="3328579" y="2549419"/>
            <a:ext cx="504825" cy="142875"/>
          </a:xfrm>
          <a:custGeom>
            <a:avLst/>
            <a:gdLst>
              <a:gd name="T0" fmla="*/ 0 w 318"/>
              <a:gd name="T1" fmla="*/ 105 h 105"/>
              <a:gd name="T2" fmla="*/ 91 w 318"/>
              <a:gd name="T3" fmla="*/ 15 h 105"/>
              <a:gd name="T4" fmla="*/ 222 w 318"/>
              <a:gd name="T5" fmla="*/ 17 h 105"/>
              <a:gd name="T6" fmla="*/ 318 w 318"/>
              <a:gd name="T7" fmla="*/ 105 h 1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18" h="105">
                <a:moveTo>
                  <a:pt x="0" y="105"/>
                </a:moveTo>
                <a:cubicBezTo>
                  <a:pt x="23" y="67"/>
                  <a:pt x="54" y="30"/>
                  <a:pt x="91" y="15"/>
                </a:cubicBezTo>
                <a:cubicBezTo>
                  <a:pt x="128" y="0"/>
                  <a:pt x="184" y="2"/>
                  <a:pt x="222" y="17"/>
                </a:cubicBezTo>
                <a:cubicBezTo>
                  <a:pt x="260" y="32"/>
                  <a:pt x="298" y="87"/>
                  <a:pt x="318" y="105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" name="Freeform 21"/>
          <p:cNvSpPr>
            <a:spLocks/>
          </p:cNvSpPr>
          <p:nvPr/>
        </p:nvSpPr>
        <p:spPr bwMode="auto">
          <a:xfrm flipV="1">
            <a:off x="3328579" y="2692294"/>
            <a:ext cx="504825" cy="144462"/>
          </a:xfrm>
          <a:custGeom>
            <a:avLst/>
            <a:gdLst>
              <a:gd name="T0" fmla="*/ 0 w 318"/>
              <a:gd name="T1" fmla="*/ 105 h 105"/>
              <a:gd name="T2" fmla="*/ 91 w 318"/>
              <a:gd name="T3" fmla="*/ 15 h 105"/>
              <a:gd name="T4" fmla="*/ 222 w 318"/>
              <a:gd name="T5" fmla="*/ 17 h 105"/>
              <a:gd name="T6" fmla="*/ 318 w 318"/>
              <a:gd name="T7" fmla="*/ 105 h 1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18" h="105">
                <a:moveTo>
                  <a:pt x="0" y="105"/>
                </a:moveTo>
                <a:cubicBezTo>
                  <a:pt x="23" y="67"/>
                  <a:pt x="54" y="30"/>
                  <a:pt x="91" y="15"/>
                </a:cubicBezTo>
                <a:cubicBezTo>
                  <a:pt x="128" y="0"/>
                  <a:pt x="184" y="2"/>
                  <a:pt x="222" y="17"/>
                </a:cubicBezTo>
                <a:cubicBezTo>
                  <a:pt x="260" y="32"/>
                  <a:pt x="298" y="87"/>
                  <a:pt x="318" y="105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5" name="Freeform 22"/>
          <p:cNvSpPr>
            <a:spLocks/>
          </p:cNvSpPr>
          <p:nvPr/>
        </p:nvSpPr>
        <p:spPr bwMode="auto">
          <a:xfrm>
            <a:off x="3833404" y="2549419"/>
            <a:ext cx="504825" cy="142875"/>
          </a:xfrm>
          <a:custGeom>
            <a:avLst/>
            <a:gdLst>
              <a:gd name="T0" fmla="*/ 0 w 318"/>
              <a:gd name="T1" fmla="*/ 105 h 105"/>
              <a:gd name="T2" fmla="*/ 91 w 318"/>
              <a:gd name="T3" fmla="*/ 15 h 105"/>
              <a:gd name="T4" fmla="*/ 222 w 318"/>
              <a:gd name="T5" fmla="*/ 17 h 105"/>
              <a:gd name="T6" fmla="*/ 318 w 318"/>
              <a:gd name="T7" fmla="*/ 105 h 1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18" h="105">
                <a:moveTo>
                  <a:pt x="0" y="105"/>
                </a:moveTo>
                <a:cubicBezTo>
                  <a:pt x="23" y="67"/>
                  <a:pt x="54" y="30"/>
                  <a:pt x="91" y="15"/>
                </a:cubicBezTo>
                <a:cubicBezTo>
                  <a:pt x="128" y="0"/>
                  <a:pt x="184" y="2"/>
                  <a:pt x="222" y="17"/>
                </a:cubicBezTo>
                <a:cubicBezTo>
                  <a:pt x="260" y="32"/>
                  <a:pt x="298" y="87"/>
                  <a:pt x="318" y="105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6" name="Freeform 23"/>
          <p:cNvSpPr>
            <a:spLocks/>
          </p:cNvSpPr>
          <p:nvPr/>
        </p:nvSpPr>
        <p:spPr bwMode="auto">
          <a:xfrm flipV="1">
            <a:off x="3833404" y="2692294"/>
            <a:ext cx="504825" cy="144462"/>
          </a:xfrm>
          <a:custGeom>
            <a:avLst/>
            <a:gdLst>
              <a:gd name="T0" fmla="*/ 0 w 318"/>
              <a:gd name="T1" fmla="*/ 105 h 105"/>
              <a:gd name="T2" fmla="*/ 91 w 318"/>
              <a:gd name="T3" fmla="*/ 15 h 105"/>
              <a:gd name="T4" fmla="*/ 222 w 318"/>
              <a:gd name="T5" fmla="*/ 17 h 105"/>
              <a:gd name="T6" fmla="*/ 318 w 318"/>
              <a:gd name="T7" fmla="*/ 105 h 1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18" h="105">
                <a:moveTo>
                  <a:pt x="0" y="105"/>
                </a:moveTo>
                <a:cubicBezTo>
                  <a:pt x="23" y="67"/>
                  <a:pt x="54" y="30"/>
                  <a:pt x="91" y="15"/>
                </a:cubicBezTo>
                <a:cubicBezTo>
                  <a:pt x="128" y="0"/>
                  <a:pt x="184" y="2"/>
                  <a:pt x="222" y="17"/>
                </a:cubicBezTo>
                <a:cubicBezTo>
                  <a:pt x="260" y="32"/>
                  <a:pt x="298" y="87"/>
                  <a:pt x="318" y="105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7" name="AutoShape 24"/>
          <p:cNvSpPr>
            <a:spLocks noChangeArrowheads="1"/>
          </p:cNvSpPr>
          <p:nvPr/>
        </p:nvSpPr>
        <p:spPr bwMode="auto">
          <a:xfrm rot="5400000">
            <a:off x="2680879" y="2506556"/>
            <a:ext cx="125413" cy="125413"/>
          </a:xfrm>
          <a:prstGeom prst="triangle">
            <a:avLst>
              <a:gd name="adj" fmla="val 50000"/>
            </a:avLst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8" name="AutoShape 25"/>
          <p:cNvSpPr>
            <a:spLocks noChangeArrowheads="1"/>
          </p:cNvSpPr>
          <p:nvPr/>
        </p:nvSpPr>
        <p:spPr bwMode="auto">
          <a:xfrm rot="5400000">
            <a:off x="2690405" y="2774843"/>
            <a:ext cx="125412" cy="125413"/>
          </a:xfrm>
          <a:prstGeom prst="triangle">
            <a:avLst>
              <a:gd name="adj" fmla="val 50000"/>
            </a:avLst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9" name="AutoShape 26"/>
          <p:cNvSpPr>
            <a:spLocks noChangeArrowheads="1"/>
          </p:cNvSpPr>
          <p:nvPr/>
        </p:nvSpPr>
        <p:spPr bwMode="auto">
          <a:xfrm rot="5400000">
            <a:off x="3509554" y="2497031"/>
            <a:ext cx="125413" cy="125413"/>
          </a:xfrm>
          <a:prstGeom prst="triangle">
            <a:avLst>
              <a:gd name="adj" fmla="val 50000"/>
            </a:avLst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" name="AutoShape 27"/>
          <p:cNvSpPr>
            <a:spLocks noChangeArrowheads="1"/>
          </p:cNvSpPr>
          <p:nvPr/>
        </p:nvSpPr>
        <p:spPr bwMode="auto">
          <a:xfrm rot="5400000">
            <a:off x="3506380" y="2765318"/>
            <a:ext cx="125412" cy="125413"/>
          </a:xfrm>
          <a:prstGeom prst="triangle">
            <a:avLst>
              <a:gd name="adj" fmla="val 50000"/>
            </a:avLst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1" name="AutoShape 28"/>
          <p:cNvSpPr>
            <a:spLocks noChangeArrowheads="1"/>
          </p:cNvSpPr>
          <p:nvPr/>
        </p:nvSpPr>
        <p:spPr bwMode="auto">
          <a:xfrm rot="5400000">
            <a:off x="4030255" y="2755793"/>
            <a:ext cx="144462" cy="144463"/>
          </a:xfrm>
          <a:prstGeom prst="triangle">
            <a:avLst>
              <a:gd name="adj" fmla="val 50000"/>
            </a:avLst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2" name="AutoShape 29"/>
          <p:cNvSpPr>
            <a:spLocks noChangeArrowheads="1"/>
          </p:cNvSpPr>
          <p:nvPr/>
        </p:nvSpPr>
        <p:spPr bwMode="auto">
          <a:xfrm rot="5400000">
            <a:off x="4030254" y="2487506"/>
            <a:ext cx="144463" cy="144463"/>
          </a:xfrm>
          <a:prstGeom prst="triangle">
            <a:avLst>
              <a:gd name="adj" fmla="val 50000"/>
            </a:avLst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23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3942656"/>
              </p:ext>
            </p:extLst>
          </p:nvPr>
        </p:nvGraphicFramePr>
        <p:xfrm>
          <a:off x="3041242" y="2539894"/>
          <a:ext cx="292100" cy="298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6" name="Equation" r:id="rId3" imgW="139680" imgH="139680" progId="Equation.DSMT4">
                  <p:embed/>
                </p:oleObj>
              </mc:Choice>
              <mc:Fallback>
                <p:oleObj name="Equation" r:id="rId3" imgW="139680" imgH="139680" progId="Equation.DSMT4">
                  <p:embed/>
                  <p:pic>
                    <p:nvPicPr>
                      <p:cNvPr id="5123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1242" y="2539894"/>
                        <a:ext cx="292100" cy="298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2794924"/>
              </p:ext>
            </p:extLst>
          </p:nvPr>
        </p:nvGraphicFramePr>
        <p:xfrm>
          <a:off x="4365217" y="2530369"/>
          <a:ext cx="584200" cy="298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7" name="Equation" r:id="rId5" imgW="279360" imgH="139680" progId="Equation.DSMT4">
                  <p:embed/>
                </p:oleObj>
              </mc:Choice>
              <mc:Fallback>
                <p:oleObj name="Equation" r:id="rId5" imgW="279360" imgH="139680" progId="Equation.DSMT4">
                  <p:embed/>
                  <p:pic>
                    <p:nvPicPr>
                      <p:cNvPr id="51231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65217" y="2530369"/>
                        <a:ext cx="584200" cy="298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TexTeXPicture" descr="&lt;?xml version=&quot;1.0&quot; encoding=&quot;utf-16&quot;?&gt;&#10;&lt;TeXTeX&gt;&#10;  &lt;preamble&gt;\documentclass{jarticle}&#10;\usepackage{amsmath}&#10;\pagestyle{empty}&lt;/preamble&gt;&#10;  &lt;body&gt;\begin{align*} &#10;\Xi(\omega,k)=&#10;\end{align*}&lt;/body&gt;&#10;  &lt;fcolor&gt;FF000000&lt;/fcolor&gt;&#10;  &lt;bcolor&gt;FFFFFFFF&lt;/bcolor&gt;&#10;  &lt;transparent&gt;True&lt;/transparent&gt;&#10;  &lt;resolution&gt;1800&lt;/resolution&gt;&#10;  &lt;imageh&gt;250&lt;/imageh&gt;&#10;  &lt;imagew&gt;1010&lt;/imagew&gt;&#10;  &lt;scale&gt;50&lt;/scale&gt;&#10;  &lt;cursor&gt;27&lt;/cursor&gt;&#10;&lt;/TeXTeX&gt;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308" y="2558767"/>
            <a:ext cx="1068917" cy="264583"/>
          </a:xfrm>
          <a:prstGeom prst="rect">
            <a:avLst/>
          </a:prstGeom>
        </p:spPr>
      </p:pic>
      <p:pic>
        <p:nvPicPr>
          <p:cNvPr id="4" name="TexTeXPicture" descr="&lt;?xml version=&quot;1.0&quot; encoding=&quot;utf-16&quot;?&gt;&#10;&lt;TeXTeX&gt;&#10;  &lt;preamble&gt;\documentclass{jarticle}&#10;\usepackage{amsmath}&#10;\pagestyle{empty}&lt;/preamble&gt;&#10;  &lt;body&gt;\begin{align*} &#10;G_D+&#10;\end{align*}&lt;/body&gt;&#10;  &lt;fcolor&gt;FF000000&lt;/fcolor&gt;&#10;  &lt;bcolor&gt;FFFFFFFF&lt;/bcolor&gt;&#10;  &lt;transparent&gt;True&lt;/transparent&gt;&#10;  &lt;resolution&gt;1800&lt;/resolution&gt;&#10;  &lt;imageh&gt;211&lt;/imageh&gt;&#10;  &lt;imagew&gt;542&lt;/imagew&gt;&#10;  &lt;scale&gt;50&lt;/scale&gt;&#10;  &lt;cursor&gt;20&lt;/cursor&gt;&#10;&lt;/TeXTeX&gt;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8729" y="2579766"/>
            <a:ext cx="573617" cy="223308"/>
          </a:xfrm>
          <a:prstGeom prst="rect">
            <a:avLst/>
          </a:prstGeom>
        </p:spPr>
      </p:pic>
      <p:pic>
        <p:nvPicPr>
          <p:cNvPr id="25" name="図 24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255547" y="2080617"/>
            <a:ext cx="3756080" cy="3540812"/>
          </a:xfrm>
          <a:prstGeom prst="rect">
            <a:avLst/>
          </a:prstGeom>
        </p:spPr>
      </p:pic>
      <p:sp>
        <p:nvSpPr>
          <p:cNvPr id="26" name="テキスト ボックス 25"/>
          <p:cNvSpPr txBox="1"/>
          <p:nvPr/>
        </p:nvSpPr>
        <p:spPr>
          <a:xfrm>
            <a:off x="5477803" y="1712678"/>
            <a:ext cx="33341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b="1" dirty="0" smtClean="0"/>
              <a:t>ソフト</a:t>
            </a:r>
            <a:r>
              <a:rPr lang="ja-JP" altLang="en-US" sz="2400" b="1" dirty="0"/>
              <a:t>モード</a:t>
            </a:r>
            <a:r>
              <a:rPr lang="ja-JP" altLang="en-US" sz="2400" b="1" dirty="0" smtClean="0"/>
              <a:t>の極 </a:t>
            </a:r>
            <a:r>
              <a:rPr kumimoji="1" lang="en-US" altLang="ja-JP" sz="2000" dirty="0" smtClean="0"/>
              <a:t>MK+, 2002</a:t>
            </a:r>
            <a:endParaRPr kumimoji="1" lang="ja-JP" altLang="en-US" sz="2000" dirty="0" smtClean="0"/>
          </a:p>
        </p:txBody>
      </p:sp>
      <p:pic>
        <p:nvPicPr>
          <p:cNvPr id="29" name="TexTeXPicture" descr="&lt;?xml version=&quot;1.0&quot; encoding=&quot;utf-16&quot;?&gt;&#10;&lt;TeXTeX&gt;&#10;  &lt;preamble&gt;\documentclass{jarticle}&#10;\usepackage{amsmath}&#10;\pagestyle{empty}&lt;/preamble&gt;&#10;  &lt;body&gt;\begin{align*} &#10;\varepsilon = &#10;\frac{T-T_c}{T_c}&#10;\end{align*}&lt;/body&gt;&#10;  &lt;fcolor&gt;FF000000&lt;/fcolor&gt;&#10;  &lt;bcolor&gt;FFFFFFFF&lt;/bcolor&gt;&#10;  &lt;transparent&gt;True&lt;/transparent&gt;&#10;  &lt;resolution&gt;1800&lt;/resolution&gt;&#10;  &lt;imageh&gt;546&lt;/imageh&gt;&#10;  &lt;imagew&gt;1202&lt;/imagew&gt;&#10;  &lt;scale&gt;50&lt;/scale&gt;&#10;  &lt;cursor&gt;48&lt;/cursor&gt;&#10;&lt;/TeXTeX&gt;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4315" y="358399"/>
            <a:ext cx="1272117" cy="577850"/>
          </a:xfrm>
          <a:prstGeom prst="rect">
            <a:avLst/>
          </a:prstGeom>
        </p:spPr>
      </p:pic>
      <p:pic>
        <p:nvPicPr>
          <p:cNvPr id="34" name="図 33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8308" y="3011816"/>
            <a:ext cx="4064052" cy="2635990"/>
          </a:xfrm>
          <a:prstGeom prst="rect">
            <a:avLst/>
          </a:prstGeom>
        </p:spPr>
      </p:pic>
      <p:sp>
        <p:nvSpPr>
          <p:cNvPr id="5" name="下矢印 4"/>
          <p:cNvSpPr/>
          <p:nvPr/>
        </p:nvSpPr>
        <p:spPr>
          <a:xfrm rot="8955862">
            <a:off x="7223500" y="2674138"/>
            <a:ext cx="404447" cy="1956432"/>
          </a:xfrm>
          <a:prstGeom prst="downArrow">
            <a:avLst>
              <a:gd name="adj1" fmla="val 50000"/>
              <a:gd name="adj2" fmla="val 145652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 rot="3578638">
            <a:off x="7373335" y="3351326"/>
            <a:ext cx="1014701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sz="2800" dirty="0" err="1" smtClean="0">
                <a:solidFill>
                  <a:srgbClr val="FF0000"/>
                </a:solidFill>
              </a:rPr>
              <a:t>T</a:t>
            </a:r>
            <a:r>
              <a:rPr kumimoji="1" lang="en-US" altLang="ja-JP" sz="2800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T</a:t>
            </a:r>
            <a:r>
              <a:rPr kumimoji="1" lang="en-US" altLang="ja-JP" sz="2800" baseline="-25000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c</a:t>
            </a:r>
            <a:endParaRPr kumimoji="1" lang="ja-JP" altLang="en-US" sz="2800" baseline="-250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397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角丸四角形 17"/>
          <p:cNvSpPr/>
          <p:nvPr/>
        </p:nvSpPr>
        <p:spPr>
          <a:xfrm>
            <a:off x="217186" y="1255872"/>
            <a:ext cx="4338007" cy="219456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角丸四角形吹き出し 7"/>
          <p:cNvSpPr/>
          <p:nvPr/>
        </p:nvSpPr>
        <p:spPr>
          <a:xfrm>
            <a:off x="1477108" y="3810805"/>
            <a:ext cx="3859823" cy="1297526"/>
          </a:xfrm>
          <a:prstGeom prst="wedgeRoundRectCallout">
            <a:avLst>
              <a:gd name="adj1" fmla="val -36095"/>
              <a:gd name="adj2" fmla="val -100129"/>
              <a:gd name="adj3" fmla="val 16667"/>
            </a:avLst>
          </a:prstGeom>
          <a:solidFill>
            <a:schemeClr val="bg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仮想光子生成機構</a:t>
            </a:r>
            <a:endParaRPr kumimoji="1" lang="ja-JP" altLang="en-US" dirty="0"/>
          </a:p>
        </p:txBody>
      </p:sp>
      <p:grpSp>
        <p:nvGrpSpPr>
          <p:cNvPr id="21" name="グループ化 20"/>
          <p:cNvGrpSpPr/>
          <p:nvPr/>
        </p:nvGrpSpPr>
        <p:grpSpPr>
          <a:xfrm rot="1299184">
            <a:off x="1359741" y="2075221"/>
            <a:ext cx="1475998" cy="313091"/>
            <a:chOff x="1663337" y="2745568"/>
            <a:chExt cx="1475998" cy="313091"/>
          </a:xfrm>
        </p:grpSpPr>
        <p:cxnSp>
          <p:nvCxnSpPr>
            <p:cNvPr id="22" name="直線コネクタ 21"/>
            <p:cNvCxnSpPr/>
            <p:nvPr/>
          </p:nvCxnSpPr>
          <p:spPr>
            <a:xfrm>
              <a:off x="1663337" y="2891246"/>
              <a:ext cx="1475998" cy="21737"/>
            </a:xfrm>
            <a:prstGeom prst="line">
              <a:avLst/>
            </a:prstGeom>
            <a:ln w="111125" cmpd="dbl">
              <a:solidFill>
                <a:schemeClr val="tx1"/>
              </a:solidFill>
              <a:headEnd type="none" w="med" len="med"/>
              <a:tailEnd type="non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二等辺三角形 26"/>
            <p:cNvSpPr/>
            <p:nvPr/>
          </p:nvSpPr>
          <p:spPr>
            <a:xfrm rot="5400000">
              <a:off x="2244790" y="2712947"/>
              <a:ext cx="313091" cy="378334"/>
            </a:xfrm>
            <a:prstGeom prst="triangle">
              <a:avLst/>
            </a:prstGeom>
            <a:solidFill>
              <a:schemeClr val="tx1"/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9" name="グループ化 28"/>
          <p:cNvGrpSpPr/>
          <p:nvPr/>
        </p:nvGrpSpPr>
        <p:grpSpPr>
          <a:xfrm rot="9691746">
            <a:off x="1353850" y="2827530"/>
            <a:ext cx="1475998" cy="313091"/>
            <a:chOff x="1663337" y="2745568"/>
            <a:chExt cx="1475998" cy="313091"/>
          </a:xfrm>
        </p:grpSpPr>
        <p:cxnSp>
          <p:nvCxnSpPr>
            <p:cNvPr id="30" name="直線コネクタ 29"/>
            <p:cNvCxnSpPr/>
            <p:nvPr/>
          </p:nvCxnSpPr>
          <p:spPr>
            <a:xfrm>
              <a:off x="1663337" y="2891246"/>
              <a:ext cx="1475998" cy="21737"/>
            </a:xfrm>
            <a:prstGeom prst="line">
              <a:avLst/>
            </a:prstGeom>
            <a:ln w="111125" cmpd="dbl">
              <a:solidFill>
                <a:schemeClr val="tx1"/>
              </a:solidFill>
              <a:headEnd type="none" w="med" len="med"/>
              <a:tailEnd type="non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二等辺三角形 30"/>
            <p:cNvSpPr/>
            <p:nvPr/>
          </p:nvSpPr>
          <p:spPr>
            <a:xfrm rot="5400000">
              <a:off x="2244790" y="2712947"/>
              <a:ext cx="313091" cy="378334"/>
            </a:xfrm>
            <a:prstGeom prst="triangle">
              <a:avLst/>
            </a:prstGeom>
            <a:solidFill>
              <a:schemeClr val="tx1"/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32" name="楕円 31"/>
          <p:cNvSpPr/>
          <p:nvPr/>
        </p:nvSpPr>
        <p:spPr>
          <a:xfrm>
            <a:off x="2619428" y="2379577"/>
            <a:ext cx="540000" cy="540000"/>
          </a:xfrm>
          <a:prstGeom prst="ellipse">
            <a:avLst/>
          </a:prstGeom>
          <a:pattFill prst="dkVert">
            <a:fgClr>
              <a:schemeClr val="tx1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497076" y="1383652"/>
            <a:ext cx="37753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2800" b="1" dirty="0" smtClean="0">
                <a:latin typeface="+mj-ea"/>
                <a:ea typeface="+mj-ea"/>
              </a:rPr>
              <a:t>ソフト</a:t>
            </a:r>
            <a:r>
              <a:rPr lang="ja-JP" altLang="en-US" sz="2800" b="1" dirty="0">
                <a:latin typeface="+mj-ea"/>
                <a:ea typeface="+mj-ea"/>
              </a:rPr>
              <a:t>モード</a:t>
            </a:r>
            <a:r>
              <a:rPr lang="ja-JP" altLang="en-US" sz="2800" b="1" dirty="0" smtClean="0">
                <a:latin typeface="+mj-ea"/>
                <a:ea typeface="+mj-ea"/>
              </a:rPr>
              <a:t>の対消滅</a:t>
            </a:r>
            <a:endParaRPr kumimoji="1" lang="ja-JP" altLang="en-US" sz="2800" b="1" dirty="0" smtClean="0">
              <a:latin typeface="+mj-ea"/>
              <a:ea typeface="+mj-ea"/>
            </a:endParaRPr>
          </a:p>
        </p:txBody>
      </p:sp>
      <p:pic>
        <p:nvPicPr>
          <p:cNvPr id="34" name="TexTeXPicture" descr="&lt;?xml version=&quot;1.0&quot; encoding=&quot;utf-16&quot;?&gt;&#10;&lt;TeXTeX&gt;&#10;  &lt;preamble&gt;\documentclass{jarticle}&#10;\usepackage{amsmath}&#10;\pagestyle{empty}&lt;/preamble&gt;&#10;  &lt;body&gt;\begin{align*} &#10;\Gamma^\mu&#10;\end{align*}&lt;/body&gt;&#10;  &lt;fcolor&gt;FF000000&lt;/fcolor&gt;&#10;  &lt;bcolor&gt;FFFFFFFF&lt;/bcolor&gt;&#10;  &lt;transparent&gt;True&lt;/transparent&gt;&#10;  &lt;resolution&gt;1800&lt;/resolution&gt;&#10;  &lt;imageh&gt;179&lt;/imageh&gt;&#10;  &lt;imagew&gt;260&lt;/imagew&gt;&#10;  &lt;scale&gt;50&lt;/scale&gt;&#10;  &lt;cursor&gt;18&lt;/cursor&gt;&#10;&lt;/TeXTeX&gt;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3445" y="2940295"/>
            <a:ext cx="401774" cy="247057"/>
          </a:xfrm>
          <a:prstGeom prst="rect">
            <a:avLst/>
          </a:prstGeom>
        </p:spPr>
      </p:pic>
      <p:pic>
        <p:nvPicPr>
          <p:cNvPr id="35" name="TexTeXPicture" descr="&lt;?xml version=&quot;1.0&quot; encoding=&quot;utf-16&quot;?&gt;&#10;&lt;TeXTeX&gt;&#10;  &lt;preamble&gt;\documentclass{jarticle}&#10;\usepackage{amsmath}&#10;\pagestyle{empty}&lt;/preamble&gt;&#10;  &lt;body&gt;\begin{align*} &#10;\Xi(q_1)&#10;\end{align*}&lt;/body&gt;&#10;  &lt;fcolor&gt;FF000000&lt;/fcolor&gt;&#10;  &lt;bcolor&gt;FFFFFFFF&lt;/bcolor&gt;&#10;  &lt;transparent&gt;True&lt;/transparent&gt;&#10;  &lt;resolution&gt;1800&lt;/resolution&gt;&#10;  &lt;imageh&gt;250&lt;/imageh&gt;&#10;  &lt;imagew&gt;548&lt;/imagew&gt;&#10;  &lt;scale&gt;50&lt;/scale&gt;&#10;  &lt;cursor&gt;24&lt;/cursor&gt;&#10;&lt;/TeXTeX&gt;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461" y="1910297"/>
            <a:ext cx="835614" cy="381210"/>
          </a:xfrm>
          <a:prstGeom prst="rect">
            <a:avLst/>
          </a:prstGeom>
        </p:spPr>
      </p:pic>
      <p:pic>
        <p:nvPicPr>
          <p:cNvPr id="36" name="図 3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59428" y="2501898"/>
            <a:ext cx="1007410" cy="293828"/>
          </a:xfrm>
          <a:prstGeom prst="rect">
            <a:avLst/>
          </a:prstGeom>
        </p:spPr>
      </p:pic>
      <p:pic>
        <p:nvPicPr>
          <p:cNvPr id="37" name="TexTeXPicture" descr="&lt;?xml version=&quot;1.0&quot; encoding=&quot;utf-16&quot;?&gt;&#10;&lt;TeXTeX&gt;&#10;  &lt;preamble&gt;\documentclass{jarticle}&#10;\usepackage{amsmath}&#10;\pagestyle{empty}&lt;/preamble&gt;&#10;  &lt;body&gt;\begin{align*} &#10;\Xi(q_2)&#10;\end{align*}&lt;/body&gt;&#10;  &lt;fcolor&gt;FF000000&lt;/fcolor&gt;&#10;  &lt;bcolor&gt;FFFFFFFF&lt;/bcolor&gt;&#10;  &lt;transparent&gt;True&lt;/transparent&gt;&#10;  &lt;resolution&gt;1800&lt;/resolution&gt;&#10;  &lt;imageh&gt;250&lt;/imageh&gt;&#10;  &lt;imagew&gt;548&lt;/imagew&gt;&#10;  &lt;scale&gt;50&lt;/scale&gt;&#10;  &lt;cursor&gt;23&lt;/cursor&gt;&#10;&lt;/TeXTeX&gt;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269" y="2862999"/>
            <a:ext cx="835614" cy="381210"/>
          </a:xfrm>
          <a:prstGeom prst="rect">
            <a:avLst/>
          </a:prstGeom>
        </p:spPr>
      </p:pic>
      <p:sp>
        <p:nvSpPr>
          <p:cNvPr id="6" name="テキスト ボックス 5"/>
          <p:cNvSpPr txBox="1"/>
          <p:nvPr/>
        </p:nvSpPr>
        <p:spPr>
          <a:xfrm>
            <a:off x="2164781" y="3891215"/>
            <a:ext cx="2339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b="1" dirty="0" smtClean="0">
                <a:latin typeface="+mj-ea"/>
                <a:ea typeface="+mj-ea"/>
              </a:rPr>
              <a:t>ソフトモード</a:t>
            </a:r>
            <a:endParaRPr kumimoji="1" lang="ja-JP" altLang="en-US" sz="2800" b="1" dirty="0" smtClean="0">
              <a:latin typeface="+mj-ea"/>
              <a:ea typeface="+mj-ea"/>
            </a:endParaRPr>
          </a:p>
        </p:txBody>
      </p:sp>
      <p:pic>
        <p:nvPicPr>
          <p:cNvPr id="7" name="TexTeXPicture" descr="&lt;?xml version=&quot;1.0&quot; encoding=&quot;utf-16&quot;?&gt;&#10;&lt;TeXTeX&gt;&#10;  &lt;preamble&gt;\documentclass{jarticle}&#10;\usepackage{amsmath}&#10;\pagestyle{empty}&lt;/preamble&gt;&#10;  &lt;body&gt;\begin{align*} &#10;\Xi(q)=&#10;\end{align*}&lt;/body&gt;&#10;  &lt;fcolor&gt;FF000000&lt;/fcolor&gt;&#10;  &lt;bcolor&gt;FFFFFFFF&lt;/bcolor&gt;&#10;  &lt;transparent&gt;True&lt;/transparent&gt;&#10;  &lt;resolution&gt;1800&lt;/resolution&gt;&#10;  &lt;imageh&gt;250&lt;/imageh&gt;&#10;  &lt;imagew&gt;718&lt;/imagew&gt;&#10;  &lt;scale&gt;50&lt;/scale&gt;&#10;  &lt;cursor&gt;23&lt;/cursor&gt;&#10;&lt;/TeXTeX&gt;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5422" y="4516732"/>
            <a:ext cx="1094837" cy="381210"/>
          </a:xfrm>
          <a:prstGeom prst="rect">
            <a:avLst/>
          </a:prstGeom>
        </p:spPr>
      </p:pic>
      <p:grpSp>
        <p:nvGrpSpPr>
          <p:cNvPr id="39" name="グループ化 38"/>
          <p:cNvGrpSpPr/>
          <p:nvPr/>
        </p:nvGrpSpPr>
        <p:grpSpPr>
          <a:xfrm>
            <a:off x="3340916" y="4549683"/>
            <a:ext cx="1475998" cy="313091"/>
            <a:chOff x="1663337" y="2745568"/>
            <a:chExt cx="1475998" cy="313091"/>
          </a:xfrm>
        </p:grpSpPr>
        <p:cxnSp>
          <p:nvCxnSpPr>
            <p:cNvPr id="40" name="直線コネクタ 39"/>
            <p:cNvCxnSpPr/>
            <p:nvPr/>
          </p:nvCxnSpPr>
          <p:spPr>
            <a:xfrm>
              <a:off x="1663337" y="2891246"/>
              <a:ext cx="1475998" cy="21737"/>
            </a:xfrm>
            <a:prstGeom prst="line">
              <a:avLst/>
            </a:prstGeom>
            <a:ln w="111125" cmpd="dbl">
              <a:solidFill>
                <a:schemeClr val="tx1"/>
              </a:solidFill>
              <a:headEnd type="none" w="med" len="med"/>
              <a:tailEnd type="non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二等辺三角形 40"/>
            <p:cNvSpPr/>
            <p:nvPr/>
          </p:nvSpPr>
          <p:spPr>
            <a:xfrm rot="5400000">
              <a:off x="2244790" y="2712947"/>
              <a:ext cx="313091" cy="378334"/>
            </a:xfrm>
            <a:prstGeom prst="triangle">
              <a:avLst/>
            </a:prstGeom>
            <a:solidFill>
              <a:schemeClr val="tx1"/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4114092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角丸四角形 45"/>
          <p:cNvSpPr/>
          <p:nvPr/>
        </p:nvSpPr>
        <p:spPr>
          <a:xfrm>
            <a:off x="4724242" y="1255872"/>
            <a:ext cx="4261118" cy="219456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角丸四角形 41"/>
          <p:cNvSpPr/>
          <p:nvPr/>
        </p:nvSpPr>
        <p:spPr>
          <a:xfrm>
            <a:off x="217186" y="1255872"/>
            <a:ext cx="4338007" cy="219456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仮想光子生成機構</a:t>
            </a:r>
            <a:endParaRPr kumimoji="1" lang="ja-JP" altLang="en-US" dirty="0"/>
          </a:p>
        </p:txBody>
      </p:sp>
      <p:grpSp>
        <p:nvGrpSpPr>
          <p:cNvPr id="20" name="グループ化 19"/>
          <p:cNvGrpSpPr/>
          <p:nvPr/>
        </p:nvGrpSpPr>
        <p:grpSpPr>
          <a:xfrm rot="1299184">
            <a:off x="1359741" y="2075221"/>
            <a:ext cx="1475998" cy="313091"/>
            <a:chOff x="1663337" y="2745568"/>
            <a:chExt cx="1475998" cy="313091"/>
          </a:xfrm>
        </p:grpSpPr>
        <p:cxnSp>
          <p:nvCxnSpPr>
            <p:cNvPr id="4" name="直線コネクタ 3"/>
            <p:cNvCxnSpPr/>
            <p:nvPr/>
          </p:nvCxnSpPr>
          <p:spPr>
            <a:xfrm>
              <a:off x="1663337" y="2891246"/>
              <a:ext cx="1475998" cy="21737"/>
            </a:xfrm>
            <a:prstGeom prst="line">
              <a:avLst/>
            </a:prstGeom>
            <a:ln w="111125" cmpd="dbl">
              <a:solidFill>
                <a:schemeClr val="tx1"/>
              </a:solidFill>
              <a:headEnd type="none" w="med" len="med"/>
              <a:tailEnd type="non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二等辺三角形 18"/>
            <p:cNvSpPr/>
            <p:nvPr/>
          </p:nvSpPr>
          <p:spPr>
            <a:xfrm rot="5400000">
              <a:off x="2244790" y="2712947"/>
              <a:ext cx="313091" cy="378334"/>
            </a:xfrm>
            <a:prstGeom prst="triangle">
              <a:avLst/>
            </a:prstGeom>
            <a:solidFill>
              <a:schemeClr val="tx1"/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3" name="グループ化 22"/>
          <p:cNvGrpSpPr/>
          <p:nvPr/>
        </p:nvGrpSpPr>
        <p:grpSpPr>
          <a:xfrm rot="9691746">
            <a:off x="1353850" y="2827530"/>
            <a:ext cx="1475998" cy="313091"/>
            <a:chOff x="1663337" y="2745568"/>
            <a:chExt cx="1475998" cy="313091"/>
          </a:xfrm>
        </p:grpSpPr>
        <p:cxnSp>
          <p:nvCxnSpPr>
            <p:cNvPr id="24" name="直線コネクタ 23"/>
            <p:cNvCxnSpPr/>
            <p:nvPr/>
          </p:nvCxnSpPr>
          <p:spPr>
            <a:xfrm>
              <a:off x="1663337" y="2891246"/>
              <a:ext cx="1475998" cy="21737"/>
            </a:xfrm>
            <a:prstGeom prst="line">
              <a:avLst/>
            </a:prstGeom>
            <a:ln w="111125" cmpd="dbl">
              <a:solidFill>
                <a:schemeClr val="tx1"/>
              </a:solidFill>
              <a:headEnd type="none" w="med" len="med"/>
              <a:tailEnd type="non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二等辺三角形 24"/>
            <p:cNvSpPr/>
            <p:nvPr/>
          </p:nvSpPr>
          <p:spPr>
            <a:xfrm rot="5400000">
              <a:off x="2244790" y="2712947"/>
              <a:ext cx="313091" cy="378334"/>
            </a:xfrm>
            <a:prstGeom prst="triangle">
              <a:avLst/>
            </a:prstGeom>
            <a:solidFill>
              <a:schemeClr val="tx1"/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5" name="楕円 4"/>
          <p:cNvSpPr/>
          <p:nvPr/>
        </p:nvSpPr>
        <p:spPr>
          <a:xfrm>
            <a:off x="2619428" y="2379577"/>
            <a:ext cx="540000" cy="540000"/>
          </a:xfrm>
          <a:prstGeom prst="ellipse">
            <a:avLst/>
          </a:prstGeom>
          <a:pattFill prst="dkVert">
            <a:fgClr>
              <a:schemeClr val="tx1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497076" y="1383652"/>
            <a:ext cx="37753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2800" b="1" dirty="0" smtClean="0">
                <a:latin typeface="+mj-ea"/>
                <a:ea typeface="+mj-ea"/>
              </a:rPr>
              <a:t>ソフト</a:t>
            </a:r>
            <a:r>
              <a:rPr lang="ja-JP" altLang="en-US" sz="2800" b="1" dirty="0">
                <a:latin typeface="+mj-ea"/>
                <a:ea typeface="+mj-ea"/>
              </a:rPr>
              <a:t>モード</a:t>
            </a:r>
            <a:r>
              <a:rPr lang="ja-JP" altLang="en-US" sz="2800" b="1" dirty="0" smtClean="0">
                <a:latin typeface="+mj-ea"/>
                <a:ea typeface="+mj-ea"/>
              </a:rPr>
              <a:t>の対消滅</a:t>
            </a:r>
            <a:endParaRPr kumimoji="1" lang="ja-JP" altLang="en-US" sz="2800" b="1" dirty="0" smtClean="0">
              <a:latin typeface="+mj-ea"/>
              <a:ea typeface="+mj-ea"/>
            </a:endParaRPr>
          </a:p>
        </p:txBody>
      </p:sp>
      <p:pic>
        <p:nvPicPr>
          <p:cNvPr id="3" name="TexTeXPicture" descr="&lt;?xml version=&quot;1.0&quot; encoding=&quot;utf-16&quot;?&gt;&#10;&lt;TeXTeX&gt;&#10;  &lt;preamble&gt;\documentclass{jarticle}&#10;\usepackage{amsmath}&#10;\pagestyle{empty}&lt;/preamble&gt;&#10;  &lt;body&gt;\begin{align*} &#10;\Gamma^\mu&#10;\end{align*}&lt;/body&gt;&#10;  &lt;fcolor&gt;FF000000&lt;/fcolor&gt;&#10;  &lt;bcolor&gt;FFFFFFFF&lt;/bcolor&gt;&#10;  &lt;transparent&gt;True&lt;/transparent&gt;&#10;  &lt;resolution&gt;1800&lt;/resolution&gt;&#10;  &lt;imageh&gt;179&lt;/imageh&gt;&#10;  &lt;imagew&gt;260&lt;/imagew&gt;&#10;  &lt;scale&gt;50&lt;/scale&gt;&#10;  &lt;cursor&gt;18&lt;/cursor&gt;&#10;&lt;/TeXTeX&gt;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3445" y="2940295"/>
            <a:ext cx="401774" cy="247057"/>
          </a:xfrm>
          <a:prstGeom prst="rect">
            <a:avLst/>
          </a:prstGeom>
        </p:spPr>
      </p:pic>
      <p:sp>
        <p:nvSpPr>
          <p:cNvPr id="10" name="フリーフォーム 9"/>
          <p:cNvSpPr/>
          <p:nvPr/>
        </p:nvSpPr>
        <p:spPr>
          <a:xfrm>
            <a:off x="2228116" y="4595193"/>
            <a:ext cx="1870710" cy="621032"/>
          </a:xfrm>
          <a:custGeom>
            <a:avLst/>
            <a:gdLst>
              <a:gd name="connsiteX0" fmla="*/ 0 w 1870710"/>
              <a:gd name="connsiteY0" fmla="*/ 615317 h 621032"/>
              <a:gd name="connsiteX1" fmla="*/ 931545 w 1870710"/>
              <a:gd name="connsiteY1" fmla="*/ 2 h 621032"/>
              <a:gd name="connsiteX2" fmla="*/ 1870710 w 1870710"/>
              <a:gd name="connsiteY2" fmla="*/ 621032 h 621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70710" h="621032">
                <a:moveTo>
                  <a:pt x="0" y="615317"/>
                </a:moveTo>
                <a:cubicBezTo>
                  <a:pt x="309880" y="307183"/>
                  <a:pt x="619760" y="-951"/>
                  <a:pt x="931545" y="2"/>
                </a:cubicBezTo>
                <a:cubicBezTo>
                  <a:pt x="1243330" y="954"/>
                  <a:pt x="1557020" y="310993"/>
                  <a:pt x="1870710" y="621032"/>
                </a:cubicBezTo>
              </a:path>
            </a:pathLst>
          </a:custGeom>
          <a:noFill/>
          <a:ln w="76200"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 29"/>
          <p:cNvSpPr/>
          <p:nvPr/>
        </p:nvSpPr>
        <p:spPr>
          <a:xfrm rot="10800000">
            <a:off x="2228116" y="5271204"/>
            <a:ext cx="1870710" cy="621032"/>
          </a:xfrm>
          <a:custGeom>
            <a:avLst/>
            <a:gdLst>
              <a:gd name="connsiteX0" fmla="*/ 0 w 1870710"/>
              <a:gd name="connsiteY0" fmla="*/ 615317 h 621032"/>
              <a:gd name="connsiteX1" fmla="*/ 931545 w 1870710"/>
              <a:gd name="connsiteY1" fmla="*/ 2 h 621032"/>
              <a:gd name="connsiteX2" fmla="*/ 1870710 w 1870710"/>
              <a:gd name="connsiteY2" fmla="*/ 621032 h 621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70710" h="621032">
                <a:moveTo>
                  <a:pt x="0" y="615317"/>
                </a:moveTo>
                <a:cubicBezTo>
                  <a:pt x="309880" y="307183"/>
                  <a:pt x="619760" y="-951"/>
                  <a:pt x="931545" y="2"/>
                </a:cubicBezTo>
                <a:cubicBezTo>
                  <a:pt x="1243330" y="954"/>
                  <a:pt x="1557020" y="310993"/>
                  <a:pt x="1870710" y="621032"/>
                </a:cubicBezTo>
              </a:path>
            </a:pathLst>
          </a:custGeom>
          <a:noFill/>
          <a:ln w="76200"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楕円 30"/>
          <p:cNvSpPr/>
          <p:nvPr/>
        </p:nvSpPr>
        <p:spPr>
          <a:xfrm>
            <a:off x="2048115" y="5062486"/>
            <a:ext cx="360000" cy="360000"/>
          </a:xfrm>
          <a:prstGeom prst="ellipse">
            <a:avLst/>
          </a:prstGeom>
          <a:pattFill prst="dkVert">
            <a:fgClr>
              <a:schemeClr val="tx1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楕円 33"/>
          <p:cNvSpPr/>
          <p:nvPr/>
        </p:nvSpPr>
        <p:spPr>
          <a:xfrm>
            <a:off x="3881252" y="5063715"/>
            <a:ext cx="360000" cy="360000"/>
          </a:xfrm>
          <a:prstGeom prst="ellipse">
            <a:avLst/>
          </a:prstGeom>
          <a:pattFill prst="dkVert">
            <a:fgClr>
              <a:schemeClr val="tx1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1" name="TexTeXPicture" descr="&lt;?xml version=&quot;1.0&quot; encoding=&quot;utf-16&quot;?&gt;&#10;&lt;TeXTeX&gt;&#10;  &lt;preamble&gt;\documentclass{jarticle}&#10;\usepackage{amsmath}&#10;\pagestyle{empty}&lt;/preamble&gt;&#10;  &lt;body&gt;\begin{align*} &#10;\Pi^{\mu\nu}=&#10;\end{align*}&lt;/body&gt;&#10;  &lt;fcolor&gt;FF000000&lt;/fcolor&gt;&#10;  &lt;bcolor&gt;FFFFFFFF&lt;/bcolor&gt;&#10;  &lt;transparent&gt;True&lt;/transparent&gt;&#10;  &lt;resolution&gt;1800&lt;/resolution&gt;&#10;  &lt;imageh&gt;179&lt;/imageh&gt;&#10;  &lt;imagew&gt;672&lt;/imagew&gt;&#10;  &lt;scale&gt;50&lt;/scale&gt;&#10;  &lt;cursor&gt;29&lt;/cursor&gt;&#10;&lt;/TeXTeX&gt;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848" y="5020796"/>
            <a:ext cx="1467352" cy="390858"/>
          </a:xfrm>
          <a:prstGeom prst="rect">
            <a:avLst/>
          </a:prstGeom>
        </p:spPr>
      </p:pic>
      <p:sp>
        <p:nvSpPr>
          <p:cNvPr id="35" name="二等辺三角形 34"/>
          <p:cNvSpPr/>
          <p:nvPr/>
        </p:nvSpPr>
        <p:spPr>
          <a:xfrm rot="5400000">
            <a:off x="3043110" y="4426345"/>
            <a:ext cx="313091" cy="378334"/>
          </a:xfrm>
          <a:prstGeom prst="triangle">
            <a:avLst/>
          </a:prstGeom>
          <a:solidFill>
            <a:schemeClr val="tx1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二等辺三角形 35"/>
          <p:cNvSpPr/>
          <p:nvPr/>
        </p:nvSpPr>
        <p:spPr>
          <a:xfrm rot="16200000">
            <a:off x="3043110" y="5695512"/>
            <a:ext cx="313091" cy="378334"/>
          </a:xfrm>
          <a:prstGeom prst="triangle">
            <a:avLst/>
          </a:prstGeom>
          <a:solidFill>
            <a:schemeClr val="tx1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7" name="直線コネクタ 36"/>
          <p:cNvCxnSpPr/>
          <p:nvPr/>
        </p:nvCxnSpPr>
        <p:spPr>
          <a:xfrm flipH="1">
            <a:off x="2657958" y="4331594"/>
            <a:ext cx="1137121" cy="1709631"/>
          </a:xfrm>
          <a:prstGeom prst="line">
            <a:avLst/>
          </a:prstGeom>
          <a:ln w="31750">
            <a:solidFill>
              <a:srgbClr val="FFC000"/>
            </a:solidFill>
            <a:headEnd type="none" w="med" len="med"/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8" name="TexTeXPicture" descr="&lt;?xml version=&quot;1.0&quot; encoding=&quot;utf-16&quot;?&gt;&#10;&lt;TeXTeX&gt;&#10;  &lt;preamble&gt;\documentclass{jarticle}&#10;\usepackage{amsmath}&#10;\pagestyle{empty}&lt;/preamble&gt;&#10;  &lt;body&gt;\begin{align*} &#10;\Gamma^\mu&#10;\end{align*}&lt;/body&gt;&#10;  &lt;fcolor&gt;FF000000&lt;/fcolor&gt;&#10;  &lt;bcolor&gt;FFFFFFFF&lt;/bcolor&gt;&#10;  &lt;transparent&gt;True&lt;/transparent&gt;&#10;  &lt;resolution&gt;1800&lt;/resolution&gt;&#10;  &lt;imageh&gt;179&lt;/imageh&gt;&#10;  &lt;imagew&gt;260&lt;/imagew&gt;&#10;  &lt;scale&gt;50&lt;/scale&gt;&#10;  &lt;cursor&gt;18&lt;/cursor&gt;&#10;&lt;/TeXTeX&gt;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4416" y="5596146"/>
            <a:ext cx="401774" cy="247057"/>
          </a:xfrm>
          <a:prstGeom prst="rect">
            <a:avLst/>
          </a:prstGeom>
        </p:spPr>
      </p:pic>
      <p:pic>
        <p:nvPicPr>
          <p:cNvPr id="40" name="TexTeXPicture" descr="&lt;?xml version=&quot;1.0&quot; encoding=&quot;utf-16&quot;?&gt;&#10;&lt;TeXTeX&gt;&#10;  &lt;preamble&gt;\documentclass{jarticle}&#10;\usepackage{amsmath}&#10;\pagestyle{empty}&lt;/preamble&gt;&#10;  &lt;body&gt;\begin{align*} &#10;\Gamma^\nu&#10;\end{align*}&lt;/body&gt;&#10;  &lt;fcolor&gt;FF000000&lt;/fcolor&gt;&#10;  &lt;bcolor&gt;FFFFFFFF&lt;/bcolor&gt;&#10;  &lt;transparent&gt;True&lt;/transparent&gt;&#10;  &lt;resolution&gt;1800&lt;/resolution&gt;&#10;  &lt;imageh&gt;179&lt;/imageh&gt;&#10;  &lt;imagew&gt;251&lt;/imagew&gt;&#10;  &lt;scale&gt;50&lt;/scale&gt;&#10;  &lt;cursor&gt;25&lt;/cursor&gt;&#10;&lt;/TeXTeX&gt;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8070" y="5632328"/>
            <a:ext cx="387866" cy="247057"/>
          </a:xfrm>
          <a:prstGeom prst="rect">
            <a:avLst/>
          </a:prstGeom>
        </p:spPr>
      </p:pic>
      <p:pic>
        <p:nvPicPr>
          <p:cNvPr id="41" name="TexTeXPicture" descr="&lt;?xml version=&quot;1.0&quot; encoding=&quot;utf-16&quot;?&gt;&#10;&lt;TeXTeX&gt;&#10;  &lt;preamble&gt;\documentclass{jarticle}&#10;\usepackage{amsmath}&#10;\pagestyle{empty}&lt;/preamble&gt;&#10;  &lt;body&gt;\begin{align*} &#10;\frac{d\Gamma}{d^4 Q} = - \frac{\alpha g^{\mu\nu} {\rm Im} \Pi_{\mu\nu}(Q) }{&#10;12 \pi^4 Q^2} n_B(q_0)&#10;\end{align*}&lt;/body&gt;&#10;  &lt;fcolor&gt;FF000000&lt;/fcolor&gt;&#10;  &lt;bcolor&gt;FFFFFFFF&lt;/bcolor&gt;&#10;  &lt;transparent&gt;True&lt;/transparent&gt;&#10;  &lt;resolution&gt;1800&lt;/resolution&gt;&#10;  &lt;imageh&gt;574&lt;/imageh&gt;&#10;  &lt;imagew&gt;3419&lt;/imagew&gt;&#10;  &lt;scale&gt;50&lt;/scale&gt;&#10;  &lt;cursor&gt;116&lt;/cursor&gt;&#10;&lt;/TeXTeX&gt;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0439" y="2291887"/>
            <a:ext cx="3842154" cy="645041"/>
          </a:xfrm>
          <a:prstGeom prst="rect">
            <a:avLst/>
          </a:prstGeom>
        </p:spPr>
      </p:pic>
      <p:sp>
        <p:nvSpPr>
          <p:cNvPr id="45" name="テキスト ボックス 44"/>
          <p:cNvSpPr txBox="1"/>
          <p:nvPr/>
        </p:nvSpPr>
        <p:spPr>
          <a:xfrm>
            <a:off x="5326177" y="1383652"/>
            <a:ext cx="30572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2800" b="1" dirty="0" smtClean="0">
                <a:latin typeface="+mj-ea"/>
                <a:ea typeface="+mj-ea"/>
              </a:rPr>
              <a:t>レプトン対生成率</a:t>
            </a:r>
            <a:endParaRPr kumimoji="1" lang="ja-JP" altLang="en-US" sz="2800" b="1" dirty="0" smtClean="0">
              <a:latin typeface="+mj-ea"/>
              <a:ea typeface="+mj-ea"/>
            </a:endParaRPr>
          </a:p>
        </p:txBody>
      </p:sp>
      <p:pic>
        <p:nvPicPr>
          <p:cNvPr id="48" name="TexTeXPicture" descr="&lt;?xml version=&quot;1.0&quot; encoding=&quot;utf-16&quot;?&gt;&#10;&lt;TeXTeX&gt;&#10;  &lt;preamble&gt;\documentclass{jarticle}&#10;\usepackage{amsmath}&#10;\pagestyle{empty}&lt;/preamble&gt;&#10;  &lt;body&gt;\begin{align*} &#10;=&amp;amp;\frac T3\sum_n \int \frac{d^3k}{(2\pi)^3}&#10;\\&#10;&amp;amp; {\rm Tr}[&#10;\Xi(q_1) \Gamma^\mu(q_1,q_2) \Xi(q_2) \Gamma^\nu(q_2,q_1)]&#10;\end{align*}&lt;/body&gt;&#10;  &lt;fcolor&gt;FF000000&lt;/fcolor&gt;&#10;  &lt;bcolor&gt;FFFFFFFF&lt;/bcolor&gt;&#10;  &lt;transparent&gt;True&lt;/transparent&gt;&#10;  &lt;resolution&gt;1800&lt;/resolution&gt;&#10;  &lt;imageh&gt;1109&lt;/imageh&gt;&#10;  &lt;imagew&gt;3781&lt;/imagew&gt;&#10;  &lt;scale&gt;50&lt;/scale&gt;&#10;  &lt;cursor&gt;24&lt;/cursor&gt;&#10;&lt;/TeXTeX&gt;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2087" y="4911606"/>
            <a:ext cx="4479833" cy="1313973"/>
          </a:xfrm>
          <a:prstGeom prst="rect">
            <a:avLst/>
          </a:prstGeom>
        </p:spPr>
      </p:pic>
      <p:sp>
        <p:nvSpPr>
          <p:cNvPr id="49" name="テキスト ボックス 48"/>
          <p:cNvSpPr txBox="1"/>
          <p:nvPr/>
        </p:nvSpPr>
        <p:spPr>
          <a:xfrm>
            <a:off x="457200" y="3771736"/>
            <a:ext cx="26468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b="1" dirty="0" smtClean="0">
                <a:latin typeface="+mj-ea"/>
                <a:ea typeface="+mj-ea"/>
              </a:rPr>
              <a:t>光子偏極関数</a:t>
            </a:r>
          </a:p>
        </p:txBody>
      </p:sp>
      <p:pic>
        <p:nvPicPr>
          <p:cNvPr id="6" name="TexTeXPicture" descr="&lt;?xml version=&quot;1.0&quot; encoding=&quot;utf-16&quot;?&gt;&#10;&lt;TeXTeX&gt;&#10;  &lt;preamble&gt;\documentclass{jarticle}&#10;\usepackage{amsmath}&#10;\pagestyle{empty}&lt;/preamble&gt;&#10;  &lt;body&gt;\begin{align*} &#10;\Xi(q_1)&#10;\end{align*}&lt;/body&gt;&#10;  &lt;fcolor&gt;FF000000&lt;/fcolor&gt;&#10;  &lt;bcolor&gt;FFFFFFFF&lt;/bcolor&gt;&#10;  &lt;transparent&gt;True&lt;/transparent&gt;&#10;  &lt;resolution&gt;1800&lt;/resolution&gt;&#10;  &lt;imageh&gt;250&lt;/imageh&gt;&#10;  &lt;imagew&gt;548&lt;/imagew&gt;&#10;  &lt;scale&gt;50&lt;/scale&gt;&#10;  &lt;cursor&gt;24&lt;/cursor&gt;&#10;&lt;/TeXTeX&gt;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461" y="1910297"/>
            <a:ext cx="835614" cy="381210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159428" y="2501898"/>
            <a:ext cx="1007410" cy="293828"/>
          </a:xfrm>
          <a:prstGeom prst="rect">
            <a:avLst/>
          </a:prstGeom>
        </p:spPr>
      </p:pic>
      <p:pic>
        <p:nvPicPr>
          <p:cNvPr id="15" name="TexTeXPicture" descr="&lt;?xml version=&quot;1.0&quot; encoding=&quot;utf-16&quot;?&gt;&#10;&lt;TeXTeX&gt;&#10;  &lt;preamble&gt;\documentclass{jarticle}&#10;\usepackage{amsmath}&#10;\pagestyle{empty}&lt;/preamble&gt;&#10;  &lt;body&gt;\begin{align*} &#10;\Xi(q_2)&#10;\end{align*}&lt;/body&gt;&#10;  &lt;fcolor&gt;FF000000&lt;/fcolor&gt;&#10;  &lt;bcolor&gt;FFFFFFFF&lt;/bcolor&gt;&#10;  &lt;transparent&gt;True&lt;/transparent&gt;&#10;  &lt;resolution&gt;1800&lt;/resolution&gt;&#10;  &lt;imageh&gt;250&lt;/imageh&gt;&#10;  &lt;imagew&gt;548&lt;/imagew&gt;&#10;  &lt;scale&gt;50&lt;/scale&gt;&#10;  &lt;cursor&gt;23&lt;/cursor&gt;&#10;&lt;/TeXTeX&gt;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269" y="2862999"/>
            <a:ext cx="835614" cy="381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1490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テーマ">
  <a:themeElements>
    <a:clrScheme name="シック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ユーザー定義 3">
      <a:majorFont>
        <a:latin typeface="Corbel"/>
        <a:ea typeface="游ゴシック"/>
        <a:cs typeface=""/>
      </a:majorFont>
      <a:minorFont>
        <a:latin typeface="Corbel"/>
        <a:ea typeface="HGPｺﾞｼｯｸM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31750">
          <a:solidFill>
            <a:schemeClr val="tx1"/>
          </a:solidFill>
          <a:headEnd type="none" w="med" len="med"/>
          <a:tailEnd type="arrow" w="med" len="lg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kumimoji="1" sz="2400" dirty="0" smtClean="0"/>
        </a:defPPr>
      </a:lstStyle>
    </a:txDef>
  </a:objectDefaults>
  <a:extraClrSchemeLst/>
</a:theme>
</file>

<file path=ppt/theme/theme3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��< ? x m l   v e r s i o n = " 1 . 0 "   e n c o d i n g = " u t f - 1 6 " ? > < T e X T e X >  
     < p r e a m b l e > \ d o c u m e n t c l a s s { j a r t i c l e }  
 \ u s e p a c k a g e { a m s m a t h }  
 \ p a g e s t y l e { e m p t y } < / p r e a m b l e >  
     < b o d y > \ b e g i n { a l i g n * }    
  
 \ e n d { a l i g n * } < / b o d y >  
     < f c o l o r > F F 0 0 0 0 0 0 < / f c o l o r >  
     < b c o l o r > F F F F F F F F < / b c o l o r >  
     < t r a n s p a r e n t > T r u e < / t r a n s p a r e n t >  
     < r e s o l u t i o n > 1 8 0 0 < / r e s o l u t i o n >  
     < i m a g e h > - 1 < / i m a g e h >  
     < i m a g e w > - 1 < / i m a g e w >  
     < s c a l e > 5 0 < / s c a l e >  
     < c u r s o r > 1 6 < / c u r s o r >  
 < / T e X T e X > 
</file>

<file path=customXml/itemProps1.xml><?xml version="1.0" encoding="utf-8"?>
<ds:datastoreItem xmlns:ds="http://schemas.openxmlformats.org/officeDocument/2006/customXml" ds:itemID="{819D875C-C154-44C1-B0DF-1567B319EC2C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429</TotalTime>
  <Words>615</Words>
  <Application>Microsoft Office PowerPoint</Application>
  <PresentationFormat>画面に合わせる (4:3)</PresentationFormat>
  <Paragraphs>154</Paragraphs>
  <Slides>17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14</vt:i4>
      </vt:variant>
      <vt:variant>
        <vt:lpstr>テーマ</vt:lpstr>
      </vt:variant>
      <vt:variant>
        <vt:i4>3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17</vt:i4>
      </vt:variant>
    </vt:vector>
  </HeadingPairs>
  <TitlesOfParts>
    <vt:vector size="35" baseType="lpstr">
      <vt:lpstr>HGPｺﾞｼｯｸM</vt:lpstr>
      <vt:lpstr>HGｺﾞｼｯｸE</vt:lpstr>
      <vt:lpstr>HG丸ｺﾞｼｯｸM-PRO</vt:lpstr>
      <vt:lpstr>ＭＳ Ｐゴシック</vt:lpstr>
      <vt:lpstr>メイリオ</vt:lpstr>
      <vt:lpstr>游ゴシック</vt:lpstr>
      <vt:lpstr>游ゴシック Light</vt:lpstr>
      <vt:lpstr>Arial</vt:lpstr>
      <vt:lpstr>Calibri</vt:lpstr>
      <vt:lpstr>Corbel</vt:lpstr>
      <vt:lpstr>Symbol</vt:lpstr>
      <vt:lpstr>Times New Roman</vt:lpstr>
      <vt:lpstr>Trebuchet MS</vt:lpstr>
      <vt:lpstr>Wingdings</vt:lpstr>
      <vt:lpstr>Office テーマ</vt:lpstr>
      <vt:lpstr>1_Office テーマ</vt:lpstr>
      <vt:lpstr>標準デザイン</vt:lpstr>
      <vt:lpstr>Equation</vt:lpstr>
      <vt:lpstr>カラー超伝導相転移と 低不変質量領域の レプトン対生成の異常生成 </vt:lpstr>
      <vt:lpstr>超高密度物質探索</vt:lpstr>
      <vt:lpstr>超高密度物質探索</vt:lpstr>
      <vt:lpstr>超高密度物質探索</vt:lpstr>
      <vt:lpstr>カラー超伝導の観測に向けて</vt:lpstr>
      <vt:lpstr>レプトン対生成量</vt:lpstr>
      <vt:lpstr>ソフトモード</vt:lpstr>
      <vt:lpstr>仮想光子生成機構</vt:lpstr>
      <vt:lpstr>仮想光子生成機構</vt:lpstr>
      <vt:lpstr>TDGL方程式・WT恒等式</vt:lpstr>
      <vt:lpstr>パラメータの推定</vt:lpstr>
      <vt:lpstr>数値計算結果</vt:lpstr>
      <vt:lpstr>まとめと議論</vt:lpstr>
      <vt:lpstr>まとめと議論</vt:lpstr>
      <vt:lpstr>電気伝導度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Kitazawa Masakiyo</dc:creator>
  <cp:lastModifiedBy>Kitazawa Masakiyo</cp:lastModifiedBy>
  <cp:revision>40</cp:revision>
  <dcterms:created xsi:type="dcterms:W3CDTF">2019-09-16T06:35:16Z</dcterms:created>
  <dcterms:modified xsi:type="dcterms:W3CDTF">2019-09-18T06:44:55Z</dcterms:modified>
</cp:coreProperties>
</file>